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Poppins"/>
      <p:bold r:id="rId20"/>
      <p:boldItalic r:id="rId21"/>
    </p:embeddedFont>
    <p:embeddedFont>
      <p:font typeface="Poppins Light"/>
      <p:regular r:id="rId22"/>
      <p:bold r:id="rId23"/>
      <p:italic r:id="rId24"/>
      <p:boldItalic r:id="rId25"/>
    </p:embeddedFont>
    <p:embeddedFont>
      <p:font typeface="Poppins Medium"/>
      <p:regular r:id="rId26"/>
      <p:bold r:id="rId27"/>
      <p:italic r:id="rId28"/>
      <p:boldItalic r:id="rId29"/>
    </p:embeddedFont>
    <p:embeddedFont>
      <p:font typeface="Open Sans"/>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Light-regular.fntdata"/><Relationship Id="rId21" Type="http://schemas.openxmlformats.org/officeDocument/2006/relationships/font" Target="fonts/Poppins-boldItalic.fntdata"/><Relationship Id="rId24" Type="http://schemas.openxmlformats.org/officeDocument/2006/relationships/font" Target="fonts/PoppinsLight-italic.fntdata"/><Relationship Id="rId23" Type="http://schemas.openxmlformats.org/officeDocument/2006/relationships/font" Target="fonts/Poppi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Light-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6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8.png"/><Relationship Id="rId13" Type="http://schemas.openxmlformats.org/officeDocument/2006/relationships/image" Target="../media/image3.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public.tableau.com/app/profile/christopher.j.swan/viz/Obesity_16536641738470/Obesity" TargetMode="External"/><Relationship Id="rId4" Type="http://schemas.openxmlformats.org/officeDocument/2006/relationships/hyperlink" Target="https://public.tableau.com/app/profile/christopher.j.swan/viz/Obesity_16536641738470/Obesity" TargetMode="External"/><Relationship Id="rId5" Type="http://schemas.openxmlformats.org/officeDocument/2006/relationships/hyperlink" Target="https://public.tableau.com/app/profile/christopher.j.swan/viz/LifeExpectancy_16536641510550/LifeExpectancy" TargetMode="External"/><Relationship Id="rId6" Type="http://schemas.openxmlformats.org/officeDocument/2006/relationships/hyperlink" Target="https://public.tableau.com/app/profile/kyle.kramer2933/viz/CountyViz/MedianIncomebyCounty?publish=yes" TargetMode="External"/><Relationship Id="rId7" Type="http://schemas.openxmlformats.org/officeDocument/2006/relationships/hyperlink" Target="https://public.tableau.com/app/profile/kyle.kramer2933/viz/CountyViz/MedianIncomebyCounty?publish=yes" TargetMode="External"/><Relationship Id="rId8" Type="http://schemas.openxmlformats.org/officeDocument/2006/relationships/hyperlink" Target="https://public.tableau.com/app/profile/kyle.kramer2933/viz/CountyViz/MedianIncomebyCounty?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edg.epa.gov/metadata/catalog/search/resource/details.page?uuid=%7B33514B4C-54F2-464A-BCC7-35F441B7E21A%7D" TargetMode="External"/><Relationship Id="rId4" Type="http://schemas.openxmlformats.org/officeDocument/2006/relationships/hyperlink" Target="https://www.ers.usda.gov/data-products/food-access-research-atlas/" TargetMode="External"/><Relationship Id="rId9" Type="http://schemas.openxmlformats.org/officeDocument/2006/relationships/hyperlink" Target="https://docs.github.com/en/pull-requests/collaborating-with-pull-requests/reviewing-changes-in-pull-requests/approving-a-pull-request-with-required-reviews" TargetMode="External"/><Relationship Id="rId5" Type="http://schemas.openxmlformats.org/officeDocument/2006/relationships/hyperlink" Target="https://data.cdc.gov/NCHS/U-S-Life-Expectancy-at-Birth-by-State-and-Census-T/5h56-n989" TargetMode="External"/><Relationship Id="rId6" Type="http://schemas.openxmlformats.org/officeDocument/2006/relationships/hyperlink" Target="https://chronicdata.cdc.gov/500-Cities-Places/500-Cities-Census-Tract-level-Data-GIS-Friendly-Fo/k86t-wghb" TargetMode="External"/><Relationship Id="rId7" Type="http://schemas.openxmlformats.org/officeDocument/2006/relationships/hyperlink" Target="https://www.kaggle.com/datasets/danofer/zipcodes-county-fips-crosswalk" TargetMode="External"/><Relationship Id="rId8" Type="http://schemas.openxmlformats.org/officeDocument/2006/relationships/hyperlink" Target="https://appdividend.com/2020/04/27/python-pandas-how-to-convert-sql-to-datafr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20.png"/></Relationships>
</file>

<file path=ppt/slides/_rels/slide4.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31.png"/><Relationship Id="rId7" Type="http://schemas.openxmlformats.org/officeDocument/2006/relationships/image" Target="../media/image30.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5315835" y="5475137"/>
            <a:ext cx="1817046" cy="1902666"/>
          </a:xfrm>
          <a:prstGeom prst="rect">
            <a:avLst/>
          </a:prstGeom>
          <a:noFill/>
          <a:ln>
            <a:noFill/>
          </a:ln>
        </p:spPr>
      </p:pic>
      <p:sp>
        <p:nvSpPr>
          <p:cNvPr id="85" name="Google Shape;85;p13"/>
          <p:cNvSpPr/>
          <p:nvPr/>
        </p:nvSpPr>
        <p:spPr>
          <a:xfrm>
            <a:off x="10767075" y="3534286"/>
            <a:ext cx="1880497" cy="1880497"/>
          </a:xfrm>
          <a:custGeom>
            <a:rect b="b" l="l" r="r" t="t"/>
            <a:pathLst>
              <a:path extrusionOk="0" h="1913890" w="1913890">
                <a:moveTo>
                  <a:pt x="0" y="0"/>
                </a:moveTo>
                <a:lnTo>
                  <a:pt x="1913890" y="0"/>
                </a:lnTo>
                <a:lnTo>
                  <a:pt x="1913890" y="1913890"/>
                </a:lnTo>
                <a:lnTo>
                  <a:pt x="0" y="1913890"/>
                </a:lnTo>
                <a:close/>
              </a:path>
            </a:pathLst>
          </a:custGeom>
          <a:solidFill>
            <a:srgbClr val="225750"/>
          </a:solidFill>
          <a:ln>
            <a:noFill/>
          </a:ln>
        </p:spPr>
      </p:sp>
      <p:sp>
        <p:nvSpPr>
          <p:cNvPr id="86" name="Google Shape;86;p13"/>
          <p:cNvSpPr/>
          <p:nvPr/>
        </p:nvSpPr>
        <p:spPr>
          <a:xfrm>
            <a:off x="10773831" y="7377803"/>
            <a:ext cx="1880497" cy="1880497"/>
          </a:xfrm>
          <a:custGeom>
            <a:rect b="b" l="l" r="r" t="t"/>
            <a:pathLst>
              <a:path extrusionOk="0" h="1913890" w="1913890">
                <a:moveTo>
                  <a:pt x="0" y="0"/>
                </a:moveTo>
                <a:lnTo>
                  <a:pt x="1913890" y="0"/>
                </a:lnTo>
                <a:lnTo>
                  <a:pt x="1913890" y="1913890"/>
                </a:lnTo>
                <a:lnTo>
                  <a:pt x="0" y="1913890"/>
                </a:lnTo>
                <a:close/>
              </a:path>
            </a:pathLst>
          </a:custGeom>
          <a:solidFill>
            <a:srgbClr val="57B6A5"/>
          </a:solidFill>
          <a:ln>
            <a:noFill/>
          </a:ln>
        </p:spPr>
      </p:sp>
      <p:sp>
        <p:nvSpPr>
          <p:cNvPr id="87" name="Google Shape;87;p13"/>
          <p:cNvSpPr/>
          <p:nvPr/>
        </p:nvSpPr>
        <p:spPr>
          <a:xfrm>
            <a:off x="12654328" y="1654182"/>
            <a:ext cx="1880497" cy="1880497"/>
          </a:xfrm>
          <a:custGeom>
            <a:rect b="b" l="l" r="r" t="t"/>
            <a:pathLst>
              <a:path extrusionOk="0" h="1913890" w="1913890">
                <a:moveTo>
                  <a:pt x="0" y="0"/>
                </a:moveTo>
                <a:lnTo>
                  <a:pt x="1913890" y="0"/>
                </a:lnTo>
                <a:lnTo>
                  <a:pt x="1913890" y="1913890"/>
                </a:lnTo>
                <a:lnTo>
                  <a:pt x="0" y="1913890"/>
                </a:lnTo>
                <a:close/>
              </a:path>
            </a:pathLst>
          </a:custGeom>
          <a:solidFill>
            <a:srgbClr val="57B6A5"/>
          </a:solidFill>
          <a:ln>
            <a:noFill/>
          </a:ln>
        </p:spPr>
      </p:sp>
      <p:sp>
        <p:nvSpPr>
          <p:cNvPr id="88" name="Google Shape;88;p13"/>
          <p:cNvSpPr/>
          <p:nvPr/>
        </p:nvSpPr>
        <p:spPr>
          <a:xfrm rot="10800000">
            <a:off x="15304752" y="5475137"/>
            <a:ext cx="951332" cy="1880497"/>
          </a:xfrm>
          <a:custGeom>
            <a:rect b="b" l="l" r="r" t="t"/>
            <a:pathLst>
              <a:path extrusionOk="0" h="1913890" w="968226">
                <a:moveTo>
                  <a:pt x="0" y="0"/>
                </a:moveTo>
                <a:lnTo>
                  <a:pt x="968226" y="0"/>
                </a:lnTo>
                <a:lnTo>
                  <a:pt x="968226" y="1913890"/>
                </a:lnTo>
                <a:lnTo>
                  <a:pt x="0" y="1913890"/>
                </a:lnTo>
                <a:close/>
              </a:path>
            </a:pathLst>
          </a:custGeom>
          <a:solidFill>
            <a:srgbClr val="2B8978"/>
          </a:solidFill>
          <a:ln>
            <a:noFill/>
          </a:ln>
        </p:spPr>
      </p:sp>
      <p:sp>
        <p:nvSpPr>
          <p:cNvPr id="89" name="Google Shape;89;p13"/>
          <p:cNvSpPr/>
          <p:nvPr/>
        </p:nvSpPr>
        <p:spPr>
          <a:xfrm rot="10800000">
            <a:off x="14375588" y="5475137"/>
            <a:ext cx="951332" cy="1880497"/>
          </a:xfrm>
          <a:custGeom>
            <a:rect b="b" l="l" r="r" t="t"/>
            <a:pathLst>
              <a:path extrusionOk="0" h="1913890" w="968226">
                <a:moveTo>
                  <a:pt x="0" y="0"/>
                </a:moveTo>
                <a:lnTo>
                  <a:pt x="968226" y="0"/>
                </a:lnTo>
                <a:lnTo>
                  <a:pt x="968226" y="1913890"/>
                </a:lnTo>
                <a:lnTo>
                  <a:pt x="0" y="1913890"/>
                </a:lnTo>
                <a:close/>
              </a:path>
            </a:pathLst>
          </a:custGeom>
          <a:solidFill>
            <a:srgbClr val="225750"/>
          </a:solidFill>
          <a:ln>
            <a:noFill/>
          </a:ln>
        </p:spPr>
      </p:sp>
      <p:pic>
        <p:nvPicPr>
          <p:cNvPr id="90" name="Google Shape;90;p13"/>
          <p:cNvPicPr preferRelativeResize="0"/>
          <p:nvPr/>
        </p:nvPicPr>
        <p:blipFill rotWithShape="1">
          <a:blip r:embed="rId4">
            <a:alphaModFix/>
          </a:blip>
          <a:srcRect b="0" l="0" r="0" t="0"/>
          <a:stretch/>
        </p:blipFill>
        <p:spPr>
          <a:xfrm>
            <a:off x="12654328" y="732739"/>
            <a:ext cx="1880497" cy="921443"/>
          </a:xfrm>
          <a:prstGeom prst="rect">
            <a:avLst/>
          </a:prstGeom>
          <a:noFill/>
          <a:ln>
            <a:noFill/>
          </a:ln>
        </p:spPr>
      </p:pic>
      <p:grpSp>
        <p:nvGrpSpPr>
          <p:cNvPr id="91" name="Google Shape;91;p13"/>
          <p:cNvGrpSpPr/>
          <p:nvPr/>
        </p:nvGrpSpPr>
        <p:grpSpPr>
          <a:xfrm>
            <a:off x="1267131" y="732739"/>
            <a:ext cx="4238200" cy="994981"/>
            <a:chOff x="0" y="0"/>
            <a:chExt cx="5650933" cy="1326641"/>
          </a:xfrm>
        </p:grpSpPr>
        <p:pic>
          <p:nvPicPr>
            <p:cNvPr id="92" name="Google Shape;92;p13"/>
            <p:cNvPicPr preferRelativeResize="0"/>
            <p:nvPr/>
          </p:nvPicPr>
          <p:blipFill rotWithShape="1">
            <a:blip r:embed="rId5">
              <a:alphaModFix/>
            </a:blip>
            <a:srcRect b="0" l="0" r="0" t="0"/>
            <a:stretch/>
          </p:blipFill>
          <p:spPr>
            <a:xfrm>
              <a:off x="0" y="0"/>
              <a:ext cx="767040" cy="1326641"/>
            </a:xfrm>
            <a:prstGeom prst="rect">
              <a:avLst/>
            </a:prstGeom>
            <a:noFill/>
            <a:ln>
              <a:noFill/>
            </a:ln>
          </p:spPr>
        </p:pic>
        <p:sp>
          <p:nvSpPr>
            <p:cNvPr id="93" name="Google Shape;93;p13"/>
            <p:cNvSpPr txBox="1"/>
            <p:nvPr/>
          </p:nvSpPr>
          <p:spPr>
            <a:xfrm>
              <a:off x="1055953" y="303482"/>
              <a:ext cx="4594980" cy="55668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19486A"/>
                  </a:solidFill>
                  <a:latin typeface="Open Sans"/>
                  <a:ea typeface="Open Sans"/>
                  <a:cs typeface="Open Sans"/>
                  <a:sym typeface="Open Sans"/>
                </a:rPr>
                <a:t>COMMIT TO THE GIT</a:t>
              </a:r>
              <a:endParaRPr/>
            </a:p>
          </p:txBody>
        </p:sp>
      </p:grpSp>
      <p:cxnSp>
        <p:nvCxnSpPr>
          <p:cNvPr id="94" name="Google Shape;94;p13"/>
          <p:cNvCxnSpPr/>
          <p:nvPr/>
        </p:nvCxnSpPr>
        <p:spPr>
          <a:xfrm>
            <a:off x="1166373" y="9248775"/>
            <a:ext cx="17121627" cy="0"/>
          </a:xfrm>
          <a:prstGeom prst="straightConnector1">
            <a:avLst/>
          </a:prstGeom>
          <a:noFill/>
          <a:ln cap="rnd" cmpd="sng" w="9525">
            <a:solidFill>
              <a:srgbClr val="000000"/>
            </a:solidFill>
            <a:prstDash val="solid"/>
            <a:round/>
            <a:headEnd len="sm" w="sm" type="none"/>
            <a:tailEnd len="sm" w="sm" type="none"/>
          </a:ln>
        </p:spPr>
      </p:cxnSp>
      <p:sp>
        <p:nvSpPr>
          <p:cNvPr id="95" name="Google Shape;95;p13"/>
          <p:cNvSpPr/>
          <p:nvPr/>
        </p:nvSpPr>
        <p:spPr>
          <a:xfrm>
            <a:off x="12654328" y="1654182"/>
            <a:ext cx="1883511" cy="1880497"/>
          </a:xfrm>
          <a:custGeom>
            <a:rect b="b" l="l" r="r" t="t"/>
            <a:pathLst>
              <a:path extrusionOk="0" h="6339840" w="6350000">
                <a:moveTo>
                  <a:pt x="6350000" y="6339840"/>
                </a:moveTo>
                <a:lnTo>
                  <a:pt x="0" y="6339840"/>
                </a:lnTo>
                <a:lnTo>
                  <a:pt x="0" y="0"/>
                </a:lnTo>
                <a:lnTo>
                  <a:pt x="6350000" y="6339840"/>
                </a:lnTo>
                <a:close/>
              </a:path>
            </a:pathLst>
          </a:custGeom>
          <a:solidFill>
            <a:srgbClr val="299288"/>
          </a:solidFill>
          <a:ln>
            <a:noFill/>
          </a:ln>
        </p:spPr>
      </p:sp>
      <p:pic>
        <p:nvPicPr>
          <p:cNvPr id="96" name="Google Shape;96;p13"/>
          <p:cNvPicPr preferRelativeResize="0"/>
          <p:nvPr/>
        </p:nvPicPr>
        <p:blipFill rotWithShape="1">
          <a:blip r:embed="rId6">
            <a:alphaModFix/>
          </a:blip>
          <a:srcRect b="0" l="0" r="0" t="0"/>
          <a:stretch/>
        </p:blipFill>
        <p:spPr>
          <a:xfrm>
            <a:off x="11155930" y="5475137"/>
            <a:ext cx="1056497" cy="1880497"/>
          </a:xfrm>
          <a:prstGeom prst="rect">
            <a:avLst/>
          </a:prstGeom>
          <a:noFill/>
          <a:ln>
            <a:noFill/>
          </a:ln>
        </p:spPr>
      </p:pic>
      <p:pic>
        <p:nvPicPr>
          <p:cNvPr id="97" name="Google Shape;97;p13"/>
          <p:cNvPicPr preferRelativeResize="0"/>
          <p:nvPr/>
        </p:nvPicPr>
        <p:blipFill rotWithShape="1">
          <a:blip r:embed="rId7">
            <a:alphaModFix/>
          </a:blip>
          <a:srcRect b="0" l="0" r="0" t="0"/>
          <a:stretch/>
        </p:blipFill>
        <p:spPr>
          <a:xfrm>
            <a:off x="14375587" y="7355634"/>
            <a:ext cx="1904830" cy="1897904"/>
          </a:xfrm>
          <a:prstGeom prst="rect">
            <a:avLst/>
          </a:prstGeom>
          <a:noFill/>
          <a:ln>
            <a:noFill/>
          </a:ln>
        </p:spPr>
      </p:pic>
      <p:pic>
        <p:nvPicPr>
          <p:cNvPr id="98" name="Google Shape;98;p13"/>
          <p:cNvPicPr preferRelativeResize="0"/>
          <p:nvPr/>
        </p:nvPicPr>
        <p:blipFill rotWithShape="1">
          <a:blip r:embed="rId8">
            <a:alphaModFix/>
          </a:blip>
          <a:srcRect b="0" l="0" r="0" t="0"/>
          <a:stretch/>
        </p:blipFill>
        <p:spPr>
          <a:xfrm>
            <a:off x="14537838" y="1774161"/>
            <a:ext cx="1686520" cy="1760125"/>
          </a:xfrm>
          <a:prstGeom prst="rect">
            <a:avLst/>
          </a:prstGeom>
          <a:noFill/>
          <a:ln>
            <a:noFill/>
          </a:ln>
        </p:spPr>
      </p:pic>
      <p:pic>
        <p:nvPicPr>
          <p:cNvPr id="99" name="Google Shape;99;p13"/>
          <p:cNvPicPr preferRelativeResize="0"/>
          <p:nvPr/>
        </p:nvPicPr>
        <p:blipFill rotWithShape="1">
          <a:blip r:embed="rId9">
            <a:alphaModFix/>
          </a:blip>
          <a:srcRect b="0" l="0" r="0" t="0"/>
          <a:stretch/>
        </p:blipFill>
        <p:spPr>
          <a:xfrm>
            <a:off x="14534825" y="3534679"/>
            <a:ext cx="1520613" cy="1940458"/>
          </a:xfrm>
          <a:prstGeom prst="rect">
            <a:avLst/>
          </a:prstGeom>
          <a:noFill/>
          <a:ln>
            <a:noFill/>
          </a:ln>
        </p:spPr>
      </p:pic>
      <p:pic>
        <p:nvPicPr>
          <p:cNvPr id="100" name="Google Shape;100;p13"/>
          <p:cNvPicPr preferRelativeResize="0"/>
          <p:nvPr/>
        </p:nvPicPr>
        <p:blipFill rotWithShape="1">
          <a:blip r:embed="rId10">
            <a:alphaModFix/>
          </a:blip>
          <a:srcRect b="0" l="0" r="0" t="0"/>
          <a:stretch/>
        </p:blipFill>
        <p:spPr>
          <a:xfrm>
            <a:off x="12539488" y="5922859"/>
            <a:ext cx="1908053" cy="1432774"/>
          </a:xfrm>
          <a:prstGeom prst="rect">
            <a:avLst/>
          </a:prstGeom>
          <a:noFill/>
          <a:ln>
            <a:noFill/>
          </a:ln>
        </p:spPr>
      </p:pic>
      <p:pic>
        <p:nvPicPr>
          <p:cNvPr id="101" name="Google Shape;101;p13"/>
          <p:cNvPicPr preferRelativeResize="0"/>
          <p:nvPr/>
        </p:nvPicPr>
        <p:blipFill rotWithShape="1">
          <a:blip r:embed="rId11">
            <a:alphaModFix/>
          </a:blip>
          <a:srcRect b="0" l="0" r="0" t="0"/>
          <a:stretch/>
        </p:blipFill>
        <p:spPr>
          <a:xfrm>
            <a:off x="11091330" y="1742943"/>
            <a:ext cx="1185697" cy="1702975"/>
          </a:xfrm>
          <a:prstGeom prst="rect">
            <a:avLst/>
          </a:prstGeom>
          <a:noFill/>
          <a:ln>
            <a:noFill/>
          </a:ln>
        </p:spPr>
      </p:pic>
      <p:pic>
        <p:nvPicPr>
          <p:cNvPr id="102" name="Google Shape;102;p13"/>
          <p:cNvPicPr preferRelativeResize="0"/>
          <p:nvPr/>
        </p:nvPicPr>
        <p:blipFill rotWithShape="1">
          <a:blip r:embed="rId12">
            <a:alphaModFix/>
          </a:blip>
          <a:srcRect b="0" l="0" r="0" t="0"/>
          <a:stretch/>
        </p:blipFill>
        <p:spPr>
          <a:xfrm>
            <a:off x="12794317" y="3672768"/>
            <a:ext cx="1603533" cy="1603533"/>
          </a:xfrm>
          <a:prstGeom prst="rect">
            <a:avLst/>
          </a:prstGeom>
          <a:noFill/>
          <a:ln>
            <a:noFill/>
          </a:ln>
        </p:spPr>
      </p:pic>
      <p:pic>
        <p:nvPicPr>
          <p:cNvPr id="103" name="Google Shape;103;p13"/>
          <p:cNvPicPr preferRelativeResize="0"/>
          <p:nvPr/>
        </p:nvPicPr>
        <p:blipFill rotWithShape="1">
          <a:blip r:embed="rId13">
            <a:alphaModFix/>
          </a:blip>
          <a:srcRect b="0" l="0" r="0" t="0"/>
          <a:stretch/>
        </p:blipFill>
        <p:spPr>
          <a:xfrm>
            <a:off x="12751570" y="8076585"/>
            <a:ext cx="1483889" cy="1181715"/>
          </a:xfrm>
          <a:prstGeom prst="rect">
            <a:avLst/>
          </a:prstGeom>
          <a:noFill/>
          <a:ln>
            <a:noFill/>
          </a:ln>
        </p:spPr>
      </p:pic>
      <p:grpSp>
        <p:nvGrpSpPr>
          <p:cNvPr id="104" name="Google Shape;104;p13"/>
          <p:cNvGrpSpPr/>
          <p:nvPr/>
        </p:nvGrpSpPr>
        <p:grpSpPr>
          <a:xfrm>
            <a:off x="1267131" y="2575720"/>
            <a:ext cx="8616192" cy="5848838"/>
            <a:chOff x="0" y="66675"/>
            <a:chExt cx="11488256" cy="7798451"/>
          </a:xfrm>
        </p:grpSpPr>
        <p:sp>
          <p:nvSpPr>
            <p:cNvPr id="105" name="Google Shape;105;p13"/>
            <p:cNvSpPr txBox="1"/>
            <p:nvPr/>
          </p:nvSpPr>
          <p:spPr>
            <a:xfrm>
              <a:off x="0" y="66675"/>
              <a:ext cx="11488256" cy="518096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900" u="none" cap="none" strike="noStrike">
                  <a:solidFill>
                    <a:srgbClr val="19486A"/>
                  </a:solidFill>
                  <a:latin typeface="Poppins"/>
                  <a:ea typeface="Poppins"/>
                  <a:cs typeface="Poppins"/>
                  <a:sym typeface="Poppins"/>
                </a:rPr>
                <a:t>THE IMPACT OF WALKABILITY AND PUBLIC TRANSIT ON HEALTH</a:t>
              </a:r>
              <a:endParaRPr/>
            </a:p>
          </p:txBody>
        </p:sp>
        <p:sp>
          <p:nvSpPr>
            <p:cNvPr id="106" name="Google Shape;106;p13"/>
            <p:cNvSpPr txBox="1"/>
            <p:nvPr/>
          </p:nvSpPr>
          <p:spPr>
            <a:xfrm>
              <a:off x="0" y="5758664"/>
              <a:ext cx="9550665" cy="210646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20" u="none" cap="none" strike="noStrike">
                  <a:solidFill>
                    <a:srgbClr val="19486A"/>
                  </a:solidFill>
                  <a:latin typeface="Poppins"/>
                  <a:ea typeface="Poppins"/>
                  <a:cs typeface="Poppins"/>
                  <a:sym typeface="Poppins"/>
                </a:rPr>
                <a:t>An analysis of the health of citizens in areas with high walkability and accessible public transit.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273" name="Shape 273"/>
        <p:cNvGrpSpPr/>
        <p:nvPr/>
      </p:nvGrpSpPr>
      <p:grpSpPr>
        <a:xfrm>
          <a:off x="0" y="0"/>
          <a:ext cx="0" cy="0"/>
          <a:chOff x="0" y="0"/>
          <a:chExt cx="0" cy="0"/>
        </a:xfrm>
      </p:grpSpPr>
      <p:sp>
        <p:nvSpPr>
          <p:cNvPr id="274" name="Google Shape;274;p22"/>
          <p:cNvSpPr txBox="1"/>
          <p:nvPr/>
        </p:nvSpPr>
        <p:spPr>
          <a:xfrm>
            <a:off x="5067137" y="574993"/>
            <a:ext cx="8153727" cy="878840"/>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Tableau Dashboard</a:t>
            </a:r>
            <a:endParaRPr/>
          </a:p>
        </p:txBody>
      </p:sp>
      <p:sp>
        <p:nvSpPr>
          <p:cNvPr id="275" name="Google Shape;275;p22">
            <a:hlinkClick r:id="rId3"/>
          </p:cNvPr>
          <p:cNvSpPr txBox="1"/>
          <p:nvPr/>
        </p:nvSpPr>
        <p:spPr>
          <a:xfrm>
            <a:off x="2270400" y="2357550"/>
            <a:ext cx="137472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4">
                  <a:extLst>
                    <a:ext uri="{A12FA001-AC4F-418D-AE19-62706E023703}">
                      <ahyp:hlinkClr val="tx"/>
                    </a:ext>
                  </a:extLst>
                </a:hlinkClick>
              </a:rPr>
              <a:t>Obesity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5">
                  <a:extLst>
                    <a:ext uri="{A12FA001-AC4F-418D-AE19-62706E023703}">
                      <ahyp:hlinkClr val="tx"/>
                    </a:ext>
                  </a:extLst>
                </a:hlinkClick>
              </a:rPr>
              <a:t>Life Expectancy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6">
                  <a:extLst>
                    <a:ext uri="{A12FA001-AC4F-418D-AE19-62706E023703}">
                      <ahyp:hlinkClr val="tx"/>
                    </a:ext>
                  </a:extLst>
                </a:hlinkClick>
              </a:rPr>
              <a:t>Median Income by County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7">
                  <a:extLst>
                    <a:ext uri="{A12FA001-AC4F-418D-AE19-62706E023703}">
                      <ahyp:hlinkClr val="tx"/>
                    </a:ext>
                  </a:extLst>
                </a:hlinkClick>
              </a:rPr>
              <a:t>Poverty Rate by County</a:t>
            </a:r>
            <a:endParaRPr sz="7000">
              <a:solidFill>
                <a:schemeClr val="lt1"/>
              </a:solidFill>
              <a:latin typeface="Poppins"/>
              <a:ea typeface="Poppins"/>
              <a:cs typeface="Poppins"/>
              <a:sym typeface="Poppins"/>
            </a:endParaRPr>
          </a:p>
          <a:p>
            <a:pPr indent="0" lvl="0" marL="0" rtl="0" algn="l">
              <a:spcBef>
                <a:spcPts val="0"/>
              </a:spcBef>
              <a:spcAft>
                <a:spcPts val="0"/>
              </a:spcAft>
              <a:buNone/>
            </a:pPr>
            <a:r>
              <a:rPr lang="en-US" sz="7000" u="sng">
                <a:solidFill>
                  <a:schemeClr val="lt1"/>
                </a:solidFill>
                <a:latin typeface="Poppins"/>
                <a:ea typeface="Poppins"/>
                <a:cs typeface="Poppins"/>
                <a:sym typeface="Poppins"/>
                <a:hlinkClick r:id="rId8">
                  <a:extLst>
                    <a:ext uri="{A12FA001-AC4F-418D-AE19-62706E023703}">
                      <ahyp:hlinkClr val="tx"/>
                    </a:ext>
                  </a:extLst>
                </a:hlinkClick>
              </a:rPr>
              <a:t>Population by County</a:t>
            </a:r>
            <a:endParaRPr sz="7000">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79" name="Shape 279"/>
        <p:cNvGrpSpPr/>
        <p:nvPr/>
      </p:nvGrpSpPr>
      <p:grpSpPr>
        <a:xfrm>
          <a:off x="0" y="0"/>
          <a:ext cx="0" cy="0"/>
          <a:chOff x="0" y="0"/>
          <a:chExt cx="0" cy="0"/>
        </a:xfrm>
      </p:grpSpPr>
      <p:pic>
        <p:nvPicPr>
          <p:cNvPr id="280" name="Google Shape;280;p23"/>
          <p:cNvPicPr preferRelativeResize="0"/>
          <p:nvPr/>
        </p:nvPicPr>
        <p:blipFill rotWithShape="1">
          <a:blip r:embed="rId3">
            <a:alphaModFix/>
          </a:blip>
          <a:srcRect b="0" l="0" r="0" t="0"/>
          <a:stretch/>
        </p:blipFill>
        <p:spPr>
          <a:xfrm>
            <a:off x="0" y="-566161"/>
            <a:ext cx="10394524" cy="5535084"/>
          </a:xfrm>
          <a:prstGeom prst="rect">
            <a:avLst/>
          </a:prstGeom>
          <a:noFill/>
          <a:ln>
            <a:noFill/>
          </a:ln>
        </p:spPr>
      </p:pic>
      <p:sp>
        <p:nvSpPr>
          <p:cNvPr id="281" name="Google Shape;281;p23"/>
          <p:cNvSpPr txBox="1"/>
          <p:nvPr/>
        </p:nvSpPr>
        <p:spPr>
          <a:xfrm>
            <a:off x="1035902" y="5565995"/>
            <a:ext cx="5569775" cy="87884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CONCLUSION</a:t>
            </a:r>
            <a:endParaRPr/>
          </a:p>
        </p:txBody>
      </p:sp>
      <p:sp>
        <p:nvSpPr>
          <p:cNvPr id="282" name="Google Shape;282;p23"/>
          <p:cNvSpPr txBox="1"/>
          <p:nvPr/>
        </p:nvSpPr>
        <p:spPr>
          <a:xfrm>
            <a:off x="1035902" y="6820677"/>
            <a:ext cx="78087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Font typeface="Arial"/>
              <a:buNone/>
            </a:pPr>
            <a:r>
              <a:t/>
            </a:r>
            <a:endParaRPr/>
          </a:p>
        </p:txBody>
      </p:sp>
      <p:pic>
        <p:nvPicPr>
          <p:cNvPr id="283" name="Google Shape;283;p23"/>
          <p:cNvPicPr preferRelativeResize="0"/>
          <p:nvPr/>
        </p:nvPicPr>
        <p:blipFill rotWithShape="1">
          <a:blip r:embed="rId3">
            <a:alphaModFix/>
          </a:blip>
          <a:srcRect b="0" l="0" r="0" t="0"/>
          <a:stretch/>
        </p:blipFill>
        <p:spPr>
          <a:xfrm>
            <a:off x="10066248" y="-566161"/>
            <a:ext cx="10394524" cy="5535084"/>
          </a:xfrm>
          <a:prstGeom prst="rect">
            <a:avLst/>
          </a:prstGeom>
          <a:noFill/>
          <a:ln>
            <a:noFill/>
          </a:ln>
        </p:spPr>
      </p:pic>
      <p:sp>
        <p:nvSpPr>
          <p:cNvPr id="284" name="Google Shape;284;p23"/>
          <p:cNvSpPr txBox="1"/>
          <p:nvPr/>
        </p:nvSpPr>
        <p:spPr>
          <a:xfrm>
            <a:off x="1035900" y="6444825"/>
            <a:ext cx="17027100" cy="3096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US" sz="2775">
                <a:solidFill>
                  <a:schemeClr val="dk1"/>
                </a:solidFill>
                <a:latin typeface="Poppins Light"/>
                <a:ea typeface="Poppins Light"/>
                <a:cs typeface="Poppins Light"/>
                <a:sym typeface="Poppins Light"/>
              </a:rPr>
              <a:t>Our Null Hypotheses was: </a:t>
            </a:r>
            <a:r>
              <a:rPr lang="en-US" sz="2775">
                <a:solidFill>
                  <a:schemeClr val="dk1"/>
                </a:solidFill>
                <a:latin typeface="Poppins Light"/>
                <a:ea typeface="Poppins Light"/>
                <a:cs typeface="Poppins Light"/>
                <a:sym typeface="Poppins Light"/>
              </a:rPr>
              <a:t>Census Tracts with a </a:t>
            </a:r>
            <a:r>
              <a:rPr lang="en-US" sz="2775">
                <a:solidFill>
                  <a:schemeClr val="dk1"/>
                </a:solidFill>
                <a:latin typeface="Poppins"/>
                <a:ea typeface="Poppins"/>
                <a:cs typeface="Poppins"/>
                <a:sym typeface="Poppins"/>
              </a:rPr>
              <a:t>higher walkability score</a:t>
            </a:r>
            <a:r>
              <a:rPr lang="en-US" sz="2775">
                <a:solidFill>
                  <a:schemeClr val="dk1"/>
                </a:solidFill>
                <a:latin typeface="Poppins Light"/>
                <a:ea typeface="Poppins Light"/>
                <a:cs typeface="Poppins Light"/>
                <a:sym typeface="Poppins Light"/>
              </a:rPr>
              <a:t> and i</a:t>
            </a:r>
            <a:r>
              <a:rPr lang="en-US" sz="2775">
                <a:solidFill>
                  <a:schemeClr val="dk1"/>
                </a:solidFill>
                <a:latin typeface="Poppins"/>
                <a:ea typeface="Poppins"/>
                <a:cs typeface="Poppins"/>
                <a:sym typeface="Poppins"/>
              </a:rPr>
              <a:t>ncreased access to public transi</a:t>
            </a:r>
            <a:r>
              <a:rPr lang="en-US" sz="2775">
                <a:solidFill>
                  <a:schemeClr val="dk1"/>
                </a:solidFill>
                <a:latin typeface="Poppins Light"/>
                <a:ea typeface="Poppins Light"/>
                <a:cs typeface="Poppins Light"/>
                <a:sym typeface="Poppins Light"/>
              </a:rPr>
              <a:t>t will have a </a:t>
            </a:r>
            <a:r>
              <a:rPr lang="en-US" sz="2775">
                <a:solidFill>
                  <a:schemeClr val="dk1"/>
                </a:solidFill>
                <a:latin typeface="Poppins"/>
                <a:ea typeface="Poppins"/>
                <a:cs typeface="Poppins"/>
                <a:sym typeface="Poppins"/>
              </a:rPr>
              <a:t>lower </a:t>
            </a:r>
            <a:r>
              <a:rPr lang="en-US" sz="2775">
                <a:solidFill>
                  <a:schemeClr val="dk1"/>
                </a:solidFill>
                <a:latin typeface="Poppins Light"/>
                <a:ea typeface="Poppins Light"/>
                <a:cs typeface="Poppins Light"/>
                <a:sym typeface="Poppins Light"/>
              </a:rPr>
              <a:t>rate of obesity and a </a:t>
            </a:r>
            <a:r>
              <a:rPr lang="en-US" sz="2775">
                <a:solidFill>
                  <a:schemeClr val="dk1"/>
                </a:solidFill>
                <a:latin typeface="Poppins"/>
                <a:ea typeface="Poppins"/>
                <a:cs typeface="Poppins"/>
                <a:sym typeface="Poppins"/>
              </a:rPr>
              <a:t>longer </a:t>
            </a:r>
            <a:r>
              <a:rPr lang="en-US" sz="2775">
                <a:solidFill>
                  <a:schemeClr val="dk1"/>
                </a:solidFill>
                <a:latin typeface="Poppins Light"/>
                <a:ea typeface="Poppins Light"/>
                <a:cs typeface="Poppins Light"/>
                <a:sym typeface="Poppins Light"/>
              </a:rPr>
              <a:t>life expectancy.</a:t>
            </a:r>
            <a:endParaRPr sz="2775">
              <a:solidFill>
                <a:schemeClr val="dk1"/>
              </a:solidFill>
              <a:latin typeface="Poppins Light"/>
              <a:ea typeface="Poppins Light"/>
              <a:cs typeface="Poppins Light"/>
              <a:sym typeface="Poppins Light"/>
            </a:endParaRPr>
          </a:p>
          <a:p>
            <a:pPr indent="0" lvl="0" marL="0" rtl="0" algn="l">
              <a:lnSpc>
                <a:spcPct val="140000"/>
              </a:lnSpc>
              <a:spcBef>
                <a:spcPts val="0"/>
              </a:spcBef>
              <a:spcAft>
                <a:spcPts val="0"/>
              </a:spcAft>
              <a:buNone/>
            </a:pPr>
            <a:r>
              <a:rPr lang="en-US" sz="2775">
                <a:solidFill>
                  <a:schemeClr val="dk1"/>
                </a:solidFill>
                <a:latin typeface="Poppins Light"/>
                <a:ea typeface="Poppins Light"/>
                <a:cs typeface="Poppins Light"/>
                <a:sym typeface="Poppins Light"/>
              </a:rPr>
              <a:t>In the end we did see a correlation between higher </a:t>
            </a:r>
            <a:r>
              <a:rPr lang="en-US" sz="2775">
                <a:solidFill>
                  <a:schemeClr val="dk1"/>
                </a:solidFill>
                <a:latin typeface="Poppins Light"/>
                <a:ea typeface="Poppins Light"/>
                <a:cs typeface="Poppins Light"/>
                <a:sym typeface="Poppins Light"/>
              </a:rPr>
              <a:t>walkability</a:t>
            </a:r>
            <a:r>
              <a:rPr lang="en-US" sz="2775">
                <a:solidFill>
                  <a:schemeClr val="dk1"/>
                </a:solidFill>
                <a:latin typeface="Poppins Light"/>
                <a:ea typeface="Poppins Light"/>
                <a:cs typeface="Poppins Light"/>
                <a:sym typeface="Poppins Light"/>
              </a:rPr>
              <a:t> scores and increased access to public transit to lower rate of obesity and a longe life expectancy.  </a:t>
            </a:r>
            <a:endParaRPr sz="1700">
              <a:solidFill>
                <a:schemeClr val="dk1"/>
              </a:solidFill>
              <a:latin typeface="Calibri"/>
              <a:ea typeface="Calibri"/>
              <a:cs typeface="Calibri"/>
              <a:sym typeface="Calibri"/>
            </a:endParaRPr>
          </a:p>
          <a:p>
            <a:pPr indent="0" lvl="0" marL="0" rtl="0" algn="l">
              <a:lnSpc>
                <a:spcPct val="140000"/>
              </a:lnSpc>
              <a:spcBef>
                <a:spcPts val="0"/>
              </a:spcBef>
              <a:spcAft>
                <a:spcPts val="0"/>
              </a:spcAft>
              <a:buNone/>
            </a:pPr>
            <a:r>
              <a:t/>
            </a:r>
            <a:endParaRPr sz="3375">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288" name="Shape 288"/>
        <p:cNvGrpSpPr/>
        <p:nvPr/>
      </p:nvGrpSpPr>
      <p:grpSpPr>
        <a:xfrm>
          <a:off x="0" y="0"/>
          <a:ext cx="0" cy="0"/>
          <a:chOff x="0" y="0"/>
          <a:chExt cx="0" cy="0"/>
        </a:xfrm>
      </p:grpSpPr>
      <p:sp>
        <p:nvSpPr>
          <p:cNvPr id="289" name="Google Shape;289;p24"/>
          <p:cNvSpPr txBox="1"/>
          <p:nvPr/>
        </p:nvSpPr>
        <p:spPr>
          <a:xfrm>
            <a:off x="1028700" y="4580254"/>
            <a:ext cx="4614496" cy="1012192"/>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5899" u="none" cap="none" strike="noStrike">
                <a:solidFill>
                  <a:srgbClr val="F4F4F4"/>
                </a:solidFill>
                <a:latin typeface="Poppins"/>
                <a:ea typeface="Poppins"/>
                <a:cs typeface="Poppins"/>
                <a:sym typeface="Poppins"/>
              </a:rPr>
              <a:t>Challenges</a:t>
            </a:r>
            <a:endParaRPr/>
          </a:p>
        </p:txBody>
      </p:sp>
      <p:sp>
        <p:nvSpPr>
          <p:cNvPr id="290" name="Google Shape;290;p24"/>
          <p:cNvSpPr txBox="1"/>
          <p:nvPr/>
        </p:nvSpPr>
        <p:spPr>
          <a:xfrm>
            <a:off x="9303178" y="971436"/>
            <a:ext cx="7796843" cy="22523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273" u="none" cap="none" strike="noStrike">
                <a:solidFill>
                  <a:srgbClr val="FFFFFF"/>
                </a:solidFill>
                <a:latin typeface="Poppins"/>
                <a:ea typeface="Poppins"/>
                <a:cs typeface="Poppins"/>
                <a:sym typeface="Poppins"/>
              </a:rPr>
              <a:t>Github</a:t>
            </a:r>
            <a:endParaRPr/>
          </a:p>
          <a:p>
            <a:pPr indent="0" lvl="0" marL="0" marR="0" rtl="0" algn="l">
              <a:lnSpc>
                <a:spcPct val="139993"/>
              </a:lnSpc>
              <a:spcBef>
                <a:spcPts val="0"/>
              </a:spcBef>
              <a:spcAft>
                <a:spcPts val="0"/>
              </a:spcAft>
              <a:buNone/>
            </a:pPr>
            <a:r>
              <a:rPr b="0" i="0" lang="en-US" sz="3273" u="none" cap="none" strike="noStrike">
                <a:solidFill>
                  <a:srgbClr val="FFFFFF"/>
                </a:solidFill>
                <a:latin typeface="Poppins Light"/>
                <a:ea typeface="Poppins Light"/>
                <a:cs typeface="Poppins Light"/>
                <a:sym typeface="Poppins Light"/>
              </a:rPr>
              <a:t>Github collaboration can be complicated. Files need to be clean and organized on the local computer. </a:t>
            </a:r>
            <a:endParaRPr/>
          </a:p>
        </p:txBody>
      </p:sp>
      <p:sp>
        <p:nvSpPr>
          <p:cNvPr id="291" name="Google Shape;291;p24"/>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cxnSp>
        <p:nvCxnSpPr>
          <p:cNvPr id="292" name="Google Shape;292;p24"/>
          <p:cNvCxnSpPr/>
          <p:nvPr/>
        </p:nvCxnSpPr>
        <p:spPr>
          <a:xfrm>
            <a:off x="6592749" y="9210675"/>
            <a:ext cx="11695266" cy="0"/>
          </a:xfrm>
          <a:prstGeom prst="straightConnector1">
            <a:avLst/>
          </a:prstGeom>
          <a:noFill/>
          <a:ln cap="rnd" cmpd="sng" w="9525">
            <a:solidFill>
              <a:srgbClr val="F4F4F4"/>
            </a:solidFill>
            <a:prstDash val="solid"/>
            <a:round/>
            <a:headEnd len="sm" w="sm" type="none"/>
            <a:tailEnd len="sm" w="sm" type="none"/>
          </a:ln>
        </p:spPr>
      </p:cxnSp>
      <p:sp>
        <p:nvSpPr>
          <p:cNvPr id="293" name="Google Shape;293;p24"/>
          <p:cNvSpPr txBox="1"/>
          <p:nvPr/>
        </p:nvSpPr>
        <p:spPr>
          <a:xfrm>
            <a:off x="9303178" y="3829030"/>
            <a:ext cx="7796843" cy="2252300"/>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273" u="none" cap="none" strike="noStrike">
                <a:solidFill>
                  <a:srgbClr val="FFFFFF"/>
                </a:solidFill>
                <a:latin typeface="Poppins"/>
                <a:ea typeface="Poppins"/>
                <a:cs typeface="Poppins"/>
                <a:sym typeface="Poppins"/>
              </a:rPr>
              <a:t>Data Cleaning</a:t>
            </a:r>
            <a:endParaRPr/>
          </a:p>
          <a:p>
            <a:pPr indent="0" lvl="0" marL="0" marR="0" rtl="0" algn="l">
              <a:lnSpc>
                <a:spcPct val="139993"/>
              </a:lnSpc>
              <a:spcBef>
                <a:spcPts val="0"/>
              </a:spcBef>
              <a:spcAft>
                <a:spcPts val="0"/>
              </a:spcAft>
              <a:buNone/>
            </a:pPr>
            <a:r>
              <a:rPr b="0" i="0" lang="en-US" sz="3273" u="none" cap="none" strike="noStrike">
                <a:solidFill>
                  <a:srgbClr val="FFFFFF"/>
                </a:solidFill>
                <a:latin typeface="Poppins Light"/>
                <a:ea typeface="Poppins Light"/>
                <a:cs typeface="Poppins Light"/>
                <a:sym typeface="Poppins Light"/>
              </a:rPr>
              <a:t>Data Cleaning may involve a lot of extra research. Even though it seems solitary, it may require teamwork! </a:t>
            </a:r>
            <a:endParaRPr/>
          </a:p>
        </p:txBody>
      </p:sp>
      <p:sp>
        <p:nvSpPr>
          <p:cNvPr id="294" name="Google Shape;294;p24"/>
          <p:cNvSpPr txBox="1"/>
          <p:nvPr/>
        </p:nvSpPr>
        <p:spPr>
          <a:xfrm>
            <a:off x="9303178" y="6690933"/>
            <a:ext cx="7796843" cy="2298113"/>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273" u="none" cap="none" strike="noStrike">
                <a:solidFill>
                  <a:srgbClr val="FFFFFF"/>
                </a:solidFill>
                <a:latin typeface="Poppins"/>
                <a:ea typeface="Poppins"/>
                <a:cs typeface="Poppins"/>
                <a:sym typeface="Poppins"/>
              </a:rPr>
              <a:t>Database Administration</a:t>
            </a:r>
            <a:endParaRPr/>
          </a:p>
          <a:p>
            <a:pPr indent="0" lvl="0" marL="0" marR="0" rtl="0" algn="l">
              <a:lnSpc>
                <a:spcPct val="139993"/>
              </a:lnSpc>
              <a:spcBef>
                <a:spcPts val="0"/>
              </a:spcBef>
              <a:spcAft>
                <a:spcPts val="0"/>
              </a:spcAft>
              <a:buNone/>
            </a:pPr>
            <a:r>
              <a:rPr b="0" i="0" lang="en-US" sz="3273" u="none" cap="none" strike="noStrike">
                <a:solidFill>
                  <a:srgbClr val="FFFFFF"/>
                </a:solidFill>
                <a:latin typeface="Poppins Light"/>
                <a:ea typeface="Poppins Light"/>
                <a:cs typeface="Poppins Light"/>
                <a:sym typeface="Poppins Light"/>
              </a:rPr>
              <a:t>Using SQL meant that our database administrator needed to run everything on the local computer. </a:t>
            </a:r>
            <a:endParaRPr/>
          </a:p>
        </p:txBody>
      </p:sp>
      <p:grpSp>
        <p:nvGrpSpPr>
          <p:cNvPr id="295" name="Google Shape;295;p24"/>
          <p:cNvGrpSpPr/>
          <p:nvPr/>
        </p:nvGrpSpPr>
        <p:grpSpPr>
          <a:xfrm>
            <a:off x="6911894" y="1311044"/>
            <a:ext cx="1622959" cy="1630233"/>
            <a:chOff x="4849" y="0"/>
            <a:chExt cx="2163945" cy="2173644"/>
          </a:xfrm>
        </p:grpSpPr>
        <p:sp>
          <p:nvSpPr>
            <p:cNvPr id="296" name="Google Shape;296;p24"/>
            <p:cNvSpPr/>
            <p:nvPr/>
          </p:nvSpPr>
          <p:spPr>
            <a:xfrm>
              <a:off x="4849" y="0"/>
              <a:ext cx="2163945" cy="217364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C9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24"/>
            <p:cNvPicPr preferRelativeResize="0"/>
            <p:nvPr/>
          </p:nvPicPr>
          <p:blipFill rotWithShape="1">
            <a:blip r:embed="rId3">
              <a:alphaModFix/>
            </a:blip>
            <a:srcRect b="0" l="0" r="0" t="0"/>
            <a:stretch/>
          </p:blipFill>
          <p:spPr>
            <a:xfrm>
              <a:off x="567386" y="580608"/>
              <a:ext cx="1038872" cy="1012428"/>
            </a:xfrm>
            <a:prstGeom prst="rect">
              <a:avLst/>
            </a:prstGeom>
            <a:noFill/>
            <a:ln>
              <a:noFill/>
            </a:ln>
          </p:spPr>
        </p:pic>
      </p:grpSp>
      <p:grpSp>
        <p:nvGrpSpPr>
          <p:cNvPr id="298" name="Google Shape;298;p24"/>
          <p:cNvGrpSpPr/>
          <p:nvPr/>
        </p:nvGrpSpPr>
        <p:grpSpPr>
          <a:xfrm>
            <a:off x="6911998" y="4145400"/>
            <a:ext cx="1669228" cy="1676710"/>
            <a:chOff x="4988" y="0"/>
            <a:chExt cx="2225638" cy="2235614"/>
          </a:xfrm>
        </p:grpSpPr>
        <p:sp>
          <p:nvSpPr>
            <p:cNvPr id="299" name="Google Shape;299;p24"/>
            <p:cNvSpPr/>
            <p:nvPr/>
          </p:nvSpPr>
          <p:spPr>
            <a:xfrm>
              <a:off x="4988" y="0"/>
              <a:ext cx="2225638" cy="223561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21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24"/>
            <p:cNvPicPr preferRelativeResize="0"/>
            <p:nvPr/>
          </p:nvPicPr>
          <p:blipFill rotWithShape="1">
            <a:blip r:embed="rId4">
              <a:alphaModFix/>
            </a:blip>
            <a:srcRect b="0" l="0" r="0" t="0"/>
            <a:stretch/>
          </p:blipFill>
          <p:spPr>
            <a:xfrm>
              <a:off x="597226" y="539397"/>
              <a:ext cx="1041162" cy="1107619"/>
            </a:xfrm>
            <a:prstGeom prst="rect">
              <a:avLst/>
            </a:prstGeom>
            <a:noFill/>
            <a:ln>
              <a:noFill/>
            </a:ln>
          </p:spPr>
        </p:pic>
      </p:grpSp>
      <p:grpSp>
        <p:nvGrpSpPr>
          <p:cNvPr id="301" name="Google Shape;301;p24"/>
          <p:cNvGrpSpPr/>
          <p:nvPr/>
        </p:nvGrpSpPr>
        <p:grpSpPr>
          <a:xfrm>
            <a:off x="6911894" y="7022260"/>
            <a:ext cx="1622959" cy="1630233"/>
            <a:chOff x="4849" y="0"/>
            <a:chExt cx="2163945" cy="2173644"/>
          </a:xfrm>
        </p:grpSpPr>
        <p:sp>
          <p:nvSpPr>
            <p:cNvPr id="302" name="Google Shape;302;p24"/>
            <p:cNvSpPr/>
            <p:nvPr/>
          </p:nvSpPr>
          <p:spPr>
            <a:xfrm>
              <a:off x="4849" y="0"/>
              <a:ext cx="2163945" cy="217364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CC3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24"/>
            <p:cNvPicPr preferRelativeResize="0"/>
            <p:nvPr/>
          </p:nvPicPr>
          <p:blipFill rotWithShape="1">
            <a:blip r:embed="rId5">
              <a:alphaModFix/>
            </a:blip>
            <a:srcRect b="0" l="0" r="0" t="0"/>
            <a:stretch/>
          </p:blipFill>
          <p:spPr>
            <a:xfrm>
              <a:off x="386737" y="386737"/>
              <a:ext cx="1400171" cy="1400171"/>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307" name="Shape 307"/>
        <p:cNvGrpSpPr/>
        <p:nvPr/>
      </p:nvGrpSpPr>
      <p:grpSpPr>
        <a:xfrm>
          <a:off x="0" y="0"/>
          <a:ext cx="0" cy="0"/>
          <a:chOff x="0" y="0"/>
          <a:chExt cx="0" cy="0"/>
        </a:xfrm>
      </p:grpSpPr>
      <p:grpSp>
        <p:nvGrpSpPr>
          <p:cNvPr id="308" name="Google Shape;308;p25"/>
          <p:cNvGrpSpPr/>
          <p:nvPr/>
        </p:nvGrpSpPr>
        <p:grpSpPr>
          <a:xfrm>
            <a:off x="9974207" y="978694"/>
            <a:ext cx="7285093" cy="4042495"/>
            <a:chOff x="0" y="-66675"/>
            <a:chExt cx="9713457" cy="5389994"/>
          </a:xfrm>
        </p:grpSpPr>
        <p:sp>
          <p:nvSpPr>
            <p:cNvPr id="309" name="Google Shape;309;p25"/>
            <p:cNvSpPr txBox="1"/>
            <p:nvPr/>
          </p:nvSpPr>
          <p:spPr>
            <a:xfrm>
              <a:off x="3850868" y="-66675"/>
              <a:ext cx="5862589" cy="773642"/>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3500" u="none" cap="none" strike="noStrike">
                  <a:solidFill>
                    <a:srgbClr val="F4F4F4"/>
                  </a:solidFill>
                  <a:latin typeface="Poppins"/>
                  <a:ea typeface="Poppins"/>
                  <a:cs typeface="Poppins"/>
                  <a:sym typeface="Poppins"/>
                </a:rPr>
                <a:t>Commit to the Git</a:t>
              </a:r>
              <a:endParaRPr/>
            </a:p>
          </p:txBody>
        </p:sp>
        <p:sp>
          <p:nvSpPr>
            <p:cNvPr id="310" name="Google Shape;310;p25"/>
            <p:cNvSpPr txBox="1"/>
            <p:nvPr/>
          </p:nvSpPr>
          <p:spPr>
            <a:xfrm>
              <a:off x="0" y="966794"/>
              <a:ext cx="9713457" cy="4356525"/>
            </a:xfrm>
            <a:prstGeom prst="rect">
              <a:avLst/>
            </a:prstGeom>
            <a:noFill/>
            <a:ln>
              <a:noFill/>
            </a:ln>
          </p:spPr>
          <p:txBody>
            <a:bodyPr anchorCtr="0" anchor="t" bIns="0" lIns="0" spcFirstLastPara="1" rIns="0" wrap="square" tIns="0">
              <a:spAutoFit/>
            </a:bodyPr>
            <a:lstStyle/>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Rowena Quinn</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Chris Swan</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Kyle Kramer</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Savannah McIntyre</a:t>
              </a:r>
              <a:endParaRPr/>
            </a:p>
            <a:p>
              <a:pPr indent="0" lvl="0" marL="0" marR="0" rtl="0" algn="r">
                <a:lnSpc>
                  <a:spcPct val="151014"/>
                </a:lnSpc>
                <a:spcBef>
                  <a:spcPts val="0"/>
                </a:spcBef>
                <a:spcAft>
                  <a:spcPts val="0"/>
                </a:spcAft>
                <a:buNone/>
              </a:pPr>
              <a:r>
                <a:rPr b="1" i="0" lang="en-US" sz="3499" u="none" cap="none" strike="noStrike">
                  <a:solidFill>
                    <a:srgbClr val="F4F4F4"/>
                  </a:solidFill>
                  <a:latin typeface="Poppins"/>
                  <a:ea typeface="Poppins"/>
                  <a:cs typeface="Poppins"/>
                  <a:sym typeface="Poppins"/>
                </a:rPr>
                <a:t>Charles Bolton</a:t>
              </a:r>
              <a:endParaRPr/>
            </a:p>
          </p:txBody>
        </p:sp>
      </p:grpSp>
      <p:sp>
        <p:nvSpPr>
          <p:cNvPr id="311" name="Google Shape;311;p25"/>
          <p:cNvSpPr txBox="1"/>
          <p:nvPr/>
        </p:nvSpPr>
        <p:spPr>
          <a:xfrm>
            <a:off x="1227453" y="923925"/>
            <a:ext cx="7417751" cy="6896735"/>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en-US" sz="5600" u="none" cap="none" strike="noStrike">
                <a:solidFill>
                  <a:srgbClr val="F4F4F4"/>
                </a:solidFill>
                <a:latin typeface="Poppins Medium"/>
                <a:ea typeface="Poppins Medium"/>
                <a:cs typeface="Poppins Medium"/>
                <a:sym typeface="Poppins Medium"/>
              </a:rPr>
              <a:t>Thank you for your interest in our project. Please check out our github for more detailed information about our process.</a:t>
            </a:r>
            <a:endParaRPr/>
          </a:p>
        </p:txBody>
      </p:sp>
      <p:sp>
        <p:nvSpPr>
          <p:cNvPr id="312" name="Google Shape;312;p25"/>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cxnSp>
        <p:nvCxnSpPr>
          <p:cNvPr id="313" name="Google Shape;313;p25"/>
          <p:cNvCxnSpPr/>
          <p:nvPr/>
        </p:nvCxnSpPr>
        <p:spPr>
          <a:xfrm>
            <a:off x="5957369" y="9258300"/>
            <a:ext cx="12330631" cy="0"/>
          </a:xfrm>
          <a:prstGeom prst="straightConnector1">
            <a:avLst/>
          </a:prstGeom>
          <a:noFill/>
          <a:ln cap="rnd" cmpd="sng" w="9525">
            <a:solidFill>
              <a:srgbClr val="F4F4F4"/>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17" name="Shape 317"/>
        <p:cNvGrpSpPr/>
        <p:nvPr/>
      </p:nvGrpSpPr>
      <p:grpSpPr>
        <a:xfrm>
          <a:off x="0" y="0"/>
          <a:ext cx="0" cy="0"/>
          <a:chOff x="0" y="0"/>
          <a:chExt cx="0" cy="0"/>
        </a:xfrm>
      </p:grpSpPr>
      <p:grpSp>
        <p:nvGrpSpPr>
          <p:cNvPr id="318" name="Google Shape;318;p26"/>
          <p:cNvGrpSpPr/>
          <p:nvPr/>
        </p:nvGrpSpPr>
        <p:grpSpPr>
          <a:xfrm>
            <a:off x="1288981" y="1111671"/>
            <a:ext cx="6204292" cy="2267922"/>
            <a:chOff x="0" y="-19050"/>
            <a:chExt cx="8272389" cy="3023897"/>
          </a:xfrm>
        </p:grpSpPr>
        <p:sp>
          <p:nvSpPr>
            <p:cNvPr id="319" name="Google Shape;319;p26"/>
            <p:cNvSpPr txBox="1"/>
            <p:nvPr/>
          </p:nvSpPr>
          <p:spPr>
            <a:xfrm>
              <a:off x="0" y="-19050"/>
              <a:ext cx="8272389" cy="868189"/>
            </a:xfrm>
            <a:prstGeom prst="rect">
              <a:avLst/>
            </a:prstGeom>
            <a:noFill/>
            <a:ln>
              <a:noFill/>
            </a:ln>
          </p:spPr>
          <p:txBody>
            <a:bodyPr anchorCtr="0" anchor="t" bIns="0" lIns="0" spcFirstLastPara="1" rIns="0" wrap="square" tIns="0">
              <a:spAutoFit/>
            </a:bodyPr>
            <a:lstStyle/>
            <a:p>
              <a:pPr indent="0" lvl="0" marL="0" marR="0" rtl="0" algn="l">
                <a:lnSpc>
                  <a:spcPct val="125011"/>
                </a:lnSpc>
                <a:spcBef>
                  <a:spcPts val="0"/>
                </a:spcBef>
                <a:spcAft>
                  <a:spcPts val="0"/>
                </a:spcAft>
                <a:buNone/>
              </a:pPr>
              <a:r>
                <a:rPr b="1" i="0" lang="en-US" sz="4194" u="none" cap="none" strike="noStrike">
                  <a:solidFill>
                    <a:srgbClr val="19486A"/>
                  </a:solidFill>
                  <a:latin typeface="Poppins"/>
                  <a:ea typeface="Poppins"/>
                  <a:cs typeface="Poppins"/>
                  <a:sym typeface="Poppins"/>
                </a:rPr>
                <a:t>Citations</a:t>
              </a:r>
              <a:endParaRPr/>
            </a:p>
          </p:txBody>
        </p:sp>
        <p:sp>
          <p:nvSpPr>
            <p:cNvPr id="320" name="Google Shape;320;p26"/>
            <p:cNvSpPr txBox="1"/>
            <p:nvPr/>
          </p:nvSpPr>
          <p:spPr>
            <a:xfrm>
              <a:off x="0" y="1624780"/>
              <a:ext cx="6605001" cy="138006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Poppins Light"/>
                  <a:ea typeface="Poppins Light"/>
                  <a:cs typeface="Poppins Light"/>
                  <a:sym typeface="Poppins Light"/>
                </a:rPr>
                <a:t>Each resource is linked. Please feel free to click the links and explore our resources. </a:t>
              </a:r>
              <a:endParaRPr/>
            </a:p>
          </p:txBody>
        </p:sp>
      </p:grpSp>
      <p:sp>
        <p:nvSpPr>
          <p:cNvPr id="321" name="Google Shape;321;p26"/>
          <p:cNvSpPr txBox="1"/>
          <p:nvPr/>
        </p:nvSpPr>
        <p:spPr>
          <a:xfrm>
            <a:off x="8401904" y="1438630"/>
            <a:ext cx="2863649" cy="481330"/>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000000"/>
                </a:solidFill>
                <a:latin typeface="Poppins"/>
                <a:ea typeface="Poppins"/>
                <a:cs typeface="Poppins"/>
                <a:sym typeface="Poppins"/>
              </a:rPr>
              <a:t>Data Sources</a:t>
            </a:r>
            <a:endParaRPr/>
          </a:p>
        </p:txBody>
      </p:sp>
      <p:sp>
        <p:nvSpPr>
          <p:cNvPr id="322" name="Google Shape;322;p26"/>
          <p:cNvSpPr txBox="1"/>
          <p:nvPr/>
        </p:nvSpPr>
        <p:spPr>
          <a:xfrm>
            <a:off x="8401904" y="6159745"/>
            <a:ext cx="2863649" cy="976630"/>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1" i="0" lang="en-US" sz="2800" u="none" cap="none" strike="noStrike">
                <a:solidFill>
                  <a:srgbClr val="000000"/>
                </a:solidFill>
                <a:latin typeface="Poppins"/>
                <a:ea typeface="Poppins"/>
                <a:cs typeface="Poppins"/>
                <a:sym typeface="Poppins"/>
              </a:rPr>
              <a:t>Coding Help and Research</a:t>
            </a:r>
            <a:endParaRPr/>
          </a:p>
        </p:txBody>
      </p:sp>
      <p:cxnSp>
        <p:nvCxnSpPr>
          <p:cNvPr id="323" name="Google Shape;323;p26"/>
          <p:cNvCxnSpPr/>
          <p:nvPr/>
        </p:nvCxnSpPr>
        <p:spPr>
          <a:xfrm>
            <a:off x="8592404" y="1102390"/>
            <a:ext cx="10726697" cy="0"/>
          </a:xfrm>
          <a:prstGeom prst="straightConnector1">
            <a:avLst/>
          </a:prstGeom>
          <a:noFill/>
          <a:ln cap="rnd" cmpd="sng" w="9525">
            <a:solidFill>
              <a:srgbClr val="000000"/>
            </a:solidFill>
            <a:prstDash val="solid"/>
            <a:round/>
            <a:headEnd len="sm" w="sm" type="none"/>
            <a:tailEnd len="sm" w="sm" type="none"/>
          </a:ln>
        </p:spPr>
      </p:cxnSp>
      <p:cxnSp>
        <p:nvCxnSpPr>
          <p:cNvPr id="324" name="Google Shape;324;p26"/>
          <p:cNvCxnSpPr/>
          <p:nvPr/>
        </p:nvCxnSpPr>
        <p:spPr>
          <a:xfrm>
            <a:off x="8592404" y="5809137"/>
            <a:ext cx="10726697" cy="0"/>
          </a:xfrm>
          <a:prstGeom prst="straightConnector1">
            <a:avLst/>
          </a:prstGeom>
          <a:noFill/>
          <a:ln cap="rnd" cmpd="sng" w="9525">
            <a:solidFill>
              <a:srgbClr val="000000"/>
            </a:solidFill>
            <a:prstDash val="solid"/>
            <a:round/>
            <a:headEnd len="sm" w="sm" type="none"/>
            <a:tailEnd len="sm" w="sm" type="none"/>
          </a:ln>
        </p:spPr>
      </p:cxnSp>
      <p:sp>
        <p:nvSpPr>
          <p:cNvPr id="325" name="Google Shape;325;p26"/>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cxnSp>
        <p:nvCxnSpPr>
          <p:cNvPr id="326" name="Google Shape;326;p26"/>
          <p:cNvCxnSpPr/>
          <p:nvPr/>
        </p:nvCxnSpPr>
        <p:spPr>
          <a:xfrm>
            <a:off x="5988534" y="9210675"/>
            <a:ext cx="12663790" cy="0"/>
          </a:xfrm>
          <a:prstGeom prst="straightConnector1">
            <a:avLst/>
          </a:prstGeom>
          <a:noFill/>
          <a:ln cap="rnd" cmpd="sng" w="9525">
            <a:solidFill>
              <a:srgbClr val="000000"/>
            </a:solidFill>
            <a:prstDash val="solid"/>
            <a:round/>
            <a:headEnd len="sm" w="sm" type="none"/>
            <a:tailEnd len="sm" w="sm" type="none"/>
          </a:ln>
        </p:spPr>
      </p:cxnSp>
      <p:sp>
        <p:nvSpPr>
          <p:cNvPr id="327" name="Google Shape;327;p26"/>
          <p:cNvSpPr txBox="1"/>
          <p:nvPr/>
        </p:nvSpPr>
        <p:spPr>
          <a:xfrm>
            <a:off x="11836175" y="1467200"/>
            <a:ext cx="4703100" cy="2893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latin typeface="Poppins"/>
                <a:ea typeface="Poppins"/>
                <a:cs typeface="Poppins"/>
                <a:sym typeface="Poppins"/>
              </a:rPr>
              <a:t>I</a:t>
            </a:r>
            <a:r>
              <a:rPr b="1" lang="en-US" sz="2400" u="sng">
                <a:solidFill>
                  <a:schemeClr val="hlink"/>
                </a:solidFill>
                <a:latin typeface="Poppins"/>
                <a:ea typeface="Poppins"/>
                <a:cs typeface="Poppins"/>
                <a:sym typeface="Poppins"/>
                <a:hlinkClick r:id="rId3"/>
              </a:rPr>
              <a:t>NFRASTRUCTURE DATA</a:t>
            </a:r>
            <a:endParaRPr b="1" sz="2400">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4"/>
              </a:rPr>
              <a:t>FOOD ACCESS DATA</a:t>
            </a:r>
            <a:endParaRPr b="1" sz="2400">
              <a:solidFill>
                <a:schemeClr val="dk1"/>
              </a:solidFill>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5"/>
              </a:rPr>
              <a:t>LIFE EXPECTANCY DATA</a:t>
            </a:r>
            <a:endParaRPr b="1" sz="2400">
              <a:solidFill>
                <a:schemeClr val="dk1"/>
              </a:solidFill>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6"/>
              </a:rPr>
              <a:t>OBESITY DATA</a:t>
            </a:r>
            <a:endParaRPr b="1" sz="2400">
              <a:solidFill>
                <a:schemeClr val="dk1"/>
              </a:solidFill>
              <a:latin typeface="Poppins"/>
              <a:ea typeface="Poppins"/>
              <a:cs typeface="Poppins"/>
              <a:sym typeface="Poppins"/>
            </a:endParaRPr>
          </a:p>
          <a:p>
            <a:pPr indent="0" lvl="0" marL="0" rtl="0" algn="l">
              <a:lnSpc>
                <a:spcPct val="140000"/>
              </a:lnSpc>
              <a:spcBef>
                <a:spcPts val="0"/>
              </a:spcBef>
              <a:spcAft>
                <a:spcPts val="0"/>
              </a:spcAft>
              <a:buNone/>
            </a:pPr>
            <a:r>
              <a:rPr b="1" lang="en-US" sz="2400" u="sng">
                <a:solidFill>
                  <a:schemeClr val="hlink"/>
                </a:solidFill>
                <a:latin typeface="Poppins"/>
                <a:ea typeface="Poppins"/>
                <a:cs typeface="Poppins"/>
                <a:sym typeface="Poppins"/>
                <a:hlinkClick r:id="rId7"/>
              </a:rPr>
              <a:t>CENSUS TRACT DATA</a:t>
            </a:r>
            <a:endParaRPr b="1" sz="2400">
              <a:solidFill>
                <a:schemeClr val="dk1"/>
              </a:solidFill>
              <a:latin typeface="Poppins"/>
              <a:ea typeface="Poppins"/>
              <a:cs typeface="Poppins"/>
              <a:sym typeface="Poppins"/>
            </a:endParaRPr>
          </a:p>
          <a:p>
            <a:pPr indent="0" lvl="0" marL="0" marR="0" rtl="0" algn="l">
              <a:lnSpc>
                <a:spcPct val="140000"/>
              </a:lnSpc>
              <a:spcBef>
                <a:spcPts val="0"/>
              </a:spcBef>
              <a:spcAft>
                <a:spcPts val="0"/>
              </a:spcAft>
              <a:buNone/>
            </a:pPr>
            <a:r>
              <a:t/>
            </a:r>
            <a:endParaRPr b="1" sz="2000">
              <a:latin typeface="Poppins"/>
              <a:ea typeface="Poppins"/>
              <a:cs typeface="Poppins"/>
              <a:sym typeface="Poppins"/>
            </a:endParaRPr>
          </a:p>
        </p:txBody>
      </p:sp>
      <p:sp>
        <p:nvSpPr>
          <p:cNvPr id="328" name="Google Shape;328;p26"/>
          <p:cNvSpPr txBox="1"/>
          <p:nvPr/>
        </p:nvSpPr>
        <p:spPr>
          <a:xfrm>
            <a:off x="11836200" y="6210625"/>
            <a:ext cx="6451800" cy="40473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SzPts val="1100"/>
              <a:buNone/>
            </a:pPr>
            <a:r>
              <a:rPr b="1" lang="en-US" sz="2400" u="sng">
                <a:solidFill>
                  <a:schemeClr val="hlink"/>
                </a:solidFill>
                <a:highlight>
                  <a:srgbClr val="FFFFFF"/>
                </a:highlight>
                <a:latin typeface="Poppins"/>
                <a:ea typeface="Poppins"/>
                <a:cs typeface="Poppins"/>
                <a:sym typeface="Poppins"/>
                <a:hlinkClick r:id="rId8"/>
              </a:rPr>
              <a:t>Python: How To Convert SQL To DataFrame In Pandas</a:t>
            </a:r>
            <a:endParaRPr b="1" sz="2400">
              <a:solidFill>
                <a:srgbClr val="2D2D2D"/>
              </a:solidFill>
              <a:highlight>
                <a:srgbClr val="FFFFFF"/>
              </a:highlight>
              <a:latin typeface="Poppins"/>
              <a:ea typeface="Poppins"/>
              <a:cs typeface="Poppins"/>
              <a:sym typeface="Poppins"/>
            </a:endParaRPr>
          </a:p>
          <a:p>
            <a:pPr indent="0" lvl="0" marL="0" rtl="0" algn="l">
              <a:lnSpc>
                <a:spcPct val="115000"/>
              </a:lnSpc>
              <a:spcBef>
                <a:spcPts val="1000"/>
              </a:spcBef>
              <a:spcAft>
                <a:spcPts val="0"/>
              </a:spcAft>
              <a:buSzPts val="1100"/>
              <a:buNone/>
            </a:pPr>
            <a:r>
              <a:rPr b="1" lang="en-US" sz="2500" u="sng">
                <a:solidFill>
                  <a:schemeClr val="hlink"/>
                </a:solidFill>
                <a:highlight>
                  <a:srgbClr val="FFFFFF"/>
                </a:highlight>
                <a:latin typeface="Poppins"/>
                <a:ea typeface="Poppins"/>
                <a:cs typeface="Poppins"/>
                <a:sym typeface="Poppins"/>
                <a:hlinkClick r:id="rId9"/>
              </a:rPr>
              <a:t>Approving a pull request with required reviews</a:t>
            </a:r>
            <a:endParaRPr b="1" sz="2500">
              <a:solidFill>
                <a:srgbClr val="24292F"/>
              </a:solidFill>
              <a:highlight>
                <a:srgbClr val="FFFFFF"/>
              </a:highlight>
              <a:latin typeface="Poppins"/>
              <a:ea typeface="Poppins"/>
              <a:cs typeface="Poppins"/>
              <a:sym typeface="Poppins"/>
            </a:endParaRPr>
          </a:p>
          <a:p>
            <a:pPr indent="0" lvl="0" marL="0" rtl="0" algn="l">
              <a:lnSpc>
                <a:spcPct val="130000"/>
              </a:lnSpc>
              <a:spcBef>
                <a:spcPts val="0"/>
              </a:spcBef>
              <a:spcAft>
                <a:spcPts val="0"/>
              </a:spcAft>
              <a:buSzPts val="1100"/>
              <a:buNone/>
            </a:pPr>
            <a:r>
              <a:t/>
            </a:r>
            <a:endParaRPr sz="2300">
              <a:solidFill>
                <a:srgbClr val="2D2D2D"/>
              </a:solidFill>
              <a:highlight>
                <a:srgbClr val="FFFFFF"/>
              </a:highlight>
              <a:latin typeface="Poppins"/>
              <a:ea typeface="Poppins"/>
              <a:cs typeface="Poppins"/>
              <a:sym typeface="Poppins"/>
            </a:endParaRPr>
          </a:p>
          <a:p>
            <a:pPr indent="0" lvl="0" marL="0" rtl="0" algn="l">
              <a:lnSpc>
                <a:spcPct val="130000"/>
              </a:lnSpc>
              <a:spcBef>
                <a:spcPts val="1000"/>
              </a:spcBef>
              <a:spcAft>
                <a:spcPts val="0"/>
              </a:spcAft>
              <a:buSzPts val="1100"/>
              <a:buNone/>
            </a:pPr>
            <a:r>
              <a:t/>
            </a:r>
            <a:endParaRPr sz="2300">
              <a:solidFill>
                <a:srgbClr val="2D2D2D"/>
              </a:solidFill>
              <a:highlight>
                <a:srgbClr val="FFFFFF"/>
              </a:highlight>
              <a:latin typeface="Poppins"/>
              <a:ea typeface="Poppins"/>
              <a:cs typeface="Poppins"/>
              <a:sym typeface="Poppins"/>
            </a:endParaRPr>
          </a:p>
          <a:p>
            <a:pPr indent="0" lvl="0" marL="0" rtl="0" algn="l">
              <a:lnSpc>
                <a:spcPct val="130000"/>
              </a:lnSpc>
              <a:spcBef>
                <a:spcPts val="1000"/>
              </a:spcBef>
              <a:spcAft>
                <a:spcPts val="0"/>
              </a:spcAft>
              <a:buClr>
                <a:schemeClr val="dk1"/>
              </a:buClr>
              <a:buSzPts val="1100"/>
              <a:buFont typeface="Arial"/>
              <a:buNone/>
            </a:pPr>
            <a:r>
              <a:t/>
            </a:r>
            <a:endParaRPr sz="2300">
              <a:solidFill>
                <a:srgbClr val="2D2D2D"/>
              </a:solidFill>
              <a:highlight>
                <a:srgbClr val="FFFFFF"/>
              </a:highlight>
              <a:latin typeface="Poppins"/>
              <a:ea typeface="Poppins"/>
              <a:cs typeface="Poppins"/>
              <a:sym typeface="Poppins"/>
            </a:endParaRPr>
          </a:p>
          <a:p>
            <a:pPr indent="0" lvl="0" marL="0" marR="0" rtl="0" algn="l">
              <a:lnSpc>
                <a:spcPct val="140000"/>
              </a:lnSpc>
              <a:spcBef>
                <a:spcPts val="1000"/>
              </a:spcBef>
              <a:spcAft>
                <a:spcPts val="0"/>
              </a:spcAft>
              <a:buNone/>
            </a:pPr>
            <a:r>
              <a:t/>
            </a:r>
            <a:endParaRPr b="1" sz="2000">
              <a:latin typeface="Poppins"/>
              <a:ea typeface="Poppins"/>
              <a:cs typeface="Poppins"/>
              <a:sym typeface="Poppins"/>
            </a:endParaRPr>
          </a:p>
        </p:txBody>
      </p:sp>
      <p:sp>
        <p:nvSpPr>
          <p:cNvPr id="329" name="Google Shape;329;p26"/>
          <p:cNvSpPr txBox="1"/>
          <p:nvPr/>
        </p:nvSpPr>
        <p:spPr>
          <a:xfrm>
            <a:off x="11836167" y="4954963"/>
            <a:ext cx="3148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0" name="Shape 110"/>
        <p:cNvGrpSpPr/>
        <p:nvPr/>
      </p:nvGrpSpPr>
      <p:grpSpPr>
        <a:xfrm>
          <a:off x="0" y="0"/>
          <a:ext cx="0" cy="0"/>
          <a:chOff x="0" y="0"/>
          <a:chExt cx="0" cy="0"/>
        </a:xfrm>
      </p:grpSpPr>
      <p:pic>
        <p:nvPicPr>
          <p:cNvPr id="111" name="Google Shape;111;p14"/>
          <p:cNvPicPr preferRelativeResize="0"/>
          <p:nvPr/>
        </p:nvPicPr>
        <p:blipFill rotWithShape="1">
          <a:blip r:embed="rId3">
            <a:alphaModFix/>
          </a:blip>
          <a:srcRect b="0" l="0" r="0" t="0"/>
          <a:stretch/>
        </p:blipFill>
        <p:spPr>
          <a:xfrm>
            <a:off x="0" y="-566161"/>
            <a:ext cx="10394524" cy="5535084"/>
          </a:xfrm>
          <a:prstGeom prst="rect">
            <a:avLst/>
          </a:prstGeom>
          <a:noFill/>
          <a:ln>
            <a:noFill/>
          </a:ln>
        </p:spPr>
      </p:pic>
      <p:sp>
        <p:nvSpPr>
          <p:cNvPr id="112" name="Google Shape;112;p14"/>
          <p:cNvSpPr txBox="1"/>
          <p:nvPr/>
        </p:nvSpPr>
        <p:spPr>
          <a:xfrm>
            <a:off x="1035902" y="5565995"/>
            <a:ext cx="5569775" cy="87884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WHY?</a:t>
            </a:r>
            <a:endParaRPr/>
          </a:p>
        </p:txBody>
      </p:sp>
      <p:sp>
        <p:nvSpPr>
          <p:cNvPr id="113" name="Google Shape;113;p14"/>
          <p:cNvSpPr txBox="1"/>
          <p:nvPr/>
        </p:nvSpPr>
        <p:spPr>
          <a:xfrm>
            <a:off x="10103889" y="6820677"/>
            <a:ext cx="7155411" cy="2306956"/>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299" u="none" cap="none" strike="noStrike">
                <a:solidFill>
                  <a:srgbClr val="000000"/>
                </a:solidFill>
                <a:latin typeface="Poppins Light"/>
                <a:ea typeface="Poppins Light"/>
                <a:cs typeface="Poppins Light"/>
                <a:sym typeface="Poppins Light"/>
              </a:rPr>
              <a:t>Our goal was to explore how limited walkability or restricted access to food could impact a person's health.  </a:t>
            </a:r>
            <a:endParaRPr/>
          </a:p>
        </p:txBody>
      </p:sp>
      <p:sp>
        <p:nvSpPr>
          <p:cNvPr id="114" name="Google Shape;114;p14"/>
          <p:cNvSpPr txBox="1"/>
          <p:nvPr/>
        </p:nvSpPr>
        <p:spPr>
          <a:xfrm>
            <a:off x="1035902" y="6820677"/>
            <a:ext cx="7808736" cy="28879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00" u="none" cap="none" strike="noStrike">
                <a:solidFill>
                  <a:srgbClr val="000000"/>
                </a:solidFill>
                <a:latin typeface="Poppins Light"/>
                <a:ea typeface="Poppins Light"/>
                <a:cs typeface="Poppins Light"/>
                <a:sym typeface="Poppins Light"/>
              </a:rPr>
              <a:t>Through our team discussions, we came to a realization. We had all experienced how difficult it can be to access necessities when transportation was limited.</a:t>
            </a:r>
            <a:endParaRPr/>
          </a:p>
        </p:txBody>
      </p:sp>
      <p:pic>
        <p:nvPicPr>
          <p:cNvPr id="115" name="Google Shape;115;p14"/>
          <p:cNvPicPr preferRelativeResize="0"/>
          <p:nvPr/>
        </p:nvPicPr>
        <p:blipFill rotWithShape="1">
          <a:blip r:embed="rId4">
            <a:alphaModFix/>
          </a:blip>
          <a:srcRect b="0" l="0" r="0" t="0"/>
          <a:stretch/>
        </p:blipFill>
        <p:spPr>
          <a:xfrm>
            <a:off x="10066248" y="-566161"/>
            <a:ext cx="10394524" cy="55350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119" name="Shape 119"/>
        <p:cNvGrpSpPr/>
        <p:nvPr/>
      </p:nvGrpSpPr>
      <p:grpSpPr>
        <a:xfrm>
          <a:off x="0" y="0"/>
          <a:ext cx="0" cy="0"/>
          <a:chOff x="0" y="0"/>
          <a:chExt cx="0" cy="0"/>
        </a:xfrm>
      </p:grpSpPr>
      <p:cxnSp>
        <p:nvCxnSpPr>
          <p:cNvPr id="120" name="Google Shape;120;p15"/>
          <p:cNvCxnSpPr/>
          <p:nvPr/>
        </p:nvCxnSpPr>
        <p:spPr>
          <a:xfrm>
            <a:off x="-141635" y="9248775"/>
            <a:ext cx="12144332" cy="0"/>
          </a:xfrm>
          <a:prstGeom prst="straightConnector1">
            <a:avLst/>
          </a:prstGeom>
          <a:noFill/>
          <a:ln cap="rnd" cmpd="sng" w="9525">
            <a:solidFill>
              <a:srgbClr val="F4F4F4"/>
            </a:solidFill>
            <a:prstDash val="solid"/>
            <a:round/>
            <a:headEnd len="sm" w="sm" type="none"/>
            <a:tailEnd len="sm" w="sm" type="none"/>
          </a:ln>
        </p:spPr>
      </p:cxnSp>
      <p:cxnSp>
        <p:nvCxnSpPr>
          <p:cNvPr id="121" name="Google Shape;121;p15"/>
          <p:cNvCxnSpPr/>
          <p:nvPr/>
        </p:nvCxnSpPr>
        <p:spPr>
          <a:xfrm>
            <a:off x="8401904" y="1386945"/>
            <a:ext cx="8110115" cy="0"/>
          </a:xfrm>
          <a:prstGeom prst="straightConnector1">
            <a:avLst/>
          </a:prstGeom>
          <a:noFill/>
          <a:ln cap="rnd" cmpd="sng" w="28575">
            <a:solidFill>
              <a:srgbClr val="F4F4F4"/>
            </a:solidFill>
            <a:prstDash val="solid"/>
            <a:round/>
            <a:headEnd len="sm" w="sm" type="none"/>
            <a:tailEnd len="sm" w="sm" type="none"/>
          </a:ln>
        </p:spPr>
      </p:cxnSp>
      <p:cxnSp>
        <p:nvCxnSpPr>
          <p:cNvPr id="122" name="Google Shape;122;p15"/>
          <p:cNvCxnSpPr/>
          <p:nvPr/>
        </p:nvCxnSpPr>
        <p:spPr>
          <a:xfrm>
            <a:off x="8401904" y="4741741"/>
            <a:ext cx="8110115" cy="0"/>
          </a:xfrm>
          <a:prstGeom prst="straightConnector1">
            <a:avLst/>
          </a:prstGeom>
          <a:noFill/>
          <a:ln cap="rnd" cmpd="sng" w="28575">
            <a:solidFill>
              <a:srgbClr val="F4F4F4"/>
            </a:solidFill>
            <a:prstDash val="solid"/>
            <a:round/>
            <a:headEnd len="sm" w="sm" type="none"/>
            <a:tailEnd len="sm" w="sm" type="none"/>
          </a:ln>
        </p:spPr>
      </p:cxnSp>
      <p:pic>
        <p:nvPicPr>
          <p:cNvPr id="123" name="Google Shape;123;p15"/>
          <p:cNvPicPr preferRelativeResize="0"/>
          <p:nvPr/>
        </p:nvPicPr>
        <p:blipFill rotWithShape="1">
          <a:blip r:embed="rId3">
            <a:alphaModFix/>
          </a:blip>
          <a:srcRect b="0" l="0" r="0" t="0"/>
          <a:stretch/>
        </p:blipFill>
        <p:spPr>
          <a:xfrm>
            <a:off x="4439335" y="7368278"/>
            <a:ext cx="1473626" cy="1880497"/>
          </a:xfrm>
          <a:prstGeom prst="rect">
            <a:avLst/>
          </a:prstGeom>
          <a:noFill/>
          <a:ln>
            <a:noFill/>
          </a:ln>
        </p:spPr>
      </p:pic>
      <p:pic>
        <p:nvPicPr>
          <p:cNvPr id="124" name="Google Shape;124;p15"/>
          <p:cNvPicPr preferRelativeResize="0"/>
          <p:nvPr/>
        </p:nvPicPr>
        <p:blipFill rotWithShape="1">
          <a:blip r:embed="rId4">
            <a:alphaModFix/>
          </a:blip>
          <a:srcRect b="0" l="0" r="0" t="0"/>
          <a:stretch/>
        </p:blipFill>
        <p:spPr>
          <a:xfrm>
            <a:off x="2590563" y="5465612"/>
            <a:ext cx="1817046" cy="1902666"/>
          </a:xfrm>
          <a:prstGeom prst="rect">
            <a:avLst/>
          </a:prstGeom>
          <a:noFill/>
          <a:ln>
            <a:noFill/>
          </a:ln>
        </p:spPr>
      </p:pic>
      <p:sp>
        <p:nvSpPr>
          <p:cNvPr id="125" name="Google Shape;125;p15"/>
          <p:cNvSpPr/>
          <p:nvPr/>
        </p:nvSpPr>
        <p:spPr>
          <a:xfrm>
            <a:off x="2549313" y="7368278"/>
            <a:ext cx="1880497" cy="1880497"/>
          </a:xfrm>
          <a:custGeom>
            <a:rect b="b" l="l" r="r" t="t"/>
            <a:pathLst>
              <a:path extrusionOk="0" h="1913890" w="1913890">
                <a:moveTo>
                  <a:pt x="0" y="0"/>
                </a:moveTo>
                <a:lnTo>
                  <a:pt x="1913890" y="0"/>
                </a:lnTo>
                <a:lnTo>
                  <a:pt x="1913890" y="1913890"/>
                </a:lnTo>
                <a:lnTo>
                  <a:pt x="0" y="1913890"/>
                </a:lnTo>
                <a:close/>
              </a:path>
            </a:pathLst>
          </a:custGeom>
          <a:solidFill>
            <a:srgbClr val="BAE8ED"/>
          </a:solidFill>
          <a:ln>
            <a:noFill/>
          </a:ln>
        </p:spPr>
      </p:sp>
      <p:sp>
        <p:nvSpPr>
          <p:cNvPr id="126" name="Google Shape;126;p15"/>
          <p:cNvSpPr txBox="1"/>
          <p:nvPr/>
        </p:nvSpPr>
        <p:spPr>
          <a:xfrm>
            <a:off x="12180305" y="9067800"/>
            <a:ext cx="5078995" cy="266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sp>
        <p:nvSpPr>
          <p:cNvPr id="127" name="Google Shape;127;p15"/>
          <p:cNvSpPr txBox="1"/>
          <p:nvPr/>
        </p:nvSpPr>
        <p:spPr>
          <a:xfrm>
            <a:off x="1288981" y="1358370"/>
            <a:ext cx="4623980"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Our</a:t>
            </a:r>
            <a:endParaRPr/>
          </a:p>
          <a:p>
            <a:pPr indent="0" lvl="0" marL="0" marR="0" rtl="0" algn="l">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Hypotheses</a:t>
            </a:r>
            <a:endParaRPr/>
          </a:p>
        </p:txBody>
      </p:sp>
      <p:grpSp>
        <p:nvGrpSpPr>
          <p:cNvPr id="128" name="Google Shape;128;p15"/>
          <p:cNvGrpSpPr/>
          <p:nvPr/>
        </p:nvGrpSpPr>
        <p:grpSpPr>
          <a:xfrm>
            <a:off x="8401904" y="1554196"/>
            <a:ext cx="8110115" cy="1825667"/>
            <a:chOff x="0" y="-57150"/>
            <a:chExt cx="10813487" cy="2434224"/>
          </a:xfrm>
        </p:grpSpPr>
        <p:sp>
          <p:nvSpPr>
            <p:cNvPr id="129" name="Google Shape;129;p15"/>
            <p:cNvSpPr txBox="1"/>
            <p:nvPr/>
          </p:nvSpPr>
          <p:spPr>
            <a:xfrm>
              <a:off x="0" y="-57150"/>
              <a:ext cx="10813487"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4F4F4"/>
                  </a:solidFill>
                  <a:latin typeface="Poppins"/>
                  <a:ea typeface="Poppins"/>
                  <a:cs typeface="Poppins"/>
                  <a:sym typeface="Poppins"/>
                </a:rPr>
                <a:t>NULL HYPOTHESIS</a:t>
              </a:r>
              <a:endParaRPr/>
            </a:p>
          </p:txBody>
        </p:sp>
        <p:sp>
          <p:nvSpPr>
            <p:cNvPr id="130" name="Google Shape;130;p15"/>
            <p:cNvSpPr txBox="1"/>
            <p:nvPr/>
          </p:nvSpPr>
          <p:spPr>
            <a:xfrm>
              <a:off x="0" y="578335"/>
              <a:ext cx="10813487" cy="179873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75" u="none" cap="none" strike="noStrike">
                  <a:solidFill>
                    <a:srgbClr val="F4F4F4"/>
                  </a:solidFill>
                  <a:latin typeface="Poppins Light"/>
                  <a:ea typeface="Poppins Light"/>
                  <a:cs typeface="Poppins Light"/>
                  <a:sym typeface="Poppins Light"/>
                </a:rPr>
                <a:t>Census Tracts with a </a:t>
              </a:r>
              <a:r>
                <a:rPr b="1" i="0" lang="en-US" sz="2575" u="none" cap="none" strike="noStrike">
                  <a:solidFill>
                    <a:srgbClr val="F4F4F4"/>
                  </a:solidFill>
                  <a:latin typeface="Poppins"/>
                  <a:ea typeface="Poppins"/>
                  <a:cs typeface="Poppins"/>
                  <a:sym typeface="Poppins"/>
                </a:rPr>
                <a:t>higher walkability score</a:t>
              </a:r>
              <a:r>
                <a:rPr b="0" i="0" lang="en-US" sz="2575" u="none" cap="none" strike="noStrike">
                  <a:solidFill>
                    <a:srgbClr val="F4F4F4"/>
                  </a:solidFill>
                  <a:latin typeface="Poppins Light"/>
                  <a:ea typeface="Poppins Light"/>
                  <a:cs typeface="Poppins Light"/>
                  <a:sym typeface="Poppins Light"/>
                </a:rPr>
                <a:t> and i</a:t>
              </a:r>
              <a:r>
                <a:rPr b="1" i="0" lang="en-US" sz="2575" u="none" cap="none" strike="noStrike">
                  <a:solidFill>
                    <a:srgbClr val="F4F4F4"/>
                  </a:solidFill>
                  <a:latin typeface="Poppins"/>
                  <a:ea typeface="Poppins"/>
                  <a:cs typeface="Poppins"/>
                  <a:sym typeface="Poppins"/>
                </a:rPr>
                <a:t>ncreased access to public transi</a:t>
              </a:r>
              <a:r>
                <a:rPr b="0" i="0" lang="en-US" sz="2575" u="none" cap="none" strike="noStrike">
                  <a:solidFill>
                    <a:srgbClr val="F4F4F4"/>
                  </a:solidFill>
                  <a:latin typeface="Poppins Light"/>
                  <a:ea typeface="Poppins Light"/>
                  <a:cs typeface="Poppins Light"/>
                  <a:sym typeface="Poppins Light"/>
                </a:rPr>
                <a:t>t will have a </a:t>
              </a:r>
              <a:r>
                <a:rPr b="1" i="0" lang="en-US" sz="2575" u="none" cap="none" strike="noStrike">
                  <a:solidFill>
                    <a:srgbClr val="F4F4F4"/>
                  </a:solidFill>
                  <a:latin typeface="Poppins"/>
                  <a:ea typeface="Poppins"/>
                  <a:cs typeface="Poppins"/>
                  <a:sym typeface="Poppins"/>
                </a:rPr>
                <a:t>lower </a:t>
              </a:r>
              <a:r>
                <a:rPr b="0" i="0" lang="en-US" sz="2575" u="none" cap="none" strike="noStrike">
                  <a:solidFill>
                    <a:srgbClr val="F4F4F4"/>
                  </a:solidFill>
                  <a:latin typeface="Poppins Light"/>
                  <a:ea typeface="Poppins Light"/>
                  <a:cs typeface="Poppins Light"/>
                  <a:sym typeface="Poppins Light"/>
                </a:rPr>
                <a:t>rate of obesity and a </a:t>
              </a:r>
              <a:r>
                <a:rPr b="1" i="0" lang="en-US" sz="2575" u="none" cap="none" strike="noStrike">
                  <a:solidFill>
                    <a:srgbClr val="F4F4F4"/>
                  </a:solidFill>
                  <a:latin typeface="Poppins"/>
                  <a:ea typeface="Poppins"/>
                  <a:cs typeface="Poppins"/>
                  <a:sym typeface="Poppins"/>
                </a:rPr>
                <a:t>longer </a:t>
              </a:r>
              <a:r>
                <a:rPr b="0" i="0" lang="en-US" sz="2575" u="none" cap="none" strike="noStrike">
                  <a:solidFill>
                    <a:srgbClr val="F4F4F4"/>
                  </a:solidFill>
                  <a:latin typeface="Poppins Light"/>
                  <a:ea typeface="Poppins Light"/>
                  <a:cs typeface="Poppins Light"/>
                  <a:sym typeface="Poppins Light"/>
                </a:rPr>
                <a:t>life expectancy.</a:t>
              </a:r>
              <a:endParaRPr/>
            </a:p>
          </p:txBody>
        </p:sp>
      </p:grpSp>
      <p:grpSp>
        <p:nvGrpSpPr>
          <p:cNvPr id="131" name="Google Shape;131;p15"/>
          <p:cNvGrpSpPr/>
          <p:nvPr/>
        </p:nvGrpSpPr>
        <p:grpSpPr>
          <a:xfrm>
            <a:off x="8401904" y="4920664"/>
            <a:ext cx="8110115" cy="2426152"/>
            <a:chOff x="0" y="-57150"/>
            <a:chExt cx="10813487" cy="3234868"/>
          </a:xfrm>
        </p:grpSpPr>
        <p:sp>
          <p:nvSpPr>
            <p:cNvPr id="132" name="Google Shape;132;p15"/>
            <p:cNvSpPr txBox="1"/>
            <p:nvPr/>
          </p:nvSpPr>
          <p:spPr>
            <a:xfrm>
              <a:off x="0" y="-57150"/>
              <a:ext cx="10813487"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F4F4F4"/>
                  </a:solidFill>
                  <a:latin typeface="Poppins"/>
                  <a:ea typeface="Poppins"/>
                  <a:cs typeface="Poppins"/>
                  <a:sym typeface="Poppins"/>
                </a:rPr>
                <a:t>ALTERNATIVE HYPOTHESIS</a:t>
              </a:r>
              <a:endParaRPr/>
            </a:p>
          </p:txBody>
        </p:sp>
        <p:sp>
          <p:nvSpPr>
            <p:cNvPr id="133" name="Google Shape;133;p15"/>
            <p:cNvSpPr txBox="1"/>
            <p:nvPr/>
          </p:nvSpPr>
          <p:spPr>
            <a:xfrm>
              <a:off x="0" y="769379"/>
              <a:ext cx="10813487" cy="240833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75" u="none" cap="none" strike="noStrike">
                  <a:solidFill>
                    <a:srgbClr val="F4F4F4"/>
                  </a:solidFill>
                  <a:latin typeface="Poppins Light"/>
                  <a:ea typeface="Poppins Light"/>
                  <a:cs typeface="Poppins Light"/>
                  <a:sym typeface="Poppins Light"/>
                </a:rPr>
                <a:t>Census Tracts with a </a:t>
              </a:r>
              <a:r>
                <a:rPr b="1" i="0" lang="en-US" sz="2575" u="none" cap="none" strike="noStrike">
                  <a:solidFill>
                    <a:srgbClr val="F4F4F4"/>
                  </a:solidFill>
                  <a:latin typeface="Poppins"/>
                  <a:ea typeface="Poppins"/>
                  <a:cs typeface="Poppins"/>
                  <a:sym typeface="Poppins"/>
                </a:rPr>
                <a:t>higher walkability score</a:t>
              </a:r>
              <a:r>
                <a:rPr b="0" i="0" lang="en-US" sz="2575" u="none" cap="none" strike="noStrike">
                  <a:solidFill>
                    <a:srgbClr val="F4F4F4"/>
                  </a:solidFill>
                  <a:latin typeface="Poppins Light"/>
                  <a:ea typeface="Poppins Light"/>
                  <a:cs typeface="Poppins Light"/>
                  <a:sym typeface="Poppins Light"/>
                </a:rPr>
                <a:t> and i</a:t>
              </a:r>
              <a:r>
                <a:rPr b="1" i="0" lang="en-US" sz="2575" u="none" cap="none" strike="noStrike">
                  <a:solidFill>
                    <a:srgbClr val="F4F4F4"/>
                  </a:solidFill>
                  <a:latin typeface="Poppins"/>
                  <a:ea typeface="Poppins"/>
                  <a:cs typeface="Poppins"/>
                  <a:sym typeface="Poppins"/>
                </a:rPr>
                <a:t>ncreased access to public transit</a:t>
              </a:r>
              <a:r>
                <a:rPr b="0" i="0" lang="en-US" sz="2575" u="none" cap="none" strike="noStrike">
                  <a:solidFill>
                    <a:srgbClr val="F4F4F4"/>
                  </a:solidFill>
                  <a:latin typeface="Poppins Light"/>
                  <a:ea typeface="Poppins Light"/>
                  <a:cs typeface="Poppins Light"/>
                  <a:sym typeface="Poppins Light"/>
                </a:rPr>
                <a:t> will have a </a:t>
              </a:r>
              <a:r>
                <a:rPr b="1" i="0" lang="en-US" sz="2575" u="none" cap="none" strike="noStrike">
                  <a:solidFill>
                    <a:srgbClr val="F4F4F4"/>
                  </a:solidFill>
                  <a:latin typeface="Poppins"/>
                  <a:ea typeface="Poppins"/>
                  <a:cs typeface="Poppins"/>
                  <a:sym typeface="Poppins"/>
                </a:rPr>
                <a:t>higher </a:t>
              </a:r>
              <a:r>
                <a:rPr b="0" i="0" lang="en-US" sz="2575" u="none" cap="none" strike="noStrike">
                  <a:solidFill>
                    <a:srgbClr val="F4F4F4"/>
                  </a:solidFill>
                  <a:latin typeface="Poppins Light"/>
                  <a:ea typeface="Poppins Light"/>
                  <a:cs typeface="Poppins Light"/>
                  <a:sym typeface="Poppins Light"/>
                </a:rPr>
                <a:t>rate of obesity and a </a:t>
              </a:r>
              <a:r>
                <a:rPr b="1" i="0" lang="en-US" sz="2575" u="none" cap="none" strike="noStrike">
                  <a:solidFill>
                    <a:srgbClr val="F4F4F4"/>
                  </a:solidFill>
                  <a:latin typeface="Poppins"/>
                  <a:ea typeface="Poppins"/>
                  <a:cs typeface="Poppins"/>
                  <a:sym typeface="Poppins"/>
                </a:rPr>
                <a:t>shorter </a:t>
              </a:r>
              <a:r>
                <a:rPr b="0" i="0" lang="en-US" sz="2575" u="none" cap="none" strike="noStrike">
                  <a:solidFill>
                    <a:srgbClr val="F4F4F4"/>
                  </a:solidFill>
                  <a:latin typeface="Poppins Light"/>
                  <a:ea typeface="Poppins Light"/>
                  <a:cs typeface="Poppins Light"/>
                  <a:sym typeface="Poppins Light"/>
                </a:rPr>
                <a:t>life expectancy. </a:t>
              </a:r>
              <a:endParaRPr/>
            </a:p>
          </p:txBody>
        </p:sp>
      </p:grpSp>
      <p:pic>
        <p:nvPicPr>
          <p:cNvPr id="134" name="Google Shape;134;p15"/>
          <p:cNvPicPr preferRelativeResize="0"/>
          <p:nvPr/>
        </p:nvPicPr>
        <p:blipFill rotWithShape="1">
          <a:blip r:embed="rId5">
            <a:alphaModFix/>
          </a:blip>
          <a:srcRect b="0" l="0" r="0" t="0"/>
          <a:stretch/>
        </p:blipFill>
        <p:spPr>
          <a:xfrm>
            <a:off x="1164584" y="7368278"/>
            <a:ext cx="1384730" cy="1880497"/>
          </a:xfrm>
          <a:prstGeom prst="rect">
            <a:avLst/>
          </a:prstGeom>
          <a:noFill/>
          <a:ln>
            <a:noFill/>
          </a:ln>
        </p:spPr>
      </p:pic>
      <p:pic>
        <p:nvPicPr>
          <p:cNvPr id="135" name="Google Shape;135;p15"/>
          <p:cNvPicPr preferRelativeResize="0"/>
          <p:nvPr/>
        </p:nvPicPr>
        <p:blipFill rotWithShape="1">
          <a:blip r:embed="rId6">
            <a:alphaModFix/>
          </a:blip>
          <a:srcRect b="0" l="0" r="0" t="0"/>
          <a:stretch/>
        </p:blipFill>
        <p:spPr>
          <a:xfrm>
            <a:off x="2558838" y="8327332"/>
            <a:ext cx="1880497" cy="9214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39" name="Shape 139"/>
        <p:cNvGrpSpPr/>
        <p:nvPr/>
      </p:nvGrpSpPr>
      <p:grpSpPr>
        <a:xfrm>
          <a:off x="0" y="0"/>
          <a:ext cx="0" cy="0"/>
          <a:chOff x="0" y="0"/>
          <a:chExt cx="0" cy="0"/>
        </a:xfrm>
      </p:grpSpPr>
      <p:cxnSp>
        <p:nvCxnSpPr>
          <p:cNvPr id="140" name="Google Shape;140;p16"/>
          <p:cNvCxnSpPr/>
          <p:nvPr/>
        </p:nvCxnSpPr>
        <p:spPr>
          <a:xfrm>
            <a:off x="6669101" y="1028700"/>
            <a:ext cx="2450899" cy="0"/>
          </a:xfrm>
          <a:prstGeom prst="straightConnector1">
            <a:avLst/>
          </a:prstGeom>
          <a:noFill/>
          <a:ln cap="rnd" cmpd="sng" w="28575">
            <a:solidFill>
              <a:srgbClr val="000000"/>
            </a:solidFill>
            <a:prstDash val="solid"/>
            <a:round/>
            <a:headEnd len="sm" w="sm" type="none"/>
            <a:tailEnd len="sm" w="sm" type="none"/>
          </a:ln>
        </p:spPr>
      </p:cxnSp>
      <p:cxnSp>
        <p:nvCxnSpPr>
          <p:cNvPr id="141" name="Google Shape;141;p16"/>
          <p:cNvCxnSpPr/>
          <p:nvPr/>
        </p:nvCxnSpPr>
        <p:spPr>
          <a:xfrm>
            <a:off x="9391010" y="1028700"/>
            <a:ext cx="2450899" cy="0"/>
          </a:xfrm>
          <a:prstGeom prst="straightConnector1">
            <a:avLst/>
          </a:prstGeom>
          <a:noFill/>
          <a:ln cap="rnd" cmpd="sng" w="28575">
            <a:solidFill>
              <a:srgbClr val="000000"/>
            </a:solidFill>
            <a:prstDash val="solid"/>
            <a:round/>
            <a:headEnd len="sm" w="sm" type="none"/>
            <a:tailEnd len="sm" w="sm" type="none"/>
          </a:ln>
        </p:spPr>
      </p:cxnSp>
      <p:cxnSp>
        <p:nvCxnSpPr>
          <p:cNvPr id="142" name="Google Shape;142;p16"/>
          <p:cNvCxnSpPr/>
          <p:nvPr/>
        </p:nvCxnSpPr>
        <p:spPr>
          <a:xfrm>
            <a:off x="12099722" y="1028700"/>
            <a:ext cx="2450899" cy="0"/>
          </a:xfrm>
          <a:prstGeom prst="straightConnector1">
            <a:avLst/>
          </a:prstGeom>
          <a:noFill/>
          <a:ln cap="rnd" cmpd="sng" w="28575">
            <a:solidFill>
              <a:srgbClr val="000000"/>
            </a:solidFill>
            <a:prstDash val="solid"/>
            <a:round/>
            <a:headEnd len="sm" w="sm" type="none"/>
            <a:tailEnd len="sm" w="sm" type="none"/>
          </a:ln>
        </p:spPr>
      </p:cxnSp>
      <p:cxnSp>
        <p:nvCxnSpPr>
          <p:cNvPr id="143" name="Google Shape;143;p16"/>
          <p:cNvCxnSpPr/>
          <p:nvPr/>
        </p:nvCxnSpPr>
        <p:spPr>
          <a:xfrm>
            <a:off x="14808401" y="1028700"/>
            <a:ext cx="2450899" cy="0"/>
          </a:xfrm>
          <a:prstGeom prst="straightConnector1">
            <a:avLst/>
          </a:prstGeom>
          <a:noFill/>
          <a:ln cap="rnd" cmpd="sng" w="28575">
            <a:solidFill>
              <a:srgbClr val="000000"/>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114127" y="1387657"/>
            <a:ext cx="1560848" cy="669746"/>
          </a:xfrm>
          <a:prstGeom prst="rect">
            <a:avLst/>
          </a:prstGeom>
          <a:noFill/>
          <a:ln>
            <a:noFill/>
          </a:ln>
        </p:spPr>
      </p:pic>
      <p:pic>
        <p:nvPicPr>
          <p:cNvPr id="145" name="Google Shape;145;p16"/>
          <p:cNvPicPr preferRelativeResize="0"/>
          <p:nvPr/>
        </p:nvPicPr>
        <p:blipFill rotWithShape="1">
          <a:blip r:embed="rId4">
            <a:alphaModFix/>
          </a:blip>
          <a:srcRect b="0" l="0" r="0" t="0"/>
          <a:stretch/>
        </p:blipFill>
        <p:spPr>
          <a:xfrm>
            <a:off x="3017409" y="7373041"/>
            <a:ext cx="3828029" cy="1875734"/>
          </a:xfrm>
          <a:prstGeom prst="rect">
            <a:avLst/>
          </a:prstGeom>
          <a:noFill/>
          <a:ln>
            <a:noFill/>
          </a:ln>
        </p:spPr>
      </p:pic>
      <p:pic>
        <p:nvPicPr>
          <p:cNvPr id="146" name="Google Shape;146;p16"/>
          <p:cNvPicPr preferRelativeResize="0"/>
          <p:nvPr/>
        </p:nvPicPr>
        <p:blipFill rotWithShape="1">
          <a:blip r:embed="rId5">
            <a:alphaModFix/>
          </a:blip>
          <a:srcRect b="0" l="0" r="0" t="0"/>
          <a:stretch/>
        </p:blipFill>
        <p:spPr>
          <a:xfrm>
            <a:off x="1289066" y="5487781"/>
            <a:ext cx="1761861" cy="3770519"/>
          </a:xfrm>
          <a:prstGeom prst="rect">
            <a:avLst/>
          </a:prstGeom>
          <a:noFill/>
          <a:ln>
            <a:noFill/>
          </a:ln>
        </p:spPr>
      </p:pic>
      <p:sp>
        <p:nvSpPr>
          <p:cNvPr id="147" name="Google Shape;147;p16"/>
          <p:cNvSpPr/>
          <p:nvPr/>
        </p:nvSpPr>
        <p:spPr>
          <a:xfrm>
            <a:off x="3050926" y="7368278"/>
            <a:ext cx="1880497" cy="1880497"/>
          </a:xfrm>
          <a:custGeom>
            <a:rect b="b" l="l" r="r" t="t"/>
            <a:pathLst>
              <a:path extrusionOk="0" h="1913890" w="1913890">
                <a:moveTo>
                  <a:pt x="0" y="0"/>
                </a:moveTo>
                <a:lnTo>
                  <a:pt x="1913890" y="0"/>
                </a:lnTo>
                <a:lnTo>
                  <a:pt x="1913890" y="1913890"/>
                </a:lnTo>
                <a:lnTo>
                  <a:pt x="0" y="1913890"/>
                </a:lnTo>
                <a:close/>
              </a:path>
            </a:pathLst>
          </a:custGeom>
          <a:solidFill>
            <a:srgbClr val="57B6A5"/>
          </a:solidFill>
          <a:ln>
            <a:noFill/>
          </a:ln>
        </p:spPr>
      </p:sp>
      <p:pic>
        <p:nvPicPr>
          <p:cNvPr id="148" name="Google Shape;148;p16"/>
          <p:cNvPicPr preferRelativeResize="0"/>
          <p:nvPr/>
        </p:nvPicPr>
        <p:blipFill rotWithShape="1">
          <a:blip r:embed="rId6">
            <a:alphaModFix/>
          </a:blip>
          <a:srcRect b="0" l="0" r="0" t="0"/>
          <a:stretch/>
        </p:blipFill>
        <p:spPr>
          <a:xfrm>
            <a:off x="3050926" y="6038254"/>
            <a:ext cx="1880497" cy="1330024"/>
          </a:xfrm>
          <a:prstGeom prst="rect">
            <a:avLst/>
          </a:prstGeom>
          <a:noFill/>
          <a:ln>
            <a:noFill/>
          </a:ln>
        </p:spPr>
      </p:pic>
      <p:pic>
        <p:nvPicPr>
          <p:cNvPr id="149" name="Google Shape;149;p16"/>
          <p:cNvPicPr preferRelativeResize="0"/>
          <p:nvPr/>
        </p:nvPicPr>
        <p:blipFill rotWithShape="1">
          <a:blip r:embed="rId7">
            <a:alphaModFix/>
          </a:blip>
          <a:srcRect b="0" l="0" r="0" t="0"/>
          <a:stretch/>
        </p:blipFill>
        <p:spPr>
          <a:xfrm>
            <a:off x="3112470" y="7373041"/>
            <a:ext cx="1757410" cy="1880497"/>
          </a:xfrm>
          <a:prstGeom prst="rect">
            <a:avLst/>
          </a:prstGeom>
          <a:noFill/>
          <a:ln>
            <a:noFill/>
          </a:ln>
        </p:spPr>
      </p:pic>
      <p:cxnSp>
        <p:nvCxnSpPr>
          <p:cNvPr id="150" name="Google Shape;150;p16"/>
          <p:cNvCxnSpPr/>
          <p:nvPr/>
        </p:nvCxnSpPr>
        <p:spPr>
          <a:xfrm>
            <a:off x="-141635" y="9248775"/>
            <a:ext cx="12144332" cy="0"/>
          </a:xfrm>
          <a:prstGeom prst="straightConnector1">
            <a:avLst/>
          </a:prstGeom>
          <a:noFill/>
          <a:ln cap="rnd" cmpd="sng" w="9525">
            <a:solidFill>
              <a:srgbClr val="000000"/>
            </a:solidFill>
            <a:prstDash val="solid"/>
            <a:round/>
            <a:headEnd len="sm" w="sm" type="none"/>
            <a:tailEnd len="sm" w="sm" type="none"/>
          </a:ln>
        </p:spPr>
      </p:cxnSp>
      <p:pic>
        <p:nvPicPr>
          <p:cNvPr id="151" name="Google Shape;151;p16"/>
          <p:cNvPicPr preferRelativeResize="0"/>
          <p:nvPr/>
        </p:nvPicPr>
        <p:blipFill rotWithShape="1">
          <a:blip r:embed="rId8">
            <a:alphaModFix/>
          </a:blip>
          <a:srcRect b="0" l="0" r="0" t="0"/>
          <a:stretch/>
        </p:blipFill>
        <p:spPr>
          <a:xfrm>
            <a:off x="10038273" y="1225288"/>
            <a:ext cx="1156374" cy="994482"/>
          </a:xfrm>
          <a:prstGeom prst="rect">
            <a:avLst/>
          </a:prstGeom>
          <a:noFill/>
          <a:ln>
            <a:noFill/>
          </a:ln>
        </p:spPr>
      </p:pic>
      <p:pic>
        <p:nvPicPr>
          <p:cNvPr id="152" name="Google Shape;152;p16"/>
          <p:cNvPicPr preferRelativeResize="0"/>
          <p:nvPr/>
        </p:nvPicPr>
        <p:blipFill rotWithShape="1">
          <a:blip r:embed="rId9">
            <a:alphaModFix/>
          </a:blip>
          <a:srcRect b="0" l="0" r="0" t="0"/>
          <a:stretch/>
        </p:blipFill>
        <p:spPr>
          <a:xfrm>
            <a:off x="12968857" y="1188333"/>
            <a:ext cx="712629" cy="1031437"/>
          </a:xfrm>
          <a:prstGeom prst="rect">
            <a:avLst/>
          </a:prstGeom>
          <a:noFill/>
          <a:ln>
            <a:noFill/>
          </a:ln>
        </p:spPr>
      </p:pic>
      <p:pic>
        <p:nvPicPr>
          <p:cNvPr id="153" name="Google Shape;153;p16"/>
          <p:cNvPicPr preferRelativeResize="0"/>
          <p:nvPr/>
        </p:nvPicPr>
        <p:blipFill rotWithShape="1">
          <a:blip r:embed="rId10">
            <a:alphaModFix/>
          </a:blip>
          <a:srcRect b="0" l="0" r="0" t="0"/>
          <a:stretch/>
        </p:blipFill>
        <p:spPr>
          <a:xfrm>
            <a:off x="15452603" y="1225288"/>
            <a:ext cx="1162495" cy="1162495"/>
          </a:xfrm>
          <a:prstGeom prst="rect">
            <a:avLst/>
          </a:prstGeom>
          <a:noFill/>
          <a:ln>
            <a:noFill/>
          </a:ln>
        </p:spPr>
      </p:pic>
      <p:sp>
        <p:nvSpPr>
          <p:cNvPr id="154" name="Google Shape;154;p16"/>
          <p:cNvSpPr txBox="1"/>
          <p:nvPr/>
        </p:nvSpPr>
        <p:spPr>
          <a:xfrm>
            <a:off x="1288981" y="1000125"/>
            <a:ext cx="383417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Data</a:t>
            </a:r>
            <a:endParaRPr/>
          </a:p>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Sources</a:t>
            </a:r>
            <a:endParaRPr/>
          </a:p>
        </p:txBody>
      </p:sp>
      <p:grpSp>
        <p:nvGrpSpPr>
          <p:cNvPr id="155" name="Google Shape;155;p16"/>
          <p:cNvGrpSpPr/>
          <p:nvPr/>
        </p:nvGrpSpPr>
        <p:grpSpPr>
          <a:xfrm>
            <a:off x="6669101" y="2592559"/>
            <a:ext cx="2450899" cy="4115898"/>
            <a:chOff x="0" y="-57150"/>
            <a:chExt cx="3267866" cy="5487863"/>
          </a:xfrm>
        </p:grpSpPr>
        <p:sp>
          <p:nvSpPr>
            <p:cNvPr id="156" name="Google Shape;156;p16"/>
            <p:cNvSpPr txBox="1"/>
            <p:nvPr/>
          </p:nvSpPr>
          <p:spPr>
            <a:xfrm>
              <a:off x="0" y="-57150"/>
              <a:ext cx="3267866" cy="6227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Census Data</a:t>
              </a:r>
              <a:endParaRPr/>
            </a:p>
          </p:txBody>
        </p:sp>
        <p:sp>
          <p:nvSpPr>
            <p:cNvPr id="157" name="Google Shape;157;p16"/>
            <p:cNvSpPr txBox="1"/>
            <p:nvPr/>
          </p:nvSpPr>
          <p:spPr>
            <a:xfrm>
              <a:off x="0" y="852998"/>
              <a:ext cx="3267866" cy="45777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We used the American Community Survey data collected around the 2010 census to gather the census tract IDs and demographic information for each census tract in the United States.</a:t>
              </a:r>
              <a:endParaRPr/>
            </a:p>
          </p:txBody>
        </p:sp>
      </p:grpSp>
      <p:grpSp>
        <p:nvGrpSpPr>
          <p:cNvPr id="158" name="Google Shape;158;p16"/>
          <p:cNvGrpSpPr/>
          <p:nvPr/>
        </p:nvGrpSpPr>
        <p:grpSpPr>
          <a:xfrm>
            <a:off x="9391010" y="2592559"/>
            <a:ext cx="2450899" cy="4925523"/>
            <a:chOff x="0" y="-57150"/>
            <a:chExt cx="3267866" cy="6567363"/>
          </a:xfrm>
        </p:grpSpPr>
        <p:sp>
          <p:nvSpPr>
            <p:cNvPr id="159" name="Google Shape;159;p16"/>
            <p:cNvSpPr txBox="1"/>
            <p:nvPr/>
          </p:nvSpPr>
          <p:spPr>
            <a:xfrm>
              <a:off x="0" y="-57150"/>
              <a:ext cx="3267866" cy="12831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USDA Food Access Data</a:t>
              </a:r>
              <a:endParaRPr/>
            </a:p>
          </p:txBody>
        </p:sp>
        <p:sp>
          <p:nvSpPr>
            <p:cNvPr id="160" name="Google Shape;160;p16"/>
            <p:cNvSpPr txBox="1"/>
            <p:nvPr/>
          </p:nvSpPr>
          <p:spPr>
            <a:xfrm>
              <a:off x="0" y="1513398"/>
              <a:ext cx="3267866" cy="49968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This data set from the USDA gives each census tract a score based on how far citizens have to travel to access food. The census tracts are identified as "Low Income, Low Access" areas, otherwise known as Food Deserts.</a:t>
              </a:r>
              <a:endParaRPr/>
            </a:p>
          </p:txBody>
        </p:sp>
      </p:grpSp>
      <p:grpSp>
        <p:nvGrpSpPr>
          <p:cNvPr id="161" name="Google Shape;161;p16"/>
          <p:cNvGrpSpPr/>
          <p:nvPr/>
        </p:nvGrpSpPr>
        <p:grpSpPr>
          <a:xfrm>
            <a:off x="12099722" y="2592559"/>
            <a:ext cx="2450899" cy="3220548"/>
            <a:chOff x="0" y="-57150"/>
            <a:chExt cx="3267866" cy="4294063"/>
          </a:xfrm>
        </p:grpSpPr>
        <p:sp>
          <p:nvSpPr>
            <p:cNvPr id="162" name="Google Shape;162;p16"/>
            <p:cNvSpPr txBox="1"/>
            <p:nvPr/>
          </p:nvSpPr>
          <p:spPr>
            <a:xfrm>
              <a:off x="0" y="-57150"/>
              <a:ext cx="3267866" cy="19435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CDC Life Expectancy Data</a:t>
              </a:r>
              <a:endParaRPr/>
            </a:p>
          </p:txBody>
        </p:sp>
        <p:sp>
          <p:nvSpPr>
            <p:cNvPr id="163" name="Google Shape;163;p16"/>
            <p:cNvSpPr txBox="1"/>
            <p:nvPr/>
          </p:nvSpPr>
          <p:spPr>
            <a:xfrm>
              <a:off x="0" y="2173798"/>
              <a:ext cx="3267866" cy="20631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This data set provides the average life expectancy of citizens in a given census tract.</a:t>
              </a:r>
              <a:endParaRPr/>
            </a:p>
          </p:txBody>
        </p:sp>
      </p:grpSp>
      <p:grpSp>
        <p:nvGrpSpPr>
          <p:cNvPr id="164" name="Google Shape;164;p16"/>
          <p:cNvGrpSpPr/>
          <p:nvPr/>
        </p:nvGrpSpPr>
        <p:grpSpPr>
          <a:xfrm>
            <a:off x="14808401" y="2592559"/>
            <a:ext cx="2450899" cy="5468448"/>
            <a:chOff x="0" y="-57150"/>
            <a:chExt cx="3267866" cy="7291263"/>
          </a:xfrm>
        </p:grpSpPr>
        <p:sp>
          <p:nvSpPr>
            <p:cNvPr id="165" name="Google Shape;165;p16"/>
            <p:cNvSpPr txBox="1"/>
            <p:nvPr/>
          </p:nvSpPr>
          <p:spPr>
            <a:xfrm>
              <a:off x="0" y="-57150"/>
              <a:ext cx="3267866" cy="3264323"/>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1" i="0" lang="en-US" sz="2800" u="none" cap="none" strike="noStrike">
                  <a:solidFill>
                    <a:srgbClr val="19486A"/>
                  </a:solidFill>
                  <a:latin typeface="Poppins"/>
                  <a:ea typeface="Poppins"/>
                  <a:cs typeface="Poppins"/>
                  <a:sym typeface="Poppins"/>
                </a:rPr>
                <a:t>Institute for Health Metrics and Evaluation Data</a:t>
              </a:r>
              <a:endParaRPr/>
            </a:p>
          </p:txBody>
        </p:sp>
        <p:sp>
          <p:nvSpPr>
            <p:cNvPr id="166" name="Google Shape;166;p16"/>
            <p:cNvSpPr txBox="1"/>
            <p:nvPr/>
          </p:nvSpPr>
          <p:spPr>
            <a:xfrm>
              <a:off x="0" y="3494598"/>
              <a:ext cx="3267866" cy="373951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000000"/>
                  </a:solidFill>
                  <a:latin typeface="Poppins Light"/>
                  <a:ea typeface="Poppins Light"/>
                  <a:cs typeface="Poppins Light"/>
                  <a:sym typeface="Poppins Light"/>
                </a:rPr>
                <a:t>This data set provides health information for citizens of each census tract. We used this to data to gather the rate of obesity in each census tract. </a:t>
              </a:r>
              <a:endParaRPr/>
            </a:p>
          </p:txBody>
        </p:sp>
      </p:grpSp>
      <p:sp>
        <p:nvSpPr>
          <p:cNvPr id="167" name="Google Shape;167;p16"/>
          <p:cNvSpPr txBox="1"/>
          <p:nvPr/>
        </p:nvSpPr>
        <p:spPr>
          <a:xfrm>
            <a:off x="12180305" y="9067800"/>
            <a:ext cx="5078995" cy="266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71" name="Shape 171"/>
        <p:cNvGrpSpPr/>
        <p:nvPr/>
      </p:nvGrpSpPr>
      <p:grpSpPr>
        <a:xfrm>
          <a:off x="0" y="0"/>
          <a:ext cx="0" cy="0"/>
          <a:chOff x="0" y="0"/>
          <a:chExt cx="0" cy="0"/>
        </a:xfrm>
      </p:grpSpPr>
      <p:grpSp>
        <p:nvGrpSpPr>
          <p:cNvPr id="172" name="Google Shape;172;p17"/>
          <p:cNvGrpSpPr/>
          <p:nvPr/>
        </p:nvGrpSpPr>
        <p:grpSpPr>
          <a:xfrm>
            <a:off x="6512748" y="1925320"/>
            <a:ext cx="11064054" cy="6333670"/>
            <a:chOff x="0" y="0"/>
            <a:chExt cx="14752073" cy="8444893"/>
          </a:xfrm>
        </p:grpSpPr>
        <p:sp>
          <p:nvSpPr>
            <p:cNvPr id="173" name="Google Shape;173;p17"/>
            <p:cNvSpPr/>
            <p:nvPr/>
          </p:nvSpPr>
          <p:spPr>
            <a:xfrm>
              <a:off x="0" y="0"/>
              <a:ext cx="14752073" cy="8444893"/>
            </a:xfrm>
            <a:prstGeom prst="rect">
              <a:avLst/>
            </a:prstGeom>
            <a:solidFill>
              <a:srgbClr val="0A97D9">
                <a:alpha val="1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0" y="2226359"/>
              <a:ext cx="14752073" cy="2064548"/>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0" y="6380345"/>
              <a:ext cx="14752073" cy="2064548"/>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6" name="Google Shape;176;p17"/>
          <p:cNvCxnSpPr/>
          <p:nvPr/>
        </p:nvCxnSpPr>
        <p:spPr>
          <a:xfrm>
            <a:off x="6512748" y="1896745"/>
            <a:ext cx="11064054" cy="0"/>
          </a:xfrm>
          <a:prstGeom prst="straightConnector1">
            <a:avLst/>
          </a:prstGeom>
          <a:noFill/>
          <a:ln cap="rnd" cmpd="sng" w="28575">
            <a:solidFill>
              <a:srgbClr val="000000"/>
            </a:solidFill>
            <a:prstDash val="solid"/>
            <a:round/>
            <a:headEnd len="sm" w="sm" type="none"/>
            <a:tailEnd len="sm" w="sm" type="none"/>
          </a:ln>
        </p:spPr>
      </p:cxnSp>
      <p:sp>
        <p:nvSpPr>
          <p:cNvPr id="177" name="Google Shape;177;p17"/>
          <p:cNvSpPr/>
          <p:nvPr/>
        </p:nvSpPr>
        <p:spPr>
          <a:xfrm>
            <a:off x="2595312" y="7368278"/>
            <a:ext cx="1880497" cy="1880497"/>
          </a:xfrm>
          <a:custGeom>
            <a:rect b="b" l="l" r="r" t="t"/>
            <a:pathLst>
              <a:path extrusionOk="0" h="1913890" w="1913890">
                <a:moveTo>
                  <a:pt x="0" y="0"/>
                </a:moveTo>
                <a:lnTo>
                  <a:pt x="1913890" y="0"/>
                </a:lnTo>
                <a:lnTo>
                  <a:pt x="1913890" y="1913890"/>
                </a:lnTo>
                <a:lnTo>
                  <a:pt x="0" y="1913890"/>
                </a:lnTo>
                <a:close/>
              </a:path>
            </a:pathLst>
          </a:custGeom>
          <a:solidFill>
            <a:srgbClr val="BAE8ED"/>
          </a:solidFill>
          <a:ln>
            <a:noFill/>
          </a:ln>
        </p:spPr>
      </p:sp>
      <p:pic>
        <p:nvPicPr>
          <p:cNvPr id="178" name="Google Shape;178;p17"/>
          <p:cNvPicPr preferRelativeResize="0"/>
          <p:nvPr/>
        </p:nvPicPr>
        <p:blipFill rotWithShape="1">
          <a:blip r:embed="rId3">
            <a:alphaModFix/>
          </a:blip>
          <a:srcRect b="0" l="0" r="0" t="0"/>
          <a:stretch/>
        </p:blipFill>
        <p:spPr>
          <a:xfrm>
            <a:off x="4475809" y="7377649"/>
            <a:ext cx="960053" cy="1892578"/>
          </a:xfrm>
          <a:prstGeom prst="rect">
            <a:avLst/>
          </a:prstGeom>
          <a:noFill/>
          <a:ln>
            <a:noFill/>
          </a:ln>
        </p:spPr>
      </p:pic>
      <p:pic>
        <p:nvPicPr>
          <p:cNvPr id="179" name="Google Shape;179;p17"/>
          <p:cNvPicPr preferRelativeResize="0"/>
          <p:nvPr/>
        </p:nvPicPr>
        <p:blipFill rotWithShape="1">
          <a:blip r:embed="rId4">
            <a:alphaModFix/>
          </a:blip>
          <a:srcRect b="0" l="0" r="0" t="0"/>
          <a:stretch/>
        </p:blipFill>
        <p:spPr>
          <a:xfrm>
            <a:off x="2614054" y="5506523"/>
            <a:ext cx="1861755" cy="1861755"/>
          </a:xfrm>
          <a:prstGeom prst="rect">
            <a:avLst/>
          </a:prstGeom>
          <a:noFill/>
          <a:ln>
            <a:noFill/>
          </a:ln>
        </p:spPr>
      </p:pic>
      <p:pic>
        <p:nvPicPr>
          <p:cNvPr id="180" name="Google Shape;180;p17"/>
          <p:cNvPicPr preferRelativeResize="0"/>
          <p:nvPr/>
        </p:nvPicPr>
        <p:blipFill rotWithShape="1">
          <a:blip r:embed="rId5">
            <a:alphaModFix/>
          </a:blip>
          <a:srcRect b="0" l="0" r="0" t="0"/>
          <a:stretch/>
        </p:blipFill>
        <p:spPr>
          <a:xfrm>
            <a:off x="2798748" y="7373041"/>
            <a:ext cx="1473626" cy="1880497"/>
          </a:xfrm>
          <a:prstGeom prst="rect">
            <a:avLst/>
          </a:prstGeom>
          <a:noFill/>
          <a:ln>
            <a:noFill/>
          </a:ln>
        </p:spPr>
      </p:pic>
      <p:cxnSp>
        <p:nvCxnSpPr>
          <p:cNvPr id="181" name="Google Shape;181;p17"/>
          <p:cNvCxnSpPr/>
          <p:nvPr/>
        </p:nvCxnSpPr>
        <p:spPr>
          <a:xfrm>
            <a:off x="-141635" y="9248775"/>
            <a:ext cx="12144332" cy="0"/>
          </a:xfrm>
          <a:prstGeom prst="straightConnector1">
            <a:avLst/>
          </a:prstGeom>
          <a:noFill/>
          <a:ln cap="rnd" cmpd="sng" w="9525">
            <a:solidFill>
              <a:srgbClr val="000000"/>
            </a:solidFill>
            <a:prstDash val="solid"/>
            <a:round/>
            <a:headEnd len="sm" w="sm" type="none"/>
            <a:tailEnd len="sm" w="sm" type="none"/>
          </a:ln>
        </p:spPr>
      </p:cxnSp>
      <p:pic>
        <p:nvPicPr>
          <p:cNvPr id="182" name="Google Shape;182;p17"/>
          <p:cNvPicPr preferRelativeResize="0"/>
          <p:nvPr/>
        </p:nvPicPr>
        <p:blipFill rotWithShape="1">
          <a:blip r:embed="rId6">
            <a:alphaModFix/>
          </a:blip>
          <a:srcRect b="0" l="0" r="0" t="0"/>
          <a:stretch/>
        </p:blipFill>
        <p:spPr>
          <a:xfrm>
            <a:off x="1028700" y="5506523"/>
            <a:ext cx="1585354" cy="3742252"/>
          </a:xfrm>
          <a:prstGeom prst="rect">
            <a:avLst/>
          </a:prstGeom>
          <a:noFill/>
          <a:ln>
            <a:noFill/>
          </a:ln>
        </p:spPr>
      </p:pic>
      <p:sp>
        <p:nvSpPr>
          <p:cNvPr id="183" name="Google Shape;183;p17"/>
          <p:cNvSpPr txBox="1"/>
          <p:nvPr/>
        </p:nvSpPr>
        <p:spPr>
          <a:xfrm>
            <a:off x="1288981" y="1000125"/>
            <a:ext cx="455499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Narrowing</a:t>
            </a:r>
            <a:endParaRPr/>
          </a:p>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the Data</a:t>
            </a:r>
            <a:endParaRPr/>
          </a:p>
        </p:txBody>
      </p:sp>
      <p:sp>
        <p:nvSpPr>
          <p:cNvPr id="184" name="Google Shape;184;p17"/>
          <p:cNvSpPr txBox="1"/>
          <p:nvPr/>
        </p:nvSpPr>
        <p:spPr>
          <a:xfrm>
            <a:off x="10265059" y="2087563"/>
            <a:ext cx="2985606"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The census data set was huge; it included almost every demographic data point you could imagine.</a:t>
            </a:r>
            <a:endParaRPr/>
          </a:p>
        </p:txBody>
      </p:sp>
      <p:sp>
        <p:nvSpPr>
          <p:cNvPr id="185" name="Google Shape;185;p17"/>
          <p:cNvSpPr txBox="1"/>
          <p:nvPr/>
        </p:nvSpPr>
        <p:spPr>
          <a:xfrm>
            <a:off x="10236253" y="3794442"/>
            <a:ext cx="2985606"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determined that we should narrow the city data to income and transportation statistics.</a:t>
            </a:r>
            <a:endParaRPr/>
          </a:p>
        </p:txBody>
      </p:sp>
      <p:sp>
        <p:nvSpPr>
          <p:cNvPr id="186" name="Google Shape;186;p17"/>
          <p:cNvSpPr txBox="1"/>
          <p:nvPr/>
        </p:nvSpPr>
        <p:spPr>
          <a:xfrm>
            <a:off x="10236253" y="5301298"/>
            <a:ext cx="2985606"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decided to remove some of the income data that would require a lot of scaling and encoding. </a:t>
            </a:r>
            <a:endParaRPr/>
          </a:p>
        </p:txBody>
      </p:sp>
      <p:sp>
        <p:nvSpPr>
          <p:cNvPr id="187" name="Google Shape;187;p17"/>
          <p:cNvSpPr txBox="1"/>
          <p:nvPr/>
        </p:nvSpPr>
        <p:spPr>
          <a:xfrm>
            <a:off x="13985154" y="2130425"/>
            <a:ext cx="3274146" cy="1240155"/>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What data most directly impacts our hypothesis?</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What is our capacity as a team?</a:t>
            </a:r>
            <a:endParaRPr/>
          </a:p>
        </p:txBody>
      </p:sp>
      <p:sp>
        <p:nvSpPr>
          <p:cNvPr id="188" name="Google Shape;188;p17"/>
          <p:cNvSpPr txBox="1"/>
          <p:nvPr/>
        </p:nvSpPr>
        <p:spPr>
          <a:xfrm>
            <a:off x="13985154" y="3794442"/>
            <a:ext cx="3274146" cy="1240155"/>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Is our data still too large?</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Will a model be able to process this data accurately and clearly?</a:t>
            </a:r>
            <a:endParaRPr/>
          </a:p>
        </p:txBody>
      </p:sp>
      <p:sp>
        <p:nvSpPr>
          <p:cNvPr id="189" name="Google Shape;189;p17"/>
          <p:cNvSpPr txBox="1"/>
          <p:nvPr/>
        </p:nvSpPr>
        <p:spPr>
          <a:xfrm>
            <a:off x="13985154" y="5320786"/>
            <a:ext cx="3274146" cy="1240155"/>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How do we maintain focus on our hypothesis?</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Light"/>
                <a:ea typeface="Poppins Light"/>
                <a:cs typeface="Poppins Light"/>
                <a:sym typeface="Poppins Light"/>
              </a:rPr>
              <a:t>This allowed us to narrow to our final data sets.</a:t>
            </a:r>
            <a:endParaRPr/>
          </a:p>
        </p:txBody>
      </p:sp>
      <p:sp>
        <p:nvSpPr>
          <p:cNvPr id="190" name="Google Shape;190;p17"/>
          <p:cNvSpPr txBox="1"/>
          <p:nvPr/>
        </p:nvSpPr>
        <p:spPr>
          <a:xfrm>
            <a:off x="6671499" y="1187265"/>
            <a:ext cx="3065790" cy="41588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2416" u="none" cap="none" strike="noStrike">
                <a:solidFill>
                  <a:srgbClr val="19486A"/>
                </a:solidFill>
                <a:latin typeface="Poppins"/>
                <a:ea typeface="Poppins"/>
                <a:cs typeface="Poppins"/>
                <a:sym typeface="Poppins"/>
              </a:rPr>
              <a:t>Health Data</a:t>
            </a:r>
            <a:endParaRPr/>
          </a:p>
        </p:txBody>
      </p:sp>
      <p:sp>
        <p:nvSpPr>
          <p:cNvPr id="191" name="Google Shape;191;p17"/>
          <p:cNvSpPr txBox="1"/>
          <p:nvPr/>
        </p:nvSpPr>
        <p:spPr>
          <a:xfrm>
            <a:off x="14213359" y="1187265"/>
            <a:ext cx="3363443" cy="41588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2416" u="none" cap="none" strike="noStrike">
                <a:solidFill>
                  <a:srgbClr val="19486A"/>
                </a:solidFill>
                <a:latin typeface="Poppins"/>
                <a:ea typeface="Poppins"/>
                <a:cs typeface="Poppins"/>
                <a:sym typeface="Poppins"/>
              </a:rPr>
              <a:t>Questions / Solution</a:t>
            </a:r>
            <a:endParaRPr/>
          </a:p>
        </p:txBody>
      </p:sp>
      <p:sp>
        <p:nvSpPr>
          <p:cNvPr id="192" name="Google Shape;192;p17"/>
          <p:cNvSpPr txBox="1"/>
          <p:nvPr/>
        </p:nvSpPr>
        <p:spPr>
          <a:xfrm>
            <a:off x="10265059" y="1187265"/>
            <a:ext cx="2956800" cy="415889"/>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2416" u="none" cap="none" strike="noStrike">
                <a:solidFill>
                  <a:srgbClr val="19486A"/>
                </a:solidFill>
                <a:latin typeface="Poppins"/>
                <a:ea typeface="Poppins"/>
                <a:cs typeface="Poppins"/>
                <a:sym typeface="Poppins"/>
              </a:rPr>
              <a:t>City Data</a:t>
            </a:r>
            <a:endParaRPr/>
          </a:p>
        </p:txBody>
      </p:sp>
      <p:sp>
        <p:nvSpPr>
          <p:cNvPr id="193" name="Google Shape;193;p17"/>
          <p:cNvSpPr txBox="1"/>
          <p:nvPr/>
        </p:nvSpPr>
        <p:spPr>
          <a:xfrm>
            <a:off x="6671499" y="1973263"/>
            <a:ext cx="2652419" cy="15544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There was so much health data to explore. Heart disease, obesity, cancer, mental illness, and more.</a:t>
            </a:r>
            <a:endParaRPr/>
          </a:p>
        </p:txBody>
      </p:sp>
      <p:sp>
        <p:nvSpPr>
          <p:cNvPr id="194" name="Google Shape;194;p17"/>
          <p:cNvSpPr txBox="1"/>
          <p:nvPr/>
        </p:nvSpPr>
        <p:spPr>
          <a:xfrm>
            <a:off x="6671499" y="3794442"/>
            <a:ext cx="2652419"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determined that we should focus on heart disease, obesity, and life expectancy. </a:t>
            </a:r>
            <a:endParaRPr/>
          </a:p>
        </p:txBody>
      </p:sp>
      <p:sp>
        <p:nvSpPr>
          <p:cNvPr id="195" name="Google Shape;195;p17"/>
          <p:cNvSpPr txBox="1"/>
          <p:nvPr/>
        </p:nvSpPr>
        <p:spPr>
          <a:xfrm>
            <a:off x="6671499" y="5320786"/>
            <a:ext cx="2652419" cy="1240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000000"/>
                </a:solidFill>
                <a:latin typeface="Poppins Light"/>
                <a:ea typeface="Poppins Light"/>
                <a:cs typeface="Poppins Light"/>
                <a:sym typeface="Poppins Light"/>
              </a:rPr>
              <a:t>We determined that the heart disease data was too vast and diverse. </a:t>
            </a:r>
            <a:endParaRPr/>
          </a:p>
        </p:txBody>
      </p:sp>
      <p:sp>
        <p:nvSpPr>
          <p:cNvPr id="196" name="Google Shape;196;p17"/>
          <p:cNvSpPr txBox="1"/>
          <p:nvPr/>
        </p:nvSpPr>
        <p:spPr>
          <a:xfrm>
            <a:off x="6671499" y="6988532"/>
            <a:ext cx="10587801" cy="82486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399" u="none" cap="none" strike="noStrike">
                <a:solidFill>
                  <a:srgbClr val="000000"/>
                </a:solidFill>
                <a:latin typeface="Poppins Light"/>
                <a:ea typeface="Poppins Light"/>
                <a:cs typeface="Poppins Light"/>
                <a:sym typeface="Poppins Light"/>
              </a:rPr>
              <a:t>We finalized our data sets to measure obesity and life expectancy against transportation and food access data from each census tract. </a:t>
            </a:r>
            <a:endParaRPr/>
          </a:p>
        </p:txBody>
      </p:sp>
      <p:sp>
        <p:nvSpPr>
          <p:cNvPr id="197" name="Google Shape;197;p17"/>
          <p:cNvSpPr txBox="1"/>
          <p:nvPr/>
        </p:nvSpPr>
        <p:spPr>
          <a:xfrm>
            <a:off x="12180305" y="9067800"/>
            <a:ext cx="5078995" cy="266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750"/>
        </a:solidFill>
      </p:bgPr>
    </p:bg>
    <p:spTree>
      <p:nvGrpSpPr>
        <p:cNvPr id="201" name="Shape 201"/>
        <p:cNvGrpSpPr/>
        <p:nvPr/>
      </p:nvGrpSpPr>
      <p:grpSpPr>
        <a:xfrm>
          <a:off x="0" y="0"/>
          <a:ext cx="0" cy="0"/>
          <a:chOff x="0" y="0"/>
          <a:chExt cx="0" cy="0"/>
        </a:xfrm>
      </p:grpSpPr>
      <p:sp>
        <p:nvSpPr>
          <p:cNvPr id="202" name="Google Shape;202;p18"/>
          <p:cNvSpPr txBox="1"/>
          <p:nvPr/>
        </p:nvSpPr>
        <p:spPr>
          <a:xfrm>
            <a:off x="1288981" y="1358370"/>
            <a:ext cx="6005534" cy="265049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F4F4F4"/>
                </a:solidFill>
                <a:latin typeface="Poppins"/>
                <a:ea typeface="Poppins"/>
                <a:cs typeface="Poppins"/>
                <a:sym typeface="Poppins"/>
              </a:rPr>
              <a:t>Choosing a Machine Learning Model</a:t>
            </a:r>
            <a:endParaRPr/>
          </a:p>
        </p:txBody>
      </p:sp>
      <p:sp>
        <p:nvSpPr>
          <p:cNvPr id="203" name="Google Shape;203;p18"/>
          <p:cNvSpPr txBox="1"/>
          <p:nvPr/>
        </p:nvSpPr>
        <p:spPr>
          <a:xfrm>
            <a:off x="7294525" y="199875"/>
            <a:ext cx="10718700" cy="91407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We chose to use the Random Forest Regressor model for this project. This was perfect for our needs because it could predict continuous values without having to use PCA to cut down on the number of features. </a:t>
            </a:r>
            <a:endParaRPr sz="1500">
              <a:latin typeface="Poppins"/>
              <a:ea typeface="Poppins"/>
              <a:cs typeface="Poppins"/>
              <a:sym typeface="Poppins"/>
            </a:endParaRPr>
          </a:p>
          <a:p>
            <a:pPr indent="0" lvl="0" marL="0" marR="0" rtl="0" algn="l">
              <a:lnSpc>
                <a:spcPct val="140015"/>
              </a:lnSpc>
              <a:spcBef>
                <a:spcPts val="0"/>
              </a:spcBef>
              <a:spcAft>
                <a:spcPts val="0"/>
              </a:spcAft>
              <a:buNone/>
            </a:pPr>
            <a:r>
              <a:t/>
            </a:r>
            <a:endParaRPr b="1" i="0" sz="2699" u="none" cap="none" strike="noStrike">
              <a:solidFill>
                <a:srgbClr val="F4F4F4"/>
              </a:solidFill>
              <a:latin typeface="Poppins"/>
              <a:ea typeface="Poppins"/>
              <a:cs typeface="Poppins"/>
              <a:sym typeface="Poppins"/>
            </a:endParaRPr>
          </a:p>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This would allow us to use much more of the three features in our model as well as let us calculate the feature importance later. </a:t>
            </a:r>
            <a:endParaRPr sz="1500">
              <a:latin typeface="Poppins"/>
              <a:ea typeface="Poppins"/>
              <a:cs typeface="Poppins"/>
              <a:sym typeface="Poppins"/>
            </a:endParaRPr>
          </a:p>
          <a:p>
            <a:pPr indent="0" lvl="0" marL="0" marR="0" rtl="0" algn="l">
              <a:lnSpc>
                <a:spcPct val="140015"/>
              </a:lnSpc>
              <a:spcBef>
                <a:spcPts val="0"/>
              </a:spcBef>
              <a:spcAft>
                <a:spcPts val="0"/>
              </a:spcAft>
              <a:buNone/>
            </a:pPr>
            <a:r>
              <a:t/>
            </a:r>
            <a:endParaRPr b="1" i="0" sz="2699" u="none" cap="none" strike="noStrike">
              <a:solidFill>
                <a:srgbClr val="F4F4F4"/>
              </a:solidFill>
              <a:latin typeface="Poppins"/>
              <a:ea typeface="Poppins"/>
              <a:cs typeface="Poppins"/>
              <a:sym typeface="Poppins"/>
            </a:endParaRPr>
          </a:p>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We needed the feature importance fata in order to determine which aspects of infrastructure affected our targets the most. </a:t>
            </a:r>
            <a:endParaRPr sz="1500">
              <a:latin typeface="Poppins"/>
              <a:ea typeface="Poppins"/>
              <a:cs typeface="Poppins"/>
              <a:sym typeface="Poppins"/>
            </a:endParaRPr>
          </a:p>
          <a:p>
            <a:pPr indent="0" lvl="0" marL="0" marR="0" rtl="0" algn="l">
              <a:lnSpc>
                <a:spcPct val="140015"/>
              </a:lnSpc>
              <a:spcBef>
                <a:spcPts val="0"/>
              </a:spcBef>
              <a:spcAft>
                <a:spcPts val="0"/>
              </a:spcAft>
              <a:buNone/>
            </a:pPr>
            <a:r>
              <a:t/>
            </a:r>
            <a:endParaRPr b="1" sz="2699">
              <a:solidFill>
                <a:srgbClr val="F4F4F4"/>
              </a:solidFill>
              <a:latin typeface="Poppins"/>
              <a:ea typeface="Poppins"/>
              <a:cs typeface="Poppins"/>
              <a:sym typeface="Poppins"/>
            </a:endParaRPr>
          </a:p>
          <a:p>
            <a:pPr indent="0" lvl="0" marL="0" marR="0" rtl="0" algn="l">
              <a:lnSpc>
                <a:spcPct val="140015"/>
              </a:lnSpc>
              <a:spcBef>
                <a:spcPts val="0"/>
              </a:spcBef>
              <a:spcAft>
                <a:spcPts val="0"/>
              </a:spcAft>
              <a:buNone/>
            </a:pPr>
            <a:r>
              <a:rPr b="1" i="0" lang="en-US" sz="2699" u="none" cap="none" strike="noStrike">
                <a:solidFill>
                  <a:srgbClr val="F4F4F4"/>
                </a:solidFill>
                <a:latin typeface="Poppins"/>
                <a:ea typeface="Poppins"/>
                <a:cs typeface="Poppins"/>
                <a:sym typeface="Poppins"/>
              </a:rPr>
              <a:t>Random Forest reduces overfitting and doesn't require feature </a:t>
            </a:r>
            <a:r>
              <a:rPr b="1" lang="en-US" sz="2699">
                <a:solidFill>
                  <a:srgbClr val="F4F4F4"/>
                </a:solidFill>
                <a:latin typeface="Poppins"/>
                <a:ea typeface="Poppins"/>
                <a:cs typeface="Poppins"/>
                <a:sym typeface="Poppins"/>
              </a:rPr>
              <a:t>normalization</a:t>
            </a:r>
            <a:r>
              <a:rPr b="1" i="0" lang="en-US" sz="2699" u="none" cap="none" strike="noStrike">
                <a:solidFill>
                  <a:srgbClr val="F4F4F4"/>
                </a:solidFill>
                <a:latin typeface="Poppins"/>
                <a:ea typeface="Poppins"/>
                <a:cs typeface="Poppins"/>
                <a:sym typeface="Poppins"/>
              </a:rPr>
              <a:t> which helped us feel more confident about the accuracy of our model. </a:t>
            </a:r>
            <a:endParaRPr sz="1500">
              <a:latin typeface="Poppins"/>
              <a:ea typeface="Poppins"/>
              <a:cs typeface="Poppins"/>
              <a:sym typeface="Poppins"/>
            </a:endParaRPr>
          </a:p>
        </p:txBody>
      </p:sp>
      <p:sp>
        <p:nvSpPr>
          <p:cNvPr id="204" name="Google Shape;204;p18"/>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4F4F4"/>
                </a:solidFill>
                <a:latin typeface="Poppins Light"/>
                <a:ea typeface="Poppins Light"/>
                <a:cs typeface="Poppins Light"/>
                <a:sym typeface="Poppins Light"/>
              </a:rPr>
              <a:t>Commit to the Git | Final Project | Spring 2022</a:t>
            </a:r>
            <a:endParaRPr/>
          </a:p>
        </p:txBody>
      </p:sp>
      <p:cxnSp>
        <p:nvCxnSpPr>
          <p:cNvPr id="205" name="Google Shape;205;p18"/>
          <p:cNvCxnSpPr/>
          <p:nvPr/>
        </p:nvCxnSpPr>
        <p:spPr>
          <a:xfrm>
            <a:off x="6842574" y="9201150"/>
            <a:ext cx="11695200" cy="0"/>
          </a:xfrm>
          <a:prstGeom prst="straightConnector1">
            <a:avLst/>
          </a:prstGeom>
          <a:noFill/>
          <a:ln cap="rnd" cmpd="sng" w="9525">
            <a:solidFill>
              <a:srgbClr val="F4F4F4"/>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9" name="Shape 209"/>
        <p:cNvGrpSpPr/>
        <p:nvPr/>
      </p:nvGrpSpPr>
      <p:grpSpPr>
        <a:xfrm>
          <a:off x="0" y="0"/>
          <a:ext cx="0" cy="0"/>
          <a:chOff x="0" y="0"/>
          <a:chExt cx="0" cy="0"/>
        </a:xfrm>
      </p:grpSpPr>
      <p:pic>
        <p:nvPicPr>
          <p:cNvPr id="210" name="Google Shape;210;p19"/>
          <p:cNvPicPr preferRelativeResize="0"/>
          <p:nvPr/>
        </p:nvPicPr>
        <p:blipFill rotWithShape="1">
          <a:blip r:embed="rId3">
            <a:alphaModFix/>
          </a:blip>
          <a:srcRect b="0" l="0" r="0" t="0"/>
          <a:stretch/>
        </p:blipFill>
        <p:spPr>
          <a:xfrm>
            <a:off x="14229065" y="335859"/>
            <a:ext cx="2745383" cy="2745383"/>
          </a:xfrm>
          <a:prstGeom prst="rect">
            <a:avLst/>
          </a:prstGeom>
          <a:noFill/>
          <a:ln>
            <a:noFill/>
          </a:ln>
        </p:spPr>
      </p:pic>
      <p:pic>
        <p:nvPicPr>
          <p:cNvPr id="211" name="Google Shape;211;p19"/>
          <p:cNvPicPr preferRelativeResize="0"/>
          <p:nvPr/>
        </p:nvPicPr>
        <p:blipFill rotWithShape="1">
          <a:blip r:embed="rId4">
            <a:alphaModFix/>
          </a:blip>
          <a:srcRect b="0" l="0" r="0" t="0"/>
          <a:stretch/>
        </p:blipFill>
        <p:spPr>
          <a:xfrm>
            <a:off x="11191184" y="376737"/>
            <a:ext cx="2704505" cy="2704505"/>
          </a:xfrm>
          <a:prstGeom prst="rect">
            <a:avLst/>
          </a:prstGeom>
          <a:noFill/>
          <a:ln>
            <a:noFill/>
          </a:ln>
        </p:spPr>
      </p:pic>
      <p:grpSp>
        <p:nvGrpSpPr>
          <p:cNvPr id="212" name="Google Shape;212;p19"/>
          <p:cNvGrpSpPr/>
          <p:nvPr/>
        </p:nvGrpSpPr>
        <p:grpSpPr>
          <a:xfrm>
            <a:off x="8055077" y="227363"/>
            <a:ext cx="3086100" cy="3194596"/>
            <a:chOff x="0" y="-28575"/>
            <a:chExt cx="812800" cy="841375"/>
          </a:xfrm>
        </p:grpSpPr>
        <p:sp>
          <p:nvSpPr>
            <p:cNvPr id="213" name="Google Shape;213;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56C02B"/>
            </a:solidFill>
            <a:ln>
              <a:noFill/>
            </a:ln>
          </p:spPr>
        </p:sp>
        <p:sp>
          <p:nvSpPr>
            <p:cNvPr id="214" name="Google Shape;214;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9"/>
          <p:cNvSpPr txBox="1"/>
          <p:nvPr/>
        </p:nvSpPr>
        <p:spPr>
          <a:xfrm>
            <a:off x="1288981" y="1052963"/>
            <a:ext cx="5569775" cy="2650490"/>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The </a:t>
            </a:r>
            <a:endParaRPr/>
          </a:p>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Modeling Process</a:t>
            </a:r>
            <a:endParaRPr/>
          </a:p>
        </p:txBody>
      </p:sp>
      <p:sp>
        <p:nvSpPr>
          <p:cNvPr id="216" name="Google Shape;216;p19"/>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Commit to the Git | Final Project | Spring 2022</a:t>
            </a:r>
            <a:endParaRPr/>
          </a:p>
        </p:txBody>
      </p:sp>
      <p:grpSp>
        <p:nvGrpSpPr>
          <p:cNvPr id="217" name="Google Shape;217;p19"/>
          <p:cNvGrpSpPr/>
          <p:nvPr/>
        </p:nvGrpSpPr>
        <p:grpSpPr>
          <a:xfrm>
            <a:off x="11142071" y="227363"/>
            <a:ext cx="3086100" cy="3194596"/>
            <a:chOff x="0" y="-28575"/>
            <a:chExt cx="812800" cy="841375"/>
          </a:xfrm>
        </p:grpSpPr>
        <p:sp>
          <p:nvSpPr>
            <p:cNvPr id="218" name="Google Shape;218;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4C9F38"/>
            </a:solidFill>
            <a:ln>
              <a:noFill/>
            </a:ln>
          </p:spPr>
        </p:sp>
        <p:sp>
          <p:nvSpPr>
            <p:cNvPr id="219" name="Google Shape;219;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19"/>
          <p:cNvGrpSpPr/>
          <p:nvPr/>
        </p:nvGrpSpPr>
        <p:grpSpPr>
          <a:xfrm>
            <a:off x="14229065" y="206925"/>
            <a:ext cx="3086100" cy="3194596"/>
            <a:chOff x="0" y="-28575"/>
            <a:chExt cx="812800" cy="841375"/>
          </a:xfrm>
        </p:grpSpPr>
        <p:sp>
          <p:nvSpPr>
            <p:cNvPr id="221" name="Google Shape;221;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3F7E44"/>
            </a:solidFill>
            <a:ln>
              <a:noFill/>
            </a:ln>
          </p:spPr>
        </p:sp>
        <p:sp>
          <p:nvSpPr>
            <p:cNvPr id="222" name="Google Shape;222;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19"/>
          <p:cNvGrpSpPr/>
          <p:nvPr/>
        </p:nvGrpSpPr>
        <p:grpSpPr>
          <a:xfrm>
            <a:off x="8055077" y="3501088"/>
            <a:ext cx="3086120" cy="3194617"/>
            <a:chOff x="0" y="-28575"/>
            <a:chExt cx="812800" cy="841375"/>
          </a:xfrm>
        </p:grpSpPr>
        <p:sp>
          <p:nvSpPr>
            <p:cNvPr id="224" name="Google Shape;224;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57B6A5"/>
            </a:solidFill>
            <a:ln>
              <a:noFill/>
            </a:ln>
          </p:spPr>
        </p:sp>
        <p:sp>
          <p:nvSpPr>
            <p:cNvPr id="225" name="Google Shape;225;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19"/>
          <p:cNvGrpSpPr/>
          <p:nvPr/>
        </p:nvGrpSpPr>
        <p:grpSpPr>
          <a:xfrm>
            <a:off x="11142071" y="3501088"/>
            <a:ext cx="3086100" cy="3194596"/>
            <a:chOff x="0" y="-28575"/>
            <a:chExt cx="812800" cy="841375"/>
          </a:xfrm>
        </p:grpSpPr>
        <p:sp>
          <p:nvSpPr>
            <p:cNvPr id="227" name="Google Shape;227;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299288"/>
            </a:solidFill>
            <a:ln>
              <a:noFill/>
            </a:ln>
          </p:spPr>
        </p:sp>
        <p:sp>
          <p:nvSpPr>
            <p:cNvPr id="228" name="Google Shape;228;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9" name="Google Shape;229;p19"/>
          <p:cNvGrpSpPr/>
          <p:nvPr/>
        </p:nvGrpSpPr>
        <p:grpSpPr>
          <a:xfrm>
            <a:off x="14200390" y="3484592"/>
            <a:ext cx="3086100" cy="3194596"/>
            <a:chOff x="0" y="-28575"/>
            <a:chExt cx="812800" cy="841375"/>
          </a:xfrm>
        </p:grpSpPr>
        <p:sp>
          <p:nvSpPr>
            <p:cNvPr id="230" name="Google Shape;230;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2B8978"/>
            </a:solidFill>
            <a:ln>
              <a:noFill/>
            </a:ln>
          </p:spPr>
        </p:sp>
        <p:sp>
          <p:nvSpPr>
            <p:cNvPr id="231" name="Google Shape;231;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p19"/>
          <p:cNvGrpSpPr/>
          <p:nvPr/>
        </p:nvGrpSpPr>
        <p:grpSpPr>
          <a:xfrm>
            <a:off x="8055077" y="6782648"/>
            <a:ext cx="3086120" cy="3194617"/>
            <a:chOff x="0" y="-28575"/>
            <a:chExt cx="812800" cy="841375"/>
          </a:xfrm>
        </p:grpSpPr>
        <p:sp>
          <p:nvSpPr>
            <p:cNvPr id="233" name="Google Shape;233;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26BDE2"/>
            </a:solidFill>
            <a:ln>
              <a:noFill/>
            </a:ln>
          </p:spPr>
        </p:sp>
        <p:sp>
          <p:nvSpPr>
            <p:cNvPr id="234" name="Google Shape;234;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p19"/>
          <p:cNvGrpSpPr/>
          <p:nvPr/>
        </p:nvGrpSpPr>
        <p:grpSpPr>
          <a:xfrm>
            <a:off x="11142071" y="6773123"/>
            <a:ext cx="3086100" cy="3194596"/>
            <a:chOff x="0" y="-28575"/>
            <a:chExt cx="812800" cy="841375"/>
          </a:xfrm>
        </p:grpSpPr>
        <p:sp>
          <p:nvSpPr>
            <p:cNvPr id="236" name="Google Shape;236;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33789A"/>
            </a:solidFill>
            <a:ln>
              <a:noFill/>
            </a:ln>
          </p:spPr>
        </p:sp>
        <p:sp>
          <p:nvSpPr>
            <p:cNvPr id="237" name="Google Shape;237;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19"/>
          <p:cNvGrpSpPr/>
          <p:nvPr/>
        </p:nvGrpSpPr>
        <p:grpSpPr>
          <a:xfrm>
            <a:off x="14229065" y="6763598"/>
            <a:ext cx="3086100" cy="3194596"/>
            <a:chOff x="0" y="-28575"/>
            <a:chExt cx="812800" cy="841375"/>
          </a:xfrm>
        </p:grpSpPr>
        <p:sp>
          <p:nvSpPr>
            <p:cNvPr id="239" name="Google Shape;239;p19"/>
            <p:cNvSpPr/>
            <p:nvPr/>
          </p:nvSpPr>
          <p:spPr>
            <a:xfrm>
              <a:off x="0" y="0"/>
              <a:ext cx="738168" cy="733830"/>
            </a:xfrm>
            <a:custGeom>
              <a:rect b="b" l="l" r="r" t="t"/>
              <a:pathLst>
                <a:path extrusionOk="0" h="733830" w="738168">
                  <a:moveTo>
                    <a:pt x="0" y="0"/>
                  </a:moveTo>
                  <a:lnTo>
                    <a:pt x="738168" y="0"/>
                  </a:lnTo>
                  <a:lnTo>
                    <a:pt x="738168" y="733830"/>
                  </a:lnTo>
                  <a:lnTo>
                    <a:pt x="0" y="733830"/>
                  </a:lnTo>
                  <a:close/>
                </a:path>
              </a:pathLst>
            </a:custGeom>
            <a:solidFill>
              <a:srgbClr val="19486A"/>
            </a:solidFill>
            <a:ln>
              <a:noFill/>
            </a:ln>
          </p:spPr>
        </p:sp>
        <p:sp>
          <p:nvSpPr>
            <p:cNvPr id="240" name="Google Shape;240;p19"/>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9"/>
          <p:cNvSpPr txBox="1"/>
          <p:nvPr/>
        </p:nvSpPr>
        <p:spPr>
          <a:xfrm>
            <a:off x="8074808" y="505345"/>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Clean the data in Jupyter Notebook.</a:t>
            </a:r>
            <a:endParaRPr sz="1300"/>
          </a:p>
        </p:txBody>
      </p:sp>
      <p:sp>
        <p:nvSpPr>
          <p:cNvPr id="242" name="Google Shape;242;p19"/>
          <p:cNvSpPr txBox="1"/>
          <p:nvPr/>
        </p:nvSpPr>
        <p:spPr>
          <a:xfrm>
            <a:off x="11161802" y="484906"/>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Load the data into SQL. Join data in SQL.</a:t>
            </a:r>
            <a:endParaRPr sz="1300"/>
          </a:p>
        </p:txBody>
      </p:sp>
      <p:sp>
        <p:nvSpPr>
          <p:cNvPr id="243" name="Google Shape;243;p19"/>
          <p:cNvSpPr txBox="1"/>
          <p:nvPr/>
        </p:nvSpPr>
        <p:spPr>
          <a:xfrm>
            <a:off x="14268527" y="484906"/>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Connect the model to the SQL database.</a:t>
            </a:r>
            <a:endParaRPr sz="1300"/>
          </a:p>
        </p:txBody>
      </p:sp>
      <p:sp>
        <p:nvSpPr>
          <p:cNvPr id="244" name="Google Shape;244;p19"/>
          <p:cNvSpPr txBox="1"/>
          <p:nvPr/>
        </p:nvSpPr>
        <p:spPr>
          <a:xfrm>
            <a:off x="8097690" y="3779069"/>
            <a:ext cx="2763300" cy="2640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299" u="none" cap="none" strike="noStrike">
                <a:solidFill>
                  <a:srgbClr val="FFFFFF"/>
                </a:solidFill>
                <a:latin typeface="Poppins"/>
                <a:ea typeface="Poppins"/>
                <a:cs typeface="Poppins"/>
                <a:sym typeface="Poppins"/>
              </a:rPr>
              <a:t>Drop the columns describing location.</a:t>
            </a:r>
            <a:endParaRPr sz="1300"/>
          </a:p>
        </p:txBody>
      </p:sp>
      <p:sp>
        <p:nvSpPr>
          <p:cNvPr id="245" name="Google Shape;245;p19"/>
          <p:cNvSpPr txBox="1"/>
          <p:nvPr/>
        </p:nvSpPr>
        <p:spPr>
          <a:xfrm>
            <a:off x="11161802" y="3772073"/>
            <a:ext cx="2733900" cy="219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45" u="none" cap="none" strike="noStrike">
                <a:solidFill>
                  <a:srgbClr val="FFFFFF"/>
                </a:solidFill>
                <a:latin typeface="Poppins"/>
                <a:ea typeface="Poppins"/>
                <a:cs typeface="Poppins"/>
                <a:sym typeface="Poppins"/>
              </a:rPr>
              <a:t>Drop the target columns (obesity, life expectancy).</a:t>
            </a:r>
            <a:endParaRPr sz="1300"/>
          </a:p>
        </p:txBody>
      </p:sp>
      <p:sp>
        <p:nvSpPr>
          <p:cNvPr id="246" name="Google Shape;246;p19"/>
          <p:cNvSpPr txBox="1"/>
          <p:nvPr/>
        </p:nvSpPr>
        <p:spPr>
          <a:xfrm>
            <a:off x="14200400" y="3590500"/>
            <a:ext cx="2763300" cy="2438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Use sklearn  train  _ test _ split to determine targets and features.</a:t>
            </a:r>
            <a:endParaRPr sz="1200"/>
          </a:p>
        </p:txBody>
      </p:sp>
      <p:sp>
        <p:nvSpPr>
          <p:cNvPr id="247" name="Google Shape;247;p19"/>
          <p:cNvSpPr txBox="1"/>
          <p:nvPr/>
        </p:nvSpPr>
        <p:spPr>
          <a:xfrm>
            <a:off x="8097690" y="7100694"/>
            <a:ext cx="2763300" cy="246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FFFFFF"/>
                </a:solidFill>
                <a:latin typeface="Poppins"/>
                <a:ea typeface="Poppins"/>
                <a:cs typeface="Poppins"/>
                <a:sym typeface="Poppins"/>
              </a:rPr>
              <a:t>Train the model and run a preliminary test.</a:t>
            </a:r>
            <a:endParaRPr/>
          </a:p>
        </p:txBody>
      </p:sp>
      <p:sp>
        <p:nvSpPr>
          <p:cNvPr id="248" name="Google Shape;248;p19"/>
          <p:cNvSpPr txBox="1"/>
          <p:nvPr/>
        </p:nvSpPr>
        <p:spPr>
          <a:xfrm>
            <a:off x="11161802" y="7053069"/>
            <a:ext cx="2763300" cy="2161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00" u="none" cap="none" strike="noStrike">
                <a:solidFill>
                  <a:srgbClr val="FFFFFF"/>
                </a:solidFill>
                <a:latin typeface="Poppins"/>
                <a:ea typeface="Poppins"/>
                <a:cs typeface="Poppins"/>
                <a:sym typeface="Poppins"/>
              </a:rPr>
              <a:t>Drop the % Low Income column to balance results.</a:t>
            </a:r>
            <a:endParaRPr sz="1300"/>
          </a:p>
        </p:txBody>
      </p:sp>
      <p:sp>
        <p:nvSpPr>
          <p:cNvPr id="249" name="Google Shape;249;p19"/>
          <p:cNvSpPr txBox="1"/>
          <p:nvPr/>
        </p:nvSpPr>
        <p:spPr>
          <a:xfrm>
            <a:off x="14315286" y="7024435"/>
            <a:ext cx="2763300" cy="2161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00" u="none" cap="none" strike="noStrike">
                <a:solidFill>
                  <a:srgbClr val="FFFFFF"/>
                </a:solidFill>
                <a:latin typeface="Poppins"/>
                <a:ea typeface="Poppins"/>
                <a:cs typeface="Poppins"/>
                <a:sym typeface="Poppins"/>
              </a:rPr>
              <a:t>Run final Random Forest Regressor models.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53" name="Shape 253"/>
        <p:cNvGrpSpPr/>
        <p:nvPr/>
      </p:nvGrpSpPr>
      <p:grpSpPr>
        <a:xfrm>
          <a:off x="0" y="0"/>
          <a:ext cx="0" cy="0"/>
          <a:chOff x="0" y="0"/>
          <a:chExt cx="0" cy="0"/>
        </a:xfrm>
      </p:grpSpPr>
      <p:sp>
        <p:nvSpPr>
          <p:cNvPr id="254" name="Google Shape;254;p20"/>
          <p:cNvSpPr txBox="1"/>
          <p:nvPr/>
        </p:nvSpPr>
        <p:spPr>
          <a:xfrm>
            <a:off x="1288981" y="1000125"/>
            <a:ext cx="455499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Feature Importance</a:t>
            </a:r>
            <a:endParaRPr/>
          </a:p>
        </p:txBody>
      </p:sp>
      <p:sp>
        <p:nvSpPr>
          <p:cNvPr id="255" name="Google Shape;255;p20"/>
          <p:cNvSpPr txBox="1"/>
          <p:nvPr/>
        </p:nvSpPr>
        <p:spPr>
          <a:xfrm>
            <a:off x="1288981" y="3881517"/>
            <a:ext cx="4554993" cy="154432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b="0" i="0" lang="en-US" sz="2200" u="none" cap="none" strike="noStrike">
                <a:solidFill>
                  <a:srgbClr val="000000"/>
                </a:solidFill>
                <a:latin typeface="Poppins Light"/>
                <a:ea typeface="Poppins Light"/>
                <a:cs typeface="Poppins Light"/>
                <a:sym typeface="Poppins Light"/>
              </a:rPr>
              <a:t>This visualization illustrates describes the most important city features in determining life expectancy of an area's citizens.</a:t>
            </a:r>
            <a:endParaRPr/>
          </a:p>
        </p:txBody>
      </p:sp>
      <p:sp>
        <p:nvSpPr>
          <p:cNvPr id="256" name="Google Shape;256;p20"/>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Your Organization Name | SDG Progress Report 2025</a:t>
            </a:r>
            <a:endParaRPr/>
          </a:p>
        </p:txBody>
      </p:sp>
      <p:cxnSp>
        <p:nvCxnSpPr>
          <p:cNvPr id="257" name="Google Shape;257;p20"/>
          <p:cNvCxnSpPr/>
          <p:nvPr/>
        </p:nvCxnSpPr>
        <p:spPr>
          <a:xfrm>
            <a:off x="6592749" y="9210675"/>
            <a:ext cx="11695266" cy="0"/>
          </a:xfrm>
          <a:prstGeom prst="straightConnector1">
            <a:avLst/>
          </a:prstGeom>
          <a:noFill/>
          <a:ln cap="rnd" cmpd="sng" w="9525">
            <a:solidFill>
              <a:srgbClr val="000000"/>
            </a:solidFill>
            <a:prstDash val="solid"/>
            <a:round/>
            <a:headEnd len="sm" w="sm" type="none"/>
            <a:tailEnd len="sm" w="sm" type="none"/>
          </a:ln>
        </p:spPr>
      </p:cxnSp>
      <p:sp>
        <p:nvSpPr>
          <p:cNvPr id="258" name="Google Shape;258;p20"/>
          <p:cNvSpPr txBox="1"/>
          <p:nvPr/>
        </p:nvSpPr>
        <p:spPr>
          <a:xfrm>
            <a:off x="1288981" y="2860602"/>
            <a:ext cx="4554993" cy="7715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500" u="none" cap="none" strike="noStrike">
                <a:solidFill>
                  <a:srgbClr val="225750"/>
                </a:solidFill>
                <a:latin typeface="Poppins Light"/>
                <a:ea typeface="Poppins Light"/>
                <a:cs typeface="Poppins Light"/>
                <a:sym typeface="Poppins Light"/>
              </a:rPr>
              <a:t>Life Expectancy</a:t>
            </a:r>
            <a:endParaRPr/>
          </a:p>
        </p:txBody>
      </p:sp>
      <p:pic>
        <p:nvPicPr>
          <p:cNvPr id="259" name="Google Shape;259;p20"/>
          <p:cNvPicPr preferRelativeResize="0"/>
          <p:nvPr/>
        </p:nvPicPr>
        <p:blipFill>
          <a:blip r:embed="rId3">
            <a:alphaModFix/>
          </a:blip>
          <a:stretch>
            <a:fillRect/>
          </a:stretch>
        </p:blipFill>
        <p:spPr>
          <a:xfrm>
            <a:off x="6520375" y="152400"/>
            <a:ext cx="10546700" cy="9058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63" name="Shape 263"/>
        <p:cNvGrpSpPr/>
        <p:nvPr/>
      </p:nvGrpSpPr>
      <p:grpSpPr>
        <a:xfrm>
          <a:off x="0" y="0"/>
          <a:ext cx="0" cy="0"/>
          <a:chOff x="0" y="0"/>
          <a:chExt cx="0" cy="0"/>
        </a:xfrm>
      </p:grpSpPr>
      <p:sp>
        <p:nvSpPr>
          <p:cNvPr id="264" name="Google Shape;264;p21"/>
          <p:cNvSpPr txBox="1"/>
          <p:nvPr/>
        </p:nvSpPr>
        <p:spPr>
          <a:xfrm>
            <a:off x="1288981" y="1000125"/>
            <a:ext cx="4554993" cy="176466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1" i="0" lang="en-US" sz="5600" u="none" cap="none" strike="noStrike">
                <a:solidFill>
                  <a:srgbClr val="19486A"/>
                </a:solidFill>
                <a:latin typeface="Poppins"/>
                <a:ea typeface="Poppins"/>
                <a:cs typeface="Poppins"/>
                <a:sym typeface="Poppins"/>
              </a:rPr>
              <a:t>Feature Importance</a:t>
            </a:r>
            <a:endParaRPr/>
          </a:p>
        </p:txBody>
      </p:sp>
      <p:sp>
        <p:nvSpPr>
          <p:cNvPr id="265" name="Google Shape;265;p21"/>
          <p:cNvSpPr txBox="1"/>
          <p:nvPr/>
        </p:nvSpPr>
        <p:spPr>
          <a:xfrm>
            <a:off x="1288981" y="3881517"/>
            <a:ext cx="4554993" cy="1934845"/>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b="0" i="0" lang="en-US" sz="2200" u="none" cap="none" strike="noStrike">
                <a:solidFill>
                  <a:srgbClr val="000000"/>
                </a:solidFill>
                <a:latin typeface="Poppins Light"/>
                <a:ea typeface="Poppins Light"/>
                <a:cs typeface="Poppins Light"/>
                <a:sym typeface="Poppins Light"/>
              </a:rPr>
              <a:t>This visualization illustrates describes the most important city features in determining the rate of obesity in a particular area.</a:t>
            </a:r>
            <a:endParaRPr/>
          </a:p>
        </p:txBody>
      </p:sp>
      <p:sp>
        <p:nvSpPr>
          <p:cNvPr id="266" name="Google Shape;266;p21"/>
          <p:cNvSpPr txBox="1"/>
          <p:nvPr/>
        </p:nvSpPr>
        <p:spPr>
          <a:xfrm>
            <a:off x="1288981" y="9067800"/>
            <a:ext cx="5078995" cy="26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000000"/>
                </a:solidFill>
                <a:latin typeface="Poppins Light"/>
                <a:ea typeface="Poppins Light"/>
                <a:cs typeface="Poppins Light"/>
                <a:sym typeface="Poppins Light"/>
              </a:rPr>
              <a:t>Your Organization Name | SDG Progress Report 2025</a:t>
            </a:r>
            <a:endParaRPr/>
          </a:p>
        </p:txBody>
      </p:sp>
      <p:cxnSp>
        <p:nvCxnSpPr>
          <p:cNvPr id="267" name="Google Shape;267;p21"/>
          <p:cNvCxnSpPr/>
          <p:nvPr/>
        </p:nvCxnSpPr>
        <p:spPr>
          <a:xfrm>
            <a:off x="6592749" y="9210675"/>
            <a:ext cx="11695266" cy="0"/>
          </a:xfrm>
          <a:prstGeom prst="straightConnector1">
            <a:avLst/>
          </a:prstGeom>
          <a:noFill/>
          <a:ln cap="rnd" cmpd="sng" w="9525">
            <a:solidFill>
              <a:srgbClr val="000000"/>
            </a:solidFill>
            <a:prstDash val="solid"/>
            <a:round/>
            <a:headEnd len="sm" w="sm" type="none"/>
            <a:tailEnd len="sm" w="sm" type="none"/>
          </a:ln>
        </p:spPr>
      </p:cxnSp>
      <p:sp>
        <p:nvSpPr>
          <p:cNvPr id="268" name="Google Shape;268;p21"/>
          <p:cNvSpPr txBox="1"/>
          <p:nvPr/>
        </p:nvSpPr>
        <p:spPr>
          <a:xfrm>
            <a:off x="1288981" y="2860602"/>
            <a:ext cx="4554993" cy="7715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500" u="none" cap="none" strike="noStrike">
                <a:solidFill>
                  <a:srgbClr val="225750"/>
                </a:solidFill>
                <a:latin typeface="Poppins Light"/>
                <a:ea typeface="Poppins Light"/>
                <a:cs typeface="Poppins Light"/>
                <a:sym typeface="Poppins Light"/>
              </a:rPr>
              <a:t>Obesity</a:t>
            </a:r>
            <a:endParaRPr/>
          </a:p>
        </p:txBody>
      </p:sp>
      <p:pic>
        <p:nvPicPr>
          <p:cNvPr id="269" name="Google Shape;269;p21"/>
          <p:cNvPicPr preferRelativeResize="0"/>
          <p:nvPr/>
        </p:nvPicPr>
        <p:blipFill>
          <a:blip r:embed="rId3">
            <a:alphaModFix/>
          </a:blip>
          <a:stretch>
            <a:fillRect/>
          </a:stretch>
        </p:blipFill>
        <p:spPr>
          <a:xfrm>
            <a:off x="6367976" y="122025"/>
            <a:ext cx="11615220" cy="9088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