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Poppins"/>
      <p:bold r:id="rId25"/>
      <p:boldItalic r:id="rId26"/>
    </p:embeddedFont>
    <p:embeddedFont>
      <p:font typeface="Hind"/>
      <p:regular r:id="rId27"/>
      <p:bold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Open Sans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bold.fntdata"/><Relationship Id="rId28" Type="http://schemas.openxmlformats.org/officeDocument/2006/relationships/font" Target="fonts/Hind-bold.fntdata"/><Relationship Id="rId27" Type="http://schemas.openxmlformats.org/officeDocument/2006/relationships/font" Target="fonts/Hi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08dded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308dded7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08dded7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308dded77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08e2f5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08e2f54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8e2f54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08e2f542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ae275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30ae2752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3" Type="http://schemas.openxmlformats.org/officeDocument/2006/relationships/image" Target="../media/image3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app/profile/christopher.j.swan/viz/Obesity_16536641738470/Obesity" TargetMode="External"/><Relationship Id="rId4" Type="http://schemas.openxmlformats.org/officeDocument/2006/relationships/hyperlink" Target="https://public.tableau.com/app/profile/christopher.j.swan/viz/Obesity_16536641738470/Obesity" TargetMode="External"/><Relationship Id="rId5" Type="http://schemas.openxmlformats.org/officeDocument/2006/relationships/hyperlink" Target="https://public.tableau.com/app/profile/christopher.j.swan/viz/LifeExpectancy_16536641510550/LifeExpectancy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ensus.gov/programs-surveys/geography/guidance/geo-identifiers.html" TargetMode="External"/><Relationship Id="rId10" Type="http://schemas.openxmlformats.org/officeDocument/2006/relationships/hyperlink" Target="https://towardsdatascience.com/random-forest-in-python-24d0893d51c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dg.epa.gov/metadata/catalog/search/resource/details.page?uuid=%7B33514B4C-54F2-464A-BCC7-35F441B7E21A%7D" TargetMode="External"/><Relationship Id="rId4" Type="http://schemas.openxmlformats.org/officeDocument/2006/relationships/hyperlink" Target="https://www.ers.usda.gov/data-products/food-access-research-atlas/" TargetMode="External"/><Relationship Id="rId9" Type="http://schemas.openxmlformats.org/officeDocument/2006/relationships/hyperlink" Target="https://docs.github.com/en/pull-requests/collaborating-with-pull-requests/reviewing-changes-in-pull-requests/approving-a-pull-request-with-required-reviews" TargetMode="External"/><Relationship Id="rId5" Type="http://schemas.openxmlformats.org/officeDocument/2006/relationships/hyperlink" Target="https://data.cdc.gov/NCHS/U-S-Life-Expectancy-at-Birth-by-State-and-Census-T/5h56-n989" TargetMode="External"/><Relationship Id="rId6" Type="http://schemas.openxmlformats.org/officeDocument/2006/relationships/hyperlink" Target="https://chronicdata.cdc.gov/500-Cities-Places/500-Cities-Census-Tract-level-Data-GIS-Friendly-Fo/k86t-wghb" TargetMode="External"/><Relationship Id="rId7" Type="http://schemas.openxmlformats.org/officeDocument/2006/relationships/hyperlink" Target="https://www.kaggle.com/datasets/danofer/zipcodes-county-fips-crosswalk" TargetMode="External"/><Relationship Id="rId8" Type="http://schemas.openxmlformats.org/officeDocument/2006/relationships/hyperlink" Target="https://appdividend.com/2020/04/27/python-pandas-how-to-convert-sql-to-datafra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public.tableau.com/app/profile/kyle.kramer2933/viz/CountyViz/MedianIncomebyCounty?publish=yes" TargetMode="External"/><Relationship Id="rId6" Type="http://schemas.openxmlformats.org/officeDocument/2006/relationships/hyperlink" Target="https://public.tableau.com/app/profile/kyle.kramer2933/viz/CountyViz/MedianIncomebyCounty?publish=yes" TargetMode="External"/><Relationship Id="rId7" Type="http://schemas.openxmlformats.org/officeDocument/2006/relationships/hyperlink" Target="https://public.tableau.com/app/profile/kyle.kramer2933/viz/CountyViz/MedianIncomebyCounty?publish=y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41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13.png"/><Relationship Id="rId6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5835" y="5475137"/>
            <a:ext cx="1817046" cy="19026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0767075" y="3534286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25750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0773831" y="7377803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7B6A5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12654328" y="1654182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7B6A5"/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10800000">
            <a:off x="15304752" y="5475137"/>
            <a:ext cx="951332" cy="1880497"/>
          </a:xfrm>
          <a:custGeom>
            <a:rect b="b" l="l" r="r" t="t"/>
            <a:pathLst>
              <a:path extrusionOk="0" h="1913890" w="968226">
                <a:moveTo>
                  <a:pt x="0" y="0"/>
                </a:moveTo>
                <a:lnTo>
                  <a:pt x="968226" y="0"/>
                </a:lnTo>
                <a:lnTo>
                  <a:pt x="968226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8978"/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 rot="10800000">
            <a:off x="14375588" y="5475137"/>
            <a:ext cx="951332" cy="1880497"/>
          </a:xfrm>
          <a:custGeom>
            <a:rect b="b" l="l" r="r" t="t"/>
            <a:pathLst>
              <a:path extrusionOk="0" h="1913890" w="968226">
                <a:moveTo>
                  <a:pt x="0" y="0"/>
                </a:moveTo>
                <a:lnTo>
                  <a:pt x="968226" y="0"/>
                </a:lnTo>
                <a:lnTo>
                  <a:pt x="968226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25750"/>
          </a:solidFill>
          <a:ln>
            <a:noFill/>
          </a:ln>
        </p:spPr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4328" y="732739"/>
            <a:ext cx="1880497" cy="9214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1267131" y="732739"/>
            <a:ext cx="4238200" cy="994981"/>
            <a:chOff x="0" y="0"/>
            <a:chExt cx="5650933" cy="1326641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767040" cy="1326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1055953" y="303482"/>
              <a:ext cx="4594980" cy="556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00" u="none" cap="none" strike="noStrike">
                  <a:solidFill>
                    <a:srgbClr val="19486A"/>
                  </a:solidFill>
                  <a:latin typeface="Open Sans"/>
                  <a:ea typeface="Open Sans"/>
                  <a:cs typeface="Open Sans"/>
                  <a:sym typeface="Open Sans"/>
                </a:rPr>
                <a:t>COMMIT TO THE GIT</a:t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1166373" y="9248775"/>
            <a:ext cx="17121627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/>
          <p:nvPr/>
        </p:nvSpPr>
        <p:spPr>
          <a:xfrm>
            <a:off x="12654328" y="1654182"/>
            <a:ext cx="1883511" cy="1880497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99288"/>
          </a:solidFill>
          <a:ln>
            <a:noFill/>
          </a:ln>
        </p:spPr>
      </p:sp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55930" y="5475137"/>
            <a:ext cx="1056497" cy="188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75587" y="7355634"/>
            <a:ext cx="1904830" cy="189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537838" y="1774161"/>
            <a:ext cx="1686520" cy="17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534825" y="3534679"/>
            <a:ext cx="1520613" cy="194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39488" y="5922859"/>
            <a:ext cx="1908053" cy="14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91330" y="1742943"/>
            <a:ext cx="1185697" cy="17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794317" y="3672768"/>
            <a:ext cx="1603533" cy="160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51570" y="8076585"/>
            <a:ext cx="1483889" cy="1181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3"/>
          <p:cNvGrpSpPr/>
          <p:nvPr/>
        </p:nvGrpSpPr>
        <p:grpSpPr>
          <a:xfrm>
            <a:off x="1267125" y="1774209"/>
            <a:ext cx="8616150" cy="6853956"/>
            <a:chOff x="-8" y="-1002084"/>
            <a:chExt cx="11488200" cy="9108248"/>
          </a:xfrm>
        </p:grpSpPr>
        <p:sp>
          <p:nvSpPr>
            <p:cNvPr id="105" name="Google Shape;105;p13"/>
            <p:cNvSpPr txBox="1"/>
            <p:nvPr/>
          </p:nvSpPr>
          <p:spPr>
            <a:xfrm>
              <a:off x="-8" y="-1002084"/>
              <a:ext cx="11488200" cy="60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90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THE IMPACT OF WALKABILITY AND PUBLIC TRANSIT ON HEALTH</a:t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5758664"/>
              <a:ext cx="9550800" cy="23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2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An analysis of the health of citizens in areas with high walkability and accessible public transit.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/>
        </p:nvSpPr>
        <p:spPr>
          <a:xfrm>
            <a:off x="1288981" y="1000125"/>
            <a:ext cx="4554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Random Forest Regressor Results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288981" y="6385567"/>
            <a:ext cx="45549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</a:t>
            </a:r>
            <a:r>
              <a:rPr lang="en-US" sz="2200">
                <a:latin typeface="Poppins Light"/>
                <a:ea typeface="Poppins Light"/>
                <a:cs typeface="Poppins Light"/>
                <a:sym typeface="Poppins Light"/>
              </a:rPr>
              <a:t>output from Jupyter Notebook shows the accuracy of the Random Forest Regressor when predicting average life expectancy.</a:t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1288981" y="906780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24" name="Google Shape;324;p22"/>
          <p:cNvCxnSpPr/>
          <p:nvPr/>
        </p:nvCxnSpPr>
        <p:spPr>
          <a:xfrm>
            <a:off x="6592749" y="9210675"/>
            <a:ext cx="1169520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22"/>
          <p:cNvSpPr txBox="1"/>
          <p:nvPr/>
        </p:nvSpPr>
        <p:spPr>
          <a:xfrm>
            <a:off x="1288981" y="5294302"/>
            <a:ext cx="455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57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Life Expectancy</a:t>
            </a:r>
            <a:endParaRPr/>
          </a:p>
        </p:txBody>
      </p:sp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742" y="1000125"/>
            <a:ext cx="10857057" cy="62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1288981" y="1055575"/>
            <a:ext cx="4554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Random Forest Regressor Results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1288981" y="6258967"/>
            <a:ext cx="45549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output from Jupyter Notebook shows the accuracy of the Random Forest Regressor when predicting obesity rates.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1288981" y="906780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34" name="Google Shape;334;p23"/>
          <p:cNvCxnSpPr/>
          <p:nvPr/>
        </p:nvCxnSpPr>
        <p:spPr>
          <a:xfrm>
            <a:off x="6592749" y="9210675"/>
            <a:ext cx="1169520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3"/>
          <p:cNvSpPr txBox="1"/>
          <p:nvPr/>
        </p:nvSpPr>
        <p:spPr>
          <a:xfrm>
            <a:off x="1288981" y="5248477"/>
            <a:ext cx="455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5750"/>
                </a:solidFill>
                <a:latin typeface="Poppins Light"/>
                <a:ea typeface="Poppins Light"/>
                <a:cs typeface="Poppins Light"/>
                <a:sym typeface="Poppins Light"/>
              </a:rPr>
              <a:t>Obesity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743" y="1055563"/>
            <a:ext cx="11134900" cy="56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/>
        </p:nvSpPr>
        <p:spPr>
          <a:xfrm>
            <a:off x="1288981" y="1000125"/>
            <a:ext cx="4554993" cy="17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1289031" y="4627117"/>
            <a:ext cx="45549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</a:t>
            </a:r>
            <a:r>
              <a:rPr lang="en-US" sz="2200">
                <a:latin typeface="Poppins Light"/>
                <a:ea typeface="Poppins Light"/>
                <a:cs typeface="Poppins Light"/>
                <a:sym typeface="Poppins Light"/>
              </a:rPr>
              <a:t>output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describes the most important city features in determining life expectancy of an area's citizens.</a:t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1288981" y="906780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44" name="Google Shape;344;p24"/>
          <p:cNvCxnSpPr/>
          <p:nvPr/>
        </p:nvCxnSpPr>
        <p:spPr>
          <a:xfrm>
            <a:off x="6592749" y="9210675"/>
            <a:ext cx="11695266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24"/>
          <p:cNvSpPr txBox="1"/>
          <p:nvPr/>
        </p:nvSpPr>
        <p:spPr>
          <a:xfrm>
            <a:off x="1288981" y="3310202"/>
            <a:ext cx="455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57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Life Expectancy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298" y="1000125"/>
            <a:ext cx="9916175" cy="51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/>
        </p:nvSpPr>
        <p:spPr>
          <a:xfrm>
            <a:off x="1288981" y="1000125"/>
            <a:ext cx="4554993" cy="17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Feature Importance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1289031" y="4444217"/>
            <a:ext cx="45549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</a:t>
            </a:r>
            <a:r>
              <a:rPr lang="en-US" sz="2200">
                <a:latin typeface="Poppins Light"/>
                <a:ea typeface="Poppins Light"/>
                <a:cs typeface="Poppins Light"/>
                <a:sym typeface="Poppins Light"/>
              </a:rPr>
              <a:t>output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describes the most important city features in determining the rate of obesity in a particular area.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1288981" y="906780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54" name="Google Shape;354;p25"/>
          <p:cNvCxnSpPr/>
          <p:nvPr/>
        </p:nvCxnSpPr>
        <p:spPr>
          <a:xfrm>
            <a:off x="6592749" y="9210675"/>
            <a:ext cx="11695266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25"/>
          <p:cNvSpPr txBox="1"/>
          <p:nvPr/>
        </p:nvSpPr>
        <p:spPr>
          <a:xfrm>
            <a:off x="1289031" y="3372814"/>
            <a:ext cx="455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25750"/>
                </a:solidFill>
                <a:latin typeface="Poppins Light"/>
                <a:ea typeface="Poppins Light"/>
                <a:cs typeface="Poppins Light"/>
                <a:sym typeface="Poppins Light"/>
              </a:rPr>
              <a:t>Obesity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423" y="1000125"/>
            <a:ext cx="9793950" cy="5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3094044" y="418050"/>
            <a:ext cx="12099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Tableau </a:t>
            </a:r>
            <a:r>
              <a:rPr b="1" lang="en-US" sz="56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Visualizations</a:t>
            </a:r>
            <a:endParaRPr b="1" sz="560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Model Results</a:t>
            </a:r>
            <a:endParaRPr b="1" sz="560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26">
            <a:hlinkClick r:id="rId3"/>
          </p:cNvPr>
          <p:cNvSpPr txBox="1"/>
          <p:nvPr/>
        </p:nvSpPr>
        <p:spPr>
          <a:xfrm>
            <a:off x="1446750" y="3973650"/>
            <a:ext cx="1374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Obesity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 Expectancy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55584" y="7544891"/>
            <a:ext cx="3828029" cy="187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27241" y="5659631"/>
            <a:ext cx="1761861" cy="37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50645" y="7544891"/>
            <a:ext cx="1757410" cy="188049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/>
        </p:nvSpPr>
        <p:spPr>
          <a:xfrm>
            <a:off x="546319" y="943015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67" name="Google Shape;367;p26"/>
          <p:cNvCxnSpPr/>
          <p:nvPr/>
        </p:nvCxnSpPr>
        <p:spPr>
          <a:xfrm>
            <a:off x="5850086" y="9573025"/>
            <a:ext cx="11695200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1035902" y="5565995"/>
            <a:ext cx="55697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1035902" y="6820677"/>
            <a:ext cx="780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6248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035900" y="6444825"/>
            <a:ext cx="170271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Null Hypotheses was: </a:t>
            </a: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Census Tracts with a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higher walkability</a:t>
            </a:r>
            <a:r>
              <a:rPr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score</a:t>
            </a: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and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ncreased access to public transi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will have a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lower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rate of obesity</a:t>
            </a: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and a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longer </a:t>
            </a:r>
            <a:r>
              <a:rPr b="1" lang="en-US" sz="277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life expectancy</a:t>
            </a:r>
            <a:r>
              <a:rPr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2775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end we did see a correlation between higher </a:t>
            </a:r>
            <a:r>
              <a:rPr i="1"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walkability</a:t>
            </a:r>
            <a:r>
              <a:rPr i="1" lang="en-US" sz="27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scores and increased access to public transit to lower rate of obesity and a longer life expectancy.  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644500" y="9388925"/>
            <a:ext cx="4668300" cy="231000"/>
          </a:xfrm>
          <a:prstGeom prst="rect">
            <a:avLst/>
          </a:prstGeom>
          <a:noFill/>
          <a:ln cap="flat" cmpd="sng" w="9525">
            <a:solidFill>
              <a:srgbClr val="1948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33789A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>
              <a:solidFill>
                <a:srgbClr val="33789A"/>
              </a:solidFill>
            </a:endParaRPr>
          </a:p>
        </p:txBody>
      </p:sp>
      <p:cxnSp>
        <p:nvCxnSpPr>
          <p:cNvPr id="378" name="Google Shape;378;p27"/>
          <p:cNvCxnSpPr/>
          <p:nvPr/>
        </p:nvCxnSpPr>
        <p:spPr>
          <a:xfrm>
            <a:off x="5312894" y="9504425"/>
            <a:ext cx="12330600" cy="0"/>
          </a:xfrm>
          <a:prstGeom prst="straightConnector1">
            <a:avLst/>
          </a:prstGeom>
          <a:noFill/>
          <a:ln cap="rnd" cmpd="sng" w="9525">
            <a:solidFill>
              <a:srgbClr val="19486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1028700" y="4580254"/>
            <a:ext cx="4614496" cy="1012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99" u="none" cap="none" strike="noStrike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9303178" y="971436"/>
            <a:ext cx="77967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7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Github collaboration can be complicated. Files need to be clean and organized on the local computer. </a:t>
            </a:r>
            <a:endParaRPr sz="1100"/>
          </a:p>
        </p:txBody>
      </p:sp>
      <p:sp>
        <p:nvSpPr>
          <p:cNvPr id="385" name="Google Shape;385;p28"/>
          <p:cNvSpPr txBox="1"/>
          <p:nvPr/>
        </p:nvSpPr>
        <p:spPr>
          <a:xfrm>
            <a:off x="1288981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386" name="Google Shape;386;p28"/>
          <p:cNvCxnSpPr/>
          <p:nvPr/>
        </p:nvCxnSpPr>
        <p:spPr>
          <a:xfrm>
            <a:off x="6592749" y="9210675"/>
            <a:ext cx="11695266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28"/>
          <p:cNvSpPr txBox="1"/>
          <p:nvPr/>
        </p:nvSpPr>
        <p:spPr>
          <a:xfrm>
            <a:off x="9303178" y="3829030"/>
            <a:ext cx="77967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7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 Cleaning may involve a lot of extra research. Even though it seems solitary, it may require teamwork! </a:t>
            </a:r>
            <a:endParaRPr sz="1000"/>
          </a:p>
        </p:txBody>
      </p:sp>
      <p:sp>
        <p:nvSpPr>
          <p:cNvPr id="388" name="Google Shape;388;p28"/>
          <p:cNvSpPr txBox="1"/>
          <p:nvPr/>
        </p:nvSpPr>
        <p:spPr>
          <a:xfrm>
            <a:off x="9303178" y="6690933"/>
            <a:ext cx="77967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7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 Administration</a:t>
            </a:r>
            <a:endParaRPr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Using SQL meant that our database administrator needed to run everything on the local computer. </a:t>
            </a:r>
            <a:endParaRPr sz="1100"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6911894" y="1311044"/>
            <a:ext cx="1622959" cy="1630233"/>
            <a:chOff x="4849" y="0"/>
            <a:chExt cx="2163945" cy="2173644"/>
          </a:xfrm>
        </p:grpSpPr>
        <p:sp>
          <p:nvSpPr>
            <p:cNvPr id="390" name="Google Shape;390;p28"/>
            <p:cNvSpPr/>
            <p:nvPr/>
          </p:nvSpPr>
          <p:spPr>
            <a:xfrm>
              <a:off x="4849" y="0"/>
              <a:ext cx="2163945" cy="217364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9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1" name="Google Shape;39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7386" y="580608"/>
              <a:ext cx="1038872" cy="1012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28"/>
          <p:cNvGrpSpPr/>
          <p:nvPr/>
        </p:nvGrpSpPr>
        <p:grpSpPr>
          <a:xfrm>
            <a:off x="6911998" y="4145400"/>
            <a:ext cx="1669228" cy="1676710"/>
            <a:chOff x="4988" y="0"/>
            <a:chExt cx="2225638" cy="2235614"/>
          </a:xfrm>
        </p:grpSpPr>
        <p:sp>
          <p:nvSpPr>
            <p:cNvPr id="393" name="Google Shape;393;p28"/>
            <p:cNvSpPr/>
            <p:nvPr/>
          </p:nvSpPr>
          <p:spPr>
            <a:xfrm>
              <a:off x="4988" y="0"/>
              <a:ext cx="2225638" cy="223561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1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4" name="Google Shape;39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226" y="539397"/>
              <a:ext cx="1041162" cy="11076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28"/>
          <p:cNvGrpSpPr/>
          <p:nvPr/>
        </p:nvGrpSpPr>
        <p:grpSpPr>
          <a:xfrm>
            <a:off x="6911894" y="7022260"/>
            <a:ext cx="1622959" cy="1630233"/>
            <a:chOff x="4849" y="0"/>
            <a:chExt cx="2163945" cy="2173644"/>
          </a:xfrm>
        </p:grpSpPr>
        <p:sp>
          <p:nvSpPr>
            <p:cNvPr id="396" name="Google Shape;396;p28"/>
            <p:cNvSpPr/>
            <p:nvPr/>
          </p:nvSpPr>
          <p:spPr>
            <a:xfrm>
              <a:off x="4849" y="0"/>
              <a:ext cx="2163945" cy="217364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C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7" name="Google Shape;39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737" y="386737"/>
              <a:ext cx="1400171" cy="14001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9"/>
          <p:cNvSpPr txBox="1"/>
          <p:nvPr/>
        </p:nvSpPr>
        <p:spPr>
          <a:xfrm>
            <a:off x="1035901" y="5566000"/>
            <a:ext cx="1664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RECOMMENDATIONS FOR FUTURE ANALYSIS</a:t>
            </a:r>
            <a:endParaRPr/>
          </a:p>
        </p:txBody>
      </p:sp>
      <p:sp>
        <p:nvSpPr>
          <p:cNvPr id="404" name="Google Shape;404;p29"/>
          <p:cNvSpPr txBox="1"/>
          <p:nvPr/>
        </p:nvSpPr>
        <p:spPr>
          <a:xfrm>
            <a:off x="1035902" y="6820677"/>
            <a:ext cx="780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05" name="Google Shape;4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6248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9"/>
          <p:cNvSpPr txBox="1"/>
          <p:nvPr/>
        </p:nvSpPr>
        <p:spPr>
          <a:xfrm>
            <a:off x="1035900" y="6444825"/>
            <a:ext cx="170271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ranked features highlight a primary issue in cities – citizens who have the </a:t>
            </a:r>
            <a:r>
              <a:rPr lang="en-US" sz="32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ability</a:t>
            </a:r>
            <a:r>
              <a:rPr lang="en-US" sz="32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to own a car tend to have healthier outcomes. Future analysis of this topic would need to dive deeper into wealth </a:t>
            </a:r>
            <a:r>
              <a:rPr lang="en-US" sz="32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disparity and how it affects citizens. </a:t>
            </a:r>
            <a:r>
              <a:rPr lang="en-US" sz="3275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32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858550" y="9110325"/>
            <a:ext cx="4668300" cy="231000"/>
          </a:xfrm>
          <a:prstGeom prst="rect">
            <a:avLst/>
          </a:prstGeom>
          <a:noFill/>
          <a:ln cap="flat" cmpd="sng" w="9525">
            <a:solidFill>
              <a:srgbClr val="1948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33789A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>
              <a:solidFill>
                <a:srgbClr val="33789A"/>
              </a:solidFill>
            </a:endParaRPr>
          </a:p>
        </p:txBody>
      </p:sp>
      <p:cxnSp>
        <p:nvCxnSpPr>
          <p:cNvPr id="408" name="Google Shape;408;p29"/>
          <p:cNvCxnSpPr/>
          <p:nvPr/>
        </p:nvCxnSpPr>
        <p:spPr>
          <a:xfrm>
            <a:off x="5526944" y="9225825"/>
            <a:ext cx="12330600" cy="0"/>
          </a:xfrm>
          <a:prstGeom prst="straightConnector1">
            <a:avLst/>
          </a:prstGeom>
          <a:noFill/>
          <a:ln cap="rnd" cmpd="sng" w="9525">
            <a:solidFill>
              <a:srgbClr val="19486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0"/>
          <p:cNvGrpSpPr/>
          <p:nvPr/>
        </p:nvGrpSpPr>
        <p:grpSpPr>
          <a:xfrm>
            <a:off x="9974200" y="440044"/>
            <a:ext cx="7285108" cy="3637507"/>
            <a:chOff x="-9" y="-784875"/>
            <a:chExt cx="9713477" cy="4850010"/>
          </a:xfrm>
        </p:grpSpPr>
        <p:sp>
          <p:nvSpPr>
            <p:cNvPr id="414" name="Google Shape;414;p30"/>
            <p:cNvSpPr txBox="1"/>
            <p:nvPr/>
          </p:nvSpPr>
          <p:spPr>
            <a:xfrm>
              <a:off x="3850868" y="-784875"/>
              <a:ext cx="58626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sng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Commit to the Git</a:t>
              </a:r>
              <a:endParaRPr u="sng"/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-9" y="165135"/>
              <a:ext cx="9713400" cy="3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1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99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Rowena Quinn</a:t>
              </a:r>
              <a:endParaRPr sz="600"/>
            </a:p>
            <a:p>
              <a:pPr indent="0" lvl="0" marL="0" marR="0" rtl="0" algn="r">
                <a:lnSpc>
                  <a:spcPct val="151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99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Chris Swan</a:t>
              </a:r>
              <a:endParaRPr sz="600"/>
            </a:p>
            <a:p>
              <a:pPr indent="0" lvl="0" marL="0" marR="0" rtl="0" algn="r">
                <a:lnSpc>
                  <a:spcPct val="151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99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Kyle Kramer</a:t>
              </a:r>
              <a:endParaRPr sz="600"/>
            </a:p>
            <a:p>
              <a:pPr indent="0" lvl="0" marL="0" marR="0" rtl="0" algn="r">
                <a:lnSpc>
                  <a:spcPct val="151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99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Savannah McIntyre</a:t>
              </a:r>
              <a:endParaRPr sz="600"/>
            </a:p>
            <a:p>
              <a:pPr indent="0" lvl="0" marL="0" marR="0" rtl="0" algn="r">
                <a:lnSpc>
                  <a:spcPct val="151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99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Charles Bolton</a:t>
              </a:r>
              <a:endParaRPr sz="600"/>
            </a:p>
          </p:txBody>
        </p:sp>
      </p:grpSp>
      <p:sp>
        <p:nvSpPr>
          <p:cNvPr id="416" name="Google Shape;416;p30"/>
          <p:cNvSpPr txBox="1"/>
          <p:nvPr/>
        </p:nvSpPr>
        <p:spPr>
          <a:xfrm>
            <a:off x="1227453" y="923925"/>
            <a:ext cx="7417800" cy="6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00" u="none" cap="none" strike="noStrik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 for your interest in our project. Please check out our github for more detailed information about our process.</a:t>
            </a:r>
            <a:endParaRPr sz="900"/>
          </a:p>
        </p:txBody>
      </p:sp>
      <p:sp>
        <p:nvSpPr>
          <p:cNvPr id="417" name="Google Shape;417;p30"/>
          <p:cNvSpPr txBox="1"/>
          <p:nvPr/>
        </p:nvSpPr>
        <p:spPr>
          <a:xfrm>
            <a:off x="1288981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418" name="Google Shape;418;p30"/>
          <p:cNvCxnSpPr/>
          <p:nvPr/>
        </p:nvCxnSpPr>
        <p:spPr>
          <a:xfrm>
            <a:off x="5957369" y="9258300"/>
            <a:ext cx="12330631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9" name="Google Shape;419;p30"/>
          <p:cNvPicPr preferRelativeResize="0"/>
          <p:nvPr/>
        </p:nvPicPr>
        <p:blipFill rotWithShape="1">
          <a:blip r:embed="rId3">
            <a:alphaModFix/>
          </a:blip>
          <a:srcRect b="19858" l="0" r="0" t="0"/>
          <a:stretch/>
        </p:blipFill>
        <p:spPr>
          <a:xfrm>
            <a:off x="13291250" y="4387023"/>
            <a:ext cx="3968051" cy="39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0"/>
          <p:cNvSpPr txBox="1"/>
          <p:nvPr/>
        </p:nvSpPr>
        <p:spPr>
          <a:xfrm>
            <a:off x="12350400" y="8412050"/>
            <a:ext cx="557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BAE8ED"/>
                </a:solidFill>
                <a:latin typeface="Hind"/>
                <a:ea typeface="Hind"/>
                <a:cs typeface="Hind"/>
                <a:sym typeface="Hind"/>
              </a:rPr>
              <a:t>https://github.com/kramerkyle/FinalProject</a:t>
            </a:r>
            <a:endParaRPr sz="2200">
              <a:solidFill>
                <a:srgbClr val="BAE8ED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1"/>
          <p:cNvGrpSpPr/>
          <p:nvPr/>
        </p:nvGrpSpPr>
        <p:grpSpPr>
          <a:xfrm>
            <a:off x="1288981" y="1111671"/>
            <a:ext cx="6204292" cy="2267922"/>
            <a:chOff x="0" y="-19050"/>
            <a:chExt cx="8272389" cy="3023897"/>
          </a:xfrm>
        </p:grpSpPr>
        <p:sp>
          <p:nvSpPr>
            <p:cNvPr id="426" name="Google Shape;426;p31"/>
            <p:cNvSpPr txBox="1"/>
            <p:nvPr/>
          </p:nvSpPr>
          <p:spPr>
            <a:xfrm>
              <a:off x="0" y="-19050"/>
              <a:ext cx="8272389" cy="868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194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Citations</a:t>
              </a:r>
              <a:endParaRPr/>
            </a:p>
          </p:txBody>
        </p:sp>
        <p:sp>
          <p:nvSpPr>
            <p:cNvPr id="427" name="Google Shape;427;p31"/>
            <p:cNvSpPr txBox="1"/>
            <p:nvPr/>
          </p:nvSpPr>
          <p:spPr>
            <a:xfrm>
              <a:off x="0" y="1624780"/>
              <a:ext cx="6605001" cy="1380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Each resource is linked. Please feel free to click the links and explore our resources. </a:t>
              </a:r>
              <a:endParaRPr/>
            </a:p>
          </p:txBody>
        </p:sp>
      </p:grpSp>
      <p:sp>
        <p:nvSpPr>
          <p:cNvPr id="428" name="Google Shape;428;p31"/>
          <p:cNvSpPr txBox="1"/>
          <p:nvPr/>
        </p:nvSpPr>
        <p:spPr>
          <a:xfrm>
            <a:off x="8401904" y="1438630"/>
            <a:ext cx="286364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Sources</a:t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8401904" y="6159745"/>
            <a:ext cx="2863649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Coding Help and Research</a:t>
            </a:r>
            <a:endParaRPr/>
          </a:p>
        </p:txBody>
      </p:sp>
      <p:cxnSp>
        <p:nvCxnSpPr>
          <p:cNvPr id="430" name="Google Shape;430;p31"/>
          <p:cNvCxnSpPr/>
          <p:nvPr/>
        </p:nvCxnSpPr>
        <p:spPr>
          <a:xfrm>
            <a:off x="8592404" y="1102390"/>
            <a:ext cx="10726697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31"/>
          <p:cNvCxnSpPr/>
          <p:nvPr/>
        </p:nvCxnSpPr>
        <p:spPr>
          <a:xfrm>
            <a:off x="8592404" y="5809137"/>
            <a:ext cx="10726697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31"/>
          <p:cNvSpPr txBox="1"/>
          <p:nvPr/>
        </p:nvSpPr>
        <p:spPr>
          <a:xfrm>
            <a:off x="1288981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433" name="Google Shape;433;p31"/>
          <p:cNvCxnSpPr/>
          <p:nvPr/>
        </p:nvCxnSpPr>
        <p:spPr>
          <a:xfrm>
            <a:off x="5988534" y="9210675"/>
            <a:ext cx="1266379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31"/>
          <p:cNvSpPr txBox="1"/>
          <p:nvPr/>
        </p:nvSpPr>
        <p:spPr>
          <a:xfrm>
            <a:off x="11836175" y="1467200"/>
            <a:ext cx="4703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INFRASTRUCTURE DATA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FOOD ACCESS DATA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LIFE EXPECTANCY DATA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OBESITY DATA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CENSUS TRACT DATA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11836200" y="6210625"/>
            <a:ext cx="6451800" cy="4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Char char="●"/>
            </a:pPr>
            <a:r>
              <a:rPr b="1" lang="en-US" sz="2000" u="sng">
                <a:solidFill>
                  <a:schemeClr val="hlink"/>
                </a:solidFill>
                <a:highlight>
                  <a:srgbClr val="FFFFFF"/>
                </a:highlight>
                <a:latin typeface="Hind"/>
                <a:ea typeface="Hind"/>
                <a:cs typeface="Hind"/>
                <a:sym typeface="Hind"/>
                <a:hlinkClick r:id="rId8"/>
              </a:rPr>
              <a:t>Python: How To Convert SQL To DataFrame In Pandas</a:t>
            </a:r>
            <a:endParaRPr b="1" sz="2000">
              <a:solidFill>
                <a:srgbClr val="2D2D2D"/>
              </a:solidFill>
              <a:highlight>
                <a:srgbClr val="FFFFFF"/>
              </a:highlight>
              <a:latin typeface="Hind"/>
              <a:ea typeface="Hind"/>
              <a:cs typeface="Hind"/>
              <a:sym typeface="Hi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Char char="●"/>
            </a:pPr>
            <a:r>
              <a:rPr b="1" lang="en-US" sz="2000" u="sng">
                <a:solidFill>
                  <a:schemeClr val="hlink"/>
                </a:solidFill>
                <a:highlight>
                  <a:srgbClr val="FFFFFF"/>
                </a:highlight>
                <a:latin typeface="Hind"/>
                <a:ea typeface="Hind"/>
                <a:cs typeface="Hind"/>
                <a:sym typeface="Hind"/>
                <a:hlinkClick r:id="rId9"/>
              </a:rPr>
              <a:t>Approving a pull request with required reviews</a:t>
            </a:r>
            <a:endParaRPr b="1" sz="2000">
              <a:solidFill>
                <a:srgbClr val="24292F"/>
              </a:solidFill>
              <a:highlight>
                <a:srgbClr val="FFFFFF"/>
              </a:highlight>
              <a:latin typeface="Hind"/>
              <a:ea typeface="Hind"/>
              <a:cs typeface="Hind"/>
              <a:sym typeface="Hi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Char char="●"/>
            </a:pPr>
            <a:r>
              <a:rPr b="1" lang="en-US" sz="2000" u="sng">
                <a:solidFill>
                  <a:schemeClr val="hlink"/>
                </a:solidFill>
                <a:highlight>
                  <a:srgbClr val="FFFFFF"/>
                </a:highlight>
                <a:latin typeface="Hind"/>
                <a:ea typeface="Hind"/>
                <a:cs typeface="Hind"/>
                <a:sym typeface="Hind"/>
                <a:hlinkClick r:id="rId10"/>
              </a:rPr>
              <a:t>Random Forest in Python</a:t>
            </a:r>
            <a:endParaRPr b="1" sz="2000">
              <a:solidFill>
                <a:srgbClr val="24292F"/>
              </a:solidFill>
              <a:highlight>
                <a:srgbClr val="FFFFFF"/>
              </a:highlight>
              <a:latin typeface="Hind"/>
              <a:ea typeface="Hind"/>
              <a:cs typeface="Hind"/>
              <a:sym typeface="Hi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Char char="●"/>
            </a:pPr>
            <a:r>
              <a:rPr b="1" lang="en-US" sz="2000" u="sng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11"/>
              </a:rPr>
              <a:t>Understanding Geographic Identifiers (GEOIDs) (census.gov)</a:t>
            </a:r>
            <a:endParaRPr b="1" sz="2000">
              <a:solidFill>
                <a:srgbClr val="24292F"/>
              </a:solidFill>
              <a:highlight>
                <a:srgbClr val="FFFFFF"/>
              </a:highlight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2D2D2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2D2D2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D2D2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11836167" y="4954963"/>
            <a:ext cx="314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035902" y="5565995"/>
            <a:ext cx="55697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0103889" y="6820677"/>
            <a:ext cx="7155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goal was to explore how limited walkability or restricted access to food could impact a person's health.  </a:t>
            </a:r>
            <a:endParaRPr sz="2800"/>
          </a:p>
        </p:txBody>
      </p:sp>
      <p:sp>
        <p:nvSpPr>
          <p:cNvPr id="114" name="Google Shape;114;p14"/>
          <p:cNvSpPr txBox="1"/>
          <p:nvPr/>
        </p:nvSpPr>
        <p:spPr>
          <a:xfrm>
            <a:off x="1035902" y="6820677"/>
            <a:ext cx="78087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Through our team discussions, we came to a realization. We had all experienced how difficult it can be to access necessities when transportation was limited.</a:t>
            </a:r>
            <a:endParaRPr sz="900"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6248" y="-566161"/>
            <a:ext cx="10394524" cy="553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9065" y="335859"/>
            <a:ext cx="2745383" cy="274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1184" y="376737"/>
            <a:ext cx="2704505" cy="2704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8055077" y="227363"/>
            <a:ext cx="3085741" cy="3195091"/>
            <a:chOff x="0" y="-28575"/>
            <a:chExt cx="812700" cy="841500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56C02B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1288981" y="1052963"/>
            <a:ext cx="5569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Exploratory</a:t>
            </a:r>
            <a:endParaRPr b="1" sz="5600">
              <a:solidFill>
                <a:srgbClr val="1948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Tableau</a:t>
            </a:r>
            <a:endParaRPr b="1" sz="5600">
              <a:solidFill>
                <a:srgbClr val="1948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Visualizations</a:t>
            </a:r>
            <a:endParaRPr b="1" sz="5600">
              <a:solidFill>
                <a:srgbClr val="19486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288981" y="906780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1142071" y="76650"/>
            <a:ext cx="2802750" cy="3195091"/>
            <a:chOff x="0" y="-68269"/>
            <a:chExt cx="738168" cy="841500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4C9F38"/>
            </a:solidFill>
            <a:ln>
              <a:noFill/>
            </a:ln>
          </p:spPr>
        </p:sp>
        <p:sp>
          <p:nvSpPr>
            <p:cNvPr id="129" name="Google Shape;129;p15"/>
            <p:cNvSpPr txBox="1"/>
            <p:nvPr/>
          </p:nvSpPr>
          <p:spPr>
            <a:xfrm>
              <a:off x="27787" y="-68269"/>
              <a:ext cx="6774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700" u="sng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Median Income by County</a:t>
              </a:r>
              <a:endParaRPr b="1" i="0" sz="3700" u="none" cap="none" strike="noStrik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14229065" y="206925"/>
            <a:ext cx="3085741" cy="3195091"/>
            <a:chOff x="0" y="-28575"/>
            <a:chExt cx="812700" cy="841500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3F7E44"/>
            </a:soli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8055077" y="3501088"/>
            <a:ext cx="3085741" cy="3195091"/>
            <a:chOff x="0" y="-28575"/>
            <a:chExt cx="812700" cy="841500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57B6A5"/>
            </a:solidFill>
            <a:ln>
              <a:noFill/>
            </a:ln>
          </p:spPr>
        </p:sp>
        <p:sp>
          <p:nvSpPr>
            <p:cNvPr id="135" name="Google Shape;135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11142071" y="3501088"/>
            <a:ext cx="3085741" cy="3195091"/>
            <a:chOff x="0" y="-28575"/>
            <a:chExt cx="812700" cy="84150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99288"/>
            </a:solidFill>
            <a:ln>
              <a:noFill/>
            </a:ln>
          </p:spPr>
        </p:sp>
        <p:sp>
          <p:nvSpPr>
            <p:cNvPr id="138" name="Google Shape;138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14200390" y="3484592"/>
            <a:ext cx="3085741" cy="3195091"/>
            <a:chOff x="0" y="-28575"/>
            <a:chExt cx="812700" cy="841500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B8978"/>
            </a:solidFill>
            <a:ln>
              <a:noFill/>
            </a:ln>
          </p:spPr>
        </p:sp>
        <p:sp>
          <p:nvSpPr>
            <p:cNvPr id="141" name="Google Shape;141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8055077" y="6782648"/>
            <a:ext cx="3085741" cy="3195091"/>
            <a:chOff x="0" y="-28575"/>
            <a:chExt cx="812700" cy="841500"/>
          </a:xfrm>
        </p:grpSpPr>
        <p:sp>
          <p:nvSpPr>
            <p:cNvPr id="143" name="Google Shape;143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6BDE2"/>
            </a:solidFill>
            <a:ln>
              <a:noFill/>
            </a:ln>
          </p:spPr>
        </p:sp>
        <p:sp>
          <p:nvSpPr>
            <p:cNvPr id="144" name="Google Shape;144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11142071" y="6773123"/>
            <a:ext cx="3085741" cy="3195091"/>
            <a:chOff x="0" y="-28575"/>
            <a:chExt cx="812700" cy="841500"/>
          </a:xfrm>
        </p:grpSpPr>
        <p:sp>
          <p:nvSpPr>
            <p:cNvPr id="146" name="Google Shape;146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33789A"/>
            </a:solidFill>
            <a:ln>
              <a:noFill/>
            </a:ln>
          </p:spPr>
        </p:sp>
        <p:sp>
          <p:nvSpPr>
            <p:cNvPr id="147" name="Google Shape;147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14229065" y="6763598"/>
            <a:ext cx="3085741" cy="3195091"/>
            <a:chOff x="0" y="-28575"/>
            <a:chExt cx="812700" cy="841500"/>
          </a:xfrm>
        </p:grpSpPr>
        <p:sp>
          <p:nvSpPr>
            <p:cNvPr id="149" name="Google Shape;149;p15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19486A"/>
            </a:solidFill>
            <a:ln>
              <a:noFill/>
            </a:ln>
          </p:spPr>
        </p:sp>
        <p:sp>
          <p:nvSpPr>
            <p:cNvPr id="150" name="Google Shape;150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5"/>
          <p:cNvSpPr txBox="1"/>
          <p:nvPr/>
        </p:nvSpPr>
        <p:spPr>
          <a:xfrm>
            <a:off x="8074808" y="429145"/>
            <a:ext cx="2763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2" name="Google Shape;152;p15"/>
          <p:cNvSpPr txBox="1"/>
          <p:nvPr/>
        </p:nvSpPr>
        <p:spPr>
          <a:xfrm>
            <a:off x="14268527" y="408706"/>
            <a:ext cx="2763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3" name="Google Shape;153;p15"/>
          <p:cNvSpPr txBox="1"/>
          <p:nvPr/>
        </p:nvSpPr>
        <p:spPr>
          <a:xfrm>
            <a:off x="8097690" y="3643994"/>
            <a:ext cx="2763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4" name="Google Shape;154;p15"/>
          <p:cNvSpPr txBox="1"/>
          <p:nvPr/>
        </p:nvSpPr>
        <p:spPr>
          <a:xfrm>
            <a:off x="11161802" y="3848273"/>
            <a:ext cx="27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5" name="Google Shape;155;p15"/>
          <p:cNvSpPr txBox="1"/>
          <p:nvPr/>
        </p:nvSpPr>
        <p:spPr>
          <a:xfrm>
            <a:off x="14196500" y="3757588"/>
            <a:ext cx="27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15"/>
          <p:cNvSpPr txBox="1"/>
          <p:nvPr/>
        </p:nvSpPr>
        <p:spPr>
          <a:xfrm>
            <a:off x="8097715" y="7129707"/>
            <a:ext cx="2763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1163389" y="7251294"/>
            <a:ext cx="2763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8" name="Google Shape;158;p15"/>
          <p:cNvSpPr txBox="1"/>
          <p:nvPr/>
        </p:nvSpPr>
        <p:spPr>
          <a:xfrm>
            <a:off x="14268536" y="7251310"/>
            <a:ext cx="2763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9" name="Google Shape;159;p15"/>
          <p:cNvSpPr txBox="1"/>
          <p:nvPr/>
        </p:nvSpPr>
        <p:spPr>
          <a:xfrm>
            <a:off x="14364224" y="3485313"/>
            <a:ext cx="25719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 u="sng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Poverty Rates by County</a:t>
            </a:r>
            <a:endParaRPr b="1" i="0" sz="3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8170499" y="6774825"/>
            <a:ext cx="25719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 u="sng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Population by County</a:t>
            </a:r>
            <a:endParaRPr b="1" i="0" sz="3700" u="none" cap="none" strike="noStrik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6"/>
          <p:cNvCxnSpPr/>
          <p:nvPr/>
        </p:nvCxnSpPr>
        <p:spPr>
          <a:xfrm>
            <a:off x="-141635" y="9248775"/>
            <a:ext cx="12144332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8401904" y="1386945"/>
            <a:ext cx="8110115" cy="0"/>
          </a:xfrm>
          <a:prstGeom prst="straightConnector1">
            <a:avLst/>
          </a:prstGeom>
          <a:noFill/>
          <a:ln cap="rnd" cmpd="sng" w="285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8401904" y="4741741"/>
            <a:ext cx="8110115" cy="0"/>
          </a:xfrm>
          <a:prstGeom prst="straightConnector1">
            <a:avLst/>
          </a:prstGeom>
          <a:noFill/>
          <a:ln cap="rnd" cmpd="sng" w="285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335" y="7368278"/>
            <a:ext cx="1473626" cy="188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563" y="5465612"/>
            <a:ext cx="1817046" cy="190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2549313" y="7368278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AE8ED"/>
          </a:solidFill>
          <a:ln>
            <a:noFill/>
          </a:ln>
        </p:spPr>
      </p:sp>
      <p:sp>
        <p:nvSpPr>
          <p:cNvPr id="171" name="Google Shape;171;p16"/>
          <p:cNvSpPr txBox="1"/>
          <p:nvPr/>
        </p:nvSpPr>
        <p:spPr>
          <a:xfrm>
            <a:off x="12180305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288981" y="1358370"/>
            <a:ext cx="4623980" cy="17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Our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Hypotheses</a:t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8401904" y="1554196"/>
            <a:ext cx="8110125" cy="2537613"/>
            <a:chOff x="0" y="-57150"/>
            <a:chExt cx="10813500" cy="3383485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0" y="-57150"/>
              <a:ext cx="10813487" cy="622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NULL HYPOTHESIS</a:t>
              </a: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0" y="578335"/>
              <a:ext cx="10813500" cy="27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Census Tracts with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higher walkability score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and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ncreased access to public transi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t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will have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lower 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rate of obesity and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longer 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life expectancy.</a:t>
              </a: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8401904" y="4920664"/>
            <a:ext cx="8110125" cy="2680897"/>
            <a:chOff x="0" y="-57150"/>
            <a:chExt cx="10813500" cy="3574529"/>
          </a:xfrm>
        </p:grpSpPr>
        <p:sp>
          <p:nvSpPr>
            <p:cNvPr id="177" name="Google Shape;177;p16"/>
            <p:cNvSpPr txBox="1"/>
            <p:nvPr/>
          </p:nvSpPr>
          <p:spPr>
            <a:xfrm>
              <a:off x="0" y="-57150"/>
              <a:ext cx="10813487" cy="622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ALTERNATIVE HYPOTHESIS</a:t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0" y="769379"/>
              <a:ext cx="10813500" cy="27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Census Tracts with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higher walkability score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and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ncreased access to public transit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will have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higher 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rate of obesity and a </a:t>
              </a:r>
              <a:r>
                <a:rPr b="1" i="0" lang="en-US" sz="2575" u="none" cap="none" strike="noStrike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shorter </a:t>
              </a:r>
              <a:r>
                <a:rPr b="0" i="0" lang="en-US" sz="2575" u="none" cap="none" strike="noStrike">
                  <a:solidFill>
                    <a:srgbClr val="F4F4F4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life expectancy. </a:t>
              </a:r>
              <a:endParaRPr/>
            </a:p>
          </p:txBody>
        </p:sp>
      </p:grpSp>
      <p:pic>
        <p:nvPicPr>
          <p:cNvPr id="179" name="Google Shape;1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4584" y="7368278"/>
            <a:ext cx="1384730" cy="188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8838" y="8327332"/>
            <a:ext cx="1880497" cy="9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7"/>
          <p:cNvCxnSpPr/>
          <p:nvPr/>
        </p:nvCxnSpPr>
        <p:spPr>
          <a:xfrm>
            <a:off x="6669101" y="1028700"/>
            <a:ext cx="2450899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9391010" y="1028700"/>
            <a:ext cx="2450899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12099722" y="1028700"/>
            <a:ext cx="2450899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14808401" y="1028700"/>
            <a:ext cx="2450899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4127" y="1387657"/>
            <a:ext cx="1560848" cy="66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409" y="7373041"/>
            <a:ext cx="3828029" cy="187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066" y="5487781"/>
            <a:ext cx="1761861" cy="377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/>
          <p:nvPr/>
        </p:nvSpPr>
        <p:spPr>
          <a:xfrm>
            <a:off x="3050926" y="7368278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7B6A5"/>
          </a:solidFill>
          <a:ln>
            <a:noFill/>
          </a:ln>
        </p:spPr>
      </p:sp>
      <p:pic>
        <p:nvPicPr>
          <p:cNvPr id="193" name="Google Shape;19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0926" y="6038254"/>
            <a:ext cx="1880497" cy="133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2470" y="7373041"/>
            <a:ext cx="1757410" cy="1880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7"/>
          <p:cNvCxnSpPr/>
          <p:nvPr/>
        </p:nvCxnSpPr>
        <p:spPr>
          <a:xfrm>
            <a:off x="-141635" y="9248775"/>
            <a:ext cx="12144332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38273" y="1225288"/>
            <a:ext cx="1156374" cy="994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68857" y="1188333"/>
            <a:ext cx="712629" cy="103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52603" y="1225288"/>
            <a:ext cx="1162495" cy="1162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1288981" y="1000125"/>
            <a:ext cx="3834173" cy="17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Sources</a:t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6669101" y="2592559"/>
            <a:ext cx="2450899" cy="4115898"/>
            <a:chOff x="0" y="-57150"/>
            <a:chExt cx="3267866" cy="5487863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0" y="-57150"/>
              <a:ext cx="3267866" cy="622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Census Data</a:t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0" y="852998"/>
              <a:ext cx="3267866" cy="4577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We used the American Community Survey data collected around the 2010 census to gather the census tract IDs and demographic information for each census tract in the United States.</a:t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9391010" y="2592559"/>
            <a:ext cx="2450899" cy="4925523"/>
            <a:chOff x="0" y="-57150"/>
            <a:chExt cx="3267866" cy="6567363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0" y="-57150"/>
              <a:ext cx="3267866" cy="1283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USDA Food Access Data</a:t>
              </a:r>
              <a:endParaRPr/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0" y="1513398"/>
              <a:ext cx="3267866" cy="499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This data set from the USDA gives each census tract a score based on how far citizens have to travel to access food. The census tracts are identified as "Low Income, Low Access" areas, otherwise known as Food Deserts.</a:t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12099722" y="2592559"/>
            <a:ext cx="2450927" cy="3718417"/>
            <a:chOff x="0" y="-57150"/>
            <a:chExt cx="3267904" cy="4957889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0" y="-57150"/>
              <a:ext cx="3267866" cy="1943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CDC Life Expectancy Data</a:t>
              </a:r>
              <a:endParaRPr/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" y="2463539"/>
              <a:ext cx="3267900" cy="24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This data set provides the average life expectancy of citizens in a given census tract.</a:t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14808400" y="2592549"/>
            <a:ext cx="2450924" cy="5468458"/>
            <a:chOff x="-1" y="-57164"/>
            <a:chExt cx="3267900" cy="7291277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-1" y="-57164"/>
              <a:ext cx="3267900" cy="3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00" u="none" cap="none" strike="noStrike">
                  <a:solidFill>
                    <a:srgbClr val="19486A"/>
                  </a:solidFill>
                  <a:latin typeface="Poppins"/>
                  <a:ea typeface="Poppins"/>
                  <a:cs typeface="Poppins"/>
                  <a:sym typeface="Poppins"/>
                </a:rPr>
                <a:t>Institute for Health Metrics and Evaluation Data</a:t>
              </a:r>
              <a:endParaRPr sz="1100"/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0" y="3494598"/>
              <a:ext cx="3267866" cy="3739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9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This data set provides health information for citizens of each census tract. We used this to data to gather the rate of obesity in each census tract. </a:t>
              </a:r>
              <a:endParaRPr/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12180305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8"/>
          <p:cNvGrpSpPr/>
          <p:nvPr/>
        </p:nvGrpSpPr>
        <p:grpSpPr>
          <a:xfrm>
            <a:off x="6512748" y="1925320"/>
            <a:ext cx="11064054" cy="6333670"/>
            <a:chOff x="0" y="0"/>
            <a:chExt cx="14752073" cy="8444893"/>
          </a:xfrm>
        </p:grpSpPr>
        <p:sp>
          <p:nvSpPr>
            <p:cNvPr id="219" name="Google Shape;219;p18"/>
            <p:cNvSpPr/>
            <p:nvPr/>
          </p:nvSpPr>
          <p:spPr>
            <a:xfrm>
              <a:off x="0" y="0"/>
              <a:ext cx="14752073" cy="8444893"/>
            </a:xfrm>
            <a:prstGeom prst="rect">
              <a:avLst/>
            </a:prstGeom>
            <a:solidFill>
              <a:srgbClr val="0A97D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0" y="2226359"/>
              <a:ext cx="14752073" cy="20645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0" y="6380345"/>
              <a:ext cx="14752073" cy="20645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2" name="Google Shape;222;p18"/>
          <p:cNvCxnSpPr/>
          <p:nvPr/>
        </p:nvCxnSpPr>
        <p:spPr>
          <a:xfrm>
            <a:off x="6512748" y="1896745"/>
            <a:ext cx="11064054" cy="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8"/>
          <p:cNvSpPr/>
          <p:nvPr/>
        </p:nvSpPr>
        <p:spPr>
          <a:xfrm>
            <a:off x="2595312" y="7368278"/>
            <a:ext cx="1880497" cy="18804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AE8ED"/>
          </a:solidFill>
          <a:ln>
            <a:noFill/>
          </a:ln>
        </p:spPr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5809" y="7377649"/>
            <a:ext cx="960053" cy="189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4054" y="5506523"/>
            <a:ext cx="1861755" cy="186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8748" y="7373041"/>
            <a:ext cx="1473626" cy="1880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8"/>
          <p:cNvCxnSpPr/>
          <p:nvPr/>
        </p:nvCxnSpPr>
        <p:spPr>
          <a:xfrm>
            <a:off x="-141635" y="9248775"/>
            <a:ext cx="12144332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8" name="Google Shape;22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5506523"/>
            <a:ext cx="1585354" cy="374225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1288981" y="1000125"/>
            <a:ext cx="4554993" cy="17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Narrowing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the Data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10265059" y="2087563"/>
            <a:ext cx="29856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census data set was huge; it included almost every demographic data point you could imagine.</a:t>
            </a:r>
            <a:endParaRPr sz="1300"/>
          </a:p>
        </p:txBody>
      </p:sp>
      <p:sp>
        <p:nvSpPr>
          <p:cNvPr id="231" name="Google Shape;231;p18"/>
          <p:cNvSpPr txBox="1"/>
          <p:nvPr/>
        </p:nvSpPr>
        <p:spPr>
          <a:xfrm>
            <a:off x="10236253" y="3794442"/>
            <a:ext cx="2985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determined that we should narrow the city data to income and transportation statistics.</a:t>
            </a:r>
            <a:endParaRPr sz="1200"/>
          </a:p>
        </p:txBody>
      </p:sp>
      <p:sp>
        <p:nvSpPr>
          <p:cNvPr id="232" name="Google Shape;232;p18"/>
          <p:cNvSpPr txBox="1"/>
          <p:nvPr/>
        </p:nvSpPr>
        <p:spPr>
          <a:xfrm>
            <a:off x="10236253" y="5301298"/>
            <a:ext cx="2985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decided to remove some of the income data that would require a lot of scaling and encoding. </a:t>
            </a:r>
            <a:endParaRPr sz="1200"/>
          </a:p>
        </p:txBody>
      </p:sp>
      <p:sp>
        <p:nvSpPr>
          <p:cNvPr id="233" name="Google Shape;233;p18"/>
          <p:cNvSpPr txBox="1"/>
          <p:nvPr/>
        </p:nvSpPr>
        <p:spPr>
          <a:xfrm>
            <a:off x="13985154" y="2130425"/>
            <a:ext cx="3274146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data most directly impacts our hypothesis?</a:t>
            </a:r>
            <a:endParaRPr/>
          </a:p>
          <a:p>
            <a:pPr indent="-1943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is our capacity as a team?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13985154" y="3794442"/>
            <a:ext cx="3274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16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Is our data still too large?</a:t>
            </a:r>
            <a:endParaRPr sz="1200"/>
          </a:p>
          <a:p>
            <a:pPr indent="-1816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Will a model be able to process this data accurately and clearly?</a:t>
            </a:r>
            <a:endParaRPr sz="1200"/>
          </a:p>
        </p:txBody>
      </p:sp>
      <p:sp>
        <p:nvSpPr>
          <p:cNvPr id="235" name="Google Shape;235;p18"/>
          <p:cNvSpPr txBox="1"/>
          <p:nvPr/>
        </p:nvSpPr>
        <p:spPr>
          <a:xfrm>
            <a:off x="13985154" y="5320786"/>
            <a:ext cx="3274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16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do we maintain focus on our hypothesis?</a:t>
            </a:r>
            <a:endParaRPr sz="1200"/>
          </a:p>
          <a:p>
            <a:pPr indent="-181610" lvl="1" marL="3886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allowed us to narrow to our final data sets.</a:t>
            </a:r>
            <a:endParaRPr sz="1200"/>
          </a:p>
        </p:txBody>
      </p:sp>
      <p:sp>
        <p:nvSpPr>
          <p:cNvPr id="236" name="Google Shape;236;p18"/>
          <p:cNvSpPr txBox="1"/>
          <p:nvPr/>
        </p:nvSpPr>
        <p:spPr>
          <a:xfrm>
            <a:off x="6671499" y="1187265"/>
            <a:ext cx="3065790" cy="415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16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Health Data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14213359" y="1187265"/>
            <a:ext cx="3363443" cy="415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16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Questions / Solution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10265059" y="1187265"/>
            <a:ext cx="2956800" cy="415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16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City Data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6671499" y="1973263"/>
            <a:ext cx="26523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was so much health data to explore. Heart disease, obesity, cancer, mental illness, and more.</a:t>
            </a:r>
            <a:endParaRPr sz="1200"/>
          </a:p>
        </p:txBody>
      </p:sp>
      <p:sp>
        <p:nvSpPr>
          <p:cNvPr id="240" name="Google Shape;240;p18"/>
          <p:cNvSpPr txBox="1"/>
          <p:nvPr/>
        </p:nvSpPr>
        <p:spPr>
          <a:xfrm>
            <a:off x="6671499" y="3794442"/>
            <a:ext cx="2652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determined that we should focus on heart disease, obesity, and life expectancy. </a:t>
            </a:r>
            <a:endParaRPr sz="1200"/>
          </a:p>
        </p:txBody>
      </p:sp>
      <p:sp>
        <p:nvSpPr>
          <p:cNvPr id="241" name="Google Shape;241;p18"/>
          <p:cNvSpPr txBox="1"/>
          <p:nvPr/>
        </p:nvSpPr>
        <p:spPr>
          <a:xfrm>
            <a:off x="6671499" y="5320786"/>
            <a:ext cx="2652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determined that the heart disease data was too vast and diverse. </a:t>
            </a:r>
            <a:endParaRPr sz="1300"/>
          </a:p>
        </p:txBody>
      </p:sp>
      <p:sp>
        <p:nvSpPr>
          <p:cNvPr id="242" name="Google Shape;242;p18"/>
          <p:cNvSpPr txBox="1"/>
          <p:nvPr/>
        </p:nvSpPr>
        <p:spPr>
          <a:xfrm>
            <a:off x="6671499" y="6988532"/>
            <a:ext cx="10587801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finalized our data sets to measure obesity and life expectancy against transportation and food access data from each census tract.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180305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/>
        </p:nvSpPr>
        <p:spPr>
          <a:xfrm>
            <a:off x="3094044" y="418050"/>
            <a:ext cx="1209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Languages and Tools</a:t>
            </a:r>
            <a:endParaRPr b="1" sz="560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1424125" y="1619100"/>
            <a:ext cx="6963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PgAdmin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SQL to Join Tables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Machine Learning Model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Jupyter Notebook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pandas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sqlalchemy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sklearn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numpy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5584" y="7544891"/>
            <a:ext cx="3828029" cy="187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241" y="5659631"/>
            <a:ext cx="1761861" cy="37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50645" y="7544891"/>
            <a:ext cx="1757410" cy="1880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546319" y="9430150"/>
            <a:ext cx="5079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254" name="Google Shape;254;p19"/>
          <p:cNvCxnSpPr/>
          <p:nvPr/>
        </p:nvCxnSpPr>
        <p:spPr>
          <a:xfrm>
            <a:off x="5850086" y="9573025"/>
            <a:ext cx="11695200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19"/>
          <p:cNvSpPr txBox="1"/>
          <p:nvPr/>
        </p:nvSpPr>
        <p:spPr>
          <a:xfrm>
            <a:off x="9518425" y="1619100"/>
            <a:ext cx="7465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Visualization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Tableau Public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Communication and Collaboration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Slack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Google Docs and Slides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67209" y="7534161"/>
            <a:ext cx="960053" cy="189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05454" y="5663036"/>
            <a:ext cx="1861755" cy="186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0100" y="5663036"/>
            <a:ext cx="1585354" cy="37422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8596137" y="7524803"/>
            <a:ext cx="1880397" cy="188039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AE8ED"/>
          </a:solidFill>
          <a:ln>
            <a:noFill/>
          </a:ln>
        </p:spPr>
      </p:sp>
      <p:pic>
        <p:nvPicPr>
          <p:cNvPr id="260" name="Google Shape;26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99573" y="7529566"/>
            <a:ext cx="1473626" cy="188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575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1288981" y="1358370"/>
            <a:ext cx="6005534" cy="2650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Choosing a Machine Learning Model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7822525" y="1513150"/>
            <a:ext cx="9974400" cy="6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99" u="sng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Benefits of a Random Forest Regressor Model:</a:t>
            </a:r>
            <a:endParaRPr b="1" sz="3299" u="sng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76186" lvl="0" marL="45720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899"/>
              <a:buFont typeface="Poppins"/>
              <a:buChar char="●"/>
            </a:pPr>
            <a:r>
              <a:rPr b="1" lang="en-US" sz="38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Predicting Continuous Values</a:t>
            </a:r>
            <a:endParaRPr b="1" sz="3899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76186" lvl="0" marL="45720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899"/>
              <a:buFont typeface="Poppins"/>
              <a:buChar char="●"/>
            </a:pPr>
            <a:r>
              <a:rPr b="1" lang="en-US" sz="38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More than three features</a:t>
            </a:r>
            <a:endParaRPr b="1" sz="3899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76186" lvl="0" marL="45720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899"/>
              <a:buFont typeface="Poppins"/>
              <a:buChar char="●"/>
            </a:pPr>
            <a:r>
              <a:rPr b="1" lang="en-US" sz="38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Ability to Calculate Feature Importance</a:t>
            </a:r>
            <a:endParaRPr b="1" sz="3899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76186" lvl="0" marL="45720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899"/>
              <a:buFont typeface="Poppins"/>
              <a:buChar char="●"/>
            </a:pPr>
            <a:r>
              <a:rPr b="1" lang="en-US" sz="38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Reduces Overfitting</a:t>
            </a:r>
            <a:endParaRPr b="1" sz="3899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76186" lvl="0" marL="45720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899"/>
              <a:buFont typeface="Poppins"/>
              <a:buChar char="●"/>
            </a:pPr>
            <a:r>
              <a:rPr b="1" lang="en-US" sz="38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Doesn’t require feature normalization.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288981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4F4F4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cxnSp>
        <p:nvCxnSpPr>
          <p:cNvPr id="268" name="Google Shape;268;p20"/>
          <p:cNvCxnSpPr/>
          <p:nvPr/>
        </p:nvCxnSpPr>
        <p:spPr>
          <a:xfrm>
            <a:off x="6842574" y="9201150"/>
            <a:ext cx="11695200" cy="0"/>
          </a:xfrm>
          <a:prstGeom prst="straightConnector1">
            <a:avLst/>
          </a:prstGeom>
          <a:noFill/>
          <a:ln cap="rnd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493" y="5980619"/>
            <a:ext cx="2211275" cy="28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3600" y="6301421"/>
            <a:ext cx="1959900" cy="25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8975" y="6862004"/>
            <a:ext cx="1520613" cy="194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8500" y="6862004"/>
            <a:ext cx="1520613" cy="194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9065" y="335859"/>
            <a:ext cx="2745383" cy="274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1184" y="376737"/>
            <a:ext cx="2704505" cy="2704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1"/>
          <p:cNvGrpSpPr/>
          <p:nvPr/>
        </p:nvGrpSpPr>
        <p:grpSpPr>
          <a:xfrm>
            <a:off x="8055077" y="227363"/>
            <a:ext cx="3086100" cy="3194596"/>
            <a:chOff x="0" y="-28575"/>
            <a:chExt cx="812800" cy="841375"/>
          </a:xfrm>
        </p:grpSpPr>
        <p:sp>
          <p:nvSpPr>
            <p:cNvPr id="280" name="Google Shape;280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56C02B"/>
            </a:solidFill>
            <a:ln>
              <a:noFill/>
            </a:ln>
          </p:spPr>
        </p:sp>
        <p:sp>
          <p:nvSpPr>
            <p:cNvPr id="281" name="Google Shape;281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1"/>
          <p:cNvSpPr txBox="1"/>
          <p:nvPr/>
        </p:nvSpPr>
        <p:spPr>
          <a:xfrm>
            <a:off x="1288981" y="1052963"/>
            <a:ext cx="5569775" cy="2650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19486A"/>
                </a:solidFill>
                <a:latin typeface="Poppins"/>
                <a:ea typeface="Poppins"/>
                <a:cs typeface="Poppins"/>
                <a:sym typeface="Poppins"/>
              </a:rPr>
              <a:t>Modeling Process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1288981" y="9067800"/>
            <a:ext cx="507899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the Git | Final Project | Spring 2022</a:t>
            </a:r>
            <a:endParaRPr/>
          </a:p>
        </p:txBody>
      </p:sp>
      <p:grpSp>
        <p:nvGrpSpPr>
          <p:cNvPr id="284" name="Google Shape;284;p21"/>
          <p:cNvGrpSpPr/>
          <p:nvPr/>
        </p:nvGrpSpPr>
        <p:grpSpPr>
          <a:xfrm>
            <a:off x="11142071" y="227363"/>
            <a:ext cx="3086100" cy="3194596"/>
            <a:chOff x="0" y="-28575"/>
            <a:chExt cx="812800" cy="841375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4C9F38"/>
            </a:solidFill>
            <a:ln>
              <a:noFill/>
            </a:ln>
          </p:spPr>
        </p:sp>
        <p:sp>
          <p:nvSpPr>
            <p:cNvPr id="286" name="Google Shape;286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14229065" y="206925"/>
            <a:ext cx="3086100" cy="3194596"/>
            <a:chOff x="0" y="-28575"/>
            <a:chExt cx="812800" cy="841375"/>
          </a:xfrm>
        </p:grpSpPr>
        <p:sp>
          <p:nvSpPr>
            <p:cNvPr id="288" name="Google Shape;288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3F7E44"/>
            </a:solidFill>
            <a:ln>
              <a:noFill/>
            </a:ln>
          </p:spPr>
        </p:sp>
        <p:sp>
          <p:nvSpPr>
            <p:cNvPr id="289" name="Google Shape;289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8055077" y="3501088"/>
            <a:ext cx="3086120" cy="3194617"/>
            <a:chOff x="0" y="-28575"/>
            <a:chExt cx="812800" cy="841375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57B6A5"/>
            </a:solidFill>
            <a:ln>
              <a:noFill/>
            </a:ln>
          </p:spPr>
        </p:sp>
        <p:sp>
          <p:nvSpPr>
            <p:cNvPr id="292" name="Google Shape;292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21"/>
          <p:cNvGrpSpPr/>
          <p:nvPr/>
        </p:nvGrpSpPr>
        <p:grpSpPr>
          <a:xfrm>
            <a:off x="11142071" y="3577288"/>
            <a:ext cx="3086120" cy="3194617"/>
            <a:chOff x="0" y="-28575"/>
            <a:chExt cx="812800" cy="841375"/>
          </a:xfrm>
        </p:grpSpPr>
        <p:sp>
          <p:nvSpPr>
            <p:cNvPr id="294" name="Google Shape;294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99288"/>
            </a:solidFill>
            <a:ln>
              <a:noFill/>
            </a:ln>
          </p:spPr>
        </p:sp>
        <p:sp>
          <p:nvSpPr>
            <p:cNvPr id="295" name="Google Shape;295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14200390" y="3484592"/>
            <a:ext cx="3086100" cy="3194596"/>
            <a:chOff x="0" y="-28575"/>
            <a:chExt cx="812800" cy="841375"/>
          </a:xfrm>
        </p:grpSpPr>
        <p:sp>
          <p:nvSpPr>
            <p:cNvPr id="297" name="Google Shape;297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B8978"/>
            </a:solidFill>
            <a:ln>
              <a:noFill/>
            </a:ln>
          </p:spPr>
        </p:sp>
        <p:sp>
          <p:nvSpPr>
            <p:cNvPr id="298" name="Google Shape;298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8055077" y="6782648"/>
            <a:ext cx="3086120" cy="3194617"/>
            <a:chOff x="0" y="-28575"/>
            <a:chExt cx="812800" cy="841375"/>
          </a:xfrm>
        </p:grpSpPr>
        <p:sp>
          <p:nvSpPr>
            <p:cNvPr id="300" name="Google Shape;300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26BDE2"/>
            </a:solidFill>
            <a:ln>
              <a:noFill/>
            </a:ln>
          </p:spPr>
        </p:sp>
        <p:sp>
          <p:nvSpPr>
            <p:cNvPr id="301" name="Google Shape;301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1"/>
          <p:cNvGrpSpPr/>
          <p:nvPr/>
        </p:nvGrpSpPr>
        <p:grpSpPr>
          <a:xfrm>
            <a:off x="11142071" y="6773123"/>
            <a:ext cx="3086100" cy="3194596"/>
            <a:chOff x="0" y="-28575"/>
            <a:chExt cx="812800" cy="841375"/>
          </a:xfrm>
        </p:grpSpPr>
        <p:sp>
          <p:nvSpPr>
            <p:cNvPr id="303" name="Google Shape;303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33789A"/>
            </a:solidFill>
            <a:ln>
              <a:noFill/>
            </a:ln>
          </p:spPr>
        </p:sp>
        <p:sp>
          <p:nvSpPr>
            <p:cNvPr id="304" name="Google Shape;304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14229065" y="6763598"/>
            <a:ext cx="3086100" cy="3194596"/>
            <a:chOff x="0" y="-28575"/>
            <a:chExt cx="812800" cy="841375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0"/>
              <a:ext cx="738168" cy="733830"/>
            </a:xfrm>
            <a:custGeom>
              <a:rect b="b" l="l" r="r" t="t"/>
              <a:pathLst>
                <a:path extrusionOk="0" h="733830" w="738168">
                  <a:moveTo>
                    <a:pt x="0" y="0"/>
                  </a:moveTo>
                  <a:lnTo>
                    <a:pt x="738168" y="0"/>
                  </a:lnTo>
                  <a:lnTo>
                    <a:pt x="738168" y="733830"/>
                  </a:lnTo>
                  <a:lnTo>
                    <a:pt x="0" y="733830"/>
                  </a:lnTo>
                  <a:close/>
                </a:path>
              </a:pathLst>
            </a:custGeom>
            <a:solidFill>
              <a:srgbClr val="19486A"/>
            </a:solidFill>
            <a:ln>
              <a:noFill/>
            </a:ln>
          </p:spPr>
        </p:sp>
        <p:sp>
          <p:nvSpPr>
            <p:cNvPr id="307" name="Google Shape;307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21"/>
          <p:cNvSpPr txBox="1"/>
          <p:nvPr/>
        </p:nvSpPr>
        <p:spPr>
          <a:xfrm>
            <a:off x="8094533" y="640695"/>
            <a:ext cx="2763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Clean data in Jupyter Notebook.</a:t>
            </a:r>
            <a:endParaRPr sz="3500"/>
          </a:p>
        </p:txBody>
      </p:sp>
      <p:sp>
        <p:nvSpPr>
          <p:cNvPr id="309" name="Google Shape;309;p21"/>
          <p:cNvSpPr txBox="1"/>
          <p:nvPr/>
        </p:nvSpPr>
        <p:spPr>
          <a:xfrm>
            <a:off x="11161802" y="713506"/>
            <a:ext cx="2763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Load and join data in SQL.</a:t>
            </a:r>
            <a:endParaRPr sz="3500"/>
          </a:p>
        </p:txBody>
      </p:sp>
      <p:sp>
        <p:nvSpPr>
          <p:cNvPr id="310" name="Google Shape;310;p21"/>
          <p:cNvSpPr txBox="1"/>
          <p:nvPr/>
        </p:nvSpPr>
        <p:spPr>
          <a:xfrm>
            <a:off x="14268527" y="865906"/>
            <a:ext cx="2763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 model to SQL database.</a:t>
            </a:r>
            <a:endParaRPr sz="3000"/>
          </a:p>
        </p:txBody>
      </p:sp>
      <p:sp>
        <p:nvSpPr>
          <p:cNvPr id="311" name="Google Shape;311;p21"/>
          <p:cNvSpPr txBox="1"/>
          <p:nvPr/>
        </p:nvSpPr>
        <p:spPr>
          <a:xfrm>
            <a:off x="8097690" y="3643994"/>
            <a:ext cx="27633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Drop columns describing location.</a:t>
            </a:r>
            <a:endParaRPr sz="1300"/>
          </a:p>
        </p:txBody>
      </p:sp>
      <p:sp>
        <p:nvSpPr>
          <p:cNvPr id="312" name="Google Shape;312;p21"/>
          <p:cNvSpPr txBox="1"/>
          <p:nvPr/>
        </p:nvSpPr>
        <p:spPr>
          <a:xfrm>
            <a:off x="11161802" y="4305473"/>
            <a:ext cx="27339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X and Y features for two models.</a:t>
            </a:r>
            <a:endParaRPr sz="1300"/>
          </a:p>
        </p:txBody>
      </p:sp>
      <p:sp>
        <p:nvSpPr>
          <p:cNvPr id="313" name="Google Shape;313;p21"/>
          <p:cNvSpPr txBox="1"/>
          <p:nvPr/>
        </p:nvSpPr>
        <p:spPr>
          <a:xfrm>
            <a:off x="14196500" y="4138588"/>
            <a:ext cx="27633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Split each model (train_test_split) into training and testing sets</a:t>
            </a:r>
            <a:r>
              <a:rPr b="1"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/>
          </a:p>
        </p:txBody>
      </p:sp>
      <p:sp>
        <p:nvSpPr>
          <p:cNvPr id="314" name="Google Shape;314;p21"/>
          <p:cNvSpPr txBox="1"/>
          <p:nvPr/>
        </p:nvSpPr>
        <p:spPr>
          <a:xfrm>
            <a:off x="8097715" y="7282107"/>
            <a:ext cx="2763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Run Random Forest Regressor.</a:t>
            </a:r>
            <a:endParaRPr sz="1900"/>
          </a:p>
        </p:txBody>
      </p:sp>
      <p:sp>
        <p:nvSpPr>
          <p:cNvPr id="315" name="Google Shape;315;p21"/>
          <p:cNvSpPr txBox="1"/>
          <p:nvPr/>
        </p:nvSpPr>
        <p:spPr>
          <a:xfrm>
            <a:off x="11163389" y="7251294"/>
            <a:ext cx="2763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Calculate accuracy and feature importance.</a:t>
            </a:r>
            <a:endParaRPr sz="1300"/>
          </a:p>
        </p:txBody>
      </p:sp>
      <p:sp>
        <p:nvSpPr>
          <p:cNvPr id="316" name="Google Shape;316;p21"/>
          <p:cNvSpPr txBox="1"/>
          <p:nvPr/>
        </p:nvSpPr>
        <p:spPr>
          <a:xfrm>
            <a:off x="14268536" y="7556110"/>
            <a:ext cx="2763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Save data for visualization.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