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77" r:id="rId2"/>
    <p:sldId id="256" r:id="rId3"/>
    <p:sldId id="257" r:id="rId4"/>
    <p:sldId id="258" r:id="rId5"/>
    <p:sldId id="281" r:id="rId6"/>
    <p:sldId id="260" r:id="rId7"/>
    <p:sldId id="261" r:id="rId8"/>
    <p:sldId id="262" r:id="rId9"/>
    <p:sldId id="284" r:id="rId10"/>
    <p:sldId id="285" r:id="rId11"/>
    <p:sldId id="264" r:id="rId12"/>
    <p:sldId id="265" r:id="rId13"/>
    <p:sldId id="266" r:id="rId14"/>
    <p:sldId id="286" r:id="rId15"/>
    <p:sldId id="267" r:id="rId16"/>
    <p:sldId id="268" r:id="rId17"/>
    <p:sldId id="269"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05" autoAdjust="0"/>
    <p:restoredTop sz="67667" autoAdjust="0"/>
  </p:normalViewPr>
  <p:slideViewPr>
    <p:cSldViewPr>
      <p:cViewPr varScale="1">
        <p:scale>
          <a:sx n="114" d="100"/>
          <a:sy n="114" d="100"/>
        </p:scale>
        <p:origin x="2304" y="108"/>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8/15/2017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none" dirty="0">
                <a:latin typeface="Segoe" panose="020B0502040504020203" pitchFamily="34" charset="0"/>
                <a:cs typeface="Arial" panose="020B0604020202020204" pitchFamily="34" charset="0"/>
              </a:rPr>
              <a:t>This introduction </a:t>
            </a:r>
            <a:r>
              <a:rPr lang="en-US" sz="1000" dirty="0">
                <a:latin typeface="Segoe" panose="020B0502040504020203" pitchFamily="34" charset="0"/>
                <a:cs typeface="Arial" panose="020B0604020202020204" pitchFamily="34" charset="0"/>
              </a:rPr>
              <a:t>module (known as “Module</a:t>
            </a:r>
            <a:r>
              <a:rPr lang="en-US" sz="1000" baseline="0" dirty="0">
                <a:latin typeface="Segoe" panose="020B0502040504020203" pitchFamily="34" charset="0"/>
                <a:cs typeface="Arial" panose="020B0604020202020204" pitchFamily="34" charset="0"/>
              </a:rPr>
              <a:t> 0”) </a:t>
            </a:r>
            <a:r>
              <a:rPr lang="en-US" sz="1000" dirty="0">
                <a:latin typeface="Segoe" panose="020B0502040504020203" pitchFamily="34" charset="0"/>
                <a:cs typeface="Arial" panose="020B0604020202020204" pitchFamily="34" charset="0"/>
              </a:rPr>
              <a:t>provides students with an overview of the course content materials and logistics for course 10961C, </a:t>
            </a:r>
            <a:r>
              <a:rPr lang="en-CA" sz="1000" i="1" dirty="0">
                <a:latin typeface="Segoe" panose="020B0502040504020203" pitchFamily="34" charset="0"/>
                <a:cs typeface="Arial" panose="020B0604020202020204" pitchFamily="34" charset="0"/>
              </a:rPr>
              <a:t>Automating Administration with Windows PowerShell</a:t>
            </a:r>
            <a:r>
              <a:rPr lang="en-US" sz="1000" dirty="0">
                <a:latin typeface="Segoe" panose="020B0502040504020203" pitchFamily="34" charset="0"/>
                <a:cs typeface="Arial" panose="020B0604020202020204" pitchFamily="34" charset="0"/>
              </a:rPr>
              <a:t>. </a:t>
            </a:r>
            <a:br>
              <a:rPr lang="en-US" sz="1000" dirty="0">
                <a:latin typeface="Segoe" panose="020B0502040504020203" pitchFamily="34" charset="0"/>
                <a:cs typeface="Arial" panose="020B0604020202020204" pitchFamily="34" charset="0"/>
              </a:rPr>
            </a:b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Hyper</a:t>
            </a:r>
            <a:r>
              <a:rPr lang="en-CA" sz="1000" kern="1200" dirty="0">
                <a:solidFill>
                  <a:schemeClr val="tx1"/>
                </a:solidFill>
                <a:effectLst/>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 Classroom Setup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Virtual</a:t>
            </a:r>
            <a:r>
              <a:rPr lang="en-US" sz="1000" baseline="0" dirty="0">
                <a:latin typeface="Segoe" panose="020B0502040504020203" pitchFamily="34" charset="0"/>
                <a:cs typeface="Arial" panose="020B0604020202020204" pitchFamily="34" charset="0"/>
              </a:rPr>
              <a:t> machines (</a:t>
            </a:r>
            <a:r>
              <a:rPr lang="en-US" sz="1000" dirty="0">
                <a:latin typeface="Segoe" panose="020B0502040504020203" pitchFamily="34" charset="0"/>
                <a:cs typeface="Arial" panose="020B0604020202020204" pitchFamily="34" charset="0"/>
              </a:rPr>
              <a:t>VMs) for the course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Latest error logs for the course (if any) </a:t>
            </a:r>
            <a:endParaRPr lang="en-US" sz="1000" dirty="0">
              <a:solidFill>
                <a:srgbClr val="FF3300"/>
              </a:solidFill>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the next slide for digital courseware. &gt;&gt;</a:t>
            </a:r>
          </a:p>
          <a:p>
            <a:endParaRPr lang="en-CA"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Explain how you intend for students to use the course handbook in the class and the digital companion content outside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the critical technical information that they need in a crisp, tightly focused format, which is suited for an effective in-class learning experience. </a:t>
            </a: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The digital companion content supplements the course handbook and provides an opportunity for extended, self-directed learning beyond the classroom.</a:t>
            </a:r>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the previous slide for printed courseware. &gt;&gt;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000" baseline="0" dirty="0">
                <a:latin typeface="Segoe" panose="020B0502040504020203" pitchFamily="34" charset="0"/>
              </a:rPr>
              <a:t>Introduce the students to courses that are related to this course.</a:t>
            </a: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7"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713167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 </a:t>
            </a: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Tell the students whether the course labs will run as 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local labs or as Microsoft Labs Online (MLO) hosted labs. </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On</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premises labs run on the local host machines in Hyper</a:t>
            </a:r>
            <a:r>
              <a:rPr lang="en-CA" sz="1000" dirty="0">
                <a:latin typeface="Segoe" panose="020B0502040504020203" pitchFamily="34" charset="0"/>
                <a:cs typeface="Arial" panose="020B0604020202020204" pitchFamily="34" charset="0"/>
              </a:rPr>
              <a:t>‑</a:t>
            </a:r>
            <a:r>
              <a:rPr lang="en-US" sz="1000" dirty="0">
                <a:latin typeface="Segoe" panose="020B0502040504020203" pitchFamily="34" charset="0"/>
                <a:cs typeface="Arial" panose="020B0604020202020204" pitchFamily="34" charset="0"/>
              </a:rPr>
              <a:t>V.</a:t>
            </a:r>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MLO labs are accessed on the local host machines via a web browser, similar to the way the VMs run on a hosted platform and accessed via a browser.</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16</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This course will use the following virtual machines:</a:t>
            </a:r>
          </a:p>
          <a:p>
            <a:endParaRPr lang="en-CA" sz="1000"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CA" sz="1000" b="1" dirty="0">
                <a:latin typeface="Segoe" panose="020B0502040504020203" pitchFamily="34" charset="0"/>
                <a:cs typeface="Arial" panose="020B0604020202020204" pitchFamily="34" charset="0"/>
              </a:rPr>
              <a:t>10961C-LON-DC1</a:t>
            </a:r>
            <a:endParaRPr lang="en-US" sz="1000" b="1"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CA" sz="1000" b="1" dirty="0">
                <a:latin typeface="Segoe" panose="020B0502040504020203" pitchFamily="34" charset="0"/>
                <a:cs typeface="Arial" panose="020B0604020202020204" pitchFamily="34" charset="0"/>
              </a:rPr>
              <a:t>10961C-LON-CL1</a:t>
            </a:r>
            <a:endParaRPr lang="en-US" sz="1000" b="1" dirty="0">
              <a:latin typeface="Segoe" panose="020B0502040504020203" pitchFamily="34" charset="0"/>
              <a:cs typeface="Arial" panose="020B0604020202020204" pitchFamily="34" charset="0"/>
            </a:endParaRPr>
          </a:p>
          <a:p>
            <a:pPr marL="171450" indent="-171450">
              <a:buFont typeface="Arial" panose="020B0604020202020204" pitchFamily="34" charset="0"/>
              <a:buChar char="•"/>
            </a:pPr>
            <a:r>
              <a:rPr lang="en-CA" sz="1000" b="1" dirty="0">
                <a:latin typeface="Segoe" panose="020B0502040504020203" pitchFamily="34" charset="0"/>
                <a:cs typeface="Arial" panose="020B0604020202020204" pitchFamily="34" charset="0"/>
              </a:rPr>
              <a:t>10961C-LON-SVR1</a:t>
            </a:r>
            <a:endParaRPr lang="en-US" sz="1000" b="1"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MLO. Use the next slide for on-premises local labs.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 &gt;&gt;</a:t>
            </a:r>
            <a:endParaRPr lang="en-US" sz="1000" dirty="0">
              <a:latin typeface="Segoe" panose="020B0502040504020203" pitchFamily="34" charset="0"/>
              <a:cs typeface="Arial" panose="020B0604020202020204" pitchFamily="34" charset="0"/>
            </a:endParaRP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You should take this opportunity to show the students the lab environment. </a:t>
            </a:r>
          </a:p>
          <a:p>
            <a:pPr>
              <a:defRPr/>
            </a:pPr>
            <a:endParaRPr lang="en-US" sz="1000" dirty="0">
              <a:latin typeface="Segoe" panose="020B0502040504020203" pitchFamily="34" charset="0"/>
              <a:cs typeface="Arial" panose="020B0604020202020204" pitchFamily="34" charset="0"/>
            </a:endParaRPr>
          </a:p>
          <a:p>
            <a:pPr>
              <a:defRPr/>
            </a:pPr>
            <a:r>
              <a:rPr lang="en-US" sz="1000" dirty="0">
                <a:latin typeface="Segoe" panose="020B0502040504020203" pitchFamily="34" charset="0"/>
                <a:cs typeface="Arial" panose="020B0604020202020204" pitchFamily="34" charset="0"/>
              </a:rPr>
              <a:t>Take a moment to sign in and describe the lab environment to the students. Be sure to point out the online Lab Notes document, which contains details about any changes to the lab steps. </a:t>
            </a:r>
          </a:p>
          <a:p>
            <a:pPr>
              <a:defRPr/>
            </a:pPr>
            <a:endParaRPr lang="en-US" sz="1000" dirty="0">
              <a:latin typeface="Segoe" panose="020B0502040504020203" pitchFamily="34" charset="0"/>
              <a:cs typeface="Arial" panose="020B0604020202020204" pitchFamily="34" charset="0"/>
            </a:endParaRP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562725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on-premises local labs. Use the previous slide for MLO. &gt;&gt;</a:t>
            </a:r>
            <a:endParaRPr lang="en-CA"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&lt;&lt; Delete the slide that you are not using. &gt;&gt;</a:t>
            </a:r>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19</a:t>
            </a:fld>
            <a:endParaRPr lang="en-US" dirty="0"/>
          </a:p>
        </p:txBody>
      </p:sp>
      <p:sp>
        <p:nvSpPr>
          <p:cNvPr id="6"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the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the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the student expectations on a whiteboard or flip chart that you can reference during the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the </a:t>
            </a:r>
            <a:r>
              <a:rPr lang="en-CA" sz="1000" baseline="0" dirty="0">
                <a:latin typeface="Segoe" panose="020B0502040504020203" pitchFamily="34" charset="0"/>
                <a:cs typeface="Arial" panose="020B0604020202020204" pitchFamily="34" charset="0"/>
              </a:rPr>
              <a:t>class and facility logistics by using the bulleted list. I</a:t>
            </a:r>
            <a:r>
              <a:rPr lang="en-CA" sz="1000" dirty="0">
                <a:latin typeface="Segoe" panose="020B0502040504020203" pitchFamily="34" charset="0"/>
                <a:cs typeface="Arial" panose="020B0604020202020204" pitchFamily="34" charset="0"/>
              </a:rPr>
              <a:t>nform the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might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10961C</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8/15/2017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hyperlink" Target="http://www.microsoft.com/learning/companionmo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microsoft.com/learning/companionmoc"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hyperlink" Target="http://www.microsoft.com/learn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10961C </a:t>
            </a:r>
            <a:endParaRPr lang="en-US" dirty="0"/>
          </a:p>
        </p:txBody>
      </p:sp>
      <p:sp>
        <p:nvSpPr>
          <p:cNvPr id="3" name="Text Placeholder 2"/>
          <p:cNvSpPr>
            <a:spLocks noGrp="1"/>
          </p:cNvSpPr>
          <p:nvPr>
            <p:ph type="body" sz="quarter" idx="11"/>
          </p:nvPr>
        </p:nvSpPr>
        <p:spPr/>
        <p:txBody>
          <a:bodyPr/>
          <a:lstStyle/>
          <a:p>
            <a:r>
              <a:rPr lang="en-CA" dirty="0"/>
              <a:t>Automating Administration with Windows PowerShell</a:t>
            </a:r>
            <a:endParaRPr lang="en-US" dirty="0"/>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062832"/>
            <a:ext cx="6517433" cy="4376845"/>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 and Lab Answer Keys</a:t>
            </a:r>
          </a:p>
          <a:p>
            <a:pPr marL="560070" indent="-285750"/>
            <a:r>
              <a:rPr lang="en-US" sz="2000" dirty="0"/>
              <a:t>Module Reviews and Takeaways make great </a:t>
            </a:r>
            <a:br>
              <a:rPr lang="en-US" sz="2000" dirty="0"/>
            </a:br>
            <a:r>
              <a:rPr lang="en-US" sz="2000" dirty="0"/>
              <a:t>on-the-job references</a:t>
            </a:r>
          </a:p>
          <a:p>
            <a:pPr marL="560070" indent="-285750"/>
            <a:endParaRPr lang="en-US" sz="2000" dirty="0"/>
          </a:p>
          <a:p>
            <a:pPr marL="0" indent="0">
              <a:spcBef>
                <a:spcPts val="0"/>
              </a:spcBef>
              <a:spcAft>
                <a:spcPts val="600"/>
              </a:spcAft>
              <a:buNone/>
            </a:pPr>
            <a:r>
              <a:rPr lang="en-US" sz="2000" b="1" dirty="0">
                <a:solidFill>
                  <a:srgbClr val="0070C0"/>
                </a:solidFill>
              </a:rPr>
              <a:t>Digital Companion Content</a:t>
            </a:r>
          </a:p>
          <a:p>
            <a:pPr marL="560070" indent="-285750">
              <a:spcBef>
                <a:spcPts val="0"/>
              </a:spcBef>
              <a:spcAft>
                <a:spcPts val="600"/>
              </a:spcAft>
            </a:pPr>
            <a:r>
              <a:rPr lang="en-US" sz="2000" dirty="0"/>
              <a:t>Supplemental content and helpful links</a:t>
            </a:r>
          </a:p>
          <a:p>
            <a:pPr marL="560070" indent="-285750">
              <a:spcBef>
                <a:spcPts val="0"/>
              </a:spcBef>
              <a:spcAft>
                <a:spcPts val="600"/>
              </a:spcAft>
            </a:pPr>
            <a:r>
              <a:rPr lang="en-US" sz="2000" dirty="0"/>
              <a:t>Download at: </a:t>
            </a:r>
            <a:r>
              <a:rPr lang="en-US" sz="2000" dirty="0">
                <a:solidFill>
                  <a:srgbClr val="0070C0"/>
                </a:solidFill>
                <a:hlinkClick r:id="rId4"/>
              </a:rPr>
              <a:t>http://www.microsoft.com/learning/companionmoc</a:t>
            </a:r>
            <a:endParaRPr lang="en-US" sz="2000" dirty="0">
              <a:solidFill>
                <a:srgbClr val="0070C0"/>
              </a:solidFill>
            </a:endParaRPr>
          </a:p>
          <a:p>
            <a:pPr marL="560070" indent="-285750"/>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 </a:t>
            </a:r>
            <a:r>
              <a:rPr lang="en-IE" i="1" dirty="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
        <p:nvSpPr>
          <p:cNvPr id="4" name="TextBox 3"/>
          <p:cNvSpPr txBox="1"/>
          <p:nvPr/>
        </p:nvSpPr>
        <p:spPr>
          <a:xfrm>
            <a:off x="803196" y="3412447"/>
            <a:ext cx="1572023" cy="815608"/>
          </a:xfrm>
          <a:prstGeom prst="rect">
            <a:avLst/>
          </a:prstGeom>
          <a:solidFill>
            <a:schemeClr val="bg1"/>
          </a:solidFill>
        </p:spPr>
        <p:txBody>
          <a:bodyPr wrap="square" rtlCol="0">
            <a:spAutoFit/>
          </a:bodyPr>
          <a:lstStyle/>
          <a:p>
            <a:r>
              <a:rPr lang="en-IN" sz="1400" dirty="0"/>
              <a:t>10961C</a:t>
            </a:r>
          </a:p>
          <a:p>
            <a:r>
              <a:rPr lang="en-CA" sz="1100" dirty="0"/>
              <a:t>Automating Administration with Windows PowerShell</a:t>
            </a:r>
            <a:endParaRPr lang="en-IN" sz="1600" dirty="0"/>
          </a:p>
        </p:txBody>
      </p:sp>
    </p:spTree>
    <p:custDataLst>
      <p:tags r:id="rId1"/>
    </p:custDataLst>
    <p:extLst>
      <p:ext uri="{BB962C8B-B14F-4D97-AF65-F5344CB8AC3E}">
        <p14:creationId xmlns:p14="http://schemas.microsoft.com/office/powerpoint/2010/main" val="2623429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r>
              <a:rPr lang="en-IE" i="1" dirty="0"/>
              <a:t>(OPTIONAL)</a:t>
            </a:r>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by using the Skillpipe reader by </a:t>
            </a:r>
            <a:r>
              <a:rPr lang="en-US" sz="1800" dirty="0" err="1"/>
              <a:t>Arvato</a:t>
            </a:r>
            <a:r>
              <a:rPr lang="en-US" sz="1800" dirty="0"/>
              <a:t>, at </a:t>
            </a:r>
            <a:r>
              <a:rPr lang="en-US" sz="1800" dirty="0">
                <a:hlinkClick r:id="rId3"/>
              </a:rPr>
              <a:t>https://skillpipe.courseware-marketplace.com/en-GB/Account/Login </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 and Lab Answer Keys</a:t>
            </a:r>
          </a:p>
          <a:p>
            <a:pPr marL="560070" indent="-285750">
              <a:spcBef>
                <a:spcPts val="0"/>
              </a:spcBef>
              <a:spcAft>
                <a:spcPts val="600"/>
              </a:spcAft>
            </a:pPr>
            <a:r>
              <a:rPr lang="en-US" sz="1800" dirty="0"/>
              <a:t>Module Reviews and Takeaways make great on-the-job references </a:t>
            </a:r>
          </a:p>
          <a:p>
            <a:pPr marL="0" indent="0">
              <a:spcBef>
                <a:spcPts val="0"/>
              </a:spcBef>
              <a:spcAft>
                <a:spcPts val="600"/>
              </a:spcAft>
              <a:buNone/>
            </a:pPr>
            <a:endParaRPr lang="en-US" sz="1800" b="1" dirty="0">
              <a:solidFill>
                <a:srgbClr val="0070C0"/>
              </a:solidFill>
            </a:endParaRPr>
          </a:p>
          <a:p>
            <a:pPr marL="0" indent="0">
              <a:spcBef>
                <a:spcPts val="0"/>
              </a:spcBef>
              <a:spcAft>
                <a:spcPts val="600"/>
              </a:spcAft>
              <a:buNone/>
            </a:pPr>
            <a:r>
              <a:rPr lang="en-US" sz="1800" b="1" dirty="0">
                <a:solidFill>
                  <a:srgbClr val="0070C0"/>
                </a:solidFill>
              </a:rPr>
              <a:t>Digital Companion Content</a:t>
            </a:r>
          </a:p>
          <a:p>
            <a:pPr marL="560070" indent="-285750">
              <a:spcBef>
                <a:spcPts val="0"/>
              </a:spcBef>
              <a:spcAft>
                <a:spcPts val="600"/>
              </a:spcAft>
            </a:pPr>
            <a:r>
              <a:rPr lang="en-US" sz="1800" dirty="0"/>
              <a:t>Supplemental content and helpful links</a:t>
            </a:r>
          </a:p>
          <a:p>
            <a:pPr marL="560070" indent="-285750">
              <a:spcBef>
                <a:spcPts val="0"/>
              </a:spcBef>
              <a:spcAft>
                <a:spcPts val="600"/>
              </a:spcAft>
            </a:pPr>
            <a:r>
              <a:rPr lang="en-US" sz="1800" dirty="0"/>
              <a:t>Download at: </a:t>
            </a:r>
            <a:r>
              <a:rPr lang="en-US" sz="1800" dirty="0">
                <a:solidFill>
                  <a:srgbClr val="0070C0"/>
                </a:solidFill>
                <a:hlinkClick r:id="rId4"/>
              </a:rPr>
              <a:t>http://www.microsoft.com/learning/companionmoc</a:t>
            </a:r>
            <a:endParaRPr lang="en-US" sz="1800" dirty="0">
              <a:solidFill>
                <a:srgbClr val="0070C0"/>
              </a:solidFill>
            </a:endParaRPr>
          </a:p>
          <a:p>
            <a:pPr indent="-182880"/>
            <a:endParaRPr lang="en-US" sz="1800" dirty="0"/>
          </a:p>
          <a:p>
            <a:pPr marL="0" indent="0">
              <a:buNone/>
            </a:pPr>
            <a:endParaRPr lang="en-US" dirty="0"/>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334000"/>
          </a:xfrm>
        </p:spPr>
        <p:txBody>
          <a:bodyPr/>
          <a:lstStyle/>
          <a:p>
            <a:pPr marL="0" indent="0">
              <a:spcBef>
                <a:spcPts val="0"/>
              </a:spcBef>
              <a:buNone/>
            </a:pPr>
            <a:r>
              <a:rPr lang="en-CA" sz="2000" dirty="0">
                <a:solidFill>
                  <a:srgbClr val="0070C0"/>
                </a:solidFill>
              </a:rPr>
              <a:t>Module 1</a:t>
            </a:r>
          </a:p>
          <a:p>
            <a:pPr marL="0" indent="0">
              <a:spcBef>
                <a:spcPts val="0"/>
              </a:spcBef>
              <a:buNone/>
            </a:pPr>
            <a:r>
              <a:rPr lang="en-CA" sz="2000" dirty="0"/>
              <a:t>Getting started with Windows PowerShell</a:t>
            </a:r>
            <a:endParaRPr lang="en-US" sz="2000" dirty="0"/>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Cmdlets for administration</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Working with the Windows PowerShell pipeline</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Understanding how the pipeline works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US" sz="2000" dirty="0"/>
              <a:t>Using PSProviders and PSDrives</a:t>
            </a:r>
          </a:p>
          <a:p>
            <a:pPr marL="0" indent="0">
              <a:spcBef>
                <a:spcPts val="0"/>
              </a:spcBef>
              <a:buNone/>
            </a:pPr>
            <a:endParaRPr lang="en-US" sz="2000" dirty="0"/>
          </a:p>
          <a:p>
            <a:pPr marL="0" indent="0">
              <a:spcBef>
                <a:spcPts val="0"/>
              </a:spcBef>
              <a:buNone/>
            </a:pPr>
            <a:r>
              <a:rPr lang="en-CA" sz="2000" dirty="0">
                <a:solidFill>
                  <a:srgbClr val="0070C0"/>
                </a:solidFill>
              </a:rPr>
              <a:t>Module 6</a:t>
            </a:r>
          </a:p>
          <a:p>
            <a:pPr marL="0" indent="0">
              <a:spcBef>
                <a:spcPts val="0"/>
              </a:spcBef>
              <a:buNone/>
            </a:pPr>
            <a:r>
              <a:rPr lang="en-US" sz="2000" dirty="0"/>
              <a:t>Querying management information by using CIM and WMI</a:t>
            </a:r>
          </a:p>
          <a:p>
            <a:pPr marL="0" indent="0">
              <a:spcBef>
                <a:spcPts val="0"/>
              </a:spcBef>
              <a:buNone/>
            </a:pPr>
            <a:endParaRPr lang="en-US" sz="2000" dirty="0"/>
          </a:p>
          <a:p>
            <a:pPr marL="0" indent="0">
              <a:spcBef>
                <a:spcPts val="0"/>
              </a:spcBef>
              <a:spcAft>
                <a:spcPts val="1200"/>
              </a:spcAft>
              <a:buNone/>
            </a:pPr>
            <a:endParaRPr lang="en-US" dirty="0"/>
          </a:p>
        </p:txBody>
      </p:sp>
    </p:spTree>
    <p:extLst>
      <p:ext uri="{BB962C8B-B14F-4D97-AF65-F5344CB8AC3E}">
        <p14:creationId xmlns:p14="http://schemas.microsoft.com/office/powerpoint/2010/main" val="17438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334000"/>
          </a:xfrm>
        </p:spPr>
        <p:txBody>
          <a:bodyPr/>
          <a:lstStyle/>
          <a:p>
            <a:pPr marL="0" indent="0">
              <a:spcBef>
                <a:spcPts val="0"/>
              </a:spcBef>
              <a:buNone/>
            </a:pPr>
            <a:r>
              <a:rPr lang="en-CA" sz="2000" dirty="0">
                <a:solidFill>
                  <a:srgbClr val="0070C0"/>
                </a:solidFill>
              </a:rPr>
              <a:t>Module 7</a:t>
            </a:r>
          </a:p>
          <a:p>
            <a:pPr marL="0" indent="0">
              <a:spcBef>
                <a:spcPts val="0"/>
              </a:spcBef>
              <a:buNone/>
            </a:pPr>
            <a:r>
              <a:rPr lang="en-US" sz="2000" dirty="0"/>
              <a:t>Working with variables, arrays, and hash tables</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Basic scripting</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Advanced scripting</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Administering remote computers</a:t>
            </a:r>
          </a:p>
          <a:p>
            <a:pPr marL="0" indent="0">
              <a:spcBef>
                <a:spcPts val="0"/>
              </a:spcBef>
              <a:buNone/>
            </a:pPr>
            <a:endParaRPr lang="en-CA" sz="2000" dirty="0"/>
          </a:p>
          <a:p>
            <a:pPr marL="0" indent="0">
              <a:spcBef>
                <a:spcPts val="0"/>
              </a:spcBef>
              <a:buNone/>
            </a:pPr>
            <a:r>
              <a:rPr lang="en-CA" sz="2000" dirty="0">
                <a:solidFill>
                  <a:srgbClr val="0070C0"/>
                </a:solidFill>
              </a:rPr>
              <a:t>Module 11</a:t>
            </a:r>
          </a:p>
          <a:p>
            <a:pPr marL="0" indent="0">
              <a:spcBef>
                <a:spcPts val="0"/>
              </a:spcBef>
              <a:buNone/>
            </a:pPr>
            <a:r>
              <a:rPr lang="en-US" sz="2000" dirty="0"/>
              <a:t>Using background jobs and scheduled jobs</a:t>
            </a:r>
            <a:endParaRPr lang="en-CA" sz="2000" dirty="0"/>
          </a:p>
          <a:p>
            <a:pPr marL="0" indent="0">
              <a:spcBef>
                <a:spcPts val="0"/>
              </a:spcBef>
              <a:buNone/>
            </a:pPr>
            <a:endParaRPr lang="en-CA" sz="2000" dirty="0"/>
          </a:p>
          <a:p>
            <a:pPr marL="0" indent="0">
              <a:spcBef>
                <a:spcPts val="0"/>
              </a:spcBef>
              <a:buNone/>
            </a:pPr>
            <a:r>
              <a:rPr lang="en-CA" sz="2000" dirty="0">
                <a:solidFill>
                  <a:srgbClr val="0070C0"/>
                </a:solidFill>
              </a:rPr>
              <a:t>Module 12</a:t>
            </a:r>
          </a:p>
          <a:p>
            <a:pPr marL="0" indent="0">
              <a:spcBef>
                <a:spcPts val="0"/>
              </a:spcBef>
              <a:buNone/>
            </a:pPr>
            <a:r>
              <a:rPr lang="en-US" sz="2000" dirty="0"/>
              <a:t>Using advanced Windows PowerShell techniques</a:t>
            </a:r>
          </a:p>
          <a:p>
            <a:pPr marL="0" indent="0">
              <a:spcBef>
                <a:spcPts val="0"/>
              </a:spcBef>
              <a:spcAft>
                <a:spcPts val="1200"/>
              </a:spcAft>
              <a:buNone/>
            </a:pPr>
            <a:endParaRPr lang="en-US" dirty="0"/>
          </a:p>
        </p:txBody>
      </p:sp>
    </p:spTree>
    <p:extLst>
      <p:ext uri="{BB962C8B-B14F-4D97-AF65-F5344CB8AC3E}">
        <p14:creationId xmlns:p14="http://schemas.microsoft.com/office/powerpoint/2010/main" val="415628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Related courses</a:t>
            </a:r>
          </a:p>
        </p:txBody>
      </p:sp>
      <p:sp>
        <p:nvSpPr>
          <p:cNvPr id="5" name="Text Placeholder 2"/>
          <p:cNvSpPr>
            <a:spLocks noGrp="1"/>
          </p:cNvSpPr>
          <p:nvPr>
            <p:ph type="body" sz="quarter" idx="13"/>
          </p:nvPr>
        </p:nvSpPr>
        <p:spPr>
          <a:xfrm>
            <a:off x="457200" y="1066800"/>
            <a:ext cx="7924800" cy="5105400"/>
          </a:xfrm>
        </p:spPr>
        <p:txBody>
          <a:bodyPr/>
          <a:lstStyle/>
          <a:p>
            <a:pPr marL="0" lvl="0" indent="0">
              <a:buNone/>
            </a:pPr>
            <a:r>
              <a:rPr lang="en-IN" dirty="0"/>
              <a:t>10962C:</a:t>
            </a:r>
            <a:r>
              <a:rPr lang="en-IN" i="1" dirty="0"/>
              <a:t> </a:t>
            </a:r>
            <a:r>
              <a:rPr lang="en-CA" i="1" dirty="0"/>
              <a:t>Advanced Automated Administration with Windows PowerShell</a:t>
            </a:r>
            <a:r>
              <a:rPr lang="en-US" dirty="0"/>
              <a:t> </a:t>
            </a:r>
          </a:p>
          <a:p>
            <a:pPr marL="0" indent="0">
              <a:buNone/>
            </a:pPr>
            <a:endParaRPr lang="en-US" sz="2000" dirty="0"/>
          </a:p>
          <a:p>
            <a:pPr marL="0" indent="0">
              <a:buNone/>
            </a:pPr>
            <a:r>
              <a:rPr lang="en-US" sz="2000" dirty="0"/>
              <a:t>See the full line of Microsoft Training and Certification resources at: </a:t>
            </a:r>
            <a:r>
              <a:rPr lang="en-US" sz="2000" dirty="0">
                <a:hlinkClick r:id="rId4"/>
              </a:rPr>
              <a:t>http://www.microsoft.com/learning/</a:t>
            </a:r>
            <a:endParaRPr lang="en-US" sz="2000" dirty="0"/>
          </a:p>
          <a:p>
            <a:pPr marL="0" indent="0">
              <a:spcBef>
                <a:spcPts val="0"/>
              </a:spcBef>
              <a:buNone/>
            </a:pPr>
            <a:endParaRPr lang="en-CA" sz="2000" dirty="0"/>
          </a:p>
          <a:p>
            <a:pPr marL="0" indent="0">
              <a:spcBef>
                <a:spcPts val="0"/>
              </a:spcBef>
              <a:spcAft>
                <a:spcPts val="1200"/>
              </a:spcAft>
              <a:buNone/>
            </a:pPr>
            <a:endParaRPr lang="en-US" dirty="0"/>
          </a:p>
        </p:txBody>
      </p:sp>
    </p:spTree>
    <p:custDataLst>
      <p:tags r:id="rId1"/>
    </p:custDataLst>
    <p:extLst>
      <p:ext uri="{BB962C8B-B14F-4D97-AF65-F5344CB8AC3E}">
        <p14:creationId xmlns:p14="http://schemas.microsoft.com/office/powerpoint/2010/main" val="147581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5109091"/>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dirty="0">
                <a:hlinkClick r:id="rId3"/>
              </a:rPr>
              <a:t>http://www.microsoft.com/learning/</a:t>
            </a:r>
          </a:p>
          <a:p>
            <a:r>
              <a:rPr lang="en-US" dirty="0">
                <a:hlinkClick r:id="rId3"/>
              </a:rPr>
              <a:t>certification</a:t>
            </a:r>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8094490" cy="1018169"/>
          </a:xfrm>
        </p:spPr>
        <p:txBody>
          <a:bodyPr/>
          <a:lstStyle/>
          <a:p>
            <a:pPr marL="0" indent="0">
              <a:spcBef>
                <a:spcPts val="0"/>
              </a:spcBef>
              <a:spcAft>
                <a:spcPts val="600"/>
              </a:spcAft>
              <a:buNone/>
            </a:pPr>
            <a:r>
              <a:rPr lang="en-US" sz="2000" dirty="0"/>
              <a:t>Your lab activities will be centered around a fictitious company that we will call Adatum Corporation, through which you will learn how to:</a:t>
            </a:r>
          </a:p>
          <a:p>
            <a:pPr marL="0" indent="0">
              <a:spcBef>
                <a:spcPts val="0"/>
              </a:spcBef>
              <a:buNone/>
            </a:pPr>
            <a:endParaRPr lang="en-US" sz="2000" dirty="0"/>
          </a:p>
          <a:p>
            <a:pPr marL="0" indent="0">
              <a:spcAft>
                <a:spcPts val="600"/>
              </a:spcAft>
              <a:buNone/>
            </a:pPr>
            <a:endParaRPr lang="en-US" sz="24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
        <p:nvSpPr>
          <p:cNvPr id="10" name="TextBox 9"/>
          <p:cNvSpPr txBox="1"/>
          <p:nvPr/>
        </p:nvSpPr>
        <p:spPr>
          <a:xfrm>
            <a:off x="457200" y="1752600"/>
            <a:ext cx="6629400" cy="2985433"/>
          </a:xfrm>
          <a:prstGeom prst="rect">
            <a:avLst/>
          </a:prstGeom>
          <a:noFill/>
        </p:spPr>
        <p:txBody>
          <a:bodyPr wrap="square" rtlCol="0">
            <a:spAutoFit/>
          </a:bodyPr>
          <a:lstStyle/>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Configure Windows PowerShell and run commands within it</a:t>
            </a:r>
          </a:p>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Use the Windows PowerShell pipeline</a:t>
            </a:r>
          </a:p>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Create, run, and modify scripts</a:t>
            </a:r>
          </a:p>
          <a:p>
            <a:pPr marL="457200" indent="-457200">
              <a:spcAft>
                <a:spcPts val="600"/>
              </a:spcAft>
              <a:buClr>
                <a:srgbClr val="0070C0"/>
              </a:buClr>
              <a:buFont typeface="Arial" pitchFamily="34" charset="0"/>
              <a:buChar char="•"/>
            </a:pPr>
            <a:r>
              <a:rPr lang="en-US" sz="2000" dirty="0">
                <a:latin typeface="Segoe UI" pitchFamily="34" charset="0"/>
                <a:ea typeface="Segoe UI" pitchFamily="34" charset="0"/>
                <a:cs typeface="Segoe UI" pitchFamily="34" charset="0"/>
              </a:rPr>
              <a:t>Perform administration on remote computers</a:t>
            </a:r>
          </a:p>
          <a:p>
            <a:pPr marL="457200" indent="-457200">
              <a:spcAft>
                <a:spcPts val="600"/>
              </a:spcAft>
              <a:buClr>
                <a:srgbClr val="0070C0"/>
              </a:buClr>
              <a:buFont typeface="Arial" pitchFamily="34" charset="0"/>
              <a:buChar char="•"/>
            </a:pPr>
            <a:r>
              <a:rPr lang="en-CA" sz="2000" dirty="0">
                <a:latin typeface="Segoe UI" pitchFamily="34" charset="0"/>
                <a:ea typeface="Segoe UI" pitchFamily="34" charset="0"/>
                <a:cs typeface="Segoe UI" pitchFamily="34" charset="0"/>
              </a:rPr>
              <a:t>Use </a:t>
            </a:r>
            <a:r>
              <a:rPr lang="en-US" sz="2000" dirty="0">
                <a:latin typeface="Segoe UI" pitchFamily="34" charset="0"/>
                <a:ea typeface="Segoe UI" pitchFamily="34" charset="0"/>
                <a:cs typeface="Segoe UI" pitchFamily="34" charset="0"/>
              </a:rPr>
              <a:t>profile scripts and the format operator</a:t>
            </a:r>
          </a:p>
          <a:p>
            <a:pPr>
              <a:spcAft>
                <a:spcPts val="600"/>
              </a:spcAft>
              <a:buClr>
                <a:srgbClr val="0070C0"/>
              </a:buClr>
            </a:pPr>
            <a:r>
              <a:rPr lang="en-US" sz="2000" dirty="0">
                <a:latin typeface="Segoe UI" pitchFamily="34" charset="0"/>
                <a:ea typeface="Segoe UI" pitchFamily="34" charset="0"/>
                <a:cs typeface="Segoe UI" pitchFamily="34" charset="0"/>
              </a:rPr>
              <a:t>You will work in a VM environment to complete the labs</a:t>
            </a:r>
          </a:p>
          <a:p>
            <a:endParaRPr lang="en-US" dirty="0"/>
          </a:p>
        </p:txBody>
      </p:sp>
    </p:spTree>
    <p:extLst>
      <p:ext uri="{BB962C8B-B14F-4D97-AF65-F5344CB8AC3E}">
        <p14:creationId xmlns:p14="http://schemas.microsoft.com/office/powerpoint/2010/main" val="149590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VM environment</a:t>
            </a:r>
          </a:p>
        </p:txBody>
      </p:sp>
      <p:graphicFrame>
        <p:nvGraphicFramePr>
          <p:cNvPr id="6" name="Group 29"/>
          <p:cNvGraphicFramePr>
            <a:graphicFrameLocks noGrp="1"/>
          </p:cNvGraphicFramePr>
          <p:nvPr>
            <p:extLst>
              <p:ext uri="{D42A27DB-BD31-4B8C-83A1-F6EECF244321}">
                <p14:modId xmlns:p14="http://schemas.microsoft.com/office/powerpoint/2010/main" val="3953576920"/>
              </p:ext>
            </p:extLst>
          </p:nvPr>
        </p:nvGraphicFramePr>
        <p:xfrm>
          <a:off x="467544" y="1196752"/>
          <a:ext cx="8153400" cy="2936258"/>
        </p:xfrm>
        <a:graphic>
          <a:graphicData uri="http://schemas.openxmlformats.org/drawingml/2006/table">
            <a:tbl>
              <a:tblPr>
                <a:tableStyleId>{BC89EF96-8CEA-46FF-86C4-4CE0E7609802}</a:tableStyleId>
              </a:tblPr>
              <a:tblGrid>
                <a:gridCol w="2592288">
                  <a:extLst>
                    <a:ext uri="{9D8B030D-6E8A-4147-A177-3AD203B41FA5}">
                      <a16:colId xmlns:a16="http://schemas.microsoft.com/office/drawing/2014/main" val="20000"/>
                    </a:ext>
                  </a:extLst>
                </a:gridCol>
                <a:gridCol w="5561112">
                  <a:extLst>
                    <a:ext uri="{9D8B030D-6E8A-4147-A177-3AD203B41FA5}">
                      <a16:colId xmlns:a16="http://schemas.microsoft.com/office/drawing/2014/main" val="20001"/>
                    </a:ext>
                  </a:extLst>
                </a:gridCol>
              </a:tblGrid>
              <a:tr h="477475">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rPr>
                        <a:t>VM name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L w="12700" cap="flat" cmpd="sng" algn="ctr">
                      <a:noFill/>
                      <a:prstDash val="solid"/>
                      <a:round/>
                      <a:headEnd type="none" w="med" len="med"/>
                      <a:tailEnd type="none" w="med" len="med"/>
                    </a:ln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rPr>
                        <a:t>Use</a:t>
                      </a:r>
                      <a:endParaRPr kumimoji="0" lang="en-US" sz="2000" b="1" i="0" u="none" strike="noStrike" cap="none" normalizeH="0" baseline="0" dirty="0">
                        <a:ln>
                          <a:noFill/>
                        </a:ln>
                        <a:solidFill>
                          <a:srgbClr val="0070C0"/>
                        </a:solidFill>
                        <a:effectLst/>
                        <a:latin typeface="Verdana" pitchFamily="34" charset="0"/>
                        <a:cs typeface="Arial" charset="0"/>
                      </a:endParaRPr>
                    </a:p>
                  </a:txBody>
                  <a:tcPr marT="91421" marB="91421" anchor="ctr" horzOverflow="overflow">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721423">
                <a:tc>
                  <a:txBody>
                    <a:bodyPr/>
                    <a:lstStyle/>
                    <a:p>
                      <a:pPr>
                        <a:lnSpc>
                          <a:spcPct val="114000"/>
                        </a:lnSpc>
                        <a:spcAft>
                          <a:spcPts val="0"/>
                        </a:spcAft>
                      </a:pPr>
                      <a:r>
                        <a:rPr lang="en-US" sz="2000" b="1" dirty="0">
                          <a:latin typeface="+mn-lt"/>
                        </a:rPr>
                        <a:t>10961C-LON-DC1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CA" sz="2000" dirty="0">
                          <a:latin typeface="+mn-lt"/>
                        </a:rPr>
                        <a:t>Windows Server 2016 domain controller with the full Desktop Experience</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721423">
                <a:tc>
                  <a:txBody>
                    <a:bodyPr/>
                    <a:lstStyle/>
                    <a:p>
                      <a:pPr>
                        <a:lnSpc>
                          <a:spcPct val="114000"/>
                        </a:lnSpc>
                        <a:spcAft>
                          <a:spcPts val="0"/>
                        </a:spcAft>
                      </a:pPr>
                      <a:r>
                        <a:rPr lang="en-US" sz="2000" b="1" dirty="0">
                          <a:latin typeface="+mn-lt"/>
                        </a:rPr>
                        <a:t>10961C-LON-CL1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CA" sz="2000" dirty="0">
                          <a:latin typeface="+mn-lt"/>
                        </a:rPr>
                        <a:t>Domain-joined Windows 10 client computer with the Remote Server Administration Tools (RSAT) installed</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692927">
                <a:tc>
                  <a:txBody>
                    <a:bodyPr/>
                    <a:lstStyle/>
                    <a:p>
                      <a:pPr>
                        <a:lnSpc>
                          <a:spcPct val="114000"/>
                        </a:lnSpc>
                        <a:spcAft>
                          <a:spcPts val="0"/>
                        </a:spcAft>
                      </a:pPr>
                      <a:r>
                        <a:rPr lang="en-US" sz="2000" b="1" dirty="0">
                          <a:latin typeface="+mn-lt"/>
                        </a:rPr>
                        <a:t>10961C-LON-SVR1</a:t>
                      </a:r>
                    </a:p>
                  </a:txBody>
                  <a:tcPr marL="68580" marR="68580" marT="0" marB="0" anchor="ctr">
                    <a:lnL w="12700" cap="flat" cmpd="sng" algn="ctr">
                      <a:noFill/>
                      <a:prstDash val="solid"/>
                      <a:round/>
                      <a:headEnd type="none" w="med" len="med"/>
                      <a:tailEnd type="none" w="med" len="med"/>
                    </a:lnL>
                  </a:tcPr>
                </a:tc>
                <a:tc>
                  <a:txBody>
                    <a:bodyPr/>
                    <a:lstStyle/>
                    <a:p>
                      <a:pPr>
                        <a:lnSpc>
                          <a:spcPct val="114000"/>
                        </a:lnSpc>
                        <a:spcAft>
                          <a:spcPts val="0"/>
                        </a:spcAft>
                      </a:pPr>
                      <a:r>
                        <a:rPr lang="en-CA" sz="2000" dirty="0">
                          <a:latin typeface="+mn-lt"/>
                        </a:rPr>
                        <a:t>Windows Server 2016 member server with the full Desktop Experience</a:t>
                      </a:r>
                      <a:endParaRPr lang="en-US" sz="2000" dirty="0">
                        <a:latin typeface="+mn-lt"/>
                      </a:endParaRPr>
                    </a:p>
                  </a:txBody>
                  <a:tcPr marL="68580" marR="6858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469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p:cNvSpPr>
            <a:spLocks noGrp="1"/>
          </p:cNvSpPr>
          <p:nvPr>
            <p:ph type="body" sz="quarter" idx="13"/>
          </p:nvPr>
        </p:nvSpPr>
        <p:spPr>
          <a:xfrm>
            <a:off x="457200" y="1219200"/>
            <a:ext cx="8001000" cy="5105400"/>
          </a:xfrm>
        </p:spPr>
        <p:txBody>
          <a:bodyPr/>
          <a:lstStyle/>
          <a:p>
            <a:pPr marL="0" indent="0">
              <a:spcBef>
                <a:spcPts val="0"/>
              </a:spcBef>
              <a:spcAft>
                <a:spcPts val="600"/>
              </a:spcAft>
              <a:buNone/>
            </a:pPr>
            <a:r>
              <a:rPr lang="en-US" sz="2000" dirty="0"/>
              <a:t>In this demonstration, you will learn how to:</a:t>
            </a:r>
          </a:p>
          <a:p>
            <a:pPr>
              <a:spcBef>
                <a:spcPts val="0"/>
              </a:spcBef>
              <a:spcAft>
                <a:spcPts val="600"/>
              </a:spcAft>
            </a:pPr>
            <a:r>
              <a:rPr lang="en-US" sz="2000" dirty="0"/>
              <a:t>Access the MLO lab environment</a:t>
            </a:r>
          </a:p>
          <a:p>
            <a:pPr>
              <a:spcBef>
                <a:spcPts val="0"/>
              </a:spcBef>
              <a:spcAft>
                <a:spcPts val="600"/>
              </a:spcAft>
            </a:pPr>
            <a:r>
              <a:rPr lang="en-US" sz="2000" dirty="0"/>
              <a:t>Switch between </a:t>
            </a:r>
            <a:r>
              <a:rPr lang="en-CA" sz="2000" dirty="0"/>
              <a:t>VMs</a:t>
            </a:r>
            <a:endParaRPr lang="en-US" sz="2000" dirty="0"/>
          </a:p>
          <a:p>
            <a:pPr>
              <a:spcBef>
                <a:spcPts val="0"/>
              </a:spcBef>
              <a:spcAft>
                <a:spcPts val="600"/>
              </a:spcAft>
            </a:pPr>
            <a:endParaRPr lang="en-US" sz="2000" dirty="0"/>
          </a:p>
          <a:p>
            <a:pPr marL="0" indent="0">
              <a:spcBef>
                <a:spcPts val="0"/>
              </a:spcBef>
              <a:spcAft>
                <a:spcPts val="600"/>
              </a:spcAft>
              <a:buNone/>
            </a:pPr>
            <a:r>
              <a:rPr lang="en-US" sz="2000" dirty="0"/>
              <a:t>Read the online Lab Notes carefully, because some procedures related to on-premises labs versus online labs might have slightly different steps. Any differences will be called out in the Lab Notes.</a:t>
            </a:r>
          </a:p>
        </p:txBody>
      </p:sp>
      <p:sp>
        <p:nvSpPr>
          <p:cNvPr id="9" name="Title 1"/>
          <p:cNvSpPr>
            <a:spLocks noGrp="1"/>
          </p:cNvSpPr>
          <p:nvPr>
            <p:ph type="title"/>
          </p:nvPr>
        </p:nvSpPr>
        <p:spPr>
          <a:xfrm>
            <a:off x="457200" y="0"/>
            <a:ext cx="9067800" cy="822960"/>
          </a:xfrm>
        </p:spPr>
        <p:txBody>
          <a:bodyPr/>
          <a:lstStyle/>
          <a:p>
            <a:r>
              <a:rPr lang="en-US" dirty="0"/>
              <a:t>Demonstration: Using Microsoft Labs Online </a:t>
            </a:r>
            <a:r>
              <a:rPr lang="en-US" i="1" dirty="0"/>
              <a:t>(OPTIONAL)</a:t>
            </a:r>
          </a:p>
        </p:txBody>
      </p:sp>
    </p:spTree>
    <p:extLst>
      <p:ext uri="{BB962C8B-B14F-4D97-AF65-F5344CB8AC3E}">
        <p14:creationId xmlns:p14="http://schemas.microsoft.com/office/powerpoint/2010/main" val="269634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Hyper-V Manager </a:t>
            </a:r>
            <a:r>
              <a:rPr lang="en-US" i="1" dirty="0"/>
              <a:t>(OPTIONAL)</a:t>
            </a:r>
            <a:endParaRPr lang="en-US" dirty="0"/>
          </a:p>
        </p:txBody>
      </p:sp>
      <p:sp>
        <p:nvSpPr>
          <p:cNvPr id="4" name="Text Placeholder 3"/>
          <p:cNvSpPr>
            <a:spLocks noGrp="1"/>
          </p:cNvSpPr>
          <p:nvPr>
            <p:ph type="body" sz="quarter" idx="13"/>
          </p:nvPr>
        </p:nvSpPr>
        <p:spPr>
          <a:xfrm>
            <a:off x="457200" y="1008584"/>
            <a:ext cx="7859216" cy="5544616"/>
          </a:xfrm>
        </p:spPr>
        <p:txBody>
          <a:bodyPr/>
          <a:lstStyle/>
          <a:p>
            <a:pPr marL="0" indent="0">
              <a:spcBef>
                <a:spcPts val="0"/>
              </a:spcBef>
              <a:spcAft>
                <a:spcPts val="600"/>
              </a:spcAft>
              <a:buNone/>
            </a:pPr>
            <a:r>
              <a:rPr lang="en-US" sz="1800" dirty="0"/>
              <a:t>In this demonstration, you will learn how to:</a:t>
            </a:r>
          </a:p>
          <a:p>
            <a:pPr>
              <a:spcBef>
                <a:spcPts val="0"/>
              </a:spcBef>
              <a:spcAft>
                <a:spcPts val="600"/>
              </a:spcAft>
            </a:pPr>
            <a:r>
              <a:rPr lang="en-US" sz="1800" dirty="0"/>
              <a:t>Open Hyper-V Manager</a:t>
            </a:r>
          </a:p>
          <a:p>
            <a:pPr>
              <a:spcBef>
                <a:spcPts val="0"/>
              </a:spcBef>
              <a:spcAft>
                <a:spcPts val="600"/>
              </a:spcAft>
            </a:pPr>
            <a:r>
              <a:rPr lang="en-US" sz="1800" dirty="0"/>
              <a:t>Navigate the various sections/panes within Hyper-V Manager:</a:t>
            </a:r>
          </a:p>
          <a:p>
            <a:pPr lvl="1">
              <a:spcBef>
                <a:spcPts val="0"/>
              </a:spcBef>
              <a:spcAft>
                <a:spcPts val="600"/>
              </a:spcAft>
            </a:pPr>
            <a:r>
              <a:rPr lang="en-CA" sz="1800" dirty="0"/>
              <a:t>VMs</a:t>
            </a:r>
            <a:r>
              <a:rPr lang="en-US" sz="1800" dirty="0"/>
              <a:t>, snapshots, and actions (server-specific and VM</a:t>
            </a:r>
            <a:r>
              <a:rPr lang="en-CA" sz="1800" dirty="0"/>
              <a:t>‑</a:t>
            </a:r>
            <a:r>
              <a:rPr lang="en-US" sz="1800" dirty="0"/>
              <a:t>specific)</a:t>
            </a:r>
          </a:p>
          <a:p>
            <a:pPr>
              <a:spcBef>
                <a:spcPts val="0"/>
              </a:spcBef>
              <a:spcAft>
                <a:spcPts val="600"/>
              </a:spcAft>
            </a:pPr>
            <a:r>
              <a:rPr lang="en-US" sz="1800" dirty="0"/>
              <a:t>Identify the </a:t>
            </a:r>
            <a:r>
              <a:rPr lang="en-CA" sz="1800" dirty="0"/>
              <a:t>VMs </a:t>
            </a:r>
            <a:r>
              <a:rPr lang="en-US" sz="1800" dirty="0"/>
              <a:t>you will use in the labs for this course</a:t>
            </a:r>
          </a:p>
          <a:p>
            <a:pPr>
              <a:spcBef>
                <a:spcPts val="0"/>
              </a:spcBef>
              <a:spcAft>
                <a:spcPts val="600"/>
              </a:spcAft>
            </a:pPr>
            <a:r>
              <a:rPr lang="en-US" sz="1800" dirty="0"/>
              <a:t>Take a snapshot and apply a snapshot</a:t>
            </a:r>
          </a:p>
          <a:p>
            <a:pPr>
              <a:spcBef>
                <a:spcPts val="0"/>
              </a:spcBef>
              <a:spcAft>
                <a:spcPts val="600"/>
              </a:spcAft>
            </a:pPr>
            <a:r>
              <a:rPr lang="en-US" sz="1800" dirty="0"/>
              <a:t>Connect to a </a:t>
            </a:r>
            <a:r>
              <a:rPr lang="en-CA" sz="1800" dirty="0"/>
              <a:t>VM</a:t>
            </a:r>
            <a:endParaRPr lang="en-US" sz="1800" dirty="0"/>
          </a:p>
          <a:p>
            <a:pPr>
              <a:spcBef>
                <a:spcPts val="0"/>
              </a:spcBef>
              <a:spcAft>
                <a:spcPts val="600"/>
              </a:spcAft>
            </a:pPr>
            <a:r>
              <a:rPr lang="en-US" sz="1800" dirty="0"/>
              <a:t>Start and sign in to a </a:t>
            </a:r>
            <a:r>
              <a:rPr lang="en-CA" sz="1800" dirty="0"/>
              <a:t>VM</a:t>
            </a:r>
            <a:endParaRPr lang="en-US" sz="1800" dirty="0"/>
          </a:p>
          <a:p>
            <a:pPr>
              <a:spcBef>
                <a:spcPts val="0"/>
              </a:spcBef>
              <a:spcAft>
                <a:spcPts val="600"/>
              </a:spcAft>
            </a:pPr>
            <a:r>
              <a:rPr lang="en-US" sz="1800" dirty="0"/>
              <a:t>Switch between the full screen and window modes</a:t>
            </a:r>
          </a:p>
          <a:p>
            <a:pPr>
              <a:spcBef>
                <a:spcPts val="0"/>
              </a:spcBef>
              <a:spcAft>
                <a:spcPts val="600"/>
              </a:spcAft>
            </a:pPr>
            <a:r>
              <a:rPr lang="en-US" sz="1800" dirty="0"/>
              <a:t>Revert to the previous snapshot</a:t>
            </a:r>
          </a:p>
          <a:p>
            <a:pPr>
              <a:spcBef>
                <a:spcPts val="0"/>
              </a:spcBef>
              <a:spcAft>
                <a:spcPts val="600"/>
              </a:spcAft>
            </a:pPr>
            <a:r>
              <a:rPr lang="en-US" sz="1800" dirty="0"/>
              <a:t>Shut down a </a:t>
            </a:r>
            <a:r>
              <a:rPr lang="en-CA" sz="1800" dirty="0"/>
              <a:t>VM, and:</a:t>
            </a:r>
            <a:r>
              <a:rPr lang="en-US" sz="1800" dirty="0"/>
              <a:t> </a:t>
            </a:r>
          </a:p>
          <a:p>
            <a:pPr lvl="1">
              <a:spcBef>
                <a:spcPts val="0"/>
              </a:spcBef>
              <a:spcAft>
                <a:spcPts val="600"/>
              </a:spcAft>
            </a:pPr>
            <a:r>
              <a:rPr lang="en-US" sz="1800" dirty="0"/>
              <a:t>Know when to shut down versus turn off a VM</a:t>
            </a:r>
          </a:p>
          <a:p>
            <a:pPr>
              <a:spcBef>
                <a:spcPts val="0"/>
              </a:spcBef>
              <a:spcAft>
                <a:spcPts val="600"/>
              </a:spcAft>
            </a:pPr>
            <a:r>
              <a:rPr lang="en-US" sz="1800" dirty="0"/>
              <a:t>Close Hyper-V Manager</a:t>
            </a:r>
          </a:p>
        </p:txBody>
      </p:sp>
    </p:spTree>
    <p:extLst>
      <p:ext uri="{BB962C8B-B14F-4D97-AF65-F5344CB8AC3E}">
        <p14:creationId xmlns:p14="http://schemas.microsoft.com/office/powerpoint/2010/main" val="19114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Windows Server administration experience</a:t>
            </a:r>
          </a:p>
          <a:p>
            <a:r>
              <a:rPr lang="en-US" sz="2400" dirty="0"/>
              <a:t>Windows PowerShell experience</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pros who:</a:t>
            </a:r>
          </a:p>
          <a:p>
            <a:pPr>
              <a:spcBef>
                <a:spcPts val="0"/>
              </a:spcBef>
              <a:spcAft>
                <a:spcPts val="1200"/>
              </a:spcAft>
            </a:pPr>
            <a:r>
              <a:rPr lang="en-CA" sz="2000" dirty="0"/>
              <a:t>Are already experienced in general Windows Server and Windows client administration</a:t>
            </a:r>
          </a:p>
          <a:p>
            <a:pPr>
              <a:spcBef>
                <a:spcPts val="0"/>
              </a:spcBef>
              <a:spcAft>
                <a:spcPts val="1200"/>
              </a:spcAft>
            </a:pPr>
            <a:r>
              <a:rPr lang="en-CA" sz="2000" dirty="0"/>
              <a:t>Want to learn more about using Windows PowerShell for administration</a:t>
            </a:r>
          </a:p>
          <a:p>
            <a:pPr marL="0" indent="0">
              <a:spcBef>
                <a:spcPts val="0"/>
              </a:spcBef>
              <a:spcAft>
                <a:spcPts val="1200"/>
              </a:spcAft>
              <a:buNone/>
            </a:pPr>
            <a:r>
              <a:rPr lang="en-CA" sz="2000" dirty="0"/>
              <a:t>This course does not require any prior experience with any version of Windows PowerShell or any scripting language. The course is also suitable for IT professionals who are already experienced in server administration, including that for Microsoft Exchange Server, Microsoft SharePoint Server, Microsoft SQL Server, and System Center</a:t>
            </a:r>
            <a:endParaRPr lang="en-CA" sz="2400" dirty="0"/>
          </a:p>
          <a:p>
            <a:endParaRPr lang="en-US" sz="24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Before attending this course, students must have:</a:t>
            </a:r>
          </a:p>
          <a:p>
            <a:pPr lvl="0">
              <a:spcBef>
                <a:spcPts val="0"/>
              </a:spcBef>
              <a:spcAft>
                <a:spcPts val="1200"/>
              </a:spcAft>
            </a:pPr>
            <a:r>
              <a:rPr lang="en-CA" sz="2000" dirty="0"/>
              <a:t>Experience with Windows networking technologies and implementation</a:t>
            </a:r>
          </a:p>
          <a:p>
            <a:pPr lvl="0">
              <a:spcBef>
                <a:spcPts val="0"/>
              </a:spcBef>
              <a:spcAft>
                <a:spcPts val="1200"/>
              </a:spcAft>
            </a:pPr>
            <a:r>
              <a:rPr lang="en-CA" sz="2000" dirty="0"/>
              <a:t>Experience with Windows Server administration, maintenance, and troubleshooting</a:t>
            </a:r>
          </a:p>
          <a:p>
            <a:pPr lvl="0">
              <a:spcBef>
                <a:spcPts val="0"/>
              </a:spcBef>
              <a:spcAft>
                <a:spcPts val="1200"/>
              </a:spcAft>
            </a:pPr>
            <a:r>
              <a:rPr lang="en-CA" sz="2000" dirty="0"/>
              <a:t>Experience with Windows Client administration, maintenance, and troubleshooting</a:t>
            </a:r>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a:xfrm>
            <a:off x="457200" y="1066800"/>
            <a:ext cx="8610600" cy="5105400"/>
          </a:xfrm>
        </p:spPr>
        <p:txBody>
          <a:bodyPr/>
          <a:lstStyle/>
          <a:p>
            <a:pPr marL="0" indent="0">
              <a:spcBef>
                <a:spcPts val="0"/>
              </a:spcBef>
              <a:spcAft>
                <a:spcPts val="1200"/>
              </a:spcAft>
              <a:buNone/>
            </a:pPr>
            <a:r>
              <a:rPr lang="en-CA" sz="2000" dirty="0"/>
              <a:t>After completing this course, students will be able to:</a:t>
            </a:r>
            <a:endParaRPr lang="en-US" sz="2000" dirty="0"/>
          </a:p>
          <a:p>
            <a:pPr>
              <a:spcBef>
                <a:spcPts val="0"/>
              </a:spcBef>
              <a:spcAft>
                <a:spcPts val="1200"/>
              </a:spcAft>
            </a:pPr>
            <a:r>
              <a:rPr lang="en-CA" sz="2000" dirty="0"/>
              <a:t>Explain the basic concepts behind Windows PowerShell</a:t>
            </a:r>
          </a:p>
          <a:p>
            <a:pPr>
              <a:spcBef>
                <a:spcPts val="0"/>
              </a:spcBef>
              <a:spcAft>
                <a:spcPts val="1200"/>
              </a:spcAft>
            </a:pPr>
            <a:r>
              <a:rPr lang="en-CA" sz="2000" dirty="0"/>
              <a:t>Identify and use basic cmdlets to manage a variety of services by </a:t>
            </a:r>
            <a:br>
              <a:rPr lang="en-CA" sz="2000" dirty="0"/>
            </a:br>
            <a:r>
              <a:rPr lang="en-CA" sz="2000" dirty="0"/>
              <a:t>using Windows PowerShell</a:t>
            </a:r>
          </a:p>
          <a:p>
            <a:pPr>
              <a:spcBef>
                <a:spcPts val="0"/>
              </a:spcBef>
              <a:spcAft>
                <a:spcPts val="1200"/>
              </a:spcAft>
            </a:pPr>
            <a:r>
              <a:rPr lang="en-CA" sz="2000" dirty="0"/>
              <a:t>Work with the Windows PowerShell pipeline</a:t>
            </a:r>
          </a:p>
          <a:p>
            <a:pPr>
              <a:spcBef>
                <a:spcPts val="0"/>
              </a:spcBef>
              <a:spcAft>
                <a:spcPts val="1200"/>
              </a:spcAft>
            </a:pPr>
            <a:r>
              <a:rPr lang="en-CA" sz="2000" dirty="0"/>
              <a:t>Describe how the Windows PowerShell pipeline works</a:t>
            </a:r>
          </a:p>
          <a:p>
            <a:pPr>
              <a:spcBef>
                <a:spcPts val="0"/>
              </a:spcBef>
              <a:spcAft>
                <a:spcPts val="1200"/>
              </a:spcAft>
            </a:pPr>
            <a:r>
              <a:rPr lang="en-CA" sz="2000" dirty="0"/>
              <a:t>Use PSProviders and PSDrives</a:t>
            </a:r>
          </a:p>
          <a:p>
            <a:pPr>
              <a:spcBef>
                <a:spcPts val="0"/>
              </a:spcBef>
              <a:spcAft>
                <a:spcPts val="1200"/>
              </a:spcAft>
            </a:pPr>
            <a:r>
              <a:rPr lang="en-CA" sz="2000" dirty="0"/>
              <a:t>Use WMI and CIM to manage Windows servers</a:t>
            </a:r>
          </a:p>
          <a:p>
            <a:pPr>
              <a:spcBef>
                <a:spcPts val="0"/>
              </a:spcBef>
              <a:spcAft>
                <a:spcPts val="1200"/>
              </a:spcAft>
            </a:pPr>
            <a:r>
              <a:rPr lang="en-CA" sz="2000" dirty="0"/>
              <a:t>Use variables, arrays, and hash tables in Windows PowerShell</a:t>
            </a:r>
          </a:p>
          <a:p>
            <a:pPr>
              <a:spcBef>
                <a:spcPts val="0"/>
              </a:spcBef>
              <a:spcAft>
                <a:spcPts val="1200"/>
              </a:spcAft>
            </a:pPr>
            <a:r>
              <a:rPr lang="en-CA" sz="2000" dirty="0"/>
              <a:t>Develop basic Windows PowerShell scripts</a:t>
            </a:r>
          </a:p>
        </p:txBody>
      </p:sp>
    </p:spTree>
    <p:extLst>
      <p:ext uri="{BB962C8B-B14F-4D97-AF65-F5344CB8AC3E}">
        <p14:creationId xmlns:p14="http://schemas.microsoft.com/office/powerpoint/2010/main" val="165624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a:xfrm>
            <a:off x="457200" y="1066800"/>
            <a:ext cx="8382000" cy="5105400"/>
          </a:xfrm>
        </p:spPr>
        <p:txBody>
          <a:bodyPr/>
          <a:lstStyle/>
          <a:p>
            <a:pPr marL="0" indent="0">
              <a:spcBef>
                <a:spcPts val="0"/>
              </a:spcBef>
              <a:spcAft>
                <a:spcPts val="1200"/>
              </a:spcAft>
              <a:buNone/>
            </a:pPr>
            <a:r>
              <a:rPr lang="en-CA" sz="2000" dirty="0"/>
              <a:t>After completing this course, students will be able to:</a:t>
            </a:r>
          </a:p>
          <a:p>
            <a:pPr>
              <a:spcBef>
                <a:spcPts val="0"/>
              </a:spcBef>
              <a:spcAft>
                <a:spcPts val="1200"/>
              </a:spcAft>
            </a:pPr>
            <a:r>
              <a:rPr lang="en-CA" sz="2000" dirty="0"/>
              <a:t>Implement advanced scripting concepts such as gathering input, documenting scripts, and error handling</a:t>
            </a:r>
          </a:p>
          <a:p>
            <a:pPr>
              <a:spcBef>
                <a:spcPts val="0"/>
              </a:spcBef>
              <a:spcAft>
                <a:spcPts val="1200"/>
              </a:spcAft>
            </a:pPr>
            <a:r>
              <a:rPr lang="en-CA" sz="2000" dirty="0"/>
              <a:t>Administer remote computers</a:t>
            </a:r>
          </a:p>
          <a:p>
            <a:pPr>
              <a:spcBef>
                <a:spcPts val="0"/>
              </a:spcBef>
              <a:spcAft>
                <a:spcPts val="1200"/>
              </a:spcAft>
            </a:pPr>
            <a:r>
              <a:rPr lang="en-CA" sz="2000" dirty="0"/>
              <a:t>Use background jobs and scheduled jobs</a:t>
            </a:r>
          </a:p>
          <a:p>
            <a:pPr>
              <a:spcBef>
                <a:spcPts val="0"/>
              </a:spcBef>
              <a:spcAft>
                <a:spcPts val="1200"/>
              </a:spcAft>
            </a:pPr>
            <a:r>
              <a:rPr lang="en-CA" sz="2000" dirty="0"/>
              <a:t>Use advanced Windows PowerShell techniques and profiles</a:t>
            </a:r>
          </a:p>
          <a:p>
            <a:pPr marL="0" indent="0">
              <a:spcBef>
                <a:spcPts val="0"/>
              </a:spcBef>
              <a:spcAft>
                <a:spcPts val="1200"/>
              </a:spcAft>
              <a:buNone/>
            </a:pPr>
            <a:endParaRPr lang="en-US" sz="2000" dirty="0"/>
          </a:p>
          <a:p>
            <a:pPr>
              <a:spcBef>
                <a:spcPts val="0"/>
              </a:spcBef>
              <a:spcAft>
                <a:spcPts val="1200"/>
              </a:spcAft>
            </a:pPr>
            <a:endParaRPr lang="en-US" sz="2400" dirty="0"/>
          </a:p>
        </p:txBody>
      </p:sp>
    </p:spTree>
    <p:extLst>
      <p:ext uri="{BB962C8B-B14F-4D97-AF65-F5344CB8AC3E}">
        <p14:creationId xmlns:p14="http://schemas.microsoft.com/office/powerpoint/2010/main" val="14956039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1693</Words>
  <Application>Microsoft Office PowerPoint</Application>
  <PresentationFormat>On-screen Show (4:3)</PresentationFormat>
  <Paragraphs>299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Segoe</vt:lpstr>
      <vt:lpstr>Segoe UI</vt:lpstr>
      <vt:lpstr>Segoe UI Light</vt:lpstr>
      <vt:lpstr>Verdana</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Your course materials (OPTIONAL)</vt:lpstr>
      <vt:lpstr>Your course materials (OPTIONAL)</vt:lpstr>
      <vt:lpstr>Course outline</vt:lpstr>
      <vt:lpstr>Course outline, continued</vt:lpstr>
      <vt:lpstr>Related courses</vt:lpstr>
      <vt:lpstr>Microsoft Certification Program</vt:lpstr>
      <vt:lpstr>Preparing for the labs</vt:lpstr>
      <vt:lpstr>VM environment</vt:lpstr>
      <vt:lpstr>Demonstration: Using Microsoft Labs Online (OPTIONAL)</vt:lpstr>
      <vt:lpstr>Demonstration: Using Hyper-V Manager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2017-08-10T00:07:22Z</dcterms:created>
  <dcterms:modified xsi:type="dcterms:W3CDTF">2017-08-16T00:07:59Z</dcterms:modified>
</cp:coreProperties>
</file>