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77" r:id="rId2"/>
    <p:sldId id="256" r:id="rId3"/>
    <p:sldId id="257" r:id="rId4"/>
    <p:sldId id="258" r:id="rId5"/>
    <p:sldId id="281" r:id="rId6"/>
    <p:sldId id="260" r:id="rId7"/>
    <p:sldId id="261" r:id="rId8"/>
    <p:sldId id="262" r:id="rId9"/>
    <p:sldId id="263" r:id="rId10"/>
    <p:sldId id="264" r:id="rId11"/>
    <p:sldId id="265" r:id="rId12"/>
    <p:sldId id="266" r:id="rId13"/>
    <p:sldId id="285" r:id="rId14"/>
    <p:sldId id="267" r:id="rId15"/>
    <p:sldId id="286" r:id="rId16"/>
    <p:sldId id="268" r:id="rId17"/>
    <p:sldId id="269" r:id="rId18"/>
    <p:sldId id="282" r:id="rId19"/>
    <p:sldId id="283"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187" autoAdjust="0"/>
    <p:restoredTop sz="73648" autoAdjust="0"/>
  </p:normalViewPr>
  <p:slideViewPr>
    <p:cSldViewPr>
      <p:cViewPr varScale="1">
        <p:scale>
          <a:sx n="91" d="100"/>
          <a:sy n="91" d="100"/>
        </p:scale>
        <p:origin x="78" y="600"/>
      </p:cViewPr>
      <p:guideLst>
        <p:guide orient="horz" pos="2160"/>
        <p:guide pos="2880"/>
      </p:guideLst>
    </p:cSldViewPr>
  </p:slideViewPr>
  <p:outlineViewPr>
    <p:cViewPr>
      <p:scale>
        <a:sx n="33" d="100"/>
        <a:sy n="33" d="100"/>
      </p:scale>
      <p:origin x="0" y="-46221"/>
    </p:cViewPr>
  </p:outlineViewPr>
  <p:notesTextViewPr>
    <p:cViewPr>
      <p:scale>
        <a:sx n="100" d="100"/>
        <a:sy n="100" d="100"/>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pPr/>
              <a:t>1/26/2017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pPr/>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2034"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ww.microsoftazurepass.com/learning"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This introduction module (known as “Module 0”) provides students with an overview of the course content materials and logistics, using Course 20742B, </a:t>
            </a:r>
            <a:r>
              <a:rPr lang="en-US" sz="1000" i="1" dirty="0">
                <a:latin typeface="Segoe" panose="020B0502040504020203" pitchFamily="34" charset="0"/>
                <a:cs typeface="Arial" panose="020B0604020202020204" pitchFamily="34" charset="0"/>
              </a:rPr>
              <a:t>Identity with Windows Server 2016. </a:t>
            </a:r>
            <a:r>
              <a:rPr lang="en-US" sz="1000" dirty="0">
                <a:latin typeface="Segoe" panose="020B0502040504020203" pitchFamily="34" charset="0"/>
                <a:cs typeface="Arial" panose="020B0604020202020204" pitchFamily="34" charset="0"/>
              </a:rPr>
              <a:t>Replace the course-specific text with your own. </a:t>
            </a:r>
            <a:br>
              <a:rPr lang="en-US" sz="1000" dirty="0">
                <a:latin typeface="Segoe" panose="020B0502040504020203" pitchFamily="34" charset="0"/>
                <a:cs typeface="Arial" panose="020B0604020202020204" pitchFamily="34" charset="0"/>
              </a:rPr>
            </a:b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Hyper</a:t>
            </a:r>
            <a:r>
              <a:rPr lang="en-CA" sz="1000" kern="1200" dirty="0">
                <a:solidFill>
                  <a:schemeClr val="tx1"/>
                </a:solidFill>
                <a:effectLst/>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Virtual</a:t>
            </a:r>
            <a:r>
              <a:rPr lang="en-US" sz="1000" baseline="0" dirty="0">
                <a:latin typeface="Segoe" panose="020B0502040504020203" pitchFamily="34" charset="0"/>
                <a:cs typeface="Arial" panose="020B0604020202020204" pitchFamily="34" charset="0"/>
              </a:rPr>
              <a:t> machines (</a:t>
            </a:r>
            <a:r>
              <a:rPr lang="en-US" sz="1000" dirty="0">
                <a:latin typeface="Segoe" panose="020B0502040504020203" pitchFamily="34" charset="0"/>
                <a:cs typeface="Arial" panose="020B0604020202020204" pitchFamily="34" charset="0"/>
              </a:rPr>
              <a:t>VMs) for the course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Latest error logs for the course (if any) </a:t>
            </a:r>
            <a:endParaRPr lang="en-US" sz="1000" dirty="0">
              <a:solidFill>
                <a:srgbClr val="FF3300"/>
              </a:solidFill>
              <a:latin typeface="Segoe" panose="020B0502040504020203" pitchFamily="34" charset="0"/>
              <a:cs typeface="Arial" panose="020B0604020202020204" pitchFamily="34" charset="0"/>
            </a:endParaRPr>
          </a:p>
          <a:p>
            <a:pPr marL="228600" lvl="1" indent="0">
              <a:buNone/>
            </a:pPr>
            <a:endParaRPr lang="en-US"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previous slide for printed courseware.&gt;&gt;</a:t>
            </a:r>
          </a:p>
          <a:p>
            <a:endParaRPr lang="en-US"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they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200435"/>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pPr/>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3429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09372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Tell students whether the course labs will be run as 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local labs, or as Microsoft Labs Online (MLO) hosted labs. </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labs are run on the local host machines in Hyper</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MLO labs are accessed on the local host machines via a web browser, similar to the VMs that are running on a hosted platform and accessed via a browser.</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This course will use the following virtual machines:</a:t>
            </a:r>
          </a:p>
          <a:p>
            <a:endParaRPr lang="en-CA" sz="1000" dirty="0">
              <a:latin typeface="Segoe" panose="020B0502040504020203" pitchFamily="34" charset="0"/>
              <a:cs typeface="Arial" panose="020B0604020202020204" pitchFamily="34" charset="0"/>
            </a:endParaRP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LON-DC1</a:t>
            </a: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TOR-DC1</a:t>
            </a: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TREY-DC1</a:t>
            </a: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LON-SVR1</a:t>
            </a: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LON-SVR2</a:t>
            </a: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CA-SRV1</a:t>
            </a: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LON-CL1</a:t>
            </a:r>
          </a:p>
          <a:p>
            <a:pPr rtl="0" eaLnBrk="1" fontAlgn="t" latinLnBrk="0" hangingPunct="1"/>
            <a:r>
              <a:rPr lang="hr-HR" sz="1200" b="0" i="0" u="none" strike="noStrike" kern="1200" dirty="0">
                <a:solidFill>
                  <a:schemeClr val="tx1"/>
                </a:solidFill>
                <a:effectLst/>
                <a:latin typeface="+mn-lt"/>
                <a:ea typeface="+mn-ea"/>
                <a:cs typeface="+mn-cs"/>
              </a:rPr>
              <a:t>20742B-</a:t>
            </a:r>
            <a:r>
              <a:rPr lang="en-US" sz="1200" b="0" i="0" u="none" strike="noStrike" kern="1200" dirty="0">
                <a:solidFill>
                  <a:schemeClr val="tx1"/>
                </a:solidFill>
                <a:effectLst/>
                <a:latin typeface="+mn-lt"/>
                <a:ea typeface="+mn-ea"/>
                <a:cs typeface="+mn-cs"/>
              </a:rPr>
              <a:t>LON-CL2</a:t>
            </a:r>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Segoe" panose="020B0502040504020203" pitchFamily="34" charset="0"/>
                <a:ea typeface="+mn-ea"/>
                <a:cs typeface="+mn-cs"/>
              </a:rPr>
              <a:t>You should request</a:t>
            </a:r>
            <a:r>
              <a:rPr lang="en-US" sz="1000" kern="1200" baseline="0" dirty="0">
                <a:solidFill>
                  <a:schemeClr val="tx1"/>
                </a:solidFill>
                <a:effectLst/>
                <a:latin typeface="Segoe" panose="020B0502040504020203" pitchFamily="34" charset="0"/>
                <a:ea typeface="+mn-ea"/>
                <a:cs typeface="+mn-cs"/>
              </a:rPr>
              <a:t> the </a:t>
            </a:r>
            <a:r>
              <a:rPr lang="en-US" sz="1000" kern="1200" dirty="0">
                <a:solidFill>
                  <a:schemeClr val="tx1"/>
                </a:solidFill>
                <a:effectLst/>
                <a:latin typeface="Segoe" panose="020B0502040504020203" pitchFamily="34" charset="0"/>
                <a:ea typeface="+mn-ea"/>
                <a:cs typeface="+mn-cs"/>
              </a:rPr>
              <a:t>Microsoft Learning Azure Passes at least two weeks before the class begins. </a:t>
            </a:r>
            <a:r>
              <a:rPr lang="en-IE" sz="1000" kern="1200" dirty="0">
                <a:solidFill>
                  <a:schemeClr val="tx1"/>
                </a:solidFill>
                <a:effectLst/>
                <a:latin typeface="Segoe" panose="020B0502040504020203" pitchFamily="34" charset="0"/>
                <a:ea typeface="+mn-ea"/>
                <a:cs typeface="+mn-cs"/>
              </a:rPr>
              <a:t>Details of how to acquire Microsoft Learning Azure passes for your class are available at </a:t>
            </a:r>
            <a:r>
              <a:rPr lang="en-IE" sz="1000" u="none" strike="noStrike" kern="1200" dirty="0">
                <a:solidFill>
                  <a:schemeClr val="tx1"/>
                </a:solidFill>
                <a:effectLst/>
                <a:latin typeface="Segoe" panose="020B0502040504020203" pitchFamily="34" charset="0"/>
                <a:ea typeface="+mn-ea"/>
                <a:cs typeface="+mn-cs"/>
                <a:hlinkClick r:id="rId3"/>
              </a:rPr>
              <a:t>http://go.microsoft.com/fwlink/?LinkId=512034</a:t>
            </a:r>
            <a:r>
              <a:rPr lang="en-IE" sz="1000" u="none" strike="noStrike" kern="1200" dirty="0">
                <a:solidFill>
                  <a:schemeClr val="tx1"/>
                </a:solidFill>
                <a:effectLst/>
                <a:latin typeface="Segoe" panose="020B0502040504020203" pitchFamily="34" charset="0"/>
                <a:ea typeface="+mn-ea"/>
                <a:cs typeface="+mn-cs"/>
              </a:rPr>
              <a:t>.</a:t>
            </a:r>
            <a:r>
              <a:rPr lang="en-IE" sz="1000" kern="1200" dirty="0">
                <a:solidFill>
                  <a:schemeClr val="tx1"/>
                </a:solidFill>
                <a:effectLst/>
                <a:latin typeface="Segoe" panose="020B0502040504020203" pitchFamily="34" charset="0"/>
                <a:ea typeface="+mn-ea"/>
                <a:cs typeface="+mn-cs"/>
              </a:rPr>
              <a:t> </a:t>
            </a:r>
          </a:p>
          <a:p>
            <a:endParaRPr lang="en-IE" sz="1000" baseline="0" dirty="0">
              <a:latin typeface="Segoe" panose="020B0502040504020203"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E" sz="1000" baseline="0" dirty="0">
                <a:latin typeface="Segoe" panose="020B0502040504020203" pitchFamily="34" charset="0"/>
              </a:rPr>
              <a:t>All students should have already received an Azure passcode, and activated their </a:t>
            </a:r>
            <a:r>
              <a:rPr lang="en-GB" sz="1000" baseline="0" dirty="0">
                <a:latin typeface="Segoe" panose="020B0502040504020203" pitchFamily="34" charset="0"/>
              </a:rPr>
              <a:t>Microsoft Learning Azure Passes </a:t>
            </a:r>
            <a:r>
              <a:rPr lang="en-IE" sz="1000" baseline="0" dirty="0">
                <a:latin typeface="Segoe" panose="020B0502040504020203" pitchFamily="34" charset="0"/>
              </a:rPr>
              <a:t>prior to the start of class. </a:t>
            </a:r>
            <a:r>
              <a:rPr lang="en-GB" sz="1000" baseline="0" dirty="0">
                <a:latin typeface="Segoe" panose="020B0502040504020203" pitchFamily="34" charset="0"/>
              </a:rPr>
              <a:t>If students have not activated their Microsoft Learning Azure Pass ahead of class, have them do so now by following the steps outlined </a:t>
            </a:r>
            <a:r>
              <a:rPr lang="en-IE" sz="1000" baseline="0" dirty="0">
                <a:latin typeface="Segoe" panose="020B0502040504020203" pitchFamily="34" charset="0"/>
              </a:rPr>
              <a:t>at </a:t>
            </a:r>
            <a:r>
              <a:rPr lang="en-US" sz="1000" dirty="0">
                <a:latin typeface="Segoe" panose="020B0502040504020203" pitchFamily="34" charset="0"/>
                <a:hlinkClick r:id="rId4"/>
              </a:rPr>
              <a:t>http://www.microsoftazurepass.com/learning</a:t>
            </a:r>
            <a:r>
              <a:rPr lang="en-US" sz="1000" dirty="0">
                <a:latin typeface="Segoe" panose="020B0502040504020203" pitchFamily="34" charset="0"/>
              </a:rPr>
              <a:t>. </a:t>
            </a:r>
          </a:p>
          <a:p>
            <a:endParaRPr lang="en-IE" sz="1000" baseline="0" dirty="0">
              <a:latin typeface="Segoe" panose="020B05020405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The use of the publicly available trial subscriptions or other types of passes, such as MSDN, is possible with the course labs. However, the labs have not been tested with every available pass type, so variations in functionality, while unlikely, are possible due to potential Azure subscription limitations.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panose="020B0502040504020203"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Be sure to</a:t>
            </a:r>
            <a:r>
              <a:rPr lang="en-US" sz="1000" kern="1200" baseline="0" dirty="0">
                <a:solidFill>
                  <a:schemeClr val="tx1"/>
                </a:solidFill>
                <a:effectLst/>
                <a:latin typeface="Segoe" panose="020B0502040504020203" pitchFamily="34" charset="0"/>
                <a:ea typeface="+mn-ea"/>
                <a:cs typeface="+mn-cs"/>
              </a:rPr>
              <a:t> point out to students that t</a:t>
            </a:r>
            <a:r>
              <a:rPr lang="en-US" sz="1000" kern="1200" dirty="0">
                <a:solidFill>
                  <a:schemeClr val="tx1"/>
                </a:solidFill>
                <a:effectLst/>
                <a:latin typeface="Segoe" panose="020B0502040504020203" pitchFamily="34" charset="0"/>
                <a:ea typeface="+mn-ea"/>
                <a:cs typeface="+mn-cs"/>
              </a:rPr>
              <a:t>he scripts used in the labs will also delete any existing services or components present in Microsoft Azure under the subscription that you use. As such, the use of the Microsoft Learning Azure Pass will provide a level of standardization in addition to helping prevent any inadvertent removal of or interference with existing Microsoft Azure infrastructure. </a:t>
            </a:r>
            <a:endParaRPr lang="en-IE" sz="1000" kern="1200" dirty="0">
              <a:solidFill>
                <a:schemeClr val="tx1"/>
              </a:solidFill>
              <a:effectLst/>
              <a:latin typeface="Segoe" panose="020B0502040504020203" pitchFamily="34" charset="0"/>
              <a:ea typeface="+mn-ea"/>
              <a:cs typeface="+mn-cs"/>
            </a:endParaRPr>
          </a:p>
          <a:p>
            <a:endParaRPr lang="en-IE" sz="1000" baseline="0" dirty="0">
              <a:latin typeface="Segoe" panose="020B0502040504020203" pitchFamily="34" charset="0"/>
            </a:endParaRPr>
          </a:p>
          <a:p>
            <a:r>
              <a:rPr lang="en-IE" sz="1000" baseline="0" dirty="0">
                <a:latin typeface="Segoe" panose="020B0502040504020203" pitchFamily="34" charset="0"/>
              </a:rPr>
              <a:t>Best Practice details are included to remind students to manage their pass dollar usage so it does not run out prior to them completing the labs. The intention is not to restrict students’ use of Microsoft Azure, so you should encourage exploring and using elements within Microsoft Azure; however, they do need to be conscious that the pass does not expire prior to the course completion or they may not be able to complete the labs.</a:t>
            </a:r>
          </a:p>
          <a:p>
            <a:endParaRPr lang="en-IE" sz="1000" baseline="0" dirty="0">
              <a:latin typeface="Segoe" panose="020B0502040504020203" pitchFamily="34" charset="0"/>
            </a:endParaRPr>
          </a:p>
          <a:p>
            <a:endParaRPr lang="en-IE" baseline="0" dirty="0"/>
          </a:p>
        </p:txBody>
      </p:sp>
      <p:sp>
        <p:nvSpPr>
          <p:cNvPr id="4" name="Slide Number Placeholder 3"/>
          <p:cNvSpPr>
            <a:spLocks noGrp="1"/>
          </p:cNvSpPr>
          <p:nvPr>
            <p:ph type="sldNum" sz="quarter" idx="10"/>
          </p:nvPr>
        </p:nvSpPr>
        <p:spPr/>
        <p:txBody>
          <a:bodyPr/>
          <a:lstStyle/>
          <a:p>
            <a:fld id="{E2FF7759-803D-4F76-9AEC-98B2D9A07B0D}" type="slidenum">
              <a:rPr lang="en-US" smtClean="0">
                <a:solidFill>
                  <a:prstClr val="black"/>
                </a:solidFill>
              </a:rPr>
              <a:pPr/>
              <a:t>18</a:t>
            </a:fld>
            <a:endParaRPr lang="en-US" dirty="0">
              <a:solidFill>
                <a:prstClr val="black"/>
              </a:solidFill>
            </a:endParaRPr>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411424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a:latin typeface="Segoe" panose="020B0502040504020203" pitchFamily="34" charset="0"/>
              </a:rPr>
              <a:t>You</a:t>
            </a:r>
            <a:r>
              <a:rPr lang="en-GB" sz="1000" baseline="0" dirty="0">
                <a:latin typeface="Segoe" panose="020B0502040504020203" pitchFamily="34" charset="0"/>
              </a:rPr>
              <a:t> may need to tweak the wording on the slide to suit your particular course, for example: </a:t>
            </a:r>
            <a:br>
              <a:rPr lang="en-GB" sz="1000" baseline="0" dirty="0">
                <a:latin typeface="Segoe" panose="020B0502040504020203" pitchFamily="34" charset="0"/>
              </a:rPr>
            </a:br>
            <a:r>
              <a:rPr lang="en-GB" sz="1000" baseline="0" dirty="0">
                <a:latin typeface="Segoe" panose="020B0502040504020203" pitchFamily="34" charset="0"/>
              </a:rPr>
              <a:t>Office 365, or Azure.</a:t>
            </a:r>
            <a:endParaRPr lang="en-GB"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31302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MLO. Use next slide for on-premises local labs. &gt;&gt;</a:t>
            </a:r>
            <a:endParaRPr lang="en-CA" sz="1000" dirty="0">
              <a:latin typeface="Segoe" panose="020B0502040504020203" pitchFamily="34" charset="0"/>
              <a:cs typeface="Arial" panose="020B0604020202020204" pitchFamily="34" charset="0"/>
            </a:endParaRP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You should take this opportunity to show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moment to sign in and describe the lab environment to the students. Be sure to point out the online Lab Notes document, which contains details of any changes to the lab steps.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In addition, there is an optional Navigation in the Windows Server</a:t>
            </a:r>
            <a:r>
              <a:rPr lang="en-CA" sz="1000"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2012 demonstration (on the last slide), which is relevant if you are using MLO.</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on-premises local labs. Use previous slide for MLO.&gt;&gt;</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pPr/>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pPr/>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pPr/>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next slide for digital courseware. &gt;&gt;</a:t>
            </a:r>
          </a:p>
          <a:p>
            <a:endParaRPr lang="en-CA"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a:t>
            </a:r>
            <a:r>
              <a:rPr lang="en-US" sz="1000" baseline="0"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focused format, which is suited for effective in-class learning experience. </a:t>
            </a: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Mention that the Digital Companion Content on the </a:t>
            </a:r>
            <a:r>
              <a:rPr lang="en-US" sz="1000" b="1" dirty="0">
                <a:latin typeface="Segoe" panose="020B0502040504020203" pitchFamily="34" charset="0"/>
                <a:cs typeface="Arial" panose="020B0604020202020204" pitchFamily="34" charset="0"/>
              </a:rPr>
              <a:t>http://www.microsoft.com/learning/companionmoc </a:t>
            </a:r>
            <a:r>
              <a:rPr lang="en-US" sz="1000" dirty="0">
                <a:latin typeface="Segoe" panose="020B0502040504020203" pitchFamily="34" charset="0"/>
                <a:cs typeface="Arial" panose="020B0604020202020204" pitchFamily="34" charset="0"/>
              </a:rPr>
              <a:t>website will be available when this course is released. The Digital Companion Content supplements the Course Handbook, and provides an opportunity for extended self-directed learning beyond the classroom. </a:t>
            </a:r>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20742B</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36005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1/26/2017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pipe.courseware-marketplace.com/en-GB/Account/Logi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microsoft.com/learning/companionmo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www.microsoft.com/learning/companionm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20742B</a:t>
            </a:r>
          </a:p>
        </p:txBody>
      </p:sp>
      <p:sp>
        <p:nvSpPr>
          <p:cNvPr id="3" name="Text Placeholder 2"/>
          <p:cNvSpPr>
            <a:spLocks noGrp="1"/>
          </p:cNvSpPr>
          <p:nvPr>
            <p:ph type="body" sz="quarter" idx="11"/>
          </p:nvPr>
        </p:nvSpPr>
        <p:spPr>
          <a:xfrm>
            <a:off x="2667000" y="3657600"/>
            <a:ext cx="6080033" cy="1143000"/>
          </a:xfrm>
        </p:spPr>
        <p:txBody>
          <a:bodyPr/>
          <a:lstStyle/>
          <a:p>
            <a:r>
              <a:rPr lang="en-US" dirty="0"/>
              <a:t>Identity with Windows Server 2016</a:t>
            </a:r>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course materials </a:t>
            </a:r>
            <a:endParaRPr lang="en-IE" i="1" dirty="0"/>
          </a:p>
        </p:txBody>
      </p:sp>
      <p:sp>
        <p:nvSpPr>
          <p:cNvPr id="6" name="Text Placeholder 2"/>
          <p:cNvSpPr>
            <a:spLocks noGrp="1"/>
          </p:cNvSpPr>
          <p:nvPr>
            <p:ph type="body" sz="quarter" idx="13"/>
          </p:nvPr>
        </p:nvSpPr>
        <p:spPr>
          <a:xfrm>
            <a:off x="457200" y="1143000"/>
            <a:ext cx="6096000" cy="5334000"/>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using the Skillpipe reader by arvato, at </a:t>
            </a:r>
            <a:r>
              <a:rPr lang="en-US" sz="1800" dirty="0">
                <a:hlinkClick r:id="rId3"/>
              </a:rPr>
              <a:t>https://skillpipe.courseware-marketplace.com</a:t>
            </a:r>
            <a:br>
              <a:rPr lang="en-US" sz="1800" dirty="0">
                <a:hlinkClick r:id="rId3"/>
              </a:rPr>
            </a:br>
            <a:r>
              <a:rPr lang="en-US" sz="1800" dirty="0">
                <a:hlinkClick r:id="rId3"/>
              </a:rPr>
              <a:t>/en-GB/Account/Login</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 and Lab Answer Keys</a:t>
            </a:r>
          </a:p>
          <a:p>
            <a:pPr marL="560070" indent="-285750">
              <a:spcBef>
                <a:spcPts val="0"/>
              </a:spcBef>
              <a:spcAft>
                <a:spcPts val="600"/>
              </a:spcAft>
            </a:pPr>
            <a:r>
              <a:rPr lang="en-US" sz="1800" dirty="0"/>
              <a:t>Module Reviews and Takeaways make great on-the-job references </a:t>
            </a:r>
          </a:p>
          <a:p>
            <a:pPr marL="0" indent="0">
              <a:spcBef>
                <a:spcPts val="0"/>
              </a:spcBef>
              <a:spcAft>
                <a:spcPts val="600"/>
              </a:spcAft>
              <a:buNone/>
            </a:pPr>
            <a:endParaRPr lang="en-US" sz="1800" b="1" dirty="0">
              <a:solidFill>
                <a:srgbClr val="0070C0"/>
              </a:solidFill>
            </a:endParaRPr>
          </a:p>
          <a:p>
            <a:pPr marL="0" indent="0">
              <a:spcBef>
                <a:spcPts val="0"/>
              </a:spcBef>
              <a:spcAft>
                <a:spcPts val="600"/>
              </a:spcAft>
              <a:buNone/>
            </a:pPr>
            <a:r>
              <a:rPr lang="en-US" sz="1800" b="1" dirty="0">
                <a:solidFill>
                  <a:srgbClr val="0070C0"/>
                </a:solidFill>
              </a:rPr>
              <a:t>Digital Companion Content</a:t>
            </a:r>
          </a:p>
          <a:p>
            <a:pPr marL="560070" indent="-285750">
              <a:spcBef>
                <a:spcPts val="0"/>
              </a:spcBef>
              <a:spcAft>
                <a:spcPts val="600"/>
              </a:spcAft>
            </a:pPr>
            <a:r>
              <a:rPr lang="en-US" sz="1800" dirty="0"/>
              <a:t>Supplemental content and helpful links</a:t>
            </a:r>
          </a:p>
          <a:p>
            <a:pPr marL="560070" indent="-285750">
              <a:spcBef>
                <a:spcPts val="0"/>
              </a:spcBef>
              <a:spcAft>
                <a:spcPts val="600"/>
              </a:spcAft>
            </a:pPr>
            <a:r>
              <a:rPr lang="en-US" sz="1800" dirty="0"/>
              <a:t>Download at: </a:t>
            </a:r>
            <a:r>
              <a:rPr lang="en-US" sz="1800" dirty="0">
                <a:solidFill>
                  <a:srgbClr val="0070C0"/>
                </a:solidFill>
                <a:hlinkClick r:id="rId4"/>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1800" dirty="0">
                <a:solidFill>
                  <a:srgbClr val="0070C0"/>
                </a:solidFill>
              </a:rPr>
              <a:t>Module 1</a:t>
            </a:r>
          </a:p>
          <a:p>
            <a:pPr marL="0" indent="0">
              <a:spcBef>
                <a:spcPts val="0"/>
              </a:spcBef>
              <a:buNone/>
            </a:pPr>
            <a:r>
              <a:rPr lang="en-US" sz="1800" dirty="0"/>
              <a:t>Installing and configuring domain controllers</a:t>
            </a:r>
          </a:p>
          <a:p>
            <a:pPr marL="0" indent="0">
              <a:spcBef>
                <a:spcPts val="0"/>
              </a:spcBef>
              <a:buNone/>
            </a:pPr>
            <a:endParaRPr lang="en-CA" sz="1800" dirty="0">
              <a:solidFill>
                <a:srgbClr val="0070C0"/>
              </a:solidFill>
            </a:endParaRPr>
          </a:p>
          <a:p>
            <a:pPr marL="0" indent="0">
              <a:spcBef>
                <a:spcPts val="0"/>
              </a:spcBef>
              <a:buNone/>
            </a:pPr>
            <a:r>
              <a:rPr lang="en-CA" sz="1800" dirty="0">
                <a:solidFill>
                  <a:srgbClr val="0070C0"/>
                </a:solidFill>
              </a:rPr>
              <a:t>Module 2</a:t>
            </a:r>
          </a:p>
          <a:p>
            <a:pPr marL="0" indent="0">
              <a:spcBef>
                <a:spcPts val="0"/>
              </a:spcBef>
              <a:buNone/>
            </a:pPr>
            <a:r>
              <a:rPr lang="en-US" sz="1800" dirty="0"/>
              <a:t>Managing objects in AD DS</a:t>
            </a:r>
          </a:p>
          <a:p>
            <a:pPr marL="0" indent="0">
              <a:spcBef>
                <a:spcPts val="0"/>
              </a:spcBef>
              <a:buNone/>
            </a:pPr>
            <a:endParaRPr lang="en-US" sz="1800" dirty="0"/>
          </a:p>
          <a:p>
            <a:pPr marL="0" indent="0">
              <a:spcBef>
                <a:spcPts val="0"/>
              </a:spcBef>
              <a:buNone/>
            </a:pPr>
            <a:r>
              <a:rPr lang="en-CA" sz="1800" dirty="0">
                <a:solidFill>
                  <a:srgbClr val="0070C0"/>
                </a:solidFill>
              </a:rPr>
              <a:t>Module 3</a:t>
            </a:r>
          </a:p>
          <a:p>
            <a:pPr marL="0" indent="0">
              <a:spcBef>
                <a:spcPts val="0"/>
              </a:spcBef>
              <a:buNone/>
            </a:pPr>
            <a:r>
              <a:rPr lang="en-US" sz="1800" dirty="0"/>
              <a:t>Advanced AD DS infrastructure management</a:t>
            </a:r>
          </a:p>
          <a:p>
            <a:pPr marL="0" indent="0">
              <a:spcBef>
                <a:spcPts val="0"/>
              </a:spcBef>
              <a:buNone/>
            </a:pPr>
            <a:endParaRPr lang="en-US" sz="1800" dirty="0"/>
          </a:p>
          <a:p>
            <a:pPr marL="0" indent="0">
              <a:spcBef>
                <a:spcPts val="0"/>
              </a:spcBef>
              <a:buNone/>
            </a:pPr>
            <a:r>
              <a:rPr lang="en-CA" sz="1800" dirty="0">
                <a:solidFill>
                  <a:srgbClr val="0070C0"/>
                </a:solidFill>
              </a:rPr>
              <a:t>Module 4</a:t>
            </a:r>
          </a:p>
          <a:p>
            <a:pPr marL="0" indent="0">
              <a:spcBef>
                <a:spcPts val="0"/>
              </a:spcBef>
              <a:buNone/>
            </a:pPr>
            <a:r>
              <a:rPr lang="en-US" sz="1800" dirty="0"/>
              <a:t>Implementing and administering AD DS sites and replication</a:t>
            </a:r>
          </a:p>
          <a:p>
            <a:pPr marL="0" indent="0">
              <a:spcBef>
                <a:spcPts val="0"/>
              </a:spcBef>
              <a:buNone/>
            </a:pPr>
            <a:endParaRPr lang="en-US" sz="1800" dirty="0"/>
          </a:p>
          <a:p>
            <a:pPr marL="0" indent="0">
              <a:spcBef>
                <a:spcPts val="0"/>
              </a:spcBef>
              <a:buNone/>
            </a:pPr>
            <a:r>
              <a:rPr lang="en-CA" sz="1800" dirty="0">
                <a:solidFill>
                  <a:srgbClr val="0070C0"/>
                </a:solidFill>
              </a:rPr>
              <a:t>Module 5</a:t>
            </a:r>
          </a:p>
          <a:p>
            <a:pPr marL="0" indent="0">
              <a:spcBef>
                <a:spcPts val="0"/>
              </a:spcBef>
              <a:buNone/>
            </a:pPr>
            <a:r>
              <a:rPr lang="en-US" sz="1800" dirty="0"/>
              <a:t>Implementing Group Policy</a:t>
            </a:r>
          </a:p>
          <a:p>
            <a:pPr marL="0" indent="0">
              <a:spcBef>
                <a:spcPts val="0"/>
              </a:spcBef>
              <a:buNone/>
            </a:pPr>
            <a:endParaRPr lang="en-CA" sz="1800" dirty="0">
              <a:solidFill>
                <a:srgbClr val="0070C0"/>
              </a:solidFill>
            </a:endParaRPr>
          </a:p>
          <a:p>
            <a:pPr marL="0" indent="0">
              <a:spcBef>
                <a:spcPts val="0"/>
              </a:spcBef>
              <a:buNone/>
            </a:pPr>
            <a:r>
              <a:rPr lang="en-CA" sz="1800" dirty="0">
                <a:solidFill>
                  <a:srgbClr val="0070C0"/>
                </a:solidFill>
              </a:rPr>
              <a:t>Module 6</a:t>
            </a:r>
          </a:p>
          <a:p>
            <a:pPr marL="0" indent="0">
              <a:spcBef>
                <a:spcPts val="0"/>
              </a:spcBef>
              <a:buNone/>
            </a:pPr>
            <a:r>
              <a:rPr lang="en-US" sz="1800" dirty="0"/>
              <a:t>Managing user settings with Group Policy</a:t>
            </a:r>
          </a:p>
          <a:p>
            <a:pPr marL="0" indent="0">
              <a:spcBef>
                <a:spcPts val="0"/>
              </a:spcBef>
              <a:buNone/>
            </a:pPr>
            <a:endParaRPr lang="en-CA" sz="1800" dirty="0">
              <a:solidFill>
                <a:srgbClr val="0070C0"/>
              </a:solidFill>
            </a:endParaRPr>
          </a:p>
          <a:p>
            <a:pPr marL="0" indent="0">
              <a:spcBef>
                <a:spcPts val="0"/>
              </a:spcBef>
              <a:buNone/>
            </a:pPr>
            <a:endParaRPr lang="en-US" sz="1800" dirty="0"/>
          </a:p>
          <a:p>
            <a:pPr marL="0" indent="0">
              <a:spcBef>
                <a:spcPts val="0"/>
              </a:spcBef>
              <a:buNone/>
            </a:pPr>
            <a:endParaRPr lang="en-US" sz="1800" dirty="0"/>
          </a:p>
          <a:p>
            <a:pPr marL="0" indent="0">
              <a:spcBef>
                <a:spcPts val="0"/>
              </a:spcBef>
              <a:buNone/>
            </a:pPr>
            <a:endParaRPr lang="en-US" sz="1800" dirty="0"/>
          </a:p>
          <a:p>
            <a:pPr marL="0" indent="0">
              <a:spcBef>
                <a:spcPts val="0"/>
              </a:spcBef>
              <a:buNone/>
            </a:pPr>
            <a:endParaRPr lang="en-CA" sz="1800" dirty="0">
              <a:solidFill>
                <a:srgbClr val="0070C0"/>
              </a:solidFill>
            </a:endParaRPr>
          </a:p>
          <a:p>
            <a:pPr marL="0" indent="0">
              <a:spcBef>
                <a:spcPts val="0"/>
              </a:spcBef>
              <a:buNone/>
            </a:pPr>
            <a:endParaRPr lang="en-US" sz="1800" dirty="0"/>
          </a:p>
        </p:txBody>
      </p:sp>
    </p:spTree>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638800"/>
          </a:xfrm>
        </p:spPr>
        <p:txBody>
          <a:bodyPr/>
          <a:lstStyle/>
          <a:p>
            <a:pPr marL="0" indent="0">
              <a:spcBef>
                <a:spcPts val="0"/>
              </a:spcBef>
              <a:buNone/>
            </a:pPr>
            <a:r>
              <a:rPr lang="en-CA" sz="1800" dirty="0">
                <a:solidFill>
                  <a:srgbClr val="0070C0"/>
                </a:solidFill>
              </a:rPr>
              <a:t>Module 7</a:t>
            </a:r>
          </a:p>
          <a:p>
            <a:pPr marL="0" indent="0">
              <a:spcBef>
                <a:spcPts val="0"/>
              </a:spcBef>
              <a:buNone/>
            </a:pPr>
            <a:r>
              <a:rPr lang="en-US" sz="1800" dirty="0"/>
              <a:t>Securing Active Directory Domain Services</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Module 8</a:t>
            </a:r>
          </a:p>
          <a:p>
            <a:pPr marL="0" indent="0">
              <a:spcBef>
                <a:spcPts val="0"/>
              </a:spcBef>
              <a:buNone/>
            </a:pPr>
            <a:r>
              <a:rPr lang="en-US" sz="1800" dirty="0"/>
              <a:t>Deploying and managing AD CS</a:t>
            </a:r>
            <a:endParaRPr lang="da-DK" sz="1800" dirty="0"/>
          </a:p>
          <a:p>
            <a:pPr marL="0" indent="0">
              <a:spcBef>
                <a:spcPts val="0"/>
              </a:spcBef>
              <a:buNone/>
            </a:pPr>
            <a:endParaRPr lang="da-DK" sz="1800" dirty="0">
              <a:solidFill>
                <a:srgbClr val="0070C0"/>
              </a:solidFill>
            </a:endParaRPr>
          </a:p>
          <a:p>
            <a:pPr marL="0" indent="0">
              <a:spcBef>
                <a:spcPts val="0"/>
              </a:spcBef>
              <a:buNone/>
            </a:pPr>
            <a:r>
              <a:rPr lang="en-CA" sz="1800" dirty="0">
                <a:solidFill>
                  <a:srgbClr val="0070C0"/>
                </a:solidFill>
              </a:rPr>
              <a:t>Module 9</a:t>
            </a:r>
          </a:p>
          <a:p>
            <a:pPr marL="0" indent="0">
              <a:spcBef>
                <a:spcPts val="0"/>
              </a:spcBef>
              <a:buNone/>
            </a:pPr>
            <a:r>
              <a:rPr lang="en-US" sz="1800" dirty="0"/>
              <a:t>Deploying and managing certificates</a:t>
            </a:r>
          </a:p>
          <a:p>
            <a:pPr marL="0" indent="0">
              <a:spcBef>
                <a:spcPts val="0"/>
              </a:spcBef>
              <a:buNone/>
            </a:pPr>
            <a:endParaRPr lang="en-US" sz="1800" dirty="0"/>
          </a:p>
          <a:p>
            <a:pPr marL="0" indent="0">
              <a:spcBef>
                <a:spcPts val="0"/>
              </a:spcBef>
              <a:buNone/>
            </a:pPr>
            <a:r>
              <a:rPr lang="en-US" sz="1800" dirty="0">
                <a:solidFill>
                  <a:srgbClr val="0070C0"/>
                </a:solidFill>
              </a:rPr>
              <a:t>Module 10</a:t>
            </a:r>
          </a:p>
          <a:p>
            <a:pPr marL="0" indent="0">
              <a:spcBef>
                <a:spcPts val="0"/>
              </a:spcBef>
              <a:buNone/>
            </a:pPr>
            <a:r>
              <a:rPr lang="en-US" sz="1800" dirty="0"/>
              <a:t>Implementing and administering AD FS</a:t>
            </a:r>
          </a:p>
          <a:p>
            <a:pPr marL="0" indent="0">
              <a:spcBef>
                <a:spcPts val="0"/>
              </a:spcBef>
              <a:buNone/>
            </a:pPr>
            <a:endParaRPr lang="en-US" sz="1800" dirty="0"/>
          </a:p>
          <a:p>
            <a:pPr marL="0" indent="0">
              <a:spcBef>
                <a:spcPts val="0"/>
              </a:spcBef>
              <a:buNone/>
            </a:pPr>
            <a:r>
              <a:rPr lang="en-US" sz="1800" dirty="0">
                <a:solidFill>
                  <a:srgbClr val="0070C0"/>
                </a:solidFill>
              </a:rPr>
              <a:t>Module 11</a:t>
            </a:r>
          </a:p>
          <a:p>
            <a:pPr marL="0" indent="0">
              <a:spcBef>
                <a:spcPts val="0"/>
              </a:spcBef>
              <a:buNone/>
            </a:pPr>
            <a:r>
              <a:rPr lang="en-US" sz="1800" dirty="0"/>
              <a:t>Implementing and administering AD RMS</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Module 12</a:t>
            </a:r>
          </a:p>
          <a:p>
            <a:pPr marL="0" indent="0">
              <a:spcBef>
                <a:spcPts val="0"/>
              </a:spcBef>
              <a:buNone/>
            </a:pPr>
            <a:r>
              <a:rPr lang="en-US" sz="1800" dirty="0"/>
              <a:t>Implementing AD DS synchronization with Microsoft Azure AD</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Module 13</a:t>
            </a:r>
          </a:p>
          <a:p>
            <a:pPr marL="0" indent="0">
              <a:spcBef>
                <a:spcPts val="0"/>
              </a:spcBef>
              <a:buNone/>
            </a:pPr>
            <a:r>
              <a:rPr lang="en-US" sz="1800" dirty="0"/>
              <a:t>Monitoring, managing, and recovering AD DS</a:t>
            </a:r>
          </a:p>
          <a:p>
            <a:pPr marL="0" indent="0">
              <a:spcBef>
                <a:spcPts val="0"/>
              </a:spcBef>
              <a:buNone/>
            </a:pPr>
            <a:endParaRPr lang="en-US" sz="1800" dirty="0"/>
          </a:p>
        </p:txBody>
      </p:sp>
    </p:spTree>
    <p:extLst>
      <p:ext uri="{BB962C8B-B14F-4D97-AF65-F5344CB8AC3E}">
        <p14:creationId xmlns:p14="http://schemas.microsoft.com/office/powerpoint/2010/main" val="41562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ea typeface="Segoe UI Light" panose="020B0502040204020203" pitchFamily="34" charset="0"/>
                <a:cs typeface="Segoe UI Light" panose="020B0502040204020203" pitchFamily="34" charset="0"/>
              </a:rPr>
              <a:t>Related Courses</a:t>
            </a:r>
          </a:p>
        </p:txBody>
      </p:sp>
      <p:sp>
        <p:nvSpPr>
          <p:cNvPr id="5" name="Text Placeholder 4"/>
          <p:cNvSpPr>
            <a:spLocks noGrp="1"/>
          </p:cNvSpPr>
          <p:nvPr>
            <p:ph type="body" sz="quarter" idx="13"/>
          </p:nvPr>
        </p:nvSpPr>
        <p:spPr>
          <a:xfrm>
            <a:off x="457200" y="1066800"/>
            <a:ext cx="8458200" cy="5105400"/>
          </a:xfrm>
        </p:spPr>
        <p:txBody>
          <a:bodyPr/>
          <a:lstStyle/>
          <a:p>
            <a:r>
              <a:rPr lang="en-US" sz="2000" dirty="0">
                <a:latin typeface="+mn-lt"/>
                <a:ea typeface="+mn-ea"/>
                <a:cs typeface="+mn-cs"/>
              </a:rPr>
              <a:t>20740: </a:t>
            </a:r>
            <a:r>
              <a:rPr lang="en-CA" sz="2000" i="1" dirty="0"/>
              <a:t>Installing, Storing, and Computing with Windows Server 2016</a:t>
            </a:r>
            <a:endParaRPr lang="en-US" sz="2000" i="1" dirty="0">
              <a:latin typeface="+mn-lt"/>
              <a:ea typeface="+mn-ea"/>
              <a:cs typeface="+mn-cs"/>
            </a:endParaRPr>
          </a:p>
          <a:p>
            <a:r>
              <a:rPr lang="en-CA" sz="2000" dirty="0">
                <a:latin typeface="+mn-lt"/>
                <a:ea typeface="+mn-ea"/>
                <a:cs typeface="+mn-cs"/>
              </a:rPr>
              <a:t>20741: </a:t>
            </a:r>
            <a:r>
              <a:rPr lang="en-CA" sz="2000" i="1" dirty="0"/>
              <a:t>Networking with Windows Server 2016</a:t>
            </a:r>
            <a:endParaRPr lang="en-CA" sz="2000" i="1" dirty="0">
              <a:latin typeface="+mn-lt"/>
              <a:ea typeface="+mn-ea"/>
              <a:cs typeface="+mn-cs"/>
            </a:endParaRPr>
          </a:p>
          <a:p>
            <a:r>
              <a:rPr lang="en-US" sz="2000" dirty="0">
                <a:latin typeface="+mn-lt"/>
                <a:ea typeface="+mn-ea"/>
                <a:cs typeface="+mn-cs"/>
              </a:rPr>
              <a:t>20743: </a:t>
            </a:r>
            <a:r>
              <a:rPr lang="en-CA" sz="2000" i="1" dirty="0"/>
              <a:t>Upgrading Your Skills to Windows Server 2016 MCSA</a:t>
            </a:r>
            <a:endParaRPr lang="en-US" sz="2000" i="1" dirty="0">
              <a:latin typeface="+mn-lt"/>
              <a:ea typeface="+mn-ea"/>
              <a:cs typeface="+mn-cs"/>
            </a:endParaRPr>
          </a:p>
          <a:p>
            <a:r>
              <a:rPr lang="en-US" sz="2000" dirty="0">
                <a:latin typeface="+mn-lt"/>
                <a:ea typeface="+mn-ea"/>
                <a:cs typeface="+mn-cs"/>
              </a:rPr>
              <a:t>20744: </a:t>
            </a:r>
            <a:r>
              <a:rPr lang="en-US" sz="2000" i="1" dirty="0"/>
              <a:t>Securing Windows Server 2016</a:t>
            </a:r>
            <a:endParaRPr lang="en-US" sz="2000" i="1" dirty="0">
              <a:latin typeface="+mn-lt"/>
              <a:ea typeface="+mn-ea"/>
              <a:cs typeface="+mn-cs"/>
            </a:endParaRPr>
          </a:p>
          <a:p>
            <a:pPr marL="0" indent="0">
              <a:buNone/>
            </a:pPr>
            <a:endParaRPr lang="en-US" dirty="0"/>
          </a:p>
          <a:p>
            <a:pPr marL="0" indent="0">
              <a:buNone/>
            </a:pPr>
            <a:r>
              <a:rPr lang="en-US" sz="2400" dirty="0"/>
              <a:t>See the full line of Microsoft Training and Certification resources at: </a:t>
            </a:r>
            <a:r>
              <a:rPr lang="en-US" sz="2400" dirty="0">
                <a:hlinkClick r:id="rId3"/>
              </a:rPr>
              <a:t>http://www.microsoft.com/learning/</a:t>
            </a:r>
            <a:endParaRPr lang="en-US" sz="2400" dirty="0"/>
          </a:p>
          <a:p>
            <a:pPr marL="0" indent="0">
              <a:buNone/>
            </a:pPr>
            <a:endParaRPr lang="en-US" dirty="0"/>
          </a:p>
          <a:p>
            <a:endParaRPr lang="en-US" dirty="0"/>
          </a:p>
        </p:txBody>
      </p:sp>
    </p:spTree>
    <p:extLst>
      <p:ext uri="{BB962C8B-B14F-4D97-AF65-F5344CB8AC3E}">
        <p14:creationId xmlns:p14="http://schemas.microsoft.com/office/powerpoint/2010/main" val="100752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5109091"/>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dirty="0">
                <a:hlinkClick r:id="rId3"/>
              </a:rPr>
              <a:t>http://www.microsoft.com/learning</a:t>
            </a:r>
            <a:br>
              <a:rPr lang="en-US" dirty="0">
                <a:hlinkClick r:id=""/>
              </a:rPr>
            </a:br>
            <a:r>
              <a:rPr lang="en-US" dirty="0">
                <a:hlinkClick r:id=""/>
              </a:rPr>
              <a:t>/certification</a:t>
            </a:r>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Windows Server 2016 certification path</a:t>
            </a:r>
          </a:p>
        </p:txBody>
      </p:sp>
      <p:grpSp>
        <p:nvGrpSpPr>
          <p:cNvPr id="33" name="Group 32"/>
          <p:cNvGrpSpPr/>
          <p:nvPr/>
        </p:nvGrpSpPr>
        <p:grpSpPr>
          <a:xfrm>
            <a:off x="4372000" y="2355915"/>
            <a:ext cx="1759912" cy="4044885"/>
            <a:chOff x="3726485" y="1904395"/>
            <a:chExt cx="1759912" cy="4044885"/>
          </a:xfrm>
        </p:grpSpPr>
        <p:sp>
          <p:nvSpPr>
            <p:cNvPr id="34" name="Right Arrow 33"/>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6" name="Group 35"/>
            <p:cNvGrpSpPr/>
            <p:nvPr/>
          </p:nvGrpSpPr>
          <p:grpSpPr>
            <a:xfrm>
              <a:off x="3726485" y="1904395"/>
              <a:ext cx="1661518" cy="1505453"/>
              <a:chOff x="2499152" y="1707525"/>
              <a:chExt cx="1661518" cy="1505453"/>
            </a:xfrm>
          </p:grpSpPr>
          <p:grpSp>
            <p:nvGrpSpPr>
              <p:cNvPr id="48" name="Group 47"/>
              <p:cNvGrpSpPr/>
              <p:nvPr/>
            </p:nvGrpSpPr>
            <p:grpSpPr>
              <a:xfrm>
                <a:off x="2528661" y="1707525"/>
                <a:ext cx="1632009" cy="1505453"/>
                <a:chOff x="3236915" y="1816140"/>
                <a:chExt cx="1047053" cy="965858"/>
              </a:xfrm>
            </p:grpSpPr>
            <p:sp>
              <p:nvSpPr>
                <p:cNvPr id="50" name="Rectangle 49"/>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1" name="TextBox 50"/>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70-742 </a:t>
                  </a:r>
                </a:p>
              </p:txBody>
            </p:sp>
          </p:grpSp>
          <p:sp>
            <p:nvSpPr>
              <p:cNvPr id="49" name="TextBox 48"/>
              <p:cNvSpPr txBox="1"/>
              <p:nvPr/>
            </p:nvSpPr>
            <p:spPr>
              <a:xfrm>
                <a:off x="2499152" y="2314680"/>
                <a:ext cx="1642667" cy="646331"/>
              </a:xfrm>
              <a:prstGeom prst="rect">
                <a:avLst/>
              </a:prstGeom>
              <a:noFill/>
            </p:spPr>
            <p:txBody>
              <a:bodyPr wrap="square" lIns="0" tIns="0" rIns="0" bIns="0" rtlCol="0">
                <a:spAutoFit/>
              </a:bodyPr>
              <a:lstStyle/>
              <a:p>
                <a:pPr algn="ctr" defTabSz="685864"/>
                <a:r>
                  <a:rPr lang="en-US" sz="1400" dirty="0">
                    <a:solidFill>
                      <a:schemeClr val="bg1"/>
                    </a:solidFill>
                  </a:rPr>
                  <a:t> Identity with Windows Server 2016</a:t>
                </a:r>
                <a:endParaRPr lang="en-IN" sz="1400" dirty="0">
                  <a:solidFill>
                    <a:schemeClr val="bg1"/>
                  </a:solidFill>
                </a:endParaRPr>
              </a:p>
            </p:txBody>
          </p:sp>
        </p:grpSp>
        <p:grpSp>
          <p:nvGrpSpPr>
            <p:cNvPr id="37" name="Group 36"/>
            <p:cNvGrpSpPr/>
            <p:nvPr/>
          </p:nvGrpSpPr>
          <p:grpSpPr>
            <a:xfrm>
              <a:off x="3748952" y="4344436"/>
              <a:ext cx="1737445" cy="1604844"/>
              <a:chOff x="3748952" y="4005065"/>
              <a:chExt cx="1737445" cy="1604844"/>
            </a:xfrm>
          </p:grpSpPr>
          <p:grpSp>
            <p:nvGrpSpPr>
              <p:cNvPr id="44" name="Group 43"/>
              <p:cNvGrpSpPr/>
              <p:nvPr/>
            </p:nvGrpSpPr>
            <p:grpSpPr>
              <a:xfrm>
                <a:off x="3748952" y="4005065"/>
                <a:ext cx="1737445" cy="1604844"/>
                <a:chOff x="1532226" y="6711453"/>
                <a:chExt cx="1114699" cy="1029625"/>
              </a:xfrm>
            </p:grpSpPr>
            <p:sp>
              <p:nvSpPr>
                <p:cNvPr id="46" name="Rectangle 45"/>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47" name="TextBox 46"/>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20742B</a:t>
                  </a:r>
                </a:p>
              </p:txBody>
            </p:sp>
          </p:grpSp>
          <p:sp>
            <p:nvSpPr>
              <p:cNvPr id="45" name="TextBox 44"/>
              <p:cNvSpPr txBox="1"/>
              <p:nvPr/>
            </p:nvSpPr>
            <p:spPr>
              <a:xfrm>
                <a:off x="3797572" y="4695515"/>
                <a:ext cx="1622993" cy="646331"/>
              </a:xfrm>
              <a:prstGeom prst="rect">
                <a:avLst/>
              </a:prstGeom>
              <a:noFill/>
            </p:spPr>
            <p:txBody>
              <a:bodyPr wrap="square" lIns="0" tIns="0" rIns="0" bIns="0" rtlCol="0">
                <a:spAutoFit/>
              </a:bodyPr>
              <a:lstStyle/>
              <a:p>
                <a:pPr algn="ctr" defTabSz="685864"/>
                <a:r>
                  <a:rPr lang="en-US" sz="1400" dirty="0">
                    <a:solidFill>
                      <a:schemeClr val="bg1"/>
                    </a:solidFill>
                  </a:rPr>
                  <a:t>Identity with Windows Server 2016 </a:t>
                </a:r>
              </a:p>
            </p:txBody>
          </p:sp>
        </p:grpSp>
      </p:grpSp>
      <p:sp>
        <p:nvSpPr>
          <p:cNvPr id="16" name="TextBox 15"/>
          <p:cNvSpPr txBox="1"/>
          <p:nvPr/>
        </p:nvSpPr>
        <p:spPr>
          <a:xfrm>
            <a:off x="6382847" y="4035551"/>
            <a:ext cx="491248" cy="369332"/>
          </a:xfrm>
          <a:prstGeom prst="rect">
            <a:avLst/>
          </a:prstGeom>
          <a:noFill/>
        </p:spPr>
        <p:txBody>
          <a:bodyPr wrap="square" lIns="0" tIns="0" rIns="0" bIns="0" rtlCol="0">
            <a:spAutoFit/>
          </a:bodyPr>
          <a:lstStyle/>
          <a:p>
            <a:pPr algn="ctr" defTabSz="685864"/>
            <a:r>
              <a:rPr lang="en-US" sz="2400" b="1" dirty="0">
                <a:solidFill>
                  <a:srgbClr val="92D050"/>
                </a:solidFill>
                <a:latin typeface="+mj-lt"/>
                <a:ea typeface="Segoe UI" panose="020B0502040204020203" pitchFamily="34" charset="0"/>
                <a:cs typeface="Segoe UI" panose="020B0502040204020203" pitchFamily="34" charset="0"/>
              </a:rPr>
              <a:t>OR</a:t>
            </a:r>
          </a:p>
        </p:txBody>
      </p:sp>
      <p:sp>
        <p:nvSpPr>
          <p:cNvPr id="17" name="TextBox 16"/>
          <p:cNvSpPr txBox="1"/>
          <p:nvPr/>
        </p:nvSpPr>
        <p:spPr>
          <a:xfrm>
            <a:off x="308474" y="1115206"/>
            <a:ext cx="8378326" cy="42885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2400" dirty="0"/>
              <a:t>MCSA: Windows Server 2016</a:t>
            </a:r>
          </a:p>
        </p:txBody>
      </p:sp>
      <p:sp>
        <p:nvSpPr>
          <p:cNvPr id="18" name="Plus 17"/>
          <p:cNvSpPr>
            <a:spLocks/>
          </p:cNvSpPr>
          <p:nvPr/>
        </p:nvSpPr>
        <p:spPr>
          <a:xfrm>
            <a:off x="2014009" y="3053204"/>
            <a:ext cx="217111" cy="217111"/>
          </a:xfrm>
          <a:prstGeom prst="mathPlus">
            <a:avLst>
              <a:gd name="adj1" fmla="val 1695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nvGrpSpPr>
          <p:cNvPr id="19" name="Group 18"/>
          <p:cNvGrpSpPr/>
          <p:nvPr/>
        </p:nvGrpSpPr>
        <p:grpSpPr>
          <a:xfrm>
            <a:off x="1091984" y="2355915"/>
            <a:ext cx="5053520" cy="4044885"/>
            <a:chOff x="2489332" y="1904395"/>
            <a:chExt cx="5053520" cy="4044885"/>
          </a:xfrm>
        </p:grpSpPr>
        <p:sp>
          <p:nvSpPr>
            <p:cNvPr id="20" name="Right Arrow 19"/>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1" name="Group 20"/>
            <p:cNvGrpSpPr/>
            <p:nvPr/>
          </p:nvGrpSpPr>
          <p:grpSpPr>
            <a:xfrm>
              <a:off x="3726485" y="1904395"/>
              <a:ext cx="1661518" cy="1505453"/>
              <a:chOff x="2499152" y="1707525"/>
              <a:chExt cx="1661518" cy="1505453"/>
            </a:xfrm>
          </p:grpSpPr>
          <p:grpSp>
            <p:nvGrpSpPr>
              <p:cNvPr id="28" name="Group 27"/>
              <p:cNvGrpSpPr/>
              <p:nvPr/>
            </p:nvGrpSpPr>
            <p:grpSpPr>
              <a:xfrm>
                <a:off x="2528661" y="1707525"/>
                <a:ext cx="1632009" cy="1505453"/>
                <a:chOff x="3236915" y="1816140"/>
                <a:chExt cx="1047053" cy="965858"/>
              </a:xfrm>
            </p:grpSpPr>
            <p:sp>
              <p:nvSpPr>
                <p:cNvPr id="30" name="Rectangle 29"/>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31" name="TextBox 30"/>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70-741 </a:t>
                  </a:r>
                </a:p>
              </p:txBody>
            </p:sp>
          </p:grpSp>
          <p:sp>
            <p:nvSpPr>
              <p:cNvPr id="29" name="TextBox 28"/>
              <p:cNvSpPr txBox="1"/>
              <p:nvPr/>
            </p:nvSpPr>
            <p:spPr>
              <a:xfrm>
                <a:off x="2499152" y="2314680"/>
                <a:ext cx="1642667" cy="646331"/>
              </a:xfrm>
              <a:prstGeom prst="rect">
                <a:avLst/>
              </a:prstGeom>
              <a:noFill/>
            </p:spPr>
            <p:txBody>
              <a:bodyPr wrap="square" lIns="0" tIns="0" rIns="0" bIns="0" rtlCol="0">
                <a:spAutoFit/>
              </a:bodyPr>
              <a:lstStyle/>
              <a:p>
                <a:pPr algn="ctr" defTabSz="685864"/>
                <a:r>
                  <a:rPr lang="en-US" sz="1400" dirty="0">
                    <a:solidFill>
                      <a:schemeClr val="bg1"/>
                    </a:solidFill>
                  </a:rPr>
                  <a:t> Networking with Windows Server 2016</a:t>
                </a:r>
                <a:endParaRPr lang="en-IN" sz="1400" dirty="0">
                  <a:solidFill>
                    <a:schemeClr val="bg1"/>
                  </a:solidFill>
                </a:endParaRPr>
              </a:p>
            </p:txBody>
          </p:sp>
        </p:grpSp>
        <p:grpSp>
          <p:nvGrpSpPr>
            <p:cNvPr id="22" name="Group 21"/>
            <p:cNvGrpSpPr/>
            <p:nvPr/>
          </p:nvGrpSpPr>
          <p:grpSpPr>
            <a:xfrm>
              <a:off x="3748952" y="4344436"/>
              <a:ext cx="1737445" cy="1604844"/>
              <a:chOff x="3748952" y="4005065"/>
              <a:chExt cx="1737445" cy="1604844"/>
            </a:xfrm>
          </p:grpSpPr>
          <p:grpSp>
            <p:nvGrpSpPr>
              <p:cNvPr id="24" name="Group 23"/>
              <p:cNvGrpSpPr/>
              <p:nvPr/>
            </p:nvGrpSpPr>
            <p:grpSpPr>
              <a:xfrm>
                <a:off x="3748952" y="4005065"/>
                <a:ext cx="1737445" cy="1604844"/>
                <a:chOff x="1532226" y="6711453"/>
                <a:chExt cx="1114699" cy="1029625"/>
              </a:xfrm>
            </p:grpSpPr>
            <p:sp>
              <p:nvSpPr>
                <p:cNvPr id="26" name="Rectangle 25"/>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27" name="TextBox 26"/>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20741B</a:t>
                  </a:r>
                </a:p>
              </p:txBody>
            </p:sp>
          </p:grpSp>
          <p:sp>
            <p:nvSpPr>
              <p:cNvPr id="25" name="TextBox 24"/>
              <p:cNvSpPr txBox="1"/>
              <p:nvPr/>
            </p:nvSpPr>
            <p:spPr>
              <a:xfrm>
                <a:off x="3797572" y="4695515"/>
                <a:ext cx="1622993" cy="646331"/>
              </a:xfrm>
              <a:prstGeom prst="rect">
                <a:avLst/>
              </a:prstGeom>
              <a:noFill/>
            </p:spPr>
            <p:txBody>
              <a:bodyPr wrap="square" lIns="0" tIns="0" rIns="0" bIns="0" rtlCol="0">
                <a:spAutoFit/>
              </a:bodyPr>
              <a:lstStyle/>
              <a:p>
                <a:pPr algn="ctr" defTabSz="685864"/>
                <a:r>
                  <a:rPr lang="en-US" sz="1400" dirty="0">
                    <a:solidFill>
                      <a:schemeClr val="bg1"/>
                    </a:solidFill>
                  </a:rPr>
                  <a:t>Networking with Windows Server 2016 </a:t>
                </a:r>
              </a:p>
            </p:txBody>
          </p:sp>
        </p:grpSp>
        <p:cxnSp>
          <p:nvCxnSpPr>
            <p:cNvPr id="23" name="Straight Connector 22"/>
            <p:cNvCxnSpPr/>
            <p:nvPr/>
          </p:nvCxnSpPr>
          <p:spPr>
            <a:xfrm>
              <a:off x="2489332" y="4221088"/>
              <a:ext cx="505352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grpSp>
      <p:grpSp>
        <p:nvGrpSpPr>
          <p:cNvPr id="32" name="Group 31"/>
          <p:cNvGrpSpPr/>
          <p:nvPr/>
        </p:nvGrpSpPr>
        <p:grpSpPr>
          <a:xfrm>
            <a:off x="271737" y="2355915"/>
            <a:ext cx="2928663" cy="4044885"/>
            <a:chOff x="3726485" y="1904395"/>
            <a:chExt cx="2928663" cy="4044885"/>
          </a:xfrm>
        </p:grpSpPr>
        <p:sp>
          <p:nvSpPr>
            <p:cNvPr id="35" name="Right Arrow 34"/>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8" name="Group 37"/>
            <p:cNvGrpSpPr/>
            <p:nvPr/>
          </p:nvGrpSpPr>
          <p:grpSpPr>
            <a:xfrm>
              <a:off x="3726485" y="1904395"/>
              <a:ext cx="1661518" cy="1505453"/>
              <a:chOff x="2499152" y="1707525"/>
              <a:chExt cx="1661518" cy="1505453"/>
            </a:xfrm>
          </p:grpSpPr>
          <p:grpSp>
            <p:nvGrpSpPr>
              <p:cNvPr id="54" name="Group 53"/>
              <p:cNvGrpSpPr/>
              <p:nvPr/>
            </p:nvGrpSpPr>
            <p:grpSpPr>
              <a:xfrm>
                <a:off x="2528661" y="1707525"/>
                <a:ext cx="1632009" cy="1505453"/>
                <a:chOff x="3236915" y="1816140"/>
                <a:chExt cx="1047053" cy="965858"/>
              </a:xfrm>
            </p:grpSpPr>
            <p:sp>
              <p:nvSpPr>
                <p:cNvPr id="56" name="Rectangle 55"/>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7" name="TextBox 56"/>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70-740 </a:t>
                  </a:r>
                </a:p>
              </p:txBody>
            </p:sp>
          </p:grpSp>
          <p:sp>
            <p:nvSpPr>
              <p:cNvPr id="55" name="TextBox 54"/>
              <p:cNvSpPr txBox="1"/>
              <p:nvPr/>
            </p:nvSpPr>
            <p:spPr>
              <a:xfrm>
                <a:off x="2499152" y="2314680"/>
                <a:ext cx="1642667" cy="861774"/>
              </a:xfrm>
              <a:prstGeom prst="rect">
                <a:avLst/>
              </a:prstGeom>
              <a:noFill/>
            </p:spPr>
            <p:txBody>
              <a:bodyPr wrap="square" lIns="0" tIns="0" rIns="0" bIns="0" rtlCol="0">
                <a:spAutoFit/>
              </a:bodyPr>
              <a:lstStyle/>
              <a:p>
                <a:pPr algn="ctr" defTabSz="685864"/>
                <a:r>
                  <a:rPr lang="en-US" sz="1400" dirty="0">
                    <a:solidFill>
                      <a:schemeClr val="bg1"/>
                    </a:solidFill>
                  </a:rPr>
                  <a:t> Installation, Storage and Compute with Windows Server 2016</a:t>
                </a:r>
                <a:endParaRPr lang="en-IN" sz="1400" dirty="0">
                  <a:solidFill>
                    <a:schemeClr val="bg1"/>
                  </a:solidFill>
                </a:endParaRPr>
              </a:p>
            </p:txBody>
          </p:sp>
        </p:grpSp>
        <p:grpSp>
          <p:nvGrpSpPr>
            <p:cNvPr id="40" name="Group 39"/>
            <p:cNvGrpSpPr/>
            <p:nvPr/>
          </p:nvGrpSpPr>
          <p:grpSpPr>
            <a:xfrm>
              <a:off x="3748952" y="4344436"/>
              <a:ext cx="1737445" cy="1604844"/>
              <a:chOff x="3748952" y="4005065"/>
              <a:chExt cx="1737445" cy="1604844"/>
            </a:xfrm>
          </p:grpSpPr>
          <p:grpSp>
            <p:nvGrpSpPr>
              <p:cNvPr id="42" name="Group 41"/>
              <p:cNvGrpSpPr/>
              <p:nvPr/>
            </p:nvGrpSpPr>
            <p:grpSpPr>
              <a:xfrm>
                <a:off x="3748952" y="4005065"/>
                <a:ext cx="1737445" cy="1604844"/>
                <a:chOff x="1532226" y="6711453"/>
                <a:chExt cx="1114699" cy="1029625"/>
              </a:xfrm>
            </p:grpSpPr>
            <p:sp>
              <p:nvSpPr>
                <p:cNvPr id="52" name="Rectangle 51"/>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3" name="TextBox 52"/>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20740B</a:t>
                  </a:r>
                </a:p>
              </p:txBody>
            </p:sp>
          </p:grpSp>
          <p:sp>
            <p:nvSpPr>
              <p:cNvPr id="43" name="TextBox 42"/>
              <p:cNvSpPr txBox="1"/>
              <p:nvPr/>
            </p:nvSpPr>
            <p:spPr>
              <a:xfrm>
                <a:off x="3797572" y="4695515"/>
                <a:ext cx="1622993" cy="861774"/>
              </a:xfrm>
              <a:prstGeom prst="rect">
                <a:avLst/>
              </a:prstGeom>
              <a:noFill/>
            </p:spPr>
            <p:txBody>
              <a:bodyPr wrap="square" lIns="0" tIns="0" rIns="0" bIns="0" rtlCol="0">
                <a:spAutoFit/>
              </a:bodyPr>
              <a:lstStyle/>
              <a:p>
                <a:pPr algn="ctr" defTabSz="685864"/>
                <a:r>
                  <a:rPr lang="en-US" sz="1400" dirty="0">
                    <a:solidFill>
                      <a:schemeClr val="bg1"/>
                    </a:solidFill>
                  </a:rPr>
                  <a:t>Installation, Storage, and Compute with Windows Server 2016 </a:t>
                </a:r>
              </a:p>
            </p:txBody>
          </p:sp>
        </p:grpSp>
        <p:cxnSp>
          <p:nvCxnSpPr>
            <p:cNvPr id="41" name="Straight Connector 40"/>
            <p:cNvCxnSpPr/>
            <p:nvPr/>
          </p:nvCxnSpPr>
          <p:spPr>
            <a:xfrm>
              <a:off x="3792735" y="4221088"/>
              <a:ext cx="2862413"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grpSp>
      <p:grpSp>
        <p:nvGrpSpPr>
          <p:cNvPr id="58" name="Group 57"/>
          <p:cNvGrpSpPr/>
          <p:nvPr/>
        </p:nvGrpSpPr>
        <p:grpSpPr>
          <a:xfrm>
            <a:off x="7053537" y="2355915"/>
            <a:ext cx="1759912" cy="4044885"/>
            <a:chOff x="3726485" y="1904395"/>
            <a:chExt cx="1759912" cy="4044885"/>
          </a:xfrm>
        </p:grpSpPr>
        <p:sp>
          <p:nvSpPr>
            <p:cNvPr id="59" name="Right Arrow 58"/>
            <p:cNvSpPr/>
            <p:nvPr/>
          </p:nvSpPr>
          <p:spPr>
            <a:xfrm rot="16200000" flipV="1">
              <a:off x="4336408" y="363398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60" name="Group 59"/>
            <p:cNvGrpSpPr/>
            <p:nvPr/>
          </p:nvGrpSpPr>
          <p:grpSpPr>
            <a:xfrm>
              <a:off x="3726485" y="1904395"/>
              <a:ext cx="1661518" cy="1505453"/>
              <a:chOff x="2499152" y="1707525"/>
              <a:chExt cx="1661518" cy="1505453"/>
            </a:xfrm>
          </p:grpSpPr>
          <p:grpSp>
            <p:nvGrpSpPr>
              <p:cNvPr id="67" name="Group 66"/>
              <p:cNvGrpSpPr/>
              <p:nvPr/>
            </p:nvGrpSpPr>
            <p:grpSpPr>
              <a:xfrm>
                <a:off x="2528661" y="1707525"/>
                <a:ext cx="1632009" cy="1505453"/>
                <a:chOff x="3236915" y="1816140"/>
                <a:chExt cx="1047053" cy="965858"/>
              </a:xfrm>
            </p:grpSpPr>
            <p:sp>
              <p:nvSpPr>
                <p:cNvPr id="69" name="Rectangle 68"/>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70" name="TextBox 69"/>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70-743 </a:t>
                  </a:r>
                </a:p>
              </p:txBody>
            </p:sp>
          </p:grpSp>
          <p:sp>
            <p:nvSpPr>
              <p:cNvPr id="68" name="TextBox 67"/>
              <p:cNvSpPr txBox="1"/>
              <p:nvPr/>
            </p:nvSpPr>
            <p:spPr>
              <a:xfrm>
                <a:off x="2499152" y="2314680"/>
                <a:ext cx="1642667" cy="861774"/>
              </a:xfrm>
              <a:prstGeom prst="rect">
                <a:avLst/>
              </a:prstGeom>
              <a:noFill/>
            </p:spPr>
            <p:txBody>
              <a:bodyPr wrap="square" lIns="0" tIns="0" rIns="0" bIns="0" rtlCol="0">
                <a:spAutoFit/>
              </a:bodyPr>
              <a:lstStyle/>
              <a:p>
                <a:pPr algn="ctr" defTabSz="685864"/>
                <a:r>
                  <a:rPr lang="en-US" sz="1400" dirty="0">
                    <a:solidFill>
                      <a:schemeClr val="bg1"/>
                    </a:solidFill>
                  </a:rPr>
                  <a:t> </a:t>
                </a:r>
                <a:r>
                  <a:rPr lang="en-CA" sz="1400" dirty="0">
                    <a:solidFill>
                      <a:schemeClr val="bg1"/>
                    </a:solidFill>
                  </a:rPr>
                  <a:t>Upgrading Your Skills to MCSA: Windows Server 2016 </a:t>
                </a:r>
                <a:endParaRPr lang="en-IN" sz="1400" dirty="0">
                  <a:solidFill>
                    <a:schemeClr val="bg1"/>
                  </a:solidFill>
                </a:endParaRPr>
              </a:p>
            </p:txBody>
          </p:sp>
        </p:grpSp>
        <p:grpSp>
          <p:nvGrpSpPr>
            <p:cNvPr id="61" name="Group 60"/>
            <p:cNvGrpSpPr/>
            <p:nvPr/>
          </p:nvGrpSpPr>
          <p:grpSpPr>
            <a:xfrm>
              <a:off x="3748952" y="4344436"/>
              <a:ext cx="1737445" cy="1604844"/>
              <a:chOff x="3748952" y="4005065"/>
              <a:chExt cx="1737445" cy="1604844"/>
            </a:xfrm>
          </p:grpSpPr>
          <p:grpSp>
            <p:nvGrpSpPr>
              <p:cNvPr id="63" name="Group 62"/>
              <p:cNvGrpSpPr/>
              <p:nvPr/>
            </p:nvGrpSpPr>
            <p:grpSpPr>
              <a:xfrm>
                <a:off x="3748952" y="4005065"/>
                <a:ext cx="1737445" cy="1604844"/>
                <a:chOff x="1532226" y="6711453"/>
                <a:chExt cx="1114699" cy="1029625"/>
              </a:xfrm>
            </p:grpSpPr>
            <p:sp>
              <p:nvSpPr>
                <p:cNvPr id="65" name="Rectangle 64"/>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66" name="TextBox 65"/>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20743B</a:t>
                  </a:r>
                </a:p>
              </p:txBody>
            </p:sp>
          </p:grpSp>
          <p:sp>
            <p:nvSpPr>
              <p:cNvPr id="64" name="TextBox 63"/>
              <p:cNvSpPr txBox="1"/>
              <p:nvPr/>
            </p:nvSpPr>
            <p:spPr>
              <a:xfrm>
                <a:off x="3797572" y="4695515"/>
                <a:ext cx="1622993" cy="861774"/>
              </a:xfrm>
              <a:prstGeom prst="rect">
                <a:avLst/>
              </a:prstGeom>
              <a:noFill/>
            </p:spPr>
            <p:txBody>
              <a:bodyPr wrap="square" lIns="0" tIns="0" rIns="0" bIns="0" rtlCol="0">
                <a:spAutoFit/>
              </a:bodyPr>
              <a:lstStyle/>
              <a:p>
                <a:pPr algn="ctr" defTabSz="685864"/>
                <a:r>
                  <a:rPr lang="en-CA" sz="1400" dirty="0">
                    <a:solidFill>
                      <a:schemeClr val="bg1"/>
                    </a:solidFill>
                  </a:rPr>
                  <a:t>Upgrading Your Skills to MCSA: Windows Server 2016 </a:t>
                </a:r>
                <a:endParaRPr lang="en-US" sz="1400" dirty="0">
                  <a:solidFill>
                    <a:schemeClr val="bg1"/>
                  </a:solidFill>
                </a:endParaRPr>
              </a:p>
            </p:txBody>
          </p:sp>
        </p:grpSp>
        <p:cxnSp>
          <p:nvCxnSpPr>
            <p:cNvPr id="62" name="Straight Connector 61"/>
            <p:cNvCxnSpPr/>
            <p:nvPr/>
          </p:nvCxnSpPr>
          <p:spPr>
            <a:xfrm>
              <a:off x="3726485" y="4221088"/>
              <a:ext cx="169103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grpSp>
      <p:sp>
        <p:nvSpPr>
          <p:cNvPr id="71" name="Plus 70"/>
          <p:cNvSpPr>
            <a:spLocks/>
          </p:cNvSpPr>
          <p:nvPr/>
        </p:nvSpPr>
        <p:spPr>
          <a:xfrm>
            <a:off x="4098215" y="3012630"/>
            <a:ext cx="217111" cy="217111"/>
          </a:xfrm>
          <a:prstGeom prst="mathPlus">
            <a:avLst>
              <a:gd name="adj1" fmla="val 1695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sp>
        <p:nvSpPr>
          <p:cNvPr id="74" name="Right Arrow 73"/>
          <p:cNvSpPr/>
          <p:nvPr/>
        </p:nvSpPr>
        <p:spPr>
          <a:xfrm rot="16200000" flipV="1">
            <a:off x="7663459" y="1707174"/>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75" name="Straight Connector 74"/>
          <p:cNvCxnSpPr/>
          <p:nvPr/>
        </p:nvCxnSpPr>
        <p:spPr>
          <a:xfrm>
            <a:off x="7090274" y="2209800"/>
            <a:ext cx="1596526"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a:off x="308474" y="2209800"/>
            <a:ext cx="5725044"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
        <p:nvSpPr>
          <p:cNvPr id="77" name="Right Arrow 76"/>
          <p:cNvSpPr/>
          <p:nvPr/>
        </p:nvSpPr>
        <p:spPr>
          <a:xfrm rot="16200000" flipV="1">
            <a:off x="2903026" y="1754773"/>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42328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1066800"/>
            <a:ext cx="8094490" cy="1018169"/>
          </a:xfrm>
        </p:spPr>
        <p:txBody>
          <a:bodyPr/>
          <a:lstStyle/>
          <a:p>
            <a:pPr marL="0" indent="0">
              <a:spcBef>
                <a:spcPts val="0"/>
              </a:spcBef>
              <a:buNone/>
            </a:pPr>
            <a:r>
              <a:rPr lang="en-US" sz="1800" dirty="0"/>
              <a:t>Your lab activities will be centered around a fictitious company that we will call A. Datum Corporation, through which you will learn how to:</a:t>
            </a:r>
          </a:p>
          <a:p>
            <a:pPr marL="0" indent="0">
              <a:spcBef>
                <a:spcPts val="0"/>
              </a:spcBef>
              <a:buNone/>
            </a:pPr>
            <a:endParaRPr lang="en-US" sz="2000" dirty="0"/>
          </a:p>
          <a:p>
            <a:pPr marL="0" indent="0">
              <a:spcAft>
                <a:spcPts val="600"/>
              </a:spcAft>
              <a:buNone/>
            </a:pPr>
            <a:endParaRPr lang="en-US" sz="2400" dirty="0"/>
          </a:p>
        </p:txBody>
      </p:sp>
      <p:pic>
        <p:nvPicPr>
          <p:cNvPr id="6" name="Picture 5"/>
          <p:cNvPicPr>
            <a:picLocks noChangeAspect="1"/>
          </p:cNvPicPr>
          <p:nvPr/>
        </p:nvPicPr>
        <p:blipFill>
          <a:blip r:embed="rId3" cstate="print"/>
          <a:stretch>
            <a:fillRect/>
          </a:stretch>
        </p:blipFill>
        <p:spPr>
          <a:xfrm>
            <a:off x="7382277" y="2057400"/>
            <a:ext cx="170646" cy="1483302"/>
          </a:xfrm>
          <a:prstGeom prst="rect">
            <a:avLst/>
          </a:prstGeom>
        </p:spPr>
      </p:pic>
      <p:pic>
        <p:nvPicPr>
          <p:cNvPr id="7" name="Picture 6"/>
          <p:cNvPicPr>
            <a:picLocks noChangeAspect="1"/>
          </p:cNvPicPr>
          <p:nvPr/>
        </p:nvPicPr>
        <p:blipFill>
          <a:blip r:embed="rId4" cstate="print"/>
          <a:stretch>
            <a:fillRect/>
          </a:stretch>
        </p:blipFill>
        <p:spPr>
          <a:xfrm>
            <a:off x="7660866" y="2057400"/>
            <a:ext cx="157519" cy="1378292"/>
          </a:xfrm>
          <a:prstGeom prst="rect">
            <a:avLst/>
          </a:prstGeom>
        </p:spPr>
      </p:pic>
      <p:pic>
        <p:nvPicPr>
          <p:cNvPr id="8" name="Picture 7"/>
          <p:cNvPicPr>
            <a:picLocks noChangeAspect="1"/>
          </p:cNvPicPr>
          <p:nvPr/>
        </p:nvPicPr>
        <p:blipFill>
          <a:blip r:embed="rId5" cstate="print"/>
          <a:stretch>
            <a:fillRect/>
          </a:stretch>
        </p:blipFill>
        <p:spPr>
          <a:xfrm>
            <a:off x="7938440" y="2057400"/>
            <a:ext cx="170646" cy="1247024"/>
          </a:xfrm>
          <a:prstGeom prst="rect">
            <a:avLst/>
          </a:prstGeom>
        </p:spPr>
      </p:pic>
      <p:pic>
        <p:nvPicPr>
          <p:cNvPr id="9" name="Picture 8"/>
          <p:cNvPicPr>
            <a:picLocks noChangeAspect="1"/>
          </p:cNvPicPr>
          <p:nvPr/>
        </p:nvPicPr>
        <p:blipFill>
          <a:blip r:embed="rId6" cstate="print"/>
          <a:stretch>
            <a:fillRect/>
          </a:stretch>
        </p:blipFill>
        <p:spPr>
          <a:xfrm>
            <a:off x="8262905" y="2057400"/>
            <a:ext cx="406924" cy="1155137"/>
          </a:xfrm>
          <a:prstGeom prst="rect">
            <a:avLst/>
          </a:prstGeom>
        </p:spPr>
      </p:pic>
      <p:sp>
        <p:nvSpPr>
          <p:cNvPr id="10" name="TextBox 9"/>
          <p:cNvSpPr txBox="1"/>
          <p:nvPr/>
        </p:nvSpPr>
        <p:spPr>
          <a:xfrm>
            <a:off x="472126" y="1828800"/>
            <a:ext cx="6629400" cy="4893647"/>
          </a:xfrm>
          <a:prstGeom prst="rect">
            <a:avLst/>
          </a:prstGeom>
          <a:noFill/>
        </p:spPr>
        <p:txBody>
          <a:bodyPr wrap="square" rtlCol="0">
            <a:spAutoFit/>
          </a:bodyPr>
          <a:lstStyle/>
          <a:p>
            <a:pPr marL="285750" indent="-285750">
              <a:spcBef>
                <a:spcPts val="0"/>
              </a:spcBef>
              <a:spcAft>
                <a:spcPts val="600"/>
              </a:spcAft>
              <a:buFont typeface="Arial" panose="020B0604020202020204" pitchFamily="34" charset="0"/>
              <a:buChar char="•"/>
            </a:pPr>
            <a:r>
              <a:rPr lang="en-GB" sz="1600" dirty="0"/>
              <a:t>Deploy and administer AD DS</a:t>
            </a:r>
          </a:p>
          <a:p>
            <a:pPr marL="285750" indent="-285750">
              <a:spcBef>
                <a:spcPts val="0"/>
              </a:spcBef>
              <a:spcAft>
                <a:spcPts val="600"/>
              </a:spcAft>
              <a:buFont typeface="Arial" panose="020B0604020202020204" pitchFamily="34" charset="0"/>
              <a:buChar char="•"/>
            </a:pPr>
            <a:r>
              <a:rPr lang="en-GB" sz="1600" dirty="0"/>
              <a:t>Manage AD DS objects</a:t>
            </a:r>
          </a:p>
          <a:p>
            <a:pPr marL="285750" indent="-285750">
              <a:spcBef>
                <a:spcPts val="0"/>
              </a:spcBef>
              <a:spcAft>
                <a:spcPts val="600"/>
              </a:spcAft>
              <a:buFont typeface="Arial" panose="020B0604020202020204" pitchFamily="34" charset="0"/>
              <a:buChar char="•"/>
            </a:pPr>
            <a:r>
              <a:rPr lang="en-GB" sz="1600" dirty="0"/>
              <a:t>Administer AD DS</a:t>
            </a:r>
            <a:endParaRPr lang="en-CA" sz="1600" dirty="0"/>
          </a:p>
          <a:p>
            <a:pPr marL="285750" indent="-285750">
              <a:spcBef>
                <a:spcPts val="0"/>
              </a:spcBef>
              <a:spcAft>
                <a:spcPts val="600"/>
              </a:spcAft>
              <a:buFont typeface="Arial" panose="020B0604020202020204" pitchFamily="34" charset="0"/>
              <a:buChar char="•"/>
            </a:pPr>
            <a:r>
              <a:rPr lang="en-GB" sz="1600" dirty="0"/>
              <a:t>Manage domains and trust in AD DS</a:t>
            </a:r>
          </a:p>
          <a:p>
            <a:pPr marL="285750" indent="-285750">
              <a:spcBef>
                <a:spcPts val="0"/>
              </a:spcBef>
              <a:spcAft>
                <a:spcPts val="600"/>
              </a:spcAft>
              <a:buFont typeface="Arial" panose="020B0604020202020204" pitchFamily="34" charset="0"/>
              <a:buChar char="•"/>
            </a:pPr>
            <a:r>
              <a:rPr lang="en-GB" sz="1600" dirty="0"/>
              <a:t>Implement AD DS sites and replication</a:t>
            </a:r>
          </a:p>
          <a:p>
            <a:pPr marL="285750" indent="-285750">
              <a:spcBef>
                <a:spcPts val="0"/>
              </a:spcBef>
              <a:spcAft>
                <a:spcPts val="600"/>
              </a:spcAft>
              <a:buFont typeface="Arial" panose="020B0604020202020204" pitchFamily="34" charset="0"/>
              <a:buChar char="•"/>
            </a:pPr>
            <a:r>
              <a:rPr lang="en-GB" sz="1600" dirty="0"/>
              <a:t>Implement a Group Policy infrastructure</a:t>
            </a:r>
          </a:p>
          <a:p>
            <a:pPr marL="285750" indent="-285750">
              <a:spcBef>
                <a:spcPts val="0"/>
              </a:spcBef>
              <a:spcAft>
                <a:spcPts val="600"/>
              </a:spcAft>
              <a:buFont typeface="Arial" panose="020B0604020202020204" pitchFamily="34" charset="0"/>
              <a:buChar char="•"/>
            </a:pPr>
            <a:r>
              <a:rPr lang="en-GB" sz="1600" dirty="0"/>
              <a:t>Troubleshoot a Group Policy infrastructure</a:t>
            </a:r>
          </a:p>
          <a:p>
            <a:pPr marL="285750" indent="-285750">
              <a:spcBef>
                <a:spcPts val="0"/>
              </a:spcBef>
              <a:spcAft>
                <a:spcPts val="600"/>
              </a:spcAft>
              <a:buFont typeface="Arial" panose="020B0604020202020204" pitchFamily="34" charset="0"/>
              <a:buChar char="•"/>
            </a:pPr>
            <a:r>
              <a:rPr lang="en-GB" sz="1600" dirty="0"/>
              <a:t>Manage user settings with GPOs</a:t>
            </a:r>
          </a:p>
          <a:p>
            <a:pPr marL="285750" indent="-285750">
              <a:spcBef>
                <a:spcPts val="0"/>
              </a:spcBef>
              <a:spcAft>
                <a:spcPts val="600"/>
              </a:spcAft>
              <a:buFont typeface="Arial" panose="020B0604020202020204" pitchFamily="34" charset="0"/>
              <a:buChar char="•"/>
            </a:pPr>
            <a:r>
              <a:rPr lang="en-GB" sz="1600" dirty="0"/>
              <a:t>Secure AD DS</a:t>
            </a:r>
          </a:p>
          <a:p>
            <a:pPr marL="285750" indent="-285750">
              <a:spcBef>
                <a:spcPts val="0"/>
              </a:spcBef>
              <a:spcAft>
                <a:spcPts val="600"/>
              </a:spcAft>
              <a:buFont typeface="Arial" panose="020B0604020202020204" pitchFamily="34" charset="0"/>
              <a:buChar char="•"/>
            </a:pPr>
            <a:r>
              <a:rPr lang="en-CA" sz="1600" dirty="0"/>
              <a:t>Deploy and configure a two-tier CA hierarchy</a:t>
            </a:r>
          </a:p>
          <a:p>
            <a:pPr marL="285750" indent="-285750">
              <a:spcBef>
                <a:spcPts val="0"/>
              </a:spcBef>
              <a:spcAft>
                <a:spcPts val="600"/>
              </a:spcAft>
              <a:buFont typeface="Arial" panose="020B0604020202020204" pitchFamily="34" charset="0"/>
              <a:buChar char="•"/>
            </a:pPr>
            <a:r>
              <a:rPr lang="en-GB" sz="1600" dirty="0"/>
              <a:t>Deploy and use certificates</a:t>
            </a:r>
          </a:p>
          <a:p>
            <a:pPr marL="285750" indent="-285750">
              <a:spcBef>
                <a:spcPts val="0"/>
              </a:spcBef>
              <a:spcAft>
                <a:spcPts val="600"/>
              </a:spcAft>
              <a:buFont typeface="Arial" panose="020B0604020202020204" pitchFamily="34" charset="0"/>
              <a:buChar char="•"/>
            </a:pPr>
            <a:r>
              <a:rPr lang="en-GB" sz="1600" dirty="0"/>
              <a:t>Implement AD FS</a:t>
            </a:r>
          </a:p>
          <a:p>
            <a:pPr marL="285750" indent="-285750">
              <a:spcBef>
                <a:spcPts val="0"/>
              </a:spcBef>
              <a:spcAft>
                <a:spcPts val="600"/>
              </a:spcAft>
              <a:buFont typeface="Arial" panose="020B0604020202020204" pitchFamily="34" charset="0"/>
              <a:buChar char="•"/>
            </a:pPr>
            <a:r>
              <a:rPr lang="en-GB" sz="1600" dirty="0"/>
              <a:t>Implement an AD RMS infrastructure</a:t>
            </a:r>
          </a:p>
          <a:p>
            <a:pPr marL="285750" indent="-285750">
              <a:spcBef>
                <a:spcPts val="0"/>
              </a:spcBef>
              <a:spcAft>
                <a:spcPts val="600"/>
              </a:spcAft>
              <a:buFont typeface="Arial" panose="020B0604020202020204" pitchFamily="34" charset="0"/>
              <a:buChar char="•"/>
            </a:pPr>
            <a:r>
              <a:rPr lang="en-GB" sz="1600" dirty="0"/>
              <a:t>Configure directory synchronization</a:t>
            </a:r>
          </a:p>
          <a:p>
            <a:pPr marL="285750" indent="-285750">
              <a:spcBef>
                <a:spcPts val="0"/>
              </a:spcBef>
              <a:spcAft>
                <a:spcPts val="600"/>
              </a:spcAft>
              <a:buFont typeface="Arial" panose="020B0604020202020204" pitchFamily="34" charset="0"/>
              <a:buChar char="•"/>
            </a:pPr>
            <a:r>
              <a:rPr lang="en-GB" sz="1600" dirty="0"/>
              <a:t>Recover objects in AD DS</a:t>
            </a:r>
            <a:endParaRPr lang="en-US" sz="1600" dirty="0"/>
          </a:p>
        </p:txBody>
      </p:sp>
    </p:spTree>
    <p:extLst>
      <p:ext uri="{BB962C8B-B14F-4D97-AF65-F5344CB8AC3E}">
        <p14:creationId xmlns:p14="http://schemas.microsoft.com/office/powerpoint/2010/main" val="149590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environment</a:t>
            </a:r>
          </a:p>
        </p:txBody>
      </p:sp>
      <p:graphicFrame>
        <p:nvGraphicFramePr>
          <p:cNvPr id="5" name="Group 29"/>
          <p:cNvGraphicFramePr>
            <a:graphicFrameLocks noGrp="1"/>
          </p:cNvGraphicFramePr>
          <p:nvPr>
            <p:extLst>
              <p:ext uri="{D42A27DB-BD31-4B8C-83A1-F6EECF244321}">
                <p14:modId xmlns:p14="http://schemas.microsoft.com/office/powerpoint/2010/main" val="1928246552"/>
              </p:ext>
            </p:extLst>
          </p:nvPr>
        </p:nvGraphicFramePr>
        <p:xfrm>
          <a:off x="228600" y="914398"/>
          <a:ext cx="8763000" cy="4948941"/>
        </p:xfrm>
        <a:graphic>
          <a:graphicData uri="http://schemas.openxmlformats.org/drawingml/2006/table">
            <a:tbl>
              <a:tblPr>
                <a:tableStyleId>{BC89EF96-8CEA-46FF-86C4-4CE0E7609802}</a:tableStyleId>
              </a:tblPr>
              <a:tblGrid>
                <a:gridCol w="2786104">
                  <a:extLst>
                    <a:ext uri="{9D8B030D-6E8A-4147-A177-3AD203B41FA5}">
                      <a16:colId xmlns:a16="http://schemas.microsoft.com/office/drawing/2014/main" val="20000"/>
                    </a:ext>
                  </a:extLst>
                </a:gridCol>
                <a:gridCol w="5976896">
                  <a:extLst>
                    <a:ext uri="{9D8B030D-6E8A-4147-A177-3AD203B41FA5}">
                      <a16:colId xmlns:a16="http://schemas.microsoft.com/office/drawing/2014/main" val="20001"/>
                    </a:ext>
                  </a:extLst>
                </a:gridCol>
              </a:tblGrid>
              <a:tr h="529468">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800" b="1" u="none" strike="noStrike" cap="none" normalizeH="0" baseline="0" dirty="0">
                          <a:ln>
                            <a:noFill/>
                          </a:ln>
                          <a:solidFill>
                            <a:srgbClr val="0070C0"/>
                          </a:solidFill>
                          <a:effectLst/>
                          <a:latin typeface="+mn-lt"/>
                        </a:rPr>
                        <a:t>VM name:</a:t>
                      </a:r>
                      <a:endParaRPr kumimoji="0" lang="en-US" sz="1800" b="1" i="0" u="none" strike="noStrike" cap="none" normalizeH="0" baseline="0" dirty="0">
                        <a:ln>
                          <a:noFill/>
                        </a:ln>
                        <a:solidFill>
                          <a:srgbClr val="0070C0"/>
                        </a:solidFill>
                        <a:effectLst/>
                        <a:latin typeface="+mn-lt"/>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1" u="none" strike="noStrike" cap="none" normalizeH="0" baseline="0" dirty="0">
                          <a:ln>
                            <a:noFill/>
                          </a:ln>
                          <a:solidFill>
                            <a:srgbClr val="0070C0"/>
                          </a:solidFill>
                          <a:effectLst/>
                          <a:latin typeface="+mn-lt"/>
                        </a:rPr>
                        <a:t>Use as:</a:t>
                      </a:r>
                      <a:endParaRPr kumimoji="0" lang="en-US" sz="1800" b="1" i="0" u="none" strike="noStrike" cap="none" normalizeH="0" baseline="0" dirty="0">
                        <a:ln>
                          <a:noFill/>
                        </a:ln>
                        <a:solidFill>
                          <a:srgbClr val="0070C0"/>
                        </a:solidFill>
                        <a:effectLst/>
                        <a:latin typeface="+mn-lt"/>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537334">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LON-DC1</a:t>
                      </a:r>
                      <a:endParaRPr lang="en-US" sz="1800" dirty="0">
                        <a:effectLst/>
                        <a:latin typeface="+mn-lt"/>
                        <a:ea typeface="SimSun" panose="02010600030101010101" pitchFamily="2" charset="-122"/>
                        <a:cs typeface="Mangal" panose="02040503050203030202" pitchFamily="18" charset="0"/>
                      </a:endParaRPr>
                    </a:p>
                  </a:txBody>
                  <a:tcPr marL="68580" marR="68580" marT="0" marB="0">
                    <a:lnL w="12700" cap="flat" cmpd="sng" algn="ctr">
                      <a:noFill/>
                      <a:prstDash val="solid"/>
                      <a:round/>
                      <a:headEnd type="none" w="med" len="med"/>
                      <a:tailEnd type="none" w="med" len="med"/>
                    </a:lnL>
                  </a:tcPr>
                </a:tc>
                <a:tc>
                  <a:txBody>
                    <a:bodyPr/>
                    <a:lstStyle/>
                    <a:p>
                      <a:pPr marL="0" indent="0">
                        <a:lnSpc>
                          <a:spcPct val="114000"/>
                        </a:lnSpc>
                        <a:spcAft>
                          <a:spcPts val="0"/>
                        </a:spcAft>
                        <a:buFont typeface="Arial" panose="020B0604020202020204" pitchFamily="34" charset="0"/>
                        <a:buNone/>
                      </a:pPr>
                      <a:r>
                        <a:rPr lang="en-US" sz="1800" kern="1200" dirty="0">
                          <a:solidFill>
                            <a:schemeClr val="tx1"/>
                          </a:solidFill>
                          <a:effectLst/>
                          <a:latin typeface="+mn-lt"/>
                          <a:ea typeface="+mn-ea"/>
                          <a:cs typeface="+mn-cs"/>
                        </a:rPr>
                        <a:t>Domain controller in the Adatum.com domain</a:t>
                      </a:r>
                      <a:endParaRPr lang="en-US" sz="1800" dirty="0">
                        <a:latin typeface="+mn-lt"/>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586613">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TOR-DC1</a:t>
                      </a:r>
                      <a:endParaRPr lang="en-US" sz="1800" dirty="0">
                        <a:effectLst/>
                        <a:latin typeface="+mn-lt"/>
                        <a:ea typeface="SimSun" panose="02010600030101010101" pitchFamily="2" charset="-122"/>
                        <a:cs typeface="Mangal" panose="02040503050203030202" pitchFamily="18" charset="0"/>
                      </a:endParaRPr>
                    </a:p>
                  </a:txBody>
                  <a:tcPr marL="68580" marR="68580" marT="0" marB="0">
                    <a:lnL w="12700" cap="flat" cmpd="sng" algn="ctr">
                      <a:noFill/>
                      <a:prstDash val="solid"/>
                      <a:round/>
                      <a:headEnd type="none" w="med" len="med"/>
                      <a:tailEnd type="none" w="med" len="med"/>
                    </a:lnL>
                  </a:tcPr>
                </a:tc>
                <a:tc>
                  <a:txBody>
                    <a:bodyPr/>
                    <a:lstStyle/>
                    <a:p>
                      <a:pPr marL="0" marR="0" indent="0" algn="l" defTabSz="914400" rtl="0" eaLnBrk="1" fontAlgn="auto" latinLnBrk="0" hangingPunct="1">
                        <a:lnSpc>
                          <a:spcPct val="114000"/>
                        </a:lnSpc>
                        <a:spcBef>
                          <a:spcPts val="0"/>
                        </a:spcBef>
                        <a:spcAft>
                          <a:spcPts val="0"/>
                        </a:spcAft>
                        <a:buClrTx/>
                        <a:buSzTx/>
                        <a:buFont typeface="Arial" panose="020B0604020202020204" pitchFamily="34" charset="0"/>
                        <a:buNone/>
                        <a:tabLst/>
                        <a:defRPr/>
                      </a:pPr>
                      <a:r>
                        <a:rPr lang="en-US" sz="1800" kern="1200" dirty="0">
                          <a:solidFill>
                            <a:schemeClr val="tx1"/>
                          </a:solidFill>
                          <a:effectLst/>
                          <a:latin typeface="+mn-lt"/>
                          <a:ea typeface="+mn-ea"/>
                          <a:cs typeface="+mn-cs"/>
                        </a:rPr>
                        <a:t>Domain controller in the Adatum.com domain (in </a:t>
                      </a:r>
                      <a:br>
                        <a:rPr lang="en-US" sz="1800" kern="1200" dirty="0">
                          <a:solidFill>
                            <a:schemeClr val="tx1"/>
                          </a:solidFill>
                          <a:effectLst/>
                          <a:latin typeface="+mn-lt"/>
                          <a:ea typeface="+mn-ea"/>
                          <a:cs typeface="+mn-cs"/>
                        </a:rPr>
                      </a:br>
                      <a:r>
                        <a:rPr lang="en-US" sz="1800" kern="1200" dirty="0">
                          <a:solidFill>
                            <a:schemeClr val="tx1"/>
                          </a:solidFill>
                          <a:effectLst/>
                          <a:latin typeface="+mn-lt"/>
                          <a:ea typeface="+mn-ea"/>
                          <a:cs typeface="+mn-cs"/>
                        </a:rPr>
                        <a:t>another site)</a:t>
                      </a:r>
                      <a:endParaRPr lang="en-US" sz="1800" dirty="0">
                        <a:latin typeface="+mn-lt"/>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506986">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TREY-DC1</a:t>
                      </a:r>
                      <a:endParaRPr lang="en-US" sz="1800" kern="1200" dirty="0">
                        <a:solidFill>
                          <a:srgbClr val="000000"/>
                        </a:solidFill>
                        <a:effectLst/>
                        <a:latin typeface="+mn-lt"/>
                        <a:ea typeface="Segoe UI" panose="020B0502040204020203" pitchFamily="34" charset="0"/>
                        <a:cs typeface="Segoe UI" panose="020B0502040204020203" pitchFamily="34" charset="0"/>
                      </a:endParaRPr>
                    </a:p>
                  </a:txBody>
                  <a:tcPr marL="68580" marR="68580" marT="0" marB="0">
                    <a:lnL w="12700" cap="flat" cmpd="sng" algn="ctr">
                      <a:noFill/>
                      <a:prstDash val="solid"/>
                      <a:round/>
                      <a:headEnd type="none" w="med" len="med"/>
                      <a:tailEnd type="none" w="med" len="med"/>
                    </a:lnL>
                  </a:tcPr>
                </a:tc>
                <a:tc>
                  <a:txBody>
                    <a:bodyPr/>
                    <a:lstStyle/>
                    <a:p>
                      <a:r>
                        <a:rPr lang="en-US" sz="1800" kern="1200" dirty="0">
                          <a:solidFill>
                            <a:schemeClr val="tx1"/>
                          </a:solidFill>
                          <a:effectLst/>
                          <a:latin typeface="+mn-lt"/>
                          <a:ea typeface="+mn-ea"/>
                          <a:cs typeface="+mn-cs"/>
                        </a:rPr>
                        <a:t>Domain controller in Treyresearch.com domain</a:t>
                      </a:r>
                      <a:endParaRPr lang="en-US" sz="1800" kern="1200" dirty="0">
                        <a:solidFill>
                          <a:schemeClr val="tx1"/>
                        </a:solidFill>
                        <a:latin typeface="+mn-lt"/>
                        <a:ea typeface="+mn-ea"/>
                        <a:cs typeface="+mn-cs"/>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516633">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LON-SVR1</a:t>
                      </a:r>
                      <a:endParaRPr lang="en-US" sz="1800" dirty="0">
                        <a:effectLst/>
                        <a:latin typeface="+mn-lt"/>
                        <a:ea typeface="SimSun" panose="02010600030101010101" pitchFamily="2" charset="-122"/>
                        <a:cs typeface="Mangal" panose="02040503050203030202" pitchFamily="18" charset="0"/>
                      </a:endParaRPr>
                    </a:p>
                  </a:txBody>
                  <a:tcPr marL="68580" marR="68580" marT="0" marB="0">
                    <a:lnL w="12700" cap="flat" cmpd="sng" algn="ctr">
                      <a:noFill/>
                      <a:prstDash val="solid"/>
                      <a:round/>
                      <a:headEnd type="none" w="med" len="med"/>
                      <a:tailEnd type="none" w="med" len="med"/>
                    </a:lnL>
                  </a:tcPr>
                </a:tc>
                <a:tc>
                  <a:txBody>
                    <a:bodyPr/>
                    <a:lstStyle/>
                    <a:p>
                      <a:pPr marL="0" marR="0" indent="0" algn="l" defTabSz="914400" rtl="0" eaLnBrk="1" fontAlgn="auto" latinLnBrk="0" hangingPunct="1">
                        <a:lnSpc>
                          <a:spcPct val="114000"/>
                        </a:lnSpc>
                        <a:spcBef>
                          <a:spcPts val="0"/>
                        </a:spcBef>
                        <a:spcAft>
                          <a:spcPts val="0"/>
                        </a:spcAft>
                        <a:buClrTx/>
                        <a:buSzTx/>
                        <a:buFontTx/>
                        <a:buNone/>
                        <a:tabLst/>
                        <a:defRPr/>
                      </a:pPr>
                      <a:r>
                        <a:rPr lang="en-US" sz="1800" kern="1200" dirty="0">
                          <a:solidFill>
                            <a:schemeClr val="tx1"/>
                          </a:solidFill>
                          <a:effectLst/>
                          <a:latin typeface="+mn-lt"/>
                          <a:ea typeface="+mn-ea"/>
                          <a:cs typeface="+mn-cs"/>
                        </a:rPr>
                        <a:t>Member server in the Adatum.com domain</a:t>
                      </a:r>
                      <a:endParaRPr lang="en-US" sz="1800" dirty="0">
                        <a:latin typeface="+mn-lt"/>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506986">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LON-SVR2</a:t>
                      </a:r>
                      <a:endParaRPr lang="en-US" sz="1800" dirty="0">
                        <a:effectLst/>
                        <a:latin typeface="+mn-lt"/>
                        <a:ea typeface="SimSun" panose="02010600030101010101" pitchFamily="2" charset="-122"/>
                        <a:cs typeface="Mangal" panose="02040503050203030202" pitchFamily="18" charset="0"/>
                      </a:endParaRPr>
                    </a:p>
                  </a:txBody>
                  <a:tcPr marL="68580" marR="68580" marT="0" marB="0">
                    <a:lnL w="12700" cap="flat" cmpd="sng" algn="ctr">
                      <a:noFill/>
                      <a:prstDash val="solid"/>
                      <a:round/>
                      <a:headEnd type="none" w="med" len="med"/>
                      <a:tailEnd type="none" w="med" len="med"/>
                    </a:lnL>
                  </a:tcPr>
                </a:tc>
                <a:tc>
                  <a:txBody>
                    <a:bodyPr/>
                    <a:lstStyle/>
                    <a:p>
                      <a:pPr>
                        <a:lnSpc>
                          <a:spcPct val="114000"/>
                        </a:lnSpc>
                        <a:spcAft>
                          <a:spcPts val="0"/>
                        </a:spcAft>
                      </a:pPr>
                      <a:r>
                        <a:rPr lang="en-US" sz="1800" kern="1200" dirty="0">
                          <a:solidFill>
                            <a:schemeClr val="tx1"/>
                          </a:solidFill>
                          <a:effectLst/>
                          <a:latin typeface="+mn-lt"/>
                          <a:ea typeface="+mn-ea"/>
                          <a:cs typeface="+mn-cs"/>
                        </a:rPr>
                        <a:t>Member server in the Adatum.com domain with Web server role</a:t>
                      </a:r>
                      <a:endParaRPr lang="en-US" sz="1800" dirty="0">
                        <a:latin typeface="+mn-lt"/>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506986">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CA-SRV1</a:t>
                      </a:r>
                    </a:p>
                    <a:p>
                      <a:pPr marL="0" marR="0">
                        <a:lnSpc>
                          <a:spcPct val="113000"/>
                        </a:lnSpc>
                        <a:spcBef>
                          <a:spcPts val="0"/>
                        </a:spcBef>
                        <a:spcAft>
                          <a:spcPts val="0"/>
                        </a:spcAft>
                      </a:pPr>
                      <a:endParaRPr lang="en-US" sz="1800" kern="1200" dirty="0">
                        <a:solidFill>
                          <a:srgbClr val="000000"/>
                        </a:solidFill>
                        <a:effectLst/>
                        <a:latin typeface="+mn-lt"/>
                        <a:ea typeface="Segoe UI" panose="020B0502040204020203" pitchFamily="34" charset="0"/>
                        <a:cs typeface="Segoe UI" panose="020B0502040204020203" pitchFamily="34" charset="0"/>
                      </a:endParaRPr>
                    </a:p>
                  </a:txBody>
                  <a:tcPr marL="68580" marR="68580" marT="0" marB="0">
                    <a:lnL w="12700" cap="flat" cmpd="sng" algn="ctr">
                      <a:noFill/>
                      <a:prstDash val="solid"/>
                      <a:round/>
                      <a:headEnd type="none" w="med" len="med"/>
                      <a:tailEnd type="none" w="med" len="med"/>
                    </a:lnL>
                  </a:tcPr>
                </a:tc>
                <a:tc>
                  <a:txBody>
                    <a:bodyPr/>
                    <a:lstStyle/>
                    <a:p>
                      <a:pPr marL="0" marR="0">
                        <a:lnSpc>
                          <a:spcPct val="115000"/>
                        </a:lnSpc>
                        <a:spcBef>
                          <a:spcPts val="0"/>
                        </a:spcBef>
                        <a:spcAft>
                          <a:spcPts val="0"/>
                        </a:spcAft>
                      </a:pPr>
                      <a:r>
                        <a:rPr lang="en-US" sz="1800" kern="1200" dirty="0">
                          <a:solidFill>
                            <a:schemeClr val="tx1"/>
                          </a:solidFill>
                          <a:effectLst/>
                          <a:latin typeface="+mn-lt"/>
                          <a:ea typeface="+mn-ea"/>
                          <a:cs typeface="+mn-cs"/>
                        </a:rPr>
                        <a:t>Server not joined to the domain to be used as offline </a:t>
                      </a:r>
                      <a:br>
                        <a:rPr lang="en-US" sz="1800" kern="1200" dirty="0">
                          <a:solidFill>
                            <a:schemeClr val="tx1"/>
                          </a:solidFill>
                          <a:effectLst/>
                          <a:latin typeface="+mn-lt"/>
                          <a:ea typeface="+mn-ea"/>
                          <a:cs typeface="+mn-cs"/>
                        </a:rPr>
                      </a:br>
                      <a:r>
                        <a:rPr lang="en-US" sz="1800" kern="1200" dirty="0">
                          <a:solidFill>
                            <a:schemeClr val="tx1"/>
                          </a:solidFill>
                          <a:effectLst/>
                          <a:latin typeface="+mn-lt"/>
                          <a:ea typeface="+mn-ea"/>
                          <a:cs typeface="+mn-cs"/>
                        </a:rPr>
                        <a:t>root CA</a:t>
                      </a:r>
                      <a:endParaRPr lang="en-US" sz="1800" dirty="0">
                        <a:effectLst/>
                        <a:latin typeface="+mn-lt"/>
                        <a:ea typeface="SimSun" panose="02010600030101010101" pitchFamily="2" charset="-122"/>
                        <a:cs typeface="Mangal" panose="02040503050203030202" pitchFamily="18" charset="0"/>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3136146357"/>
                  </a:ext>
                </a:extLst>
              </a:tr>
              <a:tr h="506986">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LON-CL1</a:t>
                      </a:r>
                      <a:endParaRPr lang="en-US" sz="1800" kern="1200" dirty="0">
                        <a:solidFill>
                          <a:srgbClr val="000000"/>
                        </a:solidFill>
                        <a:effectLst/>
                        <a:latin typeface="+mn-lt"/>
                        <a:ea typeface="Segoe UI" panose="020B0502040204020203" pitchFamily="34" charset="0"/>
                        <a:cs typeface="Segoe UI" panose="020B0502040204020203" pitchFamily="34" charset="0"/>
                      </a:endParaRPr>
                    </a:p>
                  </a:txBody>
                  <a:tcPr marL="68580" marR="68580" marT="0" marB="0">
                    <a:lnL w="12700" cap="flat" cmpd="sng" algn="ctr">
                      <a:noFill/>
                      <a:prstDash val="solid"/>
                      <a:round/>
                      <a:headEnd type="none" w="med" len="med"/>
                      <a:tailEnd type="none" w="med" len="med"/>
                    </a:lnL>
                  </a:tcPr>
                </a:tc>
                <a:tc>
                  <a:txBody>
                    <a:bodyPr/>
                    <a:lstStyle/>
                    <a:p>
                      <a:pPr marL="0" marR="0">
                        <a:lnSpc>
                          <a:spcPct val="115000"/>
                        </a:lnSpc>
                        <a:spcBef>
                          <a:spcPts val="0"/>
                        </a:spcBef>
                        <a:spcAft>
                          <a:spcPts val="0"/>
                        </a:spcAft>
                      </a:pPr>
                      <a:r>
                        <a:rPr lang="en-US" sz="1800" kern="1200" dirty="0">
                          <a:solidFill>
                            <a:schemeClr val="tx1"/>
                          </a:solidFill>
                          <a:effectLst/>
                          <a:latin typeface="+mn-lt"/>
                          <a:ea typeface="+mn-ea"/>
                          <a:cs typeface="+mn-cs"/>
                        </a:rPr>
                        <a:t>Windows 10 client with Microsoft Office 2016 installed</a:t>
                      </a:r>
                      <a:endParaRPr lang="en-US" sz="1800" dirty="0">
                        <a:effectLst/>
                        <a:latin typeface="+mn-lt"/>
                        <a:ea typeface="SimSun" panose="02010600030101010101" pitchFamily="2" charset="-122"/>
                        <a:cs typeface="Mangal" panose="02040503050203030202" pitchFamily="18" charset="0"/>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506986">
                <a:tc>
                  <a:txBody>
                    <a:bodyPr/>
                    <a:lstStyle/>
                    <a:p>
                      <a:pPr marL="0" marR="0">
                        <a:lnSpc>
                          <a:spcPct val="113000"/>
                        </a:lnSpc>
                        <a:spcBef>
                          <a:spcPts val="0"/>
                        </a:spcBef>
                        <a:spcAft>
                          <a:spcPts val="0"/>
                        </a:spcAft>
                      </a:pPr>
                      <a:r>
                        <a:rPr lang="hr-HR" sz="1800" kern="1200" dirty="0">
                          <a:solidFill>
                            <a:srgbClr val="000000"/>
                          </a:solidFill>
                          <a:effectLst/>
                          <a:latin typeface="+mn-lt"/>
                          <a:ea typeface="Segoe UI" panose="020B0502040204020203" pitchFamily="34" charset="0"/>
                          <a:cs typeface="Segoe UI" panose="020B0502040204020203" pitchFamily="34" charset="0"/>
                        </a:rPr>
                        <a:t>20742B-</a:t>
                      </a:r>
                      <a:r>
                        <a:rPr lang="en-US" sz="1800" kern="1200" dirty="0">
                          <a:solidFill>
                            <a:schemeClr val="tx1"/>
                          </a:solidFill>
                          <a:effectLst/>
                          <a:latin typeface="+mn-lt"/>
                          <a:ea typeface="+mn-ea"/>
                          <a:cs typeface="+mn-cs"/>
                        </a:rPr>
                        <a:t>LON-CL2</a:t>
                      </a:r>
                      <a:endParaRPr lang="en-US" sz="1800" kern="1200" dirty="0">
                        <a:solidFill>
                          <a:srgbClr val="000000"/>
                        </a:solidFill>
                        <a:effectLst/>
                        <a:latin typeface="+mn-lt"/>
                        <a:ea typeface="Segoe UI" panose="020B0502040204020203" pitchFamily="34" charset="0"/>
                        <a:cs typeface="Segoe UI" panose="020B0502040204020203" pitchFamily="34" charset="0"/>
                      </a:endParaRPr>
                    </a:p>
                  </a:txBody>
                  <a:tcPr marL="68580" marR="68580" marT="0" marB="0">
                    <a:lnL w="12700" cap="flat" cmpd="sng" algn="ctr">
                      <a:noFill/>
                      <a:prstDash val="solid"/>
                      <a:round/>
                      <a:headEnd type="none" w="med" len="med"/>
                      <a:tailEnd type="none" w="med" len="med"/>
                    </a:lnL>
                  </a:tcPr>
                </a:tc>
                <a:tc>
                  <a:txBody>
                    <a:bodyPr/>
                    <a:lstStyle/>
                    <a:p>
                      <a:pPr marL="0" marR="0">
                        <a:lnSpc>
                          <a:spcPct val="115000"/>
                        </a:lnSpc>
                        <a:spcBef>
                          <a:spcPts val="0"/>
                        </a:spcBef>
                        <a:spcAft>
                          <a:spcPts val="0"/>
                        </a:spcAft>
                      </a:pPr>
                      <a:r>
                        <a:rPr lang="en-US" sz="1800" kern="1200" dirty="0">
                          <a:solidFill>
                            <a:schemeClr val="tx1"/>
                          </a:solidFill>
                          <a:effectLst/>
                          <a:latin typeface="+mn-lt"/>
                          <a:ea typeface="+mn-ea"/>
                          <a:cs typeface="+mn-cs"/>
                        </a:rPr>
                        <a:t>Windows 10 client with Office 2016 installed</a:t>
                      </a:r>
                      <a:endParaRPr lang="en-US" sz="1800" dirty="0">
                        <a:effectLst/>
                        <a:latin typeface="+mn-lt"/>
                        <a:ea typeface="SimSun" panose="02010600030101010101" pitchFamily="2" charset="-122"/>
                        <a:cs typeface="Mangal" panose="02040503050203030202" pitchFamily="18" charset="0"/>
                      </a:endParaRPr>
                    </a:p>
                  </a:txBody>
                  <a:tcPr marL="68580" marR="68580" marT="0" marB="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0469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Microsoft Learning Azure Pass</a:t>
            </a:r>
          </a:p>
        </p:txBody>
      </p:sp>
      <p:sp>
        <p:nvSpPr>
          <p:cNvPr id="3" name="Text Placeholder 2"/>
          <p:cNvSpPr>
            <a:spLocks noGrp="1"/>
          </p:cNvSpPr>
          <p:nvPr>
            <p:ph type="body" sz="quarter" idx="13"/>
          </p:nvPr>
        </p:nvSpPr>
        <p:spPr>
          <a:xfrm>
            <a:off x="457200" y="1219200"/>
            <a:ext cx="8229600" cy="5105400"/>
          </a:xfrm>
        </p:spPr>
        <p:txBody>
          <a:bodyPr/>
          <a:lstStyle/>
          <a:p>
            <a:r>
              <a:rPr lang="en-IE" sz="2000" dirty="0"/>
              <a:t>You will use the Microsoft Learning Azure Pass to provide access to Microsoft Azure for demonstrations and labs</a:t>
            </a:r>
          </a:p>
          <a:p>
            <a:endParaRPr lang="en-IE" sz="2000" dirty="0"/>
          </a:p>
          <a:p>
            <a:r>
              <a:rPr lang="en-IE" sz="2000" dirty="0"/>
              <a:t>Microsoft Learning Azure Pass access and configuration</a:t>
            </a:r>
          </a:p>
          <a:p>
            <a:endParaRPr lang="en-IE" sz="2000" dirty="0"/>
          </a:p>
          <a:p>
            <a:r>
              <a:rPr lang="en-IE" sz="2000" dirty="0"/>
              <a:t>Best practices for Microsoft Learning Azure Pass usage:</a:t>
            </a:r>
          </a:p>
          <a:p>
            <a:pPr lvl="1"/>
            <a:r>
              <a:rPr lang="en-US" sz="1700" dirty="0"/>
              <a:t>Check the dollar balance of your Azure Pass within Microsoft Azure after</a:t>
            </a:r>
            <a:br>
              <a:rPr lang="en-US" sz="1700" dirty="0"/>
            </a:br>
            <a:r>
              <a:rPr lang="en-US" sz="1700" dirty="0"/>
              <a:t>you have set up your subscription, and be aware of how much you are consuming as you proceed through the labs</a:t>
            </a:r>
            <a:endParaRPr lang="en-IE" sz="1700" dirty="0"/>
          </a:p>
          <a:p>
            <a:pPr lvl="1"/>
            <a:r>
              <a:rPr lang="en-US" sz="1700" dirty="0"/>
              <a:t>Do not allow Microsoft Azure components to run overnight or for extended periods unless you need to do so</a:t>
            </a:r>
            <a:endParaRPr lang="en-IE" sz="1700" dirty="0"/>
          </a:p>
          <a:p>
            <a:pPr lvl="1"/>
            <a:r>
              <a:rPr lang="en-US" sz="1700" dirty="0"/>
              <a:t>Remove any Microsoft Azure–created components or services such as storage, virtual machines, or cloud services, after you finish your lab to </a:t>
            </a:r>
            <a:br>
              <a:rPr lang="en-US" sz="1700" dirty="0"/>
            </a:br>
            <a:r>
              <a:rPr lang="en-US" sz="1700" dirty="0"/>
              <a:t>help minimize cost usage and extend the life of your Microsoft Learning Azure Pass</a:t>
            </a:r>
            <a:endParaRPr lang="en-IE" sz="1600" dirty="0"/>
          </a:p>
          <a:p>
            <a:pPr lvl="1"/>
            <a:endParaRPr lang="en-IE" sz="1600" dirty="0"/>
          </a:p>
          <a:p>
            <a:pPr marL="0" indent="0">
              <a:buNone/>
            </a:pPr>
            <a:endParaRPr lang="en-IE" sz="2000" dirty="0">
              <a:solidFill>
                <a:srgbClr val="FF0000"/>
              </a:solidFill>
            </a:endParaRPr>
          </a:p>
          <a:p>
            <a:pPr marL="0" indent="0">
              <a:buNone/>
            </a:pPr>
            <a:endParaRPr lang="en-IE" sz="2000" dirty="0"/>
          </a:p>
          <a:p>
            <a:pPr lvl="1"/>
            <a:endParaRPr lang="en-IE" sz="2000" dirty="0"/>
          </a:p>
          <a:p>
            <a:pPr lvl="1"/>
            <a:endParaRPr lang="en-IE" sz="2000" dirty="0"/>
          </a:p>
        </p:txBody>
      </p:sp>
    </p:spTree>
    <p:extLst>
      <p:ext uri="{BB962C8B-B14F-4D97-AF65-F5344CB8AC3E}">
        <p14:creationId xmlns:p14="http://schemas.microsoft.com/office/powerpoint/2010/main" val="307160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822960"/>
          </a:xfrm>
        </p:spPr>
        <p:txBody>
          <a:bodyPr/>
          <a:lstStyle/>
          <a:p>
            <a:r>
              <a:rPr lang="en-GB" dirty="0">
                <a:latin typeface="Segoe UI Light" panose="020B0502040204020203" pitchFamily="34" charset="0"/>
                <a:cs typeface="Segoe UI Light" panose="020B0502040204020203" pitchFamily="34" charset="0"/>
              </a:rPr>
              <a:t>WARNING – You might experience UI discrepancies</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3"/>
          </p:nvPr>
        </p:nvSpPr>
        <p:spPr>
          <a:xfrm>
            <a:off x="2195736" y="1052736"/>
            <a:ext cx="6491064" cy="5400600"/>
          </a:xfrm>
        </p:spPr>
        <p:txBody>
          <a:bodyPr/>
          <a:lstStyle/>
          <a:p>
            <a:pPr marL="0" indent="0">
              <a:buNone/>
            </a:pPr>
            <a:r>
              <a:rPr lang="en-GB" sz="2000" dirty="0"/>
              <a:t>Given the dynamic nature of Microsoft cloud tools, you may experience Microsoft Office 365 and/or Azure user interface (UI) changes that were made following courseware development and that do not match up with lab instructions. </a:t>
            </a:r>
            <a:br>
              <a:rPr lang="en-GB" sz="2000" dirty="0"/>
            </a:br>
            <a:endParaRPr lang="en-GB" sz="2000" dirty="0"/>
          </a:p>
          <a:p>
            <a:pPr marL="0" indent="0">
              <a:buNone/>
            </a:pPr>
            <a:r>
              <a:rPr lang="en-GB" sz="2000" dirty="0"/>
              <a:t>The Microsoft Learning team will document these changes for instructors as they are brought to our attention. However, given the dynamic nature of cloud updates, you may run into changes before we become aware of them. </a:t>
            </a:r>
            <a:br>
              <a:rPr lang="en-GB" sz="2000" dirty="0"/>
            </a:br>
            <a:br>
              <a:rPr lang="en-GB" sz="2000" dirty="0"/>
            </a:br>
            <a:r>
              <a:rPr lang="en-GB" sz="2000" dirty="0"/>
              <a:t>If this occurs, you will have to adapt to the changes and work through them in the labs as necessary.</a:t>
            </a:r>
            <a:br>
              <a:rPr lang="en-GB" sz="2000" dirty="0"/>
            </a:br>
            <a:endParaRPr lang="en-GB" sz="2000" dirty="0"/>
          </a:p>
          <a:p>
            <a:endParaRPr lang="en-GB"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908720"/>
            <a:ext cx="2285714" cy="2285714"/>
          </a:xfrm>
          <a:prstGeom prst="rect">
            <a:avLst/>
          </a:prstGeom>
        </p:spPr>
      </p:pic>
    </p:spTree>
    <p:extLst>
      <p:ext uri="{BB962C8B-B14F-4D97-AF65-F5344CB8AC3E}">
        <p14:creationId xmlns:p14="http://schemas.microsoft.com/office/powerpoint/2010/main" val="16956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a:t>In this demonstration, you will learn how to:</a:t>
            </a:r>
          </a:p>
          <a:p>
            <a:pPr>
              <a:spcBef>
                <a:spcPts val="0"/>
              </a:spcBef>
              <a:spcAft>
                <a:spcPts val="600"/>
              </a:spcAft>
            </a:pPr>
            <a:r>
              <a:rPr lang="en-US" sz="2000" dirty="0"/>
              <a:t>Access the Microsoft Labs Online lab environment</a:t>
            </a:r>
          </a:p>
          <a:p>
            <a:pPr>
              <a:spcBef>
                <a:spcPts val="0"/>
              </a:spcBef>
              <a:spcAft>
                <a:spcPts val="600"/>
              </a:spcAft>
            </a:pPr>
            <a:r>
              <a:rPr lang="en-US" sz="2000" dirty="0"/>
              <a:t>Switch between </a:t>
            </a:r>
            <a:r>
              <a:rPr lang="en-CA" sz="2000" dirty="0"/>
              <a:t>VMs</a:t>
            </a:r>
            <a:endParaRPr lang="en-US" sz="2000" dirty="0"/>
          </a:p>
          <a:p>
            <a:pPr>
              <a:spcBef>
                <a:spcPts val="0"/>
              </a:spcBef>
              <a:spcAft>
                <a:spcPts val="600"/>
              </a:spcAft>
            </a:pPr>
            <a:endParaRPr lang="en-US" sz="2000" dirty="0"/>
          </a:p>
          <a:p>
            <a:pPr marL="0" indent="0">
              <a:spcBef>
                <a:spcPts val="0"/>
              </a:spcBef>
              <a:spcAft>
                <a:spcPts val="600"/>
              </a:spcAft>
              <a:buNone/>
            </a:pPr>
            <a:r>
              <a:rPr lang="en-US" sz="2000" dirty="0"/>
              <a:t>Read the online Lab Notes carefully, because some procedures related to on-premises labs versus online labs may have slightly different steps. Any differences will be called out in the Lab Notes.</a:t>
            </a:r>
          </a:p>
        </p:txBody>
      </p:sp>
      <p:sp>
        <p:nvSpPr>
          <p:cNvPr id="9" name="Title 1"/>
          <p:cNvSpPr>
            <a:spLocks noGrp="1"/>
          </p:cNvSpPr>
          <p:nvPr>
            <p:ph type="title"/>
          </p:nvPr>
        </p:nvSpPr>
        <p:spPr>
          <a:xfrm>
            <a:off x="457200" y="0"/>
            <a:ext cx="8686800" cy="822960"/>
          </a:xfrm>
        </p:spPr>
        <p:txBody>
          <a:bodyPr/>
          <a:lstStyle/>
          <a:p>
            <a:r>
              <a:rPr lang="en-US" dirty="0"/>
              <a:t>Demonstration: Using Microsoft Labs Online </a:t>
            </a:r>
            <a:r>
              <a:rPr lang="en-US" i="1" dirty="0"/>
              <a:t>(optional)</a:t>
            </a:r>
          </a:p>
        </p:txBody>
      </p:sp>
    </p:spTree>
    <p:extLst>
      <p:ext uri="{BB962C8B-B14F-4D97-AF65-F5344CB8AC3E}">
        <p14:creationId xmlns:p14="http://schemas.microsoft.com/office/powerpoint/2010/main" val="269634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Hyper-V Manager </a:t>
            </a:r>
            <a:r>
              <a:rPr lang="en-US" i="1" dirty="0"/>
              <a:t>(optional)</a:t>
            </a:r>
          </a:p>
        </p:txBody>
      </p:sp>
      <p:sp>
        <p:nvSpPr>
          <p:cNvPr id="4" name="Text Placeholder 3"/>
          <p:cNvSpPr>
            <a:spLocks noGrp="1"/>
          </p:cNvSpPr>
          <p:nvPr>
            <p:ph type="body" sz="quarter" idx="13"/>
          </p:nvPr>
        </p:nvSpPr>
        <p:spPr>
          <a:xfrm>
            <a:off x="457200" y="1008584"/>
            <a:ext cx="7859216" cy="5544616"/>
          </a:xfrm>
        </p:spPr>
        <p:txBody>
          <a:bodyPr/>
          <a:lstStyle/>
          <a:p>
            <a:pPr marL="0" indent="0">
              <a:spcBef>
                <a:spcPts val="0"/>
              </a:spcBef>
              <a:spcAft>
                <a:spcPts val="600"/>
              </a:spcAft>
              <a:buNone/>
            </a:pPr>
            <a:r>
              <a:rPr lang="en-US" sz="1800" dirty="0"/>
              <a:t>In this demonstration, you will learn how to:</a:t>
            </a:r>
          </a:p>
          <a:p>
            <a:pPr>
              <a:spcBef>
                <a:spcPts val="0"/>
              </a:spcBef>
              <a:spcAft>
                <a:spcPts val="600"/>
              </a:spcAft>
            </a:pPr>
            <a:r>
              <a:rPr lang="en-US" sz="1800" dirty="0"/>
              <a:t>Open Hyper-V Manager</a:t>
            </a:r>
          </a:p>
          <a:p>
            <a:pPr>
              <a:spcBef>
                <a:spcPts val="0"/>
              </a:spcBef>
              <a:spcAft>
                <a:spcPts val="600"/>
              </a:spcAft>
            </a:pPr>
            <a:r>
              <a:rPr lang="en-US" sz="1800" dirty="0"/>
              <a:t>Navigate the various sections/panes within Hyper-V Manager:</a:t>
            </a:r>
          </a:p>
          <a:p>
            <a:pPr lvl="1">
              <a:spcBef>
                <a:spcPts val="0"/>
              </a:spcBef>
              <a:spcAft>
                <a:spcPts val="600"/>
              </a:spcAft>
              <a:buSzPct val="80000"/>
            </a:pPr>
            <a:r>
              <a:rPr lang="en-CA" sz="1800" dirty="0"/>
              <a:t>VMs</a:t>
            </a:r>
            <a:r>
              <a:rPr lang="en-US" sz="1800" dirty="0"/>
              <a:t>, snapshots, and actions (server-specific and VM</a:t>
            </a:r>
            <a:r>
              <a:rPr lang="en-CA" sz="1800" dirty="0"/>
              <a:t>‑</a:t>
            </a:r>
            <a:r>
              <a:rPr lang="en-US" sz="1800" dirty="0"/>
              <a:t>specific)</a:t>
            </a:r>
          </a:p>
          <a:p>
            <a:pPr>
              <a:spcBef>
                <a:spcPts val="0"/>
              </a:spcBef>
              <a:spcAft>
                <a:spcPts val="600"/>
              </a:spcAft>
            </a:pPr>
            <a:r>
              <a:rPr lang="en-US" sz="1800" dirty="0"/>
              <a:t>Identify the </a:t>
            </a:r>
            <a:r>
              <a:rPr lang="en-CA" sz="1800" dirty="0"/>
              <a:t>VMs that </a:t>
            </a:r>
            <a:r>
              <a:rPr lang="en-US" sz="1800" dirty="0"/>
              <a:t>you will use in the labs for this course</a:t>
            </a:r>
          </a:p>
          <a:p>
            <a:pPr>
              <a:spcBef>
                <a:spcPts val="0"/>
              </a:spcBef>
              <a:spcAft>
                <a:spcPts val="600"/>
              </a:spcAft>
            </a:pPr>
            <a:r>
              <a:rPr lang="en-US" sz="1800" dirty="0"/>
              <a:t>Take a snapshot and apply a snapshot</a:t>
            </a:r>
          </a:p>
          <a:p>
            <a:pPr>
              <a:spcBef>
                <a:spcPts val="0"/>
              </a:spcBef>
              <a:spcAft>
                <a:spcPts val="600"/>
              </a:spcAft>
            </a:pPr>
            <a:r>
              <a:rPr lang="en-US" sz="1800" dirty="0"/>
              <a:t>Connect to a </a:t>
            </a:r>
            <a:r>
              <a:rPr lang="en-CA" sz="1800" dirty="0"/>
              <a:t>VM</a:t>
            </a:r>
            <a:endParaRPr lang="en-US" sz="1800" dirty="0"/>
          </a:p>
          <a:p>
            <a:pPr>
              <a:spcBef>
                <a:spcPts val="0"/>
              </a:spcBef>
              <a:spcAft>
                <a:spcPts val="600"/>
              </a:spcAft>
            </a:pPr>
            <a:r>
              <a:rPr lang="en-US" sz="1800" dirty="0"/>
              <a:t>Start and sign in to a </a:t>
            </a:r>
            <a:r>
              <a:rPr lang="en-CA" sz="1800" dirty="0"/>
              <a:t>VM</a:t>
            </a:r>
            <a:endParaRPr lang="en-US" sz="1800" dirty="0"/>
          </a:p>
          <a:p>
            <a:pPr>
              <a:spcBef>
                <a:spcPts val="0"/>
              </a:spcBef>
              <a:spcAft>
                <a:spcPts val="600"/>
              </a:spcAft>
            </a:pPr>
            <a:r>
              <a:rPr lang="en-US" sz="1800" dirty="0"/>
              <a:t>Switch between full screen and window modes</a:t>
            </a:r>
          </a:p>
          <a:p>
            <a:pPr>
              <a:spcBef>
                <a:spcPts val="0"/>
              </a:spcBef>
              <a:spcAft>
                <a:spcPts val="600"/>
              </a:spcAft>
            </a:pPr>
            <a:r>
              <a:rPr lang="en-US" sz="1800" dirty="0"/>
              <a:t>Revert to the previous snapshot</a:t>
            </a:r>
          </a:p>
          <a:p>
            <a:pPr>
              <a:spcBef>
                <a:spcPts val="0"/>
              </a:spcBef>
              <a:spcAft>
                <a:spcPts val="600"/>
              </a:spcAft>
            </a:pPr>
            <a:r>
              <a:rPr lang="en-US" sz="1800" dirty="0"/>
              <a:t>Shut down a </a:t>
            </a:r>
            <a:r>
              <a:rPr lang="en-CA" sz="1800" dirty="0"/>
              <a:t>VM</a:t>
            </a:r>
            <a:r>
              <a:rPr lang="en-US" sz="1800" dirty="0"/>
              <a:t> </a:t>
            </a:r>
          </a:p>
          <a:p>
            <a:pPr lvl="1">
              <a:spcBef>
                <a:spcPts val="0"/>
              </a:spcBef>
              <a:spcAft>
                <a:spcPts val="600"/>
              </a:spcAft>
              <a:buSzPct val="80000"/>
            </a:pPr>
            <a:r>
              <a:rPr lang="en-US" sz="1800" dirty="0"/>
              <a:t>Know when to shut down versus turn off a VM</a:t>
            </a:r>
          </a:p>
          <a:p>
            <a:pPr>
              <a:spcBef>
                <a:spcPts val="0"/>
              </a:spcBef>
              <a:spcAft>
                <a:spcPts val="600"/>
              </a:spcAft>
            </a:pPr>
            <a:r>
              <a:rPr lang="en-US" sz="1800" dirty="0"/>
              <a:t>Close Hyper-V Manager</a:t>
            </a:r>
          </a:p>
        </p:txBody>
      </p:sp>
    </p:spTree>
    <p:extLst>
      <p:ext uri="{BB962C8B-B14F-4D97-AF65-F5344CB8AC3E}">
        <p14:creationId xmlns:p14="http://schemas.microsoft.com/office/powerpoint/2010/main" val="191146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Windows Server 2012 or Windows Server 2016 experience</a:t>
            </a:r>
          </a:p>
          <a:p>
            <a:r>
              <a:rPr lang="en-US" sz="2400" dirty="0"/>
              <a:t>Active Directory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cstate="print"/>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cstate="print"/>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professionals who:</a:t>
            </a:r>
          </a:p>
          <a:p>
            <a:r>
              <a:rPr lang="en-US" sz="2000" dirty="0"/>
              <a:t>Have some AD DS knowledge and experience and who aim to develop knowledge about identity and access technologies in Windows Server 2016. This would typically include:</a:t>
            </a:r>
          </a:p>
          <a:p>
            <a:pPr lvl="1"/>
            <a:r>
              <a:rPr lang="en-US" sz="1600" dirty="0"/>
              <a:t>AD DS administrators who want to train in identity and access technologies with Windows Server 2016</a:t>
            </a:r>
          </a:p>
          <a:p>
            <a:pPr lvl="1"/>
            <a:r>
              <a:rPr lang="en-US" sz="1600" dirty="0"/>
              <a:t>System or infrastructure administrators with general AD DS experience and knowledge who want to cross-train in core and advanced identity and access technologies in Windows Server 2016</a:t>
            </a:r>
          </a:p>
          <a:p>
            <a:r>
              <a:rPr lang="en-US" sz="2000" dirty="0"/>
              <a:t>The secondary audience for this course includes IT professionals who are looking to consolidate their knowledge about Active Directory Domain Services (AD DS) and related technologies, in addition to IT professionals who want to prepare for the 70-742 exam.</a:t>
            </a:r>
            <a:endParaRPr lang="en-CA" sz="2400" dirty="0"/>
          </a:p>
          <a:p>
            <a:endParaRPr lang="en-US" sz="24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Before attending this course, students should have:</a:t>
            </a:r>
          </a:p>
          <a:p>
            <a:pPr lvl="0"/>
            <a:r>
              <a:rPr lang="en-US" sz="1800" dirty="0"/>
              <a:t>Some exposure to and experience with AD DS concepts and technologies in Windows Server 2012 or Windows Server 2016</a:t>
            </a:r>
          </a:p>
          <a:p>
            <a:pPr lvl="0"/>
            <a:r>
              <a:rPr lang="en-US" sz="1800" dirty="0"/>
              <a:t>Experience working with and configuring Windows Server 2012 or Windows Server 2016</a:t>
            </a:r>
          </a:p>
          <a:p>
            <a:pPr lvl="0"/>
            <a:r>
              <a:rPr lang="en-US" sz="1800" dirty="0"/>
              <a:t>Experience with and an understanding of core networking technologies such as IP addressing, name resolution, and Dynamic Host Configuration Protocol (DHCP)</a:t>
            </a:r>
          </a:p>
          <a:p>
            <a:pPr lvl="0"/>
            <a:r>
              <a:rPr lang="en-US" sz="1800" dirty="0"/>
              <a:t>Experience working with and an understanding of Microsoft Hyper-V and basic server virtualization concepts</a:t>
            </a:r>
          </a:p>
          <a:p>
            <a:pPr lvl="0"/>
            <a:r>
              <a:rPr lang="en-US" sz="1800" dirty="0"/>
              <a:t>An awareness of basic security best practices</a:t>
            </a:r>
          </a:p>
          <a:p>
            <a:pPr lvl="0"/>
            <a:r>
              <a:rPr lang="en-US" sz="1800" dirty="0"/>
              <a:t>Hands-on working experience with Windows client operating systems such as Windows 7, Windows 8, Windows 8.1, or Windows 10</a:t>
            </a:r>
          </a:p>
          <a:p>
            <a:r>
              <a:rPr lang="en-US" sz="1800" dirty="0"/>
              <a:t>Basic experience with the Windows PowerShell command-line interface</a:t>
            </a:r>
            <a:endParaRPr lang="en-CA" sz="2400" dirty="0"/>
          </a:p>
          <a:p>
            <a:pPr>
              <a:spcBef>
                <a:spcPts val="0"/>
              </a:spcBef>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a:xfrm>
            <a:off x="457200" y="1066800"/>
            <a:ext cx="8229600" cy="5486400"/>
          </a:xfrm>
        </p:spPr>
        <p:txBody>
          <a:bodyPr/>
          <a:lstStyle/>
          <a:p>
            <a:pPr marL="0" indent="0">
              <a:spcBef>
                <a:spcPts val="0"/>
              </a:spcBef>
              <a:spcAft>
                <a:spcPts val="1200"/>
              </a:spcAft>
              <a:buNone/>
            </a:pPr>
            <a:r>
              <a:rPr lang="en-CA" sz="2000" dirty="0"/>
              <a:t>After completing this course, students will be able to:</a:t>
            </a:r>
            <a:endParaRPr lang="en-US" sz="2000" dirty="0"/>
          </a:p>
          <a:p>
            <a:pPr lvl="0"/>
            <a:r>
              <a:rPr lang="en-US" sz="1800" dirty="0"/>
              <a:t>Install and configure domain controllers</a:t>
            </a:r>
          </a:p>
          <a:p>
            <a:pPr lvl="0"/>
            <a:r>
              <a:rPr lang="en-US" sz="1800" dirty="0"/>
              <a:t>Manage objects in AD DS by using graphical tools and Windows PowerShell</a:t>
            </a:r>
          </a:p>
          <a:p>
            <a:pPr lvl="0"/>
            <a:r>
              <a:rPr lang="en-US" sz="1800" dirty="0"/>
              <a:t>Implement AD DS in complex environments</a:t>
            </a:r>
          </a:p>
          <a:p>
            <a:pPr lvl="0"/>
            <a:r>
              <a:rPr lang="en-US" sz="1800" dirty="0"/>
              <a:t>Implement AD DS sites, and configure and manage replication</a:t>
            </a:r>
          </a:p>
          <a:p>
            <a:pPr lvl="0"/>
            <a:r>
              <a:rPr lang="en-US" sz="1800" dirty="0"/>
              <a:t>Implement and manage Group Policy Objects (GPOs)</a:t>
            </a:r>
          </a:p>
          <a:p>
            <a:pPr lvl="0"/>
            <a:r>
              <a:rPr lang="en-US" sz="1800" dirty="0"/>
              <a:t>Manage user settings by using GPOs</a:t>
            </a:r>
          </a:p>
          <a:p>
            <a:pPr lvl="0"/>
            <a:r>
              <a:rPr lang="en-US" sz="1800" dirty="0"/>
              <a:t>Secure AD DS and user accounts</a:t>
            </a:r>
          </a:p>
          <a:p>
            <a:pPr lvl="0"/>
            <a:r>
              <a:rPr lang="en-US" sz="1800" dirty="0"/>
              <a:t>Implement and manage a certificate authority (CA) hierarchy with AD CS</a:t>
            </a:r>
          </a:p>
          <a:p>
            <a:pPr lvl="0"/>
            <a:r>
              <a:rPr lang="en-US" sz="1800" dirty="0"/>
              <a:t>Deploy and manage certificates</a:t>
            </a:r>
          </a:p>
          <a:p>
            <a:pPr lvl="0"/>
            <a:r>
              <a:rPr lang="en-US" sz="1800" dirty="0"/>
              <a:t>Implement and administer Active Directory Federation Services (AD FS)</a:t>
            </a:r>
          </a:p>
          <a:p>
            <a:pPr lvl="0"/>
            <a:r>
              <a:rPr lang="en-US" sz="1800" dirty="0"/>
              <a:t>Implement and administer Active Directory Rights Management Services (AD RMS)</a:t>
            </a:r>
          </a:p>
          <a:p>
            <a:pPr lvl="0"/>
            <a:r>
              <a:rPr lang="en-US" sz="1800" dirty="0"/>
              <a:t>Implement synchronization between AD DS and Azure AD</a:t>
            </a:r>
          </a:p>
          <a:p>
            <a:r>
              <a:rPr lang="en-US" sz="1800" dirty="0"/>
              <a:t>Monitor, troubleshoot, and establish business continuity for AD DS services</a:t>
            </a:r>
          </a:p>
        </p:txBody>
      </p:sp>
    </p:spTree>
    <p:extLst>
      <p:ext uri="{BB962C8B-B14F-4D97-AF65-F5344CB8AC3E}">
        <p14:creationId xmlns:p14="http://schemas.microsoft.com/office/powerpoint/2010/main" val="1656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060556"/>
            <a:ext cx="2966432" cy="2224824"/>
          </a:xfrm>
          <a:prstGeom prst="rect">
            <a:avLst/>
          </a:prstGeom>
          <a:ln>
            <a:solidFill>
              <a:schemeClr val="tx1"/>
            </a:solidFill>
          </a:ln>
        </p:spPr>
      </p:pic>
      <p:sp>
        <p:nvSpPr>
          <p:cNvPr id="3" name="Text Placeholder 2"/>
          <p:cNvSpPr>
            <a:spLocks noGrp="1"/>
          </p:cNvSpPr>
          <p:nvPr>
            <p:ph type="body" sz="quarter" idx="13"/>
          </p:nvPr>
        </p:nvSpPr>
        <p:spPr>
          <a:xfrm>
            <a:off x="3581400" y="2019332"/>
            <a:ext cx="4876800" cy="2247868"/>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 and Lab Answer Keys</a:t>
            </a:r>
          </a:p>
          <a:p>
            <a:pPr marL="560070" indent="-285750"/>
            <a:r>
              <a:rPr lang="en-US" sz="2000" dirty="0"/>
              <a:t>Module Reviews and Takeaways make great on-the-job references</a:t>
            </a:r>
          </a:p>
          <a:p>
            <a:pPr marL="560070" indent="-285750"/>
            <a:endParaRPr lang="en-US" sz="2000" dirty="0"/>
          </a:p>
          <a:p>
            <a:pPr marL="0" indent="0">
              <a:spcBef>
                <a:spcPts val="0"/>
              </a:spcBef>
              <a:spcAft>
                <a:spcPts val="600"/>
              </a:spcAft>
              <a:buNone/>
            </a:pPr>
            <a:r>
              <a:rPr lang="en-US" sz="2000" b="1" dirty="0">
                <a:solidFill>
                  <a:srgbClr val="0070C0"/>
                </a:solidFill>
              </a:rPr>
              <a:t>Digital Companion Content</a:t>
            </a:r>
          </a:p>
          <a:p>
            <a:pPr marL="560070" indent="-285750">
              <a:spcBef>
                <a:spcPts val="0"/>
              </a:spcBef>
              <a:spcAft>
                <a:spcPts val="600"/>
              </a:spcAft>
            </a:pPr>
            <a:r>
              <a:rPr lang="en-US" sz="2000" dirty="0"/>
              <a:t>Supplemental content and helpful links</a:t>
            </a:r>
          </a:p>
          <a:p>
            <a:pPr marL="560070" indent="-285750">
              <a:spcBef>
                <a:spcPts val="0"/>
              </a:spcBef>
              <a:spcAft>
                <a:spcPts val="600"/>
              </a:spcAft>
            </a:pPr>
            <a:r>
              <a:rPr lang="en-US" sz="2000" dirty="0"/>
              <a:t>Download at: </a:t>
            </a:r>
            <a:r>
              <a:rPr lang="en-US" sz="2000" dirty="0">
                <a:solidFill>
                  <a:srgbClr val="0070C0"/>
                </a:solidFill>
                <a:hlinkClick r:id="rId4"/>
              </a:rPr>
              <a:t>http://www.microsoft.com/learning/companionmoc</a:t>
            </a:r>
            <a:endParaRPr lang="en-US" sz="2000" dirty="0">
              <a:solidFill>
                <a:srgbClr val="0070C0"/>
              </a:solidFill>
            </a:endParaRPr>
          </a:p>
          <a:p>
            <a:pPr marL="560070" indent="-285750"/>
            <a:endParaRPr lang="en-US" sz="1600" dirty="0"/>
          </a:p>
          <a:p>
            <a:pPr marL="560070" indent="-285750"/>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spTree>
    <p:extLst>
      <p:ext uri="{BB962C8B-B14F-4D97-AF65-F5344CB8AC3E}">
        <p14:creationId xmlns:p14="http://schemas.microsoft.com/office/powerpoint/2010/main" val="261170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2420</Words>
  <Application>Microsoft Office PowerPoint</Application>
  <PresentationFormat>On-screen Show (4:3)</PresentationFormat>
  <Paragraphs>383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SimSun</vt:lpstr>
      <vt:lpstr>Arial</vt:lpstr>
      <vt:lpstr>Calibri</vt:lpstr>
      <vt:lpstr>Courier New</vt:lpstr>
      <vt:lpstr>Mangal</vt:lpstr>
      <vt:lpstr>Segoe</vt:lpstr>
      <vt:lpstr>Segoe UI</vt:lpstr>
      <vt:lpstr>Segoe UI Light</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Your course materials</vt:lpstr>
      <vt:lpstr>Your course materials </vt:lpstr>
      <vt:lpstr>Course outline</vt:lpstr>
      <vt:lpstr>Course outline, continued</vt:lpstr>
      <vt:lpstr>Related Courses</vt:lpstr>
      <vt:lpstr>Microsoft Certification Program</vt:lpstr>
      <vt:lpstr>Windows Server 2016 certification path</vt:lpstr>
      <vt:lpstr>Preparing for the labs</vt:lpstr>
      <vt:lpstr>VM environment</vt:lpstr>
      <vt:lpstr>Microsoft Learning Azure Pass</vt:lpstr>
      <vt:lpstr>WARNING – You might experience UI discrepancies</vt:lpstr>
      <vt:lpstr>Demonstration: Using Microsoft Labs Online (optional)</vt:lpstr>
      <vt:lpstr>Demonstration: Using Hyper-V Manager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2016-03-15T17:54:27Z</dcterms:created>
  <dcterms:modified xsi:type="dcterms:W3CDTF">2017-01-26T16:38:01Z</dcterms:modified>
</cp:coreProperties>
</file>