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theme/theme3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Lst>
  <p:notesMasterIdLst>
    <p:notesMasterId r:id="rId75"/>
  </p:notes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88" r:id="rId50"/>
    <p:sldId id="268" r:id="rId51"/>
    <p:sldId id="269" r:id="rId52"/>
    <p:sldId id="270" r:id="rId53"/>
    <p:sldId id="271" r:id="rId54"/>
    <p:sldId id="272" r:id="rId55"/>
    <p:sldId id="289" r:id="rId56"/>
    <p:sldId id="273" r:id="rId57"/>
    <p:sldId id="274" r:id="rId58"/>
    <p:sldId id="275" r:id="rId59"/>
    <p:sldId id="276" r:id="rId60"/>
    <p:sldId id="277" r:id="rId61"/>
    <p:sldId id="278" r:id="rId62"/>
    <p:sldId id="279" r:id="rId63"/>
    <p:sldId id="280" r:id="rId64"/>
    <p:sldId id="281" r:id="rId65"/>
    <p:sldId id="282" r:id="rId66"/>
    <p:sldId id="283" r:id="rId67"/>
    <p:sldId id="290" r:id="rId68"/>
    <p:sldId id="291" r:id="rId69"/>
    <p:sldId id="284" r:id="rId70"/>
    <p:sldId id="285" r:id="rId71"/>
    <p:sldId id="286" r:id="rId72"/>
    <p:sldId id="287" r:id="rId73"/>
    <p:sldId id="292" r:id="rId74"/>
  </p:sldIdLst>
  <p:sldSz cx="9144000" cy="6858000" type="screen4x3"/>
  <p:notesSz cx="6858000" cy="9144000"/>
  <p:embeddedFontLst>
    <p:embeddedFont>
      <p:font typeface="Segoe UI" panose="020B0502040204020203" pitchFamily="34" charset="0"/>
      <p:regular r:id="rId76"/>
      <p:bold r:id="rId77"/>
      <p:italic r:id="rId78"/>
      <p:boldItalic r:id="rId79"/>
    </p:embeddedFont>
    <p:embeddedFont>
      <p:font typeface="Verdana" panose="020B0604030504040204" pitchFamily="34" charset="0"/>
      <p:regular r:id="rId80"/>
      <p:bold r:id="rId81"/>
      <p:italic r:id="rId82"/>
      <p:boldItalic r:id="rId83"/>
    </p:embeddedFont>
    <p:embeddedFont>
      <p:font typeface="Calibri" panose="020F0502020204030204" pitchFamily="34" charset="0"/>
      <p:regular r:id="rId84"/>
      <p:bold r:id="rId85"/>
      <p:italic r:id="rId86"/>
      <p:boldItalic r:id="rId87"/>
    </p:embeddedFont>
  </p:embeddedFontLst>
  <p:custDataLst>
    <p:tags r:id="rId8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96433" autoAdjust="0"/>
  </p:normalViewPr>
  <p:slideViewPr>
    <p:cSldViewPr snapToGrid="0">
      <p:cViewPr varScale="1">
        <p:scale>
          <a:sx n="114" d="100"/>
          <a:sy n="114" d="100"/>
        </p:scale>
        <p:origin x="150"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16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2.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slide" Target="slides/slide13.xml"/><Relationship Id="rId55" Type="http://schemas.openxmlformats.org/officeDocument/2006/relationships/slide" Target="slides/slide18.xml"/><Relationship Id="rId63" Type="http://schemas.openxmlformats.org/officeDocument/2006/relationships/slide" Target="slides/slide26.xml"/><Relationship Id="rId68" Type="http://schemas.openxmlformats.org/officeDocument/2006/relationships/slide" Target="slides/slide31.xml"/><Relationship Id="rId76" Type="http://schemas.openxmlformats.org/officeDocument/2006/relationships/font" Target="fonts/font1.fntdata"/><Relationship Id="rId84" Type="http://schemas.openxmlformats.org/officeDocument/2006/relationships/font" Target="fonts/font9.fntdata"/><Relationship Id="rId89"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34.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slide" Target="slides/slide16.xml"/><Relationship Id="rId58" Type="http://schemas.openxmlformats.org/officeDocument/2006/relationships/slide" Target="slides/slide21.xml"/><Relationship Id="rId66" Type="http://schemas.openxmlformats.org/officeDocument/2006/relationships/slide" Target="slides/slide29.xml"/><Relationship Id="rId74" Type="http://schemas.openxmlformats.org/officeDocument/2006/relationships/slide" Target="slides/slide37.xml"/><Relationship Id="rId79" Type="http://schemas.openxmlformats.org/officeDocument/2006/relationships/font" Target="fonts/font4.fntdata"/><Relationship Id="rId87" Type="http://schemas.openxmlformats.org/officeDocument/2006/relationships/font" Target="fonts/font12.fntdata"/><Relationship Id="rId5" Type="http://schemas.openxmlformats.org/officeDocument/2006/relationships/slideMaster" Target="slideMasters/slideMaster5.xml"/><Relationship Id="rId61" Type="http://schemas.openxmlformats.org/officeDocument/2006/relationships/slide" Target="slides/slide24.xml"/><Relationship Id="rId82" Type="http://schemas.openxmlformats.org/officeDocument/2006/relationships/font" Target="fonts/font7.fntdata"/><Relationship Id="rId90" Type="http://schemas.openxmlformats.org/officeDocument/2006/relationships/viewProps" Target="viewProp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6.xml"/><Relationship Id="rId48" Type="http://schemas.openxmlformats.org/officeDocument/2006/relationships/slide" Target="slides/slide11.xml"/><Relationship Id="rId56" Type="http://schemas.openxmlformats.org/officeDocument/2006/relationships/slide" Target="slides/slide19.xml"/><Relationship Id="rId64" Type="http://schemas.openxmlformats.org/officeDocument/2006/relationships/slide" Target="slides/slide27.xml"/><Relationship Id="rId69" Type="http://schemas.openxmlformats.org/officeDocument/2006/relationships/slide" Target="slides/slide32.xml"/><Relationship Id="rId77" Type="http://schemas.openxmlformats.org/officeDocument/2006/relationships/font" Target="fonts/font2.fntdata"/><Relationship Id="rId8" Type="http://schemas.openxmlformats.org/officeDocument/2006/relationships/slideMaster" Target="slideMasters/slideMaster8.xml"/><Relationship Id="rId51" Type="http://schemas.openxmlformats.org/officeDocument/2006/relationships/slide" Target="slides/slide14.xml"/><Relationship Id="rId72" Type="http://schemas.openxmlformats.org/officeDocument/2006/relationships/slide" Target="slides/slide35.xml"/><Relationship Id="rId80" Type="http://schemas.openxmlformats.org/officeDocument/2006/relationships/font" Target="fonts/font5.fntdata"/><Relationship Id="rId85" Type="http://schemas.openxmlformats.org/officeDocument/2006/relationships/font" Target="fonts/font10.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1.xml"/><Relationship Id="rId46" Type="http://schemas.openxmlformats.org/officeDocument/2006/relationships/slide" Target="slides/slide9.xml"/><Relationship Id="rId59" Type="http://schemas.openxmlformats.org/officeDocument/2006/relationships/slide" Target="slides/slide22.xml"/><Relationship Id="rId67" Type="http://schemas.openxmlformats.org/officeDocument/2006/relationships/slide" Target="slides/slide30.xml"/><Relationship Id="rId20" Type="http://schemas.openxmlformats.org/officeDocument/2006/relationships/slideMaster" Target="slideMasters/slideMaster20.xml"/><Relationship Id="rId41" Type="http://schemas.openxmlformats.org/officeDocument/2006/relationships/slide" Target="slides/slide4.xml"/><Relationship Id="rId54" Type="http://schemas.openxmlformats.org/officeDocument/2006/relationships/slide" Target="slides/slide17.xml"/><Relationship Id="rId62" Type="http://schemas.openxmlformats.org/officeDocument/2006/relationships/slide" Target="slides/slide25.xml"/><Relationship Id="rId70" Type="http://schemas.openxmlformats.org/officeDocument/2006/relationships/slide" Target="slides/slide33.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2.xml"/><Relationship Id="rId57" Type="http://schemas.openxmlformats.org/officeDocument/2006/relationships/slide" Target="slides/slide20.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7.xml"/><Relationship Id="rId52" Type="http://schemas.openxmlformats.org/officeDocument/2006/relationships/slide" Target="slides/slide15.xml"/><Relationship Id="rId60" Type="http://schemas.openxmlformats.org/officeDocument/2006/relationships/slide" Target="slides/slide23.xml"/><Relationship Id="rId65" Type="http://schemas.openxmlformats.org/officeDocument/2006/relationships/slide" Target="slides/slide28.xml"/><Relationship Id="rId73" Type="http://schemas.openxmlformats.org/officeDocument/2006/relationships/slide" Target="slides/slide36.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78E14-FEDD-495F-917D-FE57A0976B69}"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C8695-BBDF-4174-A5C9-A9897AAC25F8}" type="slidenum">
              <a:rPr lang="en-US" smtClean="0"/>
              <a:t>‹#›</a:t>
            </a:fld>
            <a:endParaRPr lang="en-US"/>
          </a:p>
        </p:txBody>
      </p:sp>
    </p:spTree>
    <p:extLst>
      <p:ext uri="{BB962C8B-B14F-4D97-AF65-F5344CB8AC3E}">
        <p14:creationId xmlns:p14="http://schemas.microsoft.com/office/powerpoint/2010/main" val="977890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ka.ms/nv03z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ka.ms/Ah8978"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aka.ms/Y86bqa"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aka.ms/E2lons"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ka.ms/ccusa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aka.ms/Lnxifx"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Lab:</a:t>
            </a:r>
            <a:r>
              <a:rPr lang="en-US" sz="1000" b="1">
                <a:effectLst/>
                <a:latin typeface="Arial" panose="020B0604020202020204" pitchFamily="34" charset="0"/>
                <a:ea typeface="Calibri" panose="020F0502020204030204" pitchFamily="34" charset="0"/>
                <a:cs typeface="Times New Roman" panose="02020603050405020304" pitchFamily="18" charset="0"/>
              </a:rPr>
              <a:t> 50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After completing this module, students should be able to:</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Describe the structure of Active Directory Domain Services (AD DS).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Describe the purpose of domain controllers.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Install a domain controller.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US" sz="1000" baseline="30000">
                <a:effectLst/>
                <a:latin typeface="Arial" panose="020B0604020202020204" pitchFamily="34" charset="0"/>
                <a:ea typeface="Calibri" panose="020F0502020204030204" pitchFamily="34" charset="0"/>
                <a:cs typeface="Segoe UI" panose="020B0502040204020203" pitchFamily="34" charset="0"/>
              </a:rPr>
              <a:t> </a:t>
            </a:r>
            <a:r>
              <a:rPr lang="en-US" sz="1000">
                <a:effectLst/>
                <a:latin typeface="Arial" panose="020B0604020202020204" pitchFamily="34" charset="0"/>
                <a:ea typeface="Calibri" panose="020F0502020204030204" pitchFamily="34" charset="0"/>
                <a:cs typeface="Segoe UI" panose="020B0502040204020203" pitchFamily="34" charset="0"/>
              </a:rPr>
              <a:t>PowerPoint file </a:t>
            </a:r>
            <a:r>
              <a:rPr lang="en-US" sz="1000" b="1">
                <a:effectLst/>
                <a:latin typeface="Arial" panose="020B0604020202020204" pitchFamily="34" charset="0"/>
                <a:ea typeface="Calibri" panose="020F0502020204030204" pitchFamily="34" charset="0"/>
                <a:cs typeface="Times New Roman" panose="02020603050405020304" pitchFamily="18" charset="0"/>
              </a:rPr>
              <a:t>20742B_01.pptx</a:t>
            </a:r>
            <a:r>
              <a:rPr lang="en-US" sz="1000">
                <a:effectLst/>
                <a:latin typeface="Arial" panose="020B0604020202020204" pitchFamily="34" charset="0"/>
                <a:ea typeface="Calibri" panose="020F0502020204030204" pitchFamily="34" charset="0"/>
                <a:cs typeface="Segoe UI" panose="020B0502040204020203" pitchFamily="34"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To prepare for this module, you should: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Practice performing the </a:t>
            </a:r>
            <a:r>
              <a:rPr lang="en-US" sz="1000">
                <a:effectLst/>
                <a:latin typeface="Arial" panose="020B0604020202020204" pitchFamily="34" charset="0"/>
                <a:ea typeface="Times New Roman" panose="02020603050405020304" pitchFamily="18" charset="0"/>
                <a:cs typeface="Times New Roman" panose="02020603050405020304" pitchFamily="18" charset="0"/>
              </a:rPr>
              <a:t>demonstrations and the </a:t>
            </a: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lab.</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As you prepare for this class, it is imperative that you complete the lab yourself. This gives you an understanding of how the lab works, as well as the concepts that the lab covers, so that you can provide meaningful hints to students who might have issues. Furthermore, it will help guide your lecture to ensure that you discuss the concepts that the lab covers.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322230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students with an overview of Microsoft Azure Active Directory (Azure AD). Stress that this does not replace an on-premises Active Directory solution but provides identity management for cloud-based applications. Explain that Microsoft hardware hosts Azure AD and that subscribers are responsible for managing only their users and not the underlying software or hardware.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To prepare for this topic, refer to: “Azure Active Directory documentation” at: </a:t>
            </a:r>
            <a:r>
              <a:rPr lang="en-US" sz="1000" u="sng">
                <a:effectLst/>
                <a:latin typeface="Arial" panose="020B0604020202020204" pitchFamily="34" charset="0"/>
                <a:ea typeface="Calibri" panose="020F0502020204030204" pitchFamily="34" charset="0"/>
                <a:cs typeface="Segoe UI" panose="020B0502040204020203" pitchFamily="34" charset="0"/>
                <a:hlinkClick r:id="rId3"/>
              </a:rPr>
              <a:t>https://aka.ms/nv03zg</a:t>
            </a: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968822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Explain the different AD DS management tools and their usage and history. </a:t>
            </a:r>
          </a:p>
        </p:txBody>
      </p:sp>
      <p:sp>
        <p:nvSpPr>
          <p:cNvPr id="4" name="Slide Number Placeholder 3"/>
          <p:cNvSpPr>
            <a:spLocks noGrp="1"/>
          </p:cNvSpPr>
          <p:nvPr>
            <p:ph type="sldNum" sz="quarter" idx="10"/>
          </p:nvPr>
        </p:nvSpPr>
        <p:spPr/>
        <p:txBody>
          <a:bodyPr/>
          <a:lstStyle/>
          <a:p>
            <a:fld id="{5A9C8695-BBDF-4174-A5C9-A9897AAC25F8}"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484167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complete this demonstration, leave the virtual machines running for subsequent demonstrations. </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Before performing this demonstration, review the names of the user interface elements. Additionally, review “Active Directory Administrative Center Overview” at: </a:t>
            </a:r>
            <a:r>
              <a:rPr lang="en-US" sz="1000" u="sng" dirty="0">
                <a:effectLst/>
                <a:latin typeface="Arial" panose="020B0604020202020204" pitchFamily="34" charset="0"/>
                <a:ea typeface="Calibri" panose="020F0502020204030204" pitchFamily="34" charset="0"/>
                <a:cs typeface="Segoe UI" panose="020B0502040204020203" pitchFamily="34" charset="0"/>
                <a:hlinkClick r:id="rId3"/>
              </a:rPr>
              <a:t>http://aka.ms/Ah8978</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 sure to point out the visual difference between an OU and a container: a folder with a book (or square) on it represents an OU, and a blank folder represents an OU.</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For this demonstration, you will need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 Sign in as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Navigate within the Active Directory Administrative Center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(local)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Dynamic Access Control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Global Search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navigation pane,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Tree View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and then expand the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(local)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node to view the details of the Adatum.com domain.</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Perform an administrative task within the Active Directory Administrative Center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Active Directory Administrative Center,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Reset Password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Confirm password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boxes,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Clear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must change password at next log 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Apply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Global Search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Search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lon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a:t>
            </a:r>
          </a:p>
        </p:txBody>
      </p:sp>
      <p:sp>
        <p:nvSpPr>
          <p:cNvPr id="4" name="Slide Number Placeholder 3"/>
          <p:cNvSpPr>
            <a:spLocks noGrp="1"/>
          </p:cNvSpPr>
          <p:nvPr>
            <p:ph type="sldNum" sz="quarter" idx="10"/>
          </p:nvPr>
        </p:nvSpPr>
        <p:spPr/>
        <p:txBody>
          <a:bodyPr/>
          <a:lstStyle/>
          <a:p>
            <a:fld id="{5A9C8695-BBDF-4174-A5C9-A9897AAC25F8}"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352828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Create an object</a:t>
            </a:r>
            <a:endPar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Active Directory Administrative Center, in the navigation pane tree view, expand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enter the following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LON-CL4</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 (NetBIOS)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LON-CL4</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View all object attributes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Active Directory Administrative Center, double-click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in the management list,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LON-CL4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LON-CL4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LON-CL4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 scroll down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Extensions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then note that all the attributes of the computer object are available here.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LON-CL4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Use the Windows PowerShell History viewer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Active Directory Administrative Center,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 History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toolbar in the lower part of the screen.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details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cmdlet that you used to perform the most recent task.</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close all open windows.</a:t>
            </a:r>
            <a:endParaRPr lang="en-US" dirty="0"/>
          </a:p>
        </p:txBody>
      </p:sp>
      <p:sp>
        <p:nvSpPr>
          <p:cNvPr id="4" name="Slide Number Placeholder 3"/>
          <p:cNvSpPr>
            <a:spLocks noGrp="1"/>
          </p:cNvSpPr>
          <p:nvPr>
            <p:ph type="sldNum" sz="quarter" idx="10"/>
          </p:nvPr>
        </p:nvSpPr>
        <p:spPr/>
        <p:txBody>
          <a:bodyPr/>
          <a:lstStyle/>
          <a:p>
            <a:fld id="{5A9C8695-BBDF-4174-A5C9-A9897AAC25F8}" type="slidenum">
              <a:rPr lang="en-US" smtClean="0"/>
              <a:t>13</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012000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Should a domain controller be a global catalog?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Global catalog placement affects how long a user takes to sign in. Therefore, you must carefully plan how you place global catalogs. In a single-domain environment, every domain controller should host the global catalog, because every domain controller already holds a complete copy of the domain. In a multiple‑domain scenario, you need to consider user sign-in times, program dependencies, the need for high availability of the global catalog, and replication traffic when planning global catalog placement.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a multiple-domain forest, a copy of the global catalog should be stored on every domain controller.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a single domain, you should configure all domain controllers to hold a copy of the global catalog. However, in a multiple-domain environment, the infrastructure master should not be a global catalog server unless all the domain controllers in the domain are also global catalog servers.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907646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Ensure that students understand domain controllers—servers that perform the AD DS role. They host the AD DS database, </a:t>
            </a:r>
            <a:r>
              <a:rPr lang="en-US" sz="1000" b="1">
                <a:effectLst/>
                <a:latin typeface="Arial" panose="020B0604020202020204" pitchFamily="34" charset="0"/>
                <a:ea typeface="Calibri" panose="020F0502020204030204" pitchFamily="34" charset="0"/>
                <a:cs typeface="Times New Roman" panose="02020603050405020304" pitchFamily="18" charset="0"/>
              </a:rPr>
              <a:t>SYSVOL</a:t>
            </a:r>
            <a:r>
              <a:rPr lang="en-US" sz="1000">
                <a:effectLst/>
                <a:latin typeface="Arial" panose="020B0604020202020204" pitchFamily="34" charset="0"/>
                <a:ea typeface="Calibri" panose="020F0502020204030204" pitchFamily="34" charset="0"/>
                <a:cs typeface="Segoe UI" panose="020B0502040204020203" pitchFamily="34" charset="0"/>
              </a:rPr>
              <a:t>, the Kerberos authentication service, and other AD DS services. For redundancy purposes, it is best to have at least two available domain controllers.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Explain that all the domain controllers in a domain are essentially equal. Each domain controller contains a copy of the directory store. You can make updates to the AD DS data on all domain controllers, except for read-only domain controllers (RODCs).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Emphasize the importance of having multiple domain controllers in each domain. This provides load balancing, but more importantly, it also provides recoverability if a server failure occurs.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Mention that all domain controllers engage in authentication and authorization. Therefore, the system has redundancy with fewer fail points.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This topic does not provide much information about best practices. If students are interested, you can provide more detail about installing domain controllers in remote sites to help protect against an unavailable wide area network (WAN) connection. You also can talk about increasing the number of domain controllers to account for redundancy and performance.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641425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the role of the global catalog server in searches for objects across domains in a forest. Define a global catalog as a domain controller that replicates the partial attribute set (PAS) for each domain in the forest. The domain controller does not need the PAS for its own domain because it already has the full copy of the domain database, and it needs only the changes made to other domains. That is why, in a single-domain environment, making every domain controller a global catalog server adds no significant replication.</a:t>
            </a:r>
          </a:p>
        </p:txBody>
      </p:sp>
      <p:sp>
        <p:nvSpPr>
          <p:cNvPr id="4" name="Slide Number Placeholder 3"/>
          <p:cNvSpPr>
            <a:spLocks noGrp="1"/>
          </p:cNvSpPr>
          <p:nvPr>
            <p:ph type="sldNum" sz="quarter" idx="10"/>
          </p:nvPr>
        </p:nvSpPr>
        <p:spPr/>
        <p:txBody>
          <a:bodyPr/>
          <a:lstStyle/>
          <a:p>
            <a:fld id="{5A9C8695-BBDF-4174-A5C9-A9897AAC25F8}"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90930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5792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Spend as much time </a:t>
            </a:r>
            <a:r>
              <a:rPr lang="en-US" sz="1000">
                <a:effectLst/>
                <a:latin typeface="Arial" panose="020B0604020202020204" pitchFamily="34" charset="0"/>
                <a:ea typeface="Calibri" panose="020F0502020204030204" pitchFamily="34" charset="0"/>
                <a:cs typeface="Times New Roman" panose="02020603050405020304" pitchFamily="18" charset="0"/>
              </a:rPr>
              <a:t>demonstrating the SRV records in DNS as is appropriate based on students’ experience or interest.</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After showing the subdomains that start with an underscore (</a:t>
            </a:r>
            <a:r>
              <a:rPr lang="en-US" sz="1000" b="1">
                <a:effectLst/>
                <a:latin typeface="Arial" panose="020B0604020202020204" pitchFamily="34" charset="0"/>
                <a:ea typeface="Calibri" panose="020F0502020204030204" pitchFamily="34" charset="0"/>
                <a:cs typeface="Times New Roman" panose="02020603050405020304" pitchFamily="18" charset="0"/>
              </a:rPr>
              <a:t>_</a:t>
            </a:r>
            <a:r>
              <a:rPr lang="en-US" sz="1000">
                <a:effectLst/>
                <a:latin typeface="Arial" panose="020B0604020202020204" pitchFamily="34" charset="0"/>
                <a:ea typeface="Calibri" panose="020F0502020204030204" pitchFamily="34" charset="0"/>
                <a:cs typeface="Times New Roman" panose="02020603050405020304" pitchFamily="18" charset="0"/>
              </a:rPr>
              <a:t>), explain that domain controllers register several SRV records so that you can search them in multiple ways. Look for an SRV record in </a:t>
            </a:r>
            <a:r>
              <a:rPr lang="en-US" sz="1000" b="1">
                <a:effectLst/>
                <a:latin typeface="Arial" panose="020B0604020202020204" pitchFamily="34" charset="0"/>
                <a:ea typeface="Calibri" panose="020F0502020204030204" pitchFamily="34" charset="0"/>
                <a:cs typeface="Times New Roman" panose="02020603050405020304" pitchFamily="18" charset="0"/>
              </a:rPr>
              <a:t>_tcp.Default‑First‑Site‑Name._sites.adatum.com</a:t>
            </a:r>
            <a:r>
              <a:rPr lang="en-US" sz="1000">
                <a:effectLst/>
                <a:latin typeface="Arial" panose="020B0604020202020204" pitchFamily="34" charset="0"/>
                <a:ea typeface="Calibri" panose="020F0502020204030204" pitchFamily="34" charset="0"/>
                <a:cs typeface="Times New Roman" panose="02020603050405020304" pitchFamily="18" charset="0"/>
              </a:rPr>
              <a:t> that is offering the Kerberos authentication service. Examine the record, and show that the </a:t>
            </a:r>
            <a:r>
              <a:rPr lang="en-US" sz="1000" b="1">
                <a:effectLst/>
                <a:latin typeface="Arial" panose="020B0604020202020204" pitchFamily="34" charset="0"/>
                <a:ea typeface="Calibri" panose="020F0502020204030204" pitchFamily="34" charset="0"/>
                <a:cs typeface="Times New Roman" panose="02020603050405020304" pitchFamily="18" charset="0"/>
              </a:rPr>
              <a:t>LON‑DC1.adatum.com</a:t>
            </a:r>
            <a:r>
              <a:rPr lang="en-US" sz="1000">
                <a:effectLst/>
                <a:latin typeface="Arial" panose="020B0604020202020204" pitchFamily="34" charset="0"/>
                <a:ea typeface="Calibri" panose="020F0502020204030204" pitchFamily="34" charset="0"/>
                <a:cs typeface="Times New Roman" panose="02020603050405020304" pitchFamily="18" charset="0"/>
              </a:rPr>
              <a:t> server is offering the Kerberos authentication service over TCP port 88 and that the server is answering for the site </a:t>
            </a:r>
            <a:r>
              <a:rPr lang="en-US" sz="1000" b="1">
                <a:effectLst/>
                <a:latin typeface="Arial" panose="020B0604020202020204" pitchFamily="34" charset="0"/>
                <a:ea typeface="Calibri" panose="020F0502020204030204" pitchFamily="34" charset="0"/>
                <a:cs typeface="Times New Roman" panose="02020603050405020304" pitchFamily="18" charset="0"/>
              </a:rPr>
              <a:t>Default‑First‑Site‑Name</a:t>
            </a:r>
            <a:r>
              <a:rPr lang="en-US" sz="1000">
                <a:effectLst/>
                <a:latin typeface="Arial" panose="020B0604020202020204" pitchFamily="34" charset="0"/>
                <a:ea typeface="Calibri" panose="020F0502020204030204" pitchFamily="34" charset="0"/>
                <a:cs typeface="Times New Roman" panose="02020603050405020304" pitchFamily="18" charset="0"/>
              </a:rPr>
              <a:t>. This is the preferred domain controller, because the domain controller is in the same AD DS site as the client computer.</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Point out that because domain controllers register SRV records in different ways, you can find an alternative if the preferred domain controller is not available. Alternatively, you can go to </a:t>
            </a:r>
            <a:r>
              <a:rPr lang="en-US" sz="1000" b="1">
                <a:effectLst/>
                <a:latin typeface="Arial" panose="020B0604020202020204" pitchFamily="34" charset="0"/>
                <a:ea typeface="Calibri" panose="020F0502020204030204" pitchFamily="34" charset="0"/>
                <a:cs typeface="Times New Roman" panose="02020603050405020304" pitchFamily="18" charset="0"/>
              </a:rPr>
              <a:t>C:\windows\system32\config</a:t>
            </a:r>
            <a:r>
              <a:rPr lang="en-US" sz="1000">
                <a:effectLst/>
                <a:latin typeface="Arial" panose="020B0604020202020204" pitchFamily="34" charset="0"/>
                <a:ea typeface="Calibri" panose="020F0502020204030204" pitchFamily="34" charset="0"/>
                <a:cs typeface="Times New Roman" panose="02020603050405020304" pitchFamily="18" charset="0"/>
              </a:rPr>
              <a:t>, open </a:t>
            </a:r>
            <a:r>
              <a:rPr lang="en-US" sz="1000" b="1">
                <a:effectLst/>
                <a:latin typeface="Arial" panose="020B0604020202020204" pitchFamily="34" charset="0"/>
                <a:ea typeface="Calibri" panose="020F0502020204030204" pitchFamily="34" charset="0"/>
                <a:cs typeface="Times New Roman" panose="02020603050405020304" pitchFamily="18" charset="0"/>
              </a:rPr>
              <a:t>netlogon.dns</a:t>
            </a:r>
            <a:r>
              <a:rPr lang="en-US" sz="1000">
                <a:effectLst/>
                <a:latin typeface="Arial" panose="020B0604020202020204" pitchFamily="34" charset="0"/>
                <a:ea typeface="Calibri" panose="020F0502020204030204" pitchFamily="34" charset="0"/>
                <a:cs typeface="Times New Roman" panose="02020603050405020304" pitchFamily="18" charset="0"/>
              </a:rPr>
              <a:t> in Notepad, and show all the SRV records that each domain controller will register in DNS.</a:t>
            </a: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Note that the Net Logon service that is running on each domain controller registers the SRV records in DNS. If it does so incorrectly, you can trigger the domain controller to reregister those records by restarting the </a:t>
            </a:r>
            <a:r>
              <a:rPr lang="en-US" sz="1000">
                <a:effectLst/>
                <a:latin typeface="Arial" panose="020B0604020202020204" pitchFamily="34" charset="0"/>
                <a:ea typeface="Calibri" panose="020F0502020204030204" pitchFamily="34" charset="0"/>
                <a:cs typeface="Times New Roman" panose="02020603050405020304" pitchFamily="18" charset="0"/>
              </a:rPr>
              <a:t>Net Logon</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service on that domain controller. This reregisters only the SRV records. If you want to reregister the host record information in DNS, you must run </a:t>
            </a:r>
            <a:r>
              <a:rPr lang="en-US" sz="1000" b="1">
                <a:effectLst/>
                <a:latin typeface="Arial" panose="020B0604020202020204" pitchFamily="34" charset="0"/>
                <a:ea typeface="Calibri" panose="020F0502020204030204" pitchFamily="34" charset="0"/>
                <a:cs typeface="Times New Roman" panose="02020603050405020304" pitchFamily="18" charset="0"/>
              </a:rPr>
              <a:t>ipconfig /registerdns</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from the command </a:t>
            </a:r>
            <a:r>
              <a:rPr lang="en-US" sz="1000">
                <a:effectLst/>
                <a:latin typeface="Arial" panose="020B0604020202020204" pitchFamily="34" charset="0"/>
                <a:ea typeface="Calibri" panose="020F0502020204030204" pitchFamily="34" charset="0"/>
                <a:cs typeface="Times New Roman" panose="02020603050405020304" pitchFamily="18" charset="0"/>
              </a:rPr>
              <a:t>prompt</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just as you would for any other computer.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After you complete the demonstration, revert the virtual machine.</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Start the </a:t>
            </a:r>
            <a:r>
              <a:rPr lang="en-US" sz="1000" b="1">
                <a:effectLst/>
                <a:latin typeface="Arial" panose="020B0604020202020204" pitchFamily="34" charset="0"/>
                <a:ea typeface="Calibri" panose="020F0502020204030204" pitchFamily="34" charset="0"/>
                <a:cs typeface="Times New Roman" panose="02020603050405020304" pitchFamily="18" charset="0"/>
              </a:rPr>
              <a:t>20742B‑LON‑DC1 </a:t>
            </a:r>
            <a:r>
              <a:rPr lang="en-US" sz="1000">
                <a:effectLst/>
                <a:latin typeface="Arial" panose="020B0604020202020204" pitchFamily="34" charset="0"/>
                <a:ea typeface="Calibri" panose="020F0502020204030204" pitchFamily="34" charset="0"/>
                <a:cs typeface="Segoe UI" panose="020B0502040204020203" pitchFamily="34" charset="0"/>
              </a:rPr>
              <a:t>virtual machine</a:t>
            </a:r>
            <a:r>
              <a:rPr lang="en-US" sz="100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a:effectLst/>
                <a:latin typeface="Arial" panose="020B0604020202020204" pitchFamily="34" charset="0"/>
                <a:ea typeface="Times New Roman" panose="02020603050405020304" pitchFamily="18" charset="0"/>
                <a:cs typeface="Segoe UI" panose="020B0502040204020203" pitchFamily="34" charset="0"/>
              </a:rPr>
              <a:t>View the SRV records by using DNS Manager</a:t>
            </a:r>
          </a:p>
          <a:p>
            <a:pPr marL="342900" marR="0" lvl="0" indent="-342900">
              <a:lnSpc>
                <a:spcPct val="115000"/>
              </a:lnSpc>
              <a:spcBef>
                <a:spcPts val="0"/>
              </a:spcBef>
              <a:spcAft>
                <a:spcPts val="995"/>
              </a:spcAft>
              <a:buFont typeface="+mj-lt"/>
              <a:buAutoNum type="arabicPeriod"/>
              <a:tabLst>
                <a:tab pos="228600" algn="l"/>
                <a:tab pos="228600" algn="l"/>
                <a:tab pos="685800" algn="l"/>
              </a:tabLst>
            </a:pPr>
            <a:r>
              <a:rPr lang="en-US" sz="1000">
                <a:effectLst/>
                <a:latin typeface="Arial" panose="020B0604020202020204" pitchFamily="34" charset="0"/>
                <a:ea typeface="Calibri" panose="020F0502020204030204" pitchFamily="34" charset="0"/>
                <a:cs typeface="Times New Roman" panose="02020603050405020304" pitchFamily="18" charset="0"/>
              </a:rPr>
              <a:t>On </a:t>
            </a:r>
            <a:r>
              <a:rPr lang="en-US" sz="1000" b="1">
                <a:effectLst/>
                <a:latin typeface="Arial" panose="020B0604020202020204" pitchFamily="34" charset="0"/>
                <a:ea typeface="Calibri" panose="020F0502020204030204" pitchFamily="34" charset="0"/>
                <a:cs typeface="Times New Roman" panose="02020603050405020304" pitchFamily="18" charset="0"/>
              </a:rPr>
              <a:t>LON‑DC1</a:t>
            </a:r>
            <a:r>
              <a:rPr lang="en-US" sz="1000">
                <a:effectLst/>
                <a:latin typeface="Arial" panose="020B0604020202020204" pitchFamily="34" charset="0"/>
                <a:ea typeface="Calibri" panose="020F0502020204030204" pitchFamily="34" charset="0"/>
                <a:cs typeface="Times New Roman" panose="02020603050405020304" pitchFamily="18" charset="0"/>
              </a:rPr>
              <a:t>, sign in with the user name </a:t>
            </a:r>
            <a:r>
              <a:rPr lang="en-US" sz="1000" b="1">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a:effectLst/>
                <a:latin typeface="Arial" panose="020B0604020202020204" pitchFamily="34" charset="0"/>
                <a:ea typeface="Calibri" panose="020F0502020204030204" pitchFamily="34" charset="0"/>
                <a:cs typeface="Times New Roman" panose="02020603050405020304" pitchFamily="18" charset="0"/>
              </a:rPr>
              <a:t> and the password </a:t>
            </a:r>
            <a:r>
              <a:rPr lang="en-US" sz="1000" b="1">
                <a:effectLst/>
                <a:latin typeface="Arial" panose="020B0604020202020204" pitchFamily="34" charset="0"/>
                <a:ea typeface="Calibri" panose="020F0502020204030204" pitchFamily="34" charset="0"/>
                <a:cs typeface="Times New Roman" panose="02020603050405020304" pitchFamily="18" charset="0"/>
              </a:rPr>
              <a:t>Pa55w.rd</a:t>
            </a:r>
            <a:r>
              <a:rPr lang="en-US" sz="100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tabLst>
                <a:tab pos="228600" algn="l"/>
                <a:tab pos="228600" algn="l"/>
                <a:tab pos="685800" algn="l"/>
              </a:tabLst>
            </a:pPr>
            <a:r>
              <a:rPr lang="en-US" sz="1000">
                <a:effectLst/>
                <a:latin typeface="Arial" panose="020B0604020202020204" pitchFamily="34" charset="0"/>
                <a:ea typeface="Calibri" panose="020F0502020204030204" pitchFamily="34" charset="0"/>
                <a:cs typeface="Times New Roman" panose="02020603050405020304" pitchFamily="18" charset="0"/>
              </a:rPr>
              <a:t>In </a:t>
            </a:r>
            <a:r>
              <a:rPr lang="en-US" sz="1000" b="1">
                <a:effectLst/>
                <a:latin typeface="Arial" panose="020B0604020202020204" pitchFamily="34" charset="0"/>
                <a:ea typeface="Calibri" panose="020F0502020204030204" pitchFamily="34" charset="0"/>
                <a:cs typeface="Times New Roman" panose="02020603050405020304" pitchFamily="18" charset="0"/>
              </a:rPr>
              <a:t>Server Manager</a:t>
            </a:r>
            <a:r>
              <a:rPr lang="en-US" sz="1000">
                <a:effectLst/>
                <a:latin typeface="Arial" panose="020B0604020202020204" pitchFamily="34" charset="0"/>
                <a:ea typeface="Calibri" panose="020F0502020204030204" pitchFamily="34" charset="0"/>
                <a:cs typeface="Times New Roman" panose="02020603050405020304" pitchFamily="18" charset="0"/>
              </a:rPr>
              <a:t>, click the </a:t>
            </a:r>
            <a:r>
              <a:rPr lang="en-US" sz="1000" b="1">
                <a:effectLst/>
                <a:latin typeface="Arial" panose="020B0604020202020204" pitchFamily="34" charset="0"/>
                <a:ea typeface="Calibri" panose="020F0502020204030204" pitchFamily="34" charset="0"/>
                <a:cs typeface="Times New Roman" panose="02020603050405020304" pitchFamily="18" charset="0"/>
              </a:rPr>
              <a:t>Tools</a:t>
            </a:r>
            <a:r>
              <a:rPr lang="en-US" sz="1000">
                <a:effectLst/>
                <a:latin typeface="Arial" panose="020B0604020202020204" pitchFamily="34" charset="0"/>
                <a:ea typeface="Calibri" panose="020F0502020204030204" pitchFamily="34" charset="0"/>
                <a:cs typeface="Times New Roman" panose="02020603050405020304" pitchFamily="18" charset="0"/>
              </a:rPr>
              <a:t> menu.</a:t>
            </a:r>
          </a:p>
          <a:p>
            <a:pPr marL="342900" marR="0" lvl="0" indent="-342900">
              <a:lnSpc>
                <a:spcPct val="115000"/>
              </a:lnSpc>
              <a:spcBef>
                <a:spcPts val="0"/>
              </a:spcBef>
              <a:spcAft>
                <a:spcPts val="995"/>
              </a:spcAft>
              <a:buFont typeface="+mj-lt"/>
              <a:buAutoNum type="arabicPeriod"/>
              <a:tabLst>
                <a:tab pos="228600" algn="l"/>
                <a:tab pos="228600" algn="l"/>
                <a:tab pos="685800" algn="l"/>
              </a:tabLst>
            </a:pPr>
            <a:r>
              <a:rPr lang="en-US" sz="1000">
                <a:effectLst/>
                <a:latin typeface="Arial" panose="020B0604020202020204" pitchFamily="34" charset="0"/>
                <a:ea typeface="Calibri" panose="020F0502020204030204" pitchFamily="34" charset="0"/>
                <a:cs typeface="Times New Roman" panose="02020603050405020304" pitchFamily="18" charset="0"/>
              </a:rPr>
              <a:t>In the </a:t>
            </a:r>
            <a:r>
              <a:rPr lang="en-US" sz="1000" b="1">
                <a:effectLst/>
                <a:latin typeface="Arial" panose="020B0604020202020204" pitchFamily="34" charset="0"/>
                <a:ea typeface="Calibri" panose="020F0502020204030204" pitchFamily="34" charset="0"/>
                <a:cs typeface="Times New Roman" panose="02020603050405020304" pitchFamily="18" charset="0"/>
              </a:rPr>
              <a:t>Tools </a:t>
            </a:r>
            <a:r>
              <a:rPr lang="en-US" sz="1000">
                <a:effectLst/>
                <a:latin typeface="Arial" panose="020B0604020202020204" pitchFamily="34" charset="0"/>
                <a:ea typeface="Calibri" panose="020F0502020204030204" pitchFamily="34" charset="0"/>
                <a:cs typeface="Times New Roman" panose="02020603050405020304" pitchFamily="18" charset="0"/>
              </a:rPr>
              <a:t>list, click </a:t>
            </a:r>
            <a:r>
              <a:rPr lang="en-US" sz="1000" b="1">
                <a:effectLst/>
                <a:latin typeface="Arial" panose="020B0604020202020204" pitchFamily="34" charset="0"/>
                <a:ea typeface="Calibri" panose="020F0502020204030204" pitchFamily="34" charset="0"/>
                <a:cs typeface="Times New Roman" panose="02020603050405020304" pitchFamily="18" charset="0"/>
              </a:rPr>
              <a:t>DNS</a:t>
            </a:r>
            <a:r>
              <a:rPr lang="en-US" sz="100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tabLst>
                <a:tab pos="228600" algn="l"/>
                <a:tab pos="228600" algn="l"/>
                <a:tab pos="685800" algn="l"/>
              </a:tabLst>
            </a:pP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3484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tabLst>
                <a:tab pos="228600" algn="l"/>
                <a:tab pos="228600" algn="l"/>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DNS Manager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window, on the tree menu, expand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LON‑DC1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expand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Forward Lookup Zones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Adatum.com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Show the following four Domain Name System (DNS) subzones:</a:t>
            </a:r>
          </a:p>
          <a:p>
            <a:pPr marL="628650" lvl="1" indent="-1714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_</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msdcs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_sites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_</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tcp</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_</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udp</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tabLst>
                <a:tab pos="228600" algn="l"/>
                <a:tab pos="228600" algn="l"/>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Expand</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Adatum.com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expand</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_sites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expand</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Default‑First‑Site‑Name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expand</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_</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tcp</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select the following record:</a:t>
            </a:r>
          </a:p>
          <a:p>
            <a:pPr marL="628650" lvl="1" indent="-1714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_</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ldap</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Service Location (SRV) [0][100][389] lon‑dc1.adatum.com</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tabLst>
                <a:tab pos="228600" algn="l"/>
                <a:tab pos="228600" algn="l"/>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If students have sufficient expertise and interest, open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c:\windows\system32\config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open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netlogon.dns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 in Notepad. Show all the service records (SRV records) that this domain controller will register in DNS.</a:t>
            </a:r>
            <a:endParaRPr lang="en-US" dirty="0"/>
          </a:p>
        </p:txBody>
      </p:sp>
      <p:sp>
        <p:nvSpPr>
          <p:cNvPr id="4" name="Slide Number Placeholder 3"/>
          <p:cNvSpPr>
            <a:spLocks noGrp="1"/>
          </p:cNvSpPr>
          <p:nvPr>
            <p:ph type="sldNum" sz="quarter" idx="10"/>
          </p:nvPr>
        </p:nvSpPr>
        <p:spPr/>
        <p:txBody>
          <a:bodyPr/>
          <a:lstStyle/>
          <a:p>
            <a:fld id="{5A9C8695-BBDF-4174-A5C9-A9897AAC25F8}" type="slidenum">
              <a:rPr lang="en-US" smtClean="0"/>
              <a:t>19</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41842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562646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Use this slide to illustrate how the sign‑in process works: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In the first phase, the user account is authenticated to the domain controller.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In the second phase, the user account applies to the domain controller for a ticket to gain authorization to connect with the local computer.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 centralized directory service such as AD DS provides a single identity store, authentication service, and point of management for administration. Emphasize the advantages of a single identity store for security enhancement and manageability.</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For more information that might help you to prepare for this topic, refer to:</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“Security Identifiers Technical Reference” at: </a:t>
            </a:r>
            <a:r>
              <a:rPr lang="en-US" sz="1000" u="sng">
                <a:effectLst/>
                <a:latin typeface="Arial" panose="020B0604020202020204" pitchFamily="34" charset="0"/>
                <a:ea typeface="Times New Roman" panose="02020603050405020304" pitchFamily="18" charset="0"/>
                <a:cs typeface="Segoe UI" panose="020B0502040204020203" pitchFamily="34" charset="0"/>
                <a:hlinkClick r:id="rId3"/>
              </a:rPr>
              <a:t>http://aka.ms/Y86bqa</a:t>
            </a:r>
            <a:r>
              <a:rPr lang="en-US" sz="100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“Well-known Security Identifiers” at: </a:t>
            </a:r>
            <a:r>
              <a:rPr lang="en-US" sz="1000" u="sng">
                <a:effectLst/>
                <a:latin typeface="Arial" panose="020B0604020202020204" pitchFamily="34" charset="0"/>
                <a:ea typeface="Times New Roman" panose="02020603050405020304" pitchFamily="18" charset="0"/>
                <a:cs typeface="Segoe UI" panose="020B0502040204020203" pitchFamily="34" charset="0"/>
                <a:hlinkClick r:id="rId4"/>
              </a:rPr>
              <a:t>http://aka.ms/E2lons</a:t>
            </a:r>
            <a:r>
              <a:rPr lang="en-US" sz="1000">
                <a:effectLst/>
                <a:latin typeface="Arial" panose="020B060402020202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20362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Discuss each operations master role in as much depth as you think is appropriate for the students.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Be sure to point out that most master roles are so specific that the master can be offline for a short period without causing any problems. For example, you do not need the schema master until you make changes to the schema, and you do not need the domain naming master until you add or remove a domain in the forest.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Point out that other domain services might be slow or disrupted if a domain controller is offline and unavailable. Be sure to point out that these roles all run on domain controllers, so the loss of a domain controller can cause serious problems.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Domain operations master </a:t>
            </a:r>
            <a:r>
              <a:rPr lang="en-US" sz="1000" dirty="0">
                <a:effectLst/>
                <a:latin typeface="Arial" panose="020B0604020202020204" pitchFamily="34" charset="0"/>
                <a:ea typeface="Calibri" panose="020F0502020204030204" pitchFamily="34" charset="0"/>
                <a:cs typeface="Times New Roman" panose="02020603050405020304" pitchFamily="18" charset="0"/>
              </a:rPr>
              <a:t>roles</a:t>
            </a:r>
            <a:r>
              <a:rPr lang="en-US" sz="1000" dirty="0">
                <a:effectLst/>
                <a:latin typeface="Arial" panose="020B0604020202020204" pitchFamily="34" charset="0"/>
                <a:ea typeface="Calibri" panose="020F0502020204030204" pitchFamily="34" charset="0"/>
                <a:cs typeface="Segoe UI" panose="020B0502040204020203" pitchFamily="34" charset="0"/>
              </a:rPr>
              <a:t> are needed on a more regular basis than those in the forest root domain, particularly the primary domain controller (PDC) emulator.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relative ID (RID) master provides a pool of RIDs for each domain controller. If this master is not available, eventually a domain controller will attempt to create an account and be unable to do so.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Describe the three PDC functions at the level of detail that the student handbook provides. Emphasize that if the PDC emulator master is unavailable or slow to respond, problems in the domain are more likely.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can find which domain controllers are operations master holders by using the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netdom</a:t>
            </a:r>
            <a:r>
              <a:rPr lang="en-US" sz="1000" b="1" dirty="0">
                <a:effectLst/>
                <a:latin typeface="Arial" panose="020B0604020202020204" pitchFamily="34" charset="0"/>
                <a:ea typeface="Calibri" panose="020F0502020204030204" pitchFamily="34" charset="0"/>
                <a:cs typeface="Times New Roman" panose="02020603050405020304" pitchFamily="18" charset="0"/>
              </a:rPr>
              <a:t> query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fsmo</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Segoe UI" panose="020B0502040204020203" pitchFamily="34" charset="0"/>
              </a:rPr>
              <a:t>command.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topic, refer to: “Operations master roles” at: </a:t>
            </a:r>
            <a:r>
              <a:rPr lang="en-US"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https://aka.ms/ccusae</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768565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09781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Depending on the students’ experience with AD DS, you might have to explain in more detail the implications of starting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Active Directory Domain Services Installation Wizard</a:t>
            </a:r>
            <a:r>
              <a:rPr lang="en-US" sz="1000" dirty="0">
                <a:effectLst/>
                <a:latin typeface="Arial" panose="020B0604020202020204" pitchFamily="34" charset="0"/>
                <a:ea typeface="Calibri" panose="020F0502020204030204" pitchFamily="34" charset="0"/>
                <a:cs typeface="Segoe UI" panose="020B0502040204020203" pitchFamily="34" charset="0"/>
              </a:rPr>
              <a:t> from </a:t>
            </a:r>
            <a:r>
              <a:rPr lang="en-US" sz="1000" b="1" dirty="0">
                <a:effectLst/>
                <a:latin typeface="Arial" panose="020B0604020202020204" pitchFamily="34" charset="0"/>
                <a:ea typeface="Calibri" panose="020F0502020204030204" pitchFamily="34" charset="0"/>
                <a:cs typeface="Times New Roman" panose="02020603050405020304" pitchFamily="18" charset="0"/>
              </a:rPr>
              <a:t>Server Manager</a:t>
            </a:r>
            <a:r>
              <a:rPr lang="en-US" sz="1000" dirty="0">
                <a:effectLst/>
                <a:latin typeface="Arial" panose="020B0604020202020204" pitchFamily="34" charset="0"/>
                <a:ea typeface="Calibri" panose="020F0502020204030204" pitchFamily="34" charset="0"/>
                <a:cs typeface="Segoe UI" panose="020B0502040204020203" pitchFamily="34" charset="0"/>
              </a:rPr>
              <a:t> instead of using the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dcpromo</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tool.</a:t>
            </a:r>
            <a:r>
              <a:rPr lang="en-US" sz="1000" dirty="0">
                <a:effectLst/>
                <a:latin typeface="Arial" panose="020B0604020202020204" pitchFamily="34" charset="0"/>
                <a:ea typeface="Calibri" panose="020F0502020204030204" pitchFamily="34" charset="0"/>
                <a:cs typeface="Segoe UI" panose="020B0502040204020203" pitchFamily="34" charset="0"/>
              </a:rPr>
              <a:t> In earlier versions of Windows Server, you start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Active Directory Domain Services Installation Wizard</a:t>
            </a:r>
            <a:r>
              <a:rPr lang="en-US" sz="1000" dirty="0">
                <a:effectLst/>
                <a:latin typeface="Arial" panose="020B0604020202020204" pitchFamily="34" charset="0"/>
                <a:ea typeface="Calibri" panose="020F0502020204030204" pitchFamily="34" charset="0"/>
                <a:cs typeface="Segoe UI" panose="020B0502040204020203" pitchFamily="34" charset="0"/>
              </a:rPr>
              <a:t> by using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dcpromo</a:t>
            </a:r>
            <a:r>
              <a:rPr lang="en-US" sz="1000" dirty="0">
                <a:effectLst/>
                <a:latin typeface="Arial" panose="020B0604020202020204" pitchFamily="34" charset="0"/>
                <a:ea typeface="Calibri" panose="020F0502020204030204" pitchFamily="34" charset="0"/>
                <a:cs typeface="Segoe UI" panose="020B0502040204020203" pitchFamily="34" charset="0"/>
              </a:rPr>
              <a:t>. However, in Windows Server 2016, you use this tool only for an unattended installation while IT departments migrate their processes to Windows PowerShell.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Mention to the students that you can remotely promote a server to be a domain controller by using </a:t>
            </a:r>
            <a:r>
              <a:rPr lang="en-US" sz="1000" b="1" dirty="0">
                <a:effectLst/>
                <a:latin typeface="Arial" panose="020B0604020202020204" pitchFamily="34" charset="0"/>
                <a:ea typeface="Calibri" panose="020F0502020204030204" pitchFamily="34" charset="0"/>
                <a:cs typeface="Times New Roman" panose="02020603050405020304" pitchFamily="18" charset="0"/>
              </a:rPr>
              <a:t>Server Manager</a:t>
            </a:r>
            <a:r>
              <a:rPr lang="en-US" sz="1000" dirty="0">
                <a:effectLst/>
                <a:latin typeface="Arial" panose="020B0604020202020204" pitchFamily="34" charset="0"/>
                <a:ea typeface="Calibri" panose="020F0502020204030204" pitchFamily="34" charset="0"/>
                <a:cs typeface="Segoe UI" panose="020B0502040204020203" pitchFamily="34" charset="0"/>
              </a:rPr>
              <a:t> running on Windows Server 2016.</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is the fastest way to replicate domain controllers in a virtualized environment?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Cloning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Cloning is the fastest way to deploy multiple computers with identical configurations, especially when those computers run in a virtualized environment such as Hyper V. Cloning copies the virtual hard disks of the computers, and changes minor configurations such as computer names and IP addresses to be unique. Then the computers are immediately operational.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the two major considerations for deploying domain controllers to Azure?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two major considerations are rollback and virtual machine limitations. </a:t>
            </a:r>
          </a:p>
          <a:p>
            <a:pPr marL="342900" marR="0" lvl="0" indent="-342900">
              <a:lnSpc>
                <a:spcPct val="115000"/>
              </a:lnSpc>
              <a:spcBef>
                <a:spcPts val="0"/>
              </a:spcBef>
              <a:spcAft>
                <a:spcPts val="995"/>
              </a:spcAft>
              <a:buSzPts val="1000"/>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Rollback. Rolling back an AD DS system can create duplicate update sequence numbers (USNs). Because domain controller replication depends on USNs, duplicate numbers can cause problems. To prevent this, Windows Server 2016 Active Directory Domain Services has an identifier named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VM-Generation ID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VM-Generation ID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that can detect a rollback. It prevents the virtualized domain controller from replicating changes outbound until the virtualized AD DS has converged with the other domain controllers in the domain.</a:t>
            </a:r>
          </a:p>
          <a:p>
            <a:pPr marL="342900" marR="0" lvl="0" indent="-342900">
              <a:lnSpc>
                <a:spcPct val="115000"/>
              </a:lnSpc>
              <a:spcBef>
                <a:spcPts val="0"/>
              </a:spcBef>
              <a:spcAft>
                <a:spcPts val="995"/>
              </a:spcAft>
              <a:buSzPts val="1000"/>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Virtual machine limitations. Azure virtual machines are limited to 14 gigabytes (GB) of random access memory (RAM) and one network adapter. Also, there is no support for checkpoint feature.</a:t>
            </a:r>
          </a:p>
        </p:txBody>
      </p:sp>
      <p:sp>
        <p:nvSpPr>
          <p:cNvPr id="4" name="Slide Number Placeholder 3"/>
          <p:cNvSpPr>
            <a:spLocks noGrp="1"/>
          </p:cNvSpPr>
          <p:nvPr>
            <p:ph type="sldNum" sz="quarter" idx="10"/>
          </p:nvPr>
        </p:nvSpPr>
        <p:spPr/>
        <p:txBody>
          <a:bodyPr/>
          <a:lstStyle/>
          <a:p>
            <a:fld id="{5A9C8695-BBDF-4174-A5C9-A9897AAC25F8}"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575944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Use </a:t>
            </a:r>
            <a:r>
              <a:rPr lang="en-US" sz="1000" b="1">
                <a:effectLst/>
                <a:latin typeface="Arial" panose="020B0604020202020204" pitchFamily="34" charset="0"/>
                <a:ea typeface="Calibri" panose="020F0502020204030204" pitchFamily="34" charset="0"/>
                <a:cs typeface="Times New Roman" panose="02020603050405020304" pitchFamily="18" charset="0"/>
              </a:rPr>
              <a:t>Server Manager</a:t>
            </a:r>
            <a:r>
              <a:rPr lang="en-US" sz="1000">
                <a:effectLst/>
                <a:latin typeface="Arial" panose="020B0604020202020204" pitchFamily="34" charset="0"/>
                <a:ea typeface="Calibri" panose="020F0502020204030204" pitchFamily="34" charset="0"/>
                <a:cs typeface="Segoe UI" panose="020B0502040204020203" pitchFamily="34" charset="0"/>
              </a:rPr>
              <a:t> to describe the initial process of installing an AD DS domain controller. Explain that the </a:t>
            </a:r>
            <a:r>
              <a:rPr lang="en-US" sz="1000" b="1">
                <a:effectLst/>
                <a:latin typeface="Arial" panose="020B0604020202020204" pitchFamily="34" charset="0"/>
                <a:ea typeface="Calibri" panose="020F0502020204030204" pitchFamily="34" charset="0"/>
                <a:cs typeface="Times New Roman" panose="02020603050405020304" pitchFamily="18" charset="0"/>
              </a:rPr>
              <a:t>Active Directory Domain Services Installation Wizard</a:t>
            </a:r>
            <a:r>
              <a:rPr lang="en-US" sz="1000">
                <a:effectLst/>
                <a:latin typeface="Arial" panose="020B0604020202020204" pitchFamily="34" charset="0"/>
                <a:ea typeface="Calibri" panose="020F0502020204030204" pitchFamily="34" charset="0"/>
                <a:cs typeface="Segoe UI" panose="020B0502040204020203" pitchFamily="34" charset="0"/>
              </a:rPr>
              <a:t> is obsolete. However, you still can run the </a:t>
            </a:r>
            <a:r>
              <a:rPr lang="en-US" sz="1000" b="1">
                <a:effectLst/>
                <a:latin typeface="Arial" panose="020B0604020202020204" pitchFamily="34" charset="0"/>
                <a:ea typeface="Calibri" panose="020F0502020204030204" pitchFamily="34" charset="0"/>
                <a:cs typeface="Times New Roman" panose="02020603050405020304" pitchFamily="18" charset="0"/>
              </a:rPr>
              <a:t>dcpromo</a:t>
            </a:r>
            <a:r>
              <a:rPr lang="en-US" sz="1000">
                <a:effectLst/>
                <a:latin typeface="Arial" panose="020B0604020202020204" pitchFamily="34" charset="0"/>
                <a:ea typeface="Calibri" panose="020F0502020204030204" pitchFamily="34" charset="0"/>
                <a:cs typeface="Segoe UI" panose="020B0502040204020203" pitchFamily="34" charset="0"/>
              </a:rPr>
              <a:t> command with an answer file. AD DS retained this functionality to allow companies that use automation to convert to </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Windows</a:t>
            </a:r>
            <a:r>
              <a:rPr lang="en-US" sz="1000">
                <a:effectLst/>
                <a:latin typeface="Arial" panose="020B0604020202020204" pitchFamily="34" charset="0"/>
                <a:ea typeface="Calibri" panose="020F0502020204030204" pitchFamily="34" charset="0"/>
                <a:cs typeface="Segoe UI" panose="020B0502040204020203" pitchFamily="34" charset="0"/>
              </a:rPr>
              <a:t> PowerShell deployments. Explain that the initial pass installs the files for AD DS and that you can then continue to configure the AD DS installation.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684529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Explain the supported methods for remotely installing the domain controller role on servers running Windows Server 2016.</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Additional Reading: </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For more information, refer to: “AD DS Deployment Cmdlets in Windows PowerShell” at: </a:t>
            </a:r>
            <a:r>
              <a:rPr lang="en-US" sz="1000" u="sng">
                <a:effectLst/>
                <a:latin typeface="Arial" panose="020B0604020202020204" pitchFamily="34" charset="0"/>
                <a:ea typeface="Calibri" panose="020F0502020204030204" pitchFamily="34" charset="0"/>
                <a:cs typeface="Segoe UI" panose="020B0502040204020203" pitchFamily="34" charset="0"/>
                <a:hlinkClick r:id="rId3"/>
              </a:rPr>
              <a:t>http://aka.ms/Lnxifx</a:t>
            </a: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728701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different methods for upgrading a forest and domain, and discuss the risks and benefits of each method. Explain that the process is the same for upgrading from any version of Windows Server starting with Windows Server 2008. </a:t>
            </a:r>
          </a:p>
        </p:txBody>
      </p:sp>
      <p:sp>
        <p:nvSpPr>
          <p:cNvPr id="4" name="Slide Number Placeholder 3"/>
          <p:cNvSpPr>
            <a:spLocks noGrp="1"/>
          </p:cNvSpPr>
          <p:nvPr>
            <p:ph type="sldNum" sz="quarter" idx="10"/>
          </p:nvPr>
        </p:nvSpPr>
        <p:spPr/>
        <p:txBody>
          <a:bodyPr/>
          <a:lstStyle/>
          <a:p>
            <a:fld id="{5A9C8695-BBDF-4174-A5C9-A9897AAC25F8}"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59355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P</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oint out to students that because they are installing the domain controller by using the </a:t>
            </a:r>
            <a:r>
              <a:rPr lang="en-US" sz="1000" b="1">
                <a:effectLst/>
                <a:latin typeface="Arial" panose="020B0604020202020204" pitchFamily="34" charset="0"/>
                <a:ea typeface="Calibri" panose="020F0502020204030204" pitchFamily="34" charset="0"/>
                <a:cs typeface="Times New Roman" panose="02020603050405020304" pitchFamily="18" charset="0"/>
              </a:rPr>
              <a:t>Install from media</a:t>
            </a:r>
            <a:r>
              <a:rPr lang="en-US" sz="1000">
                <a:effectLst/>
                <a:latin typeface="Arial" panose="020B0604020202020204" pitchFamily="34" charset="0"/>
                <a:ea typeface="Calibri" panose="020F0502020204030204" pitchFamily="34" charset="0"/>
                <a:cs typeface="Times New Roman" panose="02020603050405020304" pitchFamily="18" charset="0"/>
              </a:rPr>
              <a:t> </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method, they should select the </a:t>
            </a:r>
            <a:r>
              <a:rPr lang="en-US" sz="1000" b="1">
                <a:effectLst/>
                <a:latin typeface="Arial" panose="020B0604020202020204" pitchFamily="34" charset="0"/>
                <a:ea typeface="Calibri" panose="020F0502020204030204" pitchFamily="34" charset="0"/>
                <a:cs typeface="Times New Roman" panose="02020603050405020304" pitchFamily="18" charset="0"/>
              </a:rPr>
              <a:t>Install from media path</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check box and then type the path to the snapshot file in the </a:t>
            </a:r>
            <a:r>
              <a:rPr lang="en-US" sz="1000" b="1">
                <a:effectLst/>
                <a:latin typeface="Arial" panose="020B0604020202020204" pitchFamily="34" charset="0"/>
                <a:ea typeface="Calibri" panose="020F0502020204030204" pitchFamily="34" charset="0"/>
                <a:cs typeface="Times New Roman" panose="02020603050405020304" pitchFamily="18" charset="0"/>
              </a:rPr>
              <a:t>Install from media path</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box.</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678399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Note:</a:t>
            </a:r>
            <a:r>
              <a:rPr lang="en-US" sz="1000">
                <a:effectLst/>
                <a:latin typeface="Arial" panose="020B0604020202020204" pitchFamily="34" charset="0"/>
                <a:ea typeface="Calibri" panose="020F0502020204030204" pitchFamily="34" charset="0"/>
                <a:cs typeface="Times New Roman" panose="02020603050405020304" pitchFamily="18" charset="0"/>
              </a:rPr>
              <a:t> This topic has one additional slide.</a:t>
            </a:r>
          </a:p>
        </p:txBody>
      </p:sp>
      <p:sp>
        <p:nvSpPr>
          <p:cNvPr id="4" name="Slide Number Placeholder 3"/>
          <p:cNvSpPr>
            <a:spLocks noGrp="1"/>
          </p:cNvSpPr>
          <p:nvPr>
            <p:ph type="sldNum" sz="quarter" idx="10"/>
          </p:nvPr>
        </p:nvSpPr>
        <p:spPr/>
        <p:txBody>
          <a:bodyPr/>
          <a:lstStyle/>
          <a:p>
            <a:fld id="{5A9C8695-BBDF-4174-A5C9-A9897AAC25F8}"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173497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process of how a newly cloned domain controller starts, describing each of the following steps: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clone checks whether a virtual machine generation identifier exists. This is required, and if a virtual machine generation identifier does not exist, the computer either starts normally when no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DCCloneConfig.xml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exists or renames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DCCloneConfig.xml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restarts in Directory Services Restore Mode (DSRM). Starting in DSRM is a safeguard, and a domain administrator must fix the issue to optimize the domain controller’s functionality.</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clone checks whether the virtual machine generation identifier changed, and takes one of the following actions accordingly:</a:t>
            </a:r>
          </a:p>
          <a:p>
            <a:pPr marL="628650" marR="0" lvl="1" indent="-171450">
              <a:lnSpc>
                <a:spcPct val="115000"/>
              </a:lnSpc>
              <a:spcBef>
                <a:spcPts val="0"/>
              </a:spcBef>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it did not change, it is the original source domain controller. If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DCCloneConfig.xml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exists, it is renamed. In both cases, a normal startup occurs, and the domain controller is functional again.</a:t>
            </a:r>
          </a:p>
          <a:p>
            <a:pPr marL="628650" marR="0" lvl="1" indent="-171450">
              <a:lnSpc>
                <a:spcPct val="115000"/>
              </a:lnSpc>
              <a:spcBef>
                <a:spcPts val="0"/>
              </a:spcBef>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it did change, the virtualization safeguards trigger, and the process continues.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The clone checks whether DCCloneConfig.xml exists. If not, a check for a duplicate IP address determines whether the computer starts normally or in DSRM. If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DCCloneConfig.xml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 exists, the computer gets the new computer name and IP address settings from the file. The AD DS database is modified, and the initialization steps continue, thereby controlling a new domain controller.</a:t>
            </a:r>
          </a:p>
        </p:txBody>
      </p:sp>
      <p:sp>
        <p:nvSpPr>
          <p:cNvPr id="4" name="Slide Number Placeholder 3"/>
          <p:cNvSpPr>
            <a:spLocks noGrp="1"/>
          </p:cNvSpPr>
          <p:nvPr>
            <p:ph type="sldNum" sz="quarter" idx="10"/>
          </p:nvPr>
        </p:nvSpPr>
        <p:spPr/>
        <p:txBody>
          <a:bodyPr/>
          <a:lstStyle/>
          <a:p>
            <a:fld id="{5A9C8695-BBDF-4174-A5C9-A9897AAC25F8}"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698604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pPr>
            <a:r>
              <a:rPr lang="en-US" sz="1000" dirty="0">
                <a:effectLst/>
                <a:latin typeface="Arial" panose="020B0604020202020204" pitchFamily="34" charset="0"/>
                <a:ea typeface="Times New Roman" panose="02020603050405020304" pitchFamily="18" charset="0"/>
                <a:cs typeface="Segoe UI" panose="020B0502040204020203" pitchFamily="34" charset="0"/>
              </a:rPr>
              <a:t>It is important that students understand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 DS, as it </a:t>
            </a:r>
            <a:r>
              <a:rPr lang="en-US" sz="1000" dirty="0">
                <a:effectLst/>
                <a:latin typeface="Arial" panose="020B0604020202020204" pitchFamily="34" charset="0"/>
                <a:ea typeface="Times New Roman" panose="02020603050405020304" pitchFamily="18" charset="0"/>
                <a:cs typeface="Segoe UI" panose="020B0502040204020203" pitchFamily="34" charset="0"/>
              </a:rPr>
              <a:t>is the foundation of Windows identity and authentication.</a:t>
            </a:r>
          </a:p>
          <a:p>
            <a:pPr>
              <a:lnSpc>
                <a:spcPts val="1300"/>
              </a:lnSpc>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 are the two main purposes of OUs?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he two main purposes of OUs are to provide a framework for the delegation of administration and to provide a structure that enables targeted GPO deployment.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Why would you need to deploy an additional tree in the AD DS forest?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would deploy an additional tree in the AD DS forest if you needed more than one Domain Name System (DNS) namespace.</a:t>
            </a:r>
          </a:p>
        </p:txBody>
      </p:sp>
      <p:sp>
        <p:nvSpPr>
          <p:cNvPr id="4" name="Slide Number Placeholder 3"/>
          <p:cNvSpPr>
            <a:spLocks noGrp="1"/>
          </p:cNvSpPr>
          <p:nvPr>
            <p:ph type="sldNum" sz="quarter" idx="10"/>
          </p:nvPr>
        </p:nvSpPr>
        <p:spPr/>
        <p:txBody>
          <a:bodyPr/>
          <a:lstStyle/>
          <a:p>
            <a:fld id="{5A9C8695-BBDF-4174-A5C9-A9897AAC25F8}"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097689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Demonstrate how to prepare a domain controller to become a source domain controller for cloning, and then create a clone. Explain every step of the demonstration as instructed in the previous topics.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demonstration, delete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LON-DC3</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 and then revert all the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For this demonstration, you need to use the available virtual machine environment. Before you begin the demonstration, you must complete the following steps: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host computer, start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20742B-LON-DC1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Wait until the virtual machine starts.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by using the following credentials:</a:t>
            </a: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You might not be able to perform this demonstration when using a cloud-based lab environment. This demonstration requires that you have local access to the Hyper‑V host.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Prepare a source domain controller for cloning</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Active Directory Administrative Center, double-click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(local)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in the management list, double-click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Domain Controllers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OU.</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management list,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if it is not already selected,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to group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5A9C8695-BBDF-4174-A5C9-A9897AAC25F8}"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637437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Groups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object names to select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Cloneable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Names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the group name is expanded to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Cloneable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Domain Controllers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Start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Windows PowerShell command prompt, type the following command, and then press Enter.</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ADDCCloningExcludedApplicationList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1702435"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the list of critical apps. In production, you need to verify each app or use a domain controller that has fewer apps installed by default. Type the following command, and then press Enter.</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ADDCCloningExcludedApplicationList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GenerateXML</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to create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DCCloneConfig.xml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and then press Enter.</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ADDCCloneConfigFile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to shut down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Stop-Computer</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for the virtual machine to shut down. You might be asked to confirm the shutdown.</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Export the source virtual machine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host computer, in Microsoft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details pane, select the </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20742B-LON-DC1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20742B-LON-DC1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Virtual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go to the location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D:\Program Files</a:t>
            </a:r>
            <a:b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Learning\20742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Wait until the export finishes.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20742-LON-DC1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5A9C8695-BBDF-4174-A5C9-A9897AAC25F8}" type="slidenum">
              <a:rPr lang="en-US" smtClean="0"/>
              <a:t>31</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471764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Create and start the cloned domain controller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host computer,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section named for the host computer,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Virtual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Virtual Machine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browse to the folder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D:\Program Files</a:t>
            </a:r>
            <a:b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Learning\20742\20742B-LON-DC1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Virtual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20742B-LON-DC1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it is not already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Import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the virtual machine (create a new unique 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Folders for Virtual Machine 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 the virtual machine </a:t>
            </a:r>
            <a:b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 different location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For each folder location, specify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D:\Program Files</a:t>
            </a:r>
            <a:b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Learning\20742\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path.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Folders to Store Virtual Hard Disks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provide the path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D:\Program Files</a:t>
            </a:r>
            <a:b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Learning\20742\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Import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management list, identify and select the newly imported virtual machine named </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20742B-LON-DC1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which has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shown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Off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lower section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20742B-LON-DC3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name, and then press Enter.</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20742B-LON-DC3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see the virtual machine starting.</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While the server is starting, you might see the message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 Controller cloning is at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completion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5A9C8695-BBDF-4174-A5C9-A9897AAC25F8}" type="slidenum">
              <a:rPr lang="en-US" smtClean="0"/>
              <a:t>32</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900848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193456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the students receive messages about write operations to AD DS not performing—for example, in Exercise 3, if they receive a “Failed to create LON-CL4</a:t>
            </a:r>
            <a:r>
              <a:rPr lang="en-US" sz="1000" b="1"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message—ensure that they start and replicate both domain controllers once. Otherwise, the FSMO roles will not be validated, and every operation that requires a security identifier (SID) will fail.</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Deploying AD DS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a part of the business expansion, A. Datum Corporation wants to deploy new domain controllers in remote sites with minimal engagement from the remote IT staff. You will use Windows PowerShell to deploy new domain controllers.</a:t>
            </a:r>
          </a:p>
          <a:p>
            <a:pPr>
              <a:spcAft>
                <a:spcPts val="10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Deploying domain controllers by performing domain controller cloning</a:t>
            </a:r>
          </a:p>
          <a:p>
            <a:pPr>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 IT team at A. Datum Corporation wants to rapidly deploy new virtual domain controllers as needed. They are considering the domain controller clones in Windows Server 2016. You must perform a domain controller cloning procedure to verify that it is a valid option to speed up the deployment of domain controllers.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You might not be able to perform this exercise in a cloud-based lab environment. This exercise requires you to have local access to the Hyper‑V host.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 </a:t>
            </a:r>
            <a:r>
              <a:rPr lang="en-US" sz="1000" dirty="0">
                <a:effectLst/>
                <a:latin typeface="Arial" panose="020B0604020202020204" pitchFamily="34" charset="0"/>
                <a:ea typeface="Calibri" panose="020F0502020204030204" pitchFamily="34" charset="0"/>
                <a:cs typeface="Times New Roman" panose="02020603050405020304" pitchFamily="18" charset="0"/>
              </a:rPr>
              <a:t>If your classroom does use cloud-based virtual machines, it is likely that your students will not be able to perform this part of the lab and will need to move to the next exercise. This exercise requires access to the Hyper‑V host. Verify in advance that you can perform this lab.</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you perform this lab in class with the students, you will need to delete the files and folders that you created during the “Cloning a domain controller” demonstration before performing these steps. If students performed the demonstration steps during the class, they will also need to delete the files and folders that they created during the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3: Administering AD DS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IT team at A. Datum Corporation is evaluating the tools that are available in Windows Server 2016 for AD DS administration. You should evaluate the use of both the Active Directory Administrative Center and Windows PowerShell for AD DS administration and management.</a:t>
            </a:r>
          </a:p>
        </p:txBody>
      </p:sp>
      <p:sp>
        <p:nvSpPr>
          <p:cNvPr id="4" name="Slide Number Placeholder 3"/>
          <p:cNvSpPr>
            <a:spLocks noGrp="1"/>
          </p:cNvSpPr>
          <p:nvPr>
            <p:ph type="sldNum" sz="quarter" idx="10"/>
          </p:nvPr>
        </p:nvSpPr>
        <p:spPr/>
        <p:txBody>
          <a:bodyPr/>
          <a:lstStyle/>
          <a:p>
            <a:fld id="{5A9C8695-BBDF-4174-A5C9-A9897AAC25F8}"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093414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A9C8695-BBDF-4174-A5C9-A9897AAC25F8}"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546576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Which deployment method would you use to install an additional domain controller in a remote location that had a limited WAN connection?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You would use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Install from media</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option, because it eliminates the need to copy the entire AD DS database over the WAN link.</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Which tool or tools can you use to promote a Server Core installation of Windows Server 2016 to be a domain controller?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 promote a Server Core installation of Windows Server 2016 to a domain controller, you can use the following tools: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Server Manager, which allows you to remotely install AD DS.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Windows PowerShell.</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command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dcpromo</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unattend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which you run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on the server running the Server Core installation.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you want to run a domain controller in the cloud, which service should you consider using—Azure AD or infrastructure as a service (IaaS) Azure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will vary depending on the students’ needs. Azure Active Directory (Azure AD) provides identity and access management for web-based applications. Using infrastructure as a service (IaaS) Azure virtual machines allows you to deploy a full-featured AD DS domain controller.</a:t>
            </a:r>
          </a:p>
        </p:txBody>
      </p:sp>
      <p:sp>
        <p:nvSpPr>
          <p:cNvPr id="4" name="Slide Number Placeholder 3"/>
          <p:cNvSpPr>
            <a:spLocks noGrp="1"/>
          </p:cNvSpPr>
          <p:nvPr>
            <p:ph type="sldNum" sz="quarter" idx="10"/>
          </p:nvPr>
        </p:nvSpPr>
        <p:spPr/>
        <p:txBody>
          <a:bodyPr/>
          <a:lstStyle/>
          <a:p>
            <a:fld id="{5A9C8695-BBDF-4174-A5C9-A9897AAC25F8}"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5575509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Syntax errors</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Syntax errors often result from mistyping or forgetting a parameter when typing Windows PowerShell cmdlets. Examine the console output for specifics about why a command failed.</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Prerequisite problems</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Many serious errors are directly related to errors that the prerequisite checker finds. Be sure to carefully examine the results and follow any guidance provided.</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Network and forest configuration problems</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Network configuration problems or other AD DS forest configuration issues might prevent the promotion of new domain controllers. Use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dcpromoui.log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dcpromo.log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files to view specific promotion errors or the event log for errors that indicate configuration issues. You can also use dcdiag.exe and repadmin.exe to check overall forest health.</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Point the students to the appropriate sections in the course so that they can answer the questions that this section presents.</a:t>
            </a:r>
          </a:p>
          <a:p>
            <a:pPr lvl="0">
              <a:lnSpc>
                <a:spcPct val="107000"/>
              </a:lnSpc>
              <a:spcAft>
                <a:spcPts val="800"/>
              </a:spcAft>
            </a:pPr>
            <a:r>
              <a:rPr lang="en-US" sz="1000" b="1" dirty="0">
                <a:latin typeface="Arial" panose="020B0604020202020204" pitchFamily="34" charset="0"/>
                <a:cs typeface="Arial" panose="020B0604020202020204" pitchFamily="34" charset="0"/>
              </a:rPr>
              <a:t>Note:</a:t>
            </a:r>
            <a:r>
              <a:rPr lang="en-US" sz="1000" dirty="0">
                <a:latin typeface="Arial" panose="020B0604020202020204" pitchFamily="34" charset="0"/>
                <a:cs typeface="Arial" panose="020B0604020202020204" pitchFamily="34" charset="0"/>
              </a:rPr>
              <a:t> Ensure that you cover the common issues and the corresponding troubleshooting tips listed in this section. Encourage students to share tips from their own work environments.</a:t>
            </a:r>
          </a:p>
        </p:txBody>
      </p:sp>
      <p:sp>
        <p:nvSpPr>
          <p:cNvPr id="4" name="Slide Number Placeholder 3"/>
          <p:cNvSpPr>
            <a:spLocks noGrp="1"/>
          </p:cNvSpPr>
          <p:nvPr>
            <p:ph type="sldNum" sz="quarter" idx="10"/>
          </p:nvPr>
        </p:nvSpPr>
        <p:spPr/>
        <p:txBody>
          <a:bodyPr/>
          <a:lstStyle/>
          <a:p>
            <a:fld id="{5A9C8695-BBDF-4174-A5C9-A9897AAC25F8}" type="slidenum">
              <a:rPr lang="en-US" smtClean="0"/>
              <a:t>37</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9472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the logical and physical components that make up AD DS. Provide a brief description of each one.</a:t>
            </a:r>
          </a:p>
        </p:txBody>
      </p:sp>
      <p:sp>
        <p:nvSpPr>
          <p:cNvPr id="4" name="Slide Number Placeholder 3"/>
          <p:cNvSpPr>
            <a:spLocks noGrp="1"/>
          </p:cNvSpPr>
          <p:nvPr>
            <p:ph type="sldNum" sz="quarter" idx="10"/>
          </p:nvPr>
        </p:nvSpPr>
        <p:spPr/>
        <p:txBody>
          <a:bodyPr/>
          <a:lstStyle/>
          <a:p>
            <a:fld id="{5A9C8695-BBDF-4174-A5C9-A9897AAC25F8}"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312450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Reinforce the concept that the schema defines the rules and syntax of the AD DS database and provides the blueprint for the objects within it. </a:t>
            </a:r>
            <a:r>
              <a:rPr lang="en-US" sz="1000">
                <a:effectLst/>
                <a:latin typeface="Arial" panose="020B0604020202020204" pitchFamily="34" charset="0"/>
                <a:ea typeface="Calibri" panose="020F0502020204030204" pitchFamily="34" charset="0"/>
                <a:cs typeface="Segoe UI" panose="020B0502040204020203" pitchFamily="34" charset="0"/>
              </a:rPr>
              <a:t>Optionally, you can demonstrate the Active Directory Schema snap-in to show how the objects consist of attributes.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You also can show the hierarchy of objects and the inherited attributes. For example, </a:t>
            </a:r>
            <a:r>
              <a:rPr lang="en-US" sz="1000">
                <a:effectLst/>
                <a:latin typeface="Arial" panose="020B0604020202020204" pitchFamily="34" charset="0"/>
                <a:ea typeface="Calibri" panose="020F0502020204030204" pitchFamily="34" charset="0"/>
                <a:cs typeface="Times New Roman" panose="02020603050405020304" pitchFamily="18" charset="0"/>
              </a:rPr>
              <a:t>the parent object for User is Organizational Person, the parent object for Organizational Person is Person, and the parent object for Person is an object called Top.</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Point out that attributes are defined at each level in the hierarchy. This means that the User object contains all the attributes that are defined on the User class and all the attributes defined further up in the hierarchy (Organizational Person, Person, Top).</a:t>
            </a:r>
          </a:p>
        </p:txBody>
      </p:sp>
      <p:sp>
        <p:nvSpPr>
          <p:cNvPr id="4" name="Slide Number Placeholder 3"/>
          <p:cNvSpPr>
            <a:spLocks noGrp="1"/>
          </p:cNvSpPr>
          <p:nvPr>
            <p:ph type="sldNum" sz="quarter" idx="10"/>
          </p:nvPr>
        </p:nvSpPr>
        <p:spPr/>
        <p:txBody>
          <a:bodyPr/>
          <a:lstStyle/>
          <a:p>
            <a:fld id="{5A9C8695-BBDF-4174-A5C9-A9897AAC25F8}"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370829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Use this slide to explain the relationships among the forest root domain, a child domain, and another tree. Emphasize that there is no administrative difference between the child domain and the other tree, apart from the names.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34225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that a multimaster replication model means that every domain controller can make changes to most directory objects. Emphasize that the AD DS domain provides a structure for managing users and computers.</a:t>
            </a:r>
          </a:p>
        </p:txBody>
      </p:sp>
      <p:sp>
        <p:nvSpPr>
          <p:cNvPr id="4" name="Slide Number Placeholder 3"/>
          <p:cNvSpPr>
            <a:spLocks noGrp="1"/>
          </p:cNvSpPr>
          <p:nvPr>
            <p:ph type="sldNum" sz="quarter" idx="10"/>
          </p:nvPr>
        </p:nvSpPr>
        <p:spPr/>
        <p:txBody>
          <a:bodyPr/>
          <a:lstStyle/>
          <a:p>
            <a:fld id="{5A9C8695-BBDF-4174-A5C9-A9897AAC25F8}"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191690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Emphasize the difference between organizational units (OUs) and containers and explain that containers are not OUs. Although containers can hold objects, they cannot have Group Policy Objects (GPOs) linked to them. Therefore, if you want to assign a GPO other than a domain-level GPO to an object, it must be in an OU.</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to students that objects can become orphaned. This often occurs when an administrator on one domain controller deletes a container object, and an administrator on a different domain controller creates a child object in that container before the deletion replicates.</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Remind students that the OU structure does not usually match the organizational chart. Rather, it supports the delegation of administration and should be a framework to support GPO linking. In a large organization—one with 50,000 users and computers, for example—it is much more practical to divide those objects into OUs than to manage them in one large unit.</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some of the criteria that might drive the OU structure design, such as geographical location, department, object type, and cost center.</a:t>
            </a:r>
          </a:p>
        </p:txBody>
      </p:sp>
      <p:sp>
        <p:nvSpPr>
          <p:cNvPr id="4" name="Slide Number Placeholder 3"/>
          <p:cNvSpPr>
            <a:spLocks noGrp="1"/>
          </p:cNvSpPr>
          <p:nvPr>
            <p:ph type="sldNum" sz="quarter" idx="10"/>
          </p:nvPr>
        </p:nvSpPr>
        <p:spPr/>
        <p:txBody>
          <a:bodyPr/>
          <a:lstStyle/>
          <a:p>
            <a:fld id="{5A9C8695-BBDF-4174-A5C9-A9897AAC25F8}"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939013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Briefly review the points on the slide.</a:t>
            </a:r>
          </a:p>
        </p:txBody>
      </p:sp>
      <p:sp>
        <p:nvSpPr>
          <p:cNvPr id="4" name="Slide Number Placeholder 3"/>
          <p:cNvSpPr>
            <a:spLocks noGrp="1"/>
          </p:cNvSpPr>
          <p:nvPr>
            <p:ph type="sldNum" sz="quarter" idx="10"/>
          </p:nvPr>
        </p:nvSpPr>
        <p:spPr/>
        <p:txBody>
          <a:bodyPr/>
          <a:lstStyle/>
          <a:p>
            <a:fld id="{5A9C8695-BBDF-4174-A5C9-A9897AAC25F8}"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406560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9859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33431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89714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462720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88214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87729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450257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567445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2910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639912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81803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1402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27849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082727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4602092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432680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586070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47570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5099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411926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68254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05255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41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843584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27435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8596727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543311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9087067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629948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161696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130599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85669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8442518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906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1345650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466036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328178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23396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655891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085626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238273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671230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171876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818617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44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0449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321385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584019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78079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80786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13288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8102748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73641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56068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98195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0922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5363528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048627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35907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212936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578771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75273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096401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832500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3941430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009235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96169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646586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529414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57221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227739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16418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9160840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1489064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728497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018688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188745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25355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147106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8640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4975725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425893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943780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597344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05953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135465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8736072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60344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2199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938722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515213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6659010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369491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2917920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977855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68532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438114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06484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117451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36836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11331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520094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478182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901404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4198964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60631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8425844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223790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60158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017148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6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0116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2950772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396018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1124285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178159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187060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03980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2449707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280328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1473276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037315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65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6294549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04111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93514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938730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4629180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96133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107957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196636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6473914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976540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48469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444892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048582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30962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210401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654773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374516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7522044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213539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837613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902293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776124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361721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266225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0969992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30713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402002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4168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94679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903817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549113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234016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541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283420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76325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7799050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493847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3848157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57031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530304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24363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658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651694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5806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9303461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30976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408985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858638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7736489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864686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4335952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696017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347673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977001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4155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887581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60023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3148157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314929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323206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7822963"/>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4666235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050365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5325668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995416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40151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9232800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266565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50127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07497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105265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24335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180126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137114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2270317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664553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266779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362802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86276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852171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348759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115289"/>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4917634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885390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50647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021084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7844056"/>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19874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56713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380108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9704325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267729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18755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946095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70428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9330440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6899648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707918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525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240775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4249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952916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0859756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1452213"/>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7854111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814730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502384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793749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10006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372566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36518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70953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11775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028389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170070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901293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46030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6803271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358854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343523"/>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1018616"/>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1543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132276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1665167"/>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887318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646057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9527044"/>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4991200"/>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44734861"/>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973024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17502242"/>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9958671"/>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05746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544219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7913368"/>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867270"/>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830730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10053"/>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99316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853028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5887770"/>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52037896"/>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94252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989266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6155397"/>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2675748"/>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3368286"/>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5583234"/>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974391"/>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2431955"/>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8158253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2718050"/>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410483"/>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6801521"/>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041344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1486406"/>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139254"/>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74389173"/>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324580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9182069"/>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453906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69335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7630423"/>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28316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4286764"/>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84318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5360516"/>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5257031"/>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6015035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3131982"/>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46613355"/>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499932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190441"/>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4321256"/>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780179"/>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937511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58165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84178815"/>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747675"/>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384836"/>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758863"/>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18468174"/>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0163572"/>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91288403"/>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448042"/>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126870"/>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4997276"/>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5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2372973"/>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11184239"/>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3505601"/>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5832259"/>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547436"/>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8743633"/>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49314058"/>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5955174"/>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252993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3310206"/>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50962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8740714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4013128"/>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27189"/>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8571749"/>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857719"/>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5756289"/>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992223"/>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4472030"/>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04512624"/>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733331"/>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9585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2716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1679475"/>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8868849"/>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641223"/>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1361361"/>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336991"/>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9871093"/>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0180955"/>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7548607"/>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99950"/>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4526916"/>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197699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059183"/>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205338"/>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999199"/>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917255"/>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7237668"/>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3724599"/>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777244"/>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0490291"/>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7558399"/>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043668"/>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049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7288526"/>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828817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63230944"/>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5870404"/>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75536436"/>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492804"/>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341246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6153514"/>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369058"/>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60779130"/>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31807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254713"/>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7370681"/>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4064559"/>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4282713"/>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05037767"/>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2971599"/>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8105748"/>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1483251"/>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359216"/>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9237957"/>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6562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3224925"/>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304996"/>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3803550"/>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7823536"/>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2001505"/>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61049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32169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54861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30247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46583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5166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28789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8979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241209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81272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59980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6617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18599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1052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32413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49810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109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24289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8872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174267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1396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995254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50590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36368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56671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9934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11278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537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9472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45397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31959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17495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26093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5130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695602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609681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07549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64484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91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48449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0136677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736447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93158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5797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57499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2665024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47331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3079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5376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748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7150649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268399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65631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98584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571242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679187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05178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767259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7981816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39680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1571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881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025739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2461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751644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980430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377943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173968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362998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331450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81285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126102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1860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4866510"/>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603434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8663477"/>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024044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5384902"/>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763274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479824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625362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5598249"/>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700376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345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0539237"/>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457942"/>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374859"/>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3304724"/>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6008917"/>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8129600"/>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711056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638648"/>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842569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129869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20894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316510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578767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361290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4.xml"/><Relationship Id="rId1" Type="http://schemas.openxmlformats.org/officeDocument/2006/relationships/tags" Target="../tags/tag11.xml"/><Relationship Id="rId5" Type="http://schemas.openxmlformats.org/officeDocument/2006/relationships/image" Target="../media/image2.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8.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9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4.xml"/><Relationship Id="rId1" Type="http://schemas.openxmlformats.org/officeDocument/2006/relationships/tags" Target="../tags/tag17.xml"/><Relationship Id="rId5" Type="http://schemas.openxmlformats.org/officeDocument/2006/relationships/image" Target="../media/image10.png"/><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8.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08.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10.xml"/><Relationship Id="rId1" Type="http://schemas.openxmlformats.org/officeDocument/2006/relationships/tags" Target="../tags/tag21.xml"/><Relationship Id="rId6" Type="http://schemas.openxmlformats.org/officeDocument/2006/relationships/image" Target="../media/image2.emf"/><Relationship Id="rId5" Type="http://schemas.openxmlformats.org/officeDocument/2006/relationships/image" Target="../media/image6.png"/><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2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34.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5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58.xml"/><Relationship Id="rId1" Type="http://schemas.openxmlformats.org/officeDocument/2006/relationships/tags" Target="../tags/tag2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70.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8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94.xml"/><Relationship Id="rId1" Type="http://schemas.openxmlformats.org/officeDocument/2006/relationships/tags" Target="../tags/tag28.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0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18.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30.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20.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3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4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60.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7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84.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44.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4.xml"/><Relationship Id="rId1" Type="http://schemas.openxmlformats.org/officeDocument/2006/relationships/tags" Target="../tags/tag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6.xml"/><Relationship Id="rId1" Type="http://schemas.openxmlformats.org/officeDocument/2006/relationships/tags" Target="../tags/tag7.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notesSlide" Target="../notesSlides/notesSlide7.xml"/><Relationship Id="rId7" Type="http://schemas.openxmlformats.org/officeDocument/2006/relationships/image" Target="../media/image2.emf"/><Relationship Id="rId2" Type="http://schemas.openxmlformats.org/officeDocument/2006/relationships/slideLayout" Target="../slideLayouts/slideLayout78.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4.emf"/><Relationship Id="rId4" Type="http://schemas.openxmlformats.org/officeDocument/2006/relationships/image" Target="../media/image5.emf"/><Relationship Id="rId9"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8c790333-064c-4985-a532-d483aa476908">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a:t>
            </a:r>
          </a:p>
        </p:txBody>
      </p:sp>
      <p:sp>
        <p:nvSpPr>
          <p:cNvPr id="3" name="Subtitle 2"/>
          <p:cNvSpPr>
            <a:spLocks noGrp="1"/>
          </p:cNvSpPr>
          <p:nvPr>
            <p:ph type="subTitle" sz="quarter" idx="1"/>
          </p:nvPr>
        </p:nvSpPr>
        <p:spPr/>
        <p:txBody>
          <a:bodyPr/>
          <a:lstStyle/>
          <a:p>
            <a:r>
              <a:rPr lang="en-US"/>
              <a:t>Installing and configuring domain controllers
</a:t>
            </a:r>
          </a:p>
        </p:txBody>
      </p:sp>
    </p:spTree>
    <p:custDataLst>
      <p:tags r:id="rId1"/>
    </p:custDataLst>
    <p:extLst>
      <p:ext uri="{BB962C8B-B14F-4D97-AF65-F5344CB8AC3E}">
        <p14:creationId xmlns:p14="http://schemas.microsoft.com/office/powerpoint/2010/main" val="199381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25a9aa7-71e2-4036-a393-fa695e4eaa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AD?</a:t>
            </a:r>
          </a:p>
        </p:txBody>
      </p:sp>
      <p:grpSp>
        <p:nvGrpSpPr>
          <p:cNvPr id="4" name="Group 3" descr="An illustration of various services that connect to Microsoft Azure Active Directory (Azure AD). Azure AD is in the center. The services that can use Azure AD for identity management are arranged around it. These services are:&#10;• Microsoft Office 365&#10;• Microsoft Exchange Online&#10;• Microsoft SharePoint Online&#10;• Skype for Business&#10;• Azure App Service&#10;• Internet-connected apps&#10;&#10;The illustration also depicts on-premises AD DS synchronizing with Azure AD.&#10;"/>
          <p:cNvGrpSpPr/>
          <p:nvPr/>
        </p:nvGrpSpPr>
        <p:grpSpPr>
          <a:xfrm>
            <a:off x="540558" y="2039837"/>
            <a:ext cx="7666181" cy="3950480"/>
            <a:chOff x="2369358" y="2060618"/>
            <a:chExt cx="7666181" cy="3950480"/>
          </a:xfrm>
        </p:grpSpPr>
        <p:pic>
          <p:nvPicPr>
            <p:cNvPr id="5" name="Picture 4"/>
            <p:cNvPicPr>
              <a:picLocks noChangeAspect="1"/>
            </p:cNvPicPr>
            <p:nvPr/>
          </p:nvPicPr>
          <p:blipFill>
            <a:blip r:embed="rId4"/>
            <a:stretch>
              <a:fillRect/>
            </a:stretch>
          </p:blipFill>
          <p:spPr>
            <a:xfrm>
              <a:off x="2369358" y="3657600"/>
              <a:ext cx="2020186" cy="1143000"/>
            </a:xfrm>
            <a:prstGeom prst="rect">
              <a:avLst/>
            </a:prstGeom>
          </p:spPr>
        </p:pic>
        <p:sp>
          <p:nvSpPr>
            <p:cNvPr id="6" name="triangle"/>
            <p:cNvSpPr>
              <a:spLocks noChangeArrowheads="1"/>
            </p:cNvSpPr>
            <p:nvPr/>
          </p:nvSpPr>
          <p:spPr bwMode="auto">
            <a:xfrm>
              <a:off x="5087779" y="2598374"/>
              <a:ext cx="2016442" cy="1661253"/>
            </a:xfrm>
            <a:prstGeom prst="triangle">
              <a:avLst/>
            </a:prstGeom>
            <a:noFill/>
            <a:ln>
              <a:solidFill>
                <a:srgbClr val="7B9FC9"/>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7" name="TextBox 6"/>
            <p:cNvSpPr txBox="1"/>
            <p:nvPr/>
          </p:nvSpPr>
          <p:spPr>
            <a:xfrm>
              <a:off x="5387674" y="3694176"/>
              <a:ext cx="1581245" cy="523220"/>
            </a:xfrm>
            <a:prstGeom prst="rect">
              <a:avLst/>
            </a:prstGeom>
            <a:noFill/>
          </p:spPr>
          <p:txBody>
            <a:bodyPr wrap="square" rtlCol="0">
              <a:spAutoFit/>
            </a:bodyPr>
            <a:lstStyle/>
            <a:p>
              <a:pPr lvl="0" algn="ctr"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Azure</a:t>
              </a:r>
            </a:p>
            <a:p>
              <a:pPr lvl="0" algn="ctr"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AD</a:t>
              </a:r>
              <a:endParaRPr lang="en-US" sz="1400" b="1" dirty="0">
                <a:solidFill>
                  <a:srgbClr val="000000"/>
                </a:solidFill>
                <a:latin typeface="Segoe UI" panose="020B0502040204020203" pitchFamily="34" charset="0"/>
                <a:cs typeface="Segoe UI" panose="020B0502040204020203" pitchFamily="34" charset="0"/>
              </a:endParaRPr>
            </a:p>
          </p:txBody>
        </p:sp>
        <p:sp>
          <p:nvSpPr>
            <p:cNvPr id="8" name="TextBox 7"/>
            <p:cNvSpPr txBox="1"/>
            <p:nvPr/>
          </p:nvSpPr>
          <p:spPr>
            <a:xfrm>
              <a:off x="2424466" y="4190828"/>
              <a:ext cx="1736488" cy="523220"/>
            </a:xfrm>
            <a:prstGeom prst="rect">
              <a:avLst/>
            </a:prstGeom>
            <a:noFill/>
          </p:spPr>
          <p:txBody>
            <a:bodyPr wrap="square" rtlCol="0">
              <a:spAutoFit/>
            </a:bodyPr>
            <a:lstStyle/>
            <a:p>
              <a:pPr lvl="0" algn="ctr" fontAlgn="base">
                <a:spcBef>
                  <a:spcPct val="0"/>
                </a:spcBef>
                <a:spcAft>
                  <a:spcPct val="0"/>
                </a:spcAft>
              </a:pPr>
              <a:endParaRPr lang="en-US" sz="1400" b="1">
                <a:solidFill>
                  <a:srgbClr val="000000"/>
                </a:solidFill>
                <a:latin typeface="Segoe UI" panose="020B0502040204020203" pitchFamily="34" charset="0"/>
                <a:cs typeface="Segoe UI" panose="020B0502040204020203" pitchFamily="34" charset="0"/>
              </a:endParaRPr>
            </a:p>
            <a:p>
              <a:pPr lvl="0" algn="ctr"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Azure App Service</a:t>
              </a:r>
              <a:endParaRPr lang="en-US" sz="1400" b="1" dirty="0">
                <a:solidFill>
                  <a:srgbClr val="000000"/>
                </a:solidFill>
                <a:latin typeface="Segoe UI" panose="020B0502040204020203" pitchFamily="34" charset="0"/>
                <a:cs typeface="Segoe UI" panose="020B0502040204020203" pitchFamily="34" charset="0"/>
              </a:endParaRPr>
            </a:p>
          </p:txBody>
        </p:sp>
        <p:sp>
          <p:nvSpPr>
            <p:cNvPr id="9" name="TextBox 8"/>
            <p:cNvSpPr txBox="1"/>
            <p:nvPr/>
          </p:nvSpPr>
          <p:spPr>
            <a:xfrm>
              <a:off x="4986179" y="5487878"/>
              <a:ext cx="1426984"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On-premises</a:t>
              </a:r>
            </a:p>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AD DS</a:t>
              </a:r>
              <a:endParaRPr lang="en-US" sz="1400" b="1" dirty="0">
                <a:solidFill>
                  <a:srgbClr val="000000"/>
                </a:solidFill>
                <a:latin typeface="Segoe UI" panose="020B0502040204020203" pitchFamily="34" charset="0"/>
                <a:cs typeface="Segoe UI" panose="020B0502040204020203" pitchFamily="34" charset="0"/>
              </a:endParaRPr>
            </a:p>
          </p:txBody>
        </p:sp>
        <p:sp>
          <p:nvSpPr>
            <p:cNvPr id="10" name="TextBox 9"/>
            <p:cNvSpPr txBox="1"/>
            <p:nvPr/>
          </p:nvSpPr>
          <p:spPr>
            <a:xfrm>
              <a:off x="8005682" y="5300856"/>
              <a:ext cx="2029857" cy="430887"/>
            </a:xfrm>
            <a:prstGeom prst="rect">
              <a:avLst/>
            </a:prstGeom>
            <a:noFill/>
          </p:spPr>
          <p:txBody>
            <a:bodyPr wrap="square" rtlCol="0">
              <a:spAutoFit/>
            </a:bodyPr>
            <a:lstStyle/>
            <a:p>
              <a:pPr lvl="0" algn="ctr" fontAlgn="base">
                <a:spcBef>
                  <a:spcPct val="0"/>
                </a:spcBef>
                <a:spcAft>
                  <a:spcPct val="0"/>
                </a:spcAft>
              </a:pPr>
              <a:r>
                <a:rPr lang="en-US" sz="1100" b="1" dirty="0">
                  <a:solidFill>
                    <a:srgbClr val="000000"/>
                  </a:solidFill>
                  <a:latin typeface="Segoe UI" panose="020B0502040204020203" pitchFamily="34" charset="0"/>
                  <a:cs typeface="Segoe UI" panose="020B0502040204020203" pitchFamily="34" charset="0"/>
                </a:rPr>
                <a:t>Internet-connected </a:t>
              </a:r>
            </a:p>
            <a:p>
              <a:pPr lvl="0" algn="ctr" fontAlgn="base">
                <a:spcBef>
                  <a:spcPct val="0"/>
                </a:spcBef>
                <a:spcAft>
                  <a:spcPct val="0"/>
                </a:spcAft>
              </a:pPr>
              <a:r>
                <a:rPr lang="en-US" sz="1100" b="1" dirty="0">
                  <a:solidFill>
                    <a:srgbClr val="000000"/>
                  </a:solidFill>
                  <a:latin typeface="Segoe UI" panose="020B0502040204020203" pitchFamily="34" charset="0"/>
                  <a:cs typeface="Segoe UI" panose="020B0502040204020203" pitchFamily="34" charset="0"/>
                </a:rPr>
                <a:t>apps</a:t>
              </a:r>
            </a:p>
          </p:txBody>
        </p:sp>
        <p:sp>
          <p:nvSpPr>
            <p:cNvPr id="11" name="TextBox 10"/>
            <p:cNvSpPr txBox="1"/>
            <p:nvPr/>
          </p:nvSpPr>
          <p:spPr>
            <a:xfrm>
              <a:off x="8338781" y="2851542"/>
              <a:ext cx="1426984"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Skype for Business</a:t>
              </a:r>
              <a:endParaRPr lang="en-US" sz="1400" b="1" dirty="0">
                <a:solidFill>
                  <a:srgbClr val="000000"/>
                </a:solidFill>
                <a:latin typeface="Segoe UI" panose="020B0502040204020203" pitchFamily="34" charset="0"/>
                <a:cs typeface="Segoe UI" panose="020B0502040204020203" pitchFamily="34" charset="0"/>
              </a:endParaRPr>
            </a:p>
          </p:txBody>
        </p:sp>
        <p:sp>
          <p:nvSpPr>
            <p:cNvPr id="12" name="TextBox 11"/>
            <p:cNvSpPr txBox="1"/>
            <p:nvPr/>
          </p:nvSpPr>
          <p:spPr>
            <a:xfrm>
              <a:off x="7283192" y="2071985"/>
              <a:ext cx="1426984"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SharePoint</a:t>
              </a:r>
            </a:p>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Online</a:t>
              </a:r>
              <a:endParaRPr lang="en-US" sz="1400" b="1" dirty="0">
                <a:solidFill>
                  <a:srgbClr val="000000"/>
                </a:solidFill>
                <a:latin typeface="Segoe UI" panose="020B0502040204020203" pitchFamily="34" charset="0"/>
                <a:cs typeface="Segoe UI" panose="020B0502040204020203" pitchFamily="34" charset="0"/>
              </a:endParaRPr>
            </a:p>
          </p:txBody>
        </p:sp>
        <p:sp>
          <p:nvSpPr>
            <p:cNvPr id="13" name="TextBox 12"/>
            <p:cNvSpPr txBox="1"/>
            <p:nvPr/>
          </p:nvSpPr>
          <p:spPr>
            <a:xfrm>
              <a:off x="5305102" y="2060618"/>
              <a:ext cx="1020484"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Exchange</a:t>
              </a:r>
            </a:p>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Online</a:t>
              </a:r>
              <a:endParaRPr lang="en-US" sz="1400" b="1" dirty="0">
                <a:solidFill>
                  <a:srgbClr val="000000"/>
                </a:solidFill>
                <a:latin typeface="Segoe UI" panose="020B0502040204020203" pitchFamily="34" charset="0"/>
                <a:cs typeface="Segoe UI" panose="020B0502040204020203" pitchFamily="34" charset="0"/>
              </a:endParaRPr>
            </a:p>
          </p:txBody>
        </p:sp>
        <p:sp>
          <p:nvSpPr>
            <p:cNvPr id="14" name="TextBox 13"/>
            <p:cNvSpPr txBox="1"/>
            <p:nvPr/>
          </p:nvSpPr>
          <p:spPr>
            <a:xfrm>
              <a:off x="4478850" y="3106573"/>
              <a:ext cx="941805"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Office 365</a:t>
              </a:r>
              <a:endParaRPr lang="en-US" sz="1400" b="1" dirty="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rot="18126748">
              <a:off x="4681703" y="4686450"/>
              <a:ext cx="961909" cy="246221"/>
            </a:xfrm>
            <a:prstGeom prst="rect">
              <a:avLst/>
            </a:prstGeom>
            <a:solidFill>
              <a:schemeClr val="bg1"/>
            </a:solidFill>
          </p:spPr>
          <p:txBody>
            <a:bodyPr wrap="square" rtlCol="0">
              <a:spAutoFit/>
            </a:bodyPr>
            <a:lstStyle/>
            <a:p>
              <a:pPr lvl="0" algn="ctr" fontAlgn="base">
                <a:spcBef>
                  <a:spcPct val="0"/>
                </a:spcBef>
                <a:spcAft>
                  <a:spcPct val="0"/>
                </a:spcAft>
              </a:pPr>
              <a:r>
                <a:rPr lang="en-US" sz="1000" b="1">
                  <a:solidFill>
                    <a:srgbClr val="000000"/>
                  </a:solidFill>
                  <a:latin typeface="Segoe UI" panose="020B0502040204020203" pitchFamily="34" charset="0"/>
                  <a:cs typeface="Segoe UI" panose="020B0502040204020203" pitchFamily="34" charset="0"/>
                </a:rPr>
                <a:t>Synchronize</a:t>
              </a:r>
              <a:endParaRPr lang="en-US" sz="1000" b="1" dirty="0">
                <a:solidFill>
                  <a:srgbClr val="000000"/>
                </a:solidFill>
                <a:latin typeface="Segoe UI" panose="020B0502040204020203" pitchFamily="34" charset="0"/>
                <a:cs typeface="Segoe UI" panose="020B0502040204020203" pitchFamily="34" charset="0"/>
              </a:endParaRPr>
            </a:p>
          </p:txBody>
        </p:sp>
        <p:cxnSp>
          <p:nvCxnSpPr>
            <p:cNvPr id="16" name="Straight Arrow Connector 15"/>
            <p:cNvCxnSpPr/>
            <p:nvPr/>
          </p:nvCxnSpPr>
          <p:spPr>
            <a:xfrm flipH="1">
              <a:off x="6305305" y="2363309"/>
              <a:ext cx="716486" cy="5641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5"/>
            <a:stretch>
              <a:fillRect/>
            </a:stretch>
          </p:blipFill>
          <p:spPr>
            <a:xfrm>
              <a:off x="6917539" y="2092786"/>
              <a:ext cx="373364" cy="702802"/>
            </a:xfrm>
            <a:prstGeom prst="rect">
              <a:avLst/>
            </a:prstGeom>
          </p:spPr>
        </p:pic>
        <p:cxnSp>
          <p:nvCxnSpPr>
            <p:cNvPr id="18" name="Straight Arrow Connector 17"/>
            <p:cNvCxnSpPr/>
            <p:nvPr/>
          </p:nvCxnSpPr>
          <p:spPr>
            <a:xfrm>
              <a:off x="5151524" y="2363309"/>
              <a:ext cx="751259" cy="5190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5"/>
            <a:stretch>
              <a:fillRect/>
            </a:stretch>
          </p:blipFill>
          <p:spPr>
            <a:xfrm>
              <a:off x="4901097" y="2096405"/>
              <a:ext cx="373364" cy="702802"/>
            </a:xfrm>
            <a:prstGeom prst="rect">
              <a:avLst/>
            </a:prstGeom>
          </p:spPr>
        </p:pic>
        <p:cxnSp>
          <p:nvCxnSpPr>
            <p:cNvPr id="20" name="Straight Arrow Connector 19"/>
            <p:cNvCxnSpPr/>
            <p:nvPr/>
          </p:nvCxnSpPr>
          <p:spPr>
            <a:xfrm>
              <a:off x="4331566" y="3113152"/>
              <a:ext cx="141391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5"/>
            <a:stretch>
              <a:fillRect/>
            </a:stretch>
          </p:blipFill>
          <p:spPr>
            <a:xfrm>
              <a:off x="4134061" y="2761751"/>
              <a:ext cx="373364" cy="702802"/>
            </a:xfrm>
            <a:prstGeom prst="rect">
              <a:avLst/>
            </a:prstGeom>
          </p:spPr>
        </p:pic>
        <p:cxnSp>
          <p:nvCxnSpPr>
            <p:cNvPr id="22" name="Straight Arrow Connector 21"/>
            <p:cNvCxnSpPr/>
            <p:nvPr/>
          </p:nvCxnSpPr>
          <p:spPr>
            <a:xfrm flipH="1">
              <a:off x="6408420" y="3113152"/>
              <a:ext cx="158826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727449" y="3679551"/>
              <a:ext cx="1684522" cy="5426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5"/>
            <a:stretch>
              <a:fillRect/>
            </a:stretch>
          </p:blipFill>
          <p:spPr>
            <a:xfrm>
              <a:off x="3514346" y="3802547"/>
              <a:ext cx="373364" cy="702802"/>
            </a:xfrm>
            <a:prstGeom prst="rect">
              <a:avLst/>
            </a:prstGeom>
          </p:spPr>
        </p:pic>
        <p:cxnSp>
          <p:nvCxnSpPr>
            <p:cNvPr id="25" name="Straight Arrow Connector 24"/>
            <p:cNvCxnSpPr/>
            <p:nvPr/>
          </p:nvCxnSpPr>
          <p:spPr>
            <a:xfrm flipH="1" flipV="1">
              <a:off x="8073334" y="4678386"/>
              <a:ext cx="76249" cy="4912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8283838" y="4616231"/>
              <a:ext cx="464733" cy="2625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38" idx="3"/>
            </p:cNvCxnSpPr>
            <p:nvPr/>
          </p:nvCxnSpPr>
          <p:spPr>
            <a:xfrm flipH="1" flipV="1">
              <a:off x="8309046" y="4500496"/>
              <a:ext cx="764935" cy="1651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a:stretch>
              <a:fillRect/>
            </a:stretch>
          </p:blipFill>
          <p:spPr>
            <a:xfrm>
              <a:off x="7891565" y="2761751"/>
              <a:ext cx="373364" cy="702802"/>
            </a:xfrm>
            <a:prstGeom prst="rect">
              <a:avLst/>
            </a:prstGeom>
          </p:spPr>
        </p:pic>
        <p:pic>
          <p:nvPicPr>
            <p:cNvPr id="29" name="Picture 28"/>
            <p:cNvPicPr>
              <a:picLocks noChangeAspect="1"/>
            </p:cNvPicPr>
            <p:nvPr/>
          </p:nvPicPr>
          <p:blipFill>
            <a:blip r:embed="rId5"/>
            <a:stretch>
              <a:fillRect/>
            </a:stretch>
          </p:blipFill>
          <p:spPr>
            <a:xfrm>
              <a:off x="8516205" y="4775335"/>
              <a:ext cx="298878" cy="562594"/>
            </a:xfrm>
            <a:prstGeom prst="rect">
              <a:avLst/>
            </a:prstGeom>
          </p:spPr>
        </p:pic>
        <p:pic>
          <p:nvPicPr>
            <p:cNvPr id="30" name="Picture 29"/>
            <p:cNvPicPr>
              <a:picLocks noChangeAspect="1"/>
            </p:cNvPicPr>
            <p:nvPr/>
          </p:nvPicPr>
          <p:blipFill>
            <a:blip r:embed="rId5"/>
            <a:stretch>
              <a:fillRect/>
            </a:stretch>
          </p:blipFill>
          <p:spPr>
            <a:xfrm>
              <a:off x="8924542" y="4384310"/>
              <a:ext cx="298878" cy="562594"/>
            </a:xfrm>
            <a:prstGeom prst="rect">
              <a:avLst/>
            </a:prstGeom>
          </p:spPr>
        </p:pic>
        <p:pic>
          <p:nvPicPr>
            <p:cNvPr id="31" name="Picture 30"/>
            <p:cNvPicPr>
              <a:picLocks noChangeAspect="1"/>
            </p:cNvPicPr>
            <p:nvPr/>
          </p:nvPicPr>
          <p:blipFill>
            <a:blip r:embed="rId5"/>
            <a:stretch>
              <a:fillRect/>
            </a:stretch>
          </p:blipFill>
          <p:spPr>
            <a:xfrm>
              <a:off x="7986633" y="5038344"/>
              <a:ext cx="298878" cy="562594"/>
            </a:xfrm>
            <a:prstGeom prst="rect">
              <a:avLst/>
            </a:prstGeom>
          </p:spPr>
        </p:pic>
        <p:cxnSp>
          <p:nvCxnSpPr>
            <p:cNvPr id="32" name="Straight Arrow Connector 31"/>
            <p:cNvCxnSpPr/>
            <p:nvPr/>
          </p:nvCxnSpPr>
          <p:spPr>
            <a:xfrm flipH="1" flipV="1">
              <a:off x="7127630" y="4261187"/>
              <a:ext cx="771731" cy="3647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7416069" y="4185635"/>
              <a:ext cx="892977" cy="505237"/>
              <a:chOff x="7416069" y="4185635"/>
              <a:chExt cx="892977" cy="505237"/>
            </a:xfrm>
          </p:grpSpPr>
          <p:pic>
            <p:nvPicPr>
              <p:cNvPr id="37" name="Picture 36"/>
              <p:cNvPicPr>
                <a:picLocks noChangeAspect="1"/>
              </p:cNvPicPr>
              <p:nvPr/>
            </p:nvPicPr>
            <p:blipFill>
              <a:blip r:embed="rId4"/>
              <a:stretch>
                <a:fillRect/>
              </a:stretch>
            </p:blipFill>
            <p:spPr>
              <a:xfrm>
                <a:off x="7416069" y="4185635"/>
                <a:ext cx="892977" cy="505237"/>
              </a:xfrm>
              <a:prstGeom prst="rect">
                <a:avLst/>
              </a:prstGeom>
            </p:spPr>
          </p:pic>
          <p:sp>
            <p:nvSpPr>
              <p:cNvPr id="38" name="TextBox 37"/>
              <p:cNvSpPr txBox="1"/>
              <p:nvPr/>
            </p:nvSpPr>
            <p:spPr>
              <a:xfrm>
                <a:off x="7462809" y="4369691"/>
                <a:ext cx="846237" cy="261610"/>
              </a:xfrm>
              <a:prstGeom prst="rect">
                <a:avLst/>
              </a:prstGeom>
              <a:noFill/>
            </p:spPr>
            <p:txBody>
              <a:bodyPr wrap="square" rtlCol="0">
                <a:spAutoFit/>
              </a:bodyPr>
              <a:lstStyle/>
              <a:p>
                <a:pPr lvl="0" algn="ctr" fontAlgn="base">
                  <a:spcBef>
                    <a:spcPct val="0"/>
                  </a:spcBef>
                  <a:spcAft>
                    <a:spcPct val="0"/>
                  </a:spcAft>
                </a:pPr>
                <a:r>
                  <a:rPr lang="en-US" sz="1100" b="1">
                    <a:solidFill>
                      <a:srgbClr val="000000"/>
                    </a:solidFill>
                    <a:latin typeface="Segoe UI" panose="020B0502040204020203" pitchFamily="34" charset="0"/>
                    <a:cs typeface="Segoe UI" panose="020B0502040204020203" pitchFamily="34" charset="0"/>
                  </a:rPr>
                  <a:t>Internet</a:t>
                </a:r>
                <a:endParaRPr lang="en-US" sz="1100" b="1" dirty="0">
                  <a:solidFill>
                    <a:srgbClr val="000000"/>
                  </a:solidFill>
                  <a:latin typeface="Segoe UI" panose="020B0502040204020203" pitchFamily="34" charset="0"/>
                  <a:cs typeface="Segoe UI" panose="020B0502040204020203" pitchFamily="34" charset="0"/>
                </a:endParaRPr>
              </a:p>
            </p:txBody>
          </p:sp>
        </p:grpSp>
        <p:cxnSp>
          <p:nvCxnSpPr>
            <p:cNvPr id="34" name="Straight Connector 33"/>
            <p:cNvCxnSpPr/>
            <p:nvPr/>
          </p:nvCxnSpPr>
          <p:spPr>
            <a:xfrm flipV="1">
              <a:off x="4823408" y="5124814"/>
              <a:ext cx="149439" cy="2336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381410" y="4270830"/>
              <a:ext cx="149439" cy="233634"/>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5"/>
            <a:stretch>
              <a:fillRect/>
            </a:stretch>
          </p:blipFill>
          <p:spPr>
            <a:xfrm>
              <a:off x="4668465" y="5396438"/>
              <a:ext cx="298878" cy="562594"/>
            </a:xfrm>
            <a:prstGeom prst="rect">
              <a:avLst/>
            </a:prstGeom>
          </p:spPr>
        </p:pic>
      </p:grpSp>
    </p:spTree>
    <p:custDataLst>
      <p:tags r:id="rId1"/>
    </p:custDataLst>
    <p:extLst>
      <p:ext uri="{BB962C8B-B14F-4D97-AF65-F5344CB8AC3E}">
        <p14:creationId xmlns:p14="http://schemas.microsoft.com/office/powerpoint/2010/main" val="249369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85163cb-7c33-4d8a-af79-5bea4c266c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AD DS administration tools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None/>
            </a:pPr>
            <a:r>
              <a:rPr lang="en-US" kern="0" dirty="0">
                <a:solidFill>
                  <a:srgbClr val="000000"/>
                </a:solidFill>
              </a:rPr>
              <a:t>You typically perform AD DS management by using the following tools:</a:t>
            </a:r>
          </a:p>
          <a:p>
            <a:pPr marL="180000" indent="-180000">
              <a:spcBef>
                <a:spcPct val="0"/>
              </a:spcBef>
              <a:spcAft>
                <a:spcPts val="300"/>
              </a:spcAft>
              <a:buSzPct val="120000"/>
            </a:pPr>
            <a:r>
              <a:rPr lang="en-US" sz="2400" dirty="0">
                <a:solidFill>
                  <a:srgbClr val="000000"/>
                </a:solidFill>
              </a:rPr>
              <a:t>Active Directory Administrative Center</a:t>
            </a:r>
          </a:p>
          <a:p>
            <a:pPr marL="180000" indent="-180000">
              <a:spcBef>
                <a:spcPct val="0"/>
              </a:spcBef>
              <a:spcAft>
                <a:spcPts val="300"/>
              </a:spcAft>
              <a:buSzPct val="120000"/>
            </a:pPr>
            <a:r>
              <a:rPr lang="en-US" sz="2400" dirty="0">
                <a:solidFill>
                  <a:srgbClr val="000000"/>
                </a:solidFill>
              </a:rPr>
              <a:t>Active Directory Users and Computers </a:t>
            </a:r>
          </a:p>
          <a:p>
            <a:pPr marL="180000" indent="-180000">
              <a:spcBef>
                <a:spcPct val="0"/>
              </a:spcBef>
              <a:spcAft>
                <a:spcPts val="300"/>
              </a:spcAft>
              <a:buSzPct val="120000"/>
            </a:pPr>
            <a:r>
              <a:rPr lang="en-US" sz="2400" dirty="0">
                <a:solidFill>
                  <a:srgbClr val="000000"/>
                </a:solidFill>
              </a:rPr>
              <a:t>Active Directory Sites and Services</a:t>
            </a:r>
          </a:p>
          <a:p>
            <a:pPr marL="180000" indent="-180000">
              <a:spcBef>
                <a:spcPct val="0"/>
              </a:spcBef>
              <a:spcAft>
                <a:spcPts val="300"/>
              </a:spcAft>
              <a:buSzPct val="120000"/>
            </a:pPr>
            <a:r>
              <a:rPr lang="en-US" sz="2400" dirty="0">
                <a:solidFill>
                  <a:srgbClr val="000000"/>
                </a:solidFill>
              </a:rPr>
              <a:t>Active Directory Domains and Trusts</a:t>
            </a:r>
          </a:p>
          <a:p>
            <a:pPr marL="180000" indent="-180000">
              <a:spcBef>
                <a:spcPct val="0"/>
              </a:spcBef>
              <a:spcAft>
                <a:spcPts val="300"/>
              </a:spcAft>
              <a:buSzPct val="120000"/>
            </a:pPr>
            <a:r>
              <a:rPr lang="en-US" sz="2400" dirty="0">
                <a:solidFill>
                  <a:srgbClr val="000000"/>
                </a:solidFill>
              </a:rPr>
              <a:t>Active Directory Schema snap-in</a:t>
            </a:r>
          </a:p>
          <a:p>
            <a:pPr marL="180000" indent="-180000">
              <a:spcBef>
                <a:spcPct val="0"/>
              </a:spcBef>
              <a:spcAft>
                <a:spcPts val="300"/>
              </a:spcAft>
              <a:buSzPct val="120000"/>
            </a:pPr>
            <a:r>
              <a:rPr lang="en-US" sz="2400" dirty="0">
                <a:solidFill>
                  <a:srgbClr val="000000"/>
                </a:solidFill>
              </a:rPr>
              <a:t>Active Directory module for Windows PowerShell</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263552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a5cd9c0-b7e8-4cd2-85f3-af11e70e1c11">
    <p:spTree>
      <p:nvGrpSpPr>
        <p:cNvPr id="1" name=""/>
        <p:cNvGrpSpPr/>
        <p:nvPr/>
      </p:nvGrpSpPr>
      <p:grpSpPr>
        <a:xfrm>
          <a:off x="0" y="0"/>
          <a:ext cx="0" cy="0"/>
          <a:chOff x="0" y="0"/>
          <a:chExt cx="0" cy="0"/>
        </a:xfrm>
      </p:grpSpPr>
      <p:sp>
        <p:nvSpPr>
          <p:cNvPr id="2" name="Title 1"/>
          <p:cNvSpPr>
            <a:spLocks noGrp="1"/>
          </p:cNvSpPr>
          <p:nvPr>
            <p:ph type="title"/>
          </p:nvPr>
        </p:nvSpPr>
        <p:spPr>
          <a:xfrm>
            <a:off x="277494" y="-2"/>
            <a:ext cx="8866506" cy="740664"/>
          </a:xfrm>
        </p:spPr>
        <p:txBody>
          <a:bodyPr/>
          <a:lstStyle/>
          <a:p>
            <a:r>
              <a:rPr lang="en-US" dirty="0"/>
              <a:t>Demonstration: Using the Active Directory Administrative Center to administer and manage AD 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None/>
            </a:pPr>
            <a:r>
              <a:rPr lang="en-US" kern="0" dirty="0">
                <a:solidFill>
                  <a:srgbClr val="000000"/>
                </a:solidFill>
              </a:rPr>
              <a:t>In this demonstration, you will see how to:</a:t>
            </a:r>
          </a:p>
          <a:p>
            <a:pPr marL="180000" lvl="1" indent="-180000">
              <a:spcBef>
                <a:spcPct val="0"/>
              </a:spcBef>
              <a:spcAft>
                <a:spcPts val="300"/>
              </a:spcAft>
              <a:buSzPct val="120000"/>
            </a:pPr>
            <a:r>
              <a:rPr lang="en-US" dirty="0">
                <a:solidFill>
                  <a:srgbClr val="000000"/>
                </a:solidFill>
              </a:rPr>
              <a:t>Navigate within the Active Directory Administrative Center</a:t>
            </a:r>
          </a:p>
          <a:p>
            <a:pPr marL="180000" lvl="1" indent="-180000">
              <a:spcBef>
                <a:spcPct val="0"/>
              </a:spcBef>
              <a:spcAft>
                <a:spcPts val="300"/>
              </a:spcAft>
              <a:buSzPct val="120000"/>
            </a:pPr>
            <a:r>
              <a:rPr lang="en-US" dirty="0">
                <a:solidFill>
                  <a:srgbClr val="000000"/>
                </a:solidFill>
              </a:rPr>
              <a:t>Perform an administrative task within the Active Directory Administrative Center</a:t>
            </a:r>
          </a:p>
          <a:p>
            <a:pPr marL="180000" lvl="1" indent="-180000">
              <a:spcBef>
                <a:spcPct val="0"/>
              </a:spcBef>
              <a:spcAft>
                <a:spcPts val="300"/>
              </a:spcAft>
              <a:buSzPct val="120000"/>
            </a:pPr>
            <a:r>
              <a:rPr lang="en-US" dirty="0">
                <a:solidFill>
                  <a:srgbClr val="000000"/>
                </a:solidFill>
              </a:rPr>
              <a:t>Create objects</a:t>
            </a:r>
          </a:p>
          <a:p>
            <a:pPr marL="180000" lvl="1" indent="-180000">
              <a:spcBef>
                <a:spcPct val="0"/>
              </a:spcBef>
              <a:spcAft>
                <a:spcPts val="300"/>
              </a:spcAft>
              <a:buSzPct val="120000"/>
            </a:pPr>
            <a:r>
              <a:rPr lang="en-US" dirty="0">
                <a:solidFill>
                  <a:srgbClr val="000000"/>
                </a:solidFill>
              </a:rPr>
              <a:t>View all object attributes</a:t>
            </a:r>
          </a:p>
          <a:p>
            <a:pPr marL="180000" lvl="1" indent="-180000">
              <a:spcBef>
                <a:spcPct val="0"/>
              </a:spcBef>
              <a:spcAft>
                <a:spcPts val="300"/>
              </a:spcAft>
              <a:buSzPct val="120000"/>
            </a:pPr>
            <a:r>
              <a:rPr lang="en-US" dirty="0">
                <a:solidFill>
                  <a:srgbClr val="000000"/>
                </a:solidFill>
              </a:rPr>
              <a:t>Use the Windows PowerShell History viewer in the Active Directory Administrative Center</a:t>
            </a: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2354960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2840270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21701f7-1baa-4913-a22e-62f96ed088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Overview of AD DS domain controllers</a:t>
            </a:r>
          </a:p>
        </p:txBody>
      </p:sp>
      <p:sp>
        <p:nvSpPr>
          <p:cNvPr id="3" name="Text Placeholder 2"/>
          <p:cNvSpPr>
            <a:spLocks noGrp="1"/>
          </p:cNvSpPr>
          <p:nvPr>
            <p:ph type="body" idx="1"/>
          </p:nvPr>
        </p:nvSpPr>
        <p:spPr/>
        <p:txBody>
          <a:bodyPr/>
          <a:lstStyle/>
          <a:p>
            <a:r>
              <a:rPr lang="en-US" dirty="0"/>
              <a:t>What is a domain controller?
What is a global catalog?
Overview of domain controller SRV records
Demonstration: Viewing the SRV records in DNS
AD DS sign-in process
What are operations masters?
Transferring and seizing roles</a:t>
            </a:r>
          </a:p>
        </p:txBody>
      </p:sp>
    </p:spTree>
    <p:custDataLst>
      <p:tags r:id="rId1"/>
    </p:custDataLst>
    <p:extLst>
      <p:ext uri="{BB962C8B-B14F-4D97-AF65-F5344CB8AC3E}">
        <p14:creationId xmlns:p14="http://schemas.microsoft.com/office/powerpoint/2010/main" val="342463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2c246b1-270b-4d40-98ed-97b4ee7267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domain controller?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None/>
              <a:tabLst>
                <a:tab pos="2222500" algn="l"/>
              </a:tabLst>
            </a:pPr>
            <a:r>
              <a:rPr lang="en-US" kern="0" dirty="0">
                <a:solidFill>
                  <a:srgbClr val="000000"/>
                </a:solidFill>
              </a:rPr>
              <a:t>Domain controllers:</a:t>
            </a:r>
          </a:p>
          <a:p>
            <a:pPr marL="228600" lvl="0" indent="-228600">
              <a:lnSpc>
                <a:spcPct val="110000"/>
              </a:lnSpc>
              <a:spcBef>
                <a:spcPct val="40000"/>
              </a:spcBef>
            </a:pPr>
            <a:r>
              <a:rPr lang="en-US" sz="2400" kern="0" dirty="0">
                <a:solidFill>
                  <a:srgbClr val="000000"/>
                </a:solidFill>
              </a:rPr>
              <a:t>Are servers that host the AD DS database (</a:t>
            </a:r>
            <a:r>
              <a:rPr lang="en-US" sz="2400" b="1" kern="0" dirty="0" err="1">
                <a:solidFill>
                  <a:srgbClr val="000000"/>
                </a:solidFill>
              </a:rPr>
              <a:t>Ntds.dit</a:t>
            </a:r>
            <a:r>
              <a:rPr lang="en-US" sz="2400" kern="0" dirty="0">
                <a:solidFill>
                  <a:srgbClr val="000000"/>
                </a:solidFill>
              </a:rPr>
              <a:t>) and </a:t>
            </a:r>
            <a:r>
              <a:rPr lang="en-US" sz="2400" b="1" kern="0" dirty="0">
                <a:solidFill>
                  <a:srgbClr val="000000"/>
                </a:solidFill>
              </a:rPr>
              <a:t>SYSVOL</a:t>
            </a:r>
          </a:p>
          <a:p>
            <a:pPr marL="228600" lvl="0" indent="-228600">
              <a:lnSpc>
                <a:spcPct val="110000"/>
              </a:lnSpc>
              <a:spcBef>
                <a:spcPct val="40000"/>
              </a:spcBef>
            </a:pPr>
            <a:r>
              <a:rPr lang="en-US" sz="2400" kern="0" dirty="0">
                <a:solidFill>
                  <a:srgbClr val="000000"/>
                </a:solidFill>
              </a:rPr>
              <a:t>Host the Kerberos authentication service and KDC services to perform authentication</a:t>
            </a:r>
          </a:p>
          <a:p>
            <a:pPr marL="228600" lvl="0" indent="-228600">
              <a:spcBef>
                <a:spcPct val="40000"/>
              </a:spcBef>
            </a:pPr>
            <a:r>
              <a:rPr lang="en-US" sz="2400" kern="0" dirty="0">
                <a:solidFill>
                  <a:srgbClr val="000000"/>
                </a:solidFill>
              </a:rPr>
              <a:t>Have best practices for:</a:t>
            </a:r>
          </a:p>
          <a:p>
            <a:pPr marL="502920" lvl="1" indent="-228600">
              <a:spcBef>
                <a:spcPct val="40000"/>
              </a:spcBef>
              <a:buFontTx/>
              <a:buChar char="•"/>
            </a:pPr>
            <a:r>
              <a:rPr lang="en-US" kern="0" dirty="0">
                <a:solidFill>
                  <a:srgbClr val="000000"/>
                </a:solidFill>
              </a:rPr>
              <a:t>Availability: </a:t>
            </a:r>
          </a:p>
          <a:p>
            <a:pPr marL="868680" lvl="1" indent="-342900">
              <a:spcBef>
                <a:spcPct val="40000"/>
              </a:spcBef>
            </a:pPr>
            <a:r>
              <a:rPr lang="en-US" kern="0" dirty="0">
                <a:solidFill>
                  <a:srgbClr val="000000"/>
                </a:solidFill>
              </a:rPr>
              <a:t>Use at least two domain controllers in a domain</a:t>
            </a:r>
          </a:p>
          <a:p>
            <a:pPr marL="502920" lvl="1" indent="-228600">
              <a:spcBef>
                <a:spcPct val="40000"/>
              </a:spcBef>
              <a:buFontTx/>
              <a:buChar char="•"/>
            </a:pPr>
            <a:r>
              <a:rPr lang="en-US" kern="0" dirty="0">
                <a:solidFill>
                  <a:srgbClr val="000000"/>
                </a:solidFill>
              </a:rPr>
              <a:t>Security:</a:t>
            </a:r>
          </a:p>
          <a:p>
            <a:pPr marL="868680" lvl="1" indent="-342900">
              <a:spcBef>
                <a:spcPct val="40000"/>
              </a:spcBef>
            </a:pPr>
            <a:r>
              <a:rPr lang="en-US" kern="0" dirty="0">
                <a:solidFill>
                  <a:srgbClr val="000000"/>
                </a:solidFill>
              </a:rPr>
              <a:t>Use an RODC or BitLocker</a:t>
            </a: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43699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c20fe77-3d41-47fe-9032-1b2d9ffb69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global catalog?</a:t>
            </a:r>
          </a:p>
        </p:txBody>
      </p:sp>
      <p:grpSp>
        <p:nvGrpSpPr>
          <p:cNvPr id="4" name="Group 3" descr="An illustration of a two-domain forest with the schema, configuration, and domain partition stored on each domain controller. One domain controller is also a global catalog server, so it has information from the domain partitions for both domains for instances when a query from one domain should return results from the other domain."/>
          <p:cNvGrpSpPr/>
          <p:nvPr/>
        </p:nvGrpSpPr>
        <p:grpSpPr>
          <a:xfrm>
            <a:off x="412971" y="710448"/>
            <a:ext cx="8608971" cy="5749226"/>
            <a:chOff x="1327369" y="442824"/>
            <a:chExt cx="8608971" cy="5749226"/>
          </a:xfrm>
        </p:grpSpPr>
        <p:sp>
          <p:nvSpPr>
            <p:cNvPr id="5" name="text box"/>
            <p:cNvSpPr txBox="1">
              <a:spLocks/>
            </p:cNvSpPr>
            <p:nvPr/>
          </p:nvSpPr>
          <p:spPr>
            <a:xfrm>
              <a:off x="5158278" y="442824"/>
              <a:ext cx="4778062" cy="1879601"/>
            </a:xfrm>
            <a:prstGeom prst="rect">
              <a:avLst/>
            </a:prstGeom>
          </p:spPr>
          <p:txBody>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600"/>
                </a:spcBef>
                <a:buClrTx/>
                <a:buSzTx/>
                <a:buNone/>
              </a:pPr>
              <a:r>
                <a:rPr lang="en-US" sz="2400" dirty="0">
                  <a:solidFill>
                    <a:srgbClr val="000000"/>
                  </a:solidFill>
                  <a:latin typeface="Segoe UI" pitchFamily="34" charset="0"/>
                  <a:ea typeface="Segoe UI" pitchFamily="34" charset="0"/>
                  <a:cs typeface="Segoe UI" pitchFamily="34" charset="0"/>
                </a:rPr>
                <a:t>The global catalog:</a:t>
              </a:r>
            </a:p>
            <a:p>
              <a:pPr marL="800100" lvl="1" indent="-342900">
                <a:lnSpc>
                  <a:spcPct val="100000"/>
                </a:lnSpc>
                <a:spcBef>
                  <a:spcPts val="600"/>
                </a:spcBef>
                <a:buClr>
                  <a:srgbClr val="0070C0"/>
                </a:buClr>
                <a:buSzTx/>
                <a:buFont typeface="Arial" panose="020B0604020202020204" pitchFamily="34" charset="0"/>
                <a:buChar char="•"/>
              </a:pPr>
              <a:r>
                <a:rPr lang="en-US" sz="2000" dirty="0">
                  <a:solidFill>
                    <a:srgbClr val="000000"/>
                  </a:solidFill>
                  <a:latin typeface="Segoe UI" pitchFamily="34" charset="0"/>
                  <a:ea typeface="Segoe UI" pitchFamily="34" charset="0"/>
                  <a:cs typeface="Segoe UI" pitchFamily="34" charset="0"/>
                </a:rPr>
                <a:t>Hosts a partial attribute set for other domains in the forest</a:t>
              </a:r>
            </a:p>
            <a:p>
              <a:pPr marL="800100" lvl="1" indent="-342900">
                <a:lnSpc>
                  <a:spcPct val="100000"/>
                </a:lnSpc>
                <a:spcBef>
                  <a:spcPts val="600"/>
                </a:spcBef>
                <a:buClr>
                  <a:srgbClr val="0070C0"/>
                </a:buClr>
                <a:buSzTx/>
                <a:buFont typeface="Arial" panose="020B0604020202020204" pitchFamily="34" charset="0"/>
                <a:buChar char="•"/>
              </a:pPr>
              <a:r>
                <a:rPr lang="en-US" sz="2000" dirty="0">
                  <a:solidFill>
                    <a:srgbClr val="000000"/>
                  </a:solidFill>
                  <a:latin typeface="Segoe UI" pitchFamily="34" charset="0"/>
                  <a:ea typeface="Segoe UI" pitchFamily="34" charset="0"/>
                  <a:cs typeface="Segoe UI" pitchFamily="34" charset="0"/>
                </a:rPr>
                <a:t>Supports queries for objects throughout the forest</a:t>
              </a:r>
            </a:p>
          </p:txBody>
        </p:sp>
        <p:sp>
          <p:nvSpPr>
            <p:cNvPr id="6" name="arrow"/>
            <p:cNvSpPr>
              <a:spLocks noChangeArrowheads="1"/>
            </p:cNvSpPr>
            <p:nvPr/>
          </p:nvSpPr>
          <p:spPr bwMode="auto">
            <a:xfrm rot="8412092">
              <a:off x="3130764" y="4307735"/>
              <a:ext cx="337606" cy="812787"/>
            </a:xfrm>
            <a:prstGeom prst="downArrow">
              <a:avLst>
                <a:gd name="adj1" fmla="val 52602"/>
                <a:gd name="adj2" fmla="val 51155"/>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sr-Latn-RS" sz="2400">
                <a:solidFill>
                  <a:srgbClr val="000000"/>
                </a:solidFill>
                <a:latin typeface="Segoe UI" pitchFamily="34" charset="0"/>
                <a:ea typeface="Segoe UI" pitchFamily="34" charset="0"/>
                <a:cs typeface="Segoe UI" pitchFamily="34" charset="0"/>
              </a:endParaRPr>
            </a:p>
          </p:txBody>
        </p:sp>
        <p:sp>
          <p:nvSpPr>
            <p:cNvPr id="7" name="a blue Isosceles Triangle 95"/>
            <p:cNvSpPr/>
            <p:nvPr/>
          </p:nvSpPr>
          <p:spPr>
            <a:xfrm>
              <a:off x="1327369" y="669407"/>
              <a:ext cx="4044245" cy="3614136"/>
            </a:xfrm>
            <a:prstGeom prst="triangle">
              <a:avLst>
                <a:gd name="adj" fmla="val 48593"/>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CA" b="1">
                <a:solidFill>
                  <a:srgbClr val="FFFFFF"/>
                </a:solidFill>
              </a:endParaRPr>
            </a:p>
          </p:txBody>
        </p:sp>
        <p:sp>
          <p:nvSpPr>
            <p:cNvPr id="8" name="a &quot;Global catalog server&quot;"/>
            <p:cNvSpPr>
              <a:spLocks noChangeArrowheads="1"/>
            </p:cNvSpPr>
            <p:nvPr/>
          </p:nvSpPr>
          <p:spPr bwMode="auto">
            <a:xfrm>
              <a:off x="1562153" y="3881344"/>
              <a:ext cx="2889456" cy="376476"/>
            </a:xfrm>
            <a:prstGeom prst="roundRect">
              <a:avLst>
                <a:gd name="adj" fmla="val 4167"/>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defRPr/>
              </a:pPr>
              <a:r>
                <a:rPr lang="en-US" sz="2400" b="0">
                  <a:solidFill>
                    <a:srgbClr val="000000"/>
                  </a:solidFill>
                  <a:latin typeface="Segoe UI" pitchFamily="34" charset="0"/>
                  <a:ea typeface="Segoe UI" pitchFamily="34" charset="0"/>
                  <a:cs typeface="Segoe UI" pitchFamily="34" charset="0"/>
                </a:rPr>
                <a:t>Global catalog server</a:t>
              </a:r>
              <a:endParaRPr lang="en-US" sz="2400" b="0" dirty="0">
                <a:solidFill>
                  <a:srgbClr val="000000"/>
                </a:solidFill>
                <a:latin typeface="Segoe UI" pitchFamily="34" charset="0"/>
                <a:ea typeface="Segoe UI" pitchFamily="34" charset="0"/>
                <a:cs typeface="Segoe UI" pitchFamily="34" charset="0"/>
              </a:endParaRPr>
            </a:p>
          </p:txBody>
        </p:sp>
        <p:sp>
          <p:nvSpPr>
            <p:cNvPr id="9" name="b blue Isosceles Triangle 95"/>
            <p:cNvSpPr/>
            <p:nvPr/>
          </p:nvSpPr>
          <p:spPr>
            <a:xfrm>
              <a:off x="5591175" y="2387036"/>
              <a:ext cx="3876329" cy="3805014"/>
            </a:xfrm>
            <a:prstGeom prst="triangle">
              <a:avLst>
                <a:gd name="adj" fmla="val 48912"/>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CA" b="1">
                <a:solidFill>
                  <a:srgbClr val="FFFFFF"/>
                </a:solidFill>
              </a:endParaRPr>
            </a:p>
          </p:txBody>
        </p:sp>
        <p:grpSp>
          <p:nvGrpSpPr>
            <p:cNvPr id="10" name="Group 9"/>
            <p:cNvGrpSpPr/>
            <p:nvPr/>
          </p:nvGrpSpPr>
          <p:grpSpPr>
            <a:xfrm>
              <a:off x="1409337" y="1406233"/>
              <a:ext cx="1214844" cy="2367558"/>
              <a:chOff x="21824" y="4257820"/>
              <a:chExt cx="1214844" cy="2367558"/>
            </a:xfrm>
          </p:grpSpPr>
          <p:grpSp>
            <p:nvGrpSpPr>
              <p:cNvPr id="101" name="Group 100"/>
              <p:cNvGrpSpPr/>
              <p:nvPr/>
            </p:nvGrpSpPr>
            <p:grpSpPr>
              <a:xfrm>
                <a:off x="21824" y="4257820"/>
                <a:ext cx="1214844" cy="2367558"/>
                <a:chOff x="-1195515" y="1269120"/>
                <a:chExt cx="1688322" cy="3290299"/>
              </a:xfrm>
            </p:grpSpPr>
            <p:grpSp>
              <p:nvGrpSpPr>
                <p:cNvPr id="106" name="Group 105"/>
                <p:cNvGrpSpPr>
                  <a:grpSpLocks noChangeAspect="1"/>
                </p:cNvGrpSpPr>
                <p:nvPr/>
              </p:nvGrpSpPr>
              <p:grpSpPr>
                <a:xfrm>
                  <a:off x="-1195515" y="2823489"/>
                  <a:ext cx="1684865" cy="1735930"/>
                  <a:chOff x="808037" y="2079361"/>
                  <a:chExt cx="1684865" cy="1735930"/>
                </a:xfrm>
              </p:grpSpPr>
              <p:sp>
                <p:nvSpPr>
                  <p:cNvPr id="112" name="Flowchart: Magnetic Disk 111"/>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3" name="Oval 112"/>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Flowchart: Magnetic Disk 113"/>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5" name="Oval 114"/>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7" name="Group 106"/>
                <p:cNvGrpSpPr>
                  <a:grpSpLocks noChangeAspect="1"/>
                </p:cNvGrpSpPr>
                <p:nvPr/>
              </p:nvGrpSpPr>
              <p:grpSpPr>
                <a:xfrm>
                  <a:off x="-1192058" y="1269120"/>
                  <a:ext cx="1684865" cy="1735930"/>
                  <a:chOff x="808037" y="2079361"/>
                  <a:chExt cx="1684865" cy="1735930"/>
                </a:xfrm>
              </p:grpSpPr>
              <p:sp>
                <p:nvSpPr>
                  <p:cNvPr id="108" name="Flowchart: Magnetic Disk 107"/>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09" name="Oval 108"/>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Flowchart: Magnetic Disk 109"/>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1" name="Oval 110"/>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02" name="&quot;schema"/>
              <p:cNvSpPr/>
              <p:nvPr/>
            </p:nvSpPr>
            <p:spPr>
              <a:xfrm>
                <a:off x="230693" y="4576085"/>
                <a:ext cx="745397" cy="246221"/>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Schema</a:t>
                </a:r>
                <a:endParaRPr lang="en-CA" sz="1600" b="1" dirty="0">
                  <a:solidFill>
                    <a:srgbClr val="000000"/>
                  </a:solidFill>
                  <a:latin typeface="Verdana" pitchFamily="34" charset="0"/>
                  <a:cs typeface="Arial" charset="0"/>
                </a:endParaRPr>
              </a:p>
            </p:txBody>
          </p:sp>
          <p:sp>
            <p:nvSpPr>
              <p:cNvPr id="103" name="&quot;configuration"/>
              <p:cNvSpPr/>
              <p:nvPr/>
            </p:nvSpPr>
            <p:spPr>
              <a:xfrm>
                <a:off x="54843" y="5149348"/>
                <a:ext cx="1178208" cy="215444"/>
              </a:xfrm>
              <a:prstGeom prst="rect">
                <a:avLst/>
              </a:prstGeom>
            </p:spPr>
            <p:txBody>
              <a:bodyPr wrap="none" lIns="0" tIns="0" rIns="0" bIns="0">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Configuration</a:t>
                </a:r>
                <a:endParaRPr lang="en-CA" sz="1400" b="1" dirty="0">
                  <a:solidFill>
                    <a:srgbClr val="000000"/>
                  </a:solidFill>
                  <a:latin typeface="Verdana" pitchFamily="34" charset="0"/>
                  <a:cs typeface="Arial" charset="0"/>
                </a:endParaRPr>
              </a:p>
            </p:txBody>
          </p:sp>
          <p:sp>
            <p:nvSpPr>
              <p:cNvPr id="104" name="&quot;domain A"/>
              <p:cNvSpPr/>
              <p:nvPr/>
            </p:nvSpPr>
            <p:spPr>
              <a:xfrm>
                <a:off x="125001" y="5694743"/>
                <a:ext cx="955389" cy="246221"/>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Domain A</a:t>
                </a:r>
                <a:endParaRPr lang="en-CA" sz="1600" b="1" dirty="0">
                  <a:solidFill>
                    <a:srgbClr val="000000"/>
                  </a:solidFill>
                  <a:latin typeface="Verdana" pitchFamily="34" charset="0"/>
                  <a:cs typeface="Arial" charset="0"/>
                </a:endParaRPr>
              </a:p>
            </p:txBody>
          </p:sp>
          <p:sp>
            <p:nvSpPr>
              <p:cNvPr id="105" name="&quot;domain B"/>
              <p:cNvSpPr/>
              <p:nvPr/>
            </p:nvSpPr>
            <p:spPr>
              <a:xfrm>
                <a:off x="148408" y="6249615"/>
                <a:ext cx="942565" cy="246221"/>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Domain B</a:t>
                </a:r>
                <a:endParaRPr lang="en-CA" sz="1600" b="1" dirty="0">
                  <a:solidFill>
                    <a:srgbClr val="000000"/>
                  </a:solidFill>
                  <a:latin typeface="Verdana" pitchFamily="34" charset="0"/>
                  <a:cs typeface="Arial" charset="0"/>
                </a:endParaRPr>
              </a:p>
            </p:txBody>
          </p:sp>
        </p:grpSp>
        <p:grpSp>
          <p:nvGrpSpPr>
            <p:cNvPr id="11" name="Group 10"/>
            <p:cNvGrpSpPr/>
            <p:nvPr/>
          </p:nvGrpSpPr>
          <p:grpSpPr>
            <a:xfrm>
              <a:off x="3446389" y="597575"/>
              <a:ext cx="1086248" cy="1617316"/>
              <a:chOff x="-1124989" y="1731925"/>
              <a:chExt cx="1214844" cy="1808783"/>
            </a:xfrm>
          </p:grpSpPr>
          <p:grpSp>
            <p:nvGrpSpPr>
              <p:cNvPr id="90" name="Group 89"/>
              <p:cNvGrpSpPr/>
              <p:nvPr/>
            </p:nvGrpSpPr>
            <p:grpSpPr>
              <a:xfrm>
                <a:off x="-1124989" y="1731925"/>
                <a:ext cx="1214844" cy="1808783"/>
                <a:chOff x="-1124989" y="1731925"/>
                <a:chExt cx="1214844" cy="1808783"/>
              </a:xfrm>
            </p:grpSpPr>
            <p:grpSp>
              <p:nvGrpSpPr>
                <p:cNvPr id="95" name="Group 94"/>
                <p:cNvGrpSpPr>
                  <a:grpSpLocks noChangeAspect="1"/>
                </p:cNvGrpSpPr>
                <p:nvPr/>
              </p:nvGrpSpPr>
              <p:grpSpPr>
                <a:xfrm>
                  <a:off x="-1124989" y="2291607"/>
                  <a:ext cx="1212356" cy="1249101"/>
                  <a:chOff x="808037" y="2079361"/>
                  <a:chExt cx="1684865" cy="1735930"/>
                </a:xfrm>
              </p:grpSpPr>
              <p:sp>
                <p:nvSpPr>
                  <p:cNvPr id="97" name="Flowchart: Magnetic Disk 96"/>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98" name="Oval 97"/>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Flowchart: Magnetic Disk 98"/>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00" name="Oval 99"/>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6" name="Flowchart: Magnetic Disk 95"/>
                <p:cNvSpPr/>
                <p:nvPr/>
              </p:nvSpPr>
              <p:spPr>
                <a:xfrm>
                  <a:off x="-1119836" y="1731925"/>
                  <a:ext cx="1209691" cy="69032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sp>
            <p:nvSpPr>
              <p:cNvPr id="91" name="Oval 90"/>
              <p:cNvSpPr/>
              <p:nvPr/>
            </p:nvSpPr>
            <p:spPr bwMode="auto">
              <a:xfrm>
                <a:off x="-1103397" y="1731925"/>
                <a:ext cx="1157527" cy="22960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quot;domain B"/>
              <p:cNvSpPr/>
              <p:nvPr/>
            </p:nvSpPr>
            <p:spPr>
              <a:xfrm>
                <a:off x="-981543" y="3179454"/>
                <a:ext cx="1068494"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Domain A</a:t>
                </a:r>
                <a:endParaRPr lang="en-CA" sz="1600" b="1" dirty="0">
                  <a:solidFill>
                    <a:srgbClr val="000000"/>
                  </a:solidFill>
                  <a:latin typeface="Verdana" pitchFamily="34" charset="0"/>
                  <a:cs typeface="Arial" charset="0"/>
                </a:endParaRPr>
              </a:p>
            </p:txBody>
          </p:sp>
          <p:sp>
            <p:nvSpPr>
              <p:cNvPr id="93" name="&quot;configuration"/>
              <p:cNvSpPr/>
              <p:nvPr/>
            </p:nvSpPr>
            <p:spPr>
              <a:xfrm>
                <a:off x="-1110179" y="2612341"/>
                <a:ext cx="1127657" cy="206528"/>
              </a:xfrm>
              <a:prstGeom prst="rect">
                <a:avLst/>
              </a:prstGeom>
            </p:spPr>
            <p:txBody>
              <a:bodyPr wrap="none" lIns="0" tIns="0" rIns="0" bIns="0">
                <a:spAutoFit/>
              </a:bodyPr>
              <a:lstStyle/>
              <a:p>
                <a:pPr lvl="0" fontAlgn="base">
                  <a:spcBef>
                    <a:spcPct val="0"/>
                  </a:spcBef>
                  <a:spcAft>
                    <a:spcPct val="0"/>
                  </a:spcAft>
                </a:pPr>
                <a:r>
                  <a:rPr lang="en-US" sz="1200" b="1">
                    <a:solidFill>
                      <a:srgbClr val="000000"/>
                    </a:solidFill>
                    <a:latin typeface="Segoe UI" pitchFamily="34" charset="0"/>
                    <a:ea typeface="Segoe UI" pitchFamily="34" charset="0"/>
                    <a:cs typeface="Segoe UI" pitchFamily="34" charset="0"/>
                  </a:rPr>
                  <a:t>Configuration</a:t>
                </a:r>
                <a:endParaRPr lang="en-CA" sz="1400" b="1" dirty="0">
                  <a:solidFill>
                    <a:srgbClr val="000000"/>
                  </a:solidFill>
                  <a:latin typeface="Verdana" pitchFamily="34" charset="0"/>
                  <a:cs typeface="Arial" charset="0"/>
                </a:endParaRPr>
              </a:p>
            </p:txBody>
          </p:sp>
          <p:sp>
            <p:nvSpPr>
              <p:cNvPr id="94" name="&quot;schema"/>
              <p:cNvSpPr/>
              <p:nvPr/>
            </p:nvSpPr>
            <p:spPr>
              <a:xfrm>
                <a:off x="-875997" y="2034246"/>
                <a:ext cx="833641"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Schema</a:t>
                </a:r>
                <a:endParaRPr lang="en-CA" sz="1600" b="1" dirty="0">
                  <a:solidFill>
                    <a:srgbClr val="000000"/>
                  </a:solidFill>
                  <a:latin typeface="Verdana" pitchFamily="34" charset="0"/>
                  <a:cs typeface="Arial" charset="0"/>
                </a:endParaRPr>
              </a:p>
            </p:txBody>
          </p:sp>
        </p:grpSp>
        <p:pic>
          <p:nvPicPr>
            <p:cNvPr id="12" name="Picture 11"/>
            <p:cNvPicPr>
              <a:picLocks noChangeAspect="1"/>
            </p:cNvPicPr>
            <p:nvPr/>
          </p:nvPicPr>
          <p:blipFill>
            <a:blip r:embed="rId4"/>
            <a:stretch>
              <a:fillRect/>
            </a:stretch>
          </p:blipFill>
          <p:spPr>
            <a:xfrm>
              <a:off x="4219507" y="2166174"/>
              <a:ext cx="714164" cy="1344307"/>
            </a:xfrm>
            <a:prstGeom prst="rect">
              <a:avLst/>
            </a:prstGeom>
          </p:spPr>
        </p:pic>
        <p:pic>
          <p:nvPicPr>
            <p:cNvPr id="13" name="Picture 12"/>
            <p:cNvPicPr>
              <a:picLocks noChangeAspect="1"/>
            </p:cNvPicPr>
            <p:nvPr/>
          </p:nvPicPr>
          <p:blipFill>
            <a:blip r:embed="rId4"/>
            <a:stretch>
              <a:fillRect/>
            </a:stretch>
          </p:blipFill>
          <p:spPr>
            <a:xfrm>
              <a:off x="2742947" y="2351580"/>
              <a:ext cx="714164" cy="1344307"/>
            </a:xfrm>
            <a:prstGeom prst="rect">
              <a:avLst/>
            </a:prstGeom>
          </p:spPr>
        </p:pic>
        <p:grpSp>
          <p:nvGrpSpPr>
            <p:cNvPr id="14" name="Group 13"/>
            <p:cNvGrpSpPr/>
            <p:nvPr/>
          </p:nvGrpSpPr>
          <p:grpSpPr>
            <a:xfrm>
              <a:off x="7645375" y="2463555"/>
              <a:ext cx="1086248" cy="1617316"/>
              <a:chOff x="-1124989" y="1731925"/>
              <a:chExt cx="1214844" cy="1808783"/>
            </a:xfrm>
          </p:grpSpPr>
          <p:grpSp>
            <p:nvGrpSpPr>
              <p:cNvPr id="79" name="Group 78"/>
              <p:cNvGrpSpPr/>
              <p:nvPr/>
            </p:nvGrpSpPr>
            <p:grpSpPr>
              <a:xfrm>
                <a:off x="-1124989" y="1731925"/>
                <a:ext cx="1214844" cy="1808783"/>
                <a:chOff x="-1124989" y="1731925"/>
                <a:chExt cx="1214844" cy="1808783"/>
              </a:xfrm>
            </p:grpSpPr>
            <p:grpSp>
              <p:nvGrpSpPr>
                <p:cNvPr id="84" name="Group 83"/>
                <p:cNvGrpSpPr>
                  <a:grpSpLocks noChangeAspect="1"/>
                </p:cNvGrpSpPr>
                <p:nvPr/>
              </p:nvGrpSpPr>
              <p:grpSpPr>
                <a:xfrm>
                  <a:off x="-1124989" y="2291607"/>
                  <a:ext cx="1212356" cy="1249101"/>
                  <a:chOff x="808037" y="2079361"/>
                  <a:chExt cx="1684865" cy="1735930"/>
                </a:xfrm>
              </p:grpSpPr>
              <p:sp>
                <p:nvSpPr>
                  <p:cNvPr id="86" name="Flowchart: Magnetic Disk 85"/>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87" name="Oval 86"/>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Flowchart: Magnetic Disk 87"/>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89" name="Oval 88"/>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5" name="Flowchart: Magnetic Disk 84"/>
                <p:cNvSpPr/>
                <p:nvPr/>
              </p:nvSpPr>
              <p:spPr>
                <a:xfrm>
                  <a:off x="-1119836" y="1731925"/>
                  <a:ext cx="1209691" cy="69032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sp>
            <p:nvSpPr>
              <p:cNvPr id="80" name="Oval 79"/>
              <p:cNvSpPr/>
              <p:nvPr/>
            </p:nvSpPr>
            <p:spPr bwMode="auto">
              <a:xfrm>
                <a:off x="-1103397" y="1731925"/>
                <a:ext cx="1157527" cy="22960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quot;domain B"/>
              <p:cNvSpPr/>
              <p:nvPr/>
            </p:nvSpPr>
            <p:spPr>
              <a:xfrm>
                <a:off x="-981543" y="3179454"/>
                <a:ext cx="1054152"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Domain B</a:t>
                </a:r>
                <a:endParaRPr lang="en-CA" sz="1600" b="1" dirty="0">
                  <a:solidFill>
                    <a:srgbClr val="000000"/>
                  </a:solidFill>
                  <a:latin typeface="Verdana" pitchFamily="34" charset="0"/>
                  <a:cs typeface="Arial" charset="0"/>
                </a:endParaRPr>
              </a:p>
            </p:txBody>
          </p:sp>
          <p:sp>
            <p:nvSpPr>
              <p:cNvPr id="82" name="&quot;configuration"/>
              <p:cNvSpPr/>
              <p:nvPr/>
            </p:nvSpPr>
            <p:spPr>
              <a:xfrm>
                <a:off x="-1110179" y="2612341"/>
                <a:ext cx="1127657" cy="206528"/>
              </a:xfrm>
              <a:prstGeom prst="rect">
                <a:avLst/>
              </a:prstGeom>
            </p:spPr>
            <p:txBody>
              <a:bodyPr wrap="none" lIns="0" tIns="0" rIns="0" bIns="0">
                <a:spAutoFit/>
              </a:bodyPr>
              <a:lstStyle/>
              <a:p>
                <a:pPr lvl="0" fontAlgn="base">
                  <a:spcBef>
                    <a:spcPct val="0"/>
                  </a:spcBef>
                  <a:spcAft>
                    <a:spcPct val="0"/>
                  </a:spcAft>
                </a:pPr>
                <a:r>
                  <a:rPr lang="en-US" sz="1200" b="1">
                    <a:solidFill>
                      <a:srgbClr val="000000"/>
                    </a:solidFill>
                    <a:latin typeface="Segoe UI" pitchFamily="34" charset="0"/>
                    <a:ea typeface="Segoe UI" pitchFamily="34" charset="0"/>
                    <a:cs typeface="Segoe UI" pitchFamily="34" charset="0"/>
                  </a:rPr>
                  <a:t>Configuration</a:t>
                </a:r>
                <a:endParaRPr lang="en-CA" sz="1400" b="1" dirty="0">
                  <a:solidFill>
                    <a:srgbClr val="000000"/>
                  </a:solidFill>
                  <a:latin typeface="Verdana" pitchFamily="34" charset="0"/>
                  <a:cs typeface="Arial" charset="0"/>
                </a:endParaRPr>
              </a:p>
            </p:txBody>
          </p:sp>
          <p:sp>
            <p:nvSpPr>
              <p:cNvPr id="83" name="&quot;schema"/>
              <p:cNvSpPr/>
              <p:nvPr/>
            </p:nvSpPr>
            <p:spPr>
              <a:xfrm>
                <a:off x="-875997" y="2034246"/>
                <a:ext cx="833641"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Schema</a:t>
                </a:r>
                <a:endParaRPr lang="en-CA" sz="1600" b="1" dirty="0">
                  <a:solidFill>
                    <a:srgbClr val="000000"/>
                  </a:solidFill>
                  <a:latin typeface="Verdana" pitchFamily="34" charset="0"/>
                  <a:cs typeface="Arial" charset="0"/>
                </a:endParaRPr>
              </a:p>
            </p:txBody>
          </p:sp>
        </p:grpSp>
        <p:grpSp>
          <p:nvGrpSpPr>
            <p:cNvPr id="15" name="Group 14"/>
            <p:cNvGrpSpPr/>
            <p:nvPr/>
          </p:nvGrpSpPr>
          <p:grpSpPr>
            <a:xfrm>
              <a:off x="5793408" y="3678847"/>
              <a:ext cx="1086248" cy="1617316"/>
              <a:chOff x="-1124989" y="1731925"/>
              <a:chExt cx="1214844" cy="1808783"/>
            </a:xfrm>
          </p:grpSpPr>
          <p:grpSp>
            <p:nvGrpSpPr>
              <p:cNvPr id="68" name="Group 67"/>
              <p:cNvGrpSpPr/>
              <p:nvPr/>
            </p:nvGrpSpPr>
            <p:grpSpPr>
              <a:xfrm>
                <a:off x="-1124989" y="1731925"/>
                <a:ext cx="1214844" cy="1808783"/>
                <a:chOff x="-1124989" y="1731925"/>
                <a:chExt cx="1214844" cy="1808783"/>
              </a:xfrm>
            </p:grpSpPr>
            <p:grpSp>
              <p:nvGrpSpPr>
                <p:cNvPr id="73" name="Group 72"/>
                <p:cNvGrpSpPr>
                  <a:grpSpLocks noChangeAspect="1"/>
                </p:cNvGrpSpPr>
                <p:nvPr/>
              </p:nvGrpSpPr>
              <p:grpSpPr>
                <a:xfrm>
                  <a:off x="-1124989" y="2291607"/>
                  <a:ext cx="1212356" cy="1249101"/>
                  <a:chOff x="808037" y="2079361"/>
                  <a:chExt cx="1684865" cy="1735930"/>
                </a:xfrm>
              </p:grpSpPr>
              <p:sp>
                <p:nvSpPr>
                  <p:cNvPr id="75" name="Flowchart: Magnetic Disk 74"/>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6" name="Oval 75"/>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Flowchart: Magnetic Disk 76"/>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8" name="Oval 77"/>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4" name="Flowchart: Magnetic Disk 73"/>
                <p:cNvSpPr/>
                <p:nvPr/>
              </p:nvSpPr>
              <p:spPr>
                <a:xfrm>
                  <a:off x="-1119836" y="1731925"/>
                  <a:ext cx="1209691" cy="69032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sp>
            <p:nvSpPr>
              <p:cNvPr id="69" name="Oval 68"/>
              <p:cNvSpPr/>
              <p:nvPr/>
            </p:nvSpPr>
            <p:spPr bwMode="auto">
              <a:xfrm>
                <a:off x="-1103397" y="1731925"/>
                <a:ext cx="1157527" cy="22960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quot;domain B"/>
              <p:cNvSpPr/>
              <p:nvPr/>
            </p:nvSpPr>
            <p:spPr>
              <a:xfrm>
                <a:off x="-981543" y="3179454"/>
                <a:ext cx="1054152"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Domain B</a:t>
                </a:r>
                <a:endParaRPr lang="en-CA" sz="1600" b="1" dirty="0">
                  <a:solidFill>
                    <a:srgbClr val="000000"/>
                  </a:solidFill>
                  <a:latin typeface="Verdana" pitchFamily="34" charset="0"/>
                  <a:cs typeface="Arial" charset="0"/>
                </a:endParaRPr>
              </a:p>
            </p:txBody>
          </p:sp>
          <p:sp>
            <p:nvSpPr>
              <p:cNvPr id="71" name="&quot;configuration"/>
              <p:cNvSpPr/>
              <p:nvPr/>
            </p:nvSpPr>
            <p:spPr>
              <a:xfrm>
                <a:off x="-1110179" y="2612341"/>
                <a:ext cx="1127657" cy="206528"/>
              </a:xfrm>
              <a:prstGeom prst="rect">
                <a:avLst/>
              </a:prstGeom>
            </p:spPr>
            <p:txBody>
              <a:bodyPr wrap="none" lIns="0" tIns="0" rIns="0" bIns="0">
                <a:spAutoFit/>
              </a:bodyPr>
              <a:lstStyle/>
              <a:p>
                <a:pPr lvl="0" fontAlgn="base">
                  <a:spcBef>
                    <a:spcPct val="0"/>
                  </a:spcBef>
                  <a:spcAft>
                    <a:spcPct val="0"/>
                  </a:spcAft>
                </a:pPr>
                <a:r>
                  <a:rPr lang="en-US" sz="1200" b="1">
                    <a:solidFill>
                      <a:srgbClr val="000000"/>
                    </a:solidFill>
                    <a:latin typeface="Segoe UI" pitchFamily="34" charset="0"/>
                    <a:ea typeface="Segoe UI" pitchFamily="34" charset="0"/>
                    <a:cs typeface="Segoe UI" pitchFamily="34" charset="0"/>
                  </a:rPr>
                  <a:t>Configuration</a:t>
                </a:r>
                <a:endParaRPr lang="en-CA" sz="1400" b="1" dirty="0">
                  <a:solidFill>
                    <a:srgbClr val="000000"/>
                  </a:solidFill>
                  <a:latin typeface="Verdana" pitchFamily="34" charset="0"/>
                  <a:cs typeface="Arial" charset="0"/>
                </a:endParaRPr>
              </a:p>
            </p:txBody>
          </p:sp>
          <p:sp>
            <p:nvSpPr>
              <p:cNvPr id="72" name="&quot;schema"/>
              <p:cNvSpPr/>
              <p:nvPr/>
            </p:nvSpPr>
            <p:spPr>
              <a:xfrm>
                <a:off x="-875997" y="2034246"/>
                <a:ext cx="833641"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Schema</a:t>
                </a:r>
                <a:endParaRPr lang="en-CA" sz="1600" b="1" dirty="0">
                  <a:solidFill>
                    <a:srgbClr val="000000"/>
                  </a:solidFill>
                  <a:latin typeface="Verdana" pitchFamily="34" charset="0"/>
                  <a:cs typeface="Arial" charset="0"/>
                </a:endParaRPr>
              </a:p>
            </p:txBody>
          </p:sp>
        </p:grpSp>
        <p:pic>
          <p:nvPicPr>
            <p:cNvPr id="16" name="Picture 15"/>
            <p:cNvPicPr>
              <a:picLocks noChangeAspect="1"/>
            </p:cNvPicPr>
            <p:nvPr/>
          </p:nvPicPr>
          <p:blipFill>
            <a:blip r:embed="rId4"/>
            <a:stretch>
              <a:fillRect/>
            </a:stretch>
          </p:blipFill>
          <p:spPr>
            <a:xfrm>
              <a:off x="8361399" y="4041974"/>
              <a:ext cx="714164" cy="1344307"/>
            </a:xfrm>
            <a:prstGeom prst="rect">
              <a:avLst/>
            </a:prstGeom>
          </p:spPr>
        </p:pic>
        <p:pic>
          <p:nvPicPr>
            <p:cNvPr id="17" name="Picture 16"/>
            <p:cNvPicPr>
              <a:picLocks noChangeAspect="1"/>
            </p:cNvPicPr>
            <p:nvPr/>
          </p:nvPicPr>
          <p:blipFill>
            <a:blip r:embed="rId4"/>
            <a:stretch>
              <a:fillRect/>
            </a:stretch>
          </p:blipFill>
          <p:spPr>
            <a:xfrm>
              <a:off x="6915878" y="4714127"/>
              <a:ext cx="714164" cy="1344307"/>
            </a:xfrm>
            <a:prstGeom prst="rect">
              <a:avLst/>
            </a:prstGeom>
          </p:spPr>
        </p:pic>
        <p:grpSp>
          <p:nvGrpSpPr>
            <p:cNvPr id="18" name="Group 17"/>
            <p:cNvGrpSpPr/>
            <p:nvPr/>
          </p:nvGrpSpPr>
          <p:grpSpPr>
            <a:xfrm>
              <a:off x="3198393" y="4495937"/>
              <a:ext cx="1754683" cy="1345578"/>
              <a:chOff x="3198393" y="4495937"/>
              <a:chExt cx="1754683" cy="1345578"/>
            </a:xfrm>
          </p:grpSpPr>
          <p:grpSp>
            <p:nvGrpSpPr>
              <p:cNvPr id="19" name="Group 4"/>
              <p:cNvGrpSpPr>
                <a:grpSpLocks noChangeAspect="1"/>
              </p:cNvGrpSpPr>
              <p:nvPr/>
            </p:nvGrpSpPr>
            <p:grpSpPr bwMode="auto">
              <a:xfrm>
                <a:off x="3317196" y="4495937"/>
                <a:ext cx="722328" cy="870802"/>
                <a:chOff x="1780" y="1364"/>
                <a:chExt cx="793" cy="956"/>
              </a:xfrm>
            </p:grpSpPr>
            <p:sp>
              <p:nvSpPr>
                <p:cNvPr id="33"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4"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5"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6"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7"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8"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9"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0"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1"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2"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3"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4"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5"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6"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7"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8"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9"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0"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1"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2"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3"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4"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5"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6"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7"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8"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9"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0"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1"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2"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3"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4"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5"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6"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7"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grpSp>
          <p:grpSp>
            <p:nvGrpSpPr>
              <p:cNvPr id="20" name="Group 19"/>
              <p:cNvGrpSpPr/>
              <p:nvPr/>
            </p:nvGrpSpPr>
            <p:grpSpPr>
              <a:xfrm>
                <a:off x="3699183" y="4884208"/>
                <a:ext cx="387560" cy="755300"/>
                <a:chOff x="-1195515" y="1269120"/>
                <a:chExt cx="1688322" cy="3290299"/>
              </a:xfrm>
            </p:grpSpPr>
            <p:grpSp>
              <p:nvGrpSpPr>
                <p:cNvPr id="23" name="Group 22"/>
                <p:cNvGrpSpPr>
                  <a:grpSpLocks noChangeAspect="1"/>
                </p:cNvGrpSpPr>
                <p:nvPr/>
              </p:nvGrpSpPr>
              <p:grpSpPr>
                <a:xfrm>
                  <a:off x="-1195515" y="2823489"/>
                  <a:ext cx="1684865" cy="1735930"/>
                  <a:chOff x="808037" y="2079361"/>
                  <a:chExt cx="1684865" cy="1735930"/>
                </a:xfrm>
              </p:grpSpPr>
              <p:sp>
                <p:nvSpPr>
                  <p:cNvPr id="29" name="Flowchart: Magnetic Disk 28"/>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0" name="Oval 29"/>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Flowchart: Magnetic Disk 30"/>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2" name="Oval 31"/>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a:grpSpLocks noChangeAspect="1"/>
                </p:cNvGrpSpPr>
                <p:nvPr/>
              </p:nvGrpSpPr>
              <p:grpSpPr>
                <a:xfrm>
                  <a:off x="-1192058" y="1269120"/>
                  <a:ext cx="1684865" cy="1735930"/>
                  <a:chOff x="808037" y="2079361"/>
                  <a:chExt cx="1684865" cy="1735930"/>
                </a:xfrm>
              </p:grpSpPr>
              <p:sp>
                <p:nvSpPr>
                  <p:cNvPr id="25" name="Flowchart: Magnetic Disk 24"/>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6" name="Oval 25"/>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lowchart: Magnetic Disk 26"/>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8" name="Oval 27"/>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342744">
                <a:off x="3198393" y="4950258"/>
                <a:ext cx="637475" cy="891257"/>
              </a:xfrm>
              <a:prstGeom prst="rect">
                <a:avLst/>
              </a:prstGeom>
            </p:spPr>
          </p:pic>
          <p:sp>
            <p:nvSpPr>
              <p:cNvPr id="22" name="&quot;AD DS&quot;"/>
              <p:cNvSpPr txBox="1"/>
              <p:nvPr/>
            </p:nvSpPr>
            <p:spPr>
              <a:xfrm>
                <a:off x="4113720" y="5175767"/>
                <a:ext cx="839356" cy="276999"/>
              </a:xfrm>
              <a:prstGeom prst="rect">
                <a:avLst/>
              </a:prstGeom>
              <a:noFill/>
            </p:spPr>
            <p:txBody>
              <a:bodyPr wrap="square" lIns="0" tIns="0" rIns="0" bIns="0" rtlCol="0">
                <a:spAutoFit/>
              </a:bodyPr>
              <a:lstStyle/>
              <a:p>
                <a:pPr lvl="0" fontAlgn="base">
                  <a:spcBef>
                    <a:spcPct val="0"/>
                  </a:spcBef>
                  <a:spcAft>
                    <a:spcPct val="0"/>
                  </a:spcAft>
                </a:pPr>
                <a:r>
                  <a:rPr lang="en-CA" b="1">
                    <a:solidFill>
                      <a:srgbClr val="000000"/>
                    </a:solidFill>
                    <a:latin typeface="Verdana" pitchFamily="34" charset="0"/>
                    <a:cs typeface="Arial" charset="0"/>
                  </a:rPr>
                  <a:t>AD DS </a:t>
                </a:r>
                <a:endParaRPr lang="en-CA" b="1" dirty="0">
                  <a:solidFill>
                    <a:srgbClr val="000000"/>
                  </a:solidFill>
                  <a:latin typeface="Verdana" pitchFamily="34" charset="0"/>
                  <a:cs typeface="Arial" charset="0"/>
                </a:endParaRPr>
              </a:p>
            </p:txBody>
          </p:sp>
        </p:grpSp>
      </p:grpSp>
    </p:spTree>
    <p:custDataLst>
      <p:tags r:id="rId1"/>
    </p:custDataLst>
    <p:extLst>
      <p:ext uri="{BB962C8B-B14F-4D97-AF65-F5344CB8AC3E}">
        <p14:creationId xmlns:p14="http://schemas.microsoft.com/office/powerpoint/2010/main" val="421361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f648336-29cd-4779-8edd-ff51c5d1ad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domain controller SRV records</a:t>
            </a:r>
          </a:p>
        </p:txBody>
      </p:sp>
      <p:sp>
        <p:nvSpPr>
          <p:cNvPr id="4" name="text box on the left"/>
          <p:cNvSpPr/>
          <p:nvPr/>
        </p:nvSpPr>
        <p:spPr>
          <a:xfrm>
            <a:off x="290190" y="1144158"/>
            <a:ext cx="8233878" cy="5924699"/>
          </a:xfrm>
          <a:prstGeom prst="rect">
            <a:avLst/>
          </a:prstGeom>
        </p:spPr>
        <p:txBody>
          <a:bodyPr wrap="square">
            <a:spAutoFit/>
          </a:bodyPr>
          <a:lstStyle/>
          <a:p>
            <a:pPr marL="342900" lvl="0" indent="-342900" fontAlgn="base">
              <a:spcBef>
                <a:spcPts val="400"/>
              </a:spcBef>
              <a:spcAft>
                <a:spcPct val="0"/>
              </a:spcAft>
              <a:buClr>
                <a:srgbClr val="0070C0"/>
              </a:buClr>
              <a:buFont typeface="Arial" panose="020B0604020202020204" pitchFamily="34" charset="0"/>
              <a:buChar char="•"/>
            </a:pPr>
            <a:r>
              <a:rPr lang="en-US" sz="2800" dirty="0">
                <a:latin typeface="Segoe UI" pitchFamily="34" charset="0"/>
                <a:ea typeface="Segoe UI" pitchFamily="34" charset="0"/>
                <a:cs typeface="Segoe UI" pitchFamily="34" charset="0"/>
              </a:rPr>
              <a:t>Clients find domain controllers through DNS lookup</a:t>
            </a:r>
          </a:p>
          <a:p>
            <a:pPr marL="342900" lvl="0" indent="-342900" fontAlgn="base">
              <a:spcBef>
                <a:spcPts val="400"/>
              </a:spcBef>
              <a:spcAft>
                <a:spcPct val="0"/>
              </a:spcAft>
              <a:buClr>
                <a:srgbClr val="0070C0"/>
              </a:buClr>
              <a:buFont typeface="Arial" panose="020B0604020202020204" pitchFamily="34" charset="0"/>
              <a:buChar char="•"/>
            </a:pPr>
            <a:r>
              <a:rPr lang="en-US" sz="2800" dirty="0">
                <a:latin typeface="Segoe UI" pitchFamily="34" charset="0"/>
                <a:ea typeface="Segoe UI" pitchFamily="34" charset="0"/>
                <a:cs typeface="Segoe UI" pitchFamily="34" charset="0"/>
              </a:rPr>
              <a:t>Domain controllers dynamically register their addresses with DNS</a:t>
            </a:r>
          </a:p>
          <a:p>
            <a:pPr marL="342900" lvl="0" indent="-342900" fontAlgn="base">
              <a:spcBef>
                <a:spcPts val="400"/>
              </a:spcBef>
              <a:spcAft>
                <a:spcPct val="0"/>
              </a:spcAft>
              <a:buClr>
                <a:srgbClr val="0070C0"/>
              </a:buClr>
              <a:buFont typeface="Arial" panose="020B0604020202020204" pitchFamily="34" charset="0"/>
              <a:buChar char="•"/>
            </a:pPr>
            <a:r>
              <a:rPr lang="en-US" sz="2800" dirty="0">
                <a:latin typeface="Segoe UI" pitchFamily="34" charset="0"/>
                <a:ea typeface="Segoe UI" pitchFamily="34" charset="0"/>
                <a:cs typeface="Segoe UI" pitchFamily="34" charset="0"/>
              </a:rPr>
              <a:t>The results of DNS queries for domain controllers are returned in this order: </a:t>
            </a:r>
          </a:p>
          <a:p>
            <a:pPr marL="777240" lvl="1" indent="-457200" fontAlgn="base">
              <a:spcBef>
                <a:spcPts val="400"/>
              </a:spcBef>
              <a:spcAft>
                <a:spcPct val="0"/>
              </a:spcAft>
              <a:buClr>
                <a:srgbClr val="006699"/>
              </a:buClr>
              <a:buFont typeface="+mj-lt"/>
              <a:buAutoNum type="arabicPeriod"/>
            </a:pPr>
            <a:r>
              <a:rPr lang="en-US" sz="2400" dirty="0">
                <a:solidFill>
                  <a:srgbClr val="000000"/>
                </a:solidFill>
                <a:latin typeface="Segoe UI" pitchFamily="34" charset="0"/>
                <a:ea typeface="Segoe UI" pitchFamily="34" charset="0"/>
                <a:cs typeface="Segoe UI" pitchFamily="34" charset="0"/>
              </a:rPr>
              <a:t>A list of domain controllers in the same site as the client</a:t>
            </a:r>
          </a:p>
          <a:p>
            <a:pPr marL="777240" lvl="1" indent="-457200" fontAlgn="base">
              <a:spcBef>
                <a:spcPts val="400"/>
              </a:spcBef>
              <a:spcAft>
                <a:spcPct val="0"/>
              </a:spcAft>
              <a:buClr>
                <a:srgbClr val="006699"/>
              </a:buClr>
              <a:buFont typeface="+mj-lt"/>
              <a:buAutoNum type="arabicPeriod"/>
            </a:pPr>
            <a:r>
              <a:rPr lang="en-US" sz="2400" dirty="0">
                <a:solidFill>
                  <a:srgbClr val="000000"/>
                </a:solidFill>
                <a:latin typeface="Segoe UI" pitchFamily="34" charset="0"/>
                <a:ea typeface="Segoe UI" pitchFamily="34" charset="0"/>
                <a:cs typeface="Segoe UI" pitchFamily="34" charset="0"/>
              </a:rPr>
              <a:t>A list of domain controllers in the next closest site, if none are available in the same site</a:t>
            </a:r>
          </a:p>
          <a:p>
            <a:pPr marL="777240" lvl="1" indent="-457200" fontAlgn="base">
              <a:spcBef>
                <a:spcPts val="400"/>
              </a:spcBef>
              <a:spcAft>
                <a:spcPct val="0"/>
              </a:spcAft>
              <a:buClr>
                <a:srgbClr val="006699"/>
              </a:buClr>
              <a:buFont typeface="+mj-lt"/>
              <a:buAutoNum type="arabicPeriod"/>
            </a:pPr>
            <a:r>
              <a:rPr lang="en-US" sz="2400" dirty="0">
                <a:solidFill>
                  <a:srgbClr val="000000"/>
                </a:solidFill>
                <a:latin typeface="Segoe UI" pitchFamily="34" charset="0"/>
                <a:ea typeface="Segoe UI" pitchFamily="34" charset="0"/>
                <a:cs typeface="Segoe UI" pitchFamily="34" charset="0"/>
              </a:rPr>
              <a:t>A random list of domain controllers in other sites, </a:t>
            </a:r>
            <a:br>
              <a:rPr lang="en-US" sz="2400" dirty="0">
                <a:solidFill>
                  <a:srgbClr val="000000"/>
                </a:solidFill>
                <a:latin typeface="Segoe UI" pitchFamily="34" charset="0"/>
                <a:ea typeface="Segoe UI" pitchFamily="34" charset="0"/>
                <a:cs typeface="Segoe UI" pitchFamily="34" charset="0"/>
              </a:rPr>
            </a:br>
            <a:r>
              <a:rPr lang="en-US" sz="2400" dirty="0">
                <a:solidFill>
                  <a:srgbClr val="000000"/>
                </a:solidFill>
                <a:latin typeface="Segoe UI" pitchFamily="34" charset="0"/>
                <a:ea typeface="Segoe UI" pitchFamily="34" charset="0"/>
                <a:cs typeface="Segoe UI" pitchFamily="34" charset="0"/>
              </a:rPr>
              <a:t>if no domain controller is available in the next closest site</a:t>
            </a:r>
          </a:p>
          <a:p>
            <a:pPr lvl="0" fontAlgn="base">
              <a:spcBef>
                <a:spcPts val="400"/>
              </a:spcBef>
              <a:spcAft>
                <a:spcPct val="0"/>
              </a:spcAft>
              <a:buClr>
                <a:srgbClr val="006699"/>
              </a:buClr>
            </a:pPr>
            <a:endParaRPr lang="en-US" sz="2300" b="1" dirty="0">
              <a:solidFill>
                <a:srgbClr val="000000"/>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57263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name="ab56711e-fe5c-4e54-b36a-dc5a14bd2d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Viewing the SRV records in DNS</a:t>
            </a:r>
          </a:p>
        </p:txBody>
      </p:sp>
      <p:sp>
        <p:nvSpPr>
          <p:cNvPr id="4" name="Content Placeholder 1"/>
          <p:cNvSpPr txBox="1">
            <a:spLocks/>
          </p:cNvSpPr>
          <p:nvPr/>
        </p:nvSpPr>
        <p:spPr>
          <a:xfrm>
            <a:off x="360000" y="1049350"/>
            <a:ext cx="82650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use DNS Manager to view SRV records</a:t>
            </a:r>
            <a:endParaRPr lang="en-US" kern="0" dirty="0">
              <a:solidFill>
                <a:srgbClr val="000000"/>
              </a:solidFill>
            </a:endParaRPr>
          </a:p>
        </p:txBody>
      </p:sp>
    </p:spTree>
    <p:custDataLst>
      <p:tags r:id="rId1"/>
    </p:custDataLst>
    <p:extLst>
      <p:ext uri="{BB962C8B-B14F-4D97-AF65-F5344CB8AC3E}">
        <p14:creationId xmlns:p14="http://schemas.microsoft.com/office/powerpoint/2010/main" val="1016683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319420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6862dd46-c73d-450c-9723-c11b8fceb5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Overview of AD DS
Overview of AD DS domain controllers
Deploying a domain controller</a:t>
            </a:r>
          </a:p>
        </p:txBody>
      </p:sp>
    </p:spTree>
    <p:custDataLst>
      <p:tags r:id="rId1"/>
    </p:custDataLst>
    <p:extLst>
      <p:ext uri="{BB962C8B-B14F-4D97-AF65-F5344CB8AC3E}">
        <p14:creationId xmlns:p14="http://schemas.microsoft.com/office/powerpoint/2010/main" val="325650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6ab01ea-7327-4ef5-ac39-50d9d85654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DS sign-in process</a:t>
            </a:r>
          </a:p>
        </p:txBody>
      </p:sp>
      <p:sp>
        <p:nvSpPr>
          <p:cNvPr id="4" name="text box on the left"/>
          <p:cNvSpPr/>
          <p:nvPr/>
        </p:nvSpPr>
        <p:spPr>
          <a:xfrm>
            <a:off x="290190" y="1144158"/>
            <a:ext cx="5182749" cy="4780796"/>
          </a:xfrm>
          <a:prstGeom prst="rect">
            <a:avLst/>
          </a:prstGeom>
        </p:spPr>
        <p:txBody>
          <a:bodyPr wrap="square">
            <a:spAutoFit/>
          </a:bodyPr>
          <a:lstStyle/>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user account is authenticated to the domain controller</a:t>
            </a:r>
          </a:p>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domain controller returns a TGT back to client</a:t>
            </a:r>
          </a:p>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client uses the TGT to apply for access to the workstation</a:t>
            </a:r>
          </a:p>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domain controller grants access to the workstation</a:t>
            </a:r>
          </a:p>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client uses the TGT to apply for access to the server</a:t>
            </a:r>
          </a:p>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domain controller returns access to the server</a:t>
            </a:r>
            <a:endParaRPr lang="en-US" sz="2300" b="1" dirty="0">
              <a:solidFill>
                <a:srgbClr val="000000"/>
              </a:solidFill>
              <a:latin typeface="Segoe UI" pitchFamily="34" charset="0"/>
              <a:ea typeface="Segoe UI" pitchFamily="34" charset="0"/>
              <a:cs typeface="Segoe UI" pitchFamily="34" charset="0"/>
            </a:endParaRPr>
          </a:p>
        </p:txBody>
      </p:sp>
      <p:grpSp>
        <p:nvGrpSpPr>
          <p:cNvPr id="5" name="Group 4" descr="The illustration of the authentication steps among a user workstation, domain controller, and a server.&#10;&#10;"/>
          <p:cNvGrpSpPr/>
          <p:nvPr/>
        </p:nvGrpSpPr>
        <p:grpSpPr>
          <a:xfrm>
            <a:off x="5341691" y="2134597"/>
            <a:ext cx="3457720" cy="4238561"/>
            <a:chOff x="5341691" y="2134597"/>
            <a:chExt cx="3457720" cy="4238561"/>
          </a:xfrm>
        </p:grpSpPr>
        <p:sp>
          <p:nvSpPr>
            <p:cNvPr id="6" name="Isosceles Triangle 5"/>
            <p:cNvSpPr/>
            <p:nvPr/>
          </p:nvSpPr>
          <p:spPr>
            <a:xfrm>
              <a:off x="5341691" y="2577487"/>
              <a:ext cx="3457720" cy="3339651"/>
            </a:xfrm>
            <a:prstGeom prst="triangle">
              <a:avLst/>
            </a:prstGeom>
            <a:noFill/>
            <a:ln>
              <a:solidFill>
                <a:srgbClr val="569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CA" b="1">
                <a:solidFill>
                  <a:srgbClr val="FFFFFF"/>
                </a:solidFill>
              </a:endParaRPr>
            </a:p>
          </p:txBody>
        </p:sp>
        <p:sp>
          <p:nvSpPr>
            <p:cNvPr id="7" name="TextBox 6"/>
            <p:cNvSpPr txBox="1"/>
            <p:nvPr/>
          </p:nvSpPr>
          <p:spPr>
            <a:xfrm>
              <a:off x="7568076" y="2939458"/>
              <a:ext cx="1227162" cy="677108"/>
            </a:xfrm>
            <a:prstGeom prst="rect">
              <a:avLst/>
            </a:prstGeom>
            <a:noFill/>
          </p:spPr>
          <p:txBody>
            <a:bodyPr wrap="square" lIns="0" tIns="0" rIns="0" bIns="0" rtlCol="0">
              <a:spAutoFit/>
            </a:bodyPr>
            <a:lstStyle/>
            <a:p>
              <a:pPr lvl="0" fontAlgn="base">
                <a:spcBef>
                  <a:spcPct val="0"/>
                </a:spcBef>
                <a:spcAft>
                  <a:spcPct val="0"/>
                </a:spcAft>
              </a:pPr>
              <a:r>
                <a:rPr lang="en-CA" sz="2200">
                  <a:solidFill>
                    <a:srgbClr val="000000"/>
                  </a:solidFill>
                  <a:latin typeface="Segoe UI" pitchFamily="34" charset="0"/>
                  <a:ea typeface="Segoe UI" pitchFamily="34" charset="0"/>
                  <a:cs typeface="Segoe UI" pitchFamily="34" charset="0"/>
                </a:rPr>
                <a:t>Domain controller</a:t>
              </a:r>
              <a:endParaRPr lang="en-CA" sz="2200" dirty="0">
                <a:solidFill>
                  <a:srgbClr val="000000"/>
                </a:solidFill>
                <a:latin typeface="Segoe UI" pitchFamily="34" charset="0"/>
                <a:ea typeface="Segoe UI" pitchFamily="34" charset="0"/>
                <a:cs typeface="Segoe UI" pitchFamily="34" charset="0"/>
              </a:endParaRPr>
            </a:p>
          </p:txBody>
        </p:sp>
        <p:sp>
          <p:nvSpPr>
            <p:cNvPr id="8" name="TextBox 7"/>
            <p:cNvSpPr txBox="1"/>
            <p:nvPr/>
          </p:nvSpPr>
          <p:spPr>
            <a:xfrm>
              <a:off x="7453494" y="6025008"/>
              <a:ext cx="1052637" cy="33855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lvl="0" fontAlgn="base">
                <a:spcBef>
                  <a:spcPct val="0"/>
                </a:spcBef>
                <a:spcAft>
                  <a:spcPct val="0"/>
                </a:spcAft>
              </a:pPr>
              <a:r>
                <a:rPr lang="en-CA" sz="2200">
                  <a:solidFill>
                    <a:srgbClr val="000000"/>
                  </a:solidFill>
                  <a:latin typeface="Segoe UI" pitchFamily="34" charset="0"/>
                  <a:ea typeface="Segoe UI" pitchFamily="34" charset="0"/>
                  <a:cs typeface="Segoe UI" pitchFamily="34" charset="0"/>
                </a:rPr>
                <a:t>Server</a:t>
              </a:r>
              <a:endParaRPr lang="en-CA" sz="2200" dirty="0">
                <a:solidFill>
                  <a:srgbClr val="000000"/>
                </a:solidFill>
                <a:latin typeface="Segoe UI" pitchFamily="34" charset="0"/>
                <a:ea typeface="Segoe UI" pitchFamily="34" charset="0"/>
                <a:cs typeface="Segoe UI" pitchFamily="34" charset="0"/>
              </a:endParaRPr>
            </a:p>
          </p:txBody>
        </p:sp>
        <p:sp>
          <p:nvSpPr>
            <p:cNvPr id="9" name="TextBox 8"/>
            <p:cNvSpPr txBox="1"/>
            <p:nvPr/>
          </p:nvSpPr>
          <p:spPr>
            <a:xfrm>
              <a:off x="5406085" y="6034604"/>
              <a:ext cx="1712259" cy="338554"/>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lvl="0" fontAlgn="base">
                <a:spcBef>
                  <a:spcPct val="0"/>
                </a:spcBef>
                <a:spcAft>
                  <a:spcPct val="0"/>
                </a:spcAft>
              </a:pPr>
              <a:r>
                <a:rPr lang="en-CA" sz="2200">
                  <a:solidFill>
                    <a:srgbClr val="000000"/>
                  </a:solidFill>
                  <a:latin typeface="Segoe UI" pitchFamily="34" charset="0"/>
                  <a:ea typeface="Segoe UI" pitchFamily="34" charset="0"/>
                  <a:cs typeface="Segoe UI" pitchFamily="34" charset="0"/>
                </a:rPr>
                <a:t>Workstation</a:t>
              </a:r>
              <a:endParaRPr lang="en-CA" sz="2200" dirty="0">
                <a:solidFill>
                  <a:srgbClr val="000000"/>
                </a:solidFill>
                <a:latin typeface="Segoe UI" pitchFamily="34" charset="0"/>
                <a:ea typeface="Segoe UI" pitchFamily="34" charset="0"/>
                <a:cs typeface="Segoe UI" pitchFamily="34" charset="0"/>
              </a:endParaRPr>
            </a:p>
          </p:txBody>
        </p:sp>
        <p:grpSp>
          <p:nvGrpSpPr>
            <p:cNvPr id="10" name="Group 9"/>
            <p:cNvGrpSpPr/>
            <p:nvPr/>
          </p:nvGrpSpPr>
          <p:grpSpPr>
            <a:xfrm>
              <a:off x="5544323" y="5149455"/>
              <a:ext cx="1088722" cy="934217"/>
              <a:chOff x="11050842" y="539788"/>
              <a:chExt cx="1088722" cy="934217"/>
            </a:xfrm>
          </p:grpSpPr>
          <p:pic>
            <p:nvPicPr>
              <p:cNvPr id="68" name="Picture 67"/>
              <p:cNvPicPr>
                <a:picLocks noChangeAspect="1"/>
              </p:cNvPicPr>
              <p:nvPr/>
            </p:nvPicPr>
            <p:blipFill>
              <a:blip r:embed="rId4"/>
              <a:stretch>
                <a:fillRect/>
              </a:stretch>
            </p:blipFill>
            <p:spPr>
              <a:xfrm>
                <a:off x="11050842" y="539788"/>
                <a:ext cx="1044188" cy="616743"/>
              </a:xfrm>
              <a:prstGeom prst="rect">
                <a:avLst/>
              </a:prstGeom>
            </p:spPr>
          </p:pic>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28082" y="752973"/>
                <a:ext cx="711482" cy="721032"/>
              </a:xfrm>
              <a:prstGeom prst="rect">
                <a:avLst/>
              </a:prstGeom>
            </p:spPr>
          </p:pic>
        </p:grpSp>
        <p:pic>
          <p:nvPicPr>
            <p:cNvPr id="11" name="Picture 10"/>
            <p:cNvPicPr>
              <a:picLocks noChangeAspect="1"/>
            </p:cNvPicPr>
            <p:nvPr/>
          </p:nvPicPr>
          <p:blipFill>
            <a:blip r:embed="rId6"/>
            <a:stretch>
              <a:fillRect/>
            </a:stretch>
          </p:blipFill>
          <p:spPr>
            <a:xfrm>
              <a:off x="7775911" y="5030390"/>
              <a:ext cx="454151" cy="854871"/>
            </a:xfrm>
            <a:prstGeom prst="rect">
              <a:avLst/>
            </a:prstGeom>
          </p:spPr>
        </p:pic>
        <p:grpSp>
          <p:nvGrpSpPr>
            <p:cNvPr id="12" name="Group 11"/>
            <p:cNvGrpSpPr/>
            <p:nvPr/>
          </p:nvGrpSpPr>
          <p:grpSpPr>
            <a:xfrm>
              <a:off x="6924564" y="2234168"/>
              <a:ext cx="387560" cy="755300"/>
              <a:chOff x="-1195515" y="1269120"/>
              <a:chExt cx="1688322" cy="3290299"/>
            </a:xfrm>
          </p:grpSpPr>
          <p:grpSp>
            <p:nvGrpSpPr>
              <p:cNvPr id="58" name="Group 57"/>
              <p:cNvGrpSpPr>
                <a:grpSpLocks noChangeAspect="1"/>
              </p:cNvGrpSpPr>
              <p:nvPr/>
            </p:nvGrpSpPr>
            <p:grpSpPr>
              <a:xfrm>
                <a:off x="-1195515" y="2823489"/>
                <a:ext cx="1684865" cy="1735930"/>
                <a:chOff x="808037" y="2079361"/>
                <a:chExt cx="1684865" cy="1735930"/>
              </a:xfrm>
            </p:grpSpPr>
            <p:sp>
              <p:nvSpPr>
                <p:cNvPr id="64" name="Flowchart: Magnetic Disk 63"/>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5" name="Oval 64"/>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Flowchart: Magnetic Disk 65"/>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7" name="Oval 66"/>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oup 58"/>
              <p:cNvGrpSpPr>
                <a:grpSpLocks noChangeAspect="1"/>
              </p:cNvGrpSpPr>
              <p:nvPr/>
            </p:nvGrpSpPr>
            <p:grpSpPr>
              <a:xfrm>
                <a:off x="-1192058" y="1269120"/>
                <a:ext cx="1684865" cy="1735930"/>
                <a:chOff x="808037" y="2079361"/>
                <a:chExt cx="1684865" cy="1735930"/>
              </a:xfrm>
            </p:grpSpPr>
            <p:sp>
              <p:nvSpPr>
                <p:cNvPr id="60" name="Flowchart: Magnetic Disk 59"/>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1" name="Oval 60"/>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Flowchart: Magnetic Disk 61"/>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3" name="Oval 62"/>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 name="Picture 12"/>
            <p:cNvPicPr>
              <a:picLocks noChangeAspect="1"/>
            </p:cNvPicPr>
            <p:nvPr/>
          </p:nvPicPr>
          <p:blipFill>
            <a:blip r:embed="rId6"/>
            <a:stretch>
              <a:fillRect/>
            </a:stretch>
          </p:blipFill>
          <p:spPr>
            <a:xfrm>
              <a:off x="7214934" y="2134597"/>
              <a:ext cx="454151" cy="854871"/>
            </a:xfrm>
            <a:prstGeom prst="rect">
              <a:avLst/>
            </a:prstGeom>
          </p:spPr>
        </p:pic>
        <p:grpSp>
          <p:nvGrpSpPr>
            <p:cNvPr id="14" name="Group 13"/>
            <p:cNvGrpSpPr>
              <a:grpSpLocks noChangeAspect="1"/>
            </p:cNvGrpSpPr>
            <p:nvPr/>
          </p:nvGrpSpPr>
          <p:grpSpPr>
            <a:xfrm>
              <a:off x="6518053" y="2695926"/>
              <a:ext cx="488559" cy="493702"/>
              <a:chOff x="5121275" y="1295400"/>
              <a:chExt cx="1508125" cy="1524000"/>
            </a:xfrm>
          </p:grpSpPr>
          <p:grpSp>
            <p:nvGrpSpPr>
              <p:cNvPr id="18" name="Group 17"/>
              <p:cNvGrpSpPr/>
              <p:nvPr/>
            </p:nvGrpSpPr>
            <p:grpSpPr>
              <a:xfrm>
                <a:off x="5264150" y="1295400"/>
                <a:ext cx="1365250" cy="1370012"/>
                <a:chOff x="5264150" y="1295400"/>
                <a:chExt cx="1365250" cy="1370012"/>
              </a:xfrm>
            </p:grpSpPr>
            <p:grpSp>
              <p:nvGrpSpPr>
                <p:cNvPr id="32" name="Group 31"/>
                <p:cNvGrpSpPr/>
                <p:nvPr/>
              </p:nvGrpSpPr>
              <p:grpSpPr>
                <a:xfrm>
                  <a:off x="5264150" y="2057400"/>
                  <a:ext cx="1365250" cy="608012"/>
                  <a:chOff x="5264150" y="2057400"/>
                  <a:chExt cx="1365250" cy="608012"/>
                </a:xfrm>
              </p:grpSpPr>
              <p:grpSp>
                <p:nvGrpSpPr>
                  <p:cNvPr id="50" name="Group 49"/>
                  <p:cNvGrpSpPr/>
                  <p:nvPr/>
                </p:nvGrpSpPr>
                <p:grpSpPr>
                  <a:xfrm>
                    <a:off x="5410200" y="2057400"/>
                    <a:ext cx="1219200" cy="457200"/>
                    <a:chOff x="5257800" y="1447800"/>
                    <a:chExt cx="1219200" cy="457200"/>
                  </a:xfrm>
                </p:grpSpPr>
                <p:sp>
                  <p:nvSpPr>
                    <p:cNvPr id="55" name="Cube 5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6" name="Cube 5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7" name="Cube 5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51" name="Group 50"/>
                  <p:cNvGrpSpPr/>
                  <p:nvPr/>
                </p:nvGrpSpPr>
                <p:grpSpPr>
                  <a:xfrm>
                    <a:off x="5264150" y="2208212"/>
                    <a:ext cx="1219200" cy="457200"/>
                    <a:chOff x="5257800" y="1447800"/>
                    <a:chExt cx="1219200" cy="457200"/>
                  </a:xfrm>
                </p:grpSpPr>
                <p:sp>
                  <p:nvSpPr>
                    <p:cNvPr id="52" name="Cube 5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3" name="Cube 5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4" name="Cube 5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nvGrpSpPr>
                <p:cNvPr id="33" name="Group 32"/>
                <p:cNvGrpSpPr/>
                <p:nvPr/>
              </p:nvGrpSpPr>
              <p:grpSpPr>
                <a:xfrm>
                  <a:off x="5264150" y="1295400"/>
                  <a:ext cx="1365250" cy="990600"/>
                  <a:chOff x="5264150" y="1295400"/>
                  <a:chExt cx="1365250" cy="990600"/>
                </a:xfrm>
              </p:grpSpPr>
              <p:grpSp>
                <p:nvGrpSpPr>
                  <p:cNvPr id="34" name="Group 33"/>
                  <p:cNvGrpSpPr/>
                  <p:nvPr/>
                </p:nvGrpSpPr>
                <p:grpSpPr>
                  <a:xfrm>
                    <a:off x="5410200" y="1676400"/>
                    <a:ext cx="1219200" cy="457200"/>
                    <a:chOff x="5257800" y="1447800"/>
                    <a:chExt cx="1219200" cy="457200"/>
                  </a:xfrm>
                </p:grpSpPr>
                <p:sp>
                  <p:nvSpPr>
                    <p:cNvPr id="47" name="Cube 4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8" name="Cube 4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9" name="Cube 4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35" name="Group 34"/>
                  <p:cNvGrpSpPr/>
                  <p:nvPr/>
                </p:nvGrpSpPr>
                <p:grpSpPr>
                  <a:xfrm>
                    <a:off x="5410200" y="1295400"/>
                    <a:ext cx="1219200" cy="457200"/>
                    <a:chOff x="5257800" y="1447800"/>
                    <a:chExt cx="1219200" cy="457200"/>
                  </a:xfrm>
                </p:grpSpPr>
                <p:sp>
                  <p:nvSpPr>
                    <p:cNvPr id="44" name="Cube 4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5" name="Cube 4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6" name="Cube 4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36" name="Group 35"/>
                  <p:cNvGrpSpPr/>
                  <p:nvPr/>
                </p:nvGrpSpPr>
                <p:grpSpPr>
                  <a:xfrm>
                    <a:off x="5264150" y="1828800"/>
                    <a:ext cx="1219200" cy="457200"/>
                    <a:chOff x="5257800" y="1447800"/>
                    <a:chExt cx="1219200" cy="457200"/>
                  </a:xfrm>
                </p:grpSpPr>
                <p:sp>
                  <p:nvSpPr>
                    <p:cNvPr id="41" name="Cube 4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2" name="Cube 4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3" name="Cube 4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37" name="Group 36"/>
                  <p:cNvGrpSpPr/>
                  <p:nvPr/>
                </p:nvGrpSpPr>
                <p:grpSpPr>
                  <a:xfrm>
                    <a:off x="5264150" y="1447800"/>
                    <a:ext cx="1219200" cy="457200"/>
                    <a:chOff x="5257800" y="1447800"/>
                    <a:chExt cx="1219200" cy="457200"/>
                  </a:xfrm>
                </p:grpSpPr>
                <p:sp>
                  <p:nvSpPr>
                    <p:cNvPr id="38" name="Cube 3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9" name="Cube 3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0" name="Cube 3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grpSp>
            <p:nvGrpSpPr>
              <p:cNvPr id="19" name="Group 18"/>
              <p:cNvGrpSpPr/>
              <p:nvPr/>
            </p:nvGrpSpPr>
            <p:grpSpPr>
              <a:xfrm>
                <a:off x="5121275" y="1600200"/>
                <a:ext cx="1222375" cy="1219200"/>
                <a:chOff x="5121275" y="1600200"/>
                <a:chExt cx="1222375" cy="1219200"/>
              </a:xfrm>
            </p:grpSpPr>
            <p:grpSp>
              <p:nvGrpSpPr>
                <p:cNvPr id="20" name="Group 19"/>
                <p:cNvGrpSpPr/>
                <p:nvPr/>
              </p:nvGrpSpPr>
              <p:grpSpPr>
                <a:xfrm>
                  <a:off x="5121275" y="2362200"/>
                  <a:ext cx="1219200" cy="457200"/>
                  <a:chOff x="5257800" y="1447800"/>
                  <a:chExt cx="1219200" cy="457200"/>
                </a:xfrm>
              </p:grpSpPr>
              <p:sp>
                <p:nvSpPr>
                  <p:cNvPr id="29" name="Cube 2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0" name="Cube 2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1" name="Cube 3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21" name="Group 20"/>
                <p:cNvGrpSpPr/>
                <p:nvPr/>
              </p:nvGrpSpPr>
              <p:grpSpPr>
                <a:xfrm>
                  <a:off x="5121275" y="1978025"/>
                  <a:ext cx="1219200" cy="457200"/>
                  <a:chOff x="5257800" y="1447800"/>
                  <a:chExt cx="1219200" cy="457200"/>
                </a:xfrm>
              </p:grpSpPr>
              <p:sp>
                <p:nvSpPr>
                  <p:cNvPr id="26" name="Cube 2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7" name="Cube 2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8" name="Cube 2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22" name="Group 21"/>
                <p:cNvGrpSpPr/>
                <p:nvPr/>
              </p:nvGrpSpPr>
              <p:grpSpPr>
                <a:xfrm>
                  <a:off x="5124450" y="1600200"/>
                  <a:ext cx="1219200" cy="457200"/>
                  <a:chOff x="5257800" y="1447800"/>
                  <a:chExt cx="1219200" cy="457200"/>
                </a:xfrm>
              </p:grpSpPr>
              <p:sp>
                <p:nvSpPr>
                  <p:cNvPr id="23" name="Cube 2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4" name="Cube 2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5" name="Cube 2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cxnSp>
          <p:nvCxnSpPr>
            <p:cNvPr id="15" name="Straight Arrow Connector 14"/>
            <p:cNvCxnSpPr/>
            <p:nvPr/>
          </p:nvCxnSpPr>
          <p:spPr>
            <a:xfrm>
              <a:off x="6830443" y="5366372"/>
              <a:ext cx="7376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506042" y="3489072"/>
              <a:ext cx="721250" cy="15301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160606" y="3518673"/>
              <a:ext cx="719175" cy="14163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4500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name="40f0cde8-13e3-41b5-8297-4bc6021ddc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operations masters?</a:t>
            </a:r>
          </a:p>
        </p:txBody>
      </p:sp>
      <p:sp>
        <p:nvSpPr>
          <p:cNvPr id="4" name="AutoShape 3"/>
          <p:cNvSpPr>
            <a:spLocks noChangeArrowheads="1"/>
          </p:cNvSpPr>
          <p:nvPr/>
        </p:nvSpPr>
        <p:spPr bwMode="auto">
          <a:xfrm>
            <a:off x="341363" y="855896"/>
            <a:ext cx="7749222" cy="3128061"/>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p>
            <a:pPr marL="342900" lvl="0" indent="-342900" fontAlgn="base">
              <a:spcBef>
                <a:spcPct val="0"/>
              </a:spcBef>
              <a:spcAft>
                <a:spcPct val="0"/>
              </a:spcAft>
              <a:buClr>
                <a:srgbClr val="0070C0"/>
              </a:buClr>
              <a:buSzPct val="12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In the </a:t>
            </a:r>
            <a:r>
              <a:rPr lang="en-US" sz="2400" dirty="0" err="1">
                <a:solidFill>
                  <a:srgbClr val="000000"/>
                </a:solidFill>
                <a:latin typeface="Segoe UI" pitchFamily="34" charset="0"/>
                <a:ea typeface="Segoe UI" pitchFamily="34" charset="0"/>
                <a:cs typeface="Segoe UI" pitchFamily="34" charset="0"/>
              </a:rPr>
              <a:t>multimaster</a:t>
            </a:r>
            <a:r>
              <a:rPr lang="en-US" sz="2400" dirty="0">
                <a:solidFill>
                  <a:srgbClr val="000000"/>
                </a:solidFill>
                <a:latin typeface="Segoe UI" pitchFamily="34" charset="0"/>
                <a:ea typeface="Segoe UI" pitchFamily="34" charset="0"/>
                <a:cs typeface="Segoe UI" pitchFamily="34" charset="0"/>
              </a:rPr>
              <a:t> replication model, some operations must be single master operations</a:t>
            </a:r>
          </a:p>
          <a:p>
            <a:pPr marL="342900" lvl="0" indent="-342900" fontAlgn="base">
              <a:spcBef>
                <a:spcPct val="0"/>
              </a:spcBef>
              <a:spcAft>
                <a:spcPct val="0"/>
              </a:spcAft>
              <a:buClr>
                <a:srgbClr val="0070C0"/>
              </a:buClr>
              <a:buSzPct val="12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Many terms are used for single master operations in AD DS, including:</a:t>
            </a:r>
          </a:p>
          <a:p>
            <a:pPr marL="676656" lvl="1" indent="-342900" fontAlgn="base">
              <a:spcBef>
                <a:spcPct val="0"/>
              </a:spcBef>
              <a:spcAft>
                <a:spcPct val="0"/>
              </a:spcAft>
              <a:buClr>
                <a:srgbClr val="0070C0"/>
              </a:buClr>
              <a:buSzPct val="8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Operations master (or operations master role)</a:t>
            </a:r>
          </a:p>
          <a:p>
            <a:pPr marL="676656" lvl="1" indent="-342900" fontAlgn="base">
              <a:spcBef>
                <a:spcPct val="0"/>
              </a:spcBef>
              <a:spcAft>
                <a:spcPct val="0"/>
              </a:spcAft>
              <a:buClr>
                <a:srgbClr val="0070C0"/>
              </a:buClr>
              <a:buSzPct val="8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Single master role</a:t>
            </a:r>
          </a:p>
          <a:p>
            <a:pPr marL="676656" lvl="1" indent="-342900" fontAlgn="base">
              <a:spcBef>
                <a:spcPct val="0"/>
              </a:spcBef>
              <a:spcAft>
                <a:spcPct val="0"/>
              </a:spcAft>
              <a:buClr>
                <a:srgbClr val="0070C0"/>
              </a:buClr>
              <a:buSzPct val="8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Flexible single master operations (FSMO)</a:t>
            </a:r>
          </a:p>
          <a:p>
            <a:pPr lvl="0"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a:p>
            <a:pPr lvl="0" algn="ctr"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p:txBody>
      </p:sp>
      <p:sp>
        <p:nvSpPr>
          <p:cNvPr id="5" name="AutoShape 3"/>
          <p:cNvSpPr>
            <a:spLocks noChangeArrowheads="1"/>
          </p:cNvSpPr>
          <p:nvPr/>
        </p:nvSpPr>
        <p:spPr bwMode="auto">
          <a:xfrm>
            <a:off x="610303" y="4038601"/>
            <a:ext cx="7662138" cy="51237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lstStyle/>
          <a:p>
            <a:pPr lvl="0" algn="ctr" fontAlgn="base">
              <a:spcBef>
                <a:spcPct val="0"/>
              </a:spcBef>
              <a:spcAft>
                <a:spcPct val="0"/>
              </a:spcAft>
              <a:buClr>
                <a:srgbClr val="0070C0"/>
              </a:buClr>
              <a:buSzPct val="120000"/>
            </a:pPr>
            <a:r>
              <a:rPr lang="en-US" sz="2400">
                <a:solidFill>
                  <a:srgbClr val="000000"/>
                </a:solidFill>
                <a:latin typeface="Segoe UI" pitchFamily="34" charset="0"/>
                <a:ea typeface="Segoe UI" pitchFamily="34" charset="0"/>
                <a:cs typeface="Segoe UI" pitchFamily="34" charset="0"/>
              </a:rPr>
              <a:t>The five FSMOs</a:t>
            </a:r>
            <a:endParaRPr lang="en-US" sz="2400" dirty="0">
              <a:solidFill>
                <a:srgbClr val="000000"/>
              </a:solidFill>
              <a:latin typeface="Segoe UI" pitchFamily="34" charset="0"/>
              <a:ea typeface="Segoe UI" pitchFamily="34" charset="0"/>
              <a:cs typeface="Segoe UI" pitchFamily="34" charset="0"/>
            </a:endParaRPr>
          </a:p>
        </p:txBody>
      </p:sp>
      <p:sp>
        <p:nvSpPr>
          <p:cNvPr id="6" name="Rounded Rectangle 844806"/>
          <p:cNvSpPr>
            <a:spLocks noChangeArrowheads="1"/>
          </p:cNvSpPr>
          <p:nvPr/>
        </p:nvSpPr>
        <p:spPr bwMode="auto">
          <a:xfrm>
            <a:off x="602901" y="4550970"/>
            <a:ext cx="3874612" cy="184983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nchor="t" anchorCtr="0"/>
          <a:lstStyle/>
          <a:p>
            <a:pPr marL="0" lvl="1" eaLnBrk="0" fontAlgn="base" hangingPunct="0">
              <a:lnSpc>
                <a:spcPct val="90000"/>
              </a:lnSpc>
              <a:spcBef>
                <a:spcPct val="40000"/>
              </a:spcBef>
              <a:spcAft>
                <a:spcPct val="0"/>
              </a:spcAft>
              <a:buClr>
                <a:srgbClr val="006699"/>
              </a:buClr>
            </a:pPr>
            <a:r>
              <a:rPr lang="en-US" altLang="zh-TW" sz="2400" dirty="0">
                <a:solidFill>
                  <a:srgbClr val="000000"/>
                </a:solidFill>
                <a:latin typeface="Segoe UI" pitchFamily="34" charset="0"/>
                <a:ea typeface="Segoe UI" pitchFamily="34" charset="0"/>
                <a:cs typeface="Segoe UI" pitchFamily="34" charset="0"/>
              </a:rPr>
              <a:t>Forest:</a:t>
            </a:r>
          </a:p>
          <a:p>
            <a:pPr marL="182880" lvl="2" indent="-342900" eaLnBrk="0" fontAlgn="base" hangingPunct="0">
              <a:lnSpc>
                <a:spcPct val="90000"/>
              </a:lnSpc>
              <a:spcBef>
                <a:spcPct val="40000"/>
              </a:spcBef>
              <a:spcAft>
                <a:spcPct val="0"/>
              </a:spcAft>
              <a:buClr>
                <a:srgbClr val="0070C0"/>
              </a:buClr>
              <a:buFont typeface="Arial" panose="020B0604020202020204" pitchFamily="34" charset="0"/>
              <a:buChar char="•"/>
            </a:pPr>
            <a:r>
              <a:rPr lang="en-US" altLang="zh-TW" sz="2400" dirty="0">
                <a:solidFill>
                  <a:srgbClr val="000000"/>
                </a:solidFill>
                <a:latin typeface="Segoe UI" pitchFamily="34" charset="0"/>
                <a:ea typeface="Segoe UI" pitchFamily="34" charset="0"/>
                <a:cs typeface="Segoe UI" pitchFamily="34" charset="0"/>
              </a:rPr>
              <a:t>Domain naming master</a:t>
            </a:r>
          </a:p>
          <a:p>
            <a:pPr marL="182880" lvl="2" indent="-342900" eaLnBrk="0" fontAlgn="base" hangingPunct="0">
              <a:lnSpc>
                <a:spcPct val="90000"/>
              </a:lnSpc>
              <a:spcBef>
                <a:spcPct val="40000"/>
              </a:spcBef>
              <a:spcAft>
                <a:spcPct val="0"/>
              </a:spcAft>
              <a:buClr>
                <a:srgbClr val="0070C0"/>
              </a:buClr>
              <a:buFont typeface="Arial" panose="020B0604020202020204" pitchFamily="34" charset="0"/>
              <a:buChar char="•"/>
            </a:pPr>
            <a:r>
              <a:rPr lang="en-US" altLang="zh-TW" sz="2400" dirty="0">
                <a:solidFill>
                  <a:srgbClr val="000000"/>
                </a:solidFill>
                <a:latin typeface="Segoe UI" pitchFamily="34" charset="0"/>
                <a:ea typeface="Segoe UI" pitchFamily="34" charset="0"/>
                <a:cs typeface="Segoe UI" pitchFamily="34" charset="0"/>
              </a:rPr>
              <a:t>Schema master</a:t>
            </a:r>
          </a:p>
        </p:txBody>
      </p:sp>
      <p:sp>
        <p:nvSpPr>
          <p:cNvPr id="7" name="Rounded Rectangle 844806"/>
          <p:cNvSpPr>
            <a:spLocks noChangeArrowheads="1"/>
          </p:cNvSpPr>
          <p:nvPr/>
        </p:nvSpPr>
        <p:spPr bwMode="auto">
          <a:xfrm>
            <a:off x="4484914" y="4550970"/>
            <a:ext cx="3787527" cy="184983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nchor="t" anchorCtr="0"/>
          <a:lstStyle/>
          <a:p>
            <a:pPr marL="0" lvl="1" eaLnBrk="0" fontAlgn="base" hangingPunct="0">
              <a:lnSpc>
                <a:spcPct val="90000"/>
              </a:lnSpc>
              <a:spcBef>
                <a:spcPct val="40000"/>
              </a:spcBef>
              <a:spcAft>
                <a:spcPct val="0"/>
              </a:spcAft>
              <a:buClr>
                <a:srgbClr val="006699"/>
              </a:buClr>
            </a:pPr>
            <a:r>
              <a:rPr lang="en-US" altLang="zh-TW" sz="2400" dirty="0">
                <a:solidFill>
                  <a:srgbClr val="000000"/>
                </a:solidFill>
                <a:latin typeface="Segoe UI" pitchFamily="34" charset="0"/>
                <a:ea typeface="Segoe UI" pitchFamily="34" charset="0"/>
                <a:cs typeface="Segoe UI" pitchFamily="34" charset="0"/>
              </a:rPr>
              <a:t>Domain:</a:t>
            </a:r>
          </a:p>
          <a:p>
            <a:pPr marL="182880" lvl="2" indent="-347472" eaLnBrk="0" fontAlgn="base" hangingPunct="0">
              <a:spcBef>
                <a:spcPts val="600"/>
              </a:spcBef>
              <a:spcAft>
                <a:spcPct val="0"/>
              </a:spcAft>
              <a:buClr>
                <a:srgbClr val="0070C0"/>
              </a:buClr>
              <a:buFontTx/>
              <a:buChar char="•"/>
            </a:pPr>
            <a:r>
              <a:rPr lang="en-US" altLang="zh-TW" sz="2400" dirty="0">
                <a:solidFill>
                  <a:srgbClr val="000000"/>
                </a:solidFill>
                <a:latin typeface="Segoe UI" pitchFamily="34" charset="0"/>
                <a:ea typeface="Segoe UI" pitchFamily="34" charset="0"/>
                <a:cs typeface="Segoe UI" pitchFamily="34" charset="0"/>
              </a:rPr>
              <a:t>RID master</a:t>
            </a:r>
          </a:p>
          <a:p>
            <a:pPr marL="182880" lvl="2" indent="-347472" eaLnBrk="0" fontAlgn="base" hangingPunct="0">
              <a:spcBef>
                <a:spcPts val="600"/>
              </a:spcBef>
              <a:spcAft>
                <a:spcPct val="0"/>
              </a:spcAft>
              <a:buClr>
                <a:srgbClr val="0070C0"/>
              </a:buClr>
              <a:buFontTx/>
              <a:buChar char="•"/>
            </a:pPr>
            <a:r>
              <a:rPr lang="en-US" altLang="zh-TW" sz="2400" dirty="0">
                <a:solidFill>
                  <a:srgbClr val="000000"/>
                </a:solidFill>
                <a:latin typeface="Segoe UI" pitchFamily="34" charset="0"/>
                <a:ea typeface="Segoe UI" pitchFamily="34" charset="0"/>
                <a:cs typeface="Segoe UI" pitchFamily="34" charset="0"/>
              </a:rPr>
              <a:t>Infrastructure master</a:t>
            </a:r>
          </a:p>
          <a:p>
            <a:pPr marL="182880" lvl="2" indent="-347472" eaLnBrk="0" fontAlgn="base" hangingPunct="0">
              <a:spcBef>
                <a:spcPts val="600"/>
              </a:spcBef>
              <a:spcAft>
                <a:spcPct val="0"/>
              </a:spcAft>
              <a:buClr>
                <a:srgbClr val="0070C0"/>
              </a:buClr>
              <a:buFontTx/>
              <a:buChar char="•"/>
            </a:pPr>
            <a:r>
              <a:rPr lang="en-US" altLang="zh-TW" sz="2400" dirty="0">
                <a:solidFill>
                  <a:srgbClr val="000000"/>
                </a:solidFill>
                <a:latin typeface="Segoe UI" pitchFamily="34" charset="0"/>
                <a:ea typeface="Segoe UI" pitchFamily="34" charset="0"/>
                <a:cs typeface="Segoe UI" pitchFamily="34" charset="0"/>
              </a:rPr>
              <a:t>PDC emulator master</a:t>
            </a:r>
          </a:p>
        </p:txBody>
      </p:sp>
    </p:spTree>
    <p:custDataLst>
      <p:tags r:id="rId1"/>
    </p:custDataLst>
    <p:extLst>
      <p:ext uri="{BB962C8B-B14F-4D97-AF65-F5344CB8AC3E}">
        <p14:creationId xmlns:p14="http://schemas.microsoft.com/office/powerpoint/2010/main" val="2678238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9eccd3e-7fc3-4c58-a998-b64ee456c5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Transferring and seizing roles</a:t>
            </a:r>
          </a:p>
        </p:txBody>
      </p:sp>
      <p:sp>
        <p:nvSpPr>
          <p:cNvPr id="4" name="AutoShape 3"/>
          <p:cNvSpPr>
            <a:spLocks noChangeArrowheads="1"/>
          </p:cNvSpPr>
          <p:nvPr/>
        </p:nvSpPr>
        <p:spPr bwMode="auto">
          <a:xfrm>
            <a:off x="341363" y="855896"/>
            <a:ext cx="7749222" cy="4533227"/>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p>
            <a:pPr marL="342900" lvl="0"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Transferring is:</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Planned</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Done with the latest data</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Done through snap-ins, Windows PowerShell, or ntdsutil.exe</a:t>
            </a:r>
          </a:p>
          <a:p>
            <a:pPr marL="342900" lvl="0"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Seizing is:</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Unplanned and a last resort </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Done with incomplete or out-of-date data </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Done through Windows PowerShell or ntdsutil.exe</a:t>
            </a:r>
          </a:p>
          <a:p>
            <a:pPr lvl="0" algn="ctr"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099962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4016f2b-c6e7-49f6-87b6-dfea7cec36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Deploying a domain controller</a:t>
            </a:r>
          </a:p>
        </p:txBody>
      </p:sp>
      <p:sp>
        <p:nvSpPr>
          <p:cNvPr id="3" name="Text Placeholder 2"/>
          <p:cNvSpPr>
            <a:spLocks noGrp="1"/>
          </p:cNvSpPr>
          <p:nvPr>
            <p:ph type="body" idx="1"/>
          </p:nvPr>
        </p:nvSpPr>
        <p:spPr/>
        <p:txBody>
          <a:bodyPr/>
          <a:lstStyle/>
          <a:p>
            <a:r>
              <a:rPr lang="en-US"/>
              <a:t>Installing a domain controller from Server Manager
Installing a domain controller on a Server Core installation of Windows Server 2016
Upgrading a domain controller
Installing a domain controller by installing from media
Cloning domain controllers
Demonstration: Cloning a domain controller
Best practices for domain controller virtualization</a:t>
            </a:r>
          </a:p>
        </p:txBody>
      </p:sp>
    </p:spTree>
    <p:custDataLst>
      <p:tags r:id="rId1"/>
    </p:custDataLst>
    <p:extLst>
      <p:ext uri="{BB962C8B-B14F-4D97-AF65-F5344CB8AC3E}">
        <p14:creationId xmlns:p14="http://schemas.microsoft.com/office/powerpoint/2010/main" val="2644558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227a4b2-fd7a-4968-904c-0db7357a287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130172" cy="740664"/>
          </a:xfrm>
        </p:spPr>
        <p:txBody>
          <a:bodyPr/>
          <a:lstStyle/>
          <a:p>
            <a:r>
              <a:rPr lang="en-US" dirty="0"/>
              <a:t>Installing a domain controller from Server Manager</a:t>
            </a:r>
          </a:p>
        </p:txBody>
      </p:sp>
      <p:sp>
        <p:nvSpPr>
          <p:cNvPr id="4" name="TextBox 3"/>
          <p:cNvSpPr txBox="1"/>
          <p:nvPr/>
        </p:nvSpPr>
        <p:spPr>
          <a:xfrm>
            <a:off x="625643" y="830232"/>
            <a:ext cx="7964904" cy="1200329"/>
          </a:xfrm>
          <a:prstGeom prst="rect">
            <a:avLst/>
          </a:prstGeom>
          <a:noFill/>
        </p:spPr>
        <p:txBody>
          <a:bodyPr wrap="square" rtlCol="0">
            <a:spAutoFit/>
          </a:bodyPr>
          <a:lstStyle/>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The </a:t>
            </a:r>
            <a:r>
              <a:rPr lang="en-US" sz="2400" b="1" dirty="0">
                <a:solidFill>
                  <a:srgbClr val="000000"/>
                </a:solidFill>
                <a:latin typeface="Segoe UI" pitchFamily="34" charset="0"/>
                <a:ea typeface="Segoe UI" pitchFamily="34" charset="0"/>
                <a:cs typeface="Segoe UI" pitchFamily="34" charset="0"/>
              </a:rPr>
              <a:t>Deployment Configuration </a:t>
            </a:r>
            <a:r>
              <a:rPr lang="en-US" sz="2400" dirty="0">
                <a:solidFill>
                  <a:srgbClr val="000000"/>
                </a:solidFill>
                <a:latin typeface="Segoe UI" pitchFamily="34" charset="0"/>
                <a:ea typeface="Segoe UI" pitchFamily="34" charset="0"/>
                <a:cs typeface="Segoe UI" pitchFamily="34" charset="0"/>
              </a:rPr>
              <a:t>section of the </a:t>
            </a:r>
          </a:p>
          <a:p>
            <a:pPr lvl="0"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Active Directory Domain Services Configuration Wizard</a:t>
            </a:r>
            <a:endParaRPr lang="en-CA" sz="2400" b="1" dirty="0">
              <a:solidFill>
                <a:srgbClr val="000000"/>
              </a:solidFill>
              <a:latin typeface="Segoe UI" pitchFamily="34" charset="0"/>
              <a:ea typeface="Segoe UI" pitchFamily="34" charset="0"/>
              <a:cs typeface="Segoe UI" pitchFamily="34" charset="0"/>
            </a:endParaRPr>
          </a:p>
        </p:txBody>
      </p:sp>
      <p:pic>
        <p:nvPicPr>
          <p:cNvPr id="5" name="Picture 3  alt text here" descr="A screenshot of the Deployment Configuration section of the Active Directory Domain Services Configuration Wizard. In this section you can choose to add a DC to an existing domain, add a domain to a forest, or add a new forest. There are options to select the existing domain or forest, depending on which option was chosen, and to provide appropriate credentials to perform the operation.&#10;&#10;"/>
          <p:cNvPicPr/>
          <p:nvPr/>
        </p:nvPicPr>
        <p:blipFill>
          <a:blip r:embed="rId4">
            <a:extLst>
              <a:ext uri="{28A0092B-C50C-407E-A947-70E740481C1C}">
                <a14:useLocalDpi xmlns:a14="http://schemas.microsoft.com/office/drawing/2010/main" val="0"/>
              </a:ext>
            </a:extLst>
          </a:blip>
          <a:srcRect/>
          <a:stretch>
            <a:fillRect/>
          </a:stretch>
        </p:blipFill>
        <p:spPr bwMode="auto">
          <a:xfrm>
            <a:off x="1433944" y="2020824"/>
            <a:ext cx="6768223" cy="4077543"/>
          </a:xfrm>
          <a:prstGeom prst="rect">
            <a:avLst/>
          </a:prstGeom>
          <a:noFill/>
          <a:ln w="9525">
            <a:solidFill>
              <a:schemeClr val="tx1"/>
            </a:solidFill>
            <a:miter lim="800000"/>
            <a:headEnd/>
            <a:tailEnd/>
          </a:ln>
          <a:extLst/>
        </p:spPr>
      </p:pic>
    </p:spTree>
    <p:custDataLst>
      <p:tags r:id="rId1"/>
    </p:custDataLst>
    <p:extLst>
      <p:ext uri="{BB962C8B-B14F-4D97-AF65-F5344CB8AC3E}">
        <p14:creationId xmlns:p14="http://schemas.microsoft.com/office/powerpoint/2010/main" val="1042180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c24a83e-8dae-4b34-b51f-6aa6294410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a domain controller on a Server Core installation of Windows Server 2016</a:t>
            </a:r>
          </a:p>
        </p:txBody>
      </p:sp>
      <p:sp>
        <p:nvSpPr>
          <p:cNvPr id="4" name="AutoShape 3"/>
          <p:cNvSpPr>
            <a:spLocks noChangeArrowheads="1"/>
          </p:cNvSpPr>
          <p:nvPr/>
        </p:nvSpPr>
        <p:spPr bwMode="auto">
          <a:xfrm>
            <a:off x="315352" y="821667"/>
            <a:ext cx="8396848" cy="5696310"/>
          </a:xfrm>
          <a:prstGeom prst="roundRect">
            <a:avLst>
              <a:gd name="adj" fmla="val 4167"/>
            </a:avLst>
          </a:prstGeom>
          <a:noFill/>
          <a:ln w="9525" algn="ctr">
            <a:noFill/>
            <a:round/>
            <a:headEnd/>
            <a:tailEnd/>
          </a:ln>
          <a:effectLst/>
        </p:spPr>
        <p:txBody>
          <a:bodyPr/>
          <a:lstStyle/>
          <a:p>
            <a:pPr marL="342900" lvl="0" indent="-342900" fontAlgn="base">
              <a:spcBef>
                <a:spcPts val="600"/>
              </a:spcBef>
              <a:spcAft>
                <a:spcPct val="0"/>
              </a:spcAft>
              <a:buClr>
                <a:srgbClr val="0070C0"/>
              </a:buClr>
              <a:buFont typeface="Arial" panose="020B0604020202020204" pitchFamily="34" charset="0"/>
              <a:buChar char="•"/>
            </a:pPr>
            <a:r>
              <a:rPr lang="en-US" sz="2300" dirty="0">
                <a:solidFill>
                  <a:srgbClr val="000000"/>
                </a:solidFill>
                <a:latin typeface="Segoe UI" pitchFamily="34" charset="0"/>
                <a:ea typeface="Segoe UI" pitchFamily="34" charset="0"/>
                <a:cs typeface="Segoe UI" pitchFamily="34" charset="0"/>
              </a:rPr>
              <a:t>Using Server Manager:</a:t>
            </a:r>
          </a:p>
          <a:p>
            <a:pPr marL="777240" lvl="1" indent="-457200" fontAlgn="base">
              <a:spcBef>
                <a:spcPts val="600"/>
              </a:spcBef>
              <a:spcAft>
                <a:spcPct val="0"/>
              </a:spcAft>
              <a:buClr>
                <a:srgbClr val="0070C0"/>
              </a:buClr>
              <a:buFont typeface="+mj-lt"/>
              <a:buAutoNum type="arabicPeriod"/>
            </a:pPr>
            <a:r>
              <a:rPr lang="en-US" sz="2300" dirty="0">
                <a:solidFill>
                  <a:srgbClr val="000000"/>
                </a:solidFill>
                <a:latin typeface="Segoe UI" pitchFamily="34" charset="0"/>
                <a:ea typeface="Segoe UI" pitchFamily="34" charset="0"/>
                <a:cs typeface="Segoe UI" pitchFamily="34" charset="0"/>
              </a:rPr>
              <a:t>Install the AD DS role</a:t>
            </a:r>
          </a:p>
          <a:p>
            <a:pPr marL="777240" lvl="1" indent="-457200" fontAlgn="base">
              <a:spcBef>
                <a:spcPts val="600"/>
              </a:spcBef>
              <a:spcAft>
                <a:spcPct val="0"/>
              </a:spcAft>
              <a:buClr>
                <a:srgbClr val="0070C0"/>
              </a:buClr>
              <a:buFont typeface="+mj-lt"/>
              <a:buAutoNum type="arabicPeriod"/>
            </a:pPr>
            <a:r>
              <a:rPr lang="en-US" sz="2300" dirty="0">
                <a:solidFill>
                  <a:srgbClr val="000000"/>
                </a:solidFill>
                <a:latin typeface="Segoe UI" pitchFamily="34" charset="0"/>
                <a:ea typeface="Segoe UI" pitchFamily="34" charset="0"/>
                <a:cs typeface="Segoe UI" pitchFamily="34" charset="0"/>
              </a:rPr>
              <a:t>Run the </a:t>
            </a:r>
            <a:r>
              <a:rPr lang="en-US" sz="2300" b="1" dirty="0">
                <a:solidFill>
                  <a:srgbClr val="000000"/>
                </a:solidFill>
                <a:latin typeface="Segoe UI" pitchFamily="34" charset="0"/>
                <a:ea typeface="Segoe UI" pitchFamily="34" charset="0"/>
                <a:cs typeface="Segoe UI" pitchFamily="34" charset="0"/>
              </a:rPr>
              <a:t>Active Directory Domain Services Configuration Wizard</a:t>
            </a:r>
            <a:r>
              <a:rPr lang="en-US" sz="2300" dirty="0">
                <a:solidFill>
                  <a:srgbClr val="000000"/>
                </a:solidFill>
                <a:latin typeface="Segoe UI" pitchFamily="34" charset="0"/>
                <a:ea typeface="Segoe UI" pitchFamily="34" charset="0"/>
                <a:cs typeface="Segoe UI" pitchFamily="34" charset="0"/>
              </a:rPr>
              <a:t> </a:t>
            </a:r>
          </a:p>
          <a:p>
            <a:pPr marL="342900" lvl="0" indent="-342900" fontAlgn="base">
              <a:spcBef>
                <a:spcPts val="600"/>
              </a:spcBef>
              <a:spcAft>
                <a:spcPct val="0"/>
              </a:spcAft>
              <a:buClr>
                <a:srgbClr val="0070C0"/>
              </a:buClr>
              <a:buFont typeface="Arial" panose="020B0604020202020204" pitchFamily="34" charset="0"/>
              <a:buChar char="•"/>
            </a:pPr>
            <a:r>
              <a:rPr lang="en-US" sz="2300" dirty="0">
                <a:solidFill>
                  <a:srgbClr val="000000"/>
                </a:solidFill>
                <a:latin typeface="Segoe UI" pitchFamily="34" charset="0"/>
                <a:ea typeface="Segoe UI" pitchFamily="34" charset="0"/>
                <a:cs typeface="Segoe UI" pitchFamily="34" charset="0"/>
              </a:rPr>
              <a:t>Using Windows PowerShell:</a:t>
            </a:r>
          </a:p>
          <a:p>
            <a:pPr marL="777240" lvl="1" indent="-457200" fontAlgn="base">
              <a:spcBef>
                <a:spcPts val="600"/>
              </a:spcBef>
              <a:spcAft>
                <a:spcPct val="0"/>
              </a:spcAft>
              <a:buClr>
                <a:srgbClr val="0070C0"/>
              </a:buClr>
              <a:buFont typeface="+mj-lt"/>
              <a:buAutoNum type="arabicPeriod"/>
            </a:pPr>
            <a:r>
              <a:rPr lang="en-US" sz="2300" dirty="0">
                <a:solidFill>
                  <a:srgbClr val="000000"/>
                </a:solidFill>
                <a:latin typeface="Segoe UI" pitchFamily="34" charset="0"/>
                <a:ea typeface="Segoe UI" pitchFamily="34" charset="0"/>
                <a:cs typeface="Segoe UI" pitchFamily="34" charset="0"/>
              </a:rPr>
              <a:t>Install the files by running the command </a:t>
            </a:r>
            <a:br>
              <a:rPr lang="en-US" sz="2300" dirty="0">
                <a:solidFill>
                  <a:srgbClr val="000000"/>
                </a:solidFill>
                <a:latin typeface="Segoe UI" pitchFamily="34" charset="0"/>
                <a:ea typeface="Segoe UI" pitchFamily="34" charset="0"/>
                <a:cs typeface="Segoe UI" pitchFamily="34" charset="0"/>
              </a:rPr>
            </a:br>
            <a:r>
              <a:rPr lang="en-US" sz="2300" b="1" dirty="0">
                <a:solidFill>
                  <a:srgbClr val="000000"/>
                </a:solidFill>
                <a:latin typeface="Segoe UI" pitchFamily="34" charset="0"/>
                <a:ea typeface="Segoe UI" pitchFamily="34" charset="0"/>
                <a:cs typeface="Segoe UI" pitchFamily="34" charset="0"/>
              </a:rPr>
              <a:t>Install-</a:t>
            </a:r>
            <a:r>
              <a:rPr lang="en-US" sz="2300" b="1" dirty="0" err="1">
                <a:solidFill>
                  <a:srgbClr val="000000"/>
                </a:solidFill>
                <a:latin typeface="Segoe UI" pitchFamily="34" charset="0"/>
                <a:ea typeface="Segoe UI" pitchFamily="34" charset="0"/>
                <a:cs typeface="Segoe UI" pitchFamily="34" charset="0"/>
              </a:rPr>
              <a:t>WindowsFeature</a:t>
            </a:r>
            <a:r>
              <a:rPr lang="en-US" sz="2300" b="1" dirty="0">
                <a:solidFill>
                  <a:srgbClr val="000000"/>
                </a:solidFill>
                <a:latin typeface="Segoe UI" pitchFamily="34" charset="0"/>
                <a:ea typeface="Segoe UI" pitchFamily="34" charset="0"/>
                <a:cs typeface="Segoe UI" pitchFamily="34" charset="0"/>
              </a:rPr>
              <a:t> AD-Domain-Services</a:t>
            </a:r>
          </a:p>
          <a:p>
            <a:pPr marL="777240" lvl="1" indent="-457200" fontAlgn="base">
              <a:spcBef>
                <a:spcPts val="600"/>
              </a:spcBef>
              <a:spcAft>
                <a:spcPct val="0"/>
              </a:spcAft>
              <a:buClr>
                <a:srgbClr val="0070C0"/>
              </a:buClr>
              <a:buFont typeface="+mj-lt"/>
              <a:buAutoNum type="arabicPeriod"/>
            </a:pPr>
            <a:r>
              <a:rPr lang="en-US" sz="2300" dirty="0">
                <a:solidFill>
                  <a:srgbClr val="000000"/>
                </a:solidFill>
                <a:latin typeface="Segoe UI" pitchFamily="34" charset="0"/>
                <a:ea typeface="Segoe UI" pitchFamily="34" charset="0"/>
                <a:cs typeface="Segoe UI" pitchFamily="34" charset="0"/>
              </a:rPr>
              <a:t>Install the domain controller role by running the command </a:t>
            </a:r>
            <a:r>
              <a:rPr lang="en-US" sz="2300" b="1" dirty="0">
                <a:solidFill>
                  <a:srgbClr val="000000"/>
                </a:solidFill>
                <a:latin typeface="Segoe UI" pitchFamily="34" charset="0"/>
                <a:ea typeface="Segoe UI" pitchFamily="34" charset="0"/>
                <a:cs typeface="Segoe UI" pitchFamily="34" charset="0"/>
              </a:rPr>
              <a:t>Install-</a:t>
            </a:r>
            <a:r>
              <a:rPr lang="en-US" sz="2300" b="1" dirty="0" err="1">
                <a:solidFill>
                  <a:srgbClr val="000000"/>
                </a:solidFill>
                <a:latin typeface="Segoe UI" pitchFamily="34" charset="0"/>
                <a:ea typeface="Segoe UI" pitchFamily="34" charset="0"/>
                <a:cs typeface="Segoe UI" pitchFamily="34" charset="0"/>
              </a:rPr>
              <a:t>ADDSDomainController</a:t>
            </a:r>
            <a:endParaRPr lang="en-US" sz="2300" dirty="0">
              <a:solidFill>
                <a:srgbClr val="000000"/>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739186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fe63282-d2f0-48e7-bbdd-4a86c74dbc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Upgrading a domain controller</a:t>
            </a:r>
          </a:p>
        </p:txBody>
      </p:sp>
      <p:sp>
        <p:nvSpPr>
          <p:cNvPr id="4" name="Rounded Rectangle 844806"/>
          <p:cNvSpPr>
            <a:spLocks noChangeArrowheads="1"/>
          </p:cNvSpPr>
          <p:nvPr/>
        </p:nvSpPr>
        <p:spPr bwMode="auto">
          <a:xfrm>
            <a:off x="205908" y="743712"/>
            <a:ext cx="8375515" cy="5795350"/>
          </a:xfrm>
          <a:prstGeom prst="roundRect">
            <a:avLst>
              <a:gd name="adj" fmla="val 8866"/>
            </a:avLst>
          </a:prstGeom>
          <a:noFill/>
          <a:ln w="9525" algn="ctr">
            <a:noFill/>
            <a:round/>
            <a:headEnd/>
            <a:tailEnd/>
          </a:ln>
          <a:effectLst/>
        </p:spPr>
        <p:txBody>
          <a:bodyPr tIns="0" bIns="0" numCol="1" spcCol="274320" anchor="t" anchorCtr="0"/>
          <a:lstStyle/>
          <a:p>
            <a:pPr lvl="0" fontAlgn="base">
              <a:lnSpc>
                <a:spcPct val="90000"/>
              </a:lnSpc>
              <a:spcBef>
                <a:spcPts val="600"/>
              </a:spcBef>
              <a:spcAft>
                <a:spcPct val="0"/>
              </a:spcAft>
              <a:buClr>
                <a:srgbClr val="006699"/>
              </a:buClr>
            </a:pPr>
            <a:r>
              <a:rPr lang="en-US" sz="2000" dirty="0">
                <a:solidFill>
                  <a:srgbClr val="000000"/>
                </a:solidFill>
                <a:latin typeface="Segoe UI" pitchFamily="34" charset="0"/>
                <a:ea typeface="Segoe UI" pitchFamily="34" charset="0"/>
                <a:cs typeface="Segoe UI" pitchFamily="34" charset="0"/>
              </a:rPr>
              <a:t>You have two options for upgrading AD DS to Windows Server 2016:</a:t>
            </a:r>
          </a:p>
          <a:p>
            <a:pPr marL="180000" lvl="0" indent="-180000" fontAlgn="base">
              <a:spcBef>
                <a:spcPts val="6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Perform an in-place upgrade from Windows Server 2008 or later to Windows Server 2016:</a:t>
            </a:r>
          </a:p>
          <a:p>
            <a:pPr marL="411480" lvl="1" indent="-228600" fontAlgn="base">
              <a:spcBef>
                <a:spcPts val="3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Benefit: Except for the prerequisite checks, all the files and programs stay in place, and no additional work is required</a:t>
            </a:r>
          </a:p>
          <a:p>
            <a:pPr marL="411480" lvl="1" indent="-228600" fontAlgn="base">
              <a:spcBef>
                <a:spcPts val="3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Risk: It might leave obsolete files and dynamic-link libraries</a:t>
            </a:r>
          </a:p>
          <a:p>
            <a:pPr marL="180000" lvl="0" indent="-180000" fontAlgn="base">
              <a:spcBef>
                <a:spcPts val="6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Introduce a new server running Windows Server 2016 into the domain, and then promote it to be a domain controller (this option is usually preferred):</a:t>
            </a:r>
          </a:p>
          <a:p>
            <a:pPr marL="411480" lvl="1" indent="-228600" fontAlgn="base">
              <a:spcBef>
                <a:spcPts val="3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Benefit: The new server has no obsolete files and settings</a:t>
            </a:r>
          </a:p>
          <a:p>
            <a:pPr marL="411480" lvl="1" indent="-228600" fontAlgn="base">
              <a:spcBef>
                <a:spcPts val="3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Risk: It might require additional work to migrate administrators’ files and settings</a:t>
            </a:r>
          </a:p>
        </p:txBody>
      </p:sp>
    </p:spTree>
    <p:custDataLst>
      <p:tags r:id="rId1"/>
    </p:custDataLst>
    <p:extLst>
      <p:ext uri="{BB962C8B-B14F-4D97-AF65-F5344CB8AC3E}">
        <p14:creationId xmlns:p14="http://schemas.microsoft.com/office/powerpoint/2010/main" val="9448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name="f008e909-817d-4a45-aab5-d12af99dfd7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Installing a domain controller by installing from media</a:t>
            </a:r>
          </a:p>
        </p:txBody>
      </p:sp>
      <p:sp>
        <p:nvSpPr>
          <p:cNvPr id="4" name="TextBox 3"/>
          <p:cNvSpPr txBox="1"/>
          <p:nvPr/>
        </p:nvSpPr>
        <p:spPr>
          <a:xfrm>
            <a:off x="609600" y="994527"/>
            <a:ext cx="8085667" cy="1200329"/>
          </a:xfrm>
          <a:prstGeom prst="rect">
            <a:avLst/>
          </a:prstGeom>
          <a:noFill/>
        </p:spPr>
        <p:txBody>
          <a:bodyPr wrap="square" rtlCol="0">
            <a:spAutoFit/>
          </a:bodyPr>
          <a:lstStyle/>
          <a:p>
            <a:pPr lvl="0" fontAlgn="base">
              <a:spcBef>
                <a:spcPct val="0"/>
              </a:spcBef>
              <a:spcAft>
                <a:spcPct val="0"/>
              </a:spcAft>
            </a:pPr>
            <a:r>
              <a:rPr lang="en-CA" sz="2400" dirty="0">
                <a:solidFill>
                  <a:srgbClr val="000000"/>
                </a:solidFill>
                <a:latin typeface="Segoe UI" pitchFamily="34" charset="0"/>
                <a:ea typeface="Segoe UI" pitchFamily="34" charset="0"/>
                <a:cs typeface="Segoe UI" pitchFamily="34" charset="0"/>
              </a:rPr>
              <a:t>The </a:t>
            </a:r>
            <a:r>
              <a:rPr lang="en-CA" sz="2400" b="1" dirty="0">
                <a:solidFill>
                  <a:srgbClr val="000000"/>
                </a:solidFill>
                <a:latin typeface="Segoe UI" pitchFamily="34" charset="0"/>
                <a:ea typeface="Segoe UI" pitchFamily="34" charset="0"/>
                <a:cs typeface="Segoe UI" pitchFamily="34" charset="0"/>
              </a:rPr>
              <a:t>Install from media </a:t>
            </a:r>
            <a:r>
              <a:rPr lang="en-CA" sz="2400" dirty="0">
                <a:solidFill>
                  <a:srgbClr val="000000"/>
                </a:solidFill>
                <a:latin typeface="Segoe UI" pitchFamily="34" charset="0"/>
                <a:ea typeface="Segoe UI" pitchFamily="34" charset="0"/>
                <a:cs typeface="Segoe UI" pitchFamily="34" charset="0"/>
              </a:rPr>
              <a:t>section on the </a:t>
            </a:r>
            <a:r>
              <a:rPr lang="en-CA" sz="2400" b="1" dirty="0">
                <a:solidFill>
                  <a:srgbClr val="000000"/>
                </a:solidFill>
                <a:latin typeface="Segoe UI" pitchFamily="34" charset="0"/>
                <a:ea typeface="Segoe UI" pitchFamily="34" charset="0"/>
                <a:cs typeface="Segoe UI" pitchFamily="34" charset="0"/>
              </a:rPr>
              <a:t>Additional Options </a:t>
            </a:r>
            <a:r>
              <a:rPr lang="en-CA" sz="2400" dirty="0">
                <a:solidFill>
                  <a:srgbClr val="000000"/>
                </a:solidFill>
                <a:latin typeface="Segoe UI" pitchFamily="34" charset="0"/>
                <a:ea typeface="Segoe UI" pitchFamily="34" charset="0"/>
                <a:cs typeface="Segoe UI" pitchFamily="34" charset="0"/>
              </a:rPr>
              <a:t>page of the </a:t>
            </a:r>
            <a:r>
              <a:rPr lang="en-CA" sz="2400" b="1" dirty="0">
                <a:solidFill>
                  <a:srgbClr val="000000"/>
                </a:solidFill>
                <a:latin typeface="Segoe UI" pitchFamily="34" charset="0"/>
                <a:ea typeface="Segoe UI" pitchFamily="34" charset="0"/>
                <a:cs typeface="Segoe UI" pitchFamily="34" charset="0"/>
              </a:rPr>
              <a:t>Active Directory Domain Services Configuration</a:t>
            </a:r>
            <a:r>
              <a:rPr lang="en-CA" sz="2400" dirty="0">
                <a:solidFill>
                  <a:srgbClr val="000000"/>
                </a:solidFill>
                <a:latin typeface="Segoe UI" pitchFamily="34" charset="0"/>
                <a:ea typeface="Segoe UI" pitchFamily="34" charset="0"/>
                <a:cs typeface="Segoe UI" pitchFamily="34" charset="0"/>
              </a:rPr>
              <a:t> </a:t>
            </a:r>
            <a:r>
              <a:rPr lang="en-CA" sz="2400" b="1" dirty="0">
                <a:solidFill>
                  <a:srgbClr val="000000"/>
                </a:solidFill>
                <a:latin typeface="Segoe UI" pitchFamily="34" charset="0"/>
                <a:ea typeface="Segoe UI" pitchFamily="34" charset="0"/>
                <a:cs typeface="Segoe UI" pitchFamily="34" charset="0"/>
              </a:rPr>
              <a:t>Wizard</a:t>
            </a:r>
          </a:p>
        </p:txBody>
      </p:sp>
      <p:pic>
        <p:nvPicPr>
          <p:cNvPr id="5" name="Picture 3  alt text here" descr="A screenshot of the Install from media section on the Additional Options page of the Active Directory Domain Services Configuration Wizard. Under Specify IFM options, the Install From media path check box is selected.&#10;&#10;"/>
          <p:cNvPicPr>
            <a:picLocks noChangeAspect="1"/>
          </p:cNvPicPr>
          <p:nvPr/>
        </p:nvPicPr>
        <p:blipFill>
          <a:blip r:embed="rId4"/>
          <a:stretch>
            <a:fillRect/>
          </a:stretch>
        </p:blipFill>
        <p:spPr>
          <a:xfrm>
            <a:off x="692227" y="2462069"/>
            <a:ext cx="8120063" cy="3052763"/>
          </a:xfrm>
          <a:prstGeom prst="rect">
            <a:avLst/>
          </a:prstGeom>
          <a:ln>
            <a:solidFill>
              <a:schemeClr val="tx1">
                <a:lumMod val="50000"/>
                <a:lumOff val="50000"/>
              </a:schemeClr>
            </a:solidFill>
          </a:ln>
        </p:spPr>
      </p:pic>
    </p:spTree>
    <p:custDataLst>
      <p:tags r:id="rId1"/>
    </p:custDataLst>
    <p:extLst>
      <p:ext uri="{BB962C8B-B14F-4D97-AF65-F5344CB8AC3E}">
        <p14:creationId xmlns:p14="http://schemas.microsoft.com/office/powerpoint/2010/main" val="3479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d006b7d6-5d6e-41ac-9e3e-74b274a3a7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Cloning domain controllers</a:t>
            </a:r>
          </a:p>
        </p:txBody>
      </p:sp>
      <p:sp>
        <p:nvSpPr>
          <p:cNvPr id="4" name="Text Placeholder 2"/>
          <p:cNvSpPr txBox="1">
            <a:spLocks/>
          </p:cNvSpPr>
          <p:nvPr/>
        </p:nvSpPr>
        <p:spPr>
          <a:xfrm>
            <a:off x="457199" y="1005840"/>
            <a:ext cx="8269357" cy="51054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800"/>
              </a:spcBef>
              <a:buSzTx/>
            </a:pPr>
            <a:r>
              <a:rPr lang="en-US" kern="0" dirty="0">
                <a:solidFill>
                  <a:srgbClr val="000000"/>
                </a:solidFill>
                <a:ea typeface="+mn-ea"/>
              </a:rPr>
              <a:t>You might clone domain controllers for:</a:t>
            </a:r>
          </a:p>
          <a:p>
            <a:pPr marL="515937" indent="-342900">
              <a:spcBef>
                <a:spcPts val="800"/>
              </a:spcBef>
              <a:buSzTx/>
            </a:pPr>
            <a:r>
              <a:rPr lang="en-US" sz="2400" kern="0" dirty="0">
                <a:solidFill>
                  <a:srgbClr val="000000"/>
                </a:solidFill>
                <a:ea typeface="+mn-ea"/>
              </a:rPr>
              <a:t>Rapid deployment</a:t>
            </a:r>
          </a:p>
          <a:p>
            <a:pPr marL="515937" indent="-342900">
              <a:spcBef>
                <a:spcPts val="800"/>
              </a:spcBef>
              <a:buSzTx/>
            </a:pPr>
            <a:r>
              <a:rPr lang="en-US" sz="2400" kern="0" dirty="0">
                <a:solidFill>
                  <a:srgbClr val="000000"/>
                </a:solidFill>
                <a:ea typeface="+mn-ea"/>
              </a:rPr>
              <a:t>Private clouds</a:t>
            </a:r>
          </a:p>
          <a:p>
            <a:pPr marL="515937" indent="-342900">
              <a:spcBef>
                <a:spcPts val="800"/>
              </a:spcBef>
              <a:buSzTx/>
            </a:pPr>
            <a:r>
              <a:rPr lang="en-US" sz="2400" kern="0" dirty="0">
                <a:solidFill>
                  <a:srgbClr val="000000"/>
                </a:solidFill>
                <a:ea typeface="+mn-ea"/>
              </a:rPr>
              <a:t>Recovery strategies</a:t>
            </a:r>
          </a:p>
          <a:p>
            <a:pPr>
              <a:spcBef>
                <a:spcPts val="800"/>
              </a:spcBef>
              <a:buSzTx/>
            </a:pPr>
            <a:r>
              <a:rPr lang="en-US" kern="0" dirty="0">
                <a:solidFill>
                  <a:srgbClr val="000000"/>
                </a:solidFill>
                <a:ea typeface="+mn-ea"/>
              </a:rPr>
              <a:t>To clone a source domain controller:</a:t>
            </a:r>
          </a:p>
          <a:p>
            <a:pPr marL="515937" indent="-342900">
              <a:spcBef>
                <a:spcPts val="800"/>
              </a:spcBef>
              <a:buSzTx/>
            </a:pPr>
            <a:r>
              <a:rPr lang="en-US" sz="2400" kern="0" dirty="0">
                <a:solidFill>
                  <a:srgbClr val="000000"/>
                </a:solidFill>
                <a:ea typeface="+mn-ea"/>
              </a:rPr>
              <a:t>Add the domain controller to the </a:t>
            </a:r>
            <a:r>
              <a:rPr lang="en-US" sz="2400" b="1" kern="0" dirty="0" err="1">
                <a:solidFill>
                  <a:srgbClr val="000000"/>
                </a:solidFill>
                <a:ea typeface="+mn-ea"/>
              </a:rPr>
              <a:t>Cloneable</a:t>
            </a:r>
            <a:r>
              <a:rPr lang="en-US" sz="2400" b="1" kern="0" dirty="0">
                <a:solidFill>
                  <a:srgbClr val="000000"/>
                </a:solidFill>
                <a:ea typeface="+mn-ea"/>
              </a:rPr>
              <a:t> Domain Controllers </a:t>
            </a:r>
            <a:r>
              <a:rPr lang="en-US" sz="2400" kern="0" dirty="0">
                <a:solidFill>
                  <a:srgbClr val="000000"/>
                </a:solidFill>
                <a:ea typeface="+mn-ea"/>
              </a:rPr>
              <a:t>group</a:t>
            </a:r>
          </a:p>
          <a:p>
            <a:pPr marL="515937" indent="-342900">
              <a:spcBef>
                <a:spcPts val="800"/>
              </a:spcBef>
              <a:buSzTx/>
            </a:pPr>
            <a:r>
              <a:rPr lang="en-US" sz="2400" kern="0" dirty="0">
                <a:solidFill>
                  <a:srgbClr val="000000"/>
                </a:solidFill>
                <a:ea typeface="+mn-ea"/>
              </a:rPr>
              <a:t>Verify app and service compatibility</a:t>
            </a:r>
          </a:p>
          <a:p>
            <a:pPr marL="515937" indent="-342900">
              <a:spcBef>
                <a:spcPts val="800"/>
              </a:spcBef>
              <a:buSzTx/>
            </a:pPr>
            <a:r>
              <a:rPr lang="en-US" sz="2400" kern="0" dirty="0">
                <a:solidFill>
                  <a:srgbClr val="000000"/>
                </a:solidFill>
                <a:ea typeface="+mn-ea"/>
              </a:rPr>
              <a:t>Create a </a:t>
            </a:r>
            <a:r>
              <a:rPr lang="en-US" sz="2400" b="1" kern="0" dirty="0">
                <a:solidFill>
                  <a:srgbClr val="000000"/>
                </a:solidFill>
                <a:ea typeface="+mn-ea"/>
              </a:rPr>
              <a:t>DCCloneConfig.xml</a:t>
            </a:r>
            <a:r>
              <a:rPr lang="en-US" sz="2400" kern="0" dirty="0">
                <a:solidFill>
                  <a:srgbClr val="000000"/>
                </a:solidFill>
                <a:ea typeface="+mn-ea"/>
              </a:rPr>
              <a:t> file</a:t>
            </a:r>
          </a:p>
          <a:p>
            <a:pPr marL="515937" indent="-342900">
              <a:spcBef>
                <a:spcPts val="800"/>
              </a:spcBef>
              <a:buSzTx/>
            </a:pPr>
            <a:r>
              <a:rPr lang="en-US" sz="2400" kern="0" dirty="0">
                <a:solidFill>
                  <a:srgbClr val="000000"/>
                </a:solidFill>
                <a:ea typeface="+mn-ea"/>
              </a:rPr>
              <a:t>Export it once, and then create as many clones as needed</a:t>
            </a:r>
          </a:p>
          <a:p>
            <a:pPr marL="515937" indent="-342900">
              <a:spcBef>
                <a:spcPts val="800"/>
              </a:spcBef>
              <a:buSzTx/>
            </a:pPr>
            <a:r>
              <a:rPr lang="en-US" sz="2400" kern="0" dirty="0">
                <a:solidFill>
                  <a:srgbClr val="000000"/>
                </a:solidFill>
                <a:ea typeface="+mn-ea"/>
              </a:rPr>
              <a:t>Start the clones</a:t>
            </a:r>
          </a:p>
          <a:p>
            <a:pPr marL="0" lvl="0" indent="0">
              <a:spcBef>
                <a:spcPct val="0"/>
              </a:spcBef>
              <a:buClrTx/>
              <a:buSzTx/>
              <a:buNone/>
            </a:pPr>
            <a:endParaRPr lang="en-US" sz="2000" kern="0" dirty="0">
              <a:solidFill>
                <a:srgbClr val="000000"/>
              </a:solidFill>
              <a:ea typeface="+mn-ea"/>
            </a:endParaRPr>
          </a:p>
        </p:txBody>
      </p:sp>
    </p:spTree>
    <p:custDataLst>
      <p:tags r:id="rId1"/>
    </p:custDataLst>
    <p:extLst>
      <p:ext uri="{BB962C8B-B14F-4D97-AF65-F5344CB8AC3E}">
        <p14:creationId xmlns:p14="http://schemas.microsoft.com/office/powerpoint/2010/main" val="2515083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0acf0dd9-39e1-43e6-8b21-2f1eb2dfcc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Cloning domain controllers</a:t>
            </a:r>
          </a:p>
        </p:txBody>
      </p:sp>
      <p:grpSp>
        <p:nvGrpSpPr>
          <p:cNvPr id="4" name="Group 3" descr="A flowchart illustrating the process that occurs when a newly cloned domain controller starts. The following is a description of the steps:&#10;1. The clone checks whether a virtual machine generation identifier exists. This is required, and if a virtual machine generation identifier does not exist, the computer either starts normally when no DCCloneConfig exists or renames DCCloneConfig and restarts in Directory Services Restore Mode (DSRM). Starting in DSRM is a safeguard, and a domain administrator needs to pay close attention and fix the issue to make the domain controller work as intended.&#10;2. The clone checks whether the virtual machine generation identifier changed, and takes one of the following actions, accordingly:&#10;• If it did not change, it is the original source domain controller. If DCCloneConfig exists, it is renamed. In both cases, a normal startup occurs, and the domain controller is functional again.&#10;• If it did change, the virtualization safeguards trigger, and the process continues.&#10;3. The clone checks whether DCCloneConfig exists. If not, a check for a duplicate IP address decides whether to start normally or in DSRM. If the DCCloneConfig file exists, the computer gets the new computer name and IP address settings from the file. The AD DS database is modified, and the initialization steps are performed so that a new domain controller is created.&#10;"/>
          <p:cNvGrpSpPr/>
          <p:nvPr/>
        </p:nvGrpSpPr>
        <p:grpSpPr>
          <a:xfrm>
            <a:off x="622669" y="862880"/>
            <a:ext cx="8371872" cy="5132241"/>
            <a:chOff x="338241" y="1161654"/>
            <a:chExt cx="8371872" cy="5132241"/>
          </a:xfrm>
        </p:grpSpPr>
        <p:cxnSp>
          <p:nvCxnSpPr>
            <p:cNvPr id="5" name="Straight Arrow Connector 4"/>
            <p:cNvCxnSpPr>
              <a:endCxn id="63" idx="0"/>
            </p:cNvCxnSpPr>
            <p:nvPr/>
          </p:nvCxnSpPr>
          <p:spPr bwMode="auto">
            <a:xfrm>
              <a:off x="2714464" y="1484820"/>
              <a:ext cx="36311" cy="441298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6" name="Straight Arrow Connector 5"/>
            <p:cNvCxnSpPr>
              <a:stCxn id="66" idx="1"/>
              <a:endCxn id="64" idx="3"/>
            </p:cNvCxnSpPr>
            <p:nvPr/>
          </p:nvCxnSpPr>
          <p:spPr bwMode="auto">
            <a:xfrm flipH="1">
              <a:off x="1141455" y="5293926"/>
              <a:ext cx="1329340" cy="140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a:off x="5924499" y="4747214"/>
              <a:ext cx="19551" cy="929162"/>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8" name="Straight Arrow Connector 7"/>
            <p:cNvCxnSpPr>
              <a:endCxn id="61" idx="1"/>
            </p:cNvCxnSpPr>
            <p:nvPr/>
          </p:nvCxnSpPr>
          <p:spPr bwMode="auto">
            <a:xfrm>
              <a:off x="2920669" y="4567106"/>
              <a:ext cx="4877155" cy="41741"/>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6073651" y="2019954"/>
              <a:ext cx="18553" cy="1577996"/>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V="1">
              <a:off x="2896875" y="1849889"/>
              <a:ext cx="4952489" cy="1"/>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11" name="TextBox 10"/>
            <p:cNvSpPr txBox="1"/>
            <p:nvPr/>
          </p:nvSpPr>
          <p:spPr>
            <a:xfrm>
              <a:off x="1617785" y="1258819"/>
              <a:ext cx="661591" cy="369332"/>
            </a:xfrm>
            <a:prstGeom prst="rect">
              <a:avLst/>
            </a:prstGeom>
            <a:noFill/>
          </p:spPr>
          <p:txBody>
            <a:bodyPr wrap="none" rtlCol="0">
              <a:spAutoFit/>
            </a:bodyPr>
            <a:lstStyle/>
            <a:p>
              <a:pPr lvl="0"/>
              <a:r>
                <a:rPr lang="en-US">
                  <a:solidFill>
                    <a:prstClr val="black"/>
                  </a:solidFill>
                  <a:latin typeface="Segoe UI" pitchFamily="34" charset="0"/>
                  <a:ea typeface="Segoe UI" pitchFamily="34" charset="0"/>
                  <a:cs typeface="Segoe UI" pitchFamily="34" charset="0"/>
                </a:rPr>
                <a:t>Start</a:t>
              </a:r>
              <a:endParaRPr lang="en-US" dirty="0">
                <a:solidFill>
                  <a:prstClr val="black"/>
                </a:solidFill>
                <a:latin typeface="Segoe UI" pitchFamily="34" charset="0"/>
                <a:ea typeface="Segoe UI" pitchFamily="34" charset="0"/>
                <a:cs typeface="Segoe UI" pitchFamily="34" charset="0"/>
              </a:endParaRPr>
            </a:p>
          </p:txBody>
        </p:sp>
        <p:sp>
          <p:nvSpPr>
            <p:cNvPr id="12" name="TextBox 11"/>
            <p:cNvSpPr txBox="1"/>
            <p:nvPr/>
          </p:nvSpPr>
          <p:spPr>
            <a:xfrm>
              <a:off x="5170569" y="1693154"/>
              <a:ext cx="492443" cy="369332"/>
            </a:xfrm>
            <a:prstGeom prst="rect">
              <a:avLst/>
            </a:prstGeom>
            <a:solidFill>
              <a:schemeClr val="bg1"/>
            </a:solidFill>
          </p:spPr>
          <p:txBody>
            <a:bodyPr wrap="none" rtlCol="0">
              <a:spAutoFit/>
            </a:bodyPr>
            <a:lstStyle/>
            <a:p>
              <a:pPr lvl="0"/>
              <a:r>
                <a:rPr lang="en-US">
                  <a:solidFill>
                    <a:prstClr val="black"/>
                  </a:solidFill>
                  <a:latin typeface="Segoe UI" pitchFamily="34" charset="0"/>
                  <a:ea typeface="Segoe UI" pitchFamily="34" charset="0"/>
                  <a:cs typeface="Segoe UI" pitchFamily="34" charset="0"/>
                </a:rPr>
                <a:t>No</a:t>
              </a:r>
              <a:endParaRPr lang="en-US" dirty="0">
                <a:solidFill>
                  <a:prstClr val="black"/>
                </a:solidFill>
                <a:latin typeface="Segoe UI" pitchFamily="34" charset="0"/>
                <a:ea typeface="Segoe UI" pitchFamily="34" charset="0"/>
                <a:cs typeface="Segoe UI" pitchFamily="34" charset="0"/>
              </a:endParaRPr>
            </a:p>
          </p:txBody>
        </p:sp>
        <p:sp>
          <p:nvSpPr>
            <p:cNvPr id="13" name="TextBox 12"/>
            <p:cNvSpPr txBox="1"/>
            <p:nvPr/>
          </p:nvSpPr>
          <p:spPr>
            <a:xfrm>
              <a:off x="2842977" y="2320550"/>
              <a:ext cx="2986323" cy="584775"/>
            </a:xfrm>
            <a:prstGeom prst="rect">
              <a:avLst/>
            </a:prstGeom>
            <a:noFill/>
          </p:spPr>
          <p:txBody>
            <a:bodyPr wrap="square" rtlCol="0">
              <a:spAutoFit/>
            </a:bodyPr>
            <a:lstStyle/>
            <a:p>
              <a:pPr lvl="0"/>
              <a:r>
                <a:rPr lang="en-US" sz="1600">
                  <a:solidFill>
                    <a:prstClr val="black"/>
                  </a:solidFill>
                  <a:latin typeface="Segoe UI" pitchFamily="34" charset="0"/>
                  <a:ea typeface="Segoe UI" pitchFamily="34" charset="0"/>
                  <a:cs typeface="Segoe UI" pitchFamily="34" charset="0"/>
                </a:rPr>
                <a:t>Virtual machine generation </a:t>
              </a:r>
            </a:p>
            <a:p>
              <a:pPr lvl="0"/>
              <a:r>
                <a:rPr lang="en-US" sz="1600">
                  <a:solidFill>
                    <a:prstClr val="black"/>
                  </a:solidFill>
                  <a:latin typeface="Segoe UI" pitchFamily="34" charset="0"/>
                  <a:ea typeface="Segoe UI" pitchFamily="34" charset="0"/>
                  <a:cs typeface="Segoe UI" pitchFamily="34" charset="0"/>
                </a:rPr>
                <a:t>identifier changed?</a:t>
              </a:r>
              <a:endParaRPr lang="en-US" sz="1600" dirty="0">
                <a:solidFill>
                  <a:prstClr val="black"/>
                </a:solidFill>
                <a:latin typeface="Segoe UI" pitchFamily="34" charset="0"/>
                <a:ea typeface="Segoe UI" pitchFamily="34" charset="0"/>
                <a:cs typeface="Segoe UI" pitchFamily="34" charset="0"/>
              </a:endParaRPr>
            </a:p>
          </p:txBody>
        </p:sp>
        <p:sp>
          <p:nvSpPr>
            <p:cNvPr id="14" name="TextBox 13"/>
            <p:cNvSpPr txBox="1"/>
            <p:nvPr/>
          </p:nvSpPr>
          <p:spPr>
            <a:xfrm>
              <a:off x="7246214" y="1699986"/>
              <a:ext cx="455574" cy="369332"/>
            </a:xfrm>
            <a:prstGeom prst="rect">
              <a:avLst/>
            </a:prstGeom>
            <a:solidFill>
              <a:schemeClr val="bg1"/>
            </a:solidFill>
          </p:spPr>
          <p:txBody>
            <a:bodyPr wrap="none" rtlCol="0">
              <a:spAutoFit/>
            </a:bodyPr>
            <a:lstStyle/>
            <a:p>
              <a:pPr lvl="0"/>
              <a:r>
                <a:rPr lang="en-US">
                  <a:solidFill>
                    <a:prstClr val="black"/>
                  </a:solidFill>
                  <a:latin typeface="Calibri"/>
                  <a:cs typeface="Arial" charset="0"/>
                </a:rPr>
                <a:t>No</a:t>
              </a:r>
              <a:endParaRPr lang="en-US" dirty="0">
                <a:solidFill>
                  <a:prstClr val="black"/>
                </a:solidFill>
                <a:latin typeface="Calibri"/>
                <a:cs typeface="Arial" charset="0"/>
              </a:endParaRPr>
            </a:p>
          </p:txBody>
        </p:sp>
        <p:sp>
          <p:nvSpPr>
            <p:cNvPr id="15" name="TextBox 14"/>
            <p:cNvSpPr txBox="1"/>
            <p:nvPr/>
          </p:nvSpPr>
          <p:spPr>
            <a:xfrm>
              <a:off x="5832276" y="2404466"/>
              <a:ext cx="485518" cy="369332"/>
            </a:xfrm>
            <a:prstGeom prst="rect">
              <a:avLst/>
            </a:prstGeom>
            <a:solidFill>
              <a:schemeClr val="bg1"/>
            </a:solidFill>
          </p:spPr>
          <p:txBody>
            <a:bodyPr wrap="none" rtlCol="0">
              <a:spAutoFit/>
            </a:bodyPr>
            <a:lstStyle/>
            <a:p>
              <a:pPr lvl="0"/>
              <a:r>
                <a:rPr lang="en-US">
                  <a:solidFill>
                    <a:prstClr val="black"/>
                  </a:solidFill>
                  <a:latin typeface="Calibri"/>
                  <a:cs typeface="Arial" charset="0"/>
                </a:rPr>
                <a:t>Yes</a:t>
              </a:r>
              <a:endParaRPr lang="en-US" dirty="0">
                <a:solidFill>
                  <a:prstClr val="black"/>
                </a:solidFill>
                <a:latin typeface="Calibri"/>
                <a:cs typeface="Arial" charset="0"/>
              </a:endParaRPr>
            </a:p>
          </p:txBody>
        </p:sp>
        <p:sp>
          <p:nvSpPr>
            <p:cNvPr id="16" name="TextBox 15"/>
            <p:cNvSpPr txBox="1"/>
            <p:nvPr/>
          </p:nvSpPr>
          <p:spPr>
            <a:xfrm>
              <a:off x="6073651" y="1953758"/>
              <a:ext cx="1565750" cy="584775"/>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DCCloneConfig</a:t>
              </a:r>
            </a:p>
            <a:p>
              <a:pPr lvl="0"/>
              <a:r>
                <a:rPr lang="en-US" sz="1600">
                  <a:solidFill>
                    <a:prstClr val="black"/>
                  </a:solidFill>
                  <a:latin typeface="Segoe UI" pitchFamily="34" charset="0"/>
                  <a:ea typeface="Segoe UI" pitchFamily="34" charset="0"/>
                  <a:cs typeface="Segoe UI" pitchFamily="34" charset="0"/>
                </a:rPr>
                <a:t>exists?</a:t>
              </a:r>
              <a:endParaRPr lang="en-US" sz="1600" dirty="0">
                <a:solidFill>
                  <a:prstClr val="black"/>
                </a:solidFill>
                <a:latin typeface="Segoe UI" pitchFamily="34" charset="0"/>
                <a:ea typeface="Segoe UI" pitchFamily="34" charset="0"/>
                <a:cs typeface="Segoe UI" pitchFamily="34" charset="0"/>
              </a:endParaRPr>
            </a:p>
          </p:txBody>
        </p:sp>
        <p:sp>
          <p:nvSpPr>
            <p:cNvPr id="17" name="TextBox 16"/>
            <p:cNvSpPr txBox="1"/>
            <p:nvPr/>
          </p:nvSpPr>
          <p:spPr>
            <a:xfrm>
              <a:off x="6364796" y="3038306"/>
              <a:ext cx="1588897" cy="584775"/>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Rename </a:t>
              </a:r>
            </a:p>
            <a:p>
              <a:pPr lvl="0"/>
              <a:r>
                <a:rPr lang="en-US" sz="1600">
                  <a:solidFill>
                    <a:prstClr val="black"/>
                  </a:solidFill>
                  <a:latin typeface="Segoe UI" pitchFamily="34" charset="0"/>
                  <a:ea typeface="Segoe UI" pitchFamily="34" charset="0"/>
                  <a:cs typeface="Segoe UI" pitchFamily="34" charset="0"/>
                </a:rPr>
                <a:t>DDCloneConfig</a:t>
              </a:r>
              <a:endParaRPr lang="en-US" sz="1600" dirty="0">
                <a:solidFill>
                  <a:prstClr val="black"/>
                </a:solidFill>
                <a:latin typeface="Segoe UI" pitchFamily="34" charset="0"/>
                <a:ea typeface="Segoe UI" pitchFamily="34" charset="0"/>
                <a:cs typeface="Segoe UI" pitchFamily="34" charset="0"/>
              </a:endParaRPr>
            </a:p>
          </p:txBody>
        </p:sp>
        <p:sp>
          <p:nvSpPr>
            <p:cNvPr id="18" name="TextBox 17"/>
            <p:cNvSpPr txBox="1"/>
            <p:nvPr/>
          </p:nvSpPr>
          <p:spPr>
            <a:xfrm>
              <a:off x="7849365" y="1981920"/>
              <a:ext cx="860748" cy="584775"/>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Normal</a:t>
              </a:r>
            </a:p>
            <a:p>
              <a:pPr lvl="0"/>
              <a:r>
                <a:rPr lang="en-US" sz="1600">
                  <a:solidFill>
                    <a:prstClr val="black"/>
                  </a:solidFill>
                  <a:latin typeface="Segoe UI" pitchFamily="34" charset="0"/>
                  <a:ea typeface="Segoe UI" pitchFamily="34" charset="0"/>
                  <a:cs typeface="Segoe UI" pitchFamily="34" charset="0"/>
                </a:rPr>
                <a:t>start</a:t>
              </a:r>
              <a:endParaRPr lang="en-US" sz="1600" dirty="0">
                <a:solidFill>
                  <a:prstClr val="black"/>
                </a:solidFill>
                <a:latin typeface="Segoe UI" pitchFamily="34" charset="0"/>
                <a:ea typeface="Segoe UI" pitchFamily="34" charset="0"/>
                <a:cs typeface="Segoe UI" pitchFamily="34" charset="0"/>
              </a:endParaRPr>
            </a:p>
          </p:txBody>
        </p:sp>
        <p:sp>
          <p:nvSpPr>
            <p:cNvPr id="19" name="TextBox 18"/>
            <p:cNvSpPr txBox="1"/>
            <p:nvPr/>
          </p:nvSpPr>
          <p:spPr>
            <a:xfrm>
              <a:off x="5744306" y="3982330"/>
              <a:ext cx="1037656" cy="584775"/>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Restart in</a:t>
              </a:r>
            </a:p>
            <a:p>
              <a:pPr lvl="0"/>
              <a:r>
                <a:rPr lang="en-US" sz="1600">
                  <a:solidFill>
                    <a:prstClr val="black"/>
                  </a:solidFill>
                  <a:latin typeface="Segoe UI" pitchFamily="34" charset="0"/>
                  <a:ea typeface="Segoe UI" pitchFamily="34" charset="0"/>
                  <a:cs typeface="Segoe UI" pitchFamily="34" charset="0"/>
                </a:rPr>
                <a:t>DSRM </a:t>
              </a:r>
              <a:endParaRPr lang="en-US" sz="1600" dirty="0">
                <a:solidFill>
                  <a:prstClr val="black"/>
                </a:solidFill>
                <a:latin typeface="Segoe UI" pitchFamily="34" charset="0"/>
                <a:ea typeface="Segoe UI" pitchFamily="34" charset="0"/>
                <a:cs typeface="Segoe UI" pitchFamily="34" charset="0"/>
              </a:endParaRPr>
            </a:p>
          </p:txBody>
        </p:sp>
        <p:sp>
          <p:nvSpPr>
            <p:cNvPr id="20" name="TextBox 19"/>
            <p:cNvSpPr txBox="1"/>
            <p:nvPr/>
          </p:nvSpPr>
          <p:spPr>
            <a:xfrm>
              <a:off x="2516763" y="3038306"/>
              <a:ext cx="474425" cy="338554"/>
            </a:xfrm>
            <a:prstGeom prst="rect">
              <a:avLst/>
            </a:prstGeom>
            <a:solidFill>
              <a:schemeClr val="bg1"/>
            </a:solid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Yes</a:t>
              </a:r>
              <a:endParaRPr lang="en-US" sz="1600" dirty="0">
                <a:solidFill>
                  <a:prstClr val="black"/>
                </a:solidFill>
                <a:latin typeface="Segoe UI" pitchFamily="34" charset="0"/>
                <a:ea typeface="Segoe UI" pitchFamily="34" charset="0"/>
                <a:cs typeface="Segoe UI" pitchFamily="34" charset="0"/>
              </a:endParaRPr>
            </a:p>
          </p:txBody>
        </p:sp>
        <p:sp>
          <p:nvSpPr>
            <p:cNvPr id="21" name="TextBox 20"/>
            <p:cNvSpPr txBox="1"/>
            <p:nvPr/>
          </p:nvSpPr>
          <p:spPr>
            <a:xfrm>
              <a:off x="3012573" y="3283794"/>
              <a:ext cx="1379993" cy="830997"/>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Virtualization</a:t>
              </a:r>
            </a:p>
            <a:p>
              <a:pPr lvl="0"/>
              <a:r>
                <a:rPr lang="en-US" sz="1600">
                  <a:solidFill>
                    <a:prstClr val="black"/>
                  </a:solidFill>
                  <a:latin typeface="Segoe UI" pitchFamily="34" charset="0"/>
                  <a:ea typeface="Segoe UI" pitchFamily="34" charset="0"/>
                  <a:cs typeface="Segoe UI" pitchFamily="34" charset="0"/>
                </a:rPr>
                <a:t>safeguards </a:t>
              </a:r>
            </a:p>
            <a:p>
              <a:pPr lvl="0"/>
              <a:r>
                <a:rPr lang="en-US" sz="1600">
                  <a:solidFill>
                    <a:prstClr val="black"/>
                  </a:solidFill>
                  <a:latin typeface="Segoe UI" pitchFamily="34" charset="0"/>
                  <a:ea typeface="Segoe UI" pitchFamily="34" charset="0"/>
                  <a:cs typeface="Segoe UI" pitchFamily="34" charset="0"/>
                </a:rPr>
                <a:t>triggered</a:t>
              </a:r>
              <a:endParaRPr lang="en-US" sz="1600" dirty="0">
                <a:solidFill>
                  <a:prstClr val="black"/>
                </a:solidFill>
                <a:latin typeface="Segoe UI" pitchFamily="34" charset="0"/>
                <a:ea typeface="Segoe UI" pitchFamily="34" charset="0"/>
                <a:cs typeface="Segoe UI" pitchFamily="34" charset="0"/>
              </a:endParaRPr>
            </a:p>
          </p:txBody>
        </p:sp>
        <p:sp>
          <p:nvSpPr>
            <p:cNvPr id="22" name="TextBox 21"/>
            <p:cNvSpPr txBox="1"/>
            <p:nvPr/>
          </p:nvSpPr>
          <p:spPr>
            <a:xfrm>
              <a:off x="2901270" y="4309089"/>
              <a:ext cx="1565750" cy="584775"/>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DCCloneConfig</a:t>
              </a:r>
            </a:p>
            <a:p>
              <a:pPr lvl="0"/>
              <a:r>
                <a:rPr lang="en-US" sz="1600">
                  <a:solidFill>
                    <a:prstClr val="black"/>
                  </a:solidFill>
                  <a:latin typeface="Segoe UI" pitchFamily="34" charset="0"/>
                  <a:ea typeface="Segoe UI" pitchFamily="34" charset="0"/>
                  <a:cs typeface="Segoe UI" pitchFamily="34" charset="0"/>
                </a:rPr>
                <a:t>exists?</a:t>
              </a:r>
              <a:endParaRPr lang="en-US" sz="1600" dirty="0">
                <a:solidFill>
                  <a:prstClr val="black"/>
                </a:solidFill>
                <a:latin typeface="Segoe UI" pitchFamily="34" charset="0"/>
                <a:ea typeface="Segoe UI" pitchFamily="34" charset="0"/>
                <a:cs typeface="Segoe UI" pitchFamily="34" charset="0"/>
              </a:endParaRPr>
            </a:p>
          </p:txBody>
        </p:sp>
        <p:sp>
          <p:nvSpPr>
            <p:cNvPr id="23" name="TextBox 22"/>
            <p:cNvSpPr txBox="1"/>
            <p:nvPr/>
          </p:nvSpPr>
          <p:spPr>
            <a:xfrm>
              <a:off x="4792051" y="4457804"/>
              <a:ext cx="492443" cy="369332"/>
            </a:xfrm>
            <a:prstGeom prst="rect">
              <a:avLst/>
            </a:prstGeom>
            <a:solidFill>
              <a:schemeClr val="bg1"/>
            </a:solidFill>
          </p:spPr>
          <p:txBody>
            <a:bodyPr wrap="none" rtlCol="0">
              <a:spAutoFit/>
            </a:bodyPr>
            <a:lstStyle/>
            <a:p>
              <a:pPr lvl="0"/>
              <a:r>
                <a:rPr lang="en-US">
                  <a:solidFill>
                    <a:prstClr val="black"/>
                  </a:solidFill>
                  <a:latin typeface="Segoe UI" pitchFamily="34" charset="0"/>
                  <a:ea typeface="Segoe UI" pitchFamily="34" charset="0"/>
                  <a:cs typeface="Segoe UI" pitchFamily="34" charset="0"/>
                </a:rPr>
                <a:t>No</a:t>
              </a:r>
              <a:endParaRPr lang="en-US" dirty="0">
                <a:solidFill>
                  <a:prstClr val="black"/>
                </a:solidFill>
                <a:latin typeface="Segoe UI" pitchFamily="34" charset="0"/>
                <a:ea typeface="Segoe UI" pitchFamily="34" charset="0"/>
                <a:cs typeface="Segoe UI" pitchFamily="34" charset="0"/>
              </a:endParaRPr>
            </a:p>
          </p:txBody>
        </p:sp>
        <p:sp>
          <p:nvSpPr>
            <p:cNvPr id="24" name="TextBox 23"/>
            <p:cNvSpPr txBox="1"/>
            <p:nvPr/>
          </p:nvSpPr>
          <p:spPr>
            <a:xfrm>
              <a:off x="6735514" y="4483153"/>
              <a:ext cx="455574" cy="369332"/>
            </a:xfrm>
            <a:prstGeom prst="rect">
              <a:avLst/>
            </a:prstGeom>
            <a:solidFill>
              <a:schemeClr val="bg1"/>
            </a:solidFill>
          </p:spPr>
          <p:txBody>
            <a:bodyPr wrap="none" rtlCol="0">
              <a:spAutoFit/>
            </a:bodyPr>
            <a:lstStyle/>
            <a:p>
              <a:pPr lvl="0"/>
              <a:r>
                <a:rPr lang="en-US">
                  <a:solidFill>
                    <a:prstClr val="black"/>
                  </a:solidFill>
                  <a:latin typeface="Calibri"/>
                  <a:cs typeface="Arial" charset="0"/>
                </a:rPr>
                <a:t>No</a:t>
              </a:r>
              <a:endParaRPr lang="en-US" dirty="0">
                <a:solidFill>
                  <a:prstClr val="black"/>
                </a:solidFill>
                <a:latin typeface="Calibri"/>
                <a:cs typeface="Arial" charset="0"/>
              </a:endParaRPr>
            </a:p>
          </p:txBody>
        </p:sp>
        <p:sp>
          <p:nvSpPr>
            <p:cNvPr id="25" name="TextBox 24"/>
            <p:cNvSpPr txBox="1"/>
            <p:nvPr/>
          </p:nvSpPr>
          <p:spPr>
            <a:xfrm>
              <a:off x="7726148" y="4716439"/>
              <a:ext cx="860748" cy="584775"/>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Normal</a:t>
              </a:r>
            </a:p>
            <a:p>
              <a:pPr lvl="0"/>
              <a:r>
                <a:rPr lang="en-US" sz="1600">
                  <a:solidFill>
                    <a:prstClr val="black"/>
                  </a:solidFill>
                  <a:latin typeface="Segoe UI" pitchFamily="34" charset="0"/>
                  <a:ea typeface="Segoe UI" pitchFamily="34" charset="0"/>
                  <a:cs typeface="Segoe UI" pitchFamily="34" charset="0"/>
                </a:rPr>
                <a:t>start</a:t>
              </a:r>
              <a:endParaRPr lang="en-US" sz="1600" dirty="0">
                <a:solidFill>
                  <a:prstClr val="black"/>
                </a:solidFill>
                <a:latin typeface="Segoe UI" pitchFamily="34" charset="0"/>
                <a:ea typeface="Segoe UI" pitchFamily="34" charset="0"/>
                <a:cs typeface="Segoe UI" pitchFamily="34" charset="0"/>
              </a:endParaRPr>
            </a:p>
          </p:txBody>
        </p:sp>
        <p:sp>
          <p:nvSpPr>
            <p:cNvPr id="26" name="TextBox 25"/>
            <p:cNvSpPr txBox="1"/>
            <p:nvPr/>
          </p:nvSpPr>
          <p:spPr>
            <a:xfrm>
              <a:off x="6175303" y="4757473"/>
              <a:ext cx="1319592" cy="584775"/>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Duplicate IP </a:t>
              </a:r>
            </a:p>
            <a:p>
              <a:pPr lvl="0"/>
              <a:r>
                <a:rPr lang="en-US" sz="1600">
                  <a:solidFill>
                    <a:prstClr val="black"/>
                  </a:solidFill>
                  <a:latin typeface="Segoe UI" pitchFamily="34" charset="0"/>
                  <a:ea typeface="Segoe UI" pitchFamily="34" charset="0"/>
                  <a:cs typeface="Segoe UI" pitchFamily="34" charset="0"/>
                </a:rPr>
                <a:t>address?</a:t>
              </a:r>
              <a:endParaRPr lang="en-US" sz="1600" dirty="0">
                <a:solidFill>
                  <a:prstClr val="black"/>
                </a:solidFill>
                <a:latin typeface="Segoe UI" pitchFamily="34" charset="0"/>
                <a:ea typeface="Segoe UI" pitchFamily="34" charset="0"/>
                <a:cs typeface="Segoe UI" pitchFamily="34" charset="0"/>
              </a:endParaRPr>
            </a:p>
          </p:txBody>
        </p:sp>
        <p:sp>
          <p:nvSpPr>
            <p:cNvPr id="27" name="TextBox 26"/>
            <p:cNvSpPr txBox="1"/>
            <p:nvPr/>
          </p:nvSpPr>
          <p:spPr>
            <a:xfrm>
              <a:off x="5758947" y="5173409"/>
              <a:ext cx="485518" cy="369332"/>
            </a:xfrm>
            <a:prstGeom prst="rect">
              <a:avLst/>
            </a:prstGeom>
            <a:solidFill>
              <a:schemeClr val="bg1"/>
            </a:solidFill>
          </p:spPr>
          <p:txBody>
            <a:bodyPr wrap="none" rtlCol="0">
              <a:spAutoFit/>
            </a:bodyPr>
            <a:lstStyle/>
            <a:p>
              <a:pPr lvl="0"/>
              <a:r>
                <a:rPr lang="en-US">
                  <a:solidFill>
                    <a:prstClr val="black"/>
                  </a:solidFill>
                  <a:latin typeface="Calibri"/>
                  <a:cs typeface="Arial" charset="0"/>
                </a:rPr>
                <a:t>Yes</a:t>
              </a:r>
              <a:endParaRPr lang="en-US" dirty="0">
                <a:solidFill>
                  <a:prstClr val="black"/>
                </a:solidFill>
                <a:latin typeface="Calibri"/>
                <a:cs typeface="Arial" charset="0"/>
              </a:endParaRPr>
            </a:p>
          </p:txBody>
        </p:sp>
        <p:sp>
          <p:nvSpPr>
            <p:cNvPr id="28" name="TextBox 27"/>
            <p:cNvSpPr txBox="1"/>
            <p:nvPr/>
          </p:nvSpPr>
          <p:spPr>
            <a:xfrm>
              <a:off x="6243602" y="5707065"/>
              <a:ext cx="1037656" cy="584775"/>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Restart in</a:t>
              </a:r>
            </a:p>
            <a:p>
              <a:pPr lvl="0"/>
              <a:r>
                <a:rPr lang="en-US" sz="1600">
                  <a:solidFill>
                    <a:prstClr val="black"/>
                  </a:solidFill>
                  <a:latin typeface="Segoe UI" pitchFamily="34" charset="0"/>
                  <a:ea typeface="Segoe UI" pitchFamily="34" charset="0"/>
                  <a:cs typeface="Segoe UI" pitchFamily="34" charset="0"/>
                </a:rPr>
                <a:t>DSRM </a:t>
              </a:r>
              <a:endParaRPr lang="en-US" sz="1600" dirty="0">
                <a:solidFill>
                  <a:prstClr val="black"/>
                </a:solidFill>
                <a:latin typeface="Segoe UI" pitchFamily="34" charset="0"/>
                <a:ea typeface="Segoe UI" pitchFamily="34" charset="0"/>
                <a:cs typeface="Segoe UI" pitchFamily="34" charset="0"/>
              </a:endParaRPr>
            </a:p>
          </p:txBody>
        </p:sp>
        <p:sp>
          <p:nvSpPr>
            <p:cNvPr id="29" name="TextBox 28"/>
            <p:cNvSpPr txBox="1"/>
            <p:nvPr/>
          </p:nvSpPr>
          <p:spPr>
            <a:xfrm>
              <a:off x="2991423" y="5172971"/>
              <a:ext cx="704039" cy="338554"/>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Clone</a:t>
              </a:r>
              <a:endParaRPr lang="en-US" sz="1600" dirty="0">
                <a:solidFill>
                  <a:prstClr val="black"/>
                </a:solidFill>
                <a:latin typeface="Segoe UI" pitchFamily="34" charset="0"/>
                <a:ea typeface="Segoe UI" pitchFamily="34" charset="0"/>
                <a:cs typeface="Segoe UI" pitchFamily="34" charset="0"/>
              </a:endParaRPr>
            </a:p>
          </p:txBody>
        </p:sp>
        <p:sp>
          <p:nvSpPr>
            <p:cNvPr id="30" name="TextBox 29"/>
            <p:cNvSpPr txBox="1"/>
            <p:nvPr/>
          </p:nvSpPr>
          <p:spPr>
            <a:xfrm>
              <a:off x="2490727" y="2027246"/>
              <a:ext cx="474425" cy="338554"/>
            </a:xfrm>
            <a:prstGeom prst="rect">
              <a:avLst/>
            </a:prstGeom>
            <a:solidFill>
              <a:schemeClr val="bg1"/>
            </a:solid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Yes</a:t>
              </a:r>
              <a:endParaRPr lang="en-US" sz="1600" dirty="0">
                <a:solidFill>
                  <a:prstClr val="black"/>
                </a:solidFill>
                <a:latin typeface="Segoe UI" pitchFamily="34" charset="0"/>
                <a:ea typeface="Segoe UI" pitchFamily="34" charset="0"/>
                <a:cs typeface="Segoe UI" pitchFamily="34" charset="0"/>
              </a:endParaRPr>
            </a:p>
          </p:txBody>
        </p:sp>
        <p:sp>
          <p:nvSpPr>
            <p:cNvPr id="31" name="TextBox 30"/>
            <p:cNvSpPr txBox="1"/>
            <p:nvPr/>
          </p:nvSpPr>
          <p:spPr>
            <a:xfrm>
              <a:off x="2325899" y="5493377"/>
              <a:ext cx="933269" cy="338554"/>
            </a:xfrm>
            <a:prstGeom prst="rect">
              <a:avLst/>
            </a:prstGeom>
            <a:solidFill>
              <a:schemeClr val="bg1"/>
            </a:solid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Succeed</a:t>
              </a:r>
              <a:endParaRPr lang="en-US" sz="1600" dirty="0">
                <a:solidFill>
                  <a:prstClr val="black"/>
                </a:solidFill>
                <a:latin typeface="Segoe UI" pitchFamily="34" charset="0"/>
                <a:ea typeface="Segoe UI" pitchFamily="34" charset="0"/>
                <a:cs typeface="Segoe UI" pitchFamily="34" charset="0"/>
              </a:endParaRPr>
            </a:p>
          </p:txBody>
        </p:sp>
        <p:sp>
          <p:nvSpPr>
            <p:cNvPr id="32" name="TextBox 31"/>
            <p:cNvSpPr txBox="1"/>
            <p:nvPr/>
          </p:nvSpPr>
          <p:spPr>
            <a:xfrm>
              <a:off x="3028664" y="5883182"/>
              <a:ext cx="816442" cy="338554"/>
            </a:xfrm>
            <a:prstGeom prst="rect">
              <a:avLst/>
            </a:prstGeom>
            <a:noFill/>
          </p:spPr>
          <p:txBody>
            <a:bodyPr wrap="none" rtlCol="0">
              <a:spAutoFit/>
            </a:bodyPr>
            <a:lstStyle/>
            <a:p>
              <a:pPr lvl="0"/>
              <a:r>
                <a:rPr lang="en-US" sz="1600" dirty="0">
                  <a:solidFill>
                    <a:prstClr val="black"/>
                  </a:solidFill>
                  <a:latin typeface="Segoe UI" pitchFamily="34" charset="0"/>
                  <a:ea typeface="Segoe UI" pitchFamily="34" charset="0"/>
                  <a:cs typeface="Segoe UI" pitchFamily="34" charset="0"/>
                </a:rPr>
                <a:t>Restart</a:t>
              </a:r>
            </a:p>
          </p:txBody>
        </p:sp>
        <p:sp>
          <p:nvSpPr>
            <p:cNvPr id="33" name="TextBox 32"/>
            <p:cNvSpPr txBox="1"/>
            <p:nvPr/>
          </p:nvSpPr>
          <p:spPr>
            <a:xfrm>
              <a:off x="1691026" y="5193980"/>
              <a:ext cx="481607" cy="338554"/>
            </a:xfrm>
            <a:prstGeom prst="rect">
              <a:avLst/>
            </a:prstGeom>
            <a:solidFill>
              <a:schemeClr val="bg1"/>
            </a:solid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Fail</a:t>
              </a:r>
              <a:endParaRPr lang="en-US" sz="1600" dirty="0">
                <a:solidFill>
                  <a:prstClr val="black"/>
                </a:solidFill>
                <a:latin typeface="Segoe UI" pitchFamily="34" charset="0"/>
                <a:ea typeface="Segoe UI" pitchFamily="34" charset="0"/>
                <a:cs typeface="Segoe UI" pitchFamily="34" charset="0"/>
              </a:endParaRPr>
            </a:p>
          </p:txBody>
        </p:sp>
        <p:sp>
          <p:nvSpPr>
            <p:cNvPr id="34" name="TextBox 33"/>
            <p:cNvSpPr txBox="1"/>
            <p:nvPr/>
          </p:nvSpPr>
          <p:spPr>
            <a:xfrm>
              <a:off x="776232" y="5572691"/>
              <a:ext cx="1037656" cy="584775"/>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Restart in</a:t>
              </a:r>
            </a:p>
            <a:p>
              <a:pPr lvl="0"/>
              <a:r>
                <a:rPr lang="en-US" sz="1600">
                  <a:solidFill>
                    <a:prstClr val="black"/>
                  </a:solidFill>
                  <a:latin typeface="Segoe UI" pitchFamily="34" charset="0"/>
                  <a:ea typeface="Segoe UI" pitchFamily="34" charset="0"/>
                  <a:cs typeface="Segoe UI" pitchFamily="34" charset="0"/>
                </a:rPr>
                <a:t>DSRM </a:t>
              </a:r>
              <a:endParaRPr lang="en-US" sz="1600" dirty="0">
                <a:solidFill>
                  <a:prstClr val="black"/>
                </a:solidFill>
                <a:latin typeface="Segoe UI" pitchFamily="34" charset="0"/>
                <a:ea typeface="Segoe UI" pitchFamily="34" charset="0"/>
                <a:cs typeface="Segoe UI" pitchFamily="34" charset="0"/>
              </a:endParaRPr>
            </a:p>
          </p:txBody>
        </p:sp>
        <p:cxnSp>
          <p:nvCxnSpPr>
            <p:cNvPr id="35" name="Straight Connector 34"/>
            <p:cNvCxnSpPr/>
            <p:nvPr/>
          </p:nvCxnSpPr>
          <p:spPr>
            <a:xfrm flipH="1">
              <a:off x="2325899" y="2592403"/>
              <a:ext cx="206765" cy="0"/>
            </a:xfrm>
            <a:prstGeom prst="line">
              <a:avLst/>
            </a:prstGeom>
            <a:noFill/>
            <a:ln w="9525" cap="flat" cmpd="sng" algn="ctr">
              <a:solidFill>
                <a:sysClr val="windowText" lastClr="000000"/>
              </a:solidFill>
              <a:prstDash val="solid"/>
            </a:ln>
            <a:effectLst/>
          </p:spPr>
        </p:cxnSp>
        <p:sp>
          <p:nvSpPr>
            <p:cNvPr id="36" name="TextBox 35"/>
            <p:cNvSpPr txBox="1"/>
            <p:nvPr/>
          </p:nvSpPr>
          <p:spPr>
            <a:xfrm>
              <a:off x="1936838" y="2409034"/>
              <a:ext cx="492443" cy="369332"/>
            </a:xfrm>
            <a:prstGeom prst="rect">
              <a:avLst/>
            </a:prstGeom>
            <a:noFill/>
          </p:spPr>
          <p:txBody>
            <a:bodyPr wrap="none" rtlCol="0">
              <a:spAutoFit/>
            </a:bodyPr>
            <a:lstStyle/>
            <a:p>
              <a:pPr lvl="0"/>
              <a:r>
                <a:rPr lang="en-US">
                  <a:solidFill>
                    <a:prstClr val="black"/>
                  </a:solidFill>
                  <a:latin typeface="Segoe UI" pitchFamily="34" charset="0"/>
                  <a:ea typeface="Segoe UI" pitchFamily="34" charset="0"/>
                  <a:cs typeface="Segoe UI" pitchFamily="34" charset="0"/>
                </a:rPr>
                <a:t>No</a:t>
              </a:r>
              <a:endParaRPr lang="en-US" dirty="0">
                <a:solidFill>
                  <a:prstClr val="black"/>
                </a:solidFill>
                <a:latin typeface="Segoe UI" pitchFamily="34" charset="0"/>
                <a:ea typeface="Segoe UI" pitchFamily="34" charset="0"/>
                <a:cs typeface="Segoe UI" pitchFamily="34" charset="0"/>
              </a:endParaRPr>
            </a:p>
          </p:txBody>
        </p:sp>
        <p:cxnSp>
          <p:nvCxnSpPr>
            <p:cNvPr id="37" name="Straight Arrow Connector 36"/>
            <p:cNvCxnSpPr/>
            <p:nvPr/>
          </p:nvCxnSpPr>
          <p:spPr>
            <a:xfrm flipH="1">
              <a:off x="1167821" y="2604319"/>
              <a:ext cx="828323" cy="0"/>
            </a:xfrm>
            <a:prstGeom prst="straightConnector1">
              <a:avLst/>
            </a:prstGeom>
            <a:noFill/>
            <a:ln w="9525" cap="flat" cmpd="sng" algn="ctr">
              <a:solidFill>
                <a:sysClr val="windowText" lastClr="000000"/>
              </a:solidFill>
              <a:prstDash val="solid"/>
              <a:tailEnd type="arrow"/>
            </a:ln>
            <a:effectLst/>
          </p:spPr>
        </p:cxnSp>
        <p:cxnSp>
          <p:nvCxnSpPr>
            <p:cNvPr id="38" name="Straight Connector 37"/>
            <p:cNvCxnSpPr/>
            <p:nvPr/>
          </p:nvCxnSpPr>
          <p:spPr>
            <a:xfrm>
              <a:off x="966291" y="2724433"/>
              <a:ext cx="0" cy="316410"/>
            </a:xfrm>
            <a:prstGeom prst="line">
              <a:avLst/>
            </a:prstGeom>
            <a:noFill/>
            <a:ln w="9525" cap="flat" cmpd="sng" algn="ctr">
              <a:solidFill>
                <a:sysClr val="windowText" lastClr="000000"/>
              </a:solidFill>
              <a:prstDash val="solid"/>
            </a:ln>
            <a:effectLst/>
          </p:spPr>
        </p:cxnSp>
        <p:sp>
          <p:nvSpPr>
            <p:cNvPr id="39" name="TextBox 38"/>
            <p:cNvSpPr txBox="1"/>
            <p:nvPr/>
          </p:nvSpPr>
          <p:spPr>
            <a:xfrm>
              <a:off x="751192" y="3020938"/>
              <a:ext cx="474425" cy="338554"/>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Yes</a:t>
              </a:r>
              <a:endParaRPr lang="en-US" sz="1600" dirty="0">
                <a:solidFill>
                  <a:prstClr val="black"/>
                </a:solidFill>
                <a:latin typeface="Segoe UI" pitchFamily="34" charset="0"/>
                <a:ea typeface="Segoe UI" pitchFamily="34" charset="0"/>
                <a:cs typeface="Segoe UI" pitchFamily="34" charset="0"/>
              </a:endParaRPr>
            </a:p>
          </p:txBody>
        </p:sp>
        <p:cxnSp>
          <p:nvCxnSpPr>
            <p:cNvPr id="40" name="Straight Arrow Connector 39"/>
            <p:cNvCxnSpPr>
              <a:stCxn id="39" idx="2"/>
            </p:cNvCxnSpPr>
            <p:nvPr/>
          </p:nvCxnSpPr>
          <p:spPr>
            <a:xfrm flipH="1">
              <a:off x="966291" y="3359492"/>
              <a:ext cx="22114" cy="154917"/>
            </a:xfrm>
            <a:prstGeom prst="straightConnector1">
              <a:avLst/>
            </a:prstGeom>
            <a:noFill/>
            <a:ln w="9525" cap="flat" cmpd="sng" algn="ctr">
              <a:solidFill>
                <a:sysClr val="windowText" lastClr="000000"/>
              </a:solidFill>
              <a:prstDash val="solid"/>
              <a:tailEnd type="arrow"/>
            </a:ln>
            <a:effectLst/>
          </p:spPr>
        </p:cxnSp>
        <p:sp>
          <p:nvSpPr>
            <p:cNvPr id="41" name="TextBox 40"/>
            <p:cNvSpPr txBox="1"/>
            <p:nvPr/>
          </p:nvSpPr>
          <p:spPr>
            <a:xfrm>
              <a:off x="1192812" y="3475340"/>
              <a:ext cx="1588897" cy="584775"/>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Rename </a:t>
              </a:r>
            </a:p>
            <a:p>
              <a:pPr lvl="0"/>
              <a:r>
                <a:rPr lang="en-US" sz="1600">
                  <a:solidFill>
                    <a:prstClr val="black"/>
                  </a:solidFill>
                  <a:latin typeface="Segoe UI" pitchFamily="34" charset="0"/>
                  <a:ea typeface="Segoe UI" pitchFamily="34" charset="0"/>
                  <a:cs typeface="Segoe UI" pitchFamily="34" charset="0"/>
                </a:rPr>
                <a:t>DDCloneConfig</a:t>
              </a:r>
              <a:endParaRPr lang="en-US" sz="1600" dirty="0">
                <a:solidFill>
                  <a:prstClr val="black"/>
                </a:solidFill>
                <a:latin typeface="Segoe UI" pitchFamily="34" charset="0"/>
                <a:ea typeface="Segoe UI" pitchFamily="34" charset="0"/>
                <a:cs typeface="Segoe UI" pitchFamily="34" charset="0"/>
              </a:endParaRPr>
            </a:p>
          </p:txBody>
        </p:sp>
        <p:cxnSp>
          <p:nvCxnSpPr>
            <p:cNvPr id="42" name="Straight Arrow Connector 41"/>
            <p:cNvCxnSpPr/>
            <p:nvPr/>
          </p:nvCxnSpPr>
          <p:spPr>
            <a:xfrm>
              <a:off x="966291" y="3728648"/>
              <a:ext cx="0" cy="440734"/>
            </a:xfrm>
            <a:prstGeom prst="straightConnector1">
              <a:avLst/>
            </a:prstGeom>
            <a:noFill/>
            <a:ln w="9525" cap="flat" cmpd="sng" algn="ctr">
              <a:solidFill>
                <a:sysClr val="windowText" lastClr="000000"/>
              </a:solidFill>
              <a:prstDash val="solid"/>
              <a:tailEnd type="arrow"/>
            </a:ln>
            <a:effectLst/>
          </p:spPr>
        </p:cxnSp>
        <p:sp>
          <p:nvSpPr>
            <p:cNvPr id="43" name="TextBox 42"/>
            <p:cNvSpPr txBox="1"/>
            <p:nvPr/>
          </p:nvSpPr>
          <p:spPr>
            <a:xfrm>
              <a:off x="1263057" y="4133726"/>
              <a:ext cx="860748" cy="584775"/>
            </a:xfrm>
            <a:prstGeom prst="rect">
              <a:avLst/>
            </a:prstGeom>
            <a:no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Normal</a:t>
              </a:r>
            </a:p>
            <a:p>
              <a:pPr lvl="0"/>
              <a:r>
                <a:rPr lang="en-US" sz="1600">
                  <a:solidFill>
                    <a:prstClr val="black"/>
                  </a:solidFill>
                  <a:latin typeface="Segoe UI" pitchFamily="34" charset="0"/>
                  <a:ea typeface="Segoe UI" pitchFamily="34" charset="0"/>
                  <a:cs typeface="Segoe UI" pitchFamily="34" charset="0"/>
                </a:rPr>
                <a:t>start</a:t>
              </a:r>
              <a:endParaRPr lang="en-US" sz="1600" dirty="0">
                <a:solidFill>
                  <a:prstClr val="black"/>
                </a:solidFill>
                <a:latin typeface="Segoe UI" pitchFamily="34" charset="0"/>
                <a:ea typeface="Segoe UI" pitchFamily="34" charset="0"/>
                <a:cs typeface="Segoe UI" pitchFamily="34" charset="0"/>
              </a:endParaRPr>
            </a:p>
          </p:txBody>
        </p:sp>
        <p:cxnSp>
          <p:nvCxnSpPr>
            <p:cNvPr id="44" name="Elbow Connector 43"/>
            <p:cNvCxnSpPr/>
            <p:nvPr/>
          </p:nvCxnSpPr>
          <p:spPr>
            <a:xfrm rot="10800000" flipV="1">
              <a:off x="549298" y="2592402"/>
              <a:ext cx="245181" cy="739207"/>
            </a:xfrm>
            <a:prstGeom prst="bentConnector2">
              <a:avLst/>
            </a:prstGeom>
            <a:noFill/>
            <a:ln w="9525" cap="flat" cmpd="sng" algn="ctr">
              <a:solidFill>
                <a:sysClr val="windowText" lastClr="000000"/>
              </a:solidFill>
              <a:prstDash val="solid"/>
            </a:ln>
            <a:effectLst/>
          </p:spPr>
        </p:cxnSp>
        <p:sp>
          <p:nvSpPr>
            <p:cNvPr id="45" name="TextBox 44"/>
            <p:cNvSpPr txBox="1"/>
            <p:nvPr/>
          </p:nvSpPr>
          <p:spPr>
            <a:xfrm>
              <a:off x="338241" y="3228617"/>
              <a:ext cx="492443" cy="369332"/>
            </a:xfrm>
            <a:prstGeom prst="rect">
              <a:avLst/>
            </a:prstGeom>
            <a:noFill/>
          </p:spPr>
          <p:txBody>
            <a:bodyPr wrap="none" rtlCol="0">
              <a:spAutoFit/>
            </a:bodyPr>
            <a:lstStyle/>
            <a:p>
              <a:pPr lvl="0"/>
              <a:r>
                <a:rPr lang="en-US">
                  <a:solidFill>
                    <a:prstClr val="black"/>
                  </a:solidFill>
                  <a:latin typeface="Segoe UI" pitchFamily="34" charset="0"/>
                  <a:ea typeface="Segoe UI" pitchFamily="34" charset="0"/>
                  <a:cs typeface="Segoe UI" pitchFamily="34" charset="0"/>
                </a:rPr>
                <a:t>No</a:t>
              </a:r>
              <a:endParaRPr lang="en-US" dirty="0">
                <a:solidFill>
                  <a:prstClr val="black"/>
                </a:solidFill>
                <a:latin typeface="Segoe UI" pitchFamily="34" charset="0"/>
                <a:ea typeface="Segoe UI" pitchFamily="34" charset="0"/>
                <a:cs typeface="Segoe UI" pitchFamily="34" charset="0"/>
              </a:endParaRPr>
            </a:p>
          </p:txBody>
        </p:sp>
        <p:cxnSp>
          <p:nvCxnSpPr>
            <p:cNvPr id="46" name="Elbow Connector 45"/>
            <p:cNvCxnSpPr/>
            <p:nvPr/>
          </p:nvCxnSpPr>
          <p:spPr>
            <a:xfrm rot="16200000" flipH="1">
              <a:off x="304260" y="3842331"/>
              <a:ext cx="683461" cy="194698"/>
            </a:xfrm>
            <a:prstGeom prst="bentConnector2">
              <a:avLst/>
            </a:prstGeom>
            <a:noFill/>
            <a:ln w="9525" cap="flat" cmpd="sng" algn="ctr">
              <a:solidFill>
                <a:sysClr val="windowText" lastClr="000000"/>
              </a:solidFill>
              <a:prstDash val="solid"/>
              <a:tailEnd type="arrow"/>
            </a:ln>
            <a:effectLst/>
          </p:spPr>
        </p:cxnSp>
        <p:cxnSp>
          <p:nvCxnSpPr>
            <p:cNvPr id="47" name="Straight Connector 46"/>
            <p:cNvCxnSpPr>
              <a:stCxn id="30" idx="0"/>
              <a:endCxn id="30" idx="0"/>
            </p:cNvCxnSpPr>
            <p:nvPr/>
          </p:nvCxnSpPr>
          <p:spPr bwMode="auto">
            <a:xfrm>
              <a:off x="2727940" y="2027246"/>
              <a:ext cx="0" cy="0"/>
            </a:xfrm>
            <a:prstGeom prst="lin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cxnSp>
        <p:cxnSp>
          <p:nvCxnSpPr>
            <p:cNvPr id="48" name="Straight Connector 47"/>
            <p:cNvCxnSpPr/>
            <p:nvPr/>
          </p:nvCxnSpPr>
          <p:spPr bwMode="auto">
            <a:xfrm>
              <a:off x="2688575" y="1418802"/>
              <a:ext cx="824698" cy="792183"/>
            </a:xfrm>
            <a:prstGeom prst="lin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cxnSp>
        <p:sp>
          <p:nvSpPr>
            <p:cNvPr id="49" name="TextBox 48"/>
            <p:cNvSpPr txBox="1"/>
            <p:nvPr/>
          </p:nvSpPr>
          <p:spPr>
            <a:xfrm>
              <a:off x="2551991" y="3994424"/>
              <a:ext cx="474425" cy="338554"/>
            </a:xfrm>
            <a:prstGeom prst="rect">
              <a:avLst/>
            </a:prstGeom>
            <a:solidFill>
              <a:schemeClr val="bg1"/>
            </a:solid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Yes</a:t>
              </a:r>
              <a:endParaRPr lang="en-US" sz="1600" dirty="0">
                <a:solidFill>
                  <a:prstClr val="black"/>
                </a:solidFill>
                <a:latin typeface="Segoe UI" pitchFamily="34" charset="0"/>
                <a:ea typeface="Segoe UI" pitchFamily="34" charset="0"/>
                <a:cs typeface="Segoe UI" pitchFamily="34" charset="0"/>
              </a:endParaRPr>
            </a:p>
          </p:txBody>
        </p:sp>
        <p:sp>
          <p:nvSpPr>
            <p:cNvPr id="50" name="TextBox 49"/>
            <p:cNvSpPr txBox="1"/>
            <p:nvPr/>
          </p:nvSpPr>
          <p:spPr>
            <a:xfrm>
              <a:off x="2551991" y="4863348"/>
              <a:ext cx="474425" cy="338554"/>
            </a:xfrm>
            <a:prstGeom prst="rect">
              <a:avLst/>
            </a:prstGeom>
            <a:solidFill>
              <a:schemeClr val="bg1"/>
            </a:solidFill>
          </p:spPr>
          <p:txBody>
            <a:bodyPr wrap="none" rtlCol="0">
              <a:spAutoFit/>
            </a:bodyPr>
            <a:lstStyle/>
            <a:p>
              <a:pPr lvl="0"/>
              <a:r>
                <a:rPr lang="en-US" sz="1600">
                  <a:solidFill>
                    <a:prstClr val="black"/>
                  </a:solidFill>
                  <a:latin typeface="Segoe UI" pitchFamily="34" charset="0"/>
                  <a:ea typeface="Segoe UI" pitchFamily="34" charset="0"/>
                  <a:cs typeface="Segoe UI" pitchFamily="34" charset="0"/>
                </a:rPr>
                <a:t>Yes</a:t>
              </a:r>
              <a:endParaRPr lang="en-US" sz="1600" dirty="0">
                <a:solidFill>
                  <a:prstClr val="black"/>
                </a:solidFill>
                <a:latin typeface="Segoe UI" pitchFamily="34" charset="0"/>
                <a:ea typeface="Segoe UI" pitchFamily="34" charset="0"/>
                <a:cs typeface="Segoe UI" pitchFamily="34" charset="0"/>
              </a:endParaRPr>
            </a:p>
          </p:txBody>
        </p:sp>
        <p:cxnSp>
          <p:nvCxnSpPr>
            <p:cNvPr id="51" name="Straight Arrow Connector 50"/>
            <p:cNvCxnSpPr/>
            <p:nvPr/>
          </p:nvCxnSpPr>
          <p:spPr bwMode="auto">
            <a:xfrm>
              <a:off x="6067763" y="2000364"/>
              <a:ext cx="824698" cy="792183"/>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2" name="Oval 51"/>
            <p:cNvSpPr/>
            <p:nvPr/>
          </p:nvSpPr>
          <p:spPr>
            <a:xfrm>
              <a:off x="2516763" y="1161654"/>
              <a:ext cx="404162" cy="379155"/>
            </a:xfrm>
            <a:prstGeom prst="ellipse">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3" name="Isosceles Triangle 52"/>
            <p:cNvSpPr/>
            <p:nvPr/>
          </p:nvSpPr>
          <p:spPr>
            <a:xfrm>
              <a:off x="2527735" y="1674443"/>
              <a:ext cx="368065" cy="382089"/>
            </a:xfrm>
            <a:prstGeom prst="triangle">
              <a:avLst/>
            </a:pr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4" name="Isosceles Triangle 53"/>
            <p:cNvSpPr/>
            <p:nvPr/>
          </p:nvSpPr>
          <p:spPr>
            <a:xfrm>
              <a:off x="776232" y="2331132"/>
              <a:ext cx="368065" cy="382089"/>
            </a:xfrm>
            <a:prstGeom prst="triangle">
              <a:avLst/>
            </a:pr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5" name="Isosceles Triangle 54"/>
            <p:cNvSpPr/>
            <p:nvPr/>
          </p:nvSpPr>
          <p:spPr>
            <a:xfrm>
              <a:off x="2552604" y="2297490"/>
              <a:ext cx="368065" cy="382089"/>
            </a:xfrm>
            <a:prstGeom prst="triangle">
              <a:avLst/>
            </a:pr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6" name="Isosceles Triangle 55"/>
            <p:cNvSpPr/>
            <p:nvPr/>
          </p:nvSpPr>
          <p:spPr>
            <a:xfrm>
              <a:off x="5869761" y="1637865"/>
              <a:ext cx="368065" cy="382089"/>
            </a:xfrm>
            <a:prstGeom prst="triangle">
              <a:avLst/>
            </a:pr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7" name="Isosceles Triangle 56"/>
            <p:cNvSpPr/>
            <p:nvPr/>
          </p:nvSpPr>
          <p:spPr>
            <a:xfrm>
              <a:off x="2566743" y="4252943"/>
              <a:ext cx="368065" cy="382089"/>
            </a:xfrm>
            <a:prstGeom prst="triangle">
              <a:avLst/>
            </a:pr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8" name="Isosceles Triangle 57"/>
            <p:cNvSpPr/>
            <p:nvPr/>
          </p:nvSpPr>
          <p:spPr>
            <a:xfrm>
              <a:off x="5740466" y="4457804"/>
              <a:ext cx="368065" cy="382089"/>
            </a:xfrm>
            <a:prstGeom prst="triangle">
              <a:avLst/>
            </a:pr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9" name="Rectangle 58"/>
            <p:cNvSpPr/>
            <p:nvPr/>
          </p:nvSpPr>
          <p:spPr>
            <a:xfrm>
              <a:off x="7911527" y="1637865"/>
              <a:ext cx="405551" cy="396091"/>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0" name="Rectangle 59"/>
            <p:cNvSpPr/>
            <p:nvPr/>
          </p:nvSpPr>
          <p:spPr>
            <a:xfrm>
              <a:off x="5905730" y="3607629"/>
              <a:ext cx="405551" cy="396091"/>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1" name="Rectangle 60"/>
            <p:cNvSpPr/>
            <p:nvPr/>
          </p:nvSpPr>
          <p:spPr>
            <a:xfrm>
              <a:off x="7797824" y="4410801"/>
              <a:ext cx="405551" cy="396091"/>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2" name="Rectangle 61"/>
            <p:cNvSpPr/>
            <p:nvPr/>
          </p:nvSpPr>
          <p:spPr>
            <a:xfrm>
              <a:off x="5771972" y="5731637"/>
              <a:ext cx="405551" cy="396091"/>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3" name="Rectangle 62"/>
            <p:cNvSpPr/>
            <p:nvPr/>
          </p:nvSpPr>
          <p:spPr>
            <a:xfrm>
              <a:off x="2547998" y="5897804"/>
              <a:ext cx="405551" cy="396091"/>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4" name="Rectangle 63"/>
            <p:cNvSpPr/>
            <p:nvPr/>
          </p:nvSpPr>
          <p:spPr>
            <a:xfrm>
              <a:off x="735904" y="5097285"/>
              <a:ext cx="405551" cy="396091"/>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5" name="Rectangle 64"/>
            <p:cNvSpPr/>
            <p:nvPr/>
          </p:nvSpPr>
          <p:spPr>
            <a:xfrm>
              <a:off x="775838" y="4194853"/>
              <a:ext cx="405551" cy="396091"/>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6" name="Rectangle 65"/>
            <p:cNvSpPr/>
            <p:nvPr/>
          </p:nvSpPr>
          <p:spPr>
            <a:xfrm>
              <a:off x="2470795" y="5194903"/>
              <a:ext cx="581069" cy="198046"/>
            </a:xfrm>
            <a:prstGeom prst="rect">
              <a:avLst/>
            </a:prstGeom>
            <a:solidFill>
              <a:schemeClr val="bg1"/>
            </a:solidFill>
            <a:ln>
              <a:solidFill>
                <a:srgbClr val="BAD8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7" name="Rectangle 66"/>
            <p:cNvSpPr/>
            <p:nvPr/>
          </p:nvSpPr>
          <p:spPr>
            <a:xfrm>
              <a:off x="2460239" y="3542302"/>
              <a:ext cx="581069" cy="198046"/>
            </a:xfrm>
            <a:prstGeom prst="rect">
              <a:avLst/>
            </a:prstGeom>
            <a:solidFill>
              <a:schemeClr val="bg1"/>
            </a:solidFill>
            <a:ln>
              <a:solidFill>
                <a:srgbClr val="BAD8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8" name="Rectangle 67"/>
            <p:cNvSpPr/>
            <p:nvPr/>
          </p:nvSpPr>
          <p:spPr>
            <a:xfrm>
              <a:off x="645990" y="3514409"/>
              <a:ext cx="581069" cy="198046"/>
            </a:xfrm>
            <a:prstGeom prst="rect">
              <a:avLst/>
            </a:prstGeom>
            <a:solidFill>
              <a:schemeClr val="bg1"/>
            </a:solidFill>
            <a:ln>
              <a:solidFill>
                <a:srgbClr val="BAD8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9" name="Rectangle 68"/>
            <p:cNvSpPr/>
            <p:nvPr/>
          </p:nvSpPr>
          <p:spPr>
            <a:xfrm>
              <a:off x="5792392" y="3116196"/>
              <a:ext cx="581069" cy="198046"/>
            </a:xfrm>
            <a:prstGeom prst="rect">
              <a:avLst/>
            </a:prstGeom>
            <a:solidFill>
              <a:schemeClr val="bg1"/>
            </a:solidFill>
            <a:ln>
              <a:solidFill>
                <a:srgbClr val="BAD8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0" name="TextBox 69"/>
            <p:cNvSpPr txBox="1"/>
            <p:nvPr/>
          </p:nvSpPr>
          <p:spPr>
            <a:xfrm>
              <a:off x="2872528" y="1161654"/>
              <a:ext cx="3167558" cy="646331"/>
            </a:xfrm>
            <a:prstGeom prst="rect">
              <a:avLst/>
            </a:prstGeom>
            <a:noFill/>
          </p:spPr>
          <p:txBody>
            <a:bodyPr wrap="square" rtlCol="0">
              <a:spAutoFit/>
            </a:bodyPr>
            <a:lstStyle/>
            <a:p>
              <a:pPr lvl="0"/>
              <a:r>
                <a:rPr lang="en-US">
                  <a:solidFill>
                    <a:prstClr val="black"/>
                  </a:solidFill>
                  <a:latin typeface="Segoe UI" pitchFamily="34" charset="0"/>
                  <a:ea typeface="Segoe UI" pitchFamily="34" charset="0"/>
                  <a:cs typeface="Segoe UI" pitchFamily="34" charset="0"/>
                </a:rPr>
                <a:t>Virtual machine</a:t>
              </a:r>
            </a:p>
            <a:p>
              <a:pPr lvl="0"/>
              <a:r>
                <a:rPr lang="en-US">
                  <a:solidFill>
                    <a:prstClr val="black"/>
                  </a:solidFill>
                  <a:latin typeface="Segoe UI" pitchFamily="34" charset="0"/>
                  <a:ea typeface="Segoe UI" pitchFamily="34" charset="0"/>
                  <a:cs typeface="Segoe UI" pitchFamily="34" charset="0"/>
                </a:rPr>
                <a:t>generation identifier exists?</a:t>
              </a:r>
              <a:endParaRPr lang="en-US" dirty="0">
                <a:solidFill>
                  <a:prstClr val="black"/>
                </a:solidFill>
                <a:latin typeface="Segoe UI" pitchFamily="34" charset="0"/>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275987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b9776ab-dc62-4cc6-aaac-6658978798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Overview of AD DS</a:t>
            </a:r>
          </a:p>
        </p:txBody>
      </p:sp>
      <p:sp>
        <p:nvSpPr>
          <p:cNvPr id="3" name="Text Placeholder 2"/>
          <p:cNvSpPr>
            <a:spLocks noGrp="1"/>
          </p:cNvSpPr>
          <p:nvPr>
            <p:ph type="body" idx="1"/>
          </p:nvPr>
        </p:nvSpPr>
        <p:spPr>
          <a:xfrm>
            <a:off x="458788" y="1021214"/>
            <a:ext cx="8119156" cy="5362807"/>
          </a:xfrm>
        </p:spPr>
        <p:txBody>
          <a:bodyPr/>
          <a:lstStyle/>
          <a:p>
            <a:r>
              <a:rPr lang="en-US" dirty="0"/>
              <a:t>AD DS components
What is the AD DS schema?
What is an AD DS forest?
What is an AD DS domain?
What are OUs?
What is new in AD DS in Windows Server 2016?
What is Azure AD?
Overview of AD DS administration tools
Demonstration: Using the Active Directory Administrative Center to administer and manage AD DS</a:t>
            </a:r>
          </a:p>
        </p:txBody>
      </p:sp>
    </p:spTree>
    <p:custDataLst>
      <p:tags r:id="rId1"/>
    </p:custDataLst>
    <p:extLst>
      <p:ext uri="{BB962C8B-B14F-4D97-AF65-F5344CB8AC3E}">
        <p14:creationId xmlns:p14="http://schemas.microsoft.com/office/powerpoint/2010/main" val="2918880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cee28e0-1dee-4161-a633-05e3ee2f64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Cloning a domain controller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None/>
            </a:pPr>
            <a:r>
              <a:rPr lang="en-US" kern="0" dirty="0">
                <a:solidFill>
                  <a:srgbClr val="000000"/>
                </a:solidFill>
              </a:rPr>
              <a:t>In this demonstration, you will see how to:</a:t>
            </a:r>
          </a:p>
          <a:p>
            <a:pPr>
              <a:spcBef>
                <a:spcPts val="800"/>
              </a:spcBef>
            </a:pPr>
            <a:r>
              <a:rPr lang="en-US" sz="2400" kern="0" dirty="0">
                <a:solidFill>
                  <a:srgbClr val="000000"/>
                </a:solidFill>
              </a:rPr>
              <a:t>Prepare a source domain controller for cloning</a:t>
            </a:r>
          </a:p>
          <a:p>
            <a:r>
              <a:rPr lang="en-US" sz="2400" kern="0" dirty="0">
                <a:solidFill>
                  <a:srgbClr val="000000"/>
                </a:solidFill>
              </a:rPr>
              <a:t>Export the source virtual machine</a:t>
            </a:r>
          </a:p>
          <a:p>
            <a:r>
              <a:rPr lang="en-US" sz="2400" kern="0" dirty="0">
                <a:solidFill>
                  <a:srgbClr val="000000"/>
                </a:solidFill>
              </a:rPr>
              <a:t>Create and start the cloned domain controller</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445793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3380783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294005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66aa9692-4cb2-4f20-a7b5-aea97cec76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Best practices for domain controller virtualization</a:t>
            </a:r>
          </a:p>
        </p:txBody>
      </p:sp>
      <p:sp>
        <p:nvSpPr>
          <p:cNvPr id="4" name="Content Placeholder 2"/>
          <p:cNvSpPr txBox="1">
            <a:spLocks/>
          </p:cNvSpPr>
          <p:nvPr/>
        </p:nvSpPr>
        <p:spPr>
          <a:xfrm>
            <a:off x="434512" y="1231608"/>
            <a:ext cx="8119156" cy="374499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en-US" sz="2000" kern="0" dirty="0">
                <a:solidFill>
                  <a:srgbClr val="000000"/>
                </a:solidFill>
              </a:rPr>
              <a:t>Avoid single points of failure</a:t>
            </a:r>
          </a:p>
          <a:p>
            <a:pPr lvl="0">
              <a:spcBef>
                <a:spcPts val="800"/>
              </a:spcBef>
            </a:pPr>
            <a:r>
              <a:rPr lang="en-US" sz="2000" kern="0" dirty="0">
                <a:solidFill>
                  <a:srgbClr val="000000"/>
                </a:solidFill>
              </a:rPr>
              <a:t>Use the time services</a:t>
            </a:r>
          </a:p>
          <a:p>
            <a:pPr lvl="0">
              <a:spcBef>
                <a:spcPts val="800"/>
              </a:spcBef>
            </a:pPr>
            <a:r>
              <a:rPr lang="en-US" sz="2000" kern="0" dirty="0">
                <a:solidFill>
                  <a:srgbClr val="000000"/>
                </a:solidFill>
              </a:rPr>
              <a:t>Use virtualization technology with the virtual machine generation identifier feature</a:t>
            </a:r>
          </a:p>
          <a:p>
            <a:pPr lvl="0">
              <a:spcBef>
                <a:spcPts val="800"/>
              </a:spcBef>
            </a:pPr>
            <a:r>
              <a:rPr lang="en-US" sz="2000" kern="0" dirty="0">
                <a:solidFill>
                  <a:srgbClr val="000000"/>
                </a:solidFill>
              </a:rPr>
              <a:t>Use Windows Server 2012 or later as virtualization guests</a:t>
            </a:r>
          </a:p>
          <a:p>
            <a:pPr lvl="0">
              <a:spcBef>
                <a:spcPts val="800"/>
              </a:spcBef>
            </a:pPr>
            <a:r>
              <a:rPr lang="en-US" sz="2000" kern="0" dirty="0">
                <a:solidFill>
                  <a:srgbClr val="000000"/>
                </a:solidFill>
              </a:rPr>
              <a:t>Avoid or disable checkpoints</a:t>
            </a:r>
          </a:p>
          <a:p>
            <a:pPr lvl="0">
              <a:spcBef>
                <a:spcPts val="800"/>
              </a:spcBef>
            </a:pPr>
            <a:r>
              <a:rPr lang="en-US" sz="2000" kern="0" dirty="0">
                <a:solidFill>
                  <a:srgbClr val="000000"/>
                </a:solidFill>
              </a:rPr>
              <a:t>Strive to improve security</a:t>
            </a:r>
          </a:p>
          <a:p>
            <a:pPr lvl="0">
              <a:spcBef>
                <a:spcPts val="800"/>
              </a:spcBef>
            </a:pPr>
            <a:r>
              <a:rPr lang="en-US" sz="2000" kern="0" dirty="0">
                <a:solidFill>
                  <a:srgbClr val="000000"/>
                </a:solidFill>
              </a:rPr>
              <a:t>Consider taking advantage of cloning in your deployment or recovery strategy</a:t>
            </a:r>
          </a:p>
          <a:p>
            <a:pPr lvl="0">
              <a:spcBef>
                <a:spcPts val="800"/>
              </a:spcBef>
            </a:pPr>
            <a:r>
              <a:rPr lang="en-US" sz="2000" kern="0" dirty="0">
                <a:solidFill>
                  <a:srgbClr val="000000"/>
                </a:solidFill>
              </a:rPr>
              <a:t>Start a maximum number of 10 new clones at the same time</a:t>
            </a:r>
          </a:p>
          <a:p>
            <a:pPr lvl="0">
              <a:spcBef>
                <a:spcPts val="800"/>
              </a:spcBef>
            </a:pPr>
            <a:r>
              <a:rPr lang="en-US" sz="2000" kern="0" dirty="0">
                <a:solidFill>
                  <a:srgbClr val="000000"/>
                </a:solidFill>
              </a:rPr>
              <a:t>Consider using virtualization technologies that allow virtual machine guests to move between sites</a:t>
            </a:r>
          </a:p>
          <a:p>
            <a:pPr lvl="0">
              <a:spcBef>
                <a:spcPts val="800"/>
              </a:spcBef>
            </a:pPr>
            <a:r>
              <a:rPr lang="en-US" sz="2000" kern="0" dirty="0">
                <a:solidFill>
                  <a:srgbClr val="000000"/>
                </a:solidFill>
              </a:rPr>
              <a:t>Adjust your naming strategy to allow for domain controller clones</a:t>
            </a:r>
          </a:p>
          <a:p>
            <a:pPr lvl="1"/>
            <a:endParaRPr lang="en-US" sz="2000" kern="0" dirty="0">
              <a:solidFill>
                <a:srgbClr val="000000"/>
              </a:solidFill>
            </a:endParaRPr>
          </a:p>
        </p:txBody>
      </p:sp>
    </p:spTree>
    <p:custDataLst>
      <p:tags r:id="rId1"/>
    </p:custDataLst>
    <p:extLst>
      <p:ext uri="{BB962C8B-B14F-4D97-AF65-F5344CB8AC3E}">
        <p14:creationId xmlns:p14="http://schemas.microsoft.com/office/powerpoint/2010/main" val="341578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479ec194-dd4d-46ce-83b2-ce6a4b250f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Deploying and administering AD DS</a:t>
            </a:r>
          </a:p>
        </p:txBody>
      </p:sp>
      <p:sp>
        <p:nvSpPr>
          <p:cNvPr id="3" name="Text Placeholder 2"/>
          <p:cNvSpPr>
            <a:spLocks noGrp="1"/>
          </p:cNvSpPr>
          <p:nvPr>
            <p:ph type="body" idx="1"/>
          </p:nvPr>
        </p:nvSpPr>
        <p:spPr/>
        <p:txBody>
          <a:bodyPr/>
          <a:lstStyle/>
          <a:p>
            <a:r>
              <a:rPr lang="en-US" dirty="0"/>
              <a:t>Exercise 1: Deploying AD DS
Exercise 2: Deploying domain controllers by performing domain controller cloning
Exercise 3: Administering AD DS</a:t>
            </a:r>
          </a:p>
        </p:txBody>
      </p:sp>
      <p:sp>
        <p:nvSpPr>
          <p:cNvPr id="4" name="TextBox 3"/>
          <p:cNvSpPr txBox="1"/>
          <p:nvPr/>
        </p:nvSpPr>
        <p:spPr>
          <a:xfrm>
            <a:off x="458788" y="3403765"/>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3857917"/>
            <a:ext cx="7754239" cy="1815882"/>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Virtual machines: 	</a:t>
            </a:r>
            <a:r>
              <a:rPr lang="en-US" sz="2800" b="1" i="0" u="none" strike="noStrike" baseline="0" dirty="0">
                <a:latin typeface="Segoe UI" panose="020B0502040204020203" pitchFamily="34" charset="0"/>
              </a:rPr>
              <a:t>20742B-LON-DC1</a:t>
            </a:r>
            <a:endParaRPr lang="en-US" sz="2800" b="0" i="0" u="none" strike="noStrike" baseline="0" dirty="0">
              <a:latin typeface="Segoe UI" panose="020B0502040204020203" pitchFamily="34" charset="0"/>
            </a:endParaRPr>
          </a:p>
          <a:p>
            <a:r>
              <a:rPr lang="en-US" sz="2800" b="1" i="0" u="none" strike="noStrike" baseline="0" dirty="0">
                <a:latin typeface="Segoe UI" panose="020B0502040204020203" pitchFamily="34" charset="0"/>
              </a:rPr>
              <a:t>				20742B-LON-SVR1</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User name: 		</a:t>
            </a:r>
            <a:r>
              <a:rPr lang="en-US" sz="2800" b="1" i="0" u="none" strike="noStrike" baseline="0" dirty="0" err="1">
                <a:latin typeface="Segoe UI" panose="020B0502040204020203" pitchFamily="34" charset="0"/>
              </a:rPr>
              <a:t>Adatum</a:t>
            </a:r>
            <a:r>
              <a:rPr lang="en-US" sz="2800" b="1" i="0" u="none" strike="noStrike" baseline="0" dirty="0">
                <a:latin typeface="Segoe UI" panose="020B0502040204020203" pitchFamily="34" charset="0"/>
              </a:rPr>
              <a:t>\Administrator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endParaRPr lang="en-US" sz="2800" b="0" i="0" u="none" strike="noStrike" baseline="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panose="020B0502040204020203" pitchFamily="34" charset="0"/>
              </a:rPr>
              <a:t>Estimated Time: 45 minutes</a:t>
            </a:r>
          </a:p>
        </p:txBody>
      </p:sp>
    </p:spTree>
    <p:custDataLst>
      <p:tags r:id="rId1"/>
    </p:custDataLst>
    <p:extLst>
      <p:ext uri="{BB962C8B-B14F-4D97-AF65-F5344CB8AC3E}">
        <p14:creationId xmlns:p14="http://schemas.microsoft.com/office/powerpoint/2010/main" val="3035989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Lab Scenario36763611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a:effectLst/>
                <a:latin typeface="Segoe UI" panose="020B0502040204020203" pitchFamily="34" charset="0"/>
                <a:ea typeface="Calibri" panose="020F0502020204030204" pitchFamily="34" charset="0"/>
                <a:cs typeface="Times New Roman" panose="02020603050405020304" pitchFamily="18" charset="0"/>
              </a:rPr>
              <a:t>You are an IT administrator at A. Datum Corporation. The company is expanding its business and has several new locations. The AD DS administration team is currently evaluating the methods available in Windows Server 2016 for a rapid and remote domain controller deployment. Also, the team is looking for a way to automate certain AD DS administrative tasks. The team wants a fast and seamless deployment of new domain controllers for new locations, and it wants to promote servers to domain controllers from a central location.</a:t>
            </a:r>
          </a:p>
          <a:p>
            <a:pPr>
              <a:spcBef>
                <a:spcPts val="600"/>
              </a:spcBef>
              <a:spcAft>
                <a:spcPts val="800"/>
              </a:spcAft>
            </a:pPr>
            <a:r>
              <a:rPr lang="en-US" sz="280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247611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
Common Issues and Troubleshooting Tips</a:t>
            </a:r>
          </a:p>
        </p:txBody>
      </p:sp>
    </p:spTree>
    <p:custDataLst>
      <p:tags r:id="rId1"/>
    </p:custDataLst>
    <p:extLst>
      <p:ext uri="{BB962C8B-B14F-4D97-AF65-F5344CB8AC3E}">
        <p14:creationId xmlns:p14="http://schemas.microsoft.com/office/powerpoint/2010/main" val="549708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ustDataLst>
      <p:tags r:id="rId1"/>
    </p:custDataLst>
    <p:extLst>
      <p:ext uri="{BB962C8B-B14F-4D97-AF65-F5344CB8AC3E}">
        <p14:creationId xmlns:p14="http://schemas.microsoft.com/office/powerpoint/2010/main" val="128450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66d8e2-d667-4923-b250-b8ac5062bc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DS components</a:t>
            </a:r>
          </a:p>
        </p:txBody>
      </p:sp>
      <p:graphicFrame>
        <p:nvGraphicFramePr>
          <p:cNvPr id="4" name="Group 81"/>
          <p:cNvGraphicFramePr>
            <a:graphicFrameLocks/>
          </p:cNvGraphicFramePr>
          <p:nvPr>
            <p:extLst>
              <p:ext uri="{D42A27DB-BD31-4B8C-83A1-F6EECF244321}">
                <p14:modId xmlns:p14="http://schemas.microsoft.com/office/powerpoint/2010/main" val="4079866896"/>
              </p:ext>
            </p:extLst>
          </p:nvPr>
        </p:nvGraphicFramePr>
        <p:xfrm>
          <a:off x="978882" y="1885937"/>
          <a:ext cx="6929441" cy="4154424"/>
        </p:xfrm>
        <a:graphic>
          <a:graphicData uri="http://schemas.openxmlformats.org/drawingml/2006/table">
            <a:tbl>
              <a:tblPr>
                <a:tableStyleId>{5DA37D80-6434-44D0-A028-1B22A696006F}</a:tableStyleId>
              </a:tblPr>
              <a:tblGrid>
                <a:gridCol w="3553180">
                  <a:extLst>
                    <a:ext uri="{9D8B030D-6E8A-4147-A177-3AD203B41FA5}">
                      <a16:colId xmlns:a16="http://schemas.microsoft.com/office/drawing/2014/main" val="20000"/>
                    </a:ext>
                  </a:extLst>
                </a:gridCol>
                <a:gridCol w="3376261">
                  <a:extLst>
                    <a:ext uri="{9D8B030D-6E8A-4147-A177-3AD203B41FA5}">
                      <a16:colId xmlns:a16="http://schemas.microsoft.com/office/drawing/2014/main" val="20001"/>
                    </a:ext>
                  </a:extLst>
                </a:gridCol>
              </a:tblGrid>
              <a:tr h="4826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400" b="1" i="0" u="none" strike="noStrike" cap="none" normalizeH="0" baseline="0" dirty="0">
                          <a:ln>
                            <a:noFill/>
                          </a:ln>
                          <a:effectLst/>
                          <a:latin typeface="Segoe UI" pitchFamily="34" charset="0"/>
                          <a:ea typeface="Segoe UI" pitchFamily="34" charset="0"/>
                          <a:cs typeface="Segoe UI" pitchFamily="34" charset="0"/>
                        </a:rPr>
                        <a:t>Logical components</a:t>
                      </a:r>
                      <a:endParaRPr kumimoji="0" lang="en-US" sz="24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400" b="1" i="0" u="none" strike="noStrike" cap="none" normalizeH="0" baseline="0" dirty="0">
                          <a:ln>
                            <a:noFill/>
                          </a:ln>
                          <a:effectLst/>
                          <a:latin typeface="Segoe UI" pitchFamily="34" charset="0"/>
                          <a:ea typeface="Segoe UI" pitchFamily="34" charset="0"/>
                          <a:cs typeface="Segoe UI" pitchFamily="34" charset="0"/>
                        </a:rPr>
                        <a:t>Physical components</a:t>
                      </a:r>
                      <a:endParaRPr kumimoji="0" lang="en-US" sz="24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3175000">
                <a:tc>
                  <a:txBody>
                    <a:bodyPr/>
                    <a:lstStyle/>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Partitions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Schema</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Domains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Domain trees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Forests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Sites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OUs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Containers</a:t>
                      </a: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Domain controllers </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defRPr/>
                      </a:pPr>
                      <a:r>
                        <a:rPr lang="en-US" sz="2400" kern="1200" dirty="0">
                          <a:solidFill>
                            <a:schemeClr val="tx1"/>
                          </a:solidFill>
                          <a:effectLst/>
                          <a:latin typeface="Segoe UI" pitchFamily="34" charset="0"/>
                          <a:ea typeface="Segoe UI" pitchFamily="34" charset="0"/>
                          <a:cs typeface="Segoe UI" pitchFamily="34" charset="0"/>
                        </a:rPr>
                        <a:t>Data stores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Global catalog servers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RODCs </a:t>
                      </a:r>
                      <a:endParaRPr kumimoji="0" lang="en-US" sz="2400" u="none" strike="noStrike" cap="none" normalizeH="0" baseline="0" dirty="0">
                        <a:ln>
                          <a:noFill/>
                        </a:ln>
                        <a:effectLst/>
                        <a:latin typeface="Segoe UI" pitchFamily="34" charset="0"/>
                        <a:ea typeface="Segoe UI" pitchFamily="34" charset="0"/>
                        <a:cs typeface="Segoe UI" pitchFamily="34" charset="0"/>
                      </a:endParaRPr>
                    </a:p>
                    <a:p>
                      <a:pPr marL="233363" marR="0" lvl="0" indent="-233363" algn="l" defTabSz="914400" rtl="0" eaLnBrk="1" fontAlgn="base" latinLnBrk="0" hangingPunct="1">
                        <a:lnSpc>
                          <a:spcPct val="100000"/>
                        </a:lnSpc>
                        <a:spcBef>
                          <a:spcPts val="600"/>
                        </a:spcBef>
                        <a:spcAft>
                          <a:spcPct val="0"/>
                        </a:spcAft>
                        <a:buClr>
                          <a:schemeClr val="hlink"/>
                        </a:buClr>
                        <a:buSzPct val="90000"/>
                        <a:buFontTx/>
                        <a:buNone/>
                        <a:tabLst/>
                      </a:pPr>
                      <a:endParaRPr kumimoji="0" lang="en-US" sz="2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AutoShape 29"/>
          <p:cNvSpPr>
            <a:spLocks noChangeArrowheads="1"/>
          </p:cNvSpPr>
          <p:nvPr/>
        </p:nvSpPr>
        <p:spPr bwMode="auto">
          <a:xfrm>
            <a:off x="342647" y="739659"/>
            <a:ext cx="8399416" cy="1097042"/>
          </a:xfrm>
          <a:prstGeom prst="roundRect">
            <a:avLst>
              <a:gd name="adj" fmla="val 8718"/>
            </a:avLst>
          </a:prstGeom>
          <a:noFill/>
          <a:ln w="9525" algn="ctr">
            <a:noFill/>
            <a:round/>
            <a:headEnd/>
            <a:tailEnd/>
          </a:ln>
          <a:effectLst/>
        </p:spPr>
        <p:txBody>
          <a:bodyPr wrap="square" tIns="91440" bIns="91440" anchor="ctr">
            <a:spAutoFit/>
          </a:bodyPr>
          <a:lstStyle/>
          <a:p>
            <a:pPr lvl="0" fontAlgn="base">
              <a:spcBef>
                <a:spcPct val="0"/>
              </a:spcBef>
              <a:spcAft>
                <a:spcPct val="0"/>
              </a:spcAft>
              <a:defRPr/>
            </a:pPr>
            <a:r>
              <a:rPr lang="en-US" sz="2800">
                <a:solidFill>
                  <a:srgbClr val="000000"/>
                </a:solidFill>
                <a:latin typeface="Segoe UI" pitchFamily="34" charset="0"/>
                <a:ea typeface="Segoe UI" pitchFamily="34" charset="0"/>
                <a:cs typeface="Segoe UI" pitchFamily="34" charset="0"/>
              </a:rPr>
              <a:t>AD DS is composed of both logical and physical components</a:t>
            </a:r>
            <a:endParaRPr lang="en-US" sz="2800" dirty="0">
              <a:solidFill>
                <a:srgbClr val="000000"/>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06932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5818e18f-0a98-4179-9402-69fa22e691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AD DS schema?</a:t>
            </a:r>
          </a:p>
        </p:txBody>
      </p:sp>
      <p:pic>
        <p:nvPicPr>
          <p:cNvPr id="4" name="Picture 3" descr="A screenshot of the AD Schema snap-in showing the LON-DC1.Adatum.com schema with the user class selected, showing attributes from several layers in the hierarchy."/>
          <p:cNvPicPr>
            <a:picLocks noChangeAspect="1"/>
          </p:cNvPicPr>
          <p:nvPr/>
        </p:nvPicPr>
        <p:blipFill>
          <a:blip r:embed="rId4"/>
          <a:stretch>
            <a:fillRect/>
          </a:stretch>
        </p:blipFill>
        <p:spPr>
          <a:xfrm>
            <a:off x="821357" y="775856"/>
            <a:ext cx="7009742" cy="5647850"/>
          </a:xfrm>
          <a:prstGeom prst="rect">
            <a:avLst/>
          </a:prstGeom>
        </p:spPr>
      </p:pic>
    </p:spTree>
    <p:custDataLst>
      <p:tags r:id="rId1"/>
    </p:custDataLst>
    <p:extLst>
      <p:ext uri="{BB962C8B-B14F-4D97-AF65-F5344CB8AC3E}">
        <p14:creationId xmlns:p14="http://schemas.microsoft.com/office/powerpoint/2010/main" val="19593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004c9f98-d43c-405c-8c97-72715e7924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an AD DS forest?</a:t>
            </a:r>
          </a:p>
        </p:txBody>
      </p:sp>
      <p:grpSp>
        <p:nvGrpSpPr>
          <p:cNvPr id="4" name="Group 3" descr="A diagram of a forest root domain named adatum.com with a child domain named atl.adatum.com and a second domain tree named fabrikam.com. Trust relationships are between adatum.com domain and fabrikam.com domain, and between adatum.com domain and the child domain (atl.adatum.com).&#10;&#10;"/>
          <p:cNvGrpSpPr/>
          <p:nvPr/>
        </p:nvGrpSpPr>
        <p:grpSpPr>
          <a:xfrm>
            <a:off x="299424" y="1060419"/>
            <a:ext cx="7732353" cy="5143563"/>
            <a:chOff x="2229824" y="857219"/>
            <a:chExt cx="7732353" cy="5143563"/>
          </a:xfrm>
        </p:grpSpPr>
        <p:grpSp>
          <p:nvGrpSpPr>
            <p:cNvPr id="5" name="Group 4"/>
            <p:cNvGrpSpPr/>
            <p:nvPr/>
          </p:nvGrpSpPr>
          <p:grpSpPr>
            <a:xfrm>
              <a:off x="5060082" y="1703999"/>
              <a:ext cx="1431426" cy="784141"/>
              <a:chOff x="3203643" y="1904999"/>
              <a:chExt cx="1431426" cy="784141"/>
            </a:xfrm>
          </p:grpSpPr>
          <p:sp>
            <p:nvSpPr>
              <p:cNvPr id="141" name="arrow"/>
              <p:cNvSpPr>
                <a:spLocks noChangeShapeType="1"/>
              </p:cNvSpPr>
              <p:nvPr/>
            </p:nvSpPr>
            <p:spPr bwMode="auto">
              <a:xfrm flipV="1">
                <a:off x="3236980" y="2065519"/>
                <a:ext cx="1398089" cy="623621"/>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a:solidFill>
                    <a:srgbClr val="000000"/>
                  </a:solidFill>
                  <a:latin typeface="Segoe UI" pitchFamily="34" charset="0"/>
                  <a:ea typeface="Segoe UI" pitchFamily="34" charset="0"/>
                  <a:cs typeface="Segoe UI" pitchFamily="34" charset="0"/>
                </a:endParaRPr>
              </a:p>
            </p:txBody>
          </p:sp>
          <p:sp>
            <p:nvSpPr>
              <p:cNvPr id="142" name="arrow"/>
              <p:cNvSpPr>
                <a:spLocks noChangeShapeType="1"/>
              </p:cNvSpPr>
              <p:nvPr/>
            </p:nvSpPr>
            <p:spPr bwMode="auto">
              <a:xfrm flipV="1">
                <a:off x="3203643" y="1904999"/>
                <a:ext cx="1431426" cy="631741"/>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a:solidFill>
                    <a:srgbClr val="000000"/>
                  </a:solidFill>
                  <a:latin typeface="Segoe UI" pitchFamily="34" charset="0"/>
                  <a:ea typeface="Segoe UI" pitchFamily="34" charset="0"/>
                  <a:cs typeface="Segoe UI" pitchFamily="34" charset="0"/>
                </a:endParaRPr>
              </a:p>
            </p:txBody>
          </p:sp>
        </p:grpSp>
        <p:grpSp>
          <p:nvGrpSpPr>
            <p:cNvPr id="6" name="Group 5"/>
            <p:cNvGrpSpPr/>
            <p:nvPr/>
          </p:nvGrpSpPr>
          <p:grpSpPr>
            <a:xfrm>
              <a:off x="7215790" y="2987526"/>
              <a:ext cx="737375" cy="940958"/>
              <a:chOff x="5359351" y="3188526"/>
              <a:chExt cx="737375" cy="940958"/>
            </a:xfrm>
          </p:grpSpPr>
          <p:sp>
            <p:nvSpPr>
              <p:cNvPr id="139" name="arrow"/>
              <p:cNvSpPr>
                <a:spLocks noChangeAspect="1" noChangeShapeType="1"/>
              </p:cNvSpPr>
              <p:nvPr/>
            </p:nvSpPr>
            <p:spPr bwMode="auto">
              <a:xfrm flipH="1" flipV="1">
                <a:off x="5628413" y="3188526"/>
                <a:ext cx="468313" cy="71913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a:solidFill>
                    <a:srgbClr val="000000"/>
                  </a:solidFill>
                  <a:latin typeface="Segoe UI" pitchFamily="34" charset="0"/>
                  <a:ea typeface="Segoe UI" pitchFamily="34" charset="0"/>
                  <a:cs typeface="Segoe UI" pitchFamily="34" charset="0"/>
                </a:endParaRPr>
              </a:p>
            </p:txBody>
          </p:sp>
          <p:sp>
            <p:nvSpPr>
              <p:cNvPr id="140" name="arrow"/>
              <p:cNvSpPr>
                <a:spLocks noChangeAspect="1" noChangeShapeType="1"/>
              </p:cNvSpPr>
              <p:nvPr/>
            </p:nvSpPr>
            <p:spPr bwMode="auto">
              <a:xfrm flipH="1" flipV="1">
                <a:off x="5359351" y="3265884"/>
                <a:ext cx="577850" cy="863600"/>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a:solidFill>
                    <a:srgbClr val="000000"/>
                  </a:solidFill>
                  <a:latin typeface="Segoe UI" pitchFamily="34" charset="0"/>
                  <a:ea typeface="Segoe UI" pitchFamily="34" charset="0"/>
                  <a:cs typeface="Segoe UI" pitchFamily="34" charset="0"/>
                </a:endParaRPr>
              </a:p>
            </p:txBody>
          </p:sp>
        </p:grpSp>
        <p:sp>
          <p:nvSpPr>
            <p:cNvPr id="7" name="Text Box 12"/>
            <p:cNvSpPr txBox="1">
              <a:spLocks noChangeArrowheads="1"/>
            </p:cNvSpPr>
            <p:nvPr/>
          </p:nvSpPr>
          <p:spPr bwMode="auto">
            <a:xfrm>
              <a:off x="2229824" y="2235659"/>
              <a:ext cx="1694053" cy="91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a:solidFill>
                    <a:srgbClr val="000000"/>
                  </a:solidFill>
                  <a:latin typeface="Segoe UI" pitchFamily="34" charset="0"/>
                  <a:ea typeface="Segoe UI" pitchFamily="34" charset="0"/>
                  <a:cs typeface="Segoe UI" pitchFamily="34" charset="0"/>
                </a:rPr>
                <a:t>Tree root </a:t>
              </a:r>
            </a:p>
            <a:p>
              <a:pPr lvl="0"/>
              <a:r>
                <a:rPr lang="en-US" sz="2800" b="0">
                  <a:solidFill>
                    <a:srgbClr val="000000"/>
                  </a:solidFill>
                  <a:latin typeface="Segoe UI" pitchFamily="34" charset="0"/>
                  <a:ea typeface="Segoe UI" pitchFamily="34" charset="0"/>
                  <a:cs typeface="Segoe UI" pitchFamily="34" charset="0"/>
                </a:rPr>
                <a:t>domain</a:t>
              </a:r>
              <a:endParaRPr lang="en-US" sz="2800" b="0" dirty="0">
                <a:solidFill>
                  <a:srgbClr val="000000"/>
                </a:solidFill>
                <a:latin typeface="Segoe UI" pitchFamily="34" charset="0"/>
                <a:ea typeface="Segoe UI" pitchFamily="34" charset="0"/>
                <a:cs typeface="Segoe UI" pitchFamily="34" charset="0"/>
              </a:endParaRPr>
            </a:p>
          </p:txBody>
        </p:sp>
        <p:sp>
          <p:nvSpPr>
            <p:cNvPr id="8" name="Text Box 39"/>
            <p:cNvSpPr txBox="1">
              <a:spLocks noChangeArrowheads="1"/>
            </p:cNvSpPr>
            <p:nvPr/>
          </p:nvSpPr>
          <p:spPr bwMode="auto">
            <a:xfrm>
              <a:off x="3181987" y="3626688"/>
              <a:ext cx="2335896"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a:solidFill>
                    <a:srgbClr val="000000"/>
                  </a:solidFill>
                  <a:latin typeface="Segoe UI" pitchFamily="34" charset="0"/>
                  <a:ea typeface="Segoe UI" pitchFamily="34" charset="0"/>
                  <a:cs typeface="Segoe UI" pitchFamily="34" charset="0"/>
                </a:rPr>
                <a:t>fabrikam.com</a:t>
              </a:r>
              <a:endParaRPr lang="en-US" sz="2800" b="0" dirty="0">
                <a:solidFill>
                  <a:srgbClr val="000000"/>
                </a:solidFill>
                <a:latin typeface="Segoe UI" pitchFamily="34" charset="0"/>
                <a:ea typeface="Segoe UI" pitchFamily="34" charset="0"/>
                <a:cs typeface="Segoe UI" pitchFamily="34" charset="0"/>
              </a:endParaRPr>
            </a:p>
          </p:txBody>
        </p:sp>
        <p:sp>
          <p:nvSpPr>
            <p:cNvPr id="9" name="triangle"/>
            <p:cNvSpPr>
              <a:spLocks noChangeArrowheads="1"/>
            </p:cNvSpPr>
            <p:nvPr/>
          </p:nvSpPr>
          <p:spPr bwMode="auto">
            <a:xfrm>
              <a:off x="3416749" y="1856400"/>
              <a:ext cx="2016442" cy="1661253"/>
            </a:xfrm>
            <a:prstGeom prst="triangle">
              <a:avLst/>
            </a:prstGeom>
            <a:noFill/>
            <a:ln>
              <a:solidFill>
                <a:schemeClr val="accent2">
                  <a:lumMod val="75000"/>
                </a:schemeClr>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10" name="c atl.adatum.com"/>
            <p:cNvSpPr txBox="1">
              <a:spLocks noChangeArrowheads="1"/>
            </p:cNvSpPr>
            <p:nvPr/>
          </p:nvSpPr>
          <p:spPr bwMode="auto">
            <a:xfrm>
              <a:off x="7139444" y="5029457"/>
              <a:ext cx="2629246"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a:solidFill>
                    <a:srgbClr val="000000"/>
                  </a:solidFill>
                  <a:latin typeface="Segoe UI" pitchFamily="34" charset="0"/>
                  <a:ea typeface="Segoe UI" pitchFamily="34" charset="0"/>
                  <a:cs typeface="Segoe UI" pitchFamily="34" charset="0"/>
                </a:rPr>
                <a:t>atl.adatum.com</a:t>
              </a:r>
              <a:endParaRPr lang="en-US" sz="2800" b="0" dirty="0">
                <a:solidFill>
                  <a:srgbClr val="000000"/>
                </a:solidFill>
                <a:latin typeface="Segoe UI" pitchFamily="34" charset="0"/>
                <a:ea typeface="Segoe UI" pitchFamily="34" charset="0"/>
                <a:cs typeface="Segoe UI" pitchFamily="34" charset="0"/>
              </a:endParaRPr>
            </a:p>
          </p:txBody>
        </p:sp>
        <p:sp>
          <p:nvSpPr>
            <p:cNvPr id="11" name="c triangle"/>
            <p:cNvSpPr>
              <a:spLocks noChangeArrowheads="1"/>
            </p:cNvSpPr>
            <p:nvPr/>
          </p:nvSpPr>
          <p:spPr bwMode="auto">
            <a:xfrm>
              <a:off x="7424418" y="3242817"/>
              <a:ext cx="2016442" cy="1661253"/>
            </a:xfrm>
            <a:prstGeom prst="triangle">
              <a:avLst/>
            </a:prstGeom>
            <a:noFill/>
            <a:ln>
              <a:solidFill>
                <a:schemeClr val="accent2">
                  <a:lumMod val="75000"/>
                </a:schemeClr>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12" name="&quot;child domain &quot;"/>
            <p:cNvSpPr txBox="1">
              <a:spLocks noChangeArrowheads="1"/>
            </p:cNvSpPr>
            <p:nvPr/>
          </p:nvSpPr>
          <p:spPr bwMode="auto">
            <a:xfrm>
              <a:off x="7214998" y="5514495"/>
              <a:ext cx="243528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a:solidFill>
                    <a:srgbClr val="000000"/>
                  </a:solidFill>
                  <a:latin typeface="Segoe UI" pitchFamily="34" charset="0"/>
                  <a:ea typeface="Segoe UI" pitchFamily="34" charset="0"/>
                  <a:cs typeface="Segoe UI" pitchFamily="34" charset="0"/>
                </a:rPr>
                <a:t>Child domain </a:t>
              </a:r>
              <a:endParaRPr lang="en-US" sz="2800" b="0" dirty="0">
                <a:solidFill>
                  <a:srgbClr val="000000"/>
                </a:solidFill>
                <a:latin typeface="Segoe UI" pitchFamily="34" charset="0"/>
                <a:ea typeface="Segoe UI" pitchFamily="34" charset="0"/>
                <a:cs typeface="Segoe UI" pitchFamily="34" charset="0"/>
              </a:endParaRPr>
            </a:p>
          </p:txBody>
        </p:sp>
        <p:sp>
          <p:nvSpPr>
            <p:cNvPr id="13" name="b triangle"/>
            <p:cNvSpPr>
              <a:spLocks noChangeArrowheads="1"/>
            </p:cNvSpPr>
            <p:nvPr/>
          </p:nvSpPr>
          <p:spPr bwMode="auto">
            <a:xfrm>
              <a:off x="6238327" y="857219"/>
              <a:ext cx="2016442" cy="1661253"/>
            </a:xfrm>
            <a:prstGeom prst="triangle">
              <a:avLst/>
            </a:prstGeom>
            <a:noFill/>
            <a:ln>
              <a:solidFill>
                <a:schemeClr val="accent2">
                  <a:lumMod val="75000"/>
                </a:schemeClr>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14" name="b  &quot;adatum.com&quot;"/>
            <p:cNvSpPr txBox="1">
              <a:spLocks noChangeArrowheads="1"/>
            </p:cNvSpPr>
            <p:nvPr/>
          </p:nvSpPr>
          <p:spPr bwMode="auto">
            <a:xfrm>
              <a:off x="6257453" y="2583983"/>
              <a:ext cx="2159566"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a:solidFill>
                    <a:srgbClr val="000000"/>
                  </a:solidFill>
                  <a:latin typeface="Segoe UI" pitchFamily="34" charset="0"/>
                  <a:ea typeface="Segoe UI" pitchFamily="34" charset="0"/>
                  <a:cs typeface="Segoe UI" pitchFamily="34" charset="0"/>
                </a:rPr>
                <a:t>adatum.com</a:t>
              </a:r>
              <a:endParaRPr lang="en-US" sz="2800" b="0" dirty="0">
                <a:solidFill>
                  <a:srgbClr val="000000"/>
                </a:solidFill>
                <a:latin typeface="Segoe UI" pitchFamily="34" charset="0"/>
                <a:ea typeface="Segoe UI" pitchFamily="34" charset="0"/>
                <a:cs typeface="Segoe UI" pitchFamily="34" charset="0"/>
              </a:endParaRPr>
            </a:p>
          </p:txBody>
        </p:sp>
        <p:sp>
          <p:nvSpPr>
            <p:cNvPr id="15" name="b &quot;Forest Root &quot;"/>
            <p:cNvSpPr txBox="1">
              <a:spLocks noChangeArrowheads="1"/>
            </p:cNvSpPr>
            <p:nvPr/>
          </p:nvSpPr>
          <p:spPr bwMode="auto">
            <a:xfrm>
              <a:off x="7953165" y="1376664"/>
              <a:ext cx="2009012" cy="91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dirty="0">
                  <a:solidFill>
                    <a:srgbClr val="000000"/>
                  </a:solidFill>
                  <a:latin typeface="Segoe UI" pitchFamily="34" charset="0"/>
                  <a:ea typeface="Segoe UI" pitchFamily="34" charset="0"/>
                  <a:cs typeface="Segoe UI" pitchFamily="34" charset="0"/>
                </a:rPr>
                <a:t>Forest root </a:t>
              </a:r>
            </a:p>
            <a:p>
              <a:pPr lvl="0"/>
              <a:r>
                <a:rPr lang="en-US" sz="2800" b="0" dirty="0">
                  <a:solidFill>
                    <a:srgbClr val="000000"/>
                  </a:solidFill>
                  <a:latin typeface="Segoe UI" pitchFamily="34" charset="0"/>
                  <a:ea typeface="Segoe UI" pitchFamily="34" charset="0"/>
                  <a:cs typeface="Segoe UI" pitchFamily="34" charset="0"/>
                </a:rPr>
                <a:t>domain</a:t>
              </a:r>
            </a:p>
          </p:txBody>
        </p:sp>
        <p:grpSp>
          <p:nvGrpSpPr>
            <p:cNvPr id="16" name="Group 15"/>
            <p:cNvGrpSpPr/>
            <p:nvPr/>
          </p:nvGrpSpPr>
          <p:grpSpPr>
            <a:xfrm>
              <a:off x="6870174" y="911574"/>
              <a:ext cx="938781" cy="1147200"/>
              <a:chOff x="6870174" y="911574"/>
              <a:chExt cx="938781" cy="1147200"/>
            </a:xfrm>
          </p:grpSpPr>
          <p:pic>
            <p:nvPicPr>
              <p:cNvPr id="86" name="Picture 85"/>
              <p:cNvPicPr>
                <a:picLocks noChangeAspect="1"/>
              </p:cNvPicPr>
              <p:nvPr/>
            </p:nvPicPr>
            <p:blipFill>
              <a:blip r:embed="rId4"/>
              <a:stretch>
                <a:fillRect/>
              </a:stretch>
            </p:blipFill>
            <p:spPr>
              <a:xfrm>
                <a:off x="6870174" y="911574"/>
                <a:ext cx="373364" cy="702802"/>
              </a:xfrm>
              <a:prstGeom prst="rect">
                <a:avLst/>
              </a:prstGeom>
            </p:spPr>
          </p:pic>
          <p:grpSp>
            <p:nvGrpSpPr>
              <p:cNvPr id="87" name="Group 86"/>
              <p:cNvGrpSpPr/>
              <p:nvPr/>
            </p:nvGrpSpPr>
            <p:grpSpPr>
              <a:xfrm>
                <a:off x="7110980" y="1150685"/>
                <a:ext cx="346609" cy="675340"/>
                <a:chOff x="656568" y="3477073"/>
                <a:chExt cx="1687683" cy="3288314"/>
              </a:xfrm>
            </p:grpSpPr>
            <p:grpSp>
              <p:nvGrpSpPr>
                <p:cNvPr id="129" name="Group 128"/>
                <p:cNvGrpSpPr>
                  <a:grpSpLocks noChangeAspect="1"/>
                </p:cNvGrpSpPr>
                <p:nvPr/>
              </p:nvGrpSpPr>
              <p:grpSpPr>
                <a:xfrm>
                  <a:off x="656568" y="5029457"/>
                  <a:ext cx="1684865" cy="1735930"/>
                  <a:chOff x="808037" y="2079361"/>
                  <a:chExt cx="1684865" cy="1735930"/>
                </a:xfrm>
              </p:grpSpPr>
              <p:sp>
                <p:nvSpPr>
                  <p:cNvPr id="135" name="Flowchart: Magnetic Disk 134"/>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36" name="Oval 135"/>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Flowchart: Magnetic Disk 136"/>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38" name="Oval 137"/>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0" name="Group 129"/>
                <p:cNvGrpSpPr>
                  <a:grpSpLocks noChangeAspect="1"/>
                </p:cNvGrpSpPr>
                <p:nvPr/>
              </p:nvGrpSpPr>
              <p:grpSpPr>
                <a:xfrm>
                  <a:off x="659386" y="3477073"/>
                  <a:ext cx="1684865" cy="1735930"/>
                  <a:chOff x="808037" y="2079361"/>
                  <a:chExt cx="1684865" cy="1735930"/>
                </a:xfrm>
              </p:grpSpPr>
              <p:sp>
                <p:nvSpPr>
                  <p:cNvPr id="131" name="Flowchart: Magnetic Disk 130"/>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32" name="Oval 131"/>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Flowchart: Magnetic Disk 132"/>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34" name="Oval 133"/>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88" name="Group 87"/>
              <p:cNvGrpSpPr>
                <a:grpSpLocks noChangeAspect="1"/>
              </p:cNvGrpSpPr>
              <p:nvPr/>
            </p:nvGrpSpPr>
            <p:grpSpPr>
              <a:xfrm>
                <a:off x="7303873" y="1548375"/>
                <a:ext cx="505082" cy="510399"/>
                <a:chOff x="5121275" y="1295400"/>
                <a:chExt cx="1508125" cy="1524000"/>
              </a:xfrm>
            </p:grpSpPr>
            <p:grpSp>
              <p:nvGrpSpPr>
                <p:cNvPr id="89" name="Group 88"/>
                <p:cNvGrpSpPr/>
                <p:nvPr/>
              </p:nvGrpSpPr>
              <p:grpSpPr>
                <a:xfrm>
                  <a:off x="5264150" y="1295400"/>
                  <a:ext cx="1365250" cy="1370012"/>
                  <a:chOff x="5264150" y="1295400"/>
                  <a:chExt cx="1365250" cy="1370012"/>
                </a:xfrm>
              </p:grpSpPr>
              <p:grpSp>
                <p:nvGrpSpPr>
                  <p:cNvPr id="103" name="Group 102"/>
                  <p:cNvGrpSpPr/>
                  <p:nvPr/>
                </p:nvGrpSpPr>
                <p:grpSpPr>
                  <a:xfrm>
                    <a:off x="5264150" y="2057400"/>
                    <a:ext cx="1365250" cy="608012"/>
                    <a:chOff x="5264150" y="2057400"/>
                    <a:chExt cx="1365250" cy="608012"/>
                  </a:xfrm>
                </p:grpSpPr>
                <p:grpSp>
                  <p:nvGrpSpPr>
                    <p:cNvPr id="121" name="Group 120"/>
                    <p:cNvGrpSpPr/>
                    <p:nvPr/>
                  </p:nvGrpSpPr>
                  <p:grpSpPr>
                    <a:xfrm>
                      <a:off x="5410200" y="2057400"/>
                      <a:ext cx="1219200" cy="457200"/>
                      <a:chOff x="5257800" y="1447800"/>
                      <a:chExt cx="1219200" cy="457200"/>
                    </a:xfrm>
                  </p:grpSpPr>
                  <p:sp>
                    <p:nvSpPr>
                      <p:cNvPr id="126" name="Cube 12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27" name="Cube 12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28" name="Cube 12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122" name="Group 121"/>
                    <p:cNvGrpSpPr/>
                    <p:nvPr/>
                  </p:nvGrpSpPr>
                  <p:grpSpPr>
                    <a:xfrm>
                      <a:off x="5264150" y="2208212"/>
                      <a:ext cx="1219200" cy="457200"/>
                      <a:chOff x="5257800" y="1447800"/>
                      <a:chExt cx="1219200" cy="457200"/>
                    </a:xfrm>
                  </p:grpSpPr>
                  <p:sp>
                    <p:nvSpPr>
                      <p:cNvPr id="123" name="Cube 12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24" name="Cube 12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25" name="Cube 12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nvGrpSpPr>
                  <p:cNvPr id="104" name="Group 103"/>
                  <p:cNvGrpSpPr/>
                  <p:nvPr/>
                </p:nvGrpSpPr>
                <p:grpSpPr>
                  <a:xfrm>
                    <a:off x="5264150" y="1295400"/>
                    <a:ext cx="1365250" cy="990600"/>
                    <a:chOff x="5264150" y="1295400"/>
                    <a:chExt cx="1365250" cy="990600"/>
                  </a:xfrm>
                </p:grpSpPr>
                <p:grpSp>
                  <p:nvGrpSpPr>
                    <p:cNvPr id="105" name="Group 104"/>
                    <p:cNvGrpSpPr/>
                    <p:nvPr/>
                  </p:nvGrpSpPr>
                  <p:grpSpPr>
                    <a:xfrm>
                      <a:off x="5410200" y="1676400"/>
                      <a:ext cx="1219200" cy="457200"/>
                      <a:chOff x="5257800" y="1447800"/>
                      <a:chExt cx="1219200" cy="457200"/>
                    </a:xfrm>
                  </p:grpSpPr>
                  <p:sp>
                    <p:nvSpPr>
                      <p:cNvPr id="118" name="Cube 11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9" name="Cube 11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20" name="Cube 11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106" name="Group 105"/>
                    <p:cNvGrpSpPr/>
                    <p:nvPr/>
                  </p:nvGrpSpPr>
                  <p:grpSpPr>
                    <a:xfrm>
                      <a:off x="5410200" y="1295400"/>
                      <a:ext cx="1219200" cy="457200"/>
                      <a:chOff x="5257800" y="1447800"/>
                      <a:chExt cx="1219200" cy="457200"/>
                    </a:xfrm>
                  </p:grpSpPr>
                  <p:sp>
                    <p:nvSpPr>
                      <p:cNvPr id="115" name="Cube 11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6" name="Cube 11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7" name="Cube 11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107" name="Group 106"/>
                    <p:cNvGrpSpPr/>
                    <p:nvPr/>
                  </p:nvGrpSpPr>
                  <p:grpSpPr>
                    <a:xfrm>
                      <a:off x="5264150" y="1828800"/>
                      <a:ext cx="1219200" cy="457200"/>
                      <a:chOff x="5257800" y="1447800"/>
                      <a:chExt cx="1219200" cy="457200"/>
                    </a:xfrm>
                  </p:grpSpPr>
                  <p:sp>
                    <p:nvSpPr>
                      <p:cNvPr id="112" name="Cube 11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3" name="Cube 11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4" name="Cube 11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108" name="Group 107"/>
                    <p:cNvGrpSpPr/>
                    <p:nvPr/>
                  </p:nvGrpSpPr>
                  <p:grpSpPr>
                    <a:xfrm>
                      <a:off x="5264150" y="1447800"/>
                      <a:ext cx="1219200" cy="457200"/>
                      <a:chOff x="5257800" y="1447800"/>
                      <a:chExt cx="1219200" cy="457200"/>
                    </a:xfrm>
                  </p:grpSpPr>
                  <p:sp>
                    <p:nvSpPr>
                      <p:cNvPr id="109" name="Cube 10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0" name="Cube 10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1" name="Cube 11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grpSp>
              <p:nvGrpSpPr>
                <p:cNvPr id="90" name="Group 89"/>
                <p:cNvGrpSpPr/>
                <p:nvPr/>
              </p:nvGrpSpPr>
              <p:grpSpPr>
                <a:xfrm>
                  <a:off x="5121275" y="1600200"/>
                  <a:ext cx="1222375" cy="1219200"/>
                  <a:chOff x="5121275" y="1600200"/>
                  <a:chExt cx="1222375" cy="1219200"/>
                </a:xfrm>
              </p:grpSpPr>
              <p:grpSp>
                <p:nvGrpSpPr>
                  <p:cNvPr id="91" name="Group 90"/>
                  <p:cNvGrpSpPr/>
                  <p:nvPr/>
                </p:nvGrpSpPr>
                <p:grpSpPr>
                  <a:xfrm>
                    <a:off x="5121275" y="2362200"/>
                    <a:ext cx="1219200" cy="457200"/>
                    <a:chOff x="5257800" y="1447800"/>
                    <a:chExt cx="1219200" cy="457200"/>
                  </a:xfrm>
                </p:grpSpPr>
                <p:sp>
                  <p:nvSpPr>
                    <p:cNvPr id="100" name="Cube 9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01" name="Cube 10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02" name="Cube 10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92" name="Group 91"/>
                  <p:cNvGrpSpPr/>
                  <p:nvPr/>
                </p:nvGrpSpPr>
                <p:grpSpPr>
                  <a:xfrm>
                    <a:off x="5121275" y="1978025"/>
                    <a:ext cx="1219200" cy="457200"/>
                    <a:chOff x="5257800" y="1447800"/>
                    <a:chExt cx="1219200" cy="457200"/>
                  </a:xfrm>
                </p:grpSpPr>
                <p:sp>
                  <p:nvSpPr>
                    <p:cNvPr id="97" name="Cube 9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98" name="Cube 9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99" name="Cube 9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93" name="Group 92"/>
                  <p:cNvGrpSpPr/>
                  <p:nvPr/>
                </p:nvGrpSpPr>
                <p:grpSpPr>
                  <a:xfrm>
                    <a:off x="5124450" y="1600200"/>
                    <a:ext cx="1219200" cy="457200"/>
                    <a:chOff x="5257800" y="1447800"/>
                    <a:chExt cx="1219200" cy="457200"/>
                  </a:xfrm>
                </p:grpSpPr>
                <p:sp>
                  <p:nvSpPr>
                    <p:cNvPr id="94" name="Cube 9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95" name="Cube 9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96" name="Cube 9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grpSp>
        <p:grpSp>
          <p:nvGrpSpPr>
            <p:cNvPr id="17" name="Group 16"/>
            <p:cNvGrpSpPr/>
            <p:nvPr/>
          </p:nvGrpSpPr>
          <p:grpSpPr>
            <a:xfrm>
              <a:off x="4072388" y="1905654"/>
              <a:ext cx="938781" cy="1147200"/>
              <a:chOff x="6870174" y="911574"/>
              <a:chExt cx="938781" cy="1147200"/>
            </a:xfrm>
          </p:grpSpPr>
          <p:pic>
            <p:nvPicPr>
              <p:cNvPr id="33" name="Picture 32"/>
              <p:cNvPicPr>
                <a:picLocks noChangeAspect="1"/>
              </p:cNvPicPr>
              <p:nvPr/>
            </p:nvPicPr>
            <p:blipFill>
              <a:blip r:embed="rId4"/>
              <a:stretch>
                <a:fillRect/>
              </a:stretch>
            </p:blipFill>
            <p:spPr>
              <a:xfrm>
                <a:off x="6870174" y="911574"/>
                <a:ext cx="373364" cy="702802"/>
              </a:xfrm>
              <a:prstGeom prst="rect">
                <a:avLst/>
              </a:prstGeom>
            </p:spPr>
          </p:pic>
          <p:grpSp>
            <p:nvGrpSpPr>
              <p:cNvPr id="34" name="Group 33"/>
              <p:cNvGrpSpPr/>
              <p:nvPr/>
            </p:nvGrpSpPr>
            <p:grpSpPr>
              <a:xfrm>
                <a:off x="7110980" y="1150685"/>
                <a:ext cx="346609" cy="675340"/>
                <a:chOff x="656568" y="3477073"/>
                <a:chExt cx="1687683" cy="3288314"/>
              </a:xfrm>
            </p:grpSpPr>
            <p:grpSp>
              <p:nvGrpSpPr>
                <p:cNvPr id="76" name="Group 75"/>
                <p:cNvGrpSpPr>
                  <a:grpSpLocks noChangeAspect="1"/>
                </p:cNvGrpSpPr>
                <p:nvPr/>
              </p:nvGrpSpPr>
              <p:grpSpPr>
                <a:xfrm>
                  <a:off x="656568" y="5029457"/>
                  <a:ext cx="1684865" cy="1735930"/>
                  <a:chOff x="808037" y="2079361"/>
                  <a:chExt cx="1684865" cy="1735930"/>
                </a:xfrm>
              </p:grpSpPr>
              <p:sp>
                <p:nvSpPr>
                  <p:cNvPr id="82" name="Flowchart: Magnetic Disk 81"/>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83" name="Oval 82"/>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Flowchart: Magnetic Disk 83"/>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85" name="Oval 84"/>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p:cNvGrpSpPr>
                  <a:grpSpLocks noChangeAspect="1"/>
                </p:cNvGrpSpPr>
                <p:nvPr/>
              </p:nvGrpSpPr>
              <p:grpSpPr>
                <a:xfrm>
                  <a:off x="659386" y="3477073"/>
                  <a:ext cx="1684865" cy="1735930"/>
                  <a:chOff x="808037" y="2079361"/>
                  <a:chExt cx="1684865" cy="1735930"/>
                </a:xfrm>
              </p:grpSpPr>
              <p:sp>
                <p:nvSpPr>
                  <p:cNvPr id="78" name="Flowchart: Magnetic Disk 77"/>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9" name="Oval 78"/>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Flowchart: Magnetic Disk 79"/>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81" name="Oval 80"/>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5" name="Group 34"/>
              <p:cNvGrpSpPr>
                <a:grpSpLocks noChangeAspect="1"/>
              </p:cNvGrpSpPr>
              <p:nvPr/>
            </p:nvGrpSpPr>
            <p:grpSpPr>
              <a:xfrm>
                <a:off x="7303873" y="1548375"/>
                <a:ext cx="505082" cy="510399"/>
                <a:chOff x="5121275" y="1295400"/>
                <a:chExt cx="1508125" cy="1524000"/>
              </a:xfrm>
            </p:grpSpPr>
            <p:grpSp>
              <p:nvGrpSpPr>
                <p:cNvPr id="36" name="Group 35"/>
                <p:cNvGrpSpPr/>
                <p:nvPr/>
              </p:nvGrpSpPr>
              <p:grpSpPr>
                <a:xfrm>
                  <a:off x="5264150" y="1295400"/>
                  <a:ext cx="1365250" cy="1370012"/>
                  <a:chOff x="5264150" y="1295400"/>
                  <a:chExt cx="1365250" cy="1370012"/>
                </a:xfrm>
              </p:grpSpPr>
              <p:grpSp>
                <p:nvGrpSpPr>
                  <p:cNvPr id="50" name="Group 49"/>
                  <p:cNvGrpSpPr/>
                  <p:nvPr/>
                </p:nvGrpSpPr>
                <p:grpSpPr>
                  <a:xfrm>
                    <a:off x="5264150" y="2057400"/>
                    <a:ext cx="1365250" cy="608012"/>
                    <a:chOff x="5264150" y="2057400"/>
                    <a:chExt cx="1365250" cy="608012"/>
                  </a:xfrm>
                </p:grpSpPr>
                <p:grpSp>
                  <p:nvGrpSpPr>
                    <p:cNvPr id="68" name="Group 67"/>
                    <p:cNvGrpSpPr/>
                    <p:nvPr/>
                  </p:nvGrpSpPr>
                  <p:grpSpPr>
                    <a:xfrm>
                      <a:off x="5410200" y="2057400"/>
                      <a:ext cx="1219200" cy="457200"/>
                      <a:chOff x="5257800" y="1447800"/>
                      <a:chExt cx="1219200" cy="457200"/>
                    </a:xfrm>
                  </p:grpSpPr>
                  <p:sp>
                    <p:nvSpPr>
                      <p:cNvPr id="73" name="Cube 7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4" name="Cube 7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5" name="Cube 7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69" name="Group 68"/>
                    <p:cNvGrpSpPr/>
                    <p:nvPr/>
                  </p:nvGrpSpPr>
                  <p:grpSpPr>
                    <a:xfrm>
                      <a:off x="5264150" y="2208212"/>
                      <a:ext cx="1219200" cy="457200"/>
                      <a:chOff x="5257800" y="1447800"/>
                      <a:chExt cx="1219200" cy="457200"/>
                    </a:xfrm>
                  </p:grpSpPr>
                  <p:sp>
                    <p:nvSpPr>
                      <p:cNvPr id="70" name="Cube 6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1" name="Cube 7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2" name="Cube 7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nvGrpSpPr>
                  <p:cNvPr id="51" name="Group 50"/>
                  <p:cNvGrpSpPr/>
                  <p:nvPr/>
                </p:nvGrpSpPr>
                <p:grpSpPr>
                  <a:xfrm>
                    <a:off x="5264150" y="1295400"/>
                    <a:ext cx="1365250" cy="990600"/>
                    <a:chOff x="5264150" y="1295400"/>
                    <a:chExt cx="1365250" cy="990600"/>
                  </a:xfrm>
                </p:grpSpPr>
                <p:grpSp>
                  <p:nvGrpSpPr>
                    <p:cNvPr id="52" name="Group 51"/>
                    <p:cNvGrpSpPr/>
                    <p:nvPr/>
                  </p:nvGrpSpPr>
                  <p:grpSpPr>
                    <a:xfrm>
                      <a:off x="5410200" y="1676400"/>
                      <a:ext cx="1219200" cy="457200"/>
                      <a:chOff x="5257800" y="1447800"/>
                      <a:chExt cx="1219200" cy="457200"/>
                    </a:xfrm>
                  </p:grpSpPr>
                  <p:sp>
                    <p:nvSpPr>
                      <p:cNvPr id="65" name="Cube 6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6" name="Cube 6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7" name="Cube 6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53" name="Group 52"/>
                    <p:cNvGrpSpPr/>
                    <p:nvPr/>
                  </p:nvGrpSpPr>
                  <p:grpSpPr>
                    <a:xfrm>
                      <a:off x="5410200" y="1295400"/>
                      <a:ext cx="1219200" cy="457200"/>
                      <a:chOff x="5257800" y="1447800"/>
                      <a:chExt cx="1219200" cy="457200"/>
                    </a:xfrm>
                  </p:grpSpPr>
                  <p:sp>
                    <p:nvSpPr>
                      <p:cNvPr id="62" name="Cube 6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3" name="Cube 6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4" name="Cube 6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54" name="Group 53"/>
                    <p:cNvGrpSpPr/>
                    <p:nvPr/>
                  </p:nvGrpSpPr>
                  <p:grpSpPr>
                    <a:xfrm>
                      <a:off x="5264150" y="1828800"/>
                      <a:ext cx="1219200" cy="457200"/>
                      <a:chOff x="5257800" y="1447800"/>
                      <a:chExt cx="1219200" cy="457200"/>
                    </a:xfrm>
                  </p:grpSpPr>
                  <p:sp>
                    <p:nvSpPr>
                      <p:cNvPr id="59" name="Cube 5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0" name="Cube 5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1" name="Cube 6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55" name="Group 54"/>
                    <p:cNvGrpSpPr/>
                    <p:nvPr/>
                  </p:nvGrpSpPr>
                  <p:grpSpPr>
                    <a:xfrm>
                      <a:off x="5264150" y="1447800"/>
                      <a:ext cx="1219200" cy="457200"/>
                      <a:chOff x="5257800" y="1447800"/>
                      <a:chExt cx="1219200" cy="457200"/>
                    </a:xfrm>
                  </p:grpSpPr>
                  <p:sp>
                    <p:nvSpPr>
                      <p:cNvPr id="56" name="Cube 5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7" name="Cube 5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8" name="Cube 5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grpSp>
              <p:nvGrpSpPr>
                <p:cNvPr id="37" name="Group 36"/>
                <p:cNvGrpSpPr/>
                <p:nvPr/>
              </p:nvGrpSpPr>
              <p:grpSpPr>
                <a:xfrm>
                  <a:off x="5121275" y="1600200"/>
                  <a:ext cx="1222375" cy="1219200"/>
                  <a:chOff x="5121275" y="1600200"/>
                  <a:chExt cx="1222375" cy="1219200"/>
                </a:xfrm>
              </p:grpSpPr>
              <p:grpSp>
                <p:nvGrpSpPr>
                  <p:cNvPr id="38" name="Group 37"/>
                  <p:cNvGrpSpPr/>
                  <p:nvPr/>
                </p:nvGrpSpPr>
                <p:grpSpPr>
                  <a:xfrm>
                    <a:off x="5121275" y="2362200"/>
                    <a:ext cx="1219200" cy="457200"/>
                    <a:chOff x="5257800" y="1447800"/>
                    <a:chExt cx="1219200" cy="457200"/>
                  </a:xfrm>
                </p:grpSpPr>
                <p:sp>
                  <p:nvSpPr>
                    <p:cNvPr id="47" name="Cube 4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8" name="Cube 4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9" name="Cube 4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39" name="Group 38"/>
                  <p:cNvGrpSpPr/>
                  <p:nvPr/>
                </p:nvGrpSpPr>
                <p:grpSpPr>
                  <a:xfrm>
                    <a:off x="5121275" y="1978025"/>
                    <a:ext cx="1219200" cy="457200"/>
                    <a:chOff x="5257800" y="1447800"/>
                    <a:chExt cx="1219200" cy="457200"/>
                  </a:xfrm>
                </p:grpSpPr>
                <p:sp>
                  <p:nvSpPr>
                    <p:cNvPr id="44" name="Cube 4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5" name="Cube 4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6" name="Cube 4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40" name="Group 39"/>
                  <p:cNvGrpSpPr/>
                  <p:nvPr/>
                </p:nvGrpSpPr>
                <p:grpSpPr>
                  <a:xfrm>
                    <a:off x="5124450" y="1600200"/>
                    <a:ext cx="1219200" cy="457200"/>
                    <a:chOff x="5257800" y="1447800"/>
                    <a:chExt cx="1219200" cy="457200"/>
                  </a:xfrm>
                </p:grpSpPr>
                <p:sp>
                  <p:nvSpPr>
                    <p:cNvPr id="41" name="Cube 4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2" name="Cube 4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3" name="Cube 4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grpSp>
        <p:grpSp>
          <p:nvGrpSpPr>
            <p:cNvPr id="18" name="Group 17"/>
            <p:cNvGrpSpPr/>
            <p:nvPr/>
          </p:nvGrpSpPr>
          <p:grpSpPr>
            <a:xfrm>
              <a:off x="8109597" y="3329968"/>
              <a:ext cx="587415" cy="914451"/>
              <a:chOff x="10572322" y="2369783"/>
              <a:chExt cx="587415" cy="914451"/>
            </a:xfrm>
          </p:grpSpPr>
          <p:pic>
            <p:nvPicPr>
              <p:cNvPr id="21" name="Picture 20"/>
              <p:cNvPicPr>
                <a:picLocks noChangeAspect="1"/>
              </p:cNvPicPr>
              <p:nvPr/>
            </p:nvPicPr>
            <p:blipFill>
              <a:blip r:embed="rId4"/>
              <a:stretch>
                <a:fillRect/>
              </a:stretch>
            </p:blipFill>
            <p:spPr>
              <a:xfrm>
                <a:off x="10572322" y="2369783"/>
                <a:ext cx="373364" cy="702802"/>
              </a:xfrm>
              <a:prstGeom prst="rect">
                <a:avLst/>
              </a:prstGeom>
            </p:spPr>
          </p:pic>
          <p:grpSp>
            <p:nvGrpSpPr>
              <p:cNvPr id="22" name="Group 21"/>
              <p:cNvGrpSpPr/>
              <p:nvPr/>
            </p:nvGrpSpPr>
            <p:grpSpPr>
              <a:xfrm>
                <a:off x="10813128" y="2608894"/>
                <a:ext cx="346609" cy="675340"/>
                <a:chOff x="656568" y="3477073"/>
                <a:chExt cx="1687683" cy="3288314"/>
              </a:xfrm>
            </p:grpSpPr>
            <p:grpSp>
              <p:nvGrpSpPr>
                <p:cNvPr id="23" name="Group 22"/>
                <p:cNvGrpSpPr>
                  <a:grpSpLocks noChangeAspect="1"/>
                </p:cNvGrpSpPr>
                <p:nvPr/>
              </p:nvGrpSpPr>
              <p:grpSpPr>
                <a:xfrm>
                  <a:off x="656568" y="5029457"/>
                  <a:ext cx="1684865" cy="1735930"/>
                  <a:chOff x="808037" y="2079361"/>
                  <a:chExt cx="1684865" cy="1735930"/>
                </a:xfrm>
              </p:grpSpPr>
              <p:sp>
                <p:nvSpPr>
                  <p:cNvPr id="29" name="Flowchart: Magnetic Disk 28"/>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0" name="Oval 29"/>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Flowchart: Magnetic Disk 30"/>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2" name="Oval 31"/>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a:grpSpLocks noChangeAspect="1"/>
                </p:cNvGrpSpPr>
                <p:nvPr/>
              </p:nvGrpSpPr>
              <p:grpSpPr>
                <a:xfrm>
                  <a:off x="659386" y="3477073"/>
                  <a:ext cx="1684865" cy="1735930"/>
                  <a:chOff x="808037" y="2079361"/>
                  <a:chExt cx="1684865" cy="1735930"/>
                </a:xfrm>
              </p:grpSpPr>
              <p:sp>
                <p:nvSpPr>
                  <p:cNvPr id="25" name="Flowchart: Magnetic Disk 24"/>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6" name="Oval 25"/>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lowchart: Magnetic Disk 26"/>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8" name="Oval 27"/>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grpSp>
        <p:pic>
          <p:nvPicPr>
            <p:cNvPr id="19" name="Picture 18"/>
            <p:cNvPicPr>
              <a:picLocks noChangeAspect="1"/>
            </p:cNvPicPr>
            <p:nvPr/>
          </p:nvPicPr>
          <p:blipFill>
            <a:blip r:embed="rId5"/>
            <a:stretch>
              <a:fillRect/>
            </a:stretch>
          </p:blipFill>
          <p:spPr>
            <a:xfrm rot="5400000" flipH="1">
              <a:off x="8792138" y="4360842"/>
              <a:ext cx="570089" cy="727354"/>
            </a:xfrm>
            <a:prstGeom prst="rect">
              <a:avLst/>
            </a:prstGeom>
          </p:spPr>
        </p:pic>
        <p:pic>
          <p:nvPicPr>
            <p:cNvPr id="20" name="Picture 19"/>
            <p:cNvPicPr>
              <a:picLocks noChangeAspect="1"/>
            </p:cNvPicPr>
            <p:nvPr/>
          </p:nvPicPr>
          <p:blipFill>
            <a:blip r:embed="rId6"/>
            <a:stretch>
              <a:fillRect/>
            </a:stretch>
          </p:blipFill>
          <p:spPr>
            <a:xfrm flipH="1">
              <a:off x="7839295" y="3944642"/>
              <a:ext cx="1481612" cy="1481612"/>
            </a:xfrm>
            <a:prstGeom prst="rect">
              <a:avLst/>
            </a:prstGeom>
          </p:spPr>
        </p:pic>
      </p:grpSp>
    </p:spTree>
    <p:custDataLst>
      <p:tags r:id="rId1"/>
    </p:custDataLst>
    <p:extLst>
      <p:ext uri="{BB962C8B-B14F-4D97-AF65-F5344CB8AC3E}">
        <p14:creationId xmlns:p14="http://schemas.microsoft.com/office/powerpoint/2010/main" val="384199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c778dc-bb23-4c31-9c73-a24a2ff1b0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an AD DS domain?</a:t>
            </a:r>
          </a:p>
        </p:txBody>
      </p:sp>
      <p:sp>
        <p:nvSpPr>
          <p:cNvPr id="4" name="bottom bullets"/>
          <p:cNvSpPr>
            <a:spLocks noChangeArrowheads="1"/>
          </p:cNvSpPr>
          <p:nvPr/>
        </p:nvSpPr>
        <p:spPr bwMode="auto">
          <a:xfrm>
            <a:off x="260117" y="2698609"/>
            <a:ext cx="5447396" cy="3527976"/>
          </a:xfrm>
          <a:prstGeom prst="roundRect">
            <a:avLst>
              <a:gd name="adj" fmla="val 8866"/>
            </a:avLst>
          </a:prstGeom>
          <a:ln>
            <a:headEnd/>
            <a:tailEnd/>
          </a:ln>
        </p:spPr>
        <p:style>
          <a:lnRef idx="2">
            <a:schemeClr val="accent1"/>
          </a:lnRef>
          <a:fillRef idx="1">
            <a:schemeClr val="lt1"/>
          </a:fillRef>
          <a:effectRef idx="0">
            <a:schemeClr val="accent1"/>
          </a:effectRef>
          <a:fontRef idx="minor">
            <a:schemeClr val="dk1"/>
          </a:fontRef>
        </p:style>
        <p:txBody>
          <a:bodyPr tIns="0" numCol="1" spcCol="274320" anchor="t" anchorCtr="0"/>
          <a:lstStyle/>
          <a:p>
            <a:pPr marL="180000" lvl="0" indent="-180000" fontAlgn="base">
              <a:spcBef>
                <a:spcPct val="0"/>
              </a:spcBef>
              <a:spcAft>
                <a:spcPts val="300"/>
              </a:spcAft>
              <a:buClr>
                <a:srgbClr val="0070C0"/>
              </a:buClr>
              <a:buSzPct val="120000"/>
              <a:buFont typeface="Arial" pitchFamily="34" charset="0"/>
              <a:buChar char="•"/>
            </a:pPr>
            <a:r>
              <a:rPr lang="en-US" sz="2400">
                <a:solidFill>
                  <a:srgbClr val="000000"/>
                </a:solidFill>
                <a:latin typeface="Segoe UI" pitchFamily="34" charset="0"/>
                <a:ea typeface="Segoe UI" pitchFamily="34" charset="0"/>
                <a:cs typeface="Segoe UI" pitchFamily="34" charset="0"/>
              </a:rPr>
              <a:t>The domain is a replication boundary</a:t>
            </a:r>
          </a:p>
          <a:p>
            <a:pPr marL="180000" lvl="0" indent="-180000" fontAlgn="base">
              <a:spcBef>
                <a:spcPct val="0"/>
              </a:spcBef>
              <a:spcAft>
                <a:spcPts val="300"/>
              </a:spcAft>
              <a:buClr>
                <a:srgbClr val="0070C0"/>
              </a:buClr>
              <a:buSzPct val="120000"/>
              <a:buFont typeface="Arial" pitchFamily="34" charset="0"/>
              <a:buChar char="•"/>
            </a:pPr>
            <a:r>
              <a:rPr lang="en-US" sz="2400">
                <a:solidFill>
                  <a:srgbClr val="000000"/>
                </a:solidFill>
                <a:latin typeface="Segoe UI" pitchFamily="34" charset="0"/>
                <a:ea typeface="Segoe UI" pitchFamily="34" charset="0"/>
                <a:cs typeface="Segoe UI" pitchFamily="34" charset="0"/>
              </a:rPr>
              <a:t>The domain is an administrative center for configuring and managing objects</a:t>
            </a:r>
          </a:p>
          <a:p>
            <a:pPr marL="180000" lvl="0" indent="-180000" fontAlgn="base">
              <a:spcBef>
                <a:spcPct val="0"/>
              </a:spcBef>
              <a:spcAft>
                <a:spcPts val="300"/>
              </a:spcAft>
              <a:buClr>
                <a:srgbClr val="0070C0"/>
              </a:buClr>
              <a:buSzPct val="120000"/>
              <a:buFont typeface="Arial" pitchFamily="34" charset="0"/>
              <a:buChar char="•"/>
            </a:pPr>
            <a:r>
              <a:rPr lang="en-US" sz="2400">
                <a:solidFill>
                  <a:srgbClr val="000000"/>
                </a:solidFill>
                <a:latin typeface="Segoe UI" pitchFamily="34" charset="0"/>
                <a:ea typeface="Segoe UI" pitchFamily="34" charset="0"/>
                <a:cs typeface="Segoe UI" pitchFamily="34" charset="0"/>
              </a:rPr>
              <a:t>Any domain controller can authenticate any sign-in </a:t>
            </a:r>
          </a:p>
          <a:p>
            <a:pPr marL="180000" lvl="1" fontAlgn="base">
              <a:spcBef>
                <a:spcPct val="0"/>
              </a:spcBef>
              <a:spcAft>
                <a:spcPts val="300"/>
              </a:spcAft>
              <a:buClr>
                <a:srgbClr val="0070C0"/>
              </a:buClr>
              <a:buSzPct val="120000"/>
            </a:pPr>
            <a:r>
              <a:rPr lang="en-US" sz="2400">
                <a:solidFill>
                  <a:srgbClr val="000000"/>
                </a:solidFill>
                <a:latin typeface="Segoe UI" pitchFamily="34" charset="0"/>
                <a:ea typeface="Segoe UI" pitchFamily="34" charset="0"/>
                <a:cs typeface="Segoe UI" pitchFamily="34" charset="0"/>
              </a:rPr>
              <a:t>anywhere in the domain</a:t>
            </a:r>
          </a:p>
          <a:p>
            <a:pPr marL="180000" lvl="0" indent="-180000" fontAlgn="base">
              <a:spcBef>
                <a:spcPct val="0"/>
              </a:spcBef>
              <a:spcAft>
                <a:spcPts val="300"/>
              </a:spcAft>
              <a:buClr>
                <a:srgbClr val="0070C0"/>
              </a:buClr>
              <a:buSzPct val="120000"/>
              <a:buFont typeface="Arial" pitchFamily="34" charset="0"/>
              <a:buChar char="•"/>
            </a:pPr>
            <a:r>
              <a:rPr lang="en-CA" sz="2400">
                <a:solidFill>
                  <a:srgbClr val="000000"/>
                </a:solidFill>
                <a:latin typeface="Segoe UI" pitchFamily="34" charset="0"/>
                <a:ea typeface="Segoe UI" pitchFamily="34" charset="0"/>
                <a:cs typeface="Segoe UI" pitchFamily="34" charset="0"/>
              </a:rPr>
              <a:t>The domain provides authorization</a:t>
            </a:r>
            <a:endParaRPr lang="en-US" sz="2400" dirty="0">
              <a:solidFill>
                <a:srgbClr val="000000"/>
              </a:solidFill>
              <a:latin typeface="Segoe UI" pitchFamily="34" charset="0"/>
              <a:ea typeface="Segoe UI" pitchFamily="34" charset="0"/>
              <a:cs typeface="Segoe UI" pitchFamily="34" charset="0"/>
            </a:endParaRPr>
          </a:p>
        </p:txBody>
      </p:sp>
      <p:sp>
        <p:nvSpPr>
          <p:cNvPr id="5" name="top bullets"/>
          <p:cNvSpPr>
            <a:spLocks noChangeArrowheads="1"/>
          </p:cNvSpPr>
          <p:nvPr/>
        </p:nvSpPr>
        <p:spPr bwMode="auto">
          <a:xfrm>
            <a:off x="327023" y="825303"/>
            <a:ext cx="8039008" cy="1888295"/>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a:lstStyle/>
          <a:p>
            <a:pPr marL="180000" lvl="0" indent="-180000" fontAlgn="base">
              <a:spcBef>
                <a:spcPct val="0"/>
              </a:spcBef>
              <a:spcAft>
                <a:spcPts val="300"/>
              </a:spcAft>
              <a:buClr>
                <a:srgbClr val="0070C0"/>
              </a:buClr>
              <a:buSzPct val="120000"/>
              <a:buFont typeface="Arial" pitchFamily="34" charset="0"/>
              <a:buChar char="•"/>
            </a:pPr>
            <a:r>
              <a:rPr lang="en-US" sz="2400" dirty="0">
                <a:solidFill>
                  <a:srgbClr val="000000"/>
                </a:solidFill>
                <a:latin typeface="Segoe UI" pitchFamily="34" charset="0"/>
                <a:ea typeface="Segoe UI" pitchFamily="34" charset="0"/>
                <a:cs typeface="Segoe UI" pitchFamily="34" charset="0"/>
              </a:rPr>
              <a:t>AD DS requires one or more domain controllers</a:t>
            </a:r>
          </a:p>
          <a:p>
            <a:pPr marL="180000" lvl="0" indent="-180000" fontAlgn="base">
              <a:spcBef>
                <a:spcPct val="0"/>
              </a:spcBef>
              <a:spcAft>
                <a:spcPts val="300"/>
              </a:spcAft>
              <a:buClr>
                <a:srgbClr val="0070C0"/>
              </a:buClr>
              <a:buSzPct val="120000"/>
              <a:buFont typeface="Arial" pitchFamily="34" charset="0"/>
              <a:buChar char="•"/>
            </a:pPr>
            <a:r>
              <a:rPr lang="en-US" sz="2400" dirty="0">
                <a:solidFill>
                  <a:srgbClr val="000000"/>
                </a:solidFill>
                <a:latin typeface="Segoe UI" pitchFamily="34" charset="0"/>
                <a:ea typeface="Segoe UI" pitchFamily="34" charset="0"/>
                <a:cs typeface="Segoe UI" pitchFamily="34" charset="0"/>
              </a:rPr>
              <a:t>All domain controllers hold a copy of the domain </a:t>
            </a:r>
            <a:br>
              <a:rPr lang="en-US" sz="2400" dirty="0">
                <a:solidFill>
                  <a:srgbClr val="000000"/>
                </a:solidFill>
                <a:latin typeface="Segoe UI" pitchFamily="34" charset="0"/>
                <a:ea typeface="Segoe UI" pitchFamily="34" charset="0"/>
                <a:cs typeface="Segoe UI" pitchFamily="34" charset="0"/>
              </a:rPr>
            </a:br>
            <a:r>
              <a:rPr lang="en-US" sz="2400" dirty="0">
                <a:solidFill>
                  <a:srgbClr val="000000"/>
                </a:solidFill>
                <a:latin typeface="Segoe UI" pitchFamily="34" charset="0"/>
                <a:ea typeface="Segoe UI" pitchFamily="34" charset="0"/>
                <a:cs typeface="Segoe UI" pitchFamily="34" charset="0"/>
              </a:rPr>
              <a:t>database, which is continually synchronized</a:t>
            </a:r>
          </a:p>
          <a:p>
            <a:pPr marL="180000" lvl="0" indent="-180000" fontAlgn="base">
              <a:spcBef>
                <a:spcPct val="0"/>
              </a:spcBef>
              <a:spcAft>
                <a:spcPts val="300"/>
              </a:spcAft>
              <a:buClr>
                <a:srgbClr val="0070C0"/>
              </a:buClr>
              <a:buSzPct val="120000"/>
              <a:buFont typeface="Arial" pitchFamily="34" charset="0"/>
              <a:buChar char="•"/>
            </a:pPr>
            <a:r>
              <a:rPr lang="en-US" sz="2400" dirty="0">
                <a:solidFill>
                  <a:srgbClr val="000000"/>
                </a:solidFill>
                <a:latin typeface="Segoe UI" pitchFamily="34" charset="0"/>
                <a:ea typeface="Segoe UI" pitchFamily="34" charset="0"/>
                <a:cs typeface="Segoe UI" pitchFamily="34" charset="0"/>
              </a:rPr>
              <a:t>The domain is the context within which user accounts, computer accounts, and groups are created</a:t>
            </a:r>
          </a:p>
          <a:p>
            <a:pPr marL="285750" lvl="0" indent="-285750" fontAlgn="base">
              <a:spcBef>
                <a:spcPct val="0"/>
              </a:spcBef>
              <a:spcAft>
                <a:spcPts val="600"/>
              </a:spcAft>
              <a:buClr>
                <a:srgbClr val="0070C0"/>
              </a:buClr>
              <a:buSzPct val="120000"/>
              <a:buFont typeface="Arial" pitchFamily="34" charset="0"/>
              <a:buChar char="•"/>
            </a:pPr>
            <a:endParaRPr lang="en-US" sz="2400" dirty="0">
              <a:solidFill>
                <a:srgbClr val="000000"/>
              </a:solidFill>
              <a:latin typeface="Segoe UI" pitchFamily="34" charset="0"/>
              <a:ea typeface="Segoe UI" pitchFamily="34" charset="0"/>
              <a:cs typeface="Segoe UI" pitchFamily="34" charset="0"/>
            </a:endParaRPr>
          </a:p>
        </p:txBody>
      </p:sp>
      <p:grpSp>
        <p:nvGrpSpPr>
          <p:cNvPr id="6" name="Group 5" descr="A simple diagram of an Active Directory Domain Services (AD DS) domain (represented by a triangle) that contains users, computers, and groups.&#10;&#10;"/>
          <p:cNvGrpSpPr/>
          <p:nvPr/>
        </p:nvGrpSpPr>
        <p:grpSpPr>
          <a:xfrm>
            <a:off x="5325281" y="2854196"/>
            <a:ext cx="3422982" cy="3231791"/>
            <a:chOff x="4384509" y="1767028"/>
            <a:chExt cx="3422982" cy="3231791"/>
          </a:xfrm>
        </p:grpSpPr>
        <p:sp>
          <p:nvSpPr>
            <p:cNvPr id="7" name="triangle"/>
            <p:cNvSpPr>
              <a:spLocks noChangeAspect="1"/>
            </p:cNvSpPr>
            <p:nvPr/>
          </p:nvSpPr>
          <p:spPr>
            <a:xfrm>
              <a:off x="4384509" y="1767028"/>
              <a:ext cx="3422982" cy="2849531"/>
            </a:xfrm>
            <a:prstGeom prst="triangle">
              <a:avLst/>
            </a:prstGeom>
            <a:noFill/>
            <a:ln>
              <a:solidFill>
                <a:srgbClr val="569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CA" b="1">
                <a:solidFill>
                  <a:srgbClr val="FFFFFF"/>
                </a:solidFill>
                <a:latin typeface="Segoe UI" panose="020B0502040204020203" pitchFamily="34" charset="0"/>
                <a:cs typeface="Segoe UI" panose="020B0502040204020203" pitchFamily="34" charset="0"/>
              </a:endParaRPr>
            </a:p>
          </p:txBody>
        </p:sp>
        <p:sp>
          <p:nvSpPr>
            <p:cNvPr id="8" name="&quot;AD DS"/>
            <p:cNvSpPr>
              <a:spLocks noChangeArrowheads="1"/>
            </p:cNvSpPr>
            <p:nvPr/>
          </p:nvSpPr>
          <p:spPr bwMode="auto">
            <a:xfrm>
              <a:off x="6442541" y="3191793"/>
              <a:ext cx="1056840" cy="362366"/>
            </a:xfrm>
            <a:prstGeom prst="roundRect">
              <a:avLst>
                <a:gd name="adj" fmla="val 5798"/>
              </a:avLst>
            </a:prstGeom>
            <a:solidFill>
              <a:schemeClr val="lt1"/>
            </a:solid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p>
              <a:pPr lvl="0" fontAlgn="base">
                <a:spcBef>
                  <a:spcPct val="0"/>
                </a:spcBef>
                <a:spcAft>
                  <a:spcPts val="600"/>
                </a:spcAft>
                <a:buClr>
                  <a:srgbClr val="0070C0"/>
                </a:buClr>
                <a:buSzPct val="120000"/>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AD DS</a:t>
              </a:r>
            </a:p>
            <a:p>
              <a:pPr lvl="0" fontAlgn="base">
                <a:spcBef>
                  <a:spcPct val="0"/>
                </a:spcBef>
                <a:spcAft>
                  <a:spcPct val="0"/>
                </a:spcAft>
              </a:pPr>
              <a:endParaRPr lang="en-US" sz="200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dirty="0">
                <a:solidFill>
                  <a:srgbClr val="000000"/>
                </a:solidFill>
                <a:latin typeface="Segoe UI" pitchFamily="34" charset="0"/>
                <a:ea typeface="Segoe UI" pitchFamily="34" charset="0"/>
                <a:cs typeface="Segoe UI" pitchFamily="34" charset="0"/>
              </a:endParaRPr>
            </a:p>
          </p:txBody>
        </p:sp>
        <p:sp>
          <p:nvSpPr>
            <p:cNvPr id="9" name="&quot;Computers"/>
            <p:cNvSpPr>
              <a:spLocks noChangeArrowheads="1"/>
            </p:cNvSpPr>
            <p:nvPr/>
          </p:nvSpPr>
          <p:spPr bwMode="auto">
            <a:xfrm>
              <a:off x="4805744" y="4636453"/>
              <a:ext cx="1389288" cy="362366"/>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p>
              <a:pPr lvl="0" fontAlgn="base">
                <a:spcBef>
                  <a:spcPct val="0"/>
                </a:spcBef>
                <a:spcAft>
                  <a:spcPts val="600"/>
                </a:spcAft>
                <a:buClr>
                  <a:srgbClr val="0070C0"/>
                </a:buClr>
                <a:buSzPct val="120000"/>
              </a:pPr>
              <a:r>
                <a:rPr lang="en-US" sz="2000">
                  <a:solidFill>
                    <a:srgbClr val="000000"/>
                  </a:solidFill>
                  <a:latin typeface="Segoe UI" panose="020B0502040204020203" pitchFamily="34" charset="0"/>
                  <a:ea typeface="Segoe UI" panose="020B0502040204020203" pitchFamily="34" charset="0"/>
                  <a:cs typeface="Segoe UI" panose="020B0502040204020203" pitchFamily="34" charset="0"/>
                </a:rPr>
                <a:t>Computers</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quot;Users"/>
            <p:cNvSpPr>
              <a:spLocks noChangeArrowheads="1"/>
            </p:cNvSpPr>
            <p:nvPr/>
          </p:nvSpPr>
          <p:spPr bwMode="auto">
            <a:xfrm>
              <a:off x="5835609" y="2809313"/>
              <a:ext cx="661627" cy="362366"/>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p>
              <a:pPr lvl="0" fontAlgn="base">
                <a:spcBef>
                  <a:spcPct val="0"/>
                </a:spcBef>
                <a:spcAft>
                  <a:spcPts val="600"/>
                </a:spcAft>
                <a:buClr>
                  <a:srgbClr val="0070C0"/>
                </a:buClr>
                <a:buSzPct val="120000"/>
              </a:pPr>
              <a:r>
                <a:rPr lang="en-US" sz="2000">
                  <a:solidFill>
                    <a:srgbClr val="000000"/>
                  </a:solidFill>
                  <a:latin typeface="Segoe UI" panose="020B0502040204020203" pitchFamily="34" charset="0"/>
                  <a:ea typeface="Segoe UI" panose="020B0502040204020203" pitchFamily="34" charset="0"/>
                  <a:cs typeface="Segoe UI" panose="020B0502040204020203" pitchFamily="34" charset="0"/>
                </a:rPr>
                <a:t>Users</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quot;Gropus"/>
            <p:cNvSpPr>
              <a:spLocks noChangeArrowheads="1"/>
            </p:cNvSpPr>
            <p:nvPr/>
          </p:nvSpPr>
          <p:spPr bwMode="auto">
            <a:xfrm>
              <a:off x="6380006" y="4636453"/>
              <a:ext cx="877622" cy="362366"/>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p>
              <a:pPr lvl="0" fontAlgn="base">
                <a:spcBef>
                  <a:spcPct val="0"/>
                </a:spcBef>
                <a:spcAft>
                  <a:spcPts val="600"/>
                </a:spcAft>
                <a:buClr>
                  <a:srgbClr val="0070C0"/>
                </a:buClr>
                <a:buSzPct val="120000"/>
              </a:pPr>
              <a:r>
                <a:rPr lang="en-US" sz="2000">
                  <a:solidFill>
                    <a:srgbClr val="000000"/>
                  </a:solidFill>
                  <a:latin typeface="Segoe UI" panose="020B0502040204020203" pitchFamily="34" charset="0"/>
                  <a:ea typeface="Segoe UI" panose="020B0502040204020203" pitchFamily="34" charset="0"/>
                  <a:cs typeface="Segoe UI" panose="020B0502040204020203" pitchFamily="34" charset="0"/>
                </a:rPr>
                <a:t>Groups</a:t>
              </a:r>
            </a:p>
            <a:p>
              <a:pPr lvl="0" fontAlgn="base">
                <a:spcBef>
                  <a:spcPct val="0"/>
                </a:spcBef>
                <a:spcAft>
                  <a:spcPct val="0"/>
                </a:spcAft>
              </a:pPr>
              <a:endParaRPr lang="en-US" sz="20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lvl="0" fontAlgn="base">
                <a:spcBef>
                  <a:spcPct val="0"/>
                </a:spcBef>
                <a:spcAft>
                  <a:spcPct val="0"/>
                </a:spcAft>
              </a:pPr>
              <a:endParaRPr lang="en-US" sz="20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lvl="0" fontAlgn="base">
                <a:spcBef>
                  <a:spcPct val="0"/>
                </a:spcBef>
                <a:spcAft>
                  <a:spcPct val="0"/>
                </a:spcAft>
              </a:pPr>
              <a:endParaRPr lang="en-US" sz="20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lvl="0" fontAlgn="base">
                <a:spcBef>
                  <a:spcPct val="0"/>
                </a:spcBef>
                <a:spcAft>
                  <a:spcPct val="0"/>
                </a:spcAft>
              </a:pP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pic>
          <p:nvPicPr>
            <p:cNvPr id="12" name="Picture 11"/>
            <p:cNvPicPr>
              <a:picLocks noChangeAspect="1"/>
            </p:cNvPicPr>
            <p:nvPr/>
          </p:nvPicPr>
          <p:blipFill>
            <a:blip r:embed="rId4"/>
            <a:stretch>
              <a:fillRect/>
            </a:stretch>
          </p:blipFill>
          <p:spPr>
            <a:xfrm>
              <a:off x="5573906" y="2016163"/>
              <a:ext cx="1044188" cy="61674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1146" y="2229348"/>
              <a:ext cx="711482" cy="721032"/>
            </a:xfrm>
            <a:prstGeom prst="rect">
              <a:avLst/>
            </a:prstGeom>
          </p:spPr>
        </p:pic>
        <p:grpSp>
          <p:nvGrpSpPr>
            <p:cNvPr id="14" name="Group 13"/>
            <p:cNvGrpSpPr/>
            <p:nvPr/>
          </p:nvGrpSpPr>
          <p:grpSpPr>
            <a:xfrm>
              <a:off x="6054484" y="3710867"/>
              <a:ext cx="1343320" cy="917983"/>
              <a:chOff x="6270803" y="3821254"/>
              <a:chExt cx="1155803" cy="789840"/>
            </a:xfrm>
          </p:grpSpPr>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2234" y="3821254"/>
                <a:ext cx="614372" cy="663097"/>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0803" y="3947997"/>
                <a:ext cx="614372" cy="663097"/>
              </a:xfrm>
              <a:prstGeom prst="rect">
                <a:avLst/>
              </a:prstGeom>
            </p:spPr>
          </p:pic>
        </p:grpSp>
        <p:grpSp>
          <p:nvGrpSpPr>
            <p:cNvPr id="15" name="Group 14"/>
            <p:cNvGrpSpPr/>
            <p:nvPr/>
          </p:nvGrpSpPr>
          <p:grpSpPr>
            <a:xfrm>
              <a:off x="4567495" y="3586597"/>
              <a:ext cx="1230786" cy="1321148"/>
              <a:chOff x="4476341" y="3586597"/>
              <a:chExt cx="1230786" cy="1321148"/>
            </a:xfrm>
          </p:grpSpPr>
          <p:pic>
            <p:nvPicPr>
              <p:cNvPr id="16" name="Picture 15"/>
              <p:cNvPicPr>
                <a:picLocks noChangeAspect="1"/>
              </p:cNvPicPr>
              <p:nvPr/>
            </p:nvPicPr>
            <p:blipFill>
              <a:blip r:embed="rId7"/>
              <a:stretch>
                <a:fillRect/>
              </a:stretch>
            </p:blipFill>
            <p:spPr>
              <a:xfrm>
                <a:off x="5252976" y="3748267"/>
                <a:ext cx="454151" cy="854871"/>
              </a:xfrm>
              <a:prstGeom prst="rect">
                <a:avLst/>
              </a:prstGeom>
            </p:spPr>
          </p:pic>
          <p:grpSp>
            <p:nvGrpSpPr>
              <p:cNvPr id="17" name="Group 16"/>
              <p:cNvGrpSpPr/>
              <p:nvPr/>
            </p:nvGrpSpPr>
            <p:grpSpPr>
              <a:xfrm>
                <a:off x="4805246" y="3586597"/>
                <a:ext cx="595969" cy="608057"/>
                <a:chOff x="1112473" y="4527839"/>
                <a:chExt cx="1615016" cy="1647774"/>
              </a:xfrm>
            </p:grpSpPr>
            <p:pic>
              <p:nvPicPr>
                <p:cNvPr id="19" name="Picture 18"/>
                <p:cNvPicPr>
                  <a:picLocks noChangeAspect="1"/>
                </p:cNvPicPr>
                <p:nvPr/>
              </p:nvPicPr>
              <p:blipFill>
                <a:blip r:embed="rId8"/>
                <a:stretch>
                  <a:fillRect/>
                </a:stretch>
              </p:blipFill>
              <p:spPr>
                <a:xfrm rot="16200000">
                  <a:off x="1287068" y="4735193"/>
                  <a:ext cx="1265825" cy="1615016"/>
                </a:xfrm>
                <a:prstGeom prst="rect">
                  <a:avLst/>
                </a:prstGeom>
              </p:spPr>
            </p:pic>
            <p:pic>
              <p:nvPicPr>
                <p:cNvPr id="20" name="Picture 19"/>
                <p:cNvPicPr>
                  <a:picLocks noChangeAspect="1"/>
                </p:cNvPicPr>
                <p:nvPr/>
              </p:nvPicPr>
              <p:blipFill rotWithShape="1">
                <a:blip r:embed="rId9" cstate="print">
                  <a:extLst>
                    <a:ext uri="{28A0092B-C50C-407E-A947-70E740481C1C}">
                      <a14:useLocalDpi xmlns:a14="http://schemas.microsoft.com/office/drawing/2010/main" val="0"/>
                    </a:ext>
                  </a:extLst>
                </a:blip>
                <a:srcRect b="33734"/>
                <a:stretch/>
              </p:blipFill>
              <p:spPr>
                <a:xfrm>
                  <a:off x="1565598" y="4527839"/>
                  <a:ext cx="769664" cy="668647"/>
                </a:xfrm>
                <a:prstGeom prst="rect">
                  <a:avLst/>
                </a:prstGeom>
              </p:spPr>
            </p:pic>
          </p:grpSp>
          <p:pic>
            <p:nvPicPr>
              <p:cNvPr id="18" name="Picture 17"/>
              <p:cNvPicPr>
                <a:picLocks noChangeAspect="1"/>
              </p:cNvPicPr>
              <p:nvPr/>
            </p:nvPicPr>
            <p:blipFill>
              <a:blip r:embed="rId10"/>
              <a:stretch>
                <a:fillRect/>
              </a:stretch>
            </p:blipFill>
            <p:spPr>
              <a:xfrm>
                <a:off x="4476341" y="3802204"/>
                <a:ext cx="1105541" cy="1105541"/>
              </a:xfrm>
              <a:prstGeom prst="rect">
                <a:avLst/>
              </a:prstGeom>
            </p:spPr>
          </p:pic>
        </p:grpSp>
      </p:grpSp>
    </p:spTree>
    <p:custDataLst>
      <p:tags r:id="rId1"/>
    </p:custDataLst>
    <p:extLst>
      <p:ext uri="{BB962C8B-B14F-4D97-AF65-F5344CB8AC3E}">
        <p14:creationId xmlns:p14="http://schemas.microsoft.com/office/powerpoint/2010/main" val="349862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name="d832d31d-07bb-4ba1-bbd0-83dea35c6d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OUs?</a:t>
            </a:r>
          </a:p>
        </p:txBody>
      </p:sp>
      <p:sp>
        <p:nvSpPr>
          <p:cNvPr id="4" name="Rounded Rectangle 844808"/>
          <p:cNvSpPr>
            <a:spLocks noChangeArrowheads="1"/>
          </p:cNvSpPr>
          <p:nvPr/>
        </p:nvSpPr>
        <p:spPr bwMode="auto">
          <a:xfrm>
            <a:off x="301133" y="828529"/>
            <a:ext cx="8394632" cy="5643989"/>
          </a:xfrm>
          <a:prstGeom prst="roundRect">
            <a:avLst>
              <a:gd name="adj" fmla="val 6533"/>
            </a:avLst>
          </a:prstGeom>
          <a:noFill/>
          <a:ln w="9525" algn="ctr">
            <a:noFill/>
            <a:round/>
            <a:headEnd/>
            <a:tailEnd/>
          </a:ln>
          <a:effectLst/>
        </p:spPr>
        <p:txBody>
          <a:bodyPr/>
          <a:lstStyle/>
          <a:p>
            <a:pPr marL="180000" lvl="0" indent="-180000" fontAlgn="base">
              <a:lnSpc>
                <a:spcPct val="90000"/>
              </a:lnSpc>
              <a:spcBef>
                <a:spcPts val="600"/>
              </a:spcBef>
              <a:spcAft>
                <a:spcPct val="0"/>
              </a:spcAft>
              <a:buClr>
                <a:srgbClr val="0070C0"/>
              </a:buClr>
              <a:buFontTx/>
              <a:buChar char="•"/>
            </a:pPr>
            <a:r>
              <a:rPr lang="en-US" sz="2800" dirty="0">
                <a:solidFill>
                  <a:srgbClr val="000000"/>
                </a:solidFill>
                <a:latin typeface="Segoe UI" pitchFamily="34" charset="0"/>
                <a:ea typeface="Segoe UI" pitchFamily="34" charset="0"/>
                <a:cs typeface="Segoe UI" pitchFamily="34" charset="0"/>
              </a:rPr>
              <a:t>Use containers to group objects within a domain:</a:t>
            </a:r>
          </a:p>
          <a:p>
            <a:pPr marL="365760" lvl="1" indent="-180000" fontAlgn="base">
              <a:lnSpc>
                <a:spcPct val="90000"/>
              </a:lnSpc>
              <a:spcBef>
                <a:spcPts val="600"/>
              </a:spcBef>
              <a:spcAft>
                <a:spcPct val="0"/>
              </a:spcAft>
              <a:buClr>
                <a:srgbClr val="0070C0"/>
              </a:buClr>
              <a:buFontTx/>
              <a:buChar char="•"/>
            </a:pPr>
            <a:r>
              <a:rPr lang="en-US" sz="2400" dirty="0">
                <a:solidFill>
                  <a:srgbClr val="000000"/>
                </a:solidFill>
                <a:latin typeface="Segoe UI" pitchFamily="34" charset="0"/>
                <a:ea typeface="Segoe UI" pitchFamily="34" charset="0"/>
                <a:cs typeface="Segoe UI" pitchFamily="34" charset="0"/>
              </a:rPr>
              <a:t>You cannot apply GPOs to containers</a:t>
            </a:r>
          </a:p>
          <a:p>
            <a:pPr marL="365760" lvl="1" indent="-180000" fontAlgn="base">
              <a:lnSpc>
                <a:spcPct val="90000"/>
              </a:lnSpc>
              <a:spcBef>
                <a:spcPts val="600"/>
              </a:spcBef>
              <a:spcAft>
                <a:spcPct val="0"/>
              </a:spcAft>
              <a:buClr>
                <a:srgbClr val="0070C0"/>
              </a:buClr>
              <a:buFontTx/>
              <a:buChar char="•"/>
            </a:pPr>
            <a:r>
              <a:rPr lang="en-US" sz="2400" dirty="0">
                <a:solidFill>
                  <a:srgbClr val="000000"/>
                </a:solidFill>
                <a:latin typeface="Segoe UI" pitchFamily="34" charset="0"/>
                <a:ea typeface="Segoe UI" pitchFamily="34" charset="0"/>
                <a:cs typeface="Segoe UI" pitchFamily="34" charset="0"/>
              </a:rPr>
              <a:t>Containers are used for system objects and as the default location for new objects</a:t>
            </a:r>
          </a:p>
          <a:p>
            <a:pPr marL="180000" lvl="0" indent="-180000" fontAlgn="base">
              <a:lnSpc>
                <a:spcPct val="90000"/>
              </a:lnSpc>
              <a:spcBef>
                <a:spcPts val="600"/>
              </a:spcBef>
              <a:spcAft>
                <a:spcPct val="0"/>
              </a:spcAft>
              <a:buClr>
                <a:srgbClr val="0070C0"/>
              </a:buClr>
              <a:buFontTx/>
              <a:buChar char="•"/>
            </a:pPr>
            <a:r>
              <a:rPr lang="en-US" sz="2800" dirty="0">
                <a:solidFill>
                  <a:srgbClr val="000000"/>
                </a:solidFill>
                <a:latin typeface="Segoe UI" pitchFamily="34" charset="0"/>
                <a:ea typeface="Segoe UI" pitchFamily="34" charset="0"/>
                <a:cs typeface="Segoe UI" pitchFamily="34" charset="0"/>
              </a:rPr>
              <a:t>Create OUs to:</a:t>
            </a:r>
          </a:p>
          <a:p>
            <a:pPr marL="365760" lvl="1" indent="-180000" fontAlgn="base">
              <a:lnSpc>
                <a:spcPct val="90000"/>
              </a:lnSpc>
              <a:spcBef>
                <a:spcPts val="600"/>
              </a:spcBef>
              <a:spcAft>
                <a:spcPct val="0"/>
              </a:spcAft>
              <a:buClr>
                <a:srgbClr val="0070C0"/>
              </a:buClr>
              <a:buFontTx/>
              <a:buChar char="•"/>
            </a:pPr>
            <a:r>
              <a:rPr lang="en-US" sz="2400" dirty="0">
                <a:solidFill>
                  <a:srgbClr val="000000"/>
                </a:solidFill>
                <a:latin typeface="Segoe UI" pitchFamily="34" charset="0"/>
                <a:ea typeface="Segoe UI" pitchFamily="34" charset="0"/>
                <a:cs typeface="Segoe UI" pitchFamily="34" charset="0"/>
              </a:rPr>
              <a:t>Configure objects by assigning GPOs to them</a:t>
            </a:r>
          </a:p>
          <a:p>
            <a:pPr marL="365760" lvl="1" indent="-180000" fontAlgn="base">
              <a:lnSpc>
                <a:spcPct val="90000"/>
              </a:lnSpc>
              <a:spcBef>
                <a:spcPts val="600"/>
              </a:spcBef>
              <a:spcAft>
                <a:spcPct val="0"/>
              </a:spcAft>
              <a:buClr>
                <a:srgbClr val="0070C0"/>
              </a:buClr>
              <a:buFontTx/>
              <a:buChar char="•"/>
            </a:pPr>
            <a:r>
              <a:rPr lang="en-US" sz="2400" dirty="0">
                <a:solidFill>
                  <a:srgbClr val="000000"/>
                </a:solidFill>
                <a:latin typeface="Segoe UI" pitchFamily="34" charset="0"/>
                <a:ea typeface="Segoe UI" pitchFamily="34" charset="0"/>
                <a:cs typeface="Segoe UI" pitchFamily="34" charset="0"/>
              </a:rPr>
              <a:t>Delegate administrative permissions</a:t>
            </a:r>
          </a:p>
        </p:txBody>
      </p:sp>
    </p:spTree>
    <p:custDataLst>
      <p:tags r:id="rId1"/>
    </p:custDataLst>
    <p:extLst>
      <p:ext uri="{BB962C8B-B14F-4D97-AF65-F5344CB8AC3E}">
        <p14:creationId xmlns:p14="http://schemas.microsoft.com/office/powerpoint/2010/main" val="235705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896b5cb-5330-457e-a2b3-039bac651a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new in AD DS in Windows Server 2016?</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dirty="0">
                <a:solidFill>
                  <a:srgbClr val="000000"/>
                </a:solidFill>
              </a:rPr>
              <a:t>PAM</a:t>
            </a:r>
          </a:p>
          <a:p>
            <a:pPr lvl="0"/>
            <a:r>
              <a:rPr lang="en-CA" dirty="0">
                <a:solidFill>
                  <a:srgbClr val="000000"/>
                </a:solidFill>
              </a:rPr>
              <a:t>Azure AD Join</a:t>
            </a:r>
          </a:p>
          <a:p>
            <a:pPr lvl="0"/>
            <a:r>
              <a:rPr lang="en-CA" dirty="0">
                <a:solidFill>
                  <a:srgbClr val="000000"/>
                </a:solidFill>
              </a:rPr>
              <a:t>Microsoft Passport</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7034953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110</TotalTime>
  <Words>5964</Words>
  <Application>Microsoft Office PowerPoint</Application>
  <PresentationFormat>On-screen Show (4:3)</PresentationFormat>
  <Paragraphs>630</Paragraphs>
  <Slides>37</Slides>
  <Notes>37</Notes>
  <HiddenSlides>5</HiddenSlides>
  <MMClips>0</MMClips>
  <ScaleCrop>false</ScaleCrop>
  <HeadingPairs>
    <vt:vector size="6" baseType="variant">
      <vt:variant>
        <vt:lpstr>Fonts Used</vt:lpstr>
      </vt:variant>
      <vt:variant>
        <vt:i4>8</vt:i4>
      </vt:variant>
      <vt:variant>
        <vt:lpstr>Theme</vt:lpstr>
      </vt:variant>
      <vt:variant>
        <vt:i4>37</vt:i4>
      </vt:variant>
      <vt:variant>
        <vt:lpstr>Slide Titles</vt:lpstr>
      </vt:variant>
      <vt:variant>
        <vt:i4>37</vt:i4>
      </vt:variant>
    </vt:vector>
  </HeadingPairs>
  <TitlesOfParts>
    <vt:vector size="82" baseType="lpstr">
      <vt:lpstr>Symbol</vt:lpstr>
      <vt:lpstr>Arial</vt:lpstr>
      <vt:lpstr>Segoe UI</vt:lpstr>
      <vt:lpstr>Verdana</vt:lpstr>
      <vt:lpstr>Wingdings</vt:lpstr>
      <vt:lpstr>Courier New</vt:lpstr>
      <vt:lpstr>Times New Roman</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Module 1</vt:lpstr>
      <vt:lpstr>Module Overview</vt:lpstr>
      <vt:lpstr>Lesson 1: Overview of AD DS</vt:lpstr>
      <vt:lpstr>AD DS components</vt:lpstr>
      <vt:lpstr>What is the AD DS schema?</vt:lpstr>
      <vt:lpstr>What is an AD DS forest?</vt:lpstr>
      <vt:lpstr>What is an AD DS domain?</vt:lpstr>
      <vt:lpstr>What are OUs?</vt:lpstr>
      <vt:lpstr>What is new in AD DS in Windows Server 2016?</vt:lpstr>
      <vt:lpstr>What is Azure AD?</vt:lpstr>
      <vt:lpstr>Overview of AD DS administration tools</vt:lpstr>
      <vt:lpstr>Demonstration: Using the Active Directory Administrative Center to administer and manage AD DS</vt:lpstr>
      <vt:lpstr>PowerPoint Presentation</vt:lpstr>
      <vt:lpstr>Lesson 2: Overview of AD DS domain controllers</vt:lpstr>
      <vt:lpstr>What is a domain controller?</vt:lpstr>
      <vt:lpstr>What is a global catalog?</vt:lpstr>
      <vt:lpstr>Overview of domain controller SRV records</vt:lpstr>
      <vt:lpstr>Demonstration: Viewing the SRV records in DNS</vt:lpstr>
      <vt:lpstr>PowerPoint Presentation</vt:lpstr>
      <vt:lpstr>AD DS sign-in process</vt:lpstr>
      <vt:lpstr>What are operations masters?</vt:lpstr>
      <vt:lpstr>Transferring and seizing roles</vt:lpstr>
      <vt:lpstr>Lesson 3: Deploying a domain controller</vt:lpstr>
      <vt:lpstr>Installing a domain controller from Server Manager</vt:lpstr>
      <vt:lpstr>Installing a domain controller on a Server Core installation of Windows Server 2016</vt:lpstr>
      <vt:lpstr>Upgrading a domain controller</vt:lpstr>
      <vt:lpstr>Installing a domain controller by installing from media</vt:lpstr>
      <vt:lpstr>Cloning domain controllers</vt:lpstr>
      <vt:lpstr>Cloning domain controllers</vt:lpstr>
      <vt:lpstr>Demonstration: Cloning a domain controller</vt:lpstr>
      <vt:lpstr>PowerPoint Presentation</vt:lpstr>
      <vt:lpstr>PowerPoint Presentation</vt:lpstr>
      <vt:lpstr>Best practices for domain controller virtualization</vt:lpstr>
      <vt:lpstr>Lab: Deploying and administering AD DS</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Apposite Emp 1</dc:creator>
  <cp:lastModifiedBy>Jaime Odell</cp:lastModifiedBy>
  <cp:revision>13</cp:revision>
  <dcterms:created xsi:type="dcterms:W3CDTF">2016-12-30T10:29:11Z</dcterms:created>
  <dcterms:modified xsi:type="dcterms:W3CDTF">2017-01-26T16:51:16Z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E13C4941-4A7D-491E-8AF9-86B4AE592D88</vt:lpwstr>
  </property>
  <property fmtid="{D5CDD505-2E9C-101B-9397-08002B2CF9AE}" pid="3" name="ArticulatePath">
    <vt:lpwstr>20742B_01_Source</vt:lpwstr>
  </property>
</Properties>
</file>