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66"/>
  </p:notesMasterIdLst>
  <p:sldIdLst>
    <p:sldId id="256" r:id="rId2"/>
    <p:sldId id="257" r:id="rId3"/>
    <p:sldId id="258" r:id="rId4"/>
    <p:sldId id="259" r:id="rId5"/>
    <p:sldId id="260" r:id="rId6"/>
    <p:sldId id="261" r:id="rId7"/>
    <p:sldId id="316" r:id="rId8"/>
    <p:sldId id="262" r:id="rId9"/>
    <p:sldId id="263" r:id="rId10"/>
    <p:sldId id="264" r:id="rId11"/>
    <p:sldId id="265" r:id="rId12"/>
    <p:sldId id="317"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318" r:id="rId28"/>
    <p:sldId id="280" r:id="rId29"/>
    <p:sldId id="281" r:id="rId30"/>
    <p:sldId id="282" r:id="rId31"/>
    <p:sldId id="283" r:id="rId32"/>
    <p:sldId id="284" r:id="rId33"/>
    <p:sldId id="285" r:id="rId34"/>
    <p:sldId id="286" r:id="rId35"/>
    <p:sldId id="287" r:id="rId36"/>
    <p:sldId id="288" r:id="rId37"/>
    <p:sldId id="289"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19" r:id="rId52"/>
    <p:sldId id="304" r:id="rId53"/>
    <p:sldId id="305" r:id="rId54"/>
    <p:sldId id="306" r:id="rId55"/>
    <p:sldId id="307" r:id="rId56"/>
    <p:sldId id="308" r:id="rId57"/>
    <p:sldId id="309" r:id="rId58"/>
    <p:sldId id="310" r:id="rId59"/>
    <p:sldId id="320" r:id="rId60"/>
    <p:sldId id="311" r:id="rId61"/>
    <p:sldId id="312" r:id="rId62"/>
    <p:sldId id="314" r:id="rId63"/>
    <p:sldId id="315" r:id="rId64"/>
    <p:sldId id="321" r:id="rId65"/>
  </p:sldIdLst>
  <p:sldSz cx="9144000" cy="6858000" type="screen4x3"/>
  <p:notesSz cx="6858000" cy="9144000"/>
  <p:embeddedFontLst>
    <p:embeddedFont>
      <p:font typeface="Segoe" panose="020B0604020202020204" charset="0"/>
      <p:regular r:id="rId67"/>
      <p:bold r:id="rId68"/>
      <p:italic r:id="rId69"/>
      <p:boldItalic r:id="rId70"/>
    </p:embeddedFont>
    <p:embeddedFont>
      <p:font typeface="Verdana" panose="020B0604030504040204" pitchFamily="34" charset="0"/>
      <p:regular r:id="rId71"/>
      <p:bold r:id="rId72"/>
      <p:italic r:id="rId73"/>
      <p:boldItalic r:id="rId74"/>
    </p:embeddedFont>
    <p:embeddedFont>
      <p:font typeface="Calibri" panose="020F0502020204030204" pitchFamily="34" charset="0"/>
      <p:regular r:id="rId75"/>
      <p:bold r:id="rId76"/>
      <p:italic r:id="rId77"/>
      <p:boldItalic r:id="rId78"/>
    </p:embeddedFont>
    <p:embeddedFont>
      <p:font typeface="Lucida Sans Typewriter" panose="020B0509030504030204" pitchFamily="49" charset="0"/>
      <p:regular r:id="rId79"/>
      <p:bold r:id="rId80"/>
      <p:italic r:id="rId81"/>
      <p:boldItalic r:id="rId82"/>
    </p:embeddedFont>
    <p:embeddedFont>
      <p:font typeface="Segoe UI" panose="020B0502040204020203" pitchFamily="34" charset="0"/>
      <p:regular r:id="rId83"/>
      <p:bold r:id="rId84"/>
      <p:italic r:id="rId85"/>
      <p:boldItalic r:id="rId86"/>
    </p:embeddedFont>
    <p:embeddedFont>
      <p:font typeface="Lucida Sans Unicode" panose="020B0602030504020204" pitchFamily="34" charset="0"/>
      <p:regular r:id="rId87"/>
    </p:embeddedFont>
    <p:embeddedFont>
      <p:font typeface="Arial Narrow" panose="020B0606020202030204" pitchFamily="34" charset="0"/>
      <p:regular r:id="rId88"/>
      <p:bold r:id="rId89"/>
      <p:italic r:id="rId90"/>
      <p:boldItalic r:id="rId91"/>
    </p:embeddedFont>
    <p:embeddedFont>
      <p:font typeface="Cambria Math" panose="02040503050406030204" pitchFamily="18" charset="0"/>
      <p:regular r:id="rId92"/>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023" autoAdjust="0"/>
    <p:restoredTop sz="96370" autoAdjust="0"/>
  </p:normalViewPr>
  <p:slideViewPr>
    <p:cSldViewPr snapToGrid="0">
      <p:cViewPr varScale="1">
        <p:scale>
          <a:sx n="114" d="100"/>
          <a:sy n="114" d="100"/>
        </p:scale>
        <p:origin x="150" y="102"/>
      </p:cViewPr>
      <p:guideLst/>
    </p:cSldViewPr>
  </p:slideViewPr>
  <p:notesTextViewPr>
    <p:cViewPr>
      <p:scale>
        <a:sx n="1" d="1"/>
        <a:sy n="1" d="1"/>
      </p:scale>
      <p:origin x="0" y="0"/>
    </p:cViewPr>
  </p:notesTextViewPr>
  <p:notesViewPr>
    <p:cSldViewPr snapToGrid="0">
      <p:cViewPr varScale="1">
        <p:scale>
          <a:sx n="87" d="100"/>
          <a:sy n="87" d="100"/>
        </p:scale>
        <p:origin x="168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2.fntdata"/><Relationship Id="rId76" Type="http://schemas.openxmlformats.org/officeDocument/2006/relationships/font" Target="fonts/font10.fntdata"/><Relationship Id="rId84" Type="http://schemas.openxmlformats.org/officeDocument/2006/relationships/font" Target="fonts/font18.fntdata"/><Relationship Id="rId89" Type="http://schemas.openxmlformats.org/officeDocument/2006/relationships/font" Target="fonts/font23.fntdata"/><Relationship Id="rId7" Type="http://schemas.openxmlformats.org/officeDocument/2006/relationships/slide" Target="slides/slide6.xml"/><Relationship Id="rId71" Type="http://schemas.openxmlformats.org/officeDocument/2006/relationships/font" Target="fonts/font5.fntdata"/><Relationship Id="rId92" Type="http://schemas.openxmlformats.org/officeDocument/2006/relationships/font" Target="fonts/font2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74" Type="http://schemas.openxmlformats.org/officeDocument/2006/relationships/font" Target="fonts/font8.fntdata"/><Relationship Id="rId79" Type="http://schemas.openxmlformats.org/officeDocument/2006/relationships/font" Target="fonts/font13.fntdata"/><Relationship Id="rId87" Type="http://schemas.openxmlformats.org/officeDocument/2006/relationships/font" Target="fonts/font21.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6.fntdata"/><Relationship Id="rId90" Type="http://schemas.openxmlformats.org/officeDocument/2006/relationships/font" Target="fonts/font24.fntdata"/><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3.fntdata"/><Relationship Id="rId77"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6.fntdata"/><Relationship Id="rId80" Type="http://schemas.openxmlformats.org/officeDocument/2006/relationships/font" Target="fonts/font14.fntdata"/><Relationship Id="rId85" Type="http://schemas.openxmlformats.org/officeDocument/2006/relationships/font" Target="fonts/font19.fntdata"/><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4.fntdata"/><Relationship Id="rId75" Type="http://schemas.openxmlformats.org/officeDocument/2006/relationships/font" Target="fonts/font9.fntdata"/><Relationship Id="rId83" Type="http://schemas.openxmlformats.org/officeDocument/2006/relationships/font" Target="fonts/font17.fntdata"/><Relationship Id="rId88" Type="http://schemas.openxmlformats.org/officeDocument/2006/relationships/font" Target="fonts/font22.fntdata"/><Relationship Id="rId91" Type="http://schemas.openxmlformats.org/officeDocument/2006/relationships/font" Target="fonts/font25.fntdata"/><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7.fntdata"/><Relationship Id="rId78" Type="http://schemas.openxmlformats.org/officeDocument/2006/relationships/font" Target="fonts/font12.fntdata"/><Relationship Id="rId81" Type="http://schemas.openxmlformats.org/officeDocument/2006/relationships/font" Target="fonts/font15.fntdata"/><Relationship Id="rId86" Type="http://schemas.openxmlformats.org/officeDocument/2006/relationships/font" Target="fonts/font20.fntdata"/><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7D40F9-C019-449C-A0E7-688DE588F3FC}" type="datetimeFigureOut">
              <a:rPr lang="en-US" smtClean="0"/>
              <a:t>1/26/2017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a:latin typeface="Calibri" panose="020F0502020204030204" pitchFamily="34" charset="0"/>
                <a:cs typeface="Calibri" panose="020F0502020204030204" pitchFamily="34" charset="0"/>
              </a:defRPr>
            </a:lvl1pPr>
          </a:lstStyle>
          <a:p>
            <a:fld id="{B89C1745-078A-4969-B4AD-1D988BF54275}" type="slidenum">
              <a:rPr lang="en-US" smtClean="0"/>
              <a:pPr/>
              <a:t>‹#›</a:t>
            </a:fld>
            <a:endParaRPr lang="en-US" dirty="0"/>
          </a:p>
        </p:txBody>
      </p:sp>
    </p:spTree>
    <p:extLst>
      <p:ext uri="{BB962C8B-B14F-4D97-AF65-F5344CB8AC3E}">
        <p14:creationId xmlns:p14="http://schemas.microsoft.com/office/powerpoint/2010/main" val="476179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a:latin typeface="Arial" panose="020B0604020202020204" pitchFamily="34" charset="0"/>
                <a:ea typeface="Calibri" panose="020F0502020204030204" pitchFamily="34" charset="0"/>
                <a:cs typeface="Times New Roman" panose="02020603050405020304" pitchFamily="18" charset="0"/>
              </a:rPr>
              <a:t>Presentation: </a:t>
            </a:r>
            <a:r>
              <a:rPr lang="en-CA" sz="1000" b="1" dirty="0">
                <a:latin typeface="Arial" panose="020B0604020202020204" pitchFamily="34" charset="0"/>
                <a:ea typeface="Calibri" panose="020F0502020204030204" pitchFamily="34" charset="0"/>
                <a:cs typeface="Times New Roman" panose="02020603050405020304" pitchFamily="18" charset="0"/>
              </a:rPr>
              <a:t>75 minutes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a:latin typeface="Arial" panose="020B0604020202020204" pitchFamily="34" charset="0"/>
                <a:ea typeface="Calibri" panose="020F0502020204030204" pitchFamily="34" charset="0"/>
                <a:cs typeface="Times New Roman" panose="02020603050405020304" pitchFamily="18" charset="0"/>
              </a:rPr>
              <a:t>Lab: </a:t>
            </a:r>
            <a:r>
              <a:rPr lang="en-CA" sz="1000" b="1" dirty="0">
                <a:latin typeface="Arial" panose="020B0604020202020204" pitchFamily="34" charset="0"/>
                <a:ea typeface="Calibri" panose="020F0502020204030204" pitchFamily="34" charset="0"/>
                <a:cs typeface="Times New Roman" panose="02020603050405020304" pitchFamily="18" charset="0"/>
              </a:rPr>
              <a:t>70 minutes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r>
              <a:rPr lang="en-CA"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After completing this module, students will be able to:</a:t>
            </a:r>
            <a:endParaRPr lang="en-US" sz="1000" dirty="0">
              <a:effectLst/>
              <a:latin typeface="Arial" panose="020B0604020202020204" pitchFamily="34" charset="0"/>
              <a:ea typeface="Times New Roman" panose="02020603050405020304" pitchFamily="18" charset="0"/>
            </a:endParaRPr>
          </a:p>
          <a:p>
            <a:pPr marL="342900" marR="0" lvl="0" indent="-342900">
              <a:lnSpc>
                <a:spcPct val="115000"/>
              </a:lnSpc>
              <a:spcBef>
                <a:spcPts val="0"/>
              </a:spcBef>
              <a:spcAft>
                <a:spcPts val="995"/>
              </a:spcAft>
              <a:buSzPts val="950"/>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Manage user accounts in Active Directory Domain Services (AD DS).</a:t>
            </a:r>
            <a:endParaRPr lang="en-US" sz="1000" dirty="0">
              <a:effectLst/>
              <a:latin typeface="Arial" panose="020B0604020202020204" pitchFamily="34" charset="0"/>
              <a:ea typeface="Times New Roman" panose="02020603050405020304" pitchFamily="18" charset="0"/>
            </a:endParaRPr>
          </a:p>
          <a:p>
            <a:pPr marL="342900" marR="0" lvl="0" indent="-342900">
              <a:lnSpc>
                <a:spcPct val="115000"/>
              </a:lnSpc>
              <a:spcBef>
                <a:spcPts val="0"/>
              </a:spcBef>
              <a:spcAft>
                <a:spcPts val="995"/>
              </a:spcAft>
              <a:buSzPts val="950"/>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Manage groups in AD DS. </a:t>
            </a:r>
            <a:endParaRPr lang="en-US" sz="1000" dirty="0">
              <a:effectLst/>
              <a:latin typeface="Arial" panose="020B0604020202020204" pitchFamily="34" charset="0"/>
              <a:ea typeface="Times New Roman" panose="02020603050405020304" pitchFamily="18" charset="0"/>
            </a:endParaRPr>
          </a:p>
          <a:p>
            <a:pPr marL="342900" marR="0" lvl="0" indent="-342900">
              <a:lnSpc>
                <a:spcPct val="115000"/>
              </a:lnSpc>
              <a:spcBef>
                <a:spcPts val="0"/>
              </a:spcBef>
              <a:spcAft>
                <a:spcPts val="995"/>
              </a:spcAft>
              <a:buSzPts val="950"/>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Manage computer objects in AD DS.</a:t>
            </a:r>
            <a:endParaRPr lang="en-US" sz="1000" dirty="0">
              <a:effectLst/>
              <a:latin typeface="Arial" panose="020B0604020202020204" pitchFamily="34" charset="0"/>
              <a:ea typeface="Times New Roman" panose="02020603050405020304" pitchFamily="18" charset="0"/>
            </a:endParaRPr>
          </a:p>
          <a:p>
            <a:pPr marL="342900" marR="0" lvl="0" indent="-342900">
              <a:lnSpc>
                <a:spcPct val="115000"/>
              </a:lnSpc>
              <a:spcBef>
                <a:spcPts val="0"/>
              </a:spcBef>
              <a:spcAft>
                <a:spcPts val="995"/>
              </a:spcAft>
              <a:buSzPts val="950"/>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Use Windows PowerShell for AD DS administration. </a:t>
            </a:r>
            <a:endParaRPr lang="en-US" sz="1000" dirty="0">
              <a:effectLst/>
              <a:latin typeface="Arial" panose="020B0604020202020204" pitchFamily="34" charset="0"/>
              <a:ea typeface="Times New Roman" panose="02020603050405020304" pitchFamily="18" charset="0"/>
            </a:endParaRPr>
          </a:p>
          <a:p>
            <a:pPr marL="342900" marR="0" lvl="0" indent="-342900">
              <a:lnSpc>
                <a:spcPct val="115000"/>
              </a:lnSpc>
              <a:spcBef>
                <a:spcPts val="0"/>
              </a:spcBef>
              <a:spcAft>
                <a:spcPts val="995"/>
              </a:spcAft>
              <a:buSzPts val="950"/>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Implement and manage organizational units (OUs).</a:t>
            </a:r>
            <a:endParaRPr lang="en-US" sz="1000" dirty="0">
              <a:effectLst/>
              <a:latin typeface="Arial" panose="020B0604020202020204" pitchFamily="34" charset="0"/>
              <a:ea typeface="Times New Roman" panose="02020603050405020304" pitchFamily="18" charset="0"/>
            </a:endParaRPr>
          </a:p>
          <a:p>
            <a:pPr marL="342900" marR="0" lvl="0" indent="-342900">
              <a:lnSpc>
                <a:spcPct val="115000"/>
              </a:lnSpc>
              <a:spcBef>
                <a:spcPts val="0"/>
              </a:spcBef>
              <a:spcAft>
                <a:spcPts val="995"/>
              </a:spcAft>
              <a:buSzPts val="950"/>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Administer AD DS.</a:t>
            </a:r>
            <a:endParaRPr lang="en-US" sz="1000" dirty="0">
              <a:effectLst/>
              <a:latin typeface="Arial" panose="020B0604020202020204" pitchFamily="34" charset="0"/>
              <a:ea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a:t>
            </a:r>
            <a:r>
              <a:rPr lang="en-US"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20742B_02.pptx</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Read all of this module’s materials.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89C1745-078A-4969-B4AD-1D988BF54275}" type="slidenum">
              <a:rPr lang="en-US" b="0" smtClean="0"/>
              <a:t>1</a:t>
            </a:fld>
            <a:endParaRPr lang="en-US"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1869911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Do not spend much time on this topic because you will perform a demonstration next. Point out that you cannot use Active Directory Administrative Center to copy a user account. You can use Active Directory Users and Computers or Windows PowerShell. Mention that any existing user account can also act as a template that you can copy.</a:t>
            </a:r>
          </a:p>
        </p:txBody>
      </p:sp>
      <p:sp>
        <p:nvSpPr>
          <p:cNvPr id="4" name="Slide Number Placeholder 3"/>
          <p:cNvSpPr>
            <a:spLocks noGrp="1"/>
          </p:cNvSpPr>
          <p:nvPr>
            <p:ph type="sldNum" sz="quarter" idx="10"/>
          </p:nvPr>
        </p:nvSpPr>
        <p:spPr/>
        <p:txBody>
          <a:bodyPr/>
          <a:lstStyle/>
          <a:p>
            <a:fld id="{B89C1745-078A-4969-B4AD-1D988BF54275}"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281841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Leave the VMs running for the next demonstration.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VMs will still be running from the last demonstration.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Create a user template</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Active Directory Users and Computers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Expand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Adatum.com</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Sales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OU.</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the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new user icon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on the toolbar.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 Object – User</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enter the following information,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First name: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_sales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Last name: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template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User logon name: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salestemplate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Confirm password</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fields,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Clear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User must change password at next logon </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check box, select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Password never expires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check box, select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Account is disabled</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Configure template properties</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Double-click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_sales template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account.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_sales template properties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dialog box, 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Member Of</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tab,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Groups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dialog 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Sales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Organization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tab.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Department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field,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Sales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89C1745-078A-4969-B4AD-1D988BF54275}"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3702783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Change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User or Contact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Erin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Check Names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profile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Logon script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field, type </a:t>
            </a:r>
            <a:b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b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\\lon-dc1\netlogon\logon.bat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Create a new user by copying the template</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_sales template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account,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Object – User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First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field.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Last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field.</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salesuser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logon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field,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 password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fields,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Clear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 never expires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check box, clear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Account is disabled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check box,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must change password at next logon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check box,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 User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account, and then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Member Of</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tab. Ensure that the user is a member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group.</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Organization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tab. Ensure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Department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Erin Bull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Profile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tab. Ensure that the Logon script path is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\\lon-dc1\netlogon\logon.bat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close the dialog box.</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Active Directory Users and Computers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dirty="0"/>
          </a:p>
        </p:txBody>
      </p:sp>
      <p:sp>
        <p:nvSpPr>
          <p:cNvPr id="4" name="Slide Number Placeholder 3"/>
          <p:cNvSpPr>
            <a:spLocks noGrp="1"/>
          </p:cNvSpPr>
          <p:nvPr>
            <p:ph type="sldNum" sz="quarter" idx="10"/>
          </p:nvPr>
        </p:nvSpPr>
        <p:spPr/>
        <p:txBody>
          <a:bodyPr/>
          <a:lstStyle/>
          <a:p>
            <a:fld id="{B89C1745-078A-4969-B4AD-1D988BF54275}" type="slidenum">
              <a:rPr lang="en-US" smtClean="0"/>
              <a:t>12</a:t>
            </a:fld>
            <a:endParaRPr lang="en-US"/>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2517423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Provide an overview of the lesson topics.</a:t>
            </a:r>
          </a:p>
        </p:txBody>
      </p:sp>
      <p:sp>
        <p:nvSpPr>
          <p:cNvPr id="4" name="Slide Number Placeholder 3"/>
          <p:cNvSpPr>
            <a:spLocks noGrp="1"/>
          </p:cNvSpPr>
          <p:nvPr>
            <p:ph type="sldNum" sz="quarter" idx="10"/>
          </p:nvPr>
        </p:nvSpPr>
        <p:spPr/>
        <p:txBody>
          <a:bodyPr/>
          <a:lstStyle/>
          <a:p>
            <a:fld id="{B89C1745-078A-4969-B4AD-1D988BF54275}"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614067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to students that they can use distribution groups to send email messages to collections of users, but only with messaging programs such as Microsoft Exchange Server. Stress that distribution lists are not security enabled, so discretionary access control lists (DACLs) cannot include them.</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 addition, explain to students that they can use security groups to assign rights and permissions to both groups of users and groups of computers. A security group is security enabled, and you can use it to assign permissions to local and network resources.</a:t>
            </a:r>
          </a:p>
        </p:txBody>
      </p:sp>
      <p:sp>
        <p:nvSpPr>
          <p:cNvPr id="4" name="Slide Number Placeholder 3"/>
          <p:cNvSpPr>
            <a:spLocks noGrp="1"/>
          </p:cNvSpPr>
          <p:nvPr>
            <p:ph type="sldNum" sz="quarter" idx="10"/>
          </p:nvPr>
        </p:nvSpPr>
        <p:spPr/>
        <p:txBody>
          <a:bodyPr/>
          <a:lstStyle/>
          <a:p>
            <a:fld id="{B89C1745-078A-4969-B4AD-1D988BF54275}"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3933623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Use the table to describe group scopes. Consider drawing a diagram with several domains that shows where you can create groups and the implications of each group scope.</a:t>
            </a:r>
          </a:p>
        </p:txBody>
      </p:sp>
      <p:sp>
        <p:nvSpPr>
          <p:cNvPr id="4" name="Slide Number Placeholder 3"/>
          <p:cNvSpPr>
            <a:spLocks noGrp="1"/>
          </p:cNvSpPr>
          <p:nvPr>
            <p:ph type="sldNum" sz="quarter" idx="10"/>
          </p:nvPr>
        </p:nvSpPr>
        <p:spPr/>
        <p:txBody>
          <a:bodyPr/>
          <a:lstStyle/>
          <a:p>
            <a:fld id="{B89C1745-078A-4969-B4AD-1D988BF54275}"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3811362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a:t>
            </a:r>
            <a:r>
              <a:rPr lang="en-US" sz="1000" dirty="0">
                <a:latin typeface="Arial" panose="020B0604020202020204" pitchFamily="34" charset="0"/>
                <a:ea typeface="Calibri" panose="020F0502020204030204" pitchFamily="34" charset="0"/>
                <a:cs typeface="Times New Roman" panose="02020603050405020304" pitchFamily="18" charset="0"/>
              </a:rPr>
              <a:t>: There are five additional slides for this topic.</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slide summarizes the example from the student handbook, and the next five slides build up the example frame by frame. The five frames that follow are:</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Identities</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Global groups</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Domain-local groups</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Assigned resource access</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 copy of the summary, as shown in the first slide above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Group nesting is a suggested best practice but not a requirement. Students who work in small environments might not see the value of group nesting, because it is easier to just put users into global groups and assign resource permissions directly to the global group. However, point out that as organizations grow tracking and troubleshooting resource permission issues becomes very difficult without group nesting.</a:t>
            </a:r>
          </a:p>
        </p:txBody>
      </p:sp>
      <p:sp>
        <p:nvSpPr>
          <p:cNvPr id="4" name="Slide Number Placeholder 3"/>
          <p:cNvSpPr>
            <a:spLocks noGrp="1"/>
          </p:cNvSpPr>
          <p:nvPr>
            <p:ph type="sldNum" sz="quarter" idx="10"/>
          </p:nvPr>
        </p:nvSpPr>
        <p:spPr/>
        <p:txBody>
          <a:bodyPr/>
          <a:lstStyle/>
          <a:p>
            <a:fld id="{B89C1745-078A-4969-B4AD-1D988BF54275}"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1859100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89C1745-078A-4969-B4AD-1D988BF54275}"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2979333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users and computers have been collected into two separate groups: </a:t>
            </a:r>
            <a:r>
              <a:rPr lang="en-US" sz="1000" b="1">
                <a:latin typeface="Arial" panose="020B0604020202020204" pitchFamily="34" charset="0"/>
                <a:ea typeface="Calibri" panose="020F0502020204030204" pitchFamily="34" charset="0"/>
                <a:cs typeface="Times New Roman" panose="02020603050405020304" pitchFamily="18" charset="0"/>
              </a:rPr>
              <a:t>Sales </a:t>
            </a:r>
            <a:r>
              <a:rPr lang="en-US" sz="1000">
                <a:latin typeface="Arial" panose="020B0604020202020204" pitchFamily="34" charset="0"/>
                <a:ea typeface="Calibri" panose="020F0502020204030204" pitchFamily="34" charset="0"/>
                <a:cs typeface="Times New Roman" panose="02020603050405020304" pitchFamily="18" charset="0"/>
              </a:rPr>
              <a:t>(global group) and </a:t>
            </a:r>
            <a:r>
              <a:rPr lang="en-US" sz="1000" b="1">
                <a:latin typeface="Arial" panose="020B0604020202020204" pitchFamily="34" charset="0"/>
                <a:ea typeface="Calibri" panose="020F0502020204030204" pitchFamily="34" charset="0"/>
                <a:cs typeface="Times New Roman" panose="02020603050405020304" pitchFamily="18" charset="0"/>
              </a:rPr>
              <a:t>Auditors</a:t>
            </a:r>
            <a:r>
              <a:rPr lang="en-US" sz="1000">
                <a:latin typeface="Arial" panose="020B0604020202020204" pitchFamily="34" charset="0"/>
                <a:ea typeface="Calibri" panose="020F0502020204030204" pitchFamily="34" charset="0"/>
                <a:cs typeface="Times New Roman" panose="02020603050405020304" pitchFamily="18" charset="0"/>
              </a:rPr>
              <a:t> (global group).</a:t>
            </a:r>
          </a:p>
        </p:txBody>
      </p:sp>
      <p:sp>
        <p:nvSpPr>
          <p:cNvPr id="4" name="Slide Number Placeholder 3"/>
          <p:cNvSpPr>
            <a:spLocks noGrp="1"/>
          </p:cNvSpPr>
          <p:nvPr>
            <p:ph type="sldNum" sz="quarter" idx="10"/>
          </p:nvPr>
        </p:nvSpPr>
        <p:spPr/>
        <p:txBody>
          <a:bodyPr/>
          <a:lstStyle/>
          <a:p>
            <a:fld id="{B89C1745-078A-4969-B4AD-1D988BF54275}"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1659146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two global groups have been combined into one domain-local group called </a:t>
            </a:r>
            <a:r>
              <a:rPr lang="en-US" sz="1000" b="1">
                <a:latin typeface="Arial" panose="020B0604020202020204" pitchFamily="34" charset="0"/>
                <a:ea typeface="Calibri" panose="020F0502020204030204" pitchFamily="34" charset="0"/>
                <a:cs typeface="Times New Roman" panose="02020603050405020304" pitchFamily="18" charset="0"/>
              </a:rPr>
              <a:t>ACL_Sales_Read</a:t>
            </a:r>
            <a:r>
              <a:rPr lang="en-US" sz="100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B89C1745-078A-4969-B4AD-1D988BF54275}"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47806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Provide an overview of the module.</a:t>
            </a:r>
          </a:p>
        </p:txBody>
      </p:sp>
      <p:sp>
        <p:nvSpPr>
          <p:cNvPr id="4" name="Slide Number Placeholder 3"/>
          <p:cNvSpPr>
            <a:spLocks noGrp="1"/>
          </p:cNvSpPr>
          <p:nvPr>
            <p:ph type="sldNum" sz="quarter" idx="10"/>
          </p:nvPr>
        </p:nvSpPr>
        <p:spPr/>
        <p:txBody>
          <a:bodyPr/>
          <a:lstStyle/>
          <a:p>
            <a:fld id="{B89C1745-078A-4969-B4AD-1D988BF54275}"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23171333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domain-local group has been given access to a resource.</a:t>
            </a:r>
          </a:p>
        </p:txBody>
      </p:sp>
      <p:sp>
        <p:nvSpPr>
          <p:cNvPr id="4" name="Slide Number Placeholder 3"/>
          <p:cNvSpPr>
            <a:spLocks noGrp="1"/>
          </p:cNvSpPr>
          <p:nvPr>
            <p:ph type="sldNum" sz="quarter" idx="10"/>
          </p:nvPr>
        </p:nvSpPr>
        <p:spPr/>
        <p:txBody>
          <a:bodyPr/>
          <a:lstStyle/>
          <a:p>
            <a:fld id="{B89C1745-078A-4969-B4AD-1D988BF54275}"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4054038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is a summary of the example. It is the same as the slide in the student manual.</a:t>
            </a:r>
          </a:p>
        </p:txBody>
      </p:sp>
      <p:sp>
        <p:nvSpPr>
          <p:cNvPr id="4" name="Slide Number Placeholder 3"/>
          <p:cNvSpPr>
            <a:spLocks noGrp="1"/>
          </p:cNvSpPr>
          <p:nvPr>
            <p:ph type="sldNum" sz="quarter" idx="10"/>
          </p:nvPr>
        </p:nvSpPr>
        <p:spPr/>
        <p:txBody>
          <a:bodyPr/>
          <a:lstStyle/>
          <a:p>
            <a:fld id="{B89C1745-078A-4969-B4AD-1D988BF54275}"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28278802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a:t>
            </a:r>
            <a:r>
              <a:rPr lang="en-US" sz="1000" dirty="0">
                <a:latin typeface="Arial" panose="020B0604020202020204" pitchFamily="34" charset="0"/>
                <a:ea typeface="Calibri" panose="020F0502020204030204" pitchFamily="34" charset="0"/>
                <a:cs typeface="Times New Roman" panose="02020603050405020304" pitchFamily="18" charset="0"/>
              </a:rPr>
              <a:t>: There is one additional slide for this topic.</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Point out the benefits of using </a:t>
            </a:r>
            <a:r>
              <a:rPr lang="en-US" sz="1000" b="1" dirty="0">
                <a:latin typeface="Arial" panose="020B0604020202020204" pitchFamily="34" charset="0"/>
                <a:ea typeface="Calibri" panose="020F0502020204030204" pitchFamily="34" charset="0"/>
                <a:cs typeface="Times New Roman" panose="02020603050405020304" pitchFamily="18" charset="0"/>
              </a:rPr>
              <a:t>Restricted Groups</a:t>
            </a:r>
            <a:r>
              <a:rPr lang="en-US" sz="1000" dirty="0">
                <a:latin typeface="Arial" panose="020B0604020202020204" pitchFamily="34" charset="0"/>
                <a:ea typeface="Calibri" panose="020F0502020204030204" pitchFamily="34" charset="0"/>
                <a:cs typeface="Times New Roman" panose="02020603050405020304" pitchFamily="18" charset="0"/>
              </a:rPr>
              <a:t>. Caution students that if they apply this setting to existing groups that already have many members, they will still have to add those existing members to the Group Policy Object (GPO) list. Otherwise, the members will be deleted from the group.</a:t>
            </a:r>
          </a:p>
        </p:txBody>
      </p:sp>
      <p:sp>
        <p:nvSpPr>
          <p:cNvPr id="4" name="Slide Number Placeholder 3"/>
          <p:cNvSpPr>
            <a:spLocks noGrp="1"/>
          </p:cNvSpPr>
          <p:nvPr>
            <p:ph type="sldNum" sz="quarter" idx="10"/>
          </p:nvPr>
        </p:nvSpPr>
        <p:spPr/>
        <p:txBody>
          <a:bodyPr/>
          <a:lstStyle/>
          <a:p>
            <a:fld id="{B89C1745-078A-4969-B4AD-1D988BF54275}"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2801817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89C1745-078A-4969-B4AD-1D988BF54275}"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16554458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Show students the groups mentioned on the slide as you discuss them.</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89C1745-078A-4969-B4AD-1D988BF54275}"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483595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a:solidFill>
                  <a:srgbClr val="000000"/>
                </a:solidFill>
                <a:latin typeface="Arial" panose="020B0604020202020204" pitchFamily="34" charset="0"/>
                <a:ea typeface="Calibri" panose="020F0502020204030204" pitchFamily="34" charset="0"/>
                <a:cs typeface="Segoe UI" panose="020B0502040204020203" pitchFamily="34" charset="0"/>
              </a:rPr>
              <a:t>Show your students the identities that the slide mentions, as you discuss them. Emphasize that you have no control over membership in these groups.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89C1745-078A-4969-B4AD-1D988BF54275}"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633847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Leave the VMs running for the next demonstration.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VMs will still be running from the last demonstration.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Create a new group and add members</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Active Directory Administrative Center</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Expand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(Local)</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double-click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Tasks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list, under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Group</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Create Group</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Group name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field,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IT Managers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Notice that the default is a global security group.</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left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Members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Users, Contacts, Computers, Service Accounts, or Groups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dialog box, in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Enter the object names to select (examples)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Beth; Logan</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Check Names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to close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Create Group: IT Managers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dialog box.</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Add a user to the group</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Right-click the user named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Maj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Hojski</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to group</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Groups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dialog box, in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Enter the object names to select (examples)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IT Managers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Check Names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89C1745-078A-4969-B4AD-1D988BF54275}"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385416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995"/>
              </a:spcAft>
            </a:pPr>
            <a:r>
              <a:rPr lang="en-US" sz="1000" b="1" dirty="0">
                <a:latin typeface="Arial" panose="020B0604020202020204" pitchFamily="34" charset="0"/>
                <a:ea typeface="Times New Roman" panose="02020603050405020304" pitchFamily="18" charset="0"/>
                <a:cs typeface="Segoe UI" panose="020B0502040204020203" pitchFamily="34" charset="0"/>
              </a:rPr>
              <a:t>Change the group type and scope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IT Managers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group.</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IT Managers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Group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Distribution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Read the highlighted message.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Group scope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Universal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Configure a manager for the group</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IT Managers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group.</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Managed By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User, Contact or Groups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Enter the object names to select (examples)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Parsa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Check Names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check box beside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Manager can update membership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list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dialog box.</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close the IT Managers Properties dialog box.</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Active Directory Administrative Center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dirty="0"/>
          </a:p>
        </p:txBody>
      </p:sp>
      <p:sp>
        <p:nvSpPr>
          <p:cNvPr id="4" name="Slide Number Placeholder 3"/>
          <p:cNvSpPr>
            <a:spLocks noGrp="1"/>
          </p:cNvSpPr>
          <p:nvPr>
            <p:ph type="sldNum" sz="quarter" idx="10"/>
          </p:nvPr>
        </p:nvSpPr>
        <p:spPr/>
        <p:txBody>
          <a:bodyPr/>
          <a:lstStyle/>
          <a:p>
            <a:fld id="{B89C1745-078A-4969-B4AD-1D988BF54275}" type="slidenum">
              <a:rPr lang="en-US" smtClean="0"/>
              <a:t>27</a:t>
            </a:fld>
            <a:endParaRPr lang="en-US"/>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32340003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There are no demonstrations in this lesson. As you proceed through the content, consider performing small, impromptu demonstrations to help reinforce the content.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causes a computer to lose its trust relationship with the domain?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Typically, it is the result of a password mismatch between the local computer and what is stored in AD DS.</a:t>
            </a:r>
          </a:p>
        </p:txBody>
      </p:sp>
      <p:sp>
        <p:nvSpPr>
          <p:cNvPr id="4" name="Slide Number Placeholder 3"/>
          <p:cNvSpPr>
            <a:spLocks noGrp="1"/>
          </p:cNvSpPr>
          <p:nvPr>
            <p:ph type="sldNum" sz="quarter" idx="10"/>
          </p:nvPr>
        </p:nvSpPr>
        <p:spPr/>
        <p:txBody>
          <a:bodyPr/>
          <a:lstStyle/>
          <a:p>
            <a:fld id="{B89C1745-078A-4969-B4AD-1D988BF54275}" type="slidenum">
              <a:rPr lang="en-US" smtClean="0"/>
              <a:t>28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23992660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Consider opening Active Directory Users and Computers or Active Directory Administrative Center and demonstrating the default location for computer objects.</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that the Distinguished Name "CN=Computers,DC=Adatum,DC=com” provides a full description of the Computers object. The common name (CN) object Computers is a container located in the domain component (DC) Adatum, which is in the domain component named com.</a:t>
            </a:r>
          </a:p>
        </p:txBody>
      </p:sp>
      <p:sp>
        <p:nvSpPr>
          <p:cNvPr id="4" name="Slide Number Placeholder 3"/>
          <p:cNvSpPr>
            <a:spLocks noGrp="1"/>
          </p:cNvSpPr>
          <p:nvPr>
            <p:ph type="sldNum" sz="quarter" idx="10"/>
          </p:nvPr>
        </p:nvSpPr>
        <p:spPr/>
        <p:txBody>
          <a:bodyPr/>
          <a:lstStyle/>
          <a:p>
            <a:fld id="{B89C1745-078A-4969-B4AD-1D988BF54275}" type="slidenum">
              <a:rPr lang="en-US" smtClean="0"/>
              <a:t>29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1457331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One way to approach this lesson’s content is to focus on the demonstrations. Start the demonstrations, and then discuss the content in the topics as you proceed. You might need to practice before you can perform the demonstrations without referring to the notes pages, but the lesson might be a more engaging experience for students.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is the purpose of a roaming profile?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It stores and synchronizes the user profile to a network share. This allows the user to roam between computers and still receive the same profile when they sign on to a new computer.</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is the difference between disabling an account and an account being locked out?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Disabling an account is an intentional act by an administrator to prevent the use of an account. An account lockout can only be the result of too many bad logon attempts (assuming that the password policy is configured enforce that).</a:t>
            </a:r>
          </a:p>
        </p:txBody>
      </p:sp>
      <p:sp>
        <p:nvSpPr>
          <p:cNvPr id="4" name="Slide Number Placeholder 3"/>
          <p:cNvSpPr>
            <a:spLocks noGrp="1"/>
          </p:cNvSpPr>
          <p:nvPr>
            <p:ph type="sldNum" sz="quarter" idx="10"/>
          </p:nvPr>
        </p:nvSpPr>
        <p:spPr/>
        <p:txBody>
          <a:bodyPr/>
          <a:lstStyle/>
          <a:p>
            <a:fld id="{B89C1745-078A-4969-B4AD-1D988BF54275}"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25164996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Emphasize the best practice of creating custom OUs for computer objects, rather than relying on the default Computers container.</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Help students understand enough about delegation (assigning permissions to OUs) and configuration (linking GPOs to OUs) to understand how they might design OU branches for clients and servers. Later modules provide more detail about Group Policy and delegation, and their impact on OU design. Do not provide much detail here, but use the opportunity to introduce students to these concepts.</a:t>
            </a:r>
          </a:p>
        </p:txBody>
      </p:sp>
      <p:sp>
        <p:nvSpPr>
          <p:cNvPr id="4" name="Slide Number Placeholder 3"/>
          <p:cNvSpPr>
            <a:spLocks noGrp="1"/>
          </p:cNvSpPr>
          <p:nvPr>
            <p:ph type="sldNum" sz="quarter" idx="10"/>
          </p:nvPr>
        </p:nvSpPr>
        <p:spPr/>
        <p:txBody>
          <a:bodyPr/>
          <a:lstStyle/>
          <a:p>
            <a:fld id="{B89C1745-078A-4969-B4AD-1D988BF54275}" type="slidenum">
              <a:rPr lang="en-US" smtClean="0"/>
              <a:t>30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20783643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a:solidFill>
                  <a:srgbClr val="000000"/>
                </a:solidFill>
                <a:latin typeface="Arial" panose="020B0604020202020204" pitchFamily="34" charset="0"/>
                <a:ea typeface="Calibri" panose="020F0502020204030204" pitchFamily="34" charset="0"/>
                <a:cs typeface="Segoe UI" panose="020B0502040204020203" pitchFamily="34" charset="0"/>
              </a:rPr>
              <a:t>Consider using the </a:t>
            </a:r>
            <a:r>
              <a:rPr lang="en-US" sz="1000" b="1">
                <a:latin typeface="Arial" panose="020B0604020202020204" pitchFamily="34" charset="0"/>
                <a:ea typeface="Calibri" panose="020F0502020204030204" pitchFamily="34" charset="0"/>
                <a:cs typeface="Times New Roman" panose="02020603050405020304" pitchFamily="18" charset="0"/>
              </a:rPr>
              <a:t>Delegation of Control Wizard</a:t>
            </a:r>
            <a:r>
              <a:rPr lang="en-CA" sz="1000">
                <a:solidFill>
                  <a:srgbClr val="000000"/>
                </a:solidFill>
                <a:latin typeface="Arial" panose="020B0604020202020204" pitchFamily="34" charset="0"/>
                <a:ea typeface="Calibri" panose="020F0502020204030204" pitchFamily="34" charset="0"/>
                <a:cs typeface="Segoe UI" panose="020B0502040204020203" pitchFamily="34" charset="0"/>
              </a:rPr>
              <a:t> to demonstrate the process of delegating control over computer creation and deletion.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89C1745-078A-4969-B4AD-1D988BF54275}" type="slidenum">
              <a:rPr lang="en-US" smtClean="0"/>
              <a:t>31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40752172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Show the various ways that you can reach the System applet.</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Stress the importance of knowing the local admin password when you remove a computer from the domain.</a:t>
            </a:r>
          </a:p>
        </p:txBody>
      </p:sp>
      <p:sp>
        <p:nvSpPr>
          <p:cNvPr id="4" name="Slide Number Placeholder 3"/>
          <p:cNvSpPr>
            <a:spLocks noGrp="1"/>
          </p:cNvSpPr>
          <p:nvPr>
            <p:ph type="sldNum" sz="quarter" idx="10"/>
          </p:nvPr>
        </p:nvSpPr>
        <p:spPr/>
        <p:txBody>
          <a:bodyPr/>
          <a:lstStyle/>
          <a:p>
            <a:fld id="{B89C1745-078A-4969-B4AD-1D988BF54275}" type="slidenum">
              <a:rPr lang="en-US" smtClean="0"/>
              <a:t>32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42390742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that all communication with the domain utilizes the secure channel between a computer and a domain controller, including user sign-in authentication to the computer. The secure channel is established when the computer authenticates to the domain by using its user name and password. Like users, computers have sign-in names and passwords. If the computer is unable to sign in successfully, the secure channel is not established. The effect is similar to when a user enters the wrong user name or password. In both circumstances, the user is not able to authenticate to the domain.</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There are several scenarios in which the secure channel can be broken. The slide lists three such scenarios.</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Ask students how often they have encountered the error message “</a:t>
            </a:r>
            <a:r>
              <a:rPr lang="en-CA" sz="1000">
                <a:solidFill>
                  <a:srgbClr val="000000"/>
                </a:solidFill>
                <a:latin typeface="Arial" panose="020B0604020202020204" pitchFamily="34" charset="0"/>
                <a:ea typeface="Calibri" panose="020F0502020204030204" pitchFamily="34" charset="0"/>
                <a:cs typeface="Segoe UI" panose="020B0502040204020203" pitchFamily="34" charset="0"/>
              </a:rPr>
              <a:t>The trust relationship between the workstation and the primary domain failed.” Discuss what they did to resolve it.</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slide does not list administrator errors in AD DS. These can include damaging Active Directory actions, such as rolling back a domain controller that runs a snapshot. Mention that there are several ways for an administrator to damage AD DS (manually, automatically, or accidentally), and damage might become apparent when broken secure channels appear.</a:t>
            </a:r>
          </a:p>
        </p:txBody>
      </p:sp>
      <p:sp>
        <p:nvSpPr>
          <p:cNvPr id="4" name="Slide Number Placeholder 3"/>
          <p:cNvSpPr>
            <a:spLocks noGrp="1"/>
          </p:cNvSpPr>
          <p:nvPr>
            <p:ph type="sldNum" sz="quarter" idx="10"/>
          </p:nvPr>
        </p:nvSpPr>
        <p:spPr/>
        <p:txBody>
          <a:bodyPr/>
          <a:lstStyle/>
          <a:p>
            <a:fld id="{B89C1745-078A-4969-B4AD-1D988BF54275}" type="slidenum">
              <a:rPr lang="en-US" smtClean="0"/>
              <a:t>33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11637255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 broken computer account reveals itself through a variety of symptoms, error messages, and event-log entries.</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that users might be able to sign in to a computer with a broken secure channel by using cached credentials. However, they will experience other strange behavior, because authentication cannot use Kerberos version 5 (V5) protocol without a functioning secure channel.</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Because </a:t>
            </a:r>
            <a:r>
              <a:rPr lang="en-US" sz="1000" b="1">
                <a:latin typeface="Arial" panose="020B0604020202020204" pitchFamily="34" charset="0"/>
                <a:ea typeface="Calibri" panose="020F0502020204030204" pitchFamily="34" charset="0"/>
                <a:cs typeface="Times New Roman" panose="02020603050405020304" pitchFamily="18" charset="0"/>
              </a:rPr>
              <a:t>nltest</a:t>
            </a:r>
            <a:r>
              <a:rPr lang="en-US" sz="1000">
                <a:latin typeface="Arial" panose="020B0604020202020204" pitchFamily="34" charset="0"/>
                <a:ea typeface="Calibri" panose="020F0502020204030204" pitchFamily="34" charset="0"/>
                <a:cs typeface="Times New Roman" panose="02020603050405020304" pitchFamily="18"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netdom</a:t>
            </a:r>
            <a:r>
              <a:rPr lang="en-US" sz="1000">
                <a:latin typeface="Arial" panose="020B0604020202020204" pitchFamily="34" charset="0"/>
                <a:ea typeface="Calibri" panose="020F0502020204030204" pitchFamily="34" charset="0"/>
                <a:cs typeface="Times New Roman" panose="02020603050405020304" pitchFamily="18" charset="0"/>
              </a:rPr>
              <a:t> reset the secure channel without requiring a restart, you should try these commands first. If you are not successful with those two commands, only then should you use </a:t>
            </a:r>
            <a:r>
              <a:rPr lang="en-US" sz="1000" b="1">
                <a:latin typeface="Arial" panose="020B0604020202020204" pitchFamily="34" charset="0"/>
                <a:ea typeface="Calibri" panose="020F0502020204030204" pitchFamily="34" charset="0"/>
                <a:cs typeface="Times New Roman" panose="02020603050405020304" pitchFamily="18" charset="0"/>
              </a:rPr>
              <a:t>dsmod</a:t>
            </a:r>
            <a:r>
              <a:rPr lang="en-US" sz="1000">
                <a:latin typeface="Arial" panose="020B0604020202020204" pitchFamily="34" charset="0"/>
                <a:ea typeface="Calibri" panose="020F0502020204030204" pitchFamily="34" charset="0"/>
                <a:cs typeface="Times New Roman" panose="02020603050405020304" pitchFamily="18" charset="0"/>
              </a:rPr>
              <a:t>, the </a:t>
            </a:r>
            <a:r>
              <a:rPr lang="en-US" sz="1000" b="1">
                <a:latin typeface="Arial" panose="020B0604020202020204" pitchFamily="34" charset="0"/>
                <a:ea typeface="Calibri" panose="020F0502020204030204" pitchFamily="34" charset="0"/>
                <a:cs typeface="Times New Roman" panose="02020603050405020304" pitchFamily="18" charset="0"/>
              </a:rPr>
              <a:t>Reset Account</a:t>
            </a:r>
            <a:r>
              <a:rPr lang="en-US" sz="1000">
                <a:latin typeface="Arial" panose="020B0604020202020204" pitchFamily="34" charset="0"/>
                <a:ea typeface="Calibri" panose="020F0502020204030204" pitchFamily="34" charset="0"/>
                <a:cs typeface="Times New Roman" panose="02020603050405020304" pitchFamily="18" charset="0"/>
              </a:rPr>
              <a:t> option in Active Directory Users and Computers, or Active Directory Administrative Center to reset the computer account.</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Resetting the secure channel requires the Reset Password permission on the computer object.</a:t>
            </a:r>
          </a:p>
        </p:txBody>
      </p:sp>
      <p:sp>
        <p:nvSpPr>
          <p:cNvPr id="4" name="Slide Number Placeholder 3"/>
          <p:cNvSpPr>
            <a:spLocks noGrp="1"/>
          </p:cNvSpPr>
          <p:nvPr>
            <p:ph type="sldNum" sz="quarter" idx="10"/>
          </p:nvPr>
        </p:nvSpPr>
        <p:spPr/>
        <p:txBody>
          <a:bodyPr/>
          <a:lstStyle/>
          <a:p>
            <a:fld id="{B89C1745-078A-4969-B4AD-1D988BF54275}" type="slidenum">
              <a:rPr lang="en-US" smtClean="0"/>
              <a:t>34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1175756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that Microsoft introduced offline domain join to help with joining computers to the domain over unreliable connections. In Windows 8 and later and Windows Server 2012 and later, domain join expanded to include the </a:t>
            </a:r>
            <a:r>
              <a:rPr lang="en-US" sz="1000" b="1">
                <a:latin typeface="Arial" panose="020B0604020202020204" pitchFamily="34" charset="0"/>
                <a:ea typeface="Calibri" panose="020F0502020204030204" pitchFamily="34" charset="0"/>
                <a:cs typeface="Times New Roman" panose="02020603050405020304" pitchFamily="18" charset="0"/>
              </a:rPr>
              <a:t>DirectAccess</a:t>
            </a:r>
            <a:r>
              <a:rPr lang="en-US" sz="1000">
                <a:latin typeface="Arial" panose="020B0604020202020204" pitchFamily="34" charset="0"/>
                <a:ea typeface="Calibri" panose="020F0502020204030204" pitchFamily="34" charset="0"/>
                <a:cs typeface="Times New Roman" panose="02020603050405020304" pitchFamily="18" charset="0"/>
              </a:rPr>
              <a:t> feature. This feature enables computers to join the domain without communicating with a domain controller. After applying the </a:t>
            </a:r>
            <a:r>
              <a:rPr lang="en-US" sz="1000" b="1">
                <a:latin typeface="Arial" panose="020B0604020202020204" pitchFamily="34" charset="0"/>
                <a:ea typeface="Calibri" panose="020F0502020204030204" pitchFamily="34" charset="0"/>
                <a:cs typeface="Times New Roman" panose="02020603050405020304" pitchFamily="18" charset="0"/>
              </a:rPr>
              <a:t>DirectAccess </a:t>
            </a:r>
            <a:r>
              <a:rPr lang="en-US" sz="1000">
                <a:latin typeface="Arial" panose="020B0604020202020204" pitchFamily="34" charset="0"/>
                <a:ea typeface="Calibri" panose="020F0502020204030204" pitchFamily="34" charset="0"/>
                <a:cs typeface="Times New Roman" panose="02020603050405020304" pitchFamily="18" charset="0"/>
              </a:rPr>
              <a:t>settings, the computers can interact with the domain through any Internet connection.</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 the scenarios for offline domain join. Ask students how they might use this feature in their own environments. Students from organizations that do not have branch offices will find this feature less useful than students from organizations with remote branches.</a:t>
            </a:r>
          </a:p>
        </p:txBody>
      </p:sp>
      <p:sp>
        <p:nvSpPr>
          <p:cNvPr id="4" name="Slide Number Placeholder 3"/>
          <p:cNvSpPr>
            <a:spLocks noGrp="1"/>
          </p:cNvSpPr>
          <p:nvPr>
            <p:ph type="sldNum" sz="quarter" idx="10"/>
          </p:nvPr>
        </p:nvSpPr>
        <p:spPr/>
        <p:txBody>
          <a:bodyPr/>
          <a:lstStyle/>
          <a:p>
            <a:fld id="{B89C1745-078A-4969-B4AD-1D988BF54275}" type="slidenum">
              <a:rPr lang="en-US" smtClean="0"/>
              <a:t>35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12872119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Before students begin the lab, read the lab scenario. Before each exercise, read the scenario associated with the exercise to the class. The scenarios give context to the lab and exercises, and reading them as you go will help you facilitate the discussion at the end of the lab. Remind students to complete the discussion questions after the last lab exercise.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Creating and managing groups in AD DS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need to create groups for the Research department. You require a distribution global group to facilitate email delivery to the Research users. Cai Chu will manage this group. You will also create a Research Managers group and add Cai Chu and Vera Pace as members of the group. You also need to create a universal group in the Managers OU that will contain all the departmental managers’ global groups. After creating the research distribution group, you realize that the group needs access to network resources, so you must convert the group to a security group.</a:t>
            </a: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2: Creating and configuring user accounts in AD DS </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have a list of new users that you must create for the branch office. You have decided to create a template to facilitate the quick creation of users for the branch. You will validate that template by creating a new test user and checking the properties.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3: Managing computer objects in AD DS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 user is unable to sign in, and a workstation has lost its connectivity to the domain and cannot authenticate users properly. When users attempt to access resources from this workstation, access is denied. You need to repair the trust relationship between the computer and the domain.</a:t>
            </a:r>
          </a:p>
        </p:txBody>
      </p:sp>
      <p:sp>
        <p:nvSpPr>
          <p:cNvPr id="4" name="Slide Number Placeholder 3"/>
          <p:cNvSpPr>
            <a:spLocks noGrp="1"/>
          </p:cNvSpPr>
          <p:nvPr>
            <p:ph type="sldNum" sz="quarter" idx="10"/>
          </p:nvPr>
        </p:nvSpPr>
        <p:spPr/>
        <p:txBody>
          <a:bodyPr/>
          <a:lstStyle/>
          <a:p>
            <a:fld id="{B89C1745-078A-4969-B4AD-1D988BF54275}" type="slidenum">
              <a:rPr lang="en-US" smtClean="0"/>
              <a:t>36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3174687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B89C1745-078A-4969-B4AD-1D988BF54275}" type="slidenum">
              <a:rPr lang="en-US" smtClean="0"/>
              <a:t>37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39492348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a:t>
            </a:r>
            <a:r>
              <a:rPr lang="en-US" sz="1000" dirty="0">
                <a:latin typeface="Arial" panose="020B0604020202020204" pitchFamily="34" charset="0"/>
                <a:ea typeface="Calibri" panose="020F0502020204030204" pitchFamily="34" charset="0"/>
                <a:cs typeface="Segoe UI" panose="020B0502040204020203" pitchFamily="34" charset="0"/>
              </a:rPr>
              <a:t>hat types of objects can be members of global groups?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Users and other roles (global groups) from the same domain </a:t>
            </a:r>
            <a:r>
              <a:rPr lang="en-US" sz="1000" dirty="0">
                <a:latin typeface="Arial" panose="020B0604020202020204" pitchFamily="34" charset="0"/>
                <a:ea typeface="Calibri" panose="020F0502020204030204" pitchFamily="34" charset="0"/>
                <a:cs typeface="Times New Roman" panose="02020603050405020304" pitchFamily="18" charset="0"/>
              </a:rPr>
              <a:t>can be members of g</a:t>
            </a:r>
            <a:r>
              <a:rPr lang="en-US" sz="1000" dirty="0">
                <a:latin typeface="Arial" panose="020B0604020202020204" pitchFamily="34" charset="0"/>
                <a:ea typeface="Calibri" panose="020F0502020204030204" pitchFamily="34" charset="0"/>
                <a:cs typeface="Segoe UI" panose="020B0502040204020203" pitchFamily="34" charset="0"/>
              </a:rPr>
              <a:t>lobal groups.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What credentials are necessary for any computer to join a domain?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must provide the credentials of a user who has permission to join computers to the domain. Typically, these would be the credentials of a domain administrator.</a:t>
            </a:r>
          </a:p>
        </p:txBody>
      </p:sp>
      <p:sp>
        <p:nvSpPr>
          <p:cNvPr id="4" name="Slide Number Placeholder 3"/>
          <p:cNvSpPr>
            <a:spLocks noGrp="1"/>
          </p:cNvSpPr>
          <p:nvPr>
            <p:ph type="sldNum" sz="quarter" idx="10"/>
          </p:nvPr>
        </p:nvSpPr>
        <p:spPr/>
        <p:txBody>
          <a:bodyPr/>
          <a:lstStyle/>
          <a:p>
            <a:fld id="{B89C1745-078A-4969-B4AD-1D988BF54275}" type="slidenum">
              <a:rPr lang="en-US" smtClean="0"/>
              <a:t>38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37553688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is Windows PowerShell Integrated Scripting Environment?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Windows PowerShell Integrated Scripting Environment provides an environment to write, run, and test Windows PowerShell scripts. It provides syntax coloring, tab completion, visual debugging, and context-sensitive Help that is not available in the standard Windows PowerShell window.</a:t>
            </a:r>
          </a:p>
        </p:txBody>
      </p:sp>
      <p:sp>
        <p:nvSpPr>
          <p:cNvPr id="4" name="Slide Number Placeholder 3"/>
          <p:cNvSpPr>
            <a:spLocks noGrp="1"/>
          </p:cNvSpPr>
          <p:nvPr>
            <p:ph type="sldNum" sz="quarter" idx="10"/>
          </p:nvPr>
        </p:nvSpPr>
        <p:spPr/>
        <p:txBody>
          <a:bodyPr/>
          <a:lstStyle/>
          <a:p>
            <a:fld id="{B89C1745-078A-4969-B4AD-1D988BF54275}" type="slidenum">
              <a:rPr lang="en-US" smtClean="0"/>
              <a:t>39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463981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r>
              <a:rPr lang="en-CA"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Consider performing a demonstration of creating a user account, by using the steps that the student handbook provides.</a:t>
            </a:r>
          </a:p>
          <a:p>
            <a:endParaRPr lang="en-CA" sz="1000" dirty="0">
              <a:solidFill>
                <a:srgbClr val="000000"/>
              </a:solidFill>
              <a:latin typeface="Arial" panose="020B0604020202020204" pitchFamily="34" charset="0"/>
              <a:ea typeface="Calibri" panose="020F0502020204030204" pitchFamily="34" charset="0"/>
              <a:cs typeface="Segoe UI" panose="020B0502040204020203" pitchFamily="34" charset="0"/>
            </a:endParaRPr>
          </a:p>
          <a:p>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Ask students about the account-naming strategies employed in their organizations and how they deal with duplicate user names and name changes.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89C1745-078A-4969-B4AD-1D988BF54275}"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5929028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Describe each of the cmdlets on the slide to students. In addition, describe the example that uses the </a:t>
            </a:r>
            <a:r>
              <a:rPr lang="en-US" sz="1000" b="1">
                <a:latin typeface="Arial" panose="020B0604020202020204" pitchFamily="34" charset="0"/>
                <a:ea typeface="Calibri" panose="020F0502020204030204" pitchFamily="34" charset="0"/>
                <a:cs typeface="Times New Roman" panose="02020603050405020304" pitchFamily="18" charset="0"/>
              </a:rPr>
              <a:t>New ADUser</a:t>
            </a:r>
            <a:r>
              <a:rPr lang="en-US" sz="1000">
                <a:latin typeface="Arial" panose="020B0604020202020204" pitchFamily="34" charset="0"/>
                <a:ea typeface="Calibri" panose="020F0502020204030204" pitchFamily="34" charset="0"/>
                <a:cs typeface="Times New Roman" panose="02020603050405020304" pitchFamily="18" charset="0"/>
              </a:rPr>
              <a:t> cmdlet. Consider demonstrating the cmdlets. </a:t>
            </a:r>
          </a:p>
        </p:txBody>
      </p:sp>
      <p:sp>
        <p:nvSpPr>
          <p:cNvPr id="4" name="Slide Number Placeholder 3"/>
          <p:cNvSpPr>
            <a:spLocks noGrp="1"/>
          </p:cNvSpPr>
          <p:nvPr>
            <p:ph type="sldNum" sz="quarter" idx="10"/>
          </p:nvPr>
        </p:nvSpPr>
        <p:spPr/>
        <p:txBody>
          <a:bodyPr/>
          <a:lstStyle/>
          <a:p>
            <a:fld id="{B89C1745-078A-4969-B4AD-1D988BF54275}" type="slidenum">
              <a:rPr lang="en-US" smtClean="0"/>
              <a:t>40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6400285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each of the cmdlets on the slide to students. Be sure to explain the difference between </a:t>
            </a:r>
            <a:br>
              <a:rPr lang="en-US" sz="1000" dirty="0">
                <a:latin typeface="Arial" panose="020B0604020202020204" pitchFamily="34" charset="0"/>
                <a:ea typeface="Calibri" panose="020F0502020204030204" pitchFamily="34" charset="0"/>
                <a:cs typeface="Times New Roman" panose="02020603050405020304" pitchFamily="18" charset="0"/>
              </a:rPr>
            </a:br>
            <a:r>
              <a:rPr lang="en-US" sz="1000" dirty="0">
                <a:latin typeface="Arial" panose="020B0604020202020204" pitchFamily="34" charset="0"/>
                <a:ea typeface="Calibri" panose="020F0502020204030204" pitchFamily="34" charset="0"/>
                <a:cs typeface="Times New Roman" panose="02020603050405020304" pitchFamily="18" charset="0"/>
              </a:rPr>
              <a:t>the </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b="1" dirty="0">
                <a:latin typeface="Arial" panose="020B0604020202020204" pitchFamily="34" charset="0"/>
                <a:ea typeface="Calibri" panose="020F0502020204030204" pitchFamily="34" charset="0"/>
                <a:cs typeface="Cambria Math" panose="02040503050406030204" pitchFamily="18" charset="0"/>
              </a:rPr>
              <a:t>‑</a:t>
            </a:r>
            <a:r>
              <a:rPr lang="en-US" sz="1000" b="1" dirty="0" err="1">
                <a:latin typeface="Arial" panose="020B0604020202020204" pitchFamily="34" charset="0"/>
                <a:ea typeface="Calibri" panose="020F0502020204030204" pitchFamily="34" charset="0"/>
                <a:cs typeface="Times New Roman" panose="02020603050405020304" pitchFamily="18" charset="0"/>
              </a:rPr>
              <a:t>ADGroupMember</a:t>
            </a:r>
            <a:r>
              <a:rPr lang="en-US" sz="1000" dirty="0">
                <a:latin typeface="Arial" panose="020B0604020202020204" pitchFamily="34" charset="0"/>
                <a:ea typeface="Calibri" panose="020F0502020204030204" pitchFamily="34" charset="0"/>
                <a:cs typeface="Times New Roman" panose="02020603050405020304" pitchFamily="18" charset="0"/>
              </a:rPr>
              <a:t> cmdlets and the </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b="1" dirty="0">
                <a:latin typeface="Arial" panose="020B0604020202020204" pitchFamily="34" charset="0"/>
                <a:ea typeface="Calibri" panose="020F0502020204030204" pitchFamily="34" charset="0"/>
                <a:cs typeface="Cambria Math" panose="02040503050406030204" pitchFamily="18" charset="0"/>
              </a:rPr>
              <a:t>‑</a:t>
            </a:r>
            <a:r>
              <a:rPr lang="en-US" sz="1000" b="1" dirty="0" err="1">
                <a:latin typeface="Arial" panose="020B0604020202020204" pitchFamily="34" charset="0"/>
                <a:ea typeface="Calibri" panose="020F0502020204030204" pitchFamily="34" charset="0"/>
                <a:cs typeface="Times New Roman" panose="02020603050405020304" pitchFamily="18" charset="0"/>
              </a:rPr>
              <a:t>ADPrincipalGroupMembership</a:t>
            </a:r>
            <a:r>
              <a:rPr lang="en-US" sz="1000" dirty="0">
                <a:latin typeface="Arial" panose="020B0604020202020204" pitchFamily="34" charset="0"/>
                <a:ea typeface="Calibri" panose="020F0502020204030204" pitchFamily="34" charset="0"/>
                <a:cs typeface="Times New Roman" panose="02020603050405020304" pitchFamily="18" charset="0"/>
              </a:rPr>
              <a:t> cmdlets. The </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b="1" dirty="0">
                <a:latin typeface="Arial" panose="020B0604020202020204" pitchFamily="34" charset="0"/>
                <a:ea typeface="Calibri" panose="020F0502020204030204" pitchFamily="34" charset="0"/>
                <a:cs typeface="Cambria Math" panose="02040503050406030204" pitchFamily="18" charset="0"/>
              </a:rPr>
              <a:t>‑</a:t>
            </a:r>
            <a:r>
              <a:rPr lang="en-US" sz="1000" b="1" dirty="0" err="1">
                <a:latin typeface="Arial" panose="020B0604020202020204" pitchFamily="34" charset="0"/>
                <a:ea typeface="Calibri" panose="020F0502020204030204" pitchFamily="34" charset="0"/>
                <a:cs typeface="Times New Roman" panose="02020603050405020304" pitchFamily="18" charset="0"/>
              </a:rPr>
              <a:t>ADGroupMember</a:t>
            </a:r>
            <a:r>
              <a:rPr lang="en-US" sz="1000" dirty="0">
                <a:latin typeface="Arial" panose="020B0604020202020204" pitchFamily="34" charset="0"/>
                <a:ea typeface="Calibri" panose="020F0502020204030204" pitchFamily="34" charset="0"/>
                <a:cs typeface="Times New Roman" panose="02020603050405020304" pitchFamily="18" charset="0"/>
              </a:rPr>
              <a:t> cmdlets are similar to modifying membership in the properties of a group, </a:t>
            </a:r>
            <a:br>
              <a:rPr lang="en-US" sz="1000" dirty="0">
                <a:latin typeface="Arial" panose="020B0604020202020204" pitchFamily="34" charset="0"/>
                <a:ea typeface="Calibri" panose="020F0502020204030204" pitchFamily="34" charset="0"/>
                <a:cs typeface="Times New Roman" panose="02020603050405020304" pitchFamily="18" charset="0"/>
              </a:rPr>
            </a:br>
            <a:r>
              <a:rPr lang="en-US" sz="1000" dirty="0">
                <a:latin typeface="Arial" panose="020B0604020202020204" pitchFamily="34" charset="0"/>
                <a:ea typeface="Calibri" panose="020F0502020204030204" pitchFamily="34" charset="0"/>
                <a:cs typeface="Times New Roman" panose="02020603050405020304" pitchFamily="18" charset="0"/>
              </a:rPr>
              <a:t>while the </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b="1" dirty="0">
                <a:latin typeface="Arial" panose="020B0604020202020204" pitchFamily="34" charset="0"/>
                <a:ea typeface="Calibri" panose="020F0502020204030204" pitchFamily="34" charset="0"/>
                <a:cs typeface="Cambria Math" panose="02040503050406030204" pitchFamily="18" charset="0"/>
              </a:rPr>
              <a:t>‑</a:t>
            </a:r>
            <a:r>
              <a:rPr lang="en-US" sz="1000" b="1" dirty="0" err="1">
                <a:latin typeface="Arial" panose="020B0604020202020204" pitchFamily="34" charset="0"/>
                <a:ea typeface="Calibri" panose="020F0502020204030204" pitchFamily="34" charset="0"/>
                <a:cs typeface="Times New Roman" panose="02020603050405020304" pitchFamily="18" charset="0"/>
              </a:rPr>
              <a:t>ADPrincipalGroupMembership</a:t>
            </a:r>
            <a:r>
              <a:rPr lang="en-US" sz="1000" dirty="0">
                <a:latin typeface="Arial" panose="020B0604020202020204" pitchFamily="34" charset="0"/>
                <a:ea typeface="Calibri" panose="020F0502020204030204" pitchFamily="34" charset="0"/>
                <a:cs typeface="Times New Roman" panose="02020603050405020304" pitchFamily="18" charset="0"/>
              </a:rPr>
              <a:t> cmdlets are similar to modifying the </a:t>
            </a:r>
            <a:r>
              <a:rPr lang="en-US" sz="1000" b="1" dirty="0">
                <a:latin typeface="Arial" panose="020B0604020202020204" pitchFamily="34" charset="0"/>
                <a:ea typeface="Calibri" panose="020F0502020204030204" pitchFamily="34" charset="0"/>
                <a:cs typeface="Times New Roman" panose="02020603050405020304" pitchFamily="18" charset="0"/>
              </a:rPr>
              <a:t>Member Of</a:t>
            </a:r>
            <a:r>
              <a:rPr lang="en-US" sz="1000" dirty="0">
                <a:latin typeface="Arial" panose="020B0604020202020204" pitchFamily="34" charset="0"/>
                <a:ea typeface="Calibri" panose="020F0502020204030204" pitchFamily="34" charset="0"/>
                <a:cs typeface="Times New Roman" panose="02020603050405020304" pitchFamily="18" charset="0"/>
              </a:rPr>
              <a:t> </a:t>
            </a:r>
            <a:br>
              <a:rPr lang="en-US" sz="1000" dirty="0">
                <a:latin typeface="Arial" panose="020B0604020202020204" pitchFamily="34" charset="0"/>
                <a:ea typeface="Calibri" panose="020F0502020204030204" pitchFamily="34" charset="0"/>
                <a:cs typeface="Times New Roman" panose="02020603050405020304" pitchFamily="18" charset="0"/>
              </a:rPr>
            </a:br>
            <a:r>
              <a:rPr lang="en-US" sz="1000" dirty="0">
                <a:latin typeface="Arial" panose="020B0604020202020204" pitchFamily="34" charset="0"/>
                <a:ea typeface="Calibri" panose="020F0502020204030204" pitchFamily="34" charset="0"/>
                <a:cs typeface="Times New Roman" panose="02020603050405020304" pitchFamily="18" charset="0"/>
              </a:rPr>
              <a:t>property in the properties of an object, such as a user account.</a:t>
            </a:r>
          </a:p>
        </p:txBody>
      </p:sp>
      <p:sp>
        <p:nvSpPr>
          <p:cNvPr id="4" name="Slide Number Placeholder 3"/>
          <p:cNvSpPr>
            <a:spLocks noGrp="1"/>
          </p:cNvSpPr>
          <p:nvPr>
            <p:ph type="sldNum" sz="quarter" idx="10"/>
          </p:nvPr>
        </p:nvSpPr>
        <p:spPr/>
        <p:txBody>
          <a:bodyPr/>
          <a:lstStyle/>
          <a:p>
            <a:fld id="{B89C1745-078A-4969-B4AD-1D988BF54275}" type="slidenum">
              <a:rPr lang="en-US" smtClean="0"/>
              <a:t>41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6832356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Describe each of the cmdlets on the slide to students. Relate the use of these cmdlets back to the management information for computer accounts that the previous lessons discussed.</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Be sure to mention that the </a:t>
            </a:r>
            <a:r>
              <a:rPr lang="en-US" sz="1000" b="1">
                <a:latin typeface="Arial" panose="020B0604020202020204" pitchFamily="34" charset="0"/>
                <a:ea typeface="Calibri" panose="020F0502020204030204" pitchFamily="34" charset="0"/>
                <a:cs typeface="Times New Roman" panose="02020603050405020304" pitchFamily="18" charset="0"/>
              </a:rPr>
              <a:t>New</a:t>
            </a:r>
            <a:r>
              <a:rPr lang="en-US" sz="1000" b="1">
                <a:latin typeface="Arial" panose="020B0604020202020204" pitchFamily="34" charset="0"/>
                <a:ea typeface="Calibri" panose="020F0502020204030204" pitchFamily="34" charset="0"/>
                <a:cs typeface="Cambria Math" panose="02040503050406030204" pitchFamily="18" charset="0"/>
              </a:rPr>
              <a:t>‑</a:t>
            </a:r>
            <a:r>
              <a:rPr lang="en-US" sz="1000" b="1">
                <a:latin typeface="Arial" panose="020B0604020202020204" pitchFamily="34" charset="0"/>
                <a:ea typeface="Calibri" panose="020F0502020204030204" pitchFamily="34" charset="0"/>
                <a:cs typeface="Times New Roman" panose="02020603050405020304" pitchFamily="18" charset="0"/>
              </a:rPr>
              <a:t>ADComputer</a:t>
            </a:r>
            <a:r>
              <a:rPr lang="en-US" sz="1000">
                <a:latin typeface="Arial" panose="020B0604020202020204" pitchFamily="34" charset="0"/>
                <a:ea typeface="Calibri" panose="020F0502020204030204" pitchFamily="34" charset="0"/>
                <a:cs typeface="Times New Roman" panose="02020603050405020304" pitchFamily="18" charset="0"/>
              </a:rPr>
              <a:t> cmdlet does not offer the option to delegate permissions to join a computer to the new computer account. If these permissions are necessary, students need to assign those permissions manually.</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AD DS permissions required on the computer account are:</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Reset Password</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Validated write to the Domain Name System (DNS) host name</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Validated write to service principal name</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Write Account Restrictions</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Consider demonstrating the difference in permissions between creating a computer account in Active Directory Users and Computers with delegation and using the </a:t>
            </a:r>
            <a:r>
              <a:rPr lang="en-US" sz="1000" b="1">
                <a:latin typeface="Arial" panose="020B0604020202020204" pitchFamily="34" charset="0"/>
                <a:ea typeface="Calibri" panose="020F0502020204030204" pitchFamily="34" charset="0"/>
                <a:cs typeface="Times New Roman" panose="02020603050405020304" pitchFamily="18" charset="0"/>
              </a:rPr>
              <a:t>New</a:t>
            </a:r>
            <a:r>
              <a:rPr lang="en-US" sz="1000" b="1">
                <a:latin typeface="Arial" panose="020B0604020202020204" pitchFamily="34" charset="0"/>
                <a:ea typeface="Calibri" panose="020F0502020204030204" pitchFamily="34" charset="0"/>
                <a:cs typeface="Cambria Math" panose="02040503050406030204" pitchFamily="18" charset="0"/>
              </a:rPr>
              <a:t>‑</a:t>
            </a:r>
            <a:r>
              <a:rPr lang="en-US" sz="1000" b="1">
                <a:latin typeface="Arial" panose="020B0604020202020204" pitchFamily="34" charset="0"/>
                <a:ea typeface="Calibri" panose="020F0502020204030204" pitchFamily="34" charset="0"/>
                <a:cs typeface="Times New Roman" panose="02020603050405020304" pitchFamily="18" charset="0"/>
              </a:rPr>
              <a:t>ADComputer</a:t>
            </a:r>
            <a:r>
              <a:rPr lang="en-US" sz="1000">
                <a:latin typeface="Arial" panose="020B0604020202020204" pitchFamily="34" charset="0"/>
                <a:ea typeface="Calibri" panose="020F0502020204030204" pitchFamily="34" charset="0"/>
                <a:cs typeface="Times New Roman" panose="02020603050405020304" pitchFamily="18" charset="0"/>
              </a:rPr>
              <a:t> cmdlet.</a:t>
            </a:r>
          </a:p>
        </p:txBody>
      </p:sp>
      <p:sp>
        <p:nvSpPr>
          <p:cNvPr id="4" name="Slide Number Placeholder 3"/>
          <p:cNvSpPr>
            <a:spLocks noGrp="1"/>
          </p:cNvSpPr>
          <p:nvPr>
            <p:ph type="sldNum" sz="quarter" idx="10"/>
          </p:nvPr>
        </p:nvSpPr>
        <p:spPr/>
        <p:txBody>
          <a:bodyPr/>
          <a:lstStyle/>
          <a:p>
            <a:fld id="{B89C1745-078A-4969-B4AD-1D988BF54275}" type="slidenum">
              <a:rPr lang="en-US" smtClean="0"/>
              <a:t>42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39352434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r>
              <a:rPr lang="en-CA"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Describe each of the cmdlets on the slide to students. Mention that the default value for the </a:t>
            </a:r>
            <a:r>
              <a:rPr lang="en-CA" sz="1000" b="1" dirty="0" err="1">
                <a:solidFill>
                  <a:srgbClr val="000000"/>
                </a:solidFill>
                <a:latin typeface="Arial" panose="020B0604020202020204" pitchFamily="34" charset="0"/>
                <a:ea typeface="Times New Roman" panose="02020603050405020304" pitchFamily="18" charset="0"/>
                <a:cs typeface="Segoe UI" panose="020B0502040204020203" pitchFamily="34" charset="0"/>
              </a:rPr>
              <a:t>ProtectedFromAccidentalDeletion</a:t>
            </a:r>
            <a:r>
              <a:rPr lang="en-CA" sz="1000" b="1" dirty="0">
                <a:solidFill>
                  <a:srgbClr val="000000"/>
                </a:solidFill>
                <a:latin typeface="Arial" panose="020B0604020202020204" pitchFamily="34" charset="0"/>
                <a:ea typeface="Times New Roman" panose="02020603050405020304" pitchFamily="18" charset="0"/>
                <a:cs typeface="Segoe UI" panose="020B0502040204020203" pitchFamily="34" charset="0"/>
              </a:rPr>
              <a:t> </a:t>
            </a:r>
            <a:r>
              <a:rPr lang="en-CA"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parameter is </a:t>
            </a:r>
            <a:r>
              <a:rPr lang="en-CA" sz="1000" b="1" dirty="0">
                <a:solidFill>
                  <a:srgbClr val="000000"/>
                </a:solidFill>
                <a:latin typeface="Arial" panose="020B0604020202020204" pitchFamily="34" charset="0"/>
                <a:ea typeface="Times New Roman" panose="02020603050405020304" pitchFamily="18" charset="0"/>
                <a:cs typeface="Segoe UI" panose="020B0502040204020203" pitchFamily="34" charset="0"/>
              </a:rPr>
              <a:t>$true</a:t>
            </a:r>
            <a:r>
              <a:rPr lang="en-CA"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endParaRPr>
          </a:p>
          <a:p>
            <a:endParaRPr lang="en-CA" sz="1000" dirty="0">
              <a:solidFill>
                <a:srgbClr val="000000"/>
              </a:solidFill>
              <a:latin typeface="Arial" panose="020B0604020202020204" pitchFamily="34" charset="0"/>
              <a:ea typeface="Times New Roman" panose="02020603050405020304" pitchFamily="18" charset="0"/>
              <a:cs typeface="Segoe UI" panose="020B0502040204020203" pitchFamily="34" charset="0"/>
            </a:endParaRPr>
          </a:p>
          <a:p>
            <a:r>
              <a:rPr lang="en-CA"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Consider doing a demonstration in which you:</a:t>
            </a:r>
            <a:endParaRPr lang="en-US" sz="1000" dirty="0">
              <a:effectLst/>
              <a:latin typeface="Arial" panose="020B0604020202020204" pitchFamily="34" charset="0"/>
              <a:ea typeface="Times New Roman" panose="02020603050405020304" pitchFamily="18" charset="0"/>
            </a:endParaRPr>
          </a:p>
          <a:p>
            <a:pPr marL="342900" marR="0" lvl="0" indent="-342900">
              <a:lnSpc>
                <a:spcPct val="115000"/>
              </a:lnSpc>
              <a:spcBef>
                <a:spcPts val="0"/>
              </a:spcBef>
              <a:spcAft>
                <a:spcPts val="995"/>
              </a:spcAft>
              <a:buSzPts val="950"/>
              <a:buFont typeface="Segoe" panose="020B0502040504020203" pitchFamily="34" charset="0"/>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Create a new OU.</a:t>
            </a:r>
            <a:endParaRPr lang="en-US" sz="1000" dirty="0">
              <a:effectLst/>
              <a:latin typeface="Arial" panose="020B0604020202020204" pitchFamily="34" charset="0"/>
              <a:ea typeface="Times New Roman" panose="02020603050405020304" pitchFamily="18" charset="0"/>
            </a:endParaRPr>
          </a:p>
          <a:p>
            <a:pPr marL="342900" marR="0" lvl="0" indent="-342900">
              <a:lnSpc>
                <a:spcPct val="115000"/>
              </a:lnSpc>
              <a:spcBef>
                <a:spcPts val="0"/>
              </a:spcBef>
              <a:spcAft>
                <a:spcPts val="995"/>
              </a:spcAft>
              <a:buSzPts val="950"/>
              <a:buFont typeface="Segoe" panose="020B0502040504020203" pitchFamily="34" charset="0"/>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Attempt to remove the OU, which fails due to protection from accidental deletion.</a:t>
            </a:r>
            <a:endParaRPr lang="en-US" sz="1000" dirty="0">
              <a:effectLst/>
              <a:latin typeface="Arial" panose="020B0604020202020204" pitchFamily="34" charset="0"/>
              <a:ea typeface="Times New Roman" panose="02020603050405020304" pitchFamily="18" charset="0"/>
            </a:endParaRPr>
          </a:p>
          <a:p>
            <a:pPr marL="342900" marR="0" lvl="0" indent="-342900">
              <a:lnSpc>
                <a:spcPct val="115000"/>
              </a:lnSpc>
              <a:spcBef>
                <a:spcPts val="0"/>
              </a:spcBef>
              <a:spcAft>
                <a:spcPts val="995"/>
              </a:spcAft>
              <a:buSzPts val="950"/>
              <a:buFont typeface="Segoe" panose="020B0502040504020203" pitchFamily="34" charset="0"/>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Set the </a:t>
            </a:r>
            <a:r>
              <a:rPr lang="en-US" sz="1000" b="1" dirty="0" err="1">
                <a:solidFill>
                  <a:srgbClr val="000000"/>
                </a:solidFill>
                <a:latin typeface="Arial" panose="020B0604020202020204" pitchFamily="34" charset="0"/>
                <a:ea typeface="Times New Roman" panose="02020603050405020304" pitchFamily="18" charset="0"/>
                <a:cs typeface="Segoe UI" panose="020B0502040204020203" pitchFamily="34" charset="0"/>
              </a:rPr>
              <a:t>ProtectedFromAccidentalDeletion</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parameter to </a:t>
            </a:r>
            <a:r>
              <a:rPr lang="en-US" sz="1000" b="1" dirty="0">
                <a:solidFill>
                  <a:srgbClr val="000000"/>
                </a:solidFill>
                <a:latin typeface="Arial" panose="020B0604020202020204" pitchFamily="34" charset="0"/>
                <a:ea typeface="Times New Roman" panose="02020603050405020304" pitchFamily="18" charset="0"/>
                <a:cs typeface="Segoe UI" panose="020B0502040204020203" pitchFamily="34" charset="0"/>
              </a:rPr>
              <a:t>$false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endParaRPr>
          </a:p>
          <a:p>
            <a:pPr marL="342900" marR="0" lvl="0" indent="-342900">
              <a:lnSpc>
                <a:spcPct val="115000"/>
              </a:lnSpc>
              <a:spcBef>
                <a:spcPts val="0"/>
              </a:spcBef>
              <a:spcAft>
                <a:spcPts val="995"/>
              </a:spcAft>
              <a:buSzPts val="950"/>
              <a:buFont typeface="Segoe" panose="020B0502040504020203" pitchFamily="34" charset="0"/>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Again, attempt to remove the OU. This time you should be successful.</a:t>
            </a:r>
            <a:endParaRPr lang="en-US" sz="1000" dirty="0">
              <a:effectLst/>
              <a:latin typeface="Arial" panose="020B0604020202020204" pitchFamily="34" charset="0"/>
              <a:ea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89C1745-078A-4969-B4AD-1D988BF54275}" type="slidenum">
              <a:rPr lang="en-US" smtClean="0"/>
              <a:t>43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42014393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Define a bulk operation for students and provide some examples, such as:</a:t>
            </a: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Moving multiple user accounts to a new OU.</a:t>
            </a: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Changing the department name for a set of user accounts.</a:t>
            </a: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Disabling a set of user accounts.</a:t>
            </a:r>
          </a:p>
        </p:txBody>
      </p:sp>
      <p:sp>
        <p:nvSpPr>
          <p:cNvPr id="4" name="Slide Number Placeholder 3"/>
          <p:cNvSpPr>
            <a:spLocks noGrp="1"/>
          </p:cNvSpPr>
          <p:nvPr>
            <p:ph type="sldNum" sz="quarter" idx="10"/>
          </p:nvPr>
        </p:nvSpPr>
        <p:spPr/>
        <p:txBody>
          <a:bodyPr/>
          <a:lstStyle/>
          <a:p>
            <a:fld id="{B89C1745-078A-4969-B4AD-1D988BF54275}" type="slidenum">
              <a:rPr lang="en-US" smtClean="0"/>
              <a:t>44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41263995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Leave the VMs running for the next demonstration.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20742B-LON-DC1</a:t>
            </a:r>
            <a:r>
              <a:rPr lang="en-US" sz="1000" dirty="0">
                <a:effectLst/>
                <a:latin typeface="Arial" panose="020B0604020202020204" pitchFamily="34" charset="0"/>
                <a:ea typeface="Calibri" panose="020F0502020204030204" pitchFamily="34" charset="0"/>
                <a:cs typeface="Times New Roman" panose="02020603050405020304" pitchFamily="18" charset="0"/>
              </a:rPr>
              <a:t> should still be running from the last demonstration.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a:t>
            </a:r>
            <a:r>
              <a:rPr lang="en-US" sz="1000" b="1" dirty="0">
                <a:latin typeface="Arial" panose="020B0604020202020204" pitchFamily="34" charset="0"/>
                <a:ea typeface="Times New Roman" panose="02020603050405020304" pitchFamily="18" charset="0"/>
                <a:cs typeface="Times New Roman" panose="02020603050405020304" pitchFamily="18" charset="0"/>
              </a:rPr>
              <a:t>LON-DC1</a:t>
            </a:r>
            <a:r>
              <a:rPr lang="en-US" sz="1000" dirty="0">
                <a:latin typeface="Arial" panose="020B0604020202020204" pitchFamily="34" charset="0"/>
                <a:ea typeface="Times New Roman" panose="02020603050405020304" pitchFamily="18" charset="0"/>
                <a:cs typeface="Times New Roman" panose="02020603050405020304" pitchFamily="18" charset="0"/>
              </a:rPr>
              <a:t>, in Server Manager,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Tools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Active Directory Users and Computers</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Adatum.com</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Research</a:t>
            </a:r>
            <a:r>
              <a:rPr lang="en-US" sz="1000" dirty="0">
                <a:latin typeface="Arial" panose="020B0604020202020204" pitchFamily="34" charset="0"/>
                <a:ea typeface="Times New Roman" panose="02020603050405020304" pitchFamily="18" charset="0"/>
                <a:cs typeface="Times New Roman" panose="02020603050405020304" pitchFamily="18" charset="0"/>
              </a:rPr>
              <a:t> OU.</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details pane, click the top of the </a:t>
            </a:r>
            <a:r>
              <a:rPr lang="en-US" sz="1000" b="1" dirty="0">
                <a:latin typeface="Arial" panose="020B0604020202020204" pitchFamily="34" charset="0"/>
                <a:ea typeface="Times New Roman" panose="02020603050405020304" pitchFamily="18" charset="0"/>
                <a:cs typeface="Times New Roman" panose="02020603050405020304" pitchFamily="18" charset="0"/>
              </a:rPr>
              <a:t>Type</a:t>
            </a:r>
            <a:r>
              <a:rPr lang="en-US" sz="1000" dirty="0">
                <a:latin typeface="Arial" panose="020B0604020202020204" pitchFamily="34" charset="0"/>
                <a:ea typeface="Times New Roman" panose="02020603050405020304" pitchFamily="18" charset="0"/>
                <a:cs typeface="Times New Roman" panose="02020603050405020304" pitchFamily="18" charset="0"/>
              </a:rPr>
              <a:t> column to sort the object by type.</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the first user object in the list (this should be </a:t>
            </a:r>
            <a:r>
              <a:rPr lang="en-US" sz="1000" b="1" dirty="0" err="1">
                <a:latin typeface="Arial" panose="020B0604020202020204" pitchFamily="34" charset="0"/>
                <a:ea typeface="Times New Roman" panose="02020603050405020304" pitchFamily="18" charset="0"/>
                <a:cs typeface="Times New Roman" panose="02020603050405020304" pitchFamily="18" charset="0"/>
              </a:rPr>
              <a:t>Arturs</a:t>
            </a:r>
            <a:r>
              <a:rPr lang="en-US" sz="1000" b="1"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a:latin typeface="Arial" panose="020B0604020202020204" pitchFamily="34" charset="0"/>
                <a:ea typeface="Times New Roman" panose="02020603050405020304" pitchFamily="18" charset="0"/>
                <a:cs typeface="Times New Roman" panose="02020603050405020304" pitchFamily="18" charset="0"/>
              </a:rPr>
              <a:t>Priede</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Scroll to the bottom of the list, hold the Shift key, and then click the last </a:t>
            </a:r>
            <a:r>
              <a:rPr lang="en-US" sz="1000" b="1" dirty="0">
                <a:latin typeface="Arial" panose="020B0604020202020204" pitchFamily="34" charset="0"/>
                <a:ea typeface="Times New Roman" panose="02020603050405020304" pitchFamily="18" charset="0"/>
                <a:cs typeface="Times New Roman" panose="02020603050405020304" pitchFamily="18" charset="0"/>
              </a:rPr>
              <a:t>User</a:t>
            </a:r>
            <a:r>
              <a:rPr lang="en-US" sz="1000" dirty="0">
                <a:latin typeface="Arial" panose="020B0604020202020204" pitchFamily="34" charset="0"/>
                <a:ea typeface="Times New Roman" panose="02020603050405020304" pitchFamily="18" charset="0"/>
                <a:cs typeface="Times New Roman" panose="02020603050405020304" pitchFamily="18" charset="0"/>
              </a:rPr>
              <a:t> object in the list (this should be </a:t>
            </a:r>
            <a:r>
              <a:rPr lang="en-US" sz="1000" b="1" dirty="0">
                <a:latin typeface="Arial" panose="020B0604020202020204" pitchFamily="34" charset="0"/>
                <a:ea typeface="Times New Roman" panose="02020603050405020304" pitchFamily="18" charset="0"/>
                <a:cs typeface="Times New Roman" panose="02020603050405020304" pitchFamily="18" charset="0"/>
              </a:rPr>
              <a:t>Vera Pace</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Right-click the block of selected objects,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Properties for Multiple Items</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select the check box beside </a:t>
            </a:r>
            <a:r>
              <a:rPr lang="en-US" sz="1000" b="1" dirty="0">
                <a:latin typeface="Arial" panose="020B0604020202020204" pitchFamily="34" charset="0"/>
                <a:ea typeface="Times New Roman" panose="02020603050405020304" pitchFamily="18" charset="0"/>
                <a:cs typeface="Times New Roman" panose="02020603050405020304" pitchFamily="18" charset="0"/>
              </a:rPr>
              <a:t>Office</a:t>
            </a:r>
            <a:r>
              <a:rPr lang="en-US" sz="1000" dirty="0">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Winnipeg</a:t>
            </a:r>
            <a:r>
              <a:rPr lang="en-US" sz="1000" dirty="0">
                <a:latin typeface="Arial" panose="020B0604020202020204" pitchFamily="34" charset="0"/>
                <a:ea typeface="Times New Roman" panose="02020603050405020304" pitchFamily="18" charset="0"/>
                <a:cs typeface="Times New Roman" panose="02020603050405020304" pitchFamily="18" charset="0"/>
              </a:rPr>
              <a:t> in the field,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OK</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Double-click any of the user objects and note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Office</a:t>
            </a:r>
            <a:r>
              <a:rPr lang="en-US" sz="1000" dirty="0">
                <a:latin typeface="Arial" panose="020B0604020202020204" pitchFamily="34" charset="0"/>
                <a:ea typeface="Times New Roman" panose="02020603050405020304" pitchFamily="18" charset="0"/>
                <a:cs typeface="Times New Roman" panose="02020603050405020304" pitchFamily="18" charset="0"/>
              </a:rPr>
              <a:t> field is now set to </a:t>
            </a:r>
            <a:r>
              <a:rPr lang="en-US" sz="1000" b="1" dirty="0">
                <a:latin typeface="Arial" panose="020B0604020202020204" pitchFamily="34" charset="0"/>
                <a:ea typeface="Times New Roman" panose="02020603050405020304" pitchFamily="18" charset="0"/>
                <a:cs typeface="Times New Roman" panose="02020603050405020304" pitchFamily="18" charset="0"/>
              </a:rPr>
              <a:t>Winnipeg</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Calibri" panose="020F0502020204030204" pitchFamily="34" charset="0"/>
                <a:cs typeface="Times New Roman" panose="02020603050405020304" pitchFamily="18" charset="0"/>
              </a:rPr>
              <a:t>Click </a:t>
            </a:r>
            <a:r>
              <a:rPr lang="en-US" sz="1000" b="1" dirty="0">
                <a:effectLst/>
                <a:latin typeface="Arial" panose="020B0604020202020204" pitchFamily="34" charset="0"/>
                <a:ea typeface="Calibri" panose="020F0502020204030204" pitchFamily="34" charset="0"/>
                <a:cs typeface="Times New Roman" panose="02020603050405020304" pitchFamily="18" charset="0"/>
              </a:rPr>
              <a:t>Cancel</a:t>
            </a:r>
            <a:r>
              <a:rPr lang="en-US" sz="1000" dirty="0">
                <a:effectLst/>
                <a:latin typeface="Arial" panose="020B0604020202020204" pitchFamily="34" charset="0"/>
                <a:ea typeface="Calibri" panose="020F0502020204030204" pitchFamily="34" charset="0"/>
                <a:cs typeface="Times New Roman" panose="02020603050405020304" pitchFamily="18" charset="0"/>
              </a:rPr>
              <a:t>, and then close Active Directory Users and Computers.</a:t>
            </a:r>
          </a:p>
        </p:txBody>
      </p:sp>
      <p:sp>
        <p:nvSpPr>
          <p:cNvPr id="4" name="Slide Number Placeholder 3"/>
          <p:cNvSpPr>
            <a:spLocks noGrp="1"/>
          </p:cNvSpPr>
          <p:nvPr>
            <p:ph type="sldNum" sz="quarter" idx="10"/>
          </p:nvPr>
        </p:nvSpPr>
        <p:spPr/>
        <p:txBody>
          <a:bodyPr/>
          <a:lstStyle/>
          <a:p>
            <a:fld id="{B89C1745-078A-4969-B4AD-1D988BF54275}" type="slidenum">
              <a:rPr lang="en-US" smtClean="0"/>
              <a:t>45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19442843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a:t>
            </a:r>
            <a:r>
              <a:rPr lang="en-US" sz="1000" dirty="0">
                <a:latin typeface="Arial" panose="020B0604020202020204" pitchFamily="34" charset="0"/>
                <a:ea typeface="Calibri" panose="020F0502020204030204" pitchFamily="34" charset="0"/>
                <a:cs typeface="Times New Roman" panose="02020603050405020304" pitchFamily="18" charset="0"/>
              </a:rPr>
              <a:t>: There is one additional slide for this topic.</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Use this slide to introduce the </a:t>
            </a:r>
            <a:r>
              <a:rPr lang="en-US" sz="1000" b="1" dirty="0">
                <a:latin typeface="Arial" panose="020B0604020202020204" pitchFamily="34" charset="0"/>
                <a:ea typeface="Calibri" panose="020F0502020204030204" pitchFamily="34" charset="0"/>
                <a:cs typeface="Times New Roman" panose="02020603050405020304" pitchFamily="18" charset="0"/>
              </a:rPr>
              <a:t>Filter</a:t>
            </a:r>
            <a:r>
              <a:rPr lang="en-US" sz="1000" dirty="0">
                <a:latin typeface="Arial" panose="020B0604020202020204" pitchFamily="34" charset="0"/>
                <a:ea typeface="Calibri" panose="020F0502020204030204" pitchFamily="34" charset="0"/>
                <a:cs typeface="Times New Roman" panose="02020603050405020304" pitchFamily="18" charset="0"/>
              </a:rPr>
              <a:t> parameter as a method for performing queries with the </a:t>
            </a:r>
            <a:r>
              <a:rPr lang="en-US" sz="1000" b="1" dirty="0">
                <a:latin typeface="Arial" panose="020B0604020202020204" pitchFamily="34" charset="0"/>
                <a:ea typeface="Calibri" panose="020F0502020204030204" pitchFamily="34" charset="0"/>
                <a:cs typeface="Times New Roman" panose="02020603050405020304" pitchFamily="18" charset="0"/>
              </a:rPr>
              <a:t>Get</a:t>
            </a:r>
            <a:r>
              <a:rPr lang="en-US" sz="1000" b="1" dirty="0">
                <a:latin typeface="Arial" panose="020B0604020202020204" pitchFamily="34" charset="0"/>
                <a:ea typeface="Calibri" panose="020F0502020204030204" pitchFamily="34" charset="0"/>
                <a:cs typeface="Cambria Math" panose="02040503050406030204" pitchFamily="18" charset="0"/>
              </a:rPr>
              <a:t>‑</a:t>
            </a:r>
            <a:r>
              <a:rPr lang="en-US" sz="1000" b="1" dirty="0">
                <a:latin typeface="Arial" panose="020B0604020202020204" pitchFamily="34" charset="0"/>
                <a:ea typeface="Calibri" panose="020F0502020204030204" pitchFamily="34" charset="0"/>
                <a:cs typeface="Times New Roman" panose="02020603050405020304" pitchFamily="18" charset="0"/>
              </a:rPr>
              <a:t>AD*</a:t>
            </a:r>
            <a:r>
              <a:rPr lang="en-US" sz="1000" dirty="0">
                <a:latin typeface="Arial" panose="020B0604020202020204" pitchFamily="34" charset="0"/>
                <a:ea typeface="Calibri" panose="020F0502020204030204" pitchFamily="34" charset="0"/>
                <a:cs typeface="Times New Roman" panose="02020603050405020304" pitchFamily="18" charset="0"/>
              </a:rPr>
              <a:t> cmdlets. Discuss the operators that you can use. Students might be expecting to use mathematical operators, such as the equal sign (</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panose="020B0604020202020204" pitchFamily="34" charset="0"/>
                <a:ea typeface="Calibri" panose="020F0502020204030204" pitchFamily="34" charset="0"/>
                <a:cs typeface="Times New Roman" panose="02020603050405020304" pitchFamily="18" charset="0"/>
              </a:rPr>
              <a:t>), less than sign (</a:t>
            </a:r>
            <a:r>
              <a:rPr lang="en-US" sz="1000" b="1" dirty="0">
                <a:latin typeface="Arial" panose="020B0604020202020204" pitchFamily="34" charset="0"/>
                <a:ea typeface="Calibri" panose="020F0502020204030204" pitchFamily="34" charset="0"/>
                <a:cs typeface="Times New Roman" panose="02020603050405020304" pitchFamily="18" charset="0"/>
              </a:rPr>
              <a:t>&lt;</a:t>
            </a:r>
            <a:r>
              <a:rPr lang="en-US" sz="1000" dirty="0">
                <a:latin typeface="Arial" panose="020B0604020202020204" pitchFamily="34" charset="0"/>
                <a:ea typeface="Calibri" panose="020F0502020204030204" pitchFamily="34" charset="0"/>
                <a:cs typeface="Times New Roman" panose="02020603050405020304" pitchFamily="18" charset="0"/>
              </a:rPr>
              <a:t>), and greater than sign (</a:t>
            </a:r>
            <a:r>
              <a:rPr lang="en-US" sz="1000" b="1" dirty="0">
                <a:latin typeface="Arial" panose="020B0604020202020204" pitchFamily="34" charset="0"/>
                <a:ea typeface="Calibri" panose="020F0502020204030204" pitchFamily="34" charset="0"/>
                <a:cs typeface="Times New Roman" panose="02020603050405020304" pitchFamily="18" charset="0"/>
              </a:rPr>
              <a:t>&gt;</a:t>
            </a:r>
            <a:r>
              <a:rPr lang="en-US" sz="1000" dirty="0">
                <a:latin typeface="Arial" panose="020B0604020202020204" pitchFamily="34" charset="0"/>
                <a:ea typeface="Calibri" panose="020F0502020204030204" pitchFamily="34" charset="0"/>
                <a:cs typeface="Times New Roman" panose="02020603050405020304" pitchFamily="18" charset="0"/>
              </a:rPr>
              <a:t>). Explain that they cannot use mathematical operators. Additionally, highlight that you can use </a:t>
            </a:r>
            <a:r>
              <a:rPr lang="en-US" sz="1000" b="1" dirty="0">
                <a:latin typeface="Arial" panose="020B0604020202020204" pitchFamily="34" charset="0"/>
                <a:ea typeface="Calibri" panose="020F0502020204030204" pitchFamily="34" charset="0"/>
                <a:cs typeface="Cambria Math" panose="02040503050406030204" pitchFamily="18" charset="0"/>
              </a:rPr>
              <a:t>‑</a:t>
            </a:r>
            <a:r>
              <a:rPr lang="en-US" sz="1000" b="1" dirty="0">
                <a:latin typeface="Arial" panose="020B0604020202020204" pitchFamily="34" charset="0"/>
                <a:ea typeface="Calibri" panose="020F0502020204030204" pitchFamily="34" charset="0"/>
                <a:cs typeface="Times New Roman" panose="02020603050405020304" pitchFamily="18" charset="0"/>
              </a:rPr>
              <a:t>like</a:t>
            </a:r>
            <a:r>
              <a:rPr lang="en-US" sz="1000" dirty="0">
                <a:latin typeface="Arial" panose="020B0604020202020204" pitchFamily="34" charset="0"/>
                <a:ea typeface="Calibri" panose="020F0502020204030204" pitchFamily="34" charset="0"/>
                <a:cs typeface="Times New Roman" panose="02020603050405020304" pitchFamily="18" charset="0"/>
              </a:rPr>
              <a:t> only with the asterisk (*) wildcard for matching strings.</a:t>
            </a:r>
          </a:p>
        </p:txBody>
      </p:sp>
      <p:sp>
        <p:nvSpPr>
          <p:cNvPr id="4" name="Slide Number Placeholder 3"/>
          <p:cNvSpPr>
            <a:spLocks noGrp="1"/>
          </p:cNvSpPr>
          <p:nvPr>
            <p:ph type="sldNum" sz="quarter" idx="10"/>
          </p:nvPr>
        </p:nvSpPr>
        <p:spPr/>
        <p:txBody>
          <a:bodyPr/>
          <a:lstStyle/>
          <a:p>
            <a:fld id="{B89C1745-078A-4969-B4AD-1D988BF54275}" type="slidenum">
              <a:rPr lang="en-US" smtClean="0"/>
              <a:t>46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22585420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Use the examples to describe the parameters commonly used with the </a:t>
            </a:r>
            <a:r>
              <a:rPr lang="en-US" sz="1000" b="1">
                <a:latin typeface="Arial" panose="020B0604020202020204" pitchFamily="34" charset="0"/>
                <a:ea typeface="Calibri" panose="020F0502020204030204" pitchFamily="34" charset="0"/>
                <a:cs typeface="Times New Roman" panose="02020603050405020304" pitchFamily="18" charset="0"/>
              </a:rPr>
              <a:t>Get-ADUser</a:t>
            </a:r>
            <a:r>
              <a:rPr lang="en-US" sz="1000">
                <a:latin typeface="Arial" panose="020B0604020202020204" pitchFamily="34" charset="0"/>
                <a:ea typeface="Calibri" panose="020F0502020204030204" pitchFamily="34" charset="0"/>
                <a:cs typeface="Times New Roman" panose="02020603050405020304" pitchFamily="18" charset="0"/>
              </a:rPr>
              <a:t> cmdlet.</a:t>
            </a:r>
          </a:p>
        </p:txBody>
      </p:sp>
      <p:sp>
        <p:nvSpPr>
          <p:cNvPr id="4" name="Slide Number Placeholder 3"/>
          <p:cNvSpPr>
            <a:spLocks noGrp="1"/>
          </p:cNvSpPr>
          <p:nvPr>
            <p:ph type="sldNum" sz="quarter" idx="10"/>
          </p:nvPr>
        </p:nvSpPr>
        <p:spPr/>
        <p:txBody>
          <a:bodyPr/>
          <a:lstStyle/>
          <a:p>
            <a:fld id="{B89C1745-078A-4969-B4AD-1D988BF54275}" type="slidenum">
              <a:rPr lang="en-US" smtClean="0"/>
              <a:t>47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35640792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r>
              <a:rPr lang="en-CA"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Explain to students how they can use the pipe character ( | ) to pass objects to another cmdlet for further processing. Use the examples on the slide to show that they can use either the results of a query or the content of a text file.</a:t>
            </a:r>
            <a:endParaRPr lang="en-US" sz="1000" dirty="0">
              <a:effectLst/>
              <a:latin typeface="Arial" panose="020B0604020202020204" pitchFamily="34" charset="0"/>
              <a:ea typeface="Times New Roman" panose="02020603050405020304" pitchFamily="18" charset="0"/>
            </a:endParaRPr>
          </a:p>
          <a:p>
            <a:endParaRPr lang="en-CA" sz="1000" dirty="0">
              <a:solidFill>
                <a:srgbClr val="000000"/>
              </a:solidFill>
              <a:latin typeface="Arial" panose="020B0604020202020204" pitchFamily="34" charset="0"/>
              <a:ea typeface="Times New Roman" panose="02020603050405020304" pitchFamily="18" charset="0"/>
              <a:cs typeface="Segoe UI" panose="020B0502040204020203" pitchFamily="34" charset="0"/>
            </a:endParaRPr>
          </a:p>
          <a:p>
            <a:r>
              <a:rPr lang="en-CA"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Stress to students that you cannot pass random data to another cmdlet. The objects that you pass to a cmdlet must be of the correct type. For example, you can pass a list of user account objects to the </a:t>
            </a:r>
            <a:r>
              <a:rPr lang="en-CA" sz="1000" b="1" dirty="0">
                <a:solidFill>
                  <a:srgbClr val="000000"/>
                </a:solidFill>
                <a:latin typeface="Arial" panose="020B0604020202020204" pitchFamily="34" charset="0"/>
                <a:ea typeface="Times New Roman" panose="02020603050405020304" pitchFamily="18" charset="0"/>
                <a:cs typeface="Segoe UI" panose="020B0502040204020203" pitchFamily="34" charset="0"/>
              </a:rPr>
              <a:t>Set‑</a:t>
            </a:r>
            <a:r>
              <a:rPr lang="en-CA" sz="1000" b="1" dirty="0" err="1">
                <a:solidFill>
                  <a:srgbClr val="000000"/>
                </a:solidFill>
                <a:latin typeface="Arial" panose="020B0604020202020204" pitchFamily="34" charset="0"/>
                <a:ea typeface="Times New Roman" panose="02020603050405020304" pitchFamily="18" charset="0"/>
                <a:cs typeface="Segoe UI" panose="020B0502040204020203" pitchFamily="34" charset="0"/>
              </a:rPr>
              <a:t>ADUser</a:t>
            </a:r>
            <a:r>
              <a:rPr lang="en-CA"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cmdlet, but you cannot pass a list of groups to the </a:t>
            </a:r>
            <a:r>
              <a:rPr lang="en-CA" sz="1000" b="1" dirty="0">
                <a:solidFill>
                  <a:srgbClr val="000000"/>
                </a:solidFill>
                <a:latin typeface="Arial" panose="020B0604020202020204" pitchFamily="34" charset="0"/>
                <a:ea typeface="Times New Roman" panose="02020603050405020304" pitchFamily="18" charset="0"/>
                <a:cs typeface="Segoe UI" panose="020B0502040204020203" pitchFamily="34" charset="0"/>
              </a:rPr>
              <a:t>Set‑</a:t>
            </a:r>
            <a:r>
              <a:rPr lang="en-CA" sz="1000" b="1" dirty="0" err="1">
                <a:solidFill>
                  <a:srgbClr val="000000"/>
                </a:solidFill>
                <a:latin typeface="Arial" panose="020B0604020202020204" pitchFamily="34" charset="0"/>
                <a:ea typeface="Times New Roman" panose="02020603050405020304" pitchFamily="18" charset="0"/>
                <a:cs typeface="Segoe UI" panose="020B0502040204020203" pitchFamily="34" charset="0"/>
              </a:rPr>
              <a:t>ADUser</a:t>
            </a:r>
            <a:r>
              <a:rPr lang="en-CA"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cmdlet. The Help documentation for each </a:t>
            </a:r>
            <a:r>
              <a:rPr lang="en-CA" sz="1000" b="1" dirty="0">
                <a:solidFill>
                  <a:srgbClr val="000000"/>
                </a:solidFill>
                <a:latin typeface="Arial" panose="020B0604020202020204" pitchFamily="34" charset="0"/>
                <a:ea typeface="Times New Roman" panose="02020603050405020304" pitchFamily="18" charset="0"/>
                <a:cs typeface="Segoe UI" panose="020B0502040204020203" pitchFamily="34" charset="0"/>
              </a:rPr>
              <a:t>Set‑AD* </a:t>
            </a:r>
            <a:r>
              <a:rPr lang="en-CA"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cmdlet defines how you should specify the identity of the object being modified. If you are using a list of objects from a text file, this tells you how you need to format the data in the text file. For example, the </a:t>
            </a:r>
            <a:r>
              <a:rPr lang="en-CA" sz="1000" b="1" dirty="0">
                <a:solidFill>
                  <a:srgbClr val="000000"/>
                </a:solidFill>
                <a:latin typeface="Arial" panose="020B0604020202020204" pitchFamily="34" charset="0"/>
                <a:ea typeface="Times New Roman" panose="02020603050405020304" pitchFamily="18" charset="0"/>
                <a:cs typeface="Segoe UI" panose="020B0502040204020203" pitchFamily="34" charset="0"/>
              </a:rPr>
              <a:t>Set‑</a:t>
            </a:r>
            <a:r>
              <a:rPr lang="en-CA" sz="1000" b="1" dirty="0" err="1">
                <a:solidFill>
                  <a:srgbClr val="000000"/>
                </a:solidFill>
                <a:latin typeface="Arial" panose="020B0604020202020204" pitchFamily="34" charset="0"/>
                <a:ea typeface="Times New Roman" panose="02020603050405020304" pitchFamily="18" charset="0"/>
                <a:cs typeface="Segoe UI" panose="020B0502040204020203" pitchFamily="34" charset="0"/>
              </a:rPr>
              <a:t>ADUser</a:t>
            </a:r>
            <a:r>
              <a:rPr lang="en-CA"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cmdlet allows you to identify user objects by distinguished name, globally unique identifier (GUID), security identifier (SID), or Security Accounts Manager (SAM) account name.</a:t>
            </a:r>
            <a:endParaRPr lang="en-US" sz="1000" dirty="0">
              <a:effectLst/>
              <a:latin typeface="Arial" panose="020B0604020202020204" pitchFamily="34" charset="0"/>
              <a:ea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89C1745-078A-4969-B4AD-1D988BF54275}" type="slidenum">
              <a:rPr lang="en-US" smtClean="0"/>
              <a:t>48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30272746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r>
              <a:rPr lang="en-CA" sz="1000">
                <a:solidFill>
                  <a:srgbClr val="000000"/>
                </a:solidFill>
                <a:latin typeface="Arial" panose="020B0604020202020204" pitchFamily="34" charset="0"/>
                <a:ea typeface="Times New Roman" panose="02020603050405020304" pitchFamily="18" charset="0"/>
                <a:cs typeface="Segoe UI" panose="020B0502040204020203" pitchFamily="34" charset="0"/>
              </a:rPr>
              <a:t>Use the slide content to explain the following key points:</a:t>
            </a:r>
            <a:endParaRPr lang="en-US" sz="1000">
              <a:effectLst/>
              <a:latin typeface="Arial" panose="020B0604020202020204" pitchFamily="34" charset="0"/>
              <a:ea typeface="Times New Roman" panose="02020603050405020304" pitchFamily="18" charset="0"/>
            </a:endParaRPr>
          </a:p>
          <a:p>
            <a:pPr marL="342900" marR="0" lvl="0" indent="-342900">
              <a:lnSpc>
                <a:spcPct val="115000"/>
              </a:lnSpc>
              <a:spcBef>
                <a:spcPts val="0"/>
              </a:spcBef>
              <a:spcAft>
                <a:spcPts val="995"/>
              </a:spcAft>
              <a:buSzPts val="950"/>
              <a:buFont typeface="Symbol" panose="05050102010706020507" pitchFamily="18" charset="2"/>
              <a:buChar char=""/>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The header in the .csv file defines the name of each column.</a:t>
            </a:r>
            <a:endParaRPr lang="en-US" sz="1000">
              <a:effectLst/>
              <a:latin typeface="Arial" panose="020B0604020202020204" pitchFamily="34" charset="0"/>
              <a:ea typeface="Times New Roman" panose="02020603050405020304" pitchFamily="18" charset="0"/>
            </a:endParaRPr>
          </a:p>
          <a:p>
            <a:pPr marL="342900" marR="0" lvl="0" indent="-342900">
              <a:lnSpc>
                <a:spcPct val="115000"/>
              </a:lnSpc>
              <a:spcBef>
                <a:spcPts val="0"/>
              </a:spcBef>
              <a:spcAft>
                <a:spcPts val="995"/>
              </a:spcAft>
              <a:buSzPts val="950"/>
              <a:buFont typeface="Symbol" panose="05050102010706020507" pitchFamily="18" charset="2"/>
              <a:buChar char=""/>
            </a:pPr>
            <a:r>
              <a:rPr lang="en-US" sz="1000" b="1">
                <a:solidFill>
                  <a:srgbClr val="000000"/>
                </a:solidFill>
                <a:latin typeface="Arial" panose="020B0604020202020204" pitchFamily="34" charset="0"/>
                <a:ea typeface="Times New Roman" panose="02020603050405020304" pitchFamily="18" charset="0"/>
                <a:cs typeface="Segoe UI" panose="020B0502040204020203" pitchFamily="34" charset="0"/>
              </a:rPr>
              <a:t>Import</a:t>
            </a:r>
            <a:r>
              <a:rPr lang="en-US" sz="1000" b="1">
                <a:solidFill>
                  <a:srgbClr val="000000"/>
                </a:solidFill>
                <a:latin typeface="Arial" panose="020B0604020202020204" pitchFamily="34" charset="0"/>
                <a:ea typeface="Times New Roman" panose="02020603050405020304" pitchFamily="18" charset="0"/>
              </a:rPr>
              <a:t>‑</a:t>
            </a:r>
            <a:r>
              <a:rPr lang="en-US" sz="1000" b="1">
                <a:solidFill>
                  <a:srgbClr val="000000"/>
                </a:solidFill>
                <a:latin typeface="Arial" panose="020B0604020202020204" pitchFamily="34" charset="0"/>
                <a:ea typeface="Times New Roman" panose="02020603050405020304" pitchFamily="18" charset="0"/>
                <a:cs typeface="Segoe UI" panose="020B0502040204020203" pitchFamily="34" charset="0"/>
              </a:rPr>
              <a:t>Csv</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reads the contents of the .csv file.</a:t>
            </a:r>
            <a:endParaRPr lang="en-US" sz="1000">
              <a:effectLst/>
              <a:latin typeface="Arial" panose="020B0604020202020204" pitchFamily="34" charset="0"/>
              <a:ea typeface="Times New Roman" panose="02020603050405020304" pitchFamily="18" charset="0"/>
            </a:endParaRPr>
          </a:p>
          <a:p>
            <a:pPr marL="342900" marR="0" lvl="0" indent="-342900">
              <a:lnSpc>
                <a:spcPct val="115000"/>
              </a:lnSpc>
              <a:spcBef>
                <a:spcPts val="0"/>
              </a:spcBef>
              <a:spcAft>
                <a:spcPts val="995"/>
              </a:spcAft>
              <a:buSzPts val="950"/>
              <a:buFont typeface="Symbol" panose="05050102010706020507" pitchFamily="18" charset="2"/>
              <a:buChar char=""/>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A </a:t>
            </a:r>
            <a:r>
              <a:rPr lang="en-US" sz="1000" b="1">
                <a:solidFill>
                  <a:srgbClr val="000000"/>
                </a:solidFill>
                <a:latin typeface="Arial" panose="020B0604020202020204" pitchFamily="34" charset="0"/>
                <a:ea typeface="Times New Roman" panose="02020603050405020304" pitchFamily="18" charset="0"/>
                <a:cs typeface="Segoe UI" panose="020B0502040204020203" pitchFamily="34" charset="0"/>
              </a:rPr>
              <a:t>foreach</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loop processes each row from the .csv file.</a:t>
            </a:r>
            <a:endParaRPr lang="en-US" sz="1000">
              <a:effectLst/>
              <a:latin typeface="Arial" panose="020B0604020202020204" pitchFamily="34" charset="0"/>
              <a:ea typeface="Times New Roman" panose="02020603050405020304" pitchFamily="18" charset="0"/>
            </a:endParaRPr>
          </a:p>
          <a:p>
            <a:pPr marL="342900" marR="0" lvl="0" indent="-342900">
              <a:lnSpc>
                <a:spcPct val="115000"/>
              </a:lnSpc>
              <a:spcBef>
                <a:spcPts val="0"/>
              </a:spcBef>
              <a:spcAft>
                <a:spcPts val="995"/>
              </a:spcAft>
              <a:buSzPts val="950"/>
              <a:buFont typeface="Symbol" panose="05050102010706020507" pitchFamily="18" charset="2"/>
              <a:buChar char=""/>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The </a:t>
            </a:r>
            <a:r>
              <a:rPr lang="en-US" sz="1000" b="1">
                <a:solidFill>
                  <a:srgbClr val="000000"/>
                </a:solidFill>
                <a:latin typeface="Arial" panose="020B0604020202020204" pitchFamily="34" charset="0"/>
                <a:ea typeface="Times New Roman" panose="02020603050405020304" pitchFamily="18" charset="0"/>
                <a:cs typeface="Segoe UI" panose="020B0502040204020203" pitchFamily="34" charset="0"/>
              </a:rPr>
              <a:t>$user</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represents each row as it is processed.</a:t>
            </a:r>
            <a:endParaRPr lang="en-US" sz="1000">
              <a:effectLst/>
              <a:latin typeface="Arial" panose="020B0604020202020204" pitchFamily="34" charset="0"/>
              <a:ea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89C1745-078A-4969-B4AD-1D988BF54275}" type="slidenum">
              <a:rPr lang="en-US" smtClean="0"/>
              <a:t>49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3766189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Open a user’s account and view their account properties as you discuss this content with students. Quickly click through the properties tabs and briefly talk about each one. </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Point out that when using Active Directory Users and Computers, not all property pages appear in the default view. You must enable </a:t>
            </a:r>
            <a:r>
              <a:rPr lang="en-US" sz="1000" b="1">
                <a:latin typeface="Arial" panose="020B0604020202020204" pitchFamily="34" charset="0"/>
                <a:ea typeface="Calibri" panose="020F0502020204030204" pitchFamily="34" charset="0"/>
                <a:cs typeface="Times New Roman" panose="02020603050405020304" pitchFamily="18" charset="0"/>
              </a:rPr>
              <a:t>Advanced Features</a:t>
            </a:r>
            <a:r>
              <a:rPr lang="en-US" sz="1000">
                <a:latin typeface="Arial" panose="020B0604020202020204" pitchFamily="34" charset="0"/>
                <a:ea typeface="Calibri" panose="020F0502020204030204" pitchFamily="34" charset="0"/>
                <a:cs typeface="Times New Roman" panose="02020603050405020304" pitchFamily="18" charset="0"/>
              </a:rPr>
              <a:t> in the</a:t>
            </a:r>
            <a:r>
              <a:rPr lang="en-US" sz="1000" b="1">
                <a:latin typeface="Arial" panose="020B0604020202020204" pitchFamily="34" charset="0"/>
                <a:ea typeface="Calibri" panose="020F0502020204030204" pitchFamily="34" charset="0"/>
                <a:cs typeface="Times New Roman" panose="02020603050405020304" pitchFamily="18" charset="0"/>
              </a:rPr>
              <a:t> View</a:t>
            </a:r>
            <a:r>
              <a:rPr lang="en-US" sz="1000">
                <a:latin typeface="Arial" panose="020B0604020202020204" pitchFamily="34" charset="0"/>
                <a:ea typeface="Calibri" panose="020F0502020204030204" pitchFamily="34" charset="0"/>
                <a:cs typeface="Times New Roman" panose="02020603050405020304" pitchFamily="18" charset="0"/>
              </a:rPr>
              <a:t> menu of Active Directory Users and Computers to see them.</a:t>
            </a:r>
          </a:p>
        </p:txBody>
      </p:sp>
      <p:sp>
        <p:nvSpPr>
          <p:cNvPr id="4" name="Slide Number Placeholder 3"/>
          <p:cNvSpPr>
            <a:spLocks noGrp="1"/>
          </p:cNvSpPr>
          <p:nvPr>
            <p:ph type="sldNum" sz="quarter" idx="10"/>
          </p:nvPr>
        </p:nvSpPr>
        <p:spPr/>
        <p:txBody>
          <a:bodyPr/>
          <a:lstStyle/>
          <a:p>
            <a:fld id="{B89C1745-078A-4969-B4AD-1D988BF54275}"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31789594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Leave the VMs running for the next demonstration.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20742B-LON-DC1</a:t>
            </a:r>
            <a:r>
              <a:rPr lang="en-US" sz="1000" dirty="0">
                <a:latin typeface="Arial" panose="020B0604020202020204" pitchFamily="34" charset="0"/>
                <a:ea typeface="Calibri" panose="020F0502020204030204" pitchFamily="34" charset="0"/>
                <a:cs typeface="Times New Roman" panose="02020603050405020304" pitchFamily="18" charset="0"/>
              </a:rPr>
              <a:t> should still be running from the last demonstration.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Create a new global group in the IT department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right-click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button,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Run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PowerShell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press Enter.</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Administrator: Windows PowerShell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window, type the following command, and then press Enter:</a:t>
            </a:r>
          </a:p>
          <a:p>
            <a:pPr lvl="1">
              <a:lnSpc>
                <a:spcPts val="1000"/>
              </a:lnSpc>
              <a:spcBef>
                <a:spcPts val="600"/>
              </a:spcBef>
              <a:spcAft>
                <a:spcPts val="600"/>
              </a:spcAft>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ADGroup</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-Name Helpdesk -Path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ou</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IT,dc</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Adatum,dc</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=com"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GroupScope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Global</a:t>
            </a: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Add all users in the IT department to the Helpdesk group</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Administrator: Windows PowerShell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window, type the following command, and then press Enter:</a:t>
            </a:r>
          </a:p>
          <a:p>
            <a:pPr lvl="1">
              <a:lnSpc>
                <a:spcPts val="1000"/>
              </a:lnSpc>
              <a:spcBef>
                <a:spcPts val="600"/>
              </a:spcBef>
              <a:spcAft>
                <a:spcPts val="600"/>
              </a:spcAft>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ADUser</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-Filter "Department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eq</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'IT'" |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Foreach</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{Add-</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ADGroupMember</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"Helpdesk" -members $_}</a:t>
            </a: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Set the address for all users in the Research department</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Administrator: Windows PowerShell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window, type the following command, and then press Enter:</a:t>
            </a:r>
          </a:p>
          <a:p>
            <a:pPr lvl="1">
              <a:lnSpc>
                <a:spcPts val="1000"/>
              </a:lnSpc>
              <a:spcBef>
                <a:spcPts val="600"/>
              </a:spcBef>
              <a:spcAft>
                <a:spcPts val="600"/>
              </a:spcAft>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ADuser</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-Filter {Department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eq</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"Research"} | Set-</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ADuser</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StreetAddress</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"1530 Nowhere Ave." -City "Winnipeg" -State "Manitoba" -Country "CA"</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 </a:t>
            </a:r>
            <a:r>
              <a:rPr lang="en-US" sz="1000" dirty="0">
                <a:latin typeface="Arial" panose="020B0604020202020204" pitchFamily="34" charset="0"/>
                <a:ea typeface="Calibri" panose="020F0502020204030204" pitchFamily="34" charset="0"/>
                <a:cs typeface="Times New Roman" panose="02020603050405020304" pitchFamily="18" charset="0"/>
              </a:rPr>
              <a:t>Notice that this command filters by using brackets rather than quotes and uses the </a:t>
            </a:r>
            <a:r>
              <a:rPr lang="en-US" sz="1000" b="1" dirty="0">
                <a:latin typeface="Arial" panose="020B0604020202020204" pitchFamily="34" charset="0"/>
                <a:ea typeface="Calibri" panose="020F0502020204030204" pitchFamily="34" charset="0"/>
                <a:cs typeface="Times New Roman" panose="02020603050405020304" pitchFamily="18" charset="0"/>
              </a:rPr>
              <a:t>Set-</a:t>
            </a:r>
            <a:r>
              <a:rPr lang="en-US" sz="1000" b="1" dirty="0" err="1">
                <a:latin typeface="Arial" panose="020B0604020202020204" pitchFamily="34" charset="0"/>
                <a:ea typeface="Calibri" panose="020F0502020204030204" pitchFamily="34" charset="0"/>
                <a:cs typeface="Times New Roman" panose="02020603050405020304" pitchFamily="18" charset="0"/>
              </a:rPr>
              <a:t>ADUser</a:t>
            </a:r>
            <a:r>
              <a:rPr lang="en-US" sz="1000" dirty="0">
                <a:latin typeface="Arial" panose="020B0604020202020204" pitchFamily="34" charset="0"/>
                <a:ea typeface="Calibri" panose="020F0502020204030204" pitchFamily="34" charset="0"/>
                <a:cs typeface="Times New Roman" panose="02020603050405020304" pitchFamily="18" charset="0"/>
              </a:rPr>
              <a:t> cmdlet rather than a </a:t>
            </a:r>
            <a:r>
              <a:rPr lang="en-US" sz="1000" b="1" dirty="0" err="1">
                <a:latin typeface="Arial" panose="020B0604020202020204" pitchFamily="34" charset="0"/>
                <a:ea typeface="Calibri" panose="020F0502020204030204" pitchFamily="34" charset="0"/>
                <a:cs typeface="Times New Roman" panose="02020603050405020304" pitchFamily="18" charset="0"/>
              </a:rPr>
              <a:t>foreach</a:t>
            </a:r>
            <a:r>
              <a:rPr lang="en-US" sz="1000" dirty="0">
                <a:latin typeface="Arial" panose="020B0604020202020204" pitchFamily="34" charset="0"/>
                <a:ea typeface="Calibri" panose="020F0502020204030204" pitchFamily="34" charset="0"/>
                <a:cs typeface="Times New Roman" panose="02020603050405020304" pitchFamily="18" charset="0"/>
              </a:rPr>
              <a:t> loop.</a:t>
            </a: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Create a new OU</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Administrator: Windows PowerShell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window, type the following command, and then press Enter:</a:t>
            </a:r>
          </a:p>
          <a:p>
            <a:pPr lvl="1">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ADOrganizationalUnit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London -Path "dc=</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Adatum,dc</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a:t>
            </a:r>
          </a:p>
          <a:p>
            <a:pPr marL="342900" marR="0" lvl="0" indent="-342900">
              <a:lnSpc>
                <a:spcPct val="115000"/>
              </a:lnSpc>
              <a:spcBef>
                <a:spcPts val="0"/>
              </a:spcBef>
              <a:spcAft>
                <a:spcPts val="995"/>
              </a:spcAft>
              <a:buFont typeface="Symbol" panose="05050102010706020507" pitchFamily="18" charset="2"/>
              <a:buChar char=""/>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000"/>
              </a:lnSpc>
              <a:spcBef>
                <a:spcPts val="600"/>
              </a:spcBef>
              <a:spcAft>
                <a:spcPts val="6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89C1745-078A-4969-B4AD-1D988BF54275}" type="slidenum">
              <a:rPr lang="en-US" smtClean="0"/>
              <a:t>50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14148358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Run a script to create new users from a .csv file</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Explorer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E:\Labfiles\Mod02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address bar, and then press Enter.</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DemoUsers.csv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with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Notepad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Explain the structure of the file to students.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Notepad.</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Switch back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and then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E:\Labfiles\Mod02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run the script,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.\DemoUsers.ps1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Verify that the user accounts were created and that the accounts were modified </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Tools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Active Directory Users and Computers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Ensure that the London OU exists.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OU. See that there are three users as defined in the .csv file. Notice that the users’ accounts are disabled. This is because there were no passwords provided.</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OU. Ensure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Helpdesk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group exists.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Helpdesk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group, and then 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Helpdesk 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Members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Ensure that the members are populated with the IT department users,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Research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OU, and then double-click one of the user accounts.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user’s properties page, click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Address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tab. Ensure that the address fields are populated as expected, and then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Cancel</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US" dirty="0"/>
          </a:p>
        </p:txBody>
      </p:sp>
      <p:sp>
        <p:nvSpPr>
          <p:cNvPr id="4" name="Slide Number Placeholder 3"/>
          <p:cNvSpPr>
            <a:spLocks noGrp="1"/>
          </p:cNvSpPr>
          <p:nvPr>
            <p:ph type="sldNum" sz="quarter" idx="10"/>
          </p:nvPr>
        </p:nvSpPr>
        <p:spPr/>
        <p:txBody>
          <a:bodyPr/>
          <a:lstStyle/>
          <a:p>
            <a:fld id="{B89C1745-078A-4969-B4AD-1D988BF54275}" type="slidenum">
              <a:rPr lang="en-US" smtClean="0"/>
              <a:t>51</a:t>
            </a:fld>
            <a:endParaRPr lang="en-US"/>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20408351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Provide an overview of the lesson.</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What is the advantage of using the </a:t>
            </a:r>
            <a:r>
              <a:rPr lang="en-US" sz="1000" b="1">
                <a:latin typeface="Arial" panose="020B0604020202020204" pitchFamily="34" charset="0"/>
                <a:ea typeface="Calibri" panose="020F0502020204030204" pitchFamily="34" charset="0"/>
                <a:cs typeface="Times New Roman" panose="02020603050405020304" pitchFamily="18" charset="0"/>
              </a:rPr>
              <a:t>Delegation of Control Wizard</a:t>
            </a:r>
            <a:r>
              <a:rPr lang="en-US" sz="100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a:t>
            </a:r>
            <a:r>
              <a:rPr lang="en-US" sz="1000" b="1">
                <a:latin typeface="Arial" panose="020B0604020202020204" pitchFamily="34" charset="0"/>
                <a:ea typeface="Calibri" panose="020F0502020204030204" pitchFamily="34" charset="0"/>
                <a:cs typeface="Times New Roman" panose="02020603050405020304" pitchFamily="18" charset="0"/>
              </a:rPr>
              <a:t>Delegation of Control Wizard</a:t>
            </a:r>
            <a:r>
              <a:rPr lang="en-US" sz="1000">
                <a:latin typeface="Arial" panose="020B0604020202020204" pitchFamily="34" charset="0"/>
                <a:ea typeface="Calibri" panose="020F0502020204030204" pitchFamily="34" charset="0"/>
                <a:cs typeface="Times New Roman" panose="02020603050405020304" pitchFamily="18" charset="0"/>
              </a:rPr>
              <a:t> can simplify the delegation of administration by assigning permissions based on the selected task.</a:t>
            </a:r>
          </a:p>
        </p:txBody>
      </p:sp>
      <p:sp>
        <p:nvSpPr>
          <p:cNvPr id="4" name="Slide Number Placeholder 3"/>
          <p:cNvSpPr>
            <a:spLocks noGrp="1"/>
          </p:cNvSpPr>
          <p:nvPr>
            <p:ph type="sldNum" sz="quarter" idx="10"/>
          </p:nvPr>
        </p:nvSpPr>
        <p:spPr/>
        <p:txBody>
          <a:bodyPr/>
          <a:lstStyle/>
          <a:p>
            <a:fld id="{B89C1745-078A-4969-B4AD-1D988BF54275}" type="slidenum">
              <a:rPr lang="en-US" smtClean="0"/>
              <a:t>52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42242013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 with students which OU strategy might be appropriate for their requirements. Remind students that they should use personalized administrative accounts only when performing administrative tasks. They should use regular accounts for performing nonadministrative tasks, such as reading email and updating documentation. Ensure that students understand that as a best practice, they should separate administrative accounts from regular accounts that might be administered through delegation.</a:t>
            </a:r>
          </a:p>
        </p:txBody>
      </p:sp>
      <p:sp>
        <p:nvSpPr>
          <p:cNvPr id="4" name="Slide Number Placeholder 3"/>
          <p:cNvSpPr>
            <a:spLocks noGrp="1"/>
          </p:cNvSpPr>
          <p:nvPr>
            <p:ph type="sldNum" sz="quarter" idx="10"/>
          </p:nvPr>
        </p:nvSpPr>
        <p:spPr/>
        <p:txBody>
          <a:bodyPr/>
          <a:lstStyle/>
          <a:p>
            <a:fld id="{B89C1745-078A-4969-B4AD-1D988BF54275}" type="slidenum">
              <a:rPr lang="en-US" smtClean="0"/>
              <a:t>53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30315431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Emphasize why it is important for the OU structure to meet administrative requirements. You must give highest priority to the administrative model, and then the GPO design.</a:t>
            </a:r>
          </a:p>
        </p:txBody>
      </p:sp>
      <p:sp>
        <p:nvSpPr>
          <p:cNvPr id="4" name="Slide Number Placeholder 3"/>
          <p:cNvSpPr>
            <a:spLocks noGrp="1"/>
          </p:cNvSpPr>
          <p:nvPr>
            <p:ph type="sldNum" sz="quarter" idx="10"/>
          </p:nvPr>
        </p:nvSpPr>
        <p:spPr/>
        <p:txBody>
          <a:bodyPr/>
          <a:lstStyle/>
          <a:p>
            <a:fld id="{B89C1745-078A-4969-B4AD-1D988BF54275}" type="slidenum">
              <a:rPr lang="en-US" smtClean="0"/>
              <a:t>54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6809668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Consider creating a test OU by using a graphical tool. Show where to enable and disable protection.</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the effects of moving objects on permissions. Consider a quick demonstration to show permission results.</a:t>
            </a:r>
          </a:p>
        </p:txBody>
      </p:sp>
      <p:sp>
        <p:nvSpPr>
          <p:cNvPr id="4" name="Slide Number Placeholder 3"/>
          <p:cNvSpPr>
            <a:spLocks noGrp="1"/>
          </p:cNvSpPr>
          <p:nvPr>
            <p:ph type="sldNum" sz="quarter" idx="10"/>
          </p:nvPr>
        </p:nvSpPr>
        <p:spPr/>
        <p:txBody>
          <a:bodyPr/>
          <a:lstStyle/>
          <a:p>
            <a:fld id="{B89C1745-078A-4969-B4AD-1D988BF54275}" type="slidenum">
              <a:rPr lang="en-US" smtClean="0"/>
              <a:t>55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22344972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Ensure that students understand the security model, how the system compares the sign-in token to the security descriptors, and how the default security settings in AD DS work. </a:t>
            </a:r>
            <a:endParaRPr lang="en-US" sz="1000">
              <a:effectLst/>
              <a:latin typeface="Arial" panose="020B0604020202020204" pitchFamily="34" charset="0"/>
              <a:ea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89C1745-078A-4969-B4AD-1D988BF54275}" type="slidenum">
              <a:rPr lang="en-US" smtClean="0"/>
              <a:t>56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29998835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 the delegation control methods. Ask students how they delegate AD DS permissions in their organizations.</a:t>
            </a:r>
          </a:p>
        </p:txBody>
      </p:sp>
      <p:sp>
        <p:nvSpPr>
          <p:cNvPr id="4" name="Slide Number Placeholder 3"/>
          <p:cNvSpPr>
            <a:spLocks noGrp="1"/>
          </p:cNvSpPr>
          <p:nvPr>
            <p:ph type="sldNum" sz="quarter" idx="10"/>
          </p:nvPr>
        </p:nvSpPr>
        <p:spPr/>
        <p:txBody>
          <a:bodyPr/>
          <a:lstStyle/>
          <a:p>
            <a:fld id="{B89C1745-078A-4969-B4AD-1D988BF54275}" type="slidenum">
              <a:rPr lang="en-US" smtClean="0"/>
              <a:t>57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10704603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When assigning the granular permissions, show the students some of the more common properties, such as the </a:t>
            </a:r>
            <a:r>
              <a:rPr lang="en-US" sz="1000" b="1" dirty="0">
                <a:latin typeface="Arial" panose="020B0604020202020204" pitchFamily="34" charset="0"/>
                <a:ea typeface="Calibri" panose="020F0502020204030204" pitchFamily="34" charset="0"/>
                <a:cs typeface="Times New Roman" panose="02020603050405020304" pitchFamily="18" charset="0"/>
              </a:rPr>
              <a:t>Department</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Phone</a:t>
            </a:r>
            <a:r>
              <a:rPr lang="en-US" sz="1000" dirty="0">
                <a:latin typeface="Arial" panose="020B0604020202020204" pitchFamily="34" charset="0"/>
                <a:ea typeface="Calibri" panose="020F0502020204030204" pitchFamily="34" charset="0"/>
                <a:cs typeface="Times New Roman" panose="02020603050405020304" pitchFamily="18" charset="0"/>
              </a:rPr>
              <a:t>,</a:t>
            </a:r>
            <a:r>
              <a:rPr lang="en-US" sz="1000" b="1" dirty="0">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Times New Roman" panose="02020603050405020304" pitchFamily="18" charset="0"/>
              </a:rPr>
              <a:t>and</a:t>
            </a:r>
            <a:r>
              <a:rPr lang="en-US" sz="1000" b="1" dirty="0">
                <a:latin typeface="Arial" panose="020B0604020202020204" pitchFamily="34" charset="0"/>
                <a:ea typeface="Calibri" panose="020F0502020204030204" pitchFamily="34" charset="0"/>
                <a:cs typeface="Times New Roman" panose="02020603050405020304" pitchFamily="18" charset="0"/>
              </a:rPr>
              <a:t> Mail</a:t>
            </a:r>
            <a:r>
              <a:rPr lang="en-US" sz="1000" dirty="0">
                <a:latin typeface="Arial" panose="020B0604020202020204" pitchFamily="34" charset="0"/>
                <a:ea typeface="Calibri" panose="020F0502020204030204" pitchFamily="34" charset="0"/>
                <a:cs typeface="Times New Roman" panose="02020603050405020304" pitchFamily="18" charset="0"/>
              </a:rPr>
              <a:t> options.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When you have finished this demonstration, revert the VMs.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20742B-LON-DC1</a:t>
            </a:r>
            <a:r>
              <a:rPr lang="en-US" sz="1000" dirty="0">
                <a:latin typeface="Arial" panose="020B0604020202020204" pitchFamily="34" charset="0"/>
                <a:ea typeface="Calibri" panose="020F0502020204030204" pitchFamily="34" charset="0"/>
                <a:cs typeface="Times New Roman" panose="02020603050405020304" pitchFamily="18" charset="0"/>
              </a:rPr>
              <a:t> should still be running from the last demonstration.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Create a new OU</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in Active Directory Users and Computers,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Adatum.com</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 OU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icon</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toolbar.</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 Object – Organizational Unit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dialog 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Human Resources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field,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Use the Delegation of Control Wizard to assign a task</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Adatum.com</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domain object,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Delegate Control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Delegation of Control Wizard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Users or Groups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Users, Computers, or Groups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dialog box, in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Enter the object names to select (examples)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Helpdesk</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Check Names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Tasks to Delegate</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page, select the check boxes beside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Reset user passwords and force password change at next logon</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Join a computer to the domain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89C1745-078A-4969-B4AD-1D988BF54275}" type="slidenum">
              <a:rPr lang="en-US" smtClean="0"/>
              <a:t>58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41978002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Assign the Research group the right to modify user addresses and job titles in the Research OU</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Active Directory Users and Computers,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View</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Advanced Features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Research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OU,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Security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Advanced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Permission Entry for Research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 principal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Users, Computers, or Groups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dialog box, 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Enter the object names to select (examples)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Research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Check Names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Applies to</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drop-down list 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Descendant User objects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Hint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it is at the bottom of the list.)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section, scroll down, and then select the check box beside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Write Home Address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Scroll down further, select the check box beside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Write Job Title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twice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to close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Research Properties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dialog box.</a:t>
            </a:r>
            <a:endParaRPr lang="en-US" dirty="0"/>
          </a:p>
        </p:txBody>
      </p:sp>
      <p:sp>
        <p:nvSpPr>
          <p:cNvPr id="4" name="Slide Number Placeholder 3"/>
          <p:cNvSpPr>
            <a:spLocks noGrp="1"/>
          </p:cNvSpPr>
          <p:nvPr>
            <p:ph type="sldNum" sz="quarter" idx="10"/>
          </p:nvPr>
        </p:nvSpPr>
        <p:spPr/>
        <p:txBody>
          <a:bodyPr/>
          <a:lstStyle/>
          <a:p>
            <a:fld id="{B89C1745-078A-4969-B4AD-1D988BF54275}" type="slidenum">
              <a:rPr lang="en-US" smtClean="0"/>
              <a:t>59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442603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Keep the virtual machines (VMs) running for the next demonstration.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Start the </a:t>
            </a:r>
            <a:r>
              <a:rPr lang="en-US" sz="1000" b="1" dirty="0">
                <a:latin typeface="Arial" panose="020B0604020202020204" pitchFamily="34" charset="0"/>
                <a:ea typeface="Calibri" panose="020F0502020204030204" pitchFamily="34" charset="0"/>
                <a:cs typeface="Times New Roman" panose="02020603050405020304" pitchFamily="18" charset="0"/>
              </a:rPr>
              <a:t>20742B-LON-DC1</a:t>
            </a:r>
            <a:r>
              <a:rPr lang="en-US" sz="1000" dirty="0">
                <a:latin typeface="Arial" panose="020B0604020202020204" pitchFamily="34" charset="0"/>
                <a:ea typeface="Calibri" panose="020F0502020204030204" pitchFamily="34" charset="0"/>
                <a:cs typeface="Times New Roman" panose="02020603050405020304" pitchFamily="18" charset="0"/>
              </a:rPr>
              <a:t> virtual machine (VM), and sign in to both as </a:t>
            </a:r>
            <a:r>
              <a:rPr lang="en-US" sz="1000" b="1" dirty="0" err="1">
                <a:latin typeface="Arial" panose="020B0604020202020204" pitchFamily="34" charset="0"/>
                <a:ea typeface="Calibri" panose="020F0502020204030204" pitchFamily="34" charset="0"/>
                <a:cs typeface="Times New Roman" panose="02020603050405020304" pitchFamily="18" charset="0"/>
              </a:rPr>
              <a:t>Adatum</a:t>
            </a:r>
            <a:r>
              <a:rPr lang="en-US" sz="1000" b="1" dirty="0">
                <a:latin typeface="Arial" panose="020B0604020202020204" pitchFamily="34" charset="0"/>
                <a:ea typeface="Calibri" panose="020F0502020204030204" pitchFamily="34" charset="0"/>
                <a:cs typeface="Times New Roman" panose="02020603050405020304" pitchFamily="18" charset="0"/>
              </a:rPr>
              <a:t>\Administrator</a:t>
            </a:r>
            <a:r>
              <a:rPr lang="en-US" sz="1000" dirty="0">
                <a:latin typeface="Arial" panose="020B0604020202020204" pitchFamily="34" charset="0"/>
                <a:ea typeface="Calibri" panose="020F0502020204030204" pitchFamily="34" charset="0"/>
                <a:cs typeface="Times New Roman" panose="02020603050405020304" pitchFamily="18" charset="0"/>
              </a:rPr>
              <a:t> with the password </a:t>
            </a:r>
            <a:r>
              <a:rPr lang="en-US" sz="1000" b="1" dirty="0">
                <a:latin typeface="Arial" panose="020B0604020202020204" pitchFamily="34" charset="0"/>
                <a:ea typeface="Calibri" panose="020F0502020204030204" pitchFamily="34" charset="0"/>
                <a:cs typeface="Times New Roman" panose="02020603050405020304" pitchFamily="18" charset="0"/>
              </a:rPr>
              <a:t>Pa55w.rd</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Create a new user account</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a:t>
            </a:r>
            <a:r>
              <a:rPr lang="en-US" sz="1000" b="1" dirty="0">
                <a:effectLst/>
                <a:latin typeface="Arial" panose="020B0604020202020204" pitchFamily="34" charset="0"/>
                <a:ea typeface="Times New Roman" panose="02020603050405020304" pitchFamily="18" charset="0"/>
                <a:cs typeface="Cambria Math" panose="02040503050406030204" pitchFamily="18" charset="0"/>
              </a:rPr>
              <a:t>‑</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DC1</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Active Directory Administrative Center</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Active Directory Administrative Center, click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(local)</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double-click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Managers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Tasks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User</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Create User</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First name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field,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Sales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Last name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field,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Manager</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User UPN logon </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text box, type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SalesManager</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Confirm password</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fields,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Delete a user account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Art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Odum</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account.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Tasks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pane, under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Art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Odum</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Delete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Delete Confirmation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box,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Yes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Move a user account</a:t>
            </a:r>
          </a:p>
          <a:p>
            <a:pPr marL="342900" marR="0" lvl="0" indent="-342900">
              <a:lnSpc>
                <a:spcPct val="115000"/>
              </a:lnSpc>
              <a:spcBef>
                <a:spcPts val="0"/>
              </a:spcBef>
              <a:spcAft>
                <a:spcPts val="995"/>
              </a:spcAft>
              <a:buFont typeface="+mj-lt"/>
              <a:buAutoNum type="arabicPeriod"/>
            </a:pPr>
            <a:r>
              <a:rPr lang="en-US" sz="1000" b="0" dirty="0">
                <a:effectLst/>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Burton Bartels</a:t>
            </a:r>
            <a:r>
              <a:rPr lang="en-US" sz="1000" b="0" dirty="0">
                <a:effectLst/>
                <a:latin typeface="Arial" panose="020B0604020202020204" pitchFamily="34" charset="0"/>
                <a:ea typeface="Times New Roman" panose="02020603050405020304" pitchFamily="18" charset="0"/>
                <a:cs typeface="Times New Roman" panose="02020603050405020304" pitchFamily="18" charset="0"/>
              </a:rPr>
              <a:t> account.</a:t>
            </a:r>
            <a:endParaRPr lang="en-US" sz="1000" b="1" dirty="0">
              <a:latin typeface="Arial" panose="020B0604020202020204"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mj-lt"/>
              <a:buAutoNum type="arabicPeriod"/>
            </a:pPr>
            <a:r>
              <a:rPr lang="en-US" sz="1000" b="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Tasks</a:t>
            </a:r>
            <a:r>
              <a:rPr lang="en-US" sz="1000" b="0" dirty="0">
                <a:effectLst/>
                <a:latin typeface="Arial" panose="020B0604020202020204" pitchFamily="34" charset="0"/>
                <a:ea typeface="Times New Roman" panose="02020603050405020304" pitchFamily="18" charset="0"/>
                <a:cs typeface="Times New Roman" panose="02020603050405020304" pitchFamily="18" charset="0"/>
              </a:rPr>
              <a:t> pane, under Burton Bartels,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Move….</a:t>
            </a:r>
            <a:endParaRPr lang="en-US" sz="1000" b="1" dirty="0">
              <a:latin typeface="Arial" panose="020B0604020202020204"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mj-lt"/>
              <a:buAutoNum type="arabicPeriod"/>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89C1745-078A-4969-B4AD-1D988BF54275}"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411789697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Students will be installing the AD DS administration tools on </a:t>
            </a:r>
            <a:r>
              <a:rPr lang="en-US" sz="1000" b="1" dirty="0">
                <a:latin typeface="Arial" panose="020B0604020202020204" pitchFamily="34" charset="0"/>
                <a:ea typeface="Calibri" panose="020F0502020204030204" pitchFamily="34" charset="0"/>
                <a:cs typeface="Times New Roman" panose="02020603050405020304" pitchFamily="18" charset="0"/>
              </a:rPr>
              <a:t>LON-SVR1</a:t>
            </a:r>
            <a:r>
              <a:rPr lang="en-US" sz="1000" dirty="0">
                <a:latin typeface="Arial" panose="020B0604020202020204" pitchFamily="34" charset="0"/>
                <a:ea typeface="Calibri" panose="020F0502020204030204" pitchFamily="34" charset="0"/>
                <a:cs typeface="Times New Roman" panose="02020603050405020304" pitchFamily="18" charset="0"/>
              </a:rPr>
              <a:t> to test permissions. Point out that they would normally do this by downloading the tools and installing them on a workstation. We are using a server in the lab for simplicity.</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Delegating administration for OUs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 Datum Corporation delegates management of each branch office to a specific group. This allows IT employees who work onsite to be administrators for the branch. Each branch office has a branch administrators group that can perform full administration within the branch office OU. There is also a branch office helpdesk group that can manage users in the branch office OU, but not other objects. You need to create the OU and these groups for the new branch office and delegate permissions to the groups. You will also validate the permissions.</a:t>
            </a:r>
          </a:p>
          <a:p>
            <a:r>
              <a:rPr lang="en-US" sz="1000" b="1" dirty="0">
                <a:effectLst/>
                <a:latin typeface="Arial" panose="020B0604020202020204" pitchFamily="34" charset="0"/>
                <a:ea typeface="Times New Roman" panose="02020603050405020304" pitchFamily="18" charset="0"/>
              </a:rPr>
              <a:t>Exercise 2: Creating and modifying AD DS objects with Windows PowerShell</a:t>
            </a:r>
          </a:p>
          <a:p>
            <a:r>
              <a:rPr lang="en-US" sz="1000" dirty="0">
                <a:effectLst/>
                <a:latin typeface="Arial" panose="020B0604020202020204" pitchFamily="34" charset="0"/>
                <a:ea typeface="Times New Roman" panose="02020603050405020304" pitchFamily="18" charset="0"/>
              </a:rPr>
              <a:t> </a:t>
            </a:r>
          </a:p>
          <a:p>
            <a:r>
              <a:rPr lang="en-US" sz="1000" dirty="0">
                <a:effectLst/>
                <a:latin typeface="Arial" panose="020B0604020202020204" pitchFamily="34" charset="0"/>
                <a:ea typeface="Times New Roman" panose="02020603050405020304" pitchFamily="18" charset="0"/>
              </a:rPr>
              <a:t>A. Datum Corporation has several scripts that administrators have used in the past to create user accounts by using command-line tools. However, an enterprise-wide mandate specifies that administrators will use Windows PowerShell to perform all future scripting. As the first step in creating scripts, you need to identify the syntax required to manage AD DS objects in Windows PowerShell. </a:t>
            </a:r>
          </a:p>
          <a:p>
            <a:endParaRPr lang="en-US" sz="1000" dirty="0">
              <a:effectLst/>
              <a:latin typeface="Arial" panose="020B0604020202020204" pitchFamily="34" charset="0"/>
              <a:ea typeface="Times New Roman" panose="02020603050405020304" pitchFamily="18" charset="0"/>
            </a:endParaRPr>
          </a:p>
          <a:p>
            <a:r>
              <a:rPr lang="en-US" sz="1000" dirty="0">
                <a:effectLst/>
                <a:latin typeface="Arial" panose="020B0604020202020204" pitchFamily="34" charset="0"/>
                <a:ea typeface="Times New Roman" panose="02020603050405020304" pitchFamily="18" charset="0"/>
              </a:rPr>
              <a:t>You have a .csv file that contains a large list of new users for the branch office. It is inefficient to create these users individually with graphical tools, so you will use a Windows PowerShell script instead. A colleague who has experience with scripting has given you a script that she created. You need to sign in as branch administrator and modify the script to match the format of your .csv file.</a:t>
            </a:r>
          </a:p>
        </p:txBody>
      </p:sp>
      <p:sp>
        <p:nvSpPr>
          <p:cNvPr id="4" name="Slide Number Placeholder 3"/>
          <p:cNvSpPr>
            <a:spLocks noGrp="1"/>
          </p:cNvSpPr>
          <p:nvPr>
            <p:ph type="sldNum" sz="quarter" idx="10"/>
          </p:nvPr>
        </p:nvSpPr>
        <p:spPr/>
        <p:txBody>
          <a:bodyPr/>
          <a:lstStyle/>
          <a:p>
            <a:fld id="{B89C1745-078A-4969-B4AD-1D988BF54275}" type="slidenum">
              <a:rPr lang="en-US" smtClean="0"/>
              <a:t>60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28802726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B89C1745-078A-4969-B4AD-1D988BF54275}" type="slidenum">
              <a:rPr lang="en-US" smtClean="0"/>
              <a:t>61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27215030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Why are the users that this script created enabled?</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script assigns a password to the users when creating them.</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What is the status of accounts that the </a:t>
            </a:r>
            <a:r>
              <a:rPr lang="en-US" sz="1000" b="1">
                <a:latin typeface="Arial" panose="020B0604020202020204" pitchFamily="34" charset="0"/>
                <a:ea typeface="Calibri" panose="020F0502020204030204" pitchFamily="34" charset="0"/>
                <a:cs typeface="Times New Roman" panose="02020603050405020304" pitchFamily="18" charset="0"/>
              </a:rPr>
              <a:t>New-ADUser</a:t>
            </a:r>
            <a:r>
              <a:rPr lang="en-US" sz="1000">
                <a:latin typeface="Arial" panose="020B0604020202020204" pitchFamily="34" charset="0"/>
                <a:ea typeface="Calibri" panose="020F0502020204030204" pitchFamily="34" charset="0"/>
                <a:cs typeface="Times New Roman" panose="02020603050405020304" pitchFamily="18" charset="0"/>
              </a:rPr>
              <a:t> cmdlet creates?</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By default, those accounts will be disabled if you do not assign them passwords when you create them.</a:t>
            </a:r>
          </a:p>
        </p:txBody>
      </p:sp>
      <p:sp>
        <p:nvSpPr>
          <p:cNvPr id="4" name="Slide Number Placeholder 3"/>
          <p:cNvSpPr>
            <a:spLocks noGrp="1"/>
          </p:cNvSpPr>
          <p:nvPr>
            <p:ph type="sldNum" sz="quarter" idx="10"/>
          </p:nvPr>
        </p:nvSpPr>
        <p:spPr/>
        <p:txBody>
          <a:bodyPr/>
          <a:lstStyle/>
          <a:p>
            <a:fld id="{B89C1745-078A-4969-B4AD-1D988BF54275}" type="slidenum">
              <a:rPr lang="en-US" smtClean="0"/>
              <a:t>62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5127860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Real-world Issues and Scenarios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Many organizations will create some user accounts based on job role rather than the user filling the role. For example, the organization will always have a receptionist. To provide continuity, the person filling that role uses a generic account named reception. That way, when a new person fills the position, the only required task is to change the password of the reception user. Apps, settings, documents, and emails will stay consistent.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Tools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following table lists the tools that this module references.</a:t>
            </a: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89C1745-078A-4969-B4AD-1D988BF54275}" type="slidenum">
              <a:rPr lang="en-US" smtClean="0"/>
              <a:t>63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pic>
        <p:nvPicPr>
          <p:cNvPr id="10" name="Picture 9"/>
          <p:cNvPicPr>
            <a:picLocks noChangeAspect="1"/>
          </p:cNvPicPr>
          <p:nvPr/>
        </p:nvPicPr>
        <p:blipFill>
          <a:blip r:embed="rId3"/>
          <a:stretch>
            <a:fillRect/>
          </a:stretch>
        </p:blipFill>
        <p:spPr>
          <a:xfrm>
            <a:off x="556014" y="3936755"/>
            <a:ext cx="5663675" cy="2737341"/>
          </a:xfrm>
          <a:prstGeom prst="rect">
            <a:avLst/>
          </a:prstGeom>
        </p:spPr>
      </p:pic>
    </p:spTree>
    <p:extLst>
      <p:ext uri="{BB962C8B-B14F-4D97-AF65-F5344CB8AC3E}">
        <p14:creationId xmlns:p14="http://schemas.microsoft.com/office/powerpoint/2010/main" val="5497686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Best Practice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171450" indent="-17145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Consider the following best practices for AD DS administration:</a:t>
            </a:r>
          </a:p>
          <a:p>
            <a:pPr marL="171450" indent="-17145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Avoid using the built-in groups to delegate administrative access unless you understand all the permissions that the group membership grants.</a:t>
            </a:r>
          </a:p>
          <a:p>
            <a:pPr marL="171450" indent="-17145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specialized administrative groups and assign them only the rights and permissions required to complete the tasks assigned.</a:t>
            </a:r>
          </a:p>
          <a:p>
            <a:pPr marL="171450" indent="-17145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Develop Windows PowerShell scripts to perform repetitive tasks.</a:t>
            </a:r>
          </a:p>
          <a:p>
            <a:pPr marL="171450" indent="-17145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 not sign in with your administrative account for day-to-day activities. Only use it when you need to perform an administrative task.</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Common Issue: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Users are unable to access network resources.</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Check group memberships. Look for nested groups that are causing conflicts.</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Common Issue: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have assigned a user some administrative rights in AD DS, but he says that he has no tool to perform the task.</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must download and install Remote Server Administration Tools for Windows 10 and then install it on the user’s workstation to provide him with the administrative tools that he requires.</a:t>
            </a:r>
            <a:endParaRPr lang="en-US" dirty="0"/>
          </a:p>
        </p:txBody>
      </p:sp>
      <p:sp>
        <p:nvSpPr>
          <p:cNvPr id="4" name="Slide Number Placeholder 3"/>
          <p:cNvSpPr>
            <a:spLocks noGrp="1"/>
          </p:cNvSpPr>
          <p:nvPr>
            <p:ph type="sldNum" sz="quarter" idx="10"/>
          </p:nvPr>
        </p:nvSpPr>
        <p:spPr/>
        <p:txBody>
          <a:bodyPr/>
          <a:lstStyle/>
          <a:p>
            <a:fld id="{B89C1745-078A-4969-B4AD-1D988BF54275}" type="slidenum">
              <a:rPr lang="en-US" smtClean="0"/>
              <a:t>64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3060436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Development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OU,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left pane, click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(local)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right pane, 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Development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OU, and then ensure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Burton Bartels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account is present.</a:t>
            </a: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Configure user attributes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Burton Bartels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account.</a:t>
            </a:r>
            <a:endPar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left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Organization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change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Department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field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Development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left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Member Of</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Member Of</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Groups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Enter the object names to select (example):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type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Development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close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Burton Bartels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properties.</a:t>
            </a:r>
            <a:endPar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Close Active Directory Administrative Center. Leave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Server Manager</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open for the next demonstration.</a:t>
            </a:r>
            <a:endParaRPr lang="en-US" dirty="0"/>
          </a:p>
        </p:txBody>
      </p:sp>
      <p:sp>
        <p:nvSpPr>
          <p:cNvPr id="4" name="Slide Number Placeholder 3"/>
          <p:cNvSpPr>
            <a:spLocks noGrp="1"/>
          </p:cNvSpPr>
          <p:nvPr>
            <p:ph type="sldNum" sz="quarter" idx="10"/>
          </p:nvPr>
        </p:nvSpPr>
        <p:spPr/>
        <p:txBody>
          <a:bodyPr/>
          <a:lstStyle/>
          <a:p>
            <a:fld id="{B89C1745-078A-4969-B4AD-1D988BF54275}" type="slidenum">
              <a:rPr lang="en-US" smtClean="0"/>
              <a:t>7</a:t>
            </a:fld>
            <a:endParaRPr lang="en-US"/>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2056367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a:solidFill>
                  <a:srgbClr val="000000"/>
                </a:solidFill>
                <a:latin typeface="Arial" panose="020B0604020202020204" pitchFamily="34" charset="0"/>
                <a:ea typeface="Calibri" panose="020F0502020204030204" pitchFamily="34" charset="0"/>
                <a:cs typeface="Segoe UI" panose="020B0502040204020203" pitchFamily="34" charset="0"/>
              </a:rPr>
              <a:t>Consider demonstrating this procedure while you discuss the content with your students. Ask students if they are currently supporting roaming profiles or redirected folders. Mention that the Microsoft Desktop Optimization Pack (MDOP) provides a tool named Microsoft User Experience Virtualization (UE-V) that can synchronize application settings across multiple Windows 10 devices. MDOP is available to Microsoft Software Assurance customers.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89C1745-078A-4969-B4AD-1D988BF54275}"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3771523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89C1745-078A-4969-B4AD-1D988BF54275}"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515467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700939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0701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126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5573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83908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601487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479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687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7708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438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886828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74493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354395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9.emf"/><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4.emf"/><Relationship Id="rId5" Type="http://schemas.openxmlformats.org/officeDocument/2006/relationships/image" Target="../media/image12.png"/><Relationship Id="rId4" Type="http://schemas.openxmlformats.org/officeDocument/2006/relationships/image" Target="../media/image9.emf"/><Relationship Id="rId9"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4.emf"/><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4.emf"/><Relationship Id="rId5" Type="http://schemas.openxmlformats.org/officeDocument/2006/relationships/image" Target="../media/image12.png"/><Relationship Id="rId4" Type="http://schemas.openxmlformats.org/officeDocument/2006/relationships/image" Target="../media/image9.emf"/><Relationship Id="rId9" Type="http://schemas.openxmlformats.org/officeDocument/2006/relationships/image" Target="../media/image15.png"/></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emf"/><Relationship Id="rId7" Type="http://schemas.openxmlformats.org/officeDocument/2006/relationships/image" Target="../media/image4.emf"/><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9.emf"/><Relationship Id="rId10"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4.emf"/><Relationship Id="rId4" Type="http://schemas.openxmlformats.org/officeDocument/2006/relationships/image" Target="../media/image5.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2</a:t>
            </a:r>
          </a:p>
        </p:txBody>
      </p:sp>
      <p:sp>
        <p:nvSpPr>
          <p:cNvPr id="3" name="Subtitle 2"/>
          <p:cNvSpPr>
            <a:spLocks noGrp="1"/>
          </p:cNvSpPr>
          <p:nvPr>
            <p:ph type="subTitle" sz="quarter" idx="1"/>
          </p:nvPr>
        </p:nvSpPr>
        <p:spPr/>
        <p:txBody>
          <a:bodyPr/>
          <a:lstStyle/>
          <a:p>
            <a:r>
              <a:rPr lang="en-US"/>
              <a:t>Managing objects in AD DS
</a:t>
            </a:r>
          </a:p>
        </p:txBody>
      </p:sp>
    </p:spTree>
    <p:extLst>
      <p:ext uri="{BB962C8B-B14F-4D97-AF65-F5344CB8AC3E}">
        <p14:creationId xmlns:p14="http://schemas.microsoft.com/office/powerpoint/2010/main" val="2442016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00df47cd-b3e9-4d52-bbbd-4199ce7abcf1">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User account templates</a:t>
            </a:r>
          </a:p>
        </p:txBody>
      </p:sp>
      <p:sp>
        <p:nvSpPr>
          <p:cNvPr id="13" name="Content Placeholder 2" descr="Illustration depicts a template account with a list of common attributes. The animation depicts these attributes copying to a newly created user account.&#10;&#10;"/>
          <p:cNvSpPr txBox="1">
            <a:spLocks/>
          </p:cNvSpPr>
          <p:nvPr/>
        </p:nvSpPr>
        <p:spPr>
          <a:xfrm>
            <a:off x="458788" y="1021215"/>
            <a:ext cx="8119156" cy="514735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b="0" dirty="0">
                <a:latin typeface="Segoe UI" panose="020B0502040204020203" pitchFamily="34" charset="0"/>
                <a:cs typeface="Segoe UI" panose="020B0502040204020203" pitchFamily="34" charset="0"/>
              </a:rPr>
              <a:t>User templates simplify the creation of new user accounts</a:t>
            </a:r>
          </a:p>
          <a:p>
            <a:endParaRPr lang="en-US" b="0" dirty="0">
              <a:latin typeface="Segoe UI" panose="020B0502040204020203" pitchFamily="34" charset="0"/>
              <a:cs typeface="Segoe UI" panose="020B0502040204020203" pitchFamily="34" charset="0"/>
            </a:endParaRPr>
          </a:p>
        </p:txBody>
      </p:sp>
      <p:pic>
        <p:nvPicPr>
          <p:cNvPr id="14" name="Picture 13" descr="Illustration depicts a template account with a list of common attributes. The animation depicts these attributes copying to a newly created user account.&#10;&#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092" y="2400388"/>
            <a:ext cx="1339757" cy="2652538"/>
          </a:xfrm>
          <a:prstGeom prst="rect">
            <a:avLst/>
          </a:prstGeom>
        </p:spPr>
      </p:pic>
      <p:pic>
        <p:nvPicPr>
          <p:cNvPr id="15" name="Picture 14" descr="Illustration depicts a template account with a list of common attributes. The animation depicts these attributes copying to a newly created user account.&#10;&#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0316" y="2263022"/>
            <a:ext cx="1466518" cy="2893929"/>
          </a:xfrm>
          <a:prstGeom prst="rect">
            <a:avLst/>
          </a:prstGeom>
        </p:spPr>
      </p:pic>
      <p:sp>
        <p:nvSpPr>
          <p:cNvPr id="16" name="TextBox 15" descr="Illustration depicts a template account with a list of common attributes. The animation depicts these attributes copying to a newly created user account.&#10;&#10;"/>
          <p:cNvSpPr txBox="1"/>
          <p:nvPr/>
        </p:nvSpPr>
        <p:spPr>
          <a:xfrm>
            <a:off x="326067" y="5156951"/>
            <a:ext cx="2679515" cy="369332"/>
          </a:xfrm>
          <a:prstGeom prst="rect">
            <a:avLst/>
          </a:prstGeom>
          <a:noFill/>
        </p:spPr>
        <p:txBody>
          <a:bodyPr wrap="square" rtlCol="0">
            <a:spAutoFit/>
          </a:bodyPr>
          <a:lstStyle/>
          <a:p>
            <a:pPr algn="ctr"/>
            <a:r>
              <a:rPr lang="en-US" b="0" dirty="0">
                <a:latin typeface="Segoe UI" panose="020B0502040204020203" pitchFamily="34" charset="0"/>
                <a:cs typeface="Segoe UI" panose="020B0502040204020203" pitchFamily="34" charset="0"/>
              </a:rPr>
              <a:t>Template account</a:t>
            </a:r>
          </a:p>
        </p:txBody>
      </p:sp>
      <p:sp>
        <p:nvSpPr>
          <p:cNvPr id="17" name="TextBox 16" descr="Illustration depicts a template account with a list of common attributes. The animation depicts these attributes copying to a newly created user account.&#10;&#10;"/>
          <p:cNvSpPr txBox="1"/>
          <p:nvPr/>
        </p:nvSpPr>
        <p:spPr>
          <a:xfrm>
            <a:off x="5774545" y="5156278"/>
            <a:ext cx="1498060" cy="646331"/>
          </a:xfrm>
          <a:prstGeom prst="rect">
            <a:avLst/>
          </a:prstGeom>
          <a:noFill/>
        </p:spPr>
        <p:txBody>
          <a:bodyPr wrap="square" rtlCol="0">
            <a:spAutoFit/>
          </a:bodyPr>
          <a:lstStyle/>
          <a:p>
            <a:pPr algn="ctr"/>
            <a:r>
              <a:rPr lang="en-US" b="0" dirty="0">
                <a:latin typeface="Segoe UI" panose="020B0502040204020203" pitchFamily="34" charset="0"/>
                <a:cs typeface="Segoe UI" panose="020B0502040204020203" pitchFamily="34" charset="0"/>
              </a:rPr>
              <a:t>New user account</a:t>
            </a:r>
          </a:p>
        </p:txBody>
      </p:sp>
      <p:sp>
        <p:nvSpPr>
          <p:cNvPr id="18" name="TextBox 17" descr="Illustration depicts a template account with a list of common attributes. The animation depicts these attributes copying to a newly created user account.&#10;&#10;"/>
          <p:cNvSpPr txBox="1"/>
          <p:nvPr/>
        </p:nvSpPr>
        <p:spPr>
          <a:xfrm>
            <a:off x="1653438" y="2710994"/>
            <a:ext cx="2233985" cy="1815882"/>
          </a:xfrm>
          <a:prstGeom prst="rect">
            <a:avLst/>
          </a:prstGeom>
          <a:noFill/>
          <a:ln>
            <a:solidFill>
              <a:schemeClr val="bg1"/>
            </a:solidFill>
          </a:ln>
        </p:spPr>
        <p:txBody>
          <a:bodyPr wrap="square" rtlCol="0">
            <a:spAutoFit/>
          </a:bodyPr>
          <a:lstStyle/>
          <a:p>
            <a:r>
              <a:rPr lang="en-US" sz="1600" b="0" dirty="0">
                <a:latin typeface="Segoe UI" panose="020B0502040204020203" pitchFamily="34" charset="0"/>
                <a:cs typeface="Segoe UI" panose="020B0502040204020203" pitchFamily="34" charset="0"/>
              </a:rPr>
              <a:t>Group memberships</a:t>
            </a:r>
          </a:p>
          <a:p>
            <a:r>
              <a:rPr lang="en-US" sz="1600" b="0" dirty="0">
                <a:latin typeface="Segoe UI" panose="020B0502040204020203" pitchFamily="34" charset="0"/>
                <a:cs typeface="Segoe UI" panose="020B0502040204020203" pitchFamily="34" charset="0"/>
              </a:rPr>
              <a:t>Home directory path</a:t>
            </a:r>
          </a:p>
          <a:p>
            <a:r>
              <a:rPr lang="en-US" sz="1600" b="0" dirty="0">
                <a:latin typeface="Segoe UI" panose="020B0502040204020203" pitchFamily="34" charset="0"/>
                <a:cs typeface="Segoe UI" panose="020B0502040204020203" pitchFamily="34" charset="0"/>
              </a:rPr>
              <a:t>Profile path</a:t>
            </a:r>
          </a:p>
          <a:p>
            <a:r>
              <a:rPr lang="en-US" sz="1600" b="0" dirty="0">
                <a:latin typeface="Segoe UI" panose="020B0502040204020203" pitchFamily="34" charset="0"/>
                <a:cs typeface="Segoe UI" panose="020B0502040204020203" pitchFamily="34" charset="0"/>
              </a:rPr>
              <a:t>Logon scripts</a:t>
            </a:r>
          </a:p>
          <a:p>
            <a:r>
              <a:rPr lang="en-US" sz="1600" b="0" dirty="0">
                <a:latin typeface="Segoe UI" panose="020B0502040204020203" pitchFamily="34" charset="0"/>
                <a:cs typeface="Segoe UI" panose="020B0502040204020203" pitchFamily="34" charset="0"/>
              </a:rPr>
              <a:t>Password settings</a:t>
            </a:r>
          </a:p>
          <a:p>
            <a:r>
              <a:rPr lang="en-US" sz="1600" b="0" dirty="0">
                <a:latin typeface="Segoe UI" panose="020B0502040204020203" pitchFamily="34" charset="0"/>
                <a:cs typeface="Segoe UI" panose="020B0502040204020203" pitchFamily="34" charset="0"/>
              </a:rPr>
              <a:t>Department</a:t>
            </a:r>
          </a:p>
          <a:p>
            <a:r>
              <a:rPr lang="en-US" sz="1600" b="0" dirty="0">
                <a:latin typeface="Segoe UI" panose="020B0502040204020203" pitchFamily="34" charset="0"/>
                <a:cs typeface="Segoe UI" panose="020B0502040204020203" pitchFamily="34" charset="0"/>
              </a:rPr>
              <a:t>Manager </a:t>
            </a:r>
          </a:p>
        </p:txBody>
      </p:sp>
      <p:sp>
        <p:nvSpPr>
          <p:cNvPr id="19" name="Right Arrow 7" descr="Illustration depicts a template account with a list of common attributes. The animation depicts these attributes copying to a newly created user account.&#10;&#10;"/>
          <p:cNvSpPr/>
          <p:nvPr/>
        </p:nvSpPr>
        <p:spPr bwMode="auto">
          <a:xfrm>
            <a:off x="3887423" y="3487364"/>
            <a:ext cx="1643976" cy="661481"/>
          </a:xfrm>
          <a:prstGeom prst="rightArrow">
            <a:avLst/>
          </a:prstGeom>
          <a:solidFill>
            <a:srgbClr val="00B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p:txBody>
      </p:sp>
      <p:pic>
        <p:nvPicPr>
          <p:cNvPr id="20" name="play button" descr="Illustration depicts a template account with a list of common attributes. The animation depicts these attributes copying to a newly created user account.&#10;&#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4852" y="6016405"/>
            <a:ext cx="544492" cy="54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stop button" descr="Illustration depicts a template account with a list of common attributes. The animation depicts these attributes copying to a newly created user account.&#10;&#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3548" y="6016405"/>
            <a:ext cx="544492" cy="54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6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1"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grpId="1" nodeType="clickEffect">
                                  <p:stCondLst>
                                    <p:cond delay="0"/>
                                  </p:stCondLst>
                                  <p:childTnLst>
                                    <p:animMotion origin="layout" path="M 4.16667E-6 2.96296E-6 L 0.59635 0.00115 " pathEditMode="relative" rAng="0" ptsTypes="AA">
                                      <p:cBhvr>
                                        <p:cTn id="15" dur="2000" fill="hold"/>
                                        <p:tgtEl>
                                          <p:spTgt spid="18"/>
                                        </p:tgtEl>
                                        <p:attrNameLst>
                                          <p:attrName>ppt_x</p:attrName>
                                          <p:attrName>ppt_y</p:attrName>
                                        </p:attrNameLst>
                                      </p:cBhvr>
                                      <p:rCtr x="29809" y="46"/>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name="8dd074dd-52bb-405e-8016-ba153d97ac93">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82289" cy="740664"/>
          </a:xfrm>
        </p:spPr>
        <p:txBody>
          <a:bodyPr/>
          <a:lstStyle/>
          <a:p>
            <a:r>
              <a:rPr lang="en-US" dirty="0"/>
              <a:t>Demonstration: Using templates to manage accounts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see how to:</a:t>
            </a:r>
          </a:p>
          <a:p>
            <a:pPr lvl="1"/>
            <a:r>
              <a:rPr lang="en-US" b="0" kern="0">
                <a:solidFill>
                  <a:srgbClr val="000000"/>
                </a:solidFill>
              </a:rPr>
              <a:t>Create a template account</a:t>
            </a:r>
          </a:p>
          <a:p>
            <a:pPr lvl="1"/>
            <a:r>
              <a:rPr lang="en-US" b="0" kern="0">
                <a:solidFill>
                  <a:srgbClr val="000000"/>
                </a:solidFill>
              </a:rPr>
              <a:t>Create a new user based on the template</a:t>
            </a:r>
            <a:endParaRPr lang="en-US" b="0" kern="0" dirty="0">
              <a:solidFill>
                <a:srgbClr val="000000"/>
              </a:solidFill>
            </a:endParaRPr>
          </a:p>
        </p:txBody>
      </p:sp>
    </p:spTree>
    <p:extLst>
      <p:ext uri="{BB962C8B-B14F-4D97-AF65-F5344CB8AC3E}">
        <p14:creationId xmlns:p14="http://schemas.microsoft.com/office/powerpoint/2010/main" val="2538560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64334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Managing groups in AD DS</a:t>
            </a:r>
          </a:p>
        </p:txBody>
      </p:sp>
      <p:sp>
        <p:nvSpPr>
          <p:cNvPr id="3" name="Text Placeholder 2"/>
          <p:cNvSpPr>
            <a:spLocks noGrp="1"/>
          </p:cNvSpPr>
          <p:nvPr>
            <p:ph type="body" idx="1"/>
          </p:nvPr>
        </p:nvSpPr>
        <p:spPr/>
        <p:txBody>
          <a:bodyPr/>
          <a:lstStyle/>
          <a:p>
            <a:r>
              <a:rPr lang="en-US"/>
              <a:t>Group types
Group scopes
Implementing group management
Managing group membership by using Group Policy
Default groups
Special identities
Demonstration: Managing groups in Windows Server</a:t>
            </a:r>
          </a:p>
        </p:txBody>
      </p:sp>
    </p:spTree>
    <p:extLst>
      <p:ext uri="{BB962C8B-B14F-4D97-AF65-F5344CB8AC3E}">
        <p14:creationId xmlns:p14="http://schemas.microsoft.com/office/powerpoint/2010/main" val="3013023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Group types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Distribution groups</a:t>
            </a:r>
          </a:p>
          <a:p>
            <a:pPr lvl="1"/>
            <a:r>
              <a:rPr lang="en-US" b="0" kern="0">
                <a:solidFill>
                  <a:srgbClr val="000000"/>
                </a:solidFill>
              </a:rPr>
              <a:t>Used only with email applications</a:t>
            </a:r>
          </a:p>
          <a:p>
            <a:pPr lvl="1"/>
            <a:r>
              <a:rPr lang="en-US" b="0" kern="0">
                <a:solidFill>
                  <a:srgbClr val="000000"/>
                </a:solidFill>
              </a:rPr>
              <a:t>Not security enabled (no SID)                               </a:t>
            </a:r>
          </a:p>
          <a:p>
            <a:pPr lvl="1"/>
            <a:r>
              <a:rPr lang="en-US" b="0" kern="0">
                <a:solidFill>
                  <a:srgbClr val="000000"/>
                </a:solidFill>
              </a:rPr>
              <a:t>Cannot be given permissions</a:t>
            </a:r>
            <a:endParaRPr lang="en-US" sz="1400" b="0" kern="0">
              <a:solidFill>
                <a:srgbClr val="000000"/>
              </a:solidFill>
            </a:endParaRPr>
          </a:p>
          <a:p>
            <a:pPr lvl="0"/>
            <a:endParaRPr lang="en-US" sz="1600" b="0" kern="0">
              <a:solidFill>
                <a:srgbClr val="000000"/>
              </a:solidFill>
            </a:endParaRPr>
          </a:p>
          <a:p>
            <a:pPr lvl="0"/>
            <a:r>
              <a:rPr lang="en-US" b="0" kern="0">
                <a:solidFill>
                  <a:srgbClr val="000000"/>
                </a:solidFill>
              </a:rPr>
              <a:t>Security groups</a:t>
            </a:r>
          </a:p>
          <a:p>
            <a:pPr lvl="1"/>
            <a:r>
              <a:rPr lang="en-US" b="0" kern="0">
                <a:solidFill>
                  <a:srgbClr val="000000"/>
                </a:solidFill>
              </a:rPr>
              <a:t>Security principal with a SID</a:t>
            </a:r>
          </a:p>
          <a:p>
            <a:pPr lvl="1"/>
            <a:r>
              <a:rPr lang="en-US" b="0" kern="0">
                <a:solidFill>
                  <a:srgbClr val="000000"/>
                </a:solidFill>
              </a:rPr>
              <a:t>Can be given permissions</a:t>
            </a:r>
          </a:p>
          <a:p>
            <a:pPr lvl="1"/>
            <a:r>
              <a:rPr lang="en-US" b="0" kern="0">
                <a:solidFill>
                  <a:srgbClr val="000000"/>
                </a:solidFill>
              </a:rPr>
              <a:t>Can also be email-enabled</a:t>
            </a:r>
            <a:endParaRPr lang="en-US" sz="1400" b="0" kern="0">
              <a:solidFill>
                <a:srgbClr val="000000"/>
              </a:solidFill>
            </a:endParaRPr>
          </a:p>
          <a:p>
            <a:pPr marL="0" lvl="1" indent="0">
              <a:buNone/>
            </a:pPr>
            <a:endParaRPr lang="en-CA" sz="1400" b="0" kern="0">
              <a:solidFill>
                <a:srgbClr val="000000"/>
              </a:solidFill>
            </a:endParaRPr>
          </a:p>
          <a:p>
            <a:pPr marL="0" lvl="1" indent="0">
              <a:buNone/>
            </a:pPr>
            <a:r>
              <a:rPr lang="en-CA" b="0" kern="0">
                <a:solidFill>
                  <a:srgbClr val="000000"/>
                </a:solidFill>
              </a:rPr>
              <a:t>You can convert security groups to distribution groups and distribution groups to security groups</a:t>
            </a:r>
            <a:endParaRPr lang="en-US" b="0" kern="0" dirty="0">
              <a:solidFill>
                <a:srgbClr val="000000"/>
              </a:solidFill>
            </a:endParaRPr>
          </a:p>
        </p:txBody>
      </p:sp>
      <p:pic>
        <p:nvPicPr>
          <p:cNvPr id="5" name="Picture 4" descr="C:\Users\Sally\Desktop\ID Resources\MSTP\SRTech_Reference\Graphics for IDs\Microsoft Illustrations\Users_group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7831" y="3134773"/>
            <a:ext cx="1627187" cy="175577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descr="Illustration depicts two groups, the group at the top of the slide is a distribution group that is email enabled and the group below is a security group that has permissions assigned.&#10;&#10;"/>
          <p:cNvGrpSpPr/>
          <p:nvPr/>
        </p:nvGrpSpPr>
        <p:grpSpPr>
          <a:xfrm>
            <a:off x="5851169" y="1128477"/>
            <a:ext cx="2432372" cy="3931139"/>
            <a:chOff x="5851169" y="1128477"/>
            <a:chExt cx="2432372" cy="3931139"/>
          </a:xfrm>
        </p:grpSpPr>
        <p:pic>
          <p:nvPicPr>
            <p:cNvPr id="7" name="Picture 2" descr="C:\Users\Sally\Desktop\ID Resources\MSTP\SRTech_Reference\Graphics for IDs\Microsoft Illustrations\Users_group_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1169" y="1128477"/>
              <a:ext cx="1560513" cy="16827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Sally\Desktop\ID Resources\MSTP\SRTech_Reference\Graphics for IDs\Microsoft Illustrations\email_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1682" y="1969852"/>
              <a:ext cx="549275" cy="3778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C:\Users\Sally\Desktop\ID Resources\MSTP\SRTech_Reference\Graphics for IDs\Microsoft Illustrations\Lok.em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9628" y="2965703"/>
              <a:ext cx="2093913" cy="2093913"/>
            </a:xfrm>
            <a:prstGeom prst="rect">
              <a:avLst/>
            </a:prstGeom>
            <a:noFill/>
            <a:extLst>
              <a:ext uri="{909E8E84-426E-40DD-AFC4-6F175D3DCCD1}">
                <a14:hiddenFill xmlns:a14="http://schemas.microsoft.com/office/drawing/2010/main">
                  <a:solidFill>
                    <a:srgbClr val="FFFFFF"/>
                  </a:solidFill>
                </a14:hiddenFill>
              </a:ext>
            </a:extLst>
          </p:spPr>
        </p:pic>
      </p:grpSp>
      <p:pic>
        <p:nvPicPr>
          <p:cNvPr id="10" name="Picture 6" descr="C:\Users\Sally\Desktop\ID Resources\MSTP\SRTech_Reference\Graphics for IDs\Microsoft Illustrations\Key_orang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5400000">
            <a:off x="7225785" y="3784060"/>
            <a:ext cx="1013144"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821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Group scopes</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200" b="0" kern="0">
                <a:solidFill>
                  <a:srgbClr val="000000"/>
                </a:solidFill>
              </a:rPr>
              <a:t>Local groups can contain users, computers, global groups, domain-local groups and universal groups from the same domain, domains in the same forest and other trusted domain and can be given permissions to resources on the local computer only</a:t>
            </a:r>
          </a:p>
          <a:p>
            <a:pPr lvl="0"/>
            <a:r>
              <a:rPr lang="en-US" sz="2200" b="0" kern="0">
                <a:solidFill>
                  <a:srgbClr val="000000"/>
                </a:solidFill>
              </a:rPr>
              <a:t>Domain-local groups have the same membership possibilities but can be given permission to resources anywhere in the domain</a:t>
            </a:r>
          </a:p>
          <a:p>
            <a:pPr lvl="0"/>
            <a:r>
              <a:rPr lang="en-US" sz="2200" b="0" kern="0">
                <a:solidFill>
                  <a:srgbClr val="000000"/>
                </a:solidFill>
              </a:rPr>
              <a:t>Universal groups can contain users, computers, global groups and other universal groups from the same domain or domains in the same forest and can be given permissions to any resource in the forest</a:t>
            </a:r>
          </a:p>
          <a:p>
            <a:pPr lvl="0"/>
            <a:r>
              <a:rPr lang="en-US" sz="2200" b="0" kern="0">
                <a:solidFill>
                  <a:srgbClr val="000000"/>
                </a:solidFill>
              </a:rPr>
              <a:t>Global groups can only contain users, computers and other global groups from the same domain and can be given permission to resources in the domain or any trusted domain </a:t>
            </a:r>
            <a:endParaRPr lang="en-US" sz="2200" b="0" kern="0" dirty="0">
              <a:solidFill>
                <a:srgbClr val="000000"/>
              </a:solidFill>
            </a:endParaRPr>
          </a:p>
        </p:txBody>
      </p:sp>
    </p:spTree>
    <p:extLst>
      <p:ext uri="{BB962C8B-B14F-4D97-AF65-F5344CB8AC3E}">
        <p14:creationId xmlns:p14="http://schemas.microsoft.com/office/powerpoint/2010/main" val="475106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Implementing group management</a:t>
            </a:r>
          </a:p>
        </p:txBody>
      </p:sp>
      <p:sp>
        <p:nvSpPr>
          <p:cNvPr id="4" name="small blue oval"/>
          <p:cNvSpPr>
            <a:spLocks noChangeArrowheads="1"/>
          </p:cNvSpPr>
          <p:nvPr/>
        </p:nvSpPr>
        <p:spPr bwMode="auto">
          <a:xfrm>
            <a:off x="6352091" y="1624307"/>
            <a:ext cx="2396264" cy="1616582"/>
          </a:xfrm>
          <a:prstGeom prst="ellipse">
            <a:avLst/>
          </a:prstGeom>
          <a:solidFill>
            <a:srgbClr val="92D050"/>
          </a:solidFill>
          <a:ln>
            <a:no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defRPr/>
            </a:pPr>
            <a:endParaRPr lang="en-CA" sz="1600" kern="0">
              <a:solidFill>
                <a:srgbClr val="000000"/>
              </a:solidFill>
              <a:latin typeface="Segoe UI" pitchFamily="34" charset="0"/>
              <a:ea typeface="Segoe UI" pitchFamily="34" charset="0"/>
              <a:cs typeface="Segoe UI" pitchFamily="34" charset="0"/>
            </a:endParaRPr>
          </a:p>
        </p:txBody>
      </p:sp>
      <p:grpSp>
        <p:nvGrpSpPr>
          <p:cNvPr id="5" name="server, folder, lock"/>
          <p:cNvGrpSpPr/>
          <p:nvPr/>
        </p:nvGrpSpPr>
        <p:grpSpPr>
          <a:xfrm>
            <a:off x="5955056" y="4242016"/>
            <a:ext cx="1292218" cy="1916557"/>
            <a:chOff x="5860615" y="4275739"/>
            <a:chExt cx="1292218" cy="1916557"/>
          </a:xfrm>
        </p:grpSpPr>
        <p:sp>
          <p:nvSpPr>
            <p:cNvPr id="6" name="Down Arrow 45" descr="&#10;"/>
            <p:cNvSpPr/>
            <p:nvPr/>
          </p:nvSpPr>
          <p:spPr bwMode="auto">
            <a:xfrm>
              <a:off x="6034711" y="4275739"/>
              <a:ext cx="821680" cy="544994"/>
            </a:xfrm>
            <a:prstGeom prst="downArrow">
              <a:avLst/>
            </a:prstGeom>
            <a:solidFill>
              <a:srgbClr val="0070C0"/>
            </a:solidFill>
            <a:ln>
              <a:solidFill>
                <a:schemeClr val="accent6">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latin typeface="Segoe UI" pitchFamily="34" charset="0"/>
                <a:ea typeface="Segoe UI" pitchFamily="34" charset="0"/>
                <a:cs typeface="Segoe UI"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0615" y="5058033"/>
              <a:ext cx="377766" cy="109718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49498" y="4808315"/>
              <a:ext cx="1103335" cy="110469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0360" y="5682150"/>
              <a:ext cx="650187" cy="510146"/>
            </a:xfrm>
            <a:prstGeom prst="rect">
              <a:avLst/>
            </a:prstGeom>
          </p:spPr>
        </p:pic>
      </p:grpSp>
      <p:sp>
        <p:nvSpPr>
          <p:cNvPr id="10" name="TextBox 9"/>
          <p:cNvSpPr txBox="1"/>
          <p:nvPr/>
        </p:nvSpPr>
        <p:spPr>
          <a:xfrm>
            <a:off x="132351" y="1303605"/>
            <a:ext cx="4125565" cy="749812"/>
          </a:xfrm>
          <a:prstGeom prst="rect">
            <a:avLst/>
          </a:prstGeom>
          <a:noFill/>
          <a:ln>
            <a:noFill/>
          </a:ln>
          <a:effectLst/>
        </p:spPr>
        <p:txBody>
          <a:bodyPr wrap="square" lIns="72000" tIns="36000" rIns="72000" bIns="36000" rtlCol="0">
            <a:spAutoFit/>
          </a:bodyPr>
          <a:lstStyle/>
          <a:p>
            <a:pPr lvl="0"/>
            <a:r>
              <a:rPr lang="en-US" sz="2200" b="0">
                <a:solidFill>
                  <a:srgbClr val="000000"/>
                </a:solidFill>
                <a:latin typeface="Segoe UI" pitchFamily="34" charset="0"/>
                <a:ea typeface="Segoe UI" pitchFamily="34" charset="0"/>
                <a:cs typeface="Segoe UI" pitchFamily="34" charset="0"/>
              </a:rPr>
              <a:t>This best practice for nesting groups is known as IGDLA</a:t>
            </a:r>
            <a:endParaRPr lang="en-US" sz="2200" b="0" dirty="0">
              <a:solidFill>
                <a:srgbClr val="000000"/>
              </a:solidFill>
              <a:latin typeface="Segoe UI" pitchFamily="34" charset="0"/>
              <a:ea typeface="Segoe UI" pitchFamily="34" charset="0"/>
              <a:cs typeface="Segoe UI" pitchFamily="34" charset="0"/>
            </a:endParaRPr>
          </a:p>
        </p:txBody>
      </p:sp>
      <p:sp>
        <p:nvSpPr>
          <p:cNvPr id="11" name="TextBox 10"/>
          <p:cNvSpPr txBox="1"/>
          <p:nvPr/>
        </p:nvSpPr>
        <p:spPr>
          <a:xfrm rot="10800000" flipH="1" flipV="1">
            <a:off x="116337" y="2333462"/>
            <a:ext cx="4189010" cy="3600986"/>
          </a:xfrm>
          <a:prstGeom prst="rect">
            <a:avLst/>
          </a:prstGeom>
          <a:noFill/>
        </p:spPr>
        <p:txBody>
          <a:bodyPr wrap="square" rtlCol="0">
            <a:spAutoFit/>
          </a:bodyPr>
          <a:lstStyle/>
          <a:p>
            <a:pPr lvl="0">
              <a:spcBef>
                <a:spcPts val="600"/>
              </a:spcBef>
              <a:spcAft>
                <a:spcPts val="600"/>
              </a:spcAft>
            </a:pPr>
            <a:r>
              <a:rPr lang="en-US" sz="2200" b="0">
                <a:solidFill>
                  <a:srgbClr val="000000"/>
                </a:solidFill>
                <a:latin typeface="Segoe UI" panose="020B0502040204020203" pitchFamily="34" charset="0"/>
                <a:cs typeface="Segoe UI" panose="020B0502040204020203" pitchFamily="34" charset="0"/>
              </a:rPr>
              <a:t>I: Identities, users, or computers, which are members of</a:t>
            </a:r>
          </a:p>
          <a:p>
            <a:pPr lvl="0">
              <a:spcBef>
                <a:spcPts val="600"/>
              </a:spcBef>
              <a:spcAft>
                <a:spcPts val="600"/>
              </a:spcAft>
            </a:pPr>
            <a:r>
              <a:rPr lang="en-US" sz="2200" b="0">
                <a:solidFill>
                  <a:srgbClr val="000000"/>
                </a:solidFill>
                <a:latin typeface="Segoe UI" panose="020B0502040204020203" pitchFamily="34" charset="0"/>
                <a:cs typeface="Segoe UI" panose="020B0502040204020203" pitchFamily="34" charset="0"/>
              </a:rPr>
              <a:t>G: Global groups, which collect members based on members’ roles, which are members of</a:t>
            </a:r>
          </a:p>
          <a:p>
            <a:pPr lvl="0">
              <a:spcBef>
                <a:spcPts val="600"/>
              </a:spcBef>
              <a:spcAft>
                <a:spcPts val="600"/>
              </a:spcAft>
            </a:pPr>
            <a:r>
              <a:rPr lang="en-US" sz="2200" b="0">
                <a:solidFill>
                  <a:srgbClr val="000000"/>
                </a:solidFill>
                <a:latin typeface="Segoe UI" panose="020B0502040204020203" pitchFamily="34" charset="0"/>
                <a:cs typeface="Segoe UI" panose="020B0502040204020203" pitchFamily="34" charset="0"/>
              </a:rPr>
              <a:t>DL: Domain-local groups, which provide management such as resource access which are</a:t>
            </a:r>
          </a:p>
          <a:p>
            <a:pPr lvl="0">
              <a:spcBef>
                <a:spcPts val="600"/>
              </a:spcBef>
              <a:spcAft>
                <a:spcPts val="600"/>
              </a:spcAft>
            </a:pPr>
            <a:r>
              <a:rPr lang="en-US" sz="2200" b="0">
                <a:solidFill>
                  <a:srgbClr val="000000"/>
                </a:solidFill>
                <a:latin typeface="Segoe UI" panose="020B0502040204020203" pitchFamily="34" charset="0"/>
                <a:cs typeface="Segoe UI" panose="020B0502040204020203" pitchFamily="34" charset="0"/>
              </a:rPr>
              <a:t>A: Assigned access to a resource</a:t>
            </a:r>
            <a:endParaRPr lang="en-US" sz="2200" b="0" dirty="0">
              <a:solidFill>
                <a:srgbClr val="000000"/>
              </a:solidFill>
              <a:latin typeface="Segoe UI" panose="020B0502040204020203" pitchFamily="34" charset="0"/>
              <a:cs typeface="Segoe UI" panose="020B0502040204020203" pitchFamily="34" charset="0"/>
            </a:endParaRPr>
          </a:p>
        </p:txBody>
      </p:sp>
      <p:pic>
        <p:nvPicPr>
          <p:cNvPr id="12" name="play butt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4852" y="6016404"/>
            <a:ext cx="544492" cy="54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Group 12" descr="Illustration depicts two global security groups, Sales and Auditors, both of which belong to the ACL_Sales_Read domain-local group. This group has permissions on a server-based shared resource. ACL is an acronym that stands for access control lists.&#10;&#10;"/>
          <p:cNvGrpSpPr/>
          <p:nvPr/>
        </p:nvGrpSpPr>
        <p:grpSpPr>
          <a:xfrm>
            <a:off x="4072828" y="978191"/>
            <a:ext cx="5027240" cy="2637846"/>
            <a:chOff x="3979915" y="978190"/>
            <a:chExt cx="5120153" cy="2918317"/>
          </a:xfrm>
        </p:grpSpPr>
        <p:sp>
          <p:nvSpPr>
            <p:cNvPr id="14" name="big grey oval"/>
            <p:cNvSpPr/>
            <p:nvPr/>
          </p:nvSpPr>
          <p:spPr bwMode="auto">
            <a:xfrm>
              <a:off x="4072828" y="1155630"/>
              <a:ext cx="5027240" cy="2740877"/>
            </a:xfrm>
            <a:prstGeom prst="ellipse">
              <a:avLst/>
            </a:prstGeom>
            <a:solidFill>
              <a:srgbClr val="FFC000"/>
            </a:solidFill>
            <a:ln w="41275">
              <a:noFill/>
              <a:headEnd type="none" w="med" len="med"/>
              <a:tailEnd type="none" w="med" len="med"/>
            </a:ln>
            <a:effectLst/>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latin typeface="Segoe UI" pitchFamily="34" charset="0"/>
                <a:ea typeface="Segoe UI" pitchFamily="34" charset="0"/>
                <a:cs typeface="Segoe UI" pitchFamily="34" charset="0"/>
              </a:endParaRPr>
            </a:p>
          </p:txBody>
        </p:sp>
        <p:sp>
          <p:nvSpPr>
            <p:cNvPr id="15" name="&quot;ACL Sales Read&quot;"/>
            <p:cNvSpPr txBox="1"/>
            <p:nvPr/>
          </p:nvSpPr>
          <p:spPr>
            <a:xfrm>
              <a:off x="4972732" y="3119694"/>
              <a:ext cx="3175385" cy="719735"/>
            </a:xfrm>
            <a:prstGeom prst="rect">
              <a:avLst/>
            </a:prstGeom>
            <a:noFill/>
          </p:spPr>
          <p:txBody>
            <a:bodyPr wrap="square" tIns="0" bIns="0" rtlCol="0">
              <a:spAutoFit/>
            </a:bodyPr>
            <a:lstStyle/>
            <a:p>
              <a:pPr lvl="0" algn="ctr">
                <a:lnSpc>
                  <a:spcPct val="110000"/>
                </a:lnSpc>
              </a:pPr>
              <a:r>
                <a:rPr lang="en-US" sz="2000" b="0">
                  <a:solidFill>
                    <a:srgbClr val="000000"/>
                  </a:solidFill>
                  <a:latin typeface="Segoe UI" pitchFamily="34" charset="0"/>
                  <a:ea typeface="Segoe UI" pitchFamily="34" charset="0"/>
                  <a:cs typeface="Segoe UI" pitchFamily="34" charset="0"/>
                </a:rPr>
                <a:t>ACL_Sales_Read</a:t>
              </a:r>
              <a:br>
                <a:rPr lang="en-US" sz="2000" b="0">
                  <a:solidFill>
                    <a:srgbClr val="000000"/>
                  </a:solidFill>
                  <a:latin typeface="Segoe UI" pitchFamily="34" charset="0"/>
                  <a:ea typeface="Segoe UI" pitchFamily="34" charset="0"/>
                  <a:cs typeface="Segoe UI" pitchFamily="34" charset="0"/>
                </a:rPr>
              </a:br>
              <a:r>
                <a:rPr lang="en-US" sz="2000" b="0">
                  <a:solidFill>
                    <a:srgbClr val="000000"/>
                  </a:solidFill>
                  <a:latin typeface="Segoe UI" pitchFamily="34" charset="0"/>
                  <a:ea typeface="Segoe UI" pitchFamily="34" charset="0"/>
                  <a:cs typeface="Segoe UI" pitchFamily="34" charset="0"/>
                </a:rPr>
                <a:t>(domain-local group)</a:t>
              </a:r>
              <a:endParaRPr lang="en-US" sz="2000" b="0" dirty="0">
                <a:solidFill>
                  <a:srgbClr val="000000"/>
                </a:solidFill>
                <a:latin typeface="Segoe UI" pitchFamily="34" charset="0"/>
                <a:ea typeface="Segoe UI" pitchFamily="34" charset="0"/>
                <a:cs typeface="Segoe UI" pitchFamily="34" charset="0"/>
              </a:endParaRPr>
            </a:p>
          </p:txBody>
        </p:sp>
        <p:sp>
          <p:nvSpPr>
            <p:cNvPr id="16" name="small blue oval"/>
            <p:cNvSpPr>
              <a:spLocks noChangeArrowheads="1"/>
            </p:cNvSpPr>
            <p:nvPr/>
          </p:nvSpPr>
          <p:spPr bwMode="auto">
            <a:xfrm>
              <a:off x="3979915" y="1145225"/>
              <a:ext cx="2396264" cy="1662809"/>
            </a:xfrm>
            <a:prstGeom prst="ellipse">
              <a:avLst/>
            </a:prstGeom>
            <a:solidFill>
              <a:srgbClr val="92D050"/>
            </a:solidFill>
            <a:ln>
              <a:no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defRPr/>
              </a:pPr>
              <a:endParaRPr lang="en-CA" sz="1600" kern="0">
                <a:solidFill>
                  <a:srgbClr val="000000"/>
                </a:solidFill>
                <a:latin typeface="Segoe UI" pitchFamily="34" charset="0"/>
                <a:ea typeface="Segoe UI" pitchFamily="34" charset="0"/>
                <a:cs typeface="Segoe UI" pitchFamily="34" charset="0"/>
              </a:endParaRPr>
            </a:p>
          </p:txBody>
        </p:sp>
        <p:pic>
          <p:nvPicPr>
            <p:cNvPr id="17" name="globe"/>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15249" y="1080062"/>
              <a:ext cx="504578" cy="607329"/>
            </a:xfrm>
            <a:prstGeom prst="rect">
              <a:avLst/>
            </a:prstGeom>
          </p:spPr>
        </p:pic>
        <p:pic>
          <p:nvPicPr>
            <p:cNvPr id="18" name="users"/>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4962015" y="978190"/>
              <a:ext cx="850171" cy="916590"/>
            </a:xfrm>
            <a:prstGeom prst="rect">
              <a:avLst/>
            </a:prstGeom>
            <a:noFill/>
            <a:extLst>
              <a:ext uri="{909E8E84-426E-40DD-AFC4-6F175D3DCCD1}">
                <a14:hiddenFill xmlns:a14="http://schemas.microsoft.com/office/drawing/2010/main">
                  <a:solidFill>
                    <a:srgbClr val="FFFFFF"/>
                  </a:solidFill>
                </a14:hiddenFill>
              </a:ext>
            </a:extLst>
          </p:spPr>
        </p:pic>
        <p:pic>
          <p:nvPicPr>
            <p:cNvPr id="19" name="work station"/>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53457" y="1220909"/>
              <a:ext cx="626505" cy="555912"/>
            </a:xfrm>
            <a:prstGeom prst="rect">
              <a:avLst/>
            </a:prstGeom>
          </p:spPr>
        </p:pic>
        <p:sp>
          <p:nvSpPr>
            <p:cNvPr id="20" name="&quot;sales&quot;"/>
            <p:cNvSpPr txBox="1"/>
            <p:nvPr/>
          </p:nvSpPr>
          <p:spPr>
            <a:xfrm>
              <a:off x="4305347" y="1974704"/>
              <a:ext cx="1792825" cy="776343"/>
            </a:xfrm>
            <a:prstGeom prst="rect">
              <a:avLst/>
            </a:prstGeom>
            <a:noFill/>
          </p:spPr>
          <p:txBody>
            <a:bodyPr wrap="square" rtlCol="0">
              <a:spAutoFit/>
            </a:bodyPr>
            <a:lstStyle/>
            <a:p>
              <a:pPr lvl="0" algn="ctr">
                <a:lnSpc>
                  <a:spcPct val="110000"/>
                </a:lnSpc>
              </a:pPr>
              <a:r>
                <a:rPr lang="en-US" b="0">
                  <a:solidFill>
                    <a:srgbClr val="000000"/>
                  </a:solidFill>
                  <a:latin typeface="Segoe UI" pitchFamily="34" charset="0"/>
                  <a:ea typeface="Segoe UI" pitchFamily="34" charset="0"/>
                  <a:cs typeface="Segoe UI" pitchFamily="34" charset="0"/>
                </a:rPr>
                <a:t>Sales</a:t>
              </a:r>
            </a:p>
            <a:p>
              <a:pPr lvl="0" algn="ctr">
                <a:lnSpc>
                  <a:spcPct val="110000"/>
                </a:lnSpc>
              </a:pPr>
              <a:r>
                <a:rPr lang="en-US" b="0">
                  <a:solidFill>
                    <a:srgbClr val="000000"/>
                  </a:solidFill>
                  <a:latin typeface="Segoe UI" pitchFamily="34" charset="0"/>
                  <a:ea typeface="Segoe UI" pitchFamily="34" charset="0"/>
                  <a:cs typeface="Segoe UI" pitchFamily="34" charset="0"/>
                </a:rPr>
                <a:t>(global group)</a:t>
              </a:r>
              <a:endParaRPr lang="en-US" b="0" dirty="0">
                <a:solidFill>
                  <a:srgbClr val="000000"/>
                </a:solidFill>
                <a:latin typeface="Segoe UI" pitchFamily="34" charset="0"/>
                <a:ea typeface="Segoe UI" pitchFamily="34" charset="0"/>
                <a:cs typeface="Segoe UI" pitchFamily="34" charset="0"/>
              </a:endParaRPr>
            </a:p>
          </p:txBody>
        </p:sp>
        <p:sp>
          <p:nvSpPr>
            <p:cNvPr id="21" name="small blue oval"/>
            <p:cNvSpPr>
              <a:spLocks noChangeArrowheads="1"/>
            </p:cNvSpPr>
            <p:nvPr/>
          </p:nvSpPr>
          <p:spPr bwMode="auto">
            <a:xfrm>
              <a:off x="6499443" y="1303605"/>
              <a:ext cx="2396264" cy="1662809"/>
            </a:xfrm>
            <a:prstGeom prst="ellipse">
              <a:avLst/>
            </a:prstGeom>
            <a:solidFill>
              <a:srgbClr val="92D050"/>
            </a:solidFill>
            <a:ln>
              <a:no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defRPr/>
              </a:pPr>
              <a:endParaRPr lang="en-CA" sz="1600" kern="0">
                <a:solidFill>
                  <a:srgbClr val="000000"/>
                </a:solidFill>
                <a:latin typeface="Segoe UI" pitchFamily="34" charset="0"/>
                <a:ea typeface="Segoe UI" pitchFamily="34" charset="0"/>
                <a:cs typeface="Segoe UI" pitchFamily="34" charset="0"/>
              </a:endParaRPr>
            </a:p>
          </p:txBody>
        </p:sp>
        <p:pic>
          <p:nvPicPr>
            <p:cNvPr id="22" name="globe"/>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76705" y="1301599"/>
              <a:ext cx="504578" cy="607329"/>
            </a:xfrm>
            <a:prstGeom prst="rect">
              <a:avLst/>
            </a:prstGeom>
          </p:spPr>
        </p:pic>
        <p:pic>
          <p:nvPicPr>
            <p:cNvPr id="23" name="users"/>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7323471" y="1199727"/>
              <a:ext cx="850171" cy="916590"/>
            </a:xfrm>
            <a:prstGeom prst="rect">
              <a:avLst/>
            </a:prstGeom>
            <a:noFill/>
            <a:extLst>
              <a:ext uri="{909E8E84-426E-40DD-AFC4-6F175D3DCCD1}">
                <a14:hiddenFill xmlns:a14="http://schemas.microsoft.com/office/drawing/2010/main">
                  <a:solidFill>
                    <a:srgbClr val="FFFFFF"/>
                  </a:solidFill>
                </a14:hiddenFill>
              </a:ext>
            </a:extLst>
          </p:spPr>
        </p:pic>
        <p:pic>
          <p:nvPicPr>
            <p:cNvPr id="24" name="work station"/>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14913" y="1442446"/>
              <a:ext cx="626505" cy="555912"/>
            </a:xfrm>
            <a:prstGeom prst="rect">
              <a:avLst/>
            </a:prstGeom>
          </p:spPr>
        </p:pic>
        <p:sp>
          <p:nvSpPr>
            <p:cNvPr id="25" name="TextBox 24"/>
            <p:cNvSpPr txBox="1"/>
            <p:nvPr/>
          </p:nvSpPr>
          <p:spPr>
            <a:xfrm>
              <a:off x="6875476" y="2208671"/>
              <a:ext cx="1809470" cy="715053"/>
            </a:xfrm>
            <a:prstGeom prst="rect">
              <a:avLst/>
            </a:prstGeom>
            <a:noFill/>
          </p:spPr>
          <p:txBody>
            <a:bodyPr wrap="square" rtlCol="0">
              <a:spAutoFit/>
            </a:bodyPr>
            <a:lstStyle/>
            <a:p>
              <a:pPr lvl="0" algn="ctr"/>
              <a:r>
                <a:rPr lang="en-US" b="0">
                  <a:solidFill>
                    <a:srgbClr val="000000"/>
                  </a:solidFill>
                  <a:latin typeface="Segoe UI" panose="020B0502040204020203" pitchFamily="34" charset="0"/>
                  <a:cs typeface="Segoe UI" panose="020B0502040204020203" pitchFamily="34" charset="0"/>
                </a:rPr>
                <a:t>Auditors </a:t>
              </a:r>
            </a:p>
            <a:p>
              <a:pPr lvl="0" algn="ctr"/>
              <a:r>
                <a:rPr lang="en-US" b="0">
                  <a:solidFill>
                    <a:srgbClr val="000000"/>
                  </a:solidFill>
                  <a:latin typeface="Segoe UI" panose="020B0502040204020203" pitchFamily="34" charset="0"/>
                  <a:cs typeface="Segoe UI" panose="020B0502040204020203" pitchFamily="34" charset="0"/>
                </a:rPr>
                <a:t>(global group)</a:t>
              </a:r>
              <a:endParaRPr lang="en-US" b="0" dirty="0">
                <a:solidFill>
                  <a:srgbClr val="000000"/>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13144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name="8842b9c9-218f-4765-8279-33423ee7a75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Implementing group management</a:t>
            </a:r>
          </a:p>
        </p:txBody>
      </p:sp>
      <p:sp>
        <p:nvSpPr>
          <p:cNvPr id="4" name="TextBox 3"/>
          <p:cNvSpPr txBox="1"/>
          <p:nvPr/>
        </p:nvSpPr>
        <p:spPr>
          <a:xfrm>
            <a:off x="293573" y="1407311"/>
            <a:ext cx="3461304" cy="2154436"/>
          </a:xfrm>
          <a:prstGeom prst="rect">
            <a:avLst/>
          </a:prstGeom>
          <a:noFill/>
        </p:spPr>
        <p:txBody>
          <a:bodyPr wrap="square" lIns="0" tIns="0" rIns="0" bIns="0" rtlCol="0">
            <a:spAutoFit/>
          </a:bodyPr>
          <a:lstStyle/>
          <a:p>
            <a:pPr lvl="0"/>
            <a:r>
              <a:rPr lang="en-US" sz="2800" b="0">
                <a:solidFill>
                  <a:srgbClr val="000000"/>
                </a:solidFill>
                <a:latin typeface="Segoe UI" pitchFamily="34" charset="0"/>
                <a:ea typeface="Segoe UI" pitchFamily="34" charset="0"/>
                <a:cs typeface="Segoe UI" pitchFamily="34" charset="0"/>
              </a:rPr>
              <a:t>I: Identities, users, or computers,</a:t>
            </a:r>
          </a:p>
          <a:p>
            <a:pPr lvl="0"/>
            <a:r>
              <a:rPr lang="en-US" sz="2800" b="0">
                <a:solidFill>
                  <a:srgbClr val="000000"/>
                </a:solidFill>
                <a:latin typeface="Segoe UI" pitchFamily="34" charset="0"/>
                <a:ea typeface="Segoe UI" pitchFamily="34" charset="0"/>
                <a:cs typeface="Segoe UI" pitchFamily="34" charset="0"/>
              </a:rPr>
              <a:t>which are members of</a:t>
            </a:r>
          </a:p>
          <a:p>
            <a:pPr lvl="0"/>
            <a:endParaRPr lang="en-US" sz="2800" b="0" dirty="0">
              <a:solidFill>
                <a:srgbClr val="000000"/>
              </a:solidFill>
              <a:latin typeface="Segoe UI" pitchFamily="34" charset="0"/>
              <a:ea typeface="Segoe UI" pitchFamily="34" charset="0"/>
              <a:cs typeface="Segoe UI" pitchFamily="34" charset="0"/>
            </a:endParaRPr>
          </a:p>
        </p:txBody>
      </p:sp>
      <p:pic>
        <p:nvPicPr>
          <p:cNvPr id="5" name="play but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4852" y="6016404"/>
            <a:ext cx="544492" cy="54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descr="Illustration depicts two unlabeled sets of users and computers.&#10;&#10;"/>
          <p:cNvGrpSpPr/>
          <p:nvPr/>
        </p:nvGrpSpPr>
        <p:grpSpPr>
          <a:xfrm>
            <a:off x="3256740" y="2394361"/>
            <a:ext cx="5354339" cy="2313778"/>
            <a:chOff x="3256740" y="2394361"/>
            <a:chExt cx="5354339" cy="2313778"/>
          </a:xfrm>
        </p:grpSpPr>
        <p:grpSp>
          <p:nvGrpSpPr>
            <p:cNvPr id="7" name="alt text here, Group 1" descr="Two unlabeled sets of users and computers."/>
            <p:cNvGrpSpPr/>
            <p:nvPr/>
          </p:nvGrpSpPr>
          <p:grpSpPr>
            <a:xfrm>
              <a:off x="5906960" y="3047421"/>
              <a:ext cx="2704119" cy="1660718"/>
              <a:chOff x="6003966" y="1087053"/>
              <a:chExt cx="2704119" cy="1660718"/>
            </a:xfrm>
          </p:grpSpPr>
          <p:pic>
            <p:nvPicPr>
              <p:cNvPr id="12" name="glob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73136" y="1087053"/>
                <a:ext cx="1134949" cy="1366067"/>
              </a:xfrm>
              <a:prstGeom prst="rect">
                <a:avLst/>
              </a:prstGeom>
            </p:spPr>
          </p:pic>
          <p:pic>
            <p:nvPicPr>
              <p:cNvPr id="13" name="Users"/>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687827" y="1162758"/>
                <a:ext cx="1470158" cy="1585013"/>
              </a:xfrm>
              <a:prstGeom prst="rect">
                <a:avLst/>
              </a:prstGeom>
              <a:noFill/>
              <a:extLst>
                <a:ext uri="{909E8E84-426E-40DD-AFC4-6F175D3DCCD1}">
                  <a14:hiddenFill xmlns:a14="http://schemas.microsoft.com/office/drawing/2010/main">
                    <a:solidFill>
                      <a:srgbClr val="FFFFFF"/>
                    </a:solidFill>
                  </a14:hiddenFill>
                </a:ext>
              </a:extLst>
            </p:spPr>
          </p:pic>
          <p:pic>
            <p:nvPicPr>
              <p:cNvPr id="14" name="work stati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03966" y="1723005"/>
                <a:ext cx="1001696" cy="888828"/>
              </a:xfrm>
              <a:prstGeom prst="rect">
                <a:avLst/>
              </a:prstGeom>
            </p:spPr>
          </p:pic>
        </p:grpSp>
        <p:grpSp>
          <p:nvGrpSpPr>
            <p:cNvPr id="8" name="Group 7"/>
            <p:cNvGrpSpPr/>
            <p:nvPr/>
          </p:nvGrpSpPr>
          <p:grpSpPr>
            <a:xfrm>
              <a:off x="3256740" y="2394361"/>
              <a:ext cx="2704119" cy="1660718"/>
              <a:chOff x="3256740" y="2394361"/>
              <a:chExt cx="2704119" cy="1660718"/>
            </a:xfrm>
          </p:grpSpPr>
          <p:pic>
            <p:nvPicPr>
              <p:cNvPr id="9" name="glob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5910" y="2394361"/>
                <a:ext cx="1134949" cy="1366067"/>
              </a:xfrm>
              <a:prstGeom prst="rect">
                <a:avLst/>
              </a:prstGeom>
            </p:spPr>
          </p:pic>
          <p:pic>
            <p:nvPicPr>
              <p:cNvPr id="10" name="Users"/>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940601" y="2470066"/>
                <a:ext cx="1470158" cy="1585013"/>
              </a:xfrm>
              <a:prstGeom prst="rect">
                <a:avLst/>
              </a:prstGeom>
              <a:noFill/>
              <a:extLst>
                <a:ext uri="{909E8E84-426E-40DD-AFC4-6F175D3DCCD1}">
                  <a14:hiddenFill xmlns:a14="http://schemas.microsoft.com/office/drawing/2010/main">
                    <a:solidFill>
                      <a:srgbClr val="FFFFFF"/>
                    </a:solidFill>
                  </a14:hiddenFill>
                </a:ext>
              </a:extLst>
            </p:spPr>
          </p:pic>
          <p:pic>
            <p:nvPicPr>
              <p:cNvPr id="11" name="work stati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56740" y="3030313"/>
                <a:ext cx="1001696" cy="888828"/>
              </a:xfrm>
              <a:prstGeom prst="rect">
                <a:avLst/>
              </a:prstGeom>
            </p:spPr>
          </p:pic>
        </p:grpSp>
      </p:grpSp>
    </p:spTree>
    <p:extLst>
      <p:ext uri="{BB962C8B-B14F-4D97-AF65-F5344CB8AC3E}">
        <p14:creationId xmlns:p14="http://schemas.microsoft.com/office/powerpoint/2010/main" val="3971854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75f6ed18-22e2-4b83-9ab6-f96e24e4a5a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Implementing group management</a:t>
            </a:r>
          </a:p>
        </p:txBody>
      </p:sp>
      <p:sp>
        <p:nvSpPr>
          <p:cNvPr id="4" name="small blue oval"/>
          <p:cNvSpPr>
            <a:spLocks noChangeArrowheads="1"/>
          </p:cNvSpPr>
          <p:nvPr/>
        </p:nvSpPr>
        <p:spPr bwMode="auto">
          <a:xfrm>
            <a:off x="5960318" y="3424529"/>
            <a:ext cx="2906535" cy="2402385"/>
          </a:xfrm>
          <a:prstGeom prst="ellipse">
            <a:avLst/>
          </a:prstGeom>
          <a:solidFill>
            <a:srgbClr val="92D050"/>
          </a:solidFill>
          <a:ln>
            <a:no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defRPr/>
            </a:pPr>
            <a:endParaRPr lang="en-CA" sz="1600" b="0" kern="0" dirty="0">
              <a:solidFill>
                <a:srgbClr val="000000"/>
              </a:solidFill>
              <a:latin typeface="Segoe UI" pitchFamily="34" charset="0"/>
              <a:ea typeface="Segoe UI" pitchFamily="34" charset="0"/>
              <a:cs typeface="Segoe UI" pitchFamily="34" charset="0"/>
            </a:endParaRPr>
          </a:p>
        </p:txBody>
      </p:sp>
      <p:sp>
        <p:nvSpPr>
          <p:cNvPr id="5" name="TextBox 4"/>
          <p:cNvSpPr txBox="1"/>
          <p:nvPr/>
        </p:nvSpPr>
        <p:spPr>
          <a:xfrm rot="10800000" flipH="1" flipV="1">
            <a:off x="132352" y="1060662"/>
            <a:ext cx="4450372" cy="3262432"/>
          </a:xfrm>
          <a:prstGeom prst="rect">
            <a:avLst/>
          </a:prstGeom>
          <a:noFill/>
        </p:spPr>
        <p:txBody>
          <a:bodyPr wrap="square" rtlCol="0">
            <a:spAutoFit/>
          </a:bodyPr>
          <a:lstStyle/>
          <a:p>
            <a:pPr lvl="0">
              <a:spcBef>
                <a:spcPts val="600"/>
              </a:spcBef>
              <a:spcAft>
                <a:spcPts val="600"/>
              </a:spcAft>
            </a:pPr>
            <a:r>
              <a:rPr lang="en-US" sz="2800" b="0">
                <a:solidFill>
                  <a:srgbClr val="000000"/>
                </a:solidFill>
                <a:latin typeface="Segoe UI" panose="020B0502040204020203" pitchFamily="34" charset="0"/>
                <a:cs typeface="Segoe UI" panose="020B0502040204020203" pitchFamily="34" charset="0"/>
              </a:rPr>
              <a:t>I: Identities, users, or computers, which are members of</a:t>
            </a:r>
          </a:p>
          <a:p>
            <a:pPr lvl="0">
              <a:spcBef>
                <a:spcPts val="600"/>
              </a:spcBef>
              <a:spcAft>
                <a:spcPts val="600"/>
              </a:spcAft>
            </a:pPr>
            <a:r>
              <a:rPr lang="en-US" sz="2800" b="0">
                <a:solidFill>
                  <a:srgbClr val="000000"/>
                </a:solidFill>
                <a:latin typeface="Segoe UI" panose="020B0502040204020203" pitchFamily="34" charset="0"/>
                <a:cs typeface="Segoe UI" panose="020B0502040204020203" pitchFamily="34" charset="0"/>
              </a:rPr>
              <a:t>G: Global groups, which collect members based on members’ roles, which are members of</a:t>
            </a:r>
            <a:endParaRPr lang="en-US" sz="2800" b="0" dirty="0">
              <a:solidFill>
                <a:srgbClr val="000000"/>
              </a:solidFill>
              <a:latin typeface="Segoe UI" panose="020B0502040204020203" pitchFamily="34" charset="0"/>
              <a:cs typeface="Segoe UI" panose="020B0502040204020203" pitchFamily="34" charset="0"/>
            </a:endParaRPr>
          </a:p>
        </p:txBody>
      </p:sp>
      <p:pic>
        <p:nvPicPr>
          <p:cNvPr id="6" name="play but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4852" y="6016404"/>
            <a:ext cx="544492" cy="54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descr="The illustration now depicts two circles: one circle is surrounding a set of users and computers and the other circle is surrounding a second set of users and computers. The sets are now labeled Sales (global group) and Auditors (global group).&#10;&#10;"/>
          <p:cNvGrpSpPr/>
          <p:nvPr/>
        </p:nvGrpSpPr>
        <p:grpSpPr>
          <a:xfrm>
            <a:off x="4332883" y="935557"/>
            <a:ext cx="4365882" cy="4705927"/>
            <a:chOff x="4332883" y="935557"/>
            <a:chExt cx="4365882" cy="4705927"/>
          </a:xfrm>
        </p:grpSpPr>
        <p:grpSp>
          <p:nvGrpSpPr>
            <p:cNvPr id="8" name="Group 7"/>
            <p:cNvGrpSpPr/>
            <p:nvPr/>
          </p:nvGrpSpPr>
          <p:grpSpPr>
            <a:xfrm>
              <a:off x="4332883" y="935557"/>
              <a:ext cx="2906535" cy="2488972"/>
              <a:chOff x="4066162" y="1139791"/>
              <a:chExt cx="2906535" cy="2488972"/>
            </a:xfrm>
          </p:grpSpPr>
          <p:sp>
            <p:nvSpPr>
              <p:cNvPr id="15" name="small blue oval"/>
              <p:cNvSpPr>
                <a:spLocks noChangeArrowheads="1"/>
              </p:cNvSpPr>
              <p:nvPr/>
            </p:nvSpPr>
            <p:spPr bwMode="auto">
              <a:xfrm>
                <a:off x="4066162" y="1226378"/>
                <a:ext cx="2906535" cy="2402385"/>
              </a:xfrm>
              <a:prstGeom prst="ellipse">
                <a:avLst/>
              </a:prstGeom>
              <a:solidFill>
                <a:srgbClr val="92D050"/>
              </a:solidFill>
              <a:ln>
                <a:no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defRPr/>
                </a:pPr>
                <a:endParaRPr lang="en-CA" sz="1600" b="0" kern="0">
                  <a:solidFill>
                    <a:srgbClr val="000000"/>
                  </a:solidFill>
                  <a:latin typeface="Segoe UI" pitchFamily="34" charset="0"/>
                  <a:ea typeface="Segoe UI" pitchFamily="34" charset="0"/>
                  <a:cs typeface="Segoe UI" pitchFamily="34" charset="0"/>
                </a:endParaRPr>
              </a:p>
            </p:txBody>
          </p:sp>
          <p:grpSp>
            <p:nvGrpSpPr>
              <p:cNvPr id="16" name="Group 15"/>
              <p:cNvGrpSpPr/>
              <p:nvPr/>
            </p:nvGrpSpPr>
            <p:grpSpPr>
              <a:xfrm>
                <a:off x="4258436" y="1139791"/>
                <a:ext cx="2704119" cy="1660718"/>
                <a:chOff x="3256740" y="2394361"/>
                <a:chExt cx="2704119" cy="1660718"/>
              </a:xfrm>
            </p:grpSpPr>
            <p:pic>
              <p:nvPicPr>
                <p:cNvPr id="17" name="glob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5910" y="2394361"/>
                  <a:ext cx="1134949" cy="1366067"/>
                </a:xfrm>
                <a:prstGeom prst="rect">
                  <a:avLst/>
                </a:prstGeom>
              </p:spPr>
            </p:pic>
            <p:pic>
              <p:nvPicPr>
                <p:cNvPr id="18" name="Users"/>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940601" y="2470066"/>
                  <a:ext cx="1470158" cy="1585013"/>
                </a:xfrm>
                <a:prstGeom prst="rect">
                  <a:avLst/>
                </a:prstGeom>
                <a:noFill/>
                <a:extLst>
                  <a:ext uri="{909E8E84-426E-40DD-AFC4-6F175D3DCCD1}">
                    <a14:hiddenFill xmlns:a14="http://schemas.microsoft.com/office/drawing/2010/main">
                      <a:solidFill>
                        <a:srgbClr val="FFFFFF"/>
                      </a:solidFill>
                    </a14:hiddenFill>
                  </a:ext>
                </a:extLst>
              </p:spPr>
            </p:pic>
            <p:pic>
              <p:nvPicPr>
                <p:cNvPr id="19" name="work stati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56740" y="3030313"/>
                  <a:ext cx="1001696" cy="888828"/>
                </a:xfrm>
                <a:prstGeom prst="rect">
                  <a:avLst/>
                </a:prstGeom>
              </p:spPr>
            </p:pic>
          </p:grpSp>
        </p:grpSp>
        <p:grpSp>
          <p:nvGrpSpPr>
            <p:cNvPr id="9" name="Group 8"/>
            <p:cNvGrpSpPr/>
            <p:nvPr/>
          </p:nvGrpSpPr>
          <p:grpSpPr>
            <a:xfrm>
              <a:off x="5994646" y="3366302"/>
              <a:ext cx="2704119" cy="1660718"/>
              <a:chOff x="3256740" y="2394361"/>
              <a:chExt cx="2704119" cy="1660718"/>
            </a:xfrm>
          </p:grpSpPr>
          <p:pic>
            <p:nvPicPr>
              <p:cNvPr id="12" name="glob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5910" y="2394361"/>
                <a:ext cx="1134949" cy="1366067"/>
              </a:xfrm>
              <a:prstGeom prst="rect">
                <a:avLst/>
              </a:prstGeom>
            </p:spPr>
          </p:pic>
          <p:pic>
            <p:nvPicPr>
              <p:cNvPr id="13" name="Users"/>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940601" y="2470066"/>
                <a:ext cx="1470158" cy="1585013"/>
              </a:xfrm>
              <a:prstGeom prst="rect">
                <a:avLst/>
              </a:prstGeom>
              <a:noFill/>
              <a:extLst>
                <a:ext uri="{909E8E84-426E-40DD-AFC4-6F175D3DCCD1}">
                  <a14:hiddenFill xmlns:a14="http://schemas.microsoft.com/office/drawing/2010/main">
                    <a:solidFill>
                      <a:srgbClr val="FFFFFF"/>
                    </a:solidFill>
                  </a14:hiddenFill>
                </a:ext>
              </a:extLst>
            </p:spPr>
          </p:pic>
          <p:pic>
            <p:nvPicPr>
              <p:cNvPr id="14" name="work stati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56740" y="3030313"/>
                <a:ext cx="1001696" cy="888828"/>
              </a:xfrm>
              <a:prstGeom prst="rect">
                <a:avLst/>
              </a:prstGeom>
            </p:spPr>
          </p:pic>
        </p:grpSp>
        <p:sp>
          <p:nvSpPr>
            <p:cNvPr id="10" name="TextBox 9"/>
            <p:cNvSpPr txBox="1"/>
            <p:nvPr/>
          </p:nvSpPr>
          <p:spPr>
            <a:xfrm>
              <a:off x="4643431" y="2614587"/>
              <a:ext cx="2423811" cy="646331"/>
            </a:xfrm>
            <a:prstGeom prst="rect">
              <a:avLst/>
            </a:prstGeom>
            <a:noFill/>
          </p:spPr>
          <p:txBody>
            <a:bodyPr wrap="square" rtlCol="0">
              <a:spAutoFit/>
            </a:bodyPr>
            <a:lstStyle/>
            <a:p>
              <a:pPr lvl="0" algn="ctr"/>
              <a:r>
                <a:rPr lang="en-US" b="0">
                  <a:solidFill>
                    <a:srgbClr val="000000"/>
                  </a:solidFill>
                  <a:latin typeface="Segoe UI" panose="020B0502040204020203" pitchFamily="34" charset="0"/>
                  <a:cs typeface="Segoe UI" panose="020B0502040204020203" pitchFamily="34" charset="0"/>
                </a:rPr>
                <a:t>Sales </a:t>
              </a:r>
            </a:p>
            <a:p>
              <a:pPr lvl="0" algn="ctr"/>
              <a:r>
                <a:rPr lang="en-US" b="0">
                  <a:solidFill>
                    <a:srgbClr val="000000"/>
                  </a:solidFill>
                  <a:latin typeface="Segoe UI" panose="020B0502040204020203" pitchFamily="34" charset="0"/>
                  <a:cs typeface="Segoe UI" panose="020B0502040204020203" pitchFamily="34" charset="0"/>
                </a:rPr>
                <a:t>(global group) </a:t>
              </a:r>
              <a:endParaRPr lang="en-US" b="0" dirty="0">
                <a:solidFill>
                  <a:srgbClr val="000000"/>
                </a:solidFill>
                <a:latin typeface="Segoe UI" panose="020B0502040204020203" pitchFamily="34" charset="0"/>
                <a:cs typeface="Segoe UI" panose="020B0502040204020203" pitchFamily="34" charset="0"/>
              </a:endParaRPr>
            </a:p>
          </p:txBody>
        </p:sp>
        <p:sp>
          <p:nvSpPr>
            <p:cNvPr id="11" name="TextBox 10"/>
            <p:cNvSpPr txBox="1"/>
            <p:nvPr/>
          </p:nvSpPr>
          <p:spPr>
            <a:xfrm>
              <a:off x="6094327" y="4995153"/>
              <a:ext cx="2423811" cy="646331"/>
            </a:xfrm>
            <a:prstGeom prst="rect">
              <a:avLst/>
            </a:prstGeom>
            <a:noFill/>
          </p:spPr>
          <p:txBody>
            <a:bodyPr wrap="square" rtlCol="0">
              <a:spAutoFit/>
            </a:bodyPr>
            <a:lstStyle/>
            <a:p>
              <a:pPr lvl="0" algn="ctr"/>
              <a:r>
                <a:rPr lang="en-US" b="0">
                  <a:solidFill>
                    <a:srgbClr val="000000"/>
                  </a:solidFill>
                  <a:latin typeface="Segoe UI" panose="020B0502040204020203" pitchFamily="34" charset="0"/>
                  <a:cs typeface="Segoe UI" panose="020B0502040204020203" pitchFamily="34" charset="0"/>
                </a:rPr>
                <a:t>Auditors </a:t>
              </a:r>
            </a:p>
            <a:p>
              <a:pPr lvl="0" algn="ctr"/>
              <a:r>
                <a:rPr lang="en-US" b="0">
                  <a:solidFill>
                    <a:srgbClr val="000000"/>
                  </a:solidFill>
                  <a:latin typeface="Segoe UI" panose="020B0502040204020203" pitchFamily="34" charset="0"/>
                  <a:cs typeface="Segoe UI" panose="020B0502040204020203" pitchFamily="34" charset="0"/>
                </a:rPr>
                <a:t>(global group) </a:t>
              </a:r>
              <a:endParaRPr lang="en-US" b="0" dirty="0">
                <a:solidFill>
                  <a:srgbClr val="000000"/>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479042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ba615ec8-69b7-414c-b424-ef54c701ac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Implementing group management</a:t>
            </a:r>
          </a:p>
        </p:txBody>
      </p:sp>
      <p:sp>
        <p:nvSpPr>
          <p:cNvPr id="4" name="TextBox 3"/>
          <p:cNvSpPr txBox="1"/>
          <p:nvPr/>
        </p:nvSpPr>
        <p:spPr>
          <a:xfrm rot="10800000" flipH="1" flipV="1">
            <a:off x="132352" y="1440045"/>
            <a:ext cx="4206754" cy="4462760"/>
          </a:xfrm>
          <a:prstGeom prst="rect">
            <a:avLst/>
          </a:prstGeom>
          <a:noFill/>
        </p:spPr>
        <p:txBody>
          <a:bodyPr wrap="square" rtlCol="0">
            <a:spAutoFit/>
          </a:bodyPr>
          <a:lstStyle/>
          <a:p>
            <a:pPr lvl="0">
              <a:spcBef>
                <a:spcPts val="600"/>
              </a:spcBef>
              <a:spcAft>
                <a:spcPts val="600"/>
              </a:spcAft>
            </a:pPr>
            <a:r>
              <a:rPr lang="en-US" sz="2400" b="0" dirty="0">
                <a:solidFill>
                  <a:srgbClr val="000000"/>
                </a:solidFill>
                <a:latin typeface="Segoe UI" panose="020B0502040204020203" pitchFamily="34" charset="0"/>
                <a:cs typeface="Segoe UI" panose="020B0502040204020203" pitchFamily="34" charset="0"/>
              </a:rPr>
              <a:t>I: Identities, users, or computers, which are members of</a:t>
            </a:r>
          </a:p>
          <a:p>
            <a:pPr lvl="0">
              <a:spcBef>
                <a:spcPts val="600"/>
              </a:spcBef>
              <a:spcAft>
                <a:spcPts val="600"/>
              </a:spcAft>
            </a:pPr>
            <a:r>
              <a:rPr lang="en-US" sz="2400" b="0" dirty="0">
                <a:solidFill>
                  <a:srgbClr val="000000"/>
                </a:solidFill>
                <a:latin typeface="Segoe UI" panose="020B0502040204020203" pitchFamily="34" charset="0"/>
                <a:cs typeface="Segoe UI" panose="020B0502040204020203" pitchFamily="34" charset="0"/>
              </a:rPr>
              <a:t>G: Global groups, which collect members based on members’ roles, which are members of</a:t>
            </a:r>
          </a:p>
          <a:p>
            <a:pPr lvl="0">
              <a:spcBef>
                <a:spcPts val="600"/>
              </a:spcBef>
              <a:spcAft>
                <a:spcPts val="600"/>
              </a:spcAft>
            </a:pPr>
            <a:r>
              <a:rPr lang="en-US" sz="2400" b="0" dirty="0">
                <a:solidFill>
                  <a:srgbClr val="000000"/>
                </a:solidFill>
                <a:latin typeface="Segoe UI" panose="020B0502040204020203" pitchFamily="34" charset="0"/>
                <a:cs typeface="Segoe UI" panose="020B0502040204020203" pitchFamily="34" charset="0"/>
              </a:rPr>
              <a:t>DL: Domain-local groups, which provide management such as resource access which are</a:t>
            </a:r>
          </a:p>
        </p:txBody>
      </p:sp>
      <p:grpSp>
        <p:nvGrpSpPr>
          <p:cNvPr id="5" name="Group 4" descr="Illustration depicts a large circle surrounding both of the global groups. The combined entity is labeled ACL_Sales_Read (domain-local group)."/>
          <p:cNvGrpSpPr/>
          <p:nvPr/>
        </p:nvGrpSpPr>
        <p:grpSpPr>
          <a:xfrm>
            <a:off x="3979915" y="978190"/>
            <a:ext cx="5120153" cy="2918317"/>
            <a:chOff x="3979915" y="978190"/>
            <a:chExt cx="5120153" cy="2918317"/>
          </a:xfrm>
        </p:grpSpPr>
        <p:sp>
          <p:nvSpPr>
            <p:cNvPr id="6" name="big grey oval"/>
            <p:cNvSpPr/>
            <p:nvPr/>
          </p:nvSpPr>
          <p:spPr bwMode="auto">
            <a:xfrm>
              <a:off x="4072828" y="1155630"/>
              <a:ext cx="5027240" cy="2740877"/>
            </a:xfrm>
            <a:prstGeom prst="ellipse">
              <a:avLst/>
            </a:prstGeom>
            <a:solidFill>
              <a:srgbClr val="FFC000"/>
            </a:solidFill>
            <a:ln w="41275">
              <a:noFill/>
              <a:headEnd type="none" w="med" len="med"/>
              <a:tailEnd type="none" w="med" len="med"/>
            </a:ln>
            <a:effectLst/>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latin typeface="Segoe UI" pitchFamily="34" charset="0"/>
                <a:ea typeface="Segoe UI" pitchFamily="34" charset="0"/>
                <a:cs typeface="Segoe UI" pitchFamily="34" charset="0"/>
              </a:endParaRPr>
            </a:p>
          </p:txBody>
        </p:sp>
        <p:sp>
          <p:nvSpPr>
            <p:cNvPr id="7" name="&quot;ACL Sales Read&quot;"/>
            <p:cNvSpPr txBox="1"/>
            <p:nvPr/>
          </p:nvSpPr>
          <p:spPr>
            <a:xfrm>
              <a:off x="4972732" y="3119694"/>
              <a:ext cx="3175385" cy="650563"/>
            </a:xfrm>
            <a:prstGeom prst="rect">
              <a:avLst/>
            </a:prstGeom>
            <a:noFill/>
          </p:spPr>
          <p:txBody>
            <a:bodyPr wrap="square" tIns="0" bIns="0" rtlCol="0">
              <a:spAutoFit/>
            </a:bodyPr>
            <a:lstStyle/>
            <a:p>
              <a:pPr lvl="0" algn="ctr">
                <a:lnSpc>
                  <a:spcPct val="110000"/>
                </a:lnSpc>
              </a:pPr>
              <a:r>
                <a:rPr lang="en-US" sz="2000" b="0">
                  <a:solidFill>
                    <a:srgbClr val="000000"/>
                  </a:solidFill>
                  <a:latin typeface="Segoe UI" pitchFamily="34" charset="0"/>
                  <a:ea typeface="Segoe UI" pitchFamily="34" charset="0"/>
                  <a:cs typeface="Segoe UI" pitchFamily="34" charset="0"/>
                </a:rPr>
                <a:t>ACL_Sales_Read</a:t>
              </a:r>
              <a:br>
                <a:rPr lang="en-US" sz="2000" b="0">
                  <a:solidFill>
                    <a:srgbClr val="000000"/>
                  </a:solidFill>
                  <a:latin typeface="Segoe UI" pitchFamily="34" charset="0"/>
                  <a:ea typeface="Segoe UI" pitchFamily="34" charset="0"/>
                  <a:cs typeface="Segoe UI" pitchFamily="34" charset="0"/>
                </a:rPr>
              </a:br>
              <a:r>
                <a:rPr lang="en-US" sz="2000" b="0">
                  <a:solidFill>
                    <a:srgbClr val="000000"/>
                  </a:solidFill>
                  <a:latin typeface="Segoe UI" pitchFamily="34" charset="0"/>
                  <a:ea typeface="Segoe UI" pitchFamily="34" charset="0"/>
                  <a:cs typeface="Segoe UI" pitchFamily="34" charset="0"/>
                </a:rPr>
                <a:t>(domain-local group)</a:t>
              </a:r>
              <a:endParaRPr lang="en-US" sz="2000" b="0" dirty="0">
                <a:solidFill>
                  <a:srgbClr val="000000"/>
                </a:solidFill>
                <a:latin typeface="Segoe UI" pitchFamily="34" charset="0"/>
                <a:ea typeface="Segoe UI" pitchFamily="34" charset="0"/>
                <a:cs typeface="Segoe UI" pitchFamily="34" charset="0"/>
              </a:endParaRPr>
            </a:p>
          </p:txBody>
        </p:sp>
        <p:sp>
          <p:nvSpPr>
            <p:cNvPr id="8" name="small blue oval"/>
            <p:cNvSpPr>
              <a:spLocks noChangeArrowheads="1"/>
            </p:cNvSpPr>
            <p:nvPr/>
          </p:nvSpPr>
          <p:spPr bwMode="auto">
            <a:xfrm>
              <a:off x="3979915" y="1145225"/>
              <a:ext cx="2396264" cy="1662809"/>
            </a:xfrm>
            <a:prstGeom prst="ellipse">
              <a:avLst/>
            </a:prstGeom>
            <a:solidFill>
              <a:srgbClr val="92D050"/>
            </a:solidFill>
            <a:ln>
              <a:no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defRPr/>
              </a:pPr>
              <a:endParaRPr lang="en-CA" sz="1600" kern="0">
                <a:solidFill>
                  <a:srgbClr val="000000"/>
                </a:solidFill>
                <a:latin typeface="Segoe UI" pitchFamily="34" charset="0"/>
                <a:ea typeface="Segoe UI" pitchFamily="34" charset="0"/>
                <a:cs typeface="Segoe UI" pitchFamily="34" charset="0"/>
              </a:endParaRPr>
            </a:p>
          </p:txBody>
        </p:sp>
        <p:pic>
          <p:nvPicPr>
            <p:cNvPr id="9" name="glob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5249" y="1080062"/>
              <a:ext cx="504578" cy="607329"/>
            </a:xfrm>
            <a:prstGeom prst="rect">
              <a:avLst/>
            </a:prstGeom>
          </p:spPr>
        </p:pic>
        <p:pic>
          <p:nvPicPr>
            <p:cNvPr id="10" name="users"/>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962015" y="978190"/>
              <a:ext cx="850171" cy="916590"/>
            </a:xfrm>
            <a:prstGeom prst="rect">
              <a:avLst/>
            </a:prstGeom>
            <a:noFill/>
            <a:extLst>
              <a:ext uri="{909E8E84-426E-40DD-AFC4-6F175D3DCCD1}">
                <a14:hiddenFill xmlns:a14="http://schemas.microsoft.com/office/drawing/2010/main">
                  <a:solidFill>
                    <a:srgbClr val="FFFFFF"/>
                  </a:solidFill>
                </a14:hiddenFill>
              </a:ext>
            </a:extLst>
          </p:spPr>
        </p:pic>
        <p:pic>
          <p:nvPicPr>
            <p:cNvPr id="11" name="work stati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53457" y="1220909"/>
              <a:ext cx="626505" cy="555912"/>
            </a:xfrm>
            <a:prstGeom prst="rect">
              <a:avLst/>
            </a:prstGeom>
          </p:spPr>
        </p:pic>
        <p:sp>
          <p:nvSpPr>
            <p:cNvPr id="12" name="&quot;sales&quot;"/>
            <p:cNvSpPr txBox="1"/>
            <p:nvPr/>
          </p:nvSpPr>
          <p:spPr>
            <a:xfrm>
              <a:off x="4305347" y="1974704"/>
              <a:ext cx="1792825" cy="701731"/>
            </a:xfrm>
            <a:prstGeom prst="rect">
              <a:avLst/>
            </a:prstGeom>
            <a:noFill/>
          </p:spPr>
          <p:txBody>
            <a:bodyPr wrap="square" rtlCol="0">
              <a:spAutoFit/>
            </a:bodyPr>
            <a:lstStyle/>
            <a:p>
              <a:pPr lvl="0" algn="ctr">
                <a:lnSpc>
                  <a:spcPct val="110000"/>
                </a:lnSpc>
              </a:pPr>
              <a:r>
                <a:rPr lang="en-US" b="0">
                  <a:solidFill>
                    <a:srgbClr val="000000"/>
                  </a:solidFill>
                  <a:latin typeface="Segoe UI" pitchFamily="34" charset="0"/>
                  <a:ea typeface="Segoe UI" pitchFamily="34" charset="0"/>
                  <a:cs typeface="Segoe UI" pitchFamily="34" charset="0"/>
                </a:rPr>
                <a:t>Sales</a:t>
              </a:r>
            </a:p>
            <a:p>
              <a:pPr lvl="0" algn="ctr">
                <a:lnSpc>
                  <a:spcPct val="110000"/>
                </a:lnSpc>
              </a:pPr>
              <a:r>
                <a:rPr lang="en-US" b="0">
                  <a:solidFill>
                    <a:srgbClr val="000000"/>
                  </a:solidFill>
                  <a:latin typeface="Segoe UI" pitchFamily="34" charset="0"/>
                  <a:ea typeface="Segoe UI" pitchFamily="34" charset="0"/>
                  <a:cs typeface="Segoe UI" pitchFamily="34" charset="0"/>
                </a:rPr>
                <a:t>(global group)</a:t>
              </a:r>
              <a:endParaRPr lang="en-US" b="0" dirty="0">
                <a:solidFill>
                  <a:srgbClr val="000000"/>
                </a:solidFill>
                <a:latin typeface="Segoe UI" pitchFamily="34" charset="0"/>
                <a:ea typeface="Segoe UI" pitchFamily="34" charset="0"/>
                <a:cs typeface="Segoe UI" pitchFamily="34" charset="0"/>
              </a:endParaRPr>
            </a:p>
          </p:txBody>
        </p:sp>
        <p:sp>
          <p:nvSpPr>
            <p:cNvPr id="13" name="small blue oval"/>
            <p:cNvSpPr>
              <a:spLocks noChangeArrowheads="1"/>
            </p:cNvSpPr>
            <p:nvPr/>
          </p:nvSpPr>
          <p:spPr bwMode="auto">
            <a:xfrm>
              <a:off x="6499443" y="1303605"/>
              <a:ext cx="2396264" cy="1662809"/>
            </a:xfrm>
            <a:prstGeom prst="ellipse">
              <a:avLst/>
            </a:prstGeom>
            <a:solidFill>
              <a:srgbClr val="92D050"/>
            </a:solidFill>
            <a:ln>
              <a:no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defRPr/>
              </a:pPr>
              <a:endParaRPr lang="en-CA" sz="1600" kern="0">
                <a:solidFill>
                  <a:srgbClr val="000000"/>
                </a:solidFill>
                <a:latin typeface="Segoe UI" pitchFamily="34" charset="0"/>
                <a:ea typeface="Segoe UI" pitchFamily="34" charset="0"/>
                <a:cs typeface="Segoe UI" pitchFamily="34" charset="0"/>
              </a:endParaRPr>
            </a:p>
          </p:txBody>
        </p:sp>
        <p:pic>
          <p:nvPicPr>
            <p:cNvPr id="14" name="glob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76705" y="1301599"/>
              <a:ext cx="504578" cy="607329"/>
            </a:xfrm>
            <a:prstGeom prst="rect">
              <a:avLst/>
            </a:prstGeom>
          </p:spPr>
        </p:pic>
        <p:pic>
          <p:nvPicPr>
            <p:cNvPr id="15" name="users"/>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323471" y="1199727"/>
              <a:ext cx="850171" cy="916590"/>
            </a:xfrm>
            <a:prstGeom prst="rect">
              <a:avLst/>
            </a:prstGeom>
            <a:noFill/>
            <a:extLst>
              <a:ext uri="{909E8E84-426E-40DD-AFC4-6F175D3DCCD1}">
                <a14:hiddenFill xmlns:a14="http://schemas.microsoft.com/office/drawing/2010/main">
                  <a:solidFill>
                    <a:srgbClr val="FFFFFF"/>
                  </a:solidFill>
                </a14:hiddenFill>
              </a:ext>
            </a:extLst>
          </p:spPr>
        </p:pic>
        <p:pic>
          <p:nvPicPr>
            <p:cNvPr id="16" name="work stati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14913" y="1442446"/>
              <a:ext cx="626505" cy="555912"/>
            </a:xfrm>
            <a:prstGeom prst="rect">
              <a:avLst/>
            </a:prstGeom>
          </p:spPr>
        </p:pic>
        <p:sp>
          <p:nvSpPr>
            <p:cNvPr id="17" name="TextBox 16"/>
            <p:cNvSpPr txBox="1"/>
            <p:nvPr/>
          </p:nvSpPr>
          <p:spPr>
            <a:xfrm>
              <a:off x="6875476" y="2208671"/>
              <a:ext cx="1809470" cy="646331"/>
            </a:xfrm>
            <a:prstGeom prst="rect">
              <a:avLst/>
            </a:prstGeom>
            <a:noFill/>
          </p:spPr>
          <p:txBody>
            <a:bodyPr wrap="square" rtlCol="0">
              <a:spAutoFit/>
            </a:bodyPr>
            <a:lstStyle/>
            <a:p>
              <a:pPr lvl="0" algn="ctr"/>
              <a:r>
                <a:rPr lang="en-US" b="0">
                  <a:solidFill>
                    <a:srgbClr val="000000"/>
                  </a:solidFill>
                  <a:latin typeface="Segoe UI" panose="020B0502040204020203" pitchFamily="34" charset="0"/>
                  <a:cs typeface="Segoe UI" panose="020B0502040204020203" pitchFamily="34" charset="0"/>
                </a:rPr>
                <a:t>Auditors </a:t>
              </a:r>
            </a:p>
            <a:p>
              <a:pPr lvl="0" algn="ctr"/>
              <a:r>
                <a:rPr lang="en-US" b="0">
                  <a:solidFill>
                    <a:srgbClr val="000000"/>
                  </a:solidFill>
                  <a:latin typeface="Segoe UI" panose="020B0502040204020203" pitchFamily="34" charset="0"/>
                  <a:cs typeface="Segoe UI" panose="020B0502040204020203" pitchFamily="34" charset="0"/>
                </a:rPr>
                <a:t>(global group)</a:t>
              </a:r>
              <a:endParaRPr lang="en-US" b="0" dirty="0">
                <a:solidFill>
                  <a:srgbClr val="000000"/>
                </a:solidFill>
                <a:latin typeface="Segoe UI" panose="020B0502040204020203" pitchFamily="34" charset="0"/>
                <a:cs typeface="Segoe UI" panose="020B0502040204020203" pitchFamily="34" charset="0"/>
              </a:endParaRPr>
            </a:p>
          </p:txBody>
        </p:sp>
      </p:grpSp>
      <p:pic>
        <p:nvPicPr>
          <p:cNvPr id="18" name="play butt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4852" y="6016404"/>
            <a:ext cx="544492" cy="54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7621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Managing user accounts
Managing groups in AD DS
Managing computer objects in AD DS
Using Windows PowerShell for AD DS administration
Implementing and managing OUs</a:t>
            </a:r>
          </a:p>
        </p:txBody>
      </p:sp>
    </p:spTree>
    <p:extLst>
      <p:ext uri="{BB962C8B-B14F-4D97-AF65-F5344CB8AC3E}">
        <p14:creationId xmlns:p14="http://schemas.microsoft.com/office/powerpoint/2010/main" val="3690886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2b1130d-f5d1-4e1b-a063-5f5142eb5ab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Implementing group management</a:t>
            </a:r>
          </a:p>
        </p:txBody>
      </p:sp>
      <p:grpSp>
        <p:nvGrpSpPr>
          <p:cNvPr id="4" name="server, folder, lock"/>
          <p:cNvGrpSpPr/>
          <p:nvPr/>
        </p:nvGrpSpPr>
        <p:grpSpPr>
          <a:xfrm>
            <a:off x="5955056" y="4242016"/>
            <a:ext cx="1292218" cy="1916557"/>
            <a:chOff x="5860615" y="4275739"/>
            <a:chExt cx="1292218" cy="1916557"/>
          </a:xfrm>
        </p:grpSpPr>
        <p:sp>
          <p:nvSpPr>
            <p:cNvPr id="5" name="Down Arrow 37" descr="&#10;"/>
            <p:cNvSpPr/>
            <p:nvPr/>
          </p:nvSpPr>
          <p:spPr bwMode="auto">
            <a:xfrm>
              <a:off x="6034711" y="4275739"/>
              <a:ext cx="821680" cy="544994"/>
            </a:xfrm>
            <a:prstGeom prst="downArrow">
              <a:avLst/>
            </a:prstGeom>
            <a:solidFill>
              <a:srgbClr val="0070C0"/>
            </a:solidFill>
            <a:ln>
              <a:solidFill>
                <a:schemeClr val="accent6">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latin typeface="Segoe UI" pitchFamily="34" charset="0"/>
                <a:ea typeface="Segoe UI" pitchFamily="34" charset="0"/>
                <a:cs typeface="Segoe UI"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0615" y="5058033"/>
              <a:ext cx="377766" cy="109718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49498" y="4808315"/>
              <a:ext cx="1103335" cy="110469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0360" y="5682150"/>
              <a:ext cx="650187" cy="510146"/>
            </a:xfrm>
            <a:prstGeom prst="rect">
              <a:avLst/>
            </a:prstGeom>
          </p:spPr>
        </p:pic>
      </p:grpSp>
      <p:sp>
        <p:nvSpPr>
          <p:cNvPr id="9" name="TextBox 8"/>
          <p:cNvSpPr txBox="1"/>
          <p:nvPr/>
        </p:nvSpPr>
        <p:spPr>
          <a:xfrm rot="10800000" flipH="1" flipV="1">
            <a:off x="116337" y="1028827"/>
            <a:ext cx="3956491" cy="5355312"/>
          </a:xfrm>
          <a:prstGeom prst="rect">
            <a:avLst/>
          </a:prstGeom>
          <a:noFill/>
        </p:spPr>
        <p:txBody>
          <a:bodyPr wrap="square" rtlCol="0">
            <a:spAutoFit/>
          </a:bodyPr>
          <a:lstStyle/>
          <a:p>
            <a:pPr lvl="0">
              <a:spcBef>
                <a:spcPts val="600"/>
              </a:spcBef>
              <a:spcAft>
                <a:spcPts val="600"/>
              </a:spcAft>
            </a:pPr>
            <a:r>
              <a:rPr lang="en-US" sz="2400" b="0">
                <a:solidFill>
                  <a:srgbClr val="000000"/>
                </a:solidFill>
                <a:latin typeface="Segoe UI" panose="020B0502040204020203" pitchFamily="34" charset="0"/>
                <a:cs typeface="Segoe UI" panose="020B0502040204020203" pitchFamily="34" charset="0"/>
              </a:rPr>
              <a:t>I: Identities, users, or computers, which are members of</a:t>
            </a:r>
          </a:p>
          <a:p>
            <a:pPr lvl="0">
              <a:spcBef>
                <a:spcPts val="600"/>
              </a:spcBef>
              <a:spcAft>
                <a:spcPts val="600"/>
              </a:spcAft>
            </a:pPr>
            <a:r>
              <a:rPr lang="en-US" sz="2400" b="0">
                <a:solidFill>
                  <a:srgbClr val="000000"/>
                </a:solidFill>
                <a:latin typeface="Segoe UI" panose="020B0502040204020203" pitchFamily="34" charset="0"/>
                <a:cs typeface="Segoe UI" panose="020B0502040204020203" pitchFamily="34" charset="0"/>
              </a:rPr>
              <a:t>G: Global groups, which collect members based on members’ roles, which are members of</a:t>
            </a:r>
          </a:p>
          <a:p>
            <a:pPr lvl="0">
              <a:spcBef>
                <a:spcPts val="600"/>
              </a:spcBef>
              <a:spcAft>
                <a:spcPts val="600"/>
              </a:spcAft>
            </a:pPr>
            <a:r>
              <a:rPr lang="en-US" sz="2400" b="0">
                <a:solidFill>
                  <a:srgbClr val="000000"/>
                </a:solidFill>
                <a:latin typeface="Segoe UI" panose="020B0502040204020203" pitchFamily="34" charset="0"/>
                <a:cs typeface="Segoe UI" panose="020B0502040204020203" pitchFamily="34" charset="0"/>
              </a:rPr>
              <a:t>DL: Domain-local groups, which provide management such as resource access which are</a:t>
            </a:r>
          </a:p>
          <a:p>
            <a:pPr lvl="0">
              <a:spcBef>
                <a:spcPts val="600"/>
              </a:spcBef>
              <a:spcAft>
                <a:spcPts val="600"/>
              </a:spcAft>
            </a:pPr>
            <a:r>
              <a:rPr lang="en-US" sz="2400" b="0">
                <a:solidFill>
                  <a:srgbClr val="000000"/>
                </a:solidFill>
                <a:latin typeface="Segoe UI" panose="020B0502040204020203" pitchFamily="34" charset="0"/>
                <a:cs typeface="Segoe UI" panose="020B0502040204020203" pitchFamily="34" charset="0"/>
              </a:rPr>
              <a:t>A: Assigned access to a resource</a:t>
            </a:r>
            <a:endParaRPr lang="en-US" sz="2400" b="0" dirty="0">
              <a:solidFill>
                <a:srgbClr val="000000"/>
              </a:solidFill>
              <a:latin typeface="Segoe UI" panose="020B0502040204020203" pitchFamily="34" charset="0"/>
              <a:cs typeface="Segoe UI" panose="020B0502040204020203" pitchFamily="34" charset="0"/>
            </a:endParaRPr>
          </a:p>
        </p:txBody>
      </p:sp>
      <p:pic>
        <p:nvPicPr>
          <p:cNvPr id="10" name="play butt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4852" y="6016404"/>
            <a:ext cx="544492" cy="54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descr="Illustration depicts an arrow pointing from a domain-local group to a folder resource on a server."/>
          <p:cNvGrpSpPr/>
          <p:nvPr/>
        </p:nvGrpSpPr>
        <p:grpSpPr>
          <a:xfrm>
            <a:off x="3979915" y="978190"/>
            <a:ext cx="5120153" cy="2918317"/>
            <a:chOff x="3979915" y="978190"/>
            <a:chExt cx="5120153" cy="2918317"/>
          </a:xfrm>
        </p:grpSpPr>
        <p:sp>
          <p:nvSpPr>
            <p:cNvPr id="12" name="big grey oval"/>
            <p:cNvSpPr/>
            <p:nvPr/>
          </p:nvSpPr>
          <p:spPr bwMode="auto">
            <a:xfrm>
              <a:off x="4072828" y="1155630"/>
              <a:ext cx="5027240" cy="2740877"/>
            </a:xfrm>
            <a:prstGeom prst="ellipse">
              <a:avLst/>
            </a:prstGeom>
            <a:solidFill>
              <a:srgbClr val="FFC000"/>
            </a:solidFill>
            <a:ln w="41275">
              <a:noFill/>
              <a:headEnd type="none" w="med" len="med"/>
              <a:tailEnd type="none" w="med" len="med"/>
            </a:ln>
            <a:effectLst/>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latin typeface="Segoe UI" pitchFamily="34" charset="0"/>
                <a:ea typeface="Segoe UI" pitchFamily="34" charset="0"/>
                <a:cs typeface="Segoe UI" pitchFamily="34" charset="0"/>
              </a:endParaRPr>
            </a:p>
          </p:txBody>
        </p:sp>
        <p:sp>
          <p:nvSpPr>
            <p:cNvPr id="13" name="&quot;ACL Sales Read&quot;"/>
            <p:cNvSpPr txBox="1"/>
            <p:nvPr/>
          </p:nvSpPr>
          <p:spPr>
            <a:xfrm>
              <a:off x="4972732" y="3119694"/>
              <a:ext cx="3175385" cy="650563"/>
            </a:xfrm>
            <a:prstGeom prst="rect">
              <a:avLst/>
            </a:prstGeom>
            <a:noFill/>
          </p:spPr>
          <p:txBody>
            <a:bodyPr wrap="square" tIns="0" bIns="0" rtlCol="0">
              <a:spAutoFit/>
            </a:bodyPr>
            <a:lstStyle/>
            <a:p>
              <a:pPr lvl="0" algn="ctr">
                <a:lnSpc>
                  <a:spcPct val="110000"/>
                </a:lnSpc>
              </a:pPr>
              <a:r>
                <a:rPr lang="en-US" sz="2000" b="0">
                  <a:solidFill>
                    <a:srgbClr val="000000"/>
                  </a:solidFill>
                  <a:latin typeface="Segoe UI" pitchFamily="34" charset="0"/>
                  <a:ea typeface="Segoe UI" pitchFamily="34" charset="0"/>
                  <a:cs typeface="Segoe UI" pitchFamily="34" charset="0"/>
                </a:rPr>
                <a:t>ACL_Sales_Read</a:t>
              </a:r>
              <a:br>
                <a:rPr lang="en-US" sz="2000" b="0">
                  <a:solidFill>
                    <a:srgbClr val="000000"/>
                  </a:solidFill>
                  <a:latin typeface="Segoe UI" pitchFamily="34" charset="0"/>
                  <a:ea typeface="Segoe UI" pitchFamily="34" charset="0"/>
                  <a:cs typeface="Segoe UI" pitchFamily="34" charset="0"/>
                </a:rPr>
              </a:br>
              <a:r>
                <a:rPr lang="en-US" sz="2000" b="0">
                  <a:solidFill>
                    <a:srgbClr val="000000"/>
                  </a:solidFill>
                  <a:latin typeface="Segoe UI" pitchFamily="34" charset="0"/>
                  <a:ea typeface="Segoe UI" pitchFamily="34" charset="0"/>
                  <a:cs typeface="Segoe UI" pitchFamily="34" charset="0"/>
                </a:rPr>
                <a:t>(domain-local group)</a:t>
              </a:r>
              <a:endParaRPr lang="en-US" sz="2000" b="0" dirty="0">
                <a:solidFill>
                  <a:srgbClr val="000000"/>
                </a:solidFill>
                <a:latin typeface="Segoe UI" pitchFamily="34" charset="0"/>
                <a:ea typeface="Segoe UI" pitchFamily="34" charset="0"/>
                <a:cs typeface="Segoe UI" pitchFamily="34" charset="0"/>
              </a:endParaRPr>
            </a:p>
          </p:txBody>
        </p:sp>
        <p:sp>
          <p:nvSpPr>
            <p:cNvPr id="14" name="small blue oval"/>
            <p:cNvSpPr>
              <a:spLocks noChangeArrowheads="1"/>
            </p:cNvSpPr>
            <p:nvPr/>
          </p:nvSpPr>
          <p:spPr bwMode="auto">
            <a:xfrm>
              <a:off x="3979915" y="1145225"/>
              <a:ext cx="2396264" cy="1662809"/>
            </a:xfrm>
            <a:prstGeom prst="ellipse">
              <a:avLst/>
            </a:prstGeom>
            <a:solidFill>
              <a:srgbClr val="92D050"/>
            </a:solidFill>
            <a:ln>
              <a:no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defRPr/>
              </a:pPr>
              <a:endParaRPr lang="en-CA" sz="1600" kern="0">
                <a:solidFill>
                  <a:srgbClr val="000000"/>
                </a:solidFill>
                <a:latin typeface="Segoe UI" pitchFamily="34" charset="0"/>
                <a:ea typeface="Segoe UI" pitchFamily="34" charset="0"/>
                <a:cs typeface="Segoe UI" pitchFamily="34" charset="0"/>
              </a:endParaRPr>
            </a:p>
          </p:txBody>
        </p:sp>
        <p:pic>
          <p:nvPicPr>
            <p:cNvPr id="15" name="globe"/>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15249" y="1080062"/>
              <a:ext cx="504578" cy="607329"/>
            </a:xfrm>
            <a:prstGeom prst="rect">
              <a:avLst/>
            </a:prstGeom>
          </p:spPr>
        </p:pic>
        <p:pic>
          <p:nvPicPr>
            <p:cNvPr id="16" name="users"/>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4962015" y="978190"/>
              <a:ext cx="850171" cy="916590"/>
            </a:xfrm>
            <a:prstGeom prst="rect">
              <a:avLst/>
            </a:prstGeom>
            <a:noFill/>
            <a:extLst>
              <a:ext uri="{909E8E84-426E-40DD-AFC4-6F175D3DCCD1}">
                <a14:hiddenFill xmlns:a14="http://schemas.microsoft.com/office/drawing/2010/main">
                  <a:solidFill>
                    <a:srgbClr val="FFFFFF"/>
                  </a:solidFill>
                </a14:hiddenFill>
              </a:ext>
            </a:extLst>
          </p:spPr>
        </p:pic>
        <p:pic>
          <p:nvPicPr>
            <p:cNvPr id="17" name="work station"/>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53457" y="1220909"/>
              <a:ext cx="626505" cy="555912"/>
            </a:xfrm>
            <a:prstGeom prst="rect">
              <a:avLst/>
            </a:prstGeom>
          </p:spPr>
        </p:pic>
        <p:sp>
          <p:nvSpPr>
            <p:cNvPr id="18" name="&quot;sales&quot;"/>
            <p:cNvSpPr txBox="1"/>
            <p:nvPr/>
          </p:nvSpPr>
          <p:spPr>
            <a:xfrm>
              <a:off x="4305347" y="1974704"/>
              <a:ext cx="1792825" cy="701731"/>
            </a:xfrm>
            <a:prstGeom prst="rect">
              <a:avLst/>
            </a:prstGeom>
            <a:noFill/>
          </p:spPr>
          <p:txBody>
            <a:bodyPr wrap="square" rtlCol="0">
              <a:spAutoFit/>
            </a:bodyPr>
            <a:lstStyle/>
            <a:p>
              <a:pPr lvl="0" algn="ctr">
                <a:lnSpc>
                  <a:spcPct val="110000"/>
                </a:lnSpc>
              </a:pPr>
              <a:r>
                <a:rPr lang="en-US" b="0">
                  <a:solidFill>
                    <a:srgbClr val="000000"/>
                  </a:solidFill>
                  <a:latin typeface="Segoe UI" pitchFamily="34" charset="0"/>
                  <a:ea typeface="Segoe UI" pitchFamily="34" charset="0"/>
                  <a:cs typeface="Segoe UI" pitchFamily="34" charset="0"/>
                </a:rPr>
                <a:t>Sales</a:t>
              </a:r>
            </a:p>
            <a:p>
              <a:pPr lvl="0" algn="ctr">
                <a:lnSpc>
                  <a:spcPct val="110000"/>
                </a:lnSpc>
              </a:pPr>
              <a:r>
                <a:rPr lang="en-US" b="0">
                  <a:solidFill>
                    <a:srgbClr val="000000"/>
                  </a:solidFill>
                  <a:latin typeface="Segoe UI" pitchFamily="34" charset="0"/>
                  <a:ea typeface="Segoe UI" pitchFamily="34" charset="0"/>
                  <a:cs typeface="Segoe UI" pitchFamily="34" charset="0"/>
                </a:rPr>
                <a:t>(global group)</a:t>
              </a:r>
              <a:endParaRPr lang="en-US" b="0" dirty="0">
                <a:solidFill>
                  <a:srgbClr val="000000"/>
                </a:solidFill>
                <a:latin typeface="Segoe UI" pitchFamily="34" charset="0"/>
                <a:ea typeface="Segoe UI" pitchFamily="34" charset="0"/>
                <a:cs typeface="Segoe UI" pitchFamily="34" charset="0"/>
              </a:endParaRPr>
            </a:p>
          </p:txBody>
        </p:sp>
        <p:sp>
          <p:nvSpPr>
            <p:cNvPr id="19" name="small blue oval"/>
            <p:cNvSpPr>
              <a:spLocks noChangeArrowheads="1"/>
            </p:cNvSpPr>
            <p:nvPr/>
          </p:nvSpPr>
          <p:spPr bwMode="auto">
            <a:xfrm>
              <a:off x="6499443" y="1303605"/>
              <a:ext cx="2396264" cy="1662809"/>
            </a:xfrm>
            <a:prstGeom prst="ellipse">
              <a:avLst/>
            </a:prstGeom>
            <a:solidFill>
              <a:srgbClr val="92D050"/>
            </a:solidFill>
            <a:ln>
              <a:no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defRPr/>
              </a:pPr>
              <a:endParaRPr lang="en-CA" sz="1600" kern="0">
                <a:solidFill>
                  <a:srgbClr val="000000"/>
                </a:solidFill>
                <a:latin typeface="Segoe UI" pitchFamily="34" charset="0"/>
                <a:ea typeface="Segoe UI" pitchFamily="34" charset="0"/>
                <a:cs typeface="Segoe UI" pitchFamily="34" charset="0"/>
              </a:endParaRPr>
            </a:p>
          </p:txBody>
        </p:sp>
        <p:pic>
          <p:nvPicPr>
            <p:cNvPr id="20" name="globe"/>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76705" y="1301599"/>
              <a:ext cx="504578" cy="607329"/>
            </a:xfrm>
            <a:prstGeom prst="rect">
              <a:avLst/>
            </a:prstGeom>
          </p:spPr>
        </p:pic>
        <p:pic>
          <p:nvPicPr>
            <p:cNvPr id="21" name="users"/>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7323471" y="1199727"/>
              <a:ext cx="850171" cy="916590"/>
            </a:xfrm>
            <a:prstGeom prst="rect">
              <a:avLst/>
            </a:prstGeom>
            <a:noFill/>
            <a:extLst>
              <a:ext uri="{909E8E84-426E-40DD-AFC4-6F175D3DCCD1}">
                <a14:hiddenFill xmlns:a14="http://schemas.microsoft.com/office/drawing/2010/main">
                  <a:solidFill>
                    <a:srgbClr val="FFFFFF"/>
                  </a:solidFill>
                </a14:hiddenFill>
              </a:ext>
            </a:extLst>
          </p:spPr>
        </p:pic>
        <p:pic>
          <p:nvPicPr>
            <p:cNvPr id="22" name="work station"/>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14913" y="1442446"/>
              <a:ext cx="626505" cy="555912"/>
            </a:xfrm>
            <a:prstGeom prst="rect">
              <a:avLst/>
            </a:prstGeom>
          </p:spPr>
        </p:pic>
        <p:sp>
          <p:nvSpPr>
            <p:cNvPr id="23" name="TextBox 22"/>
            <p:cNvSpPr txBox="1"/>
            <p:nvPr/>
          </p:nvSpPr>
          <p:spPr>
            <a:xfrm>
              <a:off x="6875476" y="2208671"/>
              <a:ext cx="1809470" cy="646331"/>
            </a:xfrm>
            <a:prstGeom prst="rect">
              <a:avLst/>
            </a:prstGeom>
            <a:noFill/>
          </p:spPr>
          <p:txBody>
            <a:bodyPr wrap="square" rtlCol="0">
              <a:spAutoFit/>
            </a:bodyPr>
            <a:lstStyle/>
            <a:p>
              <a:pPr lvl="0" algn="ctr"/>
              <a:r>
                <a:rPr lang="en-US" b="0">
                  <a:solidFill>
                    <a:srgbClr val="000000"/>
                  </a:solidFill>
                  <a:latin typeface="Segoe UI" panose="020B0502040204020203" pitchFamily="34" charset="0"/>
                  <a:cs typeface="Segoe UI" panose="020B0502040204020203" pitchFamily="34" charset="0"/>
                </a:rPr>
                <a:t>Auditors </a:t>
              </a:r>
            </a:p>
            <a:p>
              <a:pPr lvl="0" algn="ctr"/>
              <a:r>
                <a:rPr lang="en-US" b="0">
                  <a:solidFill>
                    <a:srgbClr val="000000"/>
                  </a:solidFill>
                  <a:latin typeface="Segoe UI" panose="020B0502040204020203" pitchFamily="34" charset="0"/>
                  <a:cs typeface="Segoe UI" panose="020B0502040204020203" pitchFamily="34" charset="0"/>
                </a:rPr>
                <a:t>(global group)</a:t>
              </a:r>
              <a:endParaRPr lang="en-US" b="0" dirty="0">
                <a:solidFill>
                  <a:srgbClr val="000000"/>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438663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9ba33317-0b99-4e3a-a296-02d79b4bf22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Implementing group management</a:t>
            </a:r>
          </a:p>
        </p:txBody>
      </p:sp>
      <p:pic>
        <p:nvPicPr>
          <p:cNvPr id="4" name="stop but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3548" y="6016405"/>
            <a:ext cx="544492" cy="54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9782" y="1027009"/>
            <a:ext cx="4125565" cy="749812"/>
          </a:xfrm>
          <a:prstGeom prst="rect">
            <a:avLst/>
          </a:prstGeom>
          <a:noFill/>
          <a:ln>
            <a:noFill/>
          </a:ln>
          <a:effectLst/>
        </p:spPr>
        <p:txBody>
          <a:bodyPr wrap="square" lIns="72000" tIns="36000" rIns="72000" bIns="36000" rtlCol="0">
            <a:spAutoFit/>
          </a:bodyPr>
          <a:lstStyle/>
          <a:p>
            <a:pPr lvl="0"/>
            <a:r>
              <a:rPr lang="en-US" sz="2200" b="0">
                <a:solidFill>
                  <a:srgbClr val="000000"/>
                </a:solidFill>
                <a:latin typeface="Segoe UI" pitchFamily="34" charset="0"/>
                <a:ea typeface="Segoe UI" pitchFamily="34" charset="0"/>
                <a:cs typeface="Segoe UI" pitchFamily="34" charset="0"/>
              </a:rPr>
              <a:t>This best practice for nesting groups is known as IGDLA</a:t>
            </a:r>
            <a:endParaRPr lang="en-US" sz="2200" b="0" dirty="0">
              <a:solidFill>
                <a:srgbClr val="000000"/>
              </a:solidFill>
              <a:latin typeface="Segoe UI" pitchFamily="34" charset="0"/>
              <a:ea typeface="Segoe UI" pitchFamily="34" charset="0"/>
              <a:cs typeface="Segoe UI" pitchFamily="34" charset="0"/>
            </a:endParaRPr>
          </a:p>
        </p:txBody>
      </p:sp>
      <p:grpSp>
        <p:nvGrpSpPr>
          <p:cNvPr id="6" name="server, folder, lock"/>
          <p:cNvGrpSpPr/>
          <p:nvPr/>
        </p:nvGrpSpPr>
        <p:grpSpPr>
          <a:xfrm>
            <a:off x="5955056" y="4242016"/>
            <a:ext cx="1292218" cy="1916557"/>
            <a:chOff x="5860615" y="4275739"/>
            <a:chExt cx="1292218" cy="1916557"/>
          </a:xfrm>
        </p:grpSpPr>
        <p:sp>
          <p:nvSpPr>
            <p:cNvPr id="7" name="Down Arrow 38" descr="&#10;"/>
            <p:cNvSpPr/>
            <p:nvPr/>
          </p:nvSpPr>
          <p:spPr bwMode="auto">
            <a:xfrm>
              <a:off x="6034711" y="4275739"/>
              <a:ext cx="821680" cy="544994"/>
            </a:xfrm>
            <a:prstGeom prst="downArrow">
              <a:avLst/>
            </a:prstGeom>
            <a:solidFill>
              <a:srgbClr val="0070C0"/>
            </a:solidFill>
            <a:ln>
              <a:solidFill>
                <a:schemeClr val="accent6">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latin typeface="Segoe UI" pitchFamily="34" charset="0"/>
                <a:ea typeface="Segoe UI" pitchFamily="34" charset="0"/>
                <a:cs typeface="Segoe UI" pitchFamily="34"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0615" y="5058033"/>
              <a:ext cx="377766" cy="1097189"/>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49498" y="4808315"/>
              <a:ext cx="1103335" cy="1104693"/>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0360" y="5682150"/>
              <a:ext cx="650187" cy="510146"/>
            </a:xfrm>
            <a:prstGeom prst="rect">
              <a:avLst/>
            </a:prstGeom>
          </p:spPr>
        </p:pic>
      </p:grpSp>
      <p:sp>
        <p:nvSpPr>
          <p:cNvPr id="11" name="TextBox 10"/>
          <p:cNvSpPr txBox="1"/>
          <p:nvPr/>
        </p:nvSpPr>
        <p:spPr>
          <a:xfrm rot="10800000" flipH="1" flipV="1">
            <a:off x="179782" y="1851728"/>
            <a:ext cx="3846589" cy="4955203"/>
          </a:xfrm>
          <a:prstGeom prst="rect">
            <a:avLst/>
          </a:prstGeom>
          <a:noFill/>
        </p:spPr>
        <p:txBody>
          <a:bodyPr wrap="square" rtlCol="0">
            <a:spAutoFit/>
          </a:bodyPr>
          <a:lstStyle/>
          <a:p>
            <a:pPr lvl="0">
              <a:spcBef>
                <a:spcPts val="600"/>
              </a:spcBef>
              <a:spcAft>
                <a:spcPts val="600"/>
              </a:spcAft>
            </a:pPr>
            <a:r>
              <a:rPr lang="en-US" sz="2200" b="0" dirty="0">
                <a:solidFill>
                  <a:srgbClr val="000000"/>
                </a:solidFill>
                <a:latin typeface="Segoe UI" panose="020B0502040204020203" pitchFamily="34" charset="0"/>
                <a:cs typeface="Segoe UI" panose="020B0502040204020203" pitchFamily="34" charset="0"/>
              </a:rPr>
              <a:t>I: Identities, users, or computers, which are members of</a:t>
            </a:r>
          </a:p>
          <a:p>
            <a:pPr lvl="0">
              <a:spcBef>
                <a:spcPts val="600"/>
              </a:spcBef>
              <a:spcAft>
                <a:spcPts val="600"/>
              </a:spcAft>
            </a:pPr>
            <a:r>
              <a:rPr lang="en-US" sz="2200" b="0" dirty="0">
                <a:solidFill>
                  <a:srgbClr val="000000"/>
                </a:solidFill>
                <a:latin typeface="Segoe UI" panose="020B0502040204020203" pitchFamily="34" charset="0"/>
                <a:cs typeface="Segoe UI" panose="020B0502040204020203" pitchFamily="34" charset="0"/>
              </a:rPr>
              <a:t>G: Global groups, which collect members based on members’ roles, which are members of</a:t>
            </a:r>
          </a:p>
          <a:p>
            <a:pPr lvl="0">
              <a:spcBef>
                <a:spcPts val="600"/>
              </a:spcBef>
              <a:spcAft>
                <a:spcPts val="600"/>
              </a:spcAft>
            </a:pPr>
            <a:r>
              <a:rPr lang="en-US" sz="2200" b="0" dirty="0">
                <a:solidFill>
                  <a:srgbClr val="000000"/>
                </a:solidFill>
                <a:latin typeface="Segoe UI" panose="020B0502040204020203" pitchFamily="34" charset="0"/>
                <a:cs typeface="Segoe UI" panose="020B0502040204020203" pitchFamily="34" charset="0"/>
              </a:rPr>
              <a:t>DL: Domain-local groups, which provide management such as resource access which are</a:t>
            </a:r>
          </a:p>
          <a:p>
            <a:pPr lvl="0">
              <a:spcBef>
                <a:spcPts val="600"/>
              </a:spcBef>
              <a:spcAft>
                <a:spcPts val="600"/>
              </a:spcAft>
            </a:pPr>
            <a:r>
              <a:rPr lang="en-US" sz="2200" b="0" dirty="0">
                <a:solidFill>
                  <a:srgbClr val="000000"/>
                </a:solidFill>
                <a:latin typeface="Segoe UI" panose="020B0502040204020203" pitchFamily="34" charset="0"/>
                <a:cs typeface="Segoe UI" panose="020B0502040204020203" pitchFamily="34" charset="0"/>
              </a:rPr>
              <a:t>A: Assigned access to a resource</a:t>
            </a:r>
          </a:p>
        </p:txBody>
      </p:sp>
      <p:pic>
        <p:nvPicPr>
          <p:cNvPr id="12" name="play butt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30498" y="6016404"/>
            <a:ext cx="544492" cy="54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Group 12" descr="Illustration depicts an arrow pointing from a domain-local group to a folder resource on a server.&#10;"/>
          <p:cNvGrpSpPr/>
          <p:nvPr/>
        </p:nvGrpSpPr>
        <p:grpSpPr>
          <a:xfrm>
            <a:off x="4026371" y="978190"/>
            <a:ext cx="5120153" cy="2918317"/>
            <a:chOff x="3979915" y="978190"/>
            <a:chExt cx="5120153" cy="2918317"/>
          </a:xfrm>
        </p:grpSpPr>
        <p:sp>
          <p:nvSpPr>
            <p:cNvPr id="14" name="big grey oval"/>
            <p:cNvSpPr/>
            <p:nvPr/>
          </p:nvSpPr>
          <p:spPr bwMode="auto">
            <a:xfrm>
              <a:off x="4072828" y="1155630"/>
              <a:ext cx="5027240" cy="2740877"/>
            </a:xfrm>
            <a:prstGeom prst="ellipse">
              <a:avLst/>
            </a:prstGeom>
            <a:solidFill>
              <a:srgbClr val="FFC000"/>
            </a:solidFill>
            <a:ln w="41275">
              <a:noFill/>
              <a:headEnd type="none" w="med" len="med"/>
              <a:tailEnd type="none" w="med" len="med"/>
            </a:ln>
            <a:effectLst/>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latin typeface="Segoe UI" pitchFamily="34" charset="0"/>
                <a:ea typeface="Segoe UI" pitchFamily="34" charset="0"/>
                <a:cs typeface="Segoe UI" pitchFamily="34" charset="0"/>
              </a:endParaRPr>
            </a:p>
          </p:txBody>
        </p:sp>
        <p:sp>
          <p:nvSpPr>
            <p:cNvPr id="15" name="&quot;ACL Sales Read&quot;"/>
            <p:cNvSpPr txBox="1"/>
            <p:nvPr/>
          </p:nvSpPr>
          <p:spPr>
            <a:xfrm>
              <a:off x="4972732" y="3119694"/>
              <a:ext cx="3175385" cy="650563"/>
            </a:xfrm>
            <a:prstGeom prst="rect">
              <a:avLst/>
            </a:prstGeom>
            <a:noFill/>
          </p:spPr>
          <p:txBody>
            <a:bodyPr wrap="square" tIns="0" bIns="0" rtlCol="0">
              <a:spAutoFit/>
            </a:bodyPr>
            <a:lstStyle/>
            <a:p>
              <a:pPr lvl="0" algn="ctr">
                <a:lnSpc>
                  <a:spcPct val="110000"/>
                </a:lnSpc>
              </a:pPr>
              <a:r>
                <a:rPr lang="en-US" sz="2000" b="0">
                  <a:solidFill>
                    <a:srgbClr val="000000"/>
                  </a:solidFill>
                  <a:latin typeface="Segoe UI" pitchFamily="34" charset="0"/>
                  <a:ea typeface="Segoe UI" pitchFamily="34" charset="0"/>
                  <a:cs typeface="Segoe UI" pitchFamily="34" charset="0"/>
                </a:rPr>
                <a:t>ACL_Sales_Read</a:t>
              </a:r>
              <a:br>
                <a:rPr lang="en-US" sz="2000" b="0">
                  <a:solidFill>
                    <a:srgbClr val="000000"/>
                  </a:solidFill>
                  <a:latin typeface="Segoe UI" pitchFamily="34" charset="0"/>
                  <a:ea typeface="Segoe UI" pitchFamily="34" charset="0"/>
                  <a:cs typeface="Segoe UI" pitchFamily="34" charset="0"/>
                </a:rPr>
              </a:br>
              <a:r>
                <a:rPr lang="en-US" sz="2000" b="0">
                  <a:solidFill>
                    <a:srgbClr val="000000"/>
                  </a:solidFill>
                  <a:latin typeface="Segoe UI" pitchFamily="34" charset="0"/>
                  <a:ea typeface="Segoe UI" pitchFamily="34" charset="0"/>
                  <a:cs typeface="Segoe UI" pitchFamily="34" charset="0"/>
                </a:rPr>
                <a:t>(domain-local group)</a:t>
              </a:r>
              <a:endParaRPr lang="en-US" sz="2000" b="0" dirty="0">
                <a:solidFill>
                  <a:srgbClr val="000000"/>
                </a:solidFill>
                <a:latin typeface="Segoe UI" pitchFamily="34" charset="0"/>
                <a:ea typeface="Segoe UI" pitchFamily="34" charset="0"/>
                <a:cs typeface="Segoe UI" pitchFamily="34" charset="0"/>
              </a:endParaRPr>
            </a:p>
          </p:txBody>
        </p:sp>
        <p:sp>
          <p:nvSpPr>
            <p:cNvPr id="16" name="small blue oval"/>
            <p:cNvSpPr>
              <a:spLocks noChangeArrowheads="1"/>
            </p:cNvSpPr>
            <p:nvPr/>
          </p:nvSpPr>
          <p:spPr bwMode="auto">
            <a:xfrm>
              <a:off x="3979915" y="1145225"/>
              <a:ext cx="2396264" cy="1662809"/>
            </a:xfrm>
            <a:prstGeom prst="ellipse">
              <a:avLst/>
            </a:prstGeom>
            <a:solidFill>
              <a:srgbClr val="92D050"/>
            </a:solidFill>
            <a:ln>
              <a:no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defRPr/>
              </a:pPr>
              <a:endParaRPr lang="en-CA" sz="1600" kern="0">
                <a:solidFill>
                  <a:srgbClr val="000000"/>
                </a:solidFill>
                <a:latin typeface="Segoe UI" pitchFamily="34" charset="0"/>
                <a:ea typeface="Segoe UI" pitchFamily="34" charset="0"/>
                <a:cs typeface="Segoe UI" pitchFamily="34" charset="0"/>
              </a:endParaRPr>
            </a:p>
          </p:txBody>
        </p:sp>
        <p:pic>
          <p:nvPicPr>
            <p:cNvPr id="17" name="globe"/>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15249" y="1080062"/>
              <a:ext cx="504578" cy="607329"/>
            </a:xfrm>
            <a:prstGeom prst="rect">
              <a:avLst/>
            </a:prstGeom>
          </p:spPr>
        </p:pic>
        <p:pic>
          <p:nvPicPr>
            <p:cNvPr id="18" name="users"/>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4962015" y="978190"/>
              <a:ext cx="850171" cy="916590"/>
            </a:xfrm>
            <a:prstGeom prst="rect">
              <a:avLst/>
            </a:prstGeom>
            <a:noFill/>
            <a:extLst>
              <a:ext uri="{909E8E84-426E-40DD-AFC4-6F175D3DCCD1}">
                <a14:hiddenFill xmlns:a14="http://schemas.microsoft.com/office/drawing/2010/main">
                  <a:solidFill>
                    <a:srgbClr val="FFFFFF"/>
                  </a:solidFill>
                </a14:hiddenFill>
              </a:ext>
            </a:extLst>
          </p:spPr>
        </p:pic>
        <p:pic>
          <p:nvPicPr>
            <p:cNvPr id="19" name="work station"/>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53457" y="1220909"/>
              <a:ext cx="626505" cy="555912"/>
            </a:xfrm>
            <a:prstGeom prst="rect">
              <a:avLst/>
            </a:prstGeom>
          </p:spPr>
        </p:pic>
        <p:sp>
          <p:nvSpPr>
            <p:cNvPr id="20" name="&quot;sales&quot;"/>
            <p:cNvSpPr txBox="1"/>
            <p:nvPr/>
          </p:nvSpPr>
          <p:spPr>
            <a:xfrm>
              <a:off x="4305347" y="1974704"/>
              <a:ext cx="1792825" cy="701731"/>
            </a:xfrm>
            <a:prstGeom prst="rect">
              <a:avLst/>
            </a:prstGeom>
            <a:noFill/>
          </p:spPr>
          <p:txBody>
            <a:bodyPr wrap="square" rtlCol="0">
              <a:spAutoFit/>
            </a:bodyPr>
            <a:lstStyle/>
            <a:p>
              <a:pPr lvl="0" algn="ctr">
                <a:lnSpc>
                  <a:spcPct val="110000"/>
                </a:lnSpc>
              </a:pPr>
              <a:r>
                <a:rPr lang="en-US" b="0">
                  <a:solidFill>
                    <a:srgbClr val="000000"/>
                  </a:solidFill>
                  <a:latin typeface="Segoe UI" pitchFamily="34" charset="0"/>
                  <a:ea typeface="Segoe UI" pitchFamily="34" charset="0"/>
                  <a:cs typeface="Segoe UI" pitchFamily="34" charset="0"/>
                </a:rPr>
                <a:t>Sales</a:t>
              </a:r>
            </a:p>
            <a:p>
              <a:pPr lvl="0" algn="ctr">
                <a:lnSpc>
                  <a:spcPct val="110000"/>
                </a:lnSpc>
              </a:pPr>
              <a:r>
                <a:rPr lang="en-US" b="0">
                  <a:solidFill>
                    <a:srgbClr val="000000"/>
                  </a:solidFill>
                  <a:latin typeface="Segoe UI" pitchFamily="34" charset="0"/>
                  <a:ea typeface="Segoe UI" pitchFamily="34" charset="0"/>
                  <a:cs typeface="Segoe UI" pitchFamily="34" charset="0"/>
                </a:rPr>
                <a:t>(global group)</a:t>
              </a:r>
              <a:endParaRPr lang="en-US" b="0" dirty="0">
                <a:solidFill>
                  <a:srgbClr val="000000"/>
                </a:solidFill>
                <a:latin typeface="Segoe UI" pitchFamily="34" charset="0"/>
                <a:ea typeface="Segoe UI" pitchFamily="34" charset="0"/>
                <a:cs typeface="Segoe UI" pitchFamily="34" charset="0"/>
              </a:endParaRPr>
            </a:p>
          </p:txBody>
        </p:sp>
        <p:sp>
          <p:nvSpPr>
            <p:cNvPr id="21" name="small blue oval"/>
            <p:cNvSpPr>
              <a:spLocks noChangeArrowheads="1"/>
            </p:cNvSpPr>
            <p:nvPr/>
          </p:nvSpPr>
          <p:spPr bwMode="auto">
            <a:xfrm>
              <a:off x="6499443" y="1303605"/>
              <a:ext cx="2396264" cy="1662809"/>
            </a:xfrm>
            <a:prstGeom prst="ellipse">
              <a:avLst/>
            </a:prstGeom>
            <a:solidFill>
              <a:srgbClr val="92D050"/>
            </a:solidFill>
            <a:ln>
              <a:no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defRPr/>
              </a:pPr>
              <a:endParaRPr lang="en-CA" sz="1600" kern="0">
                <a:solidFill>
                  <a:srgbClr val="000000"/>
                </a:solidFill>
                <a:latin typeface="Segoe UI" pitchFamily="34" charset="0"/>
                <a:ea typeface="Segoe UI" pitchFamily="34" charset="0"/>
                <a:cs typeface="Segoe UI" pitchFamily="34" charset="0"/>
              </a:endParaRPr>
            </a:p>
          </p:txBody>
        </p:sp>
        <p:pic>
          <p:nvPicPr>
            <p:cNvPr id="22" name="globe"/>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76705" y="1301599"/>
              <a:ext cx="504578" cy="607329"/>
            </a:xfrm>
            <a:prstGeom prst="rect">
              <a:avLst/>
            </a:prstGeom>
          </p:spPr>
        </p:pic>
        <p:pic>
          <p:nvPicPr>
            <p:cNvPr id="23" name="users"/>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7323471" y="1199727"/>
              <a:ext cx="850171" cy="916590"/>
            </a:xfrm>
            <a:prstGeom prst="rect">
              <a:avLst/>
            </a:prstGeom>
            <a:noFill/>
            <a:extLst>
              <a:ext uri="{909E8E84-426E-40DD-AFC4-6F175D3DCCD1}">
                <a14:hiddenFill xmlns:a14="http://schemas.microsoft.com/office/drawing/2010/main">
                  <a:solidFill>
                    <a:srgbClr val="FFFFFF"/>
                  </a:solidFill>
                </a14:hiddenFill>
              </a:ext>
            </a:extLst>
          </p:spPr>
        </p:pic>
        <p:pic>
          <p:nvPicPr>
            <p:cNvPr id="24" name="work station"/>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14913" y="1442446"/>
              <a:ext cx="626505" cy="555912"/>
            </a:xfrm>
            <a:prstGeom prst="rect">
              <a:avLst/>
            </a:prstGeom>
          </p:spPr>
        </p:pic>
        <p:sp>
          <p:nvSpPr>
            <p:cNvPr id="25" name="TextBox 24"/>
            <p:cNvSpPr txBox="1"/>
            <p:nvPr/>
          </p:nvSpPr>
          <p:spPr>
            <a:xfrm>
              <a:off x="6875476" y="2208671"/>
              <a:ext cx="1809470" cy="646331"/>
            </a:xfrm>
            <a:prstGeom prst="rect">
              <a:avLst/>
            </a:prstGeom>
            <a:noFill/>
          </p:spPr>
          <p:txBody>
            <a:bodyPr wrap="square" rtlCol="0">
              <a:spAutoFit/>
            </a:bodyPr>
            <a:lstStyle/>
            <a:p>
              <a:pPr lvl="0" algn="ctr"/>
              <a:r>
                <a:rPr lang="en-US" b="0">
                  <a:solidFill>
                    <a:srgbClr val="000000"/>
                  </a:solidFill>
                  <a:latin typeface="Segoe UI" panose="020B0502040204020203" pitchFamily="34" charset="0"/>
                  <a:cs typeface="Segoe UI" panose="020B0502040204020203" pitchFamily="34" charset="0"/>
                </a:rPr>
                <a:t>Auditors </a:t>
              </a:r>
            </a:p>
            <a:p>
              <a:pPr lvl="0" algn="ctr"/>
              <a:r>
                <a:rPr lang="en-US" b="0">
                  <a:solidFill>
                    <a:srgbClr val="000000"/>
                  </a:solidFill>
                  <a:latin typeface="Segoe UI" panose="020B0502040204020203" pitchFamily="34" charset="0"/>
                  <a:cs typeface="Segoe UI" panose="020B0502040204020203" pitchFamily="34" charset="0"/>
                </a:rPr>
                <a:t>(global group)</a:t>
              </a:r>
              <a:endParaRPr lang="en-US" b="0" dirty="0">
                <a:solidFill>
                  <a:srgbClr val="000000"/>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26141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name="b59634a7-a9ec-486c-90ec-6a25c007cbaa">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65511" cy="740664"/>
          </a:xfrm>
        </p:spPr>
        <p:txBody>
          <a:bodyPr/>
          <a:lstStyle/>
          <a:p>
            <a:r>
              <a:rPr lang="en-US" dirty="0"/>
              <a:t>Managing group membership by using Group Policy</a:t>
            </a:r>
          </a:p>
        </p:txBody>
      </p:sp>
      <p:sp>
        <p:nvSpPr>
          <p:cNvPr id="4" name="Content Placeholder 2"/>
          <p:cNvSpPr txBox="1">
            <a:spLocks/>
          </p:cNvSpPr>
          <p:nvPr/>
        </p:nvSpPr>
        <p:spPr>
          <a:xfrm>
            <a:off x="458788" y="1021214"/>
            <a:ext cx="8119156" cy="565195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Restricted Groups can simplify group management</a:t>
            </a:r>
          </a:p>
          <a:p>
            <a:pPr lvl="0"/>
            <a:r>
              <a:rPr lang="en-US" b="0" kern="0">
                <a:solidFill>
                  <a:srgbClr val="000000"/>
                </a:solidFill>
              </a:rPr>
              <a:t>You use it to manage local and AD DS groups </a:t>
            </a:r>
            <a:endParaRPr lang="en-US" b="0" kern="0" dirty="0">
              <a:solidFill>
                <a:srgbClr val="000000"/>
              </a:solidFill>
            </a:endParaRPr>
          </a:p>
        </p:txBody>
      </p:sp>
      <p:pic>
        <p:nvPicPr>
          <p:cNvPr id="5" name="Picture 4" descr="Screenshot of the Restricted Groups setting in GPO.&#10;&#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8208" y="2700666"/>
            <a:ext cx="4819134" cy="3853137"/>
          </a:xfrm>
          <a:prstGeom prst="rect">
            <a:avLst/>
          </a:prstGeom>
          <a:ln>
            <a:solidFill>
              <a:schemeClr val="tx1"/>
            </a:solidFill>
          </a:ln>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8539" y="6186486"/>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8040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3695e5b7-5e7e-4274-96ab-c6aa64985495">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351114" cy="740664"/>
          </a:xfrm>
        </p:spPr>
        <p:txBody>
          <a:bodyPr/>
          <a:lstStyle/>
          <a:p>
            <a:r>
              <a:rPr lang="en-US" dirty="0"/>
              <a:t>Managing group membership by using Group Policy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Members can be added to the group and the group can be nested into other groups</a:t>
            </a:r>
          </a:p>
          <a:p>
            <a:pPr lvl="0"/>
            <a:endParaRPr lang="en-US" b="0" kern="0" dirty="0">
              <a:solidFill>
                <a:srgbClr val="000000"/>
              </a:solidFill>
            </a:endParaRPr>
          </a:p>
        </p:txBody>
      </p:sp>
      <p:pic>
        <p:nvPicPr>
          <p:cNvPr id="5" name="Picture 4" descr="Screenshot of the GPO setting dialog box where members can be added.&#10;&#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9998" y="2030446"/>
            <a:ext cx="3419952" cy="4353533"/>
          </a:xfrm>
          <a:prstGeom prst="rect">
            <a:avLst/>
          </a:prstGeom>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0014" y="618648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8539" y="6186486"/>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6800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54e84ca0-3f75-44ee-9fe5-9d7f728b93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Default groups</a:t>
            </a:r>
          </a:p>
        </p:txBody>
      </p:sp>
      <p:sp>
        <p:nvSpPr>
          <p:cNvPr id="4" name="Content Placeholder 3"/>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eaLnBrk="0" hangingPunct="0">
              <a:lnSpc>
                <a:spcPct val="90000"/>
              </a:lnSpc>
              <a:buNone/>
            </a:pPr>
            <a:r>
              <a:rPr lang="en-US" sz="2200" b="0" kern="0">
                <a:solidFill>
                  <a:srgbClr val="000000"/>
                </a:solidFill>
              </a:rPr>
              <a:t>Carefully manage the default groups</a:t>
            </a:r>
            <a:r>
              <a:rPr lang="en-GB" sz="2200" b="0" kern="0">
                <a:solidFill>
                  <a:srgbClr val="000000"/>
                </a:solidFill>
              </a:rPr>
              <a:t> that provide administrative privileges, because these groups:</a:t>
            </a:r>
          </a:p>
          <a:p>
            <a:pPr lvl="1" eaLnBrk="0" hangingPunct="0">
              <a:lnSpc>
                <a:spcPct val="90000"/>
              </a:lnSpc>
            </a:pPr>
            <a:r>
              <a:rPr lang="en-GB" sz="2200" b="0" kern="0">
                <a:solidFill>
                  <a:srgbClr val="000000"/>
                </a:solidFill>
              </a:rPr>
              <a:t>Typically have broader privileges than are necessary for most delegated environments</a:t>
            </a:r>
          </a:p>
          <a:p>
            <a:pPr lvl="1" eaLnBrk="0" hangingPunct="0">
              <a:lnSpc>
                <a:spcPct val="90000"/>
              </a:lnSpc>
            </a:pPr>
            <a:r>
              <a:rPr lang="en-GB" sz="2200" b="0" kern="0">
                <a:solidFill>
                  <a:srgbClr val="000000"/>
                </a:solidFill>
              </a:rPr>
              <a:t>Often apply protection to their members</a:t>
            </a:r>
            <a:endParaRPr lang="en-US" sz="2200" b="0" kern="0">
              <a:solidFill>
                <a:srgbClr val="000000"/>
              </a:solidFill>
            </a:endParaRPr>
          </a:p>
          <a:p>
            <a:pPr lvl="0"/>
            <a:endParaRPr lang="en-US" sz="3200" b="0"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568730004"/>
              </p:ext>
            </p:extLst>
          </p:nvPr>
        </p:nvGraphicFramePr>
        <p:xfrm>
          <a:off x="663530" y="2888349"/>
          <a:ext cx="7766138" cy="3676526"/>
        </p:xfrm>
        <a:graphic>
          <a:graphicData uri="http://schemas.openxmlformats.org/drawingml/2006/table">
            <a:tbl>
              <a:tblPr firstRow="1" bandRow="1">
                <a:tableStyleId>{9DCAF9ED-07DC-4A11-8D7F-57B35C25682E}</a:tableStyleId>
              </a:tblPr>
              <a:tblGrid>
                <a:gridCol w="2645328">
                  <a:extLst>
                    <a:ext uri="{9D8B030D-6E8A-4147-A177-3AD203B41FA5}">
                      <a16:colId xmlns:a16="http://schemas.microsoft.com/office/drawing/2014/main" val="20000"/>
                    </a:ext>
                  </a:extLst>
                </a:gridCol>
                <a:gridCol w="5120810">
                  <a:extLst>
                    <a:ext uri="{9D8B030D-6E8A-4147-A177-3AD203B41FA5}">
                      <a16:colId xmlns:a16="http://schemas.microsoft.com/office/drawing/2014/main" val="20001"/>
                    </a:ext>
                  </a:extLst>
                </a:gridCol>
              </a:tblGrid>
              <a:tr h="349504">
                <a:tc>
                  <a:txBody>
                    <a:bodyPr/>
                    <a:lstStyle/>
                    <a:p>
                      <a:r>
                        <a:rPr lang="en-US"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Group</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Location</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90921">
                <a:tc>
                  <a:txBody>
                    <a:bodyPr/>
                    <a:lstStyle/>
                    <a:p>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Enterprise Admins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Users container of the forest root domain</a:t>
                      </a:r>
                      <a:endParaRPr lang="en-US"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57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Schema Admins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Users container of the forest root domain</a:t>
                      </a:r>
                      <a:endParaRPr lang="en-US"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49504">
                <a:tc>
                  <a:txBody>
                    <a:bodyPr/>
                    <a:lstStyle/>
                    <a:p>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Administrators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Built-in container of each domain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49504">
                <a:tc>
                  <a:txBody>
                    <a:bodyPr/>
                    <a:lstStyle/>
                    <a:p>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Domain Admins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Users container of each domain </a:t>
                      </a:r>
                      <a:endParaRPr lang="en-US"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08140">
                <a:tc>
                  <a:txBody>
                    <a:bodyPr/>
                    <a:lstStyle/>
                    <a:p>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Server Operators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Built-in container of each domain </a:t>
                      </a:r>
                      <a:endParaRPr lang="en-US"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49504">
                <a:tc>
                  <a:txBody>
                    <a:bodyPr/>
                    <a:lstStyle/>
                    <a:p>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Account Operators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Built-in container of each domain </a:t>
                      </a:r>
                      <a:endParaRPr lang="en-US"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49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Backup Operators</a:t>
                      </a:r>
                      <a:endParaRPr lang="en-US"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Built-in container of</a:t>
                      </a:r>
                      <a:r>
                        <a:rPr lang="en-US" sz="1800" kern="1200" baseline="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 </a:t>
                      </a:r>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each domain </a:t>
                      </a:r>
                      <a:endParaRPr lang="en-US"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49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Print Operators</a:t>
                      </a:r>
                      <a:endParaRPr lang="en-US"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Built-in container of each domain </a:t>
                      </a:r>
                      <a:endParaRPr lang="en-US"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49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Cert Publishers </a:t>
                      </a:r>
                      <a:endParaRPr lang="en-US"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Users container of each domain</a:t>
                      </a:r>
                      <a:endParaRPr lang="en-US"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001603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dae0d676-f297-4f1b-ad83-5799ed6975d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Special identities</a:t>
            </a:r>
          </a:p>
        </p:txBody>
      </p:sp>
      <p:sp>
        <p:nvSpPr>
          <p:cNvPr id="4" name="Content Placeholder 4"/>
          <p:cNvSpPr txBox="1">
            <a:spLocks noChangeArrowheads="1"/>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600" b="0" kern="0">
                <a:solidFill>
                  <a:srgbClr val="000000"/>
                </a:solidFill>
              </a:rPr>
              <a:t>Special identities:</a:t>
            </a:r>
          </a:p>
          <a:p>
            <a:pPr lvl="1"/>
            <a:r>
              <a:rPr lang="en-US" b="0" kern="0">
                <a:solidFill>
                  <a:srgbClr val="000000"/>
                </a:solidFill>
              </a:rPr>
              <a:t>Are groups</a:t>
            </a:r>
            <a:r>
              <a:rPr lang="en-GB" b="0" kern="0">
                <a:solidFill>
                  <a:srgbClr val="000000"/>
                </a:solidFill>
              </a:rPr>
              <a:t> for which the operating system controls membership</a:t>
            </a:r>
          </a:p>
          <a:p>
            <a:pPr lvl="1"/>
            <a:r>
              <a:rPr lang="en-GB" b="0" kern="0">
                <a:solidFill>
                  <a:srgbClr val="000000"/>
                </a:solidFill>
              </a:rPr>
              <a:t>Can be used by the Windows Server operating system to provide access to resources based on the type of authentication or connection, not on the user account</a:t>
            </a:r>
          </a:p>
          <a:p>
            <a:pPr marL="681037" lvl="2" indent="0">
              <a:buNone/>
            </a:pPr>
            <a:r>
              <a:rPr lang="en-GB" sz="1100" b="0" kern="0">
                <a:solidFill>
                  <a:srgbClr val="000000"/>
                </a:solidFill>
              </a:rPr>
              <a:t>   </a:t>
            </a:r>
          </a:p>
          <a:p>
            <a:pPr lvl="0"/>
            <a:r>
              <a:rPr lang="en-GB" sz="2600" b="0" kern="0">
                <a:solidFill>
                  <a:srgbClr val="000000"/>
                </a:solidFill>
              </a:rPr>
              <a:t>Important special identities include:</a:t>
            </a:r>
            <a:endParaRPr lang="en-GB" sz="2600" b="0"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6958666"/>
              </p:ext>
            </p:extLst>
          </p:nvPr>
        </p:nvGraphicFramePr>
        <p:xfrm>
          <a:off x="761971" y="4347174"/>
          <a:ext cx="7474344" cy="1341120"/>
        </p:xfrm>
        <a:graphic>
          <a:graphicData uri="http://schemas.openxmlformats.org/drawingml/2006/table">
            <a:tbl>
              <a:tblPr firstRow="1" bandRow="1">
                <a:tableStyleId>{5C22544A-7EE6-4342-B048-85BDC9FD1C3A}</a:tableStyleId>
              </a:tblPr>
              <a:tblGrid>
                <a:gridCol w="3395959">
                  <a:extLst>
                    <a:ext uri="{9D8B030D-6E8A-4147-A177-3AD203B41FA5}">
                      <a16:colId xmlns:a16="http://schemas.microsoft.com/office/drawing/2014/main" val="20000"/>
                    </a:ext>
                  </a:extLst>
                </a:gridCol>
                <a:gridCol w="4078385">
                  <a:extLst>
                    <a:ext uri="{9D8B030D-6E8A-4147-A177-3AD203B41FA5}">
                      <a16:colId xmlns:a16="http://schemas.microsoft.com/office/drawing/2014/main" val="20001"/>
                    </a:ext>
                  </a:extLst>
                </a:gridCol>
              </a:tblGrid>
              <a:tr h="370840">
                <a:tc>
                  <a:txBody>
                    <a:bodyPr/>
                    <a:lstStyle/>
                    <a:p>
                      <a:pPr marL="0" lvl="1" indent="-169863" algn="l" rtl="0" eaLnBrk="1" fontAlgn="base" hangingPunct="1">
                        <a:lnSpc>
                          <a:spcPct val="100000"/>
                        </a:lnSpc>
                        <a:spcBef>
                          <a:spcPts val="600"/>
                        </a:spcBef>
                        <a:spcAft>
                          <a:spcPct val="0"/>
                        </a:spcAft>
                        <a:buClr>
                          <a:srgbClr val="0070C0"/>
                        </a:buClr>
                        <a:buSzPct val="80000"/>
                        <a:buFont typeface="Arial" pitchFamily="34" charset="0"/>
                        <a:buChar char="•"/>
                      </a:pPr>
                      <a:r>
                        <a:rPr lang="en-US" sz="2400" b="0" dirty="0">
                          <a:solidFill>
                            <a:schemeClr val="tx1"/>
                          </a:solidFill>
                          <a:latin typeface="Segoe UI" pitchFamily="34" charset="0"/>
                          <a:ea typeface="Segoe UI" pitchFamily="34" charset="0"/>
                          <a:cs typeface="Segoe UI" pitchFamily="34" charset="0"/>
                        </a:rPr>
                        <a:t>Anonymous Logon</a:t>
                      </a:r>
                    </a:p>
                    <a:p>
                      <a:pPr marL="0" lvl="1" indent="-169863" algn="l" rtl="0" eaLnBrk="1" fontAlgn="base" hangingPunct="1">
                        <a:lnSpc>
                          <a:spcPct val="100000"/>
                        </a:lnSpc>
                        <a:spcBef>
                          <a:spcPts val="600"/>
                        </a:spcBef>
                        <a:spcAft>
                          <a:spcPct val="0"/>
                        </a:spcAft>
                        <a:buClr>
                          <a:srgbClr val="0070C0"/>
                        </a:buClr>
                        <a:buSzPct val="80000"/>
                        <a:buFont typeface="Arial" pitchFamily="34" charset="0"/>
                        <a:buChar char="•"/>
                      </a:pPr>
                      <a:r>
                        <a:rPr lang="en-US" sz="2400" b="0" dirty="0">
                          <a:solidFill>
                            <a:schemeClr val="tx1"/>
                          </a:solidFill>
                          <a:latin typeface="Segoe UI" pitchFamily="34" charset="0"/>
                          <a:ea typeface="Segoe UI" pitchFamily="34" charset="0"/>
                          <a:cs typeface="Segoe UI" pitchFamily="34" charset="0"/>
                        </a:rPr>
                        <a:t>Authenticated Users</a:t>
                      </a:r>
                    </a:p>
                    <a:p>
                      <a:pPr marL="0" lvl="1" indent="-169863" algn="l" rtl="0" eaLnBrk="1" fontAlgn="base" hangingPunct="1">
                        <a:lnSpc>
                          <a:spcPct val="100000"/>
                        </a:lnSpc>
                        <a:spcBef>
                          <a:spcPts val="600"/>
                        </a:spcBef>
                        <a:spcAft>
                          <a:spcPct val="0"/>
                        </a:spcAft>
                        <a:buClr>
                          <a:srgbClr val="0070C0"/>
                        </a:buClr>
                        <a:buSzPct val="80000"/>
                        <a:buFont typeface="Arial" pitchFamily="34" charset="0"/>
                        <a:buChar char="•"/>
                      </a:pPr>
                      <a:r>
                        <a:rPr lang="en-US" sz="2400" b="0" dirty="0">
                          <a:solidFill>
                            <a:schemeClr val="tx1"/>
                          </a:solidFill>
                          <a:latin typeface="Segoe UI" pitchFamily="34" charset="0"/>
                          <a:ea typeface="Segoe UI" pitchFamily="34" charset="0"/>
                          <a:cs typeface="Segoe UI" pitchFamily="34" charset="0"/>
                        </a:rPr>
                        <a:t>Everyone</a:t>
                      </a:r>
                      <a:endParaRPr lang="en-CA" sz="2400" b="0" dirty="0">
                        <a:solidFill>
                          <a:schemeClr val="tx1"/>
                        </a:solidFill>
                        <a:latin typeface="Segoe UI" pitchFamily="34" charset="0"/>
                        <a:ea typeface="Segoe UI" pitchFamily="34" charset="0"/>
                        <a:cs typeface="Segoe UI" pitchFamily="34" charset="0"/>
                      </a:endParaRPr>
                    </a:p>
                  </a:txBody>
                  <a:tcPr>
                    <a:solidFill>
                      <a:schemeClr val="bg1"/>
                    </a:solidFill>
                  </a:tcPr>
                </a:tc>
                <a:tc>
                  <a:txBody>
                    <a:bodyPr/>
                    <a:lstStyle/>
                    <a:p>
                      <a:pPr marL="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pPr>
                      <a:r>
                        <a:rPr lang="en-US" sz="2400" b="0" dirty="0">
                          <a:solidFill>
                            <a:schemeClr val="tx1"/>
                          </a:solidFill>
                          <a:latin typeface="Segoe UI" pitchFamily="34" charset="0"/>
                          <a:ea typeface="Segoe UI" pitchFamily="34" charset="0"/>
                          <a:cs typeface="Segoe UI" pitchFamily="34" charset="0"/>
                        </a:rPr>
                        <a:t>Interactive</a:t>
                      </a:r>
                    </a:p>
                    <a:p>
                      <a:pPr marL="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pPr>
                      <a:r>
                        <a:rPr lang="en-US" sz="2400" b="0" dirty="0">
                          <a:solidFill>
                            <a:schemeClr val="tx1"/>
                          </a:solidFill>
                          <a:latin typeface="Segoe UI" pitchFamily="34" charset="0"/>
                          <a:ea typeface="Segoe UI" pitchFamily="34" charset="0"/>
                          <a:cs typeface="Segoe UI" pitchFamily="34" charset="0"/>
                        </a:rPr>
                        <a:t>Network</a:t>
                      </a:r>
                    </a:p>
                    <a:p>
                      <a:pPr marL="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pPr>
                      <a:r>
                        <a:rPr lang="en-US" sz="2400" b="0" dirty="0">
                          <a:solidFill>
                            <a:schemeClr val="tx1"/>
                          </a:solidFill>
                          <a:latin typeface="Segoe UI" pitchFamily="34" charset="0"/>
                          <a:ea typeface="Segoe UI" pitchFamily="34" charset="0"/>
                          <a:cs typeface="Segoe UI" pitchFamily="34" charset="0"/>
                        </a:rPr>
                        <a:t>Creator Owner</a:t>
                      </a:r>
                      <a:endParaRPr lang="en-CA" sz="2400" b="0" dirty="0">
                        <a:solidFill>
                          <a:schemeClr val="tx1"/>
                        </a:solidFill>
                        <a:latin typeface="Segoe UI" pitchFamily="34" charset="0"/>
                        <a:ea typeface="Segoe UI" pitchFamily="34" charset="0"/>
                        <a:cs typeface="Segoe UI" pitchFamily="34" charset="0"/>
                      </a:endParaRPr>
                    </a:p>
                  </a:txBody>
                  <a:tcP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54144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e05ba702-c115-490e-94cd-9ce54f79c0cb">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507456" cy="740664"/>
          </a:xfrm>
        </p:spPr>
        <p:txBody>
          <a:bodyPr/>
          <a:lstStyle/>
          <a:p>
            <a:r>
              <a:rPr lang="en-US" dirty="0"/>
              <a:t>Demonstration: Managing groups in Windows Server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1"/>
            <a:r>
              <a:rPr lang="en-US" b="0" kern="0" dirty="0">
                <a:solidFill>
                  <a:srgbClr val="000000"/>
                </a:solidFill>
              </a:rPr>
              <a:t>Create a new group and add members to the group</a:t>
            </a:r>
          </a:p>
          <a:p>
            <a:pPr lvl="1"/>
            <a:r>
              <a:rPr lang="en-US" b="0" kern="0" dirty="0">
                <a:solidFill>
                  <a:srgbClr val="000000"/>
                </a:solidFill>
              </a:rPr>
              <a:t>Add users to the group</a:t>
            </a:r>
          </a:p>
          <a:p>
            <a:pPr lvl="1"/>
            <a:r>
              <a:rPr lang="en-US" b="0" kern="0" dirty="0">
                <a:solidFill>
                  <a:srgbClr val="000000"/>
                </a:solidFill>
              </a:rPr>
              <a:t>Change the group type and scope</a:t>
            </a:r>
          </a:p>
          <a:p>
            <a:pPr lvl="1"/>
            <a:r>
              <a:rPr lang="en-US" b="0" kern="0" dirty="0">
                <a:solidFill>
                  <a:srgbClr val="000000"/>
                </a:solidFill>
              </a:rPr>
              <a:t>Configure a manager for the group</a:t>
            </a:r>
          </a:p>
        </p:txBody>
      </p:sp>
    </p:spTree>
    <p:extLst>
      <p:ext uri="{BB962C8B-B14F-4D97-AF65-F5344CB8AC3E}">
        <p14:creationId xmlns:p14="http://schemas.microsoft.com/office/powerpoint/2010/main" val="1203433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11401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Managing computer objects in AD DS</a:t>
            </a:r>
          </a:p>
        </p:txBody>
      </p:sp>
      <p:sp>
        <p:nvSpPr>
          <p:cNvPr id="3" name="Text Placeholder 2"/>
          <p:cNvSpPr>
            <a:spLocks noGrp="1"/>
          </p:cNvSpPr>
          <p:nvPr>
            <p:ph type="body" idx="1"/>
          </p:nvPr>
        </p:nvSpPr>
        <p:spPr/>
        <p:txBody>
          <a:bodyPr/>
          <a:lstStyle/>
          <a:p>
            <a:r>
              <a:rPr lang="en-US"/>
              <a:t>What is the Computers container?
Specifying the location of computer accounts
Controlling permissions to create computer accounts
Joining a computer to a domain
Computer accounts and secure channels
Resetting the secure channel
Performing an offline domain join</a:t>
            </a:r>
          </a:p>
        </p:txBody>
      </p:sp>
    </p:spTree>
    <p:extLst>
      <p:ext uri="{BB962C8B-B14F-4D97-AF65-F5344CB8AC3E}">
        <p14:creationId xmlns:p14="http://schemas.microsoft.com/office/powerpoint/2010/main" val="1503357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the Computers container?</a:t>
            </a:r>
          </a:p>
        </p:txBody>
      </p:sp>
      <p:pic>
        <p:nvPicPr>
          <p:cNvPr id="4" name="alt text here, Picture 2" descr="Screen shot of the Active Directory Administrative Center, which is open to Adatum (local). A computer object is highlighted."/>
          <p:cNvPicPr>
            <a:picLocks noChangeAspect="1" noChangeArrowheads="1"/>
          </p:cNvPicPr>
          <p:nvPr/>
        </p:nvPicPr>
        <p:blipFill rotWithShape="1">
          <a:blip r:embed="rId3">
            <a:extLst>
              <a:ext uri="{28A0092B-C50C-407E-A947-70E740481C1C}">
                <a14:useLocalDpi xmlns:a14="http://schemas.microsoft.com/office/drawing/2010/main" val="0"/>
              </a:ext>
            </a:extLst>
          </a:blip>
          <a:srcRect l="1430" t="10180" r="938" b="6815"/>
          <a:stretch/>
        </p:blipFill>
        <p:spPr bwMode="auto">
          <a:xfrm>
            <a:off x="465666" y="2262005"/>
            <a:ext cx="8285017" cy="4169007"/>
          </a:xfrm>
          <a:prstGeom prst="rect">
            <a:avLst/>
          </a:prstGeom>
          <a:noFill/>
          <a:ln w="28575">
            <a:solidFill>
              <a:srgbClr val="569AD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p:cNvSpPr/>
          <p:nvPr/>
        </p:nvSpPr>
        <p:spPr>
          <a:xfrm>
            <a:off x="385232" y="984732"/>
            <a:ext cx="8445884" cy="1277273"/>
          </a:xfrm>
          <a:prstGeom prst="rect">
            <a:avLst/>
          </a:prstGeom>
        </p:spPr>
        <p:txBody>
          <a:bodyPr wrap="square">
            <a:spAutoFit/>
          </a:bodyPr>
          <a:lstStyle/>
          <a:p>
            <a:pPr lvl="0" algn="ctr">
              <a:spcBef>
                <a:spcPts val="0"/>
              </a:spcBef>
              <a:spcAft>
                <a:spcPts val="600"/>
              </a:spcAft>
            </a:pPr>
            <a:r>
              <a:rPr lang="en-US" sz="2400" b="0">
                <a:solidFill>
                  <a:srgbClr val="000000"/>
                </a:solidFill>
                <a:latin typeface="Segoe UI" panose="020B0502040204020203" pitchFamily="34" charset="0"/>
                <a:ea typeface="Segoe UI" panose="020B0502040204020203" pitchFamily="34" charset="0"/>
                <a:cs typeface="Segoe UI" panose="020B0502040204020203" pitchFamily="34" charset="0"/>
              </a:rPr>
              <a:t>Active Directory Administrative Center is opened to the Adatum (local)\Computers container</a:t>
            </a:r>
          </a:p>
          <a:p>
            <a:pPr lvl="0" algn="ctr">
              <a:spcBef>
                <a:spcPts val="0"/>
              </a:spcBef>
              <a:spcAft>
                <a:spcPts val="600"/>
              </a:spcAft>
            </a:pPr>
            <a:r>
              <a:rPr lang="en-CA" sz="2400" b="0">
                <a:solidFill>
                  <a:srgbClr val="000000"/>
                </a:solidFill>
                <a:latin typeface="Segoe UI" panose="020B0502040204020203" pitchFamily="34" charset="0"/>
                <a:ea typeface="Segoe UI" panose="020B0502040204020203" pitchFamily="34" charset="0"/>
                <a:cs typeface="Segoe UI" panose="020B0502040204020203" pitchFamily="34" charset="0"/>
              </a:rPr>
              <a:t>Distinguished Name is CN=Computers,DC=Adatum,DC=com</a:t>
            </a:r>
            <a:endParaRPr lang="en-CA" sz="2400" b="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22757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Managing user accounts</a:t>
            </a:r>
          </a:p>
        </p:txBody>
      </p:sp>
      <p:sp>
        <p:nvSpPr>
          <p:cNvPr id="3" name="Text Placeholder 2"/>
          <p:cNvSpPr>
            <a:spLocks noGrp="1"/>
          </p:cNvSpPr>
          <p:nvPr>
            <p:ph type="body" idx="1"/>
          </p:nvPr>
        </p:nvSpPr>
        <p:spPr/>
        <p:txBody>
          <a:bodyPr/>
          <a:lstStyle/>
          <a:p>
            <a:r>
              <a:rPr lang="en-US"/>
              <a:t>Creating user accounts
Configuring user account attributes
Demonstration: Managing user accounts
Creating user profiles
Managing inactive and disabled user accounts
User account templates
Demonstration: Using templates to manage accounts</a:t>
            </a:r>
          </a:p>
        </p:txBody>
      </p:sp>
    </p:spTree>
    <p:extLst>
      <p:ext uri="{BB962C8B-B14F-4D97-AF65-F5344CB8AC3E}">
        <p14:creationId xmlns:p14="http://schemas.microsoft.com/office/powerpoint/2010/main" val="4191777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Specifying the location of computer accounts</a:t>
            </a:r>
          </a:p>
        </p:txBody>
      </p:sp>
      <p:sp>
        <p:nvSpPr>
          <p:cNvPr id="4" name="text box"/>
          <p:cNvSpPr txBox="1">
            <a:spLocks/>
          </p:cNvSpPr>
          <p:nvPr/>
        </p:nvSpPr>
        <p:spPr>
          <a:xfrm>
            <a:off x="400422" y="1284017"/>
            <a:ext cx="5256212" cy="506994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Best practice is to create OUs for computer objects</a:t>
            </a:r>
          </a:p>
          <a:p>
            <a:pPr lvl="1"/>
            <a:r>
              <a:rPr lang="en-US" sz="2200" b="0" kern="0">
                <a:solidFill>
                  <a:srgbClr val="000000"/>
                </a:solidFill>
              </a:rPr>
              <a:t>Servers are typically subdivided by server role</a:t>
            </a:r>
          </a:p>
          <a:p>
            <a:pPr lvl="1"/>
            <a:r>
              <a:rPr lang="en-US" sz="2200" b="0" kern="0">
                <a:solidFill>
                  <a:srgbClr val="000000"/>
                </a:solidFill>
              </a:rPr>
              <a:t>Client computers are t</a:t>
            </a:r>
            <a:r>
              <a:rPr lang="hr-HR" sz="2200" b="0" kern="0">
                <a:solidFill>
                  <a:srgbClr val="000000"/>
                </a:solidFill>
              </a:rPr>
              <a:t>ypically subdivided by region</a:t>
            </a:r>
            <a:endParaRPr lang="en-CA" sz="2200" b="0" kern="0">
              <a:solidFill>
                <a:srgbClr val="000000"/>
              </a:solidFill>
            </a:endParaRPr>
          </a:p>
          <a:p>
            <a:pPr marL="681037" lvl="2" indent="0">
              <a:buNone/>
            </a:pPr>
            <a:endParaRPr lang="en-US" sz="2200" b="0" kern="0">
              <a:solidFill>
                <a:srgbClr val="000000"/>
              </a:solidFill>
            </a:endParaRPr>
          </a:p>
          <a:p>
            <a:pPr lvl="0"/>
            <a:r>
              <a:rPr lang="en-US" sz="2400" b="0" kern="0">
                <a:solidFill>
                  <a:srgbClr val="000000"/>
                </a:solidFill>
              </a:rPr>
              <a:t>Divide OUs:</a:t>
            </a:r>
          </a:p>
          <a:p>
            <a:pPr lvl="1"/>
            <a:r>
              <a:rPr lang="en-US" sz="2200" b="0" kern="0">
                <a:solidFill>
                  <a:srgbClr val="000000"/>
                </a:solidFill>
              </a:rPr>
              <a:t>By administration</a:t>
            </a:r>
          </a:p>
          <a:p>
            <a:pPr lvl="1"/>
            <a:r>
              <a:rPr lang="en-US" sz="2200" b="0" kern="0">
                <a:solidFill>
                  <a:srgbClr val="000000"/>
                </a:solidFill>
              </a:rPr>
              <a:t>To facilitate configuration with Group Policy</a:t>
            </a:r>
            <a:endParaRPr lang="en-US" sz="2200" b="0" kern="0" dirty="0">
              <a:solidFill>
                <a:srgbClr val="000000"/>
              </a:solidFill>
            </a:endParaRPr>
          </a:p>
        </p:txBody>
      </p:sp>
      <p:pic>
        <p:nvPicPr>
          <p:cNvPr id="5" name="Picture 4"/>
          <p:cNvPicPr>
            <a:picLocks noChangeAspect="1"/>
          </p:cNvPicPr>
          <p:nvPr/>
        </p:nvPicPr>
        <p:blipFill>
          <a:blip r:embed="rId3"/>
          <a:stretch>
            <a:fillRect/>
          </a:stretch>
        </p:blipFill>
        <p:spPr>
          <a:xfrm>
            <a:off x="5577486" y="1284017"/>
            <a:ext cx="3540703" cy="4791751"/>
          </a:xfrm>
          <a:prstGeom prst="rect">
            <a:avLst/>
          </a:prstGeom>
        </p:spPr>
      </p:pic>
    </p:spTree>
    <p:extLst>
      <p:ext uri="{BB962C8B-B14F-4D97-AF65-F5344CB8AC3E}">
        <p14:creationId xmlns:p14="http://schemas.microsoft.com/office/powerpoint/2010/main" val="3268048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48733" cy="740664"/>
          </a:xfrm>
        </p:spPr>
        <p:txBody>
          <a:bodyPr/>
          <a:lstStyle/>
          <a:p>
            <a:r>
              <a:rPr lang="en-US" dirty="0"/>
              <a:t>Controlling permissions to create computer accounts</a:t>
            </a:r>
          </a:p>
        </p:txBody>
      </p:sp>
      <p:pic>
        <p:nvPicPr>
          <p:cNvPr id="4" name="alt text here, screen shot" descr="Screen shot of the Delegation of Control Wizard. The administrator is creating a custom delegation for computer objects."/>
          <p:cNvPicPr>
            <a:picLocks noChangeAspect="1"/>
          </p:cNvPicPr>
          <p:nvPr/>
        </p:nvPicPr>
        <p:blipFill rotWithShape="1">
          <a:blip r:embed="rId3"/>
          <a:srcRect l="723" t="-1" b="1425"/>
          <a:stretch/>
        </p:blipFill>
        <p:spPr>
          <a:xfrm>
            <a:off x="1520807" y="2374341"/>
            <a:ext cx="5930935" cy="3898364"/>
          </a:xfrm>
          <a:prstGeom prst="rect">
            <a:avLst/>
          </a:prstGeom>
        </p:spPr>
      </p:pic>
      <p:sp>
        <p:nvSpPr>
          <p:cNvPr id="5" name="text box"/>
          <p:cNvSpPr/>
          <p:nvPr/>
        </p:nvSpPr>
        <p:spPr>
          <a:xfrm>
            <a:off x="842961" y="864781"/>
            <a:ext cx="7286625" cy="1384995"/>
          </a:xfrm>
          <a:prstGeom prst="rect">
            <a:avLst/>
          </a:prstGeom>
        </p:spPr>
        <p:txBody>
          <a:bodyPr wrap="square">
            <a:spAutoFit/>
          </a:bodyPr>
          <a:lstStyle/>
          <a:p>
            <a:pPr lvl="0"/>
            <a:r>
              <a:rPr lang="en-US" sz="2800" b="0">
                <a:solidFill>
                  <a:srgbClr val="000000"/>
                </a:solidFill>
                <a:latin typeface="Segoe UI" panose="020B0502040204020203" pitchFamily="34" charset="0"/>
                <a:ea typeface="Segoe UI" panose="020B0502040204020203" pitchFamily="34" charset="0"/>
                <a:cs typeface="Segoe UI" panose="020B0502040204020203" pitchFamily="34" charset="0"/>
              </a:rPr>
              <a:t>In the Delegation of Control Wizard window, </a:t>
            </a:r>
          </a:p>
          <a:p>
            <a:pPr lvl="0"/>
            <a:r>
              <a:rPr lang="en-US" sz="2800" b="0">
                <a:solidFill>
                  <a:srgbClr val="000000"/>
                </a:solidFill>
                <a:latin typeface="Segoe UI" panose="020B0502040204020203" pitchFamily="34" charset="0"/>
                <a:ea typeface="Segoe UI" panose="020B0502040204020203" pitchFamily="34" charset="0"/>
                <a:cs typeface="Segoe UI" panose="020B0502040204020203" pitchFamily="34" charset="0"/>
              </a:rPr>
              <a:t>the administrator is creating a custom delegation for computer objects</a:t>
            </a:r>
            <a:endParaRPr lang="en-CA" sz="2800" b="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14467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cf609706-09e7-4aa8-976e-3a81c6972e1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a computer to a domain</a:t>
            </a:r>
          </a:p>
        </p:txBody>
      </p:sp>
      <p:pic>
        <p:nvPicPr>
          <p:cNvPr id="4" name="Content Placeholder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964" y="1020763"/>
            <a:ext cx="5532123" cy="5148262"/>
          </a:xfrm>
          <a:prstGeom prst="rect">
            <a:avLst/>
          </a:prstGeom>
          <a:ln>
            <a:solidFill>
              <a:schemeClr val="accent1"/>
            </a:solidFill>
          </a:ln>
        </p:spPr>
      </p:pic>
    </p:spTree>
    <p:extLst>
      <p:ext uri="{BB962C8B-B14F-4D97-AF65-F5344CB8AC3E}">
        <p14:creationId xmlns:p14="http://schemas.microsoft.com/office/powerpoint/2010/main" val="3186147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c68f94a1-e484-4389-a75d-8bfa5d5d739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Computer accounts and secure channels</a:t>
            </a:r>
          </a:p>
        </p:txBody>
      </p:sp>
      <p:sp>
        <p:nvSpPr>
          <p:cNvPr id="4" name="Content Placeholder 4"/>
          <p:cNvSpPr txBox="1">
            <a:spLocks/>
          </p:cNvSpPr>
          <p:nvPr/>
        </p:nvSpPr>
        <p:spPr>
          <a:xfrm>
            <a:off x="410662"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600" b="0" kern="0">
                <a:solidFill>
                  <a:srgbClr val="000000"/>
                </a:solidFill>
              </a:rPr>
              <a:t>Computers have accounts:</a:t>
            </a:r>
          </a:p>
          <a:p>
            <a:pPr lvl="1"/>
            <a:r>
              <a:rPr lang="en-US" b="0" kern="0">
                <a:solidFill>
                  <a:srgbClr val="000000"/>
                </a:solidFill>
              </a:rPr>
              <a:t>SAMAccountName</a:t>
            </a:r>
            <a:r>
              <a:rPr lang="en-US" b="0" i="1" kern="0">
                <a:solidFill>
                  <a:srgbClr val="000000"/>
                </a:solidFill>
              </a:rPr>
              <a:t> </a:t>
            </a:r>
            <a:r>
              <a:rPr lang="en-US" b="0" kern="0">
                <a:solidFill>
                  <a:srgbClr val="000000"/>
                </a:solidFill>
              </a:rPr>
              <a:t>and password</a:t>
            </a:r>
          </a:p>
          <a:p>
            <a:pPr lvl="1"/>
            <a:r>
              <a:rPr lang="en-US" b="0" kern="0">
                <a:solidFill>
                  <a:srgbClr val="000000"/>
                </a:solidFill>
              </a:rPr>
              <a:t>Used to create a secure channel between the computer and a domain controller</a:t>
            </a:r>
          </a:p>
          <a:p>
            <a:pPr lvl="0"/>
            <a:r>
              <a:rPr lang="en-US" sz="2600" b="0" kern="0">
                <a:solidFill>
                  <a:srgbClr val="000000"/>
                </a:solidFill>
              </a:rPr>
              <a:t>Scenarios in which a secure channel might be broken:</a:t>
            </a:r>
          </a:p>
          <a:p>
            <a:pPr lvl="1"/>
            <a:r>
              <a:rPr lang="en-US" b="0" kern="0">
                <a:solidFill>
                  <a:srgbClr val="000000"/>
                </a:solidFill>
              </a:rPr>
              <a:t>Reinstalling a computer, even with same name, generates a new SID and password</a:t>
            </a:r>
          </a:p>
          <a:p>
            <a:pPr lvl="1"/>
            <a:r>
              <a:rPr lang="en-US" b="0" kern="0">
                <a:solidFill>
                  <a:srgbClr val="000000"/>
                </a:solidFill>
              </a:rPr>
              <a:t>Restoring a computer from an old backup or rolling back a computer to an old snapshot</a:t>
            </a:r>
          </a:p>
          <a:p>
            <a:pPr lvl="1"/>
            <a:r>
              <a:rPr lang="en-US" b="0" kern="0">
                <a:solidFill>
                  <a:srgbClr val="000000"/>
                </a:solidFill>
              </a:rPr>
              <a:t>The computer and domain disagreeing about what the password is</a:t>
            </a:r>
            <a:endParaRPr lang="en-US" b="0" kern="0" dirty="0">
              <a:solidFill>
                <a:srgbClr val="000000"/>
              </a:solidFill>
            </a:endParaRPr>
          </a:p>
        </p:txBody>
      </p:sp>
    </p:spTree>
    <p:extLst>
      <p:ext uri="{BB962C8B-B14F-4D97-AF65-F5344CB8AC3E}">
        <p14:creationId xmlns:p14="http://schemas.microsoft.com/office/powerpoint/2010/main" val="516568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ca281d54-94b4-46d3-8af9-26f6845a0a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Resetting the secure channel</a:t>
            </a:r>
          </a:p>
        </p:txBody>
      </p:sp>
      <p:sp>
        <p:nvSpPr>
          <p:cNvPr id="4" name="Content Placeholder 4"/>
          <p:cNvSpPr txBox="1">
            <a:spLocks/>
          </p:cNvSpPr>
          <p:nvPr/>
        </p:nvSpPr>
        <p:spPr>
          <a:xfrm>
            <a:off x="408913"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Do not delete a computer from the domain and then rejoin it; this creates a new account, resulting in a new SID and lost group memberships</a:t>
            </a:r>
          </a:p>
          <a:p>
            <a:pPr lvl="0"/>
            <a:r>
              <a:rPr lang="en-US" b="0" kern="0">
                <a:solidFill>
                  <a:srgbClr val="000000"/>
                </a:solidFill>
              </a:rPr>
              <a:t>Options for resetting the secure channel:</a:t>
            </a:r>
          </a:p>
          <a:p>
            <a:pPr lvl="1"/>
            <a:r>
              <a:rPr lang="en-US" kern="0">
                <a:solidFill>
                  <a:srgbClr val="000000"/>
                </a:solidFill>
              </a:rPr>
              <a:t>nltest</a:t>
            </a:r>
          </a:p>
          <a:p>
            <a:pPr lvl="1"/>
            <a:r>
              <a:rPr lang="en-US" kern="0">
                <a:solidFill>
                  <a:srgbClr val="000000"/>
                </a:solidFill>
              </a:rPr>
              <a:t>netdom</a:t>
            </a:r>
          </a:p>
          <a:p>
            <a:pPr lvl="1"/>
            <a:r>
              <a:rPr lang="en-US" b="0" kern="0">
                <a:solidFill>
                  <a:srgbClr val="000000"/>
                </a:solidFill>
              </a:rPr>
              <a:t>Active Directory Users and Computers</a:t>
            </a:r>
          </a:p>
          <a:p>
            <a:pPr lvl="1"/>
            <a:r>
              <a:rPr lang="en-US" b="0" kern="0">
                <a:solidFill>
                  <a:srgbClr val="000000"/>
                </a:solidFill>
              </a:rPr>
              <a:t>Active Directory Administrative Center</a:t>
            </a:r>
          </a:p>
          <a:p>
            <a:pPr lvl="1"/>
            <a:r>
              <a:rPr lang="hr-HR" b="0" kern="0">
                <a:solidFill>
                  <a:srgbClr val="000000"/>
                </a:solidFill>
              </a:rPr>
              <a:t>Windows PowerShell</a:t>
            </a:r>
            <a:endParaRPr lang="en-US" b="0" kern="0">
              <a:solidFill>
                <a:srgbClr val="000000"/>
              </a:solidFill>
            </a:endParaRPr>
          </a:p>
          <a:p>
            <a:pPr lvl="1"/>
            <a:r>
              <a:rPr lang="en-US" kern="0">
                <a:solidFill>
                  <a:srgbClr val="000000"/>
                </a:solidFill>
              </a:rPr>
              <a:t>dsmod</a:t>
            </a:r>
            <a:endParaRPr lang="en-US" kern="0" dirty="0">
              <a:solidFill>
                <a:srgbClr val="000000"/>
              </a:solidFill>
            </a:endParaRPr>
          </a:p>
        </p:txBody>
      </p:sp>
    </p:spTree>
    <p:extLst>
      <p:ext uri="{BB962C8B-B14F-4D97-AF65-F5344CB8AC3E}">
        <p14:creationId xmlns:p14="http://schemas.microsoft.com/office/powerpoint/2010/main" val="298378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75df14c5-f2d3-4349-bad8-cbdf43ca40e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Performing an offline domain join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Use offline domain join to join computers to a domain when they cannot contact a domain controller</a:t>
            </a:r>
          </a:p>
          <a:p>
            <a:pPr lvl="0"/>
            <a:r>
              <a:rPr lang="en-US" b="0" kern="0">
                <a:solidFill>
                  <a:srgbClr val="000000"/>
                </a:solidFill>
              </a:rPr>
              <a:t>Create a domain-join file by using:</a:t>
            </a:r>
          </a:p>
          <a:p>
            <a:pPr lvl="0"/>
            <a:endParaRPr lang="en-US" sz="1000" b="0" kern="0">
              <a:solidFill>
                <a:srgbClr val="000000"/>
              </a:solidFill>
            </a:endParaRPr>
          </a:p>
          <a:p>
            <a:pPr marL="288925" lvl="1" indent="0">
              <a:buNone/>
            </a:pPr>
            <a:endParaRPr lang="fr-FR" sz="1000" kern="0">
              <a:solidFill>
                <a:srgbClr val="000000"/>
              </a:solidFill>
              <a:latin typeface="Lucida Sans Typewriter" panose="020B0509030504030204" pitchFamily="49" charset="0"/>
            </a:endParaRPr>
          </a:p>
          <a:p>
            <a:pPr marL="288925" lvl="1" indent="0">
              <a:buNone/>
            </a:pPr>
            <a:endParaRPr lang="fr-FR" sz="1000" kern="0">
              <a:solidFill>
                <a:srgbClr val="000000"/>
              </a:solidFill>
              <a:latin typeface="Lucida Sans Typewriter" panose="020B0509030504030204" pitchFamily="49" charset="0"/>
            </a:endParaRPr>
          </a:p>
          <a:p>
            <a:pPr marL="288925" lvl="1" indent="0">
              <a:buNone/>
            </a:pPr>
            <a:endParaRPr lang="fr-FR" sz="1000" kern="0">
              <a:solidFill>
                <a:srgbClr val="000000"/>
              </a:solidFill>
              <a:latin typeface="Lucida Sans Typewriter" panose="020B0509030504030204" pitchFamily="49" charset="0"/>
            </a:endParaRPr>
          </a:p>
          <a:p>
            <a:pPr marL="288925" lvl="1" indent="0">
              <a:buNone/>
            </a:pPr>
            <a:endParaRPr lang="fr-FR" sz="1000" kern="0">
              <a:solidFill>
                <a:srgbClr val="000000"/>
              </a:solidFill>
              <a:latin typeface="Lucida Sans Typewriter" panose="020B0509030504030204" pitchFamily="49" charset="0"/>
            </a:endParaRPr>
          </a:p>
          <a:p>
            <a:pPr marL="288925" lvl="1" indent="0">
              <a:buNone/>
            </a:pPr>
            <a:endParaRPr lang="fr-FR" sz="1000" kern="0">
              <a:solidFill>
                <a:srgbClr val="000000"/>
              </a:solidFill>
              <a:latin typeface="Lucida Sans Typewriter" panose="020B0509030504030204" pitchFamily="49" charset="0"/>
            </a:endParaRPr>
          </a:p>
          <a:p>
            <a:pPr marL="288925" lvl="1" indent="0">
              <a:buNone/>
            </a:pPr>
            <a:endParaRPr lang="fr-FR" sz="1000" b="0" kern="0">
              <a:solidFill>
                <a:srgbClr val="000000"/>
              </a:solidFill>
            </a:endParaRPr>
          </a:p>
          <a:p>
            <a:pPr lvl="0"/>
            <a:r>
              <a:rPr lang="fr-FR" b="0" kern="0">
                <a:solidFill>
                  <a:srgbClr val="000000"/>
                </a:solidFill>
              </a:rPr>
              <a:t>Import the domain join file by using:</a:t>
            </a:r>
          </a:p>
          <a:p>
            <a:pPr marL="284163" lvl="1" indent="0">
              <a:buNone/>
            </a:pPr>
            <a:endParaRPr lang="en-US" b="0" kern="0">
              <a:solidFill>
                <a:srgbClr val="000000"/>
              </a:solidFill>
            </a:endParaRPr>
          </a:p>
          <a:p>
            <a:pPr marL="284163" lvl="1" indent="0">
              <a:buNone/>
            </a:pPr>
            <a:r>
              <a:rPr lang="en-US" sz="2000" b="0" kern="0">
                <a:solidFill>
                  <a:srgbClr val="000000"/>
                </a:solidFill>
              </a:rPr>
              <a:t>	</a:t>
            </a:r>
            <a:endParaRPr lang="en-US" sz="2000" b="0" kern="0" dirty="0">
              <a:solidFill>
                <a:srgbClr val="000000"/>
              </a:solidFill>
            </a:endParaRPr>
          </a:p>
        </p:txBody>
      </p:sp>
      <p:sp>
        <p:nvSpPr>
          <p:cNvPr id="5" name="TextBox 4"/>
          <p:cNvSpPr txBox="1"/>
          <p:nvPr/>
        </p:nvSpPr>
        <p:spPr>
          <a:xfrm>
            <a:off x="678425" y="3049070"/>
            <a:ext cx="7388943" cy="955967"/>
          </a:xfrm>
          <a:prstGeom prst="rect">
            <a:avLst/>
          </a:prstGeom>
          <a:solidFill>
            <a:schemeClr val="bg1">
              <a:lumMod val="85000"/>
            </a:schemeClr>
          </a:solidFill>
        </p:spPr>
        <p:txBody>
          <a:bodyPr wrap="square" rtlCol="0" anchor="ctr" anchorCtr="0">
            <a:spAutoFit/>
          </a:bodyPr>
          <a:lstStyle/>
          <a:p>
            <a:pPr lvl="0">
              <a:lnSpc>
                <a:spcPct val="150000"/>
              </a:lnSpc>
              <a:spcBef>
                <a:spcPts val="600"/>
              </a:spcBef>
            </a:pPr>
            <a:r>
              <a:rPr lang="fr-FR" sz="2000">
                <a:solidFill>
                  <a:srgbClr val="000000"/>
                </a:solidFill>
                <a:latin typeface="Lucida Sans Typewriter" panose="020B0509030504030204" pitchFamily="49" charset="0"/>
              </a:rPr>
              <a:t>djoin.exe /Provision /Domain &lt;</a:t>
            </a:r>
            <a:r>
              <a:rPr lang="fr-FR" sz="2000" i="1">
                <a:solidFill>
                  <a:srgbClr val="000000"/>
                </a:solidFill>
                <a:latin typeface="Lucida Sans Typewriter" panose="020B0509030504030204" pitchFamily="49" charset="0"/>
              </a:rPr>
              <a:t>DomainName</a:t>
            </a:r>
            <a:r>
              <a:rPr lang="fr-FR" sz="2000">
                <a:solidFill>
                  <a:srgbClr val="000000"/>
                </a:solidFill>
                <a:latin typeface="Lucida Sans Typewriter" panose="020B0509030504030204" pitchFamily="49" charset="0"/>
              </a:rPr>
              <a:t>&gt; /Machine &lt;</a:t>
            </a:r>
            <a:r>
              <a:rPr lang="fr-FR" sz="2000" i="1">
                <a:solidFill>
                  <a:srgbClr val="000000"/>
                </a:solidFill>
                <a:latin typeface="Lucida Sans Typewriter" panose="020B0509030504030204" pitchFamily="49" charset="0"/>
              </a:rPr>
              <a:t>MachineName</a:t>
            </a:r>
            <a:r>
              <a:rPr lang="fr-FR" sz="2000">
                <a:solidFill>
                  <a:srgbClr val="000000"/>
                </a:solidFill>
                <a:latin typeface="Lucida Sans Typewriter" panose="020B0509030504030204" pitchFamily="49" charset="0"/>
              </a:rPr>
              <a:t>&gt; /SaveFile &lt;</a:t>
            </a:r>
            <a:r>
              <a:rPr lang="fr-FR" sz="2000" i="1">
                <a:solidFill>
                  <a:srgbClr val="000000"/>
                </a:solidFill>
                <a:latin typeface="Lucida Sans Typewriter" panose="020B0509030504030204" pitchFamily="49" charset="0"/>
              </a:rPr>
              <a:t>filepath</a:t>
            </a:r>
            <a:r>
              <a:rPr lang="en-US" sz="2000">
                <a:solidFill>
                  <a:srgbClr val="000000"/>
                </a:solidFill>
                <a:latin typeface="Lucida Sans Typewriter" panose="020B0509030504030204" pitchFamily="49" charset="0"/>
              </a:rPr>
              <a:t>&gt;</a:t>
            </a:r>
            <a:endParaRPr lang="en-US" sz="2000" dirty="0">
              <a:solidFill>
                <a:srgbClr val="000000"/>
              </a:solidFill>
              <a:latin typeface="Lucida Sans Typewriter" pitchFamily="49" charset="0"/>
              <a:ea typeface="Verdana" pitchFamily="34" charset="0"/>
              <a:cs typeface="Verdana" pitchFamily="34" charset="0"/>
            </a:endParaRPr>
          </a:p>
        </p:txBody>
      </p:sp>
      <p:sp>
        <p:nvSpPr>
          <p:cNvPr id="6" name="TextBox 5"/>
          <p:cNvSpPr txBox="1"/>
          <p:nvPr/>
        </p:nvSpPr>
        <p:spPr>
          <a:xfrm>
            <a:off x="678425" y="4996906"/>
            <a:ext cx="7388943" cy="1417632"/>
          </a:xfrm>
          <a:prstGeom prst="rect">
            <a:avLst/>
          </a:prstGeom>
          <a:solidFill>
            <a:schemeClr val="bg1">
              <a:lumMod val="85000"/>
            </a:schemeClr>
          </a:solidFill>
        </p:spPr>
        <p:txBody>
          <a:bodyPr wrap="square" rtlCol="0" anchor="ctr" anchorCtr="0">
            <a:spAutoFit/>
          </a:bodyPr>
          <a:lstStyle/>
          <a:p>
            <a:pPr lvl="0">
              <a:lnSpc>
                <a:spcPct val="150000"/>
              </a:lnSpc>
            </a:pPr>
            <a:r>
              <a:rPr lang="en-US" sz="2000">
                <a:solidFill>
                  <a:srgbClr val="000000"/>
                </a:solidFill>
                <a:latin typeface="Lucida Sans Typewriter" panose="020B0509030504030204" pitchFamily="49" charset="0"/>
              </a:rPr>
              <a:t>djoin.exe /requestODJ /LoadFile &lt;</a:t>
            </a:r>
            <a:r>
              <a:rPr lang="en-US" sz="2000" i="1">
                <a:solidFill>
                  <a:srgbClr val="000000"/>
                </a:solidFill>
                <a:latin typeface="Lucida Sans Typewriter" panose="020B0509030504030204" pitchFamily="49" charset="0"/>
              </a:rPr>
              <a:t>filepath</a:t>
            </a:r>
            <a:r>
              <a:rPr lang="en-US" sz="2000">
                <a:solidFill>
                  <a:srgbClr val="000000"/>
                </a:solidFill>
                <a:latin typeface="Lucida Sans Typewriter" panose="020B0509030504030204" pitchFamily="49" charset="0"/>
              </a:rPr>
              <a:t>&gt; /WindowsPath &lt;path to the Windows directory of the offline image&gt;</a:t>
            </a:r>
            <a:endParaRPr lang="en-US" sz="2000" dirty="0">
              <a:solidFill>
                <a:srgbClr val="000000"/>
              </a:solidFill>
              <a:latin typeface="Lucida Sans Typewriter" pitchFamily="49" charset="0"/>
              <a:ea typeface="Verdana" pitchFamily="34" charset="0"/>
              <a:cs typeface="Verdana" pitchFamily="34" charset="0"/>
            </a:endParaRPr>
          </a:p>
        </p:txBody>
      </p:sp>
    </p:spTree>
    <p:extLst>
      <p:ext uri="{BB962C8B-B14F-4D97-AF65-F5344CB8AC3E}">
        <p14:creationId xmlns:p14="http://schemas.microsoft.com/office/powerpoint/2010/main" val="1021932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A: Managing AD DS objects</a:t>
            </a:r>
          </a:p>
        </p:txBody>
      </p:sp>
      <p:sp>
        <p:nvSpPr>
          <p:cNvPr id="3" name="Text Placeholder 2"/>
          <p:cNvSpPr>
            <a:spLocks noGrp="1"/>
          </p:cNvSpPr>
          <p:nvPr>
            <p:ph type="body" idx="1"/>
          </p:nvPr>
        </p:nvSpPr>
        <p:spPr/>
        <p:txBody>
          <a:bodyPr/>
          <a:lstStyle/>
          <a:p>
            <a:r>
              <a:rPr lang="en-US" dirty="0"/>
              <a:t>Exercise 1: Creating and managing groups in </a:t>
            </a:r>
            <a:br>
              <a:rPr lang="en-US" dirty="0"/>
            </a:br>
            <a:r>
              <a:rPr lang="en-US" dirty="0"/>
              <a:t>AD DS
Exercise 2: Creating and configuring user accounts in AD DS
Exercise 3: Managing computer objects in AD DS</a:t>
            </a:r>
          </a:p>
        </p:txBody>
      </p:sp>
      <p:sp>
        <p:nvSpPr>
          <p:cNvPr id="4" name="TextBox 3"/>
          <p:cNvSpPr txBox="1"/>
          <p:nvPr/>
        </p:nvSpPr>
        <p:spPr>
          <a:xfrm>
            <a:off x="458788" y="3376373"/>
            <a:ext cx="3146311" cy="523220"/>
          </a:xfrm>
          <a:prstGeom prst="rect">
            <a:avLst/>
          </a:prstGeom>
          <a:noFill/>
        </p:spPr>
        <p:txBody>
          <a:bodyPr vert="horz" wrap="none" rtlCol="0">
            <a:spAutoFit/>
          </a:bodyPr>
          <a:lstStyle/>
          <a:p>
            <a:r>
              <a:rPr lang="en-US" sz="2800" b="0" dirty="0">
                <a:latin typeface="Segoe UI" panose="020B0502040204020203" pitchFamily="34" charset="0"/>
              </a:rPr>
              <a:t>Logon Information</a:t>
            </a:r>
          </a:p>
        </p:txBody>
      </p:sp>
      <p:sp>
        <p:nvSpPr>
          <p:cNvPr id="5" name="TextBox 4"/>
          <p:cNvSpPr txBox="1"/>
          <p:nvPr/>
        </p:nvSpPr>
        <p:spPr>
          <a:xfrm>
            <a:off x="458788" y="4126141"/>
            <a:ext cx="7853625" cy="2246769"/>
          </a:xfrm>
          <a:prstGeom prst="rect">
            <a:avLst/>
          </a:prstGeom>
          <a:noFill/>
        </p:spPr>
        <p:txBody>
          <a:bodyPr vert="horz" wrap="none" rtlCol="0">
            <a:spAutoFit/>
          </a:bodyPr>
          <a:lstStyle/>
          <a:p>
            <a:r>
              <a:rPr lang="en-US" sz="2800" b="0" dirty="0">
                <a:latin typeface="Segoe UI" panose="020B0502040204020203" pitchFamily="34" charset="0"/>
              </a:rPr>
              <a:t>Virtual machines: 	</a:t>
            </a:r>
            <a:r>
              <a:rPr lang="en-US" sz="2800" dirty="0">
                <a:latin typeface="Segoe UI" panose="020B0502040204020203" pitchFamily="34" charset="0"/>
              </a:rPr>
              <a:t>20742B-LON-DC1</a:t>
            </a:r>
          </a:p>
          <a:p>
            <a:r>
              <a:rPr lang="en-US" sz="2800" dirty="0">
                <a:latin typeface="Segoe UI" panose="020B0502040204020203" pitchFamily="34" charset="0"/>
              </a:rPr>
              <a:t>				20742B-LON-CL1</a:t>
            </a:r>
            <a:endParaRPr lang="en-US" sz="2800" b="0" dirty="0">
              <a:latin typeface="Segoe UI" panose="020B0502040204020203" pitchFamily="34" charset="0"/>
            </a:endParaRPr>
          </a:p>
          <a:p>
            <a:r>
              <a:rPr lang="en-US" sz="2800" b="0" dirty="0">
                <a:latin typeface="Segoe UI" panose="020B0502040204020203" pitchFamily="34" charset="0"/>
              </a:rPr>
              <a:t>User name: 		</a:t>
            </a:r>
            <a:r>
              <a:rPr lang="en-US" sz="2800" dirty="0" err="1">
                <a:latin typeface="Segoe UI" panose="020B0502040204020203" pitchFamily="34" charset="0"/>
              </a:rPr>
              <a:t>Adatum</a:t>
            </a:r>
            <a:r>
              <a:rPr lang="en-US" sz="2800" dirty="0">
                <a:latin typeface="Segoe UI" panose="020B0502040204020203" pitchFamily="34" charset="0"/>
              </a:rPr>
              <a:t>\Administrator </a:t>
            </a:r>
          </a:p>
          <a:p>
            <a:r>
              <a:rPr lang="en-US" sz="2800" b="0" dirty="0">
                <a:latin typeface="Segoe UI" panose="020B0502040204020203" pitchFamily="34" charset="0"/>
              </a:rPr>
              <a:t>Password: 			</a:t>
            </a:r>
            <a:r>
              <a:rPr lang="en-US" sz="2800" dirty="0">
                <a:latin typeface="Segoe UI" panose="020B0502040204020203" pitchFamily="34" charset="0"/>
              </a:rPr>
              <a:t>Pa55w.rd</a:t>
            </a:r>
            <a:endParaRPr lang="en-US" sz="2800" b="0" dirty="0">
              <a:latin typeface="Segoe UI" panose="020B0502040204020203" pitchFamily="34" charset="0"/>
            </a:endParaRPr>
          </a:p>
          <a:p>
            <a:endParaRPr lang="en-US" sz="2800" b="0" dirty="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b="0" dirty="0">
                <a:latin typeface="Segoe UI" panose="020B0502040204020203" pitchFamily="34" charset="0"/>
              </a:rPr>
              <a:t>Estimated Time: 45 minutes</a:t>
            </a:r>
          </a:p>
        </p:txBody>
      </p:sp>
    </p:spTree>
    <p:extLst>
      <p:ext uri="{BB962C8B-B14F-4D97-AF65-F5344CB8AC3E}">
        <p14:creationId xmlns:p14="http://schemas.microsoft.com/office/powerpoint/2010/main" val="2089186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252720"/>
          </a:xfrm>
          <a:prstGeom prst="rect">
            <a:avLst/>
          </a:prstGeom>
          <a:noFill/>
        </p:spPr>
        <p:txBody>
          <a:bodyPr vert="horz" wrap="square" rtlCol="0">
            <a:spAutoFit/>
          </a:bodyPr>
          <a:lstStyle/>
          <a:p>
            <a:pPr marL="0" marR="0">
              <a:spcBef>
                <a:spcPts val="600"/>
              </a:spcBef>
              <a:spcAft>
                <a:spcPts val="800"/>
              </a:spcAft>
            </a:pPr>
            <a:r>
              <a:rPr lang="en-US" sz="2400" b="0" dirty="0">
                <a:latin typeface="Segoe UI" panose="020B0502040204020203" pitchFamily="34" charset="0"/>
                <a:ea typeface="Calibri" panose="020F0502020204030204" pitchFamily="34" charset="0"/>
                <a:cs typeface="Times New Roman" panose="02020603050405020304" pitchFamily="18" charset="0"/>
              </a:rPr>
              <a:t>You have been working for A. Datum Corporation as a desktop support specialist and have visited desktop computers to troubleshoot app and network problems. You recently accepted a promotion to the server support team. One of your first assignments is to configure the infrastructure service for a new branch office.</a:t>
            </a:r>
          </a:p>
          <a:p>
            <a:pPr marL="0" marR="0">
              <a:spcBef>
                <a:spcPts val="600"/>
              </a:spcBef>
              <a:spcAft>
                <a:spcPts val="800"/>
              </a:spcAft>
            </a:pPr>
            <a:r>
              <a:rPr lang="en-US" sz="2400" b="0" dirty="0">
                <a:latin typeface="Segoe UI" panose="020B0502040204020203" pitchFamily="34" charset="0"/>
                <a:ea typeface="Calibri" panose="020F0502020204030204" pitchFamily="34" charset="0"/>
                <a:cs typeface="Times New Roman" panose="02020603050405020304" pitchFamily="18" charset="0"/>
              </a:rPr>
              <a:t>To begin deployment of the new branch office, you are preparing AD DS objects. As part of this preparation, you need to create users and groups for the new branch office that will house the Research department. Finally, you need to reset the secure channel for a computer account that has lost connectivity to the domain in the branch office.</a:t>
            </a:r>
          </a:p>
          <a:p>
            <a:pPr marL="0" marR="0">
              <a:spcBef>
                <a:spcPts val="600"/>
              </a:spcBef>
              <a:spcAft>
                <a:spcPts val="800"/>
              </a:spcAft>
            </a:pP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35080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2df53457-76b6-438f-b3af-0668be1e71f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What types of objects can be members of global groups?
What credentials are necessary for any computer to join a domain?</a:t>
            </a:r>
          </a:p>
        </p:txBody>
      </p:sp>
    </p:spTree>
    <p:extLst>
      <p:ext uri="{BB962C8B-B14F-4D97-AF65-F5344CB8AC3E}">
        <p14:creationId xmlns:p14="http://schemas.microsoft.com/office/powerpoint/2010/main" val="13238712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9d1dbb76-ce4a-4c61-810e-520421e891e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4: Using Windows PowerShell for AD DS administration</a:t>
            </a:r>
          </a:p>
        </p:txBody>
      </p:sp>
      <p:sp>
        <p:nvSpPr>
          <p:cNvPr id="3" name="Text Placeholder 2"/>
          <p:cNvSpPr>
            <a:spLocks noGrp="1"/>
          </p:cNvSpPr>
          <p:nvPr>
            <p:ph type="body" idx="1"/>
          </p:nvPr>
        </p:nvSpPr>
        <p:spPr/>
        <p:txBody>
          <a:bodyPr/>
          <a:lstStyle/>
          <a:p>
            <a:r>
              <a:rPr lang="en-US" sz="2200" dirty="0"/>
              <a:t>Using Windows PowerShell cmdlets to manage user accounts
Using Windows PowerShell cmdlets to manage groups
Using Windows PowerShell cmdlets to manage computer accounts
Using Windows PowerShell cmdlets to manage OUs
What are bulk operations?
Demonstration: Using graphical tools to perform bulk operations
Querying objects with Windows PowerShell
Modifying objects with Windows PowerShell
Working with CSV files
Demonstration: Performing bulk operations with Windows PowerShell</a:t>
            </a:r>
          </a:p>
        </p:txBody>
      </p:sp>
    </p:spTree>
    <p:extLst>
      <p:ext uri="{BB962C8B-B14F-4D97-AF65-F5344CB8AC3E}">
        <p14:creationId xmlns:p14="http://schemas.microsoft.com/office/powerpoint/2010/main" val="1693872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user accounts</a:t>
            </a:r>
          </a:p>
        </p:txBody>
      </p:sp>
      <p:sp>
        <p:nvSpPr>
          <p:cNvPr id="4" name="Content Placeholder 2"/>
          <p:cNvSpPr txBox="1">
            <a:spLocks/>
          </p:cNvSpPr>
          <p:nvPr/>
        </p:nvSpPr>
        <p:spPr>
          <a:xfrm>
            <a:off x="458788" y="1021214"/>
            <a:ext cx="8119156" cy="565195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Users accounts:</a:t>
            </a:r>
          </a:p>
          <a:p>
            <a:pPr lvl="1"/>
            <a:r>
              <a:rPr lang="en-US" b="0" kern="0">
                <a:solidFill>
                  <a:srgbClr val="000000"/>
                </a:solidFill>
              </a:rPr>
              <a:t>Allow or deny access to sign into computers</a:t>
            </a:r>
          </a:p>
          <a:p>
            <a:pPr lvl="1"/>
            <a:r>
              <a:rPr lang="en-US" b="0" kern="0">
                <a:solidFill>
                  <a:srgbClr val="000000"/>
                </a:solidFill>
              </a:rPr>
              <a:t>Grant access to processes and services</a:t>
            </a:r>
          </a:p>
          <a:p>
            <a:pPr lvl="1"/>
            <a:r>
              <a:rPr lang="en-US" b="0" kern="0">
                <a:solidFill>
                  <a:srgbClr val="000000"/>
                </a:solidFill>
              </a:rPr>
              <a:t>Manage access to network resources</a:t>
            </a:r>
          </a:p>
          <a:p>
            <a:pPr lvl="0"/>
            <a:r>
              <a:rPr lang="en-US" b="0" kern="0">
                <a:solidFill>
                  <a:srgbClr val="000000"/>
                </a:solidFill>
              </a:rPr>
              <a:t>User accounts can be created by using:</a:t>
            </a:r>
          </a:p>
          <a:p>
            <a:pPr lvl="1"/>
            <a:r>
              <a:rPr lang="en-US" b="0" kern="0">
                <a:solidFill>
                  <a:srgbClr val="000000"/>
                </a:solidFill>
              </a:rPr>
              <a:t>Active Directory Users and Computers</a:t>
            </a:r>
          </a:p>
          <a:p>
            <a:pPr lvl="1"/>
            <a:r>
              <a:rPr lang="en-US" b="0" kern="0">
                <a:solidFill>
                  <a:srgbClr val="000000"/>
                </a:solidFill>
              </a:rPr>
              <a:t>Active Directory Administrative Center</a:t>
            </a:r>
          </a:p>
          <a:p>
            <a:pPr lvl="1"/>
            <a:r>
              <a:rPr lang="en-US" b="0" kern="0">
                <a:solidFill>
                  <a:srgbClr val="000000"/>
                </a:solidFill>
              </a:rPr>
              <a:t>Windows PowerShell </a:t>
            </a:r>
          </a:p>
          <a:p>
            <a:pPr lvl="1"/>
            <a:r>
              <a:rPr lang="en-US" b="0" kern="0">
                <a:solidFill>
                  <a:srgbClr val="000000"/>
                </a:solidFill>
              </a:rPr>
              <a:t>Directory command line tool </a:t>
            </a:r>
            <a:r>
              <a:rPr lang="en-US" kern="0">
                <a:solidFill>
                  <a:srgbClr val="000000"/>
                </a:solidFill>
              </a:rPr>
              <a:t>dsadd</a:t>
            </a:r>
          </a:p>
          <a:p>
            <a:pPr lvl="0"/>
            <a:r>
              <a:rPr lang="en-US" b="0" kern="0">
                <a:solidFill>
                  <a:srgbClr val="000000"/>
                </a:solidFill>
              </a:rPr>
              <a:t>Considerations for naming users include:</a:t>
            </a:r>
          </a:p>
          <a:p>
            <a:pPr lvl="1"/>
            <a:r>
              <a:rPr lang="en-US" b="0" kern="0">
                <a:solidFill>
                  <a:srgbClr val="000000"/>
                </a:solidFill>
              </a:rPr>
              <a:t>Naming formats</a:t>
            </a:r>
          </a:p>
          <a:p>
            <a:pPr lvl="1"/>
            <a:r>
              <a:rPr lang="en-US" b="0" kern="0">
                <a:solidFill>
                  <a:srgbClr val="000000"/>
                </a:solidFill>
              </a:rPr>
              <a:t>UPN suffixes</a:t>
            </a:r>
          </a:p>
          <a:p>
            <a:pPr lvl="0"/>
            <a:endParaRPr lang="en-US" b="0" kern="0" dirty="0">
              <a:solidFill>
                <a:srgbClr val="000000"/>
              </a:solidFill>
            </a:endParaRPr>
          </a:p>
        </p:txBody>
      </p:sp>
      <p:pic>
        <p:nvPicPr>
          <p:cNvPr id="5" name="Picture 2" descr="Illustration depicts a user so that students will recognize the user illustration on upcoming slides.&#10;&#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3733" y="2407596"/>
            <a:ext cx="1154113"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4119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4817dbae-c0d5-43a6-b875-c4112754b1c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Windows PowerShell cmdlets to manage user accounts</a:t>
            </a:r>
          </a:p>
        </p:txBody>
      </p:sp>
      <p:graphicFrame>
        <p:nvGraphicFramePr>
          <p:cNvPr id="4" name="Content Placeholder 3"/>
          <p:cNvGraphicFramePr>
            <a:graphicFrameLocks/>
          </p:cNvGraphicFramePr>
          <p:nvPr>
            <p:extLst>
              <p:ext uri="{D42A27DB-BD31-4B8C-83A1-F6EECF244321}">
                <p14:modId xmlns:p14="http://schemas.microsoft.com/office/powerpoint/2010/main" val="1855951053"/>
              </p:ext>
            </p:extLst>
          </p:nvPr>
        </p:nvGraphicFramePr>
        <p:xfrm>
          <a:off x="561577" y="1153649"/>
          <a:ext cx="7920322" cy="4722605"/>
        </p:xfrm>
        <a:graphic>
          <a:graphicData uri="http://schemas.openxmlformats.org/drawingml/2006/table">
            <a:tbl>
              <a:tblPr firstRow="1" bandRow="1">
                <a:tableStyleId>{21E4AEA4-8DFA-4A89-87EB-49C32662AFE0}</a:tableStyleId>
              </a:tblPr>
              <a:tblGrid>
                <a:gridCol w="2987010">
                  <a:extLst>
                    <a:ext uri="{9D8B030D-6E8A-4147-A177-3AD203B41FA5}">
                      <a16:colId xmlns:a16="http://schemas.microsoft.com/office/drawing/2014/main" val="20000"/>
                    </a:ext>
                  </a:extLst>
                </a:gridCol>
                <a:gridCol w="4933312">
                  <a:extLst>
                    <a:ext uri="{9D8B030D-6E8A-4147-A177-3AD203B41FA5}">
                      <a16:colId xmlns:a16="http://schemas.microsoft.com/office/drawing/2014/main" val="20001"/>
                    </a:ext>
                  </a:extLst>
                </a:gridCol>
              </a:tblGrid>
              <a:tr h="516365">
                <a:tc>
                  <a:txBody>
                    <a:bodyPr/>
                    <a:lstStyle/>
                    <a:p>
                      <a:pPr marL="0" marR="0" algn="ctr">
                        <a:lnSpc>
                          <a:spcPct val="115000"/>
                        </a:lnSpc>
                        <a:spcBef>
                          <a:spcPts val="0"/>
                        </a:spcBef>
                        <a:spcAft>
                          <a:spcPts val="0"/>
                        </a:spcAft>
                      </a:pPr>
                      <a:r>
                        <a:rPr lang="en-US" sz="2000" dirty="0" err="1">
                          <a:solidFill>
                            <a:sysClr val="windowText" lastClr="000000"/>
                          </a:solidFill>
                          <a:latin typeface="Segoe UI" pitchFamily="34" charset="0"/>
                          <a:ea typeface="Segoe UI" pitchFamily="34" charset="0"/>
                          <a:cs typeface="Segoe UI" pitchFamily="34" charset="0"/>
                        </a:rPr>
                        <a:t>Cmdlet</a:t>
                      </a:r>
                      <a:endParaRPr lang="en-US" sz="2000" b="1" dirty="0">
                        <a:solidFill>
                          <a:sysClr val="windowText" lastClr="000000"/>
                        </a:solidFill>
                        <a:latin typeface="Segoe UI" pitchFamily="34" charset="0"/>
                        <a:ea typeface="Segoe UI" pitchFamily="34" charset="0"/>
                        <a:cs typeface="Segoe UI"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ysClr val="windowText" lastClr="000000"/>
                          </a:solidFill>
                          <a:latin typeface="Segoe UI" pitchFamily="34" charset="0"/>
                          <a:ea typeface="Segoe UI" pitchFamily="34" charset="0"/>
                          <a:cs typeface="Segoe UI" pitchFamily="34" charset="0"/>
                        </a:rPr>
                        <a:t> Description</a:t>
                      </a:r>
                      <a:endParaRPr lang="en-US" sz="2000" b="1" dirty="0">
                        <a:solidFill>
                          <a:sysClr val="windowText" lastClr="000000"/>
                        </a:solidFill>
                        <a:latin typeface="Segoe UI" pitchFamily="34" charset="0"/>
                        <a:ea typeface="Segoe UI" pitchFamily="34" charset="0"/>
                        <a:cs typeface="Segoe UI"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58756">
                <a:tc>
                  <a:txBody>
                    <a:bodyPr/>
                    <a:lstStyle/>
                    <a:p>
                      <a:pPr marL="0" marR="0">
                        <a:lnSpc>
                          <a:spcPct val="115000"/>
                        </a:lnSpc>
                        <a:spcBef>
                          <a:spcPts val="0"/>
                        </a:spcBef>
                        <a:spcAft>
                          <a:spcPts val="0"/>
                        </a:spcAft>
                      </a:pPr>
                      <a:r>
                        <a:rPr lang="en-US" sz="2000" dirty="0">
                          <a:solidFill>
                            <a:sysClr val="windowText" lastClr="000000"/>
                          </a:solidFill>
                          <a:latin typeface="Lucida Sans Unicode" panose="020B0602030504020204" pitchFamily="34" charset="0"/>
                          <a:ea typeface="Segoe UI" pitchFamily="34" charset="0"/>
                          <a:cs typeface="Lucida Sans Unicode" panose="020B0602030504020204" pitchFamily="34" charset="0"/>
                        </a:rPr>
                        <a:t>New-</a:t>
                      </a:r>
                      <a:r>
                        <a:rPr lang="en-US" sz="2000" dirty="0" err="1">
                          <a:solidFill>
                            <a:sysClr val="windowText" lastClr="000000"/>
                          </a:solidFill>
                          <a:latin typeface="Lucida Sans Unicode" panose="020B0602030504020204" pitchFamily="34" charset="0"/>
                          <a:ea typeface="Segoe UI" pitchFamily="34" charset="0"/>
                          <a:cs typeface="Lucida Sans Unicode" panose="020B0602030504020204" pitchFamily="34" charset="0"/>
                        </a:rPr>
                        <a:t>ADUser</a:t>
                      </a:r>
                      <a:endParaRPr lang="en-US" sz="2000" dirty="0">
                        <a:solidFill>
                          <a:sysClr val="windowText" lastClr="000000"/>
                        </a:solidFill>
                        <a:latin typeface="Lucida Sans Unicode" panose="020B0602030504020204" pitchFamily="34" charset="0"/>
                        <a:ea typeface="Segoe UI" pitchFamily="34" charset="0"/>
                        <a:cs typeface="Lucida Sans Unicode" panose="020B0602030504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dirty="0">
                          <a:solidFill>
                            <a:sysClr val="windowText" lastClr="000000"/>
                          </a:solidFill>
                          <a:latin typeface="Segoe UI" pitchFamily="34" charset="0"/>
                          <a:ea typeface="Segoe UI" pitchFamily="34" charset="0"/>
                          <a:cs typeface="Segoe UI" pitchFamily="34" charset="0"/>
                        </a:rPr>
                        <a:t>Creates user accounts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58756">
                <a:tc>
                  <a:txBody>
                    <a:bodyPr/>
                    <a:lstStyle/>
                    <a:p>
                      <a:pPr marL="0" marR="0">
                        <a:lnSpc>
                          <a:spcPct val="115000"/>
                        </a:lnSpc>
                        <a:spcBef>
                          <a:spcPts val="0"/>
                        </a:spcBef>
                        <a:spcAft>
                          <a:spcPts val="0"/>
                        </a:spcAft>
                      </a:pPr>
                      <a:r>
                        <a:rPr lang="en-US" sz="2000" dirty="0">
                          <a:solidFill>
                            <a:sysClr val="windowText" lastClr="000000"/>
                          </a:solidFill>
                          <a:latin typeface="Lucida Sans Unicode" panose="020B0602030504020204" pitchFamily="34" charset="0"/>
                          <a:ea typeface="Segoe UI" pitchFamily="34" charset="0"/>
                          <a:cs typeface="Lucida Sans Unicode" panose="020B0602030504020204" pitchFamily="34" charset="0"/>
                        </a:rPr>
                        <a:t>Set-</a:t>
                      </a:r>
                      <a:r>
                        <a:rPr lang="en-US" sz="2000" dirty="0" err="1">
                          <a:solidFill>
                            <a:sysClr val="windowText" lastClr="000000"/>
                          </a:solidFill>
                          <a:latin typeface="Lucida Sans Unicode" panose="020B0602030504020204" pitchFamily="34" charset="0"/>
                          <a:ea typeface="Segoe UI" pitchFamily="34" charset="0"/>
                          <a:cs typeface="Lucida Sans Unicode" panose="020B0602030504020204" pitchFamily="34" charset="0"/>
                        </a:rPr>
                        <a:t>ADUser</a:t>
                      </a:r>
                      <a:endParaRPr lang="en-US" sz="2000" dirty="0">
                        <a:solidFill>
                          <a:sysClr val="windowText" lastClr="000000"/>
                        </a:solidFill>
                        <a:latin typeface="Lucida Sans Unicode" panose="020B0602030504020204" pitchFamily="34" charset="0"/>
                        <a:ea typeface="Segoe UI" pitchFamily="34" charset="0"/>
                        <a:cs typeface="Lucida Sans Unicode" panose="020B0602030504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dirty="0">
                          <a:solidFill>
                            <a:sysClr val="windowText" lastClr="000000"/>
                          </a:solidFill>
                          <a:latin typeface="Segoe UI" pitchFamily="34" charset="0"/>
                          <a:ea typeface="Segoe UI" pitchFamily="34" charset="0"/>
                          <a:cs typeface="Segoe UI" pitchFamily="34" charset="0"/>
                        </a:rPr>
                        <a:t>Modifies properties of user accounts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58756">
                <a:tc>
                  <a:txBody>
                    <a:bodyPr/>
                    <a:lstStyle/>
                    <a:p>
                      <a:pPr marL="0" marR="0">
                        <a:lnSpc>
                          <a:spcPct val="115000"/>
                        </a:lnSpc>
                        <a:spcBef>
                          <a:spcPts val="0"/>
                        </a:spcBef>
                        <a:spcAft>
                          <a:spcPts val="0"/>
                        </a:spcAft>
                      </a:pPr>
                      <a:r>
                        <a:rPr lang="en-US" sz="2000" dirty="0">
                          <a:solidFill>
                            <a:sysClr val="windowText" lastClr="000000"/>
                          </a:solidFill>
                          <a:latin typeface="Lucida Sans Unicode" panose="020B0602030504020204" pitchFamily="34" charset="0"/>
                          <a:ea typeface="Segoe UI" pitchFamily="34" charset="0"/>
                          <a:cs typeface="Lucida Sans Unicode" panose="020B0602030504020204" pitchFamily="34" charset="0"/>
                        </a:rPr>
                        <a:t>Remove-</a:t>
                      </a:r>
                      <a:r>
                        <a:rPr lang="en-US" sz="2000" dirty="0" err="1">
                          <a:solidFill>
                            <a:sysClr val="windowText" lastClr="000000"/>
                          </a:solidFill>
                          <a:latin typeface="Lucida Sans Unicode" panose="020B0602030504020204" pitchFamily="34" charset="0"/>
                          <a:ea typeface="Segoe UI" pitchFamily="34" charset="0"/>
                          <a:cs typeface="Lucida Sans Unicode" panose="020B0602030504020204" pitchFamily="34" charset="0"/>
                        </a:rPr>
                        <a:t>ADUser</a:t>
                      </a:r>
                      <a:endParaRPr lang="en-US" sz="2000" dirty="0">
                        <a:solidFill>
                          <a:sysClr val="windowText" lastClr="000000"/>
                        </a:solidFill>
                        <a:latin typeface="Lucida Sans Unicode" panose="020B0602030504020204" pitchFamily="34" charset="0"/>
                        <a:ea typeface="Segoe UI" pitchFamily="34" charset="0"/>
                        <a:cs typeface="Lucida Sans Unicode" panose="020B0602030504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dirty="0">
                          <a:solidFill>
                            <a:sysClr val="windowText" lastClr="000000"/>
                          </a:solidFill>
                          <a:latin typeface="Segoe UI" pitchFamily="34" charset="0"/>
                          <a:ea typeface="Segoe UI" pitchFamily="34" charset="0"/>
                          <a:cs typeface="Segoe UI" pitchFamily="34" charset="0"/>
                        </a:rPr>
                        <a:t>Deletes user accounts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58756">
                <a:tc>
                  <a:txBody>
                    <a:bodyPr/>
                    <a:lstStyle/>
                    <a:p>
                      <a:pPr marL="0" marR="0">
                        <a:lnSpc>
                          <a:spcPct val="115000"/>
                        </a:lnSpc>
                        <a:spcBef>
                          <a:spcPts val="0"/>
                        </a:spcBef>
                        <a:spcAft>
                          <a:spcPts val="0"/>
                        </a:spcAft>
                      </a:pPr>
                      <a:r>
                        <a:rPr lang="en-US" sz="2000" dirty="0">
                          <a:solidFill>
                            <a:sysClr val="windowText" lastClr="000000"/>
                          </a:solidFill>
                          <a:latin typeface="Lucida Sans Unicode" panose="020B0602030504020204" pitchFamily="34" charset="0"/>
                          <a:ea typeface="Segoe UI" pitchFamily="34" charset="0"/>
                          <a:cs typeface="Lucida Sans Unicode" panose="020B0602030504020204" pitchFamily="34" charset="0"/>
                        </a:rPr>
                        <a:t>Set-</a:t>
                      </a:r>
                      <a:r>
                        <a:rPr lang="en-US" sz="2000" dirty="0" err="1">
                          <a:solidFill>
                            <a:sysClr val="windowText" lastClr="000000"/>
                          </a:solidFill>
                          <a:latin typeface="Lucida Sans Unicode" panose="020B0602030504020204" pitchFamily="34" charset="0"/>
                          <a:ea typeface="Segoe UI" pitchFamily="34" charset="0"/>
                          <a:cs typeface="Lucida Sans Unicode" panose="020B0602030504020204" pitchFamily="34" charset="0"/>
                        </a:rPr>
                        <a:t>ADAccountPassword</a:t>
                      </a:r>
                      <a:endParaRPr lang="en-US" sz="2000" dirty="0">
                        <a:solidFill>
                          <a:sysClr val="windowText" lastClr="000000"/>
                        </a:solidFill>
                        <a:latin typeface="Lucida Sans Unicode" panose="020B0602030504020204" pitchFamily="34" charset="0"/>
                        <a:ea typeface="Segoe UI" pitchFamily="34" charset="0"/>
                        <a:cs typeface="Lucida Sans Unicode" panose="020B0602030504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dirty="0">
                          <a:solidFill>
                            <a:sysClr val="windowText" lastClr="000000"/>
                          </a:solidFill>
                          <a:latin typeface="Segoe UI" pitchFamily="34" charset="0"/>
                          <a:ea typeface="Segoe UI" pitchFamily="34" charset="0"/>
                          <a:cs typeface="Segoe UI" pitchFamily="34" charset="0"/>
                        </a:rPr>
                        <a:t>Resets the password of a user account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58756">
                <a:tc>
                  <a:txBody>
                    <a:bodyPr/>
                    <a:lstStyle/>
                    <a:p>
                      <a:pPr marL="0" marR="0">
                        <a:lnSpc>
                          <a:spcPct val="115000"/>
                        </a:lnSpc>
                        <a:spcBef>
                          <a:spcPts val="0"/>
                        </a:spcBef>
                        <a:spcAft>
                          <a:spcPts val="0"/>
                        </a:spcAft>
                      </a:pPr>
                      <a:r>
                        <a:rPr lang="en-US" sz="2000" dirty="0">
                          <a:solidFill>
                            <a:sysClr val="windowText" lastClr="000000"/>
                          </a:solidFill>
                          <a:latin typeface="Lucida Sans Unicode" panose="020B0602030504020204" pitchFamily="34" charset="0"/>
                          <a:ea typeface="Segoe UI" pitchFamily="34" charset="0"/>
                          <a:cs typeface="Lucida Sans Unicode" panose="020B0602030504020204" pitchFamily="34" charset="0"/>
                        </a:rPr>
                        <a:t>Set-</a:t>
                      </a:r>
                      <a:r>
                        <a:rPr lang="en-US" sz="2000" dirty="0" err="1">
                          <a:solidFill>
                            <a:sysClr val="windowText" lastClr="000000"/>
                          </a:solidFill>
                          <a:latin typeface="Lucida Sans Unicode" panose="020B0602030504020204" pitchFamily="34" charset="0"/>
                          <a:ea typeface="Segoe UI" pitchFamily="34" charset="0"/>
                          <a:cs typeface="Lucida Sans Unicode" panose="020B0602030504020204" pitchFamily="34" charset="0"/>
                        </a:rPr>
                        <a:t>ADAccountExpiration</a:t>
                      </a:r>
                      <a:endParaRPr lang="en-US" sz="2000" dirty="0">
                        <a:solidFill>
                          <a:sysClr val="windowText" lastClr="000000"/>
                        </a:solidFill>
                        <a:latin typeface="Lucida Sans Unicode" panose="020B0602030504020204" pitchFamily="34" charset="0"/>
                        <a:ea typeface="Segoe UI" pitchFamily="34" charset="0"/>
                        <a:cs typeface="Lucida Sans Unicode" panose="020B0602030504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dirty="0">
                          <a:solidFill>
                            <a:sysClr val="windowText" lastClr="000000"/>
                          </a:solidFill>
                          <a:latin typeface="Segoe UI" pitchFamily="34" charset="0"/>
                          <a:ea typeface="Segoe UI" pitchFamily="34" charset="0"/>
                          <a:cs typeface="Segoe UI" pitchFamily="34" charset="0"/>
                        </a:rPr>
                        <a:t>Modifies the expiration date of a user account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517511">
                <a:tc>
                  <a:txBody>
                    <a:bodyPr/>
                    <a:lstStyle/>
                    <a:p>
                      <a:pPr marL="0" marR="0">
                        <a:lnSpc>
                          <a:spcPct val="115000"/>
                        </a:lnSpc>
                        <a:spcBef>
                          <a:spcPts val="0"/>
                        </a:spcBef>
                        <a:spcAft>
                          <a:spcPts val="0"/>
                        </a:spcAft>
                      </a:pPr>
                      <a:r>
                        <a:rPr lang="en-US" sz="2000" dirty="0">
                          <a:solidFill>
                            <a:sysClr val="windowText" lastClr="000000"/>
                          </a:solidFill>
                          <a:latin typeface="Lucida Sans Unicode" panose="020B0602030504020204" pitchFamily="34" charset="0"/>
                          <a:ea typeface="Segoe UI" pitchFamily="34" charset="0"/>
                          <a:cs typeface="Lucida Sans Unicode" panose="020B0602030504020204" pitchFamily="34" charset="0"/>
                        </a:rPr>
                        <a:t>Unlock-</a:t>
                      </a:r>
                      <a:r>
                        <a:rPr lang="en-US" sz="2000" dirty="0" err="1">
                          <a:solidFill>
                            <a:sysClr val="windowText" lastClr="000000"/>
                          </a:solidFill>
                          <a:latin typeface="Lucida Sans Unicode" panose="020B0602030504020204" pitchFamily="34" charset="0"/>
                          <a:ea typeface="Segoe UI" pitchFamily="34" charset="0"/>
                          <a:cs typeface="Lucida Sans Unicode" panose="020B0602030504020204" pitchFamily="34" charset="0"/>
                        </a:rPr>
                        <a:t>ADAccount</a:t>
                      </a:r>
                      <a:endParaRPr lang="en-US" sz="2000" dirty="0">
                        <a:solidFill>
                          <a:sysClr val="windowText" lastClr="000000"/>
                        </a:solidFill>
                        <a:latin typeface="Lucida Sans Unicode" panose="020B0602030504020204" pitchFamily="34" charset="0"/>
                        <a:ea typeface="Segoe UI" pitchFamily="34" charset="0"/>
                        <a:cs typeface="Lucida Sans Unicode" panose="020B0602030504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dirty="0">
                          <a:solidFill>
                            <a:sysClr val="windowText" lastClr="000000"/>
                          </a:solidFill>
                          <a:latin typeface="Segoe UI" pitchFamily="34" charset="0"/>
                          <a:ea typeface="Segoe UI" pitchFamily="34" charset="0"/>
                          <a:cs typeface="Segoe UI" pitchFamily="34" charset="0"/>
                        </a:rPr>
                        <a:t>Unlocks a user account after it has become locked after too many incorrect sign in attempts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58756">
                <a:tc>
                  <a:txBody>
                    <a:bodyPr/>
                    <a:lstStyle/>
                    <a:p>
                      <a:pPr marL="0" marR="0">
                        <a:lnSpc>
                          <a:spcPct val="115000"/>
                        </a:lnSpc>
                        <a:spcBef>
                          <a:spcPts val="0"/>
                        </a:spcBef>
                        <a:spcAft>
                          <a:spcPts val="0"/>
                        </a:spcAft>
                      </a:pPr>
                      <a:r>
                        <a:rPr lang="en-US" sz="2000" dirty="0">
                          <a:solidFill>
                            <a:sysClr val="windowText" lastClr="000000"/>
                          </a:solidFill>
                          <a:latin typeface="Lucida Sans Unicode" panose="020B0602030504020204" pitchFamily="34" charset="0"/>
                          <a:ea typeface="Segoe UI" pitchFamily="34" charset="0"/>
                          <a:cs typeface="Lucida Sans Unicode" panose="020B0602030504020204" pitchFamily="34" charset="0"/>
                        </a:rPr>
                        <a:t>Enable-</a:t>
                      </a:r>
                      <a:r>
                        <a:rPr lang="en-US" sz="2000" dirty="0" err="1">
                          <a:solidFill>
                            <a:sysClr val="windowText" lastClr="000000"/>
                          </a:solidFill>
                          <a:latin typeface="Lucida Sans Unicode" panose="020B0602030504020204" pitchFamily="34" charset="0"/>
                          <a:ea typeface="Segoe UI" pitchFamily="34" charset="0"/>
                          <a:cs typeface="Lucida Sans Unicode" panose="020B0602030504020204" pitchFamily="34" charset="0"/>
                        </a:rPr>
                        <a:t>ADAccount</a:t>
                      </a:r>
                      <a:endParaRPr lang="en-US" sz="2000" dirty="0">
                        <a:solidFill>
                          <a:sysClr val="windowText" lastClr="000000"/>
                        </a:solidFill>
                        <a:latin typeface="Lucida Sans Unicode" panose="020B0602030504020204" pitchFamily="34" charset="0"/>
                        <a:ea typeface="Segoe UI" pitchFamily="34" charset="0"/>
                        <a:cs typeface="Lucida Sans Unicode" panose="020B0602030504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dirty="0">
                          <a:solidFill>
                            <a:sysClr val="windowText" lastClr="000000"/>
                          </a:solidFill>
                          <a:latin typeface="Segoe UI" pitchFamily="34" charset="0"/>
                          <a:ea typeface="Segoe UI" pitchFamily="34" charset="0"/>
                          <a:cs typeface="Segoe UI" pitchFamily="34" charset="0"/>
                        </a:rPr>
                        <a:t>Enables a user account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58756">
                <a:tc>
                  <a:txBody>
                    <a:bodyPr/>
                    <a:lstStyle/>
                    <a:p>
                      <a:pPr marL="0" marR="0">
                        <a:lnSpc>
                          <a:spcPct val="115000"/>
                        </a:lnSpc>
                        <a:spcBef>
                          <a:spcPts val="0"/>
                        </a:spcBef>
                        <a:spcAft>
                          <a:spcPts val="0"/>
                        </a:spcAft>
                      </a:pPr>
                      <a:r>
                        <a:rPr lang="en-US" sz="2000" dirty="0">
                          <a:solidFill>
                            <a:sysClr val="windowText" lastClr="000000"/>
                          </a:solidFill>
                          <a:latin typeface="Lucida Sans Unicode" panose="020B0602030504020204" pitchFamily="34" charset="0"/>
                          <a:ea typeface="Segoe UI" pitchFamily="34" charset="0"/>
                          <a:cs typeface="Lucida Sans Unicode" panose="020B0602030504020204" pitchFamily="34" charset="0"/>
                        </a:rPr>
                        <a:t>Disable-</a:t>
                      </a:r>
                      <a:r>
                        <a:rPr lang="en-US" sz="2000" dirty="0" err="1">
                          <a:solidFill>
                            <a:sysClr val="windowText" lastClr="000000"/>
                          </a:solidFill>
                          <a:latin typeface="Lucida Sans Unicode" panose="020B0602030504020204" pitchFamily="34" charset="0"/>
                          <a:ea typeface="Segoe UI" pitchFamily="34" charset="0"/>
                          <a:cs typeface="Lucida Sans Unicode" panose="020B0602030504020204" pitchFamily="34" charset="0"/>
                        </a:rPr>
                        <a:t>ADAccount</a:t>
                      </a:r>
                      <a:endParaRPr lang="en-US" sz="2000" dirty="0">
                        <a:solidFill>
                          <a:sysClr val="windowText" lastClr="000000"/>
                        </a:solidFill>
                        <a:latin typeface="Lucida Sans Unicode" panose="020B0602030504020204" pitchFamily="34" charset="0"/>
                        <a:ea typeface="Segoe UI" pitchFamily="34" charset="0"/>
                        <a:cs typeface="Lucida Sans Unicode" panose="020B0602030504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dirty="0">
                          <a:solidFill>
                            <a:sysClr val="windowText" lastClr="000000"/>
                          </a:solidFill>
                          <a:latin typeface="Segoe UI" pitchFamily="34" charset="0"/>
                          <a:ea typeface="Segoe UI" pitchFamily="34" charset="0"/>
                          <a:cs typeface="Segoe UI" pitchFamily="34" charset="0"/>
                        </a:rPr>
                        <a:t>Disables a user account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5" name="Rectangle 4"/>
          <p:cNvSpPr/>
          <p:nvPr/>
        </p:nvSpPr>
        <p:spPr>
          <a:xfrm>
            <a:off x="469558" y="5838649"/>
            <a:ext cx="8155458" cy="707886"/>
          </a:xfrm>
          <a:prstGeom prst="rect">
            <a:avLst/>
          </a:prstGeom>
          <a:solidFill>
            <a:schemeClr val="bg1">
              <a:lumMod val="85000"/>
            </a:schemeClr>
          </a:solidFill>
        </p:spPr>
        <p:txBody>
          <a:bodyPr wrap="square">
            <a:spAutoFit/>
          </a:bodyPr>
          <a:lstStyle/>
          <a:p>
            <a:pPr lvl="0"/>
            <a:r>
              <a:rPr lang="en-US" sz="2000">
                <a:solidFill>
                  <a:srgbClr val="000000"/>
                </a:solidFill>
                <a:latin typeface="Lucida Sans Typewriter" pitchFamily="49" charset="0"/>
                <a:ea typeface="Segoe UI" pitchFamily="34" charset="0"/>
                <a:cs typeface="Segoe UI" pitchFamily="34" charset="0"/>
              </a:rPr>
              <a:t>New-ADUser "Sten Faerch" –AccountPassword (Read-Host</a:t>
            </a:r>
            <a:br>
              <a:rPr lang="en-US" sz="2000">
                <a:solidFill>
                  <a:srgbClr val="000000"/>
                </a:solidFill>
                <a:latin typeface="Lucida Sans Typewriter" pitchFamily="49" charset="0"/>
                <a:ea typeface="Segoe UI" pitchFamily="34" charset="0"/>
                <a:cs typeface="Segoe UI" pitchFamily="34" charset="0"/>
              </a:rPr>
            </a:br>
            <a:r>
              <a:rPr lang="en-US" sz="2000">
                <a:solidFill>
                  <a:srgbClr val="000000"/>
                </a:solidFill>
                <a:latin typeface="Lucida Sans Typewriter" pitchFamily="49" charset="0"/>
                <a:ea typeface="Segoe UI" pitchFamily="34" charset="0"/>
                <a:cs typeface="Segoe UI" pitchFamily="34" charset="0"/>
              </a:rPr>
              <a:t>–AsSecureString "Enter password") ‑Department IT</a:t>
            </a:r>
            <a:endParaRPr lang="en-US" sz="2000" dirty="0">
              <a:solidFill>
                <a:srgbClr val="000000"/>
              </a:solidFill>
              <a:latin typeface="Lucida Sans Typewriter" pitchFamily="49" charset="0"/>
              <a:ea typeface="Segoe UI" pitchFamily="34" charset="0"/>
              <a:cs typeface="Segoe UI" pitchFamily="34" charset="0"/>
            </a:endParaRPr>
          </a:p>
        </p:txBody>
      </p:sp>
    </p:spTree>
    <p:extLst>
      <p:ext uri="{BB962C8B-B14F-4D97-AF65-F5344CB8AC3E}">
        <p14:creationId xmlns:p14="http://schemas.microsoft.com/office/powerpoint/2010/main" val="559452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ef3cee05-ab29-4649-aabe-a47f1f3ea348">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Using Windows PowerShell cmdlets to manage groups</a:t>
            </a:r>
          </a:p>
        </p:txBody>
      </p:sp>
      <p:graphicFrame>
        <p:nvGraphicFramePr>
          <p:cNvPr id="4" name="Content Placeholder 3"/>
          <p:cNvGraphicFramePr>
            <a:graphicFrameLocks/>
          </p:cNvGraphicFramePr>
          <p:nvPr>
            <p:extLst>
              <p:ext uri="{D42A27DB-BD31-4B8C-83A1-F6EECF244321}">
                <p14:modId xmlns:p14="http://schemas.microsoft.com/office/powerpoint/2010/main" val="3639179547"/>
              </p:ext>
            </p:extLst>
          </p:nvPr>
        </p:nvGraphicFramePr>
        <p:xfrm>
          <a:off x="458491" y="931113"/>
          <a:ext cx="8219940" cy="4118676"/>
        </p:xfrm>
        <a:graphic>
          <a:graphicData uri="http://schemas.openxmlformats.org/drawingml/2006/table">
            <a:tbl>
              <a:tblPr firstRow="1" bandRow="1">
                <a:tableStyleId>{21E4AEA4-8DFA-4A89-87EB-49C32662AFE0}</a:tableStyleId>
              </a:tblPr>
              <a:tblGrid>
                <a:gridCol w="3665453">
                  <a:extLst>
                    <a:ext uri="{9D8B030D-6E8A-4147-A177-3AD203B41FA5}">
                      <a16:colId xmlns:a16="http://schemas.microsoft.com/office/drawing/2014/main" val="20000"/>
                    </a:ext>
                  </a:extLst>
                </a:gridCol>
                <a:gridCol w="4554487">
                  <a:extLst>
                    <a:ext uri="{9D8B030D-6E8A-4147-A177-3AD203B41FA5}">
                      <a16:colId xmlns:a16="http://schemas.microsoft.com/office/drawing/2014/main" val="20001"/>
                    </a:ext>
                  </a:extLst>
                </a:gridCol>
              </a:tblGrid>
              <a:tr h="392889">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gn="ctr" defTabSz="914400" rtl="0" eaLnBrk="1" latinLnBrk="0" hangingPunct="1">
                        <a:lnSpc>
                          <a:spcPct val="115000"/>
                        </a:lnSpc>
                        <a:spcBef>
                          <a:spcPts val="0"/>
                        </a:spcBef>
                        <a:spcAft>
                          <a:spcPts val="0"/>
                        </a:spcAft>
                      </a:pPr>
                      <a:r>
                        <a:rPr lang="en-US" sz="1800" b="1" dirty="0" err="1">
                          <a:solidFill>
                            <a:schemeClr val="tx1"/>
                          </a:solidFill>
                          <a:latin typeface="Segoe UI" panose="020B0502040204020203" pitchFamily="34" charset="0"/>
                          <a:cs typeface="Segoe UI" panose="020B0502040204020203" pitchFamily="34" charset="0"/>
                        </a:rPr>
                        <a:t>Cmdlet</a:t>
                      </a:r>
                      <a:endParaRPr lang="en-US" sz="1800" b="1" kern="1200" dirty="0">
                        <a:solidFill>
                          <a:schemeClr val="tx1"/>
                        </a:solidFill>
                        <a:latin typeface="Segoe UI" panose="020B0502040204020203" pitchFamily="34" charset="0"/>
                        <a:ea typeface="Segoe UI" pitchFamily="34" charset="0"/>
                        <a:cs typeface="Segoe UI"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indent="0" algn="ctr">
                        <a:lnSpc>
                          <a:spcPct val="115000"/>
                        </a:lnSpc>
                        <a:spcBef>
                          <a:spcPts val="0"/>
                        </a:spcBef>
                        <a:spcAft>
                          <a:spcPts val="0"/>
                        </a:spcAft>
                      </a:pPr>
                      <a:r>
                        <a:rPr lang="en-US" sz="1800" b="1" dirty="0">
                          <a:solidFill>
                            <a:schemeClr val="tx1"/>
                          </a:solidFill>
                          <a:latin typeface="Segoe UI" panose="020B0502040204020203" pitchFamily="34" charset="0"/>
                          <a:cs typeface="Segoe UI" panose="020B0502040204020203" pitchFamily="34" charset="0"/>
                        </a:rPr>
                        <a:t> Description</a:t>
                      </a:r>
                      <a:endParaRPr lang="en-US" sz="1800" b="1" dirty="0">
                        <a:solidFill>
                          <a:schemeClr val="tx1"/>
                        </a:solidFill>
                        <a:latin typeface="Segoe UI" panose="020B0502040204020203" pitchFamily="34" charset="0"/>
                        <a:ea typeface="Segoe UI" pitchFamily="34" charset="0"/>
                        <a:cs typeface="Segoe UI"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06585">
                <a:tc>
                  <a:txBody>
                    <a:bodyPr/>
                    <a:lstStyle/>
                    <a:p>
                      <a:pPr marL="0" marR="0" indent="0">
                        <a:lnSpc>
                          <a:spcPts val="2000"/>
                        </a:lnSpc>
                        <a:spcBef>
                          <a:spcPts val="1000"/>
                        </a:spcBef>
                        <a:spcAft>
                          <a:spcPts val="1000"/>
                        </a:spcAft>
                      </a:pPr>
                      <a:r>
                        <a:rPr lang="en-US" sz="1800" b="0" kern="1200" dirty="0">
                          <a:latin typeface="Lucida Sans Unicode" panose="020B0602030504020204" pitchFamily="34" charset="0"/>
                          <a:cs typeface="Lucida Sans Unicode" panose="020B0602030504020204" pitchFamily="34" charset="0"/>
                        </a:rPr>
                        <a:t>New-</a:t>
                      </a:r>
                      <a:r>
                        <a:rPr lang="en-US" sz="1800" b="0" kern="1200" dirty="0" err="1">
                          <a:latin typeface="Lucida Sans Unicode" panose="020B0602030504020204" pitchFamily="34" charset="0"/>
                          <a:cs typeface="Lucida Sans Unicode" panose="020B0602030504020204" pitchFamily="34" charset="0"/>
                        </a:rPr>
                        <a:t>ADGroup</a:t>
                      </a:r>
                      <a:endParaRPr lang="en-US" sz="1800" b="0" kern="1200" dirty="0">
                        <a:solidFill>
                          <a:srgbClr val="000000"/>
                        </a:solidFill>
                        <a:latin typeface="Lucida Sans Unicode" panose="020B0602030504020204" pitchFamily="34" charset="0"/>
                        <a:ea typeface="Segoe UI" pitchFamily="34" charset="0"/>
                        <a:cs typeface="Lucida Sans Unicode" panose="020B0602030504020204" pitchFamily="34" charset="0"/>
                      </a:endParaRPr>
                    </a:p>
                  </a:txBody>
                  <a:tcPr marL="4572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Creates new groups</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06585">
                <a:tc>
                  <a:txBody>
                    <a:bodyPr/>
                    <a:lstStyle/>
                    <a:p>
                      <a:pPr marL="0" marR="0" indent="0">
                        <a:lnSpc>
                          <a:spcPts val="2000"/>
                        </a:lnSpc>
                        <a:spcBef>
                          <a:spcPts val="1000"/>
                        </a:spcBef>
                        <a:spcAft>
                          <a:spcPts val="1000"/>
                        </a:spcAft>
                      </a:pPr>
                      <a:r>
                        <a:rPr lang="en-US" sz="1800" b="0" kern="1200" dirty="0">
                          <a:latin typeface="Lucida Sans Unicode" panose="020B0602030504020204" pitchFamily="34" charset="0"/>
                          <a:cs typeface="Lucida Sans Unicode" panose="020B0602030504020204" pitchFamily="34" charset="0"/>
                        </a:rPr>
                        <a:t>Set-</a:t>
                      </a:r>
                      <a:r>
                        <a:rPr lang="en-US" sz="1800" b="0" kern="1200" dirty="0" err="1">
                          <a:latin typeface="Lucida Sans Unicode" panose="020B0602030504020204" pitchFamily="34" charset="0"/>
                          <a:cs typeface="Lucida Sans Unicode" panose="020B0602030504020204" pitchFamily="34" charset="0"/>
                        </a:rPr>
                        <a:t>ADGroup</a:t>
                      </a:r>
                      <a:endParaRPr lang="en-US" sz="1800" b="0" kern="1200" dirty="0">
                        <a:solidFill>
                          <a:srgbClr val="000000"/>
                        </a:solidFill>
                        <a:latin typeface="Lucida Sans Unicode" panose="020B0602030504020204" pitchFamily="34" charset="0"/>
                        <a:ea typeface="Segoe UI" pitchFamily="34" charset="0"/>
                        <a:cs typeface="Lucida Sans Unicode" panose="020B0602030504020204" pitchFamily="34" charset="0"/>
                      </a:endParaRPr>
                    </a:p>
                  </a:txBody>
                  <a:tcPr marL="4572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Modifies properties of groups</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06585">
                <a:tc>
                  <a:txBody>
                    <a:bodyPr/>
                    <a:lstStyle/>
                    <a:p>
                      <a:pPr marL="0" marR="0" indent="0">
                        <a:lnSpc>
                          <a:spcPts val="2000"/>
                        </a:lnSpc>
                        <a:spcBef>
                          <a:spcPts val="1000"/>
                        </a:spcBef>
                        <a:spcAft>
                          <a:spcPts val="1000"/>
                        </a:spcAft>
                      </a:pPr>
                      <a:r>
                        <a:rPr lang="en-US" sz="1800" b="0" kern="1200" dirty="0">
                          <a:latin typeface="Lucida Sans Unicode" panose="020B0602030504020204" pitchFamily="34" charset="0"/>
                          <a:cs typeface="Lucida Sans Unicode" panose="020B0602030504020204" pitchFamily="34" charset="0"/>
                        </a:rPr>
                        <a:t>Get-</a:t>
                      </a:r>
                      <a:r>
                        <a:rPr lang="en-US" sz="1800" b="0" kern="1200" dirty="0" err="1">
                          <a:latin typeface="Lucida Sans Unicode" panose="020B0602030504020204" pitchFamily="34" charset="0"/>
                          <a:cs typeface="Lucida Sans Unicode" panose="020B0602030504020204" pitchFamily="34" charset="0"/>
                        </a:rPr>
                        <a:t>ADGroup</a:t>
                      </a:r>
                      <a:endParaRPr lang="en-US" sz="1800" b="0" kern="1200" dirty="0">
                        <a:solidFill>
                          <a:srgbClr val="000000"/>
                        </a:solidFill>
                        <a:latin typeface="Lucida Sans Unicode" panose="020B0602030504020204" pitchFamily="34" charset="0"/>
                        <a:ea typeface="Segoe UI" pitchFamily="34" charset="0"/>
                        <a:cs typeface="Lucida Sans Unicode" panose="020B0602030504020204" pitchFamily="34" charset="0"/>
                      </a:endParaRPr>
                    </a:p>
                  </a:txBody>
                  <a:tcPr marL="4572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Displays properties of groups</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6698">
                <a:tc>
                  <a:txBody>
                    <a:bodyPr/>
                    <a:lstStyle/>
                    <a:p>
                      <a:pPr marL="0" marR="0">
                        <a:lnSpc>
                          <a:spcPts val="2000"/>
                        </a:lnSpc>
                        <a:spcBef>
                          <a:spcPts val="0"/>
                        </a:spcBef>
                        <a:spcAft>
                          <a:spcPts val="1000"/>
                        </a:spcAft>
                      </a:pPr>
                      <a:r>
                        <a:rPr lang="en-US" sz="1800" b="0" kern="1200" dirty="0">
                          <a:latin typeface="Lucida Sans Unicode" panose="020B0602030504020204" pitchFamily="34" charset="0"/>
                          <a:cs typeface="Lucida Sans Unicode" panose="020B0602030504020204" pitchFamily="34" charset="0"/>
                        </a:rPr>
                        <a:t>Remove-</a:t>
                      </a:r>
                      <a:r>
                        <a:rPr lang="en-US" sz="1800" b="0" kern="1200" dirty="0" err="1">
                          <a:latin typeface="Lucida Sans Unicode" panose="020B0602030504020204" pitchFamily="34" charset="0"/>
                          <a:cs typeface="Lucida Sans Unicode" panose="020B0602030504020204" pitchFamily="34" charset="0"/>
                        </a:rPr>
                        <a:t>ADGroup</a:t>
                      </a:r>
                      <a:endParaRPr lang="en-US" sz="1800" b="0" kern="1200" dirty="0">
                        <a:solidFill>
                          <a:srgbClr val="000000"/>
                        </a:solidFill>
                        <a:latin typeface="Lucida Sans Unicode" panose="020B0602030504020204" pitchFamily="34" charset="0"/>
                        <a:ea typeface="Segoe UI" pitchFamily="34" charset="0"/>
                        <a:cs typeface="Lucida Sans Unicode" panose="020B0602030504020204" pitchFamily="34" charset="0"/>
                      </a:endParaRPr>
                    </a:p>
                  </a:txBody>
                  <a:tcPr marL="4572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Deletes groups</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16698">
                <a:tc>
                  <a:txBody>
                    <a:bodyPr/>
                    <a:lstStyle/>
                    <a:p>
                      <a:pPr marL="0" marR="0">
                        <a:lnSpc>
                          <a:spcPts val="2000"/>
                        </a:lnSpc>
                        <a:spcBef>
                          <a:spcPts val="0"/>
                        </a:spcBef>
                        <a:spcAft>
                          <a:spcPts val="1000"/>
                        </a:spcAft>
                      </a:pPr>
                      <a:r>
                        <a:rPr lang="en-US" sz="1800" b="0" kern="1200" dirty="0">
                          <a:latin typeface="Lucida Sans Unicode" panose="020B0602030504020204" pitchFamily="34" charset="0"/>
                          <a:cs typeface="Lucida Sans Unicode" panose="020B0602030504020204" pitchFamily="34" charset="0"/>
                        </a:rPr>
                        <a:t>Add-</a:t>
                      </a:r>
                      <a:r>
                        <a:rPr lang="en-US" sz="1800" b="0" kern="1200" dirty="0" err="1">
                          <a:latin typeface="Lucida Sans Unicode" panose="020B0602030504020204" pitchFamily="34" charset="0"/>
                          <a:cs typeface="Lucida Sans Unicode" panose="020B0602030504020204" pitchFamily="34" charset="0"/>
                        </a:rPr>
                        <a:t>ADGroupMember</a:t>
                      </a:r>
                      <a:endParaRPr lang="en-US" sz="1800" b="0" kern="1200" dirty="0">
                        <a:solidFill>
                          <a:srgbClr val="000000"/>
                        </a:solidFill>
                        <a:latin typeface="Lucida Sans Unicode" panose="020B0602030504020204" pitchFamily="34" charset="0"/>
                        <a:ea typeface="Segoe UI" pitchFamily="34" charset="0"/>
                        <a:cs typeface="Lucida Sans Unicode" panose="020B0602030504020204" pitchFamily="34" charset="0"/>
                      </a:endParaRPr>
                    </a:p>
                  </a:txBody>
                  <a:tcPr marL="4572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Adds members to groups</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6698">
                <a:tc>
                  <a:txBody>
                    <a:bodyPr/>
                    <a:lstStyle/>
                    <a:p>
                      <a:pPr marL="0" marR="0">
                        <a:lnSpc>
                          <a:spcPts val="2000"/>
                        </a:lnSpc>
                        <a:spcBef>
                          <a:spcPts val="0"/>
                        </a:spcBef>
                        <a:spcAft>
                          <a:spcPts val="1000"/>
                        </a:spcAft>
                      </a:pPr>
                      <a:r>
                        <a:rPr lang="en-US" sz="1800" b="0" kern="1200" dirty="0">
                          <a:latin typeface="Lucida Sans Unicode" panose="020B0602030504020204" pitchFamily="34" charset="0"/>
                          <a:cs typeface="Lucida Sans Unicode" panose="020B0602030504020204" pitchFamily="34" charset="0"/>
                        </a:rPr>
                        <a:t>Get-</a:t>
                      </a:r>
                      <a:r>
                        <a:rPr lang="en-US" sz="1800" b="0" kern="1200" dirty="0" err="1">
                          <a:latin typeface="Lucida Sans Unicode" panose="020B0602030504020204" pitchFamily="34" charset="0"/>
                          <a:cs typeface="Lucida Sans Unicode" panose="020B0602030504020204" pitchFamily="34" charset="0"/>
                        </a:rPr>
                        <a:t>ADGroupMember</a:t>
                      </a:r>
                      <a:endParaRPr lang="en-US" sz="1800" b="0" kern="1200" dirty="0">
                        <a:solidFill>
                          <a:srgbClr val="000000"/>
                        </a:solidFill>
                        <a:latin typeface="Lucida Sans Unicode" panose="020B0602030504020204" pitchFamily="34" charset="0"/>
                        <a:ea typeface="Segoe UI" pitchFamily="34" charset="0"/>
                        <a:cs typeface="Lucida Sans Unicode" panose="020B0602030504020204" pitchFamily="34" charset="0"/>
                      </a:endParaRPr>
                    </a:p>
                  </a:txBody>
                  <a:tcPr marL="4572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Displays membership of groups</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16698">
                <a:tc>
                  <a:txBody>
                    <a:bodyPr/>
                    <a:lstStyle/>
                    <a:p>
                      <a:pPr marL="0" marR="0">
                        <a:lnSpc>
                          <a:spcPts val="2000"/>
                        </a:lnSpc>
                        <a:spcBef>
                          <a:spcPts val="0"/>
                        </a:spcBef>
                        <a:spcAft>
                          <a:spcPts val="1000"/>
                        </a:spcAft>
                      </a:pPr>
                      <a:r>
                        <a:rPr lang="en-US" sz="1800" b="0" kern="1200" dirty="0">
                          <a:latin typeface="Lucida Sans Unicode" panose="020B0602030504020204" pitchFamily="34" charset="0"/>
                          <a:cs typeface="Lucida Sans Unicode" panose="020B0602030504020204" pitchFamily="34" charset="0"/>
                        </a:rPr>
                        <a:t>Remove-</a:t>
                      </a:r>
                      <a:r>
                        <a:rPr lang="en-US" sz="1800" b="0" kern="1200" dirty="0" err="1">
                          <a:latin typeface="Lucida Sans Unicode" panose="020B0602030504020204" pitchFamily="34" charset="0"/>
                          <a:cs typeface="Lucida Sans Unicode" panose="020B0602030504020204" pitchFamily="34" charset="0"/>
                        </a:rPr>
                        <a:t>ADGroupMember</a:t>
                      </a:r>
                      <a:endParaRPr lang="en-US" sz="1800" b="0" kern="1200" dirty="0">
                        <a:solidFill>
                          <a:srgbClr val="000000"/>
                        </a:solidFill>
                        <a:latin typeface="Lucida Sans Unicode" panose="020B0602030504020204" pitchFamily="34" charset="0"/>
                        <a:ea typeface="Segoe UI" pitchFamily="34" charset="0"/>
                        <a:cs typeface="Lucida Sans Unicode" panose="020B0602030504020204" pitchFamily="34" charset="0"/>
                      </a:endParaRPr>
                    </a:p>
                  </a:txBody>
                  <a:tcPr marL="4572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Removes members from groups</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16698">
                <a:tc>
                  <a:txBody>
                    <a:bodyPr/>
                    <a:lstStyle/>
                    <a:p>
                      <a:pPr marL="0" marR="0">
                        <a:lnSpc>
                          <a:spcPts val="2000"/>
                        </a:lnSpc>
                        <a:spcBef>
                          <a:spcPts val="0"/>
                        </a:spcBef>
                        <a:spcAft>
                          <a:spcPts val="1000"/>
                        </a:spcAft>
                      </a:pPr>
                      <a:r>
                        <a:rPr lang="en-US" sz="1800" b="0" kern="1200" dirty="0">
                          <a:latin typeface="Lucida Sans Unicode" panose="020B0602030504020204" pitchFamily="34" charset="0"/>
                          <a:cs typeface="Lucida Sans Unicode" panose="020B0602030504020204" pitchFamily="34" charset="0"/>
                        </a:rPr>
                        <a:t>Add-</a:t>
                      </a:r>
                      <a:r>
                        <a:rPr lang="en-US" sz="1800" b="0" kern="1200" dirty="0" err="1">
                          <a:latin typeface="Lucida Sans Unicode" panose="020B0602030504020204" pitchFamily="34" charset="0"/>
                          <a:cs typeface="Lucida Sans Unicode" panose="020B0602030504020204" pitchFamily="34" charset="0"/>
                        </a:rPr>
                        <a:t>ADPrincipalGroupMembership</a:t>
                      </a:r>
                      <a:endParaRPr lang="en-US" sz="1800" b="0" kern="1200" dirty="0">
                        <a:solidFill>
                          <a:srgbClr val="000000"/>
                        </a:solidFill>
                        <a:latin typeface="Lucida Sans Unicode" panose="020B0602030504020204" pitchFamily="34" charset="0"/>
                        <a:ea typeface="Segoe UI" pitchFamily="34" charset="0"/>
                        <a:cs typeface="Lucida Sans Unicode" panose="020B0602030504020204" pitchFamily="34" charset="0"/>
                      </a:endParaRPr>
                    </a:p>
                  </a:txBody>
                  <a:tcPr marL="4572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Adds group membership to objects</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45063">
                <a:tc>
                  <a:txBody>
                    <a:bodyPr/>
                    <a:lstStyle/>
                    <a:p>
                      <a:pPr marL="0" marR="0">
                        <a:lnSpc>
                          <a:spcPts val="2000"/>
                        </a:lnSpc>
                        <a:spcBef>
                          <a:spcPts val="0"/>
                        </a:spcBef>
                        <a:spcAft>
                          <a:spcPts val="1000"/>
                        </a:spcAft>
                      </a:pPr>
                      <a:r>
                        <a:rPr lang="en-US" sz="1800" b="0" kern="1200" dirty="0">
                          <a:latin typeface="Lucida Sans Unicode" panose="020B0602030504020204" pitchFamily="34" charset="0"/>
                          <a:cs typeface="Lucida Sans Unicode" panose="020B0602030504020204" pitchFamily="34" charset="0"/>
                        </a:rPr>
                        <a:t>Get-</a:t>
                      </a:r>
                      <a:r>
                        <a:rPr lang="en-US" sz="1800" b="0" kern="1200" dirty="0" err="1">
                          <a:latin typeface="Lucida Sans Unicode" panose="020B0602030504020204" pitchFamily="34" charset="0"/>
                          <a:cs typeface="Lucida Sans Unicode" panose="020B0602030504020204" pitchFamily="34" charset="0"/>
                        </a:rPr>
                        <a:t>ADPrincipalGroupMembership</a:t>
                      </a:r>
                      <a:endParaRPr lang="en-US" sz="1800" b="0" kern="1200" dirty="0">
                        <a:solidFill>
                          <a:srgbClr val="000000"/>
                        </a:solidFill>
                        <a:latin typeface="Lucida Sans Unicode" panose="020B0602030504020204" pitchFamily="34" charset="0"/>
                        <a:ea typeface="Segoe UI" pitchFamily="34" charset="0"/>
                        <a:cs typeface="Lucida Sans Unicode" panose="020B0602030504020204" pitchFamily="34" charset="0"/>
                      </a:endParaRPr>
                    </a:p>
                  </a:txBody>
                  <a:tcPr marL="4572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Displays group membership of objects</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501764">
                <a:tc>
                  <a:txBody>
                    <a:bodyPr/>
                    <a:lstStyle/>
                    <a:p>
                      <a:pPr marL="0" marR="0">
                        <a:lnSpc>
                          <a:spcPts val="2000"/>
                        </a:lnSpc>
                        <a:spcBef>
                          <a:spcPts val="0"/>
                        </a:spcBef>
                        <a:spcAft>
                          <a:spcPts val="1000"/>
                        </a:spcAft>
                      </a:pPr>
                      <a:r>
                        <a:rPr lang="en-US" sz="1800" b="0" kern="1200" dirty="0">
                          <a:latin typeface="Lucida Sans Unicode" panose="020B0602030504020204" pitchFamily="34" charset="0"/>
                          <a:cs typeface="Lucida Sans Unicode" panose="020B0602030504020204" pitchFamily="34" charset="0"/>
                        </a:rPr>
                        <a:t>Remove-</a:t>
                      </a:r>
                      <a:r>
                        <a:rPr lang="en-US" sz="1800" b="0" kern="1200" dirty="0" err="1">
                          <a:latin typeface="Lucida Sans Unicode" panose="020B0602030504020204" pitchFamily="34" charset="0"/>
                          <a:cs typeface="Lucida Sans Unicode" panose="020B0602030504020204" pitchFamily="34" charset="0"/>
                        </a:rPr>
                        <a:t>ADPrincipalGroupMembership</a:t>
                      </a:r>
                      <a:endParaRPr lang="en-US" sz="1800" b="0" kern="1200" dirty="0">
                        <a:solidFill>
                          <a:srgbClr val="000000"/>
                        </a:solidFill>
                        <a:latin typeface="Lucida Sans Unicode" panose="020B0602030504020204" pitchFamily="34" charset="0"/>
                        <a:ea typeface="Segoe UI" pitchFamily="34" charset="0"/>
                        <a:cs typeface="Lucida Sans Unicode" panose="020B0602030504020204" pitchFamily="34" charset="0"/>
                      </a:endParaRPr>
                    </a:p>
                  </a:txBody>
                  <a:tcPr marL="4572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Removes group membership from an object</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sp>
        <p:nvSpPr>
          <p:cNvPr id="5" name="Rectangle 4"/>
          <p:cNvSpPr/>
          <p:nvPr/>
        </p:nvSpPr>
        <p:spPr>
          <a:xfrm>
            <a:off x="606447" y="5114645"/>
            <a:ext cx="7927957" cy="830997"/>
          </a:xfrm>
          <a:prstGeom prst="rect">
            <a:avLst/>
          </a:prstGeom>
          <a:solidFill>
            <a:srgbClr val="FFFFFF">
              <a:lumMod val="85000"/>
            </a:srgb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auto">
              <a:spcBef>
                <a:spcPts val="0"/>
              </a:spcBef>
              <a:spcAft>
                <a:spcPts val="0"/>
              </a:spcAft>
            </a:pPr>
            <a:r>
              <a:rPr lang="en-US" sz="1600" kern="0">
                <a:solidFill>
                  <a:sysClr val="windowText" lastClr="000000"/>
                </a:solidFill>
                <a:latin typeface="Lucida Sans Typewriter" pitchFamily="49" charset="0"/>
                <a:ea typeface="Segoe UI" pitchFamily="34" charset="0"/>
                <a:cs typeface="Segoe UI" pitchFamily="34" charset="0"/>
              </a:rPr>
              <a:t>New-ADGroup –Name "CustomerManagement" –Path "ou=managers,dc=adatum,dc=com" –GroupScope Global </a:t>
            </a:r>
            <a:br>
              <a:rPr lang="en-US" sz="1600" kern="0">
                <a:solidFill>
                  <a:sysClr val="windowText" lastClr="000000"/>
                </a:solidFill>
                <a:latin typeface="Lucida Sans Typewriter" pitchFamily="49" charset="0"/>
                <a:ea typeface="Segoe UI" pitchFamily="34" charset="0"/>
                <a:cs typeface="Segoe UI" pitchFamily="34" charset="0"/>
              </a:rPr>
            </a:br>
            <a:r>
              <a:rPr lang="en-US" sz="1600" kern="0">
                <a:solidFill>
                  <a:sysClr val="windowText" lastClr="000000"/>
                </a:solidFill>
                <a:latin typeface="Lucida Sans Typewriter" pitchFamily="49" charset="0"/>
                <a:ea typeface="Segoe UI" pitchFamily="34" charset="0"/>
                <a:cs typeface="Segoe UI" pitchFamily="34" charset="0"/>
              </a:rPr>
              <a:t>–GroupCategory Security</a:t>
            </a:r>
            <a:endParaRPr lang="en-CA" sz="1600" kern="0" dirty="0">
              <a:solidFill>
                <a:sysClr val="windowText" lastClr="000000"/>
              </a:solidFill>
              <a:latin typeface="Lucida Sans Typewriter" pitchFamily="49" charset="0"/>
              <a:ea typeface="Segoe UI" pitchFamily="34" charset="0"/>
              <a:cs typeface="Segoe UI" pitchFamily="34" charset="0"/>
            </a:endParaRPr>
          </a:p>
        </p:txBody>
      </p:sp>
      <p:sp>
        <p:nvSpPr>
          <p:cNvPr id="6" name="Rectangle 5"/>
          <p:cNvSpPr/>
          <p:nvPr/>
        </p:nvSpPr>
        <p:spPr>
          <a:xfrm>
            <a:off x="606447" y="6101284"/>
            <a:ext cx="7927956" cy="584775"/>
          </a:xfrm>
          <a:prstGeom prst="rect">
            <a:avLst/>
          </a:prstGeom>
          <a:solidFill>
            <a:srgbClr val="FFFFFF">
              <a:lumMod val="85000"/>
            </a:srgbClr>
          </a:solidFill>
        </p:spPr>
        <p:txBody>
          <a:bodyPr wrap="square" rIns="90000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auto">
              <a:spcBef>
                <a:spcPts val="0"/>
              </a:spcBef>
              <a:spcAft>
                <a:spcPts val="0"/>
              </a:spcAft>
            </a:pPr>
            <a:r>
              <a:rPr lang="en-US" sz="1600" kern="0">
                <a:solidFill>
                  <a:sysClr val="windowText" lastClr="000000"/>
                </a:solidFill>
                <a:latin typeface="Lucida Sans Typewriter" pitchFamily="49" charset="0"/>
                <a:ea typeface="Segoe UI" pitchFamily="34" charset="0"/>
                <a:cs typeface="Segoe UI" pitchFamily="34" charset="0"/>
              </a:rPr>
              <a:t>Add-ADGroupMember –Name “CustomerManagement” </a:t>
            </a:r>
          </a:p>
          <a:p>
            <a:pPr lvl="0" fontAlgn="auto">
              <a:spcBef>
                <a:spcPts val="0"/>
              </a:spcBef>
              <a:spcAft>
                <a:spcPts val="0"/>
              </a:spcAft>
            </a:pPr>
            <a:r>
              <a:rPr lang="en-US" sz="1600" kern="0">
                <a:solidFill>
                  <a:sysClr val="windowText" lastClr="000000"/>
                </a:solidFill>
                <a:latin typeface="Lucida Sans Typewriter" pitchFamily="49" charset="0"/>
                <a:ea typeface="Segoe UI" pitchFamily="34" charset="0"/>
                <a:cs typeface="Segoe UI" pitchFamily="34" charset="0"/>
              </a:rPr>
              <a:t>–Members "Joe" </a:t>
            </a:r>
            <a:endParaRPr lang="en-CA" sz="1600" kern="0" dirty="0">
              <a:solidFill>
                <a:sysClr val="windowText" lastClr="000000"/>
              </a:solidFill>
              <a:latin typeface="Lucida Sans Typewriter" pitchFamily="49" charset="0"/>
              <a:ea typeface="Segoe UI" pitchFamily="34" charset="0"/>
              <a:cs typeface="Segoe UI" pitchFamily="34" charset="0"/>
            </a:endParaRPr>
          </a:p>
        </p:txBody>
      </p:sp>
    </p:spTree>
    <p:extLst>
      <p:ext uri="{BB962C8B-B14F-4D97-AF65-F5344CB8AC3E}">
        <p14:creationId xmlns:p14="http://schemas.microsoft.com/office/powerpoint/2010/main" val="2488513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707bac4b-5ee7-4562-a2fc-813a0d0a07d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Windows PowerShell cmdlets to manage computer accounts</a:t>
            </a:r>
          </a:p>
        </p:txBody>
      </p:sp>
      <p:graphicFrame>
        <p:nvGraphicFramePr>
          <p:cNvPr id="4" name="Content Placeholder 3"/>
          <p:cNvGraphicFramePr>
            <a:graphicFrameLocks/>
          </p:cNvGraphicFramePr>
          <p:nvPr>
            <p:extLst>
              <p:ext uri="{D42A27DB-BD31-4B8C-83A1-F6EECF244321}">
                <p14:modId xmlns:p14="http://schemas.microsoft.com/office/powerpoint/2010/main" val="3300975646"/>
              </p:ext>
            </p:extLst>
          </p:nvPr>
        </p:nvGraphicFramePr>
        <p:xfrm>
          <a:off x="285750" y="902041"/>
          <a:ext cx="8679026" cy="3691041"/>
        </p:xfrm>
        <a:graphic>
          <a:graphicData uri="http://schemas.openxmlformats.org/drawingml/2006/table">
            <a:tbl>
              <a:tblPr firstRow="1" bandRow="1">
                <a:tableStyleId>{21E4AEA4-8DFA-4A89-87EB-49C32662AFE0}</a:tableStyleId>
              </a:tblPr>
              <a:tblGrid>
                <a:gridCol w="3518442">
                  <a:extLst>
                    <a:ext uri="{9D8B030D-6E8A-4147-A177-3AD203B41FA5}">
                      <a16:colId xmlns:a16="http://schemas.microsoft.com/office/drawing/2014/main" val="20000"/>
                    </a:ext>
                  </a:extLst>
                </a:gridCol>
                <a:gridCol w="5160584">
                  <a:extLst>
                    <a:ext uri="{9D8B030D-6E8A-4147-A177-3AD203B41FA5}">
                      <a16:colId xmlns:a16="http://schemas.microsoft.com/office/drawing/2014/main" val="20001"/>
                    </a:ext>
                  </a:extLst>
                </a:gridCol>
              </a:tblGrid>
              <a:tr h="422673">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gn="ctr">
                        <a:lnSpc>
                          <a:spcPct val="115000"/>
                        </a:lnSpc>
                        <a:spcBef>
                          <a:spcPts val="0"/>
                        </a:spcBef>
                        <a:spcAft>
                          <a:spcPts val="0"/>
                        </a:spcAft>
                      </a:pPr>
                      <a:r>
                        <a:rPr lang="en-US" sz="2100" dirty="0" err="1">
                          <a:solidFill>
                            <a:schemeClr val="tx1"/>
                          </a:solidFill>
                          <a:latin typeface="Segoe UI" panose="020B0502040204020203" pitchFamily="34" charset="0"/>
                          <a:ea typeface="Segoe UI" panose="020B0502040204020203" pitchFamily="34" charset="0"/>
                          <a:cs typeface="Segoe UI" panose="020B0502040204020203" pitchFamily="34" charset="0"/>
                        </a:rPr>
                        <a:t>Cmdlet</a:t>
                      </a:r>
                      <a:endParaRPr lang="en-US" sz="2100" b="1" dirty="0">
                        <a:solidFill>
                          <a:schemeClr val="tx1"/>
                        </a:solidFill>
                        <a:latin typeface="Segoe UI" pitchFamily="34" charset="0"/>
                        <a:ea typeface="Segoe UI" pitchFamily="34" charset="0"/>
                        <a:cs typeface="Segoe UI"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gn="ctr">
                        <a:lnSpc>
                          <a:spcPct val="115000"/>
                        </a:lnSpc>
                        <a:spcBef>
                          <a:spcPts val="0"/>
                        </a:spcBef>
                        <a:spcAft>
                          <a:spcPts val="0"/>
                        </a:spcAft>
                      </a:pPr>
                      <a:r>
                        <a:rPr lang="en-US" sz="2100" dirty="0">
                          <a:solidFill>
                            <a:schemeClr val="tx1"/>
                          </a:solidFill>
                          <a:latin typeface="Segoe UI" panose="020B0502040204020203" pitchFamily="34" charset="0"/>
                          <a:ea typeface="Segoe UI" panose="020B0502040204020203" pitchFamily="34" charset="0"/>
                          <a:cs typeface="Segoe UI" panose="020B0502040204020203" pitchFamily="34" charset="0"/>
                        </a:rPr>
                        <a:t> Description</a:t>
                      </a:r>
                      <a:endParaRPr lang="en-US" sz="2100" b="1" dirty="0">
                        <a:solidFill>
                          <a:schemeClr val="tx1"/>
                        </a:solidFill>
                        <a:latin typeface="Segoe UI" pitchFamily="34" charset="0"/>
                        <a:ea typeface="Segoe UI" pitchFamily="34" charset="0"/>
                        <a:cs typeface="Segoe UI"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58756">
                <a:tc>
                  <a:txBody>
                    <a:bodyPr/>
                    <a:lstStyle/>
                    <a:p>
                      <a:pPr>
                        <a:lnSpc>
                          <a:spcPct val="115000"/>
                        </a:lnSpc>
                        <a:spcAft>
                          <a:spcPts val="0"/>
                        </a:spcAft>
                      </a:pPr>
                      <a:r>
                        <a:rPr lang="en-US" sz="1800" b="0" dirty="0">
                          <a:latin typeface="Lucida Sans Unicode" panose="020B0602030504020204" pitchFamily="34" charset="0"/>
                          <a:ea typeface="Segoe UI" panose="020B0502040204020203" pitchFamily="34" charset="0"/>
                          <a:cs typeface="Lucida Sans Unicode" panose="020B0602030504020204" pitchFamily="34" charset="0"/>
                        </a:rPr>
                        <a:t>New-</a:t>
                      </a:r>
                      <a:r>
                        <a:rPr lang="en-US" sz="1800" b="0" dirty="0" err="1">
                          <a:latin typeface="Lucida Sans Unicode" panose="020B0602030504020204" pitchFamily="34" charset="0"/>
                          <a:ea typeface="Segoe UI" panose="020B0502040204020203" pitchFamily="34" charset="0"/>
                          <a:cs typeface="Lucida Sans Unicode" panose="020B0602030504020204" pitchFamily="34" charset="0"/>
                        </a:rPr>
                        <a:t>ADComputer</a:t>
                      </a:r>
                      <a:endParaRPr lang="en-CA" sz="1800" b="0" dirty="0">
                        <a:latin typeface="Lucida Sans Unicode" panose="020B0602030504020204" pitchFamily="34" charset="0"/>
                        <a:ea typeface="Segoe UI" pitchFamily="34" charset="0"/>
                        <a:cs typeface="Lucida Sans Unicode" panose="020B0602030504020204" pitchFamily="34" charset="0"/>
                      </a:endParaRPr>
                    </a:p>
                  </a:txBody>
                  <a:tcPr marL="68400" marR="68400" marT="36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US" sz="2100" dirty="0">
                          <a:latin typeface="Segoe UI" panose="020B0502040204020203" pitchFamily="34" charset="0"/>
                          <a:ea typeface="Segoe UI" panose="020B0502040204020203" pitchFamily="34" charset="0"/>
                          <a:cs typeface="Segoe UI" panose="020B0502040204020203" pitchFamily="34" charset="0"/>
                        </a:rPr>
                        <a:t>Creates new computer accounts</a:t>
                      </a:r>
                      <a:endParaRPr lang="en-CA" sz="2100" dirty="0">
                        <a:latin typeface="Segoe UI" pitchFamily="34" charset="0"/>
                        <a:ea typeface="Segoe UI" pitchFamily="34" charset="0"/>
                        <a:cs typeface="Segoe UI" pitchFamily="34" charset="0"/>
                      </a:endParaRPr>
                    </a:p>
                  </a:txBody>
                  <a:tcPr marL="68400" marR="68400" marT="36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58756">
                <a:tc>
                  <a:txBody>
                    <a:bodyPr/>
                    <a:lstStyle/>
                    <a:p>
                      <a:pPr>
                        <a:lnSpc>
                          <a:spcPct val="115000"/>
                        </a:lnSpc>
                        <a:spcAft>
                          <a:spcPts val="0"/>
                        </a:spcAft>
                      </a:pPr>
                      <a:r>
                        <a:rPr lang="en-US" sz="1800" b="0" dirty="0">
                          <a:latin typeface="Lucida Sans Unicode" panose="020B0602030504020204" pitchFamily="34" charset="0"/>
                          <a:ea typeface="Segoe UI" panose="020B0502040204020203" pitchFamily="34" charset="0"/>
                          <a:cs typeface="Lucida Sans Unicode" panose="020B0602030504020204" pitchFamily="34" charset="0"/>
                        </a:rPr>
                        <a:t>Set-</a:t>
                      </a:r>
                      <a:r>
                        <a:rPr lang="en-US" sz="1800" b="0" dirty="0" err="1">
                          <a:latin typeface="Lucida Sans Unicode" panose="020B0602030504020204" pitchFamily="34" charset="0"/>
                          <a:ea typeface="Segoe UI" panose="020B0502040204020203" pitchFamily="34" charset="0"/>
                          <a:cs typeface="Lucida Sans Unicode" panose="020B0602030504020204" pitchFamily="34" charset="0"/>
                        </a:rPr>
                        <a:t>ADComputer</a:t>
                      </a:r>
                      <a:endParaRPr lang="en-CA" sz="1800" b="0" dirty="0">
                        <a:latin typeface="Lucida Sans Unicode" panose="020B0602030504020204" pitchFamily="34" charset="0"/>
                        <a:ea typeface="Segoe UI" pitchFamily="34" charset="0"/>
                        <a:cs typeface="Lucida Sans Unicode" panose="020B0602030504020204" pitchFamily="34" charset="0"/>
                      </a:endParaRPr>
                    </a:p>
                  </a:txBody>
                  <a:tcPr marL="68400" marR="68400" marT="36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US" sz="2100" dirty="0">
                          <a:latin typeface="Segoe UI" panose="020B0502040204020203" pitchFamily="34" charset="0"/>
                          <a:ea typeface="Segoe UI" panose="020B0502040204020203" pitchFamily="34" charset="0"/>
                          <a:cs typeface="Segoe UI" panose="020B0502040204020203" pitchFamily="34" charset="0"/>
                        </a:rPr>
                        <a:t>Modifies properties of computer accounts</a:t>
                      </a:r>
                      <a:endParaRPr lang="en-CA" sz="2100" dirty="0">
                        <a:latin typeface="Segoe UI" pitchFamily="34" charset="0"/>
                        <a:ea typeface="Segoe UI" pitchFamily="34" charset="0"/>
                        <a:cs typeface="Segoe UI" pitchFamily="34" charset="0"/>
                      </a:endParaRPr>
                    </a:p>
                  </a:txBody>
                  <a:tcPr marL="68400" marR="68400" marT="36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58756">
                <a:tc>
                  <a:txBody>
                    <a:bodyPr/>
                    <a:lstStyle/>
                    <a:p>
                      <a:pPr>
                        <a:lnSpc>
                          <a:spcPct val="115000"/>
                        </a:lnSpc>
                        <a:spcAft>
                          <a:spcPts val="0"/>
                        </a:spcAft>
                      </a:pPr>
                      <a:r>
                        <a:rPr lang="en-US" sz="1800" b="0" dirty="0">
                          <a:latin typeface="Lucida Sans Unicode" panose="020B0602030504020204" pitchFamily="34" charset="0"/>
                          <a:ea typeface="Segoe UI" panose="020B0502040204020203" pitchFamily="34" charset="0"/>
                          <a:cs typeface="Lucida Sans Unicode" panose="020B0602030504020204" pitchFamily="34" charset="0"/>
                        </a:rPr>
                        <a:t>Get-</a:t>
                      </a:r>
                      <a:r>
                        <a:rPr lang="en-US" sz="1800" b="0" dirty="0" err="1">
                          <a:latin typeface="Lucida Sans Unicode" panose="020B0602030504020204" pitchFamily="34" charset="0"/>
                          <a:ea typeface="Segoe UI" panose="020B0502040204020203" pitchFamily="34" charset="0"/>
                          <a:cs typeface="Lucida Sans Unicode" panose="020B0602030504020204" pitchFamily="34" charset="0"/>
                        </a:rPr>
                        <a:t>ADComputer</a:t>
                      </a:r>
                      <a:endParaRPr lang="en-CA" sz="1800" b="0" dirty="0">
                        <a:latin typeface="Lucida Sans Unicode" panose="020B0602030504020204" pitchFamily="34" charset="0"/>
                        <a:ea typeface="Segoe UI" pitchFamily="34" charset="0"/>
                        <a:cs typeface="Lucida Sans Unicode" panose="020B0602030504020204" pitchFamily="34" charset="0"/>
                      </a:endParaRPr>
                    </a:p>
                  </a:txBody>
                  <a:tcPr marL="68400" marR="68400" marT="36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US" sz="2100" dirty="0">
                          <a:latin typeface="Segoe UI" panose="020B0502040204020203" pitchFamily="34" charset="0"/>
                          <a:ea typeface="Segoe UI" panose="020B0502040204020203" pitchFamily="34" charset="0"/>
                          <a:cs typeface="Segoe UI" panose="020B0502040204020203" pitchFamily="34" charset="0"/>
                        </a:rPr>
                        <a:t>Displays properties of computer accounts</a:t>
                      </a:r>
                      <a:endParaRPr lang="en-CA" sz="2100" dirty="0">
                        <a:latin typeface="Segoe UI" pitchFamily="34" charset="0"/>
                        <a:ea typeface="Segoe UI" pitchFamily="34" charset="0"/>
                        <a:cs typeface="Segoe UI" pitchFamily="34" charset="0"/>
                      </a:endParaRPr>
                    </a:p>
                  </a:txBody>
                  <a:tcPr marL="68400" marR="68400" marT="36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58756">
                <a:tc>
                  <a:txBody>
                    <a:bodyPr/>
                    <a:lstStyle/>
                    <a:p>
                      <a:pPr>
                        <a:lnSpc>
                          <a:spcPct val="115000"/>
                        </a:lnSpc>
                        <a:spcAft>
                          <a:spcPts val="0"/>
                        </a:spcAft>
                      </a:pPr>
                      <a:r>
                        <a:rPr lang="en-US" sz="1800" b="0" dirty="0">
                          <a:latin typeface="Lucida Sans Unicode" panose="020B0602030504020204" pitchFamily="34" charset="0"/>
                          <a:ea typeface="Segoe UI" panose="020B0502040204020203" pitchFamily="34" charset="0"/>
                          <a:cs typeface="Lucida Sans Unicode" panose="020B0602030504020204" pitchFamily="34" charset="0"/>
                        </a:rPr>
                        <a:t>Remove-</a:t>
                      </a:r>
                      <a:r>
                        <a:rPr lang="en-US" sz="1800" b="0" dirty="0" err="1">
                          <a:latin typeface="Lucida Sans Unicode" panose="020B0602030504020204" pitchFamily="34" charset="0"/>
                          <a:ea typeface="Segoe UI" panose="020B0502040204020203" pitchFamily="34" charset="0"/>
                          <a:cs typeface="Lucida Sans Unicode" panose="020B0602030504020204" pitchFamily="34" charset="0"/>
                        </a:rPr>
                        <a:t>ADComputer</a:t>
                      </a:r>
                      <a:endParaRPr lang="en-CA" sz="1800" b="0" dirty="0">
                        <a:latin typeface="Lucida Sans Unicode" panose="020B0602030504020204" pitchFamily="34" charset="0"/>
                        <a:ea typeface="Segoe UI" pitchFamily="34" charset="0"/>
                        <a:cs typeface="Lucida Sans Unicode" panose="020B0602030504020204" pitchFamily="34" charset="0"/>
                      </a:endParaRPr>
                    </a:p>
                  </a:txBody>
                  <a:tcPr marL="68400" marR="68400" marT="36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US" sz="2100" dirty="0">
                          <a:latin typeface="Segoe UI" panose="020B0502040204020203" pitchFamily="34" charset="0"/>
                          <a:ea typeface="Segoe UI" panose="020B0502040204020203" pitchFamily="34" charset="0"/>
                          <a:cs typeface="Segoe UI" panose="020B0502040204020203" pitchFamily="34" charset="0"/>
                        </a:rPr>
                        <a:t>Deletes computer accounts</a:t>
                      </a:r>
                      <a:endParaRPr lang="en-CA" sz="2100" dirty="0">
                        <a:latin typeface="Segoe UI" pitchFamily="34" charset="0"/>
                        <a:ea typeface="Segoe UI" pitchFamily="34" charset="0"/>
                        <a:cs typeface="Segoe UI" pitchFamily="34" charset="0"/>
                      </a:endParaRPr>
                    </a:p>
                  </a:txBody>
                  <a:tcPr marL="68400" marR="68400" marT="36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517511">
                <a:tc>
                  <a:txBody>
                    <a:bodyPr/>
                    <a:lstStyle/>
                    <a:p>
                      <a:pPr>
                        <a:lnSpc>
                          <a:spcPct val="115000"/>
                        </a:lnSpc>
                        <a:spcAft>
                          <a:spcPts val="0"/>
                        </a:spcAft>
                      </a:pPr>
                      <a:r>
                        <a:rPr lang="en-US" sz="1800" b="0" dirty="0">
                          <a:latin typeface="Lucida Sans Unicode" panose="020B0602030504020204" pitchFamily="34" charset="0"/>
                          <a:ea typeface="Segoe UI" panose="020B0502040204020203" pitchFamily="34" charset="0"/>
                          <a:cs typeface="Lucida Sans Unicode" panose="020B0602030504020204" pitchFamily="34" charset="0"/>
                        </a:rPr>
                        <a:t>Test-</a:t>
                      </a:r>
                      <a:r>
                        <a:rPr lang="en-US" sz="1800" b="0" dirty="0" err="1">
                          <a:latin typeface="Lucida Sans Unicode" panose="020B0602030504020204" pitchFamily="34" charset="0"/>
                          <a:ea typeface="Segoe UI" panose="020B0502040204020203" pitchFamily="34" charset="0"/>
                          <a:cs typeface="Lucida Sans Unicode" panose="020B0602030504020204" pitchFamily="34" charset="0"/>
                        </a:rPr>
                        <a:t>ComputerSecureChannel</a:t>
                      </a:r>
                      <a:endParaRPr lang="en-CA" sz="1800" b="0" dirty="0">
                        <a:latin typeface="Lucida Sans Unicode" panose="020B0602030504020204" pitchFamily="34" charset="0"/>
                        <a:ea typeface="Segoe UI" pitchFamily="34" charset="0"/>
                        <a:cs typeface="Lucida Sans Unicode" panose="020B0602030504020204" pitchFamily="34" charset="0"/>
                      </a:endParaRPr>
                    </a:p>
                  </a:txBody>
                  <a:tcPr marL="68400" marR="68400" marT="36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US" sz="2100" dirty="0">
                          <a:latin typeface="Segoe UI" panose="020B0502040204020203" pitchFamily="34" charset="0"/>
                          <a:ea typeface="Segoe UI" panose="020B0502040204020203" pitchFamily="34" charset="0"/>
                          <a:cs typeface="Segoe UI" panose="020B0502040204020203" pitchFamily="34" charset="0"/>
                        </a:rPr>
                        <a:t>Verifies or repairs the trust relationship between a computer and the domain</a:t>
                      </a:r>
                      <a:endParaRPr lang="en-CA" sz="2100" dirty="0">
                        <a:latin typeface="Segoe UI" pitchFamily="34" charset="0"/>
                        <a:ea typeface="Segoe UI" pitchFamily="34" charset="0"/>
                        <a:cs typeface="Segoe UI" pitchFamily="34" charset="0"/>
                      </a:endParaRPr>
                    </a:p>
                  </a:txBody>
                  <a:tcPr marL="68400" marR="68400" marT="36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58756">
                <a:tc>
                  <a:txBody>
                    <a:bodyPr/>
                    <a:lstStyle/>
                    <a:p>
                      <a:pPr>
                        <a:lnSpc>
                          <a:spcPct val="115000"/>
                        </a:lnSpc>
                        <a:spcAft>
                          <a:spcPts val="0"/>
                        </a:spcAft>
                      </a:pPr>
                      <a:r>
                        <a:rPr lang="en-US" sz="1800" b="0" dirty="0">
                          <a:latin typeface="Lucida Sans Unicode" panose="020B0602030504020204" pitchFamily="34" charset="0"/>
                          <a:ea typeface="Segoe UI" panose="020B0502040204020203" pitchFamily="34" charset="0"/>
                          <a:cs typeface="Lucida Sans Unicode" panose="020B0602030504020204" pitchFamily="34" charset="0"/>
                        </a:rPr>
                        <a:t>Reset-</a:t>
                      </a:r>
                      <a:r>
                        <a:rPr lang="en-US" sz="1800" b="0" dirty="0" err="1">
                          <a:latin typeface="Lucida Sans Unicode" panose="020B0602030504020204" pitchFamily="34" charset="0"/>
                          <a:ea typeface="Segoe UI" panose="020B0502040204020203" pitchFamily="34" charset="0"/>
                          <a:cs typeface="Lucida Sans Unicode" panose="020B0602030504020204" pitchFamily="34" charset="0"/>
                        </a:rPr>
                        <a:t>ComputerMachinePassword</a:t>
                      </a:r>
                      <a:endParaRPr lang="en-CA" sz="1800" b="0" dirty="0">
                        <a:latin typeface="Lucida Sans Unicode" panose="020B0602030504020204" pitchFamily="34" charset="0"/>
                        <a:ea typeface="Segoe UI" pitchFamily="34" charset="0"/>
                        <a:cs typeface="Lucida Sans Unicode" panose="020B0602030504020204" pitchFamily="34" charset="0"/>
                      </a:endParaRPr>
                    </a:p>
                  </a:txBody>
                  <a:tcPr marL="68400" marR="68400" marT="36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US" sz="2100" dirty="0">
                          <a:latin typeface="Segoe UI" panose="020B0502040204020203" pitchFamily="34" charset="0"/>
                          <a:ea typeface="Segoe UI" panose="020B0502040204020203" pitchFamily="34" charset="0"/>
                          <a:cs typeface="Segoe UI" panose="020B0502040204020203" pitchFamily="34" charset="0"/>
                        </a:rPr>
                        <a:t>Resets the password for a computer</a:t>
                      </a:r>
                      <a:r>
                        <a:rPr lang="en-US" sz="2100" baseline="0" dirty="0">
                          <a:latin typeface="Segoe UI" panose="020B0502040204020203" pitchFamily="34" charset="0"/>
                          <a:ea typeface="Segoe UI" panose="020B0502040204020203" pitchFamily="34" charset="0"/>
                          <a:cs typeface="Segoe UI" panose="020B0502040204020203" pitchFamily="34" charset="0"/>
                        </a:rPr>
                        <a:t> </a:t>
                      </a:r>
                      <a:r>
                        <a:rPr lang="en-US" sz="2100" dirty="0">
                          <a:latin typeface="Segoe UI" panose="020B0502040204020203" pitchFamily="34" charset="0"/>
                          <a:ea typeface="Segoe UI" panose="020B0502040204020203" pitchFamily="34" charset="0"/>
                          <a:cs typeface="Segoe UI" panose="020B0502040204020203" pitchFamily="34" charset="0"/>
                        </a:rPr>
                        <a:t>account</a:t>
                      </a:r>
                      <a:endParaRPr lang="en-CA" sz="2100" dirty="0">
                        <a:latin typeface="Segoe UI" pitchFamily="34" charset="0"/>
                        <a:ea typeface="Segoe UI" pitchFamily="34" charset="0"/>
                        <a:cs typeface="Segoe UI" pitchFamily="34" charset="0"/>
                      </a:endParaRPr>
                    </a:p>
                  </a:txBody>
                  <a:tcPr marL="68400" marR="68400" marT="36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5" name="Rectangle 4"/>
          <p:cNvSpPr/>
          <p:nvPr/>
        </p:nvSpPr>
        <p:spPr>
          <a:xfrm>
            <a:off x="487091" y="4924812"/>
            <a:ext cx="8080712" cy="707886"/>
          </a:xfrm>
          <a:prstGeom prst="rect">
            <a:avLst/>
          </a:prstGeom>
          <a:solidFill>
            <a:srgbClr val="FFFFFF">
              <a:lumMod val="85000"/>
            </a:srgb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auto">
              <a:spcBef>
                <a:spcPts val="0"/>
              </a:spcBef>
              <a:spcAft>
                <a:spcPts val="0"/>
              </a:spcAft>
              <a:defRPr/>
            </a:pPr>
            <a:r>
              <a:rPr lang="en-US" sz="2000" kern="0">
                <a:solidFill>
                  <a:sysClr val="windowText" lastClr="000000"/>
                </a:solidFill>
                <a:latin typeface="Lucida Sans Typewriter" pitchFamily="49" charset="0"/>
                <a:ea typeface="Segoe UI" pitchFamily="34" charset="0"/>
                <a:cs typeface="Segoe UI" pitchFamily="34" charset="0"/>
              </a:rPr>
              <a:t>New-ADComputer –Name “LON-SVR8” -Path "ou=marketing,dc=adatum,dc=com" -Enabled $true</a:t>
            </a:r>
            <a:endParaRPr lang="en-US" sz="2000" kern="0" dirty="0">
              <a:solidFill>
                <a:sysClr val="windowText" lastClr="000000"/>
              </a:solidFill>
              <a:latin typeface="Lucida Sans Typewriter" pitchFamily="49" charset="0"/>
              <a:ea typeface="Segoe UI" pitchFamily="34" charset="0"/>
              <a:cs typeface="Segoe UI" pitchFamily="34" charset="0"/>
            </a:endParaRPr>
          </a:p>
        </p:txBody>
      </p:sp>
      <p:sp>
        <p:nvSpPr>
          <p:cNvPr id="6" name="Rectangle 5"/>
          <p:cNvSpPr/>
          <p:nvPr/>
        </p:nvSpPr>
        <p:spPr>
          <a:xfrm>
            <a:off x="487091" y="5937376"/>
            <a:ext cx="8080712" cy="400110"/>
          </a:xfrm>
          <a:prstGeom prst="rect">
            <a:avLst/>
          </a:prstGeom>
          <a:solidFill>
            <a:srgbClr val="FFFFFF">
              <a:lumMod val="85000"/>
            </a:srgb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auto">
              <a:spcBef>
                <a:spcPts val="0"/>
              </a:spcBef>
              <a:spcAft>
                <a:spcPts val="0"/>
              </a:spcAft>
              <a:defRPr/>
            </a:pPr>
            <a:r>
              <a:rPr lang="en-US" sz="2000" kern="0">
                <a:solidFill>
                  <a:sysClr val="windowText" lastClr="000000"/>
                </a:solidFill>
                <a:latin typeface="Lucida Sans Typewriter" pitchFamily="49" charset="0"/>
                <a:ea typeface="Segoe UI" pitchFamily="34" charset="0"/>
                <a:cs typeface="Segoe UI" pitchFamily="34" charset="0"/>
              </a:rPr>
              <a:t>Test-ComputerSecureChannel -Repair</a:t>
            </a:r>
            <a:endParaRPr lang="en-US" sz="2000" kern="0" dirty="0">
              <a:solidFill>
                <a:sysClr val="windowText" lastClr="000000"/>
              </a:solidFill>
              <a:latin typeface="Lucida Sans Typewriter" pitchFamily="49" charset="0"/>
              <a:ea typeface="Segoe UI" pitchFamily="34" charset="0"/>
              <a:cs typeface="Segoe UI" pitchFamily="34" charset="0"/>
            </a:endParaRPr>
          </a:p>
        </p:txBody>
      </p:sp>
    </p:spTree>
    <p:extLst>
      <p:ext uri="{BB962C8B-B14F-4D97-AF65-F5344CB8AC3E}">
        <p14:creationId xmlns:p14="http://schemas.microsoft.com/office/powerpoint/2010/main" val="2978910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fa65f05b-0fdf-445b-b68a-015bd9270325">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289342" cy="740664"/>
          </a:xfrm>
        </p:spPr>
        <p:txBody>
          <a:bodyPr/>
          <a:lstStyle/>
          <a:p>
            <a:r>
              <a:rPr lang="en-US" dirty="0"/>
              <a:t>Using Windows PowerShell cmdlets to manage OUs</a:t>
            </a:r>
          </a:p>
        </p:txBody>
      </p:sp>
      <p:graphicFrame>
        <p:nvGraphicFramePr>
          <p:cNvPr id="4" name="Content Placeholder 3"/>
          <p:cNvGraphicFramePr>
            <a:graphicFrameLocks/>
          </p:cNvGraphicFramePr>
          <p:nvPr>
            <p:extLst>
              <p:ext uri="{D42A27DB-BD31-4B8C-83A1-F6EECF244321}">
                <p14:modId xmlns:p14="http://schemas.microsoft.com/office/powerpoint/2010/main" val="3849508038"/>
              </p:ext>
            </p:extLst>
          </p:nvPr>
        </p:nvGraphicFramePr>
        <p:xfrm>
          <a:off x="587631" y="2018394"/>
          <a:ext cx="7872914" cy="2251818"/>
        </p:xfrm>
        <a:graphic>
          <a:graphicData uri="http://schemas.openxmlformats.org/drawingml/2006/table">
            <a:tbl>
              <a:tblPr firstRow="1" bandRow="1">
                <a:tableStyleId>{21E4AEA4-8DFA-4A89-87EB-49C32662AFE0}</a:tableStyleId>
              </a:tblPr>
              <a:tblGrid>
                <a:gridCol w="4093551">
                  <a:extLst>
                    <a:ext uri="{9D8B030D-6E8A-4147-A177-3AD203B41FA5}">
                      <a16:colId xmlns:a16="http://schemas.microsoft.com/office/drawing/2014/main" val="20000"/>
                    </a:ext>
                  </a:extLst>
                </a:gridCol>
                <a:gridCol w="3779363">
                  <a:extLst>
                    <a:ext uri="{9D8B030D-6E8A-4147-A177-3AD203B41FA5}">
                      <a16:colId xmlns:a16="http://schemas.microsoft.com/office/drawing/2014/main" val="20001"/>
                    </a:ext>
                  </a:extLst>
                </a:gridCol>
              </a:tblGrid>
              <a:tr h="489738">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gn="ctr">
                        <a:lnSpc>
                          <a:spcPct val="115000"/>
                        </a:lnSpc>
                        <a:spcBef>
                          <a:spcPts val="0"/>
                        </a:spcBef>
                        <a:spcAft>
                          <a:spcPts val="0"/>
                        </a:spcAft>
                      </a:pPr>
                      <a:r>
                        <a:rPr lang="en-US" sz="2000" dirty="0" err="1">
                          <a:solidFill>
                            <a:schemeClr val="tx1"/>
                          </a:solidFill>
                          <a:latin typeface="Segoe UI" pitchFamily="34" charset="0"/>
                          <a:ea typeface="Segoe UI" pitchFamily="34" charset="0"/>
                          <a:cs typeface="Segoe UI" pitchFamily="34" charset="0"/>
                        </a:rPr>
                        <a:t>Cmdlet</a:t>
                      </a:r>
                      <a:endParaRPr lang="en-US" sz="2000" b="1" dirty="0">
                        <a:solidFill>
                          <a:schemeClr val="tx1"/>
                        </a:solidFill>
                        <a:latin typeface="Segoe UI" pitchFamily="34" charset="0"/>
                        <a:ea typeface="Segoe UI" pitchFamily="34" charset="0"/>
                        <a:cs typeface="Segoe UI"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gn="ctr">
                        <a:lnSpc>
                          <a:spcPct val="115000"/>
                        </a:lnSpc>
                        <a:spcBef>
                          <a:spcPts val="0"/>
                        </a:spcBef>
                        <a:spcAft>
                          <a:spcPts val="0"/>
                        </a:spcAft>
                      </a:pPr>
                      <a:r>
                        <a:rPr lang="en-US" sz="2000" dirty="0">
                          <a:solidFill>
                            <a:schemeClr val="tx1"/>
                          </a:solidFill>
                          <a:latin typeface="Segoe UI" pitchFamily="34" charset="0"/>
                          <a:ea typeface="Segoe UI" pitchFamily="34" charset="0"/>
                          <a:cs typeface="Segoe UI" pitchFamily="34" charset="0"/>
                        </a:rPr>
                        <a:t> Description</a:t>
                      </a:r>
                      <a:endParaRPr lang="en-US" sz="2000" b="1" dirty="0">
                        <a:solidFill>
                          <a:schemeClr val="tx1"/>
                        </a:solidFill>
                        <a:latin typeface="Segoe UI" pitchFamily="34" charset="0"/>
                        <a:ea typeface="Segoe UI" pitchFamily="34" charset="0"/>
                        <a:cs typeface="Segoe UI"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58756">
                <a:tc>
                  <a:txBody>
                    <a:bodyPr/>
                    <a:lstStyle/>
                    <a:p>
                      <a:pPr>
                        <a:lnSpc>
                          <a:spcPct val="115000"/>
                        </a:lnSpc>
                        <a:spcAft>
                          <a:spcPts val="0"/>
                        </a:spcAft>
                      </a:pPr>
                      <a:r>
                        <a:rPr lang="en-US" sz="2000" b="0" dirty="0">
                          <a:latin typeface="Lucida Sans Unicode" panose="020B0602030504020204" pitchFamily="34" charset="0"/>
                          <a:ea typeface="Segoe UI" pitchFamily="34" charset="0"/>
                          <a:cs typeface="Lucida Sans Unicode" panose="020B0602030504020204" pitchFamily="34" charset="0"/>
                        </a:rPr>
                        <a:t>New-</a:t>
                      </a:r>
                      <a:r>
                        <a:rPr lang="en-US" sz="2000" b="0" dirty="0" err="1">
                          <a:latin typeface="Lucida Sans Unicode" panose="020B0602030504020204" pitchFamily="34" charset="0"/>
                          <a:ea typeface="Segoe UI" pitchFamily="34" charset="0"/>
                          <a:cs typeface="Lucida Sans Unicode" panose="020B0602030504020204" pitchFamily="34" charset="0"/>
                        </a:rPr>
                        <a:t>ADOrganizationalUnit</a:t>
                      </a:r>
                      <a:endParaRPr lang="en-CA" sz="2000" b="0" dirty="0">
                        <a:latin typeface="Lucida Sans Unicode" panose="020B0602030504020204" pitchFamily="34" charset="0"/>
                        <a:ea typeface="Segoe UI" pitchFamily="34" charset="0"/>
                        <a:cs typeface="Lucida Sans Unicode" panose="020B0602030504020204" pitchFamily="34" charset="0"/>
                      </a:endParaRPr>
                    </a:p>
                  </a:txBody>
                  <a:tcPr marL="68400" marR="68400" marT="54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Creates OUs</a:t>
                      </a: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58756">
                <a:tc>
                  <a:txBody>
                    <a:bodyPr/>
                    <a:lstStyle/>
                    <a:p>
                      <a:pPr>
                        <a:lnSpc>
                          <a:spcPct val="115000"/>
                        </a:lnSpc>
                        <a:spcAft>
                          <a:spcPts val="0"/>
                        </a:spcAft>
                      </a:pPr>
                      <a:r>
                        <a:rPr lang="en-US" sz="2000" b="0" dirty="0">
                          <a:latin typeface="Lucida Sans Unicode" panose="020B0602030504020204" pitchFamily="34" charset="0"/>
                          <a:ea typeface="Segoe UI" pitchFamily="34" charset="0"/>
                          <a:cs typeface="Lucida Sans Unicode" panose="020B0602030504020204" pitchFamily="34" charset="0"/>
                        </a:rPr>
                        <a:t>Set-</a:t>
                      </a:r>
                      <a:r>
                        <a:rPr lang="en-US" sz="2000" b="0" dirty="0" err="1">
                          <a:latin typeface="Lucida Sans Unicode" panose="020B0602030504020204" pitchFamily="34" charset="0"/>
                          <a:ea typeface="Segoe UI" pitchFamily="34" charset="0"/>
                          <a:cs typeface="Lucida Sans Unicode" panose="020B0602030504020204" pitchFamily="34" charset="0"/>
                        </a:rPr>
                        <a:t>ADOrganizationalUnit</a:t>
                      </a:r>
                      <a:endParaRPr lang="en-CA" sz="2000" b="0" dirty="0">
                        <a:latin typeface="Lucida Sans Unicode" panose="020B0602030504020204" pitchFamily="34" charset="0"/>
                        <a:ea typeface="Segoe UI" pitchFamily="34" charset="0"/>
                        <a:cs typeface="Lucida Sans Unicode" panose="020B0602030504020204" pitchFamily="34" charset="0"/>
                      </a:endParaRPr>
                    </a:p>
                  </a:txBody>
                  <a:tcPr marL="68400" marR="68400" marT="54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Modifies properties of OUs</a:t>
                      </a: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58756">
                <a:tc>
                  <a:txBody>
                    <a:bodyPr/>
                    <a:lstStyle/>
                    <a:p>
                      <a:pPr>
                        <a:lnSpc>
                          <a:spcPct val="115000"/>
                        </a:lnSpc>
                        <a:spcAft>
                          <a:spcPts val="0"/>
                        </a:spcAft>
                      </a:pPr>
                      <a:r>
                        <a:rPr lang="en-US" sz="2000" b="0" dirty="0">
                          <a:latin typeface="Lucida Sans Unicode" panose="020B0602030504020204" pitchFamily="34" charset="0"/>
                          <a:ea typeface="Segoe UI" pitchFamily="34" charset="0"/>
                          <a:cs typeface="Lucida Sans Unicode" panose="020B0602030504020204" pitchFamily="34" charset="0"/>
                        </a:rPr>
                        <a:t>Get-</a:t>
                      </a:r>
                      <a:r>
                        <a:rPr lang="en-US" sz="2000" b="0" dirty="0" err="1">
                          <a:latin typeface="Lucida Sans Unicode" panose="020B0602030504020204" pitchFamily="34" charset="0"/>
                          <a:ea typeface="Segoe UI" pitchFamily="34" charset="0"/>
                          <a:cs typeface="Lucida Sans Unicode" panose="020B0602030504020204" pitchFamily="34" charset="0"/>
                        </a:rPr>
                        <a:t>ADOrganizationalUnit</a:t>
                      </a:r>
                      <a:endParaRPr lang="en-CA" sz="2000" b="0" dirty="0">
                        <a:latin typeface="Lucida Sans Unicode" panose="020B0602030504020204" pitchFamily="34" charset="0"/>
                        <a:ea typeface="Segoe UI" pitchFamily="34" charset="0"/>
                        <a:cs typeface="Lucida Sans Unicode" panose="020B0602030504020204" pitchFamily="34" charset="0"/>
                      </a:endParaRPr>
                    </a:p>
                  </a:txBody>
                  <a:tcPr marL="68400" marR="68400" marT="54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Views properties of OUs</a:t>
                      </a: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58756">
                <a:tc>
                  <a:txBody>
                    <a:bodyPr/>
                    <a:lstStyle/>
                    <a:p>
                      <a:pPr>
                        <a:lnSpc>
                          <a:spcPct val="115000"/>
                        </a:lnSpc>
                        <a:spcAft>
                          <a:spcPts val="0"/>
                        </a:spcAft>
                      </a:pPr>
                      <a:r>
                        <a:rPr lang="en-US" sz="2000" b="0" dirty="0">
                          <a:latin typeface="Lucida Sans Unicode" panose="020B0602030504020204" pitchFamily="34" charset="0"/>
                          <a:ea typeface="Segoe UI" pitchFamily="34" charset="0"/>
                          <a:cs typeface="Lucida Sans Unicode" panose="020B0602030504020204" pitchFamily="34" charset="0"/>
                        </a:rPr>
                        <a:t>Remove-</a:t>
                      </a:r>
                      <a:r>
                        <a:rPr lang="en-US" sz="2000" b="0" dirty="0" err="1">
                          <a:latin typeface="Lucida Sans Unicode" panose="020B0602030504020204" pitchFamily="34" charset="0"/>
                          <a:ea typeface="Segoe UI" pitchFamily="34" charset="0"/>
                          <a:cs typeface="Lucida Sans Unicode" panose="020B0602030504020204" pitchFamily="34" charset="0"/>
                        </a:rPr>
                        <a:t>ADOrganizationalUnit</a:t>
                      </a:r>
                      <a:endParaRPr lang="en-CA" sz="2000" b="0" dirty="0">
                        <a:latin typeface="Lucida Sans Unicode" panose="020B0602030504020204" pitchFamily="34" charset="0"/>
                        <a:ea typeface="Segoe UI" pitchFamily="34" charset="0"/>
                        <a:cs typeface="Lucida Sans Unicode" panose="020B0602030504020204" pitchFamily="34" charset="0"/>
                      </a:endParaRPr>
                    </a:p>
                  </a:txBody>
                  <a:tcPr marL="68400" marR="68400" marT="54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Deletes OUs</a:t>
                      </a: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5" name="Rectangle 4"/>
          <p:cNvSpPr/>
          <p:nvPr/>
        </p:nvSpPr>
        <p:spPr>
          <a:xfrm>
            <a:off x="758483" y="5207799"/>
            <a:ext cx="7702062" cy="1015663"/>
          </a:xfrm>
          <a:prstGeom prst="rect">
            <a:avLst/>
          </a:prstGeom>
          <a:solidFill>
            <a:srgbClr val="FFFFFF">
              <a:lumMod val="85000"/>
            </a:srgb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auto">
              <a:spcBef>
                <a:spcPts val="0"/>
              </a:spcBef>
              <a:spcAft>
                <a:spcPts val="0"/>
              </a:spcAft>
            </a:pPr>
            <a:r>
              <a:rPr lang="en-US" sz="2000" kern="0">
                <a:solidFill>
                  <a:sysClr val="windowText" lastClr="000000"/>
                </a:solidFill>
                <a:latin typeface="Lucida Sans Typewriter" pitchFamily="49" charset="0"/>
                <a:ea typeface="Segoe UI" pitchFamily="34" charset="0"/>
                <a:cs typeface="Segoe UI" pitchFamily="34" charset="0"/>
              </a:rPr>
              <a:t>New-ADOrganizationalUnit –Name “Sales” </a:t>
            </a:r>
            <a:br>
              <a:rPr lang="en-US" sz="2000" kern="0">
                <a:solidFill>
                  <a:sysClr val="windowText" lastClr="000000"/>
                </a:solidFill>
                <a:latin typeface="Lucida Sans Typewriter" pitchFamily="49" charset="0"/>
                <a:ea typeface="Segoe UI" pitchFamily="34" charset="0"/>
                <a:cs typeface="Segoe UI" pitchFamily="34" charset="0"/>
              </a:rPr>
            </a:br>
            <a:r>
              <a:rPr lang="en-US" sz="2000" kern="0">
                <a:solidFill>
                  <a:sysClr val="windowText" lastClr="000000"/>
                </a:solidFill>
                <a:latin typeface="Lucida Sans Typewriter" pitchFamily="49" charset="0"/>
                <a:ea typeface="Segoe UI" pitchFamily="34" charset="0"/>
                <a:cs typeface="Segoe UI" pitchFamily="34" charset="0"/>
              </a:rPr>
              <a:t>–Path "ou=marketing,dc=adatum,dc=com" </a:t>
            </a:r>
            <a:br>
              <a:rPr lang="en-US" sz="2000" kern="0">
                <a:solidFill>
                  <a:sysClr val="windowText" lastClr="000000"/>
                </a:solidFill>
                <a:latin typeface="Lucida Sans Typewriter" pitchFamily="49" charset="0"/>
                <a:ea typeface="Segoe UI" pitchFamily="34" charset="0"/>
                <a:cs typeface="Segoe UI" pitchFamily="34" charset="0"/>
              </a:rPr>
            </a:br>
            <a:r>
              <a:rPr lang="en-US" sz="2000" kern="0">
                <a:solidFill>
                  <a:sysClr val="windowText" lastClr="000000"/>
                </a:solidFill>
                <a:latin typeface="Lucida Sans Typewriter" pitchFamily="49" charset="0"/>
                <a:ea typeface="Segoe UI" pitchFamily="34" charset="0"/>
                <a:cs typeface="Segoe UI" pitchFamily="34" charset="0"/>
              </a:rPr>
              <a:t>–ProtectedFromAccidentalDeletion $true</a:t>
            </a:r>
            <a:endParaRPr lang="en-CA" sz="2000" kern="0" dirty="0">
              <a:solidFill>
                <a:sysClr val="windowText" lastClr="000000"/>
              </a:solidFill>
              <a:latin typeface="Lucida Sans Typewriter" pitchFamily="49" charset="0"/>
              <a:ea typeface="Segoe UI" pitchFamily="34" charset="0"/>
              <a:cs typeface="Segoe UI" pitchFamily="34" charset="0"/>
            </a:endParaRPr>
          </a:p>
        </p:txBody>
      </p:sp>
    </p:spTree>
    <p:extLst>
      <p:ext uri="{BB962C8B-B14F-4D97-AF65-F5344CB8AC3E}">
        <p14:creationId xmlns:p14="http://schemas.microsoft.com/office/powerpoint/2010/main" val="89284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73965111-da55-4df9-825a-6767f45a78f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bulk operations?</a:t>
            </a:r>
          </a:p>
        </p:txBody>
      </p:sp>
      <p:sp>
        <p:nvSpPr>
          <p:cNvPr id="4" name="Rounded Rectangle 844803"/>
          <p:cNvSpPr>
            <a:spLocks noChangeArrowheads="1"/>
          </p:cNvSpPr>
          <p:nvPr/>
        </p:nvSpPr>
        <p:spPr bwMode="auto">
          <a:xfrm>
            <a:off x="295089" y="1057922"/>
            <a:ext cx="8196447" cy="4971403"/>
          </a:xfrm>
          <a:prstGeom prst="roundRect">
            <a:avLst>
              <a:gd name="adj" fmla="val 4167"/>
            </a:avLst>
          </a:prstGeom>
          <a:noFill/>
          <a:ln w="9525" algn="ctr">
            <a:noFill/>
            <a:round/>
            <a:headEnd/>
            <a:tailEnd/>
          </a:ln>
        </p:spPr>
        <p:txBody>
          <a:bodyPr/>
          <a:lstStyle/>
          <a:p>
            <a:pPr marL="285750" lvl="0" indent="-285750">
              <a:spcBef>
                <a:spcPts val="600"/>
              </a:spcBef>
              <a:buClr>
                <a:srgbClr val="0070C0"/>
              </a:buClr>
              <a:buSzPct val="120000"/>
              <a:buFont typeface="Arial" pitchFamily="34" charset="0"/>
              <a:buChar char="•"/>
            </a:pPr>
            <a:r>
              <a:rPr lang="en-US" sz="2400" b="0" dirty="0">
                <a:solidFill>
                  <a:srgbClr val="000000"/>
                </a:solidFill>
                <a:latin typeface="Segoe UI" pitchFamily="34" charset="0"/>
                <a:ea typeface="Segoe UI" pitchFamily="34" charset="0"/>
                <a:cs typeface="Segoe UI" pitchFamily="34" charset="0"/>
              </a:rPr>
              <a:t>A bulk operation is a single action that changes multiple objects</a:t>
            </a:r>
          </a:p>
          <a:p>
            <a:pPr marL="285750" lvl="0" indent="-285750">
              <a:spcBef>
                <a:spcPts val="600"/>
              </a:spcBef>
              <a:buClr>
                <a:srgbClr val="0070C0"/>
              </a:buClr>
              <a:buSzPct val="120000"/>
              <a:buFont typeface="Arial" pitchFamily="34" charset="0"/>
              <a:buChar char="•"/>
            </a:pPr>
            <a:r>
              <a:rPr lang="en-US" sz="2400" b="0" dirty="0">
                <a:solidFill>
                  <a:srgbClr val="000000"/>
                </a:solidFill>
                <a:latin typeface="Segoe UI" pitchFamily="34" charset="0"/>
                <a:ea typeface="Segoe UI" pitchFamily="34" charset="0"/>
                <a:cs typeface="Segoe UI" pitchFamily="34" charset="0"/>
              </a:rPr>
              <a:t>Sample bulk operations:</a:t>
            </a:r>
          </a:p>
          <a:p>
            <a:pPr marL="742950" lvl="1" indent="-285750">
              <a:spcBef>
                <a:spcPts val="600"/>
              </a:spcBef>
              <a:buClr>
                <a:srgbClr val="0070C0"/>
              </a:buClr>
              <a:buSzPct val="120000"/>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Create user accounts based on data in a spreadsheet</a:t>
            </a:r>
          </a:p>
          <a:p>
            <a:pPr marL="742950" lvl="1" indent="-285750">
              <a:spcBef>
                <a:spcPts val="600"/>
              </a:spcBef>
              <a:buClr>
                <a:srgbClr val="0070C0"/>
              </a:buClr>
              <a:buSzPct val="120000"/>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Disable all accounts not used in six months</a:t>
            </a:r>
          </a:p>
          <a:p>
            <a:pPr marL="742950" lvl="1" indent="-285750">
              <a:spcBef>
                <a:spcPts val="600"/>
              </a:spcBef>
              <a:buClr>
                <a:srgbClr val="0070C0"/>
              </a:buClr>
              <a:buSzPct val="120000"/>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Rename the department for many users</a:t>
            </a:r>
          </a:p>
          <a:p>
            <a:pPr marL="285750" lvl="0" indent="-285750">
              <a:spcBef>
                <a:spcPts val="600"/>
              </a:spcBef>
              <a:buClr>
                <a:srgbClr val="0070C0"/>
              </a:buClr>
              <a:buSzPct val="120000"/>
              <a:buFont typeface="Arial" pitchFamily="34" charset="0"/>
              <a:buChar char="•"/>
            </a:pPr>
            <a:r>
              <a:rPr lang="en-US" sz="2400" b="0" dirty="0">
                <a:solidFill>
                  <a:srgbClr val="000000"/>
                </a:solidFill>
                <a:latin typeface="Segoe UI" pitchFamily="34" charset="0"/>
                <a:ea typeface="Segoe UI" pitchFamily="34" charset="0"/>
                <a:cs typeface="Segoe UI" pitchFamily="34" charset="0"/>
              </a:rPr>
              <a:t>You can perform bulk operations by using:</a:t>
            </a:r>
          </a:p>
          <a:p>
            <a:pPr marL="742950" lvl="1" indent="-285750" eaLnBrk="0" hangingPunct="0">
              <a:spcBef>
                <a:spcPts val="600"/>
              </a:spcBef>
              <a:buClr>
                <a:srgbClr val="0070C0"/>
              </a:buClr>
              <a:buFontTx/>
              <a:buChar char="•"/>
            </a:pPr>
            <a:r>
              <a:rPr lang="en-US" sz="2400" b="0" dirty="0">
                <a:solidFill>
                  <a:srgbClr val="000000"/>
                </a:solidFill>
                <a:latin typeface="Segoe UI" pitchFamily="34" charset="0"/>
                <a:ea typeface="Segoe UI" pitchFamily="34" charset="0"/>
                <a:cs typeface="Segoe UI" pitchFamily="34" charset="0"/>
              </a:rPr>
              <a:t>Graphical tools</a:t>
            </a:r>
          </a:p>
          <a:p>
            <a:pPr marL="742950" lvl="1" indent="-285750" eaLnBrk="0" hangingPunct="0">
              <a:spcBef>
                <a:spcPts val="600"/>
              </a:spcBef>
              <a:buClr>
                <a:srgbClr val="0070C0"/>
              </a:buClr>
              <a:buFontTx/>
              <a:buChar char="•"/>
            </a:pPr>
            <a:r>
              <a:rPr lang="en-US" sz="2400" b="0" dirty="0">
                <a:solidFill>
                  <a:srgbClr val="000000"/>
                </a:solidFill>
                <a:latin typeface="Segoe UI" pitchFamily="34" charset="0"/>
                <a:ea typeface="Segoe UI" pitchFamily="34" charset="0"/>
                <a:cs typeface="Segoe UI" pitchFamily="34" charset="0"/>
              </a:rPr>
              <a:t>Command-line tools</a:t>
            </a:r>
          </a:p>
          <a:p>
            <a:pPr marL="742950" lvl="1" indent="-285750" eaLnBrk="0" hangingPunct="0">
              <a:spcBef>
                <a:spcPts val="600"/>
              </a:spcBef>
              <a:buClr>
                <a:srgbClr val="0070C0"/>
              </a:buClr>
              <a:buFontTx/>
              <a:buChar char="•"/>
            </a:pPr>
            <a:r>
              <a:rPr lang="en-US" sz="2400" b="0" dirty="0">
                <a:solidFill>
                  <a:srgbClr val="000000"/>
                </a:solidFill>
                <a:latin typeface="Segoe UI" pitchFamily="34" charset="0"/>
                <a:ea typeface="Segoe UI" pitchFamily="34" charset="0"/>
                <a:cs typeface="Segoe UI" pitchFamily="34" charset="0"/>
              </a:rPr>
              <a:t>Scripts</a:t>
            </a:r>
          </a:p>
          <a:p>
            <a:pPr marL="285750" lvl="0" indent="-285750">
              <a:spcBef>
                <a:spcPts val="600"/>
              </a:spcBef>
              <a:buClr>
                <a:srgbClr val="0070C0"/>
              </a:buClr>
              <a:buSzPct val="120000"/>
              <a:buFont typeface="Arial" pitchFamily="34" charset="0"/>
              <a:buChar char="•"/>
            </a:pPr>
            <a:endParaRPr lang="en-US" sz="2000" b="0" dirty="0">
              <a:solidFill>
                <a:srgbClr val="000000"/>
              </a:solidFill>
              <a:latin typeface="Segoe UI" pitchFamily="34" charset="0"/>
              <a:ea typeface="Segoe UI" pitchFamily="34" charset="0"/>
              <a:cs typeface="Segoe UI" pitchFamily="34" charset="0"/>
            </a:endParaRPr>
          </a:p>
          <a:p>
            <a:pPr marL="285750" lvl="0" indent="-285750">
              <a:spcBef>
                <a:spcPts val="600"/>
              </a:spcBef>
              <a:buClr>
                <a:srgbClr val="0070C0"/>
              </a:buClr>
              <a:buSzPct val="120000"/>
              <a:buFont typeface="Arial" pitchFamily="34" charset="0"/>
              <a:buChar char="•"/>
            </a:pPr>
            <a:endParaRPr lang="en-US" sz="2000" b="0" dirty="0">
              <a:solidFill>
                <a:srgbClr val="000000"/>
              </a:solidFill>
              <a:latin typeface="Segoe UI" pitchFamily="34" charset="0"/>
              <a:ea typeface="Segoe UI" pitchFamily="34" charset="0"/>
              <a:cs typeface="Segoe UI" pitchFamily="34" charset="0"/>
            </a:endParaRPr>
          </a:p>
          <a:p>
            <a:pPr marL="285750" lvl="0" indent="-285750">
              <a:spcBef>
                <a:spcPts val="600"/>
              </a:spcBef>
              <a:buClr>
                <a:srgbClr val="0070C0"/>
              </a:buClr>
              <a:buSzPct val="120000"/>
              <a:buFont typeface="Arial" pitchFamily="34" charset="0"/>
              <a:buChar char="•"/>
            </a:pPr>
            <a:endParaRPr lang="en-US" sz="2000" b="0" dirty="0">
              <a:solidFill>
                <a:srgbClr val="000000"/>
              </a:solidFill>
              <a:latin typeface="Segoe UI" pitchFamily="34" charset="0"/>
              <a:ea typeface="Segoe UI" pitchFamily="34" charset="0"/>
              <a:cs typeface="Segoe UI" pitchFamily="34" charset="0"/>
            </a:endParaRPr>
          </a:p>
          <a:p>
            <a:pPr marL="285750" lvl="0" indent="-285750">
              <a:spcBef>
                <a:spcPts val="600"/>
              </a:spcBef>
              <a:buClr>
                <a:srgbClr val="0070C0"/>
              </a:buClr>
              <a:buSzPct val="120000"/>
              <a:buFont typeface="Arial" pitchFamily="34" charset="0"/>
              <a:buChar char="•"/>
            </a:pPr>
            <a:endParaRPr lang="en-US" sz="2000" b="0" dirty="0">
              <a:solidFill>
                <a:srgbClr val="000000"/>
              </a:solidFill>
              <a:latin typeface="Segoe UI" pitchFamily="34" charset="0"/>
              <a:ea typeface="Segoe UI" pitchFamily="34" charset="0"/>
              <a:cs typeface="Segoe UI" pitchFamily="34" charset="0"/>
            </a:endParaRPr>
          </a:p>
          <a:p>
            <a:pPr marL="285750" lvl="0" indent="-285750">
              <a:spcBef>
                <a:spcPts val="600"/>
              </a:spcBef>
              <a:buClr>
                <a:srgbClr val="0070C0"/>
              </a:buClr>
              <a:buSzPct val="120000"/>
              <a:buFont typeface="Arial" pitchFamily="34" charset="0"/>
              <a:buChar char="•"/>
            </a:pPr>
            <a:endParaRPr lang="en-US" sz="2000" b="0"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749060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1a972bb4-f76c-4576-949a-799e1d3b894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Using graphical tools to perform bulk operations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see how to use Active Directory Users and Computers to change the </a:t>
            </a:r>
            <a:r>
              <a:rPr lang="en-US" kern="0">
                <a:solidFill>
                  <a:srgbClr val="000000"/>
                </a:solidFill>
              </a:rPr>
              <a:t>Office</a:t>
            </a:r>
            <a:r>
              <a:rPr lang="en-US" b="0" kern="0">
                <a:solidFill>
                  <a:srgbClr val="000000"/>
                </a:solidFill>
              </a:rPr>
              <a:t> attribute for users in the Research OU as a bulk operation</a:t>
            </a:r>
            <a:endParaRPr lang="en-US" b="0" kern="0" dirty="0">
              <a:solidFill>
                <a:srgbClr val="000000"/>
              </a:solidFill>
            </a:endParaRPr>
          </a:p>
        </p:txBody>
      </p:sp>
    </p:spTree>
    <p:extLst>
      <p:ext uri="{BB962C8B-B14F-4D97-AF65-F5344CB8AC3E}">
        <p14:creationId xmlns:p14="http://schemas.microsoft.com/office/powerpoint/2010/main" val="31585488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f783453f-6dd6-4a6a-8864-aff4fa333f4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Querying objects with Windows PowerShell</a:t>
            </a:r>
          </a:p>
        </p:txBody>
      </p:sp>
      <p:graphicFrame>
        <p:nvGraphicFramePr>
          <p:cNvPr id="4" name="Table 3"/>
          <p:cNvGraphicFramePr>
            <a:graphicFrameLocks noGrp="1"/>
          </p:cNvGraphicFramePr>
          <p:nvPr>
            <p:extLst>
              <p:ext uri="{D42A27DB-BD31-4B8C-83A1-F6EECF244321}">
                <p14:modId xmlns:p14="http://schemas.microsoft.com/office/powerpoint/2010/main" val="3047704195"/>
              </p:ext>
            </p:extLst>
          </p:nvPr>
        </p:nvGraphicFramePr>
        <p:xfrm>
          <a:off x="504824" y="1033533"/>
          <a:ext cx="8185151" cy="3427200"/>
        </p:xfrm>
        <a:graphic>
          <a:graphicData uri="http://schemas.openxmlformats.org/drawingml/2006/table">
            <a:tbl>
              <a:tblPr firstRow="1" bandRow="1">
                <a:tableStyleId>{8A107856-5554-42FB-B03E-39F5DBC370BA}</a:tableStyleId>
              </a:tblPr>
              <a:tblGrid>
                <a:gridCol w="1857376">
                  <a:extLst>
                    <a:ext uri="{9D8B030D-6E8A-4147-A177-3AD203B41FA5}">
                      <a16:colId xmlns:a16="http://schemas.microsoft.com/office/drawing/2014/main" val="20000"/>
                    </a:ext>
                  </a:extLst>
                </a:gridCol>
                <a:gridCol w="6327775">
                  <a:extLst>
                    <a:ext uri="{9D8B030D-6E8A-4147-A177-3AD203B41FA5}">
                      <a16:colId xmlns:a16="http://schemas.microsoft.com/office/drawing/2014/main" val="20001"/>
                    </a:ext>
                  </a:extLst>
                </a:gridCol>
              </a:tblGrid>
              <a:tr h="2701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latin typeface="Segoe UI" pitchFamily="34" charset="0"/>
                          <a:ea typeface="Segoe UI" pitchFamily="34" charset="0"/>
                          <a:cs typeface="Segoe UI" pitchFamily="34" charset="0"/>
                        </a:rPr>
                        <a:t>Parameter</a:t>
                      </a:r>
                      <a:endParaRPr lang="en-CA" sz="2000" b="1" dirty="0">
                        <a:solidFill>
                          <a:schemeClr val="tx1"/>
                        </a:solidFill>
                        <a:latin typeface="Segoe UI" pitchFamily="34" charset="0"/>
                        <a:ea typeface="Segoe UI" pitchFamily="34" charset="0"/>
                        <a:cs typeface="Segoe UI" pitchFamily="34" charset="0"/>
                      </a:endParaRPr>
                    </a:p>
                  </a:txBody>
                  <a:tcPr marL="54000" marR="54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latin typeface="Segoe UI" pitchFamily="34" charset="0"/>
                          <a:ea typeface="Segoe UI" pitchFamily="34" charset="0"/>
                          <a:cs typeface="Segoe UI" pitchFamily="34" charset="0"/>
                        </a:rPr>
                        <a:t>Description</a:t>
                      </a:r>
                      <a:endParaRPr lang="en-CA" sz="2000" b="1" dirty="0">
                        <a:solidFill>
                          <a:schemeClr val="tx1"/>
                        </a:solidFill>
                        <a:latin typeface="Segoe UI" pitchFamily="34" charset="0"/>
                        <a:ea typeface="Segoe UI" pitchFamily="34" charset="0"/>
                        <a:cs typeface="Segoe UI" pitchFamily="34" charset="0"/>
                      </a:endParaRPr>
                    </a:p>
                  </a:txBody>
                  <a:tcPr marL="54000" marR="54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a:solidFill>
                            <a:schemeClr val="tx1"/>
                          </a:solidFill>
                          <a:latin typeface="Segoe UI" pitchFamily="34" charset="0"/>
                          <a:ea typeface="Segoe UI" pitchFamily="34" charset="0"/>
                          <a:cs typeface="Segoe UI" pitchFamily="34" charset="0"/>
                        </a:rPr>
                        <a:t>SearchBase</a:t>
                      </a:r>
                      <a:endParaRPr lang="en-CA" sz="2000" dirty="0">
                        <a:solidFill>
                          <a:schemeClr val="tx1"/>
                        </a:solidFill>
                        <a:latin typeface="Segoe UI" pitchFamily="34" charset="0"/>
                        <a:ea typeface="Segoe UI" pitchFamily="34" charset="0"/>
                        <a:cs typeface="Segoe UI" pitchFamily="34" charset="0"/>
                      </a:endParaRPr>
                    </a:p>
                  </a:txBody>
                  <a:tcPr marL="72000" marR="54000" marT="54000" marB="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Segoe UI" pitchFamily="34" charset="0"/>
                          <a:ea typeface="Segoe UI" pitchFamily="34" charset="0"/>
                          <a:cs typeface="Segoe UI" pitchFamily="34" charset="0"/>
                        </a:rPr>
                        <a:t>Defines the AD DS path to begin searching</a:t>
                      </a:r>
                      <a:endParaRPr lang="en-CA" sz="2000" dirty="0">
                        <a:solidFill>
                          <a:schemeClr val="tx1"/>
                        </a:solidFill>
                        <a:latin typeface="Segoe UI" pitchFamily="34" charset="0"/>
                        <a:ea typeface="Segoe UI" pitchFamily="34" charset="0"/>
                        <a:cs typeface="Segoe UI" pitchFamily="34" charset="0"/>
                      </a:endParaRPr>
                    </a:p>
                  </a:txBody>
                  <a:tcPr marL="72000" marR="54000" marT="54000" marB="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indent="0">
                        <a:buNone/>
                      </a:pPr>
                      <a:r>
                        <a:rPr lang="en-US" sz="2000" dirty="0" err="1">
                          <a:solidFill>
                            <a:schemeClr val="tx1"/>
                          </a:solidFill>
                          <a:latin typeface="Segoe UI" pitchFamily="34" charset="0"/>
                          <a:ea typeface="Segoe UI" pitchFamily="34" charset="0"/>
                          <a:cs typeface="Segoe UI" pitchFamily="34" charset="0"/>
                        </a:rPr>
                        <a:t>SearchScope</a:t>
                      </a:r>
                      <a:endParaRPr lang="en-CA" sz="2000" dirty="0">
                        <a:solidFill>
                          <a:schemeClr val="tx1"/>
                        </a:solidFill>
                        <a:latin typeface="Segoe UI" pitchFamily="34" charset="0"/>
                        <a:ea typeface="Segoe UI" pitchFamily="34" charset="0"/>
                        <a:cs typeface="Segoe UI" pitchFamily="34" charset="0"/>
                      </a:endParaRPr>
                    </a:p>
                  </a:txBody>
                  <a:tcPr marL="72000" marR="54000" marT="54000" marB="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Segoe UI" pitchFamily="34" charset="0"/>
                          <a:ea typeface="Segoe UI" pitchFamily="34" charset="0"/>
                          <a:cs typeface="Segoe UI" pitchFamily="34" charset="0"/>
                        </a:rPr>
                        <a:t>Defines at what level below the </a:t>
                      </a:r>
                      <a:r>
                        <a:rPr lang="en-US" sz="2000" dirty="0" err="1">
                          <a:solidFill>
                            <a:schemeClr val="tx1"/>
                          </a:solidFill>
                          <a:latin typeface="Segoe UI" pitchFamily="34" charset="0"/>
                          <a:ea typeface="Segoe UI" pitchFamily="34" charset="0"/>
                          <a:cs typeface="Segoe UI" pitchFamily="34" charset="0"/>
                        </a:rPr>
                        <a:t>SearchBase</a:t>
                      </a:r>
                      <a:r>
                        <a:rPr lang="en-US" sz="2000" dirty="0">
                          <a:solidFill>
                            <a:schemeClr val="tx1"/>
                          </a:solidFill>
                          <a:latin typeface="Segoe UI" pitchFamily="34" charset="0"/>
                          <a:ea typeface="Segoe UI" pitchFamily="34" charset="0"/>
                          <a:cs typeface="Segoe UI" pitchFamily="34" charset="0"/>
                        </a:rPr>
                        <a:t> a search should be performed</a:t>
                      </a:r>
                      <a:endParaRPr lang="en-CA" sz="2000" dirty="0">
                        <a:solidFill>
                          <a:schemeClr val="tx1"/>
                        </a:solidFill>
                        <a:latin typeface="Segoe UI" pitchFamily="34" charset="0"/>
                        <a:ea typeface="Segoe UI" pitchFamily="34" charset="0"/>
                        <a:cs typeface="Segoe UI" pitchFamily="34" charset="0"/>
                      </a:endParaRPr>
                    </a:p>
                  </a:txBody>
                  <a:tcPr marL="72000" marR="54000" marT="54000" marB="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a:solidFill>
                            <a:schemeClr val="tx1"/>
                          </a:solidFill>
                          <a:latin typeface="Segoe UI" pitchFamily="34" charset="0"/>
                          <a:ea typeface="Segoe UI" pitchFamily="34" charset="0"/>
                          <a:cs typeface="Segoe UI" pitchFamily="34" charset="0"/>
                        </a:rPr>
                        <a:t>ResultSetSize</a:t>
                      </a:r>
                      <a:endParaRPr lang="en-CA" sz="2000" dirty="0">
                        <a:solidFill>
                          <a:schemeClr val="tx1"/>
                        </a:solidFill>
                        <a:latin typeface="Segoe UI" pitchFamily="34" charset="0"/>
                        <a:ea typeface="Segoe UI" pitchFamily="34" charset="0"/>
                        <a:cs typeface="Segoe UI" pitchFamily="34" charset="0"/>
                      </a:endParaRPr>
                    </a:p>
                  </a:txBody>
                  <a:tcPr marL="72000" marR="54000" marT="54000" marB="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Segoe UI" pitchFamily="34" charset="0"/>
                          <a:ea typeface="Segoe UI" pitchFamily="34" charset="0"/>
                          <a:cs typeface="Segoe UI" pitchFamily="34" charset="0"/>
                        </a:rPr>
                        <a:t>Defines how many objects to return in response to a query</a:t>
                      </a:r>
                      <a:endParaRPr lang="en-CA" sz="2000" dirty="0">
                        <a:solidFill>
                          <a:schemeClr val="tx1"/>
                        </a:solidFill>
                        <a:latin typeface="Segoe UI" pitchFamily="34" charset="0"/>
                        <a:ea typeface="Segoe UI" pitchFamily="34" charset="0"/>
                        <a:cs typeface="Segoe UI" pitchFamily="34" charset="0"/>
                      </a:endParaRPr>
                    </a:p>
                  </a:txBody>
                  <a:tcPr marL="72000" marR="54000" marT="54000" marB="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Segoe UI" pitchFamily="34" charset="0"/>
                          <a:ea typeface="Segoe UI" pitchFamily="34" charset="0"/>
                          <a:cs typeface="Segoe UI" pitchFamily="34" charset="0"/>
                        </a:rPr>
                        <a:t>Properties</a:t>
                      </a:r>
                      <a:endParaRPr lang="en-CA" sz="2000" dirty="0">
                        <a:solidFill>
                          <a:schemeClr val="tx1"/>
                        </a:solidFill>
                        <a:latin typeface="Segoe UI" pitchFamily="34" charset="0"/>
                        <a:ea typeface="Segoe UI" pitchFamily="34" charset="0"/>
                        <a:cs typeface="Segoe UI" pitchFamily="34" charset="0"/>
                      </a:endParaRPr>
                    </a:p>
                  </a:txBody>
                  <a:tcPr marL="72000" marR="54000" marT="54000" marB="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Segoe UI" pitchFamily="34" charset="0"/>
                          <a:ea typeface="Segoe UI" pitchFamily="34" charset="0"/>
                          <a:cs typeface="Segoe UI" pitchFamily="34" charset="0"/>
                        </a:rPr>
                        <a:t>Defines which object properties to return and display</a:t>
                      </a:r>
                      <a:endParaRPr lang="en-CA" sz="2000" dirty="0">
                        <a:solidFill>
                          <a:schemeClr val="tx1"/>
                        </a:solidFill>
                        <a:latin typeface="Segoe UI" pitchFamily="34" charset="0"/>
                        <a:ea typeface="Segoe UI" pitchFamily="34" charset="0"/>
                        <a:cs typeface="Segoe UI" pitchFamily="34" charset="0"/>
                      </a:endParaRPr>
                    </a:p>
                  </a:txBody>
                  <a:tcPr marL="72000" marR="54000" marT="54000" marB="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000" dirty="0">
                          <a:solidFill>
                            <a:schemeClr val="tx1"/>
                          </a:solidFill>
                          <a:latin typeface="Segoe UI" pitchFamily="34" charset="0"/>
                          <a:ea typeface="Segoe UI" pitchFamily="34" charset="0"/>
                          <a:cs typeface="Segoe UI" pitchFamily="34" charset="0"/>
                        </a:rPr>
                        <a:t>Filter</a:t>
                      </a:r>
                    </a:p>
                  </a:txBody>
                  <a:tcPr marL="72000" marR="54000" marT="54000" marB="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000" dirty="0">
                          <a:solidFill>
                            <a:schemeClr val="tx1"/>
                          </a:solidFill>
                          <a:latin typeface="Segoe UI" pitchFamily="34" charset="0"/>
                          <a:ea typeface="Segoe UI" pitchFamily="34" charset="0"/>
                          <a:cs typeface="Segoe UI" pitchFamily="34" charset="0"/>
                        </a:rPr>
                        <a:t>Defines a filter by using Windows PowerShell syntax</a:t>
                      </a:r>
                    </a:p>
                  </a:txBody>
                  <a:tcPr marL="72000" marR="54000" marT="54000" marB="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000" dirty="0" err="1">
                          <a:solidFill>
                            <a:schemeClr val="tx1"/>
                          </a:solidFill>
                          <a:latin typeface="Segoe UI" pitchFamily="34" charset="0"/>
                          <a:ea typeface="Segoe UI" pitchFamily="34" charset="0"/>
                          <a:cs typeface="Segoe UI" pitchFamily="34" charset="0"/>
                        </a:rPr>
                        <a:t>LDAPFilter</a:t>
                      </a:r>
                      <a:endParaRPr lang="en-CA" sz="2000" dirty="0">
                        <a:solidFill>
                          <a:schemeClr val="tx1"/>
                        </a:solidFill>
                        <a:latin typeface="Segoe UI" pitchFamily="34" charset="0"/>
                        <a:ea typeface="Segoe UI" pitchFamily="34" charset="0"/>
                        <a:cs typeface="Segoe UI" pitchFamily="34" charset="0"/>
                      </a:endParaRPr>
                    </a:p>
                  </a:txBody>
                  <a:tcPr marL="72000" marR="54000" marT="54000" marB="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000" dirty="0">
                          <a:solidFill>
                            <a:schemeClr val="tx1"/>
                          </a:solidFill>
                          <a:latin typeface="Segoe UI" pitchFamily="34" charset="0"/>
                          <a:ea typeface="Segoe UI" pitchFamily="34" charset="0"/>
                          <a:cs typeface="Segoe UI" pitchFamily="34" charset="0"/>
                        </a:rPr>
                        <a:t>Defines a filter by using LDAP query syntax</a:t>
                      </a:r>
                    </a:p>
                  </a:txBody>
                  <a:tcPr marL="72000" marR="54000" marT="54000" marB="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38322910"/>
              </p:ext>
            </p:extLst>
          </p:nvPr>
        </p:nvGraphicFramePr>
        <p:xfrm>
          <a:off x="477484" y="4973998"/>
          <a:ext cx="7654480" cy="1520347"/>
        </p:xfrm>
        <a:graphic>
          <a:graphicData uri="http://schemas.openxmlformats.org/drawingml/2006/table">
            <a:tbl>
              <a:tblPr firstRow="1" bandRow="1">
                <a:tableStyleId>{2D5ABB26-0587-4C30-8999-92F81FD0307C}</a:tableStyleId>
              </a:tblPr>
              <a:tblGrid>
                <a:gridCol w="643284">
                  <a:extLst>
                    <a:ext uri="{9D8B030D-6E8A-4147-A177-3AD203B41FA5}">
                      <a16:colId xmlns:a16="http://schemas.microsoft.com/office/drawing/2014/main" val="20000"/>
                    </a:ext>
                  </a:extLst>
                </a:gridCol>
                <a:gridCol w="2708136">
                  <a:extLst>
                    <a:ext uri="{9D8B030D-6E8A-4147-A177-3AD203B41FA5}">
                      <a16:colId xmlns:a16="http://schemas.microsoft.com/office/drawing/2014/main" val="20001"/>
                    </a:ext>
                  </a:extLst>
                </a:gridCol>
                <a:gridCol w="712694">
                  <a:extLst>
                    <a:ext uri="{9D8B030D-6E8A-4147-A177-3AD203B41FA5}">
                      <a16:colId xmlns:a16="http://schemas.microsoft.com/office/drawing/2014/main" val="20002"/>
                    </a:ext>
                  </a:extLst>
                </a:gridCol>
                <a:gridCol w="3590366">
                  <a:extLst>
                    <a:ext uri="{9D8B030D-6E8A-4147-A177-3AD203B41FA5}">
                      <a16:colId xmlns:a16="http://schemas.microsoft.com/office/drawing/2014/main" val="20003"/>
                    </a:ext>
                  </a:extLst>
                </a:gridCol>
              </a:tblGrid>
              <a:tr h="3636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latin typeface="Segoe UI" panose="020B0502040204020203" pitchFamily="34" charset="0"/>
                          <a:ea typeface="Segoe UI" panose="020B0502040204020203" pitchFamily="34" charset="0"/>
                          <a:cs typeface="Segoe UI" panose="020B0502040204020203" pitchFamily="34" charset="0"/>
                        </a:rPr>
                        <a:t>-</a:t>
                      </a:r>
                      <a:r>
                        <a:rPr lang="en-US" sz="2000" b="1" dirty="0" err="1">
                          <a:latin typeface="Segoe UI" panose="020B0502040204020203" pitchFamily="34" charset="0"/>
                          <a:ea typeface="Segoe UI" panose="020B0502040204020203" pitchFamily="34" charset="0"/>
                          <a:cs typeface="Segoe UI" panose="020B0502040204020203" pitchFamily="34" charset="0"/>
                        </a:rPr>
                        <a:t>eq</a:t>
                      </a:r>
                      <a:endParaRPr lang="en-CA" sz="2000" b="1"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Segoe UI" panose="020B0502040204020203" pitchFamily="34" charset="0"/>
                          <a:ea typeface="Segoe UI" panose="020B0502040204020203" pitchFamily="34" charset="0"/>
                          <a:cs typeface="Segoe UI" panose="020B0502040204020203" pitchFamily="34" charset="0"/>
                        </a:rPr>
                        <a:t>Equal to</a:t>
                      </a:r>
                      <a:endParaRPr lang="en-CA" sz="2000"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None/>
                      </a:pPr>
                      <a:r>
                        <a:rPr lang="en-US" sz="2000" b="1" dirty="0">
                          <a:latin typeface="Segoe UI" panose="020B0502040204020203" pitchFamily="34" charset="0"/>
                          <a:ea typeface="Segoe UI" panose="020B0502040204020203" pitchFamily="34" charset="0"/>
                          <a:cs typeface="Segoe UI" panose="020B0502040204020203" pitchFamily="34" charset="0"/>
                        </a:rPr>
                        <a:t>-</a:t>
                      </a:r>
                      <a:r>
                        <a:rPr lang="en-US" sz="2000" b="1" dirty="0" err="1">
                          <a:latin typeface="Segoe UI" panose="020B0502040204020203" pitchFamily="34" charset="0"/>
                          <a:ea typeface="Segoe UI" panose="020B0502040204020203" pitchFamily="34" charset="0"/>
                          <a:cs typeface="Segoe UI" panose="020B0502040204020203" pitchFamily="34" charset="0"/>
                        </a:rPr>
                        <a:t>gt</a:t>
                      </a:r>
                      <a:endParaRPr lang="en-CA" sz="2000" b="1"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Segoe UI" panose="020B0502040204020203" pitchFamily="34" charset="0"/>
                          <a:ea typeface="Segoe UI" panose="020B0502040204020203" pitchFamily="34" charset="0"/>
                          <a:cs typeface="Segoe UI" panose="020B0502040204020203" pitchFamily="34" charset="0"/>
                        </a:rPr>
                        <a:t>Greater than</a:t>
                      </a:r>
                      <a:endParaRPr lang="en-CA" sz="2000"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36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latin typeface="Segoe UI" panose="020B0502040204020203" pitchFamily="34" charset="0"/>
                          <a:ea typeface="Segoe UI" panose="020B0502040204020203" pitchFamily="34" charset="0"/>
                          <a:cs typeface="Segoe UI" panose="020B0502040204020203" pitchFamily="34" charset="0"/>
                        </a:rPr>
                        <a:t>-ne</a:t>
                      </a:r>
                      <a:endParaRPr lang="en-CA" sz="2000" b="1"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Segoe UI" panose="020B0502040204020203" pitchFamily="34" charset="0"/>
                          <a:ea typeface="Segoe UI" panose="020B0502040204020203" pitchFamily="34" charset="0"/>
                          <a:cs typeface="Segoe UI" panose="020B0502040204020203" pitchFamily="34" charset="0"/>
                        </a:rPr>
                        <a:t>Not equal to</a:t>
                      </a:r>
                      <a:endParaRPr lang="en-CA" sz="2000"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latin typeface="Segoe UI" panose="020B0502040204020203" pitchFamily="34" charset="0"/>
                          <a:ea typeface="Segoe UI" panose="020B0502040204020203" pitchFamily="34" charset="0"/>
                          <a:cs typeface="Segoe UI" panose="020B0502040204020203" pitchFamily="34" charset="0"/>
                        </a:rPr>
                        <a:t>-</a:t>
                      </a:r>
                      <a:r>
                        <a:rPr lang="en-US" sz="2000" b="1" dirty="0" err="1">
                          <a:latin typeface="Segoe UI" panose="020B0502040204020203" pitchFamily="34" charset="0"/>
                          <a:ea typeface="Segoe UI" panose="020B0502040204020203" pitchFamily="34" charset="0"/>
                          <a:cs typeface="Segoe UI" panose="020B0502040204020203" pitchFamily="34" charset="0"/>
                        </a:rPr>
                        <a:t>ge</a:t>
                      </a:r>
                      <a:endParaRPr lang="en-CA" sz="2000" b="1"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Segoe UI" panose="020B0502040204020203" pitchFamily="34" charset="0"/>
                          <a:ea typeface="Segoe UI" panose="020B0502040204020203" pitchFamily="34" charset="0"/>
                          <a:cs typeface="Segoe UI" panose="020B0502040204020203" pitchFamily="34" charset="0"/>
                        </a:rPr>
                        <a:t>Greater than or equal to</a:t>
                      </a:r>
                      <a:endParaRPr lang="en-CA" sz="2000"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899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latin typeface="Segoe UI" panose="020B0502040204020203" pitchFamily="34" charset="0"/>
                          <a:ea typeface="Segoe UI" panose="020B0502040204020203" pitchFamily="34" charset="0"/>
                          <a:cs typeface="Segoe UI" panose="020B0502040204020203" pitchFamily="34" charset="0"/>
                        </a:rPr>
                        <a:t>-</a:t>
                      </a:r>
                      <a:r>
                        <a:rPr lang="en-US" sz="2000" b="1" dirty="0" err="1">
                          <a:latin typeface="Segoe UI" panose="020B0502040204020203" pitchFamily="34" charset="0"/>
                          <a:ea typeface="Segoe UI" panose="020B0502040204020203" pitchFamily="34" charset="0"/>
                          <a:cs typeface="Segoe UI" panose="020B0502040204020203" pitchFamily="34" charset="0"/>
                        </a:rPr>
                        <a:t>lt</a:t>
                      </a:r>
                      <a:endParaRPr lang="en-CA" sz="2000" b="1"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Segoe UI" panose="020B0502040204020203" pitchFamily="34" charset="0"/>
                          <a:ea typeface="Segoe UI" panose="020B0502040204020203" pitchFamily="34" charset="0"/>
                          <a:cs typeface="Segoe UI" panose="020B0502040204020203" pitchFamily="34" charset="0"/>
                        </a:rPr>
                        <a:t>Less than</a:t>
                      </a:r>
                      <a:endParaRPr lang="en-CA" sz="2000"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latin typeface="Segoe UI" panose="020B0502040204020203" pitchFamily="34" charset="0"/>
                          <a:ea typeface="Segoe UI" panose="020B0502040204020203" pitchFamily="34" charset="0"/>
                          <a:cs typeface="Segoe UI" panose="020B0502040204020203" pitchFamily="34" charset="0"/>
                        </a:rPr>
                        <a:t>-like</a:t>
                      </a:r>
                      <a:endParaRPr lang="en-CA" sz="2000" b="1"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Segoe UI" panose="020B0502040204020203" pitchFamily="34" charset="0"/>
                          <a:ea typeface="Segoe UI" panose="020B0502040204020203" pitchFamily="34" charset="0"/>
                          <a:cs typeface="Segoe UI" panose="020B0502040204020203" pitchFamily="34" charset="0"/>
                        </a:rPr>
                        <a:t>Uses wildcards for pattern matching</a:t>
                      </a:r>
                      <a:endParaRPr lang="en-CA" sz="2000"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36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latin typeface="Segoe UI" panose="020B0502040204020203" pitchFamily="34" charset="0"/>
                          <a:ea typeface="Segoe UI" panose="020B0502040204020203" pitchFamily="34" charset="0"/>
                          <a:cs typeface="Segoe UI" panose="020B0502040204020203" pitchFamily="34" charset="0"/>
                        </a:rPr>
                        <a:t>-le</a:t>
                      </a:r>
                      <a:endParaRPr lang="en-CA" sz="2000" b="1"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Segoe UI" panose="020B0502040204020203" pitchFamily="34" charset="0"/>
                          <a:ea typeface="Segoe UI" panose="020B0502040204020203" pitchFamily="34" charset="0"/>
                          <a:cs typeface="Segoe UI" panose="020B0502040204020203" pitchFamily="34" charset="0"/>
                        </a:rPr>
                        <a:t>Less than or equal to</a:t>
                      </a:r>
                      <a:endParaRPr lang="en-CA" sz="2000"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2200" dirty="0">
                        <a:latin typeface="Segoe UI" pitchFamily="34" charset="0"/>
                        <a:ea typeface="Segoe UI" pitchFamily="34" charset="0"/>
                        <a:cs typeface="Segoe UI" pitchFamily="34" charset="0"/>
                      </a:endParaRPr>
                    </a:p>
                  </a:txBody>
                  <a:tcPr marL="72000" marR="72000" marT="36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CA" sz="2200" dirty="0">
                        <a:latin typeface="Segoe UI" panose="020B0502040204020203" pitchFamily="34" charset="0"/>
                        <a:ea typeface="Segoe UI" panose="020B0502040204020203" pitchFamily="34" charset="0"/>
                        <a:cs typeface="Segoe UI" panose="020B0502040204020203" pitchFamily="34" charset="0"/>
                      </a:endParaRPr>
                    </a:p>
                  </a:txBody>
                  <a:tcPr marL="72000" marR="72000" marT="36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TextBox 5"/>
          <p:cNvSpPr txBox="1"/>
          <p:nvPr/>
        </p:nvSpPr>
        <p:spPr>
          <a:xfrm>
            <a:off x="486230" y="4645863"/>
            <a:ext cx="2986899" cy="307777"/>
          </a:xfrm>
          <a:prstGeom prst="rect">
            <a:avLst/>
          </a:prstGeom>
          <a:noFill/>
        </p:spPr>
        <p:txBody>
          <a:bodyPr wrap="none" lIns="36000" tIns="0" rIns="36000" bIns="0" rtlCol="0">
            <a:spAutoFit/>
          </a:bodyPr>
          <a:lstStyle/>
          <a:p>
            <a:pPr lvl="0"/>
            <a:r>
              <a:rPr lang="en-CA" sz="2000" b="0">
                <a:solidFill>
                  <a:srgbClr val="000000"/>
                </a:solidFill>
                <a:latin typeface="Segoe UI" panose="020B0502040204020203" pitchFamily="34" charset="0"/>
                <a:ea typeface="Segoe UI" panose="020B0502040204020203" pitchFamily="34" charset="0"/>
                <a:cs typeface="Segoe UI" panose="020B0502040204020203" pitchFamily="34" charset="0"/>
              </a:rPr>
              <a:t>Descriptions of operators:</a:t>
            </a:r>
            <a:endParaRPr lang="en-CA" sz="2000" b="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500" y="613781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86888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980ea7c9-e7bf-449e-b3e2-fade23f9deb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Querying objects with Windows PowerShell</a:t>
            </a:r>
          </a:p>
        </p:txBody>
      </p:sp>
      <p:sp>
        <p:nvSpPr>
          <p:cNvPr id="4" name="Content Placeholder 2"/>
          <p:cNvSpPr txBox="1">
            <a:spLocks/>
          </p:cNvSpPr>
          <p:nvPr/>
        </p:nvSpPr>
        <p:spPr>
          <a:xfrm>
            <a:off x="457238" y="1039131"/>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dirty="0">
                <a:solidFill>
                  <a:srgbClr val="000000"/>
                </a:solidFill>
              </a:rPr>
              <a:t>Show all the properties for a user account: </a:t>
            </a:r>
          </a:p>
          <a:p>
            <a:pPr marL="0" lvl="0" indent="0">
              <a:buNone/>
            </a:pPr>
            <a:endParaRPr lang="en-US" sz="2400" b="0" kern="0" dirty="0">
              <a:solidFill>
                <a:srgbClr val="000000"/>
              </a:solidFill>
            </a:endParaRPr>
          </a:p>
          <a:p>
            <a:pPr marL="0" lvl="0" indent="0">
              <a:buNone/>
            </a:pPr>
            <a:r>
              <a:rPr lang="en-US" sz="2400" b="0" kern="0" dirty="0">
                <a:solidFill>
                  <a:srgbClr val="000000"/>
                </a:solidFill>
              </a:rPr>
              <a:t>Show all the user accounts in the Marketing OU and all its </a:t>
            </a:r>
            <a:r>
              <a:rPr lang="en-US" sz="2400" b="0" kern="0" dirty="0" err="1">
                <a:solidFill>
                  <a:srgbClr val="000000"/>
                </a:solidFill>
              </a:rPr>
              <a:t>subcontainers</a:t>
            </a:r>
            <a:r>
              <a:rPr lang="en-US" sz="2400" b="0" kern="0" dirty="0">
                <a:solidFill>
                  <a:srgbClr val="000000"/>
                </a:solidFill>
              </a:rPr>
              <a:t>:</a:t>
            </a:r>
          </a:p>
          <a:p>
            <a:pPr marL="0" lvl="0" indent="0">
              <a:buNone/>
            </a:pPr>
            <a:endParaRPr lang="en-US" sz="2400" b="0" kern="0" dirty="0">
              <a:solidFill>
                <a:srgbClr val="000000"/>
              </a:solidFill>
            </a:endParaRPr>
          </a:p>
          <a:p>
            <a:pPr marL="0" lvl="0" indent="0">
              <a:buNone/>
            </a:pPr>
            <a:endParaRPr lang="en-US" sz="2400" b="0" kern="0" dirty="0">
              <a:solidFill>
                <a:srgbClr val="000000"/>
              </a:solidFill>
            </a:endParaRPr>
          </a:p>
          <a:p>
            <a:pPr marL="0" lvl="0" indent="0">
              <a:buNone/>
            </a:pPr>
            <a:r>
              <a:rPr lang="en-US" sz="2400" b="0" kern="0" dirty="0">
                <a:solidFill>
                  <a:srgbClr val="000000"/>
                </a:solidFill>
              </a:rPr>
              <a:t>Show all of the user accounts with a last sign in date before a specific date:</a:t>
            </a:r>
          </a:p>
          <a:p>
            <a:pPr marL="0" lvl="0" indent="0">
              <a:buNone/>
            </a:pPr>
            <a:endParaRPr lang="en-CA" sz="2400" b="0" kern="0" dirty="0">
              <a:solidFill>
                <a:srgbClr val="000000"/>
              </a:solidFill>
            </a:endParaRPr>
          </a:p>
          <a:p>
            <a:pPr marL="0" lvl="0" indent="0">
              <a:buNone/>
            </a:pPr>
            <a:r>
              <a:rPr lang="en-US" sz="2400" b="0" kern="0" dirty="0">
                <a:solidFill>
                  <a:srgbClr val="000000"/>
                </a:solidFill>
              </a:rPr>
              <a:t>Show all of the user accounts in the Marketing department that have a last sign in date before a specific date:</a:t>
            </a:r>
            <a:endParaRPr lang="en-CA" sz="2400" b="0" kern="0" dirty="0">
              <a:solidFill>
                <a:srgbClr val="000000"/>
              </a:solidFill>
            </a:endParaRPr>
          </a:p>
          <a:p>
            <a:pPr marL="0" lvl="0" indent="0">
              <a:buNone/>
            </a:pPr>
            <a:r>
              <a:rPr lang="en-US" sz="2400" b="0" kern="0" dirty="0">
                <a:solidFill>
                  <a:srgbClr val="000000"/>
                </a:solidFill>
              </a:rPr>
              <a:t> </a:t>
            </a:r>
            <a:endParaRPr lang="en-CA" sz="2400" b="0" kern="0" dirty="0">
              <a:solidFill>
                <a:srgbClr val="000000"/>
              </a:solidFill>
            </a:endParaRPr>
          </a:p>
          <a:p>
            <a:pPr marL="0" lvl="0" indent="0">
              <a:buNone/>
            </a:pPr>
            <a:r>
              <a:rPr lang="en-US" sz="2000" b="0" kern="0" dirty="0">
                <a:solidFill>
                  <a:srgbClr val="000000"/>
                </a:solidFill>
              </a:rPr>
              <a:t> </a:t>
            </a:r>
            <a:endParaRPr lang="en-CA" sz="2000" b="0" kern="0" dirty="0">
              <a:solidFill>
                <a:srgbClr val="000000"/>
              </a:solidFill>
            </a:endParaRPr>
          </a:p>
          <a:p>
            <a:pPr marL="0" lvl="0" indent="0">
              <a:buNone/>
            </a:pPr>
            <a:r>
              <a:rPr lang="en-US" sz="2000" b="0" kern="0" dirty="0">
                <a:solidFill>
                  <a:srgbClr val="000000"/>
                </a:solidFill>
              </a:rPr>
              <a:t> </a:t>
            </a:r>
            <a:endParaRPr lang="en-CA" b="0" kern="0" dirty="0">
              <a:solidFill>
                <a:srgbClr val="000000"/>
              </a:solidFill>
            </a:endParaRPr>
          </a:p>
          <a:p>
            <a:pPr lvl="0"/>
            <a:endParaRPr lang="en-US" b="0" kern="0" dirty="0">
              <a:solidFill>
                <a:srgbClr val="000000"/>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0014" y="626961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71093" y="1400175"/>
            <a:ext cx="7980176" cy="369332"/>
          </a:xfrm>
          <a:prstGeom prst="rect">
            <a:avLst/>
          </a:prstGeom>
          <a:solidFill>
            <a:schemeClr val="bg1">
              <a:lumMod val="85000"/>
            </a:schemeClr>
          </a:solidFill>
        </p:spPr>
        <p:txBody>
          <a:bodyPr wrap="square" rtlCol="0">
            <a:spAutoFit/>
          </a:bodyPr>
          <a:lstStyle/>
          <a:p>
            <a:pPr lvl="0"/>
            <a:r>
              <a:rPr lang="en-CA">
                <a:solidFill>
                  <a:srgbClr val="000000"/>
                </a:solidFill>
                <a:latin typeface="Lucida Sans Typewriter" pitchFamily="49" charset="0"/>
              </a:rPr>
              <a:t>Get-ADUser –Name “Administrator” -Properties *</a:t>
            </a:r>
            <a:endParaRPr lang="en-CA" dirty="0">
              <a:solidFill>
                <a:srgbClr val="000000"/>
              </a:solidFill>
            </a:endParaRPr>
          </a:p>
        </p:txBody>
      </p:sp>
      <p:sp>
        <p:nvSpPr>
          <p:cNvPr id="7" name="TextBox 6"/>
          <p:cNvSpPr txBox="1"/>
          <p:nvPr/>
        </p:nvSpPr>
        <p:spPr>
          <a:xfrm>
            <a:off x="471092" y="2748120"/>
            <a:ext cx="7980177" cy="646331"/>
          </a:xfrm>
          <a:prstGeom prst="rect">
            <a:avLst/>
          </a:prstGeom>
          <a:solidFill>
            <a:schemeClr val="bg1">
              <a:lumMod val="85000"/>
            </a:schemeClr>
          </a:solidFill>
        </p:spPr>
        <p:txBody>
          <a:bodyPr wrap="square" rtlCol="0">
            <a:spAutoFit/>
          </a:bodyPr>
          <a:lstStyle/>
          <a:p>
            <a:pPr lvl="0"/>
            <a:r>
              <a:rPr lang="en-US">
                <a:solidFill>
                  <a:srgbClr val="000000"/>
                </a:solidFill>
                <a:latin typeface="Lucida Sans Typewriter" pitchFamily="49" charset="0"/>
              </a:rPr>
              <a:t>Get-ADUser –Filter * -SearchBase "ou=Marketing,dc=adatum,dc=com" -SearchScope subtree</a:t>
            </a:r>
            <a:endParaRPr lang="en-CA" dirty="0">
              <a:solidFill>
                <a:srgbClr val="000000"/>
              </a:solidFill>
              <a:latin typeface="Lucida Sans Typewriter" pitchFamily="49" charset="0"/>
            </a:endParaRPr>
          </a:p>
        </p:txBody>
      </p:sp>
      <p:sp>
        <p:nvSpPr>
          <p:cNvPr id="8" name="TextBox 7"/>
          <p:cNvSpPr txBox="1"/>
          <p:nvPr/>
        </p:nvSpPr>
        <p:spPr>
          <a:xfrm>
            <a:off x="471093" y="4362863"/>
            <a:ext cx="7994496" cy="369332"/>
          </a:xfrm>
          <a:prstGeom prst="rect">
            <a:avLst/>
          </a:prstGeom>
          <a:solidFill>
            <a:schemeClr val="bg1">
              <a:lumMod val="85000"/>
            </a:schemeClr>
          </a:solidFill>
        </p:spPr>
        <p:txBody>
          <a:bodyPr wrap="none" rtlCol="0">
            <a:spAutoFit/>
          </a:bodyPr>
          <a:lstStyle/>
          <a:p>
            <a:pPr lvl="0"/>
            <a:r>
              <a:rPr lang="en-US">
                <a:solidFill>
                  <a:srgbClr val="000000"/>
                </a:solidFill>
                <a:latin typeface="Lucida Sans Typewriter" pitchFamily="49" charset="0"/>
              </a:rPr>
              <a:t>Get-ADUser -Filter {lastlogondate -lt "January 1, 2016"}</a:t>
            </a:r>
            <a:endParaRPr lang="en-CA" dirty="0">
              <a:solidFill>
                <a:srgbClr val="000000"/>
              </a:solidFill>
              <a:latin typeface="Lucida Sans Typewriter" pitchFamily="49" charset="0"/>
            </a:endParaRPr>
          </a:p>
        </p:txBody>
      </p:sp>
      <p:sp>
        <p:nvSpPr>
          <p:cNvPr id="9" name="TextBox 8"/>
          <p:cNvSpPr txBox="1"/>
          <p:nvPr/>
        </p:nvSpPr>
        <p:spPr>
          <a:xfrm>
            <a:off x="401681" y="5623286"/>
            <a:ext cx="7841771" cy="646331"/>
          </a:xfrm>
          <a:prstGeom prst="rect">
            <a:avLst/>
          </a:prstGeom>
          <a:solidFill>
            <a:schemeClr val="bg1">
              <a:lumMod val="85000"/>
            </a:schemeClr>
          </a:solidFill>
        </p:spPr>
        <p:txBody>
          <a:bodyPr wrap="square" rtlCol="0">
            <a:spAutoFit/>
          </a:bodyPr>
          <a:lstStyle/>
          <a:p>
            <a:pPr lvl="0"/>
            <a:r>
              <a:rPr lang="en-US">
                <a:solidFill>
                  <a:srgbClr val="000000"/>
                </a:solidFill>
                <a:latin typeface="Lucida Sans Typewriter" pitchFamily="49" charset="0"/>
              </a:rPr>
              <a:t>Get-ADUser -Filter {(lastlogondate -lt "January 1, 2016") -and (department -eq "Marketing")}</a:t>
            </a:r>
            <a:endParaRPr lang="en-CA" dirty="0">
              <a:solidFill>
                <a:srgbClr val="000000"/>
              </a:solidFill>
              <a:latin typeface="Lucida Sans Typewriter" pitchFamily="49" charset="0"/>
            </a:endParaRPr>
          </a:p>
        </p:txBody>
      </p:sp>
      <p:pic>
        <p:nvPicPr>
          <p:cNvPr id="1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8539" y="626961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36017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70f4b99e-a327-4dad-9f6b-90eda3fd440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Modifying objects with Windows PowerShell</a:t>
            </a:r>
          </a:p>
        </p:txBody>
      </p:sp>
      <p:sp>
        <p:nvSpPr>
          <p:cNvPr id="4" name="Content Placeholder 2"/>
          <p:cNvSpPr txBox="1">
            <a:spLocks/>
          </p:cNvSpPr>
          <p:nvPr/>
        </p:nvSpPr>
        <p:spPr>
          <a:xfrm>
            <a:off x="485682" y="1021215"/>
            <a:ext cx="8119156" cy="97691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0000"/>
                </a:solidFill>
              </a:rPr>
              <a:t>Use the pipe character ( | ) to pass a list of objects to a cmdlet for further processing</a:t>
            </a:r>
          </a:p>
          <a:p>
            <a:pPr lvl="0"/>
            <a:endParaRPr lang="en-US" b="0" kern="0" dirty="0">
              <a:solidFill>
                <a:srgbClr val="000000"/>
              </a:solidFill>
            </a:endParaRPr>
          </a:p>
        </p:txBody>
      </p:sp>
      <p:sp>
        <p:nvSpPr>
          <p:cNvPr id="5" name="Rectangle 4"/>
          <p:cNvSpPr/>
          <p:nvPr/>
        </p:nvSpPr>
        <p:spPr>
          <a:xfrm>
            <a:off x="475415" y="2402869"/>
            <a:ext cx="8287699" cy="707886"/>
          </a:xfrm>
          <a:prstGeom prst="rect">
            <a:avLst/>
          </a:prstGeom>
          <a:solidFill>
            <a:schemeClr val="bg1">
              <a:lumMod val="85000"/>
            </a:schemeClr>
          </a:solidFill>
        </p:spPr>
        <p:txBody>
          <a:bodyPr wrap="square">
            <a:spAutoFit/>
          </a:bodyPr>
          <a:lstStyle/>
          <a:p>
            <a:pPr lvl="0"/>
            <a:r>
              <a:rPr lang="en-US" sz="2000">
                <a:solidFill>
                  <a:srgbClr val="000000"/>
                </a:solidFill>
                <a:latin typeface="Lucida Sans Typewriter" pitchFamily="49" charset="0"/>
              </a:rPr>
              <a:t>Get‑ADUser ‑Filter {company ‑notlike "*"} | Set‑ADUser ‑Company "A. Datum"</a:t>
            </a:r>
            <a:endParaRPr lang="en-US" sz="2000" dirty="0">
              <a:solidFill>
                <a:srgbClr val="000000"/>
              </a:solidFill>
              <a:latin typeface="Lucida Sans Typewriter" pitchFamily="49" charset="0"/>
            </a:endParaRPr>
          </a:p>
        </p:txBody>
      </p:sp>
      <p:sp>
        <p:nvSpPr>
          <p:cNvPr id="6" name="Rectangle 5"/>
          <p:cNvSpPr/>
          <p:nvPr/>
        </p:nvSpPr>
        <p:spPr>
          <a:xfrm>
            <a:off x="475415" y="3666642"/>
            <a:ext cx="8309565" cy="707886"/>
          </a:xfrm>
          <a:prstGeom prst="rect">
            <a:avLst/>
          </a:prstGeom>
          <a:solidFill>
            <a:schemeClr val="bg1">
              <a:lumMod val="85000"/>
            </a:schemeClr>
          </a:solidFill>
        </p:spPr>
        <p:txBody>
          <a:bodyPr wrap="square">
            <a:spAutoFit/>
          </a:bodyPr>
          <a:lstStyle/>
          <a:p>
            <a:pPr lvl="0"/>
            <a:r>
              <a:rPr lang="en-US" sz="2000">
                <a:solidFill>
                  <a:srgbClr val="000000"/>
                </a:solidFill>
                <a:latin typeface="Lucida Sans Typewriter" pitchFamily="49" charset="0"/>
              </a:rPr>
              <a:t>Get‑ADUser ‑Filter {lastlogondate ‑lt "January 1, 2016"} | Disable‑ADAccount</a:t>
            </a:r>
            <a:endParaRPr lang="en-US" sz="2000" dirty="0">
              <a:solidFill>
                <a:srgbClr val="000000"/>
              </a:solidFill>
              <a:latin typeface="Lucida Sans Typewriter" pitchFamily="49" charset="0"/>
            </a:endParaRPr>
          </a:p>
        </p:txBody>
      </p:sp>
      <p:sp>
        <p:nvSpPr>
          <p:cNvPr id="7" name="Rectangle 6"/>
          <p:cNvSpPr/>
          <p:nvPr/>
        </p:nvSpPr>
        <p:spPr>
          <a:xfrm>
            <a:off x="475415" y="4963885"/>
            <a:ext cx="8309566" cy="400110"/>
          </a:xfrm>
          <a:prstGeom prst="rect">
            <a:avLst/>
          </a:prstGeom>
          <a:solidFill>
            <a:schemeClr val="bg1">
              <a:lumMod val="85000"/>
            </a:scheme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2000">
                <a:solidFill>
                  <a:srgbClr val="000000"/>
                </a:solidFill>
                <a:latin typeface="Lucida Sans Typewriter" pitchFamily="49" charset="0"/>
              </a:rPr>
              <a:t>Get-Content C:\users.txt | Disable-ADAccount</a:t>
            </a:r>
            <a:endParaRPr lang="en-CA" sz="2000" dirty="0">
              <a:solidFill>
                <a:srgbClr val="000000"/>
              </a:solidFill>
              <a:latin typeface="Lucida Sans Typewriter" pitchFamily="49" charset="0"/>
              <a:ea typeface="Segoe UI" pitchFamily="34" charset="0"/>
              <a:cs typeface="Segoe UI" pitchFamily="34" charset="0"/>
            </a:endParaRPr>
          </a:p>
        </p:txBody>
      </p:sp>
    </p:spTree>
    <p:extLst>
      <p:ext uri="{BB962C8B-B14F-4D97-AF65-F5344CB8AC3E}">
        <p14:creationId xmlns:p14="http://schemas.microsoft.com/office/powerpoint/2010/main" val="19999786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136de47d-f05d-4a60-9cd8-a048acd5c5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Working with CSV files</a:t>
            </a:r>
          </a:p>
        </p:txBody>
      </p:sp>
      <p:sp>
        <p:nvSpPr>
          <p:cNvPr id="4" name="Rounded Rectangle 844803"/>
          <p:cNvSpPr>
            <a:spLocks noChangeArrowheads="1"/>
          </p:cNvSpPr>
          <p:nvPr/>
        </p:nvSpPr>
        <p:spPr bwMode="auto">
          <a:xfrm>
            <a:off x="311058" y="885423"/>
            <a:ext cx="8196447" cy="5192331"/>
          </a:xfrm>
          <a:prstGeom prst="roundRect">
            <a:avLst>
              <a:gd name="adj" fmla="val 4167"/>
            </a:avLst>
          </a:prstGeom>
          <a:noFill/>
          <a:ln w="9525" algn="ctr">
            <a:noFill/>
            <a:round/>
            <a:headEnd/>
            <a:tailEnd/>
          </a:ln>
          <a:effectLst/>
        </p:spPr>
        <p:txBody>
          <a:bodyPr/>
          <a:lstStyle/>
          <a:p>
            <a:pPr lvl="0">
              <a:spcBef>
                <a:spcPts val="0"/>
              </a:spcBef>
              <a:buClr>
                <a:srgbClr val="006699"/>
              </a:buClr>
            </a:pPr>
            <a:r>
              <a:rPr lang="en-US" sz="2400" b="0">
                <a:solidFill>
                  <a:srgbClr val="000000"/>
                </a:solidFill>
                <a:latin typeface="Segoe UI" pitchFamily="34" charset="0"/>
                <a:ea typeface="Segoe UI" pitchFamily="34" charset="0"/>
                <a:cs typeface="Segoe UI" pitchFamily="34" charset="0"/>
              </a:rPr>
              <a:t>The first line of a .csv file defines the names of the columns:</a:t>
            </a:r>
          </a:p>
          <a:p>
            <a:pPr lvl="0">
              <a:spcBef>
                <a:spcPts val="0"/>
              </a:spcBef>
              <a:buClr>
                <a:srgbClr val="006699"/>
              </a:buClr>
            </a:pPr>
            <a:endParaRPr lang="en-US" sz="2400" b="0">
              <a:solidFill>
                <a:srgbClr val="000000"/>
              </a:solidFill>
              <a:latin typeface="Segoe UI" pitchFamily="34" charset="0"/>
              <a:ea typeface="Segoe UI" pitchFamily="34" charset="0"/>
              <a:cs typeface="Segoe UI" pitchFamily="34" charset="0"/>
            </a:endParaRPr>
          </a:p>
          <a:p>
            <a:pPr lvl="0">
              <a:spcBef>
                <a:spcPts val="0"/>
              </a:spcBef>
              <a:buClr>
                <a:srgbClr val="006699"/>
              </a:buClr>
            </a:pPr>
            <a:endParaRPr lang="en-US" sz="2400" b="0">
              <a:solidFill>
                <a:srgbClr val="000000"/>
              </a:solidFill>
              <a:latin typeface="Segoe UI" pitchFamily="34" charset="0"/>
              <a:ea typeface="Segoe UI" pitchFamily="34" charset="0"/>
              <a:cs typeface="Segoe UI" pitchFamily="34" charset="0"/>
            </a:endParaRPr>
          </a:p>
          <a:p>
            <a:pPr lvl="0">
              <a:spcBef>
                <a:spcPts val="0"/>
              </a:spcBef>
              <a:buClr>
                <a:srgbClr val="006699"/>
              </a:buClr>
            </a:pPr>
            <a:endParaRPr lang="en-US" sz="2400" b="0">
              <a:solidFill>
                <a:srgbClr val="000000"/>
              </a:solidFill>
              <a:latin typeface="Segoe UI" pitchFamily="34" charset="0"/>
              <a:ea typeface="Segoe UI" pitchFamily="34" charset="0"/>
              <a:cs typeface="Segoe UI" pitchFamily="34" charset="0"/>
            </a:endParaRPr>
          </a:p>
          <a:p>
            <a:pPr lvl="0">
              <a:spcBef>
                <a:spcPts val="0"/>
              </a:spcBef>
              <a:buClr>
                <a:srgbClr val="006699"/>
              </a:buClr>
            </a:pPr>
            <a:endParaRPr lang="en-US" sz="2400" b="0">
              <a:solidFill>
                <a:srgbClr val="000000"/>
              </a:solidFill>
              <a:latin typeface="Segoe UI" pitchFamily="34" charset="0"/>
              <a:ea typeface="Segoe UI" pitchFamily="34" charset="0"/>
              <a:cs typeface="Segoe UI" pitchFamily="34" charset="0"/>
            </a:endParaRPr>
          </a:p>
          <a:p>
            <a:pPr lvl="0">
              <a:spcBef>
                <a:spcPts val="0"/>
              </a:spcBef>
              <a:buClr>
                <a:srgbClr val="006699"/>
              </a:buClr>
            </a:pPr>
            <a:endParaRPr lang="en-US" sz="2400" b="0">
              <a:solidFill>
                <a:srgbClr val="000000"/>
              </a:solidFill>
              <a:latin typeface="Segoe UI" pitchFamily="34" charset="0"/>
              <a:ea typeface="Segoe UI" pitchFamily="34" charset="0"/>
              <a:cs typeface="Segoe UI" pitchFamily="34" charset="0"/>
            </a:endParaRPr>
          </a:p>
          <a:p>
            <a:pPr lvl="0">
              <a:spcBef>
                <a:spcPts val="0"/>
              </a:spcBef>
              <a:buClr>
                <a:srgbClr val="006699"/>
              </a:buClr>
            </a:pPr>
            <a:r>
              <a:rPr lang="en-US" sz="2400" b="0">
                <a:solidFill>
                  <a:srgbClr val="000000"/>
                </a:solidFill>
                <a:latin typeface="Segoe UI" pitchFamily="34" charset="0"/>
                <a:ea typeface="Segoe UI" pitchFamily="34" charset="0"/>
                <a:cs typeface="Segoe UI" pitchFamily="34" charset="0"/>
              </a:rPr>
              <a:t>A </a:t>
            </a:r>
            <a:r>
              <a:rPr lang="en-US" sz="2400">
                <a:solidFill>
                  <a:srgbClr val="000000"/>
                </a:solidFill>
                <a:latin typeface="Segoe UI" pitchFamily="34" charset="0"/>
                <a:ea typeface="Segoe UI" pitchFamily="34" charset="0"/>
                <a:cs typeface="Segoe UI" pitchFamily="34" charset="0"/>
              </a:rPr>
              <a:t>foreach</a:t>
            </a:r>
            <a:r>
              <a:rPr lang="en-US" sz="2400" b="0">
                <a:solidFill>
                  <a:srgbClr val="000000"/>
                </a:solidFill>
                <a:latin typeface="Segoe UI" pitchFamily="34" charset="0"/>
                <a:ea typeface="Segoe UI" pitchFamily="34" charset="0"/>
                <a:cs typeface="Segoe UI" pitchFamily="34" charset="0"/>
              </a:rPr>
              <a:t> loop processes the contents of a .csv file that have been imported into a variable:</a:t>
            </a:r>
          </a:p>
          <a:p>
            <a:pPr lvl="0">
              <a:spcBef>
                <a:spcPct val="40000"/>
              </a:spcBef>
              <a:buClr>
                <a:srgbClr val="006699"/>
              </a:buClr>
            </a:pPr>
            <a:endParaRPr lang="en-US" sz="2400" dirty="0">
              <a:solidFill>
                <a:srgbClr val="000000"/>
              </a:solidFill>
              <a:latin typeface="Segoe UI" pitchFamily="34" charset="0"/>
              <a:ea typeface="Segoe UI" pitchFamily="34" charset="0"/>
              <a:cs typeface="Segoe UI" pitchFamily="34" charset="0"/>
            </a:endParaRPr>
          </a:p>
        </p:txBody>
      </p:sp>
      <p:sp>
        <p:nvSpPr>
          <p:cNvPr id="5" name="Rounded Rectangle 844804"/>
          <p:cNvSpPr>
            <a:spLocks noChangeArrowheads="1"/>
          </p:cNvSpPr>
          <p:nvPr/>
        </p:nvSpPr>
        <p:spPr bwMode="auto">
          <a:xfrm>
            <a:off x="482976" y="1826531"/>
            <a:ext cx="7930400" cy="1417097"/>
          </a:xfrm>
          <a:prstGeom prst="rect">
            <a:avLst/>
          </a:prstGeom>
          <a:solidFill>
            <a:schemeClr val="bg1">
              <a:lumMod val="85000"/>
            </a:schemeClr>
          </a:solidFill>
          <a:ln w="9525" algn="ctr">
            <a:noFill/>
            <a:round/>
            <a:headEnd/>
            <a:tailEnd/>
          </a:ln>
          <a:effectLst/>
        </p:spPr>
        <p:txBody>
          <a:bodyPr anchor="ctr"/>
          <a:lstStyle/>
          <a:p>
            <a:pPr marL="114300" lvl="0">
              <a:spcBef>
                <a:spcPts val="0"/>
              </a:spcBef>
              <a:buClr>
                <a:srgbClr val="006699"/>
              </a:buClr>
            </a:pPr>
            <a:r>
              <a:rPr lang="en-US" sz="2000">
                <a:solidFill>
                  <a:srgbClr val="000000"/>
                </a:solidFill>
                <a:latin typeface="Lucida Sans Typewriter" pitchFamily="49" charset="0"/>
                <a:ea typeface="Segoe UI" pitchFamily="34" charset="0"/>
                <a:cs typeface="Segoe UI" pitchFamily="34" charset="0"/>
              </a:rPr>
              <a:t>FirstName,LastName,Department</a:t>
            </a:r>
            <a:endParaRPr lang="en-CA" sz="2000">
              <a:solidFill>
                <a:srgbClr val="000000"/>
              </a:solidFill>
              <a:latin typeface="Lucida Sans Typewriter" pitchFamily="49" charset="0"/>
              <a:ea typeface="Segoe UI" pitchFamily="34" charset="0"/>
              <a:cs typeface="Segoe UI" pitchFamily="34" charset="0"/>
            </a:endParaRPr>
          </a:p>
          <a:p>
            <a:pPr marL="114300" lvl="0">
              <a:spcBef>
                <a:spcPts val="0"/>
              </a:spcBef>
              <a:buClr>
                <a:srgbClr val="006699"/>
              </a:buClr>
            </a:pPr>
            <a:r>
              <a:rPr lang="en-US" sz="2000">
                <a:solidFill>
                  <a:srgbClr val="000000"/>
                </a:solidFill>
                <a:latin typeface="Lucida Sans Typewriter" pitchFamily="49" charset="0"/>
                <a:ea typeface="Segoe UI" pitchFamily="34" charset="0"/>
                <a:cs typeface="Segoe UI" pitchFamily="34" charset="0"/>
              </a:rPr>
              <a:t>Greg,Guzik,IT</a:t>
            </a:r>
            <a:endParaRPr lang="en-CA" sz="2000">
              <a:solidFill>
                <a:srgbClr val="000000"/>
              </a:solidFill>
              <a:latin typeface="Lucida Sans Typewriter" pitchFamily="49" charset="0"/>
              <a:ea typeface="Segoe UI" pitchFamily="34" charset="0"/>
              <a:cs typeface="Segoe UI" pitchFamily="34" charset="0"/>
            </a:endParaRPr>
          </a:p>
          <a:p>
            <a:pPr marL="114300" lvl="0">
              <a:spcBef>
                <a:spcPts val="0"/>
              </a:spcBef>
              <a:buClr>
                <a:srgbClr val="006699"/>
              </a:buClr>
            </a:pPr>
            <a:r>
              <a:rPr lang="en-US" sz="2000">
                <a:solidFill>
                  <a:srgbClr val="000000"/>
                </a:solidFill>
                <a:latin typeface="Lucida Sans Typewriter" pitchFamily="49" charset="0"/>
                <a:ea typeface="Segoe UI" pitchFamily="34" charset="0"/>
                <a:cs typeface="Segoe UI" pitchFamily="34" charset="0"/>
              </a:rPr>
              <a:t>Robin,Young,Research</a:t>
            </a:r>
            <a:endParaRPr lang="en-CA" sz="2000">
              <a:solidFill>
                <a:srgbClr val="000000"/>
              </a:solidFill>
              <a:latin typeface="Lucida Sans Typewriter" pitchFamily="49" charset="0"/>
              <a:ea typeface="Segoe UI" pitchFamily="34" charset="0"/>
              <a:cs typeface="Segoe UI" pitchFamily="34" charset="0"/>
            </a:endParaRPr>
          </a:p>
          <a:p>
            <a:pPr marL="114300" lvl="0">
              <a:spcBef>
                <a:spcPts val="0"/>
              </a:spcBef>
              <a:buClr>
                <a:srgbClr val="006699"/>
              </a:buClr>
            </a:pPr>
            <a:r>
              <a:rPr lang="en-US" sz="2000">
                <a:solidFill>
                  <a:srgbClr val="000000"/>
                </a:solidFill>
                <a:latin typeface="Lucida Sans Typewriter" pitchFamily="49" charset="0"/>
                <a:ea typeface="Segoe UI" pitchFamily="34" charset="0"/>
                <a:cs typeface="Segoe UI" pitchFamily="34" charset="0"/>
              </a:rPr>
              <a:t>Qiong,Wu,Marketing</a:t>
            </a:r>
            <a:endParaRPr lang="en-CA" sz="2000" dirty="0">
              <a:solidFill>
                <a:srgbClr val="000000"/>
              </a:solidFill>
              <a:latin typeface="Lucida Sans Typewriter" pitchFamily="49" charset="0"/>
              <a:ea typeface="Segoe UI" pitchFamily="34" charset="0"/>
              <a:cs typeface="Segoe UI" pitchFamily="34" charset="0"/>
            </a:endParaRPr>
          </a:p>
        </p:txBody>
      </p:sp>
      <p:sp>
        <p:nvSpPr>
          <p:cNvPr id="6" name="Rounded Rectangle 5"/>
          <p:cNvSpPr/>
          <p:nvPr/>
        </p:nvSpPr>
        <p:spPr>
          <a:xfrm>
            <a:off x="482976" y="4485131"/>
            <a:ext cx="7930400" cy="1569660"/>
          </a:xfrm>
          <a:prstGeom prst="roundRect">
            <a:avLst>
              <a:gd name="adj" fmla="val 0"/>
            </a:avLst>
          </a:prstGeom>
          <a:solidFill>
            <a:schemeClr val="bg1">
              <a:lumMod val="85000"/>
            </a:schemeClr>
          </a:solid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14300" lvl="0">
              <a:spcBef>
                <a:spcPts val="0"/>
              </a:spcBef>
              <a:buClr>
                <a:srgbClr val="006699"/>
              </a:buClr>
            </a:pPr>
            <a:r>
              <a:rPr lang="en-US" sz="2000">
                <a:solidFill>
                  <a:srgbClr val="000000"/>
                </a:solidFill>
                <a:latin typeface="Lucida Sans Typewriter" pitchFamily="49" charset="0"/>
                <a:ea typeface="Segoe UI" pitchFamily="34" charset="0"/>
                <a:cs typeface="Segoe UI" pitchFamily="34" charset="0"/>
              </a:rPr>
              <a:t>$users=Import-CSV –LiteralPath “C:\users.csv”</a:t>
            </a:r>
            <a:endParaRPr lang="en-CA" sz="2000">
              <a:solidFill>
                <a:srgbClr val="000000"/>
              </a:solidFill>
              <a:latin typeface="Lucida Sans Typewriter" pitchFamily="49" charset="0"/>
              <a:ea typeface="Segoe UI" pitchFamily="34" charset="0"/>
              <a:cs typeface="Segoe UI" pitchFamily="34" charset="0"/>
            </a:endParaRPr>
          </a:p>
          <a:p>
            <a:pPr marL="114300" lvl="0">
              <a:spcBef>
                <a:spcPts val="0"/>
              </a:spcBef>
              <a:buClr>
                <a:srgbClr val="006699"/>
              </a:buClr>
            </a:pPr>
            <a:r>
              <a:rPr lang="en-US" sz="2000">
                <a:solidFill>
                  <a:srgbClr val="000000"/>
                </a:solidFill>
                <a:latin typeface="Lucida Sans Typewriter" pitchFamily="49" charset="0"/>
                <a:ea typeface="Segoe UI" pitchFamily="34" charset="0"/>
                <a:cs typeface="Segoe UI" pitchFamily="34" charset="0"/>
              </a:rPr>
              <a:t>foreach ($user in $users) {</a:t>
            </a:r>
            <a:endParaRPr lang="en-CA" sz="2000">
              <a:solidFill>
                <a:srgbClr val="000000"/>
              </a:solidFill>
              <a:latin typeface="Lucida Sans Typewriter" pitchFamily="49" charset="0"/>
              <a:ea typeface="Segoe UI" pitchFamily="34" charset="0"/>
              <a:cs typeface="Segoe UI" pitchFamily="34" charset="0"/>
            </a:endParaRPr>
          </a:p>
          <a:p>
            <a:pPr marL="114300" lvl="0">
              <a:spcBef>
                <a:spcPts val="0"/>
              </a:spcBef>
              <a:buClr>
                <a:srgbClr val="006699"/>
              </a:buClr>
            </a:pPr>
            <a:r>
              <a:rPr lang="en-US" sz="2000">
                <a:solidFill>
                  <a:srgbClr val="000000"/>
                </a:solidFill>
                <a:latin typeface="Lucida Sans Typewriter" pitchFamily="49" charset="0"/>
                <a:ea typeface="Segoe UI" pitchFamily="34" charset="0"/>
                <a:cs typeface="Segoe UI" pitchFamily="34" charset="0"/>
              </a:rPr>
              <a:t>     Write-Host "The first name is:" $user.FirstName</a:t>
            </a:r>
            <a:endParaRPr lang="en-CA" sz="2000">
              <a:solidFill>
                <a:srgbClr val="000000"/>
              </a:solidFill>
              <a:latin typeface="Lucida Sans Typewriter" pitchFamily="49" charset="0"/>
              <a:ea typeface="Segoe UI" pitchFamily="34" charset="0"/>
              <a:cs typeface="Segoe UI" pitchFamily="34" charset="0"/>
            </a:endParaRPr>
          </a:p>
          <a:p>
            <a:pPr marL="114300" lvl="0">
              <a:spcBef>
                <a:spcPts val="0"/>
              </a:spcBef>
              <a:buClr>
                <a:srgbClr val="006699"/>
              </a:buClr>
            </a:pPr>
            <a:r>
              <a:rPr lang="en-US" sz="2000">
                <a:solidFill>
                  <a:srgbClr val="000000"/>
                </a:solidFill>
                <a:latin typeface="Lucida Sans Typewriter" pitchFamily="49" charset="0"/>
                <a:ea typeface="Segoe UI" pitchFamily="34" charset="0"/>
                <a:cs typeface="Segoe UI" pitchFamily="34" charset="0"/>
              </a:rPr>
              <a:t>     }</a:t>
            </a:r>
            <a:endParaRPr lang="en-CA" sz="2000" dirty="0">
              <a:solidFill>
                <a:srgbClr val="000000"/>
              </a:solidFill>
              <a:latin typeface="Lucida Sans Typewriter" pitchFamily="49" charset="0"/>
              <a:ea typeface="Segoe UI" pitchFamily="34" charset="0"/>
              <a:cs typeface="Segoe UI" pitchFamily="34" charset="0"/>
            </a:endParaRPr>
          </a:p>
        </p:txBody>
      </p:sp>
    </p:spTree>
    <p:extLst>
      <p:ext uri="{BB962C8B-B14F-4D97-AF65-F5344CB8AC3E}">
        <p14:creationId xmlns:p14="http://schemas.microsoft.com/office/powerpoint/2010/main" val="3881556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user account attributes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User properties include the following categories:</a:t>
            </a:r>
          </a:p>
          <a:p>
            <a:pPr lvl="1"/>
            <a:r>
              <a:rPr lang="en-US" b="0" kern="0">
                <a:solidFill>
                  <a:srgbClr val="000000"/>
                </a:solidFill>
              </a:rPr>
              <a:t>Account</a:t>
            </a:r>
          </a:p>
          <a:p>
            <a:pPr lvl="1"/>
            <a:r>
              <a:rPr lang="en-US" b="0" kern="0">
                <a:solidFill>
                  <a:srgbClr val="000000"/>
                </a:solidFill>
              </a:rPr>
              <a:t>Organization</a:t>
            </a:r>
          </a:p>
          <a:p>
            <a:pPr lvl="1"/>
            <a:r>
              <a:rPr lang="en-US" b="0" kern="0">
                <a:solidFill>
                  <a:srgbClr val="000000"/>
                </a:solidFill>
              </a:rPr>
              <a:t>Member of</a:t>
            </a:r>
          </a:p>
          <a:p>
            <a:pPr lvl="1"/>
            <a:r>
              <a:rPr lang="en-US" b="0" kern="0">
                <a:solidFill>
                  <a:srgbClr val="000000"/>
                </a:solidFill>
              </a:rPr>
              <a:t>Password Settings</a:t>
            </a:r>
          </a:p>
          <a:p>
            <a:pPr lvl="1"/>
            <a:r>
              <a:rPr lang="en-US" b="0" kern="0">
                <a:solidFill>
                  <a:srgbClr val="000000"/>
                </a:solidFill>
              </a:rPr>
              <a:t>Profile</a:t>
            </a:r>
          </a:p>
          <a:p>
            <a:pPr lvl="1"/>
            <a:r>
              <a:rPr lang="en-US" b="0" kern="0">
                <a:solidFill>
                  <a:srgbClr val="000000"/>
                </a:solidFill>
              </a:rPr>
              <a:t>Policy</a:t>
            </a:r>
          </a:p>
          <a:p>
            <a:pPr lvl="1"/>
            <a:r>
              <a:rPr lang="en-US" b="0" kern="0">
                <a:solidFill>
                  <a:srgbClr val="000000"/>
                </a:solidFill>
              </a:rPr>
              <a:t>Silo</a:t>
            </a:r>
          </a:p>
          <a:p>
            <a:pPr lvl="1"/>
            <a:r>
              <a:rPr lang="en-US" b="0" kern="0">
                <a:solidFill>
                  <a:srgbClr val="000000"/>
                </a:solidFill>
              </a:rPr>
              <a:t>Extensions </a:t>
            </a:r>
            <a:endParaRPr lang="en-US" b="0" kern="0" dirty="0">
              <a:solidFill>
                <a:srgbClr val="000000"/>
              </a:solidFill>
            </a:endParaRPr>
          </a:p>
        </p:txBody>
      </p:sp>
    </p:spTree>
    <p:extLst>
      <p:ext uri="{BB962C8B-B14F-4D97-AF65-F5344CB8AC3E}">
        <p14:creationId xmlns:p14="http://schemas.microsoft.com/office/powerpoint/2010/main" val="40108214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4f2c59cb-16a5-499e-a7c3-924783ec347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Performing bulk operations with Windows PowerShell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see how to:</a:t>
            </a:r>
          </a:p>
          <a:p>
            <a:pPr lvl="1"/>
            <a:r>
              <a:rPr lang="en-US" b="0" kern="0">
                <a:solidFill>
                  <a:srgbClr val="000000"/>
                </a:solidFill>
              </a:rPr>
              <a:t>Create a new global group in the IT department</a:t>
            </a:r>
          </a:p>
          <a:p>
            <a:pPr lvl="1"/>
            <a:r>
              <a:rPr lang="en-US" b="0" kern="0">
                <a:solidFill>
                  <a:srgbClr val="000000"/>
                </a:solidFill>
              </a:rPr>
              <a:t>Add all users in the IT department to the group</a:t>
            </a:r>
          </a:p>
          <a:p>
            <a:pPr lvl="1"/>
            <a:r>
              <a:rPr lang="en-US" b="0" kern="0">
                <a:solidFill>
                  <a:srgbClr val="000000"/>
                </a:solidFill>
              </a:rPr>
              <a:t>Set the address attributes for all users in the Research department</a:t>
            </a:r>
          </a:p>
          <a:p>
            <a:pPr lvl="1"/>
            <a:r>
              <a:rPr lang="en-US" b="0" kern="0">
                <a:solidFill>
                  <a:srgbClr val="000000"/>
                </a:solidFill>
              </a:rPr>
              <a:t>Create a new OU</a:t>
            </a:r>
          </a:p>
          <a:p>
            <a:pPr lvl="1"/>
            <a:r>
              <a:rPr lang="en-US" b="0" kern="0">
                <a:solidFill>
                  <a:srgbClr val="000000"/>
                </a:solidFill>
              </a:rPr>
              <a:t>Run a script to create new users from a .csv file</a:t>
            </a:r>
          </a:p>
          <a:p>
            <a:pPr lvl="1"/>
            <a:r>
              <a:rPr lang="en-US" b="0" kern="0">
                <a:solidFill>
                  <a:srgbClr val="000000"/>
                </a:solidFill>
              </a:rPr>
              <a:t>Verify the accounts were modified and new accounts were created</a:t>
            </a:r>
          </a:p>
          <a:p>
            <a:pPr marL="288925" lvl="1" indent="0">
              <a:buNone/>
            </a:pPr>
            <a:endParaRPr lang="en-US" b="0" kern="0" dirty="0">
              <a:solidFill>
                <a:srgbClr val="000000"/>
              </a:solidFill>
            </a:endParaRPr>
          </a:p>
        </p:txBody>
      </p:sp>
    </p:spTree>
    <p:extLst>
      <p:ext uri="{BB962C8B-B14F-4D97-AF65-F5344CB8AC3E}">
        <p14:creationId xmlns:p14="http://schemas.microsoft.com/office/powerpoint/2010/main" val="1349869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171333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a10693e6-6a7f-4f69-a692-88dd4fbb22a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5: Implementing and managing OUs</a:t>
            </a:r>
          </a:p>
        </p:txBody>
      </p:sp>
      <p:sp>
        <p:nvSpPr>
          <p:cNvPr id="3" name="Text Placeholder 2"/>
          <p:cNvSpPr>
            <a:spLocks noGrp="1"/>
          </p:cNvSpPr>
          <p:nvPr>
            <p:ph type="body" idx="1"/>
          </p:nvPr>
        </p:nvSpPr>
        <p:spPr/>
        <p:txBody>
          <a:bodyPr/>
          <a:lstStyle/>
          <a:p>
            <a:r>
              <a:rPr lang="en-US"/>
              <a:t>Planning OUs
OU hierarchy considerations
Considerations for using OUs
AD DS permissions
Delegating AD DS permissions
Demonstration: Delegating administrative permissions on an OU</a:t>
            </a:r>
          </a:p>
        </p:txBody>
      </p:sp>
    </p:spTree>
    <p:extLst>
      <p:ext uri="{BB962C8B-B14F-4D97-AF65-F5344CB8AC3E}">
        <p14:creationId xmlns:p14="http://schemas.microsoft.com/office/powerpoint/2010/main" val="21329195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f6dacac6-d00a-46b4-9002-a2d600f5c81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Planning OUs</a:t>
            </a:r>
          </a:p>
        </p:txBody>
      </p:sp>
      <p:graphicFrame>
        <p:nvGraphicFramePr>
          <p:cNvPr id="4" name="Table 3"/>
          <p:cNvGraphicFramePr>
            <a:graphicFrameLocks noGrp="1"/>
          </p:cNvGraphicFramePr>
          <p:nvPr>
            <p:extLst>
              <p:ext uri="{D42A27DB-BD31-4B8C-83A1-F6EECF244321}">
                <p14:modId xmlns:p14="http://schemas.microsoft.com/office/powerpoint/2010/main" val="3277140032"/>
              </p:ext>
            </p:extLst>
          </p:nvPr>
        </p:nvGraphicFramePr>
        <p:xfrm>
          <a:off x="291829" y="1027349"/>
          <a:ext cx="8482520" cy="5325051"/>
        </p:xfrm>
        <a:graphic>
          <a:graphicData uri="http://schemas.openxmlformats.org/drawingml/2006/table">
            <a:tbl>
              <a:tblPr firstRow="1" bandRow="1">
                <a:tableStyleId>{5C22544A-7EE6-4342-B048-85BDC9FD1C3A}</a:tableStyleId>
              </a:tblPr>
              <a:tblGrid>
                <a:gridCol w="4241260">
                  <a:extLst>
                    <a:ext uri="{9D8B030D-6E8A-4147-A177-3AD203B41FA5}">
                      <a16:colId xmlns:a16="http://schemas.microsoft.com/office/drawing/2014/main" val="20000"/>
                    </a:ext>
                  </a:extLst>
                </a:gridCol>
                <a:gridCol w="4241260">
                  <a:extLst>
                    <a:ext uri="{9D8B030D-6E8A-4147-A177-3AD203B41FA5}">
                      <a16:colId xmlns:a16="http://schemas.microsoft.com/office/drawing/2014/main" val="20001"/>
                    </a:ext>
                  </a:extLst>
                </a:gridCol>
              </a:tblGrid>
              <a:tr h="699257">
                <a:tc>
                  <a:txBody>
                    <a:bodyPr/>
                    <a:lstStyle/>
                    <a:p>
                      <a:r>
                        <a:rPr lang="en-US" b="0" dirty="0">
                          <a:solidFill>
                            <a:schemeClr val="tx1"/>
                          </a:solidFill>
                          <a:latin typeface="Segoe UI" panose="020B0502040204020203" pitchFamily="34" charset="0"/>
                          <a:ea typeface="Segoe UI" panose="020B0502040204020203" pitchFamily="34" charset="0"/>
                          <a:cs typeface="Segoe UI" panose="020B0502040204020203" pitchFamily="34" charset="0"/>
                        </a:rPr>
                        <a:t>Location-based strategy </a:t>
                      </a:r>
                    </a:p>
                    <a:p>
                      <a:endParaRPr lang="en-US"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Clr>
                          <a:srgbClr val="0070C0"/>
                        </a:buClr>
                        <a:buFont typeface="Arial" panose="020B0604020202020204" pitchFamily="34" charset="0"/>
                        <a:buChar char="•"/>
                      </a:pPr>
                      <a:r>
                        <a:rPr lang="en-US" b="0" dirty="0">
                          <a:solidFill>
                            <a:schemeClr val="tx1"/>
                          </a:solidFill>
                          <a:latin typeface="Segoe UI" panose="020B0502040204020203" pitchFamily="34" charset="0"/>
                          <a:ea typeface="Segoe UI" panose="020B0502040204020203" pitchFamily="34" charset="0"/>
                          <a:cs typeface="Segoe UI" panose="020B0502040204020203" pitchFamily="34" charset="0"/>
                        </a:rPr>
                        <a:t>Static</a:t>
                      </a:r>
                    </a:p>
                    <a:p>
                      <a:pPr marL="285750" indent="-285750">
                        <a:buClr>
                          <a:srgbClr val="0070C0"/>
                        </a:buClr>
                        <a:buFont typeface="Arial" panose="020B0604020202020204" pitchFamily="34" charset="0"/>
                        <a:buChar char="•"/>
                      </a:pPr>
                      <a:r>
                        <a:rPr lang="en-US" b="0" dirty="0">
                          <a:solidFill>
                            <a:schemeClr val="tx1"/>
                          </a:solidFill>
                          <a:latin typeface="Segoe UI" panose="020B0502040204020203" pitchFamily="34" charset="0"/>
                          <a:ea typeface="Segoe UI" panose="020B0502040204020203" pitchFamily="34" charset="0"/>
                          <a:cs typeface="Segoe UI" panose="020B0502040204020203" pitchFamily="34" charset="0"/>
                        </a:rPr>
                        <a:t>Delegation can be complicated</a:t>
                      </a:r>
                    </a:p>
                    <a:p>
                      <a:pPr>
                        <a:buClr>
                          <a:srgbClr val="0070C0"/>
                        </a:buClr>
                      </a:pPr>
                      <a:endParaRPr lang="en-US"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99257">
                <a:tc>
                  <a:txBody>
                    <a:bodyPr/>
                    <a:lstStyle/>
                    <a:p>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Organization-based strategy </a:t>
                      </a:r>
                    </a:p>
                    <a:p>
                      <a:endParaRPr lang="en-US"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Clr>
                          <a:srgbClr val="0070C0"/>
                        </a:buClr>
                        <a:buFont typeface="Arial" panose="020B0604020202020204" pitchFamily="34" charset="0"/>
                        <a:buChar char="•"/>
                      </a:pP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Not static</a:t>
                      </a:r>
                    </a:p>
                    <a:p>
                      <a:pPr marL="285750" indent="-285750">
                        <a:buClr>
                          <a:srgbClr val="0070C0"/>
                        </a:buClr>
                        <a:buFont typeface="Arial" panose="020B0604020202020204" pitchFamily="34" charset="0"/>
                        <a:buChar char="•"/>
                      </a:pP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Easy to categorize</a:t>
                      </a:r>
                    </a:p>
                    <a:p>
                      <a:pPr>
                        <a:buClr>
                          <a:srgbClr val="0070C0"/>
                        </a:buClr>
                      </a:pPr>
                      <a:endParaRPr lang="en-US"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99257">
                <a:tc>
                  <a:txBody>
                    <a:bodyPr/>
                    <a:lstStyle/>
                    <a:p>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Resource-based strategy </a:t>
                      </a:r>
                    </a:p>
                    <a:p>
                      <a:endParaRPr lang="en-US"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Clr>
                          <a:srgbClr val="0070C0"/>
                        </a:buClr>
                        <a:buFont typeface="Arial" panose="020B0604020202020204" pitchFamily="34" charset="0"/>
                        <a:buChar char="•"/>
                      </a:pP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Not static</a:t>
                      </a:r>
                    </a:p>
                    <a:p>
                      <a:pPr marL="285750" indent="-285750">
                        <a:buClr>
                          <a:srgbClr val="0070C0"/>
                        </a:buClr>
                        <a:buFont typeface="Arial" panose="020B0604020202020204" pitchFamily="34" charset="0"/>
                        <a:buChar char="•"/>
                      </a:pP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Easy to delegate administration</a:t>
                      </a:r>
                    </a:p>
                    <a:p>
                      <a:pPr>
                        <a:buClr>
                          <a:srgbClr val="0070C0"/>
                        </a:buClr>
                      </a:pPr>
                      <a:endParaRPr lang="en-US"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118811">
                <a:tc>
                  <a:txBody>
                    <a:bodyPr/>
                    <a:lstStyle/>
                    <a:p>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Multitenancy-based strategy </a:t>
                      </a:r>
                    </a:p>
                    <a:p>
                      <a:endParaRPr lang="en-US"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Clr>
                          <a:srgbClr val="0070C0"/>
                        </a:buClr>
                        <a:buFont typeface="Arial" panose="020B0604020202020204" pitchFamily="34" charset="0"/>
                        <a:buChar char="•"/>
                      </a:pP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Static</a:t>
                      </a:r>
                    </a:p>
                    <a:p>
                      <a:pPr marL="285750" indent="-285750">
                        <a:buClr>
                          <a:srgbClr val="0070C0"/>
                        </a:buClr>
                        <a:buFont typeface="Arial" panose="020B0604020202020204" pitchFamily="34" charset="0"/>
                        <a:buChar char="•"/>
                      </a:pP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Easy to delegate administration</a:t>
                      </a:r>
                    </a:p>
                    <a:p>
                      <a:pPr marL="285750" indent="-285750">
                        <a:buClr>
                          <a:srgbClr val="0070C0"/>
                        </a:buClr>
                        <a:buFont typeface="Arial" panose="020B0604020202020204" pitchFamily="34" charset="0"/>
                        <a:buChar char="•"/>
                      </a:pP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Easy to include and separate new tenants</a:t>
                      </a:r>
                    </a:p>
                    <a:p>
                      <a:pPr>
                        <a:buClr>
                          <a:srgbClr val="0070C0"/>
                        </a:buClr>
                      </a:pPr>
                      <a:endParaRPr lang="en-US"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118811">
                <a:tc>
                  <a:txBody>
                    <a:bodyPr/>
                    <a:lstStyle/>
                    <a:p>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Hybrid strategy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986009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667ac33f-1086-496d-ae5e-2ae1026c41d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 hierarchy considerations</a:t>
            </a:r>
          </a:p>
        </p:txBody>
      </p:sp>
      <p:sp>
        <p:nvSpPr>
          <p:cNvPr id="4" name="Rectangle 3"/>
          <p:cNvSpPr/>
          <p:nvPr/>
        </p:nvSpPr>
        <p:spPr bwMode="auto">
          <a:xfrm>
            <a:off x="434340" y="4495800"/>
            <a:ext cx="8275320" cy="1816100"/>
          </a:xfrm>
          <a:prstGeom prst="rect">
            <a:avLst/>
          </a:prstGeom>
          <a:solidFill>
            <a:srgbClr val="569AD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endParaRPr>
          </a:p>
        </p:txBody>
      </p:sp>
      <p:sp>
        <p:nvSpPr>
          <p:cNvPr id="5" name="Rectangle 4"/>
          <p:cNvSpPr/>
          <p:nvPr/>
        </p:nvSpPr>
        <p:spPr bwMode="auto">
          <a:xfrm>
            <a:off x="434340" y="2740025"/>
            <a:ext cx="8275320" cy="1717675"/>
          </a:xfrm>
          <a:prstGeom prst="rect">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endParaRPr>
          </a:p>
        </p:txBody>
      </p:sp>
      <p:sp>
        <p:nvSpPr>
          <p:cNvPr id="6" name="Rectangle 5"/>
          <p:cNvSpPr/>
          <p:nvPr/>
        </p:nvSpPr>
        <p:spPr bwMode="auto">
          <a:xfrm>
            <a:off x="434340" y="941388"/>
            <a:ext cx="8275320" cy="1770062"/>
          </a:xfrm>
          <a:prstGeom prst="rect">
            <a:avLst/>
          </a:prstGeom>
          <a:solidFill>
            <a:srgbClr val="FFC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endParaRPr>
          </a:p>
        </p:txBody>
      </p:sp>
      <p:grpSp>
        <p:nvGrpSpPr>
          <p:cNvPr id="7" name="Group 24"/>
          <p:cNvGrpSpPr>
            <a:grpSpLocks/>
          </p:cNvGrpSpPr>
          <p:nvPr/>
        </p:nvGrpSpPr>
        <p:grpSpPr bwMode="auto">
          <a:xfrm>
            <a:off x="1096963" y="895350"/>
            <a:ext cx="6950075" cy="5416550"/>
            <a:chOff x="727" y="644"/>
            <a:chExt cx="4378" cy="3412"/>
          </a:xfrm>
        </p:grpSpPr>
        <p:sp>
          <p:nvSpPr>
            <p:cNvPr id="8" name="AutoShape 25"/>
            <p:cNvSpPr>
              <a:spLocks noChangeArrowheads="1"/>
            </p:cNvSpPr>
            <p:nvPr/>
          </p:nvSpPr>
          <p:spPr bwMode="auto">
            <a:xfrm>
              <a:off x="727" y="652"/>
              <a:ext cx="4370" cy="1124"/>
            </a:xfrm>
            <a:prstGeom prst="roundRect">
              <a:avLst>
                <a:gd name="adj" fmla="val 4167"/>
              </a:avLst>
            </a:prstGeom>
            <a:noFill/>
            <a:ln w="9525" algn="ctr">
              <a:noFill/>
              <a:round/>
              <a:headEnd/>
              <a:tailEnd/>
            </a:ln>
            <a:effectLst/>
          </p:spPr>
          <p:txBody>
            <a:bodyPr lIns="1737360" anchor="ctr"/>
            <a:lstStyle/>
            <a:p>
              <a:pPr marL="1265238" lvl="0">
                <a:lnSpc>
                  <a:spcPct val="95000"/>
                </a:lnSpc>
              </a:pPr>
              <a:endParaRPr lang="en-US" sz="2400" b="0" dirty="0">
                <a:solidFill>
                  <a:srgbClr val="000000"/>
                </a:solidFill>
                <a:latin typeface="Segoe UI" panose="020B0502040204020203" pitchFamily="34" charset="0"/>
                <a:cs typeface="Segoe UI" panose="020B0502040204020203" pitchFamily="34" charset="0"/>
              </a:endParaRPr>
            </a:p>
          </p:txBody>
        </p:sp>
        <p:sp>
          <p:nvSpPr>
            <p:cNvPr id="9" name="AutoShape 26"/>
            <p:cNvSpPr>
              <a:spLocks noChangeArrowheads="1"/>
            </p:cNvSpPr>
            <p:nvPr/>
          </p:nvSpPr>
          <p:spPr bwMode="auto">
            <a:xfrm>
              <a:off x="727" y="644"/>
              <a:ext cx="1801" cy="1124"/>
            </a:xfrm>
            <a:prstGeom prst="roundRect">
              <a:avLst>
                <a:gd name="adj" fmla="val 4167"/>
              </a:avLst>
            </a:prstGeom>
            <a:noFill/>
            <a:ln w="9525">
              <a:noFill/>
              <a:round/>
              <a:headEnd/>
              <a:tailEnd/>
            </a:ln>
            <a:effectLst/>
            <a:extLst>
              <a:ext uri="{AF507438-7753-43E0-B8FC-AC1667EBCBE1}">
                <a14:hiddenEffects xmlns:a14="http://schemas.microsoft.com/office/drawing/2010/main">
                  <a:effectLst>
                    <a:outerShdw dist="28398" dir="1593903" algn="ctr" rotWithShape="0">
                      <a:schemeClr val="tx1">
                        <a:alpha val="50000"/>
                      </a:schemeClr>
                    </a:outerShdw>
                  </a:effectLst>
                </a14:hiddenEffects>
              </a:ext>
            </a:extLst>
          </p:spPr>
          <p:txBody>
            <a:bodyPr anchor="ctr"/>
            <a:lstStyle/>
            <a:p>
              <a:pPr lvl="0"/>
              <a:endParaRPr lang="en-GB" sz="2000" dirty="0">
                <a:solidFill>
                  <a:srgbClr val="000000"/>
                </a:solidFill>
                <a:latin typeface="Arial Narrow" pitchFamily="34" charset="0"/>
              </a:endParaRPr>
            </a:p>
          </p:txBody>
        </p:sp>
        <p:grpSp>
          <p:nvGrpSpPr>
            <p:cNvPr id="10" name="Group 27"/>
            <p:cNvGrpSpPr>
              <a:grpSpLocks/>
            </p:cNvGrpSpPr>
            <p:nvPr/>
          </p:nvGrpSpPr>
          <p:grpSpPr bwMode="auto">
            <a:xfrm>
              <a:off x="727" y="1788"/>
              <a:ext cx="4370" cy="1124"/>
              <a:chOff x="727" y="668"/>
              <a:chExt cx="4370" cy="868"/>
            </a:xfrm>
          </p:grpSpPr>
          <p:sp>
            <p:nvSpPr>
              <p:cNvPr id="23" name="AutoShape 28"/>
              <p:cNvSpPr>
                <a:spLocks noChangeArrowheads="1"/>
              </p:cNvSpPr>
              <p:nvPr/>
            </p:nvSpPr>
            <p:spPr bwMode="auto">
              <a:xfrm>
                <a:off x="727" y="668"/>
                <a:ext cx="4370" cy="868"/>
              </a:xfrm>
              <a:prstGeom prst="roundRect">
                <a:avLst>
                  <a:gd name="adj" fmla="val 4167"/>
                </a:avLst>
              </a:prstGeom>
              <a:noFill/>
              <a:ln w="9525" algn="ctr">
                <a:noFill/>
                <a:round/>
                <a:headEnd/>
                <a:tailEnd/>
              </a:ln>
              <a:effectLst/>
            </p:spPr>
            <p:txBody>
              <a:bodyPr lIns="1737360" anchor="ctr"/>
              <a:lstStyle/>
              <a:p>
                <a:pPr marL="1265238" lvl="0">
                  <a:lnSpc>
                    <a:spcPct val="95000"/>
                  </a:lnSpc>
                </a:pPr>
                <a:endParaRPr lang="en-US" b="0" dirty="0">
                  <a:solidFill>
                    <a:srgbClr val="000000"/>
                  </a:solidFill>
                  <a:latin typeface="Segoe UI" panose="020B0502040204020203" pitchFamily="34" charset="0"/>
                  <a:cs typeface="Segoe UI" panose="020B0502040204020203" pitchFamily="34" charset="0"/>
                </a:endParaRPr>
              </a:p>
            </p:txBody>
          </p:sp>
          <p:sp>
            <p:nvSpPr>
              <p:cNvPr id="24" name="AutoShape 29"/>
              <p:cNvSpPr>
                <a:spLocks noChangeArrowheads="1"/>
              </p:cNvSpPr>
              <p:nvPr/>
            </p:nvSpPr>
            <p:spPr bwMode="auto">
              <a:xfrm>
                <a:off x="727" y="668"/>
                <a:ext cx="1801" cy="868"/>
              </a:xfrm>
              <a:prstGeom prst="roundRect">
                <a:avLst>
                  <a:gd name="adj" fmla="val 4167"/>
                </a:avLst>
              </a:prstGeom>
              <a:noFill/>
              <a:ln w="9525">
                <a:noFill/>
                <a:round/>
                <a:headEnd/>
                <a:tailEnd/>
              </a:ln>
              <a:effectLst/>
              <a:extLst>
                <a:ext uri="{AF507438-7753-43E0-B8FC-AC1667EBCBE1}">
                  <a14:hiddenEffects xmlns:a14="http://schemas.microsoft.com/office/drawing/2010/main">
                    <a:effectLst>
                      <a:outerShdw dist="28398" dir="1593903" algn="ctr" rotWithShape="0">
                        <a:schemeClr val="tx1">
                          <a:alpha val="50000"/>
                        </a:schemeClr>
                      </a:outerShdw>
                    </a:effectLst>
                  </a14:hiddenEffects>
                </a:ext>
              </a:extLst>
            </p:spPr>
            <p:txBody>
              <a:bodyPr anchor="ctr"/>
              <a:lstStyle/>
              <a:p>
                <a:pPr lvl="0"/>
                <a:endParaRPr lang="en-GB" sz="2000" dirty="0">
                  <a:solidFill>
                    <a:srgbClr val="000000"/>
                  </a:solidFill>
                  <a:latin typeface="Arial Narrow" pitchFamily="34" charset="0"/>
                </a:endParaRPr>
              </a:p>
            </p:txBody>
          </p:sp>
        </p:grpSp>
        <p:grpSp>
          <p:nvGrpSpPr>
            <p:cNvPr id="11" name="Group 30"/>
            <p:cNvGrpSpPr>
              <a:grpSpLocks/>
            </p:cNvGrpSpPr>
            <p:nvPr/>
          </p:nvGrpSpPr>
          <p:grpSpPr bwMode="auto">
            <a:xfrm>
              <a:off x="1136" y="2199"/>
              <a:ext cx="909" cy="388"/>
              <a:chOff x="1136" y="2199"/>
              <a:chExt cx="909" cy="388"/>
            </a:xfrm>
          </p:grpSpPr>
          <p:sp>
            <p:nvSpPr>
              <p:cNvPr id="21" name="Line 31"/>
              <p:cNvSpPr>
                <a:spLocks noChangeShapeType="1"/>
              </p:cNvSpPr>
              <p:nvPr/>
            </p:nvSpPr>
            <p:spPr bwMode="auto">
              <a:xfrm>
                <a:off x="1592" y="2199"/>
                <a:ext cx="453" cy="388"/>
              </a:xfrm>
              <a:prstGeom prst="line">
                <a:avLst/>
              </a:prstGeom>
              <a:noFill/>
              <a:ln w="25400">
                <a:noFill/>
                <a:round/>
                <a:headEnd/>
                <a:tailEnd/>
              </a:ln>
              <a:extLst>
                <a:ext uri="{909E8E84-426E-40DD-AFC4-6F175D3DCCD1}">
                  <a14:hiddenFill xmlns:a14="http://schemas.microsoft.com/office/drawing/2010/main">
                    <a:noFill/>
                  </a14:hiddenFill>
                </a:ext>
              </a:extLst>
            </p:spPr>
            <p:txBody>
              <a:bodyPr/>
              <a:lstStyle/>
              <a:p>
                <a:pPr lvl="0"/>
                <a:endParaRPr lang="en-CA" dirty="0">
                  <a:solidFill>
                    <a:srgbClr val="000000"/>
                  </a:solidFill>
                </a:endParaRPr>
              </a:p>
            </p:txBody>
          </p:sp>
          <p:sp>
            <p:nvSpPr>
              <p:cNvPr id="22" name="Line 32"/>
              <p:cNvSpPr>
                <a:spLocks noChangeShapeType="1"/>
              </p:cNvSpPr>
              <p:nvPr/>
            </p:nvSpPr>
            <p:spPr bwMode="auto">
              <a:xfrm flipH="1">
                <a:off x="1136" y="2207"/>
                <a:ext cx="432" cy="364"/>
              </a:xfrm>
              <a:prstGeom prst="line">
                <a:avLst/>
              </a:prstGeom>
              <a:noFill/>
              <a:ln w="25400">
                <a:noFill/>
                <a:round/>
                <a:headEnd/>
                <a:tailEnd/>
              </a:ln>
              <a:extLst>
                <a:ext uri="{909E8E84-426E-40DD-AFC4-6F175D3DCCD1}">
                  <a14:hiddenFill xmlns:a14="http://schemas.microsoft.com/office/drawing/2010/main">
                    <a:noFill/>
                  </a14:hiddenFill>
                </a:ext>
              </a:extLst>
            </p:spPr>
            <p:txBody>
              <a:bodyPr/>
              <a:lstStyle/>
              <a:p>
                <a:pPr lvl="0"/>
                <a:endParaRPr lang="en-CA" dirty="0">
                  <a:solidFill>
                    <a:srgbClr val="000000"/>
                  </a:solidFill>
                </a:endParaRPr>
              </a:p>
            </p:txBody>
          </p:sp>
        </p:grpSp>
        <p:grpSp>
          <p:nvGrpSpPr>
            <p:cNvPr id="12" name="Group 45"/>
            <p:cNvGrpSpPr>
              <a:grpSpLocks/>
            </p:cNvGrpSpPr>
            <p:nvPr/>
          </p:nvGrpSpPr>
          <p:grpSpPr bwMode="auto">
            <a:xfrm>
              <a:off x="735" y="2932"/>
              <a:ext cx="4370" cy="1124"/>
              <a:chOff x="727" y="668"/>
              <a:chExt cx="4370" cy="868"/>
            </a:xfrm>
          </p:grpSpPr>
          <p:sp>
            <p:nvSpPr>
              <p:cNvPr id="19" name="AutoShape 46"/>
              <p:cNvSpPr>
                <a:spLocks noChangeArrowheads="1"/>
              </p:cNvSpPr>
              <p:nvPr/>
            </p:nvSpPr>
            <p:spPr bwMode="auto">
              <a:xfrm>
                <a:off x="727" y="668"/>
                <a:ext cx="4370" cy="868"/>
              </a:xfrm>
              <a:prstGeom prst="roundRect">
                <a:avLst>
                  <a:gd name="adj" fmla="val 4167"/>
                </a:avLst>
              </a:prstGeom>
              <a:noFill/>
              <a:ln w="9525" algn="ctr">
                <a:noFill/>
                <a:round/>
                <a:headEnd/>
                <a:tailEnd/>
              </a:ln>
              <a:effectLst/>
            </p:spPr>
            <p:txBody>
              <a:bodyPr lIns="1737360" anchor="ctr"/>
              <a:lstStyle/>
              <a:p>
                <a:pPr marL="1265238" lvl="0">
                  <a:lnSpc>
                    <a:spcPct val="95000"/>
                  </a:lnSpc>
                </a:pPr>
                <a:endParaRPr lang="en-US" b="0" dirty="0">
                  <a:solidFill>
                    <a:srgbClr val="000000"/>
                  </a:solidFill>
                  <a:latin typeface="Segoe UI" panose="020B0502040204020203" pitchFamily="34" charset="0"/>
                  <a:cs typeface="Segoe UI" panose="020B0502040204020203" pitchFamily="34" charset="0"/>
                </a:endParaRPr>
              </a:p>
            </p:txBody>
          </p:sp>
          <p:sp>
            <p:nvSpPr>
              <p:cNvPr id="20" name="AutoShape 47"/>
              <p:cNvSpPr>
                <a:spLocks noChangeArrowheads="1"/>
              </p:cNvSpPr>
              <p:nvPr/>
            </p:nvSpPr>
            <p:spPr bwMode="auto">
              <a:xfrm>
                <a:off x="727" y="668"/>
                <a:ext cx="1801" cy="868"/>
              </a:xfrm>
              <a:prstGeom prst="roundRect">
                <a:avLst>
                  <a:gd name="adj" fmla="val 4167"/>
                </a:avLst>
              </a:prstGeom>
              <a:noFill/>
              <a:ln w="9525">
                <a:noFill/>
                <a:round/>
                <a:headEnd/>
                <a:tailEnd/>
              </a:ln>
              <a:effectLst/>
              <a:extLst>
                <a:ext uri="{AF507438-7753-43E0-B8FC-AC1667EBCBE1}">
                  <a14:hiddenEffects xmlns:a14="http://schemas.microsoft.com/office/drawing/2010/main">
                    <a:effectLst>
                      <a:outerShdw dist="28398" dir="1593903" algn="ctr" rotWithShape="0">
                        <a:schemeClr val="tx1">
                          <a:alpha val="50000"/>
                        </a:schemeClr>
                      </a:outerShdw>
                    </a:effectLst>
                  </a14:hiddenEffects>
                </a:ext>
              </a:extLst>
            </p:spPr>
            <p:txBody>
              <a:bodyPr anchor="ctr"/>
              <a:lstStyle/>
              <a:p>
                <a:pPr lvl="0"/>
                <a:endParaRPr lang="en-GB" sz="2000" dirty="0">
                  <a:solidFill>
                    <a:srgbClr val="000000"/>
                  </a:solidFill>
                  <a:latin typeface="Arial Narrow" pitchFamily="34" charset="0"/>
                </a:endParaRPr>
              </a:p>
            </p:txBody>
          </p:sp>
        </p:grpSp>
        <p:grpSp>
          <p:nvGrpSpPr>
            <p:cNvPr id="13" name="Group 48"/>
            <p:cNvGrpSpPr>
              <a:grpSpLocks/>
            </p:cNvGrpSpPr>
            <p:nvPr/>
          </p:nvGrpSpPr>
          <p:grpSpPr bwMode="auto">
            <a:xfrm>
              <a:off x="1111" y="1018"/>
              <a:ext cx="1112" cy="422"/>
              <a:chOff x="1111" y="1018"/>
              <a:chExt cx="1112" cy="422"/>
            </a:xfrm>
          </p:grpSpPr>
          <p:sp>
            <p:nvSpPr>
              <p:cNvPr id="17" name="Line 49"/>
              <p:cNvSpPr>
                <a:spLocks noChangeShapeType="1"/>
              </p:cNvSpPr>
              <p:nvPr/>
            </p:nvSpPr>
            <p:spPr bwMode="auto">
              <a:xfrm>
                <a:off x="1752" y="1018"/>
                <a:ext cx="471" cy="422"/>
              </a:xfrm>
              <a:prstGeom prst="line">
                <a:avLst/>
              </a:prstGeom>
              <a:noFill/>
              <a:ln w="25400">
                <a:noFill/>
                <a:round/>
                <a:headEnd/>
                <a:tailEnd/>
              </a:ln>
              <a:extLst>
                <a:ext uri="{909E8E84-426E-40DD-AFC4-6F175D3DCCD1}">
                  <a14:hiddenFill xmlns:a14="http://schemas.microsoft.com/office/drawing/2010/main">
                    <a:noFill/>
                  </a14:hiddenFill>
                </a:ext>
              </a:extLst>
            </p:spPr>
            <p:txBody>
              <a:bodyPr/>
              <a:lstStyle/>
              <a:p>
                <a:pPr lvl="0"/>
                <a:endParaRPr lang="en-CA" dirty="0">
                  <a:solidFill>
                    <a:srgbClr val="000000"/>
                  </a:solidFill>
                </a:endParaRPr>
              </a:p>
            </p:txBody>
          </p:sp>
          <p:sp>
            <p:nvSpPr>
              <p:cNvPr id="18" name="Line 55"/>
              <p:cNvSpPr>
                <a:spLocks noChangeShapeType="1"/>
              </p:cNvSpPr>
              <p:nvPr/>
            </p:nvSpPr>
            <p:spPr bwMode="auto">
              <a:xfrm flipH="1">
                <a:off x="1111" y="1042"/>
                <a:ext cx="393" cy="358"/>
              </a:xfrm>
              <a:prstGeom prst="line">
                <a:avLst/>
              </a:prstGeom>
              <a:noFill/>
              <a:ln w="25400">
                <a:noFill/>
                <a:round/>
                <a:headEnd/>
                <a:tailEnd/>
              </a:ln>
              <a:extLst>
                <a:ext uri="{909E8E84-426E-40DD-AFC4-6F175D3DCCD1}">
                  <a14:hiddenFill xmlns:a14="http://schemas.microsoft.com/office/drawing/2010/main">
                    <a:noFill/>
                  </a14:hiddenFill>
                </a:ext>
              </a:extLst>
            </p:spPr>
            <p:txBody>
              <a:bodyPr/>
              <a:lstStyle/>
              <a:p>
                <a:pPr lvl="0"/>
                <a:endParaRPr lang="en-CA" dirty="0">
                  <a:solidFill>
                    <a:srgbClr val="000000"/>
                  </a:solidFill>
                </a:endParaRPr>
              </a:p>
            </p:txBody>
          </p:sp>
        </p:grpSp>
        <p:grpSp>
          <p:nvGrpSpPr>
            <p:cNvPr id="14" name="Group 67"/>
            <p:cNvGrpSpPr>
              <a:grpSpLocks/>
            </p:cNvGrpSpPr>
            <p:nvPr/>
          </p:nvGrpSpPr>
          <p:grpSpPr bwMode="auto">
            <a:xfrm>
              <a:off x="1136" y="3335"/>
              <a:ext cx="909" cy="388"/>
              <a:chOff x="1136" y="2199"/>
              <a:chExt cx="909" cy="388"/>
            </a:xfrm>
          </p:grpSpPr>
          <p:sp>
            <p:nvSpPr>
              <p:cNvPr id="15" name="Line 68"/>
              <p:cNvSpPr>
                <a:spLocks noChangeShapeType="1"/>
              </p:cNvSpPr>
              <p:nvPr/>
            </p:nvSpPr>
            <p:spPr bwMode="auto">
              <a:xfrm>
                <a:off x="1592" y="2199"/>
                <a:ext cx="453" cy="388"/>
              </a:xfrm>
              <a:prstGeom prst="line">
                <a:avLst/>
              </a:prstGeom>
              <a:noFill/>
              <a:ln w="25400">
                <a:noFill/>
                <a:round/>
                <a:headEnd/>
                <a:tailEnd/>
              </a:ln>
              <a:extLst>
                <a:ext uri="{909E8E84-426E-40DD-AFC4-6F175D3DCCD1}">
                  <a14:hiddenFill xmlns:a14="http://schemas.microsoft.com/office/drawing/2010/main">
                    <a:noFill/>
                  </a14:hiddenFill>
                </a:ext>
              </a:extLst>
            </p:spPr>
            <p:txBody>
              <a:bodyPr/>
              <a:lstStyle/>
              <a:p>
                <a:pPr lvl="0"/>
                <a:endParaRPr lang="en-CA" dirty="0">
                  <a:solidFill>
                    <a:srgbClr val="000000"/>
                  </a:solidFill>
                </a:endParaRPr>
              </a:p>
            </p:txBody>
          </p:sp>
          <p:sp>
            <p:nvSpPr>
              <p:cNvPr id="16" name="Line 69"/>
              <p:cNvSpPr>
                <a:spLocks noChangeShapeType="1"/>
              </p:cNvSpPr>
              <p:nvPr/>
            </p:nvSpPr>
            <p:spPr bwMode="auto">
              <a:xfrm flipH="1">
                <a:off x="1136" y="2207"/>
                <a:ext cx="432" cy="364"/>
              </a:xfrm>
              <a:prstGeom prst="line">
                <a:avLst/>
              </a:prstGeom>
              <a:noFill/>
              <a:ln w="25400">
                <a:noFill/>
                <a:round/>
                <a:headEnd/>
                <a:tailEnd/>
              </a:ln>
              <a:extLst>
                <a:ext uri="{909E8E84-426E-40DD-AFC4-6F175D3DCCD1}">
                  <a14:hiddenFill xmlns:a14="http://schemas.microsoft.com/office/drawing/2010/main">
                    <a:noFill/>
                  </a14:hiddenFill>
                </a:ext>
              </a:extLst>
            </p:spPr>
            <p:txBody>
              <a:bodyPr/>
              <a:lstStyle/>
              <a:p>
                <a:pPr lvl="0"/>
                <a:endParaRPr lang="en-CA" dirty="0">
                  <a:solidFill>
                    <a:srgbClr val="000000"/>
                  </a:solidFill>
                </a:endParaRPr>
              </a:p>
            </p:txBody>
          </p:sp>
        </p:grpSp>
      </p:grpSp>
      <p:sp>
        <p:nvSpPr>
          <p:cNvPr id="25" name="TextBox 24"/>
          <p:cNvSpPr txBox="1"/>
          <p:nvPr/>
        </p:nvSpPr>
        <p:spPr>
          <a:xfrm>
            <a:off x="434340" y="1314450"/>
            <a:ext cx="8100060" cy="1200329"/>
          </a:xfrm>
          <a:prstGeom prst="rect">
            <a:avLst/>
          </a:prstGeom>
          <a:noFill/>
        </p:spPr>
        <p:txBody>
          <a:bodyPr wrap="square" rtlCol="0">
            <a:spAutoFit/>
          </a:bodyPr>
          <a:lstStyle/>
          <a:p>
            <a:pPr lvl="0"/>
            <a:r>
              <a:rPr lang="en-US" sz="2400" b="0">
                <a:solidFill>
                  <a:srgbClr val="000000"/>
                </a:solidFill>
                <a:latin typeface="Segoe UI" panose="020B0502040204020203" pitchFamily="34" charset="0"/>
                <a:cs typeface="Segoe UI" panose="020B0502040204020203" pitchFamily="34" charset="0"/>
              </a:rPr>
              <a:t>Align OU strategy to administrative requirements, not the organizational chart, because organizational charts are more subject to change than your IT administration model</a:t>
            </a:r>
            <a:endParaRPr lang="en-US" sz="2400" dirty="0">
              <a:solidFill>
                <a:srgbClr val="000000"/>
              </a:solidFill>
            </a:endParaRPr>
          </a:p>
        </p:txBody>
      </p:sp>
      <p:sp>
        <p:nvSpPr>
          <p:cNvPr id="26" name="TextBox 25"/>
          <p:cNvSpPr txBox="1"/>
          <p:nvPr/>
        </p:nvSpPr>
        <p:spPr>
          <a:xfrm>
            <a:off x="421640" y="3065462"/>
            <a:ext cx="8112760" cy="1477328"/>
          </a:xfrm>
          <a:prstGeom prst="rect">
            <a:avLst/>
          </a:prstGeom>
          <a:noFill/>
        </p:spPr>
        <p:txBody>
          <a:bodyPr wrap="square" rtlCol="0">
            <a:spAutoFit/>
          </a:bodyPr>
          <a:lstStyle/>
          <a:p>
            <a:pPr lvl="0"/>
            <a:r>
              <a:rPr lang="en-US" sz="2400" b="0">
                <a:solidFill>
                  <a:srgbClr val="000000"/>
                </a:solidFill>
                <a:latin typeface="Segoe UI" panose="020B0502040204020203" pitchFamily="34" charset="0"/>
                <a:cs typeface="Segoe UI" panose="020B0502040204020203" pitchFamily="34" charset="0"/>
              </a:rPr>
              <a:t>AD DS inheritance behavior can simplify Group Policy administration because it allows group polices to be set on an OU and flow down to lower OUs in the hierarchy</a:t>
            </a:r>
          </a:p>
          <a:p>
            <a:pPr lvl="0"/>
            <a:endParaRPr lang="en-US" dirty="0">
              <a:solidFill>
                <a:srgbClr val="000000"/>
              </a:solidFill>
            </a:endParaRPr>
          </a:p>
        </p:txBody>
      </p:sp>
      <p:sp>
        <p:nvSpPr>
          <p:cNvPr id="27" name="TextBox 26"/>
          <p:cNvSpPr txBox="1"/>
          <p:nvPr/>
        </p:nvSpPr>
        <p:spPr>
          <a:xfrm>
            <a:off x="447040" y="4793218"/>
            <a:ext cx="8087359" cy="1107996"/>
          </a:xfrm>
          <a:prstGeom prst="rect">
            <a:avLst/>
          </a:prstGeom>
          <a:noFill/>
        </p:spPr>
        <p:txBody>
          <a:bodyPr wrap="square" rtlCol="0">
            <a:spAutoFit/>
          </a:bodyPr>
          <a:lstStyle/>
          <a:p>
            <a:pPr lvl="0"/>
            <a:r>
              <a:rPr lang="en-CA" sz="2400" b="0">
                <a:solidFill>
                  <a:srgbClr val="000000"/>
                </a:solidFill>
                <a:latin typeface="Segoe UI" panose="020B0502040204020203" pitchFamily="34" charset="0"/>
                <a:cs typeface="Segoe UI" panose="020B0502040204020203" pitchFamily="34" charset="0"/>
              </a:rPr>
              <a:t>Plan to accommodate changes in the IT administration model</a:t>
            </a:r>
            <a:endParaRPr lang="en-US" sz="2400" b="0">
              <a:solidFill>
                <a:srgbClr val="000000"/>
              </a:solidFill>
              <a:latin typeface="Segoe UI" panose="020B0502040204020203" pitchFamily="34" charset="0"/>
              <a:cs typeface="Segoe UI" panose="020B0502040204020203" pitchFamily="34" charset="0"/>
            </a:endParaRPr>
          </a:p>
          <a:p>
            <a:pPr lvl="0"/>
            <a:endParaRPr lang="en-US" dirty="0">
              <a:solidFill>
                <a:srgbClr val="000000"/>
              </a:solidFill>
            </a:endParaRPr>
          </a:p>
        </p:txBody>
      </p:sp>
    </p:spTree>
    <p:extLst>
      <p:ext uri="{BB962C8B-B14F-4D97-AF65-F5344CB8AC3E}">
        <p14:creationId xmlns:p14="http://schemas.microsoft.com/office/powerpoint/2010/main" val="1845001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49057941-7268-41d5-8851-4fbf3918e27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Considerations for using OUs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600"/>
              </a:spcAft>
            </a:pPr>
            <a:r>
              <a:rPr lang="en-US" b="0" kern="0">
                <a:solidFill>
                  <a:srgbClr val="000000"/>
                </a:solidFill>
              </a:rPr>
              <a:t>OUs can be created using AD DS graphical tools or command-line tools</a:t>
            </a:r>
          </a:p>
          <a:p>
            <a:pPr lvl="0">
              <a:spcAft>
                <a:spcPts val="600"/>
              </a:spcAft>
            </a:pPr>
            <a:r>
              <a:rPr lang="en-US" b="0" kern="0">
                <a:solidFill>
                  <a:srgbClr val="000000"/>
                </a:solidFill>
              </a:rPr>
              <a:t>New OUs are protected from accidental deletion by default</a:t>
            </a:r>
          </a:p>
          <a:p>
            <a:pPr lvl="0">
              <a:spcAft>
                <a:spcPts val="600"/>
              </a:spcAft>
            </a:pPr>
            <a:r>
              <a:rPr lang="en-US" b="0" kern="0">
                <a:solidFill>
                  <a:srgbClr val="000000"/>
                </a:solidFill>
              </a:rPr>
              <a:t>When objects are moved between OUs:</a:t>
            </a:r>
          </a:p>
          <a:p>
            <a:pPr lvl="1">
              <a:spcAft>
                <a:spcPts val="600"/>
              </a:spcAft>
            </a:pPr>
            <a:r>
              <a:rPr lang="en-US" b="0" kern="0">
                <a:solidFill>
                  <a:srgbClr val="000000"/>
                </a:solidFill>
              </a:rPr>
              <a:t>Directly assigned permissions remain in place</a:t>
            </a:r>
          </a:p>
          <a:p>
            <a:pPr lvl="1">
              <a:spcAft>
                <a:spcPts val="600"/>
              </a:spcAft>
            </a:pPr>
            <a:r>
              <a:rPr lang="en-US" b="0" kern="0">
                <a:solidFill>
                  <a:srgbClr val="000000"/>
                </a:solidFill>
              </a:rPr>
              <a:t>Inherited permissions will change</a:t>
            </a:r>
          </a:p>
          <a:p>
            <a:pPr lvl="0">
              <a:spcAft>
                <a:spcPts val="600"/>
              </a:spcAft>
            </a:pPr>
            <a:r>
              <a:rPr lang="en-US" b="0" kern="0">
                <a:solidFill>
                  <a:srgbClr val="000000"/>
                </a:solidFill>
              </a:rPr>
              <a:t>Appropriate permissions are required to move objects between OUs </a:t>
            </a:r>
            <a:endParaRPr lang="en-US" b="0" kern="0" dirty="0">
              <a:solidFill>
                <a:srgbClr val="000000"/>
              </a:solidFill>
            </a:endParaRPr>
          </a:p>
        </p:txBody>
      </p:sp>
    </p:spTree>
    <p:extLst>
      <p:ext uri="{BB962C8B-B14F-4D97-AF65-F5344CB8AC3E}">
        <p14:creationId xmlns:p14="http://schemas.microsoft.com/office/powerpoint/2010/main" val="28028036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bbd31d40-ac8e-4926-9936-89320f9617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 DS permissions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Users receive their token (list of SIDs) during </a:t>
            </a:r>
            <a:br>
              <a:rPr lang="en-US" b="0" kern="0" dirty="0">
                <a:solidFill>
                  <a:srgbClr val="000000"/>
                </a:solidFill>
              </a:rPr>
            </a:br>
            <a:r>
              <a:rPr lang="en-US" b="0" kern="0" dirty="0">
                <a:solidFill>
                  <a:srgbClr val="000000"/>
                </a:solidFill>
              </a:rPr>
              <a:t>sign in</a:t>
            </a:r>
          </a:p>
          <a:p>
            <a:pPr lvl="0"/>
            <a:r>
              <a:rPr lang="en-US" b="0" kern="0" dirty="0">
                <a:solidFill>
                  <a:srgbClr val="000000"/>
                </a:solidFill>
              </a:rPr>
              <a:t>Objects have a security descriptor that describes:</a:t>
            </a:r>
          </a:p>
          <a:p>
            <a:pPr lvl="1"/>
            <a:r>
              <a:rPr lang="en-US" b="0" kern="0" dirty="0">
                <a:solidFill>
                  <a:srgbClr val="000000"/>
                </a:solidFill>
              </a:rPr>
              <a:t>Who (SID) has been granted or denied access</a:t>
            </a:r>
          </a:p>
          <a:p>
            <a:pPr lvl="1"/>
            <a:r>
              <a:rPr lang="en-US" b="0" kern="0" dirty="0">
                <a:solidFill>
                  <a:srgbClr val="000000"/>
                </a:solidFill>
              </a:rPr>
              <a:t>Which permissions (Read, Write, Create or Delete child)</a:t>
            </a:r>
          </a:p>
          <a:p>
            <a:pPr lvl="1"/>
            <a:r>
              <a:rPr lang="en-US" b="0" kern="0" dirty="0">
                <a:solidFill>
                  <a:srgbClr val="000000"/>
                </a:solidFill>
              </a:rPr>
              <a:t>What kind of objects</a:t>
            </a:r>
          </a:p>
          <a:p>
            <a:pPr lvl="1"/>
            <a:r>
              <a:rPr lang="en-US" b="0" kern="0" dirty="0">
                <a:solidFill>
                  <a:srgbClr val="000000"/>
                </a:solidFill>
              </a:rPr>
              <a:t>Which sublevels</a:t>
            </a:r>
          </a:p>
          <a:p>
            <a:pPr lvl="0"/>
            <a:r>
              <a:rPr lang="en-US" b="0" kern="0" dirty="0">
                <a:solidFill>
                  <a:srgbClr val="000000"/>
                </a:solidFill>
              </a:rPr>
              <a:t>When users browse the Active Directory structure, their token is compared to the security descriptor to evaluate their access rights</a:t>
            </a:r>
          </a:p>
        </p:txBody>
      </p:sp>
    </p:spTree>
    <p:extLst>
      <p:ext uri="{BB962C8B-B14F-4D97-AF65-F5344CB8AC3E}">
        <p14:creationId xmlns:p14="http://schemas.microsoft.com/office/powerpoint/2010/main" val="1316865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e1181694-e949-4808-a8f2-4f4478c7ff2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Delegating AD DS permissions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600"/>
              </a:spcAft>
            </a:pPr>
            <a:r>
              <a:rPr lang="en-US" b="0" kern="0">
                <a:solidFill>
                  <a:srgbClr val="000000"/>
                </a:solidFill>
              </a:rPr>
              <a:t>Permissions on AD DS objects can be granted to users or groups</a:t>
            </a:r>
          </a:p>
          <a:p>
            <a:pPr lvl="0">
              <a:spcAft>
                <a:spcPts val="600"/>
              </a:spcAft>
            </a:pPr>
            <a:r>
              <a:rPr lang="en-US" b="0" kern="0">
                <a:solidFill>
                  <a:srgbClr val="000000"/>
                </a:solidFill>
              </a:rPr>
              <a:t>Permission models are usually object-based or role-based</a:t>
            </a:r>
          </a:p>
          <a:p>
            <a:pPr lvl="0">
              <a:spcAft>
                <a:spcPts val="600"/>
              </a:spcAft>
            </a:pPr>
            <a:r>
              <a:rPr lang="en-US" b="0" kern="0">
                <a:solidFill>
                  <a:srgbClr val="000000"/>
                </a:solidFill>
              </a:rPr>
              <a:t>The Delegation of Control Wizard can simplify assigning common administrative tasks</a:t>
            </a:r>
          </a:p>
          <a:p>
            <a:pPr lvl="0">
              <a:spcAft>
                <a:spcPts val="600"/>
              </a:spcAft>
            </a:pPr>
            <a:r>
              <a:rPr lang="en-US" b="0" kern="0">
                <a:solidFill>
                  <a:srgbClr val="000000"/>
                </a:solidFill>
              </a:rPr>
              <a:t>The OU advanced security properties allow you to grant granular permissions</a:t>
            </a:r>
            <a:endParaRPr lang="en-US" b="0" kern="0" dirty="0">
              <a:solidFill>
                <a:srgbClr val="000000"/>
              </a:solidFill>
            </a:endParaRPr>
          </a:p>
        </p:txBody>
      </p:sp>
    </p:spTree>
    <p:extLst>
      <p:ext uri="{BB962C8B-B14F-4D97-AF65-F5344CB8AC3E}">
        <p14:creationId xmlns:p14="http://schemas.microsoft.com/office/powerpoint/2010/main" val="17581301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22c32163-a870-467e-a2d3-53fd8d017d1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Delegating administrative permissions on an OU</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see how to:</a:t>
            </a:r>
          </a:p>
          <a:p>
            <a:pPr lvl="1"/>
            <a:r>
              <a:rPr lang="en-US" b="0" kern="0">
                <a:solidFill>
                  <a:srgbClr val="000000"/>
                </a:solidFill>
              </a:rPr>
              <a:t>Create a new OU</a:t>
            </a:r>
          </a:p>
          <a:p>
            <a:pPr lvl="1"/>
            <a:r>
              <a:rPr lang="en-US" b="0" kern="0">
                <a:solidFill>
                  <a:srgbClr val="000000"/>
                </a:solidFill>
              </a:rPr>
              <a:t>Use the Delegation of Control Wizard to assign a task</a:t>
            </a:r>
          </a:p>
          <a:p>
            <a:pPr lvl="1"/>
            <a:r>
              <a:rPr lang="en-US" b="0" kern="0">
                <a:solidFill>
                  <a:srgbClr val="000000"/>
                </a:solidFill>
              </a:rPr>
              <a:t>Use advanced OU security to assign granular permissions to the Research Managers group</a:t>
            </a:r>
            <a:endParaRPr lang="en-US" b="0" kern="0" dirty="0">
              <a:solidFill>
                <a:srgbClr val="000000"/>
              </a:solidFill>
            </a:endParaRPr>
          </a:p>
        </p:txBody>
      </p:sp>
    </p:spTree>
    <p:extLst>
      <p:ext uri="{BB962C8B-B14F-4D97-AF65-F5344CB8AC3E}">
        <p14:creationId xmlns:p14="http://schemas.microsoft.com/office/powerpoint/2010/main" val="14932861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19140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8b1e275f-d108-4b9e-83fe-d912236af6f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Managing user accounts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see how to use Active Directory Administrative Center to:</a:t>
            </a:r>
          </a:p>
          <a:p>
            <a:pPr marL="228600" lvl="2" indent="-228600">
              <a:buSzPct val="100000"/>
            </a:pPr>
            <a:r>
              <a:rPr lang="en-US" sz="2400" b="0" kern="0">
                <a:solidFill>
                  <a:srgbClr val="000000"/>
                </a:solidFill>
              </a:rPr>
              <a:t>Create a new user account</a:t>
            </a:r>
          </a:p>
          <a:p>
            <a:pPr marL="228600" lvl="2" indent="-228600">
              <a:buSzPct val="100000"/>
            </a:pPr>
            <a:r>
              <a:rPr lang="en-US" sz="2400" b="0" kern="0">
                <a:solidFill>
                  <a:srgbClr val="000000"/>
                </a:solidFill>
              </a:rPr>
              <a:t>Delete a user account</a:t>
            </a:r>
          </a:p>
          <a:p>
            <a:pPr marL="228600" lvl="2" indent="-228600">
              <a:buSzPct val="100000"/>
            </a:pPr>
            <a:r>
              <a:rPr lang="en-US" sz="2400" b="0" kern="0">
                <a:solidFill>
                  <a:srgbClr val="000000"/>
                </a:solidFill>
              </a:rPr>
              <a:t>Move a user account</a:t>
            </a:r>
          </a:p>
          <a:p>
            <a:pPr marL="228600" lvl="2" indent="-228600">
              <a:buSzPct val="100000"/>
            </a:pPr>
            <a:r>
              <a:rPr lang="en-US" sz="2400" b="0" kern="0">
                <a:solidFill>
                  <a:srgbClr val="000000"/>
                </a:solidFill>
              </a:rPr>
              <a:t>Configure user attributes:</a:t>
            </a:r>
          </a:p>
          <a:p>
            <a:pPr marL="457200" lvl="3" indent="-228600">
              <a:buSzPct val="100000"/>
            </a:pPr>
            <a:r>
              <a:rPr lang="en-US" sz="2400" b="0" kern="0">
                <a:solidFill>
                  <a:srgbClr val="000000"/>
                </a:solidFill>
              </a:rPr>
              <a:t>Change department</a:t>
            </a:r>
          </a:p>
          <a:p>
            <a:pPr marL="457200" lvl="3" indent="-228600">
              <a:buSzPct val="100000"/>
            </a:pPr>
            <a:r>
              <a:rPr lang="en-US" sz="2400" b="0" kern="0">
                <a:solidFill>
                  <a:srgbClr val="000000"/>
                </a:solidFill>
              </a:rPr>
              <a:t>Change group membership</a:t>
            </a:r>
            <a:endParaRPr lang="en-US" sz="2400" b="0" kern="0" dirty="0">
              <a:solidFill>
                <a:srgbClr val="000000"/>
              </a:solidFill>
            </a:endParaRPr>
          </a:p>
        </p:txBody>
      </p:sp>
    </p:spTree>
    <p:extLst>
      <p:ext uri="{BB962C8B-B14F-4D97-AF65-F5344CB8AC3E}">
        <p14:creationId xmlns:p14="http://schemas.microsoft.com/office/powerpoint/2010/main" val="33996364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4f0f8be4-23bf-45ee-aab3-f95be714dcc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Lab B: Administering AD DS</a:t>
            </a:r>
            <a:endParaRPr lang="en-US"/>
          </a:p>
        </p:txBody>
      </p:sp>
      <p:sp>
        <p:nvSpPr>
          <p:cNvPr id="3" name="Text Placeholder 2"/>
          <p:cNvSpPr>
            <a:spLocks noGrp="1"/>
          </p:cNvSpPr>
          <p:nvPr>
            <p:ph type="body" idx="1"/>
          </p:nvPr>
        </p:nvSpPr>
        <p:spPr/>
        <p:txBody>
          <a:bodyPr/>
          <a:lstStyle/>
          <a:p>
            <a:r>
              <a:rPr lang="en-US"/>
              <a:t>Exercise 1: Delegating administration for OUs
Exercise 2: Creating and modifying AD DS objects with Windows PowerShell</a:t>
            </a:r>
          </a:p>
        </p:txBody>
      </p:sp>
      <p:sp>
        <p:nvSpPr>
          <p:cNvPr id="4" name="TextBox 3"/>
          <p:cNvSpPr txBox="1"/>
          <p:nvPr/>
        </p:nvSpPr>
        <p:spPr>
          <a:xfrm>
            <a:off x="458788" y="2549387"/>
            <a:ext cx="3146311" cy="523220"/>
          </a:xfrm>
          <a:prstGeom prst="rect">
            <a:avLst/>
          </a:prstGeom>
          <a:noFill/>
        </p:spPr>
        <p:txBody>
          <a:bodyPr vert="horz" wrap="none" rtlCol="0">
            <a:spAutoFit/>
          </a:bodyPr>
          <a:lstStyle/>
          <a:p>
            <a:r>
              <a:rPr lang="en-US" sz="2800" b="0" dirty="0">
                <a:latin typeface="Segoe UI" panose="020B0502040204020203" pitchFamily="34" charset="0"/>
              </a:rPr>
              <a:t>Logon Information</a:t>
            </a:r>
          </a:p>
        </p:txBody>
      </p:sp>
      <p:sp>
        <p:nvSpPr>
          <p:cNvPr id="5" name="TextBox 4"/>
          <p:cNvSpPr txBox="1"/>
          <p:nvPr/>
        </p:nvSpPr>
        <p:spPr>
          <a:xfrm>
            <a:off x="458788" y="3353160"/>
            <a:ext cx="7852021" cy="2246769"/>
          </a:xfrm>
          <a:prstGeom prst="rect">
            <a:avLst/>
          </a:prstGeom>
          <a:noFill/>
        </p:spPr>
        <p:txBody>
          <a:bodyPr vert="horz" wrap="none" rtlCol="0">
            <a:spAutoFit/>
          </a:bodyPr>
          <a:lstStyle/>
          <a:p>
            <a:r>
              <a:rPr lang="en-US" sz="2800" b="0" dirty="0">
                <a:latin typeface="Segoe UI" panose="020B0502040204020203" pitchFamily="34" charset="0"/>
              </a:rPr>
              <a:t>Virtual machines: 	</a:t>
            </a:r>
            <a:r>
              <a:rPr lang="en-US" sz="2800" dirty="0">
                <a:latin typeface="Segoe UI" panose="020B0502040204020203" pitchFamily="34" charset="0"/>
              </a:rPr>
              <a:t>20742B-LON-DC1</a:t>
            </a:r>
            <a:endParaRPr lang="en-US" sz="2800" b="0" dirty="0">
              <a:latin typeface="Segoe UI" panose="020B0502040204020203" pitchFamily="34" charset="0"/>
            </a:endParaRPr>
          </a:p>
          <a:p>
            <a:r>
              <a:rPr lang="en-US" sz="2800" b="0" dirty="0">
                <a:latin typeface="Segoe UI" panose="020B0502040204020203" pitchFamily="34" charset="0"/>
              </a:rPr>
              <a:t>				</a:t>
            </a:r>
            <a:r>
              <a:rPr lang="en-US" sz="2800" dirty="0">
                <a:latin typeface="Segoe UI" panose="020B0502040204020203" pitchFamily="34" charset="0"/>
              </a:rPr>
              <a:t>20742B-LON-SVR1</a:t>
            </a:r>
            <a:endParaRPr lang="en-US" sz="2800" b="0" dirty="0">
              <a:latin typeface="Segoe UI" panose="020B0502040204020203" pitchFamily="34" charset="0"/>
            </a:endParaRPr>
          </a:p>
          <a:p>
            <a:r>
              <a:rPr lang="en-US" sz="2800" b="0" dirty="0">
                <a:latin typeface="Segoe UI" panose="020B0502040204020203" pitchFamily="34" charset="0"/>
              </a:rPr>
              <a:t>				</a:t>
            </a:r>
            <a:r>
              <a:rPr lang="en-US" sz="2800" dirty="0">
                <a:latin typeface="Segoe UI" panose="020B0502040204020203" pitchFamily="34" charset="0"/>
              </a:rPr>
              <a:t>20742B-LON-CL1 </a:t>
            </a:r>
            <a:endParaRPr lang="en-US" sz="2800" b="0" dirty="0">
              <a:latin typeface="Segoe UI" panose="020B0502040204020203" pitchFamily="34" charset="0"/>
            </a:endParaRPr>
          </a:p>
          <a:p>
            <a:r>
              <a:rPr lang="en-US" sz="2800" b="0" dirty="0">
                <a:latin typeface="Segoe UI" panose="020B0502040204020203" pitchFamily="34" charset="0"/>
              </a:rPr>
              <a:t>User name: 		</a:t>
            </a:r>
            <a:r>
              <a:rPr lang="en-US" sz="2800" dirty="0" err="1">
                <a:latin typeface="Segoe UI" panose="020B0502040204020203" pitchFamily="34" charset="0"/>
              </a:rPr>
              <a:t>Adatum</a:t>
            </a:r>
            <a:r>
              <a:rPr lang="en-US" sz="2800" dirty="0">
                <a:latin typeface="Segoe UI" panose="020B0502040204020203" pitchFamily="34" charset="0"/>
              </a:rPr>
              <a:t>\Administrator</a:t>
            </a:r>
            <a:r>
              <a:rPr lang="en-US" sz="2800" b="0" dirty="0">
                <a:latin typeface="Segoe UI" panose="020B0502040204020203" pitchFamily="34" charset="0"/>
              </a:rPr>
              <a:t> </a:t>
            </a:r>
          </a:p>
          <a:p>
            <a:r>
              <a:rPr lang="en-US" sz="2800" b="0" dirty="0">
                <a:latin typeface="Segoe UI" panose="020B0502040204020203" pitchFamily="34" charset="0"/>
              </a:rPr>
              <a:t>Password: 			</a:t>
            </a:r>
            <a:r>
              <a:rPr lang="en-US" sz="2800" dirty="0">
                <a:latin typeface="Segoe UI" panose="020B0502040204020203" pitchFamily="34" charset="0"/>
              </a:rPr>
              <a:t>Pa55w.rd</a:t>
            </a:r>
            <a:endParaRPr lang="en-US" sz="2800" b="0" dirty="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b="0" dirty="0">
                <a:latin typeface="Segoe UI" panose="020B0502040204020203" pitchFamily="34" charset="0"/>
              </a:rPr>
              <a:t>Estimated Time: 45 minutes</a:t>
            </a:r>
          </a:p>
        </p:txBody>
      </p:sp>
    </p:spTree>
    <p:extLst>
      <p:ext uri="{BB962C8B-B14F-4D97-AF65-F5344CB8AC3E}">
        <p14:creationId xmlns:p14="http://schemas.microsoft.com/office/powerpoint/2010/main" val="8613647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Lab Scenario234566824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252720"/>
          </a:xfrm>
          <a:prstGeom prst="rect">
            <a:avLst/>
          </a:prstGeom>
          <a:noFill/>
        </p:spPr>
        <p:txBody>
          <a:bodyPr vert="horz" wrap="square" rtlCol="0">
            <a:spAutoFit/>
          </a:bodyPr>
          <a:lstStyle/>
          <a:p>
            <a:pPr marL="0" marR="0">
              <a:spcBef>
                <a:spcPts val="600"/>
              </a:spcBef>
              <a:spcAft>
                <a:spcPts val="800"/>
              </a:spcAft>
            </a:pPr>
            <a:r>
              <a:rPr lang="en-US" sz="2400" b="0" dirty="0">
                <a:latin typeface="Segoe UI" panose="020B0502040204020203" pitchFamily="34" charset="0"/>
                <a:ea typeface="Calibri" panose="020F0502020204030204" pitchFamily="34" charset="0"/>
                <a:cs typeface="Times New Roman" panose="02020603050405020304" pitchFamily="18" charset="0"/>
              </a:rPr>
              <a:t>You have been working for the A. Datum Corporation as a desktop support specialist and have performed troubleshooting tasks on desktop computers to resolve application and network problems. You recently accepted a promotion to the server support team. One of your first assignments is to configure the infrastructure service for a new branch office.</a:t>
            </a:r>
          </a:p>
          <a:p>
            <a:pPr marL="0" marR="0">
              <a:spcBef>
                <a:spcPts val="600"/>
              </a:spcBef>
              <a:spcAft>
                <a:spcPts val="800"/>
              </a:spcAft>
            </a:pPr>
            <a:r>
              <a:rPr lang="en-US" sz="2400" b="0" dirty="0">
                <a:solidFill>
                  <a:srgbClr val="000000"/>
                </a:solidFill>
                <a:latin typeface="Segoe UI" panose="020B0502040204020203" pitchFamily="34" charset="0"/>
                <a:ea typeface="Calibri" panose="020F0502020204030204" pitchFamily="34" charset="0"/>
                <a:cs typeface="Times New Roman" panose="02020603050405020304" pitchFamily="18" charset="0"/>
              </a:rPr>
              <a:t>To begin the deployment of the new branch office, you are preparing AD DS objects. As part of this preparation, you need to create an OU for the branch office and delegate permission to manage it. Also, you need to evaluate Windows PowerShell to manage AD DS more efficiently.</a:t>
            </a:r>
          </a:p>
          <a:p>
            <a:pPr marL="0" marR="0">
              <a:spcBef>
                <a:spcPts val="600"/>
              </a:spcBef>
              <a:spcAft>
                <a:spcPts val="800"/>
              </a:spcAft>
            </a:pP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58075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40d3af39-2d8c-42a4-a5c4-bcb0b48a8d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Why are the users that this script created enabled?
What is the status of accounts that the New-ADUser cmdlet creates?</a:t>
            </a:r>
          </a:p>
        </p:txBody>
      </p:sp>
    </p:spTree>
    <p:extLst>
      <p:ext uri="{BB962C8B-B14F-4D97-AF65-F5344CB8AC3E}">
        <p14:creationId xmlns:p14="http://schemas.microsoft.com/office/powerpoint/2010/main" val="11414304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a:t>Real-world Issues and Scenarios
Tools
Best Practice
Common Issues and Troubleshooting Tips</a:t>
            </a:r>
          </a:p>
        </p:txBody>
      </p:sp>
    </p:spTree>
    <p:extLst>
      <p:ext uri="{BB962C8B-B14F-4D97-AF65-F5344CB8AC3E}">
        <p14:creationId xmlns:p14="http://schemas.microsoft.com/office/powerpoint/2010/main" val="26008551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87337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59851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user profiles</a:t>
            </a:r>
          </a:p>
        </p:txBody>
      </p:sp>
      <p:sp>
        <p:nvSpPr>
          <p:cNvPr id="4" name="text box"/>
          <p:cNvSpPr txBox="1">
            <a:spLocks/>
          </p:cNvSpPr>
          <p:nvPr/>
        </p:nvSpPr>
        <p:spPr>
          <a:xfrm>
            <a:off x="850783" y="1300997"/>
            <a:ext cx="7623185" cy="823377"/>
          </a:xfrm>
          <a:prstGeom prst="rect">
            <a:avLst/>
          </a:prstGeom>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ts val="600"/>
              </a:spcBef>
            </a:pPr>
            <a:r>
              <a:rPr lang="en-CA" sz="2800" b="0">
                <a:solidFill>
                  <a:srgbClr val="000000"/>
                </a:solidFill>
                <a:latin typeface="Segoe UI" pitchFamily="34" charset="0"/>
                <a:ea typeface="Segoe UI" pitchFamily="34" charset="0"/>
                <a:cs typeface="Segoe UI" pitchFamily="34" charset="0"/>
              </a:rPr>
              <a:t>The Profile section of the User Properties window</a:t>
            </a:r>
            <a:endParaRPr lang="en-US" sz="2800" b="0" dirty="0">
              <a:solidFill>
                <a:srgbClr val="000000"/>
              </a:solidFill>
              <a:latin typeface="Segoe UI" pitchFamily="34" charset="0"/>
              <a:ea typeface="Segoe UI" pitchFamily="34" charset="0"/>
              <a:cs typeface="Segoe UI" pitchFamily="34" charset="0"/>
            </a:endParaRPr>
          </a:p>
        </p:txBody>
      </p:sp>
      <p:pic>
        <p:nvPicPr>
          <p:cNvPr id="5" name="Picture 4" descr="Screenshot of the Profile section of the User Properties window.&#10;"/>
          <p:cNvPicPr>
            <a:picLocks noChangeAspect="1"/>
          </p:cNvPicPr>
          <p:nvPr/>
        </p:nvPicPr>
        <p:blipFill>
          <a:blip r:embed="rId3"/>
          <a:stretch>
            <a:fillRect/>
          </a:stretch>
        </p:blipFill>
        <p:spPr>
          <a:xfrm>
            <a:off x="1749232" y="2605087"/>
            <a:ext cx="5218305" cy="3224213"/>
          </a:xfrm>
          <a:prstGeom prst="rect">
            <a:avLst/>
          </a:prstGeom>
        </p:spPr>
      </p:pic>
    </p:spTree>
    <p:extLst>
      <p:ext uri="{BB962C8B-B14F-4D97-AF65-F5344CB8AC3E}">
        <p14:creationId xmlns:p14="http://schemas.microsoft.com/office/powerpoint/2010/main" val="2339923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33e7c36-2796-44cb-909d-644b76cb5c0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Managing inactive and disabled user accounts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600"/>
              </a:spcAft>
            </a:pPr>
            <a:r>
              <a:rPr lang="en-US" b="0" kern="0">
                <a:solidFill>
                  <a:srgbClr val="000000"/>
                </a:solidFill>
              </a:rPr>
              <a:t>Users accounts that will be inactive for a period of time should be disabled rather than deleted</a:t>
            </a:r>
          </a:p>
          <a:p>
            <a:pPr lvl="0">
              <a:spcAft>
                <a:spcPts val="600"/>
              </a:spcAft>
            </a:pPr>
            <a:r>
              <a:rPr lang="en-US" b="0" kern="0">
                <a:solidFill>
                  <a:srgbClr val="000000"/>
                </a:solidFill>
              </a:rPr>
              <a:t>To disable an account in Active Directory Users and Computers, right-click the account and click Disable Account from the menu</a:t>
            </a:r>
            <a:endParaRPr lang="en-US" b="0" kern="0" dirty="0">
              <a:solidFill>
                <a:srgbClr val="000000"/>
              </a:solidFill>
            </a:endParaRPr>
          </a:p>
        </p:txBody>
      </p:sp>
    </p:spTree>
    <p:extLst>
      <p:ext uri="{BB962C8B-B14F-4D97-AF65-F5344CB8AC3E}">
        <p14:creationId xmlns:p14="http://schemas.microsoft.com/office/powerpoint/2010/main" val="11125281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175</TotalTime>
  <Words>7881</Words>
  <Application>Microsoft Office PowerPoint</Application>
  <PresentationFormat>On-screen Show (4:3)</PresentationFormat>
  <Paragraphs>1000</Paragraphs>
  <Slides>64</Slides>
  <Notes>64</Notes>
  <HiddenSlides>6</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64</vt:i4>
      </vt:variant>
    </vt:vector>
  </HeadingPairs>
  <TitlesOfParts>
    <vt:vector size="78" baseType="lpstr">
      <vt:lpstr>Times New Roman</vt:lpstr>
      <vt:lpstr>Segoe</vt:lpstr>
      <vt:lpstr>Verdana</vt:lpstr>
      <vt:lpstr>Symbol</vt:lpstr>
      <vt:lpstr>Calibri</vt:lpstr>
      <vt:lpstr>Wingdings</vt:lpstr>
      <vt:lpstr>Arial</vt:lpstr>
      <vt:lpstr>Lucida Sans Typewriter</vt:lpstr>
      <vt:lpstr>Segoe UI</vt:lpstr>
      <vt:lpstr>Lucida Sans Unicode</vt:lpstr>
      <vt:lpstr>Courier New</vt:lpstr>
      <vt:lpstr>Arial Narrow</vt:lpstr>
      <vt:lpstr>Cambria Math</vt:lpstr>
      <vt:lpstr>NG_MOC_Core_ModuleNew2</vt:lpstr>
      <vt:lpstr>Module 2</vt:lpstr>
      <vt:lpstr>Module Overview</vt:lpstr>
      <vt:lpstr>Lesson 1: Managing user accounts</vt:lpstr>
      <vt:lpstr>Creating user accounts</vt:lpstr>
      <vt:lpstr>Configuring user account attributes</vt:lpstr>
      <vt:lpstr>Demonstration: Managing user accounts</vt:lpstr>
      <vt:lpstr>PowerPoint Presentation</vt:lpstr>
      <vt:lpstr>Creating user profiles</vt:lpstr>
      <vt:lpstr>Managing inactive and disabled user accounts</vt:lpstr>
      <vt:lpstr>User account templates</vt:lpstr>
      <vt:lpstr>Demonstration: Using templates to manage accounts</vt:lpstr>
      <vt:lpstr>PowerPoint Presentation</vt:lpstr>
      <vt:lpstr>Lesson 2: Managing groups in AD DS</vt:lpstr>
      <vt:lpstr>Group types</vt:lpstr>
      <vt:lpstr>Group scopes</vt:lpstr>
      <vt:lpstr>Implementing group management</vt:lpstr>
      <vt:lpstr>Implementing group management</vt:lpstr>
      <vt:lpstr>Implementing group management</vt:lpstr>
      <vt:lpstr>Implementing group management</vt:lpstr>
      <vt:lpstr>Implementing group management</vt:lpstr>
      <vt:lpstr>Implementing group management</vt:lpstr>
      <vt:lpstr>Managing group membership by using Group Policy</vt:lpstr>
      <vt:lpstr>Managing group membership by using Group Policy</vt:lpstr>
      <vt:lpstr>Default groups</vt:lpstr>
      <vt:lpstr>Special identities</vt:lpstr>
      <vt:lpstr>Demonstration: Managing groups in Windows Server</vt:lpstr>
      <vt:lpstr>PowerPoint Presentation</vt:lpstr>
      <vt:lpstr>Lesson 3: Managing computer objects in AD DS</vt:lpstr>
      <vt:lpstr>What is the Computers container?</vt:lpstr>
      <vt:lpstr>Specifying the location of computer accounts</vt:lpstr>
      <vt:lpstr>Controlling permissions to create computer accounts</vt:lpstr>
      <vt:lpstr>Joining a computer to a domain</vt:lpstr>
      <vt:lpstr>Computer accounts and secure channels</vt:lpstr>
      <vt:lpstr>Resetting the secure channel</vt:lpstr>
      <vt:lpstr>Performing an offline domain join</vt:lpstr>
      <vt:lpstr>Lab A: Managing AD DS objects</vt:lpstr>
      <vt:lpstr>Lab Scenario</vt:lpstr>
      <vt:lpstr>Lab Review</vt:lpstr>
      <vt:lpstr>Lesson 4: Using Windows PowerShell for AD DS administration</vt:lpstr>
      <vt:lpstr>Using Windows PowerShell cmdlets to manage user accounts</vt:lpstr>
      <vt:lpstr>Using Windows PowerShell cmdlets to manage groups</vt:lpstr>
      <vt:lpstr>Using Windows PowerShell cmdlets to manage computer accounts</vt:lpstr>
      <vt:lpstr>Using Windows PowerShell cmdlets to manage OUs</vt:lpstr>
      <vt:lpstr>What are bulk operations?</vt:lpstr>
      <vt:lpstr>Demonstration: Using graphical tools to perform bulk operations</vt:lpstr>
      <vt:lpstr>Querying objects with Windows PowerShell</vt:lpstr>
      <vt:lpstr>Querying objects with Windows PowerShell</vt:lpstr>
      <vt:lpstr>Modifying objects with Windows PowerShell</vt:lpstr>
      <vt:lpstr>Working with CSV files</vt:lpstr>
      <vt:lpstr>Demonstration: Performing bulk operations with Windows PowerShell</vt:lpstr>
      <vt:lpstr>PowerPoint Presentation</vt:lpstr>
      <vt:lpstr>Lesson 5: Implementing and managing OUs</vt:lpstr>
      <vt:lpstr>Planning OUs</vt:lpstr>
      <vt:lpstr>OU hierarchy considerations</vt:lpstr>
      <vt:lpstr>Considerations for using OUs</vt:lpstr>
      <vt:lpstr>AD DS permissions</vt:lpstr>
      <vt:lpstr>Delegating AD DS permissions</vt:lpstr>
      <vt:lpstr>Demonstration: Delegating administrative permissions on an OU</vt:lpstr>
      <vt:lpstr>PowerPoint Presentation</vt:lpstr>
      <vt:lpstr>Lab B: Administering AD DS</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Sally Kalstrom</dc:creator>
  <cp:lastModifiedBy>Jaime Odell</cp:lastModifiedBy>
  <cp:revision>13</cp:revision>
  <dcterms:created xsi:type="dcterms:W3CDTF">2017-01-20T03:45:02Z</dcterms:created>
  <dcterms:modified xsi:type="dcterms:W3CDTF">2017-01-26T17:09:15Z</dcterms:modified>
</cp:coreProperties>
</file>