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7"/>
  </p:notesMasterIdLst>
  <p:sldIdLst>
    <p:sldId id="256" r:id="rId2"/>
    <p:sldId id="257" r:id="rId3"/>
    <p:sldId id="258" r:id="rId4"/>
    <p:sldId id="285" r:id="rId5"/>
    <p:sldId id="292" r:id="rId6"/>
    <p:sldId id="259" r:id="rId7"/>
    <p:sldId id="260" r:id="rId8"/>
    <p:sldId id="261" r:id="rId9"/>
    <p:sldId id="262" r:id="rId10"/>
    <p:sldId id="263" r:id="rId11"/>
    <p:sldId id="264" r:id="rId12"/>
    <p:sldId id="286" r:id="rId13"/>
    <p:sldId id="265" r:id="rId14"/>
    <p:sldId id="266" r:id="rId15"/>
    <p:sldId id="267" r:id="rId16"/>
    <p:sldId id="268" r:id="rId17"/>
    <p:sldId id="287" r:id="rId18"/>
    <p:sldId id="269" r:id="rId19"/>
    <p:sldId id="270" r:id="rId20"/>
    <p:sldId id="271" r:id="rId21"/>
    <p:sldId id="272" r:id="rId22"/>
    <p:sldId id="273" r:id="rId23"/>
    <p:sldId id="291" r:id="rId24"/>
    <p:sldId id="274" r:id="rId25"/>
    <p:sldId id="275" r:id="rId26"/>
    <p:sldId id="276" r:id="rId27"/>
    <p:sldId id="277" r:id="rId28"/>
    <p:sldId id="278" r:id="rId29"/>
    <p:sldId id="288" r:id="rId30"/>
    <p:sldId id="279" r:id="rId31"/>
    <p:sldId id="280" r:id="rId32"/>
    <p:sldId id="283" r:id="rId33"/>
    <p:sldId id="284" r:id="rId34"/>
    <p:sldId id="289" r:id="rId35"/>
    <p:sldId id="290" r:id="rId36"/>
  </p:sldIdLst>
  <p:sldSz cx="9144000" cy="6858000" type="screen4x3"/>
  <p:notesSz cx="6858000" cy="9144000"/>
  <p:embeddedFontLst>
    <p:embeddedFont>
      <p:font typeface="Segoe UI" panose="020B05020402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370" autoAdjust="0"/>
  </p:normalViewPr>
  <p:slideViewPr>
    <p:cSldViewPr>
      <p:cViewPr varScale="1">
        <p:scale>
          <a:sx n="114" d="100"/>
          <a:sy n="114" d="100"/>
        </p:scale>
        <p:origin x="150"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68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164E1F-957D-4B7A-8FED-F3BC662C4CC3}" type="datetimeFigureOut">
              <a:rPr lang="en-IN" smtClean="0"/>
              <a:t>26-01-2017</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A06077-C8F9-41D6-87C9-4A5D4168A636}" type="slidenum">
              <a:rPr lang="en-IN" smtClean="0"/>
              <a:t>‹#›</a:t>
            </a:fld>
            <a:endParaRPr lang="en-IN"/>
          </a:p>
        </p:txBody>
      </p:sp>
    </p:spTree>
    <p:extLst>
      <p:ext uri="{BB962C8B-B14F-4D97-AF65-F5344CB8AC3E}">
        <p14:creationId xmlns:p14="http://schemas.microsoft.com/office/powerpoint/2010/main" val="3909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a:t>
            </a:r>
            <a:r>
              <a:rPr lang="en-IN" sz="1000" b="1" dirty="0">
                <a:latin typeface="Arial"/>
                <a:ea typeface="Calibri"/>
                <a:cs typeface="Times New Roman"/>
              </a:rPr>
              <a:t> 60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a:t>
            </a:r>
            <a:r>
              <a:rPr lang="en-IN" sz="1000" b="1" dirty="0">
                <a:latin typeface="Arial"/>
                <a:ea typeface="Calibri"/>
                <a:cs typeface="Times New Roman"/>
              </a:rPr>
              <a:t> 45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the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the components of advanced Active Directory Domain Services (AD DS) deployments.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Explain how to deploy a distributed AD DS environment.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Explain how to configure AD DS trusts.</a:t>
            </a:r>
            <a:r>
              <a:rPr lang="en-US" sz="1000" b="1" dirty="0">
                <a:effectLst/>
                <a:latin typeface="Arial"/>
                <a:ea typeface="Times New Roman"/>
                <a:cs typeface="Times New Roman"/>
              </a:rPr>
              <a:t> </a:t>
            </a:r>
            <a:endParaRPr lang="en-IN" sz="1000" dirty="0">
              <a:effectLst/>
              <a:latin typeface="Arial"/>
              <a:ea typeface="Times New Roman"/>
              <a:cs typeface="Times New Roman"/>
            </a:endParaRP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a:t>
            </a:r>
            <a:r>
              <a:rPr lang="en-IN" sz="1000" b="1" dirty="0">
                <a:latin typeface="Arial"/>
                <a:ea typeface="Times New Roman"/>
                <a:cs typeface="Times New Roman"/>
              </a:rPr>
              <a:t>20742B_03.pptx</a:t>
            </a:r>
            <a:r>
              <a:rPr lang="en-IN" sz="1000" dirty="0">
                <a:latin typeface="Arial"/>
                <a:ea typeface="Times New Roman"/>
                <a:cs typeface="Times New Roman"/>
              </a:rPr>
              <a:t>.</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133880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Discuss the scenarios for each potential issue that students might come across when administering complex AD DS deployments. Compare how you might handle each scenario in a small environment (manual processes) to a large, multi-forest deployment with millions of objects. Explore how manual processes do not scale to accommodate more complex deployments. Briefly introduce Microsoft Identity Manager (MIM) 2016 and how it can help address more complicated syncing and self-service scenarios.</a:t>
            </a:r>
          </a:p>
        </p:txBody>
      </p:sp>
      <p:sp>
        <p:nvSpPr>
          <p:cNvPr id="4" name="Slide Number Placeholder 3"/>
          <p:cNvSpPr>
            <a:spLocks noGrp="1"/>
          </p:cNvSpPr>
          <p:nvPr>
            <p:ph type="sldNum" sz="quarter" idx="10"/>
          </p:nvPr>
        </p:nvSpPr>
        <p:spPr/>
        <p:txBody>
          <a:bodyPr/>
          <a:lstStyle/>
          <a:p>
            <a:fld id="{E0A06077-C8F9-41D6-87C9-4A5D4168A636}" type="slidenum">
              <a:rPr lang="en-IN" smtClean="0"/>
              <a:t>10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129837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Provide a brief overview of the lesson content.</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is the minimum domain functional level in which you should deploy a Windows Server 2016 AD DS domain controller?</a:t>
            </a:r>
          </a:p>
          <a:p>
            <a:pPr>
              <a:lnSpc>
                <a:spcPct val="115000"/>
              </a:lnSpc>
              <a:spcAft>
                <a:spcPts val="1000"/>
              </a:spcAft>
            </a:pPr>
            <a:r>
              <a:rPr lang="en-IN" sz="1000" dirty="0">
                <a:latin typeface="Arial"/>
                <a:ea typeface="Calibri"/>
                <a:cs typeface="Times New Roman"/>
              </a:rPr>
              <a:t>(   ) Option 1: Windows Server 2003</a:t>
            </a:r>
          </a:p>
          <a:p>
            <a:pPr>
              <a:lnSpc>
                <a:spcPct val="115000"/>
              </a:lnSpc>
              <a:spcAft>
                <a:spcPts val="1000"/>
              </a:spcAft>
            </a:pPr>
            <a:r>
              <a:rPr lang="en-IN" sz="1000" dirty="0">
                <a:latin typeface="Arial"/>
                <a:ea typeface="Calibri"/>
                <a:cs typeface="Times New Roman"/>
              </a:rPr>
              <a:t>(   ) Option 2: Windows Server 2008</a:t>
            </a:r>
          </a:p>
          <a:p>
            <a:pPr>
              <a:lnSpc>
                <a:spcPct val="115000"/>
              </a:lnSpc>
              <a:spcAft>
                <a:spcPts val="1000"/>
              </a:spcAft>
            </a:pPr>
            <a:r>
              <a:rPr lang="en-IN" sz="1000" dirty="0">
                <a:latin typeface="Arial"/>
                <a:ea typeface="Calibri"/>
                <a:cs typeface="Times New Roman"/>
              </a:rPr>
              <a:t>(   ) Option 3: Windows Server 2008 R2</a:t>
            </a:r>
          </a:p>
          <a:p>
            <a:pPr>
              <a:lnSpc>
                <a:spcPct val="115000"/>
              </a:lnSpc>
              <a:spcAft>
                <a:spcPts val="1000"/>
              </a:spcAft>
            </a:pPr>
            <a:r>
              <a:rPr lang="en-IN" sz="1000" dirty="0">
                <a:latin typeface="Arial"/>
                <a:ea typeface="Calibri"/>
                <a:cs typeface="Times New Roman"/>
              </a:rPr>
              <a:t>(   ) Option 4: Windows Server 2012 R2</a:t>
            </a:r>
          </a:p>
          <a:p>
            <a:pPr>
              <a:lnSpc>
                <a:spcPct val="115000"/>
              </a:lnSpc>
              <a:spcAft>
                <a:spcPts val="1000"/>
              </a:spcAft>
            </a:pPr>
            <a:r>
              <a:rPr lang="en-IN" sz="1000" dirty="0">
                <a:latin typeface="Arial"/>
                <a:ea typeface="Calibri"/>
                <a:cs typeface="Times New Roman"/>
              </a:rPr>
              <a:t>(   ) Option 5: Windows Server 2016</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Windows Server 2003</a:t>
            </a:r>
          </a:p>
          <a:p>
            <a:pPr>
              <a:lnSpc>
                <a:spcPct val="115000"/>
              </a:lnSpc>
              <a:spcAft>
                <a:spcPts val="1000"/>
              </a:spcAft>
            </a:pPr>
            <a:r>
              <a:rPr lang="en-IN" sz="1000" dirty="0">
                <a:latin typeface="Arial"/>
                <a:ea typeface="Calibri"/>
                <a:cs typeface="Times New Roman"/>
              </a:rPr>
              <a:t>(√ ) Option 2: Windows Server 2008</a:t>
            </a:r>
          </a:p>
          <a:p>
            <a:pPr>
              <a:lnSpc>
                <a:spcPct val="115000"/>
              </a:lnSpc>
              <a:spcAft>
                <a:spcPts val="1000"/>
              </a:spcAft>
            </a:pPr>
            <a:r>
              <a:rPr lang="en-IN" sz="1000" dirty="0">
                <a:latin typeface="Arial"/>
                <a:ea typeface="Calibri"/>
                <a:cs typeface="Times New Roman"/>
              </a:rPr>
              <a:t>(   ) Option 3: Windows Server 2008 R2</a:t>
            </a:r>
          </a:p>
          <a:p>
            <a:pPr>
              <a:lnSpc>
                <a:spcPct val="115000"/>
              </a:lnSpc>
              <a:spcAft>
                <a:spcPts val="1000"/>
              </a:spcAft>
            </a:pPr>
            <a:r>
              <a:rPr lang="en-IN" sz="1000" dirty="0">
                <a:latin typeface="Arial"/>
                <a:ea typeface="Calibri"/>
                <a:cs typeface="Times New Roman"/>
              </a:rPr>
              <a:t>(   ) Option 4: Windows Server 2012 R2</a:t>
            </a:r>
          </a:p>
          <a:p>
            <a:pPr>
              <a:lnSpc>
                <a:spcPct val="115000"/>
              </a:lnSpc>
              <a:spcAft>
                <a:spcPts val="1000"/>
              </a:spcAft>
            </a:pPr>
            <a:r>
              <a:rPr lang="en-IN" sz="1000" dirty="0">
                <a:latin typeface="Arial"/>
                <a:ea typeface="Calibri"/>
                <a:cs typeface="Times New Roman"/>
              </a:rPr>
              <a:t>(   ) Option 5: Windows Server 2016</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Windows Server 2008 is the minimum recommended domain functional level in which you should deploy a Windows Server 2016 AD DS domain controller. Windows Server 2003 is no longer supported. Although the Windows Server 2003 domain and forest functional levels are still supported, you should be at the Windows Server 2008 functional levels to ensure that </a:t>
            </a:r>
            <a:r>
              <a:rPr lang="en-IN" sz="1000" b="1" dirty="0">
                <a:latin typeface="Arial"/>
                <a:ea typeface="Calibri"/>
                <a:cs typeface="Times New Roman"/>
              </a:rPr>
              <a:t>SYSVOL</a:t>
            </a:r>
            <a:r>
              <a:rPr lang="en-IN" sz="1000" dirty="0">
                <a:latin typeface="Arial"/>
                <a:ea typeface="Calibri"/>
                <a:cs typeface="Times New Roman"/>
              </a:rPr>
              <a:t> folder replication occurs by using Distributed File System (DFS) Replication and not the deprecated file replication service (FRS) method that Windows Server 2003 and earlier used. You should remove any domain controllers that are still operating on Windows Server 2003 from the domain prior to introducing a Windows Server 2016 domain controller.</a:t>
            </a:r>
            <a:endParaRPr lang="en-US"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11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3252256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of the following can you use to optimize name resolution across DNS namespaces?</a:t>
            </a:r>
          </a:p>
          <a:p>
            <a:pPr>
              <a:lnSpc>
                <a:spcPct val="115000"/>
              </a:lnSpc>
              <a:spcAft>
                <a:spcPts val="1000"/>
              </a:spcAft>
            </a:pPr>
            <a:r>
              <a:rPr lang="en-IN" sz="1000" dirty="0">
                <a:latin typeface="Arial"/>
                <a:ea typeface="Calibri"/>
                <a:cs typeface="Times New Roman"/>
              </a:rPr>
              <a:t>(   ) Option 1: Conditional forwarders</a:t>
            </a:r>
          </a:p>
          <a:p>
            <a:pPr>
              <a:lnSpc>
                <a:spcPct val="115000"/>
              </a:lnSpc>
              <a:spcAft>
                <a:spcPts val="1000"/>
              </a:spcAft>
            </a:pPr>
            <a:r>
              <a:rPr lang="en-IN" sz="1000" dirty="0">
                <a:latin typeface="Arial"/>
                <a:ea typeface="Calibri"/>
                <a:cs typeface="Times New Roman"/>
              </a:rPr>
              <a:t>(   ) Option 2: AD DS sites</a:t>
            </a:r>
          </a:p>
          <a:p>
            <a:pPr>
              <a:lnSpc>
                <a:spcPct val="115000"/>
              </a:lnSpc>
              <a:spcAft>
                <a:spcPts val="1000"/>
              </a:spcAft>
            </a:pPr>
            <a:r>
              <a:rPr lang="en-IN" sz="1000" dirty="0">
                <a:latin typeface="Arial"/>
                <a:ea typeface="Calibri"/>
                <a:cs typeface="Times New Roman"/>
              </a:rPr>
              <a:t>(   ) Option 3: DNS suffix search order</a:t>
            </a:r>
          </a:p>
          <a:p>
            <a:pPr>
              <a:lnSpc>
                <a:spcPct val="115000"/>
              </a:lnSpc>
              <a:spcAft>
                <a:spcPts val="1000"/>
              </a:spcAft>
            </a:pPr>
            <a:r>
              <a:rPr lang="en-IN" sz="1000" dirty="0">
                <a:latin typeface="Arial"/>
                <a:ea typeface="Calibri"/>
                <a:cs typeface="Times New Roman"/>
              </a:rPr>
              <a:t>(   ) Option 4: DNS stub zones</a:t>
            </a:r>
          </a:p>
          <a:p>
            <a:pPr>
              <a:lnSpc>
                <a:spcPct val="115000"/>
              </a:lnSpc>
              <a:spcAft>
                <a:spcPts val="1000"/>
              </a:spcAft>
            </a:pPr>
            <a:r>
              <a:rPr lang="en-IN" sz="1000" dirty="0">
                <a:latin typeface="Arial"/>
                <a:ea typeface="Calibri"/>
                <a:cs typeface="Times New Roman"/>
              </a:rPr>
              <a:t>(   ) Option 5: Global </a:t>
            </a:r>
            <a:r>
              <a:rPr lang="en-IN" sz="1000" dirty="0" err="1">
                <a:latin typeface="Arial"/>
                <a:ea typeface="Calibri"/>
                <a:cs typeface="Times New Roman"/>
              </a:rPr>
              <a:t>catalog</a:t>
            </a:r>
            <a:r>
              <a:rPr lang="en-IN" sz="1000" dirty="0">
                <a:latin typeface="Arial"/>
                <a:ea typeface="Calibri"/>
                <a:cs typeface="Times New Roman"/>
              </a:rPr>
              <a:t> servers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Conditional forwarders</a:t>
            </a:r>
          </a:p>
          <a:p>
            <a:pPr>
              <a:lnSpc>
                <a:spcPct val="115000"/>
              </a:lnSpc>
              <a:spcAft>
                <a:spcPts val="1000"/>
              </a:spcAft>
            </a:pPr>
            <a:r>
              <a:rPr lang="en-IN" sz="1000" dirty="0">
                <a:latin typeface="Arial"/>
                <a:ea typeface="Calibri"/>
                <a:cs typeface="Times New Roman"/>
              </a:rPr>
              <a:t>(   ) Option 2: AD DS sites</a:t>
            </a:r>
          </a:p>
          <a:p>
            <a:pPr lvl="0">
              <a:lnSpc>
                <a:spcPct val="115000"/>
              </a:lnSpc>
              <a:spcAft>
                <a:spcPts val="1000"/>
              </a:spcAft>
            </a:pPr>
            <a:r>
              <a:rPr lang="en-IN" sz="1000" dirty="0">
                <a:solidFill>
                  <a:prstClr val="black"/>
                </a:solidFill>
                <a:latin typeface="Arial"/>
                <a:ea typeface="Calibri"/>
                <a:cs typeface="Times New Roman"/>
              </a:rPr>
              <a:t>(√ ) Option 3: DNS suffix search order</a:t>
            </a:r>
          </a:p>
          <a:p>
            <a:pPr lvl="0">
              <a:lnSpc>
                <a:spcPct val="115000"/>
              </a:lnSpc>
              <a:spcAft>
                <a:spcPts val="1000"/>
              </a:spcAft>
            </a:pPr>
            <a:r>
              <a:rPr lang="en-IN" sz="1000" dirty="0">
                <a:solidFill>
                  <a:prstClr val="black"/>
                </a:solidFill>
                <a:latin typeface="Arial"/>
                <a:ea typeface="Calibri"/>
                <a:cs typeface="Times New Roman"/>
              </a:rPr>
              <a:t>(√ ) Option 4: DNS stub zones</a:t>
            </a:r>
          </a:p>
          <a:p>
            <a:pPr>
              <a:lnSpc>
                <a:spcPct val="115000"/>
              </a:lnSpc>
              <a:spcAft>
                <a:spcPts val="1000"/>
              </a:spcAft>
            </a:pPr>
            <a:r>
              <a:rPr lang="en-IN" sz="1000" dirty="0">
                <a:latin typeface="Arial"/>
                <a:ea typeface="Calibri"/>
                <a:cs typeface="Times New Roman"/>
              </a:rPr>
              <a:t>(   ) Option 5: Global </a:t>
            </a:r>
            <a:r>
              <a:rPr lang="en-IN" sz="1000" dirty="0" err="1">
                <a:latin typeface="Arial"/>
                <a:ea typeface="Calibri"/>
                <a:cs typeface="Times New Roman"/>
              </a:rPr>
              <a:t>catalog</a:t>
            </a:r>
            <a:r>
              <a:rPr lang="en-IN" sz="1000" dirty="0">
                <a:latin typeface="Arial"/>
                <a:ea typeface="Calibri"/>
                <a:cs typeface="Times New Roman"/>
              </a:rPr>
              <a:t> servers</a:t>
            </a:r>
          </a:p>
          <a:p>
            <a:pPr lvl="0">
              <a:lnSpc>
                <a:spcPct val="115000"/>
              </a:lnSpc>
              <a:spcAft>
                <a:spcPts val="1000"/>
              </a:spcAft>
            </a:pPr>
            <a:r>
              <a:rPr lang="en-US" sz="1000" b="1" dirty="0">
                <a:solidFill>
                  <a:prstClr val="black"/>
                </a:solidFill>
                <a:latin typeface="Arial"/>
                <a:cs typeface="Times New Roman"/>
              </a:rPr>
              <a:t>Feedback</a:t>
            </a:r>
          </a:p>
          <a:p>
            <a:pPr lvl="0">
              <a:lnSpc>
                <a:spcPct val="115000"/>
              </a:lnSpc>
              <a:spcAft>
                <a:spcPts val="1000"/>
              </a:spcAft>
            </a:pPr>
            <a:r>
              <a:rPr lang="en-IN" sz="1000" dirty="0">
                <a:solidFill>
                  <a:prstClr val="black"/>
                </a:solidFill>
                <a:latin typeface="Arial"/>
                <a:cs typeface="Times New Roman"/>
              </a:rPr>
              <a:t>The correct answers are conditional forwarders, DNS stub zones, and DNS suffix search order. Conditional forwarders and DNS stub zones allow you to create shortcuts so that name resolution does not have to traverse up and down a domain tree or across forests. By configuring a DNS suffix search order, clients do not have to rely on DNS devolution to resolve single-label names.</a:t>
            </a:r>
          </a:p>
          <a:p>
            <a:pPr lvl="0">
              <a:lnSpc>
                <a:spcPct val="115000"/>
              </a:lnSpc>
              <a:spcAft>
                <a:spcPts val="1000"/>
              </a:spcAft>
            </a:pPr>
            <a:r>
              <a:rPr lang="en-IN" sz="1000" dirty="0">
                <a:solidFill>
                  <a:prstClr val="black"/>
                </a:solidFill>
                <a:latin typeface="Arial"/>
                <a:cs typeface="Times New Roman"/>
              </a:rPr>
              <a:t>The incorrect answers are AD DS sites and global </a:t>
            </a:r>
            <a:r>
              <a:rPr lang="en-IN" sz="1000" dirty="0" err="1">
                <a:solidFill>
                  <a:prstClr val="black"/>
                </a:solidFill>
                <a:latin typeface="Arial"/>
                <a:cs typeface="Times New Roman"/>
              </a:rPr>
              <a:t>catalog</a:t>
            </a:r>
            <a:r>
              <a:rPr lang="en-IN" sz="1000" dirty="0">
                <a:solidFill>
                  <a:prstClr val="black"/>
                </a:solidFill>
                <a:latin typeface="Arial"/>
                <a:cs typeface="Times New Roman"/>
              </a:rPr>
              <a:t> servers. Although AD DS sites can help you optimize the replication of AD DS-integrated DNS zones, they do not inherently make name resolution more efficient. Global </a:t>
            </a:r>
            <a:r>
              <a:rPr lang="en-IN" sz="1000" dirty="0" err="1">
                <a:solidFill>
                  <a:prstClr val="black"/>
                </a:solidFill>
                <a:latin typeface="Arial"/>
                <a:cs typeface="Times New Roman"/>
              </a:rPr>
              <a:t>catalog</a:t>
            </a:r>
            <a:r>
              <a:rPr lang="en-IN" sz="1000" dirty="0">
                <a:solidFill>
                  <a:prstClr val="black"/>
                </a:solidFill>
                <a:latin typeface="Arial"/>
                <a:cs typeface="Times New Roman"/>
              </a:rPr>
              <a:t> servers are not involved in DNS name resolution.</a:t>
            </a:r>
          </a:p>
          <a:p>
            <a:pPr lvl="0">
              <a:lnSpc>
                <a:spcPct val="115000"/>
              </a:lnSpc>
              <a:spcAft>
                <a:spcPts val="1000"/>
              </a:spcAft>
            </a:pPr>
            <a:endParaRPr lang="en-US" sz="1000" dirty="0">
              <a:solidFill>
                <a:prstClr val="black"/>
              </a:solidFill>
              <a:latin typeface="Arial"/>
              <a:cs typeface="Times New Roman"/>
            </a:endParaRPr>
          </a:p>
          <a:p>
            <a:pPr lvl="0">
              <a:lnSpc>
                <a:spcPct val="115000"/>
              </a:lnSpc>
              <a:spcAft>
                <a:spcPts val="1000"/>
              </a:spcAft>
            </a:pPr>
            <a:endParaRPr lang="en-IN" dirty="0"/>
          </a:p>
        </p:txBody>
      </p:sp>
      <p:sp>
        <p:nvSpPr>
          <p:cNvPr id="4" name="Slide Number Placeholder 3"/>
          <p:cNvSpPr>
            <a:spLocks noGrp="1"/>
          </p:cNvSpPr>
          <p:nvPr>
            <p:ph type="sldNum" sz="quarter" idx="10"/>
          </p:nvPr>
        </p:nvSpPr>
        <p:spPr/>
        <p:txBody>
          <a:bodyPr/>
          <a:lstStyle/>
          <a:p>
            <a:fld id="{E0A06077-C8F9-41D6-87C9-4A5D4168A636}" type="slidenum">
              <a:rPr lang="en-IN" smtClean="0"/>
              <a:t>12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296025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solidFill>
                  <a:srgbClr val="000000"/>
                </a:solidFill>
                <a:latin typeface="Arial"/>
                <a:ea typeface="Calibri"/>
                <a:cs typeface="Segoe UI"/>
              </a:rPr>
              <a:t>Describe the different AD DS domain functional levels, and have students consider the advantages of upgrading to the highest possible level. Point out to students that many businesses are still running their AD DS domains at a lower functional level than they could. For example, it is not unusual to find that an organization is running AD DS domains in Windows Server 2003 mode, when all of the AD DS domain controllers are running Windows Server 2012 or newer.</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13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271069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the different AD DS forest functional levels. Emphasize to students that there have not been significant forest-wide features added in AD DS since the implementation of </a:t>
            </a:r>
            <a:r>
              <a:rPr lang="en-IN" sz="1000" b="1">
                <a:latin typeface="Arial"/>
                <a:ea typeface="Calibri"/>
                <a:cs typeface="Times New Roman"/>
              </a:rPr>
              <a:t>Active Directory Recycle Bin</a:t>
            </a:r>
            <a:r>
              <a:rPr lang="en-IN" sz="1000">
                <a:latin typeface="Arial"/>
                <a:ea typeface="Calibri"/>
                <a:cs typeface="Times New Roman"/>
              </a:rPr>
              <a:t> in Windows Server 2008 R2.</a:t>
            </a:r>
          </a:p>
        </p:txBody>
      </p:sp>
      <p:sp>
        <p:nvSpPr>
          <p:cNvPr id="4" name="Slide Number Placeholder 3"/>
          <p:cNvSpPr>
            <a:spLocks noGrp="1"/>
          </p:cNvSpPr>
          <p:nvPr>
            <p:ph type="sldNum" sz="quarter" idx="10"/>
          </p:nvPr>
        </p:nvSpPr>
        <p:spPr/>
        <p:txBody>
          <a:bodyPr/>
          <a:lstStyle/>
          <a:p>
            <a:fld id="{E0A06077-C8F9-41D6-87C9-4A5D4168A636}" type="slidenum">
              <a:rPr lang="en-IN" smtClean="0"/>
              <a:t>14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2248897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Discuss the different types of domains that can be present in an AD DS deployment. Emphasize that the forest root domain might be the only domain that is necessary in smaller organizations. However, in more complicated AD DS deployments, you can create additional domains either as child domains in an existing namespace or as tree domains, which establish a new namespace and domain tree in an existing forest.</a:t>
            </a:r>
          </a:p>
        </p:txBody>
      </p:sp>
      <p:sp>
        <p:nvSpPr>
          <p:cNvPr id="4" name="Slide Number Placeholder 3"/>
          <p:cNvSpPr>
            <a:spLocks noGrp="1"/>
          </p:cNvSpPr>
          <p:nvPr>
            <p:ph type="sldNum" sz="quarter" idx="10"/>
          </p:nvPr>
        </p:nvSpPr>
        <p:spPr/>
        <p:txBody>
          <a:bodyPr/>
          <a:lstStyle/>
          <a:p>
            <a:fld id="{E0A06077-C8F9-41D6-87C9-4A5D4168A636}" type="slidenum">
              <a:rPr lang="en-IN" smtClean="0"/>
              <a:t>15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6560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solidFill>
                  <a:srgbClr val="000000"/>
                </a:solidFill>
                <a:latin typeface="Arial"/>
                <a:ea typeface="Calibri"/>
                <a:cs typeface="Times New Roman"/>
              </a:rPr>
              <a:t>Revert the virtual machines after you complete the demonstration.</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Perform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Start </a:t>
            </a:r>
            <a:r>
              <a:rPr lang="en-US" sz="1000" b="1" dirty="0">
                <a:effectLst/>
                <a:latin typeface="Arial"/>
                <a:ea typeface="Times New Roman"/>
                <a:cs typeface="Times New Roman"/>
              </a:rPr>
              <a:t>20742B-LON-DC1</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Start </a:t>
            </a:r>
            <a:r>
              <a:rPr lang="en-US" sz="1000" b="1" dirty="0">
                <a:effectLst/>
                <a:latin typeface="Arial"/>
                <a:ea typeface="Times New Roman"/>
                <a:cs typeface="Times New Roman"/>
              </a:rPr>
              <a:t>20742B-TOR-DC1</a:t>
            </a:r>
            <a:r>
              <a:rPr lang="en-US" sz="1000" dirty="0">
                <a:effectLst/>
                <a:latin typeface="Arial"/>
                <a:ea typeface="Times New Roman"/>
                <a:cs typeface="Segoe UI"/>
              </a:rPr>
              <a:t>, and then sign in as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\Administrator</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Pa55w.rd</a:t>
            </a:r>
            <a:r>
              <a:rPr lang="en-US" sz="1000" dirty="0">
                <a:effectLst/>
                <a:latin typeface="Arial"/>
                <a:ea typeface="Times New Roman"/>
                <a:cs typeface="Segoe UI"/>
              </a:rPr>
              <a:t>.</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Install AD DS binaries on TOR-DC1</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a:t>
            </a:r>
            <a:r>
              <a:rPr lang="en-US" sz="1000" b="1" dirty="0">
                <a:effectLst/>
                <a:latin typeface="Arial"/>
                <a:ea typeface="Times New Roman"/>
                <a:cs typeface="Times New Roman"/>
              </a:rPr>
              <a:t> TOR-DC1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Server Manager</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a:t>
            </a:r>
            <a:r>
              <a:rPr lang="en-US" sz="1000" b="1" dirty="0">
                <a:effectLst/>
                <a:latin typeface="Arial"/>
                <a:ea typeface="Times New Roman"/>
                <a:cs typeface="Times New Roman"/>
              </a:rPr>
              <a:t>Server Manager</a:t>
            </a:r>
            <a:r>
              <a:rPr lang="en-US" sz="1000" dirty="0">
                <a:effectLst/>
                <a:latin typeface="Arial"/>
                <a:ea typeface="Times New Roman"/>
                <a:cs typeface="Segoe UI"/>
              </a:rPr>
              <a:t>, </a:t>
            </a:r>
            <a:r>
              <a:rPr lang="en-US" sz="1000" dirty="0">
                <a:effectLst/>
                <a:latin typeface="Arial"/>
                <a:ea typeface="Times New Roman"/>
                <a:cs typeface="Times New Roman"/>
              </a:rPr>
              <a:t>click </a:t>
            </a:r>
            <a:r>
              <a:rPr lang="en-US" sz="1000" b="1" dirty="0">
                <a:effectLst/>
                <a:latin typeface="Arial"/>
                <a:ea typeface="Times New Roman"/>
                <a:cs typeface="Times New Roman"/>
              </a:rPr>
              <a:t>Add roles and features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Add Roles and Features Wizard</a:t>
            </a:r>
            <a:r>
              <a:rPr lang="en-US" sz="1000" dirty="0">
                <a:effectLst/>
                <a:latin typeface="Arial"/>
                <a:ea typeface="Times New Roman"/>
                <a:cs typeface="Segoe UI"/>
              </a:rPr>
              <a:t>,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Select installation type</a:t>
            </a:r>
            <a:r>
              <a:rPr lang="en-US" sz="1000" dirty="0">
                <a:effectLst/>
                <a:latin typeface="Arial"/>
                <a:ea typeface="Times New Roman"/>
                <a:cs typeface="Segoe UI"/>
              </a:rPr>
              <a:t> page, ensure that </a:t>
            </a:r>
            <a:r>
              <a:rPr lang="en-US" sz="1000" b="1" dirty="0">
                <a:effectLst/>
                <a:latin typeface="Arial"/>
                <a:ea typeface="Times New Roman"/>
                <a:cs typeface="Times New Roman"/>
              </a:rPr>
              <a:t>Role-based</a:t>
            </a:r>
            <a:r>
              <a:rPr lang="en-US" sz="1000" dirty="0">
                <a:effectLst/>
                <a:latin typeface="Arial"/>
                <a:ea typeface="Times New Roman"/>
                <a:cs typeface="Segoe UI"/>
              </a:rPr>
              <a:t> </a:t>
            </a:r>
            <a:r>
              <a:rPr lang="en-US" sz="1000" b="1" dirty="0">
                <a:effectLst/>
                <a:latin typeface="Arial"/>
                <a:ea typeface="Times New Roman"/>
                <a:cs typeface="Times New Roman"/>
              </a:rPr>
              <a:t>or</a:t>
            </a:r>
            <a:r>
              <a:rPr lang="en-US" sz="1000" dirty="0">
                <a:effectLst/>
                <a:latin typeface="Arial"/>
                <a:ea typeface="Times New Roman"/>
                <a:cs typeface="Segoe UI"/>
              </a:rPr>
              <a:t> </a:t>
            </a:r>
            <a:r>
              <a:rPr lang="en-US" sz="1000" b="1" dirty="0">
                <a:effectLst/>
                <a:latin typeface="Arial"/>
                <a:ea typeface="Times New Roman"/>
                <a:cs typeface="Times New Roman"/>
              </a:rPr>
              <a:t>feature-based</a:t>
            </a:r>
            <a:r>
              <a:rPr lang="en-US" sz="1000" dirty="0">
                <a:effectLst/>
                <a:latin typeface="Arial"/>
                <a:ea typeface="Times New Roman"/>
                <a:cs typeface="Segoe UI"/>
              </a:rPr>
              <a:t> </a:t>
            </a:r>
            <a:r>
              <a:rPr lang="en-US" sz="1000" b="1" dirty="0">
                <a:effectLst/>
                <a:latin typeface="Arial"/>
                <a:ea typeface="Times New Roman"/>
                <a:cs typeface="Times New Roman"/>
              </a:rPr>
              <a:t>installation</a:t>
            </a:r>
            <a:r>
              <a:rPr lang="en-US" sz="1000" dirty="0">
                <a:effectLst/>
                <a:latin typeface="Arial"/>
                <a:ea typeface="Times New Roman"/>
                <a:cs typeface="Segoe UI"/>
              </a:rPr>
              <a:t> is selected, and then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Select destination server</a:t>
            </a:r>
            <a:r>
              <a:rPr lang="en-US" sz="1000" dirty="0">
                <a:effectLst/>
                <a:latin typeface="Arial"/>
                <a:ea typeface="Times New Roman"/>
                <a:cs typeface="Segoe UI"/>
              </a:rPr>
              <a:t> page, ensure that </a:t>
            </a:r>
            <a:r>
              <a:rPr lang="en-US" sz="1000" b="1" dirty="0">
                <a:effectLst/>
                <a:latin typeface="Arial"/>
                <a:ea typeface="Times New Roman"/>
                <a:cs typeface="Times New Roman"/>
              </a:rPr>
              <a:t>Select a server from the server pool</a:t>
            </a:r>
            <a:r>
              <a:rPr lang="en-US" sz="1000" dirty="0">
                <a:effectLst/>
                <a:latin typeface="Arial"/>
                <a:ea typeface="Times New Roman"/>
                <a:cs typeface="Segoe UI"/>
              </a:rPr>
              <a:t> is selected.</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Server Pool</a:t>
            </a:r>
            <a:r>
              <a:rPr lang="en-US" sz="1000" dirty="0">
                <a:effectLst/>
                <a:latin typeface="Arial"/>
                <a:ea typeface="Times New Roman"/>
                <a:cs typeface="Segoe UI"/>
              </a:rPr>
              <a:t> page, verify that </a:t>
            </a:r>
            <a:r>
              <a:rPr lang="en-US" sz="1000" b="1" dirty="0">
                <a:effectLst/>
                <a:latin typeface="Arial"/>
                <a:ea typeface="Times New Roman"/>
                <a:cs typeface="Times New Roman"/>
              </a:rPr>
              <a:t>TOR-DC1.Adatum.com</a:t>
            </a:r>
            <a:r>
              <a:rPr lang="en-US" sz="1000" dirty="0">
                <a:effectLst/>
                <a:latin typeface="Arial"/>
                <a:ea typeface="Times New Roman"/>
                <a:cs typeface="Segoe UI"/>
              </a:rPr>
              <a:t> is highlighted, and then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Select server roles</a:t>
            </a:r>
            <a:r>
              <a:rPr lang="en-US" sz="1000" dirty="0">
                <a:effectLst/>
                <a:latin typeface="Arial"/>
                <a:ea typeface="Times New Roman"/>
                <a:cs typeface="Segoe UI"/>
              </a:rPr>
              <a:t> page, select the </a:t>
            </a:r>
            <a:r>
              <a:rPr lang="en-US" sz="1000" b="1" dirty="0">
                <a:effectLst/>
                <a:latin typeface="Arial"/>
                <a:ea typeface="Times New Roman"/>
                <a:cs typeface="Times New Roman"/>
              </a:rPr>
              <a:t>Active Directory Domain Services</a:t>
            </a:r>
            <a:r>
              <a:rPr lang="en-US" sz="1000" dirty="0">
                <a:effectLst/>
                <a:latin typeface="Arial"/>
                <a:ea typeface="Times New Roman"/>
                <a:cs typeface="Segoe UI"/>
              </a:rPr>
              <a:t> check box, click </a:t>
            </a:r>
            <a:r>
              <a:rPr lang="en-US" sz="1000" b="1" dirty="0">
                <a:effectLst/>
                <a:latin typeface="Arial"/>
                <a:ea typeface="Times New Roman"/>
                <a:cs typeface="Times New Roman"/>
              </a:rPr>
              <a:t>Add Features</a:t>
            </a:r>
            <a:r>
              <a:rPr lang="en-US" sz="1000" dirty="0">
                <a:effectLst/>
                <a:latin typeface="Arial"/>
                <a:ea typeface="Times New Roman"/>
                <a:cs typeface="Segoe UI"/>
              </a:rPr>
              <a:t>, and then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a:t>
            </a:r>
            <a:r>
              <a:rPr lang="en-US" sz="1000" b="1" dirty="0">
                <a:effectLst/>
                <a:latin typeface="Arial"/>
                <a:ea typeface="Times New Roman"/>
                <a:cs typeface="Times New Roman"/>
              </a:rPr>
              <a:t> Select features</a:t>
            </a:r>
            <a:r>
              <a:rPr lang="en-US" sz="1000" dirty="0">
                <a:effectLst/>
                <a:latin typeface="Arial"/>
                <a:ea typeface="Times New Roman"/>
                <a:cs typeface="Segoe UI"/>
              </a:rPr>
              <a:t> page,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Active Directory Domain Services</a:t>
            </a:r>
            <a:r>
              <a:rPr lang="en-US" sz="1000" dirty="0">
                <a:effectLst/>
                <a:latin typeface="Arial"/>
                <a:ea typeface="Times New Roman"/>
                <a:cs typeface="Segoe UI"/>
              </a:rPr>
              <a:t> page, review the message, and then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Confirm installation selections</a:t>
            </a:r>
            <a:r>
              <a:rPr lang="en-US" sz="1000" dirty="0">
                <a:effectLst/>
                <a:latin typeface="Arial"/>
                <a:ea typeface="Times New Roman"/>
                <a:cs typeface="Segoe UI"/>
              </a:rPr>
              <a:t> page, review the message, and then click </a:t>
            </a:r>
            <a:r>
              <a:rPr lang="en-US" sz="1000" b="1" dirty="0">
                <a:effectLst/>
                <a:latin typeface="Arial"/>
                <a:ea typeface="Times New Roman"/>
                <a:cs typeface="Times New Roman"/>
              </a:rPr>
              <a:t>Install</a:t>
            </a:r>
            <a:r>
              <a:rPr lang="en-US" sz="1000" dirty="0">
                <a:effectLst/>
                <a:latin typeface="Arial"/>
                <a:ea typeface="Times New Roman"/>
                <a:cs typeface="Segoe UI"/>
              </a:rPr>
              <a:t>. Installation will take several minutes.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IN" sz="1000" dirty="0">
                <a:latin typeface="Arial"/>
                <a:ea typeface="Times New Roman"/>
                <a:cs typeface="Segoe UI"/>
              </a:rPr>
              <a:t>On the </a:t>
            </a:r>
            <a:r>
              <a:rPr lang="en-IN" sz="1000" b="1" dirty="0">
                <a:latin typeface="Arial"/>
                <a:ea typeface="Calibri"/>
                <a:cs typeface="Times New Roman"/>
              </a:rPr>
              <a:t>Results</a:t>
            </a:r>
            <a:r>
              <a:rPr lang="en-IN" sz="1000" dirty="0">
                <a:latin typeface="Arial"/>
                <a:ea typeface="Times New Roman"/>
                <a:cs typeface="Times New Roman"/>
              </a:rPr>
              <a:t> page</a:t>
            </a:r>
            <a:r>
              <a:rPr lang="en-IN" sz="1000" dirty="0">
                <a:latin typeface="Arial"/>
                <a:ea typeface="Times New Roman"/>
                <a:cs typeface="Segoe UI"/>
              </a:rPr>
              <a:t>, click </a:t>
            </a:r>
            <a:r>
              <a:rPr lang="en-IN" sz="1000" b="1" dirty="0">
                <a:latin typeface="Arial"/>
                <a:ea typeface="Calibri"/>
                <a:cs typeface="Times New Roman"/>
              </a:rPr>
              <a:t>Promote this server to a domain controller</a:t>
            </a:r>
            <a:r>
              <a:rPr lang="en-IN" sz="1000" dirty="0">
                <a:latin typeface="Arial"/>
                <a:ea typeface="Times New Roman"/>
                <a:cs typeface="Segoe UI"/>
              </a:rPr>
              <a:t>. The wizard continues.</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16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886676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Configure TOR-DC1 as an AD DS domain controller by using the Active Directory Domain Services</a:t>
            </a:r>
            <a:r>
              <a:rPr lang="en-IN" sz="1000" dirty="0">
                <a:solidFill>
                  <a:srgbClr val="000000"/>
                </a:solidFill>
                <a:latin typeface="Arial"/>
              </a:rPr>
              <a:t> </a:t>
            </a:r>
            <a:r>
              <a:rPr lang="en-US" sz="1000" b="1" dirty="0">
                <a:solidFill>
                  <a:prstClr val="black"/>
                </a:solidFill>
                <a:latin typeface="Arial"/>
                <a:ea typeface="Times New Roman"/>
                <a:cs typeface="Segoe UI"/>
              </a:rPr>
              <a:t>Configuration Wizard</a:t>
            </a:r>
            <a:endParaRPr lang="en-IN" sz="1000" b="1" dirty="0">
              <a:solidFill>
                <a:prstClr val="black"/>
              </a:solidFill>
              <a:latin typeface="Arial"/>
              <a:ea typeface="Times New Roman"/>
              <a:cs typeface="Segoe UI"/>
            </a:endParaRPr>
          </a:p>
          <a:p>
            <a:pPr marL="342900" lvl="0" indent="-342900">
              <a:spcBef>
                <a:spcPts val="1000"/>
              </a:spcBef>
              <a:spcAft>
                <a:spcPts val="995"/>
              </a:spcAft>
              <a:buFont typeface="+mj-lt"/>
              <a:buAutoNum type="arabicPeriod"/>
            </a:pPr>
            <a:r>
              <a:rPr lang="en-IN" sz="1000" dirty="0">
                <a:solidFill>
                  <a:prstClr val="black"/>
                </a:solidFill>
                <a:latin typeface="Arial"/>
                <a:ea typeface="Times New Roman"/>
                <a:cs typeface="Segoe UI"/>
              </a:rPr>
              <a:t>On the </a:t>
            </a:r>
            <a:r>
              <a:rPr lang="en-IN" sz="1000" b="1" dirty="0">
                <a:solidFill>
                  <a:prstClr val="black"/>
                </a:solidFill>
                <a:latin typeface="Arial"/>
                <a:cs typeface="Times New Roman"/>
              </a:rPr>
              <a:t>Deployment Configuration</a:t>
            </a:r>
            <a:r>
              <a:rPr lang="en-IN" sz="1000" dirty="0">
                <a:solidFill>
                  <a:prstClr val="black"/>
                </a:solidFill>
                <a:latin typeface="Arial"/>
                <a:ea typeface="Times New Roman"/>
                <a:cs typeface="Segoe UI"/>
              </a:rPr>
              <a:t> page, select the </a:t>
            </a:r>
            <a:r>
              <a:rPr lang="en-IN" sz="1000" b="1" dirty="0">
                <a:solidFill>
                  <a:prstClr val="black"/>
                </a:solidFill>
                <a:latin typeface="Arial"/>
                <a:cs typeface="Times New Roman"/>
              </a:rPr>
              <a:t>Add a new domain to an existing forest</a:t>
            </a:r>
            <a:r>
              <a:rPr lang="en-IN" sz="1000" dirty="0">
                <a:solidFill>
                  <a:prstClr val="black"/>
                </a:solidFill>
                <a:latin typeface="Arial"/>
                <a:ea typeface="Times New Roman"/>
                <a:cs typeface="Segoe UI"/>
              </a:rPr>
              <a:t> option, and then next to </a:t>
            </a:r>
            <a:r>
              <a:rPr lang="en-IN" sz="1000" b="1" dirty="0">
                <a:solidFill>
                  <a:prstClr val="black"/>
                </a:solidFill>
                <a:latin typeface="Arial"/>
                <a:cs typeface="Times New Roman"/>
              </a:rPr>
              <a:t>Select domain type</a:t>
            </a:r>
            <a:r>
              <a:rPr lang="en-IN" sz="1000" dirty="0">
                <a:solidFill>
                  <a:prstClr val="black"/>
                </a:solidFill>
                <a:latin typeface="Arial"/>
              </a:rPr>
              <a:t>,</a:t>
            </a:r>
            <a:r>
              <a:rPr lang="en-IN" sz="1000" dirty="0">
                <a:solidFill>
                  <a:prstClr val="black"/>
                </a:solidFill>
                <a:latin typeface="Arial"/>
                <a:ea typeface="Times New Roman"/>
                <a:cs typeface="Segoe UI"/>
              </a:rPr>
              <a:t> confirm that </a:t>
            </a:r>
            <a:r>
              <a:rPr lang="en-IN" sz="1000" b="1" dirty="0">
                <a:solidFill>
                  <a:prstClr val="black"/>
                </a:solidFill>
                <a:latin typeface="Arial"/>
                <a:cs typeface="Times New Roman"/>
              </a:rPr>
              <a:t>Child Domain</a:t>
            </a:r>
            <a:r>
              <a:rPr lang="en-IN" sz="1000" dirty="0">
                <a:solidFill>
                  <a:prstClr val="black"/>
                </a:solidFill>
                <a:latin typeface="Arial"/>
              </a:rPr>
              <a:t> is selected.</a:t>
            </a:r>
          </a:p>
          <a:p>
            <a:pPr marL="342900" lvl="0" indent="-342900">
              <a:spcAft>
                <a:spcPts val="995"/>
              </a:spcAft>
              <a:buFont typeface="+mj-lt"/>
              <a:buAutoNum type="arabicPeriod"/>
            </a:pPr>
            <a:r>
              <a:rPr lang="en-IN" sz="1000" dirty="0">
                <a:solidFill>
                  <a:prstClr val="black"/>
                </a:solidFill>
                <a:latin typeface="Arial"/>
                <a:ea typeface="Times New Roman"/>
                <a:cs typeface="Segoe UI"/>
              </a:rPr>
              <a:t>In the </a:t>
            </a:r>
            <a:r>
              <a:rPr lang="en-IN" sz="1000" b="1" dirty="0">
                <a:solidFill>
                  <a:prstClr val="black"/>
                </a:solidFill>
                <a:latin typeface="Arial"/>
                <a:cs typeface="Times New Roman"/>
              </a:rPr>
              <a:t>Parent domain name</a:t>
            </a:r>
            <a:r>
              <a:rPr lang="en-IN" sz="1000" dirty="0">
                <a:solidFill>
                  <a:prstClr val="black"/>
                </a:solidFill>
                <a:latin typeface="Arial"/>
                <a:ea typeface="Times New Roman"/>
                <a:cs typeface="Segoe UI"/>
              </a:rPr>
              <a:t> field, verify that </a:t>
            </a:r>
            <a:r>
              <a:rPr lang="en-IN" sz="1000" b="1" dirty="0">
                <a:solidFill>
                  <a:prstClr val="black"/>
                </a:solidFill>
                <a:latin typeface="Arial"/>
                <a:cs typeface="Times New Roman"/>
              </a:rPr>
              <a:t>Adatum.com</a:t>
            </a:r>
            <a:r>
              <a:rPr lang="en-IN" sz="1000" dirty="0">
                <a:solidFill>
                  <a:prstClr val="black"/>
                </a:solidFill>
                <a:latin typeface="Arial"/>
                <a:ea typeface="Times New Roman"/>
                <a:cs typeface="Segoe UI"/>
              </a:rPr>
              <a:t> is listed.</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In the </a:t>
            </a:r>
            <a:r>
              <a:rPr lang="en-IN" sz="1000" b="1" dirty="0">
                <a:solidFill>
                  <a:prstClr val="black"/>
                </a:solidFill>
                <a:latin typeface="Arial"/>
                <a:cs typeface="Times New Roman"/>
              </a:rPr>
              <a:t>New domain name</a:t>
            </a:r>
            <a:r>
              <a:rPr lang="en-IN" sz="1000" dirty="0">
                <a:solidFill>
                  <a:prstClr val="black"/>
                </a:solidFill>
                <a:latin typeface="Arial"/>
                <a:ea typeface="Times New Roman"/>
                <a:cs typeface="Segoe UI"/>
              </a:rPr>
              <a:t> box, type </a:t>
            </a:r>
            <a:r>
              <a:rPr lang="en-IN" sz="1000" b="1" dirty="0">
                <a:solidFill>
                  <a:prstClr val="black"/>
                </a:solidFill>
                <a:latin typeface="Arial"/>
                <a:cs typeface="Times New Roman"/>
              </a:rPr>
              <a:t>NA</a:t>
            </a:r>
            <a:r>
              <a:rPr lang="en-IN" sz="1000" dirty="0">
                <a:solidFill>
                  <a:prstClr val="black"/>
                </a:solidFill>
                <a:latin typeface="Arial"/>
              </a:rPr>
              <a:t>,</a:t>
            </a:r>
            <a:r>
              <a:rPr lang="en-IN" sz="1000" dirty="0">
                <a:solidFill>
                  <a:prstClr val="black"/>
                </a:solidFill>
                <a:latin typeface="Arial"/>
                <a:ea typeface="Times New Roman"/>
                <a:cs typeface="Segoe UI"/>
              </a:rPr>
              <a:t> and then click </a:t>
            </a:r>
            <a:r>
              <a:rPr lang="en-IN" sz="1000" b="1" dirty="0">
                <a:solidFill>
                  <a:prstClr val="black"/>
                </a:solidFill>
                <a:latin typeface="Arial"/>
                <a:cs typeface="Times New Roman"/>
              </a:rPr>
              <a:t>Next</a:t>
            </a:r>
            <a:r>
              <a:rPr lang="en-IN" sz="1000" dirty="0">
                <a:solidFill>
                  <a:prstClr val="black"/>
                </a:solidFill>
                <a:latin typeface="Arial"/>
                <a:ea typeface="Times New Roman"/>
                <a:cs typeface="Segoe UI"/>
              </a:rPr>
              <a:t>.</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On the </a:t>
            </a:r>
            <a:r>
              <a:rPr lang="en-IN" sz="1000" b="1" dirty="0">
                <a:solidFill>
                  <a:prstClr val="black"/>
                </a:solidFill>
                <a:latin typeface="Arial"/>
                <a:cs typeface="Times New Roman"/>
              </a:rPr>
              <a:t>Domain Controller Options</a:t>
            </a:r>
            <a:r>
              <a:rPr lang="en-IN" sz="1000" dirty="0">
                <a:solidFill>
                  <a:prstClr val="black"/>
                </a:solidFill>
                <a:latin typeface="Arial"/>
                <a:ea typeface="Times New Roman"/>
                <a:cs typeface="Segoe UI"/>
              </a:rPr>
              <a:t> page, ensure that </a:t>
            </a:r>
            <a:r>
              <a:rPr lang="en-IN" sz="1000" b="1" dirty="0">
                <a:solidFill>
                  <a:prstClr val="black"/>
                </a:solidFill>
                <a:latin typeface="Arial"/>
                <a:cs typeface="Times New Roman"/>
              </a:rPr>
              <a:t>Windows Server 2016 </a:t>
            </a:r>
            <a:r>
              <a:rPr lang="en-IN" sz="1000" dirty="0">
                <a:solidFill>
                  <a:prstClr val="black"/>
                </a:solidFill>
                <a:latin typeface="Arial"/>
                <a:ea typeface="Times New Roman"/>
                <a:cs typeface="Segoe UI"/>
              </a:rPr>
              <a:t>is selected as the</a:t>
            </a:r>
            <a:r>
              <a:rPr lang="en-IN" sz="1000" b="1" dirty="0">
                <a:solidFill>
                  <a:prstClr val="black"/>
                </a:solidFill>
                <a:latin typeface="Arial"/>
                <a:cs typeface="Times New Roman"/>
              </a:rPr>
              <a:t> Domain functional level</a:t>
            </a:r>
            <a:r>
              <a:rPr lang="en-IN" sz="1000" dirty="0">
                <a:solidFill>
                  <a:prstClr val="black"/>
                </a:solidFill>
                <a:latin typeface="Arial"/>
                <a:ea typeface="Times New Roman"/>
                <a:cs typeface="Segoe UI"/>
              </a:rPr>
              <a:t>, that </a:t>
            </a:r>
            <a:r>
              <a:rPr lang="en-IN" sz="1000" b="1" dirty="0">
                <a:solidFill>
                  <a:prstClr val="black"/>
                </a:solidFill>
                <a:latin typeface="Arial"/>
                <a:cs typeface="Times New Roman"/>
              </a:rPr>
              <a:t>Domain Name System (DNS) server</a:t>
            </a:r>
            <a:r>
              <a:rPr lang="en-IN" sz="1000" dirty="0">
                <a:solidFill>
                  <a:prstClr val="black"/>
                </a:solidFill>
                <a:latin typeface="Arial"/>
                <a:ea typeface="Times New Roman"/>
                <a:cs typeface="Segoe UI"/>
              </a:rPr>
              <a:t> is selected, and that </a:t>
            </a:r>
            <a:r>
              <a:rPr lang="en-IN" sz="1000" b="1" dirty="0">
                <a:solidFill>
                  <a:prstClr val="black"/>
                </a:solidFill>
                <a:latin typeface="Arial"/>
                <a:cs typeface="Times New Roman"/>
              </a:rPr>
              <a:t>Global </a:t>
            </a:r>
            <a:r>
              <a:rPr lang="en-IN" sz="1000" b="1" dirty="0" err="1">
                <a:solidFill>
                  <a:prstClr val="black"/>
                </a:solidFill>
                <a:latin typeface="Arial"/>
                <a:cs typeface="Times New Roman"/>
              </a:rPr>
              <a:t>Catalog</a:t>
            </a:r>
            <a:r>
              <a:rPr lang="en-IN" sz="1000" b="1" dirty="0">
                <a:solidFill>
                  <a:prstClr val="black"/>
                </a:solidFill>
                <a:latin typeface="Arial"/>
                <a:cs typeface="Times New Roman"/>
              </a:rPr>
              <a:t> (GC)</a:t>
            </a:r>
            <a:r>
              <a:rPr lang="en-IN" sz="1000" dirty="0">
                <a:solidFill>
                  <a:prstClr val="black"/>
                </a:solidFill>
                <a:latin typeface="Arial"/>
                <a:ea typeface="Times New Roman"/>
                <a:cs typeface="Segoe UI"/>
              </a:rPr>
              <a:t> is selected.</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In the </a:t>
            </a:r>
            <a:r>
              <a:rPr lang="en-IN" sz="1000" b="1" dirty="0">
                <a:solidFill>
                  <a:prstClr val="black"/>
                </a:solidFill>
                <a:latin typeface="Arial"/>
                <a:cs typeface="Times New Roman"/>
              </a:rPr>
              <a:t>Type the Directory Services Restore Mode (DSRM) password </a:t>
            </a:r>
            <a:r>
              <a:rPr lang="en-IN" sz="1000" dirty="0">
                <a:solidFill>
                  <a:prstClr val="black"/>
                </a:solidFill>
                <a:latin typeface="Arial"/>
                <a:ea typeface="Times New Roman"/>
                <a:cs typeface="Segoe UI"/>
              </a:rPr>
              <a:t>text</a:t>
            </a:r>
            <a:r>
              <a:rPr lang="en-IN" sz="1000" b="1" dirty="0">
                <a:solidFill>
                  <a:prstClr val="black"/>
                </a:solidFill>
                <a:latin typeface="Arial"/>
                <a:cs typeface="Times New Roman"/>
              </a:rPr>
              <a:t> </a:t>
            </a:r>
            <a:r>
              <a:rPr lang="en-IN" sz="1000" dirty="0">
                <a:solidFill>
                  <a:prstClr val="black"/>
                </a:solidFill>
                <a:latin typeface="Arial"/>
                <a:ea typeface="Times New Roman"/>
                <a:cs typeface="Segoe UI"/>
              </a:rPr>
              <a:t>boxes, type </a:t>
            </a:r>
            <a:r>
              <a:rPr lang="en-IN" sz="1000" b="1" dirty="0">
                <a:solidFill>
                  <a:prstClr val="black"/>
                </a:solidFill>
                <a:latin typeface="Arial"/>
                <a:cs typeface="Times New Roman"/>
              </a:rPr>
              <a:t>Pa55w.rd</a:t>
            </a:r>
            <a:r>
              <a:rPr lang="en-IN" sz="1000" dirty="0">
                <a:solidFill>
                  <a:prstClr val="black"/>
                </a:solidFill>
                <a:latin typeface="Arial"/>
                <a:ea typeface="Times New Roman"/>
                <a:cs typeface="Segoe UI"/>
              </a:rPr>
              <a:t> in both boxes, and then click </a:t>
            </a:r>
            <a:r>
              <a:rPr lang="en-IN" sz="1000" b="1" dirty="0">
                <a:solidFill>
                  <a:prstClr val="black"/>
                </a:solidFill>
                <a:latin typeface="Arial"/>
                <a:cs typeface="Times New Roman"/>
              </a:rPr>
              <a:t>Next</a:t>
            </a:r>
            <a:r>
              <a:rPr lang="en-IN" sz="1000" dirty="0">
                <a:solidFill>
                  <a:prstClr val="black"/>
                </a:solidFill>
                <a:latin typeface="Arial"/>
                <a:ea typeface="Times New Roman"/>
                <a:cs typeface="Segoe UI"/>
              </a:rPr>
              <a:t>.</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On the </a:t>
            </a:r>
            <a:r>
              <a:rPr lang="en-IN" sz="1000" b="1" dirty="0">
                <a:solidFill>
                  <a:prstClr val="black"/>
                </a:solidFill>
                <a:latin typeface="Arial"/>
                <a:cs typeface="Times New Roman"/>
              </a:rPr>
              <a:t>DNS Options</a:t>
            </a:r>
            <a:r>
              <a:rPr lang="en-IN" sz="1000" dirty="0">
                <a:solidFill>
                  <a:prstClr val="black"/>
                </a:solidFill>
                <a:latin typeface="Arial"/>
                <a:ea typeface="Times New Roman"/>
                <a:cs typeface="Segoe UI"/>
              </a:rPr>
              <a:t> page, click </a:t>
            </a:r>
            <a:r>
              <a:rPr lang="en-IN" sz="1000" b="1" dirty="0">
                <a:solidFill>
                  <a:prstClr val="black"/>
                </a:solidFill>
                <a:latin typeface="Arial"/>
                <a:cs typeface="Times New Roman"/>
              </a:rPr>
              <a:t>Next</a:t>
            </a:r>
            <a:r>
              <a:rPr lang="en-IN" sz="1000" dirty="0">
                <a:solidFill>
                  <a:prstClr val="black"/>
                </a:solidFill>
                <a:latin typeface="Arial"/>
                <a:ea typeface="Times New Roman"/>
                <a:cs typeface="Segoe UI"/>
              </a:rPr>
              <a:t>.</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On the </a:t>
            </a:r>
            <a:r>
              <a:rPr lang="en-IN" sz="1000" b="1" dirty="0">
                <a:solidFill>
                  <a:prstClr val="black"/>
                </a:solidFill>
                <a:latin typeface="Arial"/>
                <a:cs typeface="Times New Roman"/>
              </a:rPr>
              <a:t>Additional Options</a:t>
            </a:r>
            <a:r>
              <a:rPr lang="en-IN" sz="1000" dirty="0">
                <a:solidFill>
                  <a:prstClr val="black"/>
                </a:solidFill>
                <a:latin typeface="Arial"/>
                <a:ea typeface="Times New Roman"/>
                <a:cs typeface="Segoe UI"/>
              </a:rPr>
              <a:t> page, click </a:t>
            </a:r>
            <a:r>
              <a:rPr lang="en-IN" sz="1000" b="1" dirty="0">
                <a:solidFill>
                  <a:prstClr val="black"/>
                </a:solidFill>
                <a:latin typeface="Arial"/>
                <a:cs typeface="Times New Roman"/>
              </a:rPr>
              <a:t>Next</a:t>
            </a:r>
            <a:r>
              <a:rPr lang="en-IN" sz="1000" dirty="0">
                <a:solidFill>
                  <a:prstClr val="black"/>
                </a:solidFill>
                <a:latin typeface="Arial"/>
                <a:ea typeface="Times New Roman"/>
                <a:cs typeface="Segoe UI"/>
              </a:rPr>
              <a:t>.</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On the </a:t>
            </a:r>
            <a:r>
              <a:rPr lang="en-IN" sz="1000" b="1" dirty="0">
                <a:solidFill>
                  <a:prstClr val="black"/>
                </a:solidFill>
                <a:latin typeface="Arial"/>
                <a:cs typeface="Times New Roman"/>
              </a:rPr>
              <a:t>Paths</a:t>
            </a:r>
            <a:r>
              <a:rPr lang="en-IN" sz="1000" dirty="0">
                <a:solidFill>
                  <a:prstClr val="black"/>
                </a:solidFill>
                <a:latin typeface="Arial"/>
                <a:ea typeface="Times New Roman"/>
                <a:cs typeface="Segoe UI"/>
              </a:rPr>
              <a:t> page, click </a:t>
            </a:r>
            <a:r>
              <a:rPr lang="en-IN" sz="1000" b="1" dirty="0">
                <a:solidFill>
                  <a:prstClr val="black"/>
                </a:solidFill>
                <a:latin typeface="Arial"/>
                <a:cs typeface="Times New Roman"/>
              </a:rPr>
              <a:t>Next</a:t>
            </a:r>
            <a:r>
              <a:rPr lang="en-IN" sz="1000" dirty="0">
                <a:solidFill>
                  <a:prstClr val="black"/>
                </a:solidFill>
                <a:latin typeface="Arial"/>
                <a:ea typeface="Times New Roman"/>
                <a:cs typeface="Segoe UI"/>
              </a:rPr>
              <a:t>.</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On the </a:t>
            </a:r>
            <a:r>
              <a:rPr lang="en-IN" sz="1000" b="1" dirty="0">
                <a:solidFill>
                  <a:prstClr val="black"/>
                </a:solidFill>
                <a:latin typeface="Arial"/>
                <a:cs typeface="Times New Roman"/>
              </a:rPr>
              <a:t>Review Options</a:t>
            </a:r>
            <a:r>
              <a:rPr lang="en-IN" sz="1000" dirty="0">
                <a:solidFill>
                  <a:prstClr val="black"/>
                </a:solidFill>
                <a:latin typeface="Arial"/>
                <a:ea typeface="Times New Roman"/>
                <a:cs typeface="Segoe UI"/>
              </a:rPr>
              <a:t> page, click </a:t>
            </a:r>
            <a:r>
              <a:rPr lang="en-IN" sz="1000" b="1" dirty="0">
                <a:solidFill>
                  <a:prstClr val="black"/>
                </a:solidFill>
                <a:latin typeface="Arial"/>
                <a:cs typeface="Times New Roman"/>
              </a:rPr>
              <a:t>Next</a:t>
            </a:r>
            <a:r>
              <a:rPr lang="en-IN" sz="1000" dirty="0">
                <a:solidFill>
                  <a:prstClr val="black"/>
                </a:solidFill>
                <a:latin typeface="Arial"/>
                <a:ea typeface="Times New Roman"/>
                <a:cs typeface="Segoe UI"/>
              </a:rPr>
              <a:t>.</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prstClr val="black"/>
                </a:solidFill>
                <a:latin typeface="Arial"/>
                <a:ea typeface="Times New Roman"/>
                <a:cs typeface="Segoe UI"/>
              </a:rPr>
              <a:t>In the</a:t>
            </a:r>
            <a:r>
              <a:rPr lang="en-IN" sz="1000" b="1" dirty="0">
                <a:solidFill>
                  <a:prstClr val="black"/>
                </a:solidFill>
                <a:latin typeface="Arial"/>
                <a:cs typeface="Times New Roman"/>
              </a:rPr>
              <a:t> Prerequisites Check </a:t>
            </a:r>
            <a:r>
              <a:rPr lang="en-IN" sz="1000" dirty="0">
                <a:solidFill>
                  <a:prstClr val="black"/>
                </a:solidFill>
                <a:latin typeface="Arial"/>
                <a:ea typeface="Times New Roman"/>
                <a:cs typeface="Segoe UI"/>
              </a:rPr>
              <a:t>window, click </a:t>
            </a:r>
            <a:r>
              <a:rPr lang="en-IN" sz="1000" b="1" dirty="0">
                <a:solidFill>
                  <a:prstClr val="black"/>
                </a:solidFill>
                <a:latin typeface="Arial"/>
                <a:cs typeface="Times New Roman"/>
              </a:rPr>
              <a:t>Install</a:t>
            </a:r>
            <a:r>
              <a:rPr lang="en-IN" sz="1000" dirty="0">
                <a:solidFill>
                  <a:prstClr val="black"/>
                </a:solidFill>
                <a:latin typeface="Arial"/>
                <a:ea typeface="Times New Roman"/>
                <a:cs typeface="Segoe UI"/>
              </a:rPr>
              <a:t>.</a:t>
            </a:r>
            <a:endParaRPr lang="en-IN" sz="1000" dirty="0">
              <a:solidFill>
                <a:prstClr val="black"/>
              </a:solidFill>
              <a:latin typeface="Arial"/>
            </a:endParaRPr>
          </a:p>
          <a:p>
            <a:pPr marL="342900" lvl="0" indent="-342900">
              <a:spcAft>
                <a:spcPts val="995"/>
              </a:spcAft>
              <a:buFont typeface="+mj-lt"/>
              <a:buAutoNum type="arabicPeriod"/>
            </a:pPr>
            <a:r>
              <a:rPr lang="en-IN" sz="1000" dirty="0">
                <a:solidFill>
                  <a:srgbClr val="000000"/>
                </a:solidFill>
                <a:latin typeface="Arial"/>
                <a:ea typeface="Times New Roman"/>
                <a:cs typeface="Segoe UI"/>
              </a:rPr>
              <a:t>Review the information, and then allow </a:t>
            </a:r>
            <a:r>
              <a:rPr lang="en-IN" sz="1000" b="1" dirty="0">
                <a:solidFill>
                  <a:srgbClr val="000000"/>
                </a:solidFill>
                <a:latin typeface="Arial"/>
                <a:cs typeface="Times New Roman"/>
              </a:rPr>
              <a:t>TOR-DC1</a:t>
            </a:r>
            <a:r>
              <a:rPr lang="en-IN" sz="1000" dirty="0">
                <a:solidFill>
                  <a:srgbClr val="000000"/>
                </a:solidFill>
                <a:latin typeface="Arial"/>
                <a:ea typeface="Times New Roman"/>
                <a:cs typeface="Segoe UI"/>
              </a:rPr>
              <a:t> to restart as an AD DS domain controller in the new AD DS domain that you created in the AD DS forest.</a:t>
            </a:r>
            <a:endParaRPr lang="en-IN" sz="1000" dirty="0">
              <a:solidFill>
                <a:srgbClr val="000000"/>
              </a:solidFill>
              <a:latin typeface="Arial"/>
            </a:endParaRPr>
          </a:p>
          <a:p>
            <a:pPr marL="342900" lvl="0" indent="-342900">
              <a:spcAft>
                <a:spcPts val="995"/>
              </a:spcAft>
              <a:buFont typeface="+mj-lt"/>
              <a:buAutoNum type="arabicPeriod"/>
            </a:pPr>
            <a:r>
              <a:rPr lang="en-IN" sz="1000" dirty="0">
                <a:solidFill>
                  <a:srgbClr val="000000"/>
                </a:solidFill>
                <a:latin typeface="Arial"/>
                <a:cs typeface="Segoe UI"/>
              </a:rPr>
              <a:t>Sign in to </a:t>
            </a:r>
            <a:r>
              <a:rPr lang="en-IN" sz="1000" b="1" dirty="0">
                <a:solidFill>
                  <a:srgbClr val="000000"/>
                </a:solidFill>
                <a:latin typeface="Arial"/>
                <a:cs typeface="Times New Roman"/>
              </a:rPr>
              <a:t>TOR-DC1</a:t>
            </a:r>
            <a:r>
              <a:rPr lang="en-IN" sz="1000" dirty="0">
                <a:solidFill>
                  <a:srgbClr val="000000"/>
                </a:solidFill>
                <a:latin typeface="Arial"/>
                <a:cs typeface="Segoe UI"/>
              </a:rPr>
              <a:t> as </a:t>
            </a:r>
            <a:r>
              <a:rPr lang="en-IN" sz="1000" b="1" dirty="0">
                <a:solidFill>
                  <a:srgbClr val="000000"/>
                </a:solidFill>
                <a:latin typeface="Arial"/>
                <a:cs typeface="Times New Roman"/>
              </a:rPr>
              <a:t>NA\Administrator</a:t>
            </a:r>
            <a:r>
              <a:rPr lang="en-IN" sz="1000" dirty="0">
                <a:solidFill>
                  <a:srgbClr val="000000"/>
                </a:solidFill>
                <a:latin typeface="Arial"/>
                <a:cs typeface="Segoe UI"/>
              </a:rPr>
              <a:t> with the password </a:t>
            </a:r>
            <a:r>
              <a:rPr lang="en-IN" sz="1000" b="1" dirty="0">
                <a:solidFill>
                  <a:srgbClr val="000000"/>
                </a:solidFill>
                <a:latin typeface="Arial"/>
                <a:cs typeface="Times New Roman"/>
              </a:rPr>
              <a:t>Pa55w.rd</a:t>
            </a:r>
            <a:r>
              <a:rPr lang="en-IN" sz="1000" dirty="0">
                <a:solidFill>
                  <a:srgbClr val="000000"/>
                </a:solidFill>
                <a:latin typeface="Arial"/>
                <a:cs typeface="Segoe UI"/>
              </a:rPr>
              <a:t>, and then review some of the AD DS tools to confirm the installation of the new domain.</a:t>
            </a:r>
            <a:endParaRPr lang="en-IN" dirty="0"/>
          </a:p>
        </p:txBody>
      </p:sp>
      <p:sp>
        <p:nvSpPr>
          <p:cNvPr id="4" name="Slide Number Placeholder 3"/>
          <p:cNvSpPr>
            <a:spLocks noGrp="1"/>
          </p:cNvSpPr>
          <p:nvPr>
            <p:ph type="sldNum" sz="quarter" idx="10"/>
          </p:nvPr>
        </p:nvSpPr>
        <p:spPr/>
        <p:txBody>
          <a:bodyPr/>
          <a:lstStyle/>
          <a:p>
            <a:fld id="{E0A06077-C8F9-41D6-87C9-4A5D4168A636}" type="slidenum">
              <a:rPr lang="en-IN" smtClean="0"/>
              <a:t>17</a:t>
            </a:fld>
            <a:endParaRPr lang="en-IN"/>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1574727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Mention to students that when they demote AD DS domain controllers that are running Windows Server 2012 R2, Windows Server 2012, Windows Server 2008 R2, and Windows Server 2008, the metadata in AD DS and the obsolete DNS records are not removed automatically. Students will have to address this manually or use scripts. Addressing this issue is not necessary with an in-place upgrade.</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18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1663616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Segoe UI"/>
              </a:rPr>
              <a:t> This topic has one additional slide.</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Describe the process of using the Active Directory Migration Tool (ADMT) or a similar tool. Explain the </a:t>
            </a:r>
            <a:r>
              <a:rPr lang="en-IN" sz="1000" b="1" dirty="0">
                <a:latin typeface="Arial"/>
                <a:ea typeface="Calibri"/>
                <a:cs typeface="Times New Roman"/>
              </a:rPr>
              <a:t>SID-History</a:t>
            </a:r>
            <a:r>
              <a:rPr lang="en-IN" sz="1000" dirty="0">
                <a:latin typeface="Arial"/>
                <a:ea typeface="Calibri"/>
                <a:cs typeface="Segoe UI"/>
              </a:rPr>
              <a:t> attribute and use the </a:t>
            </a:r>
            <a:r>
              <a:rPr lang="en-IN" sz="1000" dirty="0">
                <a:latin typeface="Arial"/>
                <a:ea typeface="Calibri"/>
                <a:cs typeface="Times New Roman"/>
              </a:rPr>
              <a:t>Windows PowerShell</a:t>
            </a:r>
            <a:r>
              <a:rPr lang="en-IN" sz="1000" dirty="0">
                <a:latin typeface="Arial"/>
                <a:ea typeface="Calibri"/>
                <a:cs typeface="Segoe UI"/>
              </a:rPr>
              <a:t> command-line interface or the attribute editor tab in </a:t>
            </a:r>
            <a:r>
              <a:rPr lang="en-IN" sz="1000" b="1" dirty="0">
                <a:latin typeface="Arial"/>
                <a:ea typeface="Calibri"/>
                <a:cs typeface="Times New Roman"/>
              </a:rPr>
              <a:t>Active Directory Users and Computers </a:t>
            </a:r>
            <a:r>
              <a:rPr lang="en-IN" sz="1000" dirty="0">
                <a:latin typeface="Arial"/>
                <a:ea typeface="Calibri"/>
                <a:cs typeface="Segoe UI"/>
              </a:rPr>
              <a:t>to demonstrate how to see all of the configured attributes for an object. The following </a:t>
            </a:r>
            <a:r>
              <a:rPr lang="en-IN" sz="1000" dirty="0">
                <a:latin typeface="Arial"/>
                <a:ea typeface="Calibri"/>
                <a:cs typeface="Times New Roman"/>
              </a:rPr>
              <a:t>Windows PowerShell</a:t>
            </a:r>
            <a:r>
              <a:rPr lang="en-IN" sz="1000" dirty="0">
                <a:latin typeface="Arial"/>
                <a:ea typeface="Calibri"/>
                <a:cs typeface="Segoe UI"/>
              </a:rPr>
              <a:t> command lists all of a user object’s properties:</a:t>
            </a:r>
            <a:endParaRPr lang="en-IN" sz="1000" dirty="0">
              <a:latin typeface="Arial"/>
              <a:ea typeface="Calibri"/>
              <a:cs typeface="Times New Roman"/>
            </a:endParaRPr>
          </a:p>
          <a:p>
            <a:pPr>
              <a:lnSpc>
                <a:spcPts val="1000"/>
              </a:lnSpc>
              <a:spcBef>
                <a:spcPts val="600"/>
              </a:spcBef>
              <a:spcAft>
                <a:spcPts val="600"/>
              </a:spcAft>
            </a:pPr>
            <a:r>
              <a:rPr lang="en-US" sz="1000" b="1" dirty="0">
                <a:effectLst/>
                <a:latin typeface="Arial"/>
                <a:ea typeface="Times New Roman"/>
                <a:cs typeface="Times New Roman"/>
              </a:rPr>
              <a:t>Get-</a:t>
            </a:r>
            <a:r>
              <a:rPr lang="en-US" sz="1000" b="1" dirty="0" err="1">
                <a:effectLst/>
                <a:latin typeface="Arial"/>
                <a:ea typeface="Times New Roman"/>
                <a:cs typeface="Times New Roman"/>
              </a:rPr>
              <a:t>ADUser</a:t>
            </a:r>
            <a:r>
              <a:rPr lang="en-US" sz="1000" b="1" dirty="0">
                <a:effectLst/>
                <a:latin typeface="Arial"/>
                <a:ea typeface="Times New Roman"/>
                <a:cs typeface="Times New Roman"/>
              </a:rPr>
              <a:t> &lt;</a:t>
            </a:r>
            <a:r>
              <a:rPr lang="en-US" sz="1000" b="1" dirty="0" err="1">
                <a:effectLst/>
                <a:latin typeface="Arial"/>
                <a:ea typeface="Times New Roman"/>
                <a:cs typeface="Times New Roman"/>
              </a:rPr>
              <a:t>UserName</a:t>
            </a:r>
            <a:r>
              <a:rPr lang="en-US" sz="1000" b="1" dirty="0">
                <a:effectLst/>
                <a:latin typeface="Arial"/>
                <a:ea typeface="Times New Roman"/>
                <a:cs typeface="Times New Roman"/>
              </a:rPr>
              <a:t>&gt; -Properties * | </a:t>
            </a:r>
            <a:r>
              <a:rPr lang="en-US" sz="1000" b="1" dirty="0" err="1">
                <a:effectLst/>
                <a:latin typeface="Arial"/>
                <a:ea typeface="Times New Roman"/>
                <a:cs typeface="Times New Roman"/>
              </a:rPr>
              <a:t>fl</a:t>
            </a:r>
            <a:endParaRPr lang="en-IN" sz="1000" b="1" dirty="0">
              <a:effectLst/>
              <a:latin typeface="Arial"/>
              <a:ea typeface="Times New Roman"/>
              <a:cs typeface="Times New Roman"/>
            </a:endParaRPr>
          </a:p>
          <a:p>
            <a:pPr>
              <a:lnSpc>
                <a:spcPct val="115000"/>
              </a:lnSpc>
              <a:spcAft>
                <a:spcPts val="1000"/>
              </a:spcAft>
            </a:pPr>
            <a:r>
              <a:rPr lang="en-IN" sz="1000" dirty="0">
                <a:latin typeface="Arial"/>
                <a:ea typeface="Calibri"/>
                <a:cs typeface="Segoe UI"/>
              </a:rPr>
              <a:t>Discuss the complexity of migrations. Mention different aspects that make migrations complex, such as keeping access to resources in both forests and domains; cleaning up permissions after a migration; and migrating users, clients, or groups in batches, because most organizations are not able to migrate them simultaneously.</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The slide illustrates objects migrating from one domain to another. The next slide shows some user fields, including </a:t>
            </a:r>
            <a:r>
              <a:rPr lang="en-IN" sz="1000" dirty="0" err="1">
                <a:latin typeface="Arial"/>
                <a:ea typeface="Calibri"/>
                <a:cs typeface="Segoe UI"/>
              </a:rPr>
              <a:t>objectSID</a:t>
            </a:r>
            <a:r>
              <a:rPr lang="en-IN" sz="1000" dirty="0">
                <a:latin typeface="Arial"/>
                <a:ea typeface="Calibri"/>
                <a:cs typeface="Segoe UI"/>
              </a:rPr>
              <a:t> and security identifier (SID)-History, and how they migrate.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19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77711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Provide a brief overview of the module content.</a:t>
            </a:r>
          </a:p>
        </p:txBody>
      </p:sp>
      <p:sp>
        <p:nvSpPr>
          <p:cNvPr id="4" name="Slide Number Placeholder 3"/>
          <p:cNvSpPr>
            <a:spLocks noGrp="1"/>
          </p:cNvSpPr>
          <p:nvPr>
            <p:ph type="sldNum" sz="quarter" idx="10"/>
          </p:nvPr>
        </p:nvSpPr>
        <p:spPr/>
        <p:txBody>
          <a:bodyPr/>
          <a:lstStyle/>
          <a:p>
            <a:fld id="{E0A06077-C8F9-41D6-87C9-4A5D4168A636}" type="slidenum">
              <a:rPr lang="en-IN" smtClean="0"/>
              <a:t>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253847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0A06077-C8F9-41D6-87C9-4A5D4168A636}" type="slidenum">
              <a:rPr lang="en-IN" smtClean="0"/>
              <a:t>20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259001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Discuss the various DNS and UPN considerations with students. Emphasize that DNS is the foundation of an efficient AD DS environment and that, in complex scenarios, you might need to implement one or more of the techniques from the Student Handbook to optimize name resolution. Additionally, point out to students that using the UPN for user sign-ins is becoming increasingly important as organizations use federated authentication with cloud-based service offerings. UPNs are not typically used in single-domain, single-forest environments, but they become increasingly important as your AD DS environment grows in complexity. We highly recommended that you use the email domain as the UPN suffix so that users’ UPNs match their primary email addresses.</a:t>
            </a:r>
          </a:p>
        </p:txBody>
      </p:sp>
      <p:sp>
        <p:nvSpPr>
          <p:cNvPr id="4" name="Slide Number Placeholder 3"/>
          <p:cNvSpPr>
            <a:spLocks noGrp="1"/>
          </p:cNvSpPr>
          <p:nvPr>
            <p:ph type="sldNum" sz="quarter" idx="10"/>
          </p:nvPr>
        </p:nvSpPr>
        <p:spPr/>
        <p:txBody>
          <a:bodyPr/>
          <a:lstStyle/>
          <a:p>
            <a:fld id="{E0A06077-C8F9-41D6-87C9-4A5D4168A636}" type="slidenum">
              <a:rPr lang="en-IN" smtClean="0"/>
              <a:t>21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46547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of the following must be in place before you can create a forest trust?</a:t>
            </a:r>
          </a:p>
          <a:p>
            <a:pPr>
              <a:lnSpc>
                <a:spcPct val="115000"/>
              </a:lnSpc>
              <a:spcAft>
                <a:spcPts val="1000"/>
              </a:spcAft>
            </a:pPr>
            <a:r>
              <a:rPr lang="en-IN" sz="1000" dirty="0">
                <a:latin typeface="Arial"/>
                <a:ea typeface="Calibri"/>
                <a:cs typeface="Times New Roman"/>
              </a:rPr>
              <a:t>(   ) Option 1: Name resolution between the root domains in each forest.</a:t>
            </a:r>
          </a:p>
          <a:p>
            <a:pPr>
              <a:lnSpc>
                <a:spcPct val="115000"/>
              </a:lnSpc>
              <a:spcAft>
                <a:spcPts val="1000"/>
              </a:spcAft>
            </a:pPr>
            <a:r>
              <a:rPr lang="en-IN" sz="1000" dirty="0">
                <a:latin typeface="Arial"/>
                <a:ea typeface="Calibri"/>
                <a:cs typeface="Times New Roman"/>
              </a:rPr>
              <a:t>(   ) Option 2: Forest functional level of Windows Server 2003 or later.</a:t>
            </a:r>
          </a:p>
          <a:p>
            <a:pPr>
              <a:lnSpc>
                <a:spcPct val="115000"/>
              </a:lnSpc>
              <a:spcAft>
                <a:spcPts val="1000"/>
              </a:spcAft>
            </a:pPr>
            <a:r>
              <a:rPr lang="en-IN" sz="1000" dirty="0">
                <a:latin typeface="Arial"/>
                <a:ea typeface="Calibri"/>
                <a:cs typeface="Times New Roman"/>
              </a:rPr>
              <a:t>(   ) Option 3: Forest functional level of Windows Server 2008 or later.</a:t>
            </a:r>
          </a:p>
          <a:p>
            <a:pPr>
              <a:lnSpc>
                <a:spcPct val="115000"/>
              </a:lnSpc>
              <a:spcAft>
                <a:spcPts val="1000"/>
              </a:spcAft>
            </a:pPr>
            <a:r>
              <a:rPr lang="en-IN" sz="1000" dirty="0">
                <a:latin typeface="Arial"/>
                <a:ea typeface="Calibri"/>
                <a:cs typeface="Times New Roman"/>
              </a:rPr>
              <a:t>(   ) Option 4: Forest functional level of Windows Server 2012 or later.</a:t>
            </a:r>
          </a:p>
          <a:p>
            <a:pPr>
              <a:lnSpc>
                <a:spcPct val="115000"/>
              </a:lnSpc>
              <a:spcAft>
                <a:spcPts val="1000"/>
              </a:spcAft>
            </a:pPr>
            <a:r>
              <a:rPr lang="en-IN" sz="1000" dirty="0">
                <a:latin typeface="Arial"/>
                <a:ea typeface="Calibri"/>
                <a:cs typeface="Times New Roman"/>
              </a:rPr>
              <a:t>(   ) Option 5: Domain controllers must be enabled for selective authentication.</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Name resolution between the root domains in each forest.</a:t>
            </a:r>
          </a:p>
          <a:p>
            <a:pPr>
              <a:lnSpc>
                <a:spcPct val="115000"/>
              </a:lnSpc>
              <a:spcAft>
                <a:spcPts val="1000"/>
              </a:spcAft>
            </a:pPr>
            <a:r>
              <a:rPr lang="en-IN" sz="1000" dirty="0">
                <a:latin typeface="Arial"/>
                <a:ea typeface="Calibri"/>
                <a:cs typeface="Times New Roman"/>
              </a:rPr>
              <a:t>(√ ) Option 2: Forest functional level of Windows Server 2003 or later.</a:t>
            </a:r>
          </a:p>
          <a:p>
            <a:pPr>
              <a:lnSpc>
                <a:spcPct val="115000"/>
              </a:lnSpc>
              <a:spcAft>
                <a:spcPts val="1000"/>
              </a:spcAft>
            </a:pPr>
            <a:r>
              <a:rPr lang="en-IN" sz="1000" dirty="0">
                <a:latin typeface="Arial"/>
                <a:ea typeface="Calibri"/>
                <a:cs typeface="Times New Roman"/>
              </a:rPr>
              <a:t>(   ) Option 3: Forest functional level of Windows Server 2008 or later.</a:t>
            </a:r>
          </a:p>
          <a:p>
            <a:pPr>
              <a:lnSpc>
                <a:spcPct val="115000"/>
              </a:lnSpc>
              <a:spcAft>
                <a:spcPts val="1000"/>
              </a:spcAft>
            </a:pPr>
            <a:r>
              <a:rPr lang="en-IN" sz="1000" dirty="0">
                <a:latin typeface="Arial"/>
                <a:ea typeface="Calibri"/>
                <a:cs typeface="Times New Roman"/>
              </a:rPr>
              <a:t>(   ) Option 4: Forest functional level of Windows Server 2012 or later.</a:t>
            </a:r>
          </a:p>
          <a:p>
            <a:pPr>
              <a:lnSpc>
                <a:spcPct val="115000"/>
              </a:lnSpc>
              <a:spcAft>
                <a:spcPts val="1000"/>
              </a:spcAft>
            </a:pPr>
            <a:r>
              <a:rPr lang="en-IN" sz="1000" dirty="0">
                <a:latin typeface="Arial"/>
                <a:ea typeface="Calibri"/>
                <a:cs typeface="Times New Roman"/>
              </a:rPr>
              <a:t>(   ) Option 5: Domain controllers must be enabled for selective authentication.</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To create a forest trust, you must have configured name resolution between the root domains in each forest. Additionally, the forest functional level of each forest must be Windows Server 2003 or later.</a:t>
            </a:r>
          </a:p>
        </p:txBody>
      </p:sp>
      <p:sp>
        <p:nvSpPr>
          <p:cNvPr id="4" name="Slide Number Placeholder 3"/>
          <p:cNvSpPr>
            <a:spLocks noGrp="1"/>
          </p:cNvSpPr>
          <p:nvPr>
            <p:ph type="sldNum" sz="quarter" idx="10"/>
          </p:nvPr>
        </p:nvSpPr>
        <p:spPr/>
        <p:txBody>
          <a:bodyPr/>
          <a:lstStyle/>
          <a:p>
            <a:fld id="{E0A06077-C8F9-41D6-87C9-4A5D4168A636}" type="slidenum">
              <a:rPr lang="en-IN" smtClean="0"/>
              <a:t>22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36035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AD DS trust setting allows you to control the scope of authentication of trusted security principals?</a:t>
            </a:r>
          </a:p>
          <a:p>
            <a:pPr>
              <a:lnSpc>
                <a:spcPct val="115000"/>
              </a:lnSpc>
              <a:spcAft>
                <a:spcPts val="1000"/>
              </a:spcAft>
            </a:pPr>
            <a:r>
              <a:rPr lang="en-IN" sz="1000" dirty="0">
                <a:latin typeface="Arial"/>
                <a:ea typeface="Calibri"/>
                <a:cs typeface="Times New Roman"/>
              </a:rPr>
              <a:t>(   ) Option 1: Name suffix routing</a:t>
            </a:r>
          </a:p>
          <a:p>
            <a:pPr>
              <a:lnSpc>
                <a:spcPct val="115000"/>
              </a:lnSpc>
              <a:spcAft>
                <a:spcPts val="1000"/>
              </a:spcAft>
            </a:pPr>
            <a:r>
              <a:rPr lang="en-IN" sz="1000" dirty="0">
                <a:latin typeface="Arial"/>
                <a:ea typeface="Calibri"/>
                <a:cs typeface="Times New Roman"/>
              </a:rPr>
              <a:t>(   ) Option 2: Kerberos constrained delegation</a:t>
            </a:r>
          </a:p>
          <a:p>
            <a:pPr>
              <a:lnSpc>
                <a:spcPct val="115000"/>
              </a:lnSpc>
              <a:spcAft>
                <a:spcPts val="1000"/>
              </a:spcAft>
            </a:pPr>
            <a:r>
              <a:rPr lang="en-IN" sz="1000" dirty="0">
                <a:latin typeface="Arial"/>
                <a:ea typeface="Calibri"/>
                <a:cs typeface="Times New Roman"/>
              </a:rPr>
              <a:t>(   ) Option 3: Selective authentication</a:t>
            </a:r>
          </a:p>
          <a:p>
            <a:pPr>
              <a:lnSpc>
                <a:spcPct val="115000"/>
              </a:lnSpc>
              <a:spcAft>
                <a:spcPts val="1000"/>
              </a:spcAft>
            </a:pPr>
            <a:r>
              <a:rPr lang="en-IN" sz="1000" dirty="0">
                <a:latin typeface="Arial"/>
                <a:ea typeface="Calibri"/>
                <a:cs typeface="Times New Roman"/>
              </a:rPr>
              <a:t>(   ) Option 4: SID filtering</a:t>
            </a:r>
          </a:p>
          <a:p>
            <a:pPr>
              <a:lnSpc>
                <a:spcPct val="115000"/>
              </a:lnSpc>
              <a:spcAft>
                <a:spcPts val="1000"/>
              </a:spcAft>
            </a:pPr>
            <a:r>
              <a:rPr lang="en-IN" sz="1000" dirty="0">
                <a:latin typeface="Arial"/>
                <a:ea typeface="Calibri"/>
                <a:cs typeface="Times New Roman"/>
              </a:rPr>
              <a:t>(   ) Option 5: </a:t>
            </a:r>
            <a:r>
              <a:rPr lang="en-IN" sz="1000" b="1" dirty="0">
                <a:latin typeface="Arial"/>
                <a:ea typeface="Calibri"/>
                <a:cs typeface="Times New Roman"/>
              </a:rPr>
              <a:t>SID-History</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Name suffix routing</a:t>
            </a:r>
          </a:p>
          <a:p>
            <a:pPr>
              <a:lnSpc>
                <a:spcPct val="115000"/>
              </a:lnSpc>
              <a:spcAft>
                <a:spcPts val="1000"/>
              </a:spcAft>
            </a:pPr>
            <a:r>
              <a:rPr lang="en-IN" sz="1000" dirty="0">
                <a:latin typeface="Arial"/>
                <a:ea typeface="Calibri"/>
                <a:cs typeface="Times New Roman"/>
              </a:rPr>
              <a:t>(   ) Option 2: Kerberos constrained delegation</a:t>
            </a:r>
          </a:p>
          <a:p>
            <a:pPr>
              <a:lnSpc>
                <a:spcPct val="115000"/>
              </a:lnSpc>
              <a:spcAft>
                <a:spcPts val="1000"/>
              </a:spcAft>
            </a:pPr>
            <a:r>
              <a:rPr lang="en-IN" sz="1000" dirty="0">
                <a:latin typeface="Arial"/>
                <a:ea typeface="Calibri"/>
                <a:cs typeface="Times New Roman"/>
              </a:rPr>
              <a:t>(√ ) Option 3: Selective authentication</a:t>
            </a:r>
          </a:p>
          <a:p>
            <a:pPr>
              <a:lnSpc>
                <a:spcPct val="115000"/>
              </a:lnSpc>
              <a:spcAft>
                <a:spcPts val="1000"/>
              </a:spcAft>
            </a:pPr>
            <a:r>
              <a:rPr lang="en-IN" sz="1000" dirty="0">
                <a:latin typeface="Arial"/>
                <a:ea typeface="Calibri"/>
                <a:cs typeface="Times New Roman"/>
              </a:rPr>
              <a:t>(   ) Option 4: SID filtering</a:t>
            </a:r>
          </a:p>
          <a:p>
            <a:pPr>
              <a:lnSpc>
                <a:spcPct val="115000"/>
              </a:lnSpc>
              <a:spcAft>
                <a:spcPts val="1000"/>
              </a:spcAft>
            </a:pPr>
            <a:r>
              <a:rPr lang="en-IN" sz="1000" dirty="0">
                <a:latin typeface="Arial"/>
                <a:ea typeface="Calibri"/>
                <a:cs typeface="Times New Roman"/>
              </a:rPr>
              <a:t>(   ) Option 5: </a:t>
            </a:r>
            <a:r>
              <a:rPr lang="en-IN" sz="1000" b="1" dirty="0">
                <a:latin typeface="Arial"/>
                <a:ea typeface="Calibri"/>
                <a:cs typeface="Times New Roman"/>
              </a:rPr>
              <a:t>SID-History</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Selective authentication allows you to manage the scope of authentication of trusted security principals by allowing authentication for services only on computers that you specify.</a:t>
            </a:r>
          </a:p>
        </p:txBody>
      </p:sp>
      <p:sp>
        <p:nvSpPr>
          <p:cNvPr id="4" name="Slide Number Placeholder 3"/>
          <p:cNvSpPr>
            <a:spLocks noGrp="1"/>
          </p:cNvSpPr>
          <p:nvPr>
            <p:ph type="sldNum" sz="quarter" idx="10"/>
          </p:nvPr>
        </p:nvSpPr>
        <p:spPr/>
        <p:txBody>
          <a:bodyPr/>
          <a:lstStyle/>
          <a:p>
            <a:fld id="{E0A06077-C8F9-41D6-87C9-4A5D4168A636}" type="slidenum">
              <a:rPr lang="en-IN" smtClean="0"/>
              <a:t>23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636035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You might want to draw a diagram, adding domains and trusts, and use it to describe each of the trust types as you proceed. Do not go into detail about shortcut trusts at this stage, because the next topic</a:t>
            </a:r>
            <a:r>
              <a:rPr lang="en-IN" sz="1000">
                <a:latin typeface="Arial"/>
                <a:ea typeface="Calibri"/>
                <a:cs typeface="Times New Roman"/>
              </a:rPr>
              <a:t> </a:t>
            </a:r>
            <a:r>
              <a:rPr lang="en-IN" sz="1000">
                <a:latin typeface="Arial"/>
                <a:ea typeface="Calibri"/>
                <a:cs typeface="Segoe UI"/>
              </a:rPr>
              <a:t>will discuss this. Forest trusts also have a separate section.</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The slide is presented in three clicks:</a:t>
            </a:r>
            <a:endParaRPr lang="en-IN"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The slide begins by showing the default trusts in a forest. The maroon lines represent parent-child trusts, and the black line represents a tree-root trust. The double arrowheads represent that these are two-way trusts.</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The first click shows that an administrator has created a forest trust. The trust is represented with a blue line with a double arrowhead, which represents a two-way trust.</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The second click shows the external trusts that an administrator has created. The trusts are represented with dashed red lines, with one arrowhead to represent a one-way trust. The trusts depicted have been established between an Engineering Kerberos realm and an external Contoso NT 4.0 domain.</a:t>
            </a:r>
            <a:endParaRPr lang="en-IN" sz="100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effectLst/>
                <a:latin typeface="Arial"/>
                <a:ea typeface="Times New Roman"/>
                <a:cs typeface="Times New Roman"/>
              </a:rPr>
              <a:t>The last click shows a shortcut trust that an administrator has created between two domains in a forest. The trust is represented by a dotted green line, with a double arrowhead representing a two-way trust.</a:t>
            </a:r>
            <a:endParaRPr lang="en-IN"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24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712328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The initial slide shows the AD DS environment, which consists of a single AD DS forest with two domain trees: Adatum.com and Fabrikam.com. The two child domains, EU.adatum.com and ESP.fabrikam.com, are physically located in the same city in Spain. Frequent resource sharing exists between these two AD DS domains. The parent AD DS domains, Adatum.com and Fabrikam.com, exist in North American cities. Although transitive trust relationships exist between all the AD DS domains in the AD DS forest, no direct authentication link exists between EU.adatum.com and ESP.fabrikam.com. </a:t>
            </a:r>
            <a:r>
              <a:rPr lang="en-IN" sz="1000" dirty="0">
                <a:latin typeface="Arial"/>
                <a:ea typeface="Calibri"/>
                <a:cs typeface="Segoe UI"/>
              </a:rPr>
              <a:t>This is a build slide with six clicks: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first click, the slide depicts the authentication process that is required when a user from client computer </a:t>
            </a:r>
            <a:r>
              <a:rPr lang="en-US" sz="1000" b="1" dirty="0">
                <a:solidFill>
                  <a:srgbClr val="000000"/>
                </a:solidFill>
                <a:effectLst/>
                <a:latin typeface="Arial"/>
                <a:ea typeface="Times New Roman"/>
                <a:cs typeface="Segoe UI"/>
              </a:rPr>
              <a:t>CL1</a:t>
            </a:r>
            <a:r>
              <a:rPr lang="en-US" sz="1000" dirty="0">
                <a:solidFill>
                  <a:srgbClr val="000000"/>
                </a:solidFill>
                <a:effectLst/>
                <a:latin typeface="Arial"/>
                <a:ea typeface="Times New Roman"/>
                <a:cs typeface="Segoe UI"/>
              </a:rPr>
              <a:t> wishes to access a file on file server D. An arrow is shown from EU.adatum.com to ESP.fabrikam.com.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second click, </a:t>
            </a:r>
            <a:r>
              <a:rPr lang="en-US" sz="1000" b="1" dirty="0">
                <a:solidFill>
                  <a:srgbClr val="000000"/>
                </a:solidFill>
                <a:effectLst/>
                <a:latin typeface="Arial"/>
                <a:ea typeface="Times New Roman"/>
                <a:cs typeface="Segoe UI"/>
              </a:rPr>
              <a:t>CL1</a:t>
            </a:r>
            <a:r>
              <a:rPr lang="en-US" sz="1000" dirty="0">
                <a:solidFill>
                  <a:srgbClr val="000000"/>
                </a:solidFill>
                <a:effectLst/>
                <a:latin typeface="Arial"/>
                <a:ea typeface="Times New Roman"/>
                <a:cs typeface="Segoe UI"/>
              </a:rPr>
              <a:t> contacts the local AD DS domain controller </a:t>
            </a:r>
            <a:r>
              <a:rPr lang="en-US" sz="1000" b="1" dirty="0">
                <a:solidFill>
                  <a:srgbClr val="000000"/>
                </a:solidFill>
                <a:effectLst/>
                <a:latin typeface="Arial"/>
                <a:ea typeface="Times New Roman"/>
                <a:cs typeface="Segoe UI"/>
              </a:rPr>
              <a:t>CL1</a:t>
            </a:r>
            <a:r>
              <a:rPr lang="en-US" sz="1000" dirty="0">
                <a:solidFill>
                  <a:srgbClr val="000000"/>
                </a:solidFill>
                <a:effectLst/>
                <a:latin typeface="Arial"/>
                <a:ea typeface="Times New Roman"/>
                <a:cs typeface="Segoe UI"/>
              </a:rPr>
              <a:t>, and this domain controller refers it to the AD DS domain controller 2 that is next in line.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third click, the AD DS domain controller 2 refers </a:t>
            </a:r>
            <a:r>
              <a:rPr lang="en-US" sz="1000" b="1" dirty="0">
                <a:solidFill>
                  <a:srgbClr val="000000"/>
                </a:solidFill>
                <a:effectLst/>
                <a:latin typeface="Arial"/>
                <a:ea typeface="Times New Roman"/>
                <a:cs typeface="Segoe UI"/>
              </a:rPr>
              <a:t>CL1</a:t>
            </a:r>
            <a:r>
              <a:rPr lang="en-US" sz="1000" dirty="0">
                <a:solidFill>
                  <a:srgbClr val="000000"/>
                </a:solidFill>
                <a:effectLst/>
                <a:latin typeface="Arial"/>
                <a:ea typeface="Times New Roman"/>
                <a:cs typeface="Segoe UI"/>
              </a:rPr>
              <a:t> to AD DS domain controller 3 in Fabrikam.com.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fourth click, the AD DS domain controller 3 refers </a:t>
            </a:r>
            <a:r>
              <a:rPr lang="en-US" sz="1000" b="1" dirty="0">
                <a:solidFill>
                  <a:srgbClr val="000000"/>
                </a:solidFill>
                <a:effectLst/>
                <a:latin typeface="Arial"/>
                <a:ea typeface="Times New Roman"/>
                <a:cs typeface="Segoe UI"/>
              </a:rPr>
              <a:t>CL1</a:t>
            </a:r>
            <a:r>
              <a:rPr lang="en-US" sz="1000" dirty="0">
                <a:solidFill>
                  <a:srgbClr val="000000"/>
                </a:solidFill>
                <a:effectLst/>
                <a:latin typeface="Arial"/>
                <a:ea typeface="Times New Roman"/>
                <a:cs typeface="Segoe UI"/>
              </a:rPr>
              <a:t> to AD DS domain controller 4 in ESP.fabrikam.com.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fifth click, </a:t>
            </a:r>
            <a:r>
              <a:rPr lang="en-US" sz="1000" b="1" dirty="0">
                <a:solidFill>
                  <a:srgbClr val="000000"/>
                </a:solidFill>
                <a:effectLst/>
                <a:latin typeface="Arial"/>
                <a:ea typeface="Times New Roman"/>
                <a:cs typeface="Segoe UI"/>
              </a:rPr>
              <a:t>CL1</a:t>
            </a:r>
            <a:r>
              <a:rPr lang="en-US" sz="1000" dirty="0">
                <a:solidFill>
                  <a:srgbClr val="000000"/>
                </a:solidFill>
                <a:effectLst/>
                <a:latin typeface="Arial"/>
                <a:ea typeface="Times New Roman"/>
                <a:cs typeface="Segoe UI"/>
              </a:rPr>
              <a:t> uses the ticket that AD DS domain controller 4 issued to contact file server D in ESP.farikam.com.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The sixth and last click depicts a shortcut trust that is established between ESP.fabrikam.com and EU.adatum.com. With the shortcut trust established, </a:t>
            </a:r>
            <a:r>
              <a:rPr lang="en-US" sz="1000" b="1" dirty="0">
                <a:solidFill>
                  <a:srgbClr val="000000"/>
                </a:solidFill>
                <a:effectLst/>
                <a:latin typeface="Arial"/>
                <a:ea typeface="Times New Roman"/>
                <a:cs typeface="Segoe UI"/>
              </a:rPr>
              <a:t>CL1</a:t>
            </a:r>
            <a:r>
              <a:rPr lang="en-US" sz="1000" dirty="0">
                <a:solidFill>
                  <a:srgbClr val="000000"/>
                </a:solidFill>
                <a:effectLst/>
                <a:latin typeface="Arial"/>
                <a:ea typeface="Times New Roman"/>
                <a:cs typeface="Segoe UI"/>
              </a:rPr>
              <a:t> receives a ticket from the local AD DS domain controller 1. Now it can contact AD DS domain controller 4 in the ESP.fabrikam.com AD DS domain, and it then receives a ticket to access file server D.</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Segoe UI"/>
              </a:rPr>
              <a:t>In this scenario, without the shortcut trust in place, several communications must travel to North America and back. The network link might not be fast or 100 percent reliable, or it could be expensive. Therefore, the shortcut trust improves performance in more than one way.</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25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579885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Open </a:t>
            </a:r>
            <a:r>
              <a:rPr lang="en-IN" sz="1000" b="1">
                <a:latin typeface="Arial"/>
                <a:ea typeface="Calibri"/>
                <a:cs typeface="Times New Roman"/>
              </a:rPr>
              <a:t>Active Directory Domains and Trusts</a:t>
            </a:r>
            <a:r>
              <a:rPr lang="en-IN" sz="1000">
                <a:latin typeface="Arial"/>
                <a:ea typeface="Calibri"/>
                <a:cs typeface="Segoe UI"/>
              </a:rPr>
              <a:t>. Show where you can create a new trust relationship and how you can choose different types; for example, forest and domain.</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26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546448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If students want more information on this subject, show the links in the Student Handbook to illustrate where they can obtain resources.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27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780383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Segoe UI"/>
              </a:rPr>
              <a:t>Explain to students that in the lab, they will configure a selective forest trust between Adatum.com and Treyresearch.net. They will also enable users to authenticate to the </a:t>
            </a:r>
            <a:r>
              <a:rPr lang="en-IN" sz="1000" b="1" dirty="0">
                <a:latin typeface="Arial"/>
                <a:ea typeface="Calibri"/>
                <a:cs typeface="Times New Roman"/>
              </a:rPr>
              <a:t>LON-SVR2</a:t>
            </a:r>
            <a:r>
              <a:rPr lang="en-IN" sz="1000" dirty="0">
                <a:latin typeface="Arial"/>
                <a:ea typeface="Calibri"/>
                <a:cs typeface="Segoe UI"/>
              </a:rPr>
              <a:t> server, and they will test it.</a:t>
            </a:r>
            <a:endParaRPr lang="en-IN" sz="1000" dirty="0">
              <a:latin typeface="Arial"/>
              <a:ea typeface="Calibri"/>
              <a:cs typeface="Times New Roman"/>
            </a:endParaRPr>
          </a:p>
          <a:p>
            <a:pPr>
              <a:lnSpc>
                <a:spcPct val="115000"/>
              </a:lnSpc>
              <a:spcAft>
                <a:spcPts val="1000"/>
              </a:spcAft>
            </a:pPr>
            <a:r>
              <a:rPr lang="en-IN" sz="1000" dirty="0">
                <a:solidFill>
                  <a:srgbClr val="000000"/>
                </a:solidFill>
                <a:latin typeface="Arial"/>
                <a:ea typeface="Calibri"/>
                <a:cs typeface="Segoe UI"/>
              </a:rPr>
              <a:t>When the demonstration is complete, revert the virtual machines that were used during the demonstration.</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Perform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Start </a:t>
            </a:r>
            <a:r>
              <a:rPr lang="en-US" sz="1000" b="1" dirty="0">
                <a:effectLst/>
                <a:latin typeface="Arial"/>
                <a:ea typeface="Times New Roman"/>
                <a:cs typeface="Times New Roman"/>
              </a:rPr>
              <a:t>20742B-LON-DC1</a:t>
            </a:r>
            <a:r>
              <a:rPr lang="en-US" sz="1000" dirty="0">
                <a:effectLst/>
                <a:latin typeface="Arial"/>
                <a:ea typeface="Times New Roman"/>
                <a:cs typeface="Segoe UI"/>
              </a:rPr>
              <a:t>, and then sign in as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\Administrator</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Pa55w.rd</a:t>
            </a:r>
            <a:r>
              <a:rPr lang="en-US" sz="1000" dirty="0">
                <a:effectLst/>
                <a:latin typeface="Arial"/>
                <a:ea typeface="Times New Roman"/>
                <a:cs typeface="Segoe UI"/>
              </a:rPr>
              <a:t>.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Start </a:t>
            </a:r>
            <a:r>
              <a:rPr lang="en-US" sz="1000" b="1" dirty="0">
                <a:effectLst/>
                <a:latin typeface="Arial"/>
                <a:ea typeface="Times New Roman"/>
                <a:cs typeface="Times New Roman"/>
              </a:rPr>
              <a:t>20742B-TREY-DC1</a:t>
            </a:r>
            <a:r>
              <a:rPr lang="en-US" sz="1000" dirty="0">
                <a:effectLst/>
                <a:latin typeface="Arial"/>
                <a:ea typeface="Times New Roman"/>
                <a:cs typeface="Segoe UI"/>
              </a:rPr>
              <a:t>, and then sign in as </a:t>
            </a:r>
            <a:r>
              <a:rPr lang="en-US" sz="1000" b="1" dirty="0" err="1">
                <a:effectLst/>
                <a:latin typeface="Arial"/>
                <a:ea typeface="Times New Roman"/>
                <a:cs typeface="Times New Roman"/>
              </a:rPr>
              <a:t>TreyResearch</a:t>
            </a:r>
            <a:r>
              <a:rPr lang="en-US" sz="1000" b="1" dirty="0">
                <a:effectLst/>
                <a:latin typeface="Arial"/>
                <a:ea typeface="Times New Roman"/>
                <a:cs typeface="Times New Roman"/>
              </a:rPr>
              <a:t>\Administrator</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Pa55w.rd</a:t>
            </a:r>
            <a:r>
              <a:rPr lang="en-US" sz="1000" dirty="0">
                <a:effectLst/>
                <a:latin typeface="Arial"/>
                <a:ea typeface="Times New Roman"/>
                <a:cs typeface="Segoe UI"/>
              </a:rPr>
              <a:t>.</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DNS name resolution by using a conditional forwarder</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On </a:t>
            </a:r>
            <a:r>
              <a:rPr lang="en-US" sz="1000" b="1" dirty="0">
                <a:effectLst/>
                <a:latin typeface="Arial"/>
                <a:ea typeface="Times New Roman"/>
                <a:cs typeface="Times New Roman"/>
              </a:rPr>
              <a:t>LON-DC1</a:t>
            </a:r>
            <a:r>
              <a:rPr lang="en-US" sz="1000" dirty="0">
                <a:effectLst/>
                <a:latin typeface="Arial"/>
                <a:ea typeface="Times New Roman"/>
                <a:cs typeface="Segoe UI"/>
              </a:rPr>
              <a:t>, in </a:t>
            </a:r>
            <a:r>
              <a:rPr lang="en-US" sz="1000" b="1" dirty="0">
                <a:effectLst/>
                <a:latin typeface="Arial"/>
                <a:ea typeface="Times New Roman"/>
                <a:cs typeface="Times New Roman"/>
              </a:rPr>
              <a:t>Server Manager</a:t>
            </a:r>
            <a:r>
              <a:rPr lang="en-US" sz="1000" dirty="0">
                <a:effectLst/>
                <a:latin typeface="Arial"/>
                <a:ea typeface="Times New Roman"/>
                <a:cs typeface="Segoe UI"/>
              </a:rPr>
              <a:t>, click the </a:t>
            </a:r>
            <a:r>
              <a:rPr lang="en-US" sz="1000" b="1" dirty="0">
                <a:effectLst/>
                <a:latin typeface="Arial"/>
                <a:ea typeface="Times New Roman"/>
                <a:cs typeface="Times New Roman"/>
              </a:rPr>
              <a:t>Tools</a:t>
            </a:r>
            <a:r>
              <a:rPr lang="en-US" sz="1000" dirty="0">
                <a:effectLst/>
                <a:latin typeface="Arial"/>
                <a:ea typeface="Times New Roman"/>
                <a:cs typeface="Segoe UI"/>
              </a:rPr>
              <a:t> menu, and then in the drop-down list, click </a:t>
            </a:r>
            <a:r>
              <a:rPr lang="en-US" sz="1000" b="1" dirty="0">
                <a:effectLst/>
                <a:latin typeface="Arial"/>
                <a:ea typeface="Times New Roman"/>
                <a:cs typeface="Times New Roman"/>
              </a:rPr>
              <a:t>DNS</a:t>
            </a:r>
            <a:r>
              <a:rPr lang="en-US" sz="1000" dirty="0">
                <a:effectLst/>
                <a:latin typeface="Arial"/>
                <a:ea typeface="Times New Roman"/>
                <a:cs typeface="Segoe UI"/>
              </a:rPr>
              <a:t>. </a:t>
            </a:r>
            <a:r>
              <a:rPr lang="en-US" sz="1000" b="1" dirty="0">
                <a:effectLst/>
                <a:latin typeface="Arial"/>
                <a:ea typeface="Times New Roman"/>
                <a:cs typeface="Times New Roman"/>
              </a:rPr>
              <a:t>DNS Manager</a:t>
            </a:r>
            <a:r>
              <a:rPr lang="en-US" sz="1000" dirty="0">
                <a:effectLst/>
                <a:latin typeface="Arial"/>
                <a:ea typeface="Times New Roman"/>
                <a:cs typeface="Segoe UI"/>
              </a:rPr>
              <a:t> opens.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a:t>
            </a:r>
            <a:r>
              <a:rPr lang="en-US" sz="1000" b="1" dirty="0">
                <a:effectLst/>
                <a:latin typeface="Arial"/>
                <a:ea typeface="Times New Roman"/>
                <a:cs typeface="Times New Roman"/>
              </a:rPr>
              <a:t>DNS Manager</a:t>
            </a:r>
            <a:r>
              <a:rPr lang="en-US" sz="1000" dirty="0">
                <a:effectLst/>
                <a:latin typeface="Arial"/>
                <a:ea typeface="Times New Roman"/>
                <a:cs typeface="Segoe UI"/>
              </a:rPr>
              <a:t>, expand </a:t>
            </a:r>
            <a:r>
              <a:rPr lang="en-US" sz="1000" b="1" dirty="0">
                <a:effectLst/>
                <a:latin typeface="Arial"/>
                <a:ea typeface="Times New Roman"/>
                <a:cs typeface="Times New Roman"/>
              </a:rPr>
              <a:t>LON-DC1</a:t>
            </a:r>
            <a:r>
              <a:rPr lang="en-US" sz="1000" dirty="0">
                <a:effectLst/>
                <a:latin typeface="Arial"/>
                <a:ea typeface="Times New Roman"/>
                <a:cs typeface="Segoe UI"/>
              </a:rPr>
              <a:t>, click and then right-click </a:t>
            </a:r>
            <a:r>
              <a:rPr lang="en-US" sz="1000" b="1" dirty="0">
                <a:effectLst/>
                <a:latin typeface="Arial"/>
                <a:ea typeface="Times New Roman"/>
                <a:cs typeface="Times New Roman"/>
              </a:rPr>
              <a:t>Conditional Forwarders</a:t>
            </a:r>
            <a:r>
              <a:rPr lang="en-US" sz="1000" dirty="0">
                <a:effectLst/>
                <a:latin typeface="Arial"/>
                <a:ea typeface="Times New Roman"/>
                <a:cs typeface="Segoe UI"/>
              </a:rPr>
              <a:t>, and then click </a:t>
            </a:r>
            <a:r>
              <a:rPr lang="en-US" sz="1000" b="1" dirty="0">
                <a:effectLst/>
                <a:latin typeface="Arial"/>
                <a:ea typeface="Times New Roman"/>
                <a:cs typeface="Times New Roman"/>
              </a:rPr>
              <a:t>New Conditional Forwarder</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New Conditional Forwarder</a:t>
            </a:r>
            <a:r>
              <a:rPr lang="en-US" sz="1000" dirty="0">
                <a:effectLst/>
                <a:latin typeface="Arial"/>
                <a:ea typeface="Times New Roman"/>
                <a:cs typeface="Segoe UI"/>
              </a:rPr>
              <a:t> window, in the </a:t>
            </a:r>
            <a:r>
              <a:rPr lang="en-US" sz="1000" b="1" dirty="0">
                <a:effectLst/>
                <a:latin typeface="Arial"/>
                <a:ea typeface="Times New Roman"/>
                <a:cs typeface="Times New Roman"/>
              </a:rPr>
              <a:t>DNS Domain </a:t>
            </a:r>
            <a:r>
              <a:rPr lang="en-US" sz="1000" dirty="0">
                <a:effectLst/>
                <a:latin typeface="Arial"/>
                <a:ea typeface="Times New Roman"/>
                <a:cs typeface="Times New Roman"/>
              </a:rPr>
              <a:t>text </a:t>
            </a:r>
            <a:r>
              <a:rPr lang="en-US" sz="1000" dirty="0">
                <a:effectLst/>
                <a:latin typeface="Arial"/>
                <a:ea typeface="Times New Roman"/>
                <a:cs typeface="Segoe UI"/>
              </a:rPr>
              <a:t>box, type </a:t>
            </a:r>
            <a:r>
              <a:rPr lang="en-US" sz="1000" b="1" dirty="0">
                <a:effectLst/>
                <a:latin typeface="Arial"/>
                <a:ea typeface="Times New Roman"/>
                <a:cs typeface="Times New Roman"/>
              </a:rPr>
              <a:t>treyresearch.net</a:t>
            </a:r>
            <a:r>
              <a:rPr lang="en-US" sz="1000" dirty="0">
                <a:effectLst/>
                <a:latin typeface="Arial"/>
                <a:ea typeface="Times New Roman"/>
                <a:cs typeface="Segoe UI"/>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IP addresses of the master servers </a:t>
            </a:r>
            <a:r>
              <a:rPr lang="en-US" sz="1000" dirty="0">
                <a:effectLst/>
                <a:latin typeface="Arial"/>
                <a:ea typeface="Times New Roman"/>
                <a:cs typeface="Segoe UI"/>
              </a:rPr>
              <a:t>text</a:t>
            </a:r>
            <a:r>
              <a:rPr lang="en-US" sz="1000" b="1" dirty="0">
                <a:effectLst/>
                <a:latin typeface="Arial"/>
                <a:ea typeface="Times New Roman"/>
                <a:cs typeface="Times New Roman"/>
              </a:rPr>
              <a:t> </a:t>
            </a:r>
            <a:r>
              <a:rPr lang="en-US" sz="1000" dirty="0">
                <a:effectLst/>
                <a:latin typeface="Arial"/>
                <a:ea typeface="Times New Roman"/>
                <a:cs typeface="Segoe UI"/>
              </a:rPr>
              <a:t>box, type </a:t>
            </a:r>
            <a:r>
              <a:rPr lang="en-US" sz="1000" b="1" dirty="0">
                <a:effectLst/>
                <a:latin typeface="Arial"/>
                <a:ea typeface="Times New Roman"/>
                <a:cs typeface="Times New Roman"/>
              </a:rPr>
              <a:t>172.16.10.10</a:t>
            </a:r>
            <a:r>
              <a:rPr lang="en-US" sz="1000" dirty="0">
                <a:effectLst/>
                <a:latin typeface="Arial"/>
                <a:ea typeface="Times New Roman"/>
                <a:cs typeface="Segoe UI"/>
              </a:rPr>
              <a:t>, click in the open space, and then click </a:t>
            </a:r>
            <a:r>
              <a:rPr lang="en-US" sz="1000" b="1" dirty="0">
                <a:effectLst/>
                <a:latin typeface="Arial"/>
                <a:ea typeface="Times New Roman"/>
                <a:cs typeface="Times New Roman"/>
              </a:rPr>
              <a:t>OK</a:t>
            </a:r>
            <a:r>
              <a:rPr lang="en-US" sz="1000" dirty="0">
                <a:effectLst/>
                <a:latin typeface="Arial"/>
                <a:ea typeface="Times New Roman"/>
                <a:cs typeface="Segoe UI"/>
              </a:rPr>
              <a:t>. If an error displays, ignore it.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Close</a:t>
            </a:r>
            <a:r>
              <a:rPr lang="en-US" sz="1000" b="1" dirty="0">
                <a:effectLst/>
                <a:latin typeface="Arial"/>
                <a:ea typeface="Times New Roman"/>
                <a:cs typeface="Times New Roman"/>
              </a:rPr>
              <a:t> DNS Manager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Switch to </a:t>
            </a:r>
            <a:r>
              <a:rPr lang="en-US" sz="1000" b="1" dirty="0">
                <a:effectLst/>
                <a:latin typeface="Arial"/>
                <a:ea typeface="Times New Roman"/>
                <a:cs typeface="Times New Roman"/>
              </a:rPr>
              <a:t>TREY-DC1</a:t>
            </a:r>
            <a:r>
              <a:rPr lang="en-US" sz="1000" dirty="0">
                <a:effectLst/>
                <a:latin typeface="Arial"/>
                <a:ea typeface="Times New Roman"/>
                <a:cs typeface="Times New Roman"/>
              </a:rPr>
              <a:t>,</a:t>
            </a:r>
            <a:r>
              <a:rPr lang="en-US" sz="1000" dirty="0">
                <a:effectLst/>
                <a:latin typeface="Arial"/>
                <a:ea typeface="Times New Roman"/>
                <a:cs typeface="Segoe UI"/>
              </a:rPr>
              <a:t> and then repeat steps 1 through 5. Use the domain name </a:t>
            </a:r>
            <a:r>
              <a:rPr lang="en-US" sz="1000" b="1" dirty="0">
                <a:effectLst/>
                <a:latin typeface="Arial"/>
                <a:ea typeface="Times New Roman"/>
                <a:cs typeface="Times New Roman"/>
              </a:rPr>
              <a:t>adatum.com</a:t>
            </a:r>
            <a:r>
              <a:rPr lang="en-US" sz="1000" dirty="0">
                <a:effectLst/>
                <a:latin typeface="Arial"/>
                <a:ea typeface="Times New Roman"/>
                <a:cs typeface="Segoe UI"/>
              </a:rPr>
              <a:t> with the IP address </a:t>
            </a:r>
            <a:r>
              <a:rPr lang="en-US" sz="1000" b="1" dirty="0">
                <a:effectLst/>
                <a:latin typeface="Arial"/>
                <a:ea typeface="Times New Roman"/>
                <a:cs typeface="Times New Roman"/>
              </a:rPr>
              <a:t>172.16.0.10</a:t>
            </a:r>
            <a:r>
              <a:rPr lang="en-US" sz="1000" dirty="0">
                <a:effectLst/>
                <a:latin typeface="Arial"/>
                <a:ea typeface="Times New Roman"/>
                <a:cs typeface="Segoe UI"/>
              </a:rPr>
              <a: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28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p>
        </p:txBody>
      </p:sp>
    </p:spTree>
    <p:extLst>
      <p:ext uri="{BB962C8B-B14F-4D97-AF65-F5344CB8AC3E}">
        <p14:creationId xmlns:p14="http://schemas.microsoft.com/office/powerpoint/2010/main" val="2142139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Configure a two-way selective forest trust</a:t>
            </a:r>
            <a:endParaRPr lang="en-IN" sz="1000" b="1" dirty="0">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On </a:t>
            </a:r>
            <a:r>
              <a:rPr lang="en-US" sz="1000" b="1" dirty="0">
                <a:latin typeface="Arial"/>
                <a:ea typeface="Times New Roman"/>
                <a:cs typeface="Times New Roman"/>
              </a:rPr>
              <a:t>LON-DC1</a:t>
            </a:r>
            <a:r>
              <a:rPr lang="en-US" sz="1000" dirty="0">
                <a:latin typeface="Arial"/>
                <a:ea typeface="Times New Roman"/>
                <a:cs typeface="Segoe UI"/>
              </a:rPr>
              <a:t>, on the </a:t>
            </a:r>
            <a:r>
              <a:rPr lang="en-US" sz="1000" b="1" dirty="0">
                <a:latin typeface="Arial"/>
                <a:ea typeface="Times New Roman"/>
                <a:cs typeface="Times New Roman"/>
              </a:rPr>
              <a:t>Tools</a:t>
            </a:r>
            <a:r>
              <a:rPr lang="en-US" sz="1000" dirty="0">
                <a:latin typeface="Arial"/>
                <a:ea typeface="Times New Roman"/>
                <a:cs typeface="Segoe UI"/>
              </a:rPr>
              <a:t> menu, click </a:t>
            </a:r>
            <a:r>
              <a:rPr lang="en-US" sz="1000" b="1" dirty="0">
                <a:latin typeface="Arial"/>
                <a:ea typeface="Times New Roman"/>
                <a:cs typeface="Times New Roman"/>
              </a:rPr>
              <a:t>Active Directory Domains and Trusts</a:t>
            </a:r>
            <a:r>
              <a:rPr lang="en-US" sz="1000" dirty="0">
                <a:latin typeface="Arial"/>
                <a:ea typeface="Times New Roman"/>
                <a:cs typeface="Segoe UI"/>
              </a:rPr>
              <a:t>.</a:t>
            </a:r>
            <a:endParaRPr lang="en-IN" sz="1000" dirty="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When the </a:t>
            </a:r>
            <a:r>
              <a:rPr lang="en-US" sz="1000" b="1" dirty="0">
                <a:solidFill>
                  <a:prstClr val="black"/>
                </a:solidFill>
                <a:latin typeface="Arial"/>
                <a:ea typeface="Times New Roman"/>
                <a:cs typeface="Times New Roman"/>
              </a:rPr>
              <a:t>Active Directory Domains and Trusts</a:t>
            </a:r>
            <a:r>
              <a:rPr lang="en-US" sz="1000" dirty="0">
                <a:solidFill>
                  <a:prstClr val="black"/>
                </a:solidFill>
                <a:latin typeface="Arial"/>
                <a:ea typeface="Times New Roman"/>
                <a:cs typeface="Segoe UI"/>
              </a:rPr>
              <a:t> window opens, right-click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Adatum.com Properties</a:t>
            </a:r>
            <a:r>
              <a:rPr lang="en-US" sz="1000" dirty="0">
                <a:solidFill>
                  <a:prstClr val="black"/>
                </a:solidFill>
                <a:latin typeface="Arial"/>
                <a:ea typeface="Times New Roman"/>
                <a:cs typeface="Segoe UI"/>
              </a:rPr>
              <a:t> dialog box, on the </a:t>
            </a:r>
            <a:r>
              <a:rPr lang="en-US" sz="1000" b="1" dirty="0">
                <a:solidFill>
                  <a:prstClr val="black"/>
                </a:solidFill>
                <a:latin typeface="Arial"/>
                <a:ea typeface="Times New Roman"/>
                <a:cs typeface="Times New Roman"/>
              </a:rPr>
              <a:t>Trusts</a:t>
            </a:r>
            <a:r>
              <a:rPr lang="en-US" sz="1000" dirty="0">
                <a:solidFill>
                  <a:prstClr val="black"/>
                </a:solidFill>
                <a:latin typeface="Arial"/>
                <a:ea typeface="Times New Roman"/>
                <a:cs typeface="Segoe UI"/>
              </a:rPr>
              <a:t> tab, click </a:t>
            </a:r>
            <a:r>
              <a:rPr lang="en-US" sz="1000" b="1" dirty="0">
                <a:solidFill>
                  <a:prstClr val="black"/>
                </a:solidFill>
                <a:latin typeface="Arial"/>
                <a:ea typeface="Times New Roman"/>
                <a:cs typeface="Times New Roman"/>
              </a:rPr>
              <a:t>New Trust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Trust Wizard</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Trust Name</a:t>
            </a:r>
            <a:r>
              <a:rPr lang="en-US" sz="1000" dirty="0">
                <a:solidFill>
                  <a:prstClr val="black"/>
                </a:solidFill>
                <a:latin typeface="Arial"/>
                <a:ea typeface="Times New Roman"/>
                <a:cs typeface="Segoe UI"/>
              </a:rPr>
              <a:t> page, in the </a:t>
            </a:r>
            <a:r>
              <a:rPr lang="en-US" sz="1000" b="1" dirty="0">
                <a:solidFill>
                  <a:prstClr val="black"/>
                </a:solidFill>
                <a:latin typeface="Arial"/>
                <a:ea typeface="Times New Roman"/>
                <a:cs typeface="Times New Roman"/>
              </a:rPr>
              <a:t>Name </a:t>
            </a:r>
            <a:r>
              <a:rPr lang="en-US" sz="1000" dirty="0">
                <a:solidFill>
                  <a:prstClr val="black"/>
                </a:solidFill>
                <a:latin typeface="Arial"/>
                <a:ea typeface="Times New Roman"/>
                <a:cs typeface="Segoe UI"/>
              </a:rPr>
              <a:t>text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box, type </a:t>
            </a:r>
            <a:r>
              <a:rPr lang="en-US" sz="1000" b="1" dirty="0">
                <a:solidFill>
                  <a:prstClr val="black"/>
                </a:solidFill>
                <a:latin typeface="Arial"/>
                <a:ea typeface="Times New Roman"/>
                <a:cs typeface="Times New Roman"/>
              </a:rPr>
              <a:t>treyresearch.net</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Trust Wizard</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Forest trust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Direction of Trust</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Two-way</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Sides of Trust</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Both this domain and the specified domain</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User name</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Administrator</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Password </a:t>
            </a:r>
            <a:r>
              <a:rPr lang="en-US" sz="1000" dirty="0">
                <a:solidFill>
                  <a:prstClr val="black"/>
                </a:solidFill>
                <a:latin typeface="Arial"/>
                <a:ea typeface="Times New Roman"/>
                <a:cs typeface="Segoe UI"/>
              </a:rPr>
              <a:t>text box, type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Outgoing Trust Authentication Level-Local Forest</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Selective authentication</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Outgoing Trust Authentication Level-Specified Forest</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Selective authentication</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Trust Selections Complete </a:t>
            </a:r>
            <a:r>
              <a:rPr lang="en-US" sz="1000" dirty="0">
                <a:solidFill>
                  <a:prstClr val="black"/>
                </a:solidFill>
                <a:latin typeface="Arial"/>
                <a:ea typeface="Times New Roman"/>
                <a:cs typeface="Segoe UI"/>
              </a:rPr>
              <a:t>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Trust Creation Complete</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Confirm Outgoing Trust</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Yes, confirm the outgoing trust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Confirm Incoming Trust</a:t>
            </a:r>
            <a:r>
              <a:rPr lang="en-US" sz="1000" dirty="0">
                <a:solidFill>
                  <a:prstClr val="black"/>
                </a:solidFill>
                <a:latin typeface="Arial"/>
                <a:ea typeface="Times New Roman"/>
                <a:cs typeface="Segoe UI"/>
              </a:rPr>
              <a:t> page, click </a:t>
            </a:r>
            <a:r>
              <a:rPr lang="en-US" sz="1000" b="1" dirty="0">
                <a:solidFill>
                  <a:prstClr val="black"/>
                </a:solidFill>
                <a:latin typeface="Arial"/>
                <a:ea typeface="Times New Roman"/>
                <a:cs typeface="Times New Roman"/>
              </a:rPr>
              <a:t>Yes, confirm the incoming trust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Completing the New Trust Wizard </a:t>
            </a:r>
            <a:r>
              <a:rPr lang="en-US" sz="1000" dirty="0">
                <a:solidFill>
                  <a:prstClr val="black"/>
                </a:solidFill>
                <a:latin typeface="Arial"/>
                <a:ea typeface="Times New Roman"/>
                <a:cs typeface="Segoe UI"/>
              </a:rPr>
              <a:t>page,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Segoe UI"/>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Adatum.com Properties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IN" dirty="0"/>
          </a:p>
        </p:txBody>
      </p:sp>
      <p:sp>
        <p:nvSpPr>
          <p:cNvPr id="4" name="Slide Number Placeholder 3"/>
          <p:cNvSpPr>
            <a:spLocks noGrp="1"/>
          </p:cNvSpPr>
          <p:nvPr>
            <p:ph type="sldNum" sz="quarter" idx="10"/>
          </p:nvPr>
        </p:nvSpPr>
        <p:spPr/>
        <p:txBody>
          <a:bodyPr/>
          <a:lstStyle/>
          <a:p>
            <a:fld id="{E0A06077-C8F9-41D6-87C9-4A5D4168A636}" type="slidenum">
              <a:rPr lang="en-IN" smtClean="0"/>
              <a:t>29</a:t>
            </a:fld>
            <a:endParaRPr lang="en-IN"/>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37138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Segoe UI"/>
              </a:rPr>
              <a:t>The module begins with a discussion about the components of an AD DS environment. You should use this discussion to assess the students’ understanding of these concepts: domains, trees, forests, and the global </a:t>
            </a:r>
            <a:r>
              <a:rPr lang="en-IN" sz="1000" dirty="0" err="1">
                <a:latin typeface="Arial"/>
                <a:ea typeface="Calibri"/>
                <a:cs typeface="Segoe UI"/>
              </a:rPr>
              <a:t>catalog</a:t>
            </a:r>
            <a:r>
              <a:rPr lang="en-IN" sz="1000" dirty="0">
                <a:latin typeface="Arial"/>
                <a:ea typeface="Calibri"/>
                <a:cs typeface="Segoe UI"/>
              </a:rPr>
              <a:t>.</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of the following requirements necessitates implementing a multiple forest AD DS deployment?</a:t>
            </a:r>
          </a:p>
          <a:p>
            <a:pPr>
              <a:lnSpc>
                <a:spcPct val="115000"/>
              </a:lnSpc>
              <a:spcAft>
                <a:spcPts val="1000"/>
              </a:spcAft>
            </a:pPr>
            <a:r>
              <a:rPr lang="en-IN" sz="1000" dirty="0">
                <a:latin typeface="Arial"/>
                <a:ea typeface="Calibri"/>
                <a:cs typeface="Times New Roman"/>
              </a:rPr>
              <a:t>(   ) Option 1: Security isolation requirements</a:t>
            </a:r>
          </a:p>
          <a:p>
            <a:pPr>
              <a:lnSpc>
                <a:spcPct val="115000"/>
              </a:lnSpc>
              <a:spcAft>
                <a:spcPts val="1000"/>
              </a:spcAft>
            </a:pPr>
            <a:r>
              <a:rPr lang="en-IN" sz="1000" dirty="0">
                <a:latin typeface="Arial"/>
                <a:ea typeface="Calibri"/>
                <a:cs typeface="Times New Roman"/>
              </a:rPr>
              <a:t>(   ) Option 2: Schema requirements</a:t>
            </a:r>
          </a:p>
          <a:p>
            <a:pPr>
              <a:lnSpc>
                <a:spcPct val="115000"/>
              </a:lnSpc>
              <a:spcAft>
                <a:spcPts val="1000"/>
              </a:spcAft>
            </a:pPr>
            <a:r>
              <a:rPr lang="en-IN" sz="1000" dirty="0">
                <a:latin typeface="Arial"/>
                <a:ea typeface="Calibri"/>
                <a:cs typeface="Times New Roman"/>
              </a:rPr>
              <a:t>(   ) Option 3: DNS namespace requirements</a:t>
            </a:r>
          </a:p>
          <a:p>
            <a:pPr>
              <a:lnSpc>
                <a:spcPct val="115000"/>
              </a:lnSpc>
              <a:spcAft>
                <a:spcPts val="1000"/>
              </a:spcAft>
            </a:pPr>
            <a:r>
              <a:rPr lang="en-IN" sz="1000" dirty="0">
                <a:latin typeface="Arial"/>
                <a:ea typeface="Calibri"/>
                <a:cs typeface="Times New Roman"/>
              </a:rPr>
              <a:t>(   ) Option 4: Business mergers</a:t>
            </a:r>
          </a:p>
          <a:p>
            <a:pPr>
              <a:lnSpc>
                <a:spcPct val="115000"/>
              </a:lnSpc>
              <a:spcAft>
                <a:spcPts val="1000"/>
              </a:spcAft>
            </a:pPr>
            <a:r>
              <a:rPr lang="en-IN" sz="1000" dirty="0">
                <a:latin typeface="Arial"/>
                <a:ea typeface="Calibri"/>
                <a:cs typeface="Times New Roman"/>
              </a:rPr>
              <a:t>(   ) Option 5: Distributed administration requirements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Security isolation requirements</a:t>
            </a:r>
          </a:p>
          <a:p>
            <a:pPr>
              <a:lnSpc>
                <a:spcPct val="115000"/>
              </a:lnSpc>
              <a:spcAft>
                <a:spcPts val="1000"/>
              </a:spcAft>
            </a:pPr>
            <a:r>
              <a:rPr lang="en-IN" sz="1000" dirty="0">
                <a:latin typeface="Arial"/>
                <a:ea typeface="Calibri"/>
                <a:cs typeface="Times New Roman"/>
              </a:rPr>
              <a:t>(√ ) Option 2: Schema requirements</a:t>
            </a:r>
          </a:p>
          <a:p>
            <a:pPr>
              <a:lnSpc>
                <a:spcPct val="115000"/>
              </a:lnSpc>
              <a:spcAft>
                <a:spcPts val="1000"/>
              </a:spcAft>
            </a:pPr>
            <a:r>
              <a:rPr lang="en-IN" sz="1000" dirty="0">
                <a:latin typeface="Arial"/>
                <a:ea typeface="Calibri"/>
                <a:cs typeface="Times New Roman"/>
              </a:rPr>
              <a:t>(   ) Option 3: DNS namespace requirements</a:t>
            </a:r>
          </a:p>
          <a:p>
            <a:pPr>
              <a:lnSpc>
                <a:spcPct val="115000"/>
              </a:lnSpc>
              <a:spcAft>
                <a:spcPts val="1000"/>
              </a:spcAft>
            </a:pPr>
            <a:r>
              <a:rPr lang="en-IN" sz="1000" dirty="0">
                <a:latin typeface="Arial"/>
                <a:ea typeface="Calibri"/>
                <a:cs typeface="Times New Roman"/>
              </a:rPr>
              <a:t>(   ) Option 4: Business mergers</a:t>
            </a:r>
          </a:p>
          <a:p>
            <a:pPr>
              <a:lnSpc>
                <a:spcPct val="115000"/>
              </a:lnSpc>
              <a:spcAft>
                <a:spcPts val="1000"/>
              </a:spcAft>
            </a:pPr>
            <a:r>
              <a:rPr lang="en-IN" sz="1000" dirty="0">
                <a:latin typeface="Arial"/>
                <a:ea typeface="Calibri"/>
                <a:cs typeface="Times New Roman"/>
              </a:rPr>
              <a:t>(   ) Option 5: Distributed administration requirements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Security isolation and schema requirements are the only requirements presented in the options that require implementation of multiple forests. Domain Name System (DNS) namespace and distributed administration requirements necessitate multiple domains, but separate forests are not necessary, because a single forest can have multiple namespaces and is not necessary for administrative autonomy. In a business merger scenario, you might decide to maintain separate forests if there is little need for collaboration between organizations, but doing so would not be required.</a:t>
            </a: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08825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Segoe UI"/>
              </a:rPr>
              <a:t>Tell students to ensure that </a:t>
            </a:r>
            <a:r>
              <a:rPr lang="en-IN" sz="1000" b="1" dirty="0">
                <a:latin typeface="Arial"/>
                <a:ea typeface="Calibri"/>
                <a:cs typeface="Times New Roman"/>
              </a:rPr>
              <a:t>LON-DC1</a:t>
            </a:r>
            <a:r>
              <a:rPr lang="en-IN" sz="1000" dirty="0">
                <a:latin typeface="Arial"/>
                <a:ea typeface="Calibri"/>
                <a:cs typeface="Segoe UI"/>
              </a:rPr>
              <a:t> is running before they start the other virtual machines.</a:t>
            </a:r>
          </a:p>
          <a:p>
            <a:pPr>
              <a:lnSpc>
                <a:spcPct val="115000"/>
              </a:lnSpc>
              <a:spcAft>
                <a:spcPts val="1000"/>
              </a:spcAft>
            </a:pPr>
            <a:r>
              <a:rPr lang="en-IN" sz="1000" b="1" dirty="0">
                <a:latin typeface="Arial"/>
                <a:ea typeface="Calibri"/>
                <a:cs typeface="Segoe UI"/>
              </a:rPr>
              <a:t>Exercise 1: </a:t>
            </a:r>
            <a:r>
              <a:rPr lang="en-CA" sz="1000" b="1" dirty="0">
                <a:solidFill>
                  <a:srgbClr val="000000"/>
                </a:solidFill>
                <a:latin typeface="Arial"/>
                <a:ea typeface="Calibri"/>
                <a:cs typeface="Segoe UI"/>
              </a:rPr>
              <a:t>Implementing forest trusts</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Segoe UI"/>
              </a:rPr>
              <a:t>A. Datum is working on several high-priority projects with a partner organization named Trey Research. To simplify the process of enabling access to resources in the two organizations, they have deployed a WAN between London and Munich, where Trey Research is located. You now must implement and validate a forest trust between the two forests and configure the trust to allow access to only selected servers in London.</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Exercise 2: Implementing child domains in AD DS</a:t>
            </a:r>
          </a:p>
          <a:p>
            <a:pPr>
              <a:lnSpc>
                <a:spcPct val="115000"/>
              </a:lnSpc>
              <a:spcAft>
                <a:spcPts val="1000"/>
              </a:spcAft>
            </a:pPr>
            <a:r>
              <a:rPr lang="en-IN" sz="1000" dirty="0">
                <a:latin typeface="Arial"/>
                <a:ea typeface="Calibri"/>
                <a:cs typeface="Times New Roman"/>
              </a:rPr>
              <a:t>A. Datum has </a:t>
            </a:r>
            <a:r>
              <a:rPr lang="en-IN" sz="1000" dirty="0">
                <a:latin typeface="Arial"/>
                <a:ea typeface="Calibri"/>
                <a:cs typeface="Segoe UI"/>
              </a:rPr>
              <a:t>decided to deploy a new child domain in the Adatum.com forest for the North American region. The first domain controller will deploy in Toronto, and the domain name will be Na.adatum.com. You need to configure and install the new domain controller.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30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4276380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E0A06077-C8F9-41D6-87C9-4A5D4168A636}" type="slidenum">
              <a:rPr lang="en-IN" smtClean="0"/>
              <a:t>31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2885830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When creating the forest trust between Adatum.com and TreyResearch.net, DNS stub zones were created to enable name resolution between the two forests. What alternative could you have used in place of a DNS stub zone?</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Instead of creating DNS stub zones in each forest, you could also have used a conditional forwarder. A secondary DNS would also accomplish the required name resolution, but it would cause unnecessary replication.</a:t>
            </a:r>
          </a:p>
          <a:p>
            <a:pPr>
              <a:lnSpc>
                <a:spcPct val="115000"/>
              </a:lnSpc>
              <a:spcAft>
                <a:spcPts val="1000"/>
              </a:spcAft>
            </a:pPr>
            <a:r>
              <a:rPr lang="en-IN" sz="1000" b="1">
                <a:latin typeface="Arial"/>
                <a:ea typeface="Calibri"/>
                <a:cs typeface="Times New Roman"/>
              </a:rPr>
              <a:t>Question</a:t>
            </a:r>
            <a:endParaRPr lang="en-IN" sz="1000">
              <a:latin typeface="Arial"/>
              <a:ea typeface="Calibri"/>
              <a:cs typeface="Times New Roman"/>
            </a:endParaRPr>
          </a:p>
          <a:p>
            <a:pPr>
              <a:lnSpc>
                <a:spcPct val="115000"/>
              </a:lnSpc>
              <a:spcAft>
                <a:spcPts val="1000"/>
              </a:spcAft>
            </a:pPr>
            <a:r>
              <a:rPr lang="en-IN" sz="1000">
                <a:latin typeface="Arial"/>
                <a:ea typeface="Calibri"/>
                <a:cs typeface="Times New Roman"/>
              </a:rPr>
              <a:t>When you are creating a forest trust, why would you create a selective trust instead of a complete trust?</a:t>
            </a:r>
          </a:p>
          <a:p>
            <a:pPr>
              <a:lnSpc>
                <a:spcPct val="115000"/>
              </a:lnSpc>
              <a:spcAft>
                <a:spcPts val="1000"/>
              </a:spcAft>
            </a:pPr>
            <a:r>
              <a:rPr lang="en-IN" sz="1000" b="1">
                <a:latin typeface="Arial"/>
                <a:ea typeface="Calibri"/>
                <a:cs typeface="Times New Roman"/>
              </a:rPr>
              <a:t>Answer</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Times New Roman"/>
              </a:rPr>
              <a:t>By using selective authentication when configuring a trust, you have more control over the resources that users from the trusted domain/forest are allowed to authenticate to. If you do not use selective authentication, users in the trusted domain forest are allowed to authenticate to any resource.</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32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4237666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are the AD DS administrator for A. Datum Corporation. Currently, your AD DS environment is configured in a single-domain, single-forest model using the Adatum.com namespace. A. Datum recently announced that it is expanding from Europe into new continents through the acquisition of a company named Trey Research. Trey Research currently operates in North America and Asia. Trey Research’s AD DS environment consists of a single forest named Treyresearch.net with an empty forest root domain and child domains that align to each continent they operate in (Na.treyresearch.net and Asia.treyresearch.net). A. Datum’s long-term objectives are to integrate Trey Research fully into A. Datum’s daily operations. A. Datum leadership also wishes to adopt the regional operations model that Trey Research uses. As the AD DS administrator for A. Datum, how would you combine the Adatum.com forest with the Treyresearch.net forest? Discuss short-term and long-term objectives for AD DS integration and how different requirements might change your approach.</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IN" sz="1000" b="1" dirty="0">
                <a:latin typeface="Arial"/>
                <a:ea typeface="Calibri"/>
                <a:cs typeface="Times New Roman"/>
              </a:rPr>
              <a:t>Short-term objectives</a:t>
            </a:r>
          </a:p>
          <a:p>
            <a:pPr marL="171450" indent="-171450">
              <a:lnSpc>
                <a:spcPct val="115000"/>
              </a:lnSpc>
              <a:spcAft>
                <a:spcPts val="1000"/>
              </a:spcAft>
              <a:buFont typeface="Arial" pitchFamily="34" charset="0"/>
              <a:buChar char="•"/>
            </a:pPr>
            <a:r>
              <a:rPr lang="en-IN" sz="1000" dirty="0">
                <a:latin typeface="Arial"/>
                <a:ea typeface="Calibri"/>
                <a:cs typeface="Times New Roman"/>
              </a:rPr>
              <a:t>Create a forest trust between the Adatum.com and Treyresearch.net AD DS forests. Doing so will allow cross-forest authentication and authorization so that employees of both A. Datum and Trey Research can access resources in either forest.</a:t>
            </a:r>
          </a:p>
          <a:p>
            <a:pPr>
              <a:lnSpc>
                <a:spcPct val="115000"/>
              </a:lnSpc>
              <a:spcAft>
                <a:spcPts val="1000"/>
              </a:spcAft>
            </a:pPr>
            <a:r>
              <a:rPr lang="en-IN" sz="1000" b="1" dirty="0">
                <a:latin typeface="Arial"/>
                <a:ea typeface="Calibri"/>
                <a:cs typeface="Times New Roman"/>
              </a:rPr>
              <a:t>Long-term objectives</a:t>
            </a:r>
          </a:p>
          <a:p>
            <a:pPr marL="171450" indent="-171450">
              <a:lnSpc>
                <a:spcPct val="115000"/>
              </a:lnSpc>
              <a:spcAft>
                <a:spcPts val="1000"/>
              </a:spcAft>
              <a:buFont typeface="Arial" pitchFamily="34" charset="0"/>
              <a:buChar char="•"/>
            </a:pPr>
            <a:r>
              <a:rPr lang="en-IN" sz="1000" dirty="0">
                <a:latin typeface="Arial"/>
                <a:ea typeface="Calibri"/>
                <a:cs typeface="Times New Roman"/>
              </a:rPr>
              <a:t>Create the following new child domains in Adatum.com:</a:t>
            </a:r>
          </a:p>
          <a:p>
            <a:pPr marL="628650" lvl="1" indent="-171450">
              <a:lnSpc>
                <a:spcPct val="115000"/>
              </a:lnSpc>
              <a:spcAft>
                <a:spcPts val="1000"/>
              </a:spcAft>
              <a:buFont typeface="Arial" pitchFamily="34" charset="0"/>
              <a:buChar char="•"/>
            </a:pPr>
            <a:r>
              <a:rPr lang="en-IN" sz="1000" dirty="0">
                <a:latin typeface="Arial"/>
                <a:ea typeface="Calibri"/>
                <a:cs typeface="Times New Roman"/>
              </a:rPr>
              <a:t>Europe.adatum.com</a:t>
            </a:r>
          </a:p>
          <a:p>
            <a:pPr marL="628650" lvl="1" indent="-171450">
              <a:lnSpc>
                <a:spcPct val="115000"/>
              </a:lnSpc>
              <a:spcAft>
                <a:spcPts val="1000"/>
              </a:spcAft>
              <a:buFont typeface="Arial" pitchFamily="34" charset="0"/>
              <a:buChar char="•"/>
            </a:pPr>
            <a:r>
              <a:rPr lang="en-IN" sz="1000" dirty="0">
                <a:latin typeface="Arial"/>
                <a:ea typeface="Calibri"/>
                <a:cs typeface="Times New Roman"/>
              </a:rPr>
              <a:t>Na.adatum.com</a:t>
            </a:r>
          </a:p>
          <a:p>
            <a:pPr marL="628650" lvl="1" indent="-171450">
              <a:lnSpc>
                <a:spcPct val="115000"/>
              </a:lnSpc>
              <a:spcAft>
                <a:spcPts val="1000"/>
              </a:spcAft>
              <a:buFont typeface="Arial" pitchFamily="34" charset="0"/>
              <a:buChar char="•"/>
            </a:pPr>
            <a:r>
              <a:rPr lang="en-IN" sz="1000" dirty="0">
                <a:latin typeface="Arial"/>
                <a:ea typeface="Calibri"/>
                <a:cs typeface="Times New Roman"/>
              </a:rPr>
              <a:t>Asia.adatum.com</a:t>
            </a:r>
          </a:p>
          <a:p>
            <a:pPr marL="171450" indent="-171450">
              <a:lnSpc>
                <a:spcPct val="115000"/>
              </a:lnSpc>
              <a:spcAft>
                <a:spcPts val="1000"/>
              </a:spcAft>
              <a:buFont typeface="Arial" pitchFamily="34" charset="0"/>
              <a:buChar char="•"/>
            </a:pPr>
            <a:r>
              <a:rPr lang="en-IN" sz="1000" dirty="0">
                <a:latin typeface="Arial"/>
                <a:ea typeface="Calibri"/>
                <a:cs typeface="Times New Roman"/>
              </a:rPr>
              <a:t>You should plan a forest restructuring effort for the Adatum.com forest:</a:t>
            </a:r>
          </a:p>
          <a:p>
            <a:pPr marL="628650" lvl="1" indent="-171450">
              <a:lnSpc>
                <a:spcPct val="115000"/>
              </a:lnSpc>
              <a:spcAft>
                <a:spcPts val="1000"/>
              </a:spcAft>
              <a:buFont typeface="Arial" pitchFamily="34" charset="0"/>
              <a:buChar char="•"/>
            </a:pPr>
            <a:r>
              <a:rPr lang="en-IN" sz="1000" dirty="0">
                <a:latin typeface="Arial"/>
                <a:ea typeface="Calibri"/>
                <a:cs typeface="Times New Roman"/>
              </a:rPr>
              <a:t>Migrate existing Adatum.com domain objects to Europe.adatum.com. Leave the necessary forest-level objects in the Adatum.com forest root domain.</a:t>
            </a:r>
          </a:p>
          <a:p>
            <a:pPr marL="628650" lvl="1" indent="-171450">
              <a:lnSpc>
                <a:spcPct val="115000"/>
              </a:lnSpc>
              <a:spcAft>
                <a:spcPts val="1000"/>
              </a:spcAft>
              <a:buFont typeface="Arial" pitchFamily="34" charset="0"/>
              <a:buChar char="•"/>
            </a:pPr>
            <a:r>
              <a:rPr lang="en-IN" sz="1000" dirty="0">
                <a:latin typeface="Arial"/>
                <a:ea typeface="Calibri"/>
                <a:cs typeface="Times New Roman"/>
              </a:rPr>
              <a:t>Move Na.treyresearch.net domain objects to Na.adatum.com.</a:t>
            </a:r>
          </a:p>
          <a:p>
            <a:pPr marL="628650" lvl="1" indent="-171450">
              <a:lnSpc>
                <a:spcPct val="115000"/>
              </a:lnSpc>
              <a:spcAft>
                <a:spcPts val="1000"/>
              </a:spcAft>
              <a:buFont typeface="Arial" pitchFamily="34" charset="0"/>
              <a:buChar char="•"/>
            </a:pPr>
            <a:r>
              <a:rPr lang="en-IN" sz="1000" dirty="0">
                <a:latin typeface="Arial"/>
                <a:ea typeface="Calibri"/>
                <a:cs typeface="Times New Roman"/>
              </a:rPr>
              <a:t>Move Asia.treyresearch.net domain objects to Asia.adatum.com.</a:t>
            </a:r>
          </a:p>
        </p:txBody>
      </p:sp>
      <p:sp>
        <p:nvSpPr>
          <p:cNvPr id="4" name="Slide Number Placeholder 3"/>
          <p:cNvSpPr>
            <a:spLocks noGrp="1"/>
          </p:cNvSpPr>
          <p:nvPr>
            <p:ph type="sldNum" sz="quarter" idx="10"/>
          </p:nvPr>
        </p:nvSpPr>
        <p:spPr/>
        <p:txBody>
          <a:bodyPr/>
          <a:lstStyle/>
          <a:p>
            <a:fld id="{E0A06077-C8F9-41D6-87C9-4A5D4168A636}" type="slidenum">
              <a:rPr lang="en-IN" smtClean="0"/>
              <a:t>33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647344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In this scenario, your short-term objective is to integrate the AD DS environments as quickly as possible so that employees from both companies can start collaborating immediately. The quickest and easiest way for you to accomplish this would be to create a forest trust between the two forests. While this approach could work for A. Datum’s short-term and long-term needs, leadership has expressed that Trey Research is part of its long-term strategy. Additionally, leadership has indicated a desire to adopt a regional operations model similar to what Trey Research is already using. Given these two key pieces of information, your long-term plan for AD DS should be to restructure the Adatum.com forest and to create child domains for each region in which A. Datum will operate.</a:t>
            </a:r>
          </a:p>
          <a:p>
            <a:pPr>
              <a:lnSpc>
                <a:spcPct val="115000"/>
              </a:lnSpc>
              <a:spcAft>
                <a:spcPts val="1000"/>
              </a:spcAft>
            </a:pPr>
            <a:r>
              <a:rPr lang="en-IN" sz="1000" dirty="0">
                <a:latin typeface="Arial"/>
                <a:ea typeface="Calibri"/>
                <a:cs typeface="Times New Roman"/>
              </a:rPr>
              <a:t>If acquisition of Trey Research was merely a short-term objective and future divestiture of Trey Research is a likely possibility, you might decide to implement only a forest trust so that you can easily separate from Trey Research in the future.</a:t>
            </a:r>
          </a:p>
          <a:p>
            <a:pPr>
              <a:lnSpc>
                <a:spcPct val="115000"/>
              </a:lnSpc>
              <a:spcAft>
                <a:spcPts val="1000"/>
              </a:spcAft>
            </a:pPr>
            <a:r>
              <a:rPr lang="en-IN" sz="1000" dirty="0">
                <a:latin typeface="Arial"/>
                <a:ea typeface="Calibri"/>
                <a:cs typeface="Times New Roman"/>
              </a:rPr>
              <a:t>If a regional operations model is not a requirement, you might decide to maintain a single-forest, single-domain model and migrate all Treyresearch.net objects to the Adatum.com forest root domain.</a:t>
            </a:r>
          </a:p>
          <a:p>
            <a:pPr>
              <a:lnSpc>
                <a:spcPct val="115000"/>
              </a:lnSpc>
              <a:spcAft>
                <a:spcPts val="1000"/>
              </a:spcAft>
            </a:pPr>
            <a:r>
              <a:rPr lang="en-IN" sz="1000" b="1" dirty="0">
                <a:latin typeface="Arial"/>
                <a:ea typeface="Calibri"/>
                <a:cs typeface="Times New Roman"/>
              </a:rPr>
              <a:t>Common Issues and Troubleshooting Tips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Common Issue: </a:t>
            </a:r>
            <a:r>
              <a:rPr lang="en-IN" sz="1000" dirty="0">
                <a:latin typeface="Arial"/>
                <a:ea typeface="Calibri"/>
                <a:cs typeface="Times New Roman"/>
              </a:rPr>
              <a:t>You receive error messages such as: </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DNS lookup failure</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RPC server unavailable</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Domain does not exist</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Domain controller could not be found</a:t>
            </a:r>
            <a:endParaRPr lang="en-IN" sz="1000" dirty="0">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Troubleshooting Tip: </a:t>
            </a:r>
            <a:r>
              <a:rPr lang="en-IN" sz="1000" dirty="0">
                <a:latin typeface="Arial"/>
                <a:ea typeface="Calibri"/>
                <a:cs typeface="Times New Roman"/>
              </a:rPr>
              <a:t>Usually, a DNS record lookup failure or incorrectly configured firewall cause these errors. Ensure that at least two working DNS servers are available on the network. Ensure that every computer has at least two DNS servers configured in the network configuration.</a:t>
            </a:r>
          </a:p>
          <a:p>
            <a:pPr>
              <a:lnSpc>
                <a:spcPct val="115000"/>
              </a:lnSpc>
              <a:spcAft>
                <a:spcPts val="1000"/>
              </a:spcAft>
            </a:pPr>
            <a:r>
              <a:rPr lang="en-IN" sz="1000" dirty="0">
                <a:latin typeface="Arial"/>
                <a:ea typeface="Calibri"/>
                <a:cs typeface="Times New Roman"/>
              </a:rPr>
              <a:t>Verify that DNS servers are able to resolve queries successfully for DNS records outside of their DNS domain; for instance, Internet addresses. Use various troubleshooting tools such as </a:t>
            </a:r>
            <a:r>
              <a:rPr lang="en-IN" sz="1000" dirty="0" err="1">
                <a:latin typeface="Arial"/>
                <a:ea typeface="Calibri"/>
                <a:cs typeface="Times New Roman"/>
              </a:rPr>
              <a:t>Nslookup</a:t>
            </a:r>
            <a:r>
              <a:rPr lang="en-IN" sz="1000" dirty="0">
                <a:latin typeface="Arial"/>
                <a:ea typeface="Calibri"/>
                <a:cs typeface="Times New Roman"/>
              </a:rPr>
              <a:t>, </a:t>
            </a:r>
            <a:r>
              <a:rPr lang="en-IN" sz="1000" dirty="0" err="1">
                <a:latin typeface="Arial"/>
                <a:ea typeface="Calibri"/>
                <a:cs typeface="Times New Roman"/>
              </a:rPr>
              <a:t>Dnslint</a:t>
            </a:r>
            <a:r>
              <a:rPr lang="en-IN" sz="1000" dirty="0">
                <a:latin typeface="Arial"/>
                <a:ea typeface="Calibri"/>
                <a:cs typeface="Times New Roman"/>
              </a:rPr>
              <a:t>, </a:t>
            </a:r>
            <a:r>
              <a:rPr lang="en-IN" sz="1000" dirty="0" err="1">
                <a:latin typeface="Arial"/>
                <a:ea typeface="Calibri"/>
                <a:cs typeface="Times New Roman"/>
              </a:rPr>
              <a:t>DCdiag</a:t>
            </a:r>
            <a:r>
              <a:rPr lang="en-IN" sz="1000" dirty="0">
                <a:latin typeface="Arial"/>
                <a:ea typeface="Calibri"/>
                <a:cs typeface="Times New Roman"/>
              </a:rPr>
              <a:t>, </a:t>
            </a:r>
            <a:r>
              <a:rPr lang="en-IN" sz="1000" dirty="0" err="1">
                <a:latin typeface="Arial"/>
                <a:ea typeface="Calibri"/>
                <a:cs typeface="Times New Roman"/>
              </a:rPr>
              <a:t>Netdiag</a:t>
            </a:r>
            <a:r>
              <a:rPr lang="en-IN" sz="1000" dirty="0">
                <a:latin typeface="Arial"/>
                <a:ea typeface="Calibri"/>
                <a:cs typeface="Times New Roman"/>
              </a:rPr>
              <a:t>, </a:t>
            </a:r>
            <a:r>
              <a:rPr lang="en-IN" sz="1000" dirty="0" err="1">
                <a:latin typeface="Arial"/>
                <a:ea typeface="Calibri"/>
                <a:cs typeface="Times New Roman"/>
              </a:rPr>
              <a:t>Repadmin</a:t>
            </a:r>
            <a:r>
              <a:rPr lang="en-IN" sz="1000" dirty="0">
                <a:latin typeface="Arial"/>
                <a:ea typeface="Calibri"/>
                <a:cs typeface="Times New Roman"/>
              </a:rPr>
              <a:t>, </a:t>
            </a:r>
            <a:r>
              <a:rPr lang="en-IN" sz="1000" dirty="0" err="1">
                <a:latin typeface="Arial"/>
                <a:ea typeface="Calibri"/>
                <a:cs typeface="Times New Roman"/>
              </a:rPr>
              <a:t>Replmon</a:t>
            </a:r>
            <a:r>
              <a:rPr lang="en-IN" sz="1000" dirty="0">
                <a:latin typeface="Arial"/>
                <a:ea typeface="Calibri"/>
                <a:cs typeface="Times New Roman"/>
              </a:rPr>
              <a:t>, and Event Viewer.</a:t>
            </a:r>
          </a:p>
        </p:txBody>
      </p:sp>
      <p:sp>
        <p:nvSpPr>
          <p:cNvPr id="4" name="Slide Number Placeholder 3"/>
          <p:cNvSpPr>
            <a:spLocks noGrp="1"/>
          </p:cNvSpPr>
          <p:nvPr>
            <p:ph type="sldNum" sz="quarter" idx="10"/>
          </p:nvPr>
        </p:nvSpPr>
        <p:spPr/>
        <p:txBody>
          <a:bodyPr/>
          <a:lstStyle/>
          <a:p>
            <a:fld id="{E0A06077-C8F9-41D6-87C9-4A5D4168A636}" type="slidenum">
              <a:rPr lang="en-IN" smtClean="0"/>
              <a:t>34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4856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Common Issue: </a:t>
            </a:r>
            <a:r>
              <a:rPr lang="en-IN" sz="1000" dirty="0">
                <a:latin typeface="Arial"/>
                <a:ea typeface="Calibri"/>
                <a:cs typeface="Times New Roman"/>
              </a:rPr>
              <a:t>User cannot authenticate to access resources on another AD DS domain or Kerberos </a:t>
            </a:r>
            <a:r>
              <a:rPr lang="en-IN" sz="1000" dirty="0">
                <a:solidFill>
                  <a:prstClr val="black"/>
                </a:solidFill>
                <a:latin typeface="Arial"/>
                <a:ea typeface="Calibri"/>
                <a:cs typeface="Times New Roman"/>
              </a:rPr>
              <a:t>realm.</a:t>
            </a:r>
          </a:p>
          <a:p>
            <a:pPr lvl="0">
              <a:lnSpc>
                <a:spcPct val="115000"/>
              </a:lnSpc>
              <a:spcAft>
                <a:spcPts val="1000"/>
              </a:spcAft>
            </a:pPr>
            <a:r>
              <a:rPr lang="en-IN" sz="1000" b="1" dirty="0">
                <a:solidFill>
                  <a:prstClr val="black"/>
                </a:solidFill>
                <a:latin typeface="Arial"/>
                <a:ea typeface="Calibri"/>
                <a:cs typeface="Times New Roman"/>
              </a:rPr>
              <a:t>Troubleshooting Tip: </a:t>
            </a:r>
            <a:r>
              <a:rPr lang="en-IN" sz="1000" dirty="0">
                <a:solidFill>
                  <a:prstClr val="black"/>
                </a:solidFill>
                <a:latin typeface="Arial"/>
                <a:ea typeface="Calibri"/>
                <a:cs typeface="Times New Roman"/>
              </a:rPr>
              <a:t>Use the </a:t>
            </a:r>
            <a:r>
              <a:rPr lang="en-IN" sz="1000" b="1" dirty="0">
                <a:solidFill>
                  <a:prstClr val="black"/>
                </a:solidFill>
                <a:latin typeface="Arial"/>
                <a:ea typeface="Calibri"/>
                <a:cs typeface="Times New Roman"/>
              </a:rPr>
              <a:t>Active Directory Domains and Trusts</a:t>
            </a:r>
            <a:r>
              <a:rPr lang="en-IN" sz="1000" dirty="0">
                <a:solidFill>
                  <a:prstClr val="black"/>
                </a:solidFill>
                <a:latin typeface="Arial"/>
                <a:ea typeface="Calibri"/>
                <a:cs typeface="Times New Roman"/>
              </a:rPr>
              <a:t> console, </a:t>
            </a:r>
            <a:r>
              <a:rPr lang="en-IN" sz="1000" b="1" dirty="0" err="1">
                <a:solidFill>
                  <a:prstClr val="black"/>
                </a:solidFill>
                <a:latin typeface="Arial"/>
                <a:ea typeface="Calibri"/>
                <a:cs typeface="Times New Roman"/>
              </a:rPr>
              <a:t>Domain.msc</a:t>
            </a:r>
            <a:r>
              <a:rPr lang="en-IN" sz="1000" dirty="0">
                <a:solidFill>
                  <a:prstClr val="black"/>
                </a:solidFill>
                <a:latin typeface="Arial"/>
                <a:ea typeface="Calibri"/>
                <a:cs typeface="Times New Roman"/>
              </a:rPr>
              <a:t>, or the </a:t>
            </a:r>
            <a:r>
              <a:rPr lang="en-IN" sz="1000" b="1" dirty="0" err="1">
                <a:solidFill>
                  <a:prstClr val="black"/>
                </a:solidFill>
                <a:latin typeface="Arial"/>
                <a:ea typeface="Calibri"/>
                <a:cs typeface="Times New Roman"/>
              </a:rPr>
              <a:t>Netdom</a:t>
            </a:r>
            <a:r>
              <a:rPr lang="en-IN" sz="1000" dirty="0">
                <a:solidFill>
                  <a:prstClr val="black"/>
                </a:solidFill>
                <a:latin typeface="Arial"/>
                <a:ea typeface="Calibri"/>
                <a:cs typeface="Times New Roman"/>
              </a:rPr>
              <a:t> command-line tool to validate trust relationships. If necessary, reset the trust password. Check to ensure that trust relationships are configured for the right direction.</a:t>
            </a:r>
          </a:p>
          <a:p>
            <a:pPr lvl="0">
              <a:lnSpc>
                <a:spcPct val="115000"/>
              </a:lnSpc>
              <a:spcAft>
                <a:spcPts val="1000"/>
              </a:spcAft>
            </a:pPr>
            <a:r>
              <a:rPr lang="en-IN" sz="1000" dirty="0">
                <a:solidFill>
                  <a:prstClr val="black"/>
                </a:solidFill>
                <a:latin typeface="Arial"/>
                <a:ea typeface="Calibri"/>
                <a:cs typeface="Times New Roman"/>
              </a:rPr>
              <a:t>Verify that all AD DS domain controllers have registered all of the correct service (SRV) resource records in the DNS database. You can restart the </a:t>
            </a:r>
            <a:r>
              <a:rPr lang="en-IN" sz="1000" dirty="0" err="1">
                <a:solidFill>
                  <a:prstClr val="black"/>
                </a:solidFill>
                <a:latin typeface="Arial"/>
                <a:ea typeface="Calibri"/>
                <a:cs typeface="Times New Roman"/>
              </a:rPr>
              <a:t>Netlogon</a:t>
            </a:r>
            <a:r>
              <a:rPr lang="en-IN" sz="1000" dirty="0">
                <a:solidFill>
                  <a:prstClr val="black"/>
                </a:solidFill>
                <a:latin typeface="Arial"/>
                <a:ea typeface="Calibri"/>
                <a:cs typeface="Times New Roman"/>
              </a:rPr>
              <a:t> service on an AD DS domain controller to force it to reregister the service (SRV) resource records in the DNS database.</a:t>
            </a:r>
            <a:endParaRPr lang="en-IN" dirty="0"/>
          </a:p>
        </p:txBody>
      </p:sp>
      <p:sp>
        <p:nvSpPr>
          <p:cNvPr id="4" name="Slide Number Placeholder 3"/>
          <p:cNvSpPr>
            <a:spLocks noGrp="1"/>
          </p:cNvSpPr>
          <p:nvPr>
            <p:ph type="sldNum" sz="quarter" idx="10"/>
          </p:nvPr>
        </p:nvSpPr>
        <p:spPr/>
        <p:txBody>
          <a:bodyPr/>
          <a:lstStyle/>
          <a:p>
            <a:fld id="{E0A06077-C8F9-41D6-87C9-4A5D4168A636}" type="slidenum">
              <a:rPr lang="en-IN" smtClean="0"/>
              <a:t>35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6485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Before you deploy a replica AD DS domain controller on an Azure virtual machine, which of the following requirements must be met?</a:t>
            </a:r>
          </a:p>
          <a:p>
            <a:pPr>
              <a:lnSpc>
                <a:spcPct val="115000"/>
              </a:lnSpc>
              <a:spcAft>
                <a:spcPts val="1000"/>
              </a:spcAft>
            </a:pPr>
            <a:r>
              <a:rPr lang="en-IN" sz="1000" dirty="0">
                <a:latin typeface="Arial"/>
                <a:ea typeface="Calibri"/>
                <a:cs typeface="Times New Roman"/>
              </a:rPr>
              <a:t>(   ) Option 1: Create an AD DS site to control replication from your on-premises networks to the Azure Virtual Network.</a:t>
            </a:r>
          </a:p>
          <a:p>
            <a:pPr>
              <a:lnSpc>
                <a:spcPct val="115000"/>
              </a:lnSpc>
              <a:spcAft>
                <a:spcPts val="1000"/>
              </a:spcAft>
            </a:pPr>
            <a:r>
              <a:rPr lang="en-IN" sz="1000" dirty="0">
                <a:latin typeface="Arial"/>
                <a:ea typeface="Calibri"/>
                <a:cs typeface="Times New Roman"/>
              </a:rPr>
              <a:t>(   ) Option 2: Add an additional hard disk to the virtual machine that has read and write caching disabled.</a:t>
            </a:r>
          </a:p>
          <a:p>
            <a:pPr>
              <a:lnSpc>
                <a:spcPct val="115000"/>
              </a:lnSpc>
              <a:spcAft>
                <a:spcPts val="1000"/>
              </a:spcAft>
            </a:pPr>
            <a:r>
              <a:rPr lang="en-IN" sz="1000" dirty="0">
                <a:latin typeface="Arial"/>
                <a:ea typeface="Calibri"/>
                <a:cs typeface="Times New Roman"/>
              </a:rPr>
              <a:t>(   ) Option 3: Create and configure an Azure Virtual Network.</a:t>
            </a:r>
          </a:p>
          <a:p>
            <a:pPr>
              <a:lnSpc>
                <a:spcPct val="115000"/>
              </a:lnSpc>
              <a:spcAft>
                <a:spcPts val="1000"/>
              </a:spcAft>
            </a:pPr>
            <a:r>
              <a:rPr lang="en-IN" sz="1000" dirty="0">
                <a:latin typeface="Arial"/>
                <a:ea typeface="Calibri"/>
                <a:cs typeface="Times New Roman"/>
              </a:rPr>
              <a:t>(   ) Option 4: Manually create the required service (SRV) resource records in an Azure DNS zone for your domain.</a:t>
            </a:r>
          </a:p>
          <a:p>
            <a:pPr lvl="0">
              <a:lnSpc>
                <a:spcPct val="115000"/>
              </a:lnSpc>
              <a:spcAft>
                <a:spcPts val="1000"/>
              </a:spcAft>
            </a:pPr>
            <a:r>
              <a:rPr lang="en-IN" sz="1000" dirty="0">
                <a:solidFill>
                  <a:prstClr val="black"/>
                </a:solidFill>
                <a:latin typeface="Arial"/>
                <a:ea typeface="Calibri"/>
                <a:cs typeface="Times New Roman"/>
              </a:rPr>
              <a:t>(   ) Option 5: Configure the initial dynamic IP address of the virtual machine as static by using the </a:t>
            </a:r>
            <a:r>
              <a:rPr lang="en-IN" sz="1000" b="1" dirty="0">
                <a:solidFill>
                  <a:prstClr val="black"/>
                </a:solidFill>
                <a:latin typeface="Arial"/>
                <a:ea typeface="Calibri"/>
                <a:cs typeface="Times New Roman"/>
              </a:rPr>
              <a:t>Set-</a:t>
            </a:r>
            <a:r>
              <a:rPr lang="en-IN" sz="1000" b="1" dirty="0" err="1">
                <a:solidFill>
                  <a:prstClr val="black"/>
                </a:solidFill>
                <a:latin typeface="Arial"/>
                <a:ea typeface="Calibri"/>
                <a:cs typeface="Times New Roman"/>
              </a:rPr>
              <a:t>AzureStaticVNetIP</a:t>
            </a:r>
            <a:r>
              <a:rPr lang="en-IN" sz="1000" dirty="0">
                <a:solidFill>
                  <a:prstClr val="black"/>
                </a:solidFill>
                <a:latin typeface="Arial"/>
                <a:ea typeface="Calibri"/>
                <a:cs typeface="Times New Roman"/>
              </a:rPr>
              <a:t> cmdlet.</a:t>
            </a:r>
          </a:p>
          <a:p>
            <a:pPr lvl="0">
              <a:lnSpc>
                <a:spcPct val="115000"/>
              </a:lnSpc>
              <a:spcAft>
                <a:spcPts val="1000"/>
              </a:spcAft>
            </a:pPr>
            <a:r>
              <a:rPr lang="en-IN" sz="1000" b="1" dirty="0">
                <a:solidFill>
                  <a:prstClr val="black"/>
                </a:solidFill>
                <a:latin typeface="Arial"/>
                <a:ea typeface="Calibri"/>
                <a:cs typeface="Times New Roman"/>
              </a:rPr>
              <a:t>Answer</a:t>
            </a:r>
            <a:endParaRPr lang="en-IN" sz="1000" dirty="0">
              <a:solidFill>
                <a:prstClr val="black"/>
              </a:solidFill>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Create an AD DS site to control replication from your on-premises networks to the Azure Virtual Network.</a:t>
            </a:r>
          </a:p>
          <a:p>
            <a:pPr lvl="0">
              <a:lnSpc>
                <a:spcPct val="115000"/>
              </a:lnSpc>
              <a:spcAft>
                <a:spcPts val="1000"/>
              </a:spcAft>
            </a:pPr>
            <a:r>
              <a:rPr lang="en-IN" sz="1000" dirty="0">
                <a:solidFill>
                  <a:prstClr val="black"/>
                </a:solidFill>
                <a:latin typeface="Arial"/>
                <a:ea typeface="Calibri"/>
                <a:cs typeface="Times New Roman"/>
              </a:rPr>
              <a:t>(√ ) Option 2: Add an additional hard disk to the virtual machine that has read and write caching disabled.</a:t>
            </a:r>
          </a:p>
          <a:p>
            <a:pPr lvl="0">
              <a:lnSpc>
                <a:spcPct val="115000"/>
              </a:lnSpc>
              <a:spcAft>
                <a:spcPts val="1000"/>
              </a:spcAft>
            </a:pPr>
            <a:r>
              <a:rPr lang="en-IN" sz="1000" dirty="0">
                <a:solidFill>
                  <a:prstClr val="black"/>
                </a:solidFill>
                <a:latin typeface="Arial"/>
                <a:ea typeface="Calibri"/>
                <a:cs typeface="Times New Roman"/>
              </a:rPr>
              <a:t>(√ ) Option 3: Create and configure an Azure Virtual Network.</a:t>
            </a:r>
          </a:p>
          <a:p>
            <a:pPr>
              <a:lnSpc>
                <a:spcPct val="115000"/>
              </a:lnSpc>
              <a:spcAft>
                <a:spcPts val="1000"/>
              </a:spcAft>
            </a:pPr>
            <a:r>
              <a:rPr lang="en-IN" sz="1000" dirty="0">
                <a:latin typeface="Arial"/>
                <a:ea typeface="Calibri"/>
                <a:cs typeface="Times New Roman"/>
              </a:rPr>
              <a:t>(   ) Option 4: Manually create the required service (SRV) resource records in an Azure DNS zone for your domain.</a:t>
            </a:r>
          </a:p>
          <a:p>
            <a:pPr lvl="0">
              <a:lnSpc>
                <a:spcPct val="115000"/>
              </a:lnSpc>
              <a:spcAft>
                <a:spcPts val="1000"/>
              </a:spcAft>
            </a:pPr>
            <a:r>
              <a:rPr lang="en-IN" sz="1000" dirty="0">
                <a:solidFill>
                  <a:prstClr val="black"/>
                </a:solidFill>
                <a:latin typeface="Arial"/>
                <a:ea typeface="Calibri"/>
                <a:cs typeface="Times New Roman"/>
              </a:rPr>
              <a:t>(√) Option 5: Configure the initial dynamic IP address of the virtual machine as static by using the </a:t>
            </a:r>
            <a:r>
              <a:rPr lang="en-IN" sz="1000" b="1" dirty="0">
                <a:solidFill>
                  <a:prstClr val="black"/>
                </a:solidFill>
                <a:latin typeface="Arial"/>
                <a:ea typeface="Calibri"/>
                <a:cs typeface="Times New Roman"/>
              </a:rPr>
              <a:t>Set-</a:t>
            </a:r>
            <a:r>
              <a:rPr lang="en-IN" sz="1000" b="1" dirty="0" err="1">
                <a:solidFill>
                  <a:prstClr val="black"/>
                </a:solidFill>
                <a:latin typeface="Arial"/>
                <a:ea typeface="Calibri"/>
                <a:cs typeface="Times New Roman"/>
              </a:rPr>
              <a:t>AzureStaticVNetIP</a:t>
            </a:r>
            <a:r>
              <a:rPr lang="en-IN" sz="1000" dirty="0">
                <a:solidFill>
                  <a:prstClr val="black"/>
                </a:solidFill>
                <a:latin typeface="Arial"/>
                <a:ea typeface="Calibri"/>
                <a:cs typeface="Times New Roman"/>
              </a:rPr>
              <a:t> cmdlet.</a:t>
            </a:r>
          </a:p>
          <a:p>
            <a:pPr lvl="0">
              <a:lnSpc>
                <a:spcPct val="115000"/>
              </a:lnSpc>
              <a:spcAft>
                <a:spcPts val="1000"/>
              </a:spcAft>
            </a:pPr>
            <a:endParaRPr lang="en-IN" dirty="0"/>
          </a:p>
        </p:txBody>
      </p:sp>
      <p:sp>
        <p:nvSpPr>
          <p:cNvPr id="4" name="Slide Number Placeholder 3"/>
          <p:cNvSpPr>
            <a:spLocks noGrp="1"/>
          </p:cNvSpPr>
          <p:nvPr>
            <p:ph type="sldNum" sz="quarter" idx="10"/>
          </p:nvPr>
        </p:nvSpPr>
        <p:spPr/>
        <p:txBody>
          <a:bodyPr/>
          <a:lstStyle/>
          <a:p>
            <a:fld id="{E0A06077-C8F9-41D6-87C9-4A5D4168A636}" type="slidenum">
              <a:rPr lang="en-IN" smtClean="0"/>
              <a:t>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566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cs typeface="Times New Roman"/>
              </a:rPr>
              <a:t>Feedback</a:t>
            </a:r>
          </a:p>
          <a:p>
            <a:pPr lvl="0">
              <a:lnSpc>
                <a:spcPct val="115000"/>
              </a:lnSpc>
              <a:spcAft>
                <a:spcPts val="1000"/>
              </a:spcAft>
            </a:pPr>
            <a:r>
              <a:rPr lang="en-IN" sz="1000" dirty="0">
                <a:solidFill>
                  <a:prstClr val="black"/>
                </a:solidFill>
                <a:latin typeface="Arial"/>
                <a:cs typeface="Times New Roman"/>
              </a:rPr>
              <a:t>Although we recommend that you create an AD DS site for tighter control of replication, doing so is not necessary. You should, however, create an additional hard disk on the Azure virtual machine on which caching is disabled. This hard disk should contain the </a:t>
            </a:r>
            <a:r>
              <a:rPr lang="en-IN" sz="1000" b="1" dirty="0">
                <a:solidFill>
                  <a:prstClr val="black"/>
                </a:solidFill>
                <a:latin typeface="Arial"/>
                <a:cs typeface="Times New Roman"/>
              </a:rPr>
              <a:t>NTDS.DIT</a:t>
            </a:r>
            <a:r>
              <a:rPr lang="en-IN" sz="1000" dirty="0">
                <a:solidFill>
                  <a:prstClr val="black"/>
                </a:solidFill>
                <a:latin typeface="Arial"/>
                <a:cs typeface="Times New Roman"/>
              </a:rPr>
              <a:t> file and </a:t>
            </a:r>
            <a:r>
              <a:rPr lang="en-IN" sz="1000" b="1" dirty="0">
                <a:solidFill>
                  <a:prstClr val="black"/>
                </a:solidFill>
                <a:latin typeface="Arial"/>
                <a:cs typeface="Times New Roman"/>
              </a:rPr>
              <a:t>SYSVOL</a:t>
            </a:r>
            <a:r>
              <a:rPr lang="en-IN" sz="1000" dirty="0">
                <a:solidFill>
                  <a:prstClr val="black"/>
                </a:solidFill>
                <a:latin typeface="Arial"/>
                <a:cs typeface="Times New Roman"/>
              </a:rPr>
              <a:t> folder. You must also have already provisioned and correctly configured an Azure Virtual Network and attached the virtual machine to it. Manually creating service (SRV) resource records in Azure DNS is an incorrect answer because doing so is not possible. The virtual machine must also have a static IP configured before deploying AD DS to ensure that the IP is never changed if the virtual machine is </a:t>
            </a:r>
            <a:r>
              <a:rPr lang="en-IN" sz="1000" dirty="0" err="1">
                <a:solidFill>
                  <a:prstClr val="black"/>
                </a:solidFill>
                <a:latin typeface="Arial"/>
                <a:cs typeface="Times New Roman"/>
              </a:rPr>
              <a:t>deallocated</a:t>
            </a:r>
            <a:r>
              <a:rPr lang="en-IN" sz="1000" dirty="0">
                <a:solidFill>
                  <a:prstClr val="black"/>
                </a:solidFill>
                <a:latin typeface="Arial"/>
                <a:cs typeface="Times New Roman"/>
              </a:rPr>
              <a:t> because of shutdown or service healing actions.</a:t>
            </a:r>
            <a:endParaRPr lang="en-US" sz="1000" dirty="0">
              <a:solidFill>
                <a:prstClr val="black"/>
              </a:solidFill>
              <a:latin typeface="Arial"/>
              <a:cs typeface="Times New Roman"/>
            </a:endParaRPr>
          </a:p>
          <a:p>
            <a:pPr lvl="0">
              <a:lnSpc>
                <a:spcPct val="115000"/>
              </a:lnSpc>
              <a:spcAft>
                <a:spcPts val="1000"/>
              </a:spcAft>
            </a:pPr>
            <a:endParaRPr lang="en-IN" dirty="0"/>
          </a:p>
        </p:txBody>
      </p:sp>
      <p:sp>
        <p:nvSpPr>
          <p:cNvPr id="4" name="Slide Number Placeholder 3"/>
          <p:cNvSpPr>
            <a:spLocks noGrp="1"/>
          </p:cNvSpPr>
          <p:nvPr>
            <p:ph type="sldNum" sz="quarter" idx="10"/>
          </p:nvPr>
        </p:nvSpPr>
        <p:spPr/>
        <p:txBody>
          <a:bodyPr/>
          <a:lstStyle/>
          <a:p>
            <a:fld id="{E0A06077-C8F9-41D6-87C9-4A5D4168A636}" type="slidenum">
              <a:rPr lang="en-IN" smtClean="0"/>
              <a:t>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265922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solidFill>
                  <a:srgbClr val="000000"/>
                </a:solidFill>
                <a:latin typeface="Arial"/>
                <a:ea typeface="Calibri"/>
                <a:cs typeface="Segoe UI"/>
              </a:rPr>
              <a:t>In a complex AD DS environment, it </a:t>
            </a:r>
            <a:r>
              <a:rPr lang="en-IN" sz="1000">
                <a:latin typeface="Arial"/>
                <a:ea typeface="Calibri"/>
                <a:cs typeface="Times New Roman"/>
              </a:rPr>
              <a:t>is essential that students understand how the various components such as organizational units (OUs),</a:t>
            </a:r>
            <a:r>
              <a:rPr lang="en-IN" sz="1000">
                <a:solidFill>
                  <a:srgbClr val="000000"/>
                </a:solidFill>
                <a:latin typeface="Arial"/>
                <a:ea typeface="Calibri"/>
                <a:cs typeface="Segoe UI"/>
              </a:rPr>
              <a:t> domains, and forest</a:t>
            </a:r>
            <a:r>
              <a:rPr lang="en-IN" sz="1000">
                <a:latin typeface="Arial"/>
                <a:ea typeface="Calibri"/>
                <a:cs typeface="Times New Roman"/>
              </a:rPr>
              <a:t>s </a:t>
            </a:r>
            <a:r>
              <a:rPr lang="en-IN" sz="1000">
                <a:solidFill>
                  <a:srgbClr val="000000"/>
                </a:solidFill>
                <a:latin typeface="Arial"/>
                <a:ea typeface="Calibri"/>
                <a:cs typeface="Segoe UI"/>
              </a:rPr>
              <a:t>form boundaries for authentication, resource access, and searches.</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Segoe UI"/>
              </a:rPr>
              <a:t>This topic describes the types of boundaries that AD DS domains and forests provide. Mention that these boundaries usually form the criteria for choosing whether an organization deploys multiple domains or forests. The next two topics cover this in more detail.</a:t>
            </a:r>
            <a:endParaRPr lang="en-IN" sz="1000">
              <a:latin typeface="Arial"/>
              <a:ea typeface="Calibri"/>
              <a:cs typeface="Times New Roman"/>
            </a:endParaRPr>
          </a:p>
          <a:p>
            <a:pPr>
              <a:lnSpc>
                <a:spcPct val="115000"/>
              </a:lnSpc>
              <a:spcAft>
                <a:spcPts val="1000"/>
              </a:spcAft>
            </a:pPr>
            <a:r>
              <a:rPr lang="en-IN" sz="1000">
                <a:solidFill>
                  <a:srgbClr val="000000"/>
                </a:solidFill>
                <a:latin typeface="Arial"/>
                <a:ea typeface="Calibri"/>
                <a:cs typeface="Segoe UI"/>
              </a:rPr>
              <a:t>Emphasize that the forest is the only real security boundary in AD DS. Within an AD DS forest, domains do not provide a complete security boundary, because accounts such as the </a:t>
            </a:r>
            <a:r>
              <a:rPr lang="en-IN" sz="1000" b="1">
                <a:latin typeface="Arial"/>
                <a:ea typeface="Calibri"/>
                <a:cs typeface="Times New Roman"/>
              </a:rPr>
              <a:t>Enterprise Admins</a:t>
            </a:r>
            <a:r>
              <a:rPr lang="en-IN" sz="1000">
                <a:solidFill>
                  <a:srgbClr val="000000"/>
                </a:solidFill>
                <a:latin typeface="Arial"/>
                <a:ea typeface="Calibri"/>
                <a:cs typeface="Segoe UI"/>
              </a:rPr>
              <a:t> group from the forest root domain have administrative permissions in each domain.</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90242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Times New Roman"/>
              </a:rPr>
              <a:t>Discuss the different reasons why organizations might deploy multiple domains, but also emphasize that there are rarely good technical reasons to deploy multiple domains. A single domain can contain millions of objects, and you can configure administrative autonomy at an OU level. You can provide multiple user principal names (UPNs) for users within a domain. In most cases, organizations create multiple domains for business reasons, not for technical reasons.</a:t>
            </a:r>
          </a:p>
        </p:txBody>
      </p:sp>
      <p:sp>
        <p:nvSpPr>
          <p:cNvPr id="4" name="Slide Number Placeholder 3"/>
          <p:cNvSpPr>
            <a:spLocks noGrp="1"/>
          </p:cNvSpPr>
          <p:nvPr>
            <p:ph type="sldNum" sz="quarter" idx="10"/>
          </p:nvPr>
        </p:nvSpPr>
        <p:spPr/>
        <p:txBody>
          <a:bodyPr/>
          <a:lstStyle/>
          <a:p>
            <a:fld id="{E0A06077-C8F9-41D6-87C9-4A5D4168A636}" type="slidenum">
              <a:rPr lang="en-IN" smtClean="0"/>
              <a:t>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6803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Use this slide to discuss some of the reasons to implement multiple AD DS forests. Explain that, in some cases, business and technical requirements might dictate different choices. Stress the importance of thorough planning and proper change control procedures, especially where you plan for AD DS schema modifications.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0A06077-C8F9-41D6-87C9-4A5D4168A636}" type="slidenum">
              <a:rPr lang="en-IN" smtClean="0"/>
              <a:t>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19555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Discuss the different scenarios in which you might choose to deploy an AD DS domain controller on a Microsoft Azure virtual machine. If an organization intends to deploy AD DS to Azure infrastructure as a service (IaaS), discuss the different requirements that the students must first consider and how requirements might vary depending on the needs of the organization.</a:t>
            </a:r>
          </a:p>
          <a:p>
            <a:pPr>
              <a:lnSpc>
                <a:spcPct val="115000"/>
              </a:lnSpc>
              <a:spcAft>
                <a:spcPts val="1000"/>
              </a:spcAft>
            </a:pPr>
            <a:r>
              <a:rPr lang="en-IN" sz="1000">
                <a:latin typeface="Arial"/>
                <a:ea typeface="Calibri"/>
                <a:cs typeface="Times New Roman"/>
              </a:rPr>
              <a:t>Point out to students that deploying AD DS on an Azure virtual machine is entirely different than integrating AD DS with Azure Active Directory. The two approaches are not interchangeable and are intended to address different organizational requirements.</a:t>
            </a:r>
          </a:p>
        </p:txBody>
      </p:sp>
      <p:sp>
        <p:nvSpPr>
          <p:cNvPr id="4" name="Slide Number Placeholder 3"/>
          <p:cNvSpPr>
            <a:spLocks noGrp="1"/>
          </p:cNvSpPr>
          <p:nvPr>
            <p:ph type="sldNum" sz="quarter" idx="10"/>
          </p:nvPr>
        </p:nvSpPr>
        <p:spPr/>
        <p:txBody>
          <a:bodyPr/>
          <a:lstStyle/>
          <a:p>
            <a:fld id="{E0A06077-C8F9-41D6-87C9-4A5D4168A636}" type="slidenum">
              <a:rPr lang="en-IN" smtClean="0"/>
              <a:t>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3: Advanced AD DS infrastructure management</a:t>
            </a:r>
          </a:p>
        </p:txBody>
      </p:sp>
    </p:spTree>
    <p:extLst>
      <p:ext uri="{BB962C8B-B14F-4D97-AF65-F5344CB8AC3E}">
        <p14:creationId xmlns:p14="http://schemas.microsoft.com/office/powerpoint/2010/main" val="3456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6807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a:t>Module 3</a:t>
            </a:r>
          </a:p>
        </p:txBody>
      </p:sp>
      <p:sp>
        <p:nvSpPr>
          <p:cNvPr id="3" name="Subtitle 2"/>
          <p:cNvSpPr>
            <a:spLocks noGrp="1"/>
          </p:cNvSpPr>
          <p:nvPr>
            <p:ph type="subTitle" sz="quarter" idx="1"/>
          </p:nvPr>
        </p:nvSpPr>
        <p:spPr/>
        <p:txBody>
          <a:bodyPr/>
          <a:lstStyle/>
          <a:p>
            <a:r>
              <a:rPr lang="en-IN"/>
              <a:t>Advanced AD DS infrastructure management
</a:t>
            </a:r>
          </a:p>
        </p:txBody>
      </p:sp>
    </p:spTree>
    <p:extLst>
      <p:ext uri="{BB962C8B-B14F-4D97-AF65-F5344CB8AC3E}">
        <p14:creationId xmlns:p14="http://schemas.microsoft.com/office/powerpoint/2010/main" val="131092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a37aebd-9d48-41d2-92ac-0c66e6744a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Managing objects in complex AD DS deployments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Potential issues include:</a:t>
            </a:r>
          </a:p>
          <a:p>
            <a:pPr lvl="1"/>
            <a:r>
              <a:rPr lang="en-US" dirty="0"/>
              <a:t>User and group management</a:t>
            </a:r>
          </a:p>
          <a:p>
            <a:pPr lvl="1"/>
            <a:r>
              <a:rPr lang="en-US" dirty="0"/>
              <a:t>User self-service</a:t>
            </a:r>
          </a:p>
          <a:p>
            <a:pPr lvl="1"/>
            <a:r>
              <a:rPr lang="en-US" dirty="0"/>
              <a:t>Certificate management</a:t>
            </a:r>
          </a:p>
          <a:p>
            <a:pPr lvl="1"/>
            <a:r>
              <a:rPr lang="en-US" dirty="0"/>
              <a:t>Identity syncing</a:t>
            </a:r>
          </a:p>
          <a:p>
            <a:r>
              <a:rPr lang="en-US" dirty="0"/>
              <a:t>MIM 2016 provides:</a:t>
            </a:r>
          </a:p>
          <a:p>
            <a:pPr lvl="1"/>
            <a:r>
              <a:rPr lang="en-US" dirty="0"/>
              <a:t>Cloud-ready identities for Azure Active Directory</a:t>
            </a:r>
          </a:p>
          <a:p>
            <a:pPr lvl="1"/>
            <a:r>
              <a:rPr lang="en-US" dirty="0"/>
              <a:t>Powerful user self-service features with multi-factor authentication</a:t>
            </a:r>
          </a:p>
          <a:p>
            <a:pPr lvl="1"/>
            <a:r>
              <a:rPr lang="en-US" dirty="0"/>
              <a:t>PAM</a:t>
            </a:r>
          </a:p>
        </p:txBody>
      </p:sp>
    </p:spTree>
    <p:extLst>
      <p:ext uri="{BB962C8B-B14F-4D97-AF65-F5344CB8AC3E}">
        <p14:creationId xmlns:p14="http://schemas.microsoft.com/office/powerpoint/2010/main" val="241792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5" cy="740664"/>
          </a:xfrm>
        </p:spPr>
        <p:txBody>
          <a:bodyPr/>
          <a:lstStyle/>
          <a:p>
            <a:r>
              <a:rPr lang="en-IN" dirty="0"/>
              <a:t>Lesson 2: Deploying a distributed AD DS environment</a:t>
            </a:r>
          </a:p>
        </p:txBody>
      </p:sp>
      <p:sp>
        <p:nvSpPr>
          <p:cNvPr id="3" name="Text Placeholder 2"/>
          <p:cNvSpPr>
            <a:spLocks noGrp="1"/>
          </p:cNvSpPr>
          <p:nvPr>
            <p:ph type="body" idx="1"/>
          </p:nvPr>
        </p:nvSpPr>
        <p:spPr/>
        <p:txBody>
          <a:bodyPr/>
          <a:lstStyle/>
          <a:p>
            <a:r>
              <a:rPr lang="en-IN"/>
              <a:t>AD DS domain functional levels
AD DS forest functional levels
Deploying new AD DS domains
Demonstration: Installing a domain controller in a new domain in an existing forest
Upgrading a previous version of AD DS to Windows Server 2016
Migrating to Windows Server 2016 AD DS from a previous version
Considerations for implementing complex AD DS environments</a:t>
            </a:r>
          </a:p>
        </p:txBody>
      </p:sp>
    </p:spTree>
    <p:extLst>
      <p:ext uri="{BB962C8B-B14F-4D97-AF65-F5344CB8AC3E}">
        <p14:creationId xmlns:p14="http://schemas.microsoft.com/office/powerpoint/2010/main" val="171777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6077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AD DS domain functional levels</a:t>
            </a:r>
          </a:p>
        </p:txBody>
      </p:sp>
      <p:sp>
        <p:nvSpPr>
          <p:cNvPr id="4" name="Rectangle 3"/>
          <p:cNvSpPr/>
          <p:nvPr/>
        </p:nvSpPr>
        <p:spPr bwMode="auto">
          <a:xfrm>
            <a:off x="257744" y="1249702"/>
            <a:ext cx="8581456" cy="4998698"/>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R="0" defTabSz="914400" rtl="0" eaLnBrk="0" fontAlgn="base" latinLnBrk="0" hangingPunct="0">
              <a:lnSpc>
                <a:spcPct val="100000"/>
              </a:lnSpc>
              <a:spcBef>
                <a:spcPct val="0"/>
              </a:spcBef>
              <a:spcAft>
                <a:spcPct val="0"/>
              </a:spcAft>
              <a:buClr>
                <a:srgbClr val="0070C0"/>
              </a:buClr>
              <a:buSzTx/>
              <a:tabLst/>
            </a:pPr>
            <a:r>
              <a:rPr kumimoji="0" lang="en-CA"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New</a:t>
            </a:r>
            <a:r>
              <a:rPr kumimoji="0" lang="en-CA" sz="2400" b="0" i="0" u="none" strike="noStrike" cap="none" normalizeH="0" dirty="0">
                <a:ln>
                  <a:noFill/>
                </a:ln>
                <a:solidFill>
                  <a:schemeClr val="tx1"/>
                </a:solidFill>
                <a:effectLst/>
                <a:latin typeface="Segoe UI" pitchFamily="34" charset="0"/>
                <a:ea typeface="Segoe UI" pitchFamily="34" charset="0"/>
                <a:cs typeface="Segoe UI" pitchFamily="34" charset="0"/>
              </a:rPr>
              <a:t> functionality re</a:t>
            </a:r>
            <a:r>
              <a:rPr lang="en-CA" sz="2400" b="0" dirty="0">
                <a:latin typeface="Segoe UI" pitchFamily="34" charset="0"/>
                <a:ea typeface="Segoe UI" pitchFamily="34" charset="0"/>
                <a:cs typeface="Segoe UI" pitchFamily="34" charset="0"/>
              </a:rPr>
              <a:t>quires that domain controllers are running a particular version of the Windows operating system:</a:t>
            </a:r>
          </a:p>
          <a:p>
            <a:pPr marL="800100" lvl="1" indent="-342900" eaLnBrk="0" fontAlgn="base" hangingPunct="0">
              <a:spcBef>
                <a:spcPct val="0"/>
              </a:spcBef>
              <a:spcAft>
                <a:spcPct val="0"/>
              </a:spcAft>
              <a:buClr>
                <a:srgbClr val="0070C0"/>
              </a:buClr>
              <a:buFont typeface="Arial" pitchFamily="34" charset="0"/>
              <a:buChar char="•"/>
            </a:pPr>
            <a:r>
              <a:rPr lang="en-CA" sz="2400" b="0" dirty="0">
                <a:latin typeface="Segoe UI" pitchFamily="34" charset="0"/>
                <a:ea typeface="Segoe UI" pitchFamily="34" charset="0"/>
                <a:cs typeface="Segoe UI" pitchFamily="34" charset="0"/>
              </a:rPr>
              <a:t>Windows Server 2003</a:t>
            </a:r>
          </a:p>
          <a:p>
            <a:pPr marL="800100" lvl="1" indent="-342900" eaLnBrk="0" fontAlgn="base" hangingPunct="0">
              <a:spcBef>
                <a:spcPct val="0"/>
              </a:spcBef>
              <a:spcAft>
                <a:spcPct val="0"/>
              </a:spcAft>
              <a:buClr>
                <a:srgbClr val="0070C0"/>
              </a:buClr>
              <a:buFont typeface="Arial" pitchFamily="34" charset="0"/>
              <a:buChar char="•"/>
            </a:pPr>
            <a:r>
              <a:rPr kumimoji="0" lang="en-CA"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Windows Server 2008</a:t>
            </a:r>
            <a:endParaRPr lang="en-CA" sz="2400" b="0" dirty="0">
              <a:latin typeface="Segoe UI" pitchFamily="34" charset="0"/>
              <a:ea typeface="Segoe UI" pitchFamily="34" charset="0"/>
              <a:cs typeface="Segoe UI" pitchFamily="34" charset="0"/>
            </a:endParaRPr>
          </a:p>
          <a:p>
            <a:pPr marL="800100" lvl="1" indent="-342900" eaLnBrk="0" fontAlgn="base" hangingPunct="0">
              <a:spcBef>
                <a:spcPct val="0"/>
              </a:spcBef>
              <a:spcAft>
                <a:spcPct val="0"/>
              </a:spcAft>
              <a:buClr>
                <a:srgbClr val="0070C0"/>
              </a:buClr>
              <a:buFont typeface="Arial" pitchFamily="34" charset="0"/>
              <a:buChar char="•"/>
            </a:pPr>
            <a:r>
              <a:rPr lang="en-CA" sz="2400" b="0" baseline="0" dirty="0">
                <a:latin typeface="Segoe UI" pitchFamily="34" charset="0"/>
                <a:ea typeface="Segoe UI" pitchFamily="34" charset="0"/>
                <a:cs typeface="Segoe UI" pitchFamily="34" charset="0"/>
              </a:rPr>
              <a:t>Window</a:t>
            </a:r>
            <a:r>
              <a:rPr lang="en-CA" sz="2400" b="0" dirty="0">
                <a:latin typeface="Segoe UI" pitchFamily="34" charset="0"/>
                <a:ea typeface="Segoe UI" pitchFamily="34" charset="0"/>
                <a:cs typeface="Segoe UI" pitchFamily="34" charset="0"/>
              </a:rPr>
              <a:t>s Server </a:t>
            </a:r>
            <a:r>
              <a:rPr kumimoji="0" lang="en-CA"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2008 R2</a:t>
            </a:r>
          </a:p>
          <a:p>
            <a:pPr marL="800100" lvl="1" indent="-342900" eaLnBrk="0" hangingPunct="0">
              <a:buClr>
                <a:srgbClr val="0070C0"/>
              </a:buClr>
              <a:buFont typeface="Arial" pitchFamily="34" charset="0"/>
              <a:buChar char="•"/>
            </a:pPr>
            <a:r>
              <a:rPr lang="en-CA" sz="2400" b="0" dirty="0">
                <a:latin typeface="Segoe UI" pitchFamily="34" charset="0"/>
                <a:ea typeface="Segoe UI" pitchFamily="34" charset="0"/>
                <a:cs typeface="Segoe UI" pitchFamily="34" charset="0"/>
              </a:rPr>
              <a:t>Windows Server 2012</a:t>
            </a:r>
          </a:p>
          <a:p>
            <a:pPr marL="800100" lvl="1" indent="-342900" eaLnBrk="0" hangingPunct="0">
              <a:buClr>
                <a:srgbClr val="0070C0"/>
              </a:buClr>
              <a:buFont typeface="Arial" pitchFamily="34" charset="0"/>
              <a:buChar char="•"/>
            </a:pPr>
            <a:r>
              <a:rPr lang="en-CA" sz="2400" b="0" dirty="0">
                <a:latin typeface="Segoe UI" pitchFamily="34" charset="0"/>
                <a:ea typeface="Segoe UI" pitchFamily="34" charset="0"/>
                <a:cs typeface="Segoe UI" pitchFamily="34" charset="0"/>
              </a:rPr>
              <a:t>Windows Server 2012 R2</a:t>
            </a:r>
          </a:p>
          <a:p>
            <a:pPr marL="800100" lvl="1" indent="-342900" eaLnBrk="0" hangingPunct="0">
              <a:buClr>
                <a:srgbClr val="0070C0"/>
              </a:buClr>
              <a:buFont typeface="Arial" pitchFamily="34" charset="0"/>
              <a:buChar char="•"/>
            </a:pPr>
            <a:r>
              <a:rPr lang="en-CA" sz="2400" b="0" dirty="0">
                <a:latin typeface="Segoe UI" pitchFamily="34" charset="0"/>
                <a:ea typeface="Segoe UI" pitchFamily="34" charset="0"/>
                <a:cs typeface="Segoe UI" pitchFamily="34" charset="0"/>
              </a:rPr>
              <a:t>Windows Server 2016</a:t>
            </a:r>
          </a:p>
          <a:p>
            <a:pPr lvl="1" eaLnBrk="0" hangingPunct="0">
              <a:buClr>
                <a:srgbClr val="0070C0"/>
              </a:buClr>
            </a:pPr>
            <a:endParaRPr lang="en-CA" sz="2400" b="0" dirty="0">
              <a:latin typeface="Segoe UI" pitchFamily="34" charset="0"/>
              <a:ea typeface="Segoe UI" pitchFamily="34" charset="0"/>
              <a:cs typeface="Segoe UI" pitchFamily="34" charset="0"/>
            </a:endParaRPr>
          </a:p>
          <a:p>
            <a:pPr marL="342900" marR="0" indent="-342900" defTabSz="914400" rtl="0" eaLnBrk="0" fontAlgn="base" latinLnBrk="0" hangingPunct="0">
              <a:lnSpc>
                <a:spcPct val="100000"/>
              </a:lnSpc>
              <a:spcBef>
                <a:spcPct val="0"/>
              </a:spcBef>
              <a:spcAft>
                <a:spcPct val="0"/>
              </a:spcAft>
              <a:buClr>
                <a:srgbClr val="0070C0"/>
              </a:buClr>
              <a:buSzTx/>
              <a:buFont typeface="Arial" pitchFamily="34" charset="0"/>
              <a:buChar char="•"/>
              <a:tabLst/>
            </a:pPr>
            <a:r>
              <a:rPr kumimoji="0" lang="en-CA"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You cannot raise the functional</a:t>
            </a:r>
            <a:r>
              <a:rPr kumimoji="0" lang="en-CA" sz="2400" b="0" i="0" u="none" strike="noStrike" cap="none" normalizeH="0" dirty="0">
                <a:ln>
                  <a:noFill/>
                </a:ln>
                <a:solidFill>
                  <a:schemeClr val="tx1"/>
                </a:solidFill>
                <a:effectLst/>
                <a:latin typeface="Segoe UI" pitchFamily="34" charset="0"/>
                <a:ea typeface="Segoe UI" pitchFamily="34" charset="0"/>
                <a:cs typeface="Segoe UI" pitchFamily="34" charset="0"/>
              </a:rPr>
              <a:t> level while domain controllers are running previous Windows Server versions</a:t>
            </a:r>
          </a:p>
          <a:p>
            <a:pPr marR="0" defTabSz="914400" rtl="0" eaLnBrk="0" fontAlgn="base" latinLnBrk="0" hangingPunct="0">
              <a:lnSpc>
                <a:spcPct val="100000"/>
              </a:lnSpc>
              <a:spcBef>
                <a:spcPct val="0"/>
              </a:spcBef>
              <a:spcAft>
                <a:spcPct val="0"/>
              </a:spcAft>
              <a:buClr>
                <a:srgbClr val="0070C0"/>
              </a:buClr>
              <a:buSzTx/>
              <a:tabLst/>
            </a:pPr>
            <a:endParaRPr kumimoji="0" lang="en-CA" sz="2400" b="0" i="0" u="none" strike="noStrike" cap="none" normalizeH="0" dirty="0">
              <a:ln>
                <a:noFill/>
              </a:ln>
              <a:solidFill>
                <a:schemeClr val="tx1"/>
              </a:solidFill>
              <a:effectLst/>
              <a:latin typeface="Segoe UI" pitchFamily="34" charset="0"/>
              <a:ea typeface="Segoe UI" pitchFamily="34" charset="0"/>
              <a:cs typeface="Segoe UI" pitchFamily="34" charset="0"/>
            </a:endParaRPr>
          </a:p>
          <a:p>
            <a:pPr marL="342900" marR="0" indent="-342900" defTabSz="914400" rtl="0" eaLnBrk="0" fontAlgn="base" latinLnBrk="0" hangingPunct="0">
              <a:lnSpc>
                <a:spcPct val="100000"/>
              </a:lnSpc>
              <a:spcBef>
                <a:spcPct val="0"/>
              </a:spcBef>
              <a:spcAft>
                <a:spcPct val="0"/>
              </a:spcAft>
              <a:buClr>
                <a:srgbClr val="0070C0"/>
              </a:buClr>
              <a:buSzTx/>
              <a:buFont typeface="Arial" pitchFamily="34" charset="0"/>
              <a:buChar char="•"/>
              <a:tabLst/>
            </a:pPr>
            <a:r>
              <a:rPr lang="en-CA" sz="2400" b="0" baseline="0" dirty="0">
                <a:latin typeface="Segoe UI" pitchFamily="34" charset="0"/>
                <a:ea typeface="Segoe UI" pitchFamily="34" charset="0"/>
                <a:cs typeface="Segoe UI" pitchFamily="34" charset="0"/>
              </a:rPr>
              <a:t>You cannot</a:t>
            </a:r>
            <a:r>
              <a:rPr lang="en-CA" sz="2400" b="0" dirty="0">
                <a:latin typeface="Segoe UI" pitchFamily="34" charset="0"/>
                <a:ea typeface="Segoe UI" pitchFamily="34" charset="0"/>
                <a:cs typeface="Segoe UI" pitchFamily="34" charset="0"/>
              </a:rPr>
              <a:t> add domain controllers that are running previous Windows Server versions after raising the functional level </a:t>
            </a:r>
            <a:endParaRPr kumimoji="0" lang="en-CA" sz="2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897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AD DS forest functional levels</a:t>
            </a:r>
          </a:p>
        </p:txBody>
      </p:sp>
      <p:sp>
        <p:nvSpPr>
          <p:cNvPr id="4" name="Rectangle 3"/>
          <p:cNvSpPr/>
          <p:nvPr/>
        </p:nvSpPr>
        <p:spPr>
          <a:xfrm>
            <a:off x="381000" y="762000"/>
            <a:ext cx="8305800" cy="604780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eaLnBrk="1" hangingPunct="1">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Windows Server 2003:</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Forest trusts</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Domain rename</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Linked-value replication</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Improved Knowledge Consistency Checker </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Support for RODCs</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Conversion of </a:t>
            </a:r>
            <a:r>
              <a:rPr lang="en-US" sz="2000" b="0" dirty="0" err="1">
                <a:solidFill>
                  <a:srgbClr val="000000"/>
                </a:solidFill>
                <a:latin typeface="Segoe UI" pitchFamily="34" charset="0"/>
                <a:ea typeface="Segoe UI" pitchFamily="34" charset="0"/>
                <a:cs typeface="Segoe UI" pitchFamily="34" charset="0"/>
              </a:rPr>
              <a:t>inetOrgPerson</a:t>
            </a:r>
            <a:r>
              <a:rPr lang="en-US" sz="2000" b="0" dirty="0">
                <a:solidFill>
                  <a:srgbClr val="000000"/>
                </a:solidFill>
                <a:latin typeface="Segoe UI" pitchFamily="34" charset="0"/>
                <a:ea typeface="Segoe UI" pitchFamily="34" charset="0"/>
                <a:cs typeface="Segoe UI" pitchFamily="34" charset="0"/>
              </a:rPr>
              <a:t> objects to user objects</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Deactivation and redefinition of attributes and object classes</a:t>
            </a:r>
          </a:p>
          <a:p>
            <a:pPr marL="342900" indent="-342900" eaLnBrk="1" hangingPunct="1">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Windows Server 2008:</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No new features; sets minimum level for all new domains</a:t>
            </a:r>
          </a:p>
          <a:p>
            <a:pPr marL="342900"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Windows Server 2008 R2:</a:t>
            </a:r>
          </a:p>
          <a:p>
            <a:pPr marL="800100" lvl="1" indent="-342900">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Active Directory Recycle Bin</a:t>
            </a:r>
          </a:p>
          <a:p>
            <a:pPr marL="342900" indent="-342900">
              <a:lnSpc>
                <a:spcPct val="90000"/>
              </a:lnSpc>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Windows Server 2012 and Windows Server 2012 R2: </a:t>
            </a:r>
          </a:p>
          <a:p>
            <a:pPr marL="800100" lvl="1" indent="-342900">
              <a:lnSpc>
                <a:spcPct val="90000"/>
              </a:lnSpc>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No new features; sets minimum level for all new domains</a:t>
            </a:r>
          </a:p>
          <a:p>
            <a:pPr marL="342900" lvl="0" indent="-342900">
              <a:lnSpc>
                <a:spcPct val="90000"/>
              </a:lnSpc>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Windows Server 2016: </a:t>
            </a:r>
          </a:p>
          <a:p>
            <a:pPr marL="800100" lvl="1" indent="-342900">
              <a:lnSpc>
                <a:spcPct val="90000"/>
              </a:lnSpc>
              <a:spcBef>
                <a:spcPts val="600"/>
              </a:spcBef>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No new features; sets minimum level for all new domains</a:t>
            </a:r>
          </a:p>
        </p:txBody>
      </p:sp>
    </p:spTree>
    <p:extLst>
      <p:ext uri="{BB962C8B-B14F-4D97-AF65-F5344CB8AC3E}">
        <p14:creationId xmlns:p14="http://schemas.microsoft.com/office/powerpoint/2010/main" val="157019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e09fac1-fe8c-4372-aa19-dbbec85253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Deploying new AD DS domains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Forest root domain:</a:t>
            </a:r>
          </a:p>
          <a:p>
            <a:pPr lvl="1"/>
            <a:r>
              <a:rPr lang="en-US" dirty="0"/>
              <a:t>Is automatically created with a new forest</a:t>
            </a:r>
          </a:p>
          <a:p>
            <a:pPr lvl="1"/>
            <a:r>
              <a:rPr lang="en-US" dirty="0"/>
              <a:t>Is the base of an AD DS infrastructure</a:t>
            </a:r>
          </a:p>
          <a:p>
            <a:pPr lvl="1"/>
            <a:r>
              <a:rPr lang="en-US" dirty="0"/>
              <a:t>Can be the only domain in an AD DS deployment</a:t>
            </a:r>
          </a:p>
          <a:p>
            <a:r>
              <a:rPr lang="en-US" dirty="0"/>
              <a:t>Child domain:</a:t>
            </a:r>
          </a:p>
          <a:p>
            <a:pPr lvl="1"/>
            <a:r>
              <a:rPr lang="en-US" dirty="0"/>
              <a:t>Is a child of a parent domain</a:t>
            </a:r>
          </a:p>
          <a:p>
            <a:pPr lvl="1"/>
            <a:r>
              <a:rPr lang="en-US" dirty="0"/>
              <a:t>Shares the same namespace with the parent domain</a:t>
            </a:r>
          </a:p>
          <a:p>
            <a:r>
              <a:rPr lang="en-US" dirty="0"/>
              <a:t>Tree domain:</a:t>
            </a:r>
          </a:p>
          <a:p>
            <a:pPr lvl="1"/>
            <a:r>
              <a:rPr lang="en-US" dirty="0"/>
              <a:t>Creates a new domain tree and a new namespace</a:t>
            </a:r>
          </a:p>
          <a:p>
            <a:pPr lvl="1"/>
            <a:r>
              <a:rPr lang="en-US" dirty="0"/>
              <a:t>Are commonly </a:t>
            </a:r>
            <a:r>
              <a:rPr lang="en-US"/>
              <a:t>used in merger </a:t>
            </a:r>
            <a:r>
              <a:rPr lang="en-US" dirty="0"/>
              <a:t>and acquisition scenarios</a:t>
            </a:r>
          </a:p>
        </p:txBody>
      </p:sp>
    </p:spTree>
    <p:extLst>
      <p:ext uri="{BB962C8B-B14F-4D97-AF65-F5344CB8AC3E}">
        <p14:creationId xmlns:p14="http://schemas.microsoft.com/office/powerpoint/2010/main" val="190510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e4bd2302-ddea-41ab-a0ac-d02429c4b64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sz="2600" dirty="0"/>
              <a:t>Demonstration: Installing a domain controller in a new domain in an existing forest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sz="2600" dirty="0"/>
              <a:t>Install AD DS binaries on </a:t>
            </a:r>
            <a:r>
              <a:rPr lang="en-US" sz="2600" b="1" dirty="0"/>
              <a:t>TOR-DC1</a:t>
            </a:r>
            <a:endParaRPr lang="en-IN" sz="2600" b="1" dirty="0"/>
          </a:p>
          <a:p>
            <a:pPr lvl="0"/>
            <a:r>
              <a:rPr lang="en-US" sz="2600" dirty="0"/>
              <a:t>Configure </a:t>
            </a:r>
            <a:r>
              <a:rPr lang="en-US" sz="2600" b="1" dirty="0"/>
              <a:t>TOR-DC1</a:t>
            </a:r>
            <a:r>
              <a:rPr lang="en-US" sz="2600" dirty="0"/>
              <a:t> as an AD DS domain controller by using the </a:t>
            </a:r>
            <a:r>
              <a:rPr lang="en-US" sz="2600" b="1" dirty="0"/>
              <a:t>Active Directory Domain Services Configuration Wizard</a:t>
            </a:r>
            <a:endParaRPr lang="en-IN" sz="2600" b="1" dirty="0"/>
          </a:p>
          <a:p>
            <a:endParaRPr lang="en-US" sz="2600" dirty="0"/>
          </a:p>
        </p:txBody>
      </p:sp>
    </p:spTree>
    <p:extLst>
      <p:ext uri="{BB962C8B-B14F-4D97-AF65-F5344CB8AC3E}">
        <p14:creationId xmlns:p14="http://schemas.microsoft.com/office/powerpoint/2010/main" val="218979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94318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7da60ae-c7d4-4e51-ab5a-2d4c9677ea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Upgrading a previous version of AD DS to Windows Server 2016</a:t>
            </a:r>
          </a:p>
        </p:txBody>
      </p:sp>
      <p:sp>
        <p:nvSpPr>
          <p:cNvPr id="4" name="Rounded Rectangle 3"/>
          <p:cNvSpPr>
            <a:spLocks noChangeArrowheads="1"/>
          </p:cNvSpPr>
          <p:nvPr/>
        </p:nvSpPr>
        <p:spPr bwMode="auto">
          <a:xfrm>
            <a:off x="355600" y="1063194"/>
            <a:ext cx="8278734" cy="5261406"/>
          </a:xfrm>
          <a:prstGeom prst="roundRect">
            <a:avLst>
              <a:gd name="adj" fmla="val 8866"/>
            </a:avLst>
          </a:prstGeom>
          <a:noFill/>
          <a:ln w="9525" algn="ctr">
            <a:noFill/>
            <a:round/>
            <a:headEnd/>
            <a:tailEnd/>
          </a:ln>
        </p:spPr>
        <p:txBody>
          <a:bodyPr numCol="1" spcCol="274320"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600"/>
              </a:spcBef>
              <a:buClr>
                <a:srgbClr val="006699"/>
              </a:buClr>
            </a:pPr>
            <a:r>
              <a:rPr lang="en-US" sz="2400" b="0" dirty="0">
                <a:latin typeface="Segoe UI" pitchFamily="34" charset="0"/>
                <a:ea typeface="Segoe UI" pitchFamily="34" charset="0"/>
                <a:cs typeface="Segoe UI" pitchFamily="34" charset="0"/>
              </a:rPr>
              <a:t>Methods to upgrade AD DS to Windows Server 2016: </a:t>
            </a:r>
            <a:endParaRPr lang="en-US" sz="2400" b="0" dirty="0">
              <a:solidFill>
                <a:srgbClr val="000000"/>
              </a:solidFill>
              <a:latin typeface="Segoe UI" pitchFamily="34" charset="0"/>
              <a:ea typeface="Segoe UI" pitchFamily="34" charset="0"/>
              <a:cs typeface="Segoe UI" pitchFamily="34" charset="0"/>
            </a:endParaRPr>
          </a:p>
          <a:p>
            <a:pPr marL="342900" indent="-342900" fontAlgn="base">
              <a:lnSpc>
                <a:spcPct val="90000"/>
              </a:lnSpc>
              <a:spcBef>
                <a:spcPts val="600"/>
              </a:spcBef>
              <a:spcAft>
                <a:spcPct val="0"/>
              </a:spcAft>
              <a:buClr>
                <a:srgbClr val="0070C0"/>
              </a:buClr>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In-place upgrade from Windows Server 2012 R2 or Windows Server 2012</a:t>
            </a:r>
          </a:p>
          <a:p>
            <a:pPr marL="342900" indent="-342900">
              <a:lnSpc>
                <a:spcPct val="90000"/>
              </a:lnSpc>
              <a:spcBef>
                <a:spcPts val="600"/>
              </a:spcBef>
              <a:buClr>
                <a:srgbClr val="0070C0"/>
              </a:buClr>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Introduce a new Windows Server 2016 server into the domain, and then promote it to be a domain controller (recommended method)</a:t>
            </a:r>
          </a:p>
          <a:p>
            <a:pPr marL="342900" lvl="1" indent="-342900">
              <a:lnSpc>
                <a:spcPct val="90000"/>
              </a:lnSpc>
              <a:spcBef>
                <a:spcPts val="600"/>
              </a:spcBef>
              <a:buClr>
                <a:srgbClr val="0070C0"/>
              </a:buClr>
              <a:buFont typeface="Arial" pitchFamily="34" charset="0"/>
              <a:buChar char="•"/>
            </a:pPr>
            <a:endParaRPr lang="en-US" sz="2400" b="0" dirty="0">
              <a:solidFill>
                <a:srgbClr val="000000"/>
              </a:solidFill>
              <a:latin typeface="Segoe UI" pitchFamily="34" charset="0"/>
              <a:ea typeface="Segoe UI" pitchFamily="34" charset="0"/>
              <a:cs typeface="Segoe UI" pitchFamily="34" charset="0"/>
            </a:endParaRPr>
          </a:p>
          <a:p>
            <a:pPr marL="342900" indent="-342900">
              <a:lnSpc>
                <a:spcPct val="90000"/>
              </a:lnSpc>
              <a:spcBef>
                <a:spcPts val="600"/>
              </a:spcBef>
              <a:buClr>
                <a:srgbClr val="0070C0"/>
              </a:buClr>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Both methods require that the schema is at the Windows Server 2016 functional level:</a:t>
            </a:r>
          </a:p>
          <a:p>
            <a:pPr marL="800100" lvl="1" indent="-342900">
              <a:lnSpc>
                <a:spcPct val="90000"/>
              </a:lnSpc>
              <a:spcBef>
                <a:spcPts val="1200"/>
              </a:spcBef>
              <a:buClr>
                <a:srgbClr val="0070C0"/>
              </a:buClr>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The Active Directory Domain Services Configuration Wizard will upgrade the schema automatically when run with appropriate permissions</a:t>
            </a:r>
          </a:p>
          <a:p>
            <a:pPr marL="800100" lvl="1" indent="-342900">
              <a:lnSpc>
                <a:spcPct val="90000"/>
              </a:lnSpc>
              <a:spcBef>
                <a:spcPts val="1200"/>
              </a:spcBef>
              <a:buClr>
                <a:srgbClr val="0070C0"/>
              </a:buClr>
              <a:buFont typeface="Arial" pitchFamily="34" charset="0"/>
              <a:buChar char="•"/>
            </a:pPr>
            <a:r>
              <a:rPr lang="en-US" sz="2400" dirty="0" err="1">
                <a:solidFill>
                  <a:srgbClr val="000000"/>
                </a:solidFill>
                <a:latin typeface="Segoe UI" pitchFamily="34" charset="0"/>
                <a:ea typeface="Segoe UI" pitchFamily="34" charset="0"/>
                <a:cs typeface="Segoe UI" pitchFamily="34" charset="0"/>
              </a:rPr>
              <a:t>Adprep</a:t>
            </a:r>
            <a:r>
              <a:rPr lang="en-US" sz="2400" b="0" dirty="0">
                <a:solidFill>
                  <a:srgbClr val="000000"/>
                </a:solidFill>
                <a:latin typeface="Segoe UI" pitchFamily="34" charset="0"/>
                <a:ea typeface="Segoe UI" pitchFamily="34" charset="0"/>
                <a:cs typeface="Segoe UI" pitchFamily="34" charset="0"/>
              </a:rPr>
              <a:t> is available</a:t>
            </a:r>
          </a:p>
        </p:txBody>
      </p:sp>
    </p:spTree>
    <p:extLst>
      <p:ext uri="{BB962C8B-B14F-4D97-AF65-F5344CB8AC3E}">
        <p14:creationId xmlns:p14="http://schemas.microsoft.com/office/powerpoint/2010/main" val="135514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ef386ee-6b42-4f31-9f8f-5037610beb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Migrating to Windows Server 2016 AD DS from a previous version</a:t>
            </a:r>
          </a:p>
        </p:txBody>
      </p:sp>
      <p:sp>
        <p:nvSpPr>
          <p:cNvPr id="4" name="TextBox 3"/>
          <p:cNvSpPr txBox="1"/>
          <p:nvPr/>
        </p:nvSpPr>
        <p:spPr>
          <a:xfrm>
            <a:off x="814043" y="1137139"/>
            <a:ext cx="2590800"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solidFill>
                  <a:srgbClr val="000000"/>
                </a:solidFill>
                <a:latin typeface="Segoe UI" pitchFamily="34" charset="0"/>
                <a:ea typeface="Segoe UI" pitchFamily="34" charset="0"/>
                <a:cs typeface="Segoe UI" pitchFamily="34" charset="0"/>
              </a:rPr>
              <a:t>Fabrikam.net</a:t>
            </a:r>
          </a:p>
        </p:txBody>
      </p:sp>
      <p:sp>
        <p:nvSpPr>
          <p:cNvPr id="5" name="TextBox 4"/>
          <p:cNvSpPr txBox="1"/>
          <p:nvPr/>
        </p:nvSpPr>
        <p:spPr>
          <a:xfrm>
            <a:off x="6629400" y="1137139"/>
            <a:ext cx="2286000"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solidFill>
                  <a:srgbClr val="000000"/>
                </a:solidFill>
                <a:latin typeface="Segoe UI" pitchFamily="34" charset="0"/>
                <a:ea typeface="Segoe UI" pitchFamily="34" charset="0"/>
                <a:cs typeface="Segoe UI" pitchFamily="34" charset="0"/>
              </a:rPr>
              <a:t>Adatum.com</a:t>
            </a:r>
          </a:p>
        </p:txBody>
      </p:sp>
      <p:sp>
        <p:nvSpPr>
          <p:cNvPr id="6" name="TextBox 5"/>
          <p:cNvSpPr txBox="1"/>
          <p:nvPr/>
        </p:nvSpPr>
        <p:spPr>
          <a:xfrm>
            <a:off x="333982" y="3810000"/>
            <a:ext cx="4024009" cy="212365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solidFill>
                  <a:srgbClr val="000000"/>
                </a:solidFill>
                <a:latin typeface="Segoe UI" pitchFamily="34" charset="0"/>
                <a:ea typeface="Segoe UI" pitchFamily="34" charset="0"/>
                <a:cs typeface="Segoe UI" pitchFamily="34" charset="0"/>
              </a:rPr>
              <a:t>Security principals that migrate:</a:t>
            </a:r>
          </a:p>
          <a:p>
            <a:pPr marL="342900" indent="-342900">
              <a:buClr>
                <a:srgbClr val="0070C0"/>
              </a:buClr>
              <a:buFont typeface="Arial" pitchFamily="34" charset="0"/>
              <a:buChar char="•"/>
            </a:pPr>
            <a:r>
              <a:rPr lang="en-US" sz="2200" b="0" dirty="0">
                <a:solidFill>
                  <a:srgbClr val="000000"/>
                </a:solidFill>
                <a:latin typeface="Segoe UI" pitchFamily="34" charset="0"/>
                <a:ea typeface="Segoe UI" pitchFamily="34" charset="0"/>
                <a:cs typeface="Segoe UI" pitchFamily="34" charset="0"/>
              </a:rPr>
              <a:t>User accounts</a:t>
            </a:r>
          </a:p>
          <a:p>
            <a:pPr marL="342900" indent="-342900">
              <a:buClr>
                <a:srgbClr val="0070C0"/>
              </a:buClr>
              <a:buFont typeface="Arial" pitchFamily="34" charset="0"/>
              <a:buChar char="•"/>
            </a:pPr>
            <a:r>
              <a:rPr lang="en-US" sz="2200" b="0" dirty="0">
                <a:solidFill>
                  <a:srgbClr val="000000"/>
                </a:solidFill>
                <a:latin typeface="Segoe UI" pitchFamily="34" charset="0"/>
                <a:ea typeface="Segoe UI" pitchFamily="34" charset="0"/>
                <a:cs typeface="Segoe UI" pitchFamily="34" charset="0"/>
              </a:rPr>
              <a:t>Managed service accounts</a:t>
            </a:r>
          </a:p>
          <a:p>
            <a:pPr marL="342900" indent="-342900">
              <a:buClr>
                <a:srgbClr val="0070C0"/>
              </a:buClr>
              <a:buFont typeface="Arial" pitchFamily="34" charset="0"/>
              <a:buChar char="•"/>
            </a:pPr>
            <a:r>
              <a:rPr lang="en-US" sz="2200" b="0" dirty="0">
                <a:solidFill>
                  <a:srgbClr val="000000"/>
                </a:solidFill>
                <a:latin typeface="Segoe UI" pitchFamily="34" charset="0"/>
                <a:ea typeface="Segoe UI" pitchFamily="34" charset="0"/>
                <a:cs typeface="Segoe UI" pitchFamily="34" charset="0"/>
              </a:rPr>
              <a:t>Computer accounts</a:t>
            </a:r>
          </a:p>
          <a:p>
            <a:pPr marL="342900" indent="-342900">
              <a:buClr>
                <a:srgbClr val="0070C0"/>
              </a:buClr>
              <a:buFont typeface="Arial" pitchFamily="34" charset="0"/>
              <a:buChar char="•"/>
            </a:pPr>
            <a:r>
              <a:rPr lang="en-US" sz="2200" b="0" dirty="0">
                <a:solidFill>
                  <a:srgbClr val="000000"/>
                </a:solidFill>
                <a:latin typeface="Segoe UI" pitchFamily="34" charset="0"/>
                <a:ea typeface="Segoe UI" pitchFamily="34" charset="0"/>
                <a:cs typeface="Segoe UI" pitchFamily="34" charset="0"/>
              </a:rPr>
              <a:t>Groups</a:t>
            </a:r>
          </a:p>
        </p:txBody>
      </p:sp>
      <p:sp>
        <p:nvSpPr>
          <p:cNvPr id="7" name="TextBox 7"/>
          <p:cNvSpPr txBox="1"/>
          <p:nvPr/>
        </p:nvSpPr>
        <p:spPr>
          <a:xfrm>
            <a:off x="5821680" y="3826213"/>
            <a:ext cx="3093720" cy="144655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solidFill>
                  <a:srgbClr val="000000"/>
                </a:solidFill>
                <a:latin typeface="Segoe UI" pitchFamily="34" charset="0"/>
                <a:ea typeface="Segoe UI" pitchFamily="34" charset="0"/>
                <a:cs typeface="Segoe UI" pitchFamily="34" charset="0"/>
              </a:rPr>
              <a:t>Accounts get new SIDs, but resource access is maintained by using </a:t>
            </a:r>
            <a:r>
              <a:rPr lang="en-US" sz="2200" dirty="0">
                <a:solidFill>
                  <a:srgbClr val="000000"/>
                </a:solidFill>
                <a:latin typeface="Segoe UI" pitchFamily="34" charset="0"/>
                <a:ea typeface="Segoe UI" pitchFamily="34" charset="0"/>
                <a:cs typeface="Segoe UI" pitchFamily="34" charset="0"/>
              </a:rPr>
              <a:t>SID-History</a:t>
            </a:r>
          </a:p>
        </p:txBody>
      </p:sp>
      <p:sp>
        <p:nvSpPr>
          <p:cNvPr id="8" name="TextBox 8"/>
          <p:cNvSpPr txBox="1"/>
          <p:nvPr/>
        </p:nvSpPr>
        <p:spPr>
          <a:xfrm>
            <a:off x="3200400" y="2238494"/>
            <a:ext cx="2895600"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err="1">
                <a:solidFill>
                  <a:srgbClr val="000000"/>
                </a:solidFill>
                <a:latin typeface="Segoe UI" pitchFamily="34" charset="0"/>
                <a:ea typeface="Segoe UI" pitchFamily="34" charset="0"/>
                <a:cs typeface="Segoe UI" pitchFamily="34" charset="0"/>
              </a:rPr>
              <a:t>Interforest</a:t>
            </a:r>
            <a:r>
              <a:rPr lang="en-US" sz="2200" b="0" dirty="0">
                <a:solidFill>
                  <a:srgbClr val="000000"/>
                </a:solidFill>
                <a:latin typeface="Segoe UI" pitchFamily="34" charset="0"/>
                <a:ea typeface="Segoe UI" pitchFamily="34" charset="0"/>
                <a:cs typeface="Segoe UI" pitchFamily="34" charset="0"/>
              </a:rPr>
              <a:t> migration</a:t>
            </a:r>
          </a:p>
        </p:txBody>
      </p:sp>
      <p:grpSp>
        <p:nvGrpSpPr>
          <p:cNvPr id="9" name="Group 8" descr="The illustration depicts two domains, Fabrikam.net and Adatum.com. The migration of users from one domain to the other is depicted as an arrow from Fabrikam.net that points to Adatum.com."/>
          <p:cNvGrpSpPr/>
          <p:nvPr/>
        </p:nvGrpSpPr>
        <p:grpSpPr>
          <a:xfrm>
            <a:off x="767349" y="1828800"/>
            <a:ext cx="7605162" cy="1681162"/>
            <a:chOff x="767349" y="1828800"/>
            <a:chExt cx="7605162" cy="1681162"/>
          </a:xfrm>
        </p:grpSpPr>
        <p:cxnSp>
          <p:nvCxnSpPr>
            <p:cNvPr id="10" name="Straight Arrow Connector 9"/>
            <p:cNvCxnSpPr/>
            <p:nvPr/>
          </p:nvCxnSpPr>
          <p:spPr bwMode="auto">
            <a:xfrm>
              <a:off x="2592497" y="2713220"/>
              <a:ext cx="4206240" cy="0"/>
            </a:xfrm>
            <a:prstGeom prst="straightConnector1">
              <a:avLst/>
            </a:prstGeom>
            <a:ln w="50800">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11" name="Isosceles Triangle 10"/>
            <p:cNvSpPr/>
            <p:nvPr/>
          </p:nvSpPr>
          <p:spPr bwMode="auto">
            <a:xfrm>
              <a:off x="767349" y="1828800"/>
              <a:ext cx="1950148" cy="1681162"/>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Isosceles Triangle 11"/>
            <p:cNvSpPr/>
            <p:nvPr/>
          </p:nvSpPr>
          <p:spPr bwMode="auto">
            <a:xfrm>
              <a:off x="6422363" y="1828800"/>
              <a:ext cx="1950148" cy="1681162"/>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pic>
        <p:nvPicPr>
          <p:cNvPr id="1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773" y="639618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6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p>
        </p:txBody>
      </p:sp>
      <p:sp>
        <p:nvSpPr>
          <p:cNvPr id="3" name="Text Placeholder 2"/>
          <p:cNvSpPr>
            <a:spLocks noGrp="1"/>
          </p:cNvSpPr>
          <p:nvPr>
            <p:ph type="body" idx="1"/>
          </p:nvPr>
        </p:nvSpPr>
        <p:spPr/>
        <p:txBody>
          <a:bodyPr/>
          <a:lstStyle/>
          <a:p>
            <a:r>
              <a:rPr lang="en-IN"/>
              <a:t>Overview of advanced AD DS deployments
Deploying a distributed AD DS environment
Configuring AD DS trusts</a:t>
            </a:r>
          </a:p>
        </p:txBody>
      </p:sp>
    </p:spTree>
    <p:extLst>
      <p:ext uri="{BB962C8B-B14F-4D97-AF65-F5344CB8AC3E}">
        <p14:creationId xmlns:p14="http://schemas.microsoft.com/office/powerpoint/2010/main" val="3029990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daf5e26-b189-4a12-8a09-13b2590661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Migrating to Windows Server 2016 AD DS from a previous version</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833"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1281"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21"/>
          <p:cNvSpPr txBox="1"/>
          <p:nvPr/>
        </p:nvSpPr>
        <p:spPr>
          <a:xfrm>
            <a:off x="0" y="2304424"/>
            <a:ext cx="2590800"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solidFill>
                  <a:srgbClr val="000000"/>
                </a:solidFill>
                <a:latin typeface="Segoe UI" pitchFamily="34" charset="0"/>
                <a:ea typeface="Segoe UI" pitchFamily="34" charset="0"/>
                <a:cs typeface="Segoe UI" pitchFamily="34" charset="0"/>
              </a:rPr>
              <a:t>Fabrikam.net</a:t>
            </a:r>
          </a:p>
        </p:txBody>
      </p:sp>
      <p:sp>
        <p:nvSpPr>
          <p:cNvPr id="7" name="TextBox 22"/>
          <p:cNvSpPr txBox="1"/>
          <p:nvPr/>
        </p:nvSpPr>
        <p:spPr>
          <a:xfrm>
            <a:off x="32866" y="4484046"/>
            <a:ext cx="2286000"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solidFill>
                  <a:srgbClr val="000000"/>
                </a:solidFill>
                <a:latin typeface="Segoe UI" pitchFamily="34" charset="0"/>
                <a:ea typeface="Segoe UI" pitchFamily="34" charset="0"/>
                <a:cs typeface="Segoe UI" pitchFamily="34" charset="0"/>
              </a:rPr>
              <a:t>Adatum.com</a:t>
            </a:r>
          </a:p>
        </p:txBody>
      </p:sp>
      <p:graphicFrame>
        <p:nvGraphicFramePr>
          <p:cNvPr id="8" name="Table 7"/>
          <p:cNvGraphicFramePr>
            <a:graphicFrameLocks noGrp="1"/>
          </p:cNvGraphicFramePr>
          <p:nvPr>
            <p:extLst>
              <p:ext uri="{D42A27DB-BD31-4B8C-83A1-F6EECF244321}">
                <p14:modId xmlns:p14="http://schemas.microsoft.com/office/powerpoint/2010/main" val="1466644826"/>
              </p:ext>
            </p:extLst>
          </p:nvPr>
        </p:nvGraphicFramePr>
        <p:xfrm>
          <a:off x="1838593" y="1112357"/>
          <a:ext cx="6096000" cy="2183774"/>
        </p:xfrm>
        <a:graphic>
          <a:graphicData uri="http://schemas.openxmlformats.org/drawingml/2006/table">
            <a:tbl>
              <a:tblPr firstRow="1">
                <a:tableStyleId>{5DA37D80-6434-44D0-A028-1B22A696006F}</a:tableStyleId>
              </a:tblPr>
              <a:tblGrid>
                <a:gridCol w="2137586">
                  <a:extLst>
                    <a:ext uri="{9D8B030D-6E8A-4147-A177-3AD203B41FA5}">
                      <a16:colId xmlns:a16="http://schemas.microsoft.com/office/drawing/2014/main" val="20000"/>
                    </a:ext>
                  </a:extLst>
                </a:gridCol>
                <a:gridCol w="3958414">
                  <a:extLst>
                    <a:ext uri="{9D8B030D-6E8A-4147-A177-3AD203B41FA5}">
                      <a16:colId xmlns:a16="http://schemas.microsoft.com/office/drawing/2014/main" val="20001"/>
                    </a:ext>
                  </a:extLst>
                </a:gridCol>
              </a:tblGrid>
              <a:tr h="325764">
                <a:tc>
                  <a:txBody>
                    <a:bodyPr/>
                    <a:lstStyle/>
                    <a:p>
                      <a:pPr algn="l" fontAlgn="b"/>
                      <a:r>
                        <a:rPr lang="en-IN" sz="1800" b="0" i="0" u="none" strike="noStrike" dirty="0">
                          <a:solidFill>
                            <a:srgbClr val="000000"/>
                          </a:solidFill>
                          <a:effectLst/>
                          <a:latin typeface="Segoe UI" pitchFamily="34" charset="0"/>
                          <a:cs typeface="Segoe UI" pitchFamily="34" charset="0"/>
                        </a:rPr>
                        <a:t> Department</a:t>
                      </a:r>
                    </a:p>
                  </a:txBody>
                  <a:tcPr marL="9525" marR="9525" marT="9525" marB="0" anchor="b"/>
                </a:tc>
                <a:tc>
                  <a:txBody>
                    <a:bodyPr/>
                    <a:lstStyle/>
                    <a:p>
                      <a:pPr algn="l" fontAlgn="b"/>
                      <a:r>
                        <a:rPr lang="en-IN" sz="1800" b="0" i="0" u="none" strike="noStrike">
                          <a:solidFill>
                            <a:srgbClr val="000000"/>
                          </a:solidFill>
                          <a:effectLst/>
                          <a:latin typeface="Segoe UI" pitchFamily="34" charset="0"/>
                          <a:cs typeface="Segoe UI" pitchFamily="34" charset="0"/>
                        </a:rPr>
                        <a:t>IT</a:t>
                      </a: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IN" sz="1800" b="0" i="0" u="none" strike="noStrike" dirty="0">
                          <a:solidFill>
                            <a:srgbClr val="000000"/>
                          </a:solidFill>
                          <a:effectLst/>
                          <a:latin typeface="Segoe UI" pitchFamily="34" charset="0"/>
                          <a:cs typeface="Segoe UI" pitchFamily="34" charset="0"/>
                        </a:rPr>
                        <a:t> </a:t>
                      </a:r>
                      <a:r>
                        <a:rPr lang="en-IN" sz="1800" b="0" i="0" u="none" strike="noStrike" dirty="0" err="1">
                          <a:solidFill>
                            <a:srgbClr val="000000"/>
                          </a:solidFill>
                          <a:effectLst/>
                          <a:latin typeface="Segoe UI" pitchFamily="34" charset="0"/>
                          <a:cs typeface="Segoe UI" pitchFamily="34" charset="0"/>
                        </a:rPr>
                        <a:t>distinguishedName</a:t>
                      </a:r>
                      <a:endParaRPr lang="en-IN" sz="1800" b="0" i="0" u="none" strike="noStrike" dirty="0">
                        <a:solidFill>
                          <a:srgbClr val="000000"/>
                        </a:solidFill>
                        <a:effectLst/>
                        <a:latin typeface="Segoe UI" pitchFamily="34" charset="0"/>
                        <a:cs typeface="Segoe UI" pitchFamily="34" charset="0"/>
                      </a:endParaRP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CN=April </a:t>
                      </a:r>
                      <a:r>
                        <a:rPr lang="en-IN" sz="1800" b="0" i="0" u="none" strike="noStrike" dirty="0" err="1">
                          <a:solidFill>
                            <a:srgbClr val="000000"/>
                          </a:solidFill>
                          <a:effectLst/>
                          <a:latin typeface="Segoe UI" pitchFamily="34" charset="0"/>
                          <a:cs typeface="Segoe UI" pitchFamily="34" charset="0"/>
                        </a:rPr>
                        <a:t>Reagan,OU</a:t>
                      </a:r>
                      <a:r>
                        <a:rPr lang="en-IN" sz="1800" b="0" i="0" u="none" strike="noStrike" dirty="0">
                          <a:solidFill>
                            <a:srgbClr val="000000"/>
                          </a:solidFill>
                          <a:effectLst/>
                          <a:latin typeface="Segoe UI" pitchFamily="34" charset="0"/>
                          <a:cs typeface="Segoe UI" pitchFamily="34" charset="0"/>
                        </a:rPr>
                        <a:t>=IT,DC=</a:t>
                      </a:r>
                      <a:r>
                        <a:rPr lang="en-IN" sz="1800" b="0" i="0" u="none" strike="noStrike" dirty="0" err="1">
                          <a:solidFill>
                            <a:srgbClr val="000000"/>
                          </a:solidFill>
                          <a:effectLst/>
                          <a:latin typeface="Segoe UI" pitchFamily="34" charset="0"/>
                          <a:cs typeface="Segoe UI" pitchFamily="34" charset="0"/>
                        </a:rPr>
                        <a:t>fabrikam,DC</a:t>
                      </a:r>
                      <a:r>
                        <a:rPr lang="en-IN" sz="1800" b="0" i="0" u="none" strike="noStrike" dirty="0">
                          <a:solidFill>
                            <a:srgbClr val="000000"/>
                          </a:solidFill>
                          <a:effectLst/>
                          <a:latin typeface="Segoe UI" pitchFamily="34" charset="0"/>
                          <a:cs typeface="Segoe UI" pitchFamily="34" charset="0"/>
                        </a:rPr>
                        <a:t>=net</a:t>
                      </a: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IN" sz="1800" b="0" i="0" u="none" strike="noStrike" dirty="0">
                          <a:solidFill>
                            <a:srgbClr val="000000"/>
                          </a:solidFill>
                          <a:effectLst/>
                          <a:latin typeface="Segoe UI" pitchFamily="34" charset="0"/>
                          <a:cs typeface="Segoe UI" pitchFamily="34" charset="0"/>
                        </a:rPr>
                        <a:t> </a:t>
                      </a:r>
                      <a:r>
                        <a:rPr lang="en-IN" sz="1800" b="0" i="0" u="none" strike="noStrike" dirty="0" err="1">
                          <a:solidFill>
                            <a:srgbClr val="000000"/>
                          </a:solidFill>
                          <a:effectLst/>
                          <a:latin typeface="Segoe UI" pitchFamily="34" charset="0"/>
                          <a:cs typeface="Segoe UI" pitchFamily="34" charset="0"/>
                        </a:rPr>
                        <a:t>givenName</a:t>
                      </a:r>
                      <a:endParaRPr lang="en-IN" sz="1800" b="0" i="0" u="none" strike="noStrike" dirty="0">
                        <a:solidFill>
                          <a:srgbClr val="000000"/>
                        </a:solidFill>
                        <a:effectLst/>
                        <a:latin typeface="Segoe UI" pitchFamily="34" charset="0"/>
                        <a:cs typeface="Segoe UI" pitchFamily="34" charset="0"/>
                      </a:endParaRP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April</a:t>
                      </a:r>
                    </a:p>
                  </a:txBody>
                  <a:tcPr marL="9525" marR="9525" marT="9525" marB="0" anchor="b"/>
                </a:tc>
                <a:extLst>
                  <a:ext uri="{0D108BD9-81ED-4DB2-BD59-A6C34878D82A}">
                    <a16:rowId xmlns:a16="http://schemas.microsoft.com/office/drawing/2014/main" val="10002"/>
                  </a:ext>
                </a:extLst>
              </a:tr>
              <a:tr h="370840">
                <a:tc>
                  <a:txBody>
                    <a:bodyPr/>
                    <a:lstStyle/>
                    <a:p>
                      <a:pPr algn="l" fontAlgn="b"/>
                      <a:r>
                        <a:rPr lang="en-IN" sz="1800" b="0" i="0" u="none" strike="noStrike" dirty="0">
                          <a:solidFill>
                            <a:srgbClr val="000000"/>
                          </a:solidFill>
                          <a:effectLst/>
                          <a:latin typeface="Segoe UI" pitchFamily="34" charset="0"/>
                          <a:cs typeface="Segoe UI" pitchFamily="34" charset="0"/>
                        </a:rPr>
                        <a:t> name</a:t>
                      </a: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April Reagan</a:t>
                      </a:r>
                    </a:p>
                  </a:txBody>
                  <a:tcPr marL="9525" marR="9525" marT="9525" marB="0" anchor="b"/>
                </a:tc>
                <a:extLst>
                  <a:ext uri="{0D108BD9-81ED-4DB2-BD59-A6C34878D82A}">
                    <a16:rowId xmlns:a16="http://schemas.microsoft.com/office/drawing/2014/main" val="10003"/>
                  </a:ext>
                </a:extLst>
              </a:tr>
              <a:tr h="370840">
                <a:tc>
                  <a:txBody>
                    <a:bodyPr/>
                    <a:lstStyle/>
                    <a:p>
                      <a:pPr algn="l" fontAlgn="b"/>
                      <a:r>
                        <a:rPr lang="en-IN" sz="1800" b="0" i="0" u="none" strike="noStrike" dirty="0">
                          <a:solidFill>
                            <a:srgbClr val="000000"/>
                          </a:solidFill>
                          <a:effectLst/>
                          <a:latin typeface="Segoe UI" pitchFamily="34" charset="0"/>
                          <a:cs typeface="Segoe UI" pitchFamily="34" charset="0"/>
                        </a:rPr>
                        <a:t> </a:t>
                      </a:r>
                      <a:r>
                        <a:rPr lang="en-IN" sz="1800" b="0" i="0" u="none" strike="noStrike" dirty="0" err="1">
                          <a:solidFill>
                            <a:srgbClr val="000000"/>
                          </a:solidFill>
                          <a:effectLst/>
                          <a:latin typeface="Segoe UI" pitchFamily="34" charset="0"/>
                          <a:cs typeface="Segoe UI" pitchFamily="34" charset="0"/>
                        </a:rPr>
                        <a:t>objectSID</a:t>
                      </a:r>
                      <a:endParaRPr lang="en-IN" sz="1800" b="0" i="0" u="none" strike="noStrike" dirty="0">
                        <a:solidFill>
                          <a:srgbClr val="000000"/>
                        </a:solidFill>
                        <a:effectLst/>
                        <a:latin typeface="Segoe UI" pitchFamily="34" charset="0"/>
                        <a:cs typeface="Segoe UI" pitchFamily="34" charset="0"/>
                      </a:endParaRP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S-1-5-21-322346712-1256085132-1900709958-1375</a:t>
                      </a: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21906508"/>
              </p:ext>
            </p:extLst>
          </p:nvPr>
        </p:nvGraphicFramePr>
        <p:xfrm>
          <a:off x="1849931" y="3521678"/>
          <a:ext cx="6096000" cy="2781299"/>
        </p:xfrm>
        <a:graphic>
          <a:graphicData uri="http://schemas.openxmlformats.org/drawingml/2006/table">
            <a:tbl>
              <a:tblPr>
                <a:tableStyleId>{5DA37D80-6434-44D0-A028-1B22A696006F}</a:tableStyleId>
              </a:tblPr>
              <a:tblGrid>
                <a:gridCol w="2159346">
                  <a:extLst>
                    <a:ext uri="{9D8B030D-6E8A-4147-A177-3AD203B41FA5}">
                      <a16:colId xmlns:a16="http://schemas.microsoft.com/office/drawing/2014/main" val="20000"/>
                    </a:ext>
                  </a:extLst>
                </a:gridCol>
                <a:gridCol w="3936654">
                  <a:extLst>
                    <a:ext uri="{9D8B030D-6E8A-4147-A177-3AD203B41FA5}">
                      <a16:colId xmlns:a16="http://schemas.microsoft.com/office/drawing/2014/main" val="20001"/>
                    </a:ext>
                  </a:extLst>
                </a:gridCol>
              </a:tblGrid>
              <a:tr h="457199">
                <a:tc>
                  <a:txBody>
                    <a:bodyPr/>
                    <a:lstStyle/>
                    <a:p>
                      <a:pPr algn="l" fontAlgn="b"/>
                      <a:r>
                        <a:rPr lang="en-IN" sz="1800" b="0" i="0" u="none" strike="noStrike" dirty="0">
                          <a:solidFill>
                            <a:srgbClr val="000000"/>
                          </a:solidFill>
                          <a:effectLst/>
                          <a:latin typeface="Segoe UI" pitchFamily="34" charset="0"/>
                          <a:cs typeface="Segoe UI" pitchFamily="34" charset="0"/>
                        </a:rPr>
                        <a:t> Department</a:t>
                      </a: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IT</a:t>
                      </a:r>
                    </a:p>
                  </a:txBody>
                  <a:tcPr marL="9525" marR="9525" marT="9525" marB="0" anchor="b"/>
                </a:tc>
                <a:extLst>
                  <a:ext uri="{0D108BD9-81ED-4DB2-BD59-A6C34878D82A}">
                    <a16:rowId xmlns:a16="http://schemas.microsoft.com/office/drawing/2014/main" val="10000"/>
                  </a:ext>
                </a:extLst>
              </a:tr>
              <a:tr h="258259">
                <a:tc>
                  <a:txBody>
                    <a:bodyPr/>
                    <a:lstStyle/>
                    <a:p>
                      <a:pPr algn="l" fontAlgn="b"/>
                      <a:r>
                        <a:rPr lang="en-IN" sz="1800" b="0" i="0" u="none" strike="noStrike" dirty="0">
                          <a:solidFill>
                            <a:srgbClr val="000000"/>
                          </a:solidFill>
                          <a:effectLst/>
                          <a:latin typeface="Segoe UI" pitchFamily="34" charset="0"/>
                          <a:cs typeface="Segoe UI" pitchFamily="34" charset="0"/>
                        </a:rPr>
                        <a:t> </a:t>
                      </a:r>
                      <a:r>
                        <a:rPr lang="en-IN" sz="1800" b="0" i="0" u="none" strike="noStrike" dirty="0" err="1">
                          <a:solidFill>
                            <a:srgbClr val="000000"/>
                          </a:solidFill>
                          <a:effectLst/>
                          <a:latin typeface="Segoe UI" pitchFamily="34" charset="0"/>
                          <a:cs typeface="Segoe UI" pitchFamily="34" charset="0"/>
                        </a:rPr>
                        <a:t>distinguishedName</a:t>
                      </a:r>
                      <a:endParaRPr lang="en-IN" sz="1800" b="0" i="0" u="none" strike="noStrike" dirty="0">
                        <a:solidFill>
                          <a:srgbClr val="000000"/>
                        </a:solidFill>
                        <a:effectLst/>
                        <a:latin typeface="Segoe UI" pitchFamily="34" charset="0"/>
                        <a:cs typeface="Segoe UI" pitchFamily="34" charset="0"/>
                      </a:endParaRP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CN=April </a:t>
                      </a:r>
                      <a:r>
                        <a:rPr lang="en-IN" sz="1800" b="0" i="0" u="none" strike="noStrike" dirty="0" err="1">
                          <a:solidFill>
                            <a:srgbClr val="000000"/>
                          </a:solidFill>
                          <a:effectLst/>
                          <a:latin typeface="Segoe UI" pitchFamily="34" charset="0"/>
                          <a:cs typeface="Segoe UI" pitchFamily="34" charset="0"/>
                        </a:rPr>
                        <a:t>Reagan,OU</a:t>
                      </a:r>
                      <a:r>
                        <a:rPr lang="en-IN" sz="1800" b="0" i="0" u="none" strike="noStrike" dirty="0">
                          <a:solidFill>
                            <a:srgbClr val="000000"/>
                          </a:solidFill>
                          <a:effectLst/>
                          <a:latin typeface="Segoe UI" pitchFamily="34" charset="0"/>
                          <a:cs typeface="Segoe UI" pitchFamily="34" charset="0"/>
                        </a:rPr>
                        <a:t>=IT,DC=</a:t>
                      </a:r>
                      <a:r>
                        <a:rPr lang="en-IN" sz="1800" b="0" i="0" u="none" strike="noStrike" dirty="0" err="1">
                          <a:solidFill>
                            <a:srgbClr val="000000"/>
                          </a:solidFill>
                          <a:effectLst/>
                          <a:latin typeface="Segoe UI" pitchFamily="34" charset="0"/>
                          <a:cs typeface="Segoe UI" pitchFamily="34" charset="0"/>
                        </a:rPr>
                        <a:t>fabrikam,DC</a:t>
                      </a:r>
                      <a:r>
                        <a:rPr lang="en-IN" sz="1800" b="0" i="0" u="none" strike="noStrike" dirty="0">
                          <a:solidFill>
                            <a:srgbClr val="000000"/>
                          </a:solidFill>
                          <a:effectLst/>
                          <a:latin typeface="Segoe UI" pitchFamily="34" charset="0"/>
                          <a:cs typeface="Segoe UI" pitchFamily="34" charset="0"/>
                        </a:rPr>
                        <a:t>=net</a:t>
                      </a:r>
                    </a:p>
                  </a:txBody>
                  <a:tcPr marL="9525" marR="9525" marT="9525" marB="0" anchor="b"/>
                </a:tc>
                <a:extLst>
                  <a:ext uri="{0D108BD9-81ED-4DB2-BD59-A6C34878D82A}">
                    <a16:rowId xmlns:a16="http://schemas.microsoft.com/office/drawing/2014/main" val="10001"/>
                  </a:ext>
                </a:extLst>
              </a:tr>
              <a:tr h="136865">
                <a:tc>
                  <a:txBody>
                    <a:bodyPr/>
                    <a:lstStyle/>
                    <a:p>
                      <a:pPr algn="l" fontAlgn="b"/>
                      <a:r>
                        <a:rPr lang="en-IN" sz="1800" b="0" i="0" u="none" strike="noStrike" dirty="0">
                          <a:solidFill>
                            <a:srgbClr val="000000"/>
                          </a:solidFill>
                          <a:effectLst/>
                          <a:latin typeface="Segoe UI" pitchFamily="34" charset="0"/>
                          <a:cs typeface="Segoe UI" pitchFamily="34" charset="0"/>
                        </a:rPr>
                        <a:t> </a:t>
                      </a:r>
                      <a:r>
                        <a:rPr lang="en-IN" sz="1800" b="0" i="0" u="none" strike="noStrike" dirty="0" err="1">
                          <a:solidFill>
                            <a:srgbClr val="000000"/>
                          </a:solidFill>
                          <a:effectLst/>
                          <a:latin typeface="Segoe UI" pitchFamily="34" charset="0"/>
                          <a:cs typeface="Segoe UI" pitchFamily="34" charset="0"/>
                        </a:rPr>
                        <a:t>givenName</a:t>
                      </a:r>
                      <a:endParaRPr lang="en-IN" sz="1800" b="0" i="0" u="none" strike="noStrike" dirty="0">
                        <a:solidFill>
                          <a:srgbClr val="000000"/>
                        </a:solidFill>
                        <a:effectLst/>
                        <a:latin typeface="Segoe UI" pitchFamily="34" charset="0"/>
                        <a:cs typeface="Segoe UI" pitchFamily="34" charset="0"/>
                      </a:endParaRP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April</a:t>
                      </a:r>
                    </a:p>
                  </a:txBody>
                  <a:tcPr marL="9525" marR="9525" marT="9525" marB="0" anchor="b"/>
                </a:tc>
                <a:extLst>
                  <a:ext uri="{0D108BD9-81ED-4DB2-BD59-A6C34878D82A}">
                    <a16:rowId xmlns:a16="http://schemas.microsoft.com/office/drawing/2014/main" val="10002"/>
                  </a:ext>
                </a:extLst>
              </a:tr>
              <a:tr h="133066">
                <a:tc>
                  <a:txBody>
                    <a:bodyPr/>
                    <a:lstStyle/>
                    <a:p>
                      <a:pPr algn="l" fontAlgn="b"/>
                      <a:r>
                        <a:rPr lang="en-IN" sz="1800" b="0" i="0" u="none" strike="noStrike" dirty="0">
                          <a:solidFill>
                            <a:srgbClr val="000000"/>
                          </a:solidFill>
                          <a:effectLst/>
                          <a:latin typeface="Segoe UI" pitchFamily="34" charset="0"/>
                          <a:cs typeface="Segoe UI" pitchFamily="34" charset="0"/>
                        </a:rPr>
                        <a:t> name</a:t>
                      </a: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April Reagan</a:t>
                      </a:r>
                    </a:p>
                  </a:txBody>
                  <a:tcPr marL="9525" marR="9525" marT="9525" marB="0" anchor="b"/>
                </a:tc>
                <a:extLst>
                  <a:ext uri="{0D108BD9-81ED-4DB2-BD59-A6C34878D82A}">
                    <a16:rowId xmlns:a16="http://schemas.microsoft.com/office/drawing/2014/main" val="10003"/>
                  </a:ext>
                </a:extLst>
              </a:tr>
              <a:tr h="258259">
                <a:tc>
                  <a:txBody>
                    <a:bodyPr/>
                    <a:lstStyle/>
                    <a:p>
                      <a:pPr algn="l" fontAlgn="b"/>
                      <a:r>
                        <a:rPr lang="en-IN" sz="1800" b="0" i="0" u="none" strike="noStrike" dirty="0">
                          <a:solidFill>
                            <a:srgbClr val="000000"/>
                          </a:solidFill>
                          <a:effectLst/>
                          <a:latin typeface="Segoe UI" pitchFamily="34" charset="0"/>
                          <a:cs typeface="Segoe UI" pitchFamily="34" charset="0"/>
                        </a:rPr>
                        <a:t> </a:t>
                      </a:r>
                      <a:r>
                        <a:rPr lang="en-IN" sz="1800" b="0" i="0" u="none" strike="noStrike" dirty="0" err="1">
                          <a:solidFill>
                            <a:srgbClr val="000000"/>
                          </a:solidFill>
                          <a:effectLst/>
                          <a:latin typeface="Segoe UI" pitchFamily="34" charset="0"/>
                          <a:cs typeface="Segoe UI" pitchFamily="34" charset="0"/>
                        </a:rPr>
                        <a:t>objectSID</a:t>
                      </a:r>
                      <a:r>
                        <a:rPr lang="en-IN" sz="1800" b="0" i="0" u="none" strike="noStrike" dirty="0">
                          <a:solidFill>
                            <a:srgbClr val="000000"/>
                          </a:solidFill>
                          <a:effectLst/>
                          <a:latin typeface="Segoe UI" pitchFamily="34" charset="0"/>
                          <a:cs typeface="Segoe UI" pitchFamily="34" charset="0"/>
                        </a:rPr>
                        <a:t> </a:t>
                      </a:r>
                      <a:r>
                        <a:rPr lang="en-IN" sz="1800" b="1" i="0" u="none" strike="noStrike" dirty="0">
                          <a:solidFill>
                            <a:srgbClr val="FF0000"/>
                          </a:solidFill>
                          <a:effectLst/>
                          <a:latin typeface="Segoe UI" pitchFamily="34" charset="0"/>
                          <a:cs typeface="Segoe UI" pitchFamily="34" charset="0"/>
                        </a:rPr>
                        <a:t>NEW</a:t>
                      </a:r>
                    </a:p>
                  </a:txBody>
                  <a:tcPr marL="9525" marR="9525" marT="9525" marB="0" anchor="b"/>
                </a:tc>
                <a:tc>
                  <a:txBody>
                    <a:bodyPr/>
                    <a:lstStyle/>
                    <a:p>
                      <a:pPr algn="l" fontAlgn="b"/>
                      <a:r>
                        <a:rPr lang="en-IN" sz="1800" b="0" i="0" u="none" strike="noStrike" dirty="0">
                          <a:solidFill>
                            <a:srgbClr val="000000"/>
                          </a:solidFill>
                          <a:effectLst/>
                          <a:latin typeface="Segoe UI" pitchFamily="34" charset="0"/>
                          <a:cs typeface="Segoe UI" pitchFamily="34" charset="0"/>
                        </a:rPr>
                        <a:t>S-1-5-21-433467823-2367196243-2011810069-2486</a:t>
                      </a:r>
                    </a:p>
                  </a:txBody>
                  <a:tcPr marL="9525" marR="9525" marT="9525" marB="0" anchor="b"/>
                </a:tc>
                <a:extLst>
                  <a:ext uri="{0D108BD9-81ED-4DB2-BD59-A6C34878D82A}">
                    <a16:rowId xmlns:a16="http://schemas.microsoft.com/office/drawing/2014/main" val="10004"/>
                  </a:ext>
                </a:extLst>
              </a:tr>
              <a:tr h="296161">
                <a:tc>
                  <a:txBody>
                    <a:bodyPr/>
                    <a:lstStyle/>
                    <a:p>
                      <a:pPr marL="0" algn="l" defTabSz="914400" rtl="0" eaLnBrk="1" fontAlgn="b" latinLnBrk="0" hangingPunct="1"/>
                      <a:r>
                        <a:rPr lang="en-US" sz="1800" b="0" i="0" u="none" strike="noStrike" kern="1200" dirty="0">
                          <a:solidFill>
                            <a:srgbClr val="000000"/>
                          </a:solidFill>
                          <a:effectLst/>
                          <a:latin typeface="Segoe UI" pitchFamily="34" charset="0"/>
                          <a:ea typeface="+mn-ea"/>
                          <a:cs typeface="Segoe UI" pitchFamily="34" charset="0"/>
                        </a:rPr>
                        <a:t>SID-History</a:t>
                      </a:r>
                      <a:endParaRPr lang="en-IN" sz="1800" b="0" i="0" u="none" strike="noStrike" kern="1200" dirty="0">
                        <a:solidFill>
                          <a:srgbClr val="000000"/>
                        </a:solidFill>
                        <a:effectLst/>
                        <a:latin typeface="Segoe UI" pitchFamily="34" charset="0"/>
                        <a:ea typeface="+mn-ea"/>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dirty="0">
                          <a:solidFill>
                            <a:srgbClr val="000000"/>
                          </a:solidFill>
                          <a:effectLst/>
                          <a:latin typeface="Segoe UI" pitchFamily="34" charset="0"/>
                          <a:cs typeface="Segoe UI" pitchFamily="34" charset="0"/>
                        </a:rPr>
                        <a:t>S-1-5-21-322346712-1256085132-1900709958-1375</a:t>
                      </a:r>
                    </a:p>
                  </a:txBody>
                  <a:tcPr/>
                </a:tc>
                <a:extLst>
                  <a:ext uri="{0D108BD9-81ED-4DB2-BD59-A6C34878D82A}">
                    <a16:rowId xmlns:a16="http://schemas.microsoft.com/office/drawing/2014/main" val="10005"/>
                  </a:ext>
                </a:extLst>
              </a:tr>
            </a:tbl>
          </a:graphicData>
        </a:graphic>
      </p:graphicFrame>
      <p:grpSp>
        <p:nvGrpSpPr>
          <p:cNvPr id="10" name="Group 9" descr="Two tables illustrate the corresponding elements of migrating between Fabrikam.net and Adatum.com. These elements include Department, distinguishedName, givenName, name, and objectSID. There is a new element of the security identifier (SID)-History added in Adatum.com. An arrow connects the objectSID of Fabrikam.net to the SID-History element in the Adatum.com table to illustrate that the objectSID migrated to the SID-History attribute."/>
          <p:cNvGrpSpPr/>
          <p:nvPr/>
        </p:nvGrpSpPr>
        <p:grpSpPr>
          <a:xfrm>
            <a:off x="7944941" y="2989385"/>
            <a:ext cx="371475" cy="2954215"/>
            <a:chOff x="7944941" y="2989385"/>
            <a:chExt cx="371475" cy="2954215"/>
          </a:xfrm>
        </p:grpSpPr>
        <p:cxnSp>
          <p:nvCxnSpPr>
            <p:cNvPr id="11" name="Straight Connector 10"/>
            <p:cNvCxnSpPr/>
            <p:nvPr/>
          </p:nvCxnSpPr>
          <p:spPr bwMode="auto">
            <a:xfrm>
              <a:off x="7944941" y="2989385"/>
              <a:ext cx="371475" cy="0"/>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8316416" y="2989385"/>
              <a:ext cx="0" cy="2954215"/>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cxnSp>
          <p:nvCxnSpPr>
            <p:cNvPr id="13" name="Straight Arrow Connector 12"/>
            <p:cNvCxnSpPr/>
            <p:nvPr/>
          </p:nvCxnSpPr>
          <p:spPr bwMode="auto">
            <a:xfrm flipH="1">
              <a:off x="7944941" y="5943600"/>
              <a:ext cx="371475"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393462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b1492cb-a378-455b-846e-aea880eed08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IN" dirty="0"/>
              <a:t>Considerations for implementing complex AD DS environments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DNS considerations:</a:t>
            </a:r>
          </a:p>
          <a:p>
            <a:pPr lvl="1"/>
            <a:r>
              <a:rPr lang="en-US" sz="2000" dirty="0"/>
              <a:t>Centralized versus decentralized</a:t>
            </a:r>
          </a:p>
          <a:p>
            <a:pPr lvl="1"/>
            <a:r>
              <a:rPr lang="en-US" sz="2000" dirty="0"/>
              <a:t>Verify the DNS client configuration and name resolution</a:t>
            </a:r>
          </a:p>
          <a:p>
            <a:pPr lvl="1"/>
            <a:r>
              <a:rPr lang="en-US" sz="2000" dirty="0"/>
              <a:t>Optimize DNS name resolution:</a:t>
            </a:r>
          </a:p>
          <a:p>
            <a:pPr lvl="2"/>
            <a:r>
              <a:rPr lang="en-US" dirty="0"/>
              <a:t>Conditional forwarders and stub zones</a:t>
            </a:r>
          </a:p>
          <a:p>
            <a:pPr lvl="2"/>
            <a:r>
              <a:rPr lang="en-US" dirty="0"/>
              <a:t>DNS name devolution and DNS suffix search order</a:t>
            </a:r>
          </a:p>
          <a:p>
            <a:pPr lvl="1"/>
            <a:r>
              <a:rPr lang="en-US" sz="2000" dirty="0"/>
              <a:t>Deploy a </a:t>
            </a:r>
            <a:r>
              <a:rPr lang="en-US" sz="2000" dirty="0" err="1"/>
              <a:t>GlobalNames</a:t>
            </a:r>
            <a:r>
              <a:rPr lang="en-US" sz="2000" dirty="0"/>
              <a:t> zone</a:t>
            </a:r>
          </a:p>
          <a:p>
            <a:pPr lvl="1"/>
            <a:r>
              <a:rPr lang="en-US" sz="2000" dirty="0"/>
              <a:t>Use Active Directory-integrated zones</a:t>
            </a:r>
          </a:p>
          <a:p>
            <a:pPr lvl="1"/>
            <a:r>
              <a:rPr lang="en-US" sz="2000" dirty="0"/>
              <a:t>Extending AD DS to Azure</a:t>
            </a:r>
          </a:p>
          <a:p>
            <a:pPr lvl="1"/>
            <a:endParaRPr lang="en-US" sz="2000" dirty="0"/>
          </a:p>
          <a:p>
            <a:r>
              <a:rPr lang="en-US" sz="2200" dirty="0"/>
              <a:t>UPN considerations:</a:t>
            </a:r>
          </a:p>
          <a:p>
            <a:pPr lvl="1"/>
            <a:r>
              <a:rPr lang="en-US" sz="2000" dirty="0"/>
              <a:t>UPN suffixes</a:t>
            </a:r>
          </a:p>
          <a:p>
            <a:pPr lvl="1"/>
            <a:r>
              <a:rPr lang="en-US" sz="2000" dirty="0"/>
              <a:t>Global catalog</a:t>
            </a:r>
          </a:p>
          <a:p>
            <a:pPr lvl="1"/>
            <a:r>
              <a:rPr lang="en-US" sz="2000" dirty="0"/>
              <a:t>Federated authentication scenarios</a:t>
            </a:r>
          </a:p>
        </p:txBody>
      </p:sp>
    </p:spTree>
    <p:extLst>
      <p:ext uri="{BB962C8B-B14F-4D97-AF65-F5344CB8AC3E}">
        <p14:creationId xmlns:p14="http://schemas.microsoft.com/office/powerpoint/2010/main" val="104991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3: Configuring AD DS trusts</a:t>
            </a:r>
          </a:p>
        </p:txBody>
      </p:sp>
      <p:sp>
        <p:nvSpPr>
          <p:cNvPr id="3" name="Text Placeholder 2"/>
          <p:cNvSpPr>
            <a:spLocks noGrp="1"/>
          </p:cNvSpPr>
          <p:nvPr>
            <p:ph type="body" idx="1"/>
          </p:nvPr>
        </p:nvSpPr>
        <p:spPr/>
        <p:txBody>
          <a:bodyPr/>
          <a:lstStyle/>
          <a:p>
            <a:r>
              <a:rPr lang="en-IN"/>
              <a:t>Overview of different AD DS trust types
How trusts work in a forest
How trusts work between forests
Configuring advanced AD DS trust settings
Demonstration: Configuring a forest trust</a:t>
            </a:r>
          </a:p>
        </p:txBody>
      </p:sp>
    </p:spTree>
    <p:extLst>
      <p:ext uri="{BB962C8B-B14F-4D97-AF65-F5344CB8AC3E}">
        <p14:creationId xmlns:p14="http://schemas.microsoft.com/office/powerpoint/2010/main" val="292648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22783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Overview of different AD DS trust types</a:t>
            </a:r>
          </a:p>
        </p:txBody>
      </p:sp>
      <p:sp>
        <p:nvSpPr>
          <p:cNvPr id="49" name="TextBox 48"/>
          <p:cNvSpPr txBox="1"/>
          <p:nvPr/>
        </p:nvSpPr>
        <p:spPr>
          <a:xfrm>
            <a:off x="3915563" y="2192853"/>
            <a:ext cx="590226" cy="369332"/>
          </a:xfrm>
          <a:prstGeom prst="rect">
            <a:avLst/>
          </a:prstGeom>
          <a:noFill/>
        </p:spPr>
        <p:txBody>
          <a:bodyPr wrap="none" rtlCol="0">
            <a:spAutoFit/>
          </a:bodyPr>
          <a:lstStyle/>
          <a:p>
            <a:r>
              <a:rPr lang="en-US" dirty="0"/>
              <a:t>P/C</a:t>
            </a:r>
          </a:p>
        </p:txBody>
      </p:sp>
      <p:sp>
        <p:nvSpPr>
          <p:cNvPr id="50" name="TextBox 49"/>
          <p:cNvSpPr txBox="1"/>
          <p:nvPr/>
        </p:nvSpPr>
        <p:spPr>
          <a:xfrm>
            <a:off x="5546783" y="2546716"/>
            <a:ext cx="590226" cy="369332"/>
          </a:xfrm>
          <a:prstGeom prst="rect">
            <a:avLst/>
          </a:prstGeom>
          <a:noFill/>
        </p:spPr>
        <p:txBody>
          <a:bodyPr wrap="none" rtlCol="0">
            <a:spAutoFit/>
          </a:bodyPr>
          <a:lstStyle/>
          <a:p>
            <a:r>
              <a:rPr lang="en-US" dirty="0"/>
              <a:t>P/C</a:t>
            </a:r>
          </a:p>
        </p:txBody>
      </p:sp>
      <p:graphicFrame>
        <p:nvGraphicFramePr>
          <p:cNvPr id="51" name="Group 0"/>
          <p:cNvGraphicFramePr>
            <a:graphicFrameLocks noGrp="1"/>
          </p:cNvGraphicFramePr>
          <p:nvPr>
            <p:extLst>
              <p:ext uri="{D42A27DB-BD31-4B8C-83A1-F6EECF244321}">
                <p14:modId xmlns:p14="http://schemas.microsoft.com/office/powerpoint/2010/main" val="1890495959"/>
              </p:ext>
            </p:extLst>
          </p:nvPr>
        </p:nvGraphicFramePr>
        <p:xfrm>
          <a:off x="368424" y="4121696"/>
          <a:ext cx="8136903" cy="2247239"/>
        </p:xfrm>
        <a:graphic>
          <a:graphicData uri="http://schemas.openxmlformats.org/drawingml/2006/table">
            <a:tbl>
              <a:tblPr>
                <a:tableStyleId>{5DA37D80-6434-44D0-A028-1B22A696006F}</a:tableStyleId>
              </a:tblPr>
              <a:tblGrid>
                <a:gridCol w="4821911">
                  <a:extLst>
                    <a:ext uri="{9D8B030D-6E8A-4147-A177-3AD203B41FA5}">
                      <a16:colId xmlns:a16="http://schemas.microsoft.com/office/drawing/2014/main" val="20000"/>
                    </a:ext>
                  </a:extLst>
                </a:gridCol>
                <a:gridCol w="1657496">
                  <a:extLst>
                    <a:ext uri="{9D8B030D-6E8A-4147-A177-3AD203B41FA5}">
                      <a16:colId xmlns:a16="http://schemas.microsoft.com/office/drawing/2014/main" val="20001"/>
                    </a:ext>
                  </a:extLst>
                </a:gridCol>
                <a:gridCol w="1657496">
                  <a:extLst>
                    <a:ext uri="{9D8B030D-6E8A-4147-A177-3AD203B41FA5}">
                      <a16:colId xmlns:a16="http://schemas.microsoft.com/office/drawing/2014/main" val="20002"/>
                    </a:ext>
                  </a:extLst>
                </a:gridCol>
              </a:tblGrid>
              <a:tr h="418439">
                <a:tc>
                  <a:txBody>
                    <a:bodyPr/>
                    <a:lstStyle/>
                    <a:p>
                      <a:r>
                        <a:rPr lang="en-US" sz="1800" b="1" dirty="0">
                          <a:latin typeface="Segoe UI" pitchFamily="34" charset="0"/>
                          <a:cs typeface="Segoe UI" pitchFamily="34" charset="0"/>
                        </a:rPr>
                        <a:t>Trust type</a:t>
                      </a:r>
                      <a:endParaRPr lang="en-US" sz="1800" b="1" dirty="0">
                        <a:latin typeface="Segoe UI" pitchFamily="34" charset="0"/>
                        <a:ea typeface="Segoe UI" pitchFamily="34" charset="0"/>
                        <a:cs typeface="Segoe UI" pitchFamily="34" charset="0"/>
                      </a:endParaRPr>
                    </a:p>
                  </a:txBody>
                  <a:tcPr/>
                </a:tc>
                <a:tc>
                  <a:txBody>
                    <a:bodyPr/>
                    <a:lstStyle/>
                    <a:p>
                      <a:r>
                        <a:rPr lang="en-US" sz="1800" b="1" dirty="0">
                          <a:latin typeface="Segoe UI" pitchFamily="34" charset="0"/>
                          <a:cs typeface="Segoe UI" pitchFamily="34" charset="0"/>
                        </a:rPr>
                        <a:t>Transitive?</a:t>
                      </a:r>
                      <a:endParaRPr lang="en-US" sz="1800" b="1" dirty="0">
                        <a:latin typeface="Segoe UI" pitchFamily="34" charset="0"/>
                        <a:ea typeface="Segoe UI" pitchFamily="34" charset="0"/>
                        <a:cs typeface="Segoe UI" pitchFamily="34" charset="0"/>
                      </a:endParaRPr>
                    </a:p>
                  </a:txBody>
                  <a:tcPr/>
                </a:tc>
                <a:tc>
                  <a:txBody>
                    <a:bodyPr/>
                    <a:lstStyle/>
                    <a:p>
                      <a:r>
                        <a:rPr lang="en-US" sz="1800" b="1" dirty="0">
                          <a:latin typeface="Segoe UI" pitchFamily="34" charset="0"/>
                          <a:cs typeface="Segoe UI" pitchFamily="34" charset="0"/>
                        </a:rPr>
                        <a:t>Color</a:t>
                      </a:r>
                      <a:endParaRPr lang="en-US" sz="1800" b="1"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0"/>
                  </a:ext>
                </a:extLst>
              </a:tr>
              <a:tr h="359160">
                <a:tc>
                  <a:txBody>
                    <a:bodyPr/>
                    <a:lstStyle/>
                    <a:p>
                      <a:r>
                        <a:rPr lang="en-US" sz="1800" dirty="0">
                          <a:latin typeface="Segoe UI" pitchFamily="34" charset="0"/>
                          <a:cs typeface="Segoe UI" pitchFamily="34" charset="0"/>
                        </a:rPr>
                        <a:t>P/C - Parent-child</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Yes</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Purple</a:t>
                      </a:r>
                      <a:endParaRPr lang="en-US" sz="1800" b="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1"/>
                  </a:ext>
                </a:extLst>
              </a:tr>
              <a:tr h="359160">
                <a:tc>
                  <a:txBody>
                    <a:bodyPr/>
                    <a:lstStyle/>
                    <a:p>
                      <a:r>
                        <a:rPr lang="en-US" sz="1800" dirty="0">
                          <a:latin typeface="Segoe UI" pitchFamily="34" charset="0"/>
                          <a:cs typeface="Segoe UI" pitchFamily="34" charset="0"/>
                        </a:rPr>
                        <a:t>R - Tree root</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Yes</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Black</a:t>
                      </a:r>
                      <a:endParaRPr lang="en-US" sz="1800" b="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2"/>
                  </a:ext>
                </a:extLst>
              </a:tr>
              <a:tr h="359160">
                <a:tc>
                  <a:txBody>
                    <a:bodyPr/>
                    <a:lstStyle/>
                    <a:p>
                      <a:r>
                        <a:rPr lang="en-US" sz="1800" dirty="0">
                          <a:latin typeface="Segoe UI" pitchFamily="34" charset="0"/>
                          <a:cs typeface="Segoe UI" pitchFamily="34" charset="0"/>
                        </a:rPr>
                        <a:t>E - External (domain or Kerberos realm)</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No</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Red/Dashed</a:t>
                      </a:r>
                      <a:endParaRPr lang="en-US" sz="1800" b="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3"/>
                  </a:ext>
                </a:extLst>
              </a:tr>
              <a:tr h="359160">
                <a:tc>
                  <a:txBody>
                    <a:bodyPr/>
                    <a:lstStyle/>
                    <a:p>
                      <a:r>
                        <a:rPr lang="en-US" sz="1800" dirty="0">
                          <a:latin typeface="Segoe UI" pitchFamily="34" charset="0"/>
                          <a:cs typeface="Segoe UI" pitchFamily="34" charset="0"/>
                        </a:rPr>
                        <a:t>S - Shortcut</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Yes</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Green/Dotted</a:t>
                      </a:r>
                      <a:endParaRPr lang="en-US" sz="1800" b="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4"/>
                  </a:ext>
                </a:extLst>
              </a:tr>
              <a:tr h="359160">
                <a:tc>
                  <a:txBody>
                    <a:bodyPr/>
                    <a:lstStyle/>
                    <a:p>
                      <a:r>
                        <a:rPr lang="en-US" sz="1800" dirty="0">
                          <a:latin typeface="Segoe UI" pitchFamily="34" charset="0"/>
                          <a:cs typeface="Segoe UI" pitchFamily="34" charset="0"/>
                        </a:rPr>
                        <a:t>F - Forest (complete</a:t>
                      </a:r>
                      <a:r>
                        <a:rPr lang="en-US" sz="1800" baseline="0" dirty="0">
                          <a:latin typeface="Segoe UI" pitchFamily="34" charset="0"/>
                          <a:cs typeface="Segoe UI" pitchFamily="34" charset="0"/>
                        </a:rPr>
                        <a:t> or s</a:t>
                      </a:r>
                      <a:r>
                        <a:rPr lang="en-US" sz="1800" dirty="0">
                          <a:latin typeface="Segoe UI" pitchFamily="34" charset="0"/>
                          <a:cs typeface="Segoe UI" pitchFamily="34" charset="0"/>
                        </a:rPr>
                        <a:t>elective)</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Yes</a:t>
                      </a:r>
                      <a:endParaRPr lang="en-US" sz="1800" b="0" dirty="0">
                        <a:latin typeface="Segoe UI" pitchFamily="34" charset="0"/>
                        <a:ea typeface="Segoe UI" pitchFamily="34" charset="0"/>
                        <a:cs typeface="Segoe UI" pitchFamily="34" charset="0"/>
                      </a:endParaRPr>
                    </a:p>
                  </a:txBody>
                  <a:tcPr/>
                </a:tc>
                <a:tc>
                  <a:txBody>
                    <a:bodyPr/>
                    <a:lstStyle/>
                    <a:p>
                      <a:r>
                        <a:rPr lang="en-US" sz="1800" dirty="0">
                          <a:latin typeface="Segoe UI" pitchFamily="34" charset="0"/>
                          <a:cs typeface="Segoe UI" pitchFamily="34" charset="0"/>
                        </a:rPr>
                        <a:t>Blue</a:t>
                      </a:r>
                      <a:endParaRPr lang="en-US" sz="1800" b="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5"/>
                  </a:ext>
                </a:extLst>
              </a:tr>
            </a:tbl>
          </a:graphicData>
        </a:graphic>
      </p:graphicFrame>
      <p:grpSp>
        <p:nvGrpSpPr>
          <p:cNvPr id="52" name="Group 0" descr="The slide begins by showing the default trusts in a forest. The purple lines represent parent-child trusts, while the black line represents a tree-root trust. The double arrowheads represent that these are two-way trusts. There are three clicks in this animation.&#10;"/>
          <p:cNvGrpSpPr/>
          <p:nvPr/>
        </p:nvGrpSpPr>
        <p:grpSpPr>
          <a:xfrm>
            <a:off x="2816696" y="800036"/>
            <a:ext cx="6197967" cy="3177644"/>
            <a:chOff x="2915816" y="683404"/>
            <a:chExt cx="6197967" cy="3177644"/>
          </a:xfrm>
        </p:grpSpPr>
        <p:cxnSp>
          <p:nvCxnSpPr>
            <p:cNvPr id="53" name="Group 1"/>
            <p:cNvCxnSpPr>
              <a:stCxn id="62" idx="5"/>
              <a:endCxn id="61" idx="1"/>
            </p:cNvCxnSpPr>
            <p:nvPr/>
          </p:nvCxnSpPr>
          <p:spPr bwMode="auto">
            <a:xfrm>
              <a:off x="3738868" y="1493660"/>
              <a:ext cx="1090201" cy="360040"/>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triangle"/>
              <a:tailEnd type="triangle"/>
            </a:ln>
            <a:effectLst/>
          </p:spPr>
        </p:cxnSp>
        <p:grpSp>
          <p:nvGrpSpPr>
            <p:cNvPr id="54" name="Group 0"/>
            <p:cNvGrpSpPr/>
            <p:nvPr/>
          </p:nvGrpSpPr>
          <p:grpSpPr>
            <a:xfrm>
              <a:off x="2915816" y="683404"/>
              <a:ext cx="6197967" cy="3177644"/>
              <a:chOff x="2915816" y="683404"/>
              <a:chExt cx="6197967" cy="3177644"/>
            </a:xfrm>
          </p:grpSpPr>
          <p:grpSp>
            <p:nvGrpSpPr>
              <p:cNvPr id="55" name="Group 54"/>
              <p:cNvGrpSpPr/>
              <p:nvPr/>
            </p:nvGrpSpPr>
            <p:grpSpPr>
              <a:xfrm>
                <a:off x="2915816" y="1020642"/>
                <a:ext cx="3346675" cy="2828176"/>
                <a:chOff x="2915816" y="1186820"/>
                <a:chExt cx="3346675" cy="2828176"/>
              </a:xfrm>
            </p:grpSpPr>
            <p:sp>
              <p:nvSpPr>
                <p:cNvPr id="61" name="Isosceles Triangle 60"/>
                <p:cNvSpPr/>
                <p:nvPr/>
              </p:nvSpPr>
              <p:spPr bwMode="auto">
                <a:xfrm>
                  <a:off x="4554718" y="1546860"/>
                  <a:ext cx="1097402" cy="946036"/>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2" name="Isosceles Triangle 61"/>
                <p:cNvSpPr/>
                <p:nvPr/>
              </p:nvSpPr>
              <p:spPr bwMode="auto">
                <a:xfrm>
                  <a:off x="2915816" y="1186820"/>
                  <a:ext cx="1097402" cy="946036"/>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3" name="Isosceles Triangle 62"/>
                <p:cNvSpPr/>
                <p:nvPr/>
              </p:nvSpPr>
              <p:spPr bwMode="auto">
                <a:xfrm>
                  <a:off x="5165089" y="3068960"/>
                  <a:ext cx="1097402" cy="946036"/>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64" name="Straight Arrow Connector 63"/>
                <p:cNvCxnSpPr>
                  <a:stCxn id="62" idx="4"/>
                  <a:endCxn id="66" idx="0"/>
                </p:cNvCxnSpPr>
                <p:nvPr/>
              </p:nvCxnSpPr>
              <p:spPr bwMode="auto">
                <a:xfrm>
                  <a:off x="4013218" y="2132856"/>
                  <a:ext cx="99371" cy="648072"/>
                </a:xfrm>
                <a:prstGeom prst="straightConnector1">
                  <a:avLst/>
                </a:prstGeom>
                <a:gradFill rotWithShape="1">
                  <a:gsLst>
                    <a:gs pos="0">
                      <a:srgbClr val="E4CD9A"/>
                    </a:gs>
                    <a:gs pos="100000">
                      <a:srgbClr val="EEEFD7"/>
                    </a:gs>
                  </a:gsLst>
                  <a:lin ang="2700000" scaled="1"/>
                </a:gradFill>
                <a:ln w="38100" cap="flat" cmpd="sng" algn="ctr">
                  <a:solidFill>
                    <a:srgbClr val="C00000"/>
                  </a:solidFill>
                  <a:prstDash val="solid"/>
                  <a:round/>
                  <a:headEnd type="triangle"/>
                  <a:tailEnd type="triangle"/>
                </a:ln>
                <a:effectLst/>
              </p:spPr>
            </p:cxnSp>
            <p:cxnSp>
              <p:nvCxnSpPr>
                <p:cNvPr id="65" name="Straight Arrow Connector 64"/>
                <p:cNvCxnSpPr>
                  <a:stCxn id="61" idx="4"/>
                  <a:endCxn id="63" idx="0"/>
                </p:cNvCxnSpPr>
                <p:nvPr/>
              </p:nvCxnSpPr>
              <p:spPr bwMode="auto">
                <a:xfrm>
                  <a:off x="5652120" y="2492896"/>
                  <a:ext cx="61670" cy="576064"/>
                </a:xfrm>
                <a:prstGeom prst="straightConnector1">
                  <a:avLst/>
                </a:prstGeom>
                <a:gradFill rotWithShape="1">
                  <a:gsLst>
                    <a:gs pos="0">
                      <a:srgbClr val="E4CD9A"/>
                    </a:gs>
                    <a:gs pos="100000">
                      <a:srgbClr val="EEEFD7"/>
                    </a:gs>
                  </a:gsLst>
                  <a:lin ang="2700000" scaled="1"/>
                </a:gradFill>
                <a:ln w="38100" cap="flat" cmpd="sng" algn="ctr">
                  <a:solidFill>
                    <a:srgbClr val="C00000"/>
                  </a:solidFill>
                  <a:prstDash val="solid"/>
                  <a:round/>
                  <a:headEnd type="triangle"/>
                  <a:tailEnd type="triangle"/>
                </a:ln>
                <a:effectLst/>
              </p:spPr>
            </p:cxnSp>
            <p:sp>
              <p:nvSpPr>
                <p:cNvPr id="66" name="Isosceles Triangle 65"/>
                <p:cNvSpPr/>
                <p:nvPr/>
              </p:nvSpPr>
              <p:spPr bwMode="auto">
                <a:xfrm>
                  <a:off x="3563888" y="2780928"/>
                  <a:ext cx="1097402" cy="946036"/>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56" name="Group 55"/>
              <p:cNvGrpSpPr/>
              <p:nvPr/>
            </p:nvGrpSpPr>
            <p:grpSpPr>
              <a:xfrm>
                <a:off x="5981751" y="683404"/>
                <a:ext cx="3132032" cy="3177644"/>
                <a:chOff x="5981751" y="880620"/>
                <a:chExt cx="3132032" cy="3177644"/>
              </a:xfrm>
            </p:grpSpPr>
            <p:sp>
              <p:nvSpPr>
                <p:cNvPr id="57" name="Rectangle 56"/>
                <p:cNvSpPr/>
                <p:nvPr/>
              </p:nvSpPr>
              <p:spPr bwMode="auto">
                <a:xfrm>
                  <a:off x="6876256" y="1244717"/>
                  <a:ext cx="1440160" cy="941339"/>
                </a:xfrm>
                <a:prstGeom prst="rect">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8" name="Oval 57"/>
                <p:cNvSpPr/>
                <p:nvPr/>
              </p:nvSpPr>
              <p:spPr bwMode="auto">
                <a:xfrm>
                  <a:off x="7020272" y="3140968"/>
                  <a:ext cx="1584176" cy="917296"/>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9" name="TextBox 58"/>
                <p:cNvSpPr txBox="1"/>
                <p:nvPr/>
              </p:nvSpPr>
              <p:spPr>
                <a:xfrm>
                  <a:off x="6300192" y="2547837"/>
                  <a:ext cx="2813591" cy="646331"/>
                </a:xfrm>
                <a:prstGeom prst="rect">
                  <a:avLst/>
                </a:prstGeom>
                <a:noFill/>
              </p:spPr>
              <p:txBody>
                <a:bodyPr wrap="none" rtlCol="0">
                  <a:spAutoFit/>
                </a:bodyPr>
                <a:lstStyle/>
                <a:p>
                  <a:pPr algn="ctr"/>
                  <a:r>
                    <a:rPr lang="en-US" dirty="0" err="1">
                      <a:solidFill>
                        <a:prstClr val="black"/>
                      </a:solidFill>
                      <a:latin typeface="Segoe UI" pitchFamily="34" charset="0"/>
                      <a:ea typeface="Segoe UI" pitchFamily="34" charset="0"/>
                      <a:cs typeface="Segoe UI" pitchFamily="34" charset="0"/>
                    </a:rPr>
                    <a:t>Contoso</a:t>
                  </a:r>
                  <a:endParaRPr lang="en-US" dirty="0">
                    <a:solidFill>
                      <a:prstClr val="black"/>
                    </a:solidFill>
                    <a:latin typeface="Segoe UI" pitchFamily="34" charset="0"/>
                    <a:ea typeface="Segoe UI" pitchFamily="34" charset="0"/>
                    <a:cs typeface="Segoe UI" pitchFamily="34" charset="0"/>
                  </a:endParaRPr>
                </a:p>
                <a:p>
                  <a:pPr algn="ctr"/>
                  <a:r>
                    <a:rPr lang="en-US" dirty="0">
                      <a:solidFill>
                        <a:prstClr val="black"/>
                      </a:solidFill>
                      <a:latin typeface="Segoe UI" pitchFamily="34" charset="0"/>
                      <a:ea typeface="Segoe UI" pitchFamily="34" charset="0"/>
                      <a:cs typeface="Segoe UI" pitchFamily="34" charset="0"/>
                    </a:rPr>
                    <a:t>(Windows NT 4.0 domain)</a:t>
                  </a:r>
                </a:p>
              </p:txBody>
            </p:sp>
            <p:sp>
              <p:nvSpPr>
                <p:cNvPr id="60" name="TextBox 59"/>
                <p:cNvSpPr txBox="1"/>
                <p:nvPr/>
              </p:nvSpPr>
              <p:spPr>
                <a:xfrm>
                  <a:off x="5981751" y="880620"/>
                  <a:ext cx="3126753" cy="369332"/>
                </a:xfrm>
                <a:prstGeom prst="rect">
                  <a:avLst/>
                </a:prstGeom>
                <a:noFill/>
              </p:spPr>
              <p:txBody>
                <a:bodyPr wrap="none" rtlCol="0">
                  <a:spAutoFit/>
                </a:bodyPr>
                <a:lstStyle/>
                <a:p>
                  <a:r>
                    <a:rPr lang="en-US" dirty="0">
                      <a:solidFill>
                        <a:prstClr val="black"/>
                      </a:solidFill>
                      <a:latin typeface="Segoe UI" pitchFamily="34" charset="0"/>
                      <a:ea typeface="Segoe UI" pitchFamily="34" charset="0"/>
                      <a:cs typeface="Segoe UI" pitchFamily="34" charset="0"/>
                    </a:rPr>
                    <a:t>Engineering (Kerberos realm)</a:t>
                  </a:r>
                </a:p>
              </p:txBody>
            </p:sp>
          </p:grpSp>
        </p:grpSp>
      </p:grpSp>
      <p:pic>
        <p:nvPicPr>
          <p:cNvPr id="67"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5"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2525"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TextBox 68"/>
          <p:cNvSpPr txBox="1"/>
          <p:nvPr/>
        </p:nvSpPr>
        <p:spPr>
          <a:xfrm>
            <a:off x="4040832" y="1376100"/>
            <a:ext cx="344966" cy="369332"/>
          </a:xfrm>
          <a:prstGeom prst="rect">
            <a:avLst/>
          </a:prstGeom>
          <a:noFill/>
        </p:spPr>
        <p:txBody>
          <a:bodyPr wrap="none" rtlCol="0">
            <a:spAutoFit/>
          </a:bodyPr>
          <a:lstStyle/>
          <a:p>
            <a:r>
              <a:rPr lang="en-US" dirty="0"/>
              <a:t>R</a:t>
            </a:r>
          </a:p>
        </p:txBody>
      </p:sp>
      <p:grpSp>
        <p:nvGrpSpPr>
          <p:cNvPr id="70" name="Group 3" descr="The last click shows a shortcut trust has been created by an administrator between two domains in a forest. The trust is represented by a dotted green line, with a double arrowhead representing a two-way trust."/>
          <p:cNvGrpSpPr/>
          <p:nvPr/>
        </p:nvGrpSpPr>
        <p:grpSpPr>
          <a:xfrm>
            <a:off x="4472880" y="3116546"/>
            <a:ext cx="867440" cy="406924"/>
            <a:chOff x="4572000" y="2999914"/>
            <a:chExt cx="867440" cy="406924"/>
          </a:xfrm>
        </p:grpSpPr>
        <p:cxnSp>
          <p:nvCxnSpPr>
            <p:cNvPr id="71" name="Group 4" descr="The last click shows a shortcut trust between two domain in a forest with a double arrowhead green line."/>
            <p:cNvCxnSpPr/>
            <p:nvPr/>
          </p:nvCxnSpPr>
          <p:spPr bwMode="auto">
            <a:xfrm>
              <a:off x="4572000" y="3406838"/>
              <a:ext cx="867440" cy="0"/>
            </a:xfrm>
            <a:prstGeom prst="straightConnector1">
              <a:avLst/>
            </a:prstGeom>
            <a:gradFill rotWithShape="1">
              <a:gsLst>
                <a:gs pos="0">
                  <a:srgbClr val="E4CD9A"/>
                </a:gs>
                <a:gs pos="100000">
                  <a:srgbClr val="EEEFD7"/>
                </a:gs>
              </a:gsLst>
              <a:lin ang="2700000" scaled="1"/>
            </a:gradFill>
            <a:ln w="38100" cap="flat" cmpd="sng" algn="ctr">
              <a:solidFill>
                <a:srgbClr val="00B050"/>
              </a:solidFill>
              <a:prstDash val="sysDot"/>
              <a:round/>
              <a:headEnd type="triangle" w="med" len="med"/>
              <a:tailEnd type="triangle"/>
            </a:ln>
            <a:effectLst/>
          </p:spPr>
        </p:cxnSp>
        <p:sp>
          <p:nvSpPr>
            <p:cNvPr id="72" name="TextBox 71"/>
            <p:cNvSpPr txBox="1"/>
            <p:nvPr/>
          </p:nvSpPr>
          <p:spPr>
            <a:xfrm>
              <a:off x="4859689" y="2999914"/>
              <a:ext cx="341760" cy="369332"/>
            </a:xfrm>
            <a:prstGeom prst="rect">
              <a:avLst/>
            </a:prstGeom>
            <a:noFill/>
          </p:spPr>
          <p:txBody>
            <a:bodyPr wrap="none" rtlCol="0">
              <a:spAutoFit/>
            </a:bodyPr>
            <a:lstStyle/>
            <a:p>
              <a:r>
                <a:rPr lang="en-US" dirty="0"/>
                <a:t>S</a:t>
              </a:r>
            </a:p>
          </p:txBody>
        </p:sp>
      </p:grpSp>
      <p:grpSp>
        <p:nvGrpSpPr>
          <p:cNvPr id="73" name="Group 1" descr="The first click shows a forest trust has been created by an administrator; the trust is represented with a blue line with a double arrowhead representing a two-way trust."/>
          <p:cNvGrpSpPr/>
          <p:nvPr/>
        </p:nvGrpSpPr>
        <p:grpSpPr>
          <a:xfrm>
            <a:off x="152400" y="993258"/>
            <a:ext cx="2958263" cy="3094082"/>
            <a:chOff x="251520" y="876626"/>
            <a:chExt cx="2958263" cy="3094082"/>
          </a:xfrm>
        </p:grpSpPr>
        <p:sp>
          <p:nvSpPr>
            <p:cNvPr id="74" name="TextBox 73"/>
            <p:cNvSpPr txBox="1"/>
            <p:nvPr/>
          </p:nvSpPr>
          <p:spPr>
            <a:xfrm>
              <a:off x="683568" y="3262822"/>
              <a:ext cx="1889492" cy="707886"/>
            </a:xfrm>
            <a:prstGeom prst="rect">
              <a:avLst/>
            </a:prstGeom>
            <a:noFill/>
          </p:spPr>
          <p:txBody>
            <a:bodyPr wrap="none" rtlCol="0">
              <a:spAutoFit/>
            </a:bodyPr>
            <a:lstStyle/>
            <a:p>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Separate forest</a:t>
              </a:r>
            </a:p>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grpSp>
          <p:nvGrpSpPr>
            <p:cNvPr id="75" name="Group 74"/>
            <p:cNvGrpSpPr/>
            <p:nvPr/>
          </p:nvGrpSpPr>
          <p:grpSpPr>
            <a:xfrm>
              <a:off x="251520" y="876626"/>
              <a:ext cx="2958263" cy="2350192"/>
              <a:chOff x="251520" y="876626"/>
              <a:chExt cx="2958263" cy="2350192"/>
            </a:xfrm>
          </p:grpSpPr>
          <p:grpSp>
            <p:nvGrpSpPr>
              <p:cNvPr id="76" name="Group 1"/>
              <p:cNvGrpSpPr/>
              <p:nvPr/>
            </p:nvGrpSpPr>
            <p:grpSpPr>
              <a:xfrm>
                <a:off x="251520" y="876626"/>
                <a:ext cx="2958263" cy="2350192"/>
                <a:chOff x="251520" y="876626"/>
                <a:chExt cx="2958263" cy="2350192"/>
              </a:xfrm>
            </p:grpSpPr>
            <p:grpSp>
              <p:nvGrpSpPr>
                <p:cNvPr id="80" name="Group 79"/>
                <p:cNvGrpSpPr/>
                <p:nvPr/>
              </p:nvGrpSpPr>
              <p:grpSpPr>
                <a:xfrm>
                  <a:off x="251520" y="876626"/>
                  <a:ext cx="2736304" cy="2350192"/>
                  <a:chOff x="251520" y="1042804"/>
                  <a:chExt cx="2736304" cy="2350192"/>
                </a:xfrm>
              </p:grpSpPr>
              <p:cxnSp>
                <p:nvCxnSpPr>
                  <p:cNvPr id="82" name="Straight Connector 81"/>
                  <p:cNvCxnSpPr>
                    <a:stCxn id="84" idx="2"/>
                    <a:endCxn id="86" idx="0"/>
                  </p:cNvCxnSpPr>
                  <p:nvPr/>
                </p:nvCxnSpPr>
                <p:spPr bwMode="auto">
                  <a:xfrm flipH="1">
                    <a:off x="800221" y="1988840"/>
                    <a:ext cx="298113" cy="458120"/>
                  </a:xfrm>
                  <a:prstGeom prst="line">
                    <a:avLst/>
                  </a:prstGeom>
                  <a:gradFill rotWithShape="1">
                    <a:gsLst>
                      <a:gs pos="0">
                        <a:srgbClr val="E4CD9A"/>
                      </a:gs>
                      <a:gs pos="100000">
                        <a:srgbClr val="EEEFD7"/>
                      </a:gs>
                    </a:gsLst>
                    <a:lin ang="2700000" scaled="1"/>
                  </a:gradFill>
                  <a:ln w="38100" cap="flat" cmpd="sng" algn="ctr">
                    <a:solidFill>
                      <a:srgbClr val="C00000"/>
                    </a:solidFill>
                    <a:prstDash val="solid"/>
                    <a:round/>
                    <a:headEnd type="triangle" w="med" len="med"/>
                    <a:tailEnd type="triangle" w="med" len="med"/>
                  </a:ln>
                  <a:effectLst/>
                </p:spPr>
              </p:cxnSp>
              <p:cxnSp>
                <p:nvCxnSpPr>
                  <p:cNvPr id="83" name="Straight Connector 82"/>
                  <p:cNvCxnSpPr>
                    <a:stCxn id="84" idx="4"/>
                    <a:endCxn id="85" idx="0"/>
                  </p:cNvCxnSpPr>
                  <p:nvPr/>
                </p:nvCxnSpPr>
                <p:spPr bwMode="auto">
                  <a:xfrm>
                    <a:off x="2195736" y="1988840"/>
                    <a:ext cx="243387" cy="458120"/>
                  </a:xfrm>
                  <a:prstGeom prst="line">
                    <a:avLst/>
                  </a:prstGeom>
                  <a:gradFill rotWithShape="1">
                    <a:gsLst>
                      <a:gs pos="0">
                        <a:srgbClr val="E4CD9A"/>
                      </a:gs>
                      <a:gs pos="100000">
                        <a:srgbClr val="EEEFD7"/>
                      </a:gs>
                    </a:gsLst>
                    <a:lin ang="2700000" scaled="1"/>
                  </a:gradFill>
                  <a:ln w="38100" cap="flat" cmpd="sng" algn="ctr">
                    <a:solidFill>
                      <a:srgbClr val="C00000"/>
                    </a:solidFill>
                    <a:prstDash val="solid"/>
                    <a:round/>
                    <a:headEnd type="triangle" w="med" len="med"/>
                    <a:tailEnd type="triangle" w="med" len="med"/>
                  </a:ln>
                  <a:effectLst/>
                </p:spPr>
              </p:cxnSp>
              <p:sp>
                <p:nvSpPr>
                  <p:cNvPr id="84" name="Isosceles Triangle 83"/>
                  <p:cNvSpPr/>
                  <p:nvPr/>
                </p:nvSpPr>
                <p:spPr bwMode="auto">
                  <a:xfrm>
                    <a:off x="1098334" y="1042804"/>
                    <a:ext cx="1097402" cy="946036"/>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85" name="Isosceles Triangle 84"/>
                  <p:cNvSpPr/>
                  <p:nvPr/>
                </p:nvSpPr>
                <p:spPr bwMode="auto">
                  <a:xfrm>
                    <a:off x="1890422" y="2446960"/>
                    <a:ext cx="1097402" cy="946036"/>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6" name="Isosceles Triangle 85"/>
                  <p:cNvSpPr/>
                  <p:nvPr/>
                </p:nvSpPr>
                <p:spPr bwMode="auto">
                  <a:xfrm>
                    <a:off x="251520" y="2446960"/>
                    <a:ext cx="1097402" cy="946036"/>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cxnSp>
              <p:nvCxnSpPr>
                <p:cNvPr id="81" name="Straight Arrow Connector 80"/>
                <p:cNvCxnSpPr/>
                <p:nvPr/>
              </p:nvCxnSpPr>
              <p:spPr bwMode="auto">
                <a:xfrm>
                  <a:off x="1941002" y="1394475"/>
                  <a:ext cx="1268781" cy="0"/>
                </a:xfrm>
                <a:prstGeom prst="straightConnector1">
                  <a:avLst/>
                </a:prstGeom>
                <a:gradFill rotWithShape="1">
                  <a:gsLst>
                    <a:gs pos="0">
                      <a:srgbClr val="E4CD9A"/>
                    </a:gs>
                    <a:gs pos="100000">
                      <a:srgbClr val="EEEFD7"/>
                    </a:gs>
                  </a:gsLst>
                  <a:lin ang="2700000" scaled="1"/>
                </a:gradFill>
                <a:ln w="38100" cap="flat" cmpd="sng" algn="ctr">
                  <a:solidFill>
                    <a:schemeClr val="accent2">
                      <a:lumMod val="75000"/>
                    </a:schemeClr>
                  </a:solidFill>
                  <a:prstDash val="solid"/>
                  <a:round/>
                  <a:headEnd type="triangle"/>
                  <a:tailEnd type="triangle"/>
                </a:ln>
                <a:effectLst/>
              </p:spPr>
            </p:cxnSp>
          </p:grpSp>
          <p:sp>
            <p:nvSpPr>
              <p:cNvPr id="77" name="TextBox 76"/>
              <p:cNvSpPr txBox="1"/>
              <p:nvPr/>
            </p:nvSpPr>
            <p:spPr>
              <a:xfrm>
                <a:off x="968802" y="1911450"/>
                <a:ext cx="590226" cy="369332"/>
              </a:xfrm>
              <a:prstGeom prst="rect">
                <a:avLst/>
              </a:prstGeom>
              <a:noFill/>
            </p:spPr>
            <p:txBody>
              <a:bodyPr wrap="none" rtlCol="0">
                <a:spAutoFit/>
              </a:bodyPr>
              <a:lstStyle/>
              <a:p>
                <a:r>
                  <a:rPr lang="en-US" dirty="0"/>
                  <a:t>P/C</a:t>
                </a:r>
              </a:p>
            </p:txBody>
          </p:sp>
          <p:sp>
            <p:nvSpPr>
              <p:cNvPr id="78" name="TextBox 77"/>
              <p:cNvSpPr txBox="1"/>
              <p:nvPr/>
            </p:nvSpPr>
            <p:spPr>
              <a:xfrm>
                <a:off x="2350090" y="1835532"/>
                <a:ext cx="590226" cy="369332"/>
              </a:xfrm>
              <a:prstGeom prst="rect">
                <a:avLst/>
              </a:prstGeom>
              <a:noFill/>
            </p:spPr>
            <p:txBody>
              <a:bodyPr wrap="none" rtlCol="0">
                <a:spAutoFit/>
              </a:bodyPr>
              <a:lstStyle/>
              <a:p>
                <a:r>
                  <a:rPr lang="en-US" dirty="0"/>
                  <a:t>P/C</a:t>
                </a:r>
              </a:p>
            </p:txBody>
          </p:sp>
          <p:sp>
            <p:nvSpPr>
              <p:cNvPr id="79" name="TextBox 78"/>
              <p:cNvSpPr txBox="1"/>
              <p:nvPr/>
            </p:nvSpPr>
            <p:spPr>
              <a:xfrm>
                <a:off x="2349399" y="1037643"/>
                <a:ext cx="317716" cy="369332"/>
              </a:xfrm>
              <a:prstGeom prst="rect">
                <a:avLst/>
              </a:prstGeom>
              <a:noFill/>
            </p:spPr>
            <p:txBody>
              <a:bodyPr wrap="none" rtlCol="0">
                <a:spAutoFit/>
              </a:bodyPr>
              <a:lstStyle/>
              <a:p>
                <a:r>
                  <a:rPr lang="en-US" dirty="0"/>
                  <a:t>F</a:t>
                </a:r>
              </a:p>
            </p:txBody>
          </p:sp>
        </p:grpSp>
      </p:grpSp>
      <p:grpSp>
        <p:nvGrpSpPr>
          <p:cNvPr id="87" name="Group 2" descr="The second click shows the external trusts that have been created by an administrator. The trusts are represented with dashed red lines, with one arrowhead to represent a one-way trust. The trusts depicted have been established between an Engineering Kerberos realm and an external Contoso NT 4.0 domain."/>
          <p:cNvGrpSpPr/>
          <p:nvPr/>
        </p:nvGrpSpPr>
        <p:grpSpPr>
          <a:xfrm>
            <a:off x="3499075" y="1022655"/>
            <a:ext cx="3435125" cy="2558745"/>
            <a:chOff x="3598195" y="906023"/>
            <a:chExt cx="3435125" cy="2558745"/>
          </a:xfrm>
        </p:grpSpPr>
        <p:grpSp>
          <p:nvGrpSpPr>
            <p:cNvPr id="88" name="Group 87"/>
            <p:cNvGrpSpPr/>
            <p:nvPr/>
          </p:nvGrpSpPr>
          <p:grpSpPr>
            <a:xfrm>
              <a:off x="3598195" y="906023"/>
              <a:ext cx="3278061" cy="369332"/>
              <a:chOff x="3598195" y="906023"/>
              <a:chExt cx="3278061" cy="369332"/>
            </a:xfrm>
          </p:grpSpPr>
          <p:cxnSp>
            <p:nvCxnSpPr>
              <p:cNvPr id="92" name="Group 3" descr="The third click shows the external domain trust with the Kerberos realm using a one headed red arrow to represent a one-way trust."/>
              <p:cNvCxnSpPr/>
              <p:nvPr/>
            </p:nvCxnSpPr>
            <p:spPr bwMode="auto">
              <a:xfrm>
                <a:off x="3598195" y="1246598"/>
                <a:ext cx="3278061"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triangle"/>
              </a:ln>
              <a:effectLst/>
            </p:spPr>
          </p:cxnSp>
          <p:sp>
            <p:nvSpPr>
              <p:cNvPr id="93" name="TextBox 92"/>
              <p:cNvSpPr txBox="1"/>
              <p:nvPr/>
            </p:nvSpPr>
            <p:spPr>
              <a:xfrm>
                <a:off x="5061568" y="906023"/>
                <a:ext cx="330540" cy="369332"/>
              </a:xfrm>
              <a:prstGeom prst="rect">
                <a:avLst/>
              </a:prstGeom>
              <a:noFill/>
            </p:spPr>
            <p:txBody>
              <a:bodyPr wrap="none" rtlCol="0">
                <a:spAutoFit/>
              </a:bodyPr>
              <a:lstStyle/>
              <a:p>
                <a:r>
                  <a:rPr lang="en-US" dirty="0"/>
                  <a:t>E</a:t>
                </a:r>
              </a:p>
            </p:txBody>
          </p:sp>
        </p:grpSp>
        <p:grpSp>
          <p:nvGrpSpPr>
            <p:cNvPr id="89" name="Group 88"/>
            <p:cNvGrpSpPr/>
            <p:nvPr/>
          </p:nvGrpSpPr>
          <p:grpSpPr>
            <a:xfrm>
              <a:off x="5994800" y="3036860"/>
              <a:ext cx="1038520" cy="427908"/>
              <a:chOff x="5994800" y="3036860"/>
              <a:chExt cx="1038520" cy="427908"/>
            </a:xfrm>
          </p:grpSpPr>
          <p:cxnSp>
            <p:nvCxnSpPr>
              <p:cNvPr id="90" name="Group 2" descr="The second click shows the external domain trust with the NT 4.0 domain using a one headed red arrow to represent a one-way trust."/>
              <p:cNvCxnSpPr/>
              <p:nvPr/>
            </p:nvCxnSpPr>
            <p:spPr bwMode="auto">
              <a:xfrm flipH="1">
                <a:off x="5994800" y="3464768"/>
                <a:ext cx="1038520"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triangle"/>
              </a:ln>
              <a:effectLst/>
            </p:spPr>
          </p:cxnSp>
          <p:sp>
            <p:nvSpPr>
              <p:cNvPr id="91" name="TextBox 90"/>
              <p:cNvSpPr txBox="1"/>
              <p:nvPr/>
            </p:nvSpPr>
            <p:spPr>
              <a:xfrm>
                <a:off x="6344866" y="3036860"/>
                <a:ext cx="330540" cy="369332"/>
              </a:xfrm>
              <a:prstGeom prst="rect">
                <a:avLst/>
              </a:prstGeom>
              <a:noFill/>
            </p:spPr>
            <p:txBody>
              <a:bodyPr wrap="none" rtlCol="0">
                <a:spAutoFit/>
              </a:bodyPr>
              <a:lstStyle/>
              <a:p>
                <a:r>
                  <a:rPr lang="en-US" dirty="0"/>
                  <a:t>E</a:t>
                </a:r>
              </a:p>
            </p:txBody>
          </p:sp>
        </p:grpSp>
      </p:grpSp>
    </p:spTree>
    <p:extLst>
      <p:ext uri="{BB962C8B-B14F-4D97-AF65-F5344CB8AC3E}">
        <p14:creationId xmlns:p14="http://schemas.microsoft.com/office/powerpoint/2010/main" val="4851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How trusts work in a forest</a:t>
            </a:r>
          </a:p>
        </p:txBody>
      </p:sp>
      <p:pic>
        <p:nvPicPr>
          <p:cNvPr id="34" name="Group 2" descr="On the second click, CL1 contacts the local AD DS domain controller CL1, and this domain controller refers it to the AD DS domain controller 2 next in 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946052" y="4542508"/>
            <a:ext cx="1008112" cy="734166"/>
          </a:xfrm>
          <a:prstGeom prst="rect">
            <a:avLst/>
          </a:prstGeom>
          <a:noFill/>
          <a:extLst/>
        </p:spPr>
      </p:pic>
      <p:pic>
        <p:nvPicPr>
          <p:cNvPr id="35" name="Group 3" descr="On the third click, the AD DS domain controller 2 refers CL1 to the AD DS domain controller 3 in fabrikam.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4786125">
            <a:off x="1048513" y="3724403"/>
            <a:ext cx="2106549" cy="1239933"/>
          </a:xfrm>
          <a:prstGeom prst="rect">
            <a:avLst/>
          </a:prstGeom>
          <a:noFill/>
          <a:extLst/>
        </p:spPr>
      </p:pic>
      <p:pic>
        <p:nvPicPr>
          <p:cNvPr id="36" name="Group 4" descr="On the fourth click, the AD DS domain controller 3 refers CL1 to the AD DS domain controller 4 in ESP.fabrikam.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533766">
            <a:off x="1377728" y="2582753"/>
            <a:ext cx="4104080" cy="2477081"/>
          </a:xfrm>
          <a:prstGeom prst="rect">
            <a:avLst/>
          </a:prstGeom>
          <a:noFill/>
          <a:extLst/>
        </p:spPr>
      </p:pic>
      <p:cxnSp>
        <p:nvCxnSpPr>
          <p:cNvPr id="37" name="Straight Connector 36"/>
          <p:cNvCxnSpPr/>
          <p:nvPr/>
        </p:nvCxnSpPr>
        <p:spPr bwMode="auto">
          <a:xfrm flipV="1">
            <a:off x="2135944" y="1470883"/>
            <a:ext cx="3797702" cy="1531"/>
          </a:xfrm>
          <a:prstGeom prst="line">
            <a:avLst/>
          </a:prstGeom>
          <a:gradFill rotWithShape="1">
            <a:gsLst>
              <a:gs pos="0">
                <a:srgbClr val="E4CD9A"/>
              </a:gs>
              <a:gs pos="100000">
                <a:srgbClr val="EEEFD7"/>
              </a:gs>
            </a:gsLst>
            <a:lin ang="2700000" scaled="1"/>
          </a:gradFill>
          <a:ln w="38100" cap="flat" cmpd="sng" algn="ctr">
            <a:solidFill>
              <a:schemeClr val="tx1"/>
            </a:solidFill>
            <a:prstDash val="solid"/>
            <a:round/>
            <a:headEnd type="arrow" w="med" len="med"/>
            <a:tailEnd type="arrow" w="med" len="med"/>
          </a:ln>
          <a:effectLst/>
        </p:spPr>
      </p:cxnSp>
      <p:cxnSp>
        <p:nvCxnSpPr>
          <p:cNvPr id="38" name="Straight Connector 37"/>
          <p:cNvCxnSpPr/>
          <p:nvPr/>
        </p:nvCxnSpPr>
        <p:spPr bwMode="auto">
          <a:xfrm>
            <a:off x="5933646" y="2774476"/>
            <a:ext cx="937910" cy="1478064"/>
          </a:xfrm>
          <a:prstGeom prst="line">
            <a:avLst/>
          </a:prstGeom>
          <a:gradFill rotWithShape="1">
            <a:gsLst>
              <a:gs pos="0">
                <a:srgbClr val="E4CD9A"/>
              </a:gs>
              <a:gs pos="100000">
                <a:srgbClr val="EEEFD7"/>
              </a:gs>
            </a:gsLst>
            <a:lin ang="2700000" scaled="1"/>
          </a:gradFill>
          <a:ln w="38100" cap="flat" cmpd="sng" algn="ctr">
            <a:solidFill>
              <a:schemeClr val="tx1"/>
            </a:solidFill>
            <a:prstDash val="solid"/>
            <a:round/>
            <a:headEnd type="arrow" w="med" len="med"/>
            <a:tailEnd type="arrow" w="med" len="med"/>
          </a:ln>
          <a:effectLst/>
        </p:spPr>
      </p:cxnSp>
      <p:grpSp>
        <p:nvGrpSpPr>
          <p:cNvPr id="39" name="Group 0" descr="The initial slide shows the AD DS environment, which consists of a single AD DS forest with two domain trees: adatum.com and fabrikam.com. The two child domains, EU.adatum.com and ESP.fabrikam.com, are physically located in the same city in Spain. There is frequent resource sharing between these two AD DS domains. The parent AD DS domains, Adatum.com and Fabrikam.com, exist in North American cities. Although there are transitive trust relationships between all the AD DS domains in the AD DS forest, there is no direct authentication link between EU.adatum.com and ESP.fabrikam.com. This is a build slide with six clicks."/>
          <p:cNvGrpSpPr/>
          <p:nvPr/>
        </p:nvGrpSpPr>
        <p:grpSpPr>
          <a:xfrm>
            <a:off x="1379860" y="1083876"/>
            <a:ext cx="6463804" cy="4833828"/>
            <a:chOff x="1204540" y="1043444"/>
            <a:chExt cx="6463804" cy="4833828"/>
          </a:xfrm>
        </p:grpSpPr>
        <p:sp>
          <p:nvSpPr>
            <p:cNvPr id="40" name="Isosceles Triangle 39"/>
            <p:cNvSpPr/>
            <p:nvPr/>
          </p:nvSpPr>
          <p:spPr bwMode="auto">
            <a:xfrm>
              <a:off x="1204540" y="1431982"/>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1" name="Isosceles Triangle 40"/>
            <p:cNvSpPr/>
            <p:nvPr/>
          </p:nvSpPr>
          <p:spPr bwMode="auto">
            <a:xfrm>
              <a:off x="2051720" y="4213639"/>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2" name="Isosceles Triangle 41"/>
            <p:cNvSpPr/>
            <p:nvPr/>
          </p:nvSpPr>
          <p:spPr bwMode="auto">
            <a:xfrm>
              <a:off x="5002242" y="1430451"/>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3" name="Isosceles Triangle 42"/>
            <p:cNvSpPr/>
            <p:nvPr/>
          </p:nvSpPr>
          <p:spPr bwMode="auto">
            <a:xfrm>
              <a:off x="5940152" y="4212108"/>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4" name="TextBox 43"/>
            <p:cNvSpPr txBox="1"/>
            <p:nvPr/>
          </p:nvSpPr>
          <p:spPr>
            <a:xfrm>
              <a:off x="5616116" y="2060848"/>
              <a:ext cx="329355" cy="400110"/>
            </a:xfrm>
            <a:prstGeom prst="rect">
              <a:avLst/>
            </a:prstGeom>
            <a:noFill/>
            <a:ln>
              <a:noFill/>
            </a:ln>
          </p:spPr>
          <p:txBody>
            <a:bodyPr wrap="square" rtlCol="0">
              <a:spAutoFit/>
            </a:bodyPr>
            <a:lstStyle/>
            <a:p>
              <a:r>
                <a:rPr lang="en-US" sz="2000" dirty="0">
                  <a:solidFill>
                    <a:prstClr val="black"/>
                  </a:solidFill>
                  <a:latin typeface="Segoe UI" pitchFamily="34" charset="0"/>
                  <a:ea typeface="Segoe UI" pitchFamily="34" charset="0"/>
                  <a:cs typeface="Segoe UI" pitchFamily="34" charset="0"/>
                </a:rPr>
                <a:t>3</a:t>
              </a:r>
            </a:p>
          </p:txBody>
        </p:sp>
        <p:sp>
          <p:nvSpPr>
            <p:cNvPr id="45" name="TextBox 44"/>
            <p:cNvSpPr txBox="1"/>
            <p:nvPr/>
          </p:nvSpPr>
          <p:spPr>
            <a:xfrm>
              <a:off x="2633163" y="4582659"/>
              <a:ext cx="340572" cy="400110"/>
            </a:xfrm>
            <a:prstGeom prst="rect">
              <a:avLst/>
            </a:prstGeom>
            <a:noFill/>
            <a:ln>
              <a:noFill/>
            </a:ln>
          </p:spPr>
          <p:txBody>
            <a:bodyPr wrap="square" rtlCol="0">
              <a:spAutoFit/>
            </a:bodyPr>
            <a:lstStyle/>
            <a:p>
              <a:r>
                <a:rPr lang="en-US" sz="2000" dirty="0">
                  <a:solidFill>
                    <a:prstClr val="black"/>
                  </a:solidFill>
                  <a:latin typeface="Segoe UI" pitchFamily="34" charset="0"/>
                  <a:ea typeface="Segoe UI" pitchFamily="34" charset="0"/>
                  <a:cs typeface="Segoe UI" pitchFamily="34" charset="0"/>
                </a:rPr>
                <a:t>1</a:t>
              </a:r>
            </a:p>
          </p:txBody>
        </p:sp>
        <p:sp>
          <p:nvSpPr>
            <p:cNvPr id="46" name="TextBox 45"/>
            <p:cNvSpPr txBox="1"/>
            <p:nvPr/>
          </p:nvSpPr>
          <p:spPr>
            <a:xfrm>
              <a:off x="2501050" y="5014707"/>
              <a:ext cx="827032" cy="400110"/>
            </a:xfrm>
            <a:prstGeom prst="rect">
              <a:avLst/>
            </a:prstGeom>
            <a:noFill/>
            <a:ln>
              <a:noFill/>
            </a:ln>
          </p:spPr>
          <p:txBody>
            <a:bodyPr wrap="square" rtlCol="0">
              <a:spAutoFit/>
            </a:bodyPr>
            <a:lstStyle/>
            <a:p>
              <a:r>
                <a:rPr lang="en-US" sz="2000" dirty="0">
                  <a:solidFill>
                    <a:prstClr val="black"/>
                  </a:solidFill>
                  <a:latin typeface="Segoe UI" pitchFamily="34" charset="0"/>
                  <a:ea typeface="Segoe UI" pitchFamily="34" charset="0"/>
                  <a:cs typeface="Segoe UI" pitchFamily="34" charset="0"/>
                </a:rPr>
                <a:t>CL1</a:t>
              </a:r>
            </a:p>
          </p:txBody>
        </p:sp>
        <p:sp>
          <p:nvSpPr>
            <p:cNvPr id="47" name="TextBox 46"/>
            <p:cNvSpPr txBox="1"/>
            <p:nvPr/>
          </p:nvSpPr>
          <p:spPr>
            <a:xfrm>
              <a:off x="6518689" y="4581128"/>
              <a:ext cx="330245" cy="400110"/>
            </a:xfrm>
            <a:prstGeom prst="rect">
              <a:avLst/>
            </a:prstGeom>
            <a:noFill/>
            <a:ln>
              <a:noFill/>
            </a:ln>
          </p:spPr>
          <p:txBody>
            <a:bodyPr wrap="square" rtlCol="0">
              <a:spAutoFit/>
            </a:bodyPr>
            <a:lstStyle/>
            <a:p>
              <a:pPr algn="ctr"/>
              <a:r>
                <a:rPr lang="en-US" sz="2000" dirty="0">
                  <a:solidFill>
                    <a:prstClr val="black"/>
                  </a:solidFill>
                  <a:latin typeface="Segoe UI" pitchFamily="34" charset="0"/>
                  <a:ea typeface="Segoe UI" pitchFamily="34" charset="0"/>
                  <a:cs typeface="Segoe UI" pitchFamily="34" charset="0"/>
                </a:rPr>
                <a:t>4</a:t>
              </a:r>
            </a:p>
          </p:txBody>
        </p:sp>
        <p:sp>
          <p:nvSpPr>
            <p:cNvPr id="48" name="TextBox 47"/>
            <p:cNvSpPr txBox="1"/>
            <p:nvPr/>
          </p:nvSpPr>
          <p:spPr>
            <a:xfrm>
              <a:off x="6509059" y="5013176"/>
              <a:ext cx="367197" cy="400110"/>
            </a:xfrm>
            <a:prstGeom prst="rect">
              <a:avLst/>
            </a:prstGeom>
            <a:noFill/>
            <a:ln>
              <a:noFill/>
            </a:ln>
          </p:spPr>
          <p:txBody>
            <a:bodyPr wrap="square" rtlCol="0">
              <a:spAutoFit/>
            </a:bodyPr>
            <a:lstStyle/>
            <a:p>
              <a:r>
                <a:rPr lang="en-US" sz="2000" dirty="0">
                  <a:solidFill>
                    <a:prstClr val="black"/>
                  </a:solidFill>
                  <a:latin typeface="Segoe UI" pitchFamily="34" charset="0"/>
                  <a:ea typeface="Segoe UI" pitchFamily="34" charset="0"/>
                  <a:cs typeface="Segoe UI" pitchFamily="34" charset="0"/>
                </a:rPr>
                <a:t>D</a:t>
              </a:r>
            </a:p>
          </p:txBody>
        </p:sp>
        <p:sp>
          <p:nvSpPr>
            <p:cNvPr id="49" name="TextBox 48"/>
            <p:cNvSpPr txBox="1"/>
            <p:nvPr/>
          </p:nvSpPr>
          <p:spPr>
            <a:xfrm>
              <a:off x="1763688" y="2236802"/>
              <a:ext cx="354785" cy="400110"/>
            </a:xfrm>
            <a:prstGeom prst="rect">
              <a:avLst/>
            </a:prstGeom>
            <a:noFill/>
            <a:ln>
              <a:noFill/>
            </a:ln>
          </p:spPr>
          <p:txBody>
            <a:bodyPr wrap="square" rtlCol="0">
              <a:spAutoFit/>
            </a:bodyPr>
            <a:lstStyle/>
            <a:p>
              <a:pPr algn="ctr"/>
              <a:r>
                <a:rPr lang="en-US" sz="2000" dirty="0">
                  <a:solidFill>
                    <a:prstClr val="black"/>
                  </a:solidFill>
                  <a:latin typeface="Segoe UI" pitchFamily="34" charset="0"/>
                  <a:ea typeface="Segoe UI" pitchFamily="34" charset="0"/>
                  <a:cs typeface="Segoe UI" pitchFamily="34" charset="0"/>
                </a:rPr>
                <a:t>2</a:t>
              </a:r>
            </a:p>
          </p:txBody>
        </p:sp>
        <p:sp>
          <p:nvSpPr>
            <p:cNvPr id="50" name="Rectangle 49"/>
            <p:cNvSpPr/>
            <p:nvPr/>
          </p:nvSpPr>
          <p:spPr>
            <a:xfrm>
              <a:off x="1276955" y="1043444"/>
              <a:ext cx="1452642" cy="369332"/>
            </a:xfrm>
            <a:prstGeom prst="rect">
              <a:avLst/>
            </a:prstGeom>
          </p:spPr>
          <p:txBody>
            <a:bodyPr wrap="none">
              <a:spAutoFit/>
            </a:bodyPr>
            <a:lstStyle/>
            <a:p>
              <a:r>
                <a:rPr lang="en-US" dirty="0">
                  <a:solidFill>
                    <a:prstClr val="black"/>
                  </a:solidFill>
                  <a:latin typeface="Segoe UI" pitchFamily="34" charset="0"/>
                  <a:ea typeface="Segoe UI" pitchFamily="34" charset="0"/>
                  <a:cs typeface="Segoe UI" pitchFamily="34" charset="0"/>
                </a:rPr>
                <a:t>adatum.com</a:t>
              </a:r>
              <a:endParaRPr lang="en-US" dirty="0"/>
            </a:p>
          </p:txBody>
        </p:sp>
        <p:sp>
          <p:nvSpPr>
            <p:cNvPr id="51" name="Rectangle 50"/>
            <p:cNvSpPr/>
            <p:nvPr/>
          </p:nvSpPr>
          <p:spPr>
            <a:xfrm>
              <a:off x="4948158" y="1043444"/>
              <a:ext cx="1568058" cy="369332"/>
            </a:xfrm>
            <a:prstGeom prst="rect">
              <a:avLst/>
            </a:prstGeom>
          </p:spPr>
          <p:txBody>
            <a:bodyPr wrap="none">
              <a:spAutoFit/>
            </a:bodyPr>
            <a:lstStyle/>
            <a:p>
              <a:r>
                <a:rPr lang="en-US" dirty="0">
                  <a:solidFill>
                    <a:prstClr val="black"/>
                  </a:solidFill>
                  <a:latin typeface="Segoe UI" pitchFamily="34" charset="0"/>
                  <a:ea typeface="Segoe UI" pitchFamily="34" charset="0"/>
                  <a:cs typeface="Segoe UI" pitchFamily="34" charset="0"/>
                </a:rPr>
                <a:t>fabrikam.com</a:t>
              </a:r>
            </a:p>
          </p:txBody>
        </p:sp>
        <p:sp>
          <p:nvSpPr>
            <p:cNvPr id="52" name="Rectangle 51"/>
            <p:cNvSpPr/>
            <p:nvPr/>
          </p:nvSpPr>
          <p:spPr>
            <a:xfrm>
              <a:off x="1907704" y="5507940"/>
              <a:ext cx="1778051" cy="369332"/>
            </a:xfrm>
            <a:prstGeom prst="rect">
              <a:avLst/>
            </a:prstGeom>
          </p:spPr>
          <p:txBody>
            <a:bodyPr wrap="none">
              <a:spAutoFit/>
            </a:bodyPr>
            <a:lstStyle/>
            <a:p>
              <a:r>
                <a:rPr lang="en-US" dirty="0">
                  <a:solidFill>
                    <a:prstClr val="black"/>
                  </a:solidFill>
                  <a:latin typeface="Segoe UI" pitchFamily="34" charset="0"/>
                  <a:ea typeface="Segoe UI" pitchFamily="34" charset="0"/>
                  <a:cs typeface="Segoe UI" pitchFamily="34" charset="0"/>
                </a:rPr>
                <a:t>EU.adatum.com</a:t>
              </a:r>
            </a:p>
          </p:txBody>
        </p:sp>
        <p:sp>
          <p:nvSpPr>
            <p:cNvPr id="53" name="Rectangle 52"/>
            <p:cNvSpPr/>
            <p:nvPr/>
          </p:nvSpPr>
          <p:spPr>
            <a:xfrm>
              <a:off x="5717041" y="5507940"/>
              <a:ext cx="1951303" cy="369332"/>
            </a:xfrm>
            <a:prstGeom prst="rect">
              <a:avLst/>
            </a:prstGeom>
          </p:spPr>
          <p:txBody>
            <a:bodyPr wrap="none">
              <a:spAutoFit/>
            </a:bodyPr>
            <a:lstStyle/>
            <a:p>
              <a:r>
                <a:rPr lang="en-US" dirty="0">
                  <a:solidFill>
                    <a:prstClr val="black"/>
                  </a:solidFill>
                  <a:latin typeface="Segoe UI" pitchFamily="34" charset="0"/>
                  <a:ea typeface="Segoe UI" pitchFamily="34" charset="0"/>
                  <a:cs typeface="Segoe UI" pitchFamily="34" charset="0"/>
                </a:rPr>
                <a:t>ESP.fabrikam.com</a:t>
              </a:r>
            </a:p>
          </p:txBody>
        </p:sp>
      </p:grpSp>
      <p:grpSp>
        <p:nvGrpSpPr>
          <p:cNvPr id="54" name="Group 7" descr="The sixth and last click shows a shortcut trust is established between ESP.fabrikam.com and EU.adatum.com. With the shortcut trust established, CL1 receives a ticket from the local AD DS domain controller 1. Now it can contact the AD DS domain controller 4 in the ESP.fabrikam.com AD DS domain, and then receive a ticket to access the file server D."/>
          <p:cNvGrpSpPr/>
          <p:nvPr/>
        </p:nvGrpSpPr>
        <p:grpSpPr>
          <a:xfrm>
            <a:off x="3503268" y="4067874"/>
            <a:ext cx="2725121" cy="369332"/>
            <a:chOff x="3382809" y="3429000"/>
            <a:chExt cx="2725121" cy="369332"/>
          </a:xfrm>
        </p:grpSpPr>
        <p:cxnSp>
          <p:nvCxnSpPr>
            <p:cNvPr id="55" name="Straight Arrow Connector 54"/>
            <p:cNvCxnSpPr/>
            <p:nvPr/>
          </p:nvCxnSpPr>
          <p:spPr bwMode="auto">
            <a:xfrm flipH="1">
              <a:off x="3382809" y="3798332"/>
              <a:ext cx="2725121" cy="0"/>
            </a:xfrm>
            <a:prstGeom prst="straightConnector1">
              <a:avLst/>
            </a:prstGeom>
            <a:gradFill rotWithShape="1">
              <a:gsLst>
                <a:gs pos="0">
                  <a:srgbClr val="E4CD9A"/>
                </a:gs>
                <a:gs pos="100000">
                  <a:srgbClr val="EEEFD7"/>
                </a:gs>
              </a:gsLst>
              <a:lin ang="2700000" scaled="1"/>
            </a:gradFill>
            <a:ln w="76200" cap="flat" cmpd="sng" algn="ctr">
              <a:solidFill>
                <a:schemeClr val="tx1"/>
              </a:solidFill>
              <a:prstDash val="sysDash"/>
              <a:round/>
              <a:headEnd type="none" w="med" len="med"/>
              <a:tailEnd type="arrow"/>
            </a:ln>
            <a:effectLst/>
          </p:spPr>
        </p:cxnSp>
        <p:sp>
          <p:nvSpPr>
            <p:cNvPr id="56" name="Rectangle 55"/>
            <p:cNvSpPr/>
            <p:nvPr/>
          </p:nvSpPr>
          <p:spPr>
            <a:xfrm>
              <a:off x="3923928" y="3429000"/>
              <a:ext cx="1697965" cy="369332"/>
            </a:xfrm>
            <a:prstGeom prst="rect">
              <a:avLst/>
            </a:prstGeom>
          </p:spPr>
          <p:txBody>
            <a:bodyPr wrap="none">
              <a:spAutoFit/>
            </a:bodyPr>
            <a:lstStyle/>
            <a:p>
              <a:r>
                <a:rPr lang="en-US" b="1" dirty="0">
                  <a:latin typeface="Segoe UI" pitchFamily="34" charset="0"/>
                  <a:ea typeface="Segoe UI" pitchFamily="34" charset="0"/>
                  <a:cs typeface="Segoe UI" pitchFamily="34" charset="0"/>
                </a:rPr>
                <a:t>Shortcut trust</a:t>
              </a:r>
            </a:p>
          </p:txBody>
        </p:sp>
      </p:grpSp>
      <p:pic>
        <p:nvPicPr>
          <p:cNvPr id="57"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6285"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6325"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9" name="Group 6" descr="On the fifth click, CL1 uses the ticket issued by the AD DS domain controller 4 to contact the file server D, located in ESP.farikam.com."/>
          <p:cNvCxnSpPr/>
          <p:nvPr/>
        </p:nvCxnSpPr>
        <p:spPr bwMode="auto">
          <a:xfrm>
            <a:off x="3667198" y="4895154"/>
            <a:ext cx="2561191" cy="0"/>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cxnSp>
        <p:nvCxnSpPr>
          <p:cNvPr id="60" name="Straight Connector 59"/>
          <p:cNvCxnSpPr/>
          <p:nvPr/>
        </p:nvCxnSpPr>
        <p:spPr bwMode="auto">
          <a:xfrm>
            <a:off x="2135944" y="2776007"/>
            <a:ext cx="847180" cy="1478064"/>
          </a:xfrm>
          <a:prstGeom prst="line">
            <a:avLst/>
          </a:prstGeom>
          <a:gradFill rotWithShape="1">
            <a:gsLst>
              <a:gs pos="0">
                <a:srgbClr val="E4CD9A"/>
              </a:gs>
              <a:gs pos="100000">
                <a:srgbClr val="EEEFD7"/>
              </a:gs>
            </a:gsLst>
            <a:lin ang="2700000" scaled="1"/>
          </a:gradFill>
          <a:ln w="38100" cap="flat" cmpd="sng" algn="ctr">
            <a:solidFill>
              <a:schemeClr val="tx1"/>
            </a:solidFill>
            <a:prstDash val="solid"/>
            <a:round/>
            <a:headEnd type="arrow" w="med" len="med"/>
            <a:tailEnd type="arrow" w="med" len="med"/>
          </a:ln>
          <a:effectLst/>
        </p:spPr>
      </p:cxnSp>
      <p:grpSp>
        <p:nvGrpSpPr>
          <p:cNvPr id="61" name="Group 60" descr="On the first click, the slide shows the authentication process that is required when a user from client computer CL1 wishes to access a file on file server D. An arrow is shown from EU.adatum.com to ESP.fabrikam.com"/>
          <p:cNvGrpSpPr/>
          <p:nvPr/>
        </p:nvGrpSpPr>
        <p:grpSpPr>
          <a:xfrm>
            <a:off x="858888" y="5341640"/>
            <a:ext cx="8064896" cy="1008112"/>
            <a:chOff x="683568" y="5301208"/>
            <a:chExt cx="8064896" cy="1008112"/>
          </a:xfrm>
        </p:grpSpPr>
        <p:sp>
          <p:nvSpPr>
            <p:cNvPr id="62" name="Rectangle 61"/>
            <p:cNvSpPr/>
            <p:nvPr/>
          </p:nvSpPr>
          <p:spPr>
            <a:xfrm>
              <a:off x="683568" y="5909210"/>
              <a:ext cx="8064896" cy="400110"/>
            </a:xfrm>
            <a:prstGeom prst="rect">
              <a:avLst/>
            </a:prstGeom>
          </p:spPr>
          <p:txBody>
            <a:bodyPr wrap="square">
              <a:spAutoFit/>
            </a:bodyPr>
            <a:lstStyle/>
            <a:p>
              <a:r>
                <a:rPr lang="en-US" sz="2000" dirty="0">
                  <a:solidFill>
                    <a:prstClr val="black"/>
                  </a:solidFill>
                  <a:latin typeface="Segoe UI" pitchFamily="34" charset="0"/>
                  <a:ea typeface="Segoe UI" pitchFamily="34" charset="0"/>
                  <a:cs typeface="Segoe UI" pitchFamily="34" charset="0"/>
                </a:rPr>
                <a:t>Client computer CL1 requests access to a file on file server D</a:t>
              </a:r>
            </a:p>
          </p:txBody>
        </p:sp>
        <p:cxnSp>
          <p:nvCxnSpPr>
            <p:cNvPr id="63" name="Straight Arrow Connector 62"/>
            <p:cNvCxnSpPr/>
            <p:nvPr/>
          </p:nvCxnSpPr>
          <p:spPr bwMode="auto">
            <a:xfrm>
              <a:off x="3491880" y="5301208"/>
              <a:ext cx="2561191" cy="0"/>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41373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name="c53a4b0e-3fca-4033-97c7-ee2e2f84e1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How trusts work between forests</a:t>
            </a:r>
          </a:p>
        </p:txBody>
      </p:sp>
      <p:sp>
        <p:nvSpPr>
          <p:cNvPr id="4" name="Rounded Rectangle 3"/>
          <p:cNvSpPr>
            <a:spLocks noChangeArrowheads="1"/>
          </p:cNvSpPr>
          <p:nvPr/>
        </p:nvSpPr>
        <p:spPr bwMode="auto">
          <a:xfrm>
            <a:off x="408389" y="1099287"/>
            <a:ext cx="8210550" cy="88265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base">
              <a:spcBef>
                <a:spcPct val="0"/>
              </a:spcBef>
              <a:spcAft>
                <a:spcPct val="0"/>
              </a:spcAft>
              <a:defRPr/>
            </a:pPr>
            <a:r>
              <a:rPr lang="en-US" sz="2400" b="0" dirty="0">
                <a:solidFill>
                  <a:srgbClr val="000000"/>
                </a:solidFill>
                <a:latin typeface="Segoe UI" pitchFamily="34" charset="0"/>
                <a:ea typeface="Segoe UI" pitchFamily="34" charset="0"/>
                <a:cs typeface="Segoe UI" pitchFamily="34" charset="0"/>
              </a:rPr>
              <a:t>A forest trust is a one-way or two-way trust relationship between the forest root domains of two forests</a:t>
            </a:r>
          </a:p>
        </p:txBody>
      </p:sp>
      <p:sp>
        <p:nvSpPr>
          <p:cNvPr id="5" name="Rectangle 4"/>
          <p:cNvSpPr/>
          <p:nvPr/>
        </p:nvSpPr>
        <p:spPr bwMode="auto">
          <a:xfrm>
            <a:off x="0" y="6011694"/>
            <a:ext cx="2898842" cy="564204"/>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CA" dirty="0">
                <a:latin typeface="Segoe UI" pitchFamily="34" charset="0"/>
                <a:ea typeface="Segoe UI" pitchFamily="34" charset="0"/>
                <a:cs typeface="Segoe UI" pitchFamily="34" charset="0"/>
              </a:rPr>
              <a:t>Asia.t</a:t>
            </a:r>
            <a:r>
              <a:rPr kumimoji="0" lang="en-CA" b="1" i="0" u="none" strike="noStrike" cap="none" normalizeH="0" baseline="0" dirty="0">
                <a:ln>
                  <a:noFill/>
                </a:ln>
                <a:solidFill>
                  <a:schemeClr val="tx1"/>
                </a:solidFill>
                <a:effectLst/>
                <a:latin typeface="Segoe UI" pitchFamily="34" charset="0"/>
                <a:ea typeface="Segoe UI" pitchFamily="34" charset="0"/>
                <a:cs typeface="Segoe UI" pitchFamily="34" charset="0"/>
              </a:rPr>
              <a:t>ailspintoys.com</a:t>
            </a:r>
          </a:p>
        </p:txBody>
      </p:sp>
      <p:sp>
        <p:nvSpPr>
          <p:cNvPr id="6" name="Rectangle 5"/>
          <p:cNvSpPr/>
          <p:nvPr/>
        </p:nvSpPr>
        <p:spPr bwMode="auto">
          <a:xfrm>
            <a:off x="5181600" y="6019800"/>
            <a:ext cx="4354749" cy="564204"/>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CA" dirty="0">
                <a:latin typeface="Segoe UI" pitchFamily="34" charset="0"/>
                <a:ea typeface="Segoe UI" pitchFamily="34" charset="0"/>
                <a:cs typeface="Segoe UI" pitchFamily="34" charset="0"/>
              </a:rPr>
              <a:t>Sales.wideworldimporter</a:t>
            </a:r>
            <a:r>
              <a:rPr kumimoji="0" lang="en-CA" b="1" i="0" u="none" strike="noStrike" cap="none" normalizeH="0" baseline="0" dirty="0">
                <a:ln>
                  <a:noFill/>
                </a:ln>
                <a:solidFill>
                  <a:schemeClr val="tx1"/>
                </a:solidFill>
                <a:effectLst/>
                <a:latin typeface="Segoe UI" pitchFamily="34" charset="0"/>
                <a:ea typeface="Segoe UI" pitchFamily="34" charset="0"/>
                <a:cs typeface="Segoe UI" pitchFamily="34" charset="0"/>
              </a:rPr>
              <a:t>s.com</a:t>
            </a:r>
          </a:p>
        </p:txBody>
      </p:sp>
      <p:grpSp>
        <p:nvGrpSpPr>
          <p:cNvPr id="7" name="Group 6" descr="The illustration depicts two AD DS forests with forest root domains named Tailspintoys.com and Wideworldimporters.com. The Tailspintoys.com forest includes two child domains named Asia.tailspintoys.com and Europe.tailspintoys.com. The Wideworldimporters.com forest includes the child domain named Sales.wideworldimporters.com. The forest trust between Wideworldimporters.com and Tailspintoys.com is represented by two arrows that point in opposite directions."/>
          <p:cNvGrpSpPr/>
          <p:nvPr/>
        </p:nvGrpSpPr>
        <p:grpSpPr>
          <a:xfrm>
            <a:off x="304800" y="2248668"/>
            <a:ext cx="7874224" cy="4339575"/>
            <a:chOff x="366905" y="2248668"/>
            <a:chExt cx="7874224" cy="4339575"/>
          </a:xfrm>
        </p:grpSpPr>
        <p:sp>
          <p:nvSpPr>
            <p:cNvPr id="8" name="Rectangle 7"/>
            <p:cNvSpPr/>
            <p:nvPr/>
          </p:nvSpPr>
          <p:spPr bwMode="auto">
            <a:xfrm>
              <a:off x="1086104" y="3800585"/>
              <a:ext cx="2898842" cy="564204"/>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CA" dirty="0">
                  <a:latin typeface="Segoe UI" pitchFamily="34" charset="0"/>
                  <a:ea typeface="Segoe UI" pitchFamily="34" charset="0"/>
                  <a:cs typeface="Segoe UI" pitchFamily="34" charset="0"/>
                </a:rPr>
                <a:t>T</a:t>
              </a:r>
              <a:r>
                <a:rPr kumimoji="0" lang="en-CA" b="1" i="0" u="none" strike="noStrike" cap="none" normalizeH="0" baseline="0" dirty="0">
                  <a:ln>
                    <a:noFill/>
                  </a:ln>
                  <a:solidFill>
                    <a:schemeClr val="tx1"/>
                  </a:solidFill>
                  <a:effectLst/>
                  <a:latin typeface="Segoe UI" pitchFamily="34" charset="0"/>
                  <a:ea typeface="Segoe UI" pitchFamily="34" charset="0"/>
                  <a:cs typeface="Segoe UI" pitchFamily="34" charset="0"/>
                </a:rPr>
                <a:t>ailspintoys.com</a:t>
              </a:r>
            </a:p>
          </p:txBody>
        </p:sp>
        <p:sp>
          <p:nvSpPr>
            <p:cNvPr id="9" name="Rectangle 8"/>
            <p:cNvSpPr/>
            <p:nvPr/>
          </p:nvSpPr>
          <p:spPr bwMode="auto">
            <a:xfrm>
              <a:off x="2622765" y="6024039"/>
              <a:ext cx="3258765" cy="564204"/>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CA" dirty="0">
                  <a:latin typeface="Segoe UI" pitchFamily="34" charset="0"/>
                  <a:ea typeface="Segoe UI" pitchFamily="34" charset="0"/>
                  <a:cs typeface="Segoe UI" pitchFamily="34" charset="0"/>
                </a:rPr>
                <a:t>Europe.t</a:t>
              </a:r>
              <a:r>
                <a:rPr kumimoji="0" lang="en-CA" b="1" i="0" u="none" strike="noStrike" cap="none" normalizeH="0" baseline="0" dirty="0">
                  <a:ln>
                    <a:noFill/>
                  </a:ln>
                  <a:solidFill>
                    <a:schemeClr val="tx1"/>
                  </a:solidFill>
                  <a:effectLst/>
                  <a:latin typeface="Segoe UI" pitchFamily="34" charset="0"/>
                  <a:ea typeface="Segoe UI" pitchFamily="34" charset="0"/>
                  <a:cs typeface="Segoe UI" pitchFamily="34" charset="0"/>
                </a:rPr>
                <a:t>ailspintoys.com</a:t>
              </a:r>
            </a:p>
          </p:txBody>
        </p:sp>
        <p:sp>
          <p:nvSpPr>
            <p:cNvPr id="10" name="Rectangle 9"/>
            <p:cNvSpPr/>
            <p:nvPr/>
          </p:nvSpPr>
          <p:spPr bwMode="auto">
            <a:xfrm>
              <a:off x="4661350" y="3785735"/>
              <a:ext cx="3579779" cy="564204"/>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CA" dirty="0">
                  <a:latin typeface="Segoe UI" pitchFamily="34" charset="0"/>
                  <a:ea typeface="Segoe UI" pitchFamily="34" charset="0"/>
                  <a:cs typeface="Segoe UI" pitchFamily="34" charset="0"/>
                </a:rPr>
                <a:t>Wideworldimporter</a:t>
              </a:r>
              <a:r>
                <a:rPr kumimoji="0" lang="en-CA" b="1" i="0" u="none" strike="noStrike" cap="none" normalizeH="0" baseline="0" dirty="0">
                  <a:ln>
                    <a:noFill/>
                  </a:ln>
                  <a:solidFill>
                    <a:schemeClr val="tx1"/>
                  </a:solidFill>
                  <a:effectLst/>
                  <a:latin typeface="Segoe UI" pitchFamily="34" charset="0"/>
                  <a:ea typeface="Segoe UI" pitchFamily="34" charset="0"/>
                  <a:cs typeface="Segoe UI" pitchFamily="34" charset="0"/>
                </a:rPr>
                <a:t>s.com</a:t>
              </a:r>
            </a:p>
          </p:txBody>
        </p:sp>
        <p:cxnSp>
          <p:nvCxnSpPr>
            <p:cNvPr id="11" name="Straight Arrow Connector 10"/>
            <p:cNvCxnSpPr/>
            <p:nvPr/>
          </p:nvCxnSpPr>
          <p:spPr bwMode="auto">
            <a:xfrm>
              <a:off x="3492015" y="2672570"/>
              <a:ext cx="2215992" cy="0"/>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ysDash"/>
              <a:round/>
              <a:headEnd type="none" w="med" len="med"/>
              <a:tailEnd type="arrow"/>
            </a:ln>
            <a:effectLst/>
          </p:spPr>
        </p:cxnSp>
        <p:cxnSp>
          <p:nvCxnSpPr>
            <p:cNvPr id="12" name="Straight Arrow Connector 11"/>
            <p:cNvCxnSpPr/>
            <p:nvPr/>
          </p:nvCxnSpPr>
          <p:spPr bwMode="auto">
            <a:xfrm flipH="1">
              <a:off x="3494827" y="3079780"/>
              <a:ext cx="2083013" cy="0"/>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ysDash"/>
              <a:round/>
              <a:headEnd type="none" w="med" len="med"/>
              <a:tailEnd type="arrow"/>
            </a:ln>
            <a:effectLst/>
          </p:spPr>
        </p:cxnSp>
        <p:sp>
          <p:nvSpPr>
            <p:cNvPr id="13" name="Isosceles Triangle 12"/>
            <p:cNvSpPr/>
            <p:nvPr/>
          </p:nvSpPr>
          <p:spPr bwMode="auto">
            <a:xfrm>
              <a:off x="5759783" y="2248668"/>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Isosceles Triangle 13"/>
            <p:cNvSpPr/>
            <p:nvPr/>
          </p:nvSpPr>
          <p:spPr bwMode="auto">
            <a:xfrm>
              <a:off x="1769049" y="2248668"/>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5" name="Isosceles Triangle 14"/>
            <p:cNvSpPr/>
            <p:nvPr/>
          </p:nvSpPr>
          <p:spPr bwMode="auto">
            <a:xfrm>
              <a:off x="3539299" y="4507218"/>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6" name="Isosceles Triangle 15"/>
            <p:cNvSpPr/>
            <p:nvPr/>
          </p:nvSpPr>
          <p:spPr bwMode="auto">
            <a:xfrm>
              <a:off x="366905" y="4557930"/>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Isosceles Triangle 16"/>
            <p:cNvSpPr/>
            <p:nvPr/>
          </p:nvSpPr>
          <p:spPr bwMode="auto">
            <a:xfrm>
              <a:off x="6724365" y="4577254"/>
              <a:ext cx="1512168" cy="1303593"/>
            </a:xfrm>
            <a:prstGeom prst="triangle">
              <a:avLst/>
            </a:prstGeom>
            <a:solidFill>
              <a:srgbClr val="8DC63F"/>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18" name="Straight Arrow Connector 17"/>
            <p:cNvCxnSpPr/>
            <p:nvPr/>
          </p:nvCxnSpPr>
          <p:spPr bwMode="auto">
            <a:xfrm>
              <a:off x="6109800" y="4445317"/>
              <a:ext cx="812134" cy="784228"/>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H="1" flipV="1">
              <a:off x="6277922" y="4237336"/>
              <a:ext cx="823918" cy="761384"/>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2898842" y="4389736"/>
              <a:ext cx="812134" cy="784228"/>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flipH="1" flipV="1">
              <a:off x="3066964" y="4242715"/>
              <a:ext cx="823918" cy="761384"/>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flipH="1">
              <a:off x="1687117" y="4471961"/>
              <a:ext cx="911282" cy="862993"/>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flipV="1">
              <a:off x="1514000" y="4226256"/>
              <a:ext cx="948127" cy="828647"/>
            </a:xfrm>
            <a:prstGeom prst="straightConnector1">
              <a:avLst/>
            </a:prstGeom>
            <a:gradFill rotWithShape="1">
              <a:gsLst>
                <a:gs pos="0">
                  <a:srgbClr val="E4CD9A"/>
                </a:gs>
                <a:gs pos="100000">
                  <a:srgbClr val="EEEFD7"/>
                </a:gs>
              </a:gsLst>
              <a:lin ang="2700000" scaled="1"/>
            </a:gradFill>
            <a:ln w="508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1235631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d90929b8-c02f-412f-bb50-205644d328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Configuring advanced AD DS trust settings</a:t>
            </a:r>
          </a:p>
        </p:txBody>
      </p:sp>
      <p:sp>
        <p:nvSpPr>
          <p:cNvPr id="4" name="Rectangle 3"/>
          <p:cNvSpPr>
            <a:spLocks noGrp="1" noChangeArrowheads="1"/>
          </p:cNvSpPr>
          <p:nvPr/>
        </p:nvSpPr>
        <p:spPr bwMode="auto">
          <a:xfrm>
            <a:off x="533400" y="1184035"/>
            <a:ext cx="7772400" cy="45720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1" indent="-174625">
              <a:spcBef>
                <a:spcPts val="600"/>
              </a:spcBef>
              <a:buClr>
                <a:srgbClr val="0070C0"/>
              </a:buClr>
              <a:buSzPct val="90000"/>
              <a:buFont typeface="Arial" pitchFamily="34" charset="0"/>
              <a:buChar char="•"/>
            </a:pPr>
            <a:r>
              <a:rPr lang="hr-HR" sz="2600" b="0" dirty="0">
                <a:latin typeface="Segoe UI" pitchFamily="34" charset="0"/>
                <a:ea typeface="Segoe UI" pitchFamily="34" charset="0"/>
                <a:cs typeface="Segoe UI" pitchFamily="34" charset="0"/>
              </a:rPr>
              <a:t>Security </a:t>
            </a:r>
            <a:r>
              <a:rPr lang="en-CA" sz="2600" b="0" dirty="0">
                <a:latin typeface="Segoe UI" pitchFamily="34" charset="0"/>
                <a:ea typeface="Segoe UI" pitchFamily="34" charset="0"/>
                <a:cs typeface="Segoe UI" pitchFamily="34" charset="0"/>
              </a:rPr>
              <a:t>c</a:t>
            </a:r>
            <a:r>
              <a:rPr lang="hr-HR" sz="2600" b="0" dirty="0">
                <a:latin typeface="Segoe UI" pitchFamily="34" charset="0"/>
                <a:ea typeface="Segoe UI" pitchFamily="34" charset="0"/>
                <a:cs typeface="Segoe UI" pitchFamily="34" charset="0"/>
              </a:rPr>
              <a:t>onsiderations in </a:t>
            </a:r>
            <a:r>
              <a:rPr lang="en-CA" sz="2600" b="0" dirty="0">
                <a:latin typeface="Segoe UI" pitchFamily="34" charset="0"/>
                <a:ea typeface="Segoe UI" pitchFamily="34" charset="0"/>
                <a:cs typeface="Segoe UI" pitchFamily="34" charset="0"/>
              </a:rPr>
              <a:t>f</a:t>
            </a:r>
            <a:r>
              <a:rPr lang="hr-HR" sz="2600" b="0" dirty="0">
                <a:latin typeface="Segoe UI" pitchFamily="34" charset="0"/>
                <a:ea typeface="Segoe UI" pitchFamily="34" charset="0"/>
                <a:cs typeface="Segoe UI" pitchFamily="34" charset="0"/>
              </a:rPr>
              <a:t>orest </a:t>
            </a:r>
            <a:r>
              <a:rPr lang="en-CA" sz="2600" b="0" dirty="0">
                <a:latin typeface="Segoe UI" pitchFamily="34" charset="0"/>
                <a:ea typeface="Segoe UI" pitchFamily="34" charset="0"/>
                <a:cs typeface="Segoe UI" pitchFamily="34" charset="0"/>
              </a:rPr>
              <a:t>t</a:t>
            </a:r>
            <a:r>
              <a:rPr lang="hr-HR" sz="2600" b="0" dirty="0">
                <a:latin typeface="Segoe UI" pitchFamily="34" charset="0"/>
                <a:ea typeface="Segoe UI" pitchFamily="34" charset="0"/>
                <a:cs typeface="Segoe UI" pitchFamily="34" charset="0"/>
              </a:rPr>
              <a:t>rust</a:t>
            </a:r>
            <a:r>
              <a:rPr lang="en-US" sz="2600" b="0" dirty="0">
                <a:latin typeface="Segoe UI" pitchFamily="34" charset="0"/>
                <a:ea typeface="Segoe UI" pitchFamily="34" charset="0"/>
                <a:cs typeface="Segoe UI" pitchFamily="34" charset="0"/>
              </a:rPr>
              <a:t>s include:</a:t>
            </a:r>
          </a:p>
          <a:p>
            <a:pPr marL="631825" lvl="2" indent="-174625">
              <a:spcBef>
                <a:spcPts val="600"/>
              </a:spcBef>
              <a:buClr>
                <a:srgbClr val="0070C0"/>
              </a:buClr>
              <a:buSzPct val="90000"/>
              <a:buFont typeface="Arial" pitchFamily="34" charset="0"/>
              <a:buChar char="•"/>
            </a:pPr>
            <a:r>
              <a:rPr lang="hr-HR" sz="2600" b="0" dirty="0">
                <a:latin typeface="Segoe UI" pitchFamily="34" charset="0"/>
                <a:ea typeface="Segoe UI" pitchFamily="34" charset="0"/>
                <a:cs typeface="Segoe UI" pitchFamily="34" charset="0"/>
              </a:rPr>
              <a:t>SID </a:t>
            </a:r>
            <a:r>
              <a:rPr lang="en-CA" sz="2600" b="0" dirty="0">
                <a:latin typeface="Segoe UI" pitchFamily="34" charset="0"/>
                <a:ea typeface="Segoe UI" pitchFamily="34" charset="0"/>
                <a:cs typeface="Segoe UI" pitchFamily="34" charset="0"/>
              </a:rPr>
              <a:t>f</a:t>
            </a:r>
            <a:r>
              <a:rPr lang="hr-HR" sz="2600" b="0" dirty="0">
                <a:latin typeface="Segoe UI" pitchFamily="34" charset="0"/>
                <a:ea typeface="Segoe UI" pitchFamily="34" charset="0"/>
                <a:cs typeface="Segoe UI" pitchFamily="34" charset="0"/>
              </a:rPr>
              <a:t>iltering</a:t>
            </a:r>
            <a:endParaRPr lang="en-US" sz="2600" b="0" dirty="0">
              <a:latin typeface="Segoe UI" pitchFamily="34" charset="0"/>
              <a:ea typeface="Segoe UI" pitchFamily="34" charset="0"/>
              <a:cs typeface="Segoe UI" pitchFamily="34" charset="0"/>
            </a:endParaRPr>
          </a:p>
          <a:p>
            <a:pPr marL="631825" lvl="2" indent="-174625">
              <a:spcBef>
                <a:spcPts val="600"/>
              </a:spcBef>
              <a:buClr>
                <a:srgbClr val="0070C0"/>
              </a:buClr>
              <a:buSzPct val="90000"/>
              <a:buFont typeface="Arial" pitchFamily="34" charset="0"/>
              <a:buChar char="•"/>
            </a:pPr>
            <a:r>
              <a:rPr lang="hr-HR" sz="2600" b="0" dirty="0">
                <a:latin typeface="Segoe UI" pitchFamily="34" charset="0"/>
                <a:ea typeface="Segoe UI" pitchFamily="34" charset="0"/>
                <a:cs typeface="Segoe UI" pitchFamily="34" charset="0"/>
              </a:rPr>
              <a:t>Selective </a:t>
            </a:r>
            <a:r>
              <a:rPr lang="en-CA" sz="2600" b="0" dirty="0">
                <a:latin typeface="Segoe UI" pitchFamily="34" charset="0"/>
                <a:ea typeface="Segoe UI" pitchFamily="34" charset="0"/>
                <a:cs typeface="Segoe UI" pitchFamily="34" charset="0"/>
              </a:rPr>
              <a:t>a</a:t>
            </a:r>
            <a:r>
              <a:rPr lang="hr-HR" sz="2600" b="0" dirty="0">
                <a:latin typeface="Segoe UI" pitchFamily="34" charset="0"/>
                <a:ea typeface="Segoe UI" pitchFamily="34" charset="0"/>
                <a:cs typeface="Segoe UI" pitchFamily="34" charset="0"/>
              </a:rPr>
              <a:t>uthentication</a:t>
            </a:r>
            <a:endParaRPr lang="en-US" sz="2600" b="0" dirty="0">
              <a:latin typeface="Segoe UI" pitchFamily="34" charset="0"/>
              <a:ea typeface="Segoe UI" pitchFamily="34" charset="0"/>
              <a:cs typeface="Segoe UI" pitchFamily="34" charset="0"/>
            </a:endParaRPr>
          </a:p>
          <a:p>
            <a:pPr marL="631825" lvl="2" indent="-174625">
              <a:spcBef>
                <a:spcPts val="600"/>
              </a:spcBef>
              <a:buClr>
                <a:srgbClr val="0070C0"/>
              </a:buClr>
              <a:buSzPct val="90000"/>
              <a:buFont typeface="Arial" pitchFamily="34" charset="0"/>
              <a:buChar char="•"/>
            </a:pPr>
            <a:r>
              <a:rPr lang="en-CA" altLang="ja-JP" sz="2600" b="0" dirty="0">
                <a:latin typeface="Segoe UI" pitchFamily="34" charset="0"/>
                <a:ea typeface="Segoe UI" pitchFamily="34" charset="0"/>
                <a:cs typeface="Segoe UI" pitchFamily="34" charset="0"/>
              </a:rPr>
              <a:t>Name </a:t>
            </a:r>
            <a:r>
              <a:rPr lang="hr-HR" altLang="ja-JP" sz="2600" b="0" dirty="0">
                <a:latin typeface="Segoe UI" pitchFamily="34" charset="0"/>
                <a:ea typeface="Segoe UI" pitchFamily="34" charset="0"/>
                <a:cs typeface="Segoe UI" pitchFamily="34" charset="0"/>
              </a:rPr>
              <a:t>suffix routing</a:t>
            </a:r>
            <a:endParaRPr lang="en-US" altLang="ja-JP" sz="2600" b="0" dirty="0">
              <a:latin typeface="Segoe UI" pitchFamily="34" charset="0"/>
              <a:ea typeface="Segoe UI" pitchFamily="34" charset="0"/>
              <a:cs typeface="Segoe UI" pitchFamily="34" charset="0"/>
            </a:endParaRPr>
          </a:p>
          <a:p>
            <a:endParaRPr lang="en-US" sz="2600" b="0" dirty="0">
              <a:solidFill>
                <a:srgbClr val="000000"/>
              </a:solidFill>
              <a:latin typeface="Segoe UI" pitchFamily="34" charset="0"/>
              <a:ea typeface="Segoe UI" pitchFamily="34" charset="0"/>
              <a:cs typeface="Segoe UI" pitchFamily="34" charset="0"/>
            </a:endParaRPr>
          </a:p>
          <a:p>
            <a:pPr marL="174625" lvl="1" indent="-174625">
              <a:spcBef>
                <a:spcPts val="600"/>
              </a:spcBef>
              <a:buClr>
                <a:srgbClr val="0070C0"/>
              </a:buClr>
              <a:buSzPct val="90000"/>
              <a:buFont typeface="Arial" pitchFamily="34" charset="0"/>
              <a:buChar char="•"/>
            </a:pPr>
            <a:r>
              <a:rPr lang="en-US" sz="2600" b="0" dirty="0">
                <a:latin typeface="Segoe UI" pitchFamily="34" charset="0"/>
                <a:ea typeface="Segoe UI" pitchFamily="34" charset="0"/>
                <a:cs typeface="Segoe UI" pitchFamily="34" charset="0"/>
              </a:rPr>
              <a:t>An </a:t>
            </a:r>
            <a:r>
              <a:rPr lang="en-US" sz="2600" b="0" dirty="0" err="1">
                <a:latin typeface="Segoe UI" pitchFamily="34" charset="0"/>
                <a:ea typeface="Segoe UI" pitchFamily="34" charset="0"/>
                <a:cs typeface="Segoe UI" pitchFamily="34" charset="0"/>
              </a:rPr>
              <a:t>i</a:t>
            </a:r>
            <a:r>
              <a:rPr lang="hr-HR" sz="2600" b="0" dirty="0">
                <a:latin typeface="Segoe UI" pitchFamily="34" charset="0"/>
                <a:ea typeface="Segoe UI" pitchFamily="34" charset="0"/>
                <a:cs typeface="Segoe UI" pitchFamily="34" charset="0"/>
              </a:rPr>
              <a:t>ncorrectly configured trust can </a:t>
            </a:r>
            <a:r>
              <a:rPr lang="en-US" sz="2600" b="0" dirty="0">
                <a:latin typeface="Segoe UI" pitchFamily="34" charset="0"/>
                <a:ea typeface="Segoe UI" pitchFamily="34" charset="0"/>
                <a:cs typeface="Segoe UI" pitchFamily="34" charset="0"/>
              </a:rPr>
              <a:t>allow </a:t>
            </a:r>
            <a:r>
              <a:rPr lang="hr-HR" sz="2600" b="0" dirty="0">
                <a:latin typeface="Segoe UI" pitchFamily="34" charset="0"/>
                <a:ea typeface="Segoe UI" pitchFamily="34" charset="0"/>
                <a:cs typeface="Segoe UI" pitchFamily="34" charset="0"/>
              </a:rPr>
              <a:t>una</a:t>
            </a:r>
            <a:r>
              <a:rPr lang="en-US" sz="2600" b="0" dirty="0">
                <a:latin typeface="Segoe UI" pitchFamily="34" charset="0"/>
                <a:ea typeface="Segoe UI" pitchFamily="34" charset="0"/>
                <a:cs typeface="Segoe UI" pitchFamily="34" charset="0"/>
              </a:rPr>
              <a:t>u</a:t>
            </a:r>
            <a:r>
              <a:rPr lang="hr-HR" sz="2600" b="0" dirty="0">
                <a:latin typeface="Segoe UI" pitchFamily="34" charset="0"/>
                <a:ea typeface="Segoe UI" pitchFamily="34" charset="0"/>
                <a:cs typeface="Segoe UI" pitchFamily="34" charset="0"/>
              </a:rPr>
              <a:t>thorized access to resources</a:t>
            </a:r>
            <a:endParaRPr lang="en-US" sz="2600" b="0" dirty="0">
              <a:latin typeface="Segoe UI" pitchFamily="34" charset="0"/>
              <a:ea typeface="Segoe UI" pitchFamily="34" charset="0"/>
              <a:cs typeface="Segoe UI" pitchFamily="34" charset="0"/>
            </a:endParaRPr>
          </a:p>
          <a:p>
            <a:endParaRPr lang="en-US" sz="2600" b="0" dirty="0">
              <a:solidFill>
                <a:srgbClr val="000000"/>
              </a:solidFill>
              <a:latin typeface="Segoe UI" pitchFamily="34" charset="0"/>
              <a:ea typeface="Segoe UI" pitchFamily="34" charset="0"/>
              <a:cs typeface="Segoe UI" pitchFamily="34" charset="0"/>
            </a:endParaRPr>
          </a:p>
          <a:p>
            <a:endParaRPr lang="en-US" sz="2600" b="0" dirty="0">
              <a:solidFill>
                <a:srgbClr val="000000"/>
              </a:solidFill>
              <a:latin typeface="Segoe UI" pitchFamily="34" charset="0"/>
              <a:ea typeface="Segoe UI" pitchFamily="34" charset="0"/>
              <a:cs typeface="Segoe UI" pitchFamily="34" charset="0"/>
            </a:endParaRPr>
          </a:p>
          <a:p>
            <a:endParaRPr lang="en-US" sz="2600" b="0" dirty="0">
              <a:solidFill>
                <a:srgbClr val="000000"/>
              </a:solidFill>
              <a:latin typeface="Segoe UI" pitchFamily="34" charset="0"/>
              <a:ea typeface="Segoe UI" pitchFamily="34" charset="0"/>
              <a:cs typeface="Segoe UI" pitchFamily="34" charset="0"/>
            </a:endParaRPr>
          </a:p>
          <a:p>
            <a:pPr eaLnBrk="1" hangingPunct="1"/>
            <a:endParaRPr lang="en-US"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656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ece5271b-fd2e-40d7-9321-d26cf07186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Configuring a forest trust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Configure DNS name resolution by using a conditional forwarder</a:t>
            </a:r>
          </a:p>
          <a:p>
            <a:r>
              <a:rPr lang="en-US" dirty="0"/>
              <a:t>Configure a two-way selective forest trust</a:t>
            </a:r>
          </a:p>
        </p:txBody>
      </p:sp>
    </p:spTree>
    <p:extLst>
      <p:ext uri="{BB962C8B-B14F-4D97-AF65-F5344CB8AC3E}">
        <p14:creationId xmlns:p14="http://schemas.microsoft.com/office/powerpoint/2010/main" val="379167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1238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Lesson 1: Overview of advanced AD DS deployments</a:t>
            </a:r>
          </a:p>
        </p:txBody>
      </p:sp>
      <p:sp>
        <p:nvSpPr>
          <p:cNvPr id="3" name="Text Placeholder 2"/>
          <p:cNvSpPr>
            <a:spLocks noGrp="1"/>
          </p:cNvSpPr>
          <p:nvPr>
            <p:ph type="body" idx="1"/>
          </p:nvPr>
        </p:nvSpPr>
        <p:spPr/>
        <p:txBody>
          <a:bodyPr/>
          <a:lstStyle/>
          <a:p>
            <a:r>
              <a:rPr lang="en-IN"/>
              <a:t>Overview of domain and forest boundaries in an AD DS structure
Why implement multiple domains?
Why implement multiple forests?
Deploying a domain controller in Azure IaaS
Managing objects in complex AD DS deployments</a:t>
            </a:r>
          </a:p>
        </p:txBody>
      </p:sp>
    </p:spTree>
    <p:extLst>
      <p:ext uri="{BB962C8B-B14F-4D97-AF65-F5344CB8AC3E}">
        <p14:creationId xmlns:p14="http://schemas.microsoft.com/office/powerpoint/2010/main" val="427472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Domain and trust management in AD DS</a:t>
            </a:r>
          </a:p>
        </p:txBody>
      </p:sp>
      <p:sp>
        <p:nvSpPr>
          <p:cNvPr id="3" name="Text Placeholder 2"/>
          <p:cNvSpPr>
            <a:spLocks noGrp="1"/>
          </p:cNvSpPr>
          <p:nvPr>
            <p:ph type="body" idx="1"/>
          </p:nvPr>
        </p:nvSpPr>
        <p:spPr/>
        <p:txBody>
          <a:bodyPr/>
          <a:lstStyle/>
          <a:p>
            <a:r>
              <a:rPr lang="en-IN"/>
              <a:t>Exercise 1: Implementing forest trusts
Exercise 2: Implementing child domains in AD DS</a:t>
            </a:r>
          </a:p>
        </p:txBody>
      </p:sp>
      <p:sp>
        <p:nvSpPr>
          <p:cNvPr id="4" name="TextBox 3"/>
          <p:cNvSpPr txBox="1"/>
          <p:nvPr/>
        </p:nvSpPr>
        <p:spPr>
          <a:xfrm>
            <a:off x="458788" y="2743200"/>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3124200"/>
            <a:ext cx="7754239" cy="2677656"/>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20742B-LON-DC1</a:t>
            </a:r>
            <a:endParaRPr lang="en-IN" sz="2800" dirty="0">
              <a:latin typeface="Segoe UI"/>
            </a:endParaRPr>
          </a:p>
          <a:p>
            <a:r>
              <a:rPr lang="en-IN" sz="2800" b="1" i="0" u="none" strike="noStrike" baseline="0" dirty="0">
                <a:latin typeface="Segoe UI"/>
              </a:rPr>
              <a:t>				20742B-TOR-DC1</a:t>
            </a:r>
            <a:endParaRPr lang="en-IN" sz="2800" dirty="0">
              <a:latin typeface="Segoe UI"/>
            </a:endParaRPr>
          </a:p>
          <a:p>
            <a:r>
              <a:rPr lang="en-IN" sz="2800" b="1" i="0" u="none" strike="noStrike" baseline="0" dirty="0">
                <a:latin typeface="Segoe UI"/>
              </a:rPr>
              <a:t>				20742B-LON-SVR2</a:t>
            </a:r>
            <a:endParaRPr lang="en-IN" sz="2800" dirty="0">
              <a:latin typeface="Segoe UI"/>
            </a:endParaRPr>
          </a:p>
          <a:p>
            <a:r>
              <a:rPr lang="en-IN" sz="2800" b="1" i="0" u="none" strike="noStrike" baseline="0" dirty="0">
                <a:latin typeface="Segoe UI"/>
              </a:rPr>
              <a:t>				20742B-TREY-DC1</a:t>
            </a:r>
          </a:p>
          <a:p>
            <a:r>
              <a:rPr lang="en-IN" sz="2800" b="0" i="0" u="none" strike="noStrike" baseline="0" dirty="0">
                <a:latin typeface="Segoe UI"/>
              </a:rPr>
              <a:t>User name: 		</a:t>
            </a:r>
            <a:r>
              <a:rPr lang="en-IN" sz="2800" b="1" i="0" u="none" strike="noStrike" baseline="0" dirty="0" err="1">
                <a:latin typeface="Segoe UI"/>
              </a:rPr>
              <a:t>Adatum</a:t>
            </a:r>
            <a:r>
              <a:rPr lang="en-IN" sz="2800" b="1" i="0" u="none" strike="noStrike" baseline="0" dirty="0">
                <a:latin typeface="Segoe UI"/>
              </a:rPr>
              <a:t>\Administrator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a:latin typeface="Segoe UI"/>
              </a:rPr>
              <a:t>Estimated Time: 45 minutes</a:t>
            </a:r>
          </a:p>
        </p:txBody>
      </p:sp>
    </p:spTree>
    <p:extLst>
      <p:ext uri="{BB962C8B-B14F-4D97-AF65-F5344CB8AC3E}">
        <p14:creationId xmlns:p14="http://schemas.microsoft.com/office/powerpoint/2010/main" val="37347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Scenario</a:t>
            </a:r>
          </a:p>
        </p:txBody>
      </p:sp>
      <p:sp>
        <p:nvSpPr>
          <p:cNvPr id="4" name="TextBox 3"/>
          <p:cNvSpPr txBox="1"/>
          <p:nvPr/>
        </p:nvSpPr>
        <p:spPr>
          <a:xfrm>
            <a:off x="458788" y="1021215"/>
            <a:ext cx="8119156" cy="5888792"/>
          </a:xfrm>
          <a:prstGeom prst="rect">
            <a:avLst/>
          </a:prstGeom>
          <a:noFill/>
        </p:spPr>
        <p:txBody>
          <a:bodyPr vert="horz" wrap="square" rtlCol="0">
            <a:spAutoFit/>
          </a:bodyPr>
          <a:lstStyle/>
          <a:p>
            <a:pPr>
              <a:spcBef>
                <a:spcPts val="600"/>
              </a:spcBef>
              <a:spcAft>
                <a:spcPts val="1000"/>
              </a:spcAft>
            </a:pPr>
            <a:r>
              <a:rPr lang="en-IN" sz="2000" dirty="0">
                <a:effectLst/>
                <a:latin typeface="Segoe UI"/>
                <a:ea typeface="Calibri"/>
                <a:cs typeface="Segoe UI"/>
              </a:rPr>
              <a:t>A. Datum has deployed a single AD DS domain with all the domain controllers located in its London </a:t>
            </a:r>
            <a:r>
              <a:rPr lang="en-IN" sz="2000" dirty="0" err="1">
                <a:effectLst/>
                <a:latin typeface="Segoe UI"/>
                <a:ea typeface="Calibri"/>
                <a:cs typeface="Segoe UI"/>
              </a:rPr>
              <a:t>datacenter</a:t>
            </a:r>
            <a:r>
              <a:rPr lang="en-IN" sz="2000" dirty="0">
                <a:effectLst/>
                <a:latin typeface="Segoe UI"/>
                <a:ea typeface="Calibri"/>
                <a:cs typeface="Segoe UI"/>
              </a:rPr>
              <a:t>. As the company has grown and added branch offices with a large numbers of users, it has become increasingly apparent that the current AD DS environment does not meet company requirements. The network team is concerned about the amount of AD DS–related network traffic that is crossing WAN links, which are becoming highly utilized.</a:t>
            </a:r>
            <a:endParaRPr lang="en-IN" sz="2000" dirty="0">
              <a:effectLst/>
              <a:latin typeface="Segoe UI"/>
              <a:ea typeface="Calibri"/>
              <a:cs typeface="Times New Roman"/>
            </a:endParaRPr>
          </a:p>
          <a:p>
            <a:pPr lvl="0">
              <a:spcAft>
                <a:spcPts val="1000"/>
              </a:spcAft>
            </a:pPr>
            <a:r>
              <a:rPr lang="en-IN" sz="2000" dirty="0">
                <a:effectLst/>
                <a:latin typeface="Segoe UI"/>
                <a:ea typeface="Calibri"/>
                <a:cs typeface="Segoe UI"/>
              </a:rPr>
              <a:t>The company has also become increasingly </a:t>
            </a:r>
            <a:r>
              <a:rPr lang="en-IN" sz="2000" dirty="0">
                <a:solidFill>
                  <a:srgbClr val="000000"/>
                </a:solidFill>
                <a:latin typeface="Segoe UI"/>
                <a:ea typeface="Calibri"/>
                <a:cs typeface="Segoe UI"/>
              </a:rPr>
              <a:t>integrated with partner organizations, some of which need access to shared resources and applications that are located on the A. Datum internal network. The Security department at A. Datum wants to ensure that access for these external users is as secure as possible. </a:t>
            </a:r>
            <a:endParaRPr lang="en-IN" sz="2000" dirty="0">
              <a:solidFill>
                <a:srgbClr val="000000"/>
              </a:solidFill>
              <a:latin typeface="Segoe UI"/>
              <a:ea typeface="Calibri"/>
              <a:cs typeface="Times New Roman"/>
            </a:endParaRPr>
          </a:p>
          <a:p>
            <a:pPr>
              <a:spcAft>
                <a:spcPts val="1000"/>
              </a:spcAft>
            </a:pPr>
            <a:r>
              <a:rPr lang="en-IN" sz="2000" dirty="0">
                <a:solidFill>
                  <a:srgbClr val="000000"/>
                </a:solidFill>
                <a:latin typeface="Segoe UI"/>
                <a:ea typeface="Calibri"/>
                <a:cs typeface="Segoe UI"/>
              </a:rPr>
              <a:t>As one of the senior network administrators at A. Datum, you are responsible for implementing an AD DS infrastructure that meets company requirements. You are responsible for planning an AD DS domain and forest deployment that provides optimal services for internal and external users while addressing the security requirements at A. Datum.</a:t>
            </a:r>
            <a:endParaRPr lang="en-IN" sz="2000" dirty="0">
              <a:effectLst/>
              <a:latin typeface="Segoe UI"/>
              <a:ea typeface="Calibri"/>
              <a:cs typeface="Times New Roman"/>
            </a:endParaRPr>
          </a:p>
        </p:txBody>
      </p:sp>
    </p:spTree>
    <p:extLst>
      <p:ext uri="{BB962C8B-B14F-4D97-AF65-F5344CB8AC3E}">
        <p14:creationId xmlns:p14="http://schemas.microsoft.com/office/powerpoint/2010/main" val="3544132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30063bd-6f08-4d6c-8aae-512ab9dbd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Review</a:t>
            </a:r>
          </a:p>
        </p:txBody>
      </p:sp>
      <p:sp>
        <p:nvSpPr>
          <p:cNvPr id="3" name="Text Placeholder 2"/>
          <p:cNvSpPr>
            <a:spLocks noGrp="1"/>
          </p:cNvSpPr>
          <p:nvPr>
            <p:ph type="body" idx="1"/>
          </p:nvPr>
        </p:nvSpPr>
        <p:spPr/>
        <p:txBody>
          <a:bodyPr/>
          <a:lstStyle/>
          <a:p>
            <a:r>
              <a:rPr lang="en-IN"/>
              <a:t>When creating the forest trust between Adatum.com and TreyResearch.net, DNS stub zones were created to enable name resolution between the two forests. What alternative could you have used in place of a DNS stub zone?
When you are creating a forest trust, why would you create a selective trust instead of a complete trust?</a:t>
            </a:r>
          </a:p>
        </p:txBody>
      </p:sp>
    </p:spTree>
    <p:extLst>
      <p:ext uri="{BB962C8B-B14F-4D97-AF65-F5344CB8AC3E}">
        <p14:creationId xmlns:p14="http://schemas.microsoft.com/office/powerpoint/2010/main" val="208728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IN" dirty="0"/>
              <a:t>Review Question
Common Issues and Troubleshooting Tips</a:t>
            </a:r>
          </a:p>
        </p:txBody>
      </p:sp>
    </p:spTree>
    <p:extLst>
      <p:ext uri="{BB962C8B-B14F-4D97-AF65-F5344CB8AC3E}">
        <p14:creationId xmlns:p14="http://schemas.microsoft.com/office/powerpoint/2010/main" val="155104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6394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9586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2623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5565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Overview of domain and forest boundaries in an AD DS structure</a:t>
            </a:r>
          </a:p>
        </p:txBody>
      </p:sp>
      <p:graphicFrame>
        <p:nvGraphicFramePr>
          <p:cNvPr id="4" name="Content Placeholder 1"/>
          <p:cNvGraphicFramePr>
            <a:graphicFrameLocks/>
          </p:cNvGraphicFramePr>
          <p:nvPr>
            <p:extLst>
              <p:ext uri="{D42A27DB-BD31-4B8C-83A1-F6EECF244321}">
                <p14:modId xmlns:p14="http://schemas.microsoft.com/office/powerpoint/2010/main" val="2489538470"/>
              </p:ext>
            </p:extLst>
          </p:nvPr>
        </p:nvGraphicFramePr>
        <p:xfrm>
          <a:off x="568324" y="1393234"/>
          <a:ext cx="8118476" cy="4626864"/>
        </p:xfrm>
        <a:graphic>
          <a:graphicData uri="http://schemas.openxmlformats.org/drawingml/2006/table">
            <a:tbl>
              <a:tblPr firstRow="1" bandRow="1" bandCol="1">
                <a:tableStyleId>{21E4AEA4-8DFA-4A89-87EB-49C32662AFE0}</a:tableStyleId>
              </a:tblPr>
              <a:tblGrid>
                <a:gridCol w="2204936">
                  <a:extLst>
                    <a:ext uri="{9D8B030D-6E8A-4147-A177-3AD203B41FA5}">
                      <a16:colId xmlns:a16="http://schemas.microsoft.com/office/drawing/2014/main" val="20000"/>
                    </a:ext>
                  </a:extLst>
                </a:gridCol>
                <a:gridCol w="5913540">
                  <a:extLst>
                    <a:ext uri="{9D8B030D-6E8A-4147-A177-3AD203B41FA5}">
                      <a16:colId xmlns:a16="http://schemas.microsoft.com/office/drawing/2014/main" val="20001"/>
                    </a:ext>
                  </a:extLst>
                </a:gridCol>
              </a:tblGrid>
              <a:tr h="370840">
                <a:tc>
                  <a:txBody>
                    <a:bodyPr/>
                    <a:lstStyle/>
                    <a:p>
                      <a:pPr>
                        <a:lnSpc>
                          <a:spcPct val="115000"/>
                        </a:lnSpc>
                        <a:spcAft>
                          <a:spcPts val="0"/>
                        </a:spcAft>
                      </a:pPr>
                      <a:r>
                        <a:rPr lang="en-US" sz="2200" dirty="0">
                          <a:solidFill>
                            <a:schemeClr val="tx1"/>
                          </a:solidFill>
                          <a:effectLst/>
                          <a:latin typeface="Segoe UI" pitchFamily="34" charset="0"/>
                          <a:cs typeface="Segoe UI" pitchFamily="34" charset="0"/>
                        </a:rPr>
                        <a:t>AD DS object</a:t>
                      </a:r>
                      <a:endParaRPr lang="en-CA" sz="2200" dirty="0">
                        <a:solidFill>
                          <a:schemeClr val="tx1"/>
                        </a:solidFill>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solidFill>
                            <a:schemeClr val="tx1"/>
                          </a:solidFill>
                          <a:effectLst/>
                          <a:latin typeface="Segoe UI" pitchFamily="34" charset="0"/>
                          <a:cs typeface="Segoe UI" pitchFamily="34" charset="0"/>
                        </a:rPr>
                        <a:t>Boundary</a:t>
                      </a:r>
                      <a:r>
                        <a:rPr lang="en-US" sz="2200" baseline="0" dirty="0">
                          <a:solidFill>
                            <a:schemeClr val="tx1"/>
                          </a:solidFill>
                          <a:effectLst/>
                          <a:latin typeface="Segoe UI" pitchFamily="34" charset="0"/>
                          <a:cs typeface="Segoe UI" pitchFamily="34" charset="0"/>
                        </a:rPr>
                        <a:t> type</a:t>
                      </a:r>
                      <a:endParaRPr lang="en-CA" sz="2200" dirty="0">
                        <a:solidFill>
                          <a:schemeClr val="tx1"/>
                        </a:solidFill>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0"/>
                  </a:ext>
                </a:extLst>
              </a:tr>
              <a:tr h="370840">
                <a:tc rowSpan="6">
                  <a:txBody>
                    <a:bodyPr/>
                    <a:lstStyle/>
                    <a:p>
                      <a:pPr>
                        <a:lnSpc>
                          <a:spcPct val="115000"/>
                        </a:lnSpc>
                        <a:spcAft>
                          <a:spcPts val="0"/>
                        </a:spcAft>
                      </a:pPr>
                      <a:r>
                        <a:rPr lang="en-US" sz="2200" dirty="0">
                          <a:effectLst/>
                          <a:latin typeface="Segoe UI" pitchFamily="34" charset="0"/>
                          <a:cs typeface="Segoe UI" pitchFamily="34" charset="0"/>
                        </a:rPr>
                        <a:t>Domain</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Domain partition replication</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1"/>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Administrative permissions</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2"/>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Group Policy application</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3"/>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Auditing</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4"/>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Password</a:t>
                      </a:r>
                      <a:r>
                        <a:rPr lang="en-US" sz="2200" baseline="0" dirty="0">
                          <a:effectLst/>
                          <a:latin typeface="Segoe UI" pitchFamily="34" charset="0"/>
                          <a:cs typeface="Segoe UI" pitchFamily="34" charset="0"/>
                        </a:rPr>
                        <a:t> and account policies</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5"/>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Domain DNS zone</a:t>
                      </a:r>
                      <a:r>
                        <a:rPr lang="en-US" sz="2200" baseline="0" dirty="0">
                          <a:effectLst/>
                          <a:latin typeface="Segoe UI" pitchFamily="34" charset="0"/>
                          <a:cs typeface="Segoe UI" pitchFamily="34" charset="0"/>
                        </a:rPr>
                        <a:t> replication</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6"/>
                  </a:ext>
                </a:extLst>
              </a:tr>
              <a:tr h="370840">
                <a:tc rowSpan="5">
                  <a:txBody>
                    <a:bodyPr/>
                    <a:lstStyle/>
                    <a:p>
                      <a:pPr>
                        <a:lnSpc>
                          <a:spcPct val="115000"/>
                        </a:lnSpc>
                        <a:spcAft>
                          <a:spcPts val="0"/>
                        </a:spcAft>
                      </a:pPr>
                      <a:r>
                        <a:rPr lang="en-US" sz="2200" dirty="0">
                          <a:effectLst/>
                          <a:latin typeface="Segoe UI" pitchFamily="34" charset="0"/>
                          <a:cs typeface="Segoe UI" pitchFamily="34" charset="0"/>
                        </a:rPr>
                        <a:t>Forest</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p>
                      <a:pPr>
                        <a:lnSpc>
                          <a:spcPct val="115000"/>
                        </a:lnSpc>
                        <a:spcAft>
                          <a:spcPts val="0"/>
                        </a:spcAft>
                      </a:pPr>
                      <a:r>
                        <a:rPr lang="en-US" sz="2200" dirty="0">
                          <a:effectLst/>
                          <a:latin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Security</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7"/>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Schema partition replication</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8"/>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Configuration partition replication</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9"/>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Global catalog replication</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10"/>
                  </a:ext>
                </a:extLst>
              </a:tr>
              <a:tr h="370840">
                <a:tc vMerge="1">
                  <a:txBody>
                    <a:bodyPr/>
                    <a:lstStyle/>
                    <a:p>
                      <a:pPr>
                        <a:lnSpc>
                          <a:spcPct val="115000"/>
                        </a:lnSpc>
                        <a:spcAft>
                          <a:spcPts val="0"/>
                        </a:spcAft>
                      </a:pPr>
                      <a:endParaRPr lang="en-CA"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200" dirty="0">
                          <a:effectLst/>
                          <a:latin typeface="Segoe UI" pitchFamily="34" charset="0"/>
                          <a:cs typeface="Segoe UI" pitchFamily="34" charset="0"/>
                        </a:rPr>
                        <a:t>Forest</a:t>
                      </a:r>
                      <a:r>
                        <a:rPr lang="en-US" sz="2200" baseline="0" dirty="0">
                          <a:effectLst/>
                          <a:latin typeface="Segoe UI" pitchFamily="34" charset="0"/>
                          <a:cs typeface="Segoe UI" pitchFamily="34" charset="0"/>
                        </a:rPr>
                        <a:t> DNS zone replication</a:t>
                      </a:r>
                      <a:endParaRPr lang="en-CA" sz="2200" dirty="0">
                        <a:effectLst/>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62097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56e8daf-22ba-4e91-b225-12ae12a27e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Why implement multiple domains?</a:t>
            </a:r>
          </a:p>
        </p:txBody>
      </p:sp>
      <p:sp>
        <p:nvSpPr>
          <p:cNvPr id="4" name="Content Placeholder 2"/>
          <p:cNvSpPr>
            <a:spLocks noGrp="1"/>
          </p:cNvSpPr>
          <p:nvPr/>
        </p:nvSpPr>
        <p:spPr bwMode="auto">
          <a:xfrm>
            <a:off x="369651" y="1021215"/>
            <a:ext cx="8208293" cy="55741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fontAlgn="ctr">
              <a:buNone/>
            </a:pPr>
            <a:r>
              <a:rPr lang="en-US" dirty="0"/>
              <a:t>Organizations might choose to deploy multiple domains to meet:</a:t>
            </a:r>
          </a:p>
          <a:p>
            <a:pPr fontAlgn="ctr"/>
            <a:r>
              <a:rPr lang="en-US" dirty="0"/>
              <a:t>Domain replication requirements</a:t>
            </a:r>
          </a:p>
          <a:p>
            <a:pPr fontAlgn="ctr"/>
            <a:r>
              <a:rPr lang="en-US" dirty="0"/>
              <a:t>DNS namespace requirements</a:t>
            </a:r>
          </a:p>
          <a:p>
            <a:pPr fontAlgn="ctr"/>
            <a:r>
              <a:rPr lang="en-US" dirty="0"/>
              <a:t>Distributed administration requirements</a:t>
            </a:r>
          </a:p>
          <a:p>
            <a:pPr fontAlgn="ctr"/>
            <a:r>
              <a:rPr lang="en-US" dirty="0"/>
              <a:t>Forest administrative group security requirements</a:t>
            </a:r>
          </a:p>
          <a:p>
            <a:pPr fontAlgn="ctr"/>
            <a:r>
              <a:rPr lang="en-US" dirty="0"/>
              <a:t>Resource domain requirements</a:t>
            </a:r>
          </a:p>
          <a:p>
            <a:pPr fontAlgn="ctr"/>
            <a:endParaRPr lang="en-US" sz="2400" dirty="0"/>
          </a:p>
        </p:txBody>
      </p:sp>
    </p:spTree>
    <p:extLst>
      <p:ext uri="{BB962C8B-B14F-4D97-AF65-F5344CB8AC3E}">
        <p14:creationId xmlns:p14="http://schemas.microsoft.com/office/powerpoint/2010/main" val="388626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888a74a-8307-441b-9bb2-2fb3dc3389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Why implement multiple forests?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fontAlgn="t">
              <a:spcBef>
                <a:spcPts val="1200"/>
              </a:spcBef>
              <a:buNone/>
            </a:pPr>
            <a:r>
              <a:rPr lang="en-US" sz="2400" dirty="0"/>
              <a:t>Organizations might choose to deploy multiple forests to meet:</a:t>
            </a:r>
          </a:p>
          <a:p>
            <a:pPr marL="174625" lvl="1" indent="-174625" fontAlgn="ctr">
              <a:buSzPct val="90000"/>
            </a:pPr>
            <a:r>
              <a:rPr lang="en-US" dirty="0"/>
              <a:t>Security isolation requirements:</a:t>
            </a:r>
          </a:p>
          <a:p>
            <a:pPr marL="569912" lvl="2" indent="-174625" fontAlgn="ctr">
              <a:buSzPct val="90000"/>
            </a:pPr>
            <a:r>
              <a:rPr lang="en-US" sz="2400" dirty="0"/>
              <a:t>PAM in Windows Server 2016 AD DS uses a separate bastion forest to isolate privileged accounts in order to protect against credential theft techniques</a:t>
            </a:r>
          </a:p>
          <a:p>
            <a:pPr marL="174625" lvl="1" indent="-174625" fontAlgn="ctr">
              <a:buSzPct val="90000"/>
            </a:pPr>
            <a:r>
              <a:rPr lang="en-US" dirty="0"/>
              <a:t>Incompatible schema requirements</a:t>
            </a:r>
          </a:p>
          <a:p>
            <a:pPr marL="174625" lvl="1" indent="-174625" fontAlgn="ctr">
              <a:buSzPct val="90000"/>
            </a:pPr>
            <a:r>
              <a:rPr lang="en-US" dirty="0"/>
              <a:t>Multinational requirements</a:t>
            </a:r>
          </a:p>
          <a:p>
            <a:pPr marL="174625" lvl="1" indent="-174625" fontAlgn="ctr">
              <a:buSzPct val="90000"/>
            </a:pPr>
            <a:r>
              <a:rPr lang="en-US" dirty="0"/>
              <a:t>Extranet security requirements</a:t>
            </a:r>
          </a:p>
          <a:p>
            <a:pPr marL="174625" lvl="1" indent="-174625" fontAlgn="ctr">
              <a:buSzPct val="90000"/>
            </a:pPr>
            <a:r>
              <a:rPr lang="en-US" dirty="0"/>
              <a:t>Business merger or divestiture requirements</a:t>
            </a:r>
            <a:endParaRPr lang="en-CA" dirty="0"/>
          </a:p>
          <a:p>
            <a:endParaRPr lang="en-US" sz="2400" dirty="0"/>
          </a:p>
        </p:txBody>
      </p:sp>
    </p:spTree>
    <p:extLst>
      <p:ext uri="{BB962C8B-B14F-4D97-AF65-F5344CB8AC3E}">
        <p14:creationId xmlns:p14="http://schemas.microsoft.com/office/powerpoint/2010/main" val="398299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9797f6c-6e13-4066-ae18-b8d7a8f338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Deploying a domain controller in Azure IaaS</a:t>
            </a:r>
          </a:p>
        </p:txBody>
      </p:sp>
      <p:sp>
        <p:nvSpPr>
          <p:cNvPr id="4" name="Content Placeholder 3"/>
          <p:cNvSpPr>
            <a:spLocks noGrp="1"/>
          </p:cNvSpPr>
          <p:nvPr/>
        </p:nvSpPr>
        <p:spPr bwMode="auto">
          <a:xfrm>
            <a:off x="458788" y="992188"/>
            <a:ext cx="7923212" cy="5103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9pPr>
          </a:lstStyle>
          <a:p>
            <a:r>
              <a:rPr lang="en-US" dirty="0"/>
              <a:t>Scenarios in which you might deploy AD DS on an Azure virtual machine:</a:t>
            </a:r>
          </a:p>
          <a:p>
            <a:pPr lvl="1"/>
            <a:r>
              <a:rPr lang="en-US" dirty="0"/>
              <a:t>Disaster recovery</a:t>
            </a:r>
          </a:p>
          <a:p>
            <a:pPr lvl="1"/>
            <a:r>
              <a:rPr lang="en-US" dirty="0"/>
              <a:t>Geo-distributed domain controllers</a:t>
            </a:r>
          </a:p>
          <a:p>
            <a:pPr lvl="1"/>
            <a:r>
              <a:rPr lang="en-US" dirty="0"/>
              <a:t>Isolated applications</a:t>
            </a:r>
          </a:p>
          <a:p>
            <a:r>
              <a:rPr lang="en-US" dirty="0"/>
              <a:t>Considerations during deployment include:</a:t>
            </a:r>
          </a:p>
          <a:p>
            <a:pPr lvl="1"/>
            <a:r>
              <a:rPr lang="en-US" dirty="0"/>
              <a:t>Network topology</a:t>
            </a:r>
          </a:p>
          <a:p>
            <a:pPr lvl="1"/>
            <a:r>
              <a:rPr lang="en-US" dirty="0"/>
              <a:t>Site topology</a:t>
            </a:r>
          </a:p>
          <a:p>
            <a:pPr lvl="1"/>
            <a:r>
              <a:rPr lang="en-US" dirty="0"/>
              <a:t>Service healing</a:t>
            </a:r>
          </a:p>
          <a:p>
            <a:pPr lvl="1"/>
            <a:r>
              <a:rPr lang="en-US" dirty="0"/>
              <a:t>IP addressing</a:t>
            </a:r>
          </a:p>
          <a:p>
            <a:pPr lvl="1"/>
            <a:r>
              <a:rPr lang="en-US" dirty="0"/>
              <a:t>DNS</a:t>
            </a:r>
          </a:p>
          <a:p>
            <a:pPr lvl="1"/>
            <a:r>
              <a:rPr lang="en-US" dirty="0"/>
              <a:t>Hard disk read/write caching</a:t>
            </a:r>
          </a:p>
        </p:txBody>
      </p:sp>
    </p:spTree>
    <p:extLst>
      <p:ext uri="{BB962C8B-B14F-4D97-AF65-F5344CB8AC3E}">
        <p14:creationId xmlns:p14="http://schemas.microsoft.com/office/powerpoint/2010/main" val="35076601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125</TotalTime>
  <Words>6712</Words>
  <Application>Microsoft Office PowerPoint</Application>
  <PresentationFormat>On-screen Show (4:3)</PresentationFormat>
  <Paragraphs>617</Paragraphs>
  <Slides>35</Slides>
  <Notes>35</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Symbol</vt:lpstr>
      <vt:lpstr>Arial</vt:lpstr>
      <vt:lpstr>Segoe UI</vt:lpstr>
      <vt:lpstr>Verdana</vt:lpstr>
      <vt:lpstr>Wingdings</vt:lpstr>
      <vt:lpstr>Times New Roman</vt:lpstr>
      <vt:lpstr>Calibri</vt:lpstr>
      <vt:lpstr>NG_MOC_Core_ModuleNew2</vt:lpstr>
      <vt:lpstr>Module 3</vt:lpstr>
      <vt:lpstr>Module Overview</vt:lpstr>
      <vt:lpstr>Lesson 1: Overview of advanced AD DS deployments</vt:lpstr>
      <vt:lpstr>PowerPoint Presentation</vt:lpstr>
      <vt:lpstr>PowerPoint Presentation</vt:lpstr>
      <vt:lpstr>Overview of domain and forest boundaries in an AD DS structure</vt:lpstr>
      <vt:lpstr>Why implement multiple domains?</vt:lpstr>
      <vt:lpstr>Why implement multiple forests?</vt:lpstr>
      <vt:lpstr>Deploying a domain controller in Azure IaaS</vt:lpstr>
      <vt:lpstr>Managing objects in complex AD DS deployments</vt:lpstr>
      <vt:lpstr>Lesson 2: Deploying a distributed AD DS environment</vt:lpstr>
      <vt:lpstr>PowerPoint Presentation</vt:lpstr>
      <vt:lpstr>AD DS domain functional levels</vt:lpstr>
      <vt:lpstr>AD DS forest functional levels</vt:lpstr>
      <vt:lpstr>Deploying new AD DS domains</vt:lpstr>
      <vt:lpstr>Demonstration: Installing a domain controller in a new domain in an existing forest</vt:lpstr>
      <vt:lpstr>PowerPoint Presentation</vt:lpstr>
      <vt:lpstr>Upgrading a previous version of AD DS to Windows Server 2016</vt:lpstr>
      <vt:lpstr>Migrating to Windows Server 2016 AD DS from a previous version</vt:lpstr>
      <vt:lpstr>Migrating to Windows Server 2016 AD DS from a previous version</vt:lpstr>
      <vt:lpstr>Considerations for implementing complex AD DS environments</vt:lpstr>
      <vt:lpstr>Lesson 3: Configuring AD DS trusts</vt:lpstr>
      <vt:lpstr>PowerPoint Presentation</vt:lpstr>
      <vt:lpstr>Overview of different AD DS trust types</vt:lpstr>
      <vt:lpstr>How trusts work in a forest</vt:lpstr>
      <vt:lpstr>How trusts work between forests</vt:lpstr>
      <vt:lpstr>Configuring advanced AD DS trust settings</vt:lpstr>
      <vt:lpstr>Demonstration: Configuring a forest trust</vt:lpstr>
      <vt:lpstr>PowerPoint Presentation</vt:lpstr>
      <vt:lpstr>Lab: Domain and trust management in AD DS</vt:lpstr>
      <vt:lpstr>Lab Scenario</vt:lpstr>
      <vt:lpstr>Lab Review</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Anu Ananth</dc:creator>
  <cp:lastModifiedBy>Jaime Odell</cp:lastModifiedBy>
  <cp:revision>29</cp:revision>
  <dcterms:created xsi:type="dcterms:W3CDTF">2017-01-03T06:52:14Z</dcterms:created>
  <dcterms:modified xsi:type="dcterms:W3CDTF">2017-01-26T17:12:20Z</dcterms:modified>
</cp:coreProperties>
</file>