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86" r:id="rId10"/>
    <p:sldId id="287" r:id="rId11"/>
    <p:sldId id="288" r:id="rId12"/>
    <p:sldId id="264" r:id="rId13"/>
    <p:sldId id="265" r:id="rId14"/>
    <p:sldId id="266" r:id="rId15"/>
    <p:sldId id="301" r:id="rId16"/>
    <p:sldId id="267" r:id="rId17"/>
    <p:sldId id="268" r:id="rId18"/>
    <p:sldId id="269" r:id="rId19"/>
    <p:sldId id="270" r:id="rId20"/>
    <p:sldId id="289" r:id="rId21"/>
    <p:sldId id="290" r:id="rId22"/>
    <p:sldId id="271" r:id="rId23"/>
    <p:sldId id="272" r:id="rId24"/>
    <p:sldId id="273" r:id="rId25"/>
    <p:sldId id="291" r:id="rId26"/>
    <p:sldId id="292" r:id="rId27"/>
    <p:sldId id="274" r:id="rId28"/>
    <p:sldId id="293" r:id="rId29"/>
    <p:sldId id="275" r:id="rId30"/>
    <p:sldId id="276" r:id="rId31"/>
    <p:sldId id="277" r:id="rId32"/>
    <p:sldId id="278" r:id="rId33"/>
    <p:sldId id="279" r:id="rId34"/>
    <p:sldId id="280" r:id="rId35"/>
    <p:sldId id="294" r:id="rId36"/>
    <p:sldId id="295" r:id="rId37"/>
    <p:sldId id="281" r:id="rId38"/>
    <p:sldId id="282" r:id="rId39"/>
    <p:sldId id="284" r:id="rId40"/>
    <p:sldId id="285" r:id="rId41"/>
    <p:sldId id="300" r:id="rId42"/>
  </p:sldIdLst>
  <p:sldSz cx="9144000" cy="6858000" type="screen4x3"/>
  <p:notesSz cx="6858000" cy="9144000"/>
  <p:embeddedFontLst>
    <p:embeddedFont>
      <p:font typeface="Segoe UI" panose="020B0502040204020203"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
      <p:font typeface="Calibri" panose="020F0502020204030204" pitchFamily="34"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23" autoAdjust="0"/>
    <p:restoredTop sz="96370" autoAdjust="0"/>
  </p:normalViewPr>
  <p:slideViewPr>
    <p:cSldViewPr>
      <p:cViewPr varScale="1">
        <p:scale>
          <a:sx n="114" d="100"/>
          <a:sy n="114" d="100"/>
        </p:scale>
        <p:origin x="150" y="102"/>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16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A0A9CF-0DB3-435C-B034-E6B1DC7BC38A}"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E03772-CBA8-473B-8686-B5F6577CC91F}" type="slidenum">
              <a:rPr lang="en-US" smtClean="0"/>
              <a:t>‹#›</a:t>
            </a:fld>
            <a:endParaRPr lang="en-US"/>
          </a:p>
        </p:txBody>
      </p:sp>
    </p:spTree>
    <p:extLst>
      <p:ext uri="{BB962C8B-B14F-4D97-AF65-F5344CB8AC3E}">
        <p14:creationId xmlns:p14="http://schemas.microsoft.com/office/powerpoint/2010/main" val="3366589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45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After completing this module, students will be able to:</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Implement administrative templates.</a:t>
            </a:r>
          </a:p>
          <a:p>
            <a:pPr marL="342900" lvl="0" indent="-342900">
              <a:lnSpc>
                <a:spcPct val="115000"/>
              </a:lnSpc>
              <a:spcAft>
                <a:spcPts val="995"/>
              </a:spcAft>
              <a:buFont typeface="Symbol"/>
              <a:buChar char=""/>
            </a:pPr>
            <a:r>
              <a:rPr lang="en-US" sz="1000" dirty="0">
                <a:effectLst/>
                <a:latin typeface="Arial"/>
                <a:ea typeface="Times New Roman"/>
                <a:cs typeface="Times New Roman"/>
              </a:rPr>
              <a:t>Configure Folder Redirection, software installation, and scripts.</a:t>
            </a:r>
          </a:p>
          <a:p>
            <a:pPr marL="342900" lvl="0" indent="-342900">
              <a:lnSpc>
                <a:spcPct val="115000"/>
              </a:lnSpc>
              <a:spcAft>
                <a:spcPts val="995"/>
              </a:spcAft>
              <a:buFont typeface="Symbol"/>
              <a:buChar char=""/>
            </a:pPr>
            <a:r>
              <a:rPr lang="en-US" sz="1000" dirty="0">
                <a:effectLst/>
                <a:latin typeface="Arial"/>
                <a:ea typeface="Times New Roman"/>
                <a:cs typeface="Times New Roman"/>
              </a:rPr>
              <a:t>Configure Group Policy preferences.	</a:t>
            </a: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 </a:t>
            </a:r>
            <a:r>
              <a:rPr lang="en-US" sz="1000" b="1" dirty="0">
                <a:latin typeface="Arial"/>
                <a:ea typeface="Calibri"/>
                <a:cs typeface="Segoe UI"/>
              </a:rPr>
              <a:t>20742B_06.pptx</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in addition to the concepts that each lab covers. This enables you to provide meaningful hints to students who might have issues while working in the labs. Furthermore, it will help guide your lecture to ensure that you discuss the concepts that the labs cover. </a:t>
            </a:r>
          </a:p>
        </p:txBody>
      </p:sp>
      <p:sp>
        <p:nvSpPr>
          <p:cNvPr id="4" name="Slide Number Placeholder 3"/>
          <p:cNvSpPr>
            <a:spLocks noGrp="1"/>
          </p:cNvSpPr>
          <p:nvPr>
            <p:ph type="sldNum" sz="quarter" idx="10"/>
          </p:nvPr>
        </p:nvSpPr>
        <p:spPr/>
        <p:txBody>
          <a:bodyPr/>
          <a:lstStyle/>
          <a:p>
            <a:fld id="{B3E03772-CBA8-473B-8686-B5F6577CC91F}"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2735035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dirty="0">
                <a:solidFill>
                  <a:prstClr val="black"/>
                </a:solidFill>
                <a:latin typeface="Arial"/>
                <a:ea typeface="Times New Roman"/>
                <a:cs typeface="Segoe UI"/>
              </a:rPr>
              <a:t>Add comments to a GPO</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Group Policy Management Editor</a:t>
            </a:r>
            <a:r>
              <a:rPr lang="en-US" sz="1000" dirty="0">
                <a:solidFill>
                  <a:prstClr val="black"/>
                </a:solidFill>
                <a:latin typeface="Arial"/>
                <a:ea typeface="Times New Roman"/>
                <a:cs typeface="Segoe UI"/>
              </a:rPr>
              <a:t>, in the console tree, right-click the root node </a:t>
            </a:r>
            <a:br>
              <a:rPr lang="en-US" sz="1000" dirty="0">
                <a:solidFill>
                  <a:prstClr val="black"/>
                </a:solidFill>
                <a:latin typeface="Arial"/>
                <a:ea typeface="Times New Roman"/>
                <a:cs typeface="Segoe UI"/>
              </a:rPr>
            </a:br>
            <a:r>
              <a:rPr lang="en-US" sz="1000" b="1" dirty="0">
                <a:solidFill>
                  <a:prstClr val="black"/>
                </a:solidFill>
                <a:latin typeface="Arial"/>
                <a:ea typeface="Times New Roman"/>
                <a:cs typeface="Times New Roman"/>
              </a:rPr>
              <a:t>GPO1 [LON-DC1.ADATUM.COM]</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the </a:t>
            </a:r>
            <a:r>
              <a:rPr lang="en-US" sz="1000" b="1" dirty="0">
                <a:solidFill>
                  <a:prstClr val="black"/>
                </a:solidFill>
                <a:latin typeface="Arial"/>
                <a:ea typeface="Times New Roman"/>
                <a:cs typeface="Times New Roman"/>
              </a:rPr>
              <a:t>Comment</a:t>
            </a:r>
            <a:r>
              <a:rPr lang="en-US" sz="1000" dirty="0">
                <a:solidFill>
                  <a:prstClr val="black"/>
                </a:solidFill>
                <a:latin typeface="Arial"/>
                <a:ea typeface="Times New Roman"/>
                <a:cs typeface="Segoe UI"/>
              </a:rPr>
              <a:t> tab.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Type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 corporate standard policies. Settings are scoped to all users and computers in the domain. Person responsible for this GPO: </a:t>
            </a:r>
            <a:r>
              <a:rPr lang="en-US" sz="1000" b="1" i="1" dirty="0">
                <a:solidFill>
                  <a:prstClr val="black"/>
                </a:solidFill>
                <a:latin typeface="Arial"/>
                <a:ea typeface="Times New Roman"/>
                <a:cs typeface="Times New Roman"/>
              </a:rPr>
              <a:t>your name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Point out that this comment displays on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Segoe UI"/>
              </a:rPr>
              <a:t> tab of the GPO in the </a:t>
            </a:r>
            <a:r>
              <a:rPr lang="en-US" sz="1000" b="1" dirty="0">
                <a:solidFill>
                  <a:prstClr val="black"/>
                </a:solidFill>
                <a:latin typeface="Arial"/>
                <a:ea typeface="Times New Roman"/>
                <a:cs typeface="Times New Roman"/>
              </a:rPr>
              <a:t>Group Policy Management Console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the Group Policy Management Editor window.</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Create a new GPO by copying an existing GPO</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dirty="0">
                <a:solidFill>
                  <a:prstClr val="black"/>
                </a:solidFill>
                <a:latin typeface="Arial"/>
                <a:ea typeface="Times New Roman"/>
                <a:cs typeface="Times New Roman"/>
              </a:rPr>
              <a:t>GPMC, in the navigation pane</a:t>
            </a:r>
            <a:r>
              <a:rPr lang="en-US" sz="1000" dirty="0">
                <a:solidFill>
                  <a:prstClr val="black"/>
                </a:solidFill>
                <a:latin typeface="Arial"/>
                <a:ea typeface="Times New Roman"/>
                <a:cs typeface="Segoe UI"/>
              </a:rPr>
              <a:t>, click the </a:t>
            </a:r>
            <a:r>
              <a:rPr lang="en-US" sz="1000" b="1" dirty="0">
                <a:solidFill>
                  <a:prstClr val="black"/>
                </a:solidFill>
                <a:latin typeface="Arial"/>
                <a:ea typeface="Times New Roman"/>
                <a:cs typeface="Times New Roman"/>
              </a:rPr>
              <a:t>Group Policy Objects</a:t>
            </a:r>
            <a:r>
              <a:rPr lang="en-US" sz="1000" dirty="0">
                <a:solidFill>
                  <a:prstClr val="black"/>
                </a:solidFill>
                <a:latin typeface="Arial"/>
                <a:ea typeface="Times New Roman"/>
                <a:cs typeface="Segoe UI"/>
              </a:rPr>
              <a:t> container, right-click </a:t>
            </a:r>
            <a:r>
              <a:rPr lang="en-US" sz="1000" b="1" dirty="0">
                <a:solidFill>
                  <a:prstClr val="black"/>
                </a:solidFill>
                <a:latin typeface="Arial"/>
                <a:ea typeface="Times New Roman"/>
                <a:cs typeface="Times New Roman"/>
              </a:rPr>
              <a:t>GPO1</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Copy</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Right-click the </a:t>
            </a:r>
            <a:r>
              <a:rPr lang="en-US" sz="1000" b="1" dirty="0">
                <a:solidFill>
                  <a:prstClr val="black"/>
                </a:solidFill>
                <a:latin typeface="Arial"/>
                <a:ea typeface="Times New Roman"/>
                <a:cs typeface="Times New Roman"/>
              </a:rPr>
              <a:t>Group Policy Objects</a:t>
            </a:r>
            <a:r>
              <a:rPr lang="en-US" sz="1000" dirty="0">
                <a:solidFill>
                  <a:prstClr val="black"/>
                </a:solidFill>
                <a:latin typeface="Arial"/>
                <a:ea typeface="Times New Roman"/>
                <a:cs typeface="Segoe UI"/>
              </a:rPr>
              <a:t> container, click </a:t>
            </a:r>
            <a:r>
              <a:rPr lang="en-US" sz="1000" b="1" dirty="0">
                <a:solidFill>
                  <a:prstClr val="black"/>
                </a:solidFill>
                <a:latin typeface="Arial"/>
                <a:ea typeface="Times New Roman"/>
                <a:cs typeface="Times New Roman"/>
              </a:rPr>
              <a:t>Paste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 </a:t>
            </a:r>
            <a:r>
              <a:rPr lang="en-US" sz="1000" dirty="0">
                <a:solidFill>
                  <a:prstClr val="black"/>
                </a:solidFill>
                <a:latin typeface="Arial"/>
                <a:ea typeface="Times New Roman"/>
                <a:cs typeface="Times New Roman"/>
              </a:rPr>
              <a:t>twice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Create a new GPO by importing settings that were exported from another GPO</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dirty="0">
                <a:solidFill>
                  <a:prstClr val="black"/>
                </a:solidFill>
                <a:latin typeface="Arial"/>
                <a:ea typeface="Times New Roman"/>
                <a:cs typeface="Times New Roman"/>
              </a:rPr>
              <a:t>GPMC, in the navigation pane</a:t>
            </a:r>
            <a:r>
              <a:rPr lang="en-US" sz="1000" dirty="0">
                <a:solidFill>
                  <a:prstClr val="black"/>
                </a:solidFill>
                <a:latin typeface="Arial"/>
                <a:ea typeface="Times New Roman"/>
                <a:cs typeface="Segoe UI"/>
              </a:rPr>
              <a:t>, click the </a:t>
            </a:r>
            <a:r>
              <a:rPr lang="en-US" sz="1000" b="1" dirty="0">
                <a:solidFill>
                  <a:prstClr val="black"/>
                </a:solidFill>
                <a:latin typeface="Arial"/>
                <a:ea typeface="Times New Roman"/>
                <a:cs typeface="Times New Roman"/>
              </a:rPr>
              <a:t>Group Policy Objects</a:t>
            </a:r>
            <a:r>
              <a:rPr lang="en-US" sz="1000" dirty="0">
                <a:solidFill>
                  <a:prstClr val="black"/>
                </a:solidFill>
                <a:latin typeface="Arial"/>
                <a:ea typeface="Times New Roman"/>
                <a:cs typeface="Segoe UI"/>
              </a:rPr>
              <a:t> container, right-click </a:t>
            </a:r>
            <a:r>
              <a:rPr lang="en-US" sz="1000" b="1" dirty="0">
                <a:solidFill>
                  <a:prstClr val="black"/>
                </a:solidFill>
                <a:latin typeface="Arial"/>
                <a:ea typeface="Times New Roman"/>
                <a:cs typeface="Times New Roman"/>
              </a:rPr>
              <a:t>GPO1</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Back Up</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Location</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c:\</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Back Up</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When the backup finishes,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dirty="0">
                <a:solidFill>
                  <a:prstClr val="black"/>
                </a:solidFill>
                <a:latin typeface="Arial"/>
                <a:ea typeface="Times New Roman"/>
                <a:cs typeface="Times New Roman"/>
              </a:rPr>
              <a:t>GPMC, in the navigation pane</a:t>
            </a:r>
            <a:r>
              <a:rPr lang="en-US" sz="1000" dirty="0">
                <a:solidFill>
                  <a:prstClr val="black"/>
                </a:solidFill>
                <a:latin typeface="Arial"/>
                <a:ea typeface="Times New Roman"/>
                <a:cs typeface="Segoe UI"/>
              </a:rPr>
              <a:t>, right-click the </a:t>
            </a:r>
            <a:r>
              <a:rPr lang="en-US" sz="1000" b="1" dirty="0">
                <a:solidFill>
                  <a:prstClr val="black"/>
                </a:solidFill>
                <a:latin typeface="Arial"/>
                <a:ea typeface="Times New Roman"/>
                <a:cs typeface="Times New Roman"/>
              </a:rPr>
              <a:t>Group Policy Objects</a:t>
            </a:r>
            <a:r>
              <a:rPr lang="en-US" sz="1000" dirty="0">
                <a:solidFill>
                  <a:prstClr val="black"/>
                </a:solidFill>
                <a:latin typeface="Arial"/>
                <a:ea typeface="Times New Roman"/>
                <a:cs typeface="Segoe UI"/>
              </a:rPr>
              <a:t> container, and then </a:t>
            </a:r>
            <a:br>
              <a:rPr lang="en-US" sz="1000" dirty="0">
                <a:solidFill>
                  <a:prstClr val="black"/>
                </a:solidFill>
                <a:latin typeface="Arial"/>
                <a:ea typeface="Times New Roman"/>
                <a:cs typeface="Segoe UI"/>
              </a:rPr>
            </a:b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New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ADATUM Import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dirty="0">
                <a:solidFill>
                  <a:prstClr val="black"/>
                </a:solidFill>
                <a:latin typeface="Arial"/>
                <a:ea typeface="Times New Roman"/>
                <a:cs typeface="Times New Roman"/>
              </a:rPr>
              <a:t>GPMC, in the navigation pane</a:t>
            </a:r>
            <a:r>
              <a:rPr lang="en-US" sz="1000" dirty="0">
                <a:solidFill>
                  <a:prstClr val="black"/>
                </a:solidFill>
                <a:latin typeface="Arial"/>
                <a:ea typeface="Times New Roman"/>
                <a:cs typeface="Segoe UI"/>
              </a:rPr>
              <a:t>, right-click the </a:t>
            </a:r>
            <a:r>
              <a:rPr lang="en-US" sz="1000" b="1" dirty="0">
                <a:solidFill>
                  <a:prstClr val="black"/>
                </a:solidFill>
                <a:latin typeface="Arial"/>
                <a:ea typeface="Times New Roman"/>
                <a:cs typeface="Times New Roman"/>
              </a:rPr>
              <a:t>ADATUM Import</a:t>
            </a:r>
            <a:r>
              <a:rPr lang="en-US" sz="1000" dirty="0">
                <a:solidFill>
                  <a:prstClr val="black"/>
                </a:solidFill>
                <a:latin typeface="Arial"/>
                <a:ea typeface="Times New Roman"/>
                <a:cs typeface="Segoe UI"/>
              </a:rPr>
              <a:t> GPO, and then click </a:t>
            </a:r>
            <a:r>
              <a:rPr lang="en-US" sz="1000" b="1" dirty="0">
                <a:solidFill>
                  <a:prstClr val="black"/>
                </a:solidFill>
                <a:latin typeface="Arial"/>
                <a:ea typeface="Times New Roman"/>
                <a:cs typeface="Times New Roman"/>
              </a:rPr>
              <a:t>Import Settings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Import Settings Wizard</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Segoe UI"/>
              </a:rPr>
              <a:t> three times.</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10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3602079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a:solidFill>
                  <a:prstClr val="black"/>
                </a:solidFill>
                <a:latin typeface="Arial"/>
                <a:ea typeface="Times New Roman"/>
                <a:cs typeface="Segoe UI"/>
              </a:rPr>
              <a:t>Select </a:t>
            </a:r>
            <a:r>
              <a:rPr lang="en-US" sz="1000" b="1">
                <a:solidFill>
                  <a:prstClr val="black"/>
                </a:solidFill>
                <a:latin typeface="Arial"/>
                <a:ea typeface="Times New Roman"/>
                <a:cs typeface="Times New Roman"/>
              </a:rPr>
              <a:t>GPO1</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 two times.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Finish</a:t>
            </a:r>
            <a:r>
              <a:rPr lang="en-US" sz="1000">
                <a:solidFill>
                  <a:prstClr val="black"/>
                </a:solidFill>
                <a:latin typeface="Arial"/>
                <a:ea typeface="Times New Roman"/>
                <a:cs typeface="Times New Roman"/>
              </a:rPr>
              <a:t>,</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a:solidFill>
                  <a:prstClr val="black"/>
                </a:solidFill>
                <a:latin typeface="Arial"/>
                <a:ea typeface="Times New Roman"/>
                <a:cs typeface="Segoe UI"/>
              </a:rPr>
              <a:t>Close the GPMC.</a:t>
            </a:r>
            <a:endParaRPr lang="en-US"/>
          </a:p>
        </p:txBody>
      </p:sp>
      <p:sp>
        <p:nvSpPr>
          <p:cNvPr id="4" name="Slide Number Placeholder 3"/>
          <p:cNvSpPr>
            <a:spLocks noGrp="1"/>
          </p:cNvSpPr>
          <p:nvPr>
            <p:ph type="sldNum" sz="quarter" idx="10"/>
          </p:nvPr>
        </p:nvSpPr>
        <p:spPr/>
        <p:txBody>
          <a:bodyPr/>
          <a:lstStyle/>
          <a:p>
            <a:fld id="{B3E03772-CBA8-473B-8686-B5F6577CC91F}"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857984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to students that the easiest way to configure security settings is to use a predefined baseline in the Microsoft Security Compliance Manager. Emphasize this to the students. Consider demonstrating the Security Compliance Manager, but install the tool prior to the demonstration, because it takes some time to install. You also can demonstrate how to create a security template by using the Security Compliance Manager and then importing it into a GPO. Mention to the students that not all security settings can be configured in a security template. </a:t>
            </a:r>
          </a:p>
        </p:txBody>
      </p:sp>
      <p:sp>
        <p:nvSpPr>
          <p:cNvPr id="4" name="Slide Number Placeholder 3"/>
          <p:cNvSpPr>
            <a:spLocks noGrp="1"/>
          </p:cNvSpPr>
          <p:nvPr>
            <p:ph type="sldNum" sz="quarter" idx="10"/>
          </p:nvPr>
        </p:nvSpPr>
        <p:spPr/>
        <p:txBody>
          <a:bodyPr/>
          <a:lstStyle/>
          <a:p>
            <a:fld id="{B3E03772-CBA8-473B-8686-B5F6577CC91F}"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3784883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You can use the .admx files for Microsoft Office 2016 to demonstrate how to extend the set of administrative templates. Also mention that if .adm files are used, the settings will be available only in the GPO where the .adm file is added.</a:t>
            </a:r>
          </a:p>
        </p:txBody>
      </p:sp>
      <p:sp>
        <p:nvSpPr>
          <p:cNvPr id="4" name="Slide Number Placeholder 3"/>
          <p:cNvSpPr>
            <a:spLocks noGrp="1"/>
          </p:cNvSpPr>
          <p:nvPr>
            <p:ph type="sldNum" sz="quarter" idx="10"/>
          </p:nvPr>
        </p:nvSpPr>
        <p:spPr/>
        <p:txBody>
          <a:bodyPr/>
          <a:lstStyle/>
          <a:p>
            <a:fld id="{B3E03772-CBA8-473B-8686-B5F6577CC91F}"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731022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600"/>
              </a:spcAft>
            </a:pPr>
            <a:r>
              <a:rPr lang="en-US" sz="1000" dirty="0">
                <a:latin typeface="Arial"/>
                <a:ea typeface="Calibri"/>
                <a:cs typeface="Segoe UI"/>
              </a:rPr>
              <a:t>Briefly review the lesson content.</a:t>
            </a:r>
            <a:endParaRPr lang="en-US" sz="1000" dirty="0">
              <a:latin typeface="Arial"/>
              <a:ea typeface="Calibri"/>
              <a:cs typeface="Times New Roman"/>
            </a:endParaRPr>
          </a:p>
          <a:p>
            <a:pPr>
              <a:lnSpc>
                <a:spcPct val="115000"/>
              </a:lnSpc>
              <a:spcAft>
                <a:spcPts val="6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600"/>
              </a:spcAft>
            </a:pPr>
            <a:r>
              <a:rPr lang="en-US" sz="1000" dirty="0">
                <a:latin typeface="Arial"/>
                <a:ea typeface="Calibri"/>
                <a:cs typeface="Times New Roman"/>
              </a:rPr>
              <a:t>Which of the following folders can you redirect by using Folder Redirection? (Select all that apply.)</a:t>
            </a:r>
          </a:p>
          <a:p>
            <a:pPr>
              <a:lnSpc>
                <a:spcPct val="115000"/>
              </a:lnSpc>
              <a:spcAft>
                <a:spcPts val="600"/>
              </a:spcAft>
            </a:pPr>
            <a:r>
              <a:rPr lang="en-US" sz="1000" dirty="0">
                <a:latin typeface="Arial"/>
                <a:ea typeface="Calibri"/>
                <a:cs typeface="Times New Roman"/>
              </a:rPr>
              <a:t>(   ) Option 1: </a:t>
            </a:r>
            <a:r>
              <a:rPr lang="en-US" sz="1000" b="1" dirty="0">
                <a:latin typeface="Arial"/>
                <a:ea typeface="Calibri"/>
                <a:cs typeface="Times New Roman"/>
              </a:rPr>
              <a:t>Documents</a:t>
            </a:r>
          </a:p>
          <a:p>
            <a:pPr>
              <a:lnSpc>
                <a:spcPct val="115000"/>
              </a:lnSpc>
              <a:spcAft>
                <a:spcPts val="600"/>
              </a:spcAft>
            </a:pPr>
            <a:r>
              <a:rPr lang="en-US" sz="1000" dirty="0">
                <a:latin typeface="Arial"/>
                <a:ea typeface="Calibri"/>
                <a:cs typeface="Times New Roman"/>
              </a:rPr>
              <a:t>(   ) Option 2: </a:t>
            </a:r>
            <a:r>
              <a:rPr lang="en-US" sz="1000" b="1" dirty="0">
                <a:latin typeface="Arial"/>
                <a:ea typeface="Calibri"/>
                <a:cs typeface="Times New Roman"/>
              </a:rPr>
              <a:t>Favorites</a:t>
            </a:r>
          </a:p>
          <a:p>
            <a:pPr>
              <a:lnSpc>
                <a:spcPct val="115000"/>
              </a:lnSpc>
              <a:spcAft>
                <a:spcPts val="600"/>
              </a:spcAft>
            </a:pPr>
            <a:r>
              <a:rPr lang="en-US" sz="1000" dirty="0">
                <a:latin typeface="Arial"/>
                <a:ea typeface="Calibri"/>
                <a:cs typeface="Times New Roman"/>
              </a:rPr>
              <a:t>(   ) Option 3: </a:t>
            </a:r>
            <a:r>
              <a:rPr lang="en-US" sz="1000" b="1" dirty="0" err="1">
                <a:latin typeface="Arial"/>
                <a:ea typeface="Calibri"/>
                <a:cs typeface="Times New Roman"/>
              </a:rPr>
              <a:t>AppData</a:t>
            </a:r>
            <a:r>
              <a:rPr lang="en-US" sz="1000" b="1" dirty="0">
                <a:latin typeface="Arial"/>
                <a:ea typeface="Calibri"/>
                <a:cs typeface="Times New Roman"/>
              </a:rPr>
              <a:t> (Roaming)</a:t>
            </a:r>
          </a:p>
          <a:p>
            <a:pPr>
              <a:lnSpc>
                <a:spcPct val="115000"/>
              </a:lnSpc>
              <a:spcAft>
                <a:spcPts val="600"/>
              </a:spcAft>
            </a:pPr>
            <a:r>
              <a:rPr lang="en-US" sz="1000" dirty="0">
                <a:latin typeface="Arial"/>
                <a:ea typeface="Calibri"/>
                <a:cs typeface="Times New Roman"/>
              </a:rPr>
              <a:t>(   ) Option 4: </a:t>
            </a:r>
            <a:r>
              <a:rPr lang="en-US" sz="1000" b="1" dirty="0" err="1">
                <a:latin typeface="Arial"/>
                <a:ea typeface="Calibri"/>
                <a:cs typeface="Times New Roman"/>
              </a:rPr>
              <a:t>AppData</a:t>
            </a:r>
            <a:r>
              <a:rPr lang="en-US" sz="1000" b="1" dirty="0">
                <a:latin typeface="Arial"/>
                <a:ea typeface="Calibri"/>
                <a:cs typeface="Times New Roman"/>
              </a:rPr>
              <a:t> (Local)</a:t>
            </a:r>
          </a:p>
          <a:p>
            <a:pPr>
              <a:lnSpc>
                <a:spcPct val="115000"/>
              </a:lnSpc>
              <a:spcAft>
                <a:spcPts val="600"/>
              </a:spcAft>
            </a:pPr>
            <a:r>
              <a:rPr lang="en-US" sz="1000" dirty="0">
                <a:latin typeface="Arial"/>
                <a:ea typeface="Calibri"/>
                <a:cs typeface="Times New Roman"/>
              </a:rPr>
              <a:t>(   ) Option 5: </a:t>
            </a:r>
            <a:r>
              <a:rPr lang="en-US" sz="1000" b="1" dirty="0">
                <a:latin typeface="Arial"/>
                <a:ea typeface="Calibri"/>
                <a:cs typeface="Times New Roman"/>
              </a:rPr>
              <a:t>Program Files</a:t>
            </a:r>
          </a:p>
          <a:p>
            <a:pPr>
              <a:lnSpc>
                <a:spcPct val="115000"/>
              </a:lnSpc>
              <a:spcAft>
                <a:spcPts val="6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600"/>
              </a:spcAft>
            </a:pPr>
            <a:r>
              <a:rPr lang="en-US" sz="1000" dirty="0">
                <a:latin typeface="Arial"/>
                <a:ea typeface="Calibri"/>
                <a:cs typeface="Times New Roman"/>
              </a:rPr>
              <a:t>(√ ) Option 1: </a:t>
            </a:r>
            <a:r>
              <a:rPr lang="en-US" sz="1000" b="1" dirty="0">
                <a:latin typeface="Arial"/>
                <a:ea typeface="Calibri"/>
                <a:cs typeface="Times New Roman"/>
              </a:rPr>
              <a:t>Documents</a:t>
            </a:r>
          </a:p>
          <a:p>
            <a:pPr>
              <a:lnSpc>
                <a:spcPct val="115000"/>
              </a:lnSpc>
              <a:spcAft>
                <a:spcPts val="600"/>
              </a:spcAft>
            </a:pPr>
            <a:r>
              <a:rPr lang="en-US" sz="1000" dirty="0">
                <a:latin typeface="Arial"/>
                <a:ea typeface="Calibri"/>
                <a:cs typeface="Times New Roman"/>
              </a:rPr>
              <a:t>(√ ) Option 2: </a:t>
            </a:r>
            <a:r>
              <a:rPr lang="en-US" sz="1000" b="1" dirty="0">
                <a:latin typeface="Arial"/>
                <a:ea typeface="Calibri"/>
                <a:cs typeface="Times New Roman"/>
              </a:rPr>
              <a:t>Favorites</a:t>
            </a:r>
          </a:p>
          <a:p>
            <a:pPr>
              <a:lnSpc>
                <a:spcPct val="115000"/>
              </a:lnSpc>
              <a:spcAft>
                <a:spcPts val="600"/>
              </a:spcAft>
            </a:pPr>
            <a:r>
              <a:rPr lang="en-US" sz="1000" dirty="0">
                <a:latin typeface="Arial"/>
                <a:ea typeface="Calibri"/>
                <a:cs typeface="Times New Roman"/>
              </a:rPr>
              <a:t>(√ ) Option 3: </a:t>
            </a:r>
            <a:r>
              <a:rPr lang="en-US" sz="1000" b="1" dirty="0" err="1">
                <a:latin typeface="Arial"/>
                <a:ea typeface="Calibri"/>
                <a:cs typeface="Times New Roman"/>
              </a:rPr>
              <a:t>AppData</a:t>
            </a:r>
            <a:r>
              <a:rPr lang="en-US" sz="1000" b="1" dirty="0">
                <a:latin typeface="Arial"/>
                <a:ea typeface="Calibri"/>
                <a:cs typeface="Times New Roman"/>
              </a:rPr>
              <a:t> (Roaming)</a:t>
            </a:r>
          </a:p>
          <a:p>
            <a:pPr>
              <a:lnSpc>
                <a:spcPct val="115000"/>
              </a:lnSpc>
              <a:spcAft>
                <a:spcPts val="600"/>
              </a:spcAft>
            </a:pPr>
            <a:r>
              <a:rPr lang="en-US" sz="1000" dirty="0">
                <a:latin typeface="Arial"/>
                <a:ea typeface="Calibri"/>
                <a:cs typeface="Times New Roman"/>
              </a:rPr>
              <a:t>(   ) Option 4: </a:t>
            </a:r>
            <a:r>
              <a:rPr lang="en-US" sz="1000" b="1" dirty="0" err="1">
                <a:latin typeface="Arial"/>
                <a:ea typeface="Calibri"/>
                <a:cs typeface="Times New Roman"/>
              </a:rPr>
              <a:t>AppData</a:t>
            </a:r>
            <a:r>
              <a:rPr lang="en-US" sz="1000" b="1" dirty="0">
                <a:latin typeface="Arial"/>
                <a:ea typeface="Calibri"/>
                <a:cs typeface="Times New Roman"/>
              </a:rPr>
              <a:t> (Local)</a:t>
            </a:r>
          </a:p>
          <a:p>
            <a:pPr>
              <a:lnSpc>
                <a:spcPct val="115000"/>
              </a:lnSpc>
              <a:spcAft>
                <a:spcPts val="600"/>
              </a:spcAft>
            </a:pPr>
            <a:r>
              <a:rPr lang="en-US" sz="1000" dirty="0">
                <a:latin typeface="Arial"/>
                <a:ea typeface="Calibri"/>
                <a:cs typeface="Times New Roman"/>
              </a:rPr>
              <a:t>(   ) Option 5: </a:t>
            </a:r>
            <a:r>
              <a:rPr lang="en-US" sz="1000" b="1" dirty="0">
                <a:latin typeface="Arial"/>
                <a:ea typeface="Calibri"/>
                <a:cs typeface="Times New Roman"/>
              </a:rPr>
              <a:t>Program Files</a:t>
            </a:r>
          </a:p>
          <a:p>
            <a:pPr>
              <a:lnSpc>
                <a:spcPct val="115000"/>
              </a:lnSpc>
              <a:spcAft>
                <a:spcPts val="600"/>
              </a:spcAft>
            </a:pPr>
            <a:r>
              <a:rPr lang="en-CA" sz="1000" b="1" dirty="0">
                <a:latin typeface="Arial"/>
                <a:ea typeface="Calibri"/>
                <a:cs typeface="Times New Roman"/>
              </a:rPr>
              <a:t>Feedback</a:t>
            </a:r>
          </a:p>
          <a:p>
            <a:pPr>
              <a:lnSpc>
                <a:spcPct val="115000"/>
              </a:lnSpc>
              <a:spcAft>
                <a:spcPts val="600"/>
              </a:spcAft>
            </a:pPr>
            <a:r>
              <a:rPr lang="en-US" sz="1000" dirty="0">
                <a:latin typeface="Arial" panose="020B0604020202020204" pitchFamily="34" charset="0"/>
                <a:cs typeface="Arial" panose="020B0604020202020204" pitchFamily="34" charset="0"/>
              </a:rPr>
              <a:t>You can redirect </a:t>
            </a:r>
            <a:r>
              <a:rPr lang="en-US" sz="1000" b="1" dirty="0">
                <a:latin typeface="Arial" panose="020B0604020202020204" pitchFamily="34" charset="0"/>
                <a:cs typeface="Arial" panose="020B0604020202020204" pitchFamily="34" charset="0"/>
              </a:rPr>
              <a:t>Documents</a:t>
            </a:r>
            <a:r>
              <a:rPr lang="en-US" sz="10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Favorites</a:t>
            </a:r>
            <a:r>
              <a:rPr lang="en-US" sz="1000" dirty="0">
                <a:latin typeface="Arial" panose="020B0604020202020204" pitchFamily="34" charset="0"/>
                <a:cs typeface="Arial" panose="020B0604020202020204" pitchFamily="34" charset="0"/>
              </a:rPr>
              <a:t>, and </a:t>
            </a:r>
            <a:r>
              <a:rPr lang="en-US" sz="1000" b="1" dirty="0" err="1">
                <a:latin typeface="Arial" panose="020B0604020202020204" pitchFamily="34" charset="0"/>
                <a:cs typeface="Arial" panose="020B0604020202020204" pitchFamily="34" charset="0"/>
              </a:rPr>
              <a:t>AppData</a:t>
            </a:r>
            <a:r>
              <a:rPr lang="en-US" sz="1000" b="1" dirty="0">
                <a:latin typeface="Arial" panose="020B0604020202020204" pitchFamily="34" charset="0"/>
                <a:cs typeface="Arial" panose="020B0604020202020204" pitchFamily="34" charset="0"/>
              </a:rPr>
              <a:t> (Roaming)</a:t>
            </a:r>
            <a:r>
              <a:rPr lang="en-US" sz="1000" dirty="0">
                <a:latin typeface="Arial" panose="020B0604020202020204" pitchFamily="34" charset="0"/>
                <a:cs typeface="Arial" panose="020B0604020202020204" pitchFamily="34" charset="0"/>
              </a:rPr>
              <a:t>. Three directories exist in a user’s </a:t>
            </a:r>
            <a:r>
              <a:rPr lang="en-US" sz="1000" dirty="0" err="1">
                <a:latin typeface="Arial" panose="020B0604020202020204" pitchFamily="34" charset="0"/>
                <a:cs typeface="Arial" panose="020B0604020202020204" pitchFamily="34" charset="0"/>
              </a:rPr>
              <a:t>AppData</a:t>
            </a:r>
            <a:r>
              <a:rPr lang="en-US" sz="1000" dirty="0">
                <a:latin typeface="Arial" panose="020B0604020202020204" pitchFamily="34" charset="0"/>
                <a:cs typeface="Arial" panose="020B0604020202020204" pitchFamily="34" charset="0"/>
              </a:rPr>
              <a:t> directory: </a:t>
            </a:r>
            <a:r>
              <a:rPr lang="en-US" sz="1000" b="1" dirty="0">
                <a:latin typeface="Arial" panose="020B0604020202020204" pitchFamily="34" charset="0"/>
                <a:cs typeface="Arial" panose="020B0604020202020204" pitchFamily="34" charset="0"/>
              </a:rPr>
              <a:t>Local</a:t>
            </a:r>
            <a:r>
              <a:rPr lang="en-US" sz="1000" dirty="0">
                <a:latin typeface="Arial" panose="020B0604020202020204" pitchFamily="34" charset="0"/>
                <a:cs typeface="Arial" panose="020B0604020202020204" pitchFamily="34" charset="0"/>
              </a:rPr>
              <a:t>, </a:t>
            </a:r>
            <a:r>
              <a:rPr lang="en-US" sz="1000" b="1" dirty="0" err="1">
                <a:latin typeface="Arial" panose="020B0604020202020204" pitchFamily="34" charset="0"/>
                <a:cs typeface="Arial" panose="020B0604020202020204" pitchFamily="34" charset="0"/>
              </a:rPr>
              <a:t>LocalLow</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Roaming</a:t>
            </a:r>
            <a:r>
              <a:rPr lang="en-US" sz="1000" dirty="0">
                <a:latin typeface="Arial" panose="020B0604020202020204" pitchFamily="34" charset="0"/>
                <a:cs typeface="Arial" panose="020B0604020202020204" pitchFamily="34" charset="0"/>
              </a:rPr>
              <a:t>. You can only redirect </a:t>
            </a:r>
            <a:r>
              <a:rPr lang="en-US" sz="1000" b="1" dirty="0">
                <a:latin typeface="Arial" panose="020B0604020202020204" pitchFamily="34" charset="0"/>
                <a:cs typeface="Arial" panose="020B0604020202020204" pitchFamily="34" charset="0"/>
              </a:rPr>
              <a:t>Roaming</a:t>
            </a:r>
            <a:r>
              <a:rPr lang="en-US" sz="1000" dirty="0">
                <a:latin typeface="Arial" panose="020B0604020202020204" pitchFamily="34" charset="0"/>
                <a:cs typeface="Arial" panose="020B0604020202020204" pitchFamily="34" charset="0"/>
              </a:rPr>
              <a:t> by using Folder Redirection. You cannot redirect </a:t>
            </a:r>
            <a:r>
              <a:rPr lang="en-US" sz="1000" b="1" dirty="0">
                <a:latin typeface="Arial" panose="020B0604020202020204" pitchFamily="34" charset="0"/>
                <a:cs typeface="Arial" panose="020B0604020202020204" pitchFamily="34" charset="0"/>
              </a:rPr>
              <a:t>Program Files</a:t>
            </a:r>
            <a:r>
              <a:rPr lang="en-US" sz="1000" dirty="0">
                <a:latin typeface="Arial" panose="020B0604020202020204" pitchFamily="34" charset="0"/>
                <a:cs typeface="Arial" panose="020B0604020202020204" pitchFamily="34" charset="0"/>
              </a:rPr>
              <a:t>. This folder must be located on the local hard drive. </a:t>
            </a:r>
          </a:p>
          <a:p>
            <a:pPr>
              <a:lnSpc>
                <a:spcPct val="115000"/>
              </a:lnSpc>
              <a:spcAft>
                <a:spcPts val="1000"/>
              </a:spcAft>
            </a:pPr>
            <a:endParaRPr lang="en-US" sz="1000" dirty="0">
              <a:latin typeface="Arial" panose="020B0604020202020204" pitchFamily="34" charset="0"/>
              <a:cs typeface="Arial" panose="020B0604020202020204" pitchFamily="34" charset="0"/>
            </a:endParaRPr>
          </a:p>
          <a:p>
            <a:pPr>
              <a:lnSpc>
                <a:spcPct val="115000"/>
              </a:lnSpc>
              <a:spcAft>
                <a:spcPts val="1000"/>
              </a:spcAft>
            </a:pPr>
            <a:endParaRPr lang="en-CA"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4267474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CA" sz="1000" b="1" dirty="0">
                <a:latin typeface="Arial" panose="020B0604020202020204" pitchFamily="34" charset="0"/>
                <a:cs typeface="Arial" panose="020B0604020202020204" pitchFamily="34" charset="0"/>
              </a:rPr>
              <a:t>Categorize Activity</a:t>
            </a:r>
          </a:p>
          <a:p>
            <a:pPr lvl="0">
              <a:lnSpc>
                <a:spcPct val="115000"/>
              </a:lnSpc>
              <a:spcAft>
                <a:spcPts val="995"/>
              </a:spcAft>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15</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val="1295827036"/>
              </p:ext>
            </p:extLst>
          </p:nvPr>
        </p:nvGraphicFramePr>
        <p:xfrm>
          <a:off x="404664" y="2457514"/>
          <a:ext cx="5772150" cy="2278380"/>
        </p:xfrm>
        <a:graphic>
          <a:graphicData uri="http://schemas.openxmlformats.org/drawingml/2006/table">
            <a:tbl>
              <a:tblPr firstRow="1" firstCol="1" bandRow="1">
                <a:tableStyleId>{5940675A-B579-460E-94D1-54222C63F5DA}</a:tableStyleId>
              </a:tblPr>
              <a:tblGrid>
                <a:gridCol w="1924050">
                  <a:extLst>
                    <a:ext uri="{9D8B030D-6E8A-4147-A177-3AD203B41FA5}">
                      <a16:colId xmlns:a16="http://schemas.microsoft.com/office/drawing/2014/main" val="20000"/>
                    </a:ext>
                  </a:extLst>
                </a:gridCol>
                <a:gridCol w="1924050">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tblGrid>
              <a:tr h="0">
                <a:tc>
                  <a:txBody>
                    <a:bodyPr/>
                    <a:lstStyle/>
                    <a:p>
                      <a:pPr>
                        <a:lnSpc>
                          <a:spcPct val="115000"/>
                        </a:lnSpc>
                        <a:spcAft>
                          <a:spcPts val="0"/>
                        </a:spcAft>
                      </a:pPr>
                      <a:r>
                        <a:rPr lang="en-US" sz="1000" dirty="0">
                          <a:effectLst/>
                        </a:rPr>
                        <a:t>Category 1</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nSpc>
                          <a:spcPct val="115000"/>
                        </a:lnSpc>
                        <a:spcAft>
                          <a:spcPts val="0"/>
                        </a:spcAft>
                      </a:pPr>
                      <a:r>
                        <a:rPr lang="en-US" sz="1000">
                          <a:effectLst/>
                        </a:rPr>
                        <a:t>Category 2</a:t>
                      </a:r>
                      <a:endParaRPr lang="en-US" sz="10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nSpc>
                          <a:spcPct val="115000"/>
                        </a:lnSpc>
                        <a:spcAft>
                          <a:spcPts val="0"/>
                        </a:spcAft>
                      </a:pPr>
                      <a:r>
                        <a:rPr lang="en-US" sz="1000">
                          <a:effectLst/>
                        </a:rPr>
                        <a:t>Category 3</a:t>
                      </a:r>
                      <a:endParaRPr lang="en-US" sz="10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US" sz="1000" b="1" dirty="0">
                          <a:effectLst/>
                        </a:rPr>
                        <a:t>User Configuration</a:t>
                      </a:r>
                      <a:br>
                        <a:rPr lang="en-US" sz="1000" b="1" dirty="0">
                          <a:effectLst/>
                        </a:rPr>
                      </a:b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nSpc>
                          <a:spcPct val="115000"/>
                        </a:lnSpc>
                        <a:spcAft>
                          <a:spcPts val="0"/>
                        </a:spcAft>
                      </a:pPr>
                      <a:r>
                        <a:rPr lang="en-US" sz="1000" b="1" dirty="0">
                          <a:effectLst/>
                        </a:rPr>
                        <a:t>Computer Configuration</a:t>
                      </a:r>
                      <a:br>
                        <a:rPr lang="en-US" sz="1000" b="1" dirty="0">
                          <a:effectLst/>
                        </a:rPr>
                      </a:b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nSpc>
                          <a:spcPct val="115000"/>
                        </a:lnSpc>
                        <a:spcAft>
                          <a:spcPts val="0"/>
                        </a:spcAft>
                      </a:pPr>
                      <a:r>
                        <a:rPr lang="en-US" sz="1000" b="1" dirty="0">
                          <a:effectLst/>
                        </a:rPr>
                        <a:t>User Configuration and Computer Configuration</a:t>
                      </a:r>
                      <a:br>
                        <a:rPr lang="en-US" sz="1000" b="1" dirty="0">
                          <a:effectLst/>
                        </a:rPr>
                      </a:b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US" sz="1000">
                          <a:effectLst/>
                          <a:latin typeface="Arial" panose="020B0604020202020204" pitchFamily="34" charset="0"/>
                          <a:ea typeface="Times New Roman"/>
                          <a:cs typeface="Arial" panose="020B0604020202020204" pitchFamily="34" charset="0"/>
                        </a:rPr>
                        <a:t>Category 1 Items</a:t>
                      </a:r>
                    </a:p>
                  </a:txBody>
                  <a:tcPr marL="68580" marR="68580" marT="0" marB="0"/>
                </a:tc>
                <a:tc>
                  <a:txBody>
                    <a:bodyPr/>
                    <a:lstStyle/>
                    <a:p>
                      <a:pPr>
                        <a:lnSpc>
                          <a:spcPct val="115000"/>
                        </a:lnSpc>
                        <a:spcAft>
                          <a:spcPts val="0"/>
                        </a:spcAft>
                      </a:pPr>
                      <a:r>
                        <a:rPr lang="en-US" sz="1000">
                          <a:effectLst/>
                          <a:latin typeface="Arial" panose="020B0604020202020204" pitchFamily="34" charset="0"/>
                          <a:ea typeface="Times New Roman"/>
                          <a:cs typeface="Arial" panose="020B0604020202020204" pitchFamily="34" charset="0"/>
                        </a:rPr>
                        <a:t>Category 2 Items</a:t>
                      </a:r>
                    </a:p>
                  </a:txBody>
                  <a:tcPr marL="68580" marR="68580" marT="0" marB="0"/>
                </a:tc>
                <a:tc>
                  <a:txBody>
                    <a:bodyPr/>
                    <a:lstStyle/>
                    <a:p>
                      <a:pPr>
                        <a:lnSpc>
                          <a:spcPct val="115000"/>
                        </a:lnSpc>
                        <a:spcAft>
                          <a:spcPts val="0"/>
                        </a:spcAft>
                      </a:pPr>
                      <a:r>
                        <a:rPr lang="en-US" sz="1000" dirty="0">
                          <a:effectLst/>
                          <a:latin typeface="Arial" panose="020B0604020202020204" pitchFamily="34" charset="0"/>
                          <a:ea typeface="Times New Roman"/>
                          <a:cs typeface="Arial" panose="020B0604020202020204" pitchFamily="34" charset="0"/>
                        </a:rPr>
                        <a:t>Category 3 Items</a:t>
                      </a: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US" sz="1000" b="1" dirty="0">
                          <a:effectLst/>
                        </a:rPr>
                        <a:t>Logon Scripts</a:t>
                      </a:r>
                      <a:br>
                        <a:rPr lang="en-US" sz="1000" b="1" dirty="0">
                          <a:effectLst/>
                        </a:rPr>
                      </a:b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nSpc>
                          <a:spcPct val="115000"/>
                        </a:lnSpc>
                        <a:spcAft>
                          <a:spcPts val="0"/>
                        </a:spcAft>
                      </a:pPr>
                      <a:r>
                        <a:rPr lang="en-US" sz="1000" b="1" dirty="0">
                          <a:effectLst/>
                        </a:rPr>
                        <a:t>Startup Scripts</a:t>
                      </a:r>
                      <a:br>
                        <a:rPr lang="en-US" sz="1000" b="1" dirty="0">
                          <a:effectLst/>
                        </a:rPr>
                      </a:b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nSpc>
                          <a:spcPct val="115000"/>
                        </a:lnSpc>
                        <a:spcAft>
                          <a:spcPts val="0"/>
                        </a:spcAft>
                      </a:pPr>
                      <a:r>
                        <a:rPr lang="en-US" sz="1000" b="1" dirty="0">
                          <a:effectLst/>
                        </a:rPr>
                        <a:t>Assign Software</a:t>
                      </a:r>
                      <a:br>
                        <a:rPr lang="en-US" sz="1000" b="1" dirty="0">
                          <a:effectLst/>
                        </a:rPr>
                      </a:b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US" sz="1000" b="1" dirty="0">
                          <a:effectLst/>
                        </a:rPr>
                        <a:t>Logoff Scripts</a:t>
                      </a:r>
                      <a:br>
                        <a:rPr lang="en-US" sz="1000" b="1" dirty="0">
                          <a:effectLst/>
                        </a:rPr>
                      </a:b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nSpc>
                          <a:spcPct val="115000"/>
                        </a:lnSpc>
                        <a:spcAft>
                          <a:spcPts val="0"/>
                        </a:spcAft>
                      </a:pPr>
                      <a:r>
                        <a:rPr lang="en-US" sz="1000" b="1" dirty="0">
                          <a:effectLst/>
                        </a:rPr>
                        <a:t>Shutdown Scripts</a:t>
                      </a:r>
                      <a:br>
                        <a:rPr lang="en-US" sz="1000" b="1" dirty="0">
                          <a:effectLst/>
                        </a:rPr>
                      </a:b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nSpc>
                          <a:spcPct val="115000"/>
                        </a:lnSpc>
                        <a:spcAft>
                          <a:spcPts val="0"/>
                        </a:spcAft>
                      </a:pP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US" sz="1000" b="1" dirty="0">
                          <a:effectLst/>
                        </a:rPr>
                        <a:t>Folder Redirection</a:t>
                      </a:r>
                      <a:br>
                        <a:rPr lang="en-US" sz="1000" b="1" dirty="0">
                          <a:effectLst/>
                        </a:rPr>
                      </a:b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nSpc>
                          <a:spcPct val="115000"/>
                        </a:lnSpc>
                        <a:spcAft>
                          <a:spcPts val="0"/>
                        </a:spcAft>
                      </a:pP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nSpc>
                          <a:spcPct val="115000"/>
                        </a:lnSpc>
                        <a:spcAft>
                          <a:spcPts val="0"/>
                        </a:spcAft>
                      </a:pP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5"/>
                  </a:ext>
                </a:extLst>
              </a:tr>
              <a:tr h="0">
                <a:tc>
                  <a:txBody>
                    <a:bodyPr/>
                    <a:lstStyle/>
                    <a:p>
                      <a:pPr>
                        <a:lnSpc>
                          <a:spcPct val="115000"/>
                        </a:lnSpc>
                        <a:spcAft>
                          <a:spcPts val="0"/>
                        </a:spcAft>
                      </a:pPr>
                      <a:r>
                        <a:rPr lang="en-US" sz="1000" b="1" dirty="0">
                          <a:effectLst/>
                        </a:rPr>
                        <a:t>Publish Software</a:t>
                      </a:r>
                      <a:br>
                        <a:rPr lang="en-US" sz="1000" b="1" dirty="0">
                          <a:effectLst/>
                        </a:rPr>
                      </a:b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nSpc>
                          <a:spcPct val="115000"/>
                        </a:lnSpc>
                        <a:spcAft>
                          <a:spcPts val="0"/>
                        </a:spcAft>
                      </a:pPr>
                      <a:endParaRPr lang="en-US" sz="1000" b="1">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nSpc>
                          <a:spcPct val="115000"/>
                        </a:lnSpc>
                        <a:spcAft>
                          <a:spcPts val="0"/>
                        </a:spcAft>
                      </a:pPr>
                      <a:endParaRPr lang="en-US" sz="1000" b="1"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72567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some of the advantages of Folder Redirection, including:</a:t>
            </a:r>
            <a:endParaRPr lang="en-US" sz="1000">
              <a:latin typeface="Arial"/>
              <a:ea typeface="Calibri"/>
              <a:cs typeface="Times New Roman"/>
            </a:endParaRPr>
          </a:p>
          <a:p>
            <a:pPr marL="342900" lvl="0" indent="-342900">
              <a:lnSpc>
                <a:spcPct val="115000"/>
              </a:lnSpc>
              <a:spcAft>
                <a:spcPts val="995"/>
              </a:spcAft>
              <a:buFont typeface="Symbol"/>
              <a:buChar char=""/>
            </a:pPr>
            <a:r>
              <a:rPr lang="en-US" sz="1000">
                <a:effectLst/>
                <a:latin typeface="Arial"/>
                <a:ea typeface="Times New Roman"/>
                <a:cs typeface="Times New Roman"/>
              </a:rPr>
              <a:t>Data appears to follow the user when the user signs in to different computers.</a:t>
            </a:r>
          </a:p>
          <a:p>
            <a:pPr marL="342900" lvl="0" indent="-342900">
              <a:lnSpc>
                <a:spcPct val="115000"/>
              </a:lnSpc>
              <a:spcAft>
                <a:spcPts val="995"/>
              </a:spcAft>
              <a:buFont typeface="Symbol"/>
              <a:buChar char=""/>
            </a:pPr>
            <a:r>
              <a:rPr lang="en-US" sz="1000">
                <a:effectLst/>
                <a:latin typeface="Arial"/>
                <a:ea typeface="Times New Roman"/>
                <a:cs typeface="Times New Roman"/>
              </a:rPr>
              <a:t>Data stored on servers is more likely to be backed up.</a:t>
            </a:r>
          </a:p>
          <a:p>
            <a:pPr marL="342900" lvl="0" indent="-342900">
              <a:lnSpc>
                <a:spcPct val="115000"/>
              </a:lnSpc>
              <a:spcAft>
                <a:spcPts val="995"/>
              </a:spcAft>
              <a:buFont typeface="Symbol"/>
              <a:buChar char=""/>
            </a:pPr>
            <a:r>
              <a:rPr lang="en-US" sz="1000">
                <a:effectLst/>
                <a:latin typeface="Arial"/>
                <a:ea typeface="Times New Roman"/>
                <a:cs typeface="Times New Roman"/>
              </a:rPr>
              <a:t>Roaming profile sizes are reduced.</a:t>
            </a:r>
          </a:p>
          <a:p>
            <a:pPr marL="342900" lvl="0" indent="-342900">
              <a:lnSpc>
                <a:spcPct val="115000"/>
              </a:lnSpc>
              <a:spcAft>
                <a:spcPts val="995"/>
              </a:spcAft>
              <a:buFont typeface="Symbol"/>
              <a:buChar char=""/>
            </a:pPr>
            <a:r>
              <a:rPr lang="en-US" sz="1000">
                <a:effectLst/>
                <a:latin typeface="Arial"/>
                <a:ea typeface="Times New Roman"/>
                <a:cs typeface="Times New Roman"/>
              </a:rPr>
              <a:t>There is less data to transfer in case of client machine replacement.</a:t>
            </a:r>
          </a:p>
          <a:p>
            <a:pPr>
              <a:lnSpc>
                <a:spcPct val="115000"/>
              </a:lnSpc>
              <a:spcAft>
                <a:spcPts val="1000"/>
              </a:spcAft>
            </a:pPr>
            <a:r>
              <a:rPr lang="en-US" sz="1000">
                <a:latin typeface="Arial"/>
                <a:ea typeface="Calibri"/>
                <a:cs typeface="Segoe UI"/>
              </a:rPr>
              <a:t>Mention that the </a:t>
            </a:r>
            <a:r>
              <a:rPr lang="en-US" sz="1000" b="1">
                <a:latin typeface="Arial"/>
                <a:ea typeface="Calibri"/>
                <a:cs typeface="Times New Roman"/>
              </a:rPr>
              <a:t>Documents</a:t>
            </a:r>
            <a:r>
              <a:rPr lang="en-US" sz="1000">
                <a:latin typeface="Arial"/>
                <a:ea typeface="Calibri"/>
                <a:cs typeface="Segoe UI"/>
              </a:rPr>
              <a:t> folder can include all of its own subfolders, such as </a:t>
            </a:r>
            <a:r>
              <a:rPr lang="en-US" sz="1000" b="1">
                <a:latin typeface="Arial"/>
                <a:ea typeface="Calibri"/>
                <a:cs typeface="Times New Roman"/>
              </a:rPr>
              <a:t>Music</a:t>
            </a:r>
            <a:r>
              <a:rPr lang="en-US" sz="1000">
                <a:latin typeface="Arial"/>
                <a:ea typeface="Calibri"/>
                <a:cs typeface="Segoe UI"/>
              </a:rPr>
              <a:t>, </a:t>
            </a:r>
            <a:r>
              <a:rPr lang="en-US" sz="1000" b="1">
                <a:latin typeface="Arial"/>
                <a:ea typeface="Calibri"/>
                <a:cs typeface="Times New Roman"/>
              </a:rPr>
              <a:t>Pictures</a:t>
            </a:r>
            <a:r>
              <a:rPr lang="en-US" sz="1000">
                <a:latin typeface="Arial"/>
                <a:ea typeface="Calibri"/>
                <a:cs typeface="Segoe UI"/>
              </a:rPr>
              <a:t>, and </a:t>
            </a:r>
            <a:r>
              <a:rPr lang="en-US" sz="1000" b="1">
                <a:latin typeface="Arial"/>
                <a:ea typeface="Calibri"/>
                <a:cs typeface="Times New Roman"/>
              </a:rPr>
              <a:t>Videos</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Consider demonstrating the folders that you can redirect.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3505027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Discuss the difference between the </a:t>
            </a:r>
            <a:r>
              <a:rPr lang="en-US" sz="1000" b="1" dirty="0">
                <a:latin typeface="Arial"/>
                <a:ea typeface="Calibri"/>
                <a:cs typeface="Times New Roman"/>
              </a:rPr>
              <a:t>Basic</a:t>
            </a:r>
            <a:r>
              <a:rPr lang="en-US" sz="1000" dirty="0">
                <a:latin typeface="Arial"/>
                <a:ea typeface="Calibri"/>
                <a:cs typeface="Segoe UI"/>
              </a:rPr>
              <a:t> and </a:t>
            </a:r>
            <a:r>
              <a:rPr lang="en-US" sz="1000" b="1" dirty="0">
                <a:latin typeface="Arial"/>
                <a:ea typeface="Calibri"/>
                <a:cs typeface="Times New Roman"/>
              </a:rPr>
              <a:t>Advanced</a:t>
            </a:r>
            <a:r>
              <a:rPr lang="en-US" sz="1000" dirty="0">
                <a:latin typeface="Arial"/>
                <a:ea typeface="Calibri"/>
                <a:cs typeface="Segoe UI"/>
              </a:rPr>
              <a:t> redirection settings. Discuss the four options on the target folder location’s drop-down list box. Explain the options on the </a:t>
            </a:r>
            <a:r>
              <a:rPr lang="en-US" sz="1000" b="1" dirty="0">
                <a:latin typeface="Arial"/>
                <a:ea typeface="Calibri"/>
                <a:cs typeface="Times New Roman"/>
              </a:rPr>
              <a:t>Settings</a:t>
            </a:r>
            <a:r>
              <a:rPr lang="en-US" sz="1000" dirty="0">
                <a:latin typeface="Arial"/>
                <a:ea typeface="Calibri"/>
                <a:cs typeface="Segoe UI"/>
              </a:rPr>
              <a:t> tab. Mention that the default option is to grant the user exclusive rights, and in the case of the </a:t>
            </a:r>
            <a:r>
              <a:rPr lang="en-US" sz="1000" b="1" dirty="0">
                <a:latin typeface="Arial"/>
                <a:ea typeface="Calibri"/>
                <a:cs typeface="Times New Roman"/>
              </a:rPr>
              <a:t>Documents</a:t>
            </a:r>
            <a:r>
              <a:rPr lang="en-US" sz="1000" dirty="0">
                <a:latin typeface="Arial"/>
                <a:ea typeface="Calibri"/>
                <a:cs typeface="Segoe UI"/>
              </a:rPr>
              <a:t> folder, to move the folder’s current contents.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Discuss the options available when the policy no longer applies to the user, and mention that the default option is to leave the folder in the shared location.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Users in the same department often sign in to different computers. They need access to their </a:t>
            </a:r>
            <a:r>
              <a:rPr lang="en-US" sz="1000" b="1" dirty="0">
                <a:latin typeface="Arial"/>
                <a:ea typeface="Calibri"/>
                <a:cs typeface="Times New Roman"/>
              </a:rPr>
              <a:t>Documents</a:t>
            </a:r>
            <a:r>
              <a:rPr lang="en-US" sz="1000" dirty="0">
                <a:latin typeface="Arial"/>
                <a:ea typeface="Calibri"/>
                <a:cs typeface="Segoe UI"/>
              </a:rPr>
              <a:t> folders. They also need data to be private. What Folder Redirection setting would you choose?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Create a folder for each user under the root path</a:t>
            </a:r>
            <a:r>
              <a:rPr lang="en-US" sz="1000" dirty="0">
                <a:latin typeface="Arial"/>
                <a:ea typeface="Calibri"/>
                <a:cs typeface="Segoe UI"/>
              </a:rPr>
              <a:t>. This creates a </a:t>
            </a:r>
            <a:r>
              <a:rPr lang="en-US" sz="1000" b="1" dirty="0">
                <a:latin typeface="Arial"/>
                <a:ea typeface="Calibri"/>
                <a:cs typeface="Times New Roman"/>
              </a:rPr>
              <a:t>Documents</a:t>
            </a:r>
            <a:r>
              <a:rPr lang="en-US" sz="1000" dirty="0">
                <a:latin typeface="Arial"/>
                <a:ea typeface="Calibri"/>
                <a:cs typeface="Segoe UI"/>
              </a:rPr>
              <a:t> folder to which only the user has access.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768691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Stress that students must create the initial network-share root folder manually, and then assign permissions. The Folder Redirection feature then creates the appropriate subfolders, and applies the appropriate permissions.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Describe the minimum permissions required for redirected folders. Mention that these are minimum permissions, and that different environments might require different permission sets.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3582487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Leave the virtual machines running for subsequent demonstrations.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required virtual machines </a:t>
            </a:r>
            <a:r>
              <a:rPr lang="en-US" sz="1000" b="1">
                <a:latin typeface="Arial"/>
                <a:ea typeface="Calibri"/>
                <a:cs typeface="Times New Roman"/>
              </a:rPr>
              <a:t>20742B-LON-DC1</a:t>
            </a:r>
            <a:r>
              <a:rPr lang="en-US" sz="1000">
                <a:latin typeface="Arial"/>
                <a:ea typeface="Calibri"/>
                <a:cs typeface="Segoe UI"/>
              </a:rPr>
              <a:t> and </a:t>
            </a:r>
            <a:r>
              <a:rPr lang="en-US" sz="1000" b="1">
                <a:latin typeface="Arial"/>
                <a:ea typeface="Calibri"/>
                <a:cs typeface="Times New Roman"/>
              </a:rPr>
              <a:t>20742B-LON-CL1</a:t>
            </a:r>
            <a:r>
              <a:rPr lang="en-US" sz="1000">
                <a:latin typeface="Arial"/>
                <a:ea typeface="Calibri"/>
                <a:cs typeface="Segoe UI"/>
              </a:rPr>
              <a:t> should be running after the last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ts val="1300"/>
              </a:lnSpc>
              <a:spcBef>
                <a:spcPts val="900"/>
              </a:spcBef>
              <a:spcAft>
                <a:spcPts val="300"/>
              </a:spcAft>
            </a:pPr>
            <a:r>
              <a:rPr lang="en-US" sz="1000" b="1">
                <a:effectLst/>
                <a:latin typeface="Arial"/>
                <a:ea typeface="Times New Roman"/>
                <a:cs typeface="Segoe UI"/>
              </a:rPr>
              <a:t>Create a shared folder</a:t>
            </a:r>
          </a:p>
          <a:p>
            <a:pPr marL="342900" lvl="0" indent="-342900">
              <a:lnSpc>
                <a:spcPct val="115000"/>
              </a:lnSpc>
              <a:spcAft>
                <a:spcPts val="995"/>
              </a:spcAft>
              <a:buFont typeface="+mj-lt"/>
              <a:buAutoNum type="arabicPeriod"/>
            </a:pPr>
            <a:r>
              <a:rPr lang="en-US" sz="1000">
                <a:effectLst/>
                <a:latin typeface="Arial"/>
                <a:ea typeface="Times New Roman"/>
                <a:cs typeface="Segoe UI"/>
              </a:rPr>
              <a:t>On </a:t>
            </a:r>
            <a:r>
              <a:rPr lang="en-US" sz="1000" b="1">
                <a:effectLst/>
                <a:latin typeface="Arial"/>
                <a:ea typeface="Times New Roman"/>
                <a:cs typeface="Times New Roman"/>
              </a:rPr>
              <a:t>LON-DC1</a:t>
            </a:r>
            <a:r>
              <a:rPr lang="en-US" sz="1000">
                <a:effectLst/>
                <a:latin typeface="Arial"/>
                <a:ea typeface="Times New Roman"/>
                <a:cs typeface="Segoe UI"/>
              </a:rPr>
              <a:t>, on the taskbar, </a:t>
            </a:r>
            <a:r>
              <a:rPr lang="en-US" sz="1000">
                <a:effectLst/>
                <a:latin typeface="Arial"/>
                <a:ea typeface="Times New Roman"/>
                <a:cs typeface="Times New Roman"/>
              </a:rPr>
              <a:t>click the </a:t>
            </a:r>
            <a:r>
              <a:rPr lang="en-US" sz="1000" b="1">
                <a:effectLst/>
                <a:latin typeface="Arial"/>
                <a:ea typeface="Times New Roman"/>
                <a:cs typeface="Times New Roman"/>
              </a:rPr>
              <a:t>File Explorer </a:t>
            </a:r>
            <a:r>
              <a:rPr lang="en-US" sz="1000">
                <a:effectLst/>
                <a:latin typeface="Arial"/>
                <a:ea typeface="Times New Roman"/>
                <a:cs typeface="Times New Roman"/>
              </a:rPr>
              <a:t>icon</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navigation pane, click </a:t>
            </a:r>
            <a:r>
              <a:rPr lang="en-US" sz="1000" b="1">
                <a:effectLst/>
                <a:latin typeface="Arial"/>
                <a:ea typeface="Times New Roman"/>
                <a:cs typeface="Times New Roman"/>
              </a:rPr>
              <a:t>This PC</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details pane, double-click </a:t>
            </a:r>
            <a:r>
              <a:rPr lang="en-US" sz="1000" b="1">
                <a:effectLst/>
                <a:latin typeface="Arial"/>
                <a:ea typeface="Times New Roman"/>
                <a:cs typeface="Times New Roman"/>
              </a:rPr>
              <a:t>Local Disk (C:)</a:t>
            </a:r>
            <a:r>
              <a:rPr lang="en-US" sz="1000">
                <a:effectLst/>
                <a:latin typeface="Arial"/>
                <a:ea typeface="Times New Roman"/>
                <a:cs typeface="Segoe UI"/>
              </a:rPr>
              <a:t>, and then on the </a:t>
            </a:r>
            <a:r>
              <a:rPr lang="en-US" sz="1000" b="1">
                <a:effectLst/>
                <a:latin typeface="Arial"/>
                <a:ea typeface="Times New Roman"/>
                <a:cs typeface="Times New Roman"/>
              </a:rPr>
              <a:t>Home</a:t>
            </a:r>
            <a:r>
              <a:rPr lang="en-US" sz="1000">
                <a:effectLst/>
                <a:latin typeface="Arial"/>
                <a:ea typeface="Times New Roman"/>
                <a:cs typeface="Segoe UI"/>
              </a:rPr>
              <a:t> tab, click </a:t>
            </a:r>
            <a:r>
              <a:rPr lang="en-US" sz="1000" b="1">
                <a:effectLst/>
                <a:latin typeface="Arial"/>
                <a:ea typeface="Times New Roman"/>
                <a:cs typeface="Times New Roman"/>
              </a:rPr>
              <a:t>New</a:t>
            </a:r>
            <a:r>
              <a:rPr lang="en-US" sz="1000">
                <a:effectLst/>
                <a:latin typeface="Arial"/>
                <a:ea typeface="Times New Roman"/>
                <a:cs typeface="Segoe UI"/>
              </a:rPr>
              <a:t> </a:t>
            </a:r>
            <a:r>
              <a:rPr lang="en-US" sz="1000" b="1">
                <a:effectLst/>
                <a:latin typeface="Arial"/>
                <a:ea typeface="Times New Roman"/>
                <a:cs typeface="Times New Roman"/>
              </a:rPr>
              <a:t>folder</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a:t>
            </a:r>
            <a:r>
              <a:rPr lang="en-US" sz="1000" b="1">
                <a:effectLst/>
                <a:latin typeface="Arial"/>
                <a:ea typeface="Times New Roman"/>
                <a:cs typeface="Times New Roman"/>
              </a:rPr>
              <a:t>Name</a:t>
            </a:r>
            <a:r>
              <a:rPr lang="en-US" sz="1000">
                <a:effectLst/>
                <a:latin typeface="Arial"/>
                <a:ea typeface="Times New Roman"/>
                <a:cs typeface="Segoe UI"/>
              </a:rPr>
              <a:t> text box, type </a:t>
            </a:r>
            <a:r>
              <a:rPr lang="en-US" sz="1000" b="1">
                <a:effectLst/>
                <a:latin typeface="Arial"/>
                <a:ea typeface="Times New Roman"/>
                <a:cs typeface="Times New Roman"/>
              </a:rPr>
              <a:t>Redir</a:t>
            </a:r>
            <a:r>
              <a:rPr lang="en-US" sz="1000">
                <a:effectLst/>
                <a:latin typeface="Arial"/>
                <a:ea typeface="Times New Roman"/>
                <a:cs typeface="Times New Roman"/>
              </a:rPr>
              <a:t>,</a:t>
            </a:r>
            <a:r>
              <a:rPr lang="en-US" sz="1000">
                <a:effectLst/>
                <a:latin typeface="Arial"/>
                <a:ea typeface="Times New Roman"/>
                <a:cs typeface="Segoe UI"/>
              </a:rPr>
              <a:t> and then press Enter.</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Right-click the </a:t>
            </a:r>
            <a:r>
              <a:rPr lang="en-US" sz="1000" b="1">
                <a:effectLst/>
                <a:latin typeface="Arial"/>
                <a:ea typeface="Times New Roman"/>
                <a:cs typeface="Times New Roman"/>
              </a:rPr>
              <a:t>Redir</a:t>
            </a:r>
            <a:r>
              <a:rPr lang="en-US" sz="1000">
                <a:effectLst/>
                <a:latin typeface="Arial"/>
                <a:ea typeface="Times New Roman"/>
                <a:cs typeface="Segoe UI"/>
              </a:rPr>
              <a:t> folder, click </a:t>
            </a:r>
            <a:r>
              <a:rPr lang="en-US" sz="1000" b="1">
                <a:effectLst/>
                <a:latin typeface="Arial"/>
                <a:ea typeface="Times New Roman"/>
                <a:cs typeface="Times New Roman"/>
              </a:rPr>
              <a:t>Share with</a:t>
            </a:r>
            <a:r>
              <a:rPr lang="en-US" sz="1000">
                <a:effectLst/>
                <a:latin typeface="Arial"/>
                <a:ea typeface="Times New Roman"/>
                <a:cs typeface="Segoe UI"/>
              </a:rPr>
              <a:t>, and then click </a:t>
            </a:r>
            <a:r>
              <a:rPr lang="en-US" sz="1000" b="1">
                <a:effectLst/>
                <a:latin typeface="Arial"/>
                <a:ea typeface="Times New Roman"/>
                <a:cs typeface="Times New Roman"/>
              </a:rPr>
              <a:t>Specific</a:t>
            </a:r>
            <a:r>
              <a:rPr lang="en-US" sz="1000">
                <a:effectLst/>
                <a:latin typeface="Arial"/>
                <a:ea typeface="Times New Roman"/>
                <a:cs typeface="Segoe UI"/>
              </a:rPr>
              <a:t> </a:t>
            </a:r>
            <a:r>
              <a:rPr lang="en-US" sz="1000" b="1">
                <a:effectLst/>
                <a:latin typeface="Arial"/>
                <a:ea typeface="Times New Roman"/>
                <a:cs typeface="Times New Roman"/>
              </a:rPr>
              <a:t>people</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a:t>
            </a:r>
            <a:r>
              <a:rPr lang="en-US" sz="1000" b="1">
                <a:effectLst/>
                <a:latin typeface="Arial"/>
                <a:ea typeface="Times New Roman"/>
                <a:cs typeface="Times New Roman"/>
              </a:rPr>
              <a:t>File Sharing</a:t>
            </a:r>
            <a:r>
              <a:rPr lang="en-US" sz="1000">
                <a:effectLst/>
                <a:latin typeface="Arial"/>
                <a:ea typeface="Times New Roman"/>
                <a:cs typeface="Segoe UI"/>
              </a:rPr>
              <a:t> dialog box, click the drop-down arrow, select </a:t>
            </a:r>
            <a:r>
              <a:rPr lang="en-US" sz="1000" b="1">
                <a:effectLst/>
                <a:latin typeface="Arial"/>
                <a:ea typeface="Times New Roman"/>
                <a:cs typeface="Times New Roman"/>
              </a:rPr>
              <a:t>Everyone</a:t>
            </a:r>
            <a:r>
              <a:rPr lang="en-US" sz="1000">
                <a:effectLst/>
                <a:latin typeface="Arial"/>
                <a:ea typeface="Times New Roman"/>
                <a:cs typeface="Segoe UI"/>
              </a:rPr>
              <a:t>, and then click </a:t>
            </a:r>
            <a:r>
              <a:rPr lang="en-US" sz="1000" b="1">
                <a:effectLst/>
                <a:latin typeface="Arial"/>
                <a:ea typeface="Times New Roman"/>
                <a:cs typeface="Times New Roman"/>
              </a:rPr>
              <a:t>Add</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For the </a:t>
            </a:r>
            <a:r>
              <a:rPr lang="en-US" sz="1000">
                <a:effectLst/>
                <a:latin typeface="Arial"/>
                <a:ea typeface="Times New Roman"/>
                <a:cs typeface="Times New Roman"/>
              </a:rPr>
              <a:t>Everyone</a:t>
            </a:r>
            <a:r>
              <a:rPr lang="en-US" sz="1000">
                <a:effectLst/>
                <a:latin typeface="Arial"/>
                <a:ea typeface="Times New Roman"/>
                <a:cs typeface="Segoe UI"/>
              </a:rPr>
              <a:t> group, click the </a:t>
            </a:r>
            <a:r>
              <a:rPr lang="en-US" sz="1000" b="1">
                <a:effectLst/>
                <a:latin typeface="Arial"/>
                <a:ea typeface="Times New Roman"/>
                <a:cs typeface="Times New Roman"/>
              </a:rPr>
              <a:t>Permission</a:t>
            </a:r>
            <a:r>
              <a:rPr lang="en-US" sz="1000">
                <a:effectLst/>
                <a:latin typeface="Arial"/>
                <a:ea typeface="Times New Roman"/>
                <a:cs typeface="Segoe UI"/>
              </a:rPr>
              <a:t> </a:t>
            </a:r>
            <a:r>
              <a:rPr lang="en-US" sz="1000" b="1">
                <a:effectLst/>
                <a:latin typeface="Arial"/>
                <a:ea typeface="Times New Roman"/>
                <a:cs typeface="Times New Roman"/>
              </a:rPr>
              <a:t>Level</a:t>
            </a:r>
            <a:r>
              <a:rPr lang="en-US" sz="1000">
                <a:effectLst/>
                <a:latin typeface="Arial"/>
                <a:ea typeface="Times New Roman"/>
                <a:cs typeface="Segoe UI"/>
              </a:rPr>
              <a:t> drop-down arrow, and then click </a:t>
            </a:r>
            <a:r>
              <a:rPr lang="en-US" sz="1000" b="1">
                <a:effectLst/>
                <a:latin typeface="Arial"/>
                <a:ea typeface="Times New Roman"/>
                <a:cs typeface="Times New Roman"/>
              </a:rPr>
              <a:t>Read/Write</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Click </a:t>
            </a:r>
            <a:r>
              <a:rPr lang="en-US" sz="1000" b="1">
                <a:effectLst/>
                <a:latin typeface="Arial"/>
                <a:ea typeface="Times New Roman"/>
                <a:cs typeface="Times New Roman"/>
              </a:rPr>
              <a:t>Share</a:t>
            </a:r>
            <a:r>
              <a:rPr lang="en-US" sz="1000">
                <a:effectLst/>
                <a:latin typeface="Arial"/>
                <a:ea typeface="Times New Roman"/>
                <a:cs typeface="Segoe UI"/>
              </a:rPr>
              <a:t>, and then click </a:t>
            </a:r>
            <a:r>
              <a:rPr lang="en-US" sz="1000" b="1">
                <a:effectLst/>
                <a:latin typeface="Arial"/>
                <a:ea typeface="Times New Roman"/>
                <a:cs typeface="Times New Roman"/>
              </a:rPr>
              <a:t>Done</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Close the </a:t>
            </a:r>
            <a:r>
              <a:rPr lang="en-US" sz="1000" b="1">
                <a:effectLst/>
                <a:latin typeface="Arial"/>
                <a:ea typeface="Times New Roman"/>
                <a:cs typeface="Times New Roman"/>
              </a:rPr>
              <a:t>Local Disk (C:)</a:t>
            </a:r>
            <a:r>
              <a:rPr lang="en-US" sz="1000">
                <a:effectLst/>
                <a:latin typeface="Arial"/>
                <a:ea typeface="Times New Roman"/>
                <a:cs typeface="Segoe UI"/>
              </a:rPr>
              <a:t> window. </a:t>
            </a:r>
            <a:endParaRPr lang="en-US" sz="1000">
              <a:effectLst/>
              <a:latin typeface="Arial"/>
              <a:ea typeface="Times New Roman"/>
              <a:cs typeface="Times New Roman"/>
            </a:endParaRPr>
          </a:p>
          <a:p>
            <a:pPr>
              <a:lnSpc>
                <a:spcPts val="1300"/>
              </a:lnSpc>
              <a:spcBef>
                <a:spcPts val="900"/>
              </a:spcBef>
              <a:spcAft>
                <a:spcPts val="300"/>
              </a:spcAft>
            </a:pPr>
            <a:r>
              <a:rPr lang="en-US" sz="1000" b="1">
                <a:effectLst/>
                <a:latin typeface="Arial"/>
                <a:ea typeface="Times New Roman"/>
                <a:cs typeface="Segoe UI"/>
              </a:rPr>
              <a:t>Create a GPO to redirect the Documents folder</a:t>
            </a:r>
          </a:p>
          <a:p>
            <a:pPr marL="342900" lvl="0" indent="-342900">
              <a:lnSpc>
                <a:spcPct val="115000"/>
              </a:lnSpc>
              <a:spcAft>
                <a:spcPts val="995"/>
              </a:spcAft>
              <a:buFont typeface="+mj-lt"/>
              <a:buAutoNum type="arabicPeriod"/>
            </a:pPr>
            <a:r>
              <a:rPr lang="en-US" sz="1000">
                <a:effectLst/>
                <a:latin typeface="Arial"/>
                <a:ea typeface="Times New Roman"/>
                <a:cs typeface="Segoe UI"/>
              </a:rPr>
              <a:t>In Server Manager, click </a:t>
            </a:r>
            <a:r>
              <a:rPr lang="en-US" sz="1000" b="1">
                <a:effectLst/>
                <a:latin typeface="Arial"/>
                <a:ea typeface="Times New Roman"/>
                <a:cs typeface="Times New Roman"/>
              </a:rPr>
              <a:t>Tools</a:t>
            </a:r>
            <a:r>
              <a:rPr lang="en-US" sz="1000">
                <a:effectLst/>
                <a:latin typeface="Arial"/>
                <a:ea typeface="Times New Roman"/>
                <a:cs typeface="Times New Roman"/>
              </a:rPr>
              <a:t>,</a:t>
            </a:r>
            <a:r>
              <a:rPr lang="en-US" sz="1000">
                <a:effectLst/>
                <a:latin typeface="Arial"/>
                <a:ea typeface="Times New Roman"/>
                <a:cs typeface="Segoe UI"/>
              </a:rPr>
              <a:t> and then click </a:t>
            </a:r>
            <a:r>
              <a:rPr lang="en-US" sz="1000" b="1">
                <a:effectLst/>
                <a:latin typeface="Arial"/>
                <a:ea typeface="Times New Roman"/>
                <a:cs typeface="Times New Roman"/>
              </a:rPr>
              <a:t>Group Policy Management</a:t>
            </a:r>
            <a:r>
              <a:rPr lang="en-US" sz="1000">
                <a:effectLst/>
                <a:latin typeface="Arial"/>
                <a:ea typeface="Times New Roman"/>
                <a:cs typeface="Segoe UI"/>
              </a:rPr>
              <a:t>. </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navigation pane, right-click the </a:t>
            </a:r>
            <a:r>
              <a:rPr lang="en-US" sz="1000" b="1">
                <a:effectLst/>
                <a:latin typeface="Arial"/>
                <a:ea typeface="Times New Roman"/>
                <a:cs typeface="Times New Roman"/>
              </a:rPr>
              <a:t>Adatum.com</a:t>
            </a:r>
            <a:r>
              <a:rPr lang="en-US" sz="1000">
                <a:effectLst/>
                <a:latin typeface="Arial"/>
                <a:ea typeface="Times New Roman"/>
                <a:cs typeface="Times New Roman"/>
              </a:rPr>
              <a:t> domain</a:t>
            </a:r>
            <a:r>
              <a:rPr lang="en-US" sz="1000">
                <a:effectLst/>
                <a:latin typeface="Arial"/>
                <a:ea typeface="Times New Roman"/>
                <a:cs typeface="Segoe UI"/>
              </a:rPr>
              <a:t>, and then click </a:t>
            </a:r>
            <a:r>
              <a:rPr lang="en-US" sz="1000" b="1">
                <a:effectLst/>
                <a:latin typeface="Arial"/>
                <a:ea typeface="Times New Roman"/>
                <a:cs typeface="Times New Roman"/>
              </a:rPr>
              <a:t>Create a GPO in this domain</a:t>
            </a:r>
            <a:r>
              <a:rPr lang="en-US" sz="1000">
                <a:effectLst/>
                <a:latin typeface="Arial"/>
                <a:ea typeface="Times New Roman"/>
                <a:cs typeface="Segoe UI"/>
              </a:rPr>
              <a:t> </a:t>
            </a:r>
            <a:r>
              <a:rPr lang="en-US" sz="1000" b="1">
                <a:effectLst/>
                <a:latin typeface="Arial"/>
                <a:ea typeface="Times New Roman"/>
                <a:cs typeface="Times New Roman"/>
              </a:rPr>
              <a:t>and Link it here</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a:t>
            </a:r>
            <a:r>
              <a:rPr lang="en-US" sz="1000" b="1">
                <a:effectLst/>
                <a:latin typeface="Arial"/>
                <a:ea typeface="Times New Roman"/>
                <a:cs typeface="Times New Roman"/>
              </a:rPr>
              <a:t>New GPO</a:t>
            </a:r>
            <a:r>
              <a:rPr lang="en-US" sz="1000">
                <a:effectLst/>
                <a:latin typeface="Arial"/>
                <a:ea typeface="Times New Roman"/>
                <a:cs typeface="Segoe UI"/>
              </a:rPr>
              <a:t> dialog box, in the </a:t>
            </a:r>
            <a:r>
              <a:rPr lang="en-US" sz="1000" b="1">
                <a:effectLst/>
                <a:latin typeface="Arial"/>
                <a:ea typeface="Times New Roman"/>
                <a:cs typeface="Times New Roman"/>
              </a:rPr>
              <a:t>Name</a:t>
            </a:r>
            <a:r>
              <a:rPr lang="en-US" sz="1000">
                <a:effectLst/>
                <a:latin typeface="Arial"/>
                <a:ea typeface="Times New Roman"/>
                <a:cs typeface="Segoe UI"/>
              </a:rPr>
              <a:t> text box, type </a:t>
            </a:r>
            <a:r>
              <a:rPr lang="en-US" sz="1000" b="1">
                <a:effectLst/>
                <a:latin typeface="Arial"/>
                <a:ea typeface="Times New Roman"/>
                <a:cs typeface="Times New Roman"/>
              </a:rPr>
              <a:t>Folder Redirection</a:t>
            </a:r>
            <a:r>
              <a:rPr lang="en-US" sz="1000">
                <a:effectLst/>
                <a:latin typeface="Arial"/>
                <a:ea typeface="Times New Roman"/>
                <a:cs typeface="Segoe UI"/>
              </a:rPr>
              <a:t>, and then click </a:t>
            </a:r>
            <a:r>
              <a:rPr lang="en-US" sz="1000" b="1">
                <a:effectLst/>
                <a:latin typeface="Arial"/>
                <a:ea typeface="Times New Roman"/>
                <a:cs typeface="Times New Roman"/>
              </a:rPr>
              <a:t>OK</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navigation pane, right-click </a:t>
            </a:r>
            <a:r>
              <a:rPr lang="en-US" sz="1000" b="1">
                <a:effectLst/>
                <a:latin typeface="Arial"/>
                <a:ea typeface="Times New Roman"/>
                <a:cs typeface="Times New Roman"/>
              </a:rPr>
              <a:t>Folder Redirection</a:t>
            </a:r>
            <a:r>
              <a:rPr lang="en-US" sz="1000">
                <a:effectLst/>
                <a:latin typeface="Arial"/>
                <a:ea typeface="Times New Roman"/>
                <a:cs typeface="Segoe UI"/>
              </a:rPr>
              <a:t>, and then click </a:t>
            </a:r>
            <a:r>
              <a:rPr lang="en-US" sz="1000" b="1">
                <a:effectLst/>
                <a:latin typeface="Arial"/>
                <a:ea typeface="Times New Roman"/>
                <a:cs typeface="Times New Roman"/>
              </a:rPr>
              <a:t>Edit</a:t>
            </a:r>
            <a:r>
              <a:rPr lang="en-US" sz="1000">
                <a:effectLst/>
                <a:latin typeface="Arial"/>
                <a:ea typeface="Times New Roman"/>
                <a:cs typeface="Segoe UI"/>
              </a:rPr>
              <a:t>. </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3258115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Provide a brief overview of the module contents.</a:t>
            </a:r>
          </a:p>
        </p:txBody>
      </p:sp>
      <p:sp>
        <p:nvSpPr>
          <p:cNvPr id="4" name="Slide Number Placeholder 3"/>
          <p:cNvSpPr>
            <a:spLocks noGrp="1"/>
          </p:cNvSpPr>
          <p:nvPr>
            <p:ph type="sldNum" sz="quarter" idx="10"/>
          </p:nvPr>
        </p:nvSpPr>
        <p:spPr/>
        <p:txBody>
          <a:bodyPr/>
          <a:lstStyle/>
          <a:p>
            <a:fld id="{B3E03772-CBA8-473B-8686-B5F6577CC91F}"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3368458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Group Policy Management Editor</a:t>
            </a:r>
            <a:r>
              <a:rPr lang="en-US" sz="1000" dirty="0">
                <a:solidFill>
                  <a:prstClr val="black"/>
                </a:solidFill>
                <a:latin typeface="Arial"/>
                <a:ea typeface="Times New Roman"/>
                <a:cs typeface="Segoe UI"/>
              </a:rPr>
              <a:t> window, under </a:t>
            </a:r>
            <a:r>
              <a:rPr lang="en-US" sz="1000" b="1" dirty="0">
                <a:solidFill>
                  <a:prstClr val="black"/>
                </a:solidFill>
                <a:latin typeface="Arial"/>
                <a:ea typeface="Times New Roman"/>
                <a:cs typeface="Times New Roman"/>
              </a:rPr>
              <a:t>User Configuration</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Policies</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Windows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Settings</a:t>
            </a:r>
            <a:r>
              <a:rPr lang="en-US" sz="1000" dirty="0">
                <a:solidFill>
                  <a:prstClr val="black"/>
                </a:solidFill>
                <a:latin typeface="Arial"/>
                <a:ea typeface="Times New Roman"/>
                <a:cs typeface="Segoe UI"/>
              </a:rPr>
              <a:t>, and then expand </a:t>
            </a:r>
            <a:r>
              <a:rPr lang="en-US" sz="1000" b="1" dirty="0">
                <a:solidFill>
                  <a:prstClr val="black"/>
                </a:solidFill>
                <a:latin typeface="Arial"/>
                <a:ea typeface="Times New Roman"/>
                <a:cs typeface="Times New Roman"/>
              </a:rPr>
              <a:t>Folder Redirection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Right-click </a:t>
            </a:r>
            <a:r>
              <a:rPr lang="en-US" sz="1000" b="1" dirty="0">
                <a:solidFill>
                  <a:prstClr val="black"/>
                </a:solidFill>
                <a:latin typeface="Arial"/>
                <a:ea typeface="Times New Roman"/>
                <a:cs typeface="Times New Roman"/>
              </a:rPr>
              <a:t>Documents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Document Properties</a:t>
            </a:r>
            <a:r>
              <a:rPr lang="en-US" sz="1000" dirty="0">
                <a:solidFill>
                  <a:prstClr val="black"/>
                </a:solidFill>
                <a:latin typeface="Arial"/>
                <a:ea typeface="Times New Roman"/>
                <a:cs typeface="Segoe UI"/>
              </a:rPr>
              <a:t> dialog box, on the </a:t>
            </a:r>
            <a:r>
              <a:rPr lang="en-US" sz="1000" b="1" dirty="0">
                <a:solidFill>
                  <a:prstClr val="black"/>
                </a:solidFill>
                <a:latin typeface="Arial"/>
                <a:ea typeface="Times New Roman"/>
                <a:cs typeface="Times New Roman"/>
              </a:rPr>
              <a:t>Target</a:t>
            </a:r>
            <a:r>
              <a:rPr lang="en-US" sz="1000" dirty="0">
                <a:solidFill>
                  <a:prstClr val="black"/>
                </a:solidFill>
                <a:latin typeface="Arial"/>
                <a:ea typeface="Times New Roman"/>
                <a:cs typeface="Segoe UI"/>
              </a:rPr>
              <a:t> tab, click the </a:t>
            </a:r>
            <a:r>
              <a:rPr lang="en-US" sz="1000" b="1" dirty="0">
                <a:solidFill>
                  <a:prstClr val="black"/>
                </a:solidFill>
                <a:latin typeface="Arial"/>
                <a:ea typeface="Times New Roman"/>
                <a:cs typeface="Times New Roman"/>
              </a:rPr>
              <a:t>Setting</a:t>
            </a:r>
            <a:r>
              <a:rPr lang="en-US" sz="1000" dirty="0">
                <a:solidFill>
                  <a:prstClr val="black"/>
                </a:solidFill>
                <a:latin typeface="Arial"/>
                <a:ea typeface="Times New Roman"/>
                <a:cs typeface="Segoe UI"/>
              </a:rPr>
              <a:t> drop-down arrow, and then select </a:t>
            </a:r>
            <a:r>
              <a:rPr lang="en-US" sz="1000" b="1" dirty="0">
                <a:solidFill>
                  <a:prstClr val="black"/>
                </a:solidFill>
                <a:latin typeface="Arial"/>
                <a:ea typeface="Times New Roman"/>
                <a:cs typeface="Times New Roman"/>
              </a:rPr>
              <a:t>Basic-Redirect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everyone’s folder to the same location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Ensure that the </a:t>
            </a:r>
            <a:r>
              <a:rPr lang="en-US" sz="1000" b="1" dirty="0">
                <a:solidFill>
                  <a:prstClr val="black"/>
                </a:solidFill>
                <a:latin typeface="Arial"/>
                <a:ea typeface="Times New Roman"/>
                <a:cs typeface="Times New Roman"/>
              </a:rPr>
              <a:t>Target folder location</a:t>
            </a:r>
            <a:r>
              <a:rPr lang="en-US" sz="1000" dirty="0">
                <a:solidFill>
                  <a:prstClr val="black"/>
                </a:solidFill>
                <a:latin typeface="Arial"/>
                <a:ea typeface="Times New Roman"/>
                <a:cs typeface="Segoe UI"/>
              </a:rPr>
              <a:t> box is set to </a:t>
            </a:r>
            <a:r>
              <a:rPr lang="en-US" sz="1000" b="1" dirty="0">
                <a:solidFill>
                  <a:prstClr val="black"/>
                </a:solidFill>
                <a:latin typeface="Arial"/>
                <a:ea typeface="Times New Roman"/>
                <a:cs typeface="Times New Roman"/>
              </a:rPr>
              <a:t>Create a folder for each</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user under the root path</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Root Path</a:t>
            </a:r>
            <a:r>
              <a:rPr lang="en-US" sz="1000" dirty="0">
                <a:solidFill>
                  <a:prstClr val="black"/>
                </a:solidFill>
                <a:latin typeface="Arial"/>
                <a:ea typeface="Times New Roman"/>
                <a:cs typeface="Segoe UI"/>
              </a:rPr>
              <a:t> text box, type </a:t>
            </a:r>
            <a:r>
              <a:rPr lang="en-US" sz="1000" b="1" dirty="0">
                <a:solidFill>
                  <a:prstClr val="black"/>
                </a:solidFill>
                <a:latin typeface="Arial"/>
                <a:ea typeface="Times New Roman"/>
                <a:cs typeface="Times New Roman"/>
              </a:rPr>
              <a:t>\\LON-DC1\Redir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Warning</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Close the Group Policy Management Editor.</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Test Folder Redirection</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Sign in to </a:t>
            </a:r>
            <a:r>
              <a:rPr lang="en-US" sz="1000" b="1" dirty="0">
                <a:solidFill>
                  <a:prstClr val="black"/>
                </a:solidFill>
                <a:latin typeface="Arial"/>
                <a:ea typeface="Times New Roman"/>
                <a:cs typeface="Times New Roman"/>
              </a:rPr>
              <a:t>LON-CL1</a:t>
            </a:r>
            <a:r>
              <a:rPr lang="en-US" sz="1000" dirty="0">
                <a:solidFill>
                  <a:prstClr val="black"/>
                </a:solidFill>
                <a:latin typeface="Arial"/>
                <a:ea typeface="Times New Roman"/>
                <a:cs typeface="Segoe UI"/>
              </a:rPr>
              <a:t> as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\Administrator</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Pa55w.rd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Right-click </a:t>
            </a:r>
            <a:r>
              <a:rPr lang="en-US" sz="1000" b="1" dirty="0">
                <a:solidFill>
                  <a:prstClr val="black"/>
                </a:solidFill>
                <a:latin typeface="Arial"/>
                <a:ea typeface="Times New Roman"/>
                <a:cs typeface="Times New Roman"/>
              </a:rPr>
              <a:t>Start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Command Prompt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Command Prompt window, type the following command, and then press Enter:</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err="1">
                <a:solidFill>
                  <a:prstClr val="black"/>
                </a:solidFill>
                <a:latin typeface="Arial"/>
                <a:ea typeface="Times New Roman"/>
                <a:cs typeface="Times New Roman"/>
              </a:rPr>
              <a:t>Gpupdate</a:t>
            </a:r>
            <a:r>
              <a:rPr lang="en-US" sz="1000" dirty="0">
                <a:solidFill>
                  <a:prstClr val="black"/>
                </a:solidFill>
                <a:latin typeface="Arial"/>
                <a:ea typeface="Times New Roman"/>
                <a:cs typeface="Times New Roman"/>
              </a:rPr>
              <a:t> /force</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command prompt window, when prompted, type the following, and then press Enter:</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Y </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Sign in to </a:t>
            </a:r>
            <a:r>
              <a:rPr lang="en-US" sz="1000" b="1" dirty="0">
                <a:solidFill>
                  <a:prstClr val="black"/>
                </a:solidFill>
                <a:latin typeface="Arial"/>
                <a:ea typeface="Times New Roman"/>
                <a:cs typeface="Times New Roman"/>
              </a:rPr>
              <a:t>LON-CL1</a:t>
            </a:r>
            <a:r>
              <a:rPr lang="en-US" sz="1000" dirty="0">
                <a:solidFill>
                  <a:prstClr val="black"/>
                </a:solidFill>
                <a:latin typeface="Arial"/>
                <a:ea typeface="Times New Roman"/>
                <a:cs typeface="Segoe UI"/>
              </a:rPr>
              <a:t> as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\Administrator</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Pa55w.rd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On the taskbar, </a:t>
            </a:r>
            <a:r>
              <a:rPr lang="en-US" sz="1000" dirty="0">
                <a:solidFill>
                  <a:prstClr val="black"/>
                </a:solidFill>
                <a:latin typeface="Arial"/>
                <a:ea typeface="Times New Roman"/>
                <a:cs typeface="Times New Roman"/>
              </a:rPr>
              <a:t>click the </a:t>
            </a:r>
            <a:r>
              <a:rPr lang="en-US" sz="1000" b="1" dirty="0">
                <a:solidFill>
                  <a:prstClr val="black"/>
                </a:solidFill>
                <a:latin typeface="Arial"/>
                <a:ea typeface="Times New Roman"/>
                <a:cs typeface="Times New Roman"/>
              </a:rPr>
              <a:t>File Explorer </a:t>
            </a:r>
            <a:r>
              <a:rPr lang="en-US" sz="1000" dirty="0">
                <a:solidFill>
                  <a:prstClr val="black"/>
                </a:solidFill>
                <a:latin typeface="Arial"/>
                <a:ea typeface="Times New Roman"/>
                <a:cs typeface="Times New Roman"/>
              </a:rPr>
              <a:t>icon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navigation pane, in the </a:t>
            </a:r>
            <a:r>
              <a:rPr lang="en-US" sz="1000" b="1" dirty="0">
                <a:solidFill>
                  <a:prstClr val="black"/>
                </a:solidFill>
                <a:latin typeface="Arial"/>
                <a:ea typeface="Times New Roman"/>
                <a:cs typeface="Times New Roman"/>
              </a:rPr>
              <a:t>Quick Access</a:t>
            </a:r>
            <a:r>
              <a:rPr lang="en-US" sz="1000" dirty="0">
                <a:solidFill>
                  <a:prstClr val="black"/>
                </a:solidFill>
                <a:latin typeface="Arial"/>
                <a:ea typeface="Times New Roman"/>
                <a:cs typeface="Segoe UI"/>
              </a:rPr>
              <a:t> section, right-click </a:t>
            </a:r>
            <a:r>
              <a:rPr lang="en-US" sz="1000" b="1" dirty="0">
                <a:solidFill>
                  <a:prstClr val="black"/>
                </a:solidFill>
                <a:latin typeface="Arial"/>
                <a:ea typeface="Times New Roman"/>
                <a:cs typeface="Times New Roman"/>
              </a:rPr>
              <a:t>Documents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20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3638271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Verify that on the </a:t>
            </a:r>
            <a:r>
              <a:rPr lang="en-US" sz="1000" b="1" dirty="0">
                <a:solidFill>
                  <a:prstClr val="black"/>
                </a:solidFill>
                <a:latin typeface="Arial"/>
                <a:ea typeface="Times New Roman"/>
                <a:cs typeface="Times New Roman"/>
              </a:rPr>
              <a:t>General</a:t>
            </a:r>
            <a:r>
              <a:rPr lang="en-US" sz="1000" dirty="0">
                <a:solidFill>
                  <a:prstClr val="black"/>
                </a:solidFill>
                <a:latin typeface="Arial"/>
                <a:ea typeface="Times New Roman"/>
                <a:cs typeface="Segoe UI"/>
              </a:rPr>
              <a:t> tab, the Location field has a value of </a:t>
            </a:r>
            <a:r>
              <a:rPr lang="en-US" sz="1000" b="1" dirty="0">
                <a:solidFill>
                  <a:prstClr val="black"/>
                </a:solidFill>
                <a:latin typeface="Arial"/>
                <a:ea typeface="Times New Roman"/>
                <a:cs typeface="Times New Roman"/>
              </a:rPr>
              <a:t>\\lon-dc1\redir\Administrator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If this is not successful, repeat steps 2 through 7, and then check the redirection once again.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Sign out of </a:t>
            </a:r>
            <a:r>
              <a:rPr lang="en-US" sz="1000" b="1" dirty="0">
                <a:solidFill>
                  <a:prstClr val="black"/>
                </a:solidFill>
                <a:latin typeface="Arial"/>
                <a:ea typeface="Times New Roman"/>
                <a:cs typeface="Times New Roman"/>
              </a:rPr>
              <a:t>LON-CL1</a:t>
            </a:r>
            <a:r>
              <a:rPr lang="en-US" sz="1000" dirty="0">
                <a:solidFill>
                  <a:prstClr val="black"/>
                </a:solidFill>
                <a:latin typeface="Arial"/>
                <a:ea typeface="Times New Roman"/>
                <a:cs typeface="Segoe UI"/>
              </a:rPr>
              <a:t>.</a:t>
            </a:r>
            <a:endParaRPr lang="en-US" dirty="0"/>
          </a:p>
        </p:txBody>
      </p:sp>
      <p:sp>
        <p:nvSpPr>
          <p:cNvPr id="4" name="Slide Number Placeholder 3"/>
          <p:cNvSpPr>
            <a:spLocks noGrp="1"/>
          </p:cNvSpPr>
          <p:nvPr>
            <p:ph type="sldNum" sz="quarter" idx="10"/>
          </p:nvPr>
        </p:nvSpPr>
        <p:spPr/>
        <p:txBody>
          <a:bodyPr/>
          <a:lstStyle/>
          <a:p>
            <a:fld id="{B3E03772-CBA8-473B-8686-B5F6577CC91F}"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2706425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the differences between assigning and publishing software. Stress that you can assign applications only to computers and not publish them. Also mention that software that has been assigned to a computer will be available to all users who sign in to that computer.</a:t>
            </a:r>
          </a:p>
          <a:p>
            <a:pPr>
              <a:lnSpc>
                <a:spcPct val="115000"/>
              </a:lnSpc>
              <a:spcAft>
                <a:spcPts val="1000"/>
              </a:spcAft>
            </a:pPr>
            <a:r>
              <a:rPr lang="en-US" sz="1000">
                <a:latin typeface="Arial"/>
                <a:ea typeface="Calibri"/>
                <a:cs typeface="Times New Roman"/>
              </a:rPr>
              <a:t>Explain that installation of an assigned program is not complete until the user starts it. Explain how a user can install a published program through the </a:t>
            </a:r>
            <a:r>
              <a:rPr lang="en-US" sz="1000" b="1">
                <a:latin typeface="Arial"/>
                <a:ea typeface="Calibri"/>
                <a:cs typeface="Times New Roman"/>
              </a:rPr>
              <a:t>Programs</a:t>
            </a:r>
            <a:r>
              <a:rPr lang="en-US" sz="1000">
                <a:latin typeface="Arial"/>
                <a:ea typeface="Calibri"/>
                <a:cs typeface="Times New Roman"/>
              </a:rPr>
              <a:t> applet in Control Panel. Describe how double-clicking a file with a specific extension can install an application. Mention that you can change the deployment type at any time from assigned to published, or from published to assigned.</a:t>
            </a:r>
          </a:p>
        </p:txBody>
      </p:sp>
      <p:sp>
        <p:nvSpPr>
          <p:cNvPr id="4" name="Slide Number Placeholder 3"/>
          <p:cNvSpPr>
            <a:spLocks noGrp="1"/>
          </p:cNvSpPr>
          <p:nvPr>
            <p:ph type="sldNum" sz="quarter" idx="10"/>
          </p:nvPr>
        </p:nvSpPr>
        <p:spPr/>
        <p:txBody>
          <a:bodyPr/>
          <a:lstStyle/>
          <a:p>
            <a:fld id="{B3E03772-CBA8-473B-8686-B5F6577CC91F}"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1341300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you cannot set all configuration settings by using Group Policy settings. You can use scripts to perform many tasks, such as clearing page files, mapping drives, and clearing temporary folders for users. Describe the four types of scripts and when the scripts run.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Describe the difference between synchronous and asynchronous script processing. Explain that logon scripts run asynchronously by default, and startup scripts run synchronously by default, but that you can modify that behavior. Mention that if scripts are set to run synchronously, then a failed script can cause a computer to stop responding.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1250540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Leave the virtual machines running for subsequent demonstrations.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require the </a:t>
            </a:r>
            <a:r>
              <a:rPr lang="en-US" sz="1000" b="1" dirty="0">
                <a:latin typeface="Arial"/>
                <a:ea typeface="Calibri"/>
                <a:cs typeface="Times New Roman"/>
              </a:rPr>
              <a:t>20742B-LON-DC1</a:t>
            </a:r>
            <a:r>
              <a:rPr lang="en-US" sz="1000" dirty="0">
                <a:latin typeface="Arial"/>
                <a:ea typeface="Calibri"/>
                <a:cs typeface="Segoe UI"/>
              </a:rPr>
              <a:t> and </a:t>
            </a:r>
            <a:r>
              <a:rPr lang="en-US" sz="1000" b="1" dirty="0">
                <a:latin typeface="Arial"/>
                <a:ea typeface="Calibri"/>
                <a:cs typeface="Times New Roman"/>
              </a:rPr>
              <a:t>20742B-LON-CL1</a:t>
            </a:r>
            <a:r>
              <a:rPr lang="en-US" sz="1000" dirty="0">
                <a:latin typeface="Arial"/>
                <a:ea typeface="Calibri"/>
                <a:cs typeface="Segoe UI"/>
              </a:rPr>
              <a:t> virtual machines for this demonstration. Sign in as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Segoe UI"/>
              </a:rPr>
              <a:t> with the password </a:t>
            </a:r>
            <a:r>
              <a:rPr lang="en-US" sz="1000" b="1" dirty="0">
                <a:latin typeface="Arial"/>
                <a:ea typeface="Calibri"/>
                <a:cs typeface="Times New Roman"/>
              </a:rPr>
              <a:t>Pa55w.rd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Important</a:t>
            </a:r>
            <a:r>
              <a:rPr lang="en-US" sz="1000" dirty="0">
                <a:latin typeface="Arial"/>
                <a:ea typeface="Calibri"/>
                <a:cs typeface="Segoe UI"/>
              </a:rPr>
              <a:t>: Prior to completing the following demonstration, perform the following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Switch to </a:t>
            </a:r>
            <a:r>
              <a:rPr lang="en-US" sz="1000" b="1" dirty="0">
                <a:effectLst/>
                <a:latin typeface="Arial"/>
                <a:ea typeface="Times New Roman"/>
                <a:cs typeface="Times New Roman"/>
              </a:rPr>
              <a:t>LON-CL1</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Click Start, type </a:t>
            </a:r>
            <a:r>
              <a:rPr lang="en-US" sz="1000" b="1" dirty="0" err="1">
                <a:effectLst/>
                <a:latin typeface="Arial"/>
                <a:ea typeface="Times New Roman"/>
                <a:cs typeface="Times New Roman"/>
              </a:rPr>
              <a:t>gpedit.msc</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Segoe UI"/>
              </a:rPr>
              <a:t> and then press Enter.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the Local Group Policy Editor, navigate to </a:t>
            </a:r>
            <a:r>
              <a:rPr lang="en-US" sz="1000" b="1" dirty="0">
                <a:effectLst/>
                <a:latin typeface="Arial"/>
                <a:ea typeface="Times New Roman"/>
                <a:cs typeface="Times New Roman"/>
              </a:rPr>
              <a:t>Computer Configuration &gt; </a:t>
            </a:r>
            <a:br>
              <a:rPr lang="en-US" sz="1000" b="1" dirty="0">
                <a:effectLst/>
                <a:latin typeface="Arial"/>
                <a:ea typeface="Times New Roman"/>
                <a:cs typeface="Times New Roman"/>
              </a:rPr>
            </a:br>
            <a:r>
              <a:rPr lang="en-US" sz="1000" b="1" dirty="0">
                <a:effectLst/>
                <a:latin typeface="Arial"/>
                <a:ea typeface="Times New Roman"/>
                <a:cs typeface="Times New Roman"/>
              </a:rPr>
              <a:t>Administrative Templates &gt; System &gt; Group Policy</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the details pane, double-click </a:t>
            </a:r>
            <a:r>
              <a:rPr lang="en-US" sz="1000" b="1" dirty="0">
                <a:effectLst/>
                <a:latin typeface="Arial"/>
                <a:ea typeface="Times New Roman"/>
                <a:cs typeface="Times New Roman"/>
              </a:rPr>
              <a:t>Turn off Group Policy Client Service AOAC optimization</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the </a:t>
            </a:r>
            <a:r>
              <a:rPr lang="en-US" sz="1000" b="1" dirty="0">
                <a:effectLst/>
                <a:latin typeface="Arial"/>
                <a:ea typeface="Times New Roman"/>
                <a:cs typeface="Times New Roman"/>
              </a:rPr>
              <a:t>Turn off Group Policy Client Service AOAC optimization</a:t>
            </a:r>
            <a:r>
              <a:rPr lang="en-US" sz="1000" dirty="0">
                <a:solidFill>
                  <a:srgbClr val="000000"/>
                </a:solidFill>
                <a:effectLst/>
                <a:latin typeface="Arial"/>
                <a:ea typeface="Times New Roman"/>
                <a:cs typeface="Segoe UI"/>
              </a:rPr>
              <a:t> dialog box, click </a:t>
            </a:r>
            <a:r>
              <a:rPr lang="en-US" sz="1000" b="1" dirty="0">
                <a:effectLst/>
                <a:latin typeface="Arial"/>
                <a:ea typeface="Times New Roman"/>
                <a:cs typeface="Times New Roman"/>
              </a:rPr>
              <a:t>Enabled</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Close all open windows.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Restart </a:t>
            </a:r>
            <a:r>
              <a:rPr lang="en-US" sz="1000" b="1" dirty="0">
                <a:effectLst/>
                <a:latin typeface="Arial"/>
                <a:ea typeface="Times New Roman"/>
                <a:cs typeface="Times New Roman"/>
              </a:rPr>
              <a:t>LON-CL1</a:t>
            </a:r>
            <a:r>
              <a:rPr lang="en-US" sz="1000" dirty="0">
                <a:solidFill>
                  <a:srgbClr val="000000"/>
                </a:solidFill>
                <a:effectLst/>
                <a:latin typeface="Arial"/>
                <a:ea typeface="Times New Roman"/>
                <a:cs typeface="Segoe UI"/>
              </a:rPr>
              <a:t>, and then sign in as </a:t>
            </a:r>
            <a:r>
              <a:rPr lang="en-US" sz="1000" b="1" dirty="0" err="1">
                <a:effectLst/>
                <a:latin typeface="Arial"/>
                <a:ea typeface="Times New Roman"/>
                <a:cs typeface="Times New Roman"/>
              </a:rPr>
              <a:t>Adatum</a:t>
            </a:r>
            <a:r>
              <a:rPr lang="en-US" sz="1000" b="1" dirty="0">
                <a:effectLst/>
                <a:latin typeface="Arial"/>
                <a:ea typeface="Times New Roman"/>
                <a:cs typeface="Times New Roman"/>
              </a:rPr>
              <a:t>\administrator</a:t>
            </a:r>
            <a:r>
              <a:rPr lang="en-US" sz="1000" dirty="0">
                <a:solidFill>
                  <a:srgbClr val="000000"/>
                </a:solidFill>
                <a:effectLst/>
                <a:latin typeface="Arial"/>
                <a:ea typeface="Times New Roman"/>
                <a:cs typeface="Segoe UI"/>
              </a:rPr>
              <a:t> with the password </a:t>
            </a:r>
            <a:r>
              <a:rPr lang="en-US" sz="1000" b="1" dirty="0">
                <a:effectLst/>
                <a:latin typeface="Arial"/>
                <a:ea typeface="Times New Roman"/>
                <a:cs typeface="Times New Roman"/>
              </a:rPr>
              <a:t>Pa55w.rd</a:t>
            </a:r>
            <a:r>
              <a:rPr lang="en-US" sz="1000" dirty="0">
                <a:solidFill>
                  <a:srgbClr val="000000"/>
                </a:solidFill>
                <a:effectLst/>
                <a:latin typeface="Arial"/>
                <a:ea typeface="Times New Roman"/>
                <a:cs typeface="Segoe UI"/>
              </a:rPr>
              <a:t>. </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logon script to display a message</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a:t>
            </a:r>
            <a:r>
              <a:rPr lang="en-US" sz="1000" b="1" dirty="0">
                <a:effectLst/>
                <a:latin typeface="Arial"/>
                <a:ea typeface="Times New Roman"/>
                <a:cs typeface="Segoe UI"/>
              </a:rPr>
              <a:t>LON-DC1</a:t>
            </a:r>
            <a:r>
              <a:rPr lang="en-US" sz="1000" dirty="0">
                <a:effectLst/>
                <a:latin typeface="Arial"/>
                <a:ea typeface="Times New Roman"/>
                <a:cs typeface="Segoe UI"/>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a:t>
            </a:r>
            <a:r>
              <a:rPr lang="en-US" sz="1000" b="1" dirty="0">
                <a:effectLst/>
                <a:latin typeface="Arial"/>
                <a:ea typeface="Times New Roman"/>
                <a:cs typeface="Times New Roman"/>
              </a:rPr>
              <a:t> </a:t>
            </a:r>
            <a:endParaRPr lang="en-US" sz="1000" dirty="0">
              <a:effectLst/>
              <a:latin typeface="Arial"/>
              <a:ea typeface="Times New Roman"/>
              <a:cs typeface="Times New Roman"/>
            </a:endParaRPr>
          </a:p>
          <a:p>
            <a:pPr marL="457200">
              <a:lnSpc>
                <a:spcPct val="115000"/>
              </a:lnSpc>
              <a:spcAft>
                <a:spcPts val="995"/>
              </a:spcAft>
            </a:pPr>
            <a:r>
              <a:rPr lang="en-US" sz="1000" dirty="0">
                <a:effectLst/>
                <a:latin typeface="Arial"/>
                <a:ea typeface="Times New Roman"/>
                <a:cs typeface="Segoe UI"/>
              </a:rPr>
              <a:t>type </a:t>
            </a:r>
            <a:r>
              <a:rPr lang="en-US" sz="1000" b="1" dirty="0">
                <a:effectLst/>
                <a:latin typeface="Arial"/>
                <a:ea typeface="Times New Roman"/>
                <a:cs typeface="Times New Roman"/>
              </a:rPr>
              <a:t>Notepad</a:t>
            </a:r>
            <a:r>
              <a:rPr lang="en-US" sz="1000" dirty="0">
                <a:effectLst/>
                <a:latin typeface="Arial"/>
                <a:ea typeface="Times New Roman"/>
                <a:cs typeface="Segoe UI"/>
              </a:rPr>
              <a:t>, and then click </a:t>
            </a:r>
            <a:r>
              <a:rPr lang="en-US" sz="1000" b="1" dirty="0">
                <a:effectLst/>
                <a:latin typeface="Arial"/>
                <a:ea typeface="Times New Roman"/>
                <a:cs typeface="Times New Roman"/>
              </a:rPr>
              <a:t>Notepad</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effectLst/>
                <a:latin typeface="Arial"/>
                <a:ea typeface="Times New Roman"/>
                <a:cs typeface="Segoe UI"/>
              </a:rPr>
              <a:t>In Notepad, type the following command, and then press Enter:</a:t>
            </a:r>
            <a:endParaRPr lang="en-US" sz="1000" dirty="0">
              <a:effectLst/>
              <a:latin typeface="Arial"/>
              <a:ea typeface="Times New Roman"/>
              <a:cs typeface="Times New Roman"/>
            </a:endParaRPr>
          </a:p>
          <a:p>
            <a:pPr marL="539750" marR="73025">
              <a:lnSpc>
                <a:spcPct val="115000"/>
              </a:lnSpc>
              <a:spcBef>
                <a:spcPts val="600"/>
              </a:spcBef>
              <a:spcAft>
                <a:spcPts val="995"/>
              </a:spcAft>
            </a:pPr>
            <a:r>
              <a:rPr lang="en-US" sz="1000" dirty="0" err="1">
                <a:effectLst/>
                <a:latin typeface="Arial"/>
                <a:ea typeface="Times New Roman"/>
                <a:cs typeface="Times New Roman"/>
              </a:rPr>
              <a:t>Msgbox</a:t>
            </a:r>
            <a:r>
              <a:rPr lang="en-US" sz="1000" dirty="0">
                <a:effectLst/>
                <a:latin typeface="Arial"/>
                <a:ea typeface="Times New Roman"/>
                <a:cs typeface="Times New Roman"/>
              </a:rPr>
              <a:t> “This is the script”</a:t>
            </a:r>
          </a:p>
          <a:p>
            <a:pPr marL="342900" lvl="0" indent="-342900">
              <a:lnSpc>
                <a:spcPct val="115000"/>
              </a:lnSpc>
              <a:spcAft>
                <a:spcPts val="995"/>
              </a:spcAft>
              <a:buFont typeface="+mj-lt"/>
              <a:buAutoNum type="arabicPeriod" startAt="3"/>
            </a:pPr>
            <a:r>
              <a:rPr lang="en-US" sz="1000" dirty="0">
                <a:effectLst/>
                <a:latin typeface="Arial"/>
                <a:ea typeface="Times New Roman"/>
                <a:cs typeface="Segoe UI"/>
              </a:rPr>
              <a:t>Click the </a:t>
            </a:r>
            <a:r>
              <a:rPr lang="en-US" sz="1000" b="1" dirty="0">
                <a:effectLst/>
                <a:latin typeface="Arial"/>
                <a:ea typeface="Times New Roman"/>
                <a:cs typeface="Times New Roman"/>
              </a:rPr>
              <a:t>File</a:t>
            </a:r>
            <a:r>
              <a:rPr lang="en-US" sz="1000" dirty="0">
                <a:effectLst/>
                <a:latin typeface="Arial"/>
                <a:ea typeface="Times New Roman"/>
                <a:cs typeface="Segoe UI"/>
              </a:rPr>
              <a:t> menu, and then click </a:t>
            </a:r>
            <a:r>
              <a:rPr lang="en-US" sz="1000" b="1" dirty="0">
                <a:effectLst/>
                <a:latin typeface="Arial"/>
                <a:ea typeface="Times New Roman"/>
                <a:cs typeface="Times New Roman"/>
              </a:rPr>
              <a:t>Save As</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562917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796024"/>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Save As</a:t>
            </a:r>
            <a:r>
              <a:rPr lang="en-US" sz="1000" dirty="0">
                <a:solidFill>
                  <a:prstClr val="black"/>
                </a:solidFill>
                <a:latin typeface="Arial"/>
                <a:ea typeface="Times New Roman"/>
                <a:cs typeface="Segoe UI"/>
              </a:rPr>
              <a:t> dialog box, in the </a:t>
            </a:r>
            <a:r>
              <a:rPr lang="en-US" sz="1000" b="1" dirty="0">
                <a:solidFill>
                  <a:prstClr val="black"/>
                </a:solidFill>
                <a:latin typeface="Arial"/>
                <a:ea typeface="Times New Roman"/>
                <a:cs typeface="Times New Roman"/>
              </a:rPr>
              <a:t>File name </a:t>
            </a:r>
            <a:r>
              <a:rPr lang="en-US" sz="1000" dirty="0">
                <a:solidFill>
                  <a:prstClr val="black"/>
                </a:solidFill>
                <a:latin typeface="Arial"/>
                <a:ea typeface="Times New Roman"/>
                <a:cs typeface="Times New Roman"/>
              </a:rPr>
              <a:t>text </a:t>
            </a:r>
            <a:r>
              <a:rPr lang="en-US" sz="1000" dirty="0">
                <a:solidFill>
                  <a:prstClr val="black"/>
                </a:solidFill>
                <a:latin typeface="Arial"/>
                <a:ea typeface="Times New Roman"/>
                <a:cs typeface="Segoe UI"/>
              </a:rPr>
              <a:t>box, type </a:t>
            </a:r>
            <a:r>
              <a:rPr lang="en-US" sz="1000" b="1" dirty="0">
                <a:solidFill>
                  <a:prstClr val="black"/>
                </a:solidFill>
                <a:latin typeface="Arial"/>
                <a:ea typeface="Times New Roman"/>
                <a:cs typeface="Times New Roman"/>
              </a:rPr>
              <a:t>Logon.vbs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Save as type </a:t>
            </a:r>
            <a:r>
              <a:rPr lang="en-US" sz="1000" dirty="0">
                <a:solidFill>
                  <a:prstClr val="black"/>
                </a:solidFill>
                <a:latin typeface="Arial"/>
                <a:ea typeface="Times New Roman"/>
                <a:cs typeface="Segoe UI"/>
              </a:rPr>
              <a:t>list, select </a:t>
            </a:r>
            <a:r>
              <a:rPr lang="en-US" sz="1000" b="1" dirty="0">
                <a:solidFill>
                  <a:prstClr val="black"/>
                </a:solidFill>
                <a:latin typeface="Arial"/>
                <a:ea typeface="Times New Roman"/>
                <a:cs typeface="Times New Roman"/>
              </a:rPr>
              <a:t>All Files (*.*)</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navigation pane, click </a:t>
            </a:r>
            <a:r>
              <a:rPr lang="en-US" sz="1000" b="1" dirty="0">
                <a:solidFill>
                  <a:prstClr val="black"/>
                </a:solidFill>
                <a:latin typeface="Arial"/>
                <a:ea typeface="Times New Roman"/>
                <a:cs typeface="Times New Roman"/>
              </a:rPr>
              <a:t>Desktop</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Save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Close </a:t>
            </a:r>
            <a:r>
              <a:rPr lang="en-US" sz="1000" b="1" dirty="0">
                <a:solidFill>
                  <a:prstClr val="black"/>
                </a:solidFill>
                <a:latin typeface="Arial"/>
                <a:ea typeface="Times New Roman"/>
                <a:cs typeface="Times New Roman"/>
              </a:rPr>
              <a:t>Notepad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On the desktop, right-click the </a:t>
            </a:r>
            <a:r>
              <a:rPr lang="en-US" sz="1000" b="1" dirty="0">
                <a:solidFill>
                  <a:prstClr val="black"/>
                </a:solidFill>
                <a:latin typeface="Arial"/>
                <a:ea typeface="Times New Roman"/>
                <a:cs typeface="Times New Roman"/>
              </a:rPr>
              <a:t>Logon.vbs</a:t>
            </a:r>
            <a:r>
              <a:rPr lang="en-US" sz="1000" dirty="0">
                <a:solidFill>
                  <a:prstClr val="black"/>
                </a:solidFill>
                <a:latin typeface="Arial"/>
                <a:ea typeface="Times New Roman"/>
                <a:cs typeface="Segoe UI"/>
              </a:rPr>
              <a:t> file, and then click </a:t>
            </a:r>
            <a:r>
              <a:rPr lang="en-US" sz="1000" b="1" dirty="0">
                <a:solidFill>
                  <a:prstClr val="black"/>
                </a:solidFill>
                <a:latin typeface="Arial"/>
                <a:ea typeface="Times New Roman"/>
                <a:cs typeface="Times New Roman"/>
              </a:rPr>
              <a:t>Copy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Create and link a GPO to use the script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Open </a:t>
            </a:r>
            <a:r>
              <a:rPr lang="en-US" sz="1000" b="1" dirty="0">
                <a:solidFill>
                  <a:prstClr val="black"/>
                </a:solidFill>
                <a:latin typeface="Arial"/>
                <a:ea typeface="Times New Roman"/>
                <a:cs typeface="Times New Roman"/>
              </a:rPr>
              <a:t>Server Manager</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Tools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Group</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Policy Management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a:t>
            </a:r>
            <a:r>
              <a:rPr lang="en-US" sz="1000" b="1" dirty="0">
                <a:solidFill>
                  <a:prstClr val="black"/>
                </a:solidFill>
                <a:latin typeface="Arial"/>
                <a:ea typeface="Times New Roman"/>
                <a:cs typeface="Times New Roman"/>
              </a:rPr>
              <a:t>Forest: Adatum.com</a:t>
            </a:r>
            <a:r>
              <a:rPr lang="en-US" sz="1000" dirty="0">
                <a:solidFill>
                  <a:prstClr val="black"/>
                </a:solidFill>
                <a:latin typeface="Arial"/>
                <a:ea typeface="Times New Roman"/>
                <a:cs typeface="Segoe UI"/>
              </a:rPr>
              <a:t>, and then expand </a:t>
            </a:r>
            <a:r>
              <a:rPr lang="en-US" sz="1000" b="1" dirty="0">
                <a:solidFill>
                  <a:prstClr val="black"/>
                </a:solidFill>
                <a:latin typeface="Arial"/>
                <a:ea typeface="Times New Roman"/>
                <a:cs typeface="Times New Roman"/>
              </a:rPr>
              <a:t>Domains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Right-click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Create a GPO in this domain and Link it here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New GPO</a:t>
            </a:r>
            <a:r>
              <a:rPr lang="en-US" sz="1000" dirty="0">
                <a:solidFill>
                  <a:prstClr val="black"/>
                </a:solidFill>
                <a:latin typeface="Arial"/>
                <a:ea typeface="Times New Roman"/>
                <a:cs typeface="Segoe UI"/>
              </a:rPr>
              <a:t> dialog box, 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text box, type </a:t>
            </a:r>
            <a:r>
              <a:rPr lang="en-US" sz="1000" b="1" dirty="0">
                <a:solidFill>
                  <a:prstClr val="black"/>
                </a:solidFill>
                <a:latin typeface="Arial"/>
                <a:ea typeface="Times New Roman"/>
                <a:cs typeface="Times New Roman"/>
              </a:rPr>
              <a:t>User Logon Script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Expand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Segoe UI"/>
              </a:rPr>
              <a:t>, right-click the </a:t>
            </a:r>
            <a:r>
              <a:rPr lang="en-US" sz="1000" b="1" dirty="0">
                <a:solidFill>
                  <a:prstClr val="black"/>
                </a:solidFill>
                <a:latin typeface="Arial"/>
                <a:ea typeface="Times New Roman"/>
                <a:cs typeface="Times New Roman"/>
              </a:rPr>
              <a:t>User Logon Script</a:t>
            </a:r>
            <a:r>
              <a:rPr lang="en-US" sz="1000" dirty="0">
                <a:solidFill>
                  <a:prstClr val="black"/>
                </a:solidFill>
                <a:latin typeface="Arial"/>
                <a:ea typeface="Times New Roman"/>
                <a:cs typeface="Segoe UI"/>
              </a:rPr>
              <a:t> GPO, and then click </a:t>
            </a:r>
            <a:r>
              <a:rPr lang="en-US" sz="1000" b="1" dirty="0">
                <a:solidFill>
                  <a:prstClr val="black"/>
                </a:solidFill>
                <a:latin typeface="Arial"/>
                <a:ea typeface="Times New Roman"/>
                <a:cs typeface="Times New Roman"/>
              </a:rPr>
              <a:t>Edit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Group Policy Management Editor</a:t>
            </a:r>
            <a:r>
              <a:rPr lang="en-US" sz="1000" dirty="0">
                <a:solidFill>
                  <a:prstClr val="black"/>
                </a:solidFill>
                <a:latin typeface="Arial"/>
                <a:ea typeface="Times New Roman"/>
                <a:cs typeface="Segoe UI"/>
              </a:rPr>
              <a:t> window, under </a:t>
            </a:r>
            <a:r>
              <a:rPr lang="en-US" sz="1000" b="1" dirty="0">
                <a:solidFill>
                  <a:prstClr val="black"/>
                </a:solidFill>
                <a:latin typeface="Arial"/>
                <a:ea typeface="Times New Roman"/>
                <a:cs typeface="Times New Roman"/>
              </a:rPr>
              <a:t>User Configuration</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Policies</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Windows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Settings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(Logon/Logoff)</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details pane, double-click </a:t>
            </a:r>
            <a:r>
              <a:rPr lang="en-US" sz="1000" b="1" dirty="0">
                <a:solidFill>
                  <a:prstClr val="black"/>
                </a:solidFill>
                <a:latin typeface="Arial"/>
                <a:ea typeface="Times New Roman"/>
                <a:cs typeface="Times New Roman"/>
              </a:rPr>
              <a:t>Logon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Logon Properties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Show Files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details pane, right-click a blank area, and then click </a:t>
            </a:r>
            <a:r>
              <a:rPr lang="en-US" sz="1000" b="1" dirty="0">
                <a:solidFill>
                  <a:prstClr val="black"/>
                </a:solidFill>
                <a:latin typeface="Arial"/>
                <a:ea typeface="Times New Roman"/>
                <a:cs typeface="Times New Roman"/>
              </a:rPr>
              <a:t>Paste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the </a:t>
            </a:r>
            <a:r>
              <a:rPr lang="en-US" sz="1000" b="1" dirty="0">
                <a:solidFill>
                  <a:prstClr val="black"/>
                </a:solidFill>
                <a:latin typeface="Arial"/>
                <a:ea typeface="Times New Roman"/>
                <a:cs typeface="Times New Roman"/>
              </a:rPr>
              <a:t>Logon</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Logon Properties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Add a Script</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Browse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the </a:t>
            </a:r>
            <a:r>
              <a:rPr lang="en-US" sz="1000" b="1" dirty="0">
                <a:solidFill>
                  <a:prstClr val="black"/>
                </a:solidFill>
                <a:latin typeface="Arial"/>
                <a:ea typeface="Times New Roman"/>
                <a:cs typeface="Times New Roman"/>
              </a:rPr>
              <a:t>Logon.vbs</a:t>
            </a:r>
            <a:r>
              <a:rPr lang="en-US" sz="1000" dirty="0">
                <a:solidFill>
                  <a:prstClr val="black"/>
                </a:solidFill>
                <a:latin typeface="Arial"/>
                <a:ea typeface="Times New Roman"/>
                <a:cs typeface="Segoe UI"/>
              </a:rPr>
              <a:t> script, and then click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twice to close all dialog boxes.</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both the </a:t>
            </a:r>
            <a:r>
              <a:rPr lang="en-US" sz="1000" b="1" dirty="0">
                <a:solidFill>
                  <a:prstClr val="black"/>
                </a:solidFill>
                <a:latin typeface="Arial"/>
                <a:ea typeface="Times New Roman"/>
                <a:cs typeface="Times New Roman"/>
              </a:rPr>
              <a:t>Group Policy Management Editor </a:t>
            </a:r>
            <a:r>
              <a:rPr lang="en-US" sz="1000" dirty="0">
                <a:solidFill>
                  <a:prstClr val="black"/>
                </a:solidFill>
                <a:latin typeface="Arial"/>
                <a:ea typeface="Times New Roman"/>
                <a:cs typeface="Segoe UI"/>
              </a:rPr>
              <a:t>window and the </a:t>
            </a:r>
            <a:r>
              <a:rPr lang="en-US" sz="1000" b="1" dirty="0">
                <a:solidFill>
                  <a:prstClr val="black"/>
                </a:solidFill>
                <a:latin typeface="Arial"/>
                <a:ea typeface="Times New Roman"/>
                <a:cs typeface="Times New Roman"/>
              </a:rPr>
              <a:t>Group Policy Management Console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25</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2768792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Sign in to a client computer and test the results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a:t>
            </a:r>
            <a:r>
              <a:rPr lang="en-US" sz="1000" b="1" dirty="0">
                <a:solidFill>
                  <a:prstClr val="black"/>
                </a:solidFill>
                <a:latin typeface="Arial"/>
                <a:ea typeface="Times New Roman"/>
                <a:cs typeface="Times New Roman"/>
              </a:rPr>
              <a:t>LON-CL1</a:t>
            </a:r>
            <a:r>
              <a:rPr lang="en-US" sz="1000" dirty="0">
                <a:solidFill>
                  <a:prstClr val="black"/>
                </a:solidFill>
                <a:latin typeface="Arial"/>
                <a:ea typeface="Times New Roman"/>
                <a:cs typeface="Segoe UI"/>
              </a:rPr>
              <a:t>, sign out and then sign in as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\Administrator</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Pa$$word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Right-click </a:t>
            </a:r>
            <a:r>
              <a:rPr lang="en-US" sz="1000" b="1" dirty="0">
                <a:solidFill>
                  <a:prstClr val="black"/>
                </a:solidFill>
                <a:latin typeface="Arial"/>
                <a:ea typeface="Times New Roman"/>
                <a:cs typeface="Times New Roman"/>
              </a:rPr>
              <a:t>Start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Command Prompt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Command Prompt window, type the following command, and then press </a:t>
            </a:r>
            <a:r>
              <a:rPr lang="en-US" sz="1000" dirty="0">
                <a:solidFill>
                  <a:prstClr val="black"/>
                </a:solidFill>
                <a:latin typeface="Arial"/>
                <a:ea typeface="Times New Roman"/>
                <a:cs typeface="Times New Roman"/>
              </a:rPr>
              <a:t>Enter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err="1">
                <a:solidFill>
                  <a:prstClr val="black"/>
                </a:solidFill>
                <a:latin typeface="Arial"/>
                <a:ea typeface="Times New Roman"/>
                <a:cs typeface="Times New Roman"/>
              </a:rPr>
              <a:t>Gpupdate</a:t>
            </a:r>
            <a:r>
              <a:rPr lang="en-US" sz="1000" dirty="0">
                <a:solidFill>
                  <a:prstClr val="black"/>
                </a:solidFill>
                <a:latin typeface="Arial"/>
                <a:ea typeface="Times New Roman"/>
                <a:cs typeface="Times New Roman"/>
              </a:rPr>
              <a:t> /force</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If prompted, in the command prompt window, type the following, and then press </a:t>
            </a:r>
            <a:r>
              <a:rPr lang="en-US" sz="1000" dirty="0">
                <a:solidFill>
                  <a:prstClr val="black"/>
                </a:solidFill>
                <a:latin typeface="Arial"/>
                <a:ea typeface="Times New Roman"/>
                <a:cs typeface="Times New Roman"/>
              </a:rPr>
              <a:t>Enter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Y</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Sign in to </a:t>
            </a:r>
            <a:r>
              <a:rPr lang="en-US" sz="1000" b="1" dirty="0">
                <a:solidFill>
                  <a:prstClr val="black"/>
                </a:solidFill>
                <a:latin typeface="Arial"/>
                <a:ea typeface="Times New Roman"/>
                <a:cs typeface="Times New Roman"/>
              </a:rPr>
              <a:t>LON-CL1</a:t>
            </a:r>
            <a:r>
              <a:rPr lang="en-US" sz="1000" dirty="0">
                <a:solidFill>
                  <a:prstClr val="black"/>
                </a:solidFill>
                <a:latin typeface="Arial"/>
                <a:ea typeface="Times New Roman"/>
                <a:cs typeface="Segoe UI"/>
              </a:rPr>
              <a:t> as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\Connie</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Pa55w.rd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Verify that the script runs, displaying the message that you configured in the GPO earlier.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could take up to ten minutes to display. If the message does not display, restart </a:t>
            </a:r>
            <a:r>
              <a:rPr lang="en-US" sz="1000" b="1" dirty="0">
                <a:solidFill>
                  <a:prstClr val="black"/>
                </a:solidFill>
                <a:latin typeface="Arial"/>
                <a:ea typeface="Calibri"/>
                <a:cs typeface="Times New Roman"/>
              </a:rPr>
              <a:t>LON-CL1</a:t>
            </a:r>
            <a:r>
              <a:rPr lang="en-US" sz="1000" dirty="0">
                <a:solidFill>
                  <a:prstClr val="black"/>
                </a:solidFill>
                <a:latin typeface="Arial"/>
                <a:ea typeface="Calibri"/>
                <a:cs typeface="Times New Roman"/>
              </a:rPr>
              <a:t> and repeat steps one through five.</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Sign out of </a:t>
            </a:r>
            <a:r>
              <a:rPr lang="en-US" sz="1000" b="1" dirty="0">
                <a:solidFill>
                  <a:prstClr val="black"/>
                </a:solidFill>
                <a:latin typeface="Arial"/>
                <a:ea typeface="Times New Roman"/>
                <a:cs typeface="Times New Roman"/>
              </a:rPr>
              <a:t>LON-CL1</a:t>
            </a:r>
            <a:r>
              <a:rPr lang="en-US" sz="1000" dirty="0">
                <a:solidFill>
                  <a:prstClr val="black"/>
                </a:solidFill>
                <a:latin typeface="Arial"/>
                <a:ea typeface="Times New Roman"/>
                <a:cs typeface="Segoe UI"/>
              </a:rPr>
              <a:t>.</a:t>
            </a:r>
            <a:endParaRPr lang="en-US" dirty="0"/>
          </a:p>
        </p:txBody>
      </p:sp>
      <p:sp>
        <p:nvSpPr>
          <p:cNvPr id="4" name="Slide Number Placeholder 3"/>
          <p:cNvSpPr>
            <a:spLocks noGrp="1"/>
          </p:cNvSpPr>
          <p:nvPr>
            <p:ph type="sldNum" sz="quarter" idx="10"/>
          </p:nvPr>
        </p:nvSpPr>
        <p:spPr/>
        <p:txBody>
          <a:bodyPr/>
          <a:lstStyle/>
          <a:p>
            <a:fld id="{B3E03772-CBA8-473B-8686-B5F6577CC91F}" type="slidenum">
              <a:rPr lang="en-US" smtClean="0"/>
              <a:t>26</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1337343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Provide a brief overview of the lesson contents.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Group Policy preferences settings can you use to configure a user’s Internet Explorer experience? (Select all that apply)</a:t>
            </a:r>
          </a:p>
          <a:p>
            <a:pPr>
              <a:lnSpc>
                <a:spcPct val="115000"/>
              </a:lnSpc>
              <a:spcAft>
                <a:spcPts val="1000"/>
              </a:spcAft>
            </a:pPr>
            <a:r>
              <a:rPr lang="en-US" sz="1000" dirty="0">
                <a:latin typeface="Arial"/>
                <a:ea typeface="Calibri"/>
                <a:cs typeface="Times New Roman"/>
              </a:rPr>
              <a:t>(   ) Option 1: Internet Explorer</a:t>
            </a:r>
          </a:p>
          <a:p>
            <a:pPr>
              <a:lnSpc>
                <a:spcPct val="115000"/>
              </a:lnSpc>
              <a:spcAft>
                <a:spcPts val="1000"/>
              </a:spcAft>
            </a:pPr>
            <a:r>
              <a:rPr lang="en-US" sz="1000" dirty="0">
                <a:latin typeface="Arial"/>
                <a:ea typeface="Calibri"/>
                <a:cs typeface="Times New Roman"/>
              </a:rPr>
              <a:t>(   ) Option 2: Shortcuts</a:t>
            </a:r>
          </a:p>
          <a:p>
            <a:pPr>
              <a:lnSpc>
                <a:spcPct val="115000"/>
              </a:lnSpc>
              <a:spcAft>
                <a:spcPts val="1000"/>
              </a:spcAft>
            </a:pPr>
            <a:r>
              <a:rPr lang="en-US" sz="1000" dirty="0">
                <a:latin typeface="Arial"/>
                <a:ea typeface="Calibri"/>
                <a:cs typeface="Times New Roman"/>
              </a:rPr>
              <a:t>(   ) Option 3: Registry</a:t>
            </a:r>
          </a:p>
          <a:p>
            <a:pPr>
              <a:lnSpc>
                <a:spcPct val="115000"/>
              </a:lnSpc>
              <a:spcAft>
                <a:spcPts val="1000"/>
              </a:spcAft>
            </a:pPr>
            <a:r>
              <a:rPr lang="en-US" sz="1000" dirty="0">
                <a:latin typeface="Arial"/>
                <a:ea typeface="Calibri"/>
                <a:cs typeface="Times New Roman"/>
              </a:rPr>
              <a:t>(   ) Option 4: Power Options</a:t>
            </a:r>
          </a:p>
          <a:p>
            <a:pPr>
              <a:lnSpc>
                <a:spcPct val="115000"/>
              </a:lnSpc>
              <a:spcAft>
                <a:spcPts val="1000"/>
              </a:spcAft>
            </a:pPr>
            <a:r>
              <a:rPr lang="en-US" sz="1000" dirty="0">
                <a:latin typeface="Arial"/>
                <a:ea typeface="Calibri"/>
                <a:cs typeface="Times New Roman"/>
              </a:rPr>
              <a:t>(   ) Option 5: Folder Options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Internet Explorer</a:t>
            </a:r>
          </a:p>
          <a:p>
            <a:pPr>
              <a:lnSpc>
                <a:spcPct val="115000"/>
              </a:lnSpc>
              <a:spcAft>
                <a:spcPts val="1000"/>
              </a:spcAft>
            </a:pPr>
            <a:r>
              <a:rPr lang="en-US" sz="1000" dirty="0">
                <a:latin typeface="Arial"/>
                <a:ea typeface="Calibri"/>
                <a:cs typeface="Times New Roman"/>
              </a:rPr>
              <a:t>(√ ) Option 2: Shortcuts</a:t>
            </a:r>
          </a:p>
          <a:p>
            <a:pPr>
              <a:lnSpc>
                <a:spcPct val="115000"/>
              </a:lnSpc>
              <a:spcAft>
                <a:spcPts val="1000"/>
              </a:spcAft>
            </a:pPr>
            <a:r>
              <a:rPr lang="en-US" sz="1000" dirty="0">
                <a:latin typeface="Arial"/>
                <a:ea typeface="Calibri"/>
                <a:cs typeface="Times New Roman"/>
              </a:rPr>
              <a:t>(√ ) Option 3: Registry</a:t>
            </a:r>
          </a:p>
          <a:p>
            <a:pPr>
              <a:lnSpc>
                <a:spcPct val="115000"/>
              </a:lnSpc>
              <a:spcAft>
                <a:spcPts val="1000"/>
              </a:spcAft>
            </a:pPr>
            <a:r>
              <a:rPr lang="en-US" sz="1000" dirty="0">
                <a:latin typeface="Arial"/>
                <a:ea typeface="Calibri"/>
                <a:cs typeface="Times New Roman"/>
              </a:rPr>
              <a:t>(   ) Option 4: Power Options</a:t>
            </a:r>
          </a:p>
          <a:p>
            <a:pPr>
              <a:lnSpc>
                <a:spcPct val="115000"/>
              </a:lnSpc>
              <a:spcAft>
                <a:spcPts val="1000"/>
              </a:spcAft>
            </a:pPr>
            <a:r>
              <a:rPr lang="en-US" sz="1000" dirty="0">
                <a:latin typeface="Arial"/>
                <a:ea typeface="Calibri"/>
                <a:cs typeface="Times New Roman"/>
              </a:rPr>
              <a:t>(   ) Option 5: Folder Options</a:t>
            </a:r>
          </a:p>
          <a:p>
            <a:pPr>
              <a:lnSpc>
                <a:spcPct val="115000"/>
              </a:lnSpc>
              <a:spcAft>
                <a:spcPts val="1000"/>
              </a:spcAft>
            </a:pPr>
            <a:r>
              <a:rPr lang="en-CA" sz="1000" b="1" dirty="0">
                <a:latin typeface="Arial"/>
                <a:ea typeface="Calibri"/>
                <a:cs typeface="Times New Roman"/>
              </a:rPr>
              <a:t>Feedback</a:t>
            </a:r>
          </a:p>
          <a:p>
            <a:pPr>
              <a:lnSpc>
                <a:spcPct val="115000"/>
              </a:lnSpc>
              <a:spcAft>
                <a:spcPts val="1000"/>
              </a:spcAft>
            </a:pPr>
            <a:r>
              <a:rPr lang="en-CA" sz="1000" dirty="0">
                <a:latin typeface="Arial"/>
                <a:ea typeface="Calibri"/>
                <a:cs typeface="Times New Roman"/>
              </a:rPr>
              <a:t>You can use the Internet Explorer settings in Group Policy preferences to configure Microsoft Internet Explorer. Shortcuts can create favorites that users can open in Internet Explorer. You can use the registry to configure the registry-based settings of Internet Explorer. You cannot use Power Options or Folder Options to configure Internet Explorer.</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42148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item-level targeting to limit Group Policy preferences depending on which AD DS forest the user belongs to.</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 </a:t>
            </a:r>
          </a:p>
          <a:p>
            <a:pPr>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 False</a:t>
            </a:r>
          </a:p>
          <a:p>
            <a:pPr lvl="0">
              <a:lnSpc>
                <a:spcPct val="115000"/>
              </a:lnSpc>
              <a:spcAft>
                <a:spcPts val="1000"/>
              </a:spcAft>
            </a:pPr>
            <a:r>
              <a:rPr lang="en-US" sz="1000" dirty="0">
                <a:solidFill>
                  <a:prstClr val="black"/>
                </a:solidFill>
                <a:latin typeface="Arial"/>
                <a:ea typeface="Calibri"/>
                <a:cs typeface="Times New Roman"/>
              </a:rPr>
              <a:t>(   ) True</a:t>
            </a:r>
          </a:p>
          <a:p>
            <a:pPr lvl="0">
              <a:lnSpc>
                <a:spcPct val="115000"/>
              </a:lnSpc>
              <a:spcAft>
                <a:spcPts val="1000"/>
              </a:spcAft>
            </a:pPr>
            <a:r>
              <a:rPr lang="en-CA" sz="1000" dirty="0">
                <a:solidFill>
                  <a:prstClr val="black"/>
                </a:solidFill>
                <a:latin typeface="Arial"/>
                <a:ea typeface="Calibri"/>
                <a:cs typeface="Times New Roman"/>
              </a:rPr>
              <a:t>Feedback</a:t>
            </a:r>
          </a:p>
          <a:p>
            <a:pPr lvl="0">
              <a:lnSpc>
                <a:spcPct val="115000"/>
              </a:lnSpc>
              <a:spcAft>
                <a:spcPts val="1000"/>
              </a:spcAft>
            </a:pPr>
            <a:r>
              <a:rPr lang="en-CA" sz="1000" dirty="0">
                <a:solidFill>
                  <a:prstClr val="black"/>
                </a:solidFill>
                <a:latin typeface="Arial"/>
                <a:ea typeface="Calibri"/>
                <a:cs typeface="Times New Roman"/>
              </a:rPr>
              <a:t>Group Policy cannot traverse forests. You can use domains, sites, security groups, and organizational units in item-level targeting.</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what scenarios have you used Group Policy preferences and item-level targeting?</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The answers will vary. In addition to the students’ answers, share your own experiences with the rest of the class.</a:t>
            </a:r>
            <a:endParaRPr lang="en-US" dirty="0"/>
          </a:p>
        </p:txBody>
      </p:sp>
      <p:sp>
        <p:nvSpPr>
          <p:cNvPr id="4" name="Slide Number Placeholder 3"/>
          <p:cNvSpPr>
            <a:spLocks noGrp="1"/>
          </p:cNvSpPr>
          <p:nvPr>
            <p:ph type="sldNum" sz="quarter" idx="10"/>
          </p:nvPr>
        </p:nvSpPr>
        <p:spPr/>
        <p:txBody>
          <a:bodyPr/>
          <a:lstStyle/>
          <a:p>
            <a:fld id="{B3E03772-CBA8-473B-8686-B5F6577CC91F}"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3367208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to students that you now can process Group Policy preferences because of several new Group Policy client-side extensions that expand the range of configurable settings in a GPO. These new preference extensions are included in the Group Policy Management Editor window of the GPMC. Examples of the new Group Policy Preference extensions include the following:</a:t>
            </a:r>
            <a:endParaRPr lang="en-US" sz="1000">
              <a:latin typeface="Arial"/>
              <a:ea typeface="Calibri"/>
              <a:cs typeface="Times New Roman"/>
            </a:endParaRPr>
          </a:p>
          <a:p>
            <a:pPr marL="342900" lvl="0" indent="-342900">
              <a:lnSpc>
                <a:spcPct val="115000"/>
              </a:lnSpc>
              <a:spcAft>
                <a:spcPts val="995"/>
              </a:spcAft>
              <a:buFont typeface="Symbol"/>
              <a:buChar char=""/>
            </a:pPr>
            <a:r>
              <a:rPr lang="en-US" sz="1000">
                <a:effectLst/>
                <a:latin typeface="Arial"/>
                <a:ea typeface="Times New Roman"/>
                <a:cs typeface="Times New Roman"/>
              </a:rPr>
              <a:t>Folder Options</a:t>
            </a:r>
          </a:p>
          <a:p>
            <a:pPr marL="342900" lvl="0" indent="-342900">
              <a:lnSpc>
                <a:spcPct val="115000"/>
              </a:lnSpc>
              <a:spcAft>
                <a:spcPts val="995"/>
              </a:spcAft>
              <a:buFont typeface="Symbol"/>
              <a:buChar char=""/>
            </a:pPr>
            <a:r>
              <a:rPr lang="en-US" sz="1000">
                <a:effectLst/>
                <a:latin typeface="Arial"/>
                <a:ea typeface="Times New Roman"/>
                <a:cs typeface="Times New Roman"/>
              </a:rPr>
              <a:t>Drive Maps</a:t>
            </a:r>
          </a:p>
          <a:p>
            <a:pPr marL="342900" lvl="0" indent="-342900">
              <a:lnSpc>
                <a:spcPct val="115000"/>
              </a:lnSpc>
              <a:spcAft>
                <a:spcPts val="995"/>
              </a:spcAft>
              <a:buFont typeface="Symbol"/>
              <a:buChar char=""/>
            </a:pPr>
            <a:r>
              <a:rPr lang="en-US" sz="1000">
                <a:effectLst/>
                <a:latin typeface="Arial"/>
                <a:ea typeface="Times New Roman"/>
                <a:cs typeface="Times New Roman"/>
              </a:rPr>
              <a:t>Printers</a:t>
            </a:r>
          </a:p>
          <a:p>
            <a:pPr marL="342900" lvl="0" indent="-342900">
              <a:lnSpc>
                <a:spcPct val="115000"/>
              </a:lnSpc>
              <a:spcAft>
                <a:spcPts val="995"/>
              </a:spcAft>
              <a:buFont typeface="Symbol"/>
              <a:buChar char=""/>
            </a:pPr>
            <a:r>
              <a:rPr lang="en-US" sz="1000">
                <a:effectLst/>
                <a:latin typeface="Arial"/>
                <a:ea typeface="Times New Roman"/>
                <a:cs typeface="Times New Roman"/>
              </a:rPr>
              <a:t>Scheduled Tasks</a:t>
            </a:r>
          </a:p>
          <a:p>
            <a:pPr marL="342900" lvl="0" indent="-342900">
              <a:lnSpc>
                <a:spcPct val="115000"/>
              </a:lnSpc>
              <a:spcAft>
                <a:spcPts val="995"/>
              </a:spcAft>
              <a:buFont typeface="Symbol"/>
              <a:buChar char=""/>
            </a:pPr>
            <a:r>
              <a:rPr lang="en-US" sz="1000">
                <a:effectLst/>
                <a:latin typeface="Arial"/>
                <a:ea typeface="Times New Roman"/>
                <a:cs typeface="Times New Roman"/>
              </a:rPr>
              <a:t>Services</a:t>
            </a:r>
          </a:p>
          <a:p>
            <a:pPr marL="342900" lvl="0" indent="-342900">
              <a:lnSpc>
                <a:spcPct val="115000"/>
              </a:lnSpc>
              <a:spcAft>
                <a:spcPts val="995"/>
              </a:spcAft>
              <a:buFont typeface="Symbol"/>
              <a:buChar char=""/>
            </a:pPr>
            <a:r>
              <a:rPr lang="en-US" sz="1000">
                <a:effectLst/>
                <a:latin typeface="Arial"/>
                <a:ea typeface="Times New Roman"/>
                <a:cs typeface="Times New Roman"/>
              </a:rPr>
              <a:t>Start Menu</a:t>
            </a:r>
          </a:p>
        </p:txBody>
      </p:sp>
      <p:sp>
        <p:nvSpPr>
          <p:cNvPr id="4" name="Slide Number Placeholder 3"/>
          <p:cNvSpPr>
            <a:spLocks noGrp="1"/>
          </p:cNvSpPr>
          <p:nvPr>
            <p:ph type="sldNum" sz="quarter" idx="10"/>
          </p:nvPr>
        </p:nvSpPr>
        <p:spPr/>
        <p:txBody>
          <a:bodyPr/>
          <a:lstStyle/>
          <a:p>
            <a:fld id="{B3E03772-CBA8-473B-8686-B5F6577CC91F}"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139417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400"/>
              </a:spcAft>
            </a:pPr>
            <a:r>
              <a:rPr lang="en-US" sz="1000" dirty="0">
                <a:latin typeface="Arial"/>
                <a:ea typeface="Calibri"/>
                <a:cs typeface="Times New Roman"/>
              </a:rPr>
              <a:t>Briefly review the lesson contents.</a:t>
            </a:r>
          </a:p>
          <a:p>
            <a:pPr>
              <a:lnSpc>
                <a:spcPct val="115000"/>
              </a:lnSpc>
              <a:spcAft>
                <a:spcPts val="4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400"/>
              </a:spcAft>
            </a:pPr>
            <a:r>
              <a:rPr lang="en-US" sz="1000" dirty="0">
                <a:latin typeface="Arial"/>
                <a:ea typeface="Calibri"/>
                <a:cs typeface="Times New Roman"/>
              </a:rPr>
              <a:t>Which sections are available in the </a:t>
            </a:r>
            <a:r>
              <a:rPr lang="en-US" sz="1000" b="1" dirty="0">
                <a:latin typeface="Arial"/>
                <a:ea typeface="Calibri"/>
                <a:cs typeface="Times New Roman"/>
              </a:rPr>
              <a:t>Administrative Templates</a:t>
            </a:r>
            <a:r>
              <a:rPr lang="en-US" sz="1000" dirty="0">
                <a:latin typeface="Arial"/>
                <a:ea typeface="Calibri"/>
                <a:cs typeface="Times New Roman"/>
              </a:rPr>
              <a:t> node under the </a:t>
            </a:r>
            <a:r>
              <a:rPr lang="en-US" sz="1000" b="1" dirty="0">
                <a:latin typeface="Arial"/>
                <a:ea typeface="Calibri"/>
                <a:cs typeface="Times New Roman"/>
              </a:rPr>
              <a:t>User Configuration</a:t>
            </a:r>
            <a:r>
              <a:rPr lang="en-US" sz="1000" dirty="0">
                <a:latin typeface="Arial"/>
                <a:ea typeface="Calibri"/>
                <a:cs typeface="Times New Roman"/>
              </a:rPr>
              <a:t> node? (Select all that apply.)</a:t>
            </a:r>
          </a:p>
          <a:p>
            <a:pPr>
              <a:lnSpc>
                <a:spcPct val="115000"/>
              </a:lnSpc>
              <a:spcAft>
                <a:spcPts val="400"/>
              </a:spcAft>
            </a:pPr>
            <a:r>
              <a:rPr lang="en-US" sz="1000" dirty="0">
                <a:latin typeface="Arial"/>
                <a:ea typeface="Calibri"/>
                <a:cs typeface="Times New Roman"/>
              </a:rPr>
              <a:t>(   ) Option 1: Desktop</a:t>
            </a:r>
          </a:p>
          <a:p>
            <a:pPr>
              <a:lnSpc>
                <a:spcPct val="115000"/>
              </a:lnSpc>
              <a:spcAft>
                <a:spcPts val="400"/>
              </a:spcAft>
            </a:pPr>
            <a:r>
              <a:rPr lang="en-US" sz="1000" dirty="0">
                <a:latin typeface="Arial"/>
                <a:ea typeface="Calibri"/>
                <a:cs typeface="Times New Roman"/>
              </a:rPr>
              <a:t>(   ) Option 2: Windows Components</a:t>
            </a:r>
          </a:p>
          <a:p>
            <a:pPr>
              <a:lnSpc>
                <a:spcPct val="115000"/>
              </a:lnSpc>
              <a:spcAft>
                <a:spcPts val="400"/>
              </a:spcAft>
            </a:pPr>
            <a:r>
              <a:rPr lang="en-US" sz="1000" dirty="0">
                <a:latin typeface="Arial"/>
                <a:ea typeface="Calibri"/>
                <a:cs typeface="Times New Roman"/>
              </a:rPr>
              <a:t>(   ) Option 3: Server</a:t>
            </a:r>
          </a:p>
          <a:p>
            <a:pPr>
              <a:lnSpc>
                <a:spcPct val="115000"/>
              </a:lnSpc>
              <a:spcAft>
                <a:spcPts val="400"/>
              </a:spcAft>
            </a:pPr>
            <a:r>
              <a:rPr lang="en-US" sz="1000" dirty="0">
                <a:latin typeface="Arial"/>
                <a:ea typeface="Calibri"/>
                <a:cs typeface="Times New Roman"/>
              </a:rPr>
              <a:t>(   ) Option 4: System</a:t>
            </a:r>
          </a:p>
          <a:p>
            <a:pPr>
              <a:lnSpc>
                <a:spcPct val="115000"/>
              </a:lnSpc>
              <a:spcAft>
                <a:spcPts val="400"/>
              </a:spcAft>
            </a:pPr>
            <a:r>
              <a:rPr lang="en-US" sz="1000" dirty="0">
                <a:latin typeface="Arial"/>
                <a:ea typeface="Calibri"/>
                <a:cs typeface="Times New Roman"/>
              </a:rPr>
              <a:t>(   ) Option 5: Control Panel</a:t>
            </a:r>
          </a:p>
          <a:p>
            <a:pPr>
              <a:lnSpc>
                <a:spcPct val="115000"/>
              </a:lnSpc>
              <a:spcAft>
                <a:spcPts val="4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400"/>
              </a:spcAft>
            </a:pPr>
            <a:r>
              <a:rPr lang="en-US" sz="1000" dirty="0">
                <a:latin typeface="Arial"/>
                <a:ea typeface="Calibri"/>
                <a:cs typeface="Times New Roman"/>
              </a:rPr>
              <a:t>(√ ) Option 1: Desktop</a:t>
            </a:r>
          </a:p>
          <a:p>
            <a:pPr>
              <a:lnSpc>
                <a:spcPct val="115000"/>
              </a:lnSpc>
              <a:spcAft>
                <a:spcPts val="400"/>
              </a:spcAft>
            </a:pPr>
            <a:r>
              <a:rPr lang="en-US" sz="1000" dirty="0">
                <a:latin typeface="Arial"/>
                <a:ea typeface="Calibri"/>
                <a:cs typeface="Times New Roman"/>
              </a:rPr>
              <a:t>(√ ) Option 2: Windows Components</a:t>
            </a:r>
          </a:p>
          <a:p>
            <a:pPr>
              <a:lnSpc>
                <a:spcPct val="115000"/>
              </a:lnSpc>
              <a:spcAft>
                <a:spcPts val="400"/>
              </a:spcAft>
            </a:pPr>
            <a:r>
              <a:rPr lang="en-US" sz="1000" dirty="0">
                <a:latin typeface="Arial"/>
                <a:ea typeface="Calibri"/>
                <a:cs typeface="Times New Roman"/>
              </a:rPr>
              <a:t>(   ) Option 3: Server</a:t>
            </a:r>
          </a:p>
          <a:p>
            <a:pPr>
              <a:lnSpc>
                <a:spcPct val="115000"/>
              </a:lnSpc>
              <a:spcAft>
                <a:spcPts val="400"/>
              </a:spcAft>
            </a:pPr>
            <a:r>
              <a:rPr lang="en-US" sz="1000" dirty="0">
                <a:latin typeface="Arial"/>
                <a:ea typeface="Calibri"/>
                <a:cs typeface="Times New Roman"/>
              </a:rPr>
              <a:t>(√ ) Option 4: System</a:t>
            </a:r>
          </a:p>
          <a:p>
            <a:pPr>
              <a:lnSpc>
                <a:spcPct val="115000"/>
              </a:lnSpc>
              <a:spcAft>
                <a:spcPts val="400"/>
              </a:spcAft>
            </a:pPr>
            <a:r>
              <a:rPr lang="en-US" sz="1000" dirty="0">
                <a:latin typeface="Arial"/>
                <a:ea typeface="Calibri"/>
                <a:cs typeface="Times New Roman"/>
              </a:rPr>
              <a:t>(√ ) Option 5: Control Panel</a:t>
            </a:r>
          </a:p>
          <a:p>
            <a:pPr>
              <a:lnSpc>
                <a:spcPct val="115000"/>
              </a:lnSpc>
              <a:spcAft>
                <a:spcPts val="400"/>
              </a:spcAft>
            </a:pPr>
            <a:r>
              <a:rPr lang="en-CA" sz="1000" b="1" dirty="0">
                <a:latin typeface="Arial"/>
                <a:ea typeface="Calibri"/>
                <a:cs typeface="Times New Roman"/>
              </a:rPr>
              <a:t>Feedback</a:t>
            </a:r>
          </a:p>
          <a:p>
            <a:pPr>
              <a:lnSpc>
                <a:spcPct val="115000"/>
              </a:lnSpc>
              <a:spcAft>
                <a:spcPts val="400"/>
              </a:spcAft>
            </a:pPr>
            <a:r>
              <a:rPr lang="en-CA" sz="1000" dirty="0">
                <a:latin typeface="Arial"/>
                <a:ea typeface="Calibri"/>
                <a:cs typeface="Times New Roman"/>
              </a:rPr>
              <a:t>Some of the sections display in </a:t>
            </a:r>
            <a:r>
              <a:rPr lang="en-CA" sz="1000" b="1" dirty="0">
                <a:latin typeface="Arial"/>
                <a:ea typeface="Calibri"/>
                <a:cs typeface="Times New Roman"/>
              </a:rPr>
              <a:t>Administrative Templates </a:t>
            </a:r>
            <a:r>
              <a:rPr lang="en-CA" sz="1000" dirty="0">
                <a:latin typeface="Arial"/>
                <a:ea typeface="Calibri"/>
                <a:cs typeface="Times New Roman"/>
              </a:rPr>
              <a:t>in both the computer and user sections of </a:t>
            </a:r>
            <a:br>
              <a:rPr lang="en-CA" sz="1000" dirty="0">
                <a:latin typeface="Arial"/>
                <a:ea typeface="Calibri"/>
                <a:cs typeface="Times New Roman"/>
              </a:rPr>
            </a:br>
            <a:r>
              <a:rPr lang="en-CA" sz="1000" dirty="0">
                <a:latin typeface="Arial"/>
                <a:ea typeface="Calibri"/>
                <a:cs typeface="Times New Roman"/>
              </a:rPr>
              <a:t>a GPO. The Desktop section is only in the user section, and the Server section is only in the computer section. Windows Components, System, and Control panel are in both the computer and user sections </a:t>
            </a:r>
            <a:br>
              <a:rPr lang="en-CA" sz="1000" dirty="0">
                <a:latin typeface="Arial"/>
                <a:ea typeface="Calibri"/>
                <a:cs typeface="Times New Roman"/>
              </a:rPr>
            </a:br>
            <a:r>
              <a:rPr lang="en-CA" sz="1000" dirty="0">
                <a:latin typeface="Arial"/>
                <a:ea typeface="Calibri"/>
                <a:cs typeface="Times New Roman"/>
              </a:rPr>
              <a:t>of a GPO, although the settings that you can configure in these sections are not the same.</a:t>
            </a:r>
          </a:p>
          <a:p>
            <a:pPr>
              <a:lnSpc>
                <a:spcPct val="115000"/>
              </a:lnSpc>
              <a:spcAft>
                <a:spcPts val="4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400"/>
              </a:spcAft>
            </a:pPr>
            <a:r>
              <a:rPr lang="en-US" sz="1000" dirty="0">
                <a:latin typeface="Arial"/>
                <a:ea typeface="Calibri"/>
                <a:cs typeface="Times New Roman"/>
              </a:rPr>
              <a:t>You can create the central store through the GPMC.</a:t>
            </a:r>
          </a:p>
          <a:p>
            <a:pPr>
              <a:lnSpc>
                <a:spcPct val="115000"/>
              </a:lnSpc>
              <a:spcAft>
                <a:spcPts val="400"/>
              </a:spcAft>
            </a:pPr>
            <a:r>
              <a:rPr lang="en-US" sz="1000" dirty="0">
                <a:latin typeface="Arial"/>
                <a:ea typeface="Calibri"/>
                <a:cs typeface="Times New Roman"/>
              </a:rPr>
              <a:t>(   ) False</a:t>
            </a:r>
          </a:p>
          <a:p>
            <a:pPr>
              <a:lnSpc>
                <a:spcPct val="115000"/>
              </a:lnSpc>
              <a:spcAft>
                <a:spcPts val="400"/>
              </a:spcAft>
            </a:pPr>
            <a:r>
              <a:rPr lang="en-US" sz="1000" dirty="0">
                <a:latin typeface="Arial"/>
                <a:ea typeface="Calibri"/>
                <a:cs typeface="Times New Roman"/>
              </a:rPr>
              <a:t>(   ) True</a:t>
            </a:r>
          </a:p>
          <a:p>
            <a:pPr>
              <a:lnSpc>
                <a:spcPct val="115000"/>
              </a:lnSpc>
              <a:spcAft>
                <a:spcPts val="4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400"/>
              </a:spcAft>
            </a:pPr>
            <a:r>
              <a:rPr lang="en-US" sz="1000" dirty="0">
                <a:latin typeface="Arial"/>
                <a:ea typeface="Calibri"/>
                <a:cs typeface="Times New Roman"/>
              </a:rPr>
              <a:t>(√ ) False</a:t>
            </a:r>
          </a:p>
          <a:p>
            <a:pPr>
              <a:lnSpc>
                <a:spcPct val="115000"/>
              </a:lnSpc>
              <a:spcAft>
                <a:spcPts val="400"/>
              </a:spcAft>
            </a:pPr>
            <a:r>
              <a:rPr lang="en-US" sz="1000" dirty="0">
                <a:latin typeface="Arial"/>
                <a:ea typeface="Calibri"/>
                <a:cs typeface="Times New Roman"/>
              </a:rPr>
              <a:t>(   ) True</a:t>
            </a:r>
          </a:p>
          <a:p>
            <a:pPr>
              <a:lnSpc>
                <a:spcPct val="115000"/>
              </a:lnSpc>
              <a:spcAft>
                <a:spcPts val="400"/>
              </a:spcAft>
            </a:pPr>
            <a:r>
              <a:rPr lang="en-CA" sz="1000" b="1" dirty="0">
                <a:latin typeface="Arial"/>
                <a:ea typeface="Calibri"/>
                <a:cs typeface="Times New Roman"/>
              </a:rPr>
              <a:t>Feedback</a:t>
            </a:r>
          </a:p>
          <a:p>
            <a:pPr>
              <a:lnSpc>
                <a:spcPct val="115000"/>
              </a:lnSpc>
              <a:spcAft>
                <a:spcPts val="400"/>
              </a:spcAft>
            </a:pPr>
            <a:r>
              <a:rPr lang="en-CA" sz="1000" dirty="0">
                <a:latin typeface="Arial"/>
                <a:ea typeface="Calibri"/>
                <a:cs typeface="Times New Roman"/>
              </a:rPr>
              <a:t>To create the central store, you must manually create the </a:t>
            </a:r>
            <a:r>
              <a:rPr lang="en-CA" sz="1000" b="1" dirty="0" err="1">
                <a:latin typeface="Arial"/>
                <a:ea typeface="Calibri"/>
                <a:cs typeface="Times New Roman"/>
              </a:rPr>
              <a:t>PolicyDefinitions</a:t>
            </a:r>
            <a:r>
              <a:rPr lang="en-CA" sz="1000" dirty="0">
                <a:latin typeface="Arial"/>
                <a:ea typeface="Calibri"/>
                <a:cs typeface="Times New Roman"/>
              </a:rPr>
              <a:t> folder in SYSVOL, and then copy both the .</a:t>
            </a:r>
            <a:r>
              <a:rPr lang="en-CA" sz="1000" dirty="0" err="1">
                <a:latin typeface="Arial"/>
                <a:ea typeface="Calibri"/>
                <a:cs typeface="Times New Roman"/>
              </a:rPr>
              <a:t>admx</a:t>
            </a:r>
            <a:r>
              <a:rPr lang="en-CA" sz="1000" dirty="0">
                <a:latin typeface="Arial"/>
                <a:ea typeface="Calibri"/>
                <a:cs typeface="Times New Roman"/>
              </a:rPr>
              <a:t> and .</a:t>
            </a:r>
            <a:r>
              <a:rPr lang="en-CA" sz="1000" dirty="0" err="1">
                <a:latin typeface="Arial"/>
                <a:ea typeface="Calibri"/>
                <a:cs typeface="Times New Roman"/>
              </a:rPr>
              <a:t>adml</a:t>
            </a:r>
            <a:r>
              <a:rPr lang="en-CA" sz="1000" dirty="0">
                <a:latin typeface="Arial"/>
                <a:ea typeface="Calibri"/>
                <a:cs typeface="Times New Roman"/>
              </a:rPr>
              <a:t> files to the </a:t>
            </a:r>
            <a:r>
              <a:rPr lang="en-CA" sz="1000" b="1" dirty="0" err="1">
                <a:latin typeface="Arial"/>
                <a:ea typeface="Calibri"/>
                <a:cs typeface="Times New Roman"/>
              </a:rPr>
              <a:t>PolicyDefinitions</a:t>
            </a:r>
            <a:r>
              <a:rPr lang="en-CA" sz="1000" dirty="0">
                <a:latin typeface="Arial"/>
                <a:ea typeface="Calibri"/>
                <a:cs typeface="Times New Roman"/>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1825054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Point out to students that the main difference between Group Policy settings and Group Policy preferences is that preferences are not enforced. This means that an end user can change any preference setting that applies through Group Policy, but cannot change Group Policy settings, unless the user can edit the registry.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that preference items are intended to supplement policy settings.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can configure the following as preference items:</a:t>
            </a:r>
            <a:endParaRPr lang="en-US" sz="1000">
              <a:latin typeface="Arial"/>
              <a:ea typeface="Calibri"/>
              <a:cs typeface="Times New Roman"/>
            </a:endParaRPr>
          </a:p>
          <a:p>
            <a:pPr marL="342900" lvl="0" indent="-342900">
              <a:lnSpc>
                <a:spcPct val="115000"/>
              </a:lnSpc>
              <a:spcAft>
                <a:spcPts val="995"/>
              </a:spcAft>
              <a:buFont typeface="Symbol"/>
              <a:buChar char=""/>
            </a:pPr>
            <a:r>
              <a:rPr lang="en-US" sz="1000">
                <a:effectLst/>
                <a:latin typeface="Arial"/>
                <a:ea typeface="Times New Roman"/>
                <a:cs typeface="Times New Roman"/>
              </a:rPr>
              <a:t>Settings that you cannot configure through policy settings.</a:t>
            </a:r>
          </a:p>
          <a:p>
            <a:pPr marL="342900" lvl="0" indent="-342900">
              <a:lnSpc>
                <a:spcPct val="115000"/>
              </a:lnSpc>
              <a:spcAft>
                <a:spcPts val="995"/>
              </a:spcAft>
              <a:buFont typeface="Symbol"/>
              <a:buChar char=""/>
            </a:pPr>
            <a:r>
              <a:rPr lang="en-US" sz="1000">
                <a:effectLst/>
                <a:latin typeface="Arial"/>
                <a:ea typeface="Times New Roman"/>
                <a:cs typeface="Times New Roman"/>
              </a:rPr>
              <a:t>Settings that have limitations when they are configured through policy settings.</a:t>
            </a:r>
          </a:p>
        </p:txBody>
      </p:sp>
      <p:sp>
        <p:nvSpPr>
          <p:cNvPr id="4" name="Slide Number Placeholder 3"/>
          <p:cNvSpPr>
            <a:spLocks noGrp="1"/>
          </p:cNvSpPr>
          <p:nvPr>
            <p:ph type="sldNum" sz="quarter" idx="10"/>
          </p:nvPr>
        </p:nvSpPr>
        <p:spPr/>
        <p:txBody>
          <a:bodyPr/>
          <a:lstStyle/>
          <a:p>
            <a:fld id="{B3E03772-CBA8-473B-8686-B5F6577CC91F}"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4203040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Group Policy preferences provide better targeting through </a:t>
            </a:r>
            <a:r>
              <a:rPr lang="en-US" sz="1000">
                <a:latin typeface="Arial"/>
                <a:ea typeface="Calibri"/>
                <a:cs typeface="Times New Roman"/>
              </a:rPr>
              <a:t>preference </a:t>
            </a:r>
            <a:r>
              <a:rPr lang="en-US" sz="1000">
                <a:latin typeface="Arial"/>
                <a:ea typeface="Calibri"/>
                <a:cs typeface="Segoe UI"/>
              </a:rPr>
              <a:t>item-level targeting and action modes. In addition to providing significantly more coverage, better targeting, and easier management, Group Policy preferences enable you to deploy settings to client computers without restricting users from changing the settings. This gives you the flexibility to decide whether to enforce specific settings. You can deploy settings that you do not want to enforce by using Group Policy preferences.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13771920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one additional slide.</a:t>
            </a:r>
          </a:p>
          <a:p>
            <a:pPr>
              <a:lnSpc>
                <a:spcPct val="115000"/>
              </a:lnSpc>
              <a:spcAft>
                <a:spcPts val="1000"/>
              </a:spcAft>
            </a:pPr>
            <a:r>
              <a:rPr lang="en-US" sz="1000" dirty="0">
                <a:latin typeface="Arial"/>
                <a:ea typeface="Calibri"/>
                <a:cs typeface="Times New Roman"/>
              </a:rPr>
              <a:t>You will demonstrate Group Policy preferences and item-level targeting next.</a:t>
            </a:r>
          </a:p>
        </p:txBody>
      </p:sp>
      <p:sp>
        <p:nvSpPr>
          <p:cNvPr id="4" name="Slide Number Placeholder 3"/>
          <p:cNvSpPr>
            <a:spLocks noGrp="1"/>
          </p:cNvSpPr>
          <p:nvPr>
            <p:ph type="sldNum" sz="quarter" idx="10"/>
          </p:nvPr>
        </p:nvSpPr>
        <p:spPr/>
        <p:txBody>
          <a:bodyPr/>
          <a:lstStyle/>
          <a:p>
            <a:fld id="{B3E03772-CBA8-473B-8686-B5F6577CC91F}"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2764483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Refer to the student handbook for more advanced scenarios.</a:t>
            </a:r>
          </a:p>
        </p:txBody>
      </p:sp>
      <p:sp>
        <p:nvSpPr>
          <p:cNvPr id="4" name="Slide Number Placeholder 3"/>
          <p:cNvSpPr>
            <a:spLocks noGrp="1"/>
          </p:cNvSpPr>
          <p:nvPr>
            <p:ph type="sldNum" sz="quarter" idx="10"/>
          </p:nvPr>
        </p:nvSpPr>
        <p:spPr/>
        <p:txBody>
          <a:bodyPr/>
          <a:lstStyle/>
          <a:p>
            <a:fld id="{B3E03772-CBA8-473B-8686-B5F6577CC91F}"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10429941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At the end of this demonstration, you can revert the virtual machines.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require the </a:t>
            </a:r>
            <a:r>
              <a:rPr lang="en-US" sz="1000" b="1" dirty="0">
                <a:latin typeface="Arial"/>
                <a:ea typeface="Calibri"/>
                <a:cs typeface="Times New Roman"/>
              </a:rPr>
              <a:t>20742B-LON-DC1</a:t>
            </a:r>
            <a:r>
              <a:rPr lang="en-US" sz="1000" dirty="0">
                <a:latin typeface="Arial"/>
                <a:ea typeface="Calibri"/>
                <a:cs typeface="Segoe UI"/>
              </a:rPr>
              <a:t> and </a:t>
            </a:r>
            <a:r>
              <a:rPr lang="en-US" sz="1000" b="1" dirty="0">
                <a:latin typeface="Arial"/>
                <a:ea typeface="Calibri"/>
                <a:cs typeface="Times New Roman"/>
              </a:rPr>
              <a:t>20742B-LON-CL1</a:t>
            </a:r>
            <a:r>
              <a:rPr lang="en-US" sz="1000" dirty="0">
                <a:latin typeface="Arial"/>
                <a:ea typeface="Calibri"/>
                <a:cs typeface="Segoe UI"/>
              </a:rPr>
              <a:t> virtual machines for this demonstration. Sign in as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Segoe UI"/>
              </a:rPr>
              <a:t> with the password </a:t>
            </a:r>
            <a:r>
              <a:rPr lang="en-US" sz="1000" b="1" dirty="0">
                <a:latin typeface="Arial"/>
                <a:ea typeface="Calibri"/>
                <a:cs typeface="Times New Roman"/>
              </a:rPr>
              <a:t>Pa55w.rd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printer with Group Policy preferences</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a:t>
            </a:r>
            <a:r>
              <a:rPr lang="en-US" sz="1000" b="1" dirty="0">
                <a:effectLst/>
                <a:latin typeface="Arial"/>
                <a:ea typeface="Times New Roman"/>
                <a:cs typeface="Segoe UI"/>
              </a:rPr>
              <a:t>LON-DC1</a:t>
            </a:r>
            <a:r>
              <a:rPr lang="en-US" sz="1000" dirty="0">
                <a:effectLst/>
                <a:latin typeface="Arial"/>
                <a:ea typeface="Times New Roman"/>
                <a:cs typeface="Segoe UI"/>
              </a:rPr>
              <a:t>, right-click </a:t>
            </a:r>
            <a:r>
              <a:rPr lang="en-US" sz="1000" b="1" dirty="0">
                <a:effectLst/>
                <a:latin typeface="Arial"/>
                <a:ea typeface="Times New Roman"/>
                <a:cs typeface="Times New Roman"/>
              </a:rPr>
              <a:t>Start</a:t>
            </a:r>
            <a:r>
              <a:rPr lang="en-US" sz="1000" dirty="0">
                <a:effectLst/>
                <a:latin typeface="Arial"/>
                <a:ea typeface="Times New Roman"/>
                <a:cs typeface="Segoe UI"/>
              </a:rPr>
              <a:t>, and then click </a:t>
            </a:r>
            <a:r>
              <a:rPr lang="en-US" sz="1000" b="1" dirty="0">
                <a:effectLst/>
                <a:latin typeface="Arial"/>
                <a:ea typeface="Times New Roman"/>
                <a:cs typeface="Times New Roman"/>
              </a:rPr>
              <a:t>Control Panel</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Control Panel, click </a:t>
            </a:r>
            <a:r>
              <a:rPr lang="en-US" sz="1000" b="1" dirty="0">
                <a:effectLst/>
                <a:latin typeface="Arial"/>
                <a:ea typeface="Times New Roman"/>
                <a:cs typeface="Times New Roman"/>
              </a:rPr>
              <a:t>View devices and printers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Click </a:t>
            </a:r>
            <a:r>
              <a:rPr lang="en-US" sz="1000" b="1" dirty="0">
                <a:effectLst/>
                <a:latin typeface="Arial"/>
                <a:ea typeface="Times New Roman"/>
                <a:cs typeface="Times New Roman"/>
              </a:rPr>
              <a:t>Add a printer</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Add a device</a:t>
            </a:r>
            <a:r>
              <a:rPr lang="en-US" sz="1000" dirty="0">
                <a:effectLst/>
                <a:latin typeface="Arial"/>
                <a:ea typeface="Times New Roman"/>
                <a:cs typeface="Segoe UI"/>
              </a:rPr>
              <a:t> dialog box, click </a:t>
            </a:r>
            <a:r>
              <a:rPr lang="en-US" sz="1000" b="1" dirty="0">
                <a:effectLst/>
                <a:latin typeface="Arial"/>
                <a:ea typeface="Times New Roman"/>
                <a:cs typeface="Times New Roman"/>
              </a:rPr>
              <a:t>The printer that I want isn’t listed</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Add Printer</a:t>
            </a:r>
            <a:r>
              <a:rPr lang="en-US" sz="1000" dirty="0">
                <a:effectLst/>
                <a:latin typeface="Arial"/>
                <a:ea typeface="Times New Roman"/>
                <a:cs typeface="Segoe UI"/>
              </a:rPr>
              <a:t> dialog box, select </a:t>
            </a:r>
            <a:r>
              <a:rPr lang="en-US" sz="1000" b="1" dirty="0">
                <a:effectLst/>
                <a:latin typeface="Arial"/>
                <a:ea typeface="Times New Roman"/>
                <a:cs typeface="Times New Roman"/>
              </a:rPr>
              <a:t>Add a local printer or network printer with manual settings</a:t>
            </a:r>
            <a:r>
              <a:rPr lang="en-US" sz="1000" dirty="0">
                <a:effectLst/>
                <a:latin typeface="Arial"/>
                <a:ea typeface="Times New Roman"/>
                <a:cs typeface="Segoe UI"/>
              </a:rPr>
              <a:t>, and then click </a:t>
            </a:r>
            <a:r>
              <a:rPr lang="en-US" sz="1000" b="1" dirty="0">
                <a:effectLst/>
                <a:latin typeface="Arial"/>
                <a:ea typeface="Times New Roman"/>
                <a:cs typeface="Times New Roman"/>
              </a:rPr>
              <a:t>Next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Choose a printer port</a:t>
            </a:r>
            <a:r>
              <a:rPr lang="en-US" sz="1000" dirty="0">
                <a:effectLst/>
                <a:latin typeface="Arial"/>
                <a:ea typeface="Times New Roman"/>
                <a:cs typeface="Segoe UI"/>
              </a:rPr>
              <a:t> page, click </a:t>
            </a:r>
            <a:r>
              <a:rPr lang="en-US" sz="1000" b="1" dirty="0">
                <a:effectLst/>
                <a:latin typeface="Arial"/>
                <a:ea typeface="Times New Roman"/>
                <a:cs typeface="Times New Roman"/>
              </a:rPr>
              <a:t>Next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Install the printer driver</a:t>
            </a:r>
            <a:r>
              <a:rPr lang="en-US" sz="1000" dirty="0">
                <a:effectLst/>
                <a:latin typeface="Arial"/>
                <a:ea typeface="Times New Roman"/>
                <a:cs typeface="Segoe UI"/>
              </a:rPr>
              <a:t> page, click </a:t>
            </a:r>
            <a:r>
              <a:rPr lang="en-US" sz="1000" b="1" dirty="0">
                <a:effectLst/>
                <a:latin typeface="Arial"/>
                <a:ea typeface="Times New Roman"/>
                <a:cs typeface="Times New Roman"/>
              </a:rPr>
              <a:t>Next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Type a printer name</a:t>
            </a:r>
            <a:r>
              <a:rPr lang="en-US" sz="1000" dirty="0">
                <a:effectLst/>
                <a:latin typeface="Arial"/>
                <a:ea typeface="Times New Roman"/>
                <a:cs typeface="Segoe UI"/>
              </a:rPr>
              <a:t> page, in the </a:t>
            </a:r>
            <a:r>
              <a:rPr lang="en-US" sz="1000" b="1" dirty="0">
                <a:effectLst/>
                <a:latin typeface="Arial"/>
                <a:ea typeface="Times New Roman"/>
                <a:cs typeface="Times New Roman"/>
              </a:rPr>
              <a:t>Printer name</a:t>
            </a:r>
            <a:r>
              <a:rPr lang="en-US" sz="1000" dirty="0">
                <a:effectLst/>
                <a:latin typeface="Arial"/>
                <a:ea typeface="Times New Roman"/>
                <a:cs typeface="Segoe UI"/>
              </a:rPr>
              <a:t> text box, type </a:t>
            </a:r>
            <a:r>
              <a:rPr lang="en-US" sz="1000" b="1" dirty="0">
                <a:effectLst/>
                <a:latin typeface="Arial"/>
                <a:ea typeface="Times New Roman"/>
                <a:cs typeface="Times New Roman"/>
              </a:rPr>
              <a:t>Brother</a:t>
            </a:r>
            <a:r>
              <a:rPr lang="en-US" sz="1000" dirty="0">
                <a:effectLst/>
                <a:latin typeface="Arial"/>
                <a:ea typeface="Times New Roman"/>
                <a:cs typeface="Segoe UI"/>
              </a:rPr>
              <a:t>, and then click </a:t>
            </a:r>
            <a:r>
              <a:rPr lang="en-US" sz="1000" b="1" dirty="0">
                <a:effectLst/>
                <a:latin typeface="Arial"/>
                <a:ea typeface="Times New Roman"/>
                <a:cs typeface="Times New Roman"/>
              </a:rPr>
              <a:t>Next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Printer Sharing</a:t>
            </a:r>
            <a:r>
              <a:rPr lang="en-US" sz="1000" dirty="0">
                <a:effectLst/>
                <a:latin typeface="Arial"/>
                <a:ea typeface="Times New Roman"/>
                <a:cs typeface="Segoe UI"/>
              </a:rPr>
              <a:t> page, click </a:t>
            </a:r>
            <a:r>
              <a:rPr lang="en-US" sz="1000" b="1" dirty="0">
                <a:effectLst/>
                <a:latin typeface="Arial"/>
                <a:ea typeface="Times New Roman"/>
                <a:cs typeface="Times New Roman"/>
              </a:rPr>
              <a:t>Next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You’ve successfully added Brother</a:t>
            </a:r>
            <a:r>
              <a:rPr lang="en-US" sz="1000" dirty="0">
                <a:effectLst/>
                <a:latin typeface="Arial"/>
                <a:ea typeface="Times New Roman"/>
                <a:cs typeface="Segoe UI"/>
              </a:rPr>
              <a:t> page, click </a:t>
            </a:r>
            <a:r>
              <a:rPr lang="en-US" sz="1000" b="1" dirty="0">
                <a:effectLst/>
                <a:latin typeface="Arial"/>
                <a:ea typeface="Times New Roman"/>
                <a:cs typeface="Times New Roman"/>
              </a:rPr>
              <a:t>Finish</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Close Control Panel.</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If necessary, switch to </a:t>
            </a:r>
            <a:r>
              <a:rPr lang="en-US" sz="1000" b="1" dirty="0">
                <a:effectLst/>
                <a:latin typeface="Arial"/>
                <a:ea typeface="Times New Roman"/>
                <a:cs typeface="Times New Roman"/>
              </a:rPr>
              <a:t>Server Manager</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a:t>
            </a:r>
            <a:r>
              <a:rPr lang="en-US" sz="1000" b="1" dirty="0">
                <a:effectLst/>
                <a:latin typeface="Arial"/>
                <a:ea typeface="Times New Roman"/>
                <a:cs typeface="Times New Roman"/>
              </a:rPr>
              <a:t>Server Manager</a:t>
            </a:r>
            <a:r>
              <a:rPr lang="en-US" sz="1000" dirty="0">
                <a:effectLst/>
                <a:latin typeface="Arial"/>
                <a:ea typeface="Times New Roman"/>
                <a:cs typeface="Segoe UI"/>
              </a:rPr>
              <a:t>, click </a:t>
            </a:r>
            <a:r>
              <a:rPr lang="en-US" sz="1000" b="1" dirty="0">
                <a:effectLst/>
                <a:latin typeface="Arial"/>
                <a:ea typeface="Times New Roman"/>
                <a:cs typeface="Times New Roman"/>
              </a:rPr>
              <a:t>Tools</a:t>
            </a:r>
            <a:r>
              <a:rPr lang="en-US" sz="1000" dirty="0">
                <a:effectLst/>
                <a:latin typeface="Arial"/>
                <a:ea typeface="Times New Roman"/>
                <a:cs typeface="Segoe UI"/>
              </a:rPr>
              <a:t>, and then click </a:t>
            </a:r>
            <a:r>
              <a:rPr lang="en-US" sz="1000" b="1" dirty="0">
                <a:effectLst/>
                <a:latin typeface="Arial"/>
                <a:ea typeface="Times New Roman"/>
                <a:cs typeface="Times New Roman"/>
              </a:rPr>
              <a:t>Group Policy Management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indent="-342900">
              <a:lnSpc>
                <a:spcPct val="115000"/>
              </a:lnSpc>
              <a:spcAft>
                <a:spcPts val="995"/>
              </a:spcAft>
              <a:buFont typeface="+mj-lt"/>
              <a:buAutoNum type="arabicPeriod"/>
            </a:pPr>
            <a:r>
              <a:rPr lang="en-US" sz="1000" dirty="0">
                <a:effectLst/>
                <a:latin typeface="Arial"/>
                <a:ea typeface="Times New Roman"/>
                <a:cs typeface="Segoe UI"/>
              </a:rPr>
              <a:t>In the navigation pane, expand </a:t>
            </a:r>
            <a:r>
              <a:rPr lang="en-US" sz="1000" b="1" dirty="0">
                <a:effectLst/>
                <a:latin typeface="Arial"/>
                <a:ea typeface="Times New Roman"/>
                <a:cs typeface="Times New Roman"/>
              </a:rPr>
              <a:t>Forest: Adatum.com</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Segoe UI"/>
              </a:rPr>
              <a:t>expand </a:t>
            </a:r>
            <a:r>
              <a:rPr lang="en-US" sz="1000" b="1" dirty="0">
                <a:effectLst/>
                <a:latin typeface="Arial"/>
                <a:ea typeface="Times New Roman"/>
                <a:cs typeface="Times New Roman"/>
              </a:rPr>
              <a:t>Domains</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Segoe UI"/>
              </a:rPr>
              <a:t>expand </a:t>
            </a:r>
            <a:r>
              <a:rPr lang="en-US" sz="1000" b="1" dirty="0">
                <a:effectLst/>
                <a:latin typeface="Arial"/>
                <a:ea typeface="Times New Roman"/>
                <a:cs typeface="Times New Roman"/>
              </a:rPr>
              <a:t>Adatum.com</a:t>
            </a:r>
            <a:r>
              <a:rPr lang="en-US" sz="1000" dirty="0">
                <a:effectLst/>
                <a:latin typeface="Arial"/>
                <a:ea typeface="Times New Roman"/>
                <a:cs typeface="Segoe UI"/>
              </a:rPr>
              <a:t>, and </a:t>
            </a:r>
            <a:r>
              <a:rPr lang="en-US" sz="1000" dirty="0">
                <a:solidFill>
                  <a:prstClr val="black"/>
                </a:solidFill>
                <a:latin typeface="Arial"/>
                <a:ea typeface="Times New Roman"/>
                <a:cs typeface="Segoe UI"/>
              </a:rPr>
              <a:t>then click the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Segoe UI"/>
              </a:rPr>
              <a:t> domain.</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2185217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lnSpc>
                <a:spcPct val="115000"/>
              </a:lnSpc>
              <a:spcAft>
                <a:spcPts val="995"/>
              </a:spcAft>
              <a:buFont typeface="+mj-lt"/>
              <a:buAutoNum type="arabicPeriod" startAt="15"/>
            </a:pPr>
            <a:r>
              <a:rPr lang="en-US" sz="1000" dirty="0">
                <a:solidFill>
                  <a:prstClr val="black"/>
                </a:solidFill>
                <a:latin typeface="Arial"/>
                <a:ea typeface="Times New Roman"/>
                <a:cs typeface="Segoe UI"/>
              </a:rPr>
              <a:t>Right-click the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Segoe UI"/>
              </a:rPr>
              <a:t> domain, and click </a:t>
            </a:r>
            <a:r>
              <a:rPr lang="en-US" sz="1000" b="1" dirty="0">
                <a:solidFill>
                  <a:prstClr val="black"/>
                </a:solidFill>
                <a:latin typeface="Arial"/>
                <a:ea typeface="Times New Roman"/>
                <a:cs typeface="Times New Roman"/>
              </a:rPr>
              <a:t>Create a GPO in this domain, and Link it here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New GPO</a:t>
            </a:r>
            <a:r>
              <a:rPr lang="en-US" sz="1000" dirty="0">
                <a:solidFill>
                  <a:prstClr val="black"/>
                </a:solidFill>
                <a:latin typeface="Arial"/>
                <a:ea typeface="Times New Roman"/>
                <a:cs typeface="Segoe UI"/>
              </a:rPr>
              <a:t> dialog box, type </a:t>
            </a:r>
            <a:r>
              <a:rPr lang="en-US" sz="1000" b="1" dirty="0">
                <a:solidFill>
                  <a:prstClr val="black"/>
                </a:solidFill>
                <a:latin typeface="Arial"/>
                <a:ea typeface="Times New Roman"/>
                <a:cs typeface="Times New Roman"/>
              </a:rPr>
              <a:t>GP </a:t>
            </a:r>
            <a:r>
              <a:rPr lang="en-US" sz="1000" b="1" dirty="0" err="1">
                <a:solidFill>
                  <a:prstClr val="black"/>
                </a:solidFill>
                <a:latin typeface="Arial"/>
                <a:ea typeface="Times New Roman"/>
                <a:cs typeface="Times New Roman"/>
              </a:rPr>
              <a:t>Prefs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navigation pane, right-click </a:t>
            </a:r>
            <a:r>
              <a:rPr lang="en-US" sz="1000" b="1" dirty="0">
                <a:solidFill>
                  <a:prstClr val="black"/>
                </a:solidFill>
                <a:latin typeface="Arial"/>
                <a:ea typeface="Times New Roman"/>
                <a:cs typeface="Times New Roman"/>
              </a:rPr>
              <a:t>GP </a:t>
            </a:r>
            <a:r>
              <a:rPr lang="en-US" sz="1000" b="1" dirty="0" err="1">
                <a:solidFill>
                  <a:prstClr val="black"/>
                </a:solidFill>
                <a:latin typeface="Arial"/>
                <a:ea typeface="Times New Roman"/>
                <a:cs typeface="Times New Roman"/>
              </a:rPr>
              <a:t>Prefs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Edit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Group Policy Management Editor</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User Configuration</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Preferences</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Control Panel Settings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Printers</a:t>
            </a:r>
            <a:r>
              <a:rPr lang="en-US" sz="1000" dirty="0">
                <a:solidFill>
                  <a:prstClr val="black"/>
                </a:solidFill>
                <a:latin typeface="Arial"/>
                <a:ea typeface="Times New Roman"/>
                <a:cs typeface="Segoe UI"/>
              </a:rPr>
              <a:t>, hover over </a:t>
            </a:r>
            <a:r>
              <a:rPr lang="en-US" sz="1000" b="1" dirty="0">
                <a:solidFill>
                  <a:prstClr val="black"/>
                </a:solidFill>
                <a:latin typeface="Arial"/>
                <a:ea typeface="Times New Roman"/>
                <a:cs typeface="Times New Roman"/>
              </a:rPr>
              <a:t>New</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Shared Printer</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New Shared Printer Properties</a:t>
            </a:r>
            <a:r>
              <a:rPr lang="en-US" sz="1000" dirty="0">
                <a:solidFill>
                  <a:prstClr val="black"/>
                </a:solidFill>
                <a:latin typeface="Arial"/>
                <a:ea typeface="Times New Roman"/>
                <a:cs typeface="Segoe UI"/>
              </a:rPr>
              <a:t> dialog box, in the </a:t>
            </a:r>
            <a:r>
              <a:rPr lang="en-US" sz="1000" b="1" dirty="0">
                <a:solidFill>
                  <a:prstClr val="black"/>
                </a:solidFill>
                <a:latin typeface="Arial"/>
                <a:ea typeface="Times New Roman"/>
                <a:cs typeface="Times New Roman"/>
              </a:rPr>
              <a:t>Share Path</a:t>
            </a:r>
            <a:r>
              <a:rPr lang="en-US" sz="1000" dirty="0">
                <a:solidFill>
                  <a:prstClr val="black"/>
                </a:solidFill>
                <a:latin typeface="Arial"/>
                <a:ea typeface="Times New Roman"/>
                <a:cs typeface="Segoe UI"/>
              </a:rPr>
              <a:t> text box, type </a:t>
            </a:r>
            <a:r>
              <a:rPr lang="en-US" sz="1000" b="1" dirty="0">
                <a:solidFill>
                  <a:prstClr val="black"/>
                </a:solidFill>
                <a:latin typeface="Arial"/>
                <a:ea typeface="Times New Roman"/>
                <a:cs typeface="Times New Roman"/>
              </a:rPr>
              <a:t>\\LON-DC1\Brother</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228600" lvl="0" indent="-228600">
              <a:lnSpc>
                <a:spcPct val="115000"/>
              </a:lnSpc>
              <a:spcAft>
                <a:spcPts val="995"/>
              </a:spcAft>
              <a:buFont typeface="+mj-lt"/>
              <a:buAutoNum type="arabicPeriod" startAt="15"/>
            </a:pPr>
            <a:r>
              <a:rPr lang="en-US" sz="1000" dirty="0">
                <a:solidFill>
                  <a:prstClr val="black"/>
                </a:solidFill>
                <a:latin typeface="Arial"/>
                <a:ea typeface="Times New Roman"/>
                <a:cs typeface="Segoe UI"/>
              </a:rPr>
              <a:t>Select the </a:t>
            </a:r>
            <a:r>
              <a:rPr lang="en-US" sz="1000" b="1" dirty="0">
                <a:solidFill>
                  <a:prstClr val="black"/>
                </a:solidFill>
                <a:latin typeface="Arial"/>
                <a:ea typeface="Times New Roman"/>
                <a:cs typeface="Times New Roman"/>
              </a:rPr>
              <a:t>Set this printer as the default printer</a:t>
            </a:r>
            <a:r>
              <a:rPr lang="en-US" sz="1000" dirty="0">
                <a:solidFill>
                  <a:prstClr val="black"/>
                </a:solidFill>
                <a:latin typeface="Arial"/>
                <a:ea typeface="Times New Roman"/>
                <a:cs typeface="Segoe UI"/>
              </a:rPr>
              <a:t> check box.</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Target the preference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Common</a:t>
            </a:r>
            <a:r>
              <a:rPr lang="en-US" sz="1000" dirty="0">
                <a:solidFill>
                  <a:prstClr val="black"/>
                </a:solidFill>
                <a:latin typeface="Arial"/>
                <a:ea typeface="Times New Roman"/>
                <a:cs typeface="Segoe UI"/>
              </a:rPr>
              <a:t> tab, select the </a:t>
            </a:r>
            <a:r>
              <a:rPr lang="en-US" sz="1000" b="1" dirty="0">
                <a:solidFill>
                  <a:prstClr val="black"/>
                </a:solidFill>
                <a:latin typeface="Arial"/>
                <a:ea typeface="Times New Roman"/>
                <a:cs typeface="Times New Roman"/>
              </a:rPr>
              <a:t>Item-level</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targeting</a:t>
            </a:r>
            <a:r>
              <a:rPr lang="en-US" sz="1000" dirty="0">
                <a:solidFill>
                  <a:prstClr val="black"/>
                </a:solidFill>
                <a:latin typeface="Arial"/>
                <a:ea typeface="Times New Roman"/>
                <a:cs typeface="Segoe UI"/>
              </a:rPr>
              <a:t> check box, and then click </a:t>
            </a:r>
            <a:r>
              <a:rPr lang="en-US" sz="1000" b="1" dirty="0">
                <a:solidFill>
                  <a:prstClr val="black"/>
                </a:solidFill>
                <a:latin typeface="Arial"/>
                <a:ea typeface="Times New Roman"/>
                <a:cs typeface="Times New Roman"/>
              </a:rPr>
              <a:t>Targeting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Targeting Editor</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New Item</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IP Address Range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between</a:t>
            </a:r>
            <a:r>
              <a:rPr lang="en-US" sz="1000" dirty="0">
                <a:solidFill>
                  <a:prstClr val="black"/>
                </a:solidFill>
                <a:latin typeface="Arial"/>
                <a:ea typeface="Times New Roman"/>
                <a:cs typeface="Times New Roman"/>
              </a:rPr>
              <a:t> text</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172.16.0.50</a:t>
            </a:r>
            <a:r>
              <a:rPr lang="en-US" sz="1000" dirty="0">
                <a:solidFill>
                  <a:prstClr val="black"/>
                </a:solidFill>
                <a:latin typeface="Arial"/>
                <a:ea typeface="Times New Roman"/>
                <a:cs typeface="Segoe UI"/>
              </a:rPr>
              <a:t>, in the </a:t>
            </a:r>
            <a:r>
              <a:rPr lang="en-US" sz="1000" b="1" dirty="0">
                <a:solidFill>
                  <a:prstClr val="black"/>
                </a:solidFill>
                <a:latin typeface="Arial"/>
                <a:ea typeface="Times New Roman"/>
                <a:cs typeface="Times New Roman"/>
              </a:rPr>
              <a:t>and</a:t>
            </a:r>
            <a:r>
              <a:rPr lang="en-US" sz="1000" dirty="0">
                <a:solidFill>
                  <a:prstClr val="black"/>
                </a:solidFill>
                <a:latin typeface="Arial"/>
                <a:ea typeface="Times New Roman"/>
                <a:cs typeface="Segoe UI"/>
              </a:rPr>
              <a:t> text box, type </a:t>
            </a:r>
            <a:r>
              <a:rPr lang="en-US" sz="1000" b="1" dirty="0">
                <a:solidFill>
                  <a:prstClr val="black"/>
                </a:solidFill>
                <a:latin typeface="Arial"/>
                <a:ea typeface="Times New Roman"/>
                <a:cs typeface="Times New Roman"/>
              </a:rPr>
              <a:t>172.16.0.99</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twice.</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Configure a power plan with Group Policy preferences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Group Policy Management Editor, expand </a:t>
            </a:r>
            <a:r>
              <a:rPr lang="en-US" sz="1000" b="1" dirty="0">
                <a:solidFill>
                  <a:prstClr val="black"/>
                </a:solidFill>
                <a:latin typeface="Arial"/>
                <a:ea typeface="Times New Roman"/>
                <a:cs typeface="Times New Roman"/>
              </a:rPr>
              <a:t>Computer Configuration</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Preferences</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Control Panel Settings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Power Options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Right-click </a:t>
            </a:r>
            <a:r>
              <a:rPr lang="en-US" sz="1000" b="1" dirty="0">
                <a:solidFill>
                  <a:prstClr val="black"/>
                </a:solidFill>
                <a:latin typeface="Arial"/>
                <a:ea typeface="Times New Roman"/>
                <a:cs typeface="Times New Roman"/>
              </a:rPr>
              <a:t>Power Options</a:t>
            </a:r>
            <a:r>
              <a:rPr lang="en-US" sz="1000" dirty="0">
                <a:solidFill>
                  <a:prstClr val="black"/>
                </a:solidFill>
                <a:latin typeface="Arial"/>
                <a:ea typeface="Times New Roman"/>
                <a:cs typeface="Segoe UI"/>
              </a:rPr>
              <a:t>, hover over </a:t>
            </a:r>
            <a:r>
              <a:rPr lang="en-US" sz="1000" b="1" dirty="0">
                <a:solidFill>
                  <a:prstClr val="black"/>
                </a:solidFill>
                <a:latin typeface="Arial"/>
                <a:ea typeface="Times New Roman"/>
                <a:cs typeface="Times New Roman"/>
              </a:rPr>
              <a:t>New</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Power Plan (At least Windows 7)</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New Power Plan (At least Windows 7) Properties</a:t>
            </a:r>
            <a:r>
              <a:rPr lang="en-US" sz="1000" dirty="0">
                <a:solidFill>
                  <a:prstClr val="black"/>
                </a:solidFill>
                <a:latin typeface="Arial"/>
                <a:ea typeface="Times New Roman"/>
                <a:cs typeface="Segoe UI"/>
              </a:rPr>
              <a:t> dialog box, click in the </a:t>
            </a:r>
            <a:r>
              <a:rPr lang="en-US" sz="1000" b="1" dirty="0">
                <a:solidFill>
                  <a:prstClr val="black"/>
                </a:solidFill>
                <a:latin typeface="Arial"/>
                <a:ea typeface="Times New Roman"/>
                <a:cs typeface="Times New Roman"/>
              </a:rPr>
              <a:t>Balanced</a:t>
            </a:r>
            <a:r>
              <a:rPr lang="en-US" sz="1000" dirty="0">
                <a:solidFill>
                  <a:prstClr val="black"/>
                </a:solidFill>
                <a:latin typeface="Arial"/>
                <a:ea typeface="Times New Roman"/>
                <a:cs typeface="Segoe UI"/>
              </a:rPr>
              <a:t> drop-down list and then type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 Power Plan</a:t>
            </a:r>
            <a:r>
              <a:rPr lang="en-US" sz="1000" dirty="0">
                <a:solidFill>
                  <a:prstClr val="black"/>
                </a:solidFill>
                <a:latin typeface="Arial"/>
                <a:ea typeface="Times New Roman"/>
                <a:cs typeface="Segoe UI"/>
              </a:rPr>
              <a:t>.</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Select the </a:t>
            </a:r>
            <a:r>
              <a:rPr lang="en-US" sz="1000" b="1" dirty="0">
                <a:solidFill>
                  <a:prstClr val="black"/>
                </a:solidFill>
                <a:latin typeface="Arial"/>
                <a:ea typeface="Times New Roman"/>
                <a:cs typeface="Times New Roman"/>
              </a:rPr>
              <a:t>Set as the active power plan</a:t>
            </a:r>
            <a:r>
              <a:rPr lang="en-US" sz="1000" dirty="0">
                <a:solidFill>
                  <a:prstClr val="black"/>
                </a:solidFill>
                <a:latin typeface="Arial"/>
                <a:ea typeface="Times New Roman"/>
                <a:cs typeface="Segoe UI"/>
              </a:rPr>
              <a:t> check box. </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35</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2265749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Target the preference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Common</a:t>
            </a:r>
            <a:r>
              <a:rPr lang="en-US" sz="1000" dirty="0">
                <a:solidFill>
                  <a:prstClr val="black"/>
                </a:solidFill>
                <a:latin typeface="Arial"/>
                <a:ea typeface="Times New Roman"/>
                <a:cs typeface="Segoe UI"/>
              </a:rPr>
              <a:t> tab, select the </a:t>
            </a:r>
            <a:r>
              <a:rPr lang="en-US" sz="1000" b="1" dirty="0">
                <a:solidFill>
                  <a:prstClr val="black"/>
                </a:solidFill>
                <a:latin typeface="Arial"/>
                <a:ea typeface="Times New Roman"/>
                <a:cs typeface="Times New Roman"/>
              </a:rPr>
              <a:t>Item-level</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targeting</a:t>
            </a:r>
            <a:r>
              <a:rPr lang="en-US" sz="1000" dirty="0">
                <a:solidFill>
                  <a:prstClr val="black"/>
                </a:solidFill>
                <a:latin typeface="Arial"/>
                <a:ea typeface="Times New Roman"/>
                <a:cs typeface="Segoe UI"/>
              </a:rPr>
              <a:t> check box, and then click </a:t>
            </a:r>
            <a:r>
              <a:rPr lang="en-US" sz="1000" b="1" dirty="0">
                <a:solidFill>
                  <a:prstClr val="black"/>
                </a:solidFill>
                <a:latin typeface="Arial"/>
                <a:ea typeface="Times New Roman"/>
                <a:cs typeface="Times New Roman"/>
              </a:rPr>
              <a:t>Targeting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Targeting Editor</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New Item</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Operating</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System</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Product</a:t>
            </a:r>
            <a:r>
              <a:rPr lang="en-US" sz="1000" dirty="0">
                <a:solidFill>
                  <a:prstClr val="black"/>
                </a:solidFill>
                <a:latin typeface="Arial"/>
                <a:ea typeface="Times New Roman"/>
                <a:cs typeface="Segoe UI"/>
              </a:rPr>
              <a:t> list, select </a:t>
            </a:r>
            <a:r>
              <a:rPr lang="en-US" sz="1000" b="1" dirty="0">
                <a:solidFill>
                  <a:prstClr val="black"/>
                </a:solidFill>
                <a:latin typeface="Arial"/>
                <a:ea typeface="Times New Roman"/>
                <a:cs typeface="Times New Roman"/>
              </a:rPr>
              <a:t>Windows 10</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twice.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the </a:t>
            </a:r>
            <a:r>
              <a:rPr lang="en-US" sz="1000" b="1" dirty="0">
                <a:solidFill>
                  <a:prstClr val="black"/>
                </a:solidFill>
                <a:latin typeface="Arial"/>
                <a:ea typeface="Times New Roman"/>
                <a:cs typeface="Times New Roman"/>
              </a:rPr>
              <a:t>Group Policy Management Editor</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Test the preferences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Sign in to </a:t>
            </a:r>
            <a:r>
              <a:rPr lang="en-US" sz="1000" b="1" dirty="0">
                <a:solidFill>
                  <a:prstClr val="black"/>
                </a:solidFill>
                <a:latin typeface="Arial"/>
                <a:ea typeface="Times New Roman"/>
                <a:cs typeface="Times New Roman"/>
              </a:rPr>
              <a:t>LON-CL1</a:t>
            </a:r>
            <a:r>
              <a:rPr lang="en-US" sz="1000" dirty="0">
                <a:solidFill>
                  <a:prstClr val="black"/>
                </a:solidFill>
                <a:latin typeface="Arial"/>
                <a:ea typeface="Times New Roman"/>
                <a:cs typeface="Segoe UI"/>
              </a:rPr>
              <a:t> as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\Administrator</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Pa55w.rd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window that opens,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Right-click </a:t>
            </a:r>
            <a:r>
              <a:rPr lang="en-US" sz="1000" b="1" dirty="0">
                <a:solidFill>
                  <a:prstClr val="black"/>
                </a:solidFill>
                <a:latin typeface="Arial"/>
                <a:ea typeface="Times New Roman"/>
                <a:cs typeface="Times New Roman"/>
              </a:rPr>
              <a:t>Start</a:t>
            </a:r>
            <a:r>
              <a:rPr lang="en-US" sz="1000" dirty="0">
                <a:solidFill>
                  <a:prstClr val="black"/>
                </a:solidFill>
                <a:latin typeface="Arial"/>
                <a:ea typeface="Times New Roman"/>
                <a:cs typeface="Segoe UI"/>
              </a:rPr>
              <a:t>,</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Command Prompt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Command Prompt</a:t>
            </a:r>
            <a:r>
              <a:rPr lang="en-US" sz="1000" dirty="0">
                <a:solidFill>
                  <a:prstClr val="black"/>
                </a:solidFill>
                <a:latin typeface="Arial"/>
                <a:ea typeface="Times New Roman"/>
                <a:cs typeface="Segoe UI"/>
              </a:rPr>
              <a:t> window, type the following command</a:t>
            </a:r>
            <a:r>
              <a:rPr lang="en-US" sz="1000" dirty="0">
                <a:solidFill>
                  <a:srgbClr val="000000"/>
                </a:solidFill>
                <a:latin typeface="Arial"/>
                <a:ea typeface="Times New Roman"/>
                <a:cs typeface="Segoe UI"/>
              </a:rPr>
              <a:t>,</a:t>
            </a:r>
            <a:r>
              <a:rPr lang="en-US" sz="1000" dirty="0">
                <a:solidFill>
                  <a:prstClr val="black"/>
                </a:solidFill>
                <a:latin typeface="Arial"/>
                <a:ea typeface="Times New Roman"/>
                <a:cs typeface="Segoe UI"/>
              </a:rPr>
              <a:t> and then press Enter:</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err="1">
                <a:solidFill>
                  <a:prstClr val="black"/>
                </a:solidFill>
                <a:latin typeface="Arial"/>
                <a:ea typeface="Times New Roman"/>
                <a:cs typeface="Times New Roman"/>
              </a:rPr>
              <a:t>gpupdate</a:t>
            </a:r>
            <a:r>
              <a:rPr lang="en-US" sz="1000" dirty="0">
                <a:solidFill>
                  <a:prstClr val="black"/>
                </a:solidFill>
                <a:latin typeface="Arial"/>
                <a:ea typeface="Times New Roman"/>
                <a:cs typeface="Times New Roman"/>
              </a:rPr>
              <a:t> /force</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command prompt window, when prompted, type the following</a:t>
            </a:r>
            <a:r>
              <a:rPr lang="en-US" sz="1000" dirty="0">
                <a:solidFill>
                  <a:srgbClr val="000000"/>
                </a:solidFill>
                <a:latin typeface="Arial"/>
                <a:ea typeface="Times New Roman"/>
                <a:cs typeface="Segoe UI"/>
              </a:rPr>
              <a:t>,</a:t>
            </a:r>
            <a:r>
              <a:rPr lang="en-US" sz="1000" dirty="0">
                <a:solidFill>
                  <a:prstClr val="black"/>
                </a:solidFill>
                <a:latin typeface="Arial"/>
                <a:ea typeface="Times New Roman"/>
                <a:cs typeface="Segoe UI"/>
              </a:rPr>
              <a:t> and then press Enter:</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Y</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Segoe UI"/>
              </a:rPr>
              <a:t>Sign in to </a:t>
            </a:r>
            <a:r>
              <a:rPr lang="en-US" sz="1000" b="1" dirty="0">
                <a:solidFill>
                  <a:prstClr val="black"/>
                </a:solidFill>
                <a:latin typeface="Arial"/>
                <a:ea typeface="Times New Roman"/>
                <a:cs typeface="Segoe UI"/>
              </a:rPr>
              <a:t>LON-CL1</a:t>
            </a:r>
            <a:r>
              <a:rPr lang="en-US" sz="1000" dirty="0">
                <a:solidFill>
                  <a:prstClr val="black"/>
                </a:solidFill>
                <a:latin typeface="Arial"/>
                <a:ea typeface="Times New Roman"/>
                <a:cs typeface="Segoe UI"/>
              </a:rPr>
              <a:t> as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\Administrator</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Pa55w.rd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Segoe UI"/>
              </a:rPr>
              <a:t>In the window that opens,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Segoe UI"/>
              </a:rPr>
              <a:t>Right-click </a:t>
            </a:r>
            <a:r>
              <a:rPr lang="en-US" sz="1000" b="1" dirty="0">
                <a:solidFill>
                  <a:prstClr val="black"/>
                </a:solidFill>
                <a:latin typeface="Arial"/>
                <a:ea typeface="Times New Roman"/>
                <a:cs typeface="Times New Roman"/>
              </a:rPr>
              <a:t>Start</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Control Panel</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Hardware and Sound</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Devices and Printers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Segoe UI"/>
              </a:rPr>
              <a:t>Verify the presence of the </a:t>
            </a:r>
            <a:r>
              <a:rPr lang="en-US" sz="1000" b="1" dirty="0">
                <a:solidFill>
                  <a:prstClr val="black"/>
                </a:solidFill>
                <a:latin typeface="Arial"/>
                <a:ea typeface="Times New Roman"/>
                <a:cs typeface="Times New Roman"/>
              </a:rPr>
              <a:t>Brother on LON-DC1</a:t>
            </a:r>
            <a:r>
              <a:rPr lang="en-US" sz="1000" dirty="0">
                <a:solidFill>
                  <a:srgbClr val="000000"/>
                </a:solidFill>
                <a:latin typeface="Arial"/>
                <a:ea typeface="Times New Roman"/>
                <a:cs typeface="Segoe UI"/>
              </a:rPr>
              <a:t> printer.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Segoe UI"/>
              </a:rPr>
              <a:t>Click the back arrow, and then click </a:t>
            </a:r>
            <a:r>
              <a:rPr lang="en-US" sz="1000" b="1" dirty="0">
                <a:solidFill>
                  <a:prstClr val="black"/>
                </a:solidFill>
                <a:latin typeface="Arial"/>
                <a:ea typeface="Times New Roman"/>
                <a:cs typeface="Times New Roman"/>
              </a:rPr>
              <a:t>Power Options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Segoe UI"/>
              </a:rPr>
              <a:t>Verify that the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 Power Plan</a:t>
            </a:r>
            <a:r>
              <a:rPr lang="en-US" sz="1000" dirty="0">
                <a:solidFill>
                  <a:srgbClr val="000000"/>
                </a:solidFill>
                <a:latin typeface="Arial"/>
                <a:ea typeface="Times New Roman"/>
                <a:cs typeface="Segoe UI"/>
              </a:rPr>
              <a:t> is present and is the active power plan.</a:t>
            </a:r>
            <a:endParaRPr lang="en-US" dirty="0"/>
          </a:p>
        </p:txBody>
      </p:sp>
      <p:sp>
        <p:nvSpPr>
          <p:cNvPr id="4" name="Slide Number Placeholder 3"/>
          <p:cNvSpPr>
            <a:spLocks noGrp="1"/>
          </p:cNvSpPr>
          <p:nvPr>
            <p:ph type="sldNum" sz="quarter" idx="10"/>
          </p:nvPr>
        </p:nvSpPr>
        <p:spPr/>
        <p:txBody>
          <a:bodyPr/>
          <a:lstStyle/>
          <a:p>
            <a:fld id="{B3E03772-CBA8-473B-8686-B5F6577CC91F}" type="slidenum">
              <a:rPr lang="en-US" smtClean="0"/>
              <a:t>36</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40922284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Using administrative templates to manage user settings</a:t>
            </a:r>
          </a:p>
          <a:p>
            <a:pPr>
              <a:lnSpc>
                <a:spcPct val="115000"/>
              </a:lnSpc>
              <a:spcAft>
                <a:spcPts val="1000"/>
              </a:spcAft>
            </a:pPr>
            <a:r>
              <a:rPr lang="en-US" sz="1000" dirty="0">
                <a:latin typeface="Arial"/>
                <a:ea typeface="Calibri"/>
                <a:cs typeface="Times New Roman"/>
              </a:rPr>
              <a:t>As a part of implementing Group Policy to configure settings for the Office 2016 apps, you now need to import custom administrative templates for Office 2016 and configure settings.</a:t>
            </a:r>
          </a:p>
          <a:p>
            <a:pPr>
              <a:lnSpc>
                <a:spcPct val="115000"/>
              </a:lnSpc>
              <a:spcAft>
                <a:spcPts val="1000"/>
              </a:spcAft>
            </a:pPr>
            <a:r>
              <a:rPr lang="en-US" sz="1000" b="1" dirty="0">
                <a:solidFill>
                  <a:srgbClr val="000000"/>
                </a:solidFill>
                <a:latin typeface="Arial"/>
                <a:ea typeface="Calibri"/>
                <a:cs typeface="Segoe UI"/>
              </a:rPr>
              <a:t>Exercise 2: Implementing settings by using Group Policy preferences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You now have to implement drive mapping by using Group Policy preferences to remove logon scripts that A. Datum uses currently to provide users with drive mapping to shared folders. You also need to place a desktop shortcut to the Notepad app for all users who belong to the IT Security group.</a:t>
            </a:r>
            <a:endParaRPr lang="en-US" sz="1000" dirty="0">
              <a:latin typeface="Arial"/>
              <a:ea typeface="Calibri"/>
              <a:cs typeface="Times New Roman"/>
            </a:endParaRPr>
          </a:p>
          <a:p>
            <a:pPr>
              <a:lnSpc>
                <a:spcPct val="115000"/>
              </a:lnSpc>
              <a:spcAft>
                <a:spcPts val="1000"/>
              </a:spcAft>
            </a:pPr>
            <a:r>
              <a:rPr lang="en-US" sz="1000" b="1" dirty="0">
                <a:solidFill>
                  <a:srgbClr val="000000"/>
                </a:solidFill>
                <a:latin typeface="Arial"/>
                <a:ea typeface="Calibri"/>
                <a:cs typeface="Segoe UI"/>
              </a:rPr>
              <a:t>Exercise 3: Configuring Folder Redirection</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To help minimize profile sizes, you decide to configure Folder Redirection for the branch office users</a:t>
            </a:r>
            <a:r>
              <a:rPr lang="en-US" sz="1000" dirty="0">
                <a:solidFill>
                  <a:srgbClr val="000000"/>
                </a:solidFill>
                <a:latin typeface="Arial"/>
                <a:ea typeface="Calibri"/>
                <a:cs typeface="Segoe UI"/>
              </a:rPr>
              <a:t>,</a:t>
            </a:r>
            <a:r>
              <a:rPr lang="en-US" sz="1000" dirty="0">
                <a:latin typeface="Arial"/>
                <a:ea typeface="Calibri"/>
                <a:cs typeface="Segoe UI"/>
              </a:rPr>
              <a:t> to redirect several profile folders to each user’s home drive.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4: Planning Group Policy (optional)</a:t>
            </a:r>
          </a:p>
          <a:p>
            <a:pPr>
              <a:lnSpc>
                <a:spcPct val="115000"/>
              </a:lnSpc>
              <a:spcAft>
                <a:spcPts val="1000"/>
              </a:spcAft>
            </a:pPr>
            <a:r>
              <a:rPr lang="en-US" sz="1000" dirty="0">
                <a:latin typeface="Arial"/>
                <a:ea typeface="Calibri"/>
                <a:cs typeface="Times New Roman"/>
              </a:rPr>
              <a:t>You are tasked with planning a GPO model for the current infrastructure to manage security for the user desktops and servers. You need to finalize the delegation model for administrative tasks, and determine the administrators who will have rights on the client computers. </a:t>
            </a:r>
          </a:p>
          <a:p>
            <a:pPr>
              <a:lnSpc>
                <a:spcPct val="115000"/>
              </a:lnSpc>
              <a:spcAft>
                <a:spcPts val="1000"/>
              </a:spcAft>
            </a:pPr>
            <a:r>
              <a:rPr lang="en-US" sz="1000" dirty="0">
                <a:latin typeface="Arial"/>
                <a:ea typeface="Calibri"/>
                <a:cs typeface="Times New Roman"/>
              </a:rPr>
              <a:t>A. Datum management also wants you to configure Windows Update settings, and restrict administrative tools for regular user accounts. Additionally, one of the security requirements is that the company have a compliance warning related to misuse of corporate computers. </a:t>
            </a:r>
          </a:p>
          <a:p>
            <a:pPr>
              <a:lnSpc>
                <a:spcPct val="115000"/>
              </a:lnSpc>
              <a:spcAft>
                <a:spcPts val="1000"/>
              </a:spcAft>
            </a:pPr>
            <a:r>
              <a:rPr lang="en-US" sz="1000" dirty="0">
                <a:latin typeface="Arial"/>
                <a:ea typeface="Calibri"/>
                <a:cs typeface="Times New Roman"/>
              </a:rPr>
              <a:t>As the administrator of A. Datum, you are tasked with translating the business requirements into GPO settings. You must then design and implement the GPOs at the appropriate levels of the OU design.</a:t>
            </a:r>
          </a:p>
          <a:p>
            <a:pPr>
              <a:lnSpc>
                <a:spcPct val="115000"/>
              </a:lnSpc>
              <a:spcAft>
                <a:spcPts val="1000"/>
              </a:spcAft>
            </a:pPr>
            <a:r>
              <a:rPr lang="en-US" sz="1000" dirty="0">
                <a:latin typeface="Arial"/>
                <a:ea typeface="Calibri"/>
                <a:cs typeface="Times New Roman"/>
              </a:rPr>
              <a:t>In this exercise, you will design the GPO strategy that meets the business and organizational requirements for A. Datum.</a:t>
            </a:r>
          </a:p>
          <a:p>
            <a:pPr>
              <a:lnSpc>
                <a:spcPct val="115000"/>
              </a:lnSpc>
              <a:spcAft>
                <a:spcPts val="1000"/>
              </a:spcAft>
            </a:pPr>
            <a:r>
              <a:rPr lang="en-CA" sz="1000" b="1" dirty="0">
                <a:latin typeface="Arial"/>
                <a:ea typeface="Calibri"/>
                <a:cs typeface="Times New Roman"/>
              </a:rPr>
              <a:t>Note</a:t>
            </a:r>
            <a:r>
              <a:rPr lang="en-CA" sz="1000" dirty="0">
                <a:latin typeface="Arial"/>
                <a:ea typeface="Calibri"/>
                <a:cs typeface="Times New Roman"/>
              </a:rPr>
              <a:t>: Please refer to the student manual for the complete exercise scenario.</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318460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B3E03772-CBA8-473B-8686-B5F6577CC91F}"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2556462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Which options can you use to separate users’ redirected folders to different servers?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You can use the </a:t>
            </a:r>
            <a:r>
              <a:rPr lang="en-US" sz="1000" b="1">
                <a:latin typeface="Arial"/>
                <a:ea typeface="Calibri"/>
                <a:cs typeface="Times New Roman"/>
              </a:rPr>
              <a:t>Advanced</a:t>
            </a:r>
            <a:r>
              <a:rPr lang="en-US" sz="1000">
                <a:solidFill>
                  <a:srgbClr val="000000"/>
                </a:solidFill>
                <a:latin typeface="Arial"/>
                <a:ea typeface="Calibri"/>
                <a:cs typeface="Segoe UI"/>
              </a:rPr>
              <a:t> setting in Folder Redirection to choose different shared folders on different servers for different security groups.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Can you name two methods that you could use to assign a GPO to selected objects within an OU?</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could use </a:t>
            </a:r>
            <a:r>
              <a:rPr lang="en-US" sz="1000">
                <a:latin typeface="Arial"/>
                <a:ea typeface="Calibri"/>
                <a:cs typeface="Times New Roman"/>
              </a:rPr>
              <a:t>Windows Management Instrumentation (WMI) </a:t>
            </a:r>
            <a:r>
              <a:rPr lang="en-US" sz="1000">
                <a:latin typeface="Arial"/>
                <a:ea typeface="Calibri"/>
                <a:cs typeface="Segoe UI"/>
              </a:rPr>
              <a:t>filters to define a criterion for applying Group Policy, such as whether the machine is a laptop or what version of the operating system is installed. You also could use permissions on the GPO itself to allow or deny GPO settings to users or computers.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have created Group Policy preferences to configure new power options. How can you make sure that the preferences apply only to laptop computers?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could </a:t>
            </a:r>
            <a:r>
              <a:rPr lang="en-US" sz="1000">
                <a:latin typeface="Arial"/>
                <a:ea typeface="Calibri"/>
                <a:cs typeface="Segoe UI"/>
              </a:rPr>
              <a:t>use item-level targeting to apply the preferences to portable computers. Then, the preferences will apply if the hardware profile of the computer identifies it as a portable computer.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39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130360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administrative templates are the primary means of configuring the client computer’s registry settings through Group Policy. Explain that administrative templates are a repository of registry-based changes. By using the </a:t>
            </a:r>
            <a:r>
              <a:rPr lang="en-US" sz="1000" b="1">
                <a:latin typeface="Arial"/>
                <a:ea typeface="Calibri"/>
                <a:cs typeface="Times New Roman"/>
              </a:rPr>
              <a:t>Administrative Templates </a:t>
            </a:r>
            <a:r>
              <a:rPr lang="en-US" sz="1000">
                <a:latin typeface="Arial"/>
                <a:ea typeface="Calibri"/>
                <a:cs typeface="Segoe UI"/>
              </a:rPr>
              <a:t>node of the Group Policy Object (GPO), you can deploy modifications to both the computer (the </a:t>
            </a:r>
            <a:r>
              <a:rPr lang="en-US" sz="1000" b="1">
                <a:latin typeface="Arial"/>
                <a:ea typeface="Calibri"/>
                <a:cs typeface="Times New Roman"/>
              </a:rPr>
              <a:t>HKEY_LOCAL_MACHINE</a:t>
            </a:r>
            <a:r>
              <a:rPr lang="en-US" sz="1000">
                <a:latin typeface="Arial"/>
                <a:ea typeface="Calibri"/>
                <a:cs typeface="Segoe UI"/>
              </a:rPr>
              <a:t> hive in the registry) and the user (the </a:t>
            </a:r>
            <a:r>
              <a:rPr lang="en-US" sz="1000" b="1">
                <a:latin typeface="Arial"/>
                <a:ea typeface="Calibri"/>
                <a:cs typeface="Times New Roman"/>
              </a:rPr>
              <a:t>HKEY_CURRENT_USER</a:t>
            </a:r>
            <a:r>
              <a:rPr lang="en-US" sz="1000">
                <a:latin typeface="Arial"/>
                <a:ea typeface="Calibri"/>
                <a:cs typeface="Segoe UI"/>
              </a:rPr>
              <a:t> hive in the registry) portions of the registry. Mention that many of the new settings only apply to newer versions of Windows operating systems.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how you can use administrative templates to control the environment of the operating system and user experience. As an example, explain how you can limit or prohibit user access to Control Panel and desktop items.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Mention that you can add custom administrative templates with the Group Policy Management Console (GPMC).</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37696951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Why do some Group Policy settings require two sign-ins before taking effect?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Users typically sign in with cached credentials, which can prevent Group Policy from applying to the current session. The settings will take effect at the next sign-in.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is the benefit of having a central store?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central store is a single folder in SYSVOL that holds all the .</a:t>
            </a:r>
            <a:r>
              <a:rPr lang="en-US" sz="1000" dirty="0" err="1">
                <a:latin typeface="Arial"/>
                <a:ea typeface="Calibri"/>
                <a:cs typeface="Segoe UI"/>
              </a:rPr>
              <a:t>admx</a:t>
            </a:r>
            <a:r>
              <a:rPr lang="en-US" sz="1000" dirty="0">
                <a:latin typeface="Arial"/>
                <a:ea typeface="Calibri"/>
                <a:cs typeface="Segoe UI"/>
              </a:rPr>
              <a:t> and .</a:t>
            </a:r>
            <a:r>
              <a:rPr lang="en-US" sz="1000" dirty="0" err="1">
                <a:latin typeface="Arial"/>
                <a:ea typeface="Calibri"/>
                <a:cs typeface="Segoe UI"/>
              </a:rPr>
              <a:t>adml</a:t>
            </a:r>
            <a:r>
              <a:rPr lang="en-US" sz="1000" dirty="0">
                <a:latin typeface="Arial"/>
                <a:ea typeface="Calibri"/>
                <a:cs typeface="Segoe UI"/>
              </a:rPr>
              <a:t> files that are required. After you have set up the central store, the Group Policy Management Editor recognizes it and then loads all Administrative templates from the central store, instead of from the local machine.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is the main difference between Group Policy settings and Group Policy preferences?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Group Policy settings enforce some settings on the client side, and they disable client interfaces for modification. However, Group Policy preferences provide settings, and they allow clients to modify them.</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Best Practice </a:t>
            </a:r>
          </a:p>
          <a:p>
            <a:pPr>
              <a:lnSpc>
                <a:spcPts val="1300"/>
              </a:lnSpc>
              <a:spcBef>
                <a:spcPts val="900"/>
              </a:spcBef>
              <a:spcAft>
                <a:spcPts val="300"/>
              </a:spcAft>
            </a:pPr>
            <a:r>
              <a:rPr lang="en-US" sz="1000" b="1" dirty="0">
                <a:effectLst/>
                <a:latin typeface="Arial"/>
                <a:ea typeface="Times New Roman"/>
                <a:cs typeface="Segoe UI"/>
              </a:rPr>
              <a:t>Best practices related to Group Policy management</a:t>
            </a:r>
          </a:p>
          <a:p>
            <a:pPr marL="342900" lvl="0" indent="-342900">
              <a:lnSpc>
                <a:spcPct val="115000"/>
              </a:lnSpc>
              <a:spcAft>
                <a:spcPts val="995"/>
              </a:spcAft>
              <a:buFont typeface="Symbol"/>
              <a:buChar char=""/>
            </a:pPr>
            <a:r>
              <a:rPr lang="en-US" sz="1000" dirty="0">
                <a:effectLst/>
                <a:latin typeface="Arial"/>
                <a:ea typeface="Times New Roman"/>
                <a:cs typeface="Times New Roman"/>
              </a:rPr>
              <a:t>When configuring settings in GPOs, include comments on GPO settings.</a:t>
            </a:r>
          </a:p>
          <a:p>
            <a:pPr marL="342900" lvl="0" indent="-342900">
              <a:lnSpc>
                <a:spcPct val="115000"/>
              </a:lnSpc>
              <a:spcAft>
                <a:spcPts val="995"/>
              </a:spcAft>
              <a:buFont typeface="Symbol"/>
              <a:buChar char=""/>
            </a:pPr>
            <a:r>
              <a:rPr lang="en-US" sz="1000" dirty="0">
                <a:effectLst/>
                <a:latin typeface="Arial"/>
                <a:ea typeface="Times New Roman"/>
                <a:cs typeface="Times New Roman"/>
              </a:rPr>
              <a:t>Use a central store for Administrative templates.</a:t>
            </a:r>
          </a:p>
          <a:p>
            <a:pPr marL="342900" lvl="0" indent="-342900">
              <a:lnSpc>
                <a:spcPct val="115000"/>
              </a:lnSpc>
              <a:spcAft>
                <a:spcPts val="995"/>
              </a:spcAft>
              <a:buFont typeface="Symbol"/>
              <a:buChar char=""/>
            </a:pPr>
            <a:r>
              <a:rPr lang="en-US" sz="1000" dirty="0">
                <a:effectLst/>
                <a:latin typeface="Arial"/>
                <a:ea typeface="Times New Roman"/>
                <a:cs typeface="Times New Roman"/>
              </a:rPr>
              <a:t>Use Group Policy preferences to configure settings that are not available in Group Policy settings.</a:t>
            </a:r>
          </a:p>
        </p:txBody>
      </p:sp>
      <p:sp>
        <p:nvSpPr>
          <p:cNvPr id="4" name="Slide Number Placeholder 3"/>
          <p:cNvSpPr>
            <a:spLocks noGrp="1"/>
          </p:cNvSpPr>
          <p:nvPr>
            <p:ph type="sldNum" sz="quarter" idx="10"/>
          </p:nvPr>
        </p:nvSpPr>
        <p:spPr/>
        <p:txBody>
          <a:bodyPr/>
          <a:lstStyle/>
          <a:p>
            <a:fld id="{B3E03772-CBA8-473B-8686-B5F6577CC91F}" type="slidenum">
              <a:rPr lang="en-US" smtClean="0"/>
              <a:t>40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14606313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You have configured Folder Redirection for an OU, but none of the users’ folders are redirecting to the network location. When you look in the root folder, you observe that a subdirectory named for each user has been created, but they are empty. </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srgbClr val="000000"/>
                </a:solidFill>
                <a:latin typeface="Arial"/>
                <a:ea typeface="Calibri"/>
                <a:cs typeface="Segoe UI"/>
              </a:rPr>
              <a:t>The problem is most likely permissions-related. Group Policy creates users’ named subdirectories, but users do not have enough permissions to create the redirected folders inside them.</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You have a mixture of Windows 7 and Windows 10 computers. After configuring several settings in the Administrative templates of a GPO, users with Windows 7 operating systems report that some settings apply and others do not.</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Not all new settings apply to older operating systems such as Windows 7. Check the setting itself to see to which operating systems the setting applies.</a:t>
            </a: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Group Policy preferences do not apply.</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Check the preference settings for item-level targeting or incorrect configuration.</a:t>
            </a:r>
            <a:endParaRPr lang="en-US" dirty="0"/>
          </a:p>
        </p:txBody>
      </p:sp>
      <p:sp>
        <p:nvSpPr>
          <p:cNvPr id="4" name="Slide Number Placeholder 3"/>
          <p:cNvSpPr>
            <a:spLocks noGrp="1"/>
          </p:cNvSpPr>
          <p:nvPr>
            <p:ph type="sldNum" sz="quarter" idx="10"/>
          </p:nvPr>
        </p:nvSpPr>
        <p:spPr/>
        <p:txBody>
          <a:bodyPr/>
          <a:lstStyle/>
          <a:p>
            <a:fld id="{B3E03772-CBA8-473B-8686-B5F6577CC91F}" type="slidenum">
              <a:rPr lang="en-US" smtClean="0"/>
              <a:t>41</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427650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One potential disadvantage of .adm files is that depending on client version, they can copy into every created GPO and consume about 3 megabytes (MB) of space. This can lead to </a:t>
            </a:r>
            <a:r>
              <a:rPr lang="en-US" sz="1000" i="1">
                <a:latin typeface="Arial"/>
                <a:ea typeface="Calibri"/>
                <a:cs typeface="Times New Roman"/>
              </a:rPr>
              <a:t>SYSVOL bloat,</a:t>
            </a:r>
            <a:r>
              <a:rPr lang="en-US" sz="1000">
                <a:latin typeface="Arial"/>
                <a:ea typeface="Calibri"/>
                <a:cs typeface="Segoe UI"/>
              </a:rPr>
              <a:t> a term that describes how the SYSVOL folder can grow very large because of the GPOs that keep repetitive copies of the same .adm files. Emphasize that all operating systems since Windows Vista and Windows Server 2008 use the .admx file format by default.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132826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that a central store provides a central repository for .admx files. A central store is stored in SYSVOL, and you must create and update a central store manually. Active Directory Domain Services (AD DS) replication ensures that the central store copies to all domain controllers.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that the central store provides consistency for administrators who edit GPOs from multiple workstations running Windows Vista or later.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Consider doing a short demonstration of how to create a central store.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400167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Provide students with 15 minutes to look through the administrative templates in a GPO. Tell them to note the settings that would be most useful in their current environments. Point out some of the lesser-known settings that might be of general interest. For example, the settings regarding driver and device installation, and removable-storage access typically would be of interest to administrators in security‑oriented organizations. Be prepared to answer questions about individual settings.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Ask students to share the reasons that they currently use GPOs and logon scripts.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How do you provide desktop security currently?</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Answers will vary.</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How much administrative access do users have to their systems?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Answers will vary.</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Which Group Policy settings will you find useful in your organization?</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Answers will vary.</a:t>
            </a:r>
          </a:p>
        </p:txBody>
      </p:sp>
      <p:sp>
        <p:nvSpPr>
          <p:cNvPr id="4" name="Slide Number Placeholder 3"/>
          <p:cNvSpPr>
            <a:spLocks noGrp="1"/>
          </p:cNvSpPr>
          <p:nvPr>
            <p:ph type="sldNum" sz="quarter" idx="10"/>
          </p:nvPr>
        </p:nvSpPr>
        <p:spPr/>
        <p:txBody>
          <a:bodyPr/>
          <a:lstStyle/>
          <a:p>
            <a:fld id="{B3E03772-CBA8-473B-8686-B5F6577CC91F}"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962553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Leave the virtual machines running for subsequent demonstrations.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require the </a:t>
            </a:r>
            <a:r>
              <a:rPr lang="en-US" sz="1000" b="1">
                <a:latin typeface="Arial"/>
                <a:ea typeface="Calibri"/>
                <a:cs typeface="Times New Roman"/>
              </a:rPr>
              <a:t>20742B-LON-DC1</a:t>
            </a:r>
            <a:r>
              <a:rPr lang="en-US" sz="1000">
                <a:latin typeface="Arial"/>
                <a:ea typeface="Calibri"/>
                <a:cs typeface="Segoe UI"/>
              </a:rPr>
              <a:t> and </a:t>
            </a:r>
            <a:r>
              <a:rPr lang="en-US" sz="1000" b="1">
                <a:latin typeface="Arial"/>
                <a:ea typeface="Calibri"/>
                <a:cs typeface="Times New Roman"/>
              </a:rPr>
              <a:t>20742B-LON-CL1</a:t>
            </a:r>
            <a:r>
              <a:rPr lang="en-US" sz="1000">
                <a:latin typeface="Arial"/>
                <a:ea typeface="Calibri"/>
                <a:cs typeface="Segoe UI"/>
              </a:rPr>
              <a:t> virtual machines for this demonstration. Sign in as </a:t>
            </a:r>
            <a:r>
              <a:rPr lang="en-US" sz="1000" b="1">
                <a:latin typeface="Arial"/>
                <a:ea typeface="Calibri"/>
                <a:cs typeface="Times New Roman"/>
              </a:rPr>
              <a:t>Adatum\Administrator</a:t>
            </a:r>
            <a:r>
              <a:rPr lang="en-US" sz="1000">
                <a:latin typeface="Arial"/>
                <a:ea typeface="Calibri"/>
                <a:cs typeface="Segoe UI"/>
              </a:rPr>
              <a:t> with the password </a:t>
            </a:r>
            <a:r>
              <a:rPr lang="en-US" sz="1000" b="1">
                <a:latin typeface="Arial"/>
                <a:ea typeface="Calibri"/>
                <a:cs typeface="Times New Roman"/>
              </a:rPr>
              <a:t>Pa55w.rd</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ts val="1300"/>
              </a:lnSpc>
              <a:spcBef>
                <a:spcPts val="900"/>
              </a:spcBef>
              <a:spcAft>
                <a:spcPts val="300"/>
              </a:spcAft>
            </a:pPr>
            <a:r>
              <a:rPr lang="en-US" sz="1000" b="1">
                <a:effectLst/>
                <a:latin typeface="Arial"/>
                <a:ea typeface="Times New Roman"/>
                <a:cs typeface="Segoe UI"/>
              </a:rPr>
              <a:t>Configure an administrative templates policy setting</a:t>
            </a:r>
          </a:p>
          <a:p>
            <a:pPr marL="342900" lvl="0" indent="-342900">
              <a:lnSpc>
                <a:spcPct val="115000"/>
              </a:lnSpc>
              <a:spcAft>
                <a:spcPts val="995"/>
              </a:spcAft>
              <a:buFont typeface="+mj-lt"/>
              <a:buAutoNum type="arabicPeriod"/>
            </a:pPr>
            <a:r>
              <a:rPr lang="en-US" sz="1000">
                <a:effectLst/>
                <a:latin typeface="Arial"/>
                <a:ea typeface="Times New Roman"/>
                <a:cs typeface="Segoe UI"/>
              </a:rPr>
              <a:t>Switch to </a:t>
            </a:r>
            <a:r>
              <a:rPr lang="en-US" sz="1000" b="1">
                <a:effectLst/>
                <a:latin typeface="Arial"/>
                <a:ea typeface="Times New Roman"/>
                <a:cs typeface="Times New Roman"/>
              </a:rPr>
              <a:t>LON-DC1</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From </a:t>
            </a:r>
            <a:r>
              <a:rPr lang="en-US" sz="1000" b="1">
                <a:effectLst/>
                <a:latin typeface="Arial"/>
                <a:ea typeface="Times New Roman"/>
                <a:cs typeface="Times New Roman"/>
              </a:rPr>
              <a:t>Server Manager</a:t>
            </a:r>
            <a:r>
              <a:rPr lang="en-US" sz="1000">
                <a:effectLst/>
                <a:latin typeface="Arial"/>
                <a:ea typeface="Times New Roman"/>
                <a:cs typeface="Segoe UI"/>
              </a:rPr>
              <a:t>, click </a:t>
            </a:r>
            <a:r>
              <a:rPr lang="en-US" sz="1000" b="1">
                <a:effectLst/>
                <a:latin typeface="Arial"/>
                <a:ea typeface="Times New Roman"/>
                <a:cs typeface="Times New Roman"/>
              </a:rPr>
              <a:t>Tools</a:t>
            </a:r>
            <a:r>
              <a:rPr lang="en-US" sz="1000">
                <a:effectLst/>
                <a:latin typeface="Arial"/>
                <a:ea typeface="Times New Roman"/>
                <a:cs typeface="Segoe UI"/>
              </a:rPr>
              <a:t>, and then click </a:t>
            </a:r>
            <a:r>
              <a:rPr lang="en-US" sz="1000" b="1">
                <a:effectLst/>
                <a:latin typeface="Arial"/>
                <a:ea typeface="Times New Roman"/>
                <a:cs typeface="Times New Roman"/>
              </a:rPr>
              <a:t>Group Policy</a:t>
            </a:r>
            <a:r>
              <a:rPr lang="en-US" sz="1000">
                <a:effectLst/>
                <a:latin typeface="Arial"/>
                <a:ea typeface="Times New Roman"/>
                <a:cs typeface="Segoe UI"/>
              </a:rPr>
              <a:t> </a:t>
            </a:r>
            <a:r>
              <a:rPr lang="en-US" sz="1000" b="1">
                <a:effectLst/>
                <a:latin typeface="Arial"/>
                <a:ea typeface="Times New Roman"/>
                <a:cs typeface="Times New Roman"/>
              </a:rPr>
              <a:t>Management</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navigation pane, expand </a:t>
            </a:r>
            <a:r>
              <a:rPr lang="en-US" sz="1000" b="1">
                <a:effectLst/>
                <a:latin typeface="Arial"/>
                <a:ea typeface="Times New Roman"/>
                <a:cs typeface="Times New Roman"/>
              </a:rPr>
              <a:t>Forest: Adatum</a:t>
            </a:r>
            <a:r>
              <a:rPr lang="en-US" sz="1000">
                <a:effectLst/>
                <a:latin typeface="Arial"/>
                <a:ea typeface="Times New Roman"/>
                <a:cs typeface="Times New Roman"/>
              </a:rPr>
              <a:t>.</a:t>
            </a:r>
            <a:r>
              <a:rPr lang="en-US" sz="1000" b="1">
                <a:effectLst/>
                <a:latin typeface="Arial"/>
                <a:ea typeface="Times New Roman"/>
                <a:cs typeface="Times New Roman"/>
              </a:rPr>
              <a:t>com</a:t>
            </a:r>
            <a:r>
              <a:rPr lang="en-US" sz="1000">
                <a:effectLst/>
                <a:latin typeface="Arial"/>
                <a:ea typeface="Times New Roman"/>
                <a:cs typeface="Segoe UI"/>
              </a:rPr>
              <a:t>, expand </a:t>
            </a:r>
            <a:r>
              <a:rPr lang="en-US" sz="1000" b="1">
                <a:effectLst/>
                <a:latin typeface="Arial"/>
                <a:ea typeface="Times New Roman"/>
                <a:cs typeface="Times New Roman"/>
              </a:rPr>
              <a:t>Domains</a:t>
            </a:r>
            <a:r>
              <a:rPr lang="en-US" sz="1000">
                <a:effectLst/>
                <a:latin typeface="Arial"/>
                <a:ea typeface="Times New Roman"/>
                <a:cs typeface="Segoe UI"/>
              </a:rPr>
              <a:t>, expand </a:t>
            </a:r>
            <a:r>
              <a:rPr lang="en-US" sz="1000" b="1">
                <a:effectLst/>
                <a:latin typeface="Arial"/>
                <a:ea typeface="Times New Roman"/>
                <a:cs typeface="Times New Roman"/>
              </a:rPr>
              <a:t>Adatum</a:t>
            </a:r>
            <a:r>
              <a:rPr lang="en-US" sz="1000">
                <a:effectLst/>
                <a:latin typeface="Arial"/>
                <a:ea typeface="Times New Roman"/>
                <a:cs typeface="Times New Roman"/>
              </a:rPr>
              <a:t>.</a:t>
            </a:r>
            <a:r>
              <a:rPr lang="en-US" sz="1000" b="1">
                <a:effectLst/>
                <a:latin typeface="Arial"/>
                <a:ea typeface="Times New Roman"/>
                <a:cs typeface="Times New Roman"/>
              </a:rPr>
              <a:t>com</a:t>
            </a:r>
            <a:r>
              <a:rPr lang="en-US" sz="1000">
                <a:effectLst/>
                <a:latin typeface="Arial"/>
                <a:ea typeface="Times New Roman"/>
                <a:cs typeface="Segoe UI"/>
              </a:rPr>
              <a:t>, and then click the </a:t>
            </a:r>
            <a:r>
              <a:rPr lang="en-US" sz="1000" b="1">
                <a:effectLst/>
                <a:latin typeface="Arial"/>
                <a:ea typeface="Times New Roman"/>
                <a:cs typeface="Times New Roman"/>
              </a:rPr>
              <a:t>Group Policy Objects</a:t>
            </a:r>
            <a:r>
              <a:rPr lang="en-US" sz="1000">
                <a:effectLst/>
                <a:latin typeface="Arial"/>
                <a:ea typeface="Times New Roman"/>
                <a:cs typeface="Segoe UI"/>
              </a:rPr>
              <a:t> container.</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Right-click the </a:t>
            </a:r>
            <a:r>
              <a:rPr lang="en-US" sz="1000" b="1">
                <a:effectLst/>
                <a:latin typeface="Arial"/>
                <a:ea typeface="Times New Roman"/>
                <a:cs typeface="Times New Roman"/>
              </a:rPr>
              <a:t>Group Policy Objects</a:t>
            </a:r>
            <a:r>
              <a:rPr lang="en-US" sz="1000">
                <a:effectLst/>
                <a:latin typeface="Arial"/>
                <a:ea typeface="Times New Roman"/>
                <a:cs typeface="Segoe UI"/>
              </a:rPr>
              <a:t> container, and then click </a:t>
            </a:r>
            <a:r>
              <a:rPr lang="en-US" sz="1000" b="1">
                <a:effectLst/>
                <a:latin typeface="Arial"/>
                <a:ea typeface="Times New Roman"/>
                <a:cs typeface="Times New Roman"/>
              </a:rPr>
              <a:t>New</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a:t>
            </a:r>
            <a:r>
              <a:rPr lang="en-US" sz="1000" b="1">
                <a:effectLst/>
                <a:latin typeface="Arial"/>
                <a:ea typeface="Times New Roman"/>
                <a:cs typeface="Times New Roman"/>
              </a:rPr>
              <a:t>New GPO</a:t>
            </a:r>
            <a:r>
              <a:rPr lang="en-US" sz="1000">
                <a:effectLst/>
                <a:latin typeface="Arial"/>
                <a:ea typeface="Times New Roman"/>
                <a:cs typeface="Segoe UI"/>
              </a:rPr>
              <a:t> dialog box, in the </a:t>
            </a:r>
            <a:r>
              <a:rPr lang="en-US" sz="1000" b="1">
                <a:effectLst/>
                <a:latin typeface="Arial"/>
                <a:ea typeface="Times New Roman"/>
                <a:cs typeface="Times New Roman"/>
              </a:rPr>
              <a:t>Name</a:t>
            </a:r>
            <a:r>
              <a:rPr lang="en-US" sz="1000">
                <a:effectLst/>
                <a:latin typeface="Arial"/>
                <a:ea typeface="Times New Roman"/>
                <a:cs typeface="Segoe UI"/>
              </a:rPr>
              <a:t> field, type </a:t>
            </a:r>
            <a:r>
              <a:rPr lang="en-US" sz="1000" b="1">
                <a:effectLst/>
                <a:latin typeface="Arial"/>
                <a:ea typeface="Times New Roman"/>
                <a:cs typeface="Times New Roman"/>
              </a:rPr>
              <a:t>GPO1</a:t>
            </a:r>
            <a:r>
              <a:rPr lang="en-US" sz="1000">
                <a:effectLst/>
                <a:latin typeface="Arial"/>
                <a:ea typeface="Times New Roman"/>
                <a:cs typeface="Segoe UI"/>
              </a:rPr>
              <a:t>, and then click </a:t>
            </a:r>
            <a:r>
              <a:rPr lang="en-US" sz="1000" b="1">
                <a:effectLst/>
                <a:latin typeface="Arial"/>
                <a:ea typeface="Times New Roman"/>
                <a:cs typeface="Times New Roman"/>
              </a:rPr>
              <a:t>OK</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details pane, right-click </a:t>
            </a:r>
            <a:r>
              <a:rPr lang="en-US" sz="1000" b="1">
                <a:effectLst/>
                <a:latin typeface="Arial"/>
                <a:ea typeface="Times New Roman"/>
                <a:cs typeface="Times New Roman"/>
              </a:rPr>
              <a:t>GPO1</a:t>
            </a:r>
            <a:r>
              <a:rPr lang="en-US" sz="1000">
                <a:effectLst/>
                <a:latin typeface="Arial"/>
                <a:ea typeface="Times New Roman"/>
                <a:cs typeface="Segoe UI"/>
              </a:rPr>
              <a:t>, and then click </a:t>
            </a:r>
            <a:r>
              <a:rPr lang="en-US" sz="1000" b="1">
                <a:effectLst/>
                <a:latin typeface="Arial"/>
                <a:ea typeface="Times New Roman"/>
                <a:cs typeface="Times New Roman"/>
              </a:rPr>
              <a:t>Edit</a:t>
            </a:r>
            <a:r>
              <a:rPr lang="en-US" sz="1000">
                <a:effectLst/>
                <a:latin typeface="Arial"/>
                <a:ea typeface="Times New Roman"/>
                <a:cs typeface="Segoe UI"/>
              </a:rPr>
              <a:t>. </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a:t>
            </a:r>
            <a:r>
              <a:rPr lang="en-US" sz="1000" b="1">
                <a:effectLst/>
                <a:latin typeface="Arial"/>
                <a:ea typeface="Times New Roman"/>
                <a:cs typeface="Times New Roman"/>
              </a:rPr>
              <a:t>Group Policy Management Editor</a:t>
            </a:r>
            <a:r>
              <a:rPr lang="en-US" sz="1000">
                <a:effectLst/>
                <a:latin typeface="Arial"/>
                <a:ea typeface="Times New Roman"/>
                <a:cs typeface="Segoe UI"/>
              </a:rPr>
              <a:t> window, in the navigation pane, expand </a:t>
            </a:r>
            <a:r>
              <a:rPr lang="en-US" sz="1000" b="1">
                <a:effectLst/>
                <a:latin typeface="Arial"/>
                <a:ea typeface="Times New Roman"/>
                <a:cs typeface="Times New Roman"/>
              </a:rPr>
              <a:t>User</a:t>
            </a:r>
            <a:r>
              <a:rPr lang="en-US" sz="1000">
                <a:effectLst/>
                <a:latin typeface="Arial"/>
                <a:ea typeface="Times New Roman"/>
                <a:cs typeface="Segoe UI"/>
              </a:rPr>
              <a:t> </a:t>
            </a:r>
            <a:r>
              <a:rPr lang="en-US" sz="1000" b="1">
                <a:effectLst/>
                <a:latin typeface="Arial"/>
                <a:ea typeface="Times New Roman"/>
                <a:cs typeface="Times New Roman"/>
              </a:rPr>
              <a:t>Configuration</a:t>
            </a:r>
            <a:r>
              <a:rPr lang="en-US" sz="1000">
                <a:effectLst/>
                <a:latin typeface="Arial"/>
                <a:ea typeface="Times New Roman"/>
                <a:cs typeface="Segoe UI"/>
              </a:rPr>
              <a:t>, expand </a:t>
            </a:r>
            <a:r>
              <a:rPr lang="en-US" sz="1000" b="1">
                <a:effectLst/>
                <a:latin typeface="Arial"/>
                <a:ea typeface="Times New Roman"/>
                <a:cs typeface="Times New Roman"/>
              </a:rPr>
              <a:t>Policies</a:t>
            </a:r>
            <a:r>
              <a:rPr lang="en-US" sz="1000">
                <a:effectLst/>
                <a:latin typeface="Arial"/>
                <a:ea typeface="Times New Roman"/>
                <a:cs typeface="Segoe UI"/>
              </a:rPr>
              <a:t>, expand </a:t>
            </a:r>
            <a:r>
              <a:rPr lang="en-US" sz="1000" b="1">
                <a:effectLst/>
                <a:latin typeface="Arial"/>
                <a:ea typeface="Times New Roman"/>
                <a:cs typeface="Times New Roman"/>
              </a:rPr>
              <a:t>Administrative Templates</a:t>
            </a:r>
            <a:r>
              <a:rPr lang="en-US" sz="1000">
                <a:effectLst/>
                <a:latin typeface="Arial"/>
                <a:ea typeface="Times New Roman"/>
                <a:cs typeface="Times New Roman"/>
              </a:rPr>
              <a:t>, and then click </a:t>
            </a:r>
            <a:r>
              <a:rPr lang="en-US" sz="1000" b="1">
                <a:effectLst/>
                <a:latin typeface="Arial"/>
                <a:ea typeface="Times New Roman"/>
                <a:cs typeface="Times New Roman"/>
              </a:rPr>
              <a:t>System</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details pane, double-click </a:t>
            </a:r>
            <a:r>
              <a:rPr lang="en-US" sz="1000" b="1">
                <a:effectLst/>
                <a:latin typeface="Arial"/>
                <a:ea typeface="Times New Roman"/>
                <a:cs typeface="Times New Roman"/>
              </a:rPr>
              <a:t>Prevent Access to the command prompt</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a:t>
            </a:r>
            <a:r>
              <a:rPr lang="en-US" sz="1000" b="1">
                <a:effectLst/>
                <a:latin typeface="Arial"/>
                <a:ea typeface="Times New Roman"/>
                <a:cs typeface="Times New Roman"/>
              </a:rPr>
              <a:t>Prevent Access to the command prompt</a:t>
            </a:r>
            <a:r>
              <a:rPr lang="en-US" sz="1000">
                <a:effectLst/>
                <a:latin typeface="Arial"/>
                <a:ea typeface="Times New Roman"/>
                <a:cs typeface="Segoe UI"/>
              </a:rPr>
              <a:t> dialog box, show the three possible values, and then click </a:t>
            </a:r>
            <a:r>
              <a:rPr lang="en-US" sz="1000" b="1">
                <a:effectLst/>
                <a:latin typeface="Arial"/>
                <a:ea typeface="Times New Roman"/>
                <a:cs typeface="Times New Roman"/>
              </a:rPr>
              <a:t>Cancel</a:t>
            </a:r>
            <a:r>
              <a:rPr lang="en-US" sz="1000">
                <a:effectLst/>
                <a:latin typeface="Arial"/>
                <a:ea typeface="Times New Roman"/>
                <a:cs typeface="Segoe UI"/>
              </a:rPr>
              <a:t>.</a:t>
            </a:r>
            <a:endParaRPr lang="en-US" sz="1000">
              <a:effectLst/>
              <a:latin typeface="Arial"/>
              <a:ea typeface="Times New Roman"/>
              <a:cs typeface="Times New Roman"/>
            </a:endParaRPr>
          </a:p>
          <a:p>
            <a:pPr>
              <a:lnSpc>
                <a:spcPts val="1300"/>
              </a:lnSpc>
              <a:spcBef>
                <a:spcPts val="900"/>
              </a:spcBef>
              <a:spcAft>
                <a:spcPts val="300"/>
              </a:spcAft>
            </a:pPr>
            <a:r>
              <a:rPr lang="en-US" sz="1000" b="1">
                <a:effectLst/>
                <a:latin typeface="Arial"/>
                <a:ea typeface="Times New Roman"/>
                <a:cs typeface="Segoe UI"/>
              </a:rPr>
              <a:t>Filter administrative templates policy settings</a:t>
            </a:r>
          </a:p>
          <a:p>
            <a:pPr marL="342900" lvl="0" indent="-342900">
              <a:lnSpc>
                <a:spcPct val="115000"/>
              </a:lnSpc>
              <a:spcAft>
                <a:spcPts val="995"/>
              </a:spcAft>
              <a:buFont typeface="+mj-lt"/>
              <a:buAutoNum type="arabicPeriod"/>
            </a:pPr>
            <a:r>
              <a:rPr lang="en-US" sz="1000">
                <a:effectLst/>
                <a:latin typeface="Arial"/>
                <a:ea typeface="Times New Roman"/>
                <a:cs typeface="Segoe UI"/>
              </a:rPr>
              <a:t>Right-click </a:t>
            </a:r>
            <a:r>
              <a:rPr lang="en-US" sz="1000" b="1">
                <a:effectLst/>
                <a:latin typeface="Arial"/>
                <a:ea typeface="Times New Roman"/>
                <a:cs typeface="Times New Roman"/>
              </a:rPr>
              <a:t>Administrative Templates</a:t>
            </a:r>
            <a:r>
              <a:rPr lang="en-US" sz="1000">
                <a:effectLst/>
                <a:latin typeface="Arial"/>
                <a:ea typeface="Times New Roman"/>
                <a:cs typeface="Segoe UI"/>
              </a:rPr>
              <a:t>, and then click </a:t>
            </a:r>
            <a:r>
              <a:rPr lang="en-US" sz="1000" b="1">
                <a:effectLst/>
                <a:latin typeface="Arial"/>
                <a:ea typeface="Times New Roman"/>
                <a:cs typeface="Times New Roman"/>
              </a:rPr>
              <a:t>Filter Options</a:t>
            </a:r>
            <a:r>
              <a:rPr lang="en-US" sz="1000">
                <a:effectLst/>
                <a:latin typeface="Arial"/>
                <a:ea typeface="Times New Roman"/>
                <a:cs typeface="Segoe UI"/>
              </a:rPr>
              <a:t>.</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Select the </a:t>
            </a:r>
            <a:r>
              <a:rPr lang="en-US" sz="1000" b="1">
                <a:effectLst/>
                <a:latin typeface="Arial"/>
                <a:ea typeface="Times New Roman"/>
                <a:cs typeface="Times New Roman"/>
              </a:rPr>
              <a:t>Enable Keyword Filters</a:t>
            </a:r>
            <a:r>
              <a:rPr lang="en-US" sz="1000">
                <a:effectLst/>
                <a:latin typeface="Arial"/>
                <a:ea typeface="Times New Roman"/>
                <a:cs typeface="Segoe UI"/>
              </a:rPr>
              <a:t> check box.</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a:t>
            </a:r>
            <a:r>
              <a:rPr lang="en-US" sz="1000" b="1">
                <a:effectLst/>
                <a:latin typeface="Arial"/>
                <a:ea typeface="Times New Roman"/>
                <a:cs typeface="Times New Roman"/>
              </a:rPr>
              <a:t>Filter for word(s)</a:t>
            </a:r>
            <a:r>
              <a:rPr lang="en-US" sz="1000">
                <a:effectLst/>
                <a:latin typeface="Arial"/>
                <a:ea typeface="Times New Roman"/>
                <a:cs typeface="Segoe UI"/>
              </a:rPr>
              <a:t> text box, type </a:t>
            </a:r>
            <a:r>
              <a:rPr lang="en-US" sz="1000" b="1">
                <a:effectLst/>
                <a:latin typeface="Arial"/>
                <a:ea typeface="Times New Roman"/>
                <a:cs typeface="Times New Roman"/>
              </a:rPr>
              <a:t>screen saver</a:t>
            </a:r>
            <a:r>
              <a:rPr lang="en-US" sz="1000">
                <a:effectLst/>
                <a:latin typeface="Arial"/>
                <a:ea typeface="Times New Roman"/>
                <a:cs typeface="Segoe UI"/>
              </a:rPr>
              <a:t>. </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Segoe UI"/>
              </a:rPr>
              <a:t>In the drop-down box next to the text box, select </a:t>
            </a:r>
            <a:r>
              <a:rPr lang="en-US" sz="1000" b="1">
                <a:effectLst/>
                <a:latin typeface="Arial"/>
                <a:ea typeface="Times New Roman"/>
                <a:cs typeface="Times New Roman"/>
              </a:rPr>
              <a:t>All</a:t>
            </a:r>
            <a:r>
              <a:rPr lang="en-US" sz="1000">
                <a:effectLst/>
                <a:latin typeface="Arial"/>
                <a:ea typeface="Times New Roman"/>
                <a:cs typeface="Segoe UI"/>
              </a:rPr>
              <a:t>, and then click </a:t>
            </a:r>
            <a:r>
              <a:rPr lang="en-US" sz="1000" b="1">
                <a:effectLst/>
                <a:latin typeface="Arial"/>
                <a:ea typeface="Times New Roman"/>
                <a:cs typeface="Times New Roman"/>
              </a:rPr>
              <a:t>OK</a:t>
            </a:r>
            <a:r>
              <a:rPr lang="en-US" sz="1000">
                <a:effectLst/>
                <a:latin typeface="Arial"/>
                <a:ea typeface="Times New Roman"/>
                <a:cs typeface="Segoe UI"/>
              </a:rPr>
              <a:t>. </a:t>
            </a:r>
            <a:endParaRPr lang="en-US" sz="100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Tree>
    <p:extLst>
      <p:ext uri="{BB962C8B-B14F-4D97-AF65-F5344CB8AC3E}">
        <p14:creationId xmlns:p14="http://schemas.microsoft.com/office/powerpoint/2010/main" val="1721301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Point out that administrative templates policy settings filter to show only those that contain the words </a:t>
            </a:r>
            <a:r>
              <a:rPr lang="en-US" sz="1000" b="1" dirty="0">
                <a:solidFill>
                  <a:prstClr val="black"/>
                </a:solidFill>
                <a:latin typeface="Arial"/>
                <a:ea typeface="Times New Roman"/>
                <a:cs typeface="Times New Roman"/>
              </a:rPr>
              <a:t>screen saver</a:t>
            </a:r>
            <a:r>
              <a:rPr lang="en-US" sz="1000" dirty="0">
                <a:solidFill>
                  <a:prstClr val="black"/>
                </a:solidFill>
                <a:latin typeface="Arial"/>
                <a:ea typeface="Times New Roman"/>
                <a:cs typeface="Segoe UI"/>
              </a:rPr>
              <a:t>. Spend a few moments examining the settings that you have found. Explain that settings may appear without screen saver in the title, because screen saver can also appear in the help text.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console tree, under </a:t>
            </a:r>
            <a:r>
              <a:rPr lang="en-US" sz="1000" b="1" dirty="0">
                <a:solidFill>
                  <a:prstClr val="black"/>
                </a:solidFill>
                <a:latin typeface="Arial"/>
                <a:ea typeface="Times New Roman"/>
                <a:cs typeface="Times New Roman"/>
              </a:rPr>
              <a:t>User Configuration</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Administrative Templates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Filter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Options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Clear the </a:t>
            </a:r>
            <a:r>
              <a:rPr lang="en-US" sz="1000" b="1" dirty="0">
                <a:solidFill>
                  <a:prstClr val="black"/>
                </a:solidFill>
                <a:latin typeface="Arial"/>
                <a:ea typeface="Times New Roman"/>
                <a:cs typeface="Times New Roman"/>
              </a:rPr>
              <a:t>Enable Keyword</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Filters</a:t>
            </a:r>
            <a:r>
              <a:rPr lang="en-US" sz="1000" dirty="0">
                <a:solidFill>
                  <a:prstClr val="black"/>
                </a:solidFill>
                <a:latin typeface="Arial"/>
                <a:ea typeface="Times New Roman"/>
                <a:cs typeface="Segoe UI"/>
              </a:rPr>
              <a:t> check box.</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Configured</a:t>
            </a:r>
            <a:r>
              <a:rPr lang="en-US" sz="1000" dirty="0">
                <a:solidFill>
                  <a:prstClr val="black"/>
                </a:solidFill>
                <a:latin typeface="Arial"/>
                <a:ea typeface="Times New Roman"/>
                <a:cs typeface="Segoe UI"/>
              </a:rPr>
              <a:t> drop-down list box, select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Point out that now the administrative templates policy settings filter to show only those that have been configured as enabled or disabled. No settings have been configured.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console tree, under </a:t>
            </a:r>
            <a:r>
              <a:rPr lang="en-US" sz="1000" b="1" dirty="0">
                <a:solidFill>
                  <a:prstClr val="black"/>
                </a:solidFill>
                <a:latin typeface="Arial"/>
                <a:ea typeface="Times New Roman"/>
                <a:cs typeface="Times New Roman"/>
              </a:rPr>
              <a:t>User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Configuration</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Administrative Templates</a:t>
            </a:r>
            <a:r>
              <a:rPr lang="en-US" sz="1000" dirty="0">
                <a:solidFill>
                  <a:prstClr val="black"/>
                </a:solidFill>
                <a:latin typeface="Arial"/>
                <a:ea typeface="Times New Roman"/>
                <a:cs typeface="Segoe UI"/>
              </a:rPr>
              <a:t>, and then clear the </a:t>
            </a:r>
            <a:r>
              <a:rPr lang="en-US" sz="1000" b="1" dirty="0">
                <a:solidFill>
                  <a:prstClr val="black"/>
                </a:solidFill>
                <a:latin typeface="Arial"/>
                <a:ea typeface="Times New Roman"/>
                <a:cs typeface="Times New Roman"/>
              </a:rPr>
              <a:t>Filter On</a:t>
            </a:r>
            <a:r>
              <a:rPr lang="en-US" sz="1000" dirty="0">
                <a:solidFill>
                  <a:prstClr val="black"/>
                </a:solidFill>
                <a:latin typeface="Arial"/>
                <a:ea typeface="Times New Roman"/>
                <a:cs typeface="Segoe UI"/>
              </a:rPr>
              <a:t> option.</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Add comments to a policy setting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console tree, under </a:t>
            </a:r>
            <a:r>
              <a:rPr lang="en-US" sz="1000" b="1" dirty="0">
                <a:solidFill>
                  <a:prstClr val="black"/>
                </a:solidFill>
                <a:latin typeface="Arial"/>
                <a:ea typeface="Times New Roman"/>
                <a:cs typeface="Times New Roman"/>
              </a:rPr>
              <a:t>User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Configuration</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Policies</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Administrative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Templates</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Control Panel</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Personalization</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details pane, double-click the </a:t>
            </a:r>
            <a:r>
              <a:rPr lang="en-US" sz="1000" b="1" dirty="0">
                <a:solidFill>
                  <a:prstClr val="black"/>
                </a:solidFill>
                <a:latin typeface="Arial"/>
                <a:ea typeface="Times New Roman"/>
                <a:cs typeface="Times New Roman"/>
              </a:rPr>
              <a:t>Enable screen saver</a:t>
            </a:r>
            <a:r>
              <a:rPr lang="en-US" sz="1000" dirty="0">
                <a:solidFill>
                  <a:prstClr val="black"/>
                </a:solidFill>
                <a:latin typeface="Arial"/>
                <a:ea typeface="Times New Roman"/>
                <a:cs typeface="Segoe UI"/>
              </a:rPr>
              <a:t> policy setting.</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Comment</a:t>
            </a:r>
            <a:r>
              <a:rPr lang="en-US" sz="1000" dirty="0">
                <a:solidFill>
                  <a:prstClr val="black"/>
                </a:solidFill>
                <a:latin typeface="Arial"/>
                <a:ea typeface="Times New Roman"/>
                <a:cs typeface="Segoe UI"/>
              </a:rPr>
              <a:t> section, type </a:t>
            </a:r>
            <a:r>
              <a:rPr lang="en-US" sz="1000" b="1" dirty="0">
                <a:solidFill>
                  <a:prstClr val="black"/>
                </a:solidFill>
                <a:latin typeface="Arial"/>
                <a:ea typeface="Times New Roman"/>
                <a:cs typeface="Times New Roman"/>
              </a:rPr>
              <a:t>Corporate IT Security Policy</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implemented with this policy in combination with Password Protect the Screen Saver</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Enabled</a:t>
            </a:r>
            <a:r>
              <a:rPr lang="en-US" sz="1000" dirty="0">
                <a:solidFill>
                  <a:prstClr val="black"/>
                </a:solidFill>
                <a:latin typeface="Arial"/>
                <a:ea typeface="Times New Roman"/>
                <a:cs typeface="Segoe UI"/>
              </a:rPr>
              <a:t> to enable the policy,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Double-click the </a:t>
            </a:r>
            <a:r>
              <a:rPr lang="en-US" sz="1000" b="1" dirty="0">
                <a:solidFill>
                  <a:prstClr val="black"/>
                </a:solidFill>
                <a:latin typeface="Arial"/>
                <a:ea typeface="Times New Roman"/>
                <a:cs typeface="Times New Roman"/>
              </a:rPr>
              <a:t>Password protect the screen saver </a:t>
            </a:r>
            <a:r>
              <a:rPr lang="en-US" sz="1000" dirty="0">
                <a:solidFill>
                  <a:prstClr val="black"/>
                </a:solidFill>
                <a:latin typeface="Arial"/>
                <a:ea typeface="Times New Roman"/>
                <a:cs typeface="Times New Roman"/>
              </a:rPr>
              <a:t>policy</a:t>
            </a:r>
            <a:r>
              <a:rPr lang="en-US" sz="1000" dirty="0">
                <a:solidFill>
                  <a:prstClr val="black"/>
                </a:solidFill>
                <a:latin typeface="Arial"/>
                <a:ea typeface="Times New Roman"/>
                <a:cs typeface="Segoe UI"/>
              </a:rPr>
              <a:t> setting, and then click </a:t>
            </a:r>
            <a:r>
              <a:rPr lang="en-US" sz="1000" b="1" dirty="0">
                <a:solidFill>
                  <a:prstClr val="black"/>
                </a:solidFill>
                <a:latin typeface="Arial"/>
                <a:ea typeface="Times New Roman"/>
                <a:cs typeface="Times New Roman"/>
              </a:rPr>
              <a:t>Enabled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Comment</a:t>
            </a:r>
            <a:r>
              <a:rPr lang="en-US" sz="1000" dirty="0">
                <a:solidFill>
                  <a:prstClr val="black"/>
                </a:solidFill>
                <a:latin typeface="Arial"/>
                <a:ea typeface="Times New Roman"/>
                <a:cs typeface="Segoe UI"/>
              </a:rPr>
              <a:t> section, type </a:t>
            </a:r>
            <a:r>
              <a:rPr lang="en-US" sz="1000" b="1" dirty="0">
                <a:solidFill>
                  <a:prstClr val="black"/>
                </a:solidFill>
                <a:latin typeface="Arial"/>
                <a:ea typeface="Times New Roman"/>
                <a:cs typeface="Times New Roman"/>
              </a:rPr>
              <a:t>Corporate IT Security Policy implemented with this policy in combination with Enable screen saver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3E03772-CBA8-473B-8686-B5F6577CC91F}" type="slidenum">
              <a:rPr lang="en-US" smtClean="0"/>
              <a:t>9</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Managing user settings with </a:t>
            </a:r>
            <a:br>
              <a:rPr lang="en-CA" sz="1200" b="1" dirty="0">
                <a:solidFill>
                  <a:srgbClr val="336699"/>
                </a:solidFill>
                <a:latin typeface="Arial"/>
              </a:rPr>
            </a:br>
            <a:r>
              <a:rPr lang="en-CA" sz="1200" b="1" dirty="0">
                <a:solidFill>
                  <a:srgbClr val="336699"/>
                </a:solidFill>
                <a:latin typeface="Arial"/>
              </a:rPr>
              <a:t>Group Policy</a:t>
            </a:r>
            <a:endParaRPr lang="en-US" sz="1200" b="1" dirty="0">
              <a:solidFill>
                <a:srgbClr val="336699"/>
              </a:solidFill>
              <a:latin typeface="Arial"/>
            </a:endParaRPr>
          </a:p>
        </p:txBody>
      </p:sp>
    </p:spTree>
    <p:extLst>
      <p:ext uri="{BB962C8B-B14F-4D97-AF65-F5344CB8AC3E}">
        <p14:creationId xmlns:p14="http://schemas.microsoft.com/office/powerpoint/2010/main" val="398686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665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6</a:t>
            </a:r>
          </a:p>
        </p:txBody>
      </p:sp>
      <p:sp>
        <p:nvSpPr>
          <p:cNvPr id="3" name="Subtitle 2"/>
          <p:cNvSpPr>
            <a:spLocks noGrp="1"/>
          </p:cNvSpPr>
          <p:nvPr>
            <p:ph type="subTitle" sz="quarter" idx="1"/>
          </p:nvPr>
        </p:nvSpPr>
        <p:spPr/>
        <p:txBody>
          <a:bodyPr/>
          <a:lstStyle/>
          <a:p>
            <a:r>
              <a:rPr lang="en-CA" dirty="0"/>
              <a:t>Managing user settings with </a:t>
            </a:r>
            <a:br>
              <a:rPr lang="en-CA" dirty="0"/>
            </a:br>
            <a:r>
              <a:rPr lang="en-CA" dirty="0"/>
              <a:t>Group Policy
</a:t>
            </a:r>
            <a:endParaRPr lang="en-US" dirty="0"/>
          </a:p>
        </p:txBody>
      </p:sp>
    </p:spTree>
    <p:extLst>
      <p:ext uri="{BB962C8B-B14F-4D97-AF65-F5344CB8AC3E}">
        <p14:creationId xmlns:p14="http://schemas.microsoft.com/office/powerpoint/2010/main" val="313288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8419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8041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0f17214-9aa4-4980-b69c-b6fd960f44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Importing security templates</a:t>
            </a:r>
          </a:p>
        </p:txBody>
      </p:sp>
      <p:sp>
        <p:nvSpPr>
          <p:cNvPr id="4" name="Content Placeholder 2"/>
          <p:cNvSpPr>
            <a:spLocks noGrp="1"/>
          </p:cNvSpPr>
          <p:nvPr/>
        </p:nvSpPr>
        <p:spPr bwMode="auto">
          <a:xfrm>
            <a:off x="252248" y="926619"/>
            <a:ext cx="868680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t>Security Templates contain settings for:</a:t>
            </a:r>
          </a:p>
          <a:p>
            <a:pPr lvl="1"/>
            <a:r>
              <a:rPr lang="en-US" dirty="0"/>
              <a:t>Account policies</a:t>
            </a:r>
          </a:p>
          <a:p>
            <a:pPr lvl="1"/>
            <a:r>
              <a:rPr lang="en-US" dirty="0"/>
              <a:t>Local policies</a:t>
            </a:r>
          </a:p>
          <a:p>
            <a:pPr lvl="1"/>
            <a:r>
              <a:rPr lang="en-US" dirty="0"/>
              <a:t>Event log </a:t>
            </a:r>
          </a:p>
          <a:p>
            <a:pPr lvl="1"/>
            <a:r>
              <a:rPr lang="en-US" dirty="0"/>
              <a:t>Restricted groups</a:t>
            </a:r>
          </a:p>
          <a:p>
            <a:pPr lvl="1"/>
            <a:r>
              <a:rPr lang="en-US" dirty="0"/>
              <a:t>System services</a:t>
            </a:r>
          </a:p>
          <a:p>
            <a:pPr lvl="1"/>
            <a:r>
              <a:rPr lang="en-US" dirty="0"/>
              <a:t>Registry</a:t>
            </a:r>
          </a:p>
          <a:p>
            <a:pPr lvl="1"/>
            <a:r>
              <a:rPr lang="en-US" dirty="0"/>
              <a:t>File system</a:t>
            </a:r>
          </a:p>
          <a:p>
            <a:r>
              <a:rPr lang="en-US" sz="2600" dirty="0"/>
              <a:t>More security settings are available in a GPO</a:t>
            </a:r>
          </a:p>
          <a:p>
            <a:r>
              <a:rPr lang="en-US" sz="2600" dirty="0"/>
              <a:t>Security templates created in the Security Templates </a:t>
            </a:r>
            <a:br>
              <a:rPr lang="en-US" sz="2600" dirty="0"/>
            </a:br>
            <a:r>
              <a:rPr lang="en-US" sz="2600" dirty="0"/>
              <a:t>snap-in can be imported into a GPO</a:t>
            </a:r>
          </a:p>
          <a:p>
            <a:r>
              <a:rPr lang="en-US" sz="2600" dirty="0"/>
              <a:t>The Security Compliance Manager can export security baselines in a GPO backup format</a:t>
            </a:r>
          </a:p>
          <a:p>
            <a:endParaRPr lang="en-US" dirty="0"/>
          </a:p>
        </p:txBody>
      </p:sp>
    </p:spTree>
    <p:extLst>
      <p:ext uri="{BB962C8B-B14F-4D97-AF65-F5344CB8AC3E}">
        <p14:creationId xmlns:p14="http://schemas.microsoft.com/office/powerpoint/2010/main" val="58292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e4d08fb0-46ed-4a0a-83b4-4fadf9e857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administrative templates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Extend the set of administrative templates by:</a:t>
            </a:r>
          </a:p>
          <a:p>
            <a:pPr marL="746125" lvl="1" indent="-457200">
              <a:buFont typeface="+mj-lt"/>
              <a:buAutoNum type="arabicPeriod"/>
            </a:pPr>
            <a:r>
              <a:rPr lang="en-US" dirty="0"/>
              <a:t>Creating new templates or downloading available templates</a:t>
            </a:r>
          </a:p>
          <a:p>
            <a:pPr marL="746125" lvl="1" indent="-457200">
              <a:buFont typeface="+mj-lt"/>
              <a:buAutoNum type="arabicPeriod"/>
            </a:pPr>
            <a:r>
              <a:rPr lang="en-US" dirty="0"/>
              <a:t>Adding the templates to the central store so the settings become available in all GPOs</a:t>
            </a:r>
          </a:p>
          <a:p>
            <a:pPr marL="746125" lvl="1" indent="-457200">
              <a:buFont typeface="+mj-lt"/>
              <a:buAutoNum type="arabicPeriod"/>
            </a:pPr>
            <a:r>
              <a:rPr lang="en-US" dirty="0"/>
              <a:t>Configuring the settings in a GPO</a:t>
            </a:r>
          </a:p>
          <a:p>
            <a:pPr marL="746125" lvl="1" indent="-457200">
              <a:buFont typeface="+mj-lt"/>
              <a:buAutoNum type="arabicPeriod"/>
            </a:pPr>
            <a:r>
              <a:rPr lang="en-US" dirty="0"/>
              <a:t>Deploying the GPO</a:t>
            </a:r>
          </a:p>
          <a:p>
            <a:r>
              <a:rPr lang="en-US" dirty="0"/>
              <a:t>.</a:t>
            </a:r>
            <a:r>
              <a:rPr lang="en-US" dirty="0" err="1"/>
              <a:t>admx</a:t>
            </a:r>
            <a:r>
              <a:rPr lang="en-US" dirty="0"/>
              <a:t> files are available for both Microsoft and third-party applications</a:t>
            </a:r>
          </a:p>
          <a:p>
            <a:r>
              <a:rPr lang="en-US" dirty="0"/>
              <a:t>Import legacy .</a:t>
            </a:r>
            <a:r>
              <a:rPr lang="en-US" dirty="0" err="1"/>
              <a:t>adm</a:t>
            </a:r>
            <a:r>
              <a:rPr lang="en-US" dirty="0"/>
              <a:t> files to the Administrative Templates section of a GPO</a:t>
            </a:r>
          </a:p>
          <a:p>
            <a:endParaRPr lang="en-US" dirty="0"/>
          </a:p>
        </p:txBody>
      </p:sp>
    </p:spTree>
    <p:extLst>
      <p:ext uri="{BB962C8B-B14F-4D97-AF65-F5344CB8AC3E}">
        <p14:creationId xmlns:p14="http://schemas.microsoft.com/office/powerpoint/2010/main" val="342580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ec6e759f-47f4-4d4f-97e8-3e264343fc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2: Configuring Folder Redirection, software installation, and scripts</a:t>
            </a:r>
            <a:endParaRPr lang="en-US" dirty="0"/>
          </a:p>
        </p:txBody>
      </p:sp>
      <p:sp>
        <p:nvSpPr>
          <p:cNvPr id="3" name="Text Placeholder 2"/>
          <p:cNvSpPr>
            <a:spLocks noGrp="1"/>
          </p:cNvSpPr>
          <p:nvPr>
            <p:ph type="body" idx="1"/>
          </p:nvPr>
        </p:nvSpPr>
        <p:spPr/>
        <p:txBody>
          <a:bodyPr/>
          <a:lstStyle/>
          <a:p>
            <a:r>
              <a:rPr lang="en-US" dirty="0"/>
              <a:t>What is Folder Redirection?
Settings for configuring Folder Redirection
Security settings for redirected folders
Demonstration: Configuring Folder Redirection
Managing software with Group Policy
Group Policy settings for applying scripts
Demonstration: Configuring scripts with GPOs</a:t>
            </a:r>
          </a:p>
        </p:txBody>
      </p:sp>
    </p:spTree>
    <p:extLst>
      <p:ext uri="{BB962C8B-B14F-4D97-AF65-F5344CB8AC3E}">
        <p14:creationId xmlns:p14="http://schemas.microsoft.com/office/powerpoint/2010/main" val="300077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738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6b67457-529c-44bf-95bf-bcb9df74b7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Folder Redirection?</a:t>
            </a:r>
          </a:p>
        </p:txBody>
      </p:sp>
      <p:pic>
        <p:nvPicPr>
          <p:cNvPr id="4" name="Picture 3" descr="The screenshot depicts the Group Policy Management Editor with Folder Redirection highlighted in the navigation pane. The details pane displays the different folders that are eligible for redirection.&#10;&#10;"/>
          <p:cNvPicPr>
            <a:picLocks noChangeAspect="1"/>
          </p:cNvPicPr>
          <p:nvPr/>
        </p:nvPicPr>
        <p:blipFill>
          <a:blip r:embed="rId3"/>
          <a:stretch>
            <a:fillRect/>
          </a:stretch>
        </p:blipFill>
        <p:spPr>
          <a:xfrm>
            <a:off x="2218067" y="2743200"/>
            <a:ext cx="4478218" cy="3534224"/>
          </a:xfrm>
          <a:prstGeom prst="rect">
            <a:avLst/>
          </a:prstGeom>
        </p:spPr>
      </p:pic>
      <p:sp>
        <p:nvSpPr>
          <p:cNvPr id="5" name="Content Placeholder 2"/>
          <p:cNvSpPr>
            <a:spLocks noGrp="1"/>
          </p:cNvSpPr>
          <p:nvPr/>
        </p:nvSpPr>
        <p:spPr bwMode="auto">
          <a:xfrm>
            <a:off x="310551" y="796926"/>
            <a:ext cx="862641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sz="2600" dirty="0"/>
              <a:t>Folder Redirection allows folders to be located on a network server, but appear as if they are located on a local drive </a:t>
            </a:r>
          </a:p>
          <a:p>
            <a:r>
              <a:rPr lang="en-CA" sz="2600" dirty="0"/>
              <a:t>Folders that can be redirected in Windows Vista and </a:t>
            </a:r>
            <a:br>
              <a:rPr lang="en-CA" sz="2600" dirty="0"/>
            </a:br>
            <a:r>
              <a:rPr lang="en-CA" sz="2600" dirty="0"/>
              <a:t>later are:</a:t>
            </a:r>
          </a:p>
          <a:p>
            <a:endParaRPr lang="en-CA" sz="2600" dirty="0"/>
          </a:p>
          <a:p>
            <a:endParaRPr lang="en-CA" sz="2600" dirty="0"/>
          </a:p>
          <a:p>
            <a:endParaRPr lang="en-CA" sz="2600" dirty="0"/>
          </a:p>
          <a:p>
            <a:endParaRPr lang="en-US" sz="2600" dirty="0"/>
          </a:p>
        </p:txBody>
      </p:sp>
    </p:spTree>
    <p:extLst>
      <p:ext uri="{BB962C8B-B14F-4D97-AF65-F5344CB8AC3E}">
        <p14:creationId xmlns:p14="http://schemas.microsoft.com/office/powerpoint/2010/main" val="3590584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a893ed1-c210-41a0-bf98-f6972a99b4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Settings for configuring Folder Redirection</a:t>
            </a:r>
          </a:p>
        </p:txBody>
      </p:sp>
      <p:sp>
        <p:nvSpPr>
          <p:cNvPr id="4" name="Line 5"/>
          <p:cNvSpPr>
            <a:spLocks noChangeShapeType="1"/>
          </p:cNvSpPr>
          <p:nvPr/>
        </p:nvSpPr>
        <p:spPr bwMode="auto">
          <a:xfrm>
            <a:off x="6483869" y="2210925"/>
            <a:ext cx="730250" cy="0"/>
          </a:xfrm>
          <a:prstGeom prst="line">
            <a:avLst/>
          </a:prstGeom>
          <a:noFill/>
          <a:ln w="28575">
            <a:solidFill>
              <a:srgbClr val="5F5F5F"/>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 name="Text Box 9"/>
          <p:cNvSpPr txBox="1">
            <a:spLocks noChangeArrowheads="1"/>
          </p:cNvSpPr>
          <p:nvPr/>
        </p:nvSpPr>
        <p:spPr bwMode="auto">
          <a:xfrm>
            <a:off x="6760299" y="1145276"/>
            <a:ext cx="1152880" cy="52322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ea typeface="Segoe UI" pitchFamily="34" charset="0"/>
                <a:cs typeface="Segoe UI" pitchFamily="34" charset="0"/>
              </a:rPr>
              <a:t>Accounting</a:t>
            </a:r>
          </a:p>
          <a:p>
            <a:pPr algn="l"/>
            <a:r>
              <a:rPr lang="en-US" sz="1400" dirty="0">
                <a:latin typeface="Segoe UI" pitchFamily="34" charset="0"/>
                <a:ea typeface="Segoe UI" pitchFamily="34" charset="0"/>
                <a:cs typeface="Segoe UI" pitchFamily="34" charset="0"/>
              </a:rPr>
              <a:t>Users</a:t>
            </a:r>
          </a:p>
        </p:txBody>
      </p:sp>
      <p:sp>
        <p:nvSpPr>
          <p:cNvPr id="6" name="Text Box 9"/>
          <p:cNvSpPr txBox="1">
            <a:spLocks noChangeArrowheads="1"/>
          </p:cNvSpPr>
          <p:nvPr/>
        </p:nvSpPr>
        <p:spPr bwMode="auto">
          <a:xfrm>
            <a:off x="6760299" y="1145276"/>
            <a:ext cx="1152880" cy="52322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ea typeface="Segoe UI" pitchFamily="34" charset="0"/>
                <a:cs typeface="Segoe UI" pitchFamily="34" charset="0"/>
              </a:rPr>
              <a:t>Accounting</a:t>
            </a:r>
          </a:p>
          <a:p>
            <a:pPr algn="l"/>
            <a:r>
              <a:rPr lang="en-US" sz="1400" dirty="0">
                <a:latin typeface="Segoe UI" pitchFamily="34" charset="0"/>
                <a:ea typeface="Segoe UI" pitchFamily="34" charset="0"/>
                <a:cs typeface="Segoe UI" pitchFamily="34" charset="0"/>
              </a:rPr>
              <a:t>Users</a:t>
            </a:r>
          </a:p>
        </p:txBody>
      </p:sp>
      <p:sp>
        <p:nvSpPr>
          <p:cNvPr id="7" name="Text Box 11"/>
          <p:cNvSpPr txBox="1">
            <a:spLocks noChangeArrowheads="1"/>
          </p:cNvSpPr>
          <p:nvPr/>
        </p:nvSpPr>
        <p:spPr bwMode="auto">
          <a:xfrm>
            <a:off x="7644331" y="2199813"/>
            <a:ext cx="960519" cy="52322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ea typeface="Segoe UI" pitchFamily="34" charset="0"/>
                <a:cs typeface="Segoe UI" pitchFamily="34" charset="0"/>
              </a:rPr>
              <a:t>Accounts</a:t>
            </a:r>
          </a:p>
          <a:p>
            <a:pPr algn="l"/>
            <a:r>
              <a:rPr lang="en-US" sz="1400" dirty="0">
                <a:latin typeface="Segoe UI" pitchFamily="34" charset="0"/>
                <a:ea typeface="Segoe UI" pitchFamily="34" charset="0"/>
                <a:cs typeface="Segoe UI" pitchFamily="34" charset="0"/>
              </a:rPr>
              <a:t>A-M</a:t>
            </a:r>
          </a:p>
        </p:txBody>
      </p:sp>
      <p:sp>
        <p:nvSpPr>
          <p:cNvPr id="8" name="Line 13"/>
          <p:cNvSpPr>
            <a:spLocks noChangeShapeType="1"/>
          </p:cNvSpPr>
          <p:nvPr/>
        </p:nvSpPr>
        <p:spPr bwMode="auto">
          <a:xfrm>
            <a:off x="6483869" y="4654088"/>
            <a:ext cx="730250" cy="0"/>
          </a:xfrm>
          <a:prstGeom prst="line">
            <a:avLst/>
          </a:prstGeom>
          <a:noFill/>
          <a:ln w="28575">
            <a:solidFill>
              <a:srgbClr val="5F5F5F"/>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9" name="Text Box 17"/>
          <p:cNvSpPr txBox="1">
            <a:spLocks noChangeArrowheads="1"/>
          </p:cNvSpPr>
          <p:nvPr/>
        </p:nvSpPr>
        <p:spPr bwMode="auto">
          <a:xfrm>
            <a:off x="6788229" y="3645710"/>
            <a:ext cx="1152880" cy="52322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ea typeface="Segoe UI" pitchFamily="34" charset="0"/>
                <a:cs typeface="Segoe UI" pitchFamily="34" charset="0"/>
              </a:rPr>
              <a:t>Accounting</a:t>
            </a:r>
          </a:p>
          <a:p>
            <a:pPr algn="l"/>
            <a:r>
              <a:rPr lang="en-US" sz="1400" dirty="0">
                <a:latin typeface="Segoe UI" pitchFamily="34" charset="0"/>
                <a:ea typeface="Segoe UI" pitchFamily="34" charset="0"/>
                <a:cs typeface="Segoe UI" pitchFamily="34" charset="0"/>
              </a:rPr>
              <a:t>Managers</a:t>
            </a:r>
          </a:p>
        </p:txBody>
      </p:sp>
      <p:sp>
        <p:nvSpPr>
          <p:cNvPr id="10" name="Text Box 18"/>
          <p:cNvSpPr txBox="1">
            <a:spLocks noChangeArrowheads="1"/>
          </p:cNvSpPr>
          <p:nvPr/>
        </p:nvSpPr>
        <p:spPr bwMode="auto">
          <a:xfrm>
            <a:off x="7644331" y="5451013"/>
            <a:ext cx="627095" cy="307777"/>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a:latin typeface="Segoe UI" pitchFamily="34" charset="0"/>
                <a:ea typeface="Segoe UI" pitchFamily="34" charset="0"/>
                <a:cs typeface="Segoe UI" pitchFamily="34" charset="0"/>
              </a:rPr>
              <a:t>Anne</a:t>
            </a:r>
          </a:p>
        </p:txBody>
      </p:sp>
      <p:sp>
        <p:nvSpPr>
          <p:cNvPr id="11" name="Text Box 19"/>
          <p:cNvSpPr txBox="1">
            <a:spLocks noChangeArrowheads="1"/>
          </p:cNvSpPr>
          <p:nvPr/>
        </p:nvSpPr>
        <p:spPr bwMode="auto">
          <a:xfrm>
            <a:off x="7644331" y="4642975"/>
            <a:ext cx="572593" cy="307777"/>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dirty="0">
                <a:latin typeface="Segoe UI" pitchFamily="34" charset="0"/>
                <a:ea typeface="Segoe UI" pitchFamily="34" charset="0"/>
                <a:cs typeface="Segoe UI" pitchFamily="34" charset="0"/>
              </a:rPr>
              <a:t>Amy</a:t>
            </a:r>
          </a:p>
        </p:txBody>
      </p:sp>
      <p:grpSp>
        <p:nvGrpSpPr>
          <p:cNvPr id="12" name="Group 11" descr="The illustration depicts a folder structure. At the top, a folder named Accounting Users contains two subfolders: Accounts A-M and Accounts N-Z. Accounting Managers, at the same level as Accounting Users, contains two subfolders: Amy and Anne.&#10;&#10;&#10;"/>
          <p:cNvGrpSpPr/>
          <p:nvPr/>
        </p:nvGrpSpPr>
        <p:grpSpPr>
          <a:xfrm>
            <a:off x="6111346" y="1210099"/>
            <a:ext cx="1597848" cy="4553248"/>
            <a:chOff x="5692246" y="1210099"/>
            <a:chExt cx="1597848" cy="4553248"/>
          </a:xfrm>
        </p:grpSpPr>
        <p:sp>
          <p:nvSpPr>
            <p:cNvPr id="13" name="Freeform 12"/>
            <p:cNvSpPr>
              <a:spLocks/>
            </p:cNvSpPr>
            <p:nvPr/>
          </p:nvSpPr>
          <p:spPr bwMode="auto">
            <a:xfrm>
              <a:off x="6064769" y="1701338"/>
              <a:ext cx="665163" cy="1358900"/>
            </a:xfrm>
            <a:custGeom>
              <a:avLst/>
              <a:gdLst>
                <a:gd name="T0" fmla="*/ 0 w 419"/>
                <a:gd name="T1" fmla="*/ 0 h 362"/>
                <a:gd name="T2" fmla="*/ 0 w 419"/>
                <a:gd name="T3" fmla="*/ 362 h 362"/>
                <a:gd name="T4" fmla="*/ 419 w 419"/>
                <a:gd name="T5" fmla="*/ 362 h 362"/>
                <a:gd name="T6" fmla="*/ 0 60000 65536"/>
                <a:gd name="T7" fmla="*/ 0 60000 65536"/>
                <a:gd name="T8" fmla="*/ 0 60000 65536"/>
                <a:gd name="T9" fmla="*/ 0 w 419"/>
                <a:gd name="T10" fmla="*/ 0 h 362"/>
                <a:gd name="T11" fmla="*/ 419 w 419"/>
                <a:gd name="T12" fmla="*/ 362 h 362"/>
              </a:gdLst>
              <a:ahLst/>
              <a:cxnLst>
                <a:cxn ang="T6">
                  <a:pos x="T0" y="T1"/>
                </a:cxn>
                <a:cxn ang="T7">
                  <a:pos x="T2" y="T3"/>
                </a:cxn>
                <a:cxn ang="T8">
                  <a:pos x="T4" y="T5"/>
                </a:cxn>
              </a:cxnLst>
              <a:rect l="T9" t="T10" r="T11" b="T12"/>
              <a:pathLst>
                <a:path w="419" h="362">
                  <a:moveTo>
                    <a:pt x="0" y="0"/>
                  </a:moveTo>
                  <a:lnTo>
                    <a:pt x="0" y="362"/>
                  </a:lnTo>
                  <a:lnTo>
                    <a:pt x="419" y="362"/>
                  </a:lnTo>
                </a:path>
              </a:pathLst>
            </a:custGeom>
            <a:noFill/>
            <a:ln w="28575">
              <a:solidFill>
                <a:srgbClr val="5F5F5F"/>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4" name="Freeform 13"/>
            <p:cNvSpPr>
              <a:spLocks/>
            </p:cNvSpPr>
            <p:nvPr/>
          </p:nvSpPr>
          <p:spPr bwMode="auto">
            <a:xfrm>
              <a:off x="6064769" y="4144500"/>
              <a:ext cx="665163" cy="1358900"/>
            </a:xfrm>
            <a:custGeom>
              <a:avLst/>
              <a:gdLst>
                <a:gd name="T0" fmla="*/ 0 w 419"/>
                <a:gd name="T1" fmla="*/ 0 h 362"/>
                <a:gd name="T2" fmla="*/ 0 w 419"/>
                <a:gd name="T3" fmla="*/ 362 h 362"/>
                <a:gd name="T4" fmla="*/ 419 w 419"/>
                <a:gd name="T5" fmla="*/ 362 h 362"/>
                <a:gd name="T6" fmla="*/ 0 60000 65536"/>
                <a:gd name="T7" fmla="*/ 0 60000 65536"/>
                <a:gd name="T8" fmla="*/ 0 60000 65536"/>
                <a:gd name="T9" fmla="*/ 0 w 419"/>
                <a:gd name="T10" fmla="*/ 0 h 362"/>
                <a:gd name="T11" fmla="*/ 419 w 419"/>
                <a:gd name="T12" fmla="*/ 362 h 362"/>
              </a:gdLst>
              <a:ahLst/>
              <a:cxnLst>
                <a:cxn ang="T6">
                  <a:pos x="T0" y="T1"/>
                </a:cxn>
                <a:cxn ang="T7">
                  <a:pos x="T2" y="T3"/>
                </a:cxn>
                <a:cxn ang="T8">
                  <a:pos x="T4" y="T5"/>
                </a:cxn>
              </a:cxnLst>
              <a:rect l="T9" t="T10" r="T11" b="T12"/>
              <a:pathLst>
                <a:path w="419" h="362">
                  <a:moveTo>
                    <a:pt x="0" y="0"/>
                  </a:moveTo>
                  <a:lnTo>
                    <a:pt x="0" y="362"/>
                  </a:lnTo>
                  <a:lnTo>
                    <a:pt x="419" y="362"/>
                  </a:lnTo>
                </a:path>
              </a:pathLst>
            </a:custGeom>
            <a:noFill/>
            <a:ln w="28575">
              <a:solidFill>
                <a:srgbClr val="5F5F5F"/>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pic>
          <p:nvPicPr>
            <p:cNvPr id="15" name="Picture 1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31140" y="1210099"/>
              <a:ext cx="666210" cy="5259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692246" y="3705464"/>
              <a:ext cx="666210" cy="52595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604713" y="1911582"/>
              <a:ext cx="660366" cy="5198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604713" y="2879696"/>
              <a:ext cx="660366" cy="5198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629728" y="4340934"/>
              <a:ext cx="660366" cy="51989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604713" y="5243451"/>
              <a:ext cx="660366" cy="519896"/>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Content Placeholder 6"/>
          <p:cNvSpPr>
            <a:spLocks noGrp="1"/>
          </p:cNvSpPr>
          <p:nvPr/>
        </p:nvSpPr>
        <p:spPr bwMode="auto">
          <a:xfrm>
            <a:off x="377144" y="95739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sz="2200" dirty="0"/>
              <a:t>Folder Redirection configuration options:</a:t>
            </a:r>
          </a:p>
          <a:p>
            <a:pPr lvl="1"/>
            <a:r>
              <a:rPr lang="en-CA" sz="1800" dirty="0"/>
              <a:t>Use Basic Folder Redirection when all users </a:t>
            </a:r>
            <a:br>
              <a:rPr lang="en-CA" sz="1800" dirty="0"/>
            </a:br>
            <a:r>
              <a:rPr lang="en-CA" sz="1800" dirty="0"/>
              <a:t>save their files to the same location</a:t>
            </a:r>
          </a:p>
          <a:p>
            <a:pPr lvl="1"/>
            <a:r>
              <a:rPr lang="en-CA" sz="1800" dirty="0"/>
              <a:t>Use Advanced Folder Redirection when </a:t>
            </a:r>
            <a:br>
              <a:rPr lang="en-CA" sz="1800" dirty="0"/>
            </a:br>
            <a:r>
              <a:rPr lang="en-CA" sz="1800" dirty="0"/>
              <a:t>the server hosting the folder location </a:t>
            </a:r>
            <a:br>
              <a:rPr lang="en-CA" sz="1800" dirty="0"/>
            </a:br>
            <a:r>
              <a:rPr lang="en-CA" sz="1800" dirty="0"/>
              <a:t>is based on group membership</a:t>
            </a:r>
          </a:p>
          <a:p>
            <a:pPr lvl="1"/>
            <a:r>
              <a:rPr lang="en-CA" sz="1800" dirty="0"/>
              <a:t>Use the Follow the Documents folder to force certain                                               folders to become subfolders of Documents</a:t>
            </a:r>
          </a:p>
          <a:p>
            <a:r>
              <a:rPr lang="en-CA" sz="2200" dirty="0"/>
              <a:t>Target folder location options:</a:t>
            </a:r>
          </a:p>
          <a:p>
            <a:pPr lvl="1"/>
            <a:r>
              <a:rPr lang="en-CA" sz="1800" dirty="0"/>
              <a:t>Create a folder for each user under the </a:t>
            </a:r>
            <a:br>
              <a:rPr lang="en-CA" sz="1800" dirty="0"/>
            </a:br>
            <a:r>
              <a:rPr lang="en-CA" sz="1800" dirty="0"/>
              <a:t>root path </a:t>
            </a:r>
          </a:p>
          <a:p>
            <a:pPr lvl="1"/>
            <a:r>
              <a:rPr lang="en-CA" sz="1800" dirty="0"/>
              <a:t>Redirect to the following location </a:t>
            </a:r>
          </a:p>
          <a:p>
            <a:pPr lvl="1"/>
            <a:r>
              <a:rPr lang="en-CA" sz="1800" dirty="0"/>
              <a:t>Redirect to the local user profile location </a:t>
            </a:r>
          </a:p>
          <a:p>
            <a:pPr lvl="1"/>
            <a:r>
              <a:rPr lang="en-CA" sz="1800" dirty="0"/>
              <a:t>Redirect to the user’s home directory </a:t>
            </a:r>
            <a:br>
              <a:rPr lang="en-CA" sz="1800" dirty="0"/>
            </a:br>
            <a:r>
              <a:rPr lang="en-CA" sz="1800" dirty="0"/>
              <a:t>(Documents folder only) </a:t>
            </a:r>
          </a:p>
          <a:p>
            <a:endParaRPr lang="en-CA" sz="2200" dirty="0"/>
          </a:p>
          <a:p>
            <a:endParaRPr lang="en-US" sz="2200" dirty="0"/>
          </a:p>
        </p:txBody>
      </p:sp>
    </p:spTree>
    <p:extLst>
      <p:ext uri="{BB962C8B-B14F-4D97-AF65-F5344CB8AC3E}">
        <p14:creationId xmlns:p14="http://schemas.microsoft.com/office/powerpoint/2010/main" val="4099994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c686c52-f846-4a16-aa4f-4806c969d8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Security settings for redirected folders</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95916962"/>
              </p:ext>
            </p:extLst>
          </p:nvPr>
        </p:nvGraphicFramePr>
        <p:xfrm>
          <a:off x="152400" y="876301"/>
          <a:ext cx="8839200" cy="5372431"/>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495299">
                <a:tc gridSpan="2">
                  <a:txBody>
                    <a:bodyPr/>
                    <a:lstStyle/>
                    <a:p>
                      <a:r>
                        <a:rPr lang="en-IN" sz="2000" b="1" dirty="0">
                          <a:solidFill>
                            <a:sysClr val="windowText" lastClr="000000"/>
                          </a:solidFill>
                          <a:latin typeface="Segoe UI" pitchFamily="34" charset="0"/>
                          <a:ea typeface="Segoe UI" pitchFamily="34" charset="0"/>
                          <a:cs typeface="Segoe UI" pitchFamily="34" charset="0"/>
                        </a:rPr>
                        <a:t>NTFS permissions for root folder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solidFill>
                          <a:sysClr val="windowText" lastClr="000000"/>
                        </a:solidFill>
                        <a:latin typeface="Segoe UI" pitchFamily="34" charset="0"/>
                        <a:ea typeface="Segoe UI" pitchFamily="34" charset="0"/>
                        <a:cs typeface="Segoe U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89196">
                <a:tc>
                  <a:txBody>
                    <a:bodyPr/>
                    <a:lstStyle/>
                    <a:p>
                      <a:r>
                        <a:rPr lang="en-US" sz="1600" b="1" dirty="0">
                          <a:solidFill>
                            <a:sysClr val="windowText" lastClr="000000"/>
                          </a:solidFill>
                          <a:latin typeface="Segoe UI" pitchFamily="34" charset="0"/>
                          <a:ea typeface="Segoe UI" pitchFamily="34" charset="0"/>
                          <a:cs typeface="Segoe UI" pitchFamily="34" charset="0"/>
                        </a:rPr>
                        <a:t>Creator/Owner</a:t>
                      </a:r>
                      <a:endParaRPr lang="en-IN" sz="1600" b="1" dirty="0">
                        <a:solidFill>
                          <a:sysClr val="windowText" lastClr="000000"/>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dirty="0">
                          <a:solidFill>
                            <a:sysClr val="windowText" lastClr="000000"/>
                          </a:solidFill>
                          <a:latin typeface="Segoe UI" pitchFamily="34" charset="0"/>
                          <a:ea typeface="Segoe UI" pitchFamily="34" charset="0"/>
                          <a:cs typeface="Segoe UI" pitchFamily="34" charset="0"/>
                        </a:rPr>
                        <a:t>Full control</a:t>
                      </a:r>
                      <a:r>
                        <a:rPr lang="en-US" sz="1600" b="1" baseline="0" dirty="0">
                          <a:solidFill>
                            <a:sysClr val="windowText" lastClr="000000"/>
                          </a:solidFill>
                          <a:latin typeface="Segoe UI" pitchFamily="34" charset="0"/>
                          <a:ea typeface="Segoe UI" pitchFamily="34" charset="0"/>
                          <a:cs typeface="Segoe UI" pitchFamily="34" charset="0"/>
                        </a:rPr>
                        <a:t> – subfolders and files only</a:t>
                      </a:r>
                      <a:endParaRPr lang="en-IN" sz="1600" b="1" dirty="0">
                        <a:solidFill>
                          <a:sysClr val="windowText" lastClr="000000"/>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83">
                <a:tc>
                  <a:txBody>
                    <a:bodyPr/>
                    <a:lstStyle/>
                    <a:p>
                      <a:r>
                        <a:rPr lang="en-US" sz="1600" dirty="0">
                          <a:solidFill>
                            <a:sysClr val="windowText" lastClr="000000"/>
                          </a:solidFill>
                          <a:latin typeface="Segoe UI" pitchFamily="34" charset="0"/>
                          <a:ea typeface="Segoe UI" pitchFamily="34" charset="0"/>
                          <a:cs typeface="Segoe UI" pitchFamily="34" charset="0"/>
                        </a:rPr>
                        <a:t>Administrator</a:t>
                      </a:r>
                      <a:endParaRPr lang="en-IN" sz="1600" dirty="0">
                        <a:solidFill>
                          <a:sysClr val="windowText" lastClr="000000"/>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Segoe UI" pitchFamily="34" charset="0"/>
                          <a:ea typeface="Segoe UI" pitchFamily="34" charset="0"/>
                          <a:cs typeface="Segoe UI" pitchFamily="34" charset="0"/>
                        </a:rPr>
                        <a:t>None</a:t>
                      </a:r>
                      <a:endParaRPr lang="en-IN" sz="1600" dirty="0">
                        <a:solidFill>
                          <a:sysClr val="windowText" lastClr="000000"/>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00219">
                <a:tc>
                  <a:txBody>
                    <a:bodyPr/>
                    <a:lstStyle/>
                    <a:p>
                      <a:r>
                        <a:rPr lang="en-US" sz="1600" dirty="0">
                          <a:solidFill>
                            <a:sysClr val="windowText" lastClr="000000"/>
                          </a:solidFill>
                          <a:latin typeface="Segoe UI" pitchFamily="34" charset="0"/>
                          <a:ea typeface="Segoe UI" pitchFamily="34" charset="0"/>
                          <a:cs typeface="Segoe UI" pitchFamily="34" charset="0"/>
                        </a:rPr>
                        <a:t>Security group of users that save data on the share</a:t>
                      </a:r>
                      <a:endParaRPr lang="en-IN" sz="1600" dirty="0">
                        <a:solidFill>
                          <a:sysClr val="windowText" lastClr="000000"/>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Segoe UI" pitchFamily="34" charset="0"/>
                          <a:ea typeface="Segoe UI" pitchFamily="34" charset="0"/>
                          <a:cs typeface="Segoe UI" pitchFamily="34" charset="0"/>
                        </a:rPr>
                        <a:t>List Folder/Read Data, Create Folders/Append</a:t>
                      </a:r>
                      <a:r>
                        <a:rPr lang="en-US" sz="1600" baseline="0" dirty="0">
                          <a:solidFill>
                            <a:sysClr val="windowText" lastClr="000000"/>
                          </a:solidFill>
                          <a:latin typeface="Segoe UI" pitchFamily="34" charset="0"/>
                          <a:ea typeface="Segoe UI" pitchFamily="34" charset="0"/>
                          <a:cs typeface="Segoe UI" pitchFamily="34" charset="0"/>
                        </a:rPr>
                        <a:t> Data-This Folder Only</a:t>
                      </a:r>
                      <a:endParaRPr lang="en-IN" sz="1600" dirty="0">
                        <a:solidFill>
                          <a:sysClr val="windowText" lastClr="000000"/>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2983">
                <a:tc>
                  <a:txBody>
                    <a:bodyPr/>
                    <a:lstStyle/>
                    <a:p>
                      <a:r>
                        <a:rPr lang="en-US" sz="1600" dirty="0">
                          <a:solidFill>
                            <a:sysClr val="windowText" lastClr="000000"/>
                          </a:solidFill>
                          <a:latin typeface="Segoe UI" pitchFamily="34" charset="0"/>
                          <a:ea typeface="Segoe UI" pitchFamily="34" charset="0"/>
                          <a:cs typeface="Segoe UI" pitchFamily="34" charset="0"/>
                        </a:rPr>
                        <a:t>Local System</a:t>
                      </a:r>
                      <a:endParaRPr lang="en-IN" sz="1600" dirty="0">
                        <a:solidFill>
                          <a:sysClr val="windowText" lastClr="000000"/>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Segoe UI" pitchFamily="34" charset="0"/>
                          <a:ea typeface="Segoe UI" pitchFamily="34" charset="0"/>
                          <a:cs typeface="Segoe UI" pitchFamily="34" charset="0"/>
                        </a:rPr>
                        <a:t>Full control</a:t>
                      </a:r>
                      <a:endParaRPr lang="en-IN" sz="1600" dirty="0">
                        <a:solidFill>
                          <a:sysClr val="windowText" lastClr="000000"/>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00917">
                <a:tc gridSpan="2">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000" b="1" i="0" u="none" strike="noStrike" kern="0" cap="none" spc="0" normalizeH="0" baseline="0" noProof="0" dirty="0">
                          <a:ln>
                            <a:noFill/>
                          </a:ln>
                          <a:solidFill>
                            <a:srgbClr val="000000"/>
                          </a:solidFill>
                          <a:effectLst/>
                          <a:uLnTx/>
                          <a:uFillTx/>
                          <a:latin typeface="Segoe UI" panose="020B0502040204020203" pitchFamily="34" charset="0"/>
                          <a:ea typeface="Segoe UI" panose="020B0502040204020203" pitchFamily="34" charset="0"/>
                          <a:cs typeface="Segoe UI" panose="020B0502040204020203" pitchFamily="34" charset="0"/>
                        </a:rPr>
                        <a:t>Share permissions for root folder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solidFill>
                          <a:sysClr val="windowText" lastClr="000000"/>
                        </a:solidFill>
                        <a:latin typeface="Segoe UI" pitchFamily="34" charset="0"/>
                        <a:ea typeface="Segoe UI" pitchFamily="34" charset="0"/>
                        <a:cs typeface="Segoe U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42983">
                <a:tc>
                  <a:txBody>
                    <a:bodyPr/>
                    <a:lstStyle/>
                    <a:p>
                      <a:r>
                        <a:rPr lang="en-US" sz="1600" b="1" dirty="0">
                          <a:latin typeface="Segoe UI" pitchFamily="34" charset="0"/>
                          <a:ea typeface="Segoe UI" pitchFamily="34" charset="0"/>
                          <a:cs typeface="Segoe UI" pitchFamily="34" charset="0"/>
                        </a:rPr>
                        <a:t>Creator/Owner</a:t>
                      </a:r>
                      <a:endParaRPr lang="en-IN" sz="1600" b="1"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dirty="0">
                          <a:latin typeface="Segoe UI" pitchFamily="34" charset="0"/>
                          <a:ea typeface="Segoe UI" pitchFamily="34" charset="0"/>
                          <a:cs typeface="Segoe UI" pitchFamily="34" charset="0"/>
                        </a:rPr>
                        <a:t>Full control</a:t>
                      </a:r>
                      <a:r>
                        <a:rPr lang="en-US" sz="1600" b="1" baseline="0" dirty="0">
                          <a:latin typeface="Segoe UI" pitchFamily="34" charset="0"/>
                          <a:ea typeface="Segoe UI" pitchFamily="34" charset="0"/>
                          <a:cs typeface="Segoe UI" pitchFamily="34" charset="0"/>
                        </a:rPr>
                        <a:t> – subfolders and files only</a:t>
                      </a:r>
                      <a:endParaRPr lang="en-IN" sz="1600" b="1"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600219">
                <a:tc>
                  <a:txBody>
                    <a:bodyPr/>
                    <a:lstStyle/>
                    <a:p>
                      <a:r>
                        <a:rPr lang="en-US" sz="1600" dirty="0">
                          <a:latin typeface="Segoe UI" pitchFamily="34" charset="0"/>
                          <a:ea typeface="Segoe UI" pitchFamily="34" charset="0"/>
                          <a:cs typeface="Segoe UI" pitchFamily="34" charset="0"/>
                        </a:rPr>
                        <a:t>Security group of users that save data on the share</a:t>
                      </a:r>
                      <a:endParaRPr lang="en-IN" sz="16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Segoe UI" pitchFamily="34" charset="0"/>
                          <a:ea typeface="Segoe UI" pitchFamily="34" charset="0"/>
                          <a:cs typeface="Segoe UI" pitchFamily="34" charset="0"/>
                        </a:rPr>
                        <a:t>Full control</a:t>
                      </a:r>
                      <a:endParaRPr lang="en-IN" sz="16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8570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0" dirty="0">
                          <a:latin typeface="Segoe UI" panose="020B0502040204020203" pitchFamily="34" charset="0"/>
                          <a:ea typeface="Segoe UI" panose="020B0502040204020203" pitchFamily="34" charset="0"/>
                          <a:cs typeface="Segoe UI" panose="020B0502040204020203" pitchFamily="34" charset="0"/>
                        </a:rPr>
                        <a:t>NTFS permissions for each user’s redirected folder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solidFill>
                          <a:sysClr val="windowText" lastClr="000000"/>
                        </a:solidFill>
                        <a:latin typeface="Segoe UI" pitchFamily="34" charset="0"/>
                        <a:ea typeface="Segoe UI" pitchFamily="34" charset="0"/>
                        <a:cs typeface="Segoe U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42983">
                <a:tc>
                  <a:txBody>
                    <a:bodyPr/>
                    <a:lstStyle/>
                    <a:p>
                      <a:r>
                        <a:rPr lang="en-US" sz="1600" b="1" dirty="0">
                          <a:latin typeface="Segoe UI" pitchFamily="34" charset="0"/>
                          <a:ea typeface="Segoe UI" pitchFamily="34" charset="0"/>
                          <a:cs typeface="Segoe UI" pitchFamily="34" charset="0"/>
                        </a:rPr>
                        <a:t>Creator/Owner</a:t>
                      </a:r>
                      <a:endParaRPr lang="en-IN" sz="1600" b="1"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dirty="0">
                          <a:latin typeface="Segoe UI" pitchFamily="34" charset="0"/>
                          <a:ea typeface="Segoe UI" pitchFamily="34" charset="0"/>
                          <a:cs typeface="Segoe UI" pitchFamily="34" charset="0"/>
                        </a:rPr>
                        <a:t>Full control</a:t>
                      </a:r>
                      <a:r>
                        <a:rPr lang="en-US" sz="1600" b="1" baseline="0" dirty="0">
                          <a:latin typeface="Segoe UI" pitchFamily="34" charset="0"/>
                          <a:ea typeface="Segoe UI" pitchFamily="34" charset="0"/>
                          <a:cs typeface="Segoe UI" pitchFamily="34" charset="0"/>
                        </a:rPr>
                        <a:t> – subfolders and files only</a:t>
                      </a:r>
                      <a:endParaRPr lang="en-IN" sz="1600" b="1"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42983">
                <a:tc>
                  <a:txBody>
                    <a:bodyPr/>
                    <a:lstStyle/>
                    <a:p>
                      <a:r>
                        <a:rPr lang="en-US" sz="1600" dirty="0">
                          <a:latin typeface="Segoe UI" pitchFamily="34" charset="0"/>
                          <a:ea typeface="Segoe UI" pitchFamily="34" charset="0"/>
                          <a:cs typeface="Segoe UI" pitchFamily="34" charset="0"/>
                        </a:rPr>
                        <a:t>%Username%</a:t>
                      </a:r>
                      <a:endParaRPr lang="en-IN" sz="16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Segoe UI" pitchFamily="34" charset="0"/>
                          <a:ea typeface="Segoe UI" pitchFamily="34" charset="0"/>
                          <a:cs typeface="Segoe UI" pitchFamily="34" charset="0"/>
                        </a:rPr>
                        <a:t>Full control, owner of folder</a:t>
                      </a:r>
                      <a:endParaRPr lang="en-IN" sz="16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42983">
                <a:tc>
                  <a:txBody>
                    <a:bodyPr/>
                    <a:lstStyle/>
                    <a:p>
                      <a:r>
                        <a:rPr lang="en-US" sz="1600" dirty="0">
                          <a:latin typeface="Segoe UI" pitchFamily="34" charset="0"/>
                          <a:ea typeface="Segoe UI" pitchFamily="34" charset="0"/>
                          <a:cs typeface="Segoe UI" pitchFamily="34" charset="0"/>
                        </a:rPr>
                        <a:t>Administrators</a:t>
                      </a:r>
                      <a:endParaRPr lang="en-IN" sz="16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Segoe UI" pitchFamily="34" charset="0"/>
                          <a:ea typeface="Segoe UI" pitchFamily="34" charset="0"/>
                          <a:cs typeface="Segoe UI" pitchFamily="34" charset="0"/>
                        </a:rPr>
                        <a:t>None</a:t>
                      </a:r>
                      <a:endParaRPr lang="en-IN" sz="16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42983">
                <a:tc>
                  <a:txBody>
                    <a:bodyPr/>
                    <a:lstStyle/>
                    <a:p>
                      <a:r>
                        <a:rPr lang="en-US" sz="1600" dirty="0">
                          <a:latin typeface="Segoe UI" pitchFamily="34" charset="0"/>
                          <a:ea typeface="Segoe UI" pitchFamily="34" charset="0"/>
                          <a:cs typeface="Segoe UI" pitchFamily="34" charset="0"/>
                        </a:rPr>
                        <a:t>Local System</a:t>
                      </a:r>
                      <a:endParaRPr lang="en-IN" sz="16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Segoe UI" pitchFamily="34" charset="0"/>
                          <a:ea typeface="Segoe UI" pitchFamily="34" charset="0"/>
                          <a:cs typeface="Segoe UI" pitchFamily="34" charset="0"/>
                        </a:rPr>
                        <a:t>Full control</a:t>
                      </a:r>
                      <a:endParaRPr lang="en-IN" sz="16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16481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2fde53c-7b0a-4c6b-bfa3-fefd7c3248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Folder Redirection</a:t>
            </a:r>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3736" indent="-173736">
              <a:spcBef>
                <a:spcPts val="800"/>
              </a:spcBef>
              <a:buNone/>
            </a:pPr>
            <a:r>
              <a:rPr lang="en-US" dirty="0"/>
              <a:t>In this demonstration, you will learn how to:</a:t>
            </a:r>
          </a:p>
          <a:p>
            <a:pPr marL="173736" lvl="1" indent="-173736">
              <a:spcBef>
                <a:spcPts val="800"/>
              </a:spcBef>
            </a:pPr>
            <a:r>
              <a:rPr lang="en-US" dirty="0">
                <a:solidFill>
                  <a:schemeClr val="tx1"/>
                </a:solidFill>
              </a:rPr>
              <a:t>Create a shared folder for Folder </a:t>
            </a:r>
            <a:r>
              <a:rPr lang="en-US" dirty="0"/>
              <a:t>R</a:t>
            </a:r>
            <a:r>
              <a:rPr lang="en-US" dirty="0">
                <a:solidFill>
                  <a:schemeClr val="tx1"/>
                </a:solidFill>
              </a:rPr>
              <a:t>edirection</a:t>
            </a:r>
          </a:p>
          <a:p>
            <a:pPr marL="173736" lvl="1" indent="-173736">
              <a:spcBef>
                <a:spcPts val="800"/>
              </a:spcBef>
            </a:pPr>
            <a:r>
              <a:rPr lang="en-US" dirty="0">
                <a:solidFill>
                  <a:schemeClr val="tx1"/>
                </a:solidFill>
              </a:rPr>
              <a:t>Create a GPO to redirect the Documents folder</a:t>
            </a:r>
          </a:p>
          <a:p>
            <a:pPr marL="173736" lvl="1" indent="-173736">
              <a:spcBef>
                <a:spcPts val="800"/>
              </a:spcBef>
            </a:pPr>
            <a:r>
              <a:rPr lang="en-US" dirty="0">
                <a:solidFill>
                  <a:schemeClr val="tx1"/>
                </a:solidFill>
              </a:rPr>
              <a:t>Test Folder </a:t>
            </a:r>
            <a:r>
              <a:rPr lang="en-US" dirty="0"/>
              <a:t>R</a:t>
            </a:r>
            <a:r>
              <a:rPr lang="en-US" dirty="0">
                <a:solidFill>
                  <a:schemeClr val="tx1"/>
                </a:solidFill>
              </a:rPr>
              <a:t>edirection</a:t>
            </a:r>
            <a:endParaRPr lang="en-US" dirty="0"/>
          </a:p>
        </p:txBody>
      </p:sp>
    </p:spTree>
    <p:extLst>
      <p:ext uri="{BB962C8B-B14F-4D97-AF65-F5344CB8AC3E}">
        <p14:creationId xmlns:p14="http://schemas.microsoft.com/office/powerpoint/2010/main" val="243992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CA" dirty="0"/>
              <a:t>Implementing administrative templates
Configuring Folder Redirection, software installation, and scripts
Configuring Group Policy preferences</a:t>
            </a:r>
            <a:endParaRPr lang="en-US" dirty="0"/>
          </a:p>
        </p:txBody>
      </p:sp>
    </p:spTree>
    <p:extLst>
      <p:ext uri="{BB962C8B-B14F-4D97-AF65-F5344CB8AC3E}">
        <p14:creationId xmlns:p14="http://schemas.microsoft.com/office/powerpoint/2010/main" val="1056338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022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00142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dea792b-eeb6-4b68-a519-4bda3c1cbb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Managing software with Group Policy</a:t>
            </a:r>
            <a:endParaRPr lang="en-US"/>
          </a:p>
        </p:txBody>
      </p:sp>
      <p:grpSp>
        <p:nvGrpSpPr>
          <p:cNvPr id="4" name="Group 3" descr="The diagram depicts a software distribution shared folder, with four users surrounding it who are sitting in front of their computers. The diagram illustrates that you can use the software distribution point to assign software to a computer, to publish software to a user, to publish software by using extension activation, and to assign software to a user.&#10;&#10;"/>
          <p:cNvGrpSpPr/>
          <p:nvPr/>
        </p:nvGrpSpPr>
        <p:grpSpPr>
          <a:xfrm>
            <a:off x="530167" y="1030098"/>
            <a:ext cx="7775632" cy="5420433"/>
            <a:chOff x="530167" y="1030098"/>
            <a:chExt cx="7775632" cy="5420433"/>
          </a:xfrm>
        </p:grpSpPr>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75616" y="3053563"/>
              <a:ext cx="1218963" cy="7188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56232" y="1160443"/>
              <a:ext cx="1218963" cy="71886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descr="Graphic that depicts a software distribution shared folder, with four users surrounding it who are sitting in front of their computers. You can use the software distribution point to assign software to a computer; to publish software to a user; to publish software by using extension activation; and to assign software to a user. "/>
            <p:cNvGrpSpPr/>
            <p:nvPr/>
          </p:nvGrpSpPr>
          <p:grpSpPr>
            <a:xfrm>
              <a:off x="530167" y="1050535"/>
              <a:ext cx="7775632" cy="5020241"/>
              <a:chOff x="2225782" y="1183720"/>
              <a:chExt cx="7775632" cy="5020241"/>
            </a:xfrm>
          </p:grpSpPr>
          <p:sp>
            <p:nvSpPr>
              <p:cNvPr id="18" name="AutoShape 3"/>
              <p:cNvSpPr>
                <a:spLocks noChangeArrowheads="1"/>
              </p:cNvSpPr>
              <p:nvPr/>
            </p:nvSpPr>
            <p:spPr bwMode="auto">
              <a:xfrm>
                <a:off x="4439983" y="2776252"/>
                <a:ext cx="3120089" cy="1847850"/>
              </a:xfrm>
              <a:prstGeom prst="roundRect">
                <a:avLst>
                  <a:gd name="adj" fmla="val 0"/>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defRPr/>
                </a:pPr>
                <a:br>
                  <a:rPr lang="en-US" b="0" dirty="0">
                    <a:latin typeface="Segoe UI" pitchFamily="34" charset="0"/>
                    <a:ea typeface="Segoe UI" pitchFamily="34" charset="0"/>
                    <a:cs typeface="Segoe UI" pitchFamily="34" charset="0"/>
                  </a:rPr>
                </a:br>
                <a:r>
                  <a:rPr lang="en-US" b="0" dirty="0">
                    <a:latin typeface="Segoe UI" pitchFamily="34" charset="0"/>
                    <a:ea typeface="Segoe UI" pitchFamily="34" charset="0"/>
                    <a:cs typeface="Segoe UI" pitchFamily="34" charset="0"/>
                  </a:rPr>
                  <a:t>Software Distribution Share</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22744" y="3521509"/>
                <a:ext cx="517579" cy="917874"/>
              </a:xfrm>
              <a:prstGeom prst="rect">
                <a:avLst/>
              </a:prstGeom>
            </p:spPr>
          </p:pic>
          <p:sp>
            <p:nvSpPr>
              <p:cNvPr id="20" name="Down Arrow 19"/>
              <p:cNvSpPr/>
              <p:nvPr/>
            </p:nvSpPr>
            <p:spPr>
              <a:xfrm flipV="1">
                <a:off x="6017315" y="2211803"/>
                <a:ext cx="200605" cy="5733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1" name="Down Arrow 20"/>
              <p:cNvSpPr/>
              <p:nvPr/>
            </p:nvSpPr>
            <p:spPr>
              <a:xfrm>
                <a:off x="6006658" y="4624257"/>
                <a:ext cx="200605" cy="5733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2" name="Right Arrow 21"/>
              <p:cNvSpPr/>
              <p:nvPr/>
            </p:nvSpPr>
            <p:spPr>
              <a:xfrm>
                <a:off x="7223284" y="3585877"/>
                <a:ext cx="673576" cy="228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23" name="Right Arrow 22"/>
              <p:cNvSpPr/>
              <p:nvPr/>
            </p:nvSpPr>
            <p:spPr>
              <a:xfrm flipH="1">
                <a:off x="4336732" y="3585877"/>
                <a:ext cx="673576" cy="228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pic>
            <p:nvPicPr>
              <p:cNvPr id="24" name="Picture 2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076527" y="3129111"/>
                <a:ext cx="1218963" cy="718865"/>
              </a:xfrm>
              <a:prstGeom prst="rect">
                <a:avLst/>
              </a:prstGeom>
              <a:noFill/>
              <a:extLst>
                <a:ext uri="{909E8E84-426E-40DD-AFC4-6F175D3DCCD1}">
                  <a14:hiddenFill xmlns:a14="http://schemas.microsoft.com/office/drawing/2010/main">
                    <a:solidFill>
                      <a:srgbClr val="FFFFFF"/>
                    </a:solidFill>
                  </a14:hiddenFill>
                </a:ext>
              </a:extLst>
            </p:spPr>
          </p:pic>
          <p:sp>
            <p:nvSpPr>
              <p:cNvPr id="25" name="AutoShape 73"/>
              <p:cNvSpPr>
                <a:spLocks noChangeArrowheads="1"/>
              </p:cNvSpPr>
              <p:nvPr/>
            </p:nvSpPr>
            <p:spPr bwMode="auto">
              <a:xfrm>
                <a:off x="2819566" y="1382276"/>
                <a:ext cx="3261968" cy="785813"/>
              </a:xfrm>
              <a:prstGeom prst="roundRect">
                <a:avLst>
                  <a:gd name="adj" fmla="val 0"/>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defRPr/>
                </a:pPr>
                <a:r>
                  <a:rPr lang="en-US" b="0" dirty="0">
                    <a:latin typeface="Segoe UI" pitchFamily="34" charset="0"/>
                    <a:ea typeface="Segoe UI" pitchFamily="34" charset="0"/>
                    <a:cs typeface="Segoe UI" pitchFamily="34" charset="0"/>
                  </a:rPr>
                  <a:t>Assign software during computer configuration</a:t>
                </a:r>
              </a:p>
            </p:txBody>
          </p:sp>
          <p:sp>
            <p:nvSpPr>
              <p:cNvPr id="26" name="AutoShape 10"/>
              <p:cNvSpPr>
                <a:spLocks noChangeArrowheads="1"/>
              </p:cNvSpPr>
              <p:nvPr/>
            </p:nvSpPr>
            <p:spPr bwMode="auto">
              <a:xfrm>
                <a:off x="5725626" y="5418148"/>
                <a:ext cx="2839205" cy="785813"/>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defRPr/>
                </a:pPr>
                <a:r>
                  <a:rPr lang="en-US" b="0" dirty="0">
                    <a:latin typeface="Segoe UI" pitchFamily="34" charset="0"/>
                    <a:ea typeface="Segoe UI" pitchFamily="34" charset="0"/>
                    <a:cs typeface="Segoe UI" pitchFamily="34" charset="0"/>
                  </a:rPr>
                  <a:t>Publish software by using extension activation</a:t>
                </a:r>
              </a:p>
            </p:txBody>
          </p:sp>
          <p:sp>
            <p:nvSpPr>
              <p:cNvPr id="27" name="AutoShape 20"/>
              <p:cNvSpPr>
                <a:spLocks noChangeArrowheads="1"/>
              </p:cNvSpPr>
              <p:nvPr/>
            </p:nvSpPr>
            <p:spPr bwMode="auto">
              <a:xfrm>
                <a:off x="7108899" y="4211370"/>
                <a:ext cx="2892515" cy="785813"/>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defRPr/>
                </a:pPr>
                <a:r>
                  <a:rPr lang="en-US" b="0" dirty="0">
                    <a:latin typeface="Segoe UI" pitchFamily="34" charset="0"/>
                    <a:ea typeface="Segoe UI" pitchFamily="34" charset="0"/>
                    <a:cs typeface="Segoe UI" pitchFamily="34" charset="0"/>
                  </a:rPr>
                  <a:t>Publish software by using Add or Remove Programs</a:t>
                </a:r>
              </a:p>
            </p:txBody>
          </p:sp>
          <p:sp>
            <p:nvSpPr>
              <p:cNvPr id="28" name="AutoShape 78"/>
              <p:cNvSpPr>
                <a:spLocks noChangeArrowheads="1"/>
              </p:cNvSpPr>
              <p:nvPr/>
            </p:nvSpPr>
            <p:spPr bwMode="auto">
              <a:xfrm>
                <a:off x="2225782" y="4198176"/>
                <a:ext cx="2543709" cy="785813"/>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defRPr/>
                </a:pPr>
                <a:r>
                  <a:rPr lang="en-US" b="0" dirty="0">
                    <a:latin typeface="Segoe UI" pitchFamily="34" charset="0"/>
                    <a:ea typeface="Segoe UI" pitchFamily="34" charset="0"/>
                    <a:cs typeface="Segoe UI" pitchFamily="34" charset="0"/>
                  </a:rPr>
                  <a:t>Assign software during user configuration</a:t>
                </a: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9888" y="1183720"/>
                <a:ext cx="716972" cy="591462"/>
              </a:xfrm>
              <a:prstGeom prst="rect">
                <a:avLst/>
              </a:prstGeom>
            </p:spPr>
          </p:pic>
          <p:grpSp>
            <p:nvGrpSpPr>
              <p:cNvPr id="30" name="Group 29"/>
              <p:cNvGrpSpPr/>
              <p:nvPr/>
            </p:nvGrpSpPr>
            <p:grpSpPr>
              <a:xfrm>
                <a:off x="5301741" y="4988860"/>
                <a:ext cx="541883" cy="717926"/>
                <a:chOff x="5647341" y="1946474"/>
                <a:chExt cx="1728711" cy="2290319"/>
              </a:xfrm>
            </p:grpSpPr>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7341" y="1946474"/>
                  <a:ext cx="1728711" cy="2290319"/>
                </a:xfrm>
                <a:prstGeom prst="rect">
                  <a:avLst/>
                </a:prstGeom>
              </p:spPr>
            </p:pic>
            <p:pic>
              <p:nvPicPr>
                <p:cNvPr id="32" name="Picture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47341" y="2972412"/>
                  <a:ext cx="835640" cy="832854"/>
                </a:xfrm>
                <a:prstGeom prst="rect">
                  <a:avLst/>
                </a:prstGeom>
              </p:spPr>
            </p:pic>
          </p:grpSp>
        </p:grpSp>
        <p:pic>
          <p:nvPicPr>
            <p:cNvPr id="8" name="Picture 7"/>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110583" y="3326579"/>
              <a:ext cx="879810" cy="8916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715461" y="5198875"/>
              <a:ext cx="1218963" cy="71886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42759" y="1030098"/>
              <a:ext cx="509405" cy="588791"/>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07003" y="2763896"/>
              <a:ext cx="716972" cy="591462"/>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06196" y="2686756"/>
              <a:ext cx="509405" cy="588791"/>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9642" y="2763896"/>
              <a:ext cx="716972" cy="591462"/>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88128" y="2894372"/>
              <a:ext cx="508552" cy="511346"/>
            </a:xfrm>
            <a:prstGeom prst="rect">
              <a:avLst/>
            </a:prstGeom>
          </p:spPr>
        </p:pic>
        <p:pic>
          <p:nvPicPr>
            <p:cNvPr id="15" name="Picture 14"/>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366607" y="1497827"/>
              <a:ext cx="879810" cy="89169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005287" y="3354519"/>
              <a:ext cx="879810" cy="89169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499471" y="5558834"/>
              <a:ext cx="879810" cy="8916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21637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4a934f6-0872-45fb-ba09-0d64c6a15e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Group Policy settings for applying scripts</a:t>
            </a:r>
            <a:endParaRPr lang="en-US"/>
          </a:p>
        </p:txBody>
      </p:sp>
      <p:sp>
        <p:nvSpPr>
          <p:cNvPr id="4" name="Content Placeholder 1"/>
          <p:cNvSpPr>
            <a:spLocks noGrp="1"/>
          </p:cNvSpPr>
          <p:nvPr/>
        </p:nvSpPr>
        <p:spPr bwMode="auto">
          <a:xfrm>
            <a:off x="458788" y="83833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You can use scripts to perform many tasks, such as clearing page files, mapping drives, and clearing temp folders for users</a:t>
            </a:r>
          </a:p>
          <a:p>
            <a:r>
              <a:rPr lang="en-CA" dirty="0"/>
              <a:t>Scripts languages include VBScript, Jscript, Windows PowerShell, and command/batch files</a:t>
            </a:r>
          </a:p>
          <a:p>
            <a:r>
              <a:rPr lang="en-CA" dirty="0"/>
              <a:t>You can assign Group Policy script settings to assign:</a:t>
            </a:r>
          </a:p>
          <a:p>
            <a:pPr lvl="1"/>
            <a:r>
              <a:rPr lang="en-CA" dirty="0"/>
              <a:t>For computers:</a:t>
            </a:r>
          </a:p>
          <a:p>
            <a:pPr lvl="2"/>
            <a:r>
              <a:rPr lang="en-CA" dirty="0" err="1"/>
              <a:t>Startup</a:t>
            </a:r>
            <a:r>
              <a:rPr lang="en-CA" dirty="0"/>
              <a:t> scripts</a:t>
            </a:r>
          </a:p>
          <a:p>
            <a:pPr lvl="2"/>
            <a:r>
              <a:rPr lang="en-CA" dirty="0"/>
              <a:t>Shutdown scripts</a:t>
            </a:r>
          </a:p>
          <a:p>
            <a:pPr lvl="1"/>
            <a:r>
              <a:rPr lang="en-CA" dirty="0"/>
              <a:t>For users:</a:t>
            </a:r>
          </a:p>
          <a:p>
            <a:pPr lvl="2"/>
            <a:r>
              <a:rPr lang="en-CA" dirty="0"/>
              <a:t>Logon scripts</a:t>
            </a:r>
          </a:p>
          <a:p>
            <a:pPr lvl="2"/>
            <a:r>
              <a:rPr lang="en-CA" dirty="0"/>
              <a:t>Logoff scripts</a:t>
            </a:r>
          </a:p>
          <a:p>
            <a:pPr lvl="2"/>
            <a:endParaRPr lang="en-CA" dirty="0"/>
          </a:p>
          <a:p>
            <a:pPr lvl="2"/>
            <a:endParaRPr lang="en-US" dirty="0"/>
          </a:p>
        </p:txBody>
      </p:sp>
    </p:spTree>
    <p:extLst>
      <p:ext uri="{BB962C8B-B14F-4D97-AF65-F5344CB8AC3E}">
        <p14:creationId xmlns:p14="http://schemas.microsoft.com/office/powerpoint/2010/main" val="801276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8c135ac5-e906-495c-92ae-c2a441bdfe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Demonstration: Configuring scripts with GPOs</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3736" indent="-173736">
              <a:spcBef>
                <a:spcPts val="800"/>
              </a:spcBef>
              <a:buNone/>
            </a:pPr>
            <a:r>
              <a:rPr lang="en-US" dirty="0"/>
              <a:t>In this demonstration, you will learn how to:</a:t>
            </a:r>
          </a:p>
          <a:p>
            <a:pPr marL="173736" lvl="1" indent="-173736">
              <a:spcBef>
                <a:spcPts val="800"/>
              </a:spcBef>
              <a:buSzPct val="100000"/>
            </a:pPr>
            <a:r>
              <a:rPr lang="en-US" sz="2200" dirty="0">
                <a:solidFill>
                  <a:schemeClr val="tx1"/>
                </a:solidFill>
              </a:rPr>
              <a:t>Create a logon script to display a message</a:t>
            </a:r>
          </a:p>
          <a:p>
            <a:pPr marL="173736" lvl="1" indent="-173736">
              <a:spcBef>
                <a:spcPts val="800"/>
              </a:spcBef>
              <a:buSzPct val="100000"/>
            </a:pPr>
            <a:r>
              <a:rPr lang="en-US" sz="2200" dirty="0">
                <a:solidFill>
                  <a:schemeClr val="tx1"/>
                </a:solidFill>
              </a:rPr>
              <a:t>Create and link a GPO to use the script</a:t>
            </a:r>
          </a:p>
          <a:p>
            <a:pPr marL="173736" lvl="1" indent="-173736">
              <a:spcBef>
                <a:spcPts val="800"/>
              </a:spcBef>
              <a:buSzPct val="100000"/>
            </a:pPr>
            <a:r>
              <a:rPr lang="en-US" sz="2200" dirty="0">
                <a:solidFill>
                  <a:schemeClr val="tx1"/>
                </a:solidFill>
              </a:rPr>
              <a:t>Sign in to a client computer and test the results</a:t>
            </a:r>
            <a:endParaRPr lang="en-US" sz="2200" dirty="0"/>
          </a:p>
        </p:txBody>
      </p:sp>
    </p:spTree>
    <p:extLst>
      <p:ext uri="{BB962C8B-B14F-4D97-AF65-F5344CB8AC3E}">
        <p14:creationId xmlns:p14="http://schemas.microsoft.com/office/powerpoint/2010/main" val="1037527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1390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9841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Lesson 3: Configuring Group Policy preferences</a:t>
            </a:r>
            <a:endParaRPr lang="en-US"/>
          </a:p>
        </p:txBody>
      </p:sp>
      <p:sp>
        <p:nvSpPr>
          <p:cNvPr id="3" name="Text Placeholder 2"/>
          <p:cNvSpPr>
            <a:spLocks noGrp="1"/>
          </p:cNvSpPr>
          <p:nvPr>
            <p:ph type="body" idx="1"/>
          </p:nvPr>
        </p:nvSpPr>
        <p:spPr/>
        <p:txBody>
          <a:bodyPr/>
          <a:lstStyle/>
          <a:p>
            <a:r>
              <a:rPr lang="en-CA" dirty="0"/>
              <a:t>What are Group Policy preferences?
Comparing Group Policy preferences and </a:t>
            </a:r>
            <a:br>
              <a:rPr lang="en-CA" dirty="0"/>
            </a:br>
            <a:r>
              <a:rPr lang="en-CA" dirty="0"/>
              <a:t>Group Policy settings
Features of Group Policy preferences
Item-level targeting options
Demonstration: Configuring Group Policy preferences</a:t>
            </a:r>
            <a:endParaRPr lang="en-US" dirty="0"/>
          </a:p>
        </p:txBody>
      </p:sp>
    </p:spTree>
    <p:extLst>
      <p:ext uri="{BB962C8B-B14F-4D97-AF65-F5344CB8AC3E}">
        <p14:creationId xmlns:p14="http://schemas.microsoft.com/office/powerpoint/2010/main" val="3580919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0869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What are Group Policy preferences?</a:t>
            </a:r>
            <a:endParaRPr lang="en-US"/>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Group Policy preferences extensions expand the range of configurable settings within a GPO:</a:t>
            </a:r>
          </a:p>
          <a:p>
            <a:r>
              <a:rPr lang="en-CA" dirty="0"/>
              <a:t>Enables you to manage settings that were previously not manageable by using Group Policy </a:t>
            </a:r>
          </a:p>
          <a:p>
            <a:r>
              <a:rPr lang="en-CA" dirty="0"/>
              <a:t>Are supported natively on Windows Server 2008 and newer and Windows Vista SP2 and newer</a:t>
            </a:r>
          </a:p>
          <a:p>
            <a:r>
              <a:rPr lang="en-CA" dirty="0"/>
              <a:t>Can be created, deleted, replaced, or updated</a:t>
            </a:r>
          </a:p>
          <a:p>
            <a:r>
              <a:rPr lang="en-CA" dirty="0"/>
              <a:t>Categories include mapped drives, shortcuts, registry changes, power options, schedules tasks, and Internet Explorer settings</a:t>
            </a:r>
          </a:p>
        </p:txBody>
      </p:sp>
    </p:spTree>
    <p:extLst>
      <p:ext uri="{BB962C8B-B14F-4D97-AF65-F5344CB8AC3E}">
        <p14:creationId xmlns:p14="http://schemas.microsoft.com/office/powerpoint/2010/main" val="13783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Implementing administrative templates</a:t>
            </a:r>
          </a:p>
        </p:txBody>
      </p:sp>
      <p:sp>
        <p:nvSpPr>
          <p:cNvPr id="3" name="Text Placeholder 2"/>
          <p:cNvSpPr>
            <a:spLocks noGrp="1"/>
          </p:cNvSpPr>
          <p:nvPr>
            <p:ph type="body" idx="1"/>
          </p:nvPr>
        </p:nvSpPr>
        <p:spPr/>
        <p:txBody>
          <a:bodyPr/>
          <a:lstStyle/>
          <a:p>
            <a:r>
              <a:rPr lang="en-CA"/>
              <a:t>What are administrative templates?
What are .adm and .admx files?
Overview of the central store
Discussion: Practical uses of administrative templates
Demonstration: Configuring settings with administrative templates
Importing security templates
Managing administrative templates</a:t>
            </a:r>
            <a:endParaRPr lang="en-US"/>
          </a:p>
        </p:txBody>
      </p:sp>
    </p:spTree>
    <p:extLst>
      <p:ext uri="{BB962C8B-B14F-4D97-AF65-F5344CB8AC3E}">
        <p14:creationId xmlns:p14="http://schemas.microsoft.com/office/powerpoint/2010/main" val="1917997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CA" dirty="0"/>
              <a:t>Comparing Group Policy preferences and Group Policy settings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51505889"/>
              </p:ext>
            </p:extLst>
          </p:nvPr>
        </p:nvGraphicFramePr>
        <p:xfrm>
          <a:off x="152400" y="1110939"/>
          <a:ext cx="8801099" cy="4784245"/>
        </p:xfrm>
        <a:graphic>
          <a:graphicData uri="http://schemas.openxmlformats.org/drawingml/2006/table">
            <a:tbl>
              <a:tblPr firstRow="1" bandRow="1">
                <a:tableStyleId>{21E4AEA4-8DFA-4A89-87EB-49C32662AFE0}</a:tableStyleId>
              </a:tblPr>
              <a:tblGrid>
                <a:gridCol w="3469664">
                  <a:extLst>
                    <a:ext uri="{9D8B030D-6E8A-4147-A177-3AD203B41FA5}">
                      <a16:colId xmlns:a16="http://schemas.microsoft.com/office/drawing/2014/main" val="20000"/>
                    </a:ext>
                  </a:extLst>
                </a:gridCol>
                <a:gridCol w="5331435">
                  <a:extLst>
                    <a:ext uri="{9D8B030D-6E8A-4147-A177-3AD203B41FA5}">
                      <a16:colId xmlns:a16="http://schemas.microsoft.com/office/drawing/2014/main" val="20001"/>
                    </a:ext>
                  </a:extLst>
                </a:gridCol>
              </a:tblGrid>
              <a:tr h="725188">
                <a:tc>
                  <a:txBody>
                    <a:bodyPr/>
                    <a:lstStyle/>
                    <a:p>
                      <a:r>
                        <a:rPr lang="en-US" sz="2000" dirty="0">
                          <a:solidFill>
                            <a:schemeClr val="tx1"/>
                          </a:solidFill>
                          <a:latin typeface="Segoe UI" pitchFamily="34" charset="0"/>
                          <a:ea typeface="Segoe UI" pitchFamily="34" charset="0"/>
                          <a:cs typeface="Segoe UI" pitchFamily="34" charset="0"/>
                        </a:rPr>
                        <a:t>Group Policy settings</a:t>
                      </a:r>
                      <a:endParaRPr lang="en-IN" sz="2000" dirty="0">
                        <a:solidFill>
                          <a:schemeClr val="tx1"/>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Segoe UI" pitchFamily="34" charset="0"/>
                          <a:ea typeface="Segoe UI" pitchFamily="34" charset="0"/>
                          <a:cs typeface="Segoe UI" pitchFamily="34" charset="0"/>
                        </a:rPr>
                        <a:t>Group Policy preferences</a:t>
                      </a:r>
                      <a:endParaRPr lang="en-IN" sz="2000" dirty="0">
                        <a:solidFill>
                          <a:schemeClr val="tx1"/>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402373">
                <a:tc>
                  <a:txBody>
                    <a:bodyPr/>
                    <a:lstStyle/>
                    <a:p>
                      <a:r>
                        <a:rPr lang="en-IN" sz="2000" dirty="0">
                          <a:latin typeface="Segoe UI" pitchFamily="34" charset="0"/>
                          <a:ea typeface="Segoe UI" pitchFamily="34" charset="0"/>
                          <a:cs typeface="Segoe UI" pitchFamily="34" charset="0"/>
                        </a:rPr>
                        <a:t>Strictly enforce</a:t>
                      </a:r>
                      <a:r>
                        <a:rPr lang="en-IN" sz="2000" baseline="0" dirty="0">
                          <a:latin typeface="Segoe UI" pitchFamily="34" charset="0"/>
                          <a:ea typeface="Segoe UI" pitchFamily="34" charset="0"/>
                          <a:cs typeface="Segoe UI" pitchFamily="34" charset="0"/>
                        </a:rPr>
                        <a:t> policy settings by writing the settings to areas of the registry that standard users cannot modify</a:t>
                      </a:r>
                      <a:endParaRPr lang="en-IN" sz="20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a:latin typeface="Segoe UI" pitchFamily="34" charset="0"/>
                          <a:ea typeface="Segoe UI" pitchFamily="34" charset="0"/>
                          <a:cs typeface="Segoe UI" pitchFamily="34" charset="0"/>
                        </a:rPr>
                        <a:t>Are written to the normal locations in the registry that</a:t>
                      </a:r>
                      <a:r>
                        <a:rPr lang="en-IN" sz="2000" baseline="0" dirty="0">
                          <a:latin typeface="Segoe UI" pitchFamily="34" charset="0"/>
                          <a:ea typeface="Segoe UI" pitchFamily="34" charset="0"/>
                          <a:cs typeface="Segoe UI" pitchFamily="34" charset="0"/>
                        </a:rPr>
                        <a:t> the application or operating system feature uses to store the setting</a:t>
                      </a:r>
                      <a:endParaRPr lang="en-IN" sz="20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95400">
                <a:tc>
                  <a:txBody>
                    <a:bodyPr/>
                    <a:lstStyle/>
                    <a:p>
                      <a:r>
                        <a:rPr lang="en-IN" sz="2000" dirty="0">
                          <a:latin typeface="Segoe UI" pitchFamily="34" charset="0"/>
                          <a:ea typeface="Segoe UI" pitchFamily="34" charset="0"/>
                          <a:cs typeface="Segoe UI" pitchFamily="34" charset="0"/>
                        </a:rPr>
                        <a:t>Typically disable the user interface for settings that Group</a:t>
                      </a:r>
                      <a:r>
                        <a:rPr lang="en-IN" sz="2000" baseline="0" dirty="0">
                          <a:latin typeface="Segoe UI" pitchFamily="34" charset="0"/>
                          <a:ea typeface="Segoe UI" pitchFamily="34" charset="0"/>
                          <a:cs typeface="Segoe UI" pitchFamily="34" charset="0"/>
                        </a:rPr>
                        <a:t> Policy is managing</a:t>
                      </a:r>
                      <a:endParaRPr lang="en-IN" sz="20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a:latin typeface="Segoe UI" pitchFamily="34" charset="0"/>
                          <a:ea typeface="Segoe UI" pitchFamily="34" charset="0"/>
                          <a:cs typeface="Segoe UI" pitchFamily="34" charset="0"/>
                        </a:rPr>
                        <a:t>Do not cause the application or operating system feature to disable the user interface for settings they configure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148217">
                <a:tc>
                  <a:txBody>
                    <a:bodyPr/>
                    <a:lstStyle/>
                    <a:p>
                      <a:r>
                        <a:rPr lang="en-US" sz="2000" dirty="0">
                          <a:latin typeface="Segoe UI" pitchFamily="34" charset="0"/>
                          <a:ea typeface="Segoe UI" pitchFamily="34" charset="0"/>
                          <a:cs typeface="Segoe UI" pitchFamily="34" charset="0"/>
                        </a:rPr>
                        <a:t>Refresh policy settings at a regular interval</a:t>
                      </a:r>
                      <a:endParaRPr lang="en-IN" sz="20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latin typeface="Segoe UI" pitchFamily="34" charset="0"/>
                          <a:ea typeface="Segoe UI" pitchFamily="34" charset="0"/>
                          <a:cs typeface="Segoe UI" pitchFamily="34" charset="0"/>
                        </a:rPr>
                        <a:t>Refresh</a:t>
                      </a:r>
                      <a:r>
                        <a:rPr lang="en-US" sz="2000" baseline="0" dirty="0">
                          <a:latin typeface="Segoe UI" pitchFamily="34" charset="0"/>
                          <a:ea typeface="Segoe UI" pitchFamily="34" charset="0"/>
                          <a:cs typeface="Segoe UI" pitchFamily="34" charset="0"/>
                        </a:rPr>
                        <a:t> preferences by using the same interval as Group Policy settings by default, but can be configured to apply only once</a:t>
                      </a:r>
                      <a:endParaRPr lang="en-IN" sz="2000" dirty="0">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52276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13fd5d0c-cda5-48ad-a037-a9ed9630b9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Features of Group Policy preferences</a:t>
            </a:r>
            <a:endParaRPr lang="en-US"/>
          </a:p>
        </p:txBody>
      </p:sp>
      <p:grpSp>
        <p:nvGrpSpPr>
          <p:cNvPr id="4" name="Group 3" descr="This slide has two screenshots. The left screenshot is of the General tab of the New Internet Explorer 10 Properties dialog box. The right screenshot is of the Common tab of the New Internet Explorer 10 Properties dialog box.&#10;&#10;"/>
          <p:cNvGrpSpPr/>
          <p:nvPr/>
        </p:nvGrpSpPr>
        <p:grpSpPr>
          <a:xfrm>
            <a:off x="690631" y="793314"/>
            <a:ext cx="8040688" cy="5637042"/>
            <a:chOff x="690631" y="793314"/>
            <a:chExt cx="8040688" cy="5637042"/>
          </a:xfrm>
        </p:grpSpPr>
        <p:pic>
          <p:nvPicPr>
            <p:cNvPr id="5" name="Picture 4"/>
            <p:cNvPicPr>
              <a:picLocks noChangeAspect="1"/>
            </p:cNvPicPr>
            <p:nvPr/>
          </p:nvPicPr>
          <p:blipFill>
            <a:blip r:embed="rId3"/>
            <a:stretch>
              <a:fillRect/>
            </a:stretch>
          </p:blipFill>
          <p:spPr>
            <a:xfrm>
              <a:off x="5072132" y="806668"/>
              <a:ext cx="3228975" cy="4371975"/>
            </a:xfrm>
            <a:prstGeom prst="rect">
              <a:avLst/>
            </a:prstGeom>
          </p:spPr>
        </p:pic>
        <p:sp>
          <p:nvSpPr>
            <p:cNvPr id="6" name="Rounded Rectangle 5"/>
            <p:cNvSpPr>
              <a:spLocks noChangeArrowheads="1"/>
            </p:cNvSpPr>
            <p:nvPr/>
          </p:nvSpPr>
          <p:spPr bwMode="auto">
            <a:xfrm>
              <a:off x="5072132" y="5209350"/>
              <a:ext cx="3659187" cy="954965"/>
            </a:xfrm>
            <a:prstGeom prst="roundRect">
              <a:avLst>
                <a:gd name="adj" fmla="val 4167"/>
              </a:avLst>
            </a:prstGeom>
            <a:noFill/>
            <a:ln w="9525" algn="ctr">
              <a:noFill/>
              <a:round/>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defRPr/>
              </a:pPr>
              <a:r>
                <a:rPr lang="en-US" sz="2000" b="0" dirty="0">
                  <a:latin typeface="Segoe UI" pitchFamily="34" charset="0"/>
                  <a:ea typeface="Segoe UI" pitchFamily="34" charset="0"/>
                  <a:cs typeface="Segoe UI" pitchFamily="34" charset="0"/>
                </a:rPr>
                <a:t>Configure additional options that control the behavior of a Group Policy preference item </a:t>
              </a:r>
            </a:p>
          </p:txBody>
        </p:sp>
        <p:sp>
          <p:nvSpPr>
            <p:cNvPr id="7" name="Line 6"/>
            <p:cNvSpPr>
              <a:spLocks noChangeShapeType="1"/>
            </p:cNvSpPr>
            <p:nvPr/>
          </p:nvSpPr>
          <p:spPr bwMode="auto">
            <a:xfrm>
              <a:off x="7272034" y="1024594"/>
              <a:ext cx="234946" cy="253562"/>
            </a:xfrm>
            <a:prstGeom prst="line">
              <a:avLst/>
            </a:prstGeom>
            <a:noFill/>
            <a:ln w="38100">
              <a:solidFill>
                <a:srgbClr val="FF0000"/>
              </a:solidFill>
              <a:round/>
              <a:headEnd/>
              <a:tailEnd type="triangle" w="med" len="med"/>
            </a:ln>
            <a:effectLst>
              <a:outerShdw dist="35921" dir="2700000" algn="ctr" rotWithShape="0">
                <a:srgbClr val="AFAFAF"/>
              </a:outerShdw>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a:p>
          </p:txBody>
        </p:sp>
        <p:sp>
          <p:nvSpPr>
            <p:cNvPr id="8" name="Rounded Rectangle 7"/>
            <p:cNvSpPr>
              <a:spLocks noChangeArrowheads="1"/>
            </p:cNvSpPr>
            <p:nvPr/>
          </p:nvSpPr>
          <p:spPr bwMode="auto">
            <a:xfrm>
              <a:off x="690631" y="5177818"/>
              <a:ext cx="4022725" cy="1252538"/>
            </a:xfrm>
            <a:prstGeom prst="roundRect">
              <a:avLst>
                <a:gd name="adj" fmla="val 4167"/>
              </a:avLst>
            </a:prstGeom>
            <a:noFill/>
            <a:ln w="9525" algn="ctr">
              <a:noFill/>
              <a:round/>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buClr>
                  <a:srgbClr val="0070C0"/>
                </a:buClr>
                <a:buFont typeface="Arial" panose="020B0604020202020204" pitchFamily="34" charset="0"/>
                <a:buChar char="•"/>
                <a:defRPr/>
              </a:pPr>
              <a:r>
                <a:rPr lang="en-US" sz="2000" b="0" dirty="0">
                  <a:latin typeface="Segoe UI" pitchFamily="34" charset="0"/>
                  <a:ea typeface="Segoe UI" pitchFamily="34" charset="0"/>
                  <a:cs typeface="Segoe UI" pitchFamily="34" charset="0"/>
                </a:rPr>
                <a:t>Configure most settings</a:t>
              </a:r>
            </a:p>
            <a:p>
              <a:pPr marL="342900" indent="-342900">
                <a:lnSpc>
                  <a:spcPct val="90000"/>
                </a:lnSpc>
                <a:buClr>
                  <a:srgbClr val="0070C0"/>
                </a:buClr>
                <a:buFont typeface="Arial" panose="020B0604020202020204" pitchFamily="34" charset="0"/>
                <a:buChar char="•"/>
                <a:defRPr/>
              </a:pPr>
              <a:r>
                <a:rPr lang="en-US" sz="2000" b="0" dirty="0">
                  <a:latin typeface="Segoe UI" pitchFamily="34" charset="0"/>
                  <a:ea typeface="Segoe UI" pitchFamily="34" charset="0"/>
                  <a:cs typeface="Segoe UI" pitchFamily="34" charset="0"/>
                </a:rPr>
                <a:t>Look out for red dotted-lines</a:t>
              </a:r>
            </a:p>
            <a:p>
              <a:pPr marL="342900" indent="-342900">
                <a:lnSpc>
                  <a:spcPct val="90000"/>
                </a:lnSpc>
                <a:buClr>
                  <a:srgbClr val="0070C0"/>
                </a:buClr>
                <a:buFont typeface="Arial" panose="020B0604020202020204" pitchFamily="34" charset="0"/>
                <a:buChar char="•"/>
                <a:defRPr/>
              </a:pPr>
              <a:r>
                <a:rPr lang="en-US" sz="2000" b="0" dirty="0">
                  <a:latin typeface="Segoe UI" pitchFamily="34" charset="0"/>
                  <a:ea typeface="Segoe UI" pitchFamily="34" charset="0"/>
                  <a:cs typeface="Segoe UI" pitchFamily="34" charset="0"/>
                </a:rPr>
                <a:t>The setting is not enabled; use</a:t>
              </a:r>
              <a:br>
                <a:rPr lang="en-US" sz="2000" b="0" dirty="0">
                  <a:latin typeface="Segoe UI" pitchFamily="34" charset="0"/>
                  <a:ea typeface="Segoe UI" pitchFamily="34" charset="0"/>
                  <a:cs typeface="Segoe UI" pitchFamily="34" charset="0"/>
                </a:rPr>
              </a:br>
              <a:r>
                <a:rPr lang="en-US" sz="2000" b="0" dirty="0">
                  <a:latin typeface="Segoe UI" pitchFamily="34" charset="0"/>
                  <a:ea typeface="Segoe UI" pitchFamily="34" charset="0"/>
                  <a:cs typeface="Segoe UI" pitchFamily="34" charset="0"/>
                </a:rPr>
                <a:t>F6 to enable it</a:t>
              </a:r>
            </a:p>
          </p:txBody>
        </p:sp>
        <p:sp>
          <p:nvSpPr>
            <p:cNvPr id="9" name="Rounded Rectangle 8"/>
            <p:cNvSpPr>
              <a:spLocks noChangeArrowheads="1"/>
            </p:cNvSpPr>
            <p:nvPr/>
          </p:nvSpPr>
          <p:spPr bwMode="auto">
            <a:xfrm>
              <a:off x="5307079" y="793314"/>
              <a:ext cx="1964954" cy="473075"/>
            </a:xfrm>
            <a:prstGeom prst="roundRect">
              <a:avLst>
                <a:gd name="adj" fmla="val 4167"/>
              </a:avLst>
            </a:prstGeom>
            <a:solidFill>
              <a:schemeClr val="bg1"/>
            </a:solidFill>
            <a:ln w="9525" algn="ctr">
              <a:solidFill>
                <a:srgbClr val="333333"/>
              </a:solid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40000"/>
                </a:spcBef>
                <a:spcAft>
                  <a:spcPct val="40000"/>
                </a:spcAft>
              </a:pPr>
              <a:r>
                <a:rPr lang="en-US" sz="2400" dirty="0">
                  <a:latin typeface="Segoe UI" pitchFamily="34" charset="0"/>
                  <a:ea typeface="Segoe UI" pitchFamily="34" charset="0"/>
                  <a:cs typeface="Segoe UI" pitchFamily="34" charset="0"/>
                </a:rPr>
                <a:t>Common</a:t>
              </a:r>
              <a:r>
                <a:rPr lang="en-US" sz="2400" b="0" dirty="0">
                  <a:latin typeface="Segoe UI" pitchFamily="34" charset="0"/>
                  <a:ea typeface="Segoe UI" pitchFamily="34" charset="0"/>
                  <a:cs typeface="Segoe UI" pitchFamily="34" charset="0"/>
                </a:rPr>
                <a:t> tab</a:t>
              </a:r>
            </a:p>
          </p:txBody>
        </p:sp>
        <p:pic>
          <p:nvPicPr>
            <p:cNvPr id="10" name="Picture 9"/>
            <p:cNvPicPr>
              <a:picLocks noChangeAspect="1"/>
            </p:cNvPicPr>
            <p:nvPr/>
          </p:nvPicPr>
          <p:blipFill>
            <a:blip r:embed="rId4"/>
            <a:stretch>
              <a:fillRect/>
            </a:stretch>
          </p:blipFill>
          <p:spPr>
            <a:xfrm>
              <a:off x="1074043" y="806668"/>
              <a:ext cx="3245571" cy="4371975"/>
            </a:xfrm>
            <a:prstGeom prst="rect">
              <a:avLst/>
            </a:prstGeom>
          </p:spPr>
        </p:pic>
        <p:sp>
          <p:nvSpPr>
            <p:cNvPr id="11" name="Line 6"/>
            <p:cNvSpPr>
              <a:spLocks noChangeShapeType="1"/>
            </p:cNvSpPr>
            <p:nvPr/>
          </p:nvSpPr>
          <p:spPr bwMode="auto">
            <a:xfrm flipH="1">
              <a:off x="1702732" y="1070193"/>
              <a:ext cx="368300" cy="101600"/>
            </a:xfrm>
            <a:prstGeom prst="line">
              <a:avLst/>
            </a:prstGeom>
            <a:noFill/>
            <a:ln w="38100">
              <a:solidFill>
                <a:srgbClr val="FF0000"/>
              </a:solidFill>
              <a:round/>
              <a:headEnd/>
              <a:tailEnd type="triangle" w="med" len="med"/>
            </a:ln>
            <a:effectLst>
              <a:outerShdw dist="35921" dir="2700000" algn="ctr" rotWithShape="0">
                <a:srgbClr val="AFAFAF"/>
              </a:outerShdw>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a:p>
          </p:txBody>
        </p:sp>
        <p:sp>
          <p:nvSpPr>
            <p:cNvPr id="12" name="Rounded Rectangle 11"/>
            <p:cNvSpPr>
              <a:spLocks noChangeArrowheads="1"/>
            </p:cNvSpPr>
            <p:nvPr/>
          </p:nvSpPr>
          <p:spPr bwMode="auto">
            <a:xfrm>
              <a:off x="2061508" y="805081"/>
              <a:ext cx="1964954" cy="473075"/>
            </a:xfrm>
            <a:prstGeom prst="roundRect">
              <a:avLst>
                <a:gd name="adj" fmla="val 4167"/>
              </a:avLst>
            </a:prstGeom>
            <a:solidFill>
              <a:schemeClr val="bg1"/>
            </a:solidFill>
            <a:ln w="9525" algn="ctr">
              <a:solidFill>
                <a:srgbClr val="333333"/>
              </a:solid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40000"/>
                </a:spcBef>
                <a:spcAft>
                  <a:spcPct val="40000"/>
                </a:spcAft>
              </a:pPr>
              <a:r>
                <a:rPr lang="en-US" sz="2400" dirty="0">
                  <a:latin typeface="Segoe UI" pitchFamily="34" charset="0"/>
                  <a:ea typeface="Segoe UI" pitchFamily="34" charset="0"/>
                  <a:cs typeface="Segoe UI" pitchFamily="34" charset="0"/>
                </a:rPr>
                <a:t>General</a:t>
              </a:r>
              <a:r>
                <a:rPr lang="en-US" sz="2400" b="0" dirty="0">
                  <a:latin typeface="Segoe UI" pitchFamily="34" charset="0"/>
                  <a:ea typeface="Segoe UI" pitchFamily="34" charset="0"/>
                  <a:cs typeface="Segoe UI" pitchFamily="34" charset="0"/>
                </a:rPr>
                <a:t> tab</a:t>
              </a:r>
            </a:p>
          </p:txBody>
        </p:sp>
      </p:grpSp>
    </p:spTree>
    <p:extLst>
      <p:ext uri="{BB962C8B-B14F-4D97-AF65-F5344CB8AC3E}">
        <p14:creationId xmlns:p14="http://schemas.microsoft.com/office/powerpoint/2010/main" val="691845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f707cc4e-8143-4cd3-8e40-3ca314879e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Item-level targeting options</a:t>
            </a:r>
          </a:p>
        </p:txBody>
      </p:sp>
      <p:grpSp>
        <p:nvGrpSpPr>
          <p:cNvPr id="4" name="Group 3" descr="There are two screenshots on this slide. One is the New Item pane, which displays the 27 different categories available in item-level targeting. The second shows the Targeting Editor dialog box, where item-level targeting is configured using the Operating System category when the Product is Windows 10.&#10;&#10;"/>
          <p:cNvGrpSpPr/>
          <p:nvPr/>
        </p:nvGrpSpPr>
        <p:grpSpPr>
          <a:xfrm>
            <a:off x="562768" y="1021214"/>
            <a:ext cx="7795852" cy="5591659"/>
            <a:chOff x="562768" y="1021214"/>
            <a:chExt cx="7795852" cy="5591659"/>
          </a:xfrm>
        </p:grpSpPr>
        <p:pic>
          <p:nvPicPr>
            <p:cNvPr id="5" name="Picture 4"/>
            <p:cNvPicPr>
              <a:picLocks noChangeAspect="1"/>
            </p:cNvPicPr>
            <p:nvPr/>
          </p:nvPicPr>
          <p:blipFill>
            <a:blip r:embed="rId3"/>
            <a:stretch>
              <a:fillRect/>
            </a:stretch>
          </p:blipFill>
          <p:spPr>
            <a:xfrm>
              <a:off x="2646219" y="1642700"/>
              <a:ext cx="5712401" cy="3958290"/>
            </a:xfrm>
            <a:prstGeom prst="rect">
              <a:avLst/>
            </a:prstGeom>
          </p:spPr>
        </p:pic>
        <p:pic>
          <p:nvPicPr>
            <p:cNvPr id="6" name="Picture 5"/>
            <p:cNvPicPr>
              <a:picLocks noChangeAspect="1"/>
            </p:cNvPicPr>
            <p:nvPr/>
          </p:nvPicPr>
          <p:blipFill>
            <a:blip r:embed="rId4"/>
            <a:stretch>
              <a:fillRect/>
            </a:stretch>
          </p:blipFill>
          <p:spPr>
            <a:xfrm>
              <a:off x="562768" y="1021214"/>
              <a:ext cx="1806359" cy="5591659"/>
            </a:xfrm>
            <a:prstGeom prst="rect">
              <a:avLst/>
            </a:prstGeom>
          </p:spPr>
        </p:pic>
      </p:grpSp>
    </p:spTree>
    <p:extLst>
      <p:ext uri="{BB962C8B-B14F-4D97-AF65-F5344CB8AC3E}">
        <p14:creationId xmlns:p14="http://schemas.microsoft.com/office/powerpoint/2010/main" val="1073962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d025fe6d-1145-484f-a1a8-f135991786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Item-level targeting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Restrict drive mappings to an Active Directory security group</a:t>
            </a:r>
          </a:p>
          <a:p>
            <a:r>
              <a:rPr lang="en-US" dirty="0"/>
              <a:t>Configure different power plans to portable and desktop computers</a:t>
            </a:r>
          </a:p>
          <a:p>
            <a:r>
              <a:rPr lang="en-US" dirty="0"/>
              <a:t>Deploy printers only to computers that meet specific criteria, and to users that are members of a specific group</a:t>
            </a:r>
          </a:p>
          <a:p>
            <a:r>
              <a:rPr lang="en-US" dirty="0"/>
              <a:t>Copy Microsoft Office templates based on the language of the operating system installed on the computer</a:t>
            </a:r>
          </a:p>
          <a:p>
            <a:endParaRPr lang="en-US" dirty="0"/>
          </a:p>
        </p:txBody>
      </p:sp>
    </p:spTree>
    <p:extLst>
      <p:ext uri="{BB962C8B-B14F-4D97-AF65-F5344CB8AC3E}">
        <p14:creationId xmlns:p14="http://schemas.microsoft.com/office/powerpoint/2010/main" val="425634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2bf5416c-a170-4221-8a3e-e0b060f959e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CA" dirty="0"/>
              <a:t>Demonstration: Configuring Group Policy preferences</a:t>
            </a:r>
            <a:endParaRPr lang="en-US" dirty="0"/>
          </a:p>
        </p:txBody>
      </p:sp>
      <p:sp>
        <p:nvSpPr>
          <p:cNvPr id="4" name="TextBox 3"/>
          <p:cNvSpPr txBox="1">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3736" indent="-173736">
              <a:spcBef>
                <a:spcPts val="800"/>
              </a:spcBef>
              <a:buNone/>
            </a:pPr>
            <a:r>
              <a:rPr lang="en-US" dirty="0"/>
              <a:t>In this demonstration, you will see how to:</a:t>
            </a:r>
            <a:endParaRPr lang="en-GB" dirty="0"/>
          </a:p>
          <a:p>
            <a:pPr lvl="0"/>
            <a:r>
              <a:rPr lang="en-US" dirty="0"/>
              <a:t>Create a printer with Group Policy preferences</a:t>
            </a:r>
          </a:p>
          <a:p>
            <a:pPr lvl="0"/>
            <a:r>
              <a:rPr lang="en-US" dirty="0"/>
              <a:t>Target the preference</a:t>
            </a:r>
          </a:p>
          <a:p>
            <a:pPr lvl="0"/>
            <a:r>
              <a:rPr lang="en-US" dirty="0"/>
              <a:t>Create a power plan with Group Policy preferences</a:t>
            </a:r>
          </a:p>
          <a:p>
            <a:pPr lvl="0"/>
            <a:r>
              <a:rPr lang="en-US" dirty="0"/>
              <a:t>Target the preference</a:t>
            </a:r>
          </a:p>
          <a:p>
            <a:pPr lvl="0"/>
            <a:r>
              <a:rPr lang="en-US" dirty="0"/>
              <a:t>Test the preferences</a:t>
            </a:r>
          </a:p>
          <a:p>
            <a:pPr lvl="0"/>
            <a:endParaRPr lang="en-GB" dirty="0"/>
          </a:p>
          <a:p>
            <a:endParaRPr lang="en-US" dirty="0"/>
          </a:p>
        </p:txBody>
      </p:sp>
    </p:spTree>
    <p:extLst>
      <p:ext uri="{BB962C8B-B14F-4D97-AF65-F5344CB8AC3E}">
        <p14:creationId xmlns:p14="http://schemas.microsoft.com/office/powerpoint/2010/main" val="2049828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4586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7778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Lab: Managing user settings with Group Policy</a:t>
            </a:r>
            <a:endParaRPr lang="en-US"/>
          </a:p>
        </p:txBody>
      </p:sp>
      <p:sp>
        <p:nvSpPr>
          <p:cNvPr id="3" name="Text Placeholder 2"/>
          <p:cNvSpPr>
            <a:spLocks noGrp="1"/>
          </p:cNvSpPr>
          <p:nvPr>
            <p:ph type="body" idx="1"/>
          </p:nvPr>
        </p:nvSpPr>
        <p:spPr/>
        <p:txBody>
          <a:bodyPr/>
          <a:lstStyle/>
          <a:p>
            <a:r>
              <a:rPr lang="en-US" dirty="0"/>
              <a:t>Exercise 1: Using administrative templates to manage user settings
Exercise 2: Implementing settings by using </a:t>
            </a:r>
            <a:br>
              <a:rPr lang="en-US" dirty="0"/>
            </a:br>
            <a:r>
              <a:rPr lang="en-US" dirty="0"/>
              <a:t>Group Policy preferences
Exercise 3: Configuring Folder Redirection
Exercise 4: Planning Group Policy (optional)</a:t>
            </a:r>
          </a:p>
        </p:txBody>
      </p:sp>
      <p:sp>
        <p:nvSpPr>
          <p:cNvPr id="4" name="TextBox 3"/>
          <p:cNvSpPr txBox="1"/>
          <p:nvPr/>
        </p:nvSpPr>
        <p:spPr>
          <a:xfrm>
            <a:off x="458788" y="3968422"/>
            <a:ext cx="3146311" cy="523220"/>
          </a:xfrm>
          <a:prstGeom prst="rect">
            <a:avLst/>
          </a:prstGeom>
          <a:noFill/>
        </p:spPr>
        <p:txBody>
          <a:bodyPr vert="horz" wrap="none" rtlCol="0">
            <a:spAutoFit/>
          </a:bodyPr>
          <a:lstStyle/>
          <a:p>
            <a:r>
              <a:rPr lang="en-US" sz="2800">
                <a:latin typeface="Segoe UI"/>
              </a:rPr>
              <a:t>Logon Information</a:t>
            </a:r>
          </a:p>
        </p:txBody>
      </p:sp>
      <p:sp>
        <p:nvSpPr>
          <p:cNvPr id="5" name="TextBox 4"/>
          <p:cNvSpPr txBox="1"/>
          <p:nvPr/>
        </p:nvSpPr>
        <p:spPr>
          <a:xfrm>
            <a:off x="458788" y="4349422"/>
            <a:ext cx="8001644" cy="1815882"/>
          </a:xfrm>
          <a:prstGeom prst="rect">
            <a:avLst/>
          </a:prstGeom>
          <a:noFill/>
        </p:spPr>
        <p:txBody>
          <a:bodyPr vert="horz" wrap="square" rtlCol="0">
            <a:spAutoFit/>
          </a:bodyPr>
          <a:lstStyle/>
          <a:p>
            <a:r>
              <a:rPr lang="en-US" sz="2800" b="0" i="0" u="none" strike="noStrike" baseline="0" dirty="0">
                <a:latin typeface="Segoe UI"/>
              </a:rPr>
              <a:t>Virtual machines: 	</a:t>
            </a:r>
            <a:r>
              <a:rPr lang="en-US" sz="2800" b="1" i="0" u="none" strike="noStrike" baseline="0" dirty="0">
                <a:latin typeface="Segoe UI"/>
              </a:rPr>
              <a:t>20742B-LON-DC1</a:t>
            </a:r>
            <a:r>
              <a:rPr lang="fr-CA" sz="2800" b="0" i="0" u="none" strike="noStrike" baseline="0" dirty="0">
                <a:latin typeface="Segoe UI"/>
              </a:rPr>
              <a:t>					</a:t>
            </a:r>
            <a:r>
              <a:rPr lang="en-US" sz="2800" b="1" i="0" u="none" strike="noStrike" baseline="0" dirty="0">
                <a:latin typeface="Segoe UI"/>
              </a:rPr>
              <a:t>20742B-LON-CL1</a:t>
            </a:r>
            <a:endParaRPr lang="fr-CA" sz="2800" b="0" i="0" u="none" strike="noStrike" baseline="0" dirty="0">
              <a:latin typeface="Segoe UI"/>
            </a:endParaRPr>
          </a:p>
          <a:p>
            <a:r>
              <a:rPr lang="en-US" sz="2800" b="0" i="0" u="none" strike="noStrike" baseline="0" dirty="0">
                <a:latin typeface="Segoe UI"/>
              </a:rPr>
              <a:t>User name: 		</a:t>
            </a:r>
            <a:r>
              <a:rPr lang="en-US" sz="2800" b="1" i="0" u="none" strike="noStrike" baseline="0" dirty="0" err="1">
                <a:latin typeface="Segoe UI"/>
              </a:rPr>
              <a:t>Adatum</a:t>
            </a:r>
            <a:r>
              <a:rPr lang="en-US" sz="2800" b="1" i="0" u="none" strike="noStrike" baseline="0" dirty="0">
                <a:latin typeface="Segoe UI"/>
              </a:rPr>
              <a:t>\Administrator</a:t>
            </a:r>
          </a:p>
          <a:p>
            <a:r>
              <a:rPr lang="en-US" sz="2800" b="0" i="0" u="none" strike="noStrike" baseline="0" dirty="0">
                <a:latin typeface="Segoe UI"/>
              </a:rPr>
              <a:t>Password:</a:t>
            </a:r>
            <a:r>
              <a:rPr lang="en-US" sz="2800" b="1" i="0" u="none" strike="noStrike" baseline="0" dirty="0">
                <a:latin typeface="Segoe UI"/>
              </a:rPr>
              <a:t> 			Pa55w.rd</a:t>
            </a:r>
            <a:endParaRPr lang="en-US"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45 minutes</a:t>
            </a:r>
          </a:p>
        </p:txBody>
      </p:sp>
    </p:spTree>
    <p:extLst>
      <p:ext uri="{BB962C8B-B14F-4D97-AF65-F5344CB8AC3E}">
        <p14:creationId xmlns:p14="http://schemas.microsoft.com/office/powerpoint/2010/main" val="1501059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4965462"/>
          </a:xfrm>
          <a:prstGeom prst="rect">
            <a:avLst/>
          </a:prstGeom>
          <a:noFill/>
        </p:spPr>
        <p:txBody>
          <a:bodyPr vert="horz" wrap="square" rtlCol="0">
            <a:spAutoFit/>
          </a:bodyPr>
          <a:lstStyle/>
          <a:p>
            <a:pPr>
              <a:spcBef>
                <a:spcPts val="600"/>
              </a:spcBef>
              <a:spcAft>
                <a:spcPts val="1000"/>
              </a:spcAft>
            </a:pPr>
            <a:r>
              <a:rPr lang="en-US" sz="2000" dirty="0">
                <a:effectLst/>
                <a:latin typeface="Segoe UI"/>
                <a:ea typeface="Calibri"/>
                <a:cs typeface="Segoe UI"/>
              </a:rPr>
              <a:t>A. Datum Corporation has implemented Microsoft Office 2016, and you want to use Group Policy to configure settings for some Office 2016 apps. The IT department uses logon scripts to provide users </a:t>
            </a:r>
            <a:br>
              <a:rPr lang="en-US" sz="2000" dirty="0">
                <a:effectLst/>
                <a:latin typeface="Segoe UI"/>
                <a:ea typeface="Calibri"/>
                <a:cs typeface="Segoe UI"/>
              </a:rPr>
            </a:br>
            <a:r>
              <a:rPr lang="en-US" sz="2000" dirty="0">
                <a:effectLst/>
                <a:latin typeface="Segoe UI"/>
                <a:ea typeface="Calibri"/>
                <a:cs typeface="Segoe UI"/>
              </a:rPr>
              <a:t>with drive mapping to shared folders. However, maintaining these scripts is an ongoing problem, because they are large and complex. Your manager has asked that you implement drive mapping by using Group Policy preferences to remove logon scripts.</a:t>
            </a:r>
            <a:endParaRPr lang="en-US" sz="2000" dirty="0">
              <a:effectLst/>
              <a:latin typeface="Segoe UI"/>
              <a:ea typeface="Calibri"/>
              <a:cs typeface="Times New Roman"/>
            </a:endParaRPr>
          </a:p>
          <a:p>
            <a:pPr lvl="0">
              <a:spcAft>
                <a:spcPts val="1000"/>
              </a:spcAft>
            </a:pPr>
            <a:r>
              <a:rPr lang="en-US" sz="2000" dirty="0">
                <a:effectLst/>
                <a:latin typeface="Segoe UI"/>
                <a:ea typeface="Calibri"/>
                <a:cs typeface="Segoe UI"/>
              </a:rPr>
              <a:t>Your manager also has asked that you place a desktop shortcut to </a:t>
            </a:r>
            <a:br>
              <a:rPr lang="en-US" sz="2000" dirty="0">
                <a:effectLst/>
                <a:latin typeface="Segoe UI"/>
                <a:ea typeface="Calibri"/>
                <a:cs typeface="Segoe UI"/>
              </a:rPr>
            </a:br>
            <a:r>
              <a:rPr lang="en-US" sz="2000" dirty="0">
                <a:effectLst/>
                <a:latin typeface="Segoe UI"/>
                <a:ea typeface="Calibri"/>
                <a:cs typeface="Segoe UI"/>
              </a:rPr>
              <a:t>the Notepad app for all users who belong to the IT Security group. Additionally,</a:t>
            </a:r>
            <a:r>
              <a:rPr lang="en-US" sz="2000" dirty="0">
                <a:solidFill>
                  <a:srgbClr val="000000"/>
                </a:solidFill>
                <a:latin typeface="Segoe UI"/>
                <a:ea typeface="Calibri"/>
                <a:cs typeface="Segoe UI"/>
              </a:rPr>
              <a:t> you must add a new computer administrator’s security group as a local administrator on all servers.</a:t>
            </a:r>
            <a:endParaRPr lang="en-US" sz="2000" dirty="0">
              <a:solidFill>
                <a:srgbClr val="000000"/>
              </a:solidFill>
              <a:latin typeface="Segoe UI"/>
              <a:ea typeface="Calibri"/>
              <a:cs typeface="Times New Roman"/>
            </a:endParaRPr>
          </a:p>
          <a:p>
            <a:pPr lvl="0">
              <a:spcAft>
                <a:spcPts val="1000"/>
              </a:spcAft>
            </a:pPr>
            <a:r>
              <a:rPr lang="en-US" sz="2000" dirty="0">
                <a:solidFill>
                  <a:srgbClr val="000000"/>
                </a:solidFill>
                <a:latin typeface="Segoe UI"/>
                <a:ea typeface="Calibri"/>
                <a:cs typeface="Segoe UI"/>
              </a:rPr>
              <a:t>To help minimize profile sizes, you also need to configure Folder Redirection to redirect several profile folders to each user’s home drive. Finally, you have to complete the GPO design to manage user desktops and server security.</a:t>
            </a:r>
            <a:r>
              <a:rPr lang="en-US" sz="2000" dirty="0">
                <a:effectLst/>
                <a:latin typeface="Segoe UI"/>
                <a:ea typeface="Calibri"/>
                <a:cs typeface="Segoe UI"/>
              </a:rPr>
              <a:t> </a:t>
            </a:r>
            <a:endParaRPr lang="en-US" sz="2000" dirty="0">
              <a:effectLst/>
              <a:latin typeface="Segoe UI"/>
              <a:ea typeface="Calibri"/>
              <a:cs typeface="Times New Roman"/>
            </a:endParaRPr>
          </a:p>
        </p:txBody>
      </p:sp>
    </p:spTree>
    <p:extLst>
      <p:ext uri="{BB962C8B-B14F-4D97-AF65-F5344CB8AC3E}">
        <p14:creationId xmlns:p14="http://schemas.microsoft.com/office/powerpoint/2010/main" val="912240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ec31ac34-c392-48ea-8bc8-cadccf9b32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CA"/>
              <a:t>Which options can you use to separate users’ redirected folders to different servers?
Can you name two methods that you could use to assign a GPO to selected objects within an OU?
You have created Group Policy preferences to configure new power options. How can you make sure that the preferences apply only to laptop computers?</a:t>
            </a:r>
            <a:endParaRPr lang="en-US"/>
          </a:p>
        </p:txBody>
      </p:sp>
    </p:spTree>
    <p:extLst>
      <p:ext uri="{BB962C8B-B14F-4D97-AF65-F5344CB8AC3E}">
        <p14:creationId xmlns:p14="http://schemas.microsoft.com/office/powerpoint/2010/main" val="86263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administrative templates?</a:t>
            </a:r>
          </a:p>
        </p:txBody>
      </p:sp>
      <p:sp>
        <p:nvSpPr>
          <p:cNvPr id="4" name="Content Placeholder 1"/>
          <p:cNvSpPr>
            <a:spLocks noGrp="1"/>
          </p:cNvSpPr>
          <p:nvPr/>
        </p:nvSpPr>
        <p:spPr bwMode="auto">
          <a:xfrm>
            <a:off x="333284" y="931570"/>
            <a:ext cx="852384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300"/>
              </a:spcBef>
            </a:pPr>
            <a:r>
              <a:rPr lang="en-CA" sz="2000" dirty="0"/>
              <a:t>Administrative templates give you the ability to control the environment of the operating system and the user experience:</a:t>
            </a:r>
          </a:p>
          <a:p>
            <a:pPr>
              <a:spcBef>
                <a:spcPts val="300"/>
              </a:spcBef>
            </a:pPr>
            <a:r>
              <a:rPr lang="en-CA" sz="2000" dirty="0"/>
              <a:t>Administrative template section for computers:</a:t>
            </a:r>
          </a:p>
          <a:p>
            <a:pPr lvl="1">
              <a:spcBef>
                <a:spcPts val="300"/>
              </a:spcBef>
            </a:pPr>
            <a:r>
              <a:rPr lang="en-CA" sz="1800" dirty="0"/>
              <a:t>Control Panel</a:t>
            </a:r>
          </a:p>
          <a:p>
            <a:pPr lvl="1">
              <a:spcBef>
                <a:spcPts val="300"/>
              </a:spcBef>
            </a:pPr>
            <a:r>
              <a:rPr lang="en-CA" sz="1800" dirty="0"/>
              <a:t>Network</a:t>
            </a:r>
          </a:p>
          <a:p>
            <a:pPr lvl="1">
              <a:spcBef>
                <a:spcPts val="300"/>
              </a:spcBef>
            </a:pPr>
            <a:r>
              <a:rPr lang="en-CA" sz="1800" dirty="0"/>
              <a:t>Printers</a:t>
            </a:r>
          </a:p>
          <a:p>
            <a:pPr lvl="1">
              <a:spcBef>
                <a:spcPts val="300"/>
              </a:spcBef>
            </a:pPr>
            <a:r>
              <a:rPr lang="en-CA" sz="1800" dirty="0"/>
              <a:t>System</a:t>
            </a:r>
          </a:p>
          <a:p>
            <a:pPr lvl="1">
              <a:spcBef>
                <a:spcPts val="300"/>
              </a:spcBef>
            </a:pPr>
            <a:r>
              <a:rPr lang="en-CA" sz="1800" dirty="0"/>
              <a:t>Windows-based components</a:t>
            </a:r>
          </a:p>
          <a:p>
            <a:pPr>
              <a:spcBef>
                <a:spcPts val="300"/>
              </a:spcBef>
            </a:pPr>
            <a:r>
              <a:rPr lang="en-CA" sz="2000" dirty="0"/>
              <a:t>Administrative template section for users:</a:t>
            </a:r>
          </a:p>
          <a:p>
            <a:pPr lvl="1">
              <a:spcBef>
                <a:spcPts val="300"/>
              </a:spcBef>
            </a:pPr>
            <a:r>
              <a:rPr lang="en-CA" sz="1800" dirty="0"/>
              <a:t>Control Panel</a:t>
            </a:r>
          </a:p>
          <a:p>
            <a:pPr lvl="1">
              <a:spcBef>
                <a:spcPts val="300"/>
              </a:spcBef>
            </a:pPr>
            <a:r>
              <a:rPr lang="en-CA" sz="1800" dirty="0"/>
              <a:t>Desktop</a:t>
            </a:r>
          </a:p>
          <a:p>
            <a:pPr lvl="1">
              <a:spcBef>
                <a:spcPts val="300"/>
              </a:spcBef>
            </a:pPr>
            <a:r>
              <a:rPr lang="en-CA" sz="1800" dirty="0"/>
              <a:t>Network</a:t>
            </a:r>
          </a:p>
          <a:p>
            <a:pPr lvl="1">
              <a:spcBef>
                <a:spcPts val="300"/>
              </a:spcBef>
            </a:pPr>
            <a:r>
              <a:rPr lang="en-CA" sz="1800" dirty="0"/>
              <a:t>Start menu and taskbar</a:t>
            </a:r>
          </a:p>
          <a:p>
            <a:pPr lvl="1">
              <a:spcBef>
                <a:spcPts val="300"/>
              </a:spcBef>
            </a:pPr>
            <a:r>
              <a:rPr lang="en-CA" sz="1800" dirty="0"/>
              <a:t>System</a:t>
            </a:r>
          </a:p>
          <a:p>
            <a:pPr lvl="1">
              <a:spcBef>
                <a:spcPts val="300"/>
              </a:spcBef>
            </a:pPr>
            <a:r>
              <a:rPr lang="en-CA" sz="1800" dirty="0"/>
              <a:t>Windows-based components</a:t>
            </a:r>
          </a:p>
          <a:p>
            <a:pPr>
              <a:spcBef>
                <a:spcPts val="300"/>
              </a:spcBef>
            </a:pPr>
            <a:r>
              <a:rPr lang="en-CA" sz="2000" dirty="0"/>
              <a:t>Each of these main sections contain many subfolders to further organize settings</a:t>
            </a:r>
          </a:p>
          <a:p>
            <a:pPr>
              <a:spcBef>
                <a:spcPts val="300"/>
              </a:spcBef>
            </a:pPr>
            <a:endParaRPr lang="en-CA" sz="2000" dirty="0"/>
          </a:p>
          <a:p>
            <a:pPr>
              <a:spcBef>
                <a:spcPts val="300"/>
              </a:spcBef>
            </a:pPr>
            <a:endParaRPr lang="en-US" sz="2000" dirty="0"/>
          </a:p>
        </p:txBody>
      </p:sp>
    </p:spTree>
    <p:extLst>
      <p:ext uri="{BB962C8B-B14F-4D97-AF65-F5344CB8AC3E}">
        <p14:creationId xmlns:p14="http://schemas.microsoft.com/office/powerpoint/2010/main" val="1769801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CA" dirty="0"/>
              <a:t>Best Practice
Common Issues and Troubleshooting Tips</a:t>
            </a:r>
          </a:p>
          <a:p>
            <a:r>
              <a:rPr lang="en-CA" dirty="0"/>
              <a:t>Review Questions</a:t>
            </a:r>
            <a:endParaRPr lang="en-US" dirty="0"/>
          </a:p>
        </p:txBody>
      </p:sp>
    </p:spTree>
    <p:extLst>
      <p:ext uri="{BB962C8B-B14F-4D97-AF65-F5344CB8AC3E}">
        <p14:creationId xmlns:p14="http://schemas.microsoft.com/office/powerpoint/2010/main" val="3249342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684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What are .adm and .admx files?</a:t>
            </a:r>
            <a:endParaRPr lang="en-US"/>
          </a:p>
        </p:txBody>
      </p:sp>
      <p:sp>
        <p:nvSpPr>
          <p:cNvPr id="4" name="Content Placeholder 1"/>
          <p:cNvSpPr>
            <a:spLocks noGrp="1"/>
          </p:cNvSpPr>
          <p:nvPr/>
        </p:nvSpPr>
        <p:spPr bwMode="auto">
          <a:xfrm>
            <a:off x="458788" y="911487"/>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a:t>
            </a:r>
            <a:r>
              <a:rPr lang="en-CA" dirty="0" err="1"/>
              <a:t>adm</a:t>
            </a:r>
            <a:r>
              <a:rPr lang="en-CA" dirty="0"/>
              <a:t> files:</a:t>
            </a:r>
          </a:p>
          <a:p>
            <a:pPr lvl="1"/>
            <a:r>
              <a:rPr lang="en-CA" dirty="0"/>
              <a:t>Are copied into every GPO in SYSVOL</a:t>
            </a:r>
          </a:p>
          <a:p>
            <a:pPr lvl="1"/>
            <a:r>
              <a:rPr lang="en-CA" dirty="0"/>
              <a:t>Are difficult to customize</a:t>
            </a:r>
          </a:p>
          <a:p>
            <a:pPr lvl="1"/>
            <a:r>
              <a:rPr lang="en-CA" dirty="0"/>
              <a:t>Are not language-neutral</a:t>
            </a:r>
          </a:p>
          <a:p>
            <a:pPr lvl="1"/>
            <a:r>
              <a:rPr lang="en-CA" dirty="0"/>
              <a:t>Could cause SYSVOL bloat if there are many GPOs </a:t>
            </a:r>
          </a:p>
          <a:p>
            <a:r>
              <a:rPr lang="en-CA" dirty="0"/>
              <a:t>.</a:t>
            </a:r>
            <a:r>
              <a:rPr lang="en-CA" dirty="0" err="1"/>
              <a:t>admx</a:t>
            </a:r>
            <a:r>
              <a:rPr lang="en-CA" dirty="0"/>
              <a:t> files:</a:t>
            </a:r>
          </a:p>
          <a:p>
            <a:pPr lvl="1"/>
            <a:r>
              <a:rPr lang="en-CA" dirty="0"/>
              <a:t>Are language-neutral</a:t>
            </a:r>
          </a:p>
          <a:p>
            <a:pPr lvl="1"/>
            <a:r>
              <a:rPr lang="en-CA" dirty="0"/>
              <a:t>.</a:t>
            </a:r>
            <a:r>
              <a:rPr lang="en-CA" dirty="0" err="1"/>
              <a:t>adml</a:t>
            </a:r>
            <a:r>
              <a:rPr lang="en-CA" dirty="0"/>
              <a:t> files provide the localized language</a:t>
            </a:r>
          </a:p>
          <a:p>
            <a:pPr lvl="1"/>
            <a:r>
              <a:rPr lang="en-CA" dirty="0"/>
              <a:t>Are not stored in the GPO</a:t>
            </a:r>
          </a:p>
          <a:p>
            <a:pPr lvl="1"/>
            <a:r>
              <a:rPr lang="en-CA" dirty="0"/>
              <a:t>Are extensible through XML</a:t>
            </a:r>
          </a:p>
          <a:p>
            <a:endParaRPr lang="en-CA" dirty="0"/>
          </a:p>
          <a:p>
            <a:endParaRPr lang="en-CA" dirty="0"/>
          </a:p>
          <a:p>
            <a:endParaRPr lang="en-CA" dirty="0"/>
          </a:p>
        </p:txBody>
      </p:sp>
    </p:spTree>
    <p:extLst>
      <p:ext uri="{BB962C8B-B14F-4D97-AF65-F5344CB8AC3E}">
        <p14:creationId xmlns:p14="http://schemas.microsoft.com/office/powerpoint/2010/main" val="181464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937ffb0-a201-4e0e-98c9-d7d13a023e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Overview of the central store</a:t>
            </a:r>
            <a:endParaRPr lang="en-US"/>
          </a:p>
        </p:txBody>
      </p:sp>
      <p:grpSp>
        <p:nvGrpSpPr>
          <p:cNvPr id="4" name="Group 3" descr="The illustration depicts a user who is sitting in front of a workstation and editing .admx files. An arrow points from the user to a domain controller, indicating the propagation of these files to the domain controller. Another arrow points from the first domain controller to a second domain controller, showing that the .admx files are replicated. &#10;&#10;&#10;"/>
          <p:cNvGrpSpPr/>
          <p:nvPr/>
        </p:nvGrpSpPr>
        <p:grpSpPr>
          <a:xfrm>
            <a:off x="457200" y="1066800"/>
            <a:ext cx="8229600" cy="5105400"/>
            <a:chOff x="457200" y="1066800"/>
            <a:chExt cx="8229600" cy="510540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4685" y="4226837"/>
              <a:ext cx="380015" cy="110372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0612" y="4273537"/>
              <a:ext cx="380015" cy="1103721"/>
            </a:xfrm>
            <a:prstGeom prst="rect">
              <a:avLst/>
            </a:prstGeom>
          </p:spPr>
        </p:pic>
        <p:sp>
          <p:nvSpPr>
            <p:cNvPr id="7" name="Line 10"/>
            <p:cNvSpPr>
              <a:spLocks noChangeShapeType="1"/>
            </p:cNvSpPr>
            <p:nvPr/>
          </p:nvSpPr>
          <p:spPr bwMode="auto">
            <a:xfrm>
              <a:off x="2343150" y="4419600"/>
              <a:ext cx="1504950" cy="152400"/>
            </a:xfrm>
            <a:prstGeom prst="line">
              <a:avLst/>
            </a:prstGeom>
            <a:noFill/>
            <a:ln w="9525">
              <a:noFill/>
              <a:round/>
              <a:headEnd/>
              <a:tailEnd type="triangle" w="med" len="med"/>
            </a:ln>
            <a:effectLst>
              <a:outerShdw dist="35921" dir="2700000" algn="ctr" rotWithShape="0">
                <a:srgbClr val="AFAFAF"/>
              </a:outerShdw>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dirty="0">
                <a:latin typeface="Segoe UI" pitchFamily="34" charset="0"/>
                <a:ea typeface="Segoe UI" pitchFamily="34" charset="0"/>
                <a:cs typeface="Segoe UI" pitchFamily="34" charset="0"/>
              </a:endParaRPr>
            </a:p>
          </p:txBody>
        </p:sp>
        <p:sp>
          <p:nvSpPr>
            <p:cNvPr id="8" name="AutoShape 18"/>
            <p:cNvSpPr>
              <a:spLocks noChangeArrowheads="1"/>
            </p:cNvSpPr>
            <p:nvPr/>
          </p:nvSpPr>
          <p:spPr bwMode="auto">
            <a:xfrm>
              <a:off x="744537" y="5415187"/>
              <a:ext cx="2244725" cy="700088"/>
            </a:xfrm>
            <a:prstGeom prst="roundRect">
              <a:avLst>
                <a:gd name="adj" fmla="val 10921"/>
              </a:avLst>
            </a:prstGeom>
            <a:solidFill>
              <a:schemeClr val="bg1"/>
            </a:solid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000" b="0" dirty="0">
                  <a:latin typeface="Segoe UI" pitchFamily="34" charset="0"/>
                  <a:ea typeface="Segoe UI" pitchFamily="34" charset="0"/>
                  <a:cs typeface="Segoe UI" pitchFamily="34" charset="0"/>
                </a:rPr>
                <a:t>Windows 10</a:t>
              </a:r>
            </a:p>
            <a:p>
              <a:pPr algn="ctr">
                <a:defRPr/>
              </a:pPr>
              <a:r>
                <a:rPr lang="en-US" sz="2000" b="0" dirty="0">
                  <a:latin typeface="Segoe UI" pitchFamily="34" charset="0"/>
                  <a:ea typeface="Segoe UI" pitchFamily="34" charset="0"/>
                  <a:cs typeface="Segoe UI" pitchFamily="34" charset="0"/>
                </a:rPr>
                <a:t>workstation</a:t>
              </a:r>
            </a:p>
          </p:txBody>
        </p:sp>
        <p:sp>
          <p:nvSpPr>
            <p:cNvPr id="9" name="AutoShape 21"/>
            <p:cNvSpPr>
              <a:spLocks noChangeArrowheads="1"/>
            </p:cNvSpPr>
            <p:nvPr/>
          </p:nvSpPr>
          <p:spPr bwMode="auto">
            <a:xfrm>
              <a:off x="3751857" y="3654256"/>
              <a:ext cx="1373585" cy="373634"/>
            </a:xfrm>
            <a:prstGeom prst="roundRect">
              <a:avLst>
                <a:gd name="adj" fmla="val 10921"/>
              </a:avLst>
            </a:prstGeom>
            <a:solidFill>
              <a:schemeClr val="bg1"/>
            </a:solid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400" b="0" dirty="0">
                  <a:latin typeface="Segoe UI" pitchFamily="34" charset="0"/>
                  <a:ea typeface="Segoe UI" pitchFamily="34" charset="0"/>
                  <a:cs typeface="Segoe UI" pitchFamily="34" charset="0"/>
                </a:rPr>
                <a:t>.</a:t>
              </a:r>
              <a:r>
                <a:rPr lang="en-US" sz="2400" b="0" dirty="0" err="1">
                  <a:latin typeface="Segoe UI" pitchFamily="34" charset="0"/>
                  <a:ea typeface="Segoe UI" pitchFamily="34" charset="0"/>
                  <a:cs typeface="Segoe UI" pitchFamily="34" charset="0"/>
                </a:rPr>
                <a:t>admx</a:t>
              </a:r>
              <a:r>
                <a:rPr lang="en-US" sz="2400" b="0">
                  <a:latin typeface="Segoe UI" pitchFamily="34" charset="0"/>
                  <a:ea typeface="Segoe UI" pitchFamily="34" charset="0"/>
                  <a:cs typeface="Segoe UI" pitchFamily="34" charset="0"/>
                </a:rPr>
                <a:t> files</a:t>
              </a:r>
              <a:endParaRPr lang="en-US" sz="2400" b="0" dirty="0">
                <a:latin typeface="Segoe UI" pitchFamily="34" charset="0"/>
                <a:ea typeface="Segoe UI" pitchFamily="34" charset="0"/>
                <a:cs typeface="Segoe UI" pitchFamily="34" charset="0"/>
              </a:endParaRPr>
            </a:p>
          </p:txBody>
        </p:sp>
        <p:pic>
          <p:nvPicPr>
            <p:cNvPr id="10" name="Picture 9"/>
            <p:cNvPicPr>
              <a:picLocks noChangeAspect="1" noChangeArrowheads="1"/>
            </p:cNvPicPr>
            <p:nvPr/>
          </p:nvPicPr>
          <p:blipFill>
            <a:blip r:embed="rId4" cstate="print"/>
            <a:srcRect/>
            <a:stretch>
              <a:fillRect/>
            </a:stretch>
          </p:blipFill>
          <p:spPr bwMode="auto">
            <a:xfrm>
              <a:off x="2311400" y="4825398"/>
              <a:ext cx="1568450" cy="304800"/>
            </a:xfrm>
            <a:prstGeom prst="rect">
              <a:avLst/>
            </a:prstGeom>
            <a:noFill/>
            <a:ln w="9525">
              <a:noFill/>
              <a:miter lim="800000"/>
              <a:headEnd/>
              <a:tailEnd/>
            </a:ln>
          </p:spPr>
        </p:pic>
        <p:sp>
          <p:nvSpPr>
            <p:cNvPr id="11" name="AutoShape 25"/>
            <p:cNvSpPr>
              <a:spLocks noChangeArrowheads="1"/>
            </p:cNvSpPr>
            <p:nvPr/>
          </p:nvSpPr>
          <p:spPr bwMode="auto">
            <a:xfrm>
              <a:off x="3475038" y="5707287"/>
              <a:ext cx="1927225" cy="407988"/>
            </a:xfrm>
            <a:prstGeom prst="roundRect">
              <a:avLst>
                <a:gd name="adj" fmla="val 10921"/>
              </a:avLst>
            </a:prstGeom>
            <a:solidFill>
              <a:schemeClr val="bg1"/>
            </a:solid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000" b="0" dirty="0">
                  <a:latin typeface="Segoe UI" pitchFamily="34" charset="0"/>
                  <a:ea typeface="Segoe UI" pitchFamily="34" charset="0"/>
                  <a:cs typeface="Segoe UI" pitchFamily="34" charset="0"/>
                </a:rPr>
                <a:t>Domain controller</a:t>
              </a:r>
            </a:p>
            <a:p>
              <a:pPr algn="ctr">
                <a:defRPr/>
              </a:pPr>
              <a:r>
                <a:rPr lang="en-US" sz="2000" b="0" dirty="0">
                  <a:latin typeface="Segoe UI" pitchFamily="34" charset="0"/>
                  <a:ea typeface="Segoe UI" pitchFamily="34" charset="0"/>
                  <a:cs typeface="Segoe UI" pitchFamily="34" charset="0"/>
                </a:rPr>
                <a:t> with SYSVOL</a:t>
              </a:r>
            </a:p>
          </p:txBody>
        </p:sp>
        <p:pic>
          <p:nvPicPr>
            <p:cNvPr id="12" name="Picture 11"/>
            <p:cNvPicPr>
              <a:picLocks noChangeAspect="1" noChangeArrowheads="1"/>
            </p:cNvPicPr>
            <p:nvPr/>
          </p:nvPicPr>
          <p:blipFill>
            <a:blip r:embed="rId4" cstate="print"/>
            <a:srcRect/>
            <a:stretch>
              <a:fillRect/>
            </a:stretch>
          </p:blipFill>
          <p:spPr bwMode="auto">
            <a:xfrm>
              <a:off x="4972012" y="4917897"/>
              <a:ext cx="1568450" cy="304800"/>
            </a:xfrm>
            <a:prstGeom prst="rect">
              <a:avLst/>
            </a:prstGeom>
            <a:noFill/>
            <a:ln w="9525">
              <a:noFill/>
              <a:miter lim="800000"/>
              <a:headEnd/>
              <a:tailEnd/>
            </a:ln>
          </p:spPr>
        </p:pic>
        <p:sp>
          <p:nvSpPr>
            <p:cNvPr id="13" name="AutoShape 36"/>
            <p:cNvSpPr>
              <a:spLocks noChangeArrowheads="1"/>
            </p:cNvSpPr>
            <p:nvPr/>
          </p:nvSpPr>
          <p:spPr bwMode="auto">
            <a:xfrm>
              <a:off x="6090857" y="5689854"/>
              <a:ext cx="1927225" cy="407988"/>
            </a:xfrm>
            <a:prstGeom prst="roundRect">
              <a:avLst>
                <a:gd name="adj" fmla="val 10921"/>
              </a:avLst>
            </a:prstGeom>
            <a:solidFill>
              <a:schemeClr val="bg1"/>
            </a:solid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000" b="0" dirty="0">
                  <a:latin typeface="Segoe UI" pitchFamily="34" charset="0"/>
                  <a:ea typeface="Segoe UI" pitchFamily="34" charset="0"/>
                  <a:cs typeface="Segoe UI" pitchFamily="34" charset="0"/>
                </a:rPr>
                <a:t>Domain controller</a:t>
              </a:r>
            </a:p>
            <a:p>
              <a:pPr algn="ctr">
                <a:defRPr/>
              </a:pPr>
              <a:r>
                <a:rPr lang="en-US" sz="2000" b="0" dirty="0">
                  <a:latin typeface="Segoe UI" pitchFamily="34" charset="0"/>
                  <a:ea typeface="Segoe UI" pitchFamily="34" charset="0"/>
                  <a:cs typeface="Segoe UI" pitchFamily="34" charset="0"/>
                </a:rPr>
                <a:t> with SYSVOL</a:t>
              </a:r>
            </a:p>
          </p:txBody>
        </p:sp>
        <p:pic>
          <p:nvPicPr>
            <p:cNvPr id="14"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88232" y="4307117"/>
              <a:ext cx="969168" cy="8599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859756" y="4767094"/>
              <a:ext cx="483394" cy="3816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44537" y="4516584"/>
              <a:ext cx="797803" cy="8139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177159" y="5054912"/>
              <a:ext cx="648462" cy="29377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259693" y="4687102"/>
              <a:ext cx="483394" cy="38162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864693" y="4991449"/>
              <a:ext cx="648462" cy="2937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1" descr="Image depicting a user who is sitting in front of a workstation, editing ADMX files. An arrow points from the user to a domain controller, indicating the propagation of these files to the domain controller. Another arrow points from the first domain controller to a second domain controller, showing that the ADMX files are replicated. &#10;&#10;"/>
            <p:cNvSpPr txBox="1">
              <a:spLocks/>
            </p:cNvSpPr>
            <p:nvPr/>
          </p:nvSpPr>
          <p:spPr>
            <a:xfrm>
              <a:off x="457200" y="1066800"/>
              <a:ext cx="8229600" cy="5105400"/>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marR="0" lvl="0" indent="0" algn="l" defTabSz="914400" rtl="0" eaLnBrk="1" fontAlgn="base" latinLnBrk="0" hangingPunct="1">
                <a:lnSpc>
                  <a:spcPct val="100000"/>
                </a:lnSpc>
                <a:spcBef>
                  <a:spcPts val="800"/>
                </a:spcBef>
                <a:spcAft>
                  <a:spcPct val="0"/>
                </a:spcAft>
                <a:buClrTx/>
                <a:buSzTx/>
                <a:buFont typeface="Arial" pitchFamily="34" charset="0"/>
                <a:buNone/>
                <a:tabLst/>
                <a:defRPr/>
              </a:pPr>
              <a:r>
                <a:rPr kumimoji="0" lang="en-US" sz="2400" b="0" i="0" u="none" strike="noStrike" kern="1200" cap="none" spc="0" normalizeH="0" baseline="0" noProof="0" dirty="0">
                  <a:ln>
                    <a:noFill/>
                  </a:ln>
                  <a:solidFill>
                    <a:srgbClr val="000000"/>
                  </a:solidFill>
                  <a:effectLst/>
                  <a:uLnTx/>
                  <a:uFillTx/>
                </a:rPr>
                <a:t>The central </a:t>
              </a:r>
              <a:r>
                <a:rPr lang="en-US" sz="2400" dirty="0">
                  <a:solidFill>
                    <a:srgbClr val="000000"/>
                  </a:solidFill>
                </a:rPr>
                <a:t>s</a:t>
              </a:r>
              <a:r>
                <a:rPr kumimoji="0" lang="en-US" sz="2400" b="0" i="0" u="none" strike="noStrike" kern="1200" cap="none" spc="0" normalizeH="0" baseline="0" noProof="0" dirty="0">
                  <a:ln>
                    <a:noFill/>
                  </a:ln>
                  <a:solidFill>
                    <a:srgbClr val="000000"/>
                  </a:solidFill>
                  <a:effectLst/>
                  <a:uLnTx/>
                  <a:uFillTx/>
                </a:rPr>
                <a:t>tore:</a:t>
              </a:r>
            </a:p>
            <a:p>
              <a:pPr marL="694944" marR="0" lvl="0" indent="-173736" algn="l" defTabSz="914400" rtl="0" eaLnBrk="1" fontAlgn="base" latinLnBrk="0" hangingPunct="1">
                <a:lnSpc>
                  <a:spcPct val="100000"/>
                </a:lnSpc>
                <a:spcBef>
                  <a:spcPts val="800"/>
                </a:spcBef>
                <a:spcAft>
                  <a:spcPct val="0"/>
                </a:spcAft>
                <a:buClr>
                  <a:srgbClr val="0070C0"/>
                </a:buClr>
                <a:buSzTx/>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rPr>
                <a:t>Is a central repository for .</a:t>
              </a:r>
              <a:r>
                <a:rPr kumimoji="0" lang="en-US" sz="2000" b="0" i="0" u="none" strike="noStrike" kern="1200" cap="none" spc="0" normalizeH="0" baseline="0" noProof="0" dirty="0" err="1">
                  <a:ln>
                    <a:noFill/>
                  </a:ln>
                  <a:solidFill>
                    <a:srgbClr val="000000"/>
                  </a:solidFill>
                  <a:effectLst/>
                  <a:uLnTx/>
                  <a:uFillTx/>
                </a:rPr>
                <a:t>admx</a:t>
              </a:r>
              <a:r>
                <a:rPr kumimoji="0" lang="en-US" sz="2000" b="0" i="0" u="none" strike="noStrike" kern="1200" cap="none" spc="0" normalizeH="0" baseline="0" noProof="0" dirty="0">
                  <a:ln>
                    <a:noFill/>
                  </a:ln>
                  <a:solidFill>
                    <a:srgbClr val="000000"/>
                  </a:solidFill>
                  <a:effectLst/>
                  <a:uLnTx/>
                  <a:uFillTx/>
                </a:rPr>
                <a:t> and .</a:t>
              </a:r>
              <a:r>
                <a:rPr kumimoji="0" lang="en-US" sz="2000" b="0" i="0" u="none" strike="noStrike" kern="1200" cap="none" spc="0" normalizeH="0" baseline="0" noProof="0" dirty="0" err="1">
                  <a:ln>
                    <a:noFill/>
                  </a:ln>
                  <a:solidFill>
                    <a:srgbClr val="000000"/>
                  </a:solidFill>
                  <a:effectLst/>
                  <a:uLnTx/>
                  <a:uFillTx/>
                </a:rPr>
                <a:t>adml</a:t>
              </a:r>
              <a:r>
                <a:rPr kumimoji="0" lang="en-US" sz="2000" b="0" i="0" u="none" strike="noStrike" kern="1200" cap="none" spc="0" normalizeH="0" baseline="0" noProof="0" dirty="0">
                  <a:ln>
                    <a:noFill/>
                  </a:ln>
                  <a:solidFill>
                    <a:srgbClr val="000000"/>
                  </a:solidFill>
                  <a:effectLst/>
                  <a:uLnTx/>
                  <a:uFillTx/>
                </a:rPr>
                <a:t> files</a:t>
              </a:r>
            </a:p>
            <a:p>
              <a:pPr marL="694944" marR="0" lvl="0" indent="-173736" algn="l" defTabSz="914400" rtl="0" eaLnBrk="1" fontAlgn="base" latinLnBrk="0" hangingPunct="1">
                <a:lnSpc>
                  <a:spcPct val="100000"/>
                </a:lnSpc>
                <a:spcBef>
                  <a:spcPts val="800"/>
                </a:spcBef>
                <a:spcAft>
                  <a:spcPct val="0"/>
                </a:spcAft>
                <a:buClr>
                  <a:srgbClr val="0070C0"/>
                </a:buClr>
                <a:buSzTx/>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rPr>
                <a:t>Is stored in SYSVOL</a:t>
              </a:r>
            </a:p>
            <a:p>
              <a:pPr marL="694944" marR="0" lvl="0" indent="-173736" algn="l" defTabSz="914400" rtl="0" eaLnBrk="1" fontAlgn="base" latinLnBrk="0" hangingPunct="1">
                <a:lnSpc>
                  <a:spcPct val="100000"/>
                </a:lnSpc>
                <a:spcBef>
                  <a:spcPts val="800"/>
                </a:spcBef>
                <a:spcAft>
                  <a:spcPct val="0"/>
                </a:spcAft>
                <a:buClr>
                  <a:srgbClr val="0070C0"/>
                </a:buClr>
                <a:buSzTx/>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rPr>
                <a:t>Must be created manually</a:t>
              </a:r>
            </a:p>
            <a:p>
              <a:pPr marL="694944" marR="0" lvl="0" indent="-173736" algn="l" defTabSz="914400" rtl="0" eaLnBrk="1" fontAlgn="base" latinLnBrk="0" hangingPunct="1">
                <a:lnSpc>
                  <a:spcPct val="100000"/>
                </a:lnSpc>
                <a:spcBef>
                  <a:spcPts val="800"/>
                </a:spcBef>
                <a:spcAft>
                  <a:spcPct val="0"/>
                </a:spcAft>
                <a:buClr>
                  <a:srgbClr val="0070C0"/>
                </a:buClr>
                <a:buSzTx/>
                <a:buFont typeface="Arial" pitchFamily="34" charset="0"/>
                <a:buChar char="•"/>
                <a:tabLst/>
                <a:defRPr/>
              </a:pPr>
              <a:r>
                <a:rPr kumimoji="0" lang="en-US" sz="2000" b="0" i="0" u="none" strike="noStrike" kern="1200" cap="none" spc="0" normalizeH="0" baseline="0" noProof="0" dirty="0">
                  <a:ln>
                    <a:noFill/>
                  </a:ln>
                  <a:solidFill>
                    <a:srgbClr val="000000"/>
                  </a:solidFill>
                  <a:effectLst/>
                  <a:uLnTx/>
                  <a:uFillTx/>
                </a:rPr>
                <a:t>Is detected automatically by Windows Vista, Windows Server 2008, and newer operating systems</a:t>
              </a:r>
            </a:p>
            <a:p>
              <a:pPr marL="45720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en-US" sz="28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64506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fb946f6-545b-48f8-b877-873fbeaad919">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478352" cy="740664"/>
          </a:xfrm>
        </p:spPr>
        <p:txBody>
          <a:bodyPr/>
          <a:lstStyle/>
          <a:p>
            <a:r>
              <a:rPr lang="en-CA" dirty="0"/>
              <a:t>Discussion: Practical uses of administrative templates</a:t>
            </a:r>
            <a:endParaRPr lang="en-US" dirty="0"/>
          </a:p>
        </p:txBody>
      </p:sp>
      <p:grpSp>
        <p:nvGrpSpPr>
          <p:cNvPr id="4" name="Group 3" descr="This slide has a group of users with a dialog bubble that contains the discussion questions “How do you provide desktop security currently? How much administrative access do users have to their systems? Which Group Policy settings will you find useful in your organization?”. A clock indicates that this discussion should take no longer than 15 minutes."/>
          <p:cNvGrpSpPr/>
          <p:nvPr/>
        </p:nvGrpSpPr>
        <p:grpSpPr>
          <a:xfrm>
            <a:off x="783771" y="1080398"/>
            <a:ext cx="8154956" cy="5600320"/>
            <a:chOff x="783771" y="1080398"/>
            <a:chExt cx="8154956" cy="5600320"/>
          </a:xfrm>
        </p:grpSpPr>
        <p:sp>
          <p:nvSpPr>
            <p:cNvPr id="5" name="Rectangle 4"/>
            <p:cNvSpPr/>
            <p:nvPr/>
          </p:nvSpPr>
          <p:spPr bwMode="auto">
            <a:xfrm>
              <a:off x="6662057" y="4683967"/>
              <a:ext cx="2276670" cy="1996751"/>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15 minutes</a:t>
              </a:r>
            </a:p>
          </p:txBody>
        </p:sp>
        <p:sp>
          <p:nvSpPr>
            <p:cNvPr id="6" name="TextBox 10"/>
            <p:cNvSpPr txBox="1">
              <a:spLocks noChangeArrowheads="1"/>
            </p:cNvSpPr>
            <p:nvPr/>
          </p:nvSpPr>
          <p:spPr bwMode="auto">
            <a:xfrm>
              <a:off x="954435" y="1080398"/>
              <a:ext cx="6930313"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a:buClr>
                  <a:srgbClr val="0070C0"/>
                </a:buClr>
                <a:buFont typeface="Arial" panose="020B0604020202020204" pitchFamily="34" charset="0"/>
                <a:buChar char="•"/>
              </a:pPr>
              <a:r>
                <a:rPr lang="en-CA" sz="2800" b="0" dirty="0">
                  <a:latin typeface="Segoe UI" panose="020B0502040204020203" pitchFamily="34" charset="0"/>
                  <a:cs typeface="Segoe UI" panose="020B0502040204020203" pitchFamily="34" charset="0"/>
                </a:rPr>
                <a:t>How do you provide desktop security currently?</a:t>
              </a:r>
            </a:p>
            <a:p>
              <a:pPr marL="457200" indent="-457200">
                <a:buClr>
                  <a:srgbClr val="0070C0"/>
                </a:buClr>
                <a:buFont typeface="Arial" panose="020B0604020202020204" pitchFamily="34" charset="0"/>
                <a:buChar char="•"/>
              </a:pPr>
              <a:r>
                <a:rPr lang="en-CA" sz="2800" b="0" dirty="0">
                  <a:latin typeface="Segoe UI" panose="020B0502040204020203" pitchFamily="34" charset="0"/>
                  <a:cs typeface="Segoe UI" panose="020B0502040204020203" pitchFamily="34" charset="0"/>
                </a:rPr>
                <a:t>How much administrative access do users have to their systems?</a:t>
              </a:r>
            </a:p>
            <a:p>
              <a:pPr marL="457200" indent="-457200">
                <a:buClr>
                  <a:srgbClr val="0070C0"/>
                </a:buClr>
                <a:buFont typeface="Arial" panose="020B0604020202020204" pitchFamily="34" charset="0"/>
                <a:buChar char="•"/>
              </a:pPr>
              <a:r>
                <a:rPr lang="en-CA" sz="2800" b="0" dirty="0">
                  <a:latin typeface="Segoe UI" panose="020B0502040204020203" pitchFamily="34" charset="0"/>
                  <a:cs typeface="Segoe UI" panose="020B0502040204020203" pitchFamily="34" charset="0"/>
                </a:rPr>
                <a:t>Which Group Policy settings will you find useful in your organization?</a:t>
              </a:r>
            </a:p>
          </p:txBody>
        </p:sp>
        <p:pic>
          <p:nvPicPr>
            <p:cNvPr id="7" name="Freeform 8"/>
            <p:cNvPicPr>
              <a:picLocks noChangeArrowheads="1"/>
            </p:cNvPicPr>
            <p:nvPr/>
          </p:nvPicPr>
          <p:blipFill>
            <a:blip r:embed="rId3" cstate="print">
              <a:extLst>
                <a:ext uri="{28A0092B-C50C-407E-A947-70E740481C1C}">
                  <a14:useLocalDpi xmlns:a14="http://schemas.microsoft.com/office/drawing/2010/main" val="0"/>
                </a:ext>
              </a:extLst>
            </a:blip>
            <a:srcRect t="-8333" b="-29723"/>
            <a:stretch>
              <a:fillRect/>
            </a:stretch>
          </p:blipFill>
          <p:spPr bwMode="auto">
            <a:xfrm>
              <a:off x="7301739" y="5059592"/>
              <a:ext cx="1230057" cy="8159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Rectangular Callout 7"/>
            <p:cNvSpPr/>
            <p:nvPr/>
          </p:nvSpPr>
          <p:spPr bwMode="auto">
            <a:xfrm>
              <a:off x="783771" y="1101012"/>
              <a:ext cx="7356928" cy="2666316"/>
            </a:xfrm>
            <a:prstGeom prst="wedgeRectCallout">
              <a:avLst>
                <a:gd name="adj1" fmla="val -21594"/>
                <a:gd name="adj2" fmla="val 89583"/>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a:ln>
                  <a:noFill/>
                </a:ln>
                <a:solidFill>
                  <a:schemeClr val="tx1"/>
                </a:solidFill>
                <a:effectLst/>
                <a:latin typeface="Verdana"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3268" y="4683967"/>
              <a:ext cx="1560936" cy="1684732"/>
            </a:xfrm>
            <a:prstGeom prst="rect">
              <a:avLst/>
            </a:prstGeom>
          </p:spPr>
        </p:pic>
        <p:pic>
          <p:nvPicPr>
            <p:cNvPr id="10" name="Picture 9"/>
            <p:cNvPicPr>
              <a:picLocks noChangeAspect="1"/>
            </p:cNvPicPr>
            <p:nvPr/>
          </p:nvPicPr>
          <p:blipFill>
            <a:blip r:embed="rId5"/>
            <a:stretch>
              <a:fillRect/>
            </a:stretch>
          </p:blipFill>
          <p:spPr>
            <a:xfrm>
              <a:off x="7338727" y="5467561"/>
              <a:ext cx="774203" cy="965909"/>
            </a:xfrm>
            <a:prstGeom prst="rect">
              <a:avLst/>
            </a:prstGeom>
          </p:spPr>
        </p:pic>
      </p:grpSp>
    </p:spTree>
    <p:extLst>
      <p:ext uri="{BB962C8B-B14F-4D97-AF65-F5344CB8AC3E}">
        <p14:creationId xmlns:p14="http://schemas.microsoft.com/office/powerpoint/2010/main" val="112553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1a98393-d712-42d2-95e5-8057e2d09f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Demonstration: Configuring settings with administrative templates</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3736" indent="-173736">
              <a:spcBef>
                <a:spcPts val="800"/>
              </a:spcBef>
              <a:buNone/>
            </a:pPr>
            <a:r>
              <a:rPr lang="en-US" dirty="0"/>
              <a:t>In this demonstration, you will see how to:</a:t>
            </a:r>
          </a:p>
          <a:p>
            <a:pPr marL="173736" lvl="1" indent="-173736">
              <a:spcBef>
                <a:spcPts val="800"/>
              </a:spcBef>
              <a:buSzPct val="100000"/>
            </a:pPr>
            <a:r>
              <a:rPr lang="en-US" sz="2000" dirty="0"/>
              <a:t>Configure an Administrative Templates setting</a:t>
            </a:r>
          </a:p>
          <a:p>
            <a:pPr marL="173736" lvl="1" indent="-173736">
              <a:spcBef>
                <a:spcPts val="800"/>
              </a:spcBef>
              <a:buSzPct val="100000"/>
            </a:pPr>
            <a:r>
              <a:rPr lang="en-US" sz="2000" dirty="0"/>
              <a:t>Filter Administrative Templates policy settings</a:t>
            </a:r>
            <a:endParaRPr lang="en-GB" sz="2000" dirty="0"/>
          </a:p>
          <a:p>
            <a:pPr marL="173736" lvl="1" indent="-173736">
              <a:spcBef>
                <a:spcPts val="800"/>
              </a:spcBef>
              <a:buSzPct val="100000"/>
            </a:pPr>
            <a:r>
              <a:rPr lang="en-US" sz="2000" dirty="0"/>
              <a:t>Apply comments to policy settings</a:t>
            </a:r>
            <a:endParaRPr lang="en-GB" sz="2000" dirty="0"/>
          </a:p>
          <a:p>
            <a:pPr marL="173736" lvl="1" indent="-173736">
              <a:spcBef>
                <a:spcPts val="800"/>
              </a:spcBef>
              <a:buSzPct val="100000"/>
            </a:pPr>
            <a:r>
              <a:rPr lang="en-US" sz="2000" dirty="0"/>
              <a:t>Add comments to a GPO</a:t>
            </a:r>
            <a:endParaRPr lang="en-GB" sz="2000" dirty="0"/>
          </a:p>
          <a:p>
            <a:pPr marL="173736" lvl="1" indent="-173736">
              <a:spcBef>
                <a:spcPts val="800"/>
              </a:spcBef>
              <a:buSzPct val="100000"/>
            </a:pPr>
            <a:r>
              <a:rPr lang="en-US" sz="2000" dirty="0"/>
              <a:t>Create a new GPO by copying an existing GPO</a:t>
            </a:r>
          </a:p>
          <a:p>
            <a:pPr marL="173736" lvl="1" indent="-173736">
              <a:spcBef>
                <a:spcPts val="800"/>
              </a:spcBef>
              <a:buSzPct val="100000"/>
            </a:pPr>
            <a:r>
              <a:rPr lang="en-US" sz="2000" dirty="0"/>
              <a:t>Create a new GPO by importing settings that were exported from another GPO</a:t>
            </a:r>
            <a:endParaRPr lang="en-GB" sz="2000" dirty="0"/>
          </a:p>
          <a:p>
            <a:pPr marL="173736" indent="-173736">
              <a:spcBef>
                <a:spcPts val="800"/>
              </a:spcBef>
            </a:pPr>
            <a:endParaRPr lang="en-GB" dirty="0"/>
          </a:p>
          <a:p>
            <a:pPr lvl="0">
              <a:buNone/>
            </a:pPr>
            <a:endParaRPr lang="en-US" dirty="0"/>
          </a:p>
        </p:txBody>
      </p:sp>
    </p:spTree>
    <p:extLst>
      <p:ext uri="{BB962C8B-B14F-4D97-AF65-F5344CB8AC3E}">
        <p14:creationId xmlns:p14="http://schemas.microsoft.com/office/powerpoint/2010/main" val="26736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407325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66</TotalTime>
  <Words>6711</Words>
  <Application>Microsoft Office PowerPoint</Application>
  <PresentationFormat>On-screen Show (4:3)</PresentationFormat>
  <Paragraphs>748</Paragraphs>
  <Slides>41</Slides>
  <Notes>41</Notes>
  <HiddenSlides>12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Symbol</vt:lpstr>
      <vt:lpstr>Arial</vt:lpstr>
      <vt:lpstr>Segoe UI</vt:lpstr>
      <vt:lpstr>Verdana</vt:lpstr>
      <vt:lpstr>Wingdings</vt:lpstr>
      <vt:lpstr>Times New Roman</vt:lpstr>
      <vt:lpstr>Calibri</vt:lpstr>
      <vt:lpstr>NG_MOC_Core_ModuleNew2</vt:lpstr>
      <vt:lpstr>Module 6</vt:lpstr>
      <vt:lpstr>Module Overview</vt:lpstr>
      <vt:lpstr>Lesson 1: Implementing administrative templates</vt:lpstr>
      <vt:lpstr>What are administrative templates?</vt:lpstr>
      <vt:lpstr>What are .adm and .admx files?</vt:lpstr>
      <vt:lpstr>Overview of the central store</vt:lpstr>
      <vt:lpstr>Discussion: Practical uses of administrative templates</vt:lpstr>
      <vt:lpstr>Demonstration: Configuring settings with administrative templates</vt:lpstr>
      <vt:lpstr>PowerPoint Presentation</vt:lpstr>
      <vt:lpstr>PowerPoint Presentation</vt:lpstr>
      <vt:lpstr>PowerPoint Presentation</vt:lpstr>
      <vt:lpstr>Importing security templates</vt:lpstr>
      <vt:lpstr>Managing administrative templates</vt:lpstr>
      <vt:lpstr>Lesson 2: Configuring Folder Redirection, software installation, and scripts</vt:lpstr>
      <vt:lpstr>PowerPoint Presentation</vt:lpstr>
      <vt:lpstr>What is Folder Redirection?</vt:lpstr>
      <vt:lpstr>Settings for configuring Folder Redirection</vt:lpstr>
      <vt:lpstr>Security settings for redirected folders</vt:lpstr>
      <vt:lpstr>Demonstration: Configuring Folder Redirection</vt:lpstr>
      <vt:lpstr>PowerPoint Presentation</vt:lpstr>
      <vt:lpstr>PowerPoint Presentation</vt:lpstr>
      <vt:lpstr>Managing software with Group Policy</vt:lpstr>
      <vt:lpstr>Group Policy settings for applying scripts</vt:lpstr>
      <vt:lpstr>Demonstration: Configuring scripts with GPOs</vt:lpstr>
      <vt:lpstr>PowerPoint Presentation</vt:lpstr>
      <vt:lpstr>PowerPoint Presentation</vt:lpstr>
      <vt:lpstr>Lesson 3: Configuring Group Policy preferences</vt:lpstr>
      <vt:lpstr>PowerPoint Presentation</vt:lpstr>
      <vt:lpstr>What are Group Policy preferences?</vt:lpstr>
      <vt:lpstr>Comparing Group Policy preferences and Group Policy settings</vt:lpstr>
      <vt:lpstr>Features of Group Policy preferences</vt:lpstr>
      <vt:lpstr>Item-level targeting options</vt:lpstr>
      <vt:lpstr>Item-level targeting options</vt:lpstr>
      <vt:lpstr>Demonstration: Configuring Group Policy preferences</vt:lpstr>
      <vt:lpstr>PowerPoint Presentation</vt:lpstr>
      <vt:lpstr>PowerPoint Presentation</vt:lpstr>
      <vt:lpstr>Lab: Managing user settings with Group Policy</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Lakshmy Nair</dc:creator>
  <cp:lastModifiedBy>Jaime Odell</cp:lastModifiedBy>
  <cp:revision>9</cp:revision>
  <dcterms:created xsi:type="dcterms:W3CDTF">2017-01-04T19:41:04Z</dcterms:created>
  <dcterms:modified xsi:type="dcterms:W3CDTF">2017-01-26T17:32:22Z</dcterms:modified>
</cp:coreProperties>
</file>