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2" r:id="rId14"/>
    <p:sldId id="303" r:id="rId15"/>
    <p:sldId id="304" r:id="rId16"/>
    <p:sldId id="268" r:id="rId17"/>
    <p:sldId id="269" r:id="rId18"/>
    <p:sldId id="270" r:id="rId19"/>
    <p:sldId id="271" r:id="rId20"/>
    <p:sldId id="272" r:id="rId21"/>
    <p:sldId id="273" r:id="rId22"/>
    <p:sldId id="274" r:id="rId23"/>
    <p:sldId id="305" r:id="rId24"/>
    <p:sldId id="275" r:id="rId25"/>
    <p:sldId id="276" r:id="rId26"/>
    <p:sldId id="277" r:id="rId27"/>
    <p:sldId id="278" r:id="rId28"/>
    <p:sldId id="306" r:id="rId29"/>
    <p:sldId id="279" r:id="rId30"/>
    <p:sldId id="280" r:id="rId31"/>
    <p:sldId id="281" r:id="rId32"/>
    <p:sldId id="282" r:id="rId33"/>
    <p:sldId id="283" r:id="rId34"/>
    <p:sldId id="284" r:id="rId35"/>
    <p:sldId id="285" r:id="rId36"/>
    <p:sldId id="286" r:id="rId37"/>
    <p:sldId id="287" r:id="rId38"/>
    <p:sldId id="307" r:id="rId39"/>
    <p:sldId id="288" r:id="rId40"/>
    <p:sldId id="289" r:id="rId41"/>
    <p:sldId id="290" r:id="rId42"/>
    <p:sldId id="291" r:id="rId43"/>
    <p:sldId id="292" r:id="rId44"/>
    <p:sldId id="293" r:id="rId45"/>
    <p:sldId id="294" r:id="rId46"/>
    <p:sldId id="295" r:id="rId47"/>
    <p:sldId id="308" r:id="rId48"/>
    <p:sldId id="296" r:id="rId49"/>
    <p:sldId id="297" r:id="rId50"/>
    <p:sldId id="309" r:id="rId51"/>
    <p:sldId id="310" r:id="rId52"/>
    <p:sldId id="311" r:id="rId53"/>
    <p:sldId id="298" r:id="rId54"/>
    <p:sldId id="300" r:id="rId55"/>
    <p:sldId id="301" r:id="rId56"/>
    <p:sldId id="312" r:id="rId57"/>
  </p:sldIdLst>
  <p:sldSz cx="9144000" cy="6858000" type="screen4x3"/>
  <p:notesSz cx="6858000" cy="9144000"/>
  <p:embeddedFontLst>
    <p:embeddedFont>
      <p:font typeface="Segoe UI" panose="020B0502040204020203" pitchFamily="34" charset="0"/>
      <p:regular r:id="rId59"/>
      <p:bold r:id="rId60"/>
      <p:italic r:id="rId61"/>
      <p:boldItalic r:id="rId62"/>
    </p:embeddedFont>
    <p:embeddedFont>
      <p:font typeface="Segoe" panose="020B0604020202020204" charset="0"/>
      <p:regular r:id="rId63"/>
      <p:bold r:id="rId64"/>
      <p:italic r:id="rId65"/>
      <p:boldItalic r:id="rId66"/>
    </p:embeddedFont>
    <p:embeddedFont>
      <p:font typeface="Verdana" panose="020B0604030504040204" pitchFamily="34" charset="0"/>
      <p:regular r:id="rId67"/>
      <p:bold r:id="rId68"/>
      <p:italic r:id="rId69"/>
      <p:boldItalic r:id="rId70"/>
    </p:embeddedFont>
    <p:embeddedFont>
      <p:font typeface="Calibri" panose="020F0502020204030204" pitchFamily="34" charset="0"/>
      <p:regular r:id="rId71"/>
      <p:bold r:id="rId72"/>
      <p:italic r:id="rId73"/>
      <p:boldItalic r:id="rId74"/>
    </p:embeddedFont>
    <p:embeddedFont>
      <p:font typeface="MS PGothic" panose="020B0600070205080204" pitchFamily="34" charset="-128"/>
      <p:regular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96370" autoAdjust="0"/>
  </p:normalViewPr>
  <p:slideViewPr>
    <p:cSldViewPr>
      <p:cViewPr varScale="1">
        <p:scale>
          <a:sx n="114" d="100"/>
          <a:sy n="114" d="100"/>
        </p:scale>
        <p:origin x="150" y="102"/>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font" Target="fonts/font10.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font" Target="fonts/font16.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2710C-FA05-47E7-BF8C-0E54FEC11C13}" type="datetimeFigureOut">
              <a:rPr lang="en-IN" smtClean="0"/>
              <a:t>26-01-2017</a:t>
            </a:fld>
            <a:endParaRPr lang="en-IN"/>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A18ADE-F5B8-49C2-A26A-73C582CF5FEB}" type="slidenum">
              <a:rPr lang="en-IN" smtClean="0"/>
              <a:t>‹#›</a:t>
            </a:fld>
            <a:endParaRPr lang="en-IN"/>
          </a:p>
        </p:txBody>
      </p:sp>
    </p:spTree>
    <p:extLst>
      <p:ext uri="{BB962C8B-B14F-4D97-AF65-F5344CB8AC3E}">
        <p14:creationId xmlns:p14="http://schemas.microsoft.com/office/powerpoint/2010/main" val="3363501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a:t>
            </a:r>
            <a:r>
              <a:rPr lang="en-IN" sz="1000" b="1" dirty="0">
                <a:latin typeface="Arial"/>
                <a:ea typeface="Calibri"/>
                <a:cs typeface="Times New Roman"/>
              </a:rPr>
              <a:t> 90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 </a:t>
            </a:r>
            <a:r>
              <a:rPr lang="en-IN" sz="1000" b="1" dirty="0">
                <a:latin typeface="Arial"/>
                <a:ea typeface="Calibri"/>
                <a:cs typeface="Times New Roman"/>
              </a:rPr>
              <a:t>60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Secure domain controllers and Active Directory Domain Services (AD DS).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account security.</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audit authentication.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managed service accounts (MSAs).</a:t>
            </a:r>
            <a:endParaRPr lang="en-IN" sz="1000" dirty="0">
              <a:effectLst/>
              <a:latin typeface="Arial"/>
              <a:ea typeface="Times New Roman"/>
              <a:cs typeface="Times New Roman"/>
            </a:endParaRPr>
          </a:p>
          <a:p>
            <a:pPr>
              <a:lnSpc>
                <a:spcPts val="1300"/>
              </a:lnSpc>
              <a:spcBef>
                <a:spcPts val="900"/>
              </a:spcBef>
              <a:spcAft>
                <a:spcPts val="300"/>
              </a:spcAft>
            </a:pPr>
            <a:r>
              <a:rPr lang="en-IN" sz="1000" b="1" dirty="0">
                <a:effectLst/>
                <a:latin typeface="Arial"/>
                <a:ea typeface="Times New Roman"/>
                <a:cs typeface="Segoe UI"/>
              </a:rPr>
              <a:t>Required materials</a:t>
            </a:r>
          </a:p>
          <a:p>
            <a:pPr>
              <a:lnSpc>
                <a:spcPct val="115000"/>
              </a:lnSpc>
              <a:spcAft>
                <a:spcPts val="1000"/>
              </a:spcAft>
            </a:pPr>
            <a:r>
              <a:rPr lang="en-IN" sz="1000" dirty="0">
                <a:latin typeface="Arial"/>
                <a:ea typeface="Times New Roman"/>
                <a:cs typeface="Times New Roman"/>
              </a:rPr>
              <a:t>To teach this module, you need the Microsoft PowerPoint file </a:t>
            </a:r>
            <a:r>
              <a:rPr lang="en-IN" sz="1000" b="1" dirty="0">
                <a:latin typeface="Arial"/>
                <a:ea typeface="Times New Roman"/>
                <a:cs typeface="Times New Roman"/>
              </a:rPr>
              <a:t>20742B_07.pptx</a:t>
            </a:r>
            <a:r>
              <a:rPr lang="en-IN" sz="1000" dirty="0">
                <a:latin typeface="Arial"/>
                <a:ea typeface="Times New Roman"/>
                <a:cs typeface="Times New Roman"/>
              </a:rPr>
              <a:t>.</a:t>
            </a:r>
            <a:endParaRPr lang="en-IN" sz="1000" dirty="0">
              <a:latin typeface="Arial"/>
              <a:ea typeface="Calibri"/>
              <a:cs typeface="Times New Roman"/>
            </a:endParaRPr>
          </a:p>
          <a:p>
            <a:pPr>
              <a:lnSpc>
                <a:spcPts val="1300"/>
              </a:lnSpc>
              <a:spcBef>
                <a:spcPts val="900"/>
              </a:spcBef>
              <a:spcAft>
                <a:spcPts val="300"/>
              </a:spcAft>
            </a:pPr>
            <a:r>
              <a:rPr lang="en-IN" sz="1000" b="1" dirty="0">
                <a:effectLst/>
                <a:latin typeface="Arial"/>
                <a:ea typeface="Times New Roman"/>
                <a:cs typeface="Segoe UI"/>
              </a:rPr>
              <a:t>Preparation tasks</a:t>
            </a:r>
          </a:p>
          <a:p>
            <a:pPr>
              <a:lnSpc>
                <a:spcPct val="115000"/>
              </a:lnSpc>
              <a:spcAft>
                <a:spcPts val="1000"/>
              </a:spcAft>
            </a:pPr>
            <a:r>
              <a:rPr lang="en-IN" sz="1000" dirty="0">
                <a:latin typeface="Arial"/>
                <a:ea typeface="Times New Roman"/>
                <a:cs typeface="Times New Roman"/>
              </a:rPr>
              <a:t>To prepare for this module, you should:</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IN" sz="1000" dirty="0">
                <a:latin typeface="Arial"/>
                <a:ea typeface="Times New Roman"/>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3328600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the deployment steps and prerequisites for RODCs, and explain prestaging and delegated promotion.</a:t>
            </a:r>
          </a:p>
        </p:txBody>
      </p:sp>
      <p:sp>
        <p:nvSpPr>
          <p:cNvPr id="4" name="Slide Number Placeholder 3"/>
          <p:cNvSpPr>
            <a:spLocks noGrp="1"/>
          </p:cNvSpPr>
          <p:nvPr>
            <p:ph type="sldNum" sz="quarter" idx="10"/>
          </p:nvPr>
        </p:nvSpPr>
        <p:spPr/>
        <p:txBody>
          <a:bodyPr/>
          <a:lstStyle/>
          <a:p>
            <a:fld id="{56A18ADE-F5B8-49C2-A26A-73C582CF5FEB}" type="slidenum">
              <a:rPr lang="en-IN" smtClean="0"/>
              <a:t>10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24227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Introduce password replication policies, and explain how they work and how you configure them.</a:t>
            </a:r>
          </a:p>
        </p:txBody>
      </p:sp>
      <p:sp>
        <p:nvSpPr>
          <p:cNvPr id="4" name="Slide Number Placeholder 3"/>
          <p:cNvSpPr>
            <a:spLocks noGrp="1"/>
          </p:cNvSpPr>
          <p:nvPr>
            <p:ph type="sldNum" sz="quarter" idx="10"/>
          </p:nvPr>
        </p:nvSpPr>
        <p:spPr/>
        <p:txBody>
          <a:bodyPr/>
          <a:lstStyle/>
          <a:p>
            <a:fld id="{56A18ADE-F5B8-49C2-A26A-73C582CF5FEB}" type="slidenum">
              <a:rPr lang="en-IN" smtClean="0"/>
              <a:t>11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313384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When you complete the demonstration, leave the virtual machines running for subsequent demonstrations. </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will need the </a:t>
            </a:r>
            <a:r>
              <a:rPr lang="en-IN" sz="1000" b="1" dirty="0">
                <a:latin typeface="Arial"/>
                <a:ea typeface="Calibri"/>
                <a:cs typeface="Times New Roman"/>
              </a:rPr>
              <a:t>20742B-LON-DC1</a:t>
            </a:r>
            <a:r>
              <a:rPr lang="en-IN" sz="1000" dirty="0">
                <a:latin typeface="Arial"/>
                <a:ea typeface="Calibri"/>
                <a:cs typeface="Times New Roman"/>
              </a:rPr>
              <a:t> virtual machine. Sign in as </a:t>
            </a:r>
            <a:r>
              <a:rPr lang="en-IN" sz="1000" b="1" dirty="0" err="1">
                <a:latin typeface="Arial"/>
                <a:ea typeface="Calibri"/>
                <a:cs typeface="Times New Roman"/>
              </a:rPr>
              <a:t>Adatum</a:t>
            </a:r>
            <a:r>
              <a:rPr lang="en-IN" sz="1000" b="1" dirty="0">
                <a:latin typeface="Arial"/>
                <a:ea typeface="Calibri"/>
                <a:cs typeface="Times New Roman"/>
              </a:rPr>
              <a:t>\Administrator</a:t>
            </a:r>
            <a:r>
              <a:rPr lang="en-IN" sz="1000" dirty="0">
                <a:latin typeface="Arial"/>
                <a:ea typeface="Calibri"/>
                <a:cs typeface="Times New Roman"/>
              </a:rPr>
              <a:t> with the 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Stage a delegated installation of an RODC</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in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Active Directory Sites and Services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a:t>
            </a:r>
            <a:r>
              <a:rPr lang="en-US" sz="1000" b="1" dirty="0">
                <a:effectLst/>
                <a:latin typeface="Arial"/>
                <a:ea typeface="Times New Roman"/>
                <a:cs typeface="Times New Roman"/>
              </a:rPr>
              <a:t>Active Directory Sites and Services</a:t>
            </a:r>
            <a:r>
              <a:rPr lang="en-US" sz="1000" dirty="0">
                <a:effectLst/>
                <a:latin typeface="Arial"/>
                <a:ea typeface="Times New Roman"/>
                <a:cs typeface="Times New Roman"/>
              </a:rPr>
              <a:t>, in the navigation pane, click </a:t>
            </a:r>
            <a:r>
              <a:rPr lang="en-US" sz="1000" b="1" dirty="0">
                <a:effectLst/>
                <a:latin typeface="Arial"/>
                <a:ea typeface="Times New Roman"/>
                <a:cs typeface="Times New Roman"/>
              </a:rPr>
              <a:t>Sites</a:t>
            </a:r>
            <a:r>
              <a:rPr lang="en-US" sz="1000" dirty="0">
                <a:effectLst/>
                <a:latin typeface="Arial"/>
                <a:ea typeface="Times New Roman"/>
                <a:cs typeface="Times New Roman"/>
              </a:rPr>
              <a:t>. From the </a:t>
            </a:r>
            <a:r>
              <a:rPr lang="en-US" sz="1000" b="1" dirty="0">
                <a:effectLst/>
                <a:latin typeface="Arial"/>
                <a:ea typeface="Times New Roman"/>
                <a:cs typeface="Times New Roman"/>
              </a:rPr>
              <a:t>Action</a:t>
            </a:r>
            <a:r>
              <a:rPr lang="en-US" sz="1000" dirty="0">
                <a:effectLst/>
                <a:latin typeface="Arial"/>
                <a:ea typeface="Times New Roman"/>
                <a:cs typeface="Times New Roman"/>
              </a:rPr>
              <a:t> menu, click </a:t>
            </a:r>
            <a:r>
              <a:rPr lang="en-US" sz="1000" b="1" dirty="0">
                <a:effectLst/>
                <a:latin typeface="Arial"/>
                <a:ea typeface="Times New Roman"/>
                <a:cs typeface="Times New Roman"/>
              </a:rPr>
              <a:t>New Site</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New Object – Site</a:t>
            </a:r>
            <a:r>
              <a:rPr lang="en-US" sz="1000" dirty="0">
                <a:effectLst/>
                <a:latin typeface="Arial"/>
                <a:ea typeface="Times New Roman"/>
                <a:cs typeface="Times New Roman"/>
              </a:rPr>
              <a:t> dialog box, in the </a:t>
            </a:r>
            <a:r>
              <a:rPr lang="en-US" sz="1000" b="1" dirty="0">
                <a:effectLst/>
                <a:latin typeface="Arial"/>
                <a:ea typeface="Times New Roman"/>
                <a:cs typeface="Times New Roman"/>
              </a:rPr>
              <a:t>Name</a:t>
            </a:r>
            <a:r>
              <a:rPr lang="en-US" sz="1000" dirty="0">
                <a:effectLst/>
                <a:latin typeface="Arial"/>
                <a:ea typeface="Times New Roman"/>
                <a:cs typeface="Times New Roman"/>
              </a:rPr>
              <a:t> field, type </a:t>
            </a:r>
            <a:r>
              <a:rPr lang="en-US" sz="1000" b="1" dirty="0">
                <a:effectLst/>
                <a:latin typeface="Arial"/>
                <a:ea typeface="Times New Roman"/>
                <a:cs typeface="Times New Roman"/>
              </a:rPr>
              <a:t>Munich</a:t>
            </a:r>
            <a:r>
              <a:rPr lang="en-US" sz="1000" dirty="0">
                <a:effectLst/>
                <a:latin typeface="Arial"/>
                <a:ea typeface="Times New Roman"/>
                <a:cs typeface="Times New Roman"/>
              </a:rPr>
              <a:t>, select the </a:t>
            </a:r>
            <a:r>
              <a:rPr lang="en-US" sz="1000" b="1" dirty="0">
                <a:effectLst/>
                <a:latin typeface="Arial"/>
                <a:ea typeface="Times New Roman"/>
                <a:cs typeface="Times New Roman"/>
              </a:rPr>
              <a:t>DEFAULTIPSITELINK </a:t>
            </a:r>
            <a:r>
              <a:rPr lang="en-US" sz="1000" dirty="0">
                <a:effectLst/>
                <a:latin typeface="Arial"/>
                <a:ea typeface="Times New Roman"/>
                <a:cs typeface="Times New Roman"/>
              </a:rPr>
              <a:t>site link object,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Active Directory Domain Services </a:t>
            </a:r>
            <a:r>
              <a:rPr lang="en-US" sz="1000" dirty="0">
                <a:effectLst/>
                <a:latin typeface="Arial"/>
                <a:ea typeface="Times New Roman"/>
                <a:cs typeface="Times New Roman"/>
              </a:rPr>
              <a:t>message box,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Switch to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Active Directory Administrative Center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a:t>
            </a:r>
            <a:r>
              <a:rPr lang="en-US" sz="1000" b="1" dirty="0">
                <a:effectLst/>
                <a:latin typeface="Arial"/>
                <a:ea typeface="Times New Roman"/>
                <a:cs typeface="Times New Roman"/>
              </a:rPr>
              <a:t>Active Directory Administrative Center</a:t>
            </a:r>
            <a:r>
              <a:rPr lang="en-US" sz="1000" dirty="0">
                <a:effectLst/>
                <a:latin typeface="Arial"/>
                <a:ea typeface="Times New Roman"/>
                <a:cs typeface="Times New Roman"/>
              </a:rPr>
              <a:t>, in the navigation pane, click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 (local)</a:t>
            </a:r>
            <a:r>
              <a:rPr lang="en-US" sz="1000" dirty="0">
                <a:effectLst/>
                <a:latin typeface="Arial"/>
                <a:ea typeface="Times New Roman"/>
                <a:cs typeface="Times New Roman"/>
              </a:rPr>
              <a:t>, and then in the details pane, double-click the </a:t>
            </a:r>
            <a:r>
              <a:rPr lang="en-US" sz="1000" b="1" dirty="0">
                <a:effectLst/>
                <a:latin typeface="Arial"/>
                <a:ea typeface="Times New Roman"/>
                <a:cs typeface="Times New Roman"/>
              </a:rPr>
              <a:t>Domain Controllers</a:t>
            </a:r>
            <a:r>
              <a:rPr lang="en-US" sz="1000" dirty="0">
                <a:effectLst/>
                <a:latin typeface="Arial"/>
                <a:ea typeface="Times New Roman"/>
                <a:cs typeface="Times New Roman"/>
              </a:rPr>
              <a:t> organizational unit (OU).</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Tasks</a:t>
            </a:r>
            <a:r>
              <a:rPr lang="en-US" sz="1000" dirty="0">
                <a:effectLst/>
                <a:latin typeface="Arial"/>
                <a:ea typeface="Times New Roman"/>
                <a:cs typeface="Times New Roman"/>
              </a:rPr>
              <a:t> pane, in the </a:t>
            </a:r>
            <a:r>
              <a:rPr lang="en-US" sz="1000" b="1" dirty="0">
                <a:effectLst/>
                <a:latin typeface="Arial"/>
                <a:ea typeface="Times New Roman"/>
                <a:cs typeface="Times New Roman"/>
              </a:rPr>
              <a:t>Domain Controllers</a:t>
            </a:r>
            <a:r>
              <a:rPr lang="en-US" sz="1000" dirty="0">
                <a:effectLst/>
                <a:latin typeface="Arial"/>
                <a:ea typeface="Times New Roman"/>
                <a:cs typeface="Times New Roman"/>
              </a:rPr>
              <a:t> section, click </a:t>
            </a:r>
            <a:r>
              <a:rPr lang="en-US" sz="1000" b="1" dirty="0">
                <a:effectLst/>
                <a:latin typeface="Arial"/>
                <a:ea typeface="Times New Roman"/>
                <a:cs typeface="Times New Roman"/>
              </a:rPr>
              <a:t>Pre-create a Read-only domain controller account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Active Directory Domain Services Installation Wizard</a:t>
            </a:r>
            <a:r>
              <a:rPr lang="en-US" sz="1000" dirty="0">
                <a:effectLst/>
                <a:latin typeface="Arial"/>
                <a:ea typeface="Times New Roman"/>
                <a:cs typeface="Times New Roman"/>
              </a:rPr>
              <a:t>, on the </a:t>
            </a:r>
            <a:r>
              <a:rPr lang="en-US" sz="1000" b="1" dirty="0">
                <a:effectLst/>
                <a:latin typeface="Arial"/>
                <a:ea typeface="Times New Roman"/>
                <a:cs typeface="Times New Roman"/>
              </a:rPr>
              <a:t>Welcome to the Active Directory Domain Services Installation Wizard</a:t>
            </a:r>
            <a:r>
              <a:rPr lang="en-US" sz="1000" dirty="0">
                <a:effectLst/>
                <a:latin typeface="Arial"/>
                <a:ea typeface="Times New Roman"/>
                <a:cs typeface="Times New Roman"/>
              </a:rPr>
              <a:t> page,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Network Credentials</a:t>
            </a:r>
            <a:r>
              <a:rPr lang="en-US" sz="1000" dirty="0">
                <a:effectLst/>
                <a:latin typeface="Arial"/>
                <a:ea typeface="Times New Roman"/>
                <a:cs typeface="Times New Roman"/>
              </a:rPr>
              <a:t> page,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Specify the Computer Name</a:t>
            </a:r>
            <a:r>
              <a:rPr lang="en-US" sz="1000" dirty="0">
                <a:effectLst/>
                <a:latin typeface="Arial"/>
                <a:ea typeface="Times New Roman"/>
                <a:cs typeface="Times New Roman"/>
              </a:rPr>
              <a:t> page, type the computer name as </a:t>
            </a:r>
            <a:r>
              <a:rPr lang="en-US" sz="1000" b="1" dirty="0">
                <a:effectLst/>
                <a:latin typeface="Arial"/>
                <a:ea typeface="Times New Roman"/>
                <a:cs typeface="Times New Roman"/>
              </a:rPr>
              <a:t>MUC-RODC1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12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Tree>
    <p:extLst>
      <p:ext uri="{BB962C8B-B14F-4D97-AF65-F5344CB8AC3E}">
        <p14:creationId xmlns:p14="http://schemas.microsoft.com/office/powerpoint/2010/main" val="13850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Select a Site</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Munich</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Additional Domain Controller Options</a:t>
            </a:r>
            <a:r>
              <a:rPr lang="en-US" sz="1000" dirty="0">
                <a:solidFill>
                  <a:prstClr val="black"/>
                </a:solidFill>
                <a:latin typeface="Arial"/>
                <a:ea typeface="Times New Roman"/>
                <a:cs typeface="Times New Roman"/>
              </a:rPr>
              <a:t> page, accept the default settings, select the </a:t>
            </a:r>
            <a:r>
              <a:rPr lang="en-US" sz="1000" b="1" dirty="0">
                <a:solidFill>
                  <a:prstClr val="black"/>
                </a:solidFill>
                <a:latin typeface="Arial"/>
                <a:ea typeface="Times New Roman"/>
                <a:cs typeface="Times New Roman"/>
              </a:rPr>
              <a:t>DNS server </a:t>
            </a:r>
            <a:r>
              <a:rPr lang="en-US" sz="1000" dirty="0">
                <a:solidFill>
                  <a:prstClr val="black"/>
                </a:solidFill>
                <a:latin typeface="Arial"/>
                <a:ea typeface="Times New Roman"/>
                <a:cs typeface="Times New Roman"/>
              </a:rPr>
              <a:t>and</a:t>
            </a:r>
            <a:r>
              <a:rPr lang="en-US" sz="1000" b="1" dirty="0">
                <a:solidFill>
                  <a:prstClr val="black"/>
                </a:solidFill>
                <a:latin typeface="Arial"/>
                <a:ea typeface="Times New Roman"/>
                <a:cs typeface="Times New Roman"/>
              </a:rPr>
              <a:t> Global catalog</a:t>
            </a:r>
            <a:r>
              <a:rPr lang="en-US" sz="1000" dirty="0">
                <a:solidFill>
                  <a:prstClr val="black"/>
                </a:solidFill>
                <a:latin typeface="Arial"/>
                <a:ea typeface="Times New Roman"/>
                <a:cs typeface="Times New Roman"/>
              </a:rPr>
              <a:t> check boxes,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Delegation of RODC Installation and Administration</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Set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Select User or Group</a:t>
            </a:r>
            <a:r>
              <a:rPr lang="en-US" sz="1000" dirty="0">
                <a:solidFill>
                  <a:prstClr val="black"/>
                </a:solidFill>
                <a:latin typeface="Arial"/>
                <a:ea typeface="Times New Roman"/>
                <a:cs typeface="Times New Roman"/>
              </a:rPr>
              <a:t> dialog box, in the </a:t>
            </a:r>
            <a:r>
              <a:rPr lang="en-US" sz="1000" b="1" dirty="0">
                <a:solidFill>
                  <a:prstClr val="black"/>
                </a:solidFill>
                <a:latin typeface="Arial"/>
                <a:ea typeface="Times New Roman"/>
                <a:cs typeface="Times New Roman"/>
              </a:rPr>
              <a:t>Enter the object name to select</a:t>
            </a:r>
            <a:r>
              <a:rPr lang="en-US" sz="1000" dirty="0">
                <a:solidFill>
                  <a:prstClr val="black"/>
                </a:solidFill>
                <a:latin typeface="Arial"/>
                <a:ea typeface="Times New Roman"/>
                <a:cs typeface="Times New Roman"/>
              </a:rPr>
              <a:t> field, type </a:t>
            </a:r>
            <a:r>
              <a:rPr lang="en-US" sz="1000" b="1" dirty="0">
                <a:solidFill>
                  <a:prstClr val="black"/>
                </a:solidFill>
                <a:latin typeface="Arial"/>
                <a:ea typeface="Times New Roman"/>
                <a:cs typeface="Times New Roman"/>
              </a:rPr>
              <a:t>Bill</a:t>
            </a:r>
            <a:r>
              <a:rPr lang="en-US" sz="1000"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and </a:t>
            </a:r>
            <a:r>
              <a:rPr lang="en-US" sz="1000" dirty="0">
                <a:solidFill>
                  <a:prstClr val="black"/>
                </a:solidFill>
                <a:latin typeface="Arial"/>
                <a:ea typeface="Times New Roman"/>
                <a:cs typeface="Times New Roman"/>
              </a:rPr>
              <a:t>then click </a:t>
            </a:r>
            <a:r>
              <a:rPr lang="en-US" sz="1000" b="1" dirty="0">
                <a:solidFill>
                  <a:prstClr val="black"/>
                </a:solidFill>
                <a:latin typeface="Arial"/>
                <a:ea typeface="Times New Roman"/>
                <a:cs typeface="Times New Roman"/>
              </a:rPr>
              <a:t>Check Names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Verify that Bill Norman is resolved,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Delegation of RODC Installation and Administration</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Summary</a:t>
            </a:r>
            <a:r>
              <a:rPr lang="en-US" sz="1000" dirty="0">
                <a:solidFill>
                  <a:prstClr val="black"/>
                </a:solidFill>
                <a:latin typeface="Arial"/>
                <a:ea typeface="Times New Roman"/>
                <a:cs typeface="Times New Roman"/>
              </a:rPr>
              <a:t> page, review your selection,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Completing the Active Directory Domain Services Installation Wizard</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View an RODC’s password replication policy</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a:t>
            </a:r>
            <a:r>
              <a:rPr lang="en-US" sz="1000" b="1" dirty="0">
                <a:solidFill>
                  <a:prstClr val="black"/>
                </a:solidFill>
                <a:latin typeface="Arial"/>
                <a:ea typeface="Times New Roman"/>
                <a:cs typeface="Times New Roman"/>
              </a:rPr>
              <a:t>Active Directory Administrative Center</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Domain Controllers</a:t>
            </a:r>
            <a:r>
              <a:rPr lang="en-US" sz="1000" dirty="0">
                <a:solidFill>
                  <a:prstClr val="black"/>
                </a:solidFill>
                <a:latin typeface="Arial"/>
                <a:ea typeface="Times New Roman"/>
                <a:cs typeface="Times New Roman"/>
              </a:rPr>
              <a:t> OU, select </a:t>
            </a:r>
            <a:r>
              <a:rPr lang="en-US" sz="1000" b="1" dirty="0">
                <a:solidFill>
                  <a:prstClr val="black"/>
                </a:solidFill>
                <a:latin typeface="Arial"/>
                <a:ea typeface="Times New Roman"/>
                <a:cs typeface="Times New Roman"/>
              </a:rPr>
              <a:t>MUC-RODC1</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Tasks</a:t>
            </a:r>
            <a:r>
              <a:rPr lang="en-US" sz="1000" dirty="0">
                <a:solidFill>
                  <a:prstClr val="black"/>
                </a:solidFill>
                <a:latin typeface="Arial"/>
                <a:ea typeface="Times New Roman"/>
                <a:cs typeface="Times New Roman"/>
              </a:rPr>
              <a:t> pane, in the </a:t>
            </a:r>
            <a:r>
              <a:rPr lang="en-US" sz="1000" b="1" dirty="0">
                <a:solidFill>
                  <a:prstClr val="black"/>
                </a:solidFill>
                <a:latin typeface="Arial"/>
                <a:ea typeface="Times New Roman"/>
                <a:cs typeface="Times New Roman"/>
              </a:rPr>
              <a:t>MUC-RODC1</a:t>
            </a:r>
            <a:r>
              <a:rPr lang="en-US" sz="1000" dirty="0">
                <a:solidFill>
                  <a:prstClr val="black"/>
                </a:solidFill>
                <a:latin typeface="Arial"/>
                <a:ea typeface="Times New Roman"/>
                <a:cs typeface="Times New Roman"/>
              </a:rPr>
              <a:t> section,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MUC-RODC1 (Disabled)</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Times New Roman"/>
              </a:rPr>
              <a:t> dialog box, scroll down to </a:t>
            </a:r>
            <a:r>
              <a:rPr lang="en-US" sz="1000" b="1" dirty="0">
                <a:solidFill>
                  <a:prstClr val="black"/>
                </a:solidFill>
                <a:latin typeface="Arial"/>
                <a:ea typeface="Times New Roman"/>
                <a:cs typeface="Times New Roman"/>
              </a:rPr>
              <a:t>Extensions</a:t>
            </a:r>
            <a:r>
              <a:rPr lang="en-US" sz="1000"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and </a:t>
            </a:r>
            <a:r>
              <a:rPr lang="en-US" sz="1000" dirty="0">
                <a:solidFill>
                  <a:prstClr val="black"/>
                </a:solidFill>
                <a:latin typeface="Arial"/>
                <a:ea typeface="Times New Roman"/>
                <a:cs typeface="Times New Roman"/>
              </a:rPr>
              <a:t>then click the </a:t>
            </a:r>
            <a:r>
              <a:rPr lang="en-US" sz="1000" b="1" dirty="0">
                <a:solidFill>
                  <a:prstClr val="black"/>
                </a:solidFill>
                <a:latin typeface="Arial"/>
                <a:ea typeface="Times New Roman"/>
                <a:cs typeface="Times New Roman"/>
              </a:rPr>
              <a:t>Password Replication Policy</a:t>
            </a:r>
            <a:r>
              <a:rPr lang="en-US" sz="1000" dirty="0">
                <a:solidFill>
                  <a:prstClr val="black"/>
                </a:solidFill>
                <a:latin typeface="Arial"/>
                <a:ea typeface="Times New Roman"/>
                <a:cs typeface="Times New Roman"/>
              </a:rPr>
              <a:t> tab.</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Review the default groups, users, and computers in the Password Replication Policy.</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Leave the dialog box open.</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Configure an RODC-specific password replication policy</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Switch to </a:t>
            </a:r>
            <a:r>
              <a:rPr lang="en-US" sz="1000" b="1" dirty="0">
                <a:solidFill>
                  <a:prstClr val="black"/>
                </a:solidFill>
                <a:latin typeface="Arial"/>
                <a:ea typeface="Times New Roman"/>
                <a:cs typeface="Times New Roman"/>
              </a:rPr>
              <a:t>Server Manager</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Active Directory Users and Computers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navigation pane, expand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Users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Action</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New</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Group</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New Object – Group </a:t>
            </a:r>
            <a:r>
              <a:rPr lang="en-US" sz="1000" dirty="0">
                <a:solidFill>
                  <a:prstClr val="black"/>
                </a:solidFill>
                <a:latin typeface="Arial"/>
                <a:ea typeface="Times New Roman"/>
                <a:cs typeface="Times New Roman"/>
              </a:rPr>
              <a:t>dialog box, type the group name as </a:t>
            </a:r>
            <a:r>
              <a:rPr lang="en-US" sz="1000" b="1" dirty="0">
                <a:solidFill>
                  <a:prstClr val="black"/>
                </a:solidFill>
                <a:latin typeface="Arial"/>
                <a:ea typeface="Times New Roman"/>
                <a:cs typeface="Times New Roman"/>
              </a:rPr>
              <a:t>Munich Allowed RODC Password Replication Group</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13</a:t>
            </a:fld>
            <a:endParaRPr lang="en-IN"/>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971764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Double-click </a:t>
            </a:r>
            <a:r>
              <a:rPr lang="en-US" sz="1000" b="1" dirty="0">
                <a:solidFill>
                  <a:prstClr val="black"/>
                </a:solidFill>
                <a:latin typeface="Arial"/>
                <a:ea typeface="Times New Roman"/>
                <a:cs typeface="Times New Roman"/>
              </a:rPr>
              <a:t>Munich Allowed RODC Password Replication Group</a:t>
            </a:r>
            <a:r>
              <a:rPr lang="en-US" sz="1000" dirty="0">
                <a:solidFill>
                  <a:prstClr val="black"/>
                </a:solidFill>
                <a:latin typeface="Arial"/>
                <a:ea typeface="Times New Roman"/>
                <a:cs typeface="Times New Roman"/>
              </a:rPr>
              <a:t>, click the </a:t>
            </a:r>
            <a:r>
              <a:rPr lang="en-US" sz="1000" b="1" dirty="0">
                <a:solidFill>
                  <a:prstClr val="black"/>
                </a:solidFill>
                <a:latin typeface="Arial"/>
                <a:ea typeface="Times New Roman"/>
                <a:cs typeface="Times New Roman"/>
              </a:rPr>
              <a:t>Members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and </a:t>
            </a:r>
            <a:r>
              <a:rPr lang="en-US" sz="1000" dirty="0">
                <a:solidFill>
                  <a:prstClr val="black"/>
                </a:solidFill>
                <a:latin typeface="Arial"/>
                <a:ea typeface="Times New Roman"/>
                <a:cs typeface="Times New Roman"/>
              </a:rPr>
              <a:t>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Select Users, Contacts, Computers, Services Accounts, or Groups</a:t>
            </a:r>
            <a:r>
              <a:rPr lang="en-US" sz="1000" dirty="0">
                <a:solidFill>
                  <a:prstClr val="black"/>
                </a:solidFill>
                <a:latin typeface="Arial"/>
                <a:ea typeface="Times New Roman"/>
                <a:cs typeface="Times New Roman"/>
              </a:rPr>
              <a:t> dialog box, in the </a:t>
            </a:r>
            <a:r>
              <a:rPr lang="en-US" sz="1000" b="1" dirty="0">
                <a:solidFill>
                  <a:prstClr val="black"/>
                </a:solidFill>
                <a:latin typeface="Arial"/>
                <a:ea typeface="Times New Roman"/>
                <a:cs typeface="Times New Roman"/>
              </a:rPr>
              <a:t>Enter the object names to select</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Ana</a:t>
            </a:r>
            <a:r>
              <a:rPr lang="en-US" sz="1000"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and </a:t>
            </a:r>
            <a:r>
              <a:rPr lang="en-US" sz="1000" dirty="0">
                <a:solidFill>
                  <a:prstClr val="black"/>
                </a:solidFill>
                <a:latin typeface="Arial"/>
                <a:ea typeface="Times New Roman"/>
                <a:cs typeface="Times New Roman"/>
              </a:rPr>
              <a:t>then click </a:t>
            </a:r>
            <a:r>
              <a:rPr lang="en-US" sz="1000" b="1" dirty="0">
                <a:solidFill>
                  <a:prstClr val="black"/>
                </a:solidFill>
                <a:latin typeface="Arial"/>
                <a:ea typeface="Times New Roman"/>
                <a:cs typeface="Times New Roman"/>
              </a:rPr>
              <a:t>Check Names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Multiple Names Found</a:t>
            </a:r>
            <a:r>
              <a:rPr lang="en-US" sz="1000" dirty="0">
                <a:solidFill>
                  <a:prstClr val="black"/>
                </a:solidFill>
                <a:latin typeface="Arial"/>
                <a:ea typeface="Times New Roman"/>
                <a:cs typeface="Times New Roman"/>
              </a:rPr>
              <a:t> dialog box, select </a:t>
            </a:r>
            <a:r>
              <a:rPr lang="en-US" sz="1000" b="1" dirty="0">
                <a:solidFill>
                  <a:prstClr val="black"/>
                </a:solidFill>
                <a:latin typeface="Arial"/>
                <a:ea typeface="Times New Roman"/>
                <a:cs typeface="Times New Roman"/>
              </a:rPr>
              <a:t>Ana Cantrell</a:t>
            </a:r>
            <a:r>
              <a:rPr lang="en-US" sz="1000"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and </a:t>
            </a:r>
            <a:r>
              <a:rPr lang="en-US" sz="1000" dirty="0">
                <a:solidFill>
                  <a:prstClr val="black"/>
                </a:solidFill>
                <a:latin typeface="Arial"/>
                <a:ea typeface="Times New Roman"/>
                <a:cs typeface="Times New Roman"/>
              </a:rPr>
              <a:t>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Select Users, Contacts, Computers, Service Accounts or Groups</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and then in the </a:t>
            </a:r>
            <a:r>
              <a:rPr lang="en-US" sz="1000" b="1" dirty="0">
                <a:solidFill>
                  <a:prstClr val="black"/>
                </a:solidFill>
                <a:latin typeface="Arial"/>
                <a:ea typeface="Times New Roman"/>
                <a:cs typeface="Times New Roman"/>
              </a:rPr>
              <a:t>Munich Allowed RODC Password Replication Group Properties</a:t>
            </a:r>
            <a:r>
              <a:rPr lang="en-US" sz="1000" dirty="0">
                <a:solidFill>
                  <a:prstClr val="black"/>
                </a:solidFill>
                <a:latin typeface="Arial"/>
                <a:ea typeface="Times New Roman"/>
                <a:cs typeface="Times New Roman"/>
              </a:rPr>
              <a:t> dialog box, </a:t>
            </a:r>
            <a:br>
              <a:rPr lang="en-US" sz="1000" dirty="0">
                <a:solidFill>
                  <a:prstClr val="black"/>
                </a:solidFill>
                <a:latin typeface="Arial"/>
                <a:ea typeface="Times New Roman"/>
                <a:cs typeface="Times New Roman"/>
              </a:rPr>
            </a:b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Close </a:t>
            </a:r>
            <a:r>
              <a:rPr lang="en-US" sz="1000" b="1" dirty="0">
                <a:solidFill>
                  <a:prstClr val="black"/>
                </a:solidFill>
                <a:latin typeface="Arial"/>
                <a:ea typeface="Times New Roman"/>
                <a:cs typeface="Times New Roman"/>
              </a:rPr>
              <a:t>Active Directory Users and Computers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Switch to </a:t>
            </a:r>
            <a:r>
              <a:rPr lang="en-US" sz="1000" b="1" dirty="0">
                <a:solidFill>
                  <a:prstClr val="black"/>
                </a:solidFill>
                <a:latin typeface="Arial"/>
                <a:ea typeface="Times New Roman"/>
                <a:cs typeface="Times New Roman"/>
              </a:rPr>
              <a:t>Active Directory Administrative Center</a:t>
            </a:r>
            <a:r>
              <a:rPr lang="en-US" sz="1000" dirty="0">
                <a:solidFill>
                  <a:prstClr val="black"/>
                </a:solidFill>
                <a:latin typeface="Arial"/>
                <a:ea typeface="Times New Roman"/>
                <a:cs typeface="Times New Roman"/>
              </a:rPr>
              <a:t>, and then open the </a:t>
            </a:r>
            <a:r>
              <a:rPr lang="en-US" sz="1000" b="1" dirty="0">
                <a:solidFill>
                  <a:prstClr val="black"/>
                </a:solidFill>
                <a:latin typeface="Arial"/>
                <a:ea typeface="Times New Roman"/>
                <a:cs typeface="Times New Roman"/>
              </a:rPr>
              <a:t>MUC-RODC1 </a:t>
            </a:r>
            <a:r>
              <a:rPr lang="en-US" sz="1000" dirty="0">
                <a:solidFill>
                  <a:prstClr val="black"/>
                </a:solidFill>
                <a:latin typeface="Arial"/>
                <a:ea typeface="Times New Roman"/>
                <a:cs typeface="Times New Roman"/>
              </a:rPr>
              <a:t>properties. In the </a:t>
            </a:r>
            <a:r>
              <a:rPr lang="en-US" sz="1000" b="1" dirty="0">
                <a:solidFill>
                  <a:prstClr val="black"/>
                </a:solidFill>
                <a:latin typeface="Arial"/>
                <a:ea typeface="Times New Roman"/>
                <a:cs typeface="Times New Roman"/>
              </a:rPr>
              <a:t>Extensions</a:t>
            </a:r>
            <a:r>
              <a:rPr lang="en-US" sz="1000" dirty="0">
                <a:solidFill>
                  <a:prstClr val="black"/>
                </a:solidFill>
                <a:latin typeface="Arial"/>
                <a:ea typeface="Times New Roman"/>
                <a:cs typeface="Times New Roman"/>
              </a:rPr>
              <a:t> section, on the </a:t>
            </a:r>
            <a:r>
              <a:rPr lang="en-US" sz="1000" b="1" dirty="0">
                <a:solidFill>
                  <a:prstClr val="black"/>
                </a:solidFill>
                <a:latin typeface="Arial"/>
                <a:ea typeface="Times New Roman"/>
                <a:cs typeface="Times New Roman"/>
              </a:rPr>
              <a:t>Password Replication Policy</a:t>
            </a:r>
            <a:r>
              <a:rPr lang="en-US" sz="1000" dirty="0">
                <a:solidFill>
                  <a:prstClr val="black"/>
                </a:solidFill>
                <a:latin typeface="Arial"/>
                <a:ea typeface="Times New Roman"/>
                <a:cs typeface="Times New Roman"/>
              </a:rPr>
              <a:t> tab,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Add Groups, Users and Computers</a:t>
            </a:r>
            <a:r>
              <a:rPr lang="en-US" sz="1000" dirty="0">
                <a:solidFill>
                  <a:prstClr val="black"/>
                </a:solidFill>
                <a:latin typeface="Arial"/>
                <a:ea typeface="Times New Roman"/>
                <a:cs typeface="Times New Roman"/>
              </a:rPr>
              <a:t> dialog box, select the </a:t>
            </a:r>
            <a:r>
              <a:rPr lang="en-US" sz="1000" b="1" dirty="0">
                <a:solidFill>
                  <a:prstClr val="black"/>
                </a:solidFill>
                <a:latin typeface="Arial"/>
                <a:ea typeface="Times New Roman"/>
                <a:cs typeface="Times New Roman"/>
              </a:rPr>
              <a:t>Allow passwords for the account to replicate to this RODC </a:t>
            </a:r>
            <a:r>
              <a:rPr lang="en-US" sz="1000" dirty="0">
                <a:solidFill>
                  <a:prstClr val="black"/>
                </a:solidFill>
                <a:latin typeface="Arial"/>
                <a:ea typeface="Times New Roman"/>
                <a:cs typeface="Times New Roman"/>
              </a:rPr>
              <a:t>option,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Select Users, Computers, Service Accounts, or Groups</a:t>
            </a:r>
            <a:r>
              <a:rPr lang="en-US" sz="1000" dirty="0">
                <a:solidFill>
                  <a:prstClr val="black"/>
                </a:solidFill>
                <a:latin typeface="Arial"/>
                <a:ea typeface="Times New Roman"/>
                <a:cs typeface="Times New Roman"/>
              </a:rPr>
              <a:t> dialog box, in the </a:t>
            </a:r>
            <a:r>
              <a:rPr lang="en-US" sz="1000" b="1" dirty="0">
                <a:solidFill>
                  <a:prstClr val="black"/>
                </a:solidFill>
                <a:latin typeface="Arial"/>
                <a:ea typeface="Times New Roman"/>
                <a:cs typeface="Times New Roman"/>
              </a:rPr>
              <a:t>Enter the object names to select</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Munich</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Check Names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MUC-RODC1 (Disabled)</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Verify the resultant password policy</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a:t>
            </a:r>
            <a:r>
              <a:rPr lang="en-US" sz="1000" b="1" dirty="0">
                <a:solidFill>
                  <a:prstClr val="black"/>
                </a:solidFill>
                <a:latin typeface="Arial"/>
                <a:ea typeface="Times New Roman"/>
                <a:cs typeface="Times New Roman"/>
              </a:rPr>
              <a:t>Active Directory Administrative Center</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Tasks</a:t>
            </a:r>
            <a:r>
              <a:rPr lang="en-US" sz="1000" dirty="0">
                <a:solidFill>
                  <a:prstClr val="black"/>
                </a:solidFill>
                <a:latin typeface="Arial"/>
                <a:ea typeface="Times New Roman"/>
                <a:cs typeface="Times New Roman"/>
              </a:rPr>
              <a:t> pane, in the </a:t>
            </a:r>
            <a:r>
              <a:rPr lang="en-US" sz="1000" b="1" dirty="0">
                <a:solidFill>
                  <a:prstClr val="black"/>
                </a:solidFill>
                <a:latin typeface="Arial"/>
                <a:ea typeface="Times New Roman"/>
                <a:cs typeface="Times New Roman"/>
              </a:rPr>
              <a:t>MUC-RODC1</a:t>
            </a:r>
            <a:r>
              <a:rPr lang="en-US" sz="1000" dirty="0">
                <a:solidFill>
                  <a:prstClr val="black"/>
                </a:solidFill>
                <a:latin typeface="Arial"/>
                <a:ea typeface="Times New Roman"/>
                <a:cs typeface="Times New Roman"/>
              </a:rPr>
              <a:t> section,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MUC-RODC1 (Disabled) </a:t>
            </a:r>
            <a:r>
              <a:rPr lang="en-US" sz="1000" dirty="0">
                <a:solidFill>
                  <a:prstClr val="black"/>
                </a:solidFill>
                <a:latin typeface="Arial"/>
                <a:ea typeface="Times New Roman"/>
                <a:cs typeface="Times New Roman"/>
              </a:rPr>
              <a:t>properties dialog box, in the </a:t>
            </a:r>
            <a:r>
              <a:rPr lang="en-US" sz="1000" b="1" dirty="0">
                <a:solidFill>
                  <a:prstClr val="black"/>
                </a:solidFill>
                <a:latin typeface="Arial"/>
                <a:ea typeface="Times New Roman"/>
                <a:cs typeface="Times New Roman"/>
              </a:rPr>
              <a:t>Extensions</a:t>
            </a:r>
            <a:r>
              <a:rPr lang="en-US" sz="1000" dirty="0">
                <a:solidFill>
                  <a:prstClr val="black"/>
                </a:solidFill>
                <a:latin typeface="Arial"/>
                <a:ea typeface="Times New Roman"/>
                <a:cs typeface="Times New Roman"/>
              </a:rPr>
              <a:t> section, on the </a:t>
            </a:r>
            <a:r>
              <a:rPr lang="en-US" sz="1000" b="1" dirty="0">
                <a:solidFill>
                  <a:prstClr val="black"/>
                </a:solidFill>
                <a:latin typeface="Arial"/>
                <a:ea typeface="Times New Roman"/>
                <a:cs typeface="Times New Roman"/>
              </a:rPr>
              <a:t>Password Replication Policy</a:t>
            </a:r>
            <a:r>
              <a:rPr lang="en-US" sz="1000" dirty="0">
                <a:solidFill>
                  <a:prstClr val="black"/>
                </a:solidFill>
                <a:latin typeface="Arial"/>
                <a:ea typeface="Times New Roman"/>
                <a:cs typeface="Times New Roman"/>
              </a:rPr>
              <a:t> tab, click </a:t>
            </a:r>
            <a:r>
              <a:rPr lang="en-US" sz="1000" b="1" dirty="0">
                <a:solidFill>
                  <a:prstClr val="black"/>
                </a:solidFill>
                <a:latin typeface="Arial"/>
                <a:ea typeface="Times New Roman"/>
                <a:cs typeface="Times New Roman"/>
              </a:rPr>
              <a:t>Advanced</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lvl="1">
              <a:lnSpc>
                <a:spcPct val="115000"/>
              </a:lnSpc>
              <a:spcAft>
                <a:spcPts val="995"/>
              </a:spcAft>
            </a:pPr>
            <a:r>
              <a:rPr lang="en-IN" sz="1000" b="1" dirty="0">
                <a:solidFill>
                  <a:prstClr val="black"/>
                </a:solidFill>
                <a:latin typeface="Arial"/>
                <a:ea typeface="Calibri"/>
                <a:cs typeface="Times New Roman"/>
              </a:rPr>
              <a:t>Note: </a:t>
            </a:r>
            <a:r>
              <a:rPr lang="en-IN" sz="1000" dirty="0">
                <a:solidFill>
                  <a:prstClr val="black"/>
                </a:solidFill>
                <a:latin typeface="Arial"/>
                <a:ea typeface="Calibri"/>
                <a:cs typeface="Times New Roman"/>
              </a:rPr>
              <a:t>The </a:t>
            </a:r>
            <a:r>
              <a:rPr lang="en-IN" sz="1000" b="1" dirty="0">
                <a:solidFill>
                  <a:prstClr val="black"/>
                </a:solidFill>
                <a:latin typeface="Arial"/>
                <a:ea typeface="Calibri"/>
                <a:cs typeface="Times New Roman"/>
              </a:rPr>
              <a:t>Advanced Password Replication Policy for MUC-RODC1</a:t>
            </a:r>
            <a:r>
              <a:rPr lang="en-IN" sz="1000" dirty="0">
                <a:solidFill>
                  <a:prstClr val="black"/>
                </a:solidFill>
                <a:latin typeface="Arial"/>
                <a:ea typeface="Calibri"/>
                <a:cs typeface="Times New Roman"/>
              </a:rPr>
              <a:t> dialog box displays all of the accounts with passwords that are stored in this RODC.</a:t>
            </a:r>
          </a:p>
        </p:txBody>
      </p:sp>
      <p:sp>
        <p:nvSpPr>
          <p:cNvPr id="4" name="Slide Number Placeholder 3"/>
          <p:cNvSpPr>
            <a:spLocks noGrp="1"/>
          </p:cNvSpPr>
          <p:nvPr>
            <p:ph type="sldNum" sz="quarter" idx="10"/>
          </p:nvPr>
        </p:nvSpPr>
        <p:spPr/>
        <p:txBody>
          <a:bodyPr/>
          <a:lstStyle/>
          <a:p>
            <a:fld id="{56A18ADE-F5B8-49C2-A26A-73C582CF5FEB}" type="slidenum">
              <a:rPr lang="en-IN" smtClean="0"/>
              <a:t>14</a:t>
            </a:fld>
            <a:endParaRPr lang="en-IN"/>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3483683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Display users and computers that meet the following criteria</a:t>
            </a:r>
            <a:r>
              <a:rPr lang="en-US" sz="1000" dirty="0">
                <a:solidFill>
                  <a:prstClr val="black"/>
                </a:solidFill>
                <a:latin typeface="Arial"/>
                <a:ea typeface="Times New Roman"/>
                <a:cs typeface="Times New Roman"/>
              </a:rPr>
              <a:t> drop-down list, click </a:t>
            </a:r>
            <a:r>
              <a:rPr lang="en-US" sz="1000" b="1" dirty="0">
                <a:solidFill>
                  <a:prstClr val="black"/>
                </a:solidFill>
                <a:latin typeface="Arial"/>
                <a:ea typeface="Times New Roman"/>
                <a:cs typeface="Times New Roman"/>
              </a:rPr>
              <a:t>Accounts that have been authenticated to this Read-only Domain Controller</a:t>
            </a:r>
            <a:r>
              <a:rPr lang="en-US" sz="1000" dirty="0">
                <a:solidFill>
                  <a:prstClr val="black"/>
                </a:solidFill>
                <a:latin typeface="Arial"/>
                <a:ea typeface="Times New Roman"/>
                <a:cs typeface="Times New Roman"/>
              </a:rPr>
              <a:t>, and then tell students that this page will only show accounts that have the requisite permissions and that the RODC has authenticated.</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Resultant Policy</a:t>
            </a:r>
            <a:r>
              <a:rPr lang="en-US" sz="1000" dirty="0">
                <a:solidFill>
                  <a:prstClr val="black"/>
                </a:solidFill>
                <a:latin typeface="Arial"/>
                <a:ea typeface="Times New Roman"/>
                <a:cs typeface="Times New Roman"/>
              </a:rPr>
              <a:t> tab,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in the </a:t>
            </a:r>
            <a:r>
              <a:rPr lang="en-US" sz="1000" b="1" dirty="0">
                <a:solidFill>
                  <a:prstClr val="black"/>
                </a:solidFill>
                <a:latin typeface="Arial"/>
                <a:ea typeface="Times New Roman"/>
                <a:cs typeface="Times New Roman"/>
              </a:rPr>
              <a:t>Select Users or Computers</a:t>
            </a:r>
            <a:r>
              <a:rPr lang="en-US" sz="1000" dirty="0">
                <a:solidFill>
                  <a:prstClr val="black"/>
                </a:solidFill>
                <a:latin typeface="Arial"/>
                <a:ea typeface="Times New Roman"/>
                <a:cs typeface="Times New Roman"/>
              </a:rPr>
              <a:t> dialog box, in the </a:t>
            </a:r>
            <a:r>
              <a:rPr lang="en-US" sz="1000" b="1" dirty="0">
                <a:solidFill>
                  <a:prstClr val="black"/>
                </a:solidFill>
                <a:latin typeface="Arial"/>
                <a:ea typeface="Times New Roman"/>
                <a:cs typeface="Times New Roman"/>
              </a:rPr>
              <a:t>Enter the object name to select</a:t>
            </a:r>
            <a:r>
              <a:rPr lang="en-US" sz="1000" dirty="0">
                <a:solidFill>
                  <a:prstClr val="black"/>
                </a:solidFill>
                <a:latin typeface="Arial"/>
                <a:ea typeface="Times New Roman"/>
                <a:cs typeface="Times New Roman"/>
              </a:rPr>
              <a:t> field, type </a:t>
            </a:r>
            <a:r>
              <a:rPr lang="en-US" sz="1000" b="1" dirty="0">
                <a:solidFill>
                  <a:prstClr val="black"/>
                </a:solidFill>
                <a:latin typeface="Arial"/>
                <a:ea typeface="Times New Roman"/>
                <a:cs typeface="Times New Roman"/>
              </a:rPr>
              <a:t>Ana</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Check Names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 </a:t>
            </a:r>
            <a:r>
              <a:rPr lang="en-US" sz="1000" dirty="0">
                <a:solidFill>
                  <a:prstClr val="black"/>
                </a:solidFill>
                <a:latin typeface="Arial"/>
                <a:ea typeface="Times New Roman"/>
                <a:cs typeface="Times New Roman"/>
              </a:rPr>
              <a:t>twice.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Note that Ana has a </a:t>
            </a:r>
            <a:r>
              <a:rPr lang="en-US" sz="1000" b="1" dirty="0">
                <a:solidFill>
                  <a:prstClr val="black"/>
                </a:solidFill>
                <a:latin typeface="Arial"/>
                <a:ea typeface="Times New Roman"/>
                <a:cs typeface="Times New Roman"/>
              </a:rPr>
              <a:t>Resultant Setting</a:t>
            </a:r>
            <a:r>
              <a:rPr lang="en-US" sz="1000" dirty="0">
                <a:solidFill>
                  <a:prstClr val="black"/>
                </a:solidFill>
                <a:latin typeface="Arial"/>
                <a:ea typeface="Times New Roman"/>
                <a:cs typeface="Times New Roman"/>
              </a:rPr>
              <a:t> of </a:t>
            </a:r>
            <a:r>
              <a:rPr lang="en-US" sz="1000" b="1" dirty="0">
                <a:solidFill>
                  <a:prstClr val="black"/>
                </a:solidFill>
                <a:latin typeface="Arial"/>
                <a:ea typeface="Times New Roman"/>
                <a:cs typeface="Times New Roman"/>
              </a:rPr>
              <a:t>Allow</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Close or cancel all dialog boxes.</a:t>
            </a:r>
            <a:endParaRPr lang="en-IN" dirty="0"/>
          </a:p>
        </p:txBody>
      </p:sp>
      <p:sp>
        <p:nvSpPr>
          <p:cNvPr id="4" name="Slide Number Placeholder 3"/>
          <p:cNvSpPr>
            <a:spLocks noGrp="1"/>
          </p:cNvSpPr>
          <p:nvPr>
            <p:ph type="sldNum" sz="quarter" idx="10"/>
          </p:nvPr>
        </p:nvSpPr>
        <p:spPr/>
        <p:txBody>
          <a:bodyPr/>
          <a:lstStyle/>
          <a:p>
            <a:fld id="{56A18ADE-F5B8-49C2-A26A-73C582CF5FEB}" type="slidenum">
              <a:rPr lang="en-IN" smtClean="0"/>
              <a:t>15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337512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how you can separate administration of Active Directory Domain Services (AD DS) from local RODC administration.</a:t>
            </a:r>
          </a:p>
          <a:p>
            <a:pPr>
              <a:lnSpc>
                <a:spcPct val="115000"/>
              </a:lnSpc>
              <a:spcAft>
                <a:spcPts val="1000"/>
              </a:spcAft>
            </a:pPr>
            <a:r>
              <a:rPr lang="en-IN" sz="1000">
                <a:latin typeface="Arial"/>
                <a:ea typeface="Calibri"/>
                <a:cs typeface="Times New Roman"/>
              </a:rPr>
              <a:t>Mention that students can use the </a:t>
            </a:r>
            <a:r>
              <a:rPr lang="en-IN" sz="1000" b="1">
                <a:latin typeface="Arial"/>
                <a:ea typeface="Calibri"/>
                <a:cs typeface="Times New Roman"/>
              </a:rPr>
              <a:t>ntdsutil</a:t>
            </a:r>
            <a:r>
              <a:rPr lang="en-IN" sz="1000">
                <a:latin typeface="Arial"/>
                <a:ea typeface="Calibri"/>
                <a:cs typeface="Times New Roman"/>
              </a:rPr>
              <a:t> and </a:t>
            </a:r>
            <a:r>
              <a:rPr lang="en-IN" sz="1000" b="1">
                <a:latin typeface="Arial"/>
                <a:ea typeface="Calibri"/>
                <a:cs typeface="Times New Roman"/>
              </a:rPr>
              <a:t>dsmgmt</a:t>
            </a:r>
            <a:r>
              <a:rPr lang="en-IN" sz="1000">
                <a:latin typeface="Arial"/>
                <a:ea typeface="Calibri"/>
                <a:cs typeface="Times New Roman"/>
              </a:rPr>
              <a:t> command-line tools to configure the delegated RODC administrator account. We do not recommend this because these tools configure only the local RODC, and because this information does not display in AD DS, it is harder to identify the local administrators.</a:t>
            </a:r>
          </a:p>
        </p:txBody>
      </p:sp>
      <p:sp>
        <p:nvSpPr>
          <p:cNvPr id="4" name="Slide Number Placeholder 3"/>
          <p:cNvSpPr>
            <a:spLocks noGrp="1"/>
          </p:cNvSpPr>
          <p:nvPr>
            <p:ph type="sldNum" sz="quarter" idx="10"/>
          </p:nvPr>
        </p:nvSpPr>
        <p:spPr/>
        <p:txBody>
          <a:bodyPr/>
          <a:lstStyle/>
          <a:p>
            <a:fld id="{56A18ADE-F5B8-49C2-A26A-73C582CF5FEB}" type="slidenum">
              <a:rPr lang="en-IN" smtClean="0"/>
              <a:t>16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66175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Which technology allows you to use biometric functionality to sign in to Windows devices?</a:t>
            </a: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Windows Hello is a new technology in Windows 10 and Windows 10 Mobile that allows you to authenticate by using your fingerprint, an iris scan, or other biometric data.</a:t>
            </a:r>
          </a:p>
        </p:txBody>
      </p:sp>
      <p:sp>
        <p:nvSpPr>
          <p:cNvPr id="4" name="Slide Number Placeholder 3"/>
          <p:cNvSpPr>
            <a:spLocks noGrp="1"/>
          </p:cNvSpPr>
          <p:nvPr>
            <p:ph type="sldNum" sz="quarter" idx="10"/>
          </p:nvPr>
        </p:nvSpPr>
        <p:spPr/>
        <p:txBody>
          <a:bodyPr/>
          <a:lstStyle/>
          <a:p>
            <a:fld id="{56A18ADE-F5B8-49C2-A26A-73C582CF5FEB}" type="slidenum">
              <a:rPr lang="en-IN" smtClean="0"/>
              <a:t>17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2629255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Use this topic to introduce the account security features briefly. Do not provide significant detail, because a later section of this lesson will provide more detail.</a:t>
            </a:r>
          </a:p>
        </p:txBody>
      </p:sp>
      <p:sp>
        <p:nvSpPr>
          <p:cNvPr id="4" name="Slide Number Placeholder 3"/>
          <p:cNvSpPr>
            <a:spLocks noGrp="1"/>
          </p:cNvSpPr>
          <p:nvPr>
            <p:ph type="sldNum" sz="quarter" idx="10"/>
          </p:nvPr>
        </p:nvSpPr>
        <p:spPr/>
        <p:txBody>
          <a:bodyPr/>
          <a:lstStyle/>
          <a:p>
            <a:fld id="{56A18ADE-F5B8-49C2-A26A-73C582CF5FEB}" type="slidenum">
              <a:rPr lang="en-IN" smtClean="0"/>
              <a:t>18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849794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the options that are available to establish requirements for user passwords.</a:t>
            </a:r>
          </a:p>
        </p:txBody>
      </p:sp>
      <p:sp>
        <p:nvSpPr>
          <p:cNvPr id="4" name="Slide Number Placeholder 3"/>
          <p:cNvSpPr>
            <a:spLocks noGrp="1"/>
          </p:cNvSpPr>
          <p:nvPr>
            <p:ph type="sldNum" sz="quarter" idx="10"/>
          </p:nvPr>
        </p:nvSpPr>
        <p:spPr/>
        <p:txBody>
          <a:bodyPr/>
          <a:lstStyle/>
          <a:p>
            <a:fld id="{56A18ADE-F5B8-49C2-A26A-73C582CF5FEB}" type="slidenum">
              <a:rPr lang="en-IN" smtClean="0"/>
              <a:t>19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87137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6A18ADE-F5B8-49C2-A26A-73C582CF5FEB}" type="slidenum">
              <a:rPr lang="en-IN" smtClean="0"/>
              <a:t>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691205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account lockout and how you should configure it in a domain environment. </a:t>
            </a:r>
          </a:p>
        </p:txBody>
      </p:sp>
      <p:sp>
        <p:nvSpPr>
          <p:cNvPr id="4" name="Slide Number Placeholder 3"/>
          <p:cNvSpPr>
            <a:spLocks noGrp="1"/>
          </p:cNvSpPr>
          <p:nvPr>
            <p:ph type="sldNum" sz="quarter" idx="10"/>
          </p:nvPr>
        </p:nvSpPr>
        <p:spPr/>
        <p:txBody>
          <a:bodyPr/>
          <a:lstStyle/>
          <a:p>
            <a:fld id="{56A18ADE-F5B8-49C2-A26A-73C582CF5FEB}" type="slidenum">
              <a:rPr lang="en-IN" smtClean="0"/>
              <a:t>20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242192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Ensure that students understand that the Kerberos version 5 authentication protocol is the foundation of domain security. Proper settings are vital to continuing this security. In most cases, you will never have to make any changes to the Kerberos policy defaults in the Default Domain Policy GPO. Carefully consider any changes that you make, because increasing the times can increase domain vulnerability, while shortening the time can cause an increased service load on the computers, especially the Key Distribution Center (KDC) role on the domain controllers.</a:t>
            </a:r>
          </a:p>
        </p:txBody>
      </p:sp>
      <p:sp>
        <p:nvSpPr>
          <p:cNvPr id="4" name="Slide Number Placeholder 3"/>
          <p:cNvSpPr>
            <a:spLocks noGrp="1"/>
          </p:cNvSpPr>
          <p:nvPr>
            <p:ph type="sldNum" sz="quarter" idx="10"/>
          </p:nvPr>
        </p:nvSpPr>
        <p:spPr/>
        <p:txBody>
          <a:bodyPr/>
          <a:lstStyle/>
          <a:p>
            <a:fld id="{56A18ADE-F5B8-49C2-A26A-73C582CF5FEB}" type="slidenum">
              <a:rPr lang="en-IN" smtClean="0"/>
              <a:t>21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4082708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Quickly demonstrate how to configure a domain-based password and account lockout policy.</a:t>
            </a:r>
          </a:p>
          <a:p>
            <a:pPr>
              <a:lnSpc>
                <a:spcPct val="115000"/>
              </a:lnSpc>
              <a:spcAft>
                <a:spcPts val="1000"/>
              </a:spcAft>
            </a:pPr>
            <a:r>
              <a:rPr lang="en-IN" sz="1000" dirty="0">
                <a:latin typeface="Arial"/>
                <a:ea typeface="Calibri"/>
                <a:cs typeface="Times New Roman"/>
              </a:rPr>
              <a:t>When you complete the demonstration, leave the virtual machines running for subsequent demonstrations. </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will need the </a:t>
            </a:r>
            <a:r>
              <a:rPr lang="en-IN" sz="1000" b="1" dirty="0">
                <a:latin typeface="Arial"/>
                <a:ea typeface="Calibri"/>
                <a:cs typeface="Times New Roman"/>
              </a:rPr>
              <a:t>20742B-LON-DC1</a:t>
            </a:r>
            <a:r>
              <a:rPr lang="en-IN" sz="1000" dirty="0">
                <a:latin typeface="Arial"/>
                <a:ea typeface="Calibri"/>
                <a:cs typeface="Times New Roman"/>
              </a:rPr>
              <a:t> virtual machine. Sign in as </a:t>
            </a:r>
            <a:r>
              <a:rPr lang="en-IN" sz="1000" b="1" dirty="0" err="1">
                <a:latin typeface="Arial"/>
                <a:ea typeface="Calibri"/>
                <a:cs typeface="Times New Roman"/>
              </a:rPr>
              <a:t>Adatum</a:t>
            </a:r>
            <a:r>
              <a:rPr lang="en-IN" sz="1000" b="1" dirty="0">
                <a:latin typeface="Arial"/>
                <a:ea typeface="Calibri"/>
                <a:cs typeface="Times New Roman"/>
              </a:rPr>
              <a:t>\Administrator</a:t>
            </a:r>
            <a:r>
              <a:rPr lang="en-IN" sz="1000" dirty="0">
                <a:latin typeface="Arial"/>
                <a:ea typeface="Calibri"/>
                <a:cs typeface="Times New Roman"/>
              </a:rPr>
              <a:t> with the 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Configure a domain-based password policy</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in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Group Policy Management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Group Policy Management </a:t>
            </a:r>
            <a:r>
              <a:rPr lang="en-US" sz="1000" dirty="0">
                <a:effectLst/>
                <a:latin typeface="Arial"/>
                <a:ea typeface="Times New Roman"/>
                <a:cs typeface="Times New Roman"/>
              </a:rPr>
              <a:t>console, expand </a:t>
            </a:r>
            <a:r>
              <a:rPr lang="en-US" sz="1000" b="1" dirty="0">
                <a:effectLst/>
                <a:latin typeface="Arial"/>
                <a:ea typeface="Times New Roman"/>
                <a:cs typeface="Times New Roman"/>
              </a:rPr>
              <a:t>Forest: Adatum.com\Domains\Adatum.com\Group Policy Objects</a:t>
            </a:r>
            <a:r>
              <a:rPr lang="en-US" sz="1000" dirty="0">
                <a:effectLst/>
                <a:latin typeface="Arial"/>
                <a:ea typeface="Times New Roman"/>
                <a:cs typeface="Times New Roman"/>
              </a:rPr>
              <a:t>, right-click </a:t>
            </a:r>
            <a:r>
              <a:rPr lang="en-US" sz="1000" b="1" dirty="0">
                <a:effectLst/>
                <a:latin typeface="Arial"/>
                <a:ea typeface="Times New Roman"/>
                <a:cs typeface="Times New Roman"/>
              </a:rPr>
              <a:t>Default Domain Policy</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Edit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Group Policy Management Editor</a:t>
            </a:r>
            <a:r>
              <a:rPr lang="en-US" sz="1000" dirty="0">
                <a:effectLst/>
                <a:latin typeface="Arial"/>
                <a:ea typeface="Times New Roman"/>
                <a:cs typeface="Times New Roman"/>
              </a:rPr>
              <a:t> window, in the navigation pane, under </a:t>
            </a:r>
            <a:r>
              <a:rPr lang="en-US" sz="1000" b="1" dirty="0">
                <a:effectLst/>
                <a:latin typeface="Arial"/>
                <a:ea typeface="Times New Roman"/>
                <a:cs typeface="Times New Roman"/>
              </a:rPr>
              <a:t>Computer Configuration</a:t>
            </a:r>
            <a:r>
              <a:rPr lang="en-US" sz="1000" dirty="0">
                <a:effectLst/>
                <a:latin typeface="Arial"/>
                <a:ea typeface="Times New Roman"/>
                <a:cs typeface="Times New Roman"/>
              </a:rPr>
              <a:t>, expand </a:t>
            </a:r>
            <a:r>
              <a:rPr lang="en-US" sz="1000" b="1" dirty="0">
                <a:effectLst/>
                <a:latin typeface="Arial"/>
                <a:ea typeface="Times New Roman"/>
                <a:cs typeface="Times New Roman"/>
              </a:rPr>
              <a:t>Policies\Windows Settings\Security Settings\Account Policies</a:t>
            </a:r>
            <a:r>
              <a:rPr lang="en-US" sz="1000" dirty="0">
                <a:effectLst/>
                <a:latin typeface="Arial"/>
                <a:ea typeface="Times New Roman"/>
                <a:cs typeface="Times New Roman"/>
              </a:rPr>
              <a:t>, double-click </a:t>
            </a:r>
            <a:r>
              <a:rPr lang="en-US" sz="1000" b="1" dirty="0">
                <a:effectLst/>
                <a:latin typeface="Arial"/>
                <a:ea typeface="Times New Roman"/>
                <a:cs typeface="Times New Roman"/>
              </a:rPr>
              <a:t>Password Policy</a:t>
            </a:r>
            <a:r>
              <a:rPr lang="en-US" sz="1000" dirty="0">
                <a:effectLst/>
                <a:latin typeface="Arial"/>
                <a:ea typeface="Times New Roman"/>
                <a:cs typeface="Times New Roman"/>
              </a:rPr>
              <a:t>, and then double-click </a:t>
            </a:r>
            <a:r>
              <a:rPr lang="en-US" sz="1000" b="1" dirty="0">
                <a:effectLst/>
                <a:latin typeface="Arial"/>
                <a:ea typeface="Times New Roman"/>
                <a:cs typeface="Times New Roman"/>
              </a:rPr>
              <a:t>Enforce password history</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Enforce password history Properties</a:t>
            </a:r>
            <a:r>
              <a:rPr lang="en-US" sz="1000" dirty="0">
                <a:effectLst/>
                <a:latin typeface="Arial"/>
                <a:ea typeface="Times New Roman"/>
                <a:cs typeface="Times New Roman"/>
              </a:rPr>
              <a:t> dialog box, in the </a:t>
            </a:r>
            <a:r>
              <a:rPr lang="en-US" sz="1000" b="1" dirty="0">
                <a:effectLst/>
                <a:latin typeface="Arial"/>
                <a:ea typeface="Times New Roman"/>
                <a:cs typeface="Times New Roman"/>
              </a:rPr>
              <a:t>Keep password history for </a:t>
            </a:r>
            <a:r>
              <a:rPr lang="en-US" sz="1000" dirty="0">
                <a:effectLst/>
                <a:latin typeface="Arial"/>
                <a:ea typeface="Times New Roman"/>
                <a:cs typeface="Times New Roman"/>
              </a:rPr>
              <a:t>field, type </a:t>
            </a:r>
            <a:r>
              <a:rPr lang="en-US" sz="1000" b="1" dirty="0">
                <a:effectLst/>
                <a:latin typeface="Arial"/>
                <a:ea typeface="Times New Roman"/>
                <a:cs typeface="Times New Roman"/>
              </a:rPr>
              <a:t>20</a:t>
            </a:r>
            <a:r>
              <a:rPr lang="en-US" sz="1000" dirty="0">
                <a:effectLst/>
                <a:latin typeface="Arial"/>
                <a:ea typeface="Times New Roman"/>
                <a:cs typeface="Times New Roman"/>
              </a:rPr>
              <a:t>, click </a:t>
            </a:r>
            <a:r>
              <a:rPr lang="en-US" sz="1000" b="1" dirty="0">
                <a:effectLst/>
                <a:latin typeface="Arial"/>
                <a:ea typeface="Times New Roman"/>
                <a:cs typeface="Times New Roman"/>
              </a:rPr>
              <a:t>OK</a:t>
            </a:r>
            <a:r>
              <a:rPr lang="en-US" sz="1000" dirty="0">
                <a:effectLst/>
                <a:latin typeface="Arial"/>
                <a:ea typeface="Times New Roman"/>
                <a:cs typeface="Times New Roman"/>
              </a:rPr>
              <a:t>, and then double-click </a:t>
            </a:r>
            <a:r>
              <a:rPr lang="en-US" sz="1000" b="1" dirty="0">
                <a:effectLst/>
                <a:latin typeface="Arial"/>
                <a:ea typeface="Times New Roman"/>
                <a:cs typeface="Times New Roman"/>
              </a:rPr>
              <a:t>Maximum password age</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Maximum password age Properties</a:t>
            </a:r>
            <a:r>
              <a:rPr lang="en-US" sz="1000" dirty="0">
                <a:effectLst/>
                <a:latin typeface="Arial"/>
                <a:ea typeface="Times New Roman"/>
                <a:cs typeface="Times New Roman"/>
              </a:rPr>
              <a:t> dialog box, in the </a:t>
            </a:r>
            <a:r>
              <a:rPr lang="en-US" sz="1000" b="1" dirty="0">
                <a:effectLst/>
                <a:latin typeface="Arial"/>
                <a:ea typeface="Times New Roman"/>
                <a:cs typeface="Times New Roman"/>
              </a:rPr>
              <a:t>Password will expire in</a:t>
            </a:r>
            <a:r>
              <a:rPr lang="en-US" sz="1000" dirty="0">
                <a:effectLst/>
                <a:latin typeface="Arial"/>
                <a:ea typeface="Times New Roman"/>
                <a:cs typeface="Times New Roman"/>
              </a:rPr>
              <a:t> field, type </a:t>
            </a:r>
            <a:r>
              <a:rPr lang="en-US" sz="1000" b="1" dirty="0">
                <a:effectLst/>
                <a:latin typeface="Arial"/>
                <a:ea typeface="Times New Roman"/>
                <a:cs typeface="Times New Roman"/>
              </a:rPr>
              <a:t>45</a:t>
            </a:r>
            <a:r>
              <a:rPr lang="en-US" sz="1000" dirty="0">
                <a:effectLst/>
                <a:latin typeface="Arial"/>
                <a:ea typeface="Times New Roman"/>
                <a:cs typeface="Times New Roman"/>
              </a:rPr>
              <a:t>, click </a:t>
            </a:r>
            <a:r>
              <a:rPr lang="en-US" sz="1000" b="1" dirty="0">
                <a:effectLst/>
                <a:latin typeface="Arial"/>
                <a:ea typeface="Times New Roman"/>
                <a:cs typeface="Times New Roman"/>
              </a:rPr>
              <a:t>OK</a:t>
            </a:r>
            <a:r>
              <a:rPr lang="en-US" sz="1000" dirty="0">
                <a:effectLst/>
                <a:latin typeface="Arial"/>
                <a:ea typeface="Times New Roman"/>
                <a:cs typeface="Times New Roman"/>
              </a:rPr>
              <a:t>, and then double-click </a:t>
            </a:r>
            <a:r>
              <a:rPr lang="en-US" sz="1000" b="1" dirty="0">
                <a:effectLst/>
                <a:latin typeface="Arial"/>
                <a:ea typeface="Times New Roman"/>
                <a:cs typeface="Times New Roman"/>
              </a:rPr>
              <a:t>Minimum password age</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Minimum password age Properties</a:t>
            </a:r>
            <a:r>
              <a:rPr lang="en-US" sz="1000" dirty="0">
                <a:effectLst/>
                <a:latin typeface="Arial"/>
                <a:ea typeface="Times New Roman"/>
                <a:cs typeface="Times New Roman"/>
              </a:rPr>
              <a:t> dialog box, ensure that the </a:t>
            </a:r>
            <a:r>
              <a:rPr lang="en-US" sz="1000" b="1" dirty="0">
                <a:effectLst/>
                <a:latin typeface="Arial"/>
                <a:ea typeface="Times New Roman"/>
                <a:cs typeface="Times New Roman"/>
              </a:rPr>
              <a:t>Password can be changed after</a:t>
            </a:r>
            <a:r>
              <a:rPr lang="en-US" sz="1000" dirty="0">
                <a:effectLst/>
                <a:latin typeface="Arial"/>
                <a:ea typeface="Times New Roman"/>
                <a:cs typeface="Times New Roman"/>
              </a:rPr>
              <a:t> field is </a:t>
            </a:r>
            <a:r>
              <a:rPr lang="en-US" sz="1000" b="1" dirty="0">
                <a:effectLst/>
                <a:latin typeface="Arial"/>
                <a:ea typeface="Times New Roman"/>
                <a:cs typeface="Times New Roman"/>
              </a:rPr>
              <a:t>1</a:t>
            </a:r>
            <a:r>
              <a:rPr lang="en-US" sz="1000" dirty="0">
                <a:effectLst/>
                <a:latin typeface="Arial"/>
                <a:ea typeface="Times New Roman"/>
                <a:cs typeface="Times New Roman"/>
              </a:rPr>
              <a:t>, click </a:t>
            </a:r>
            <a:r>
              <a:rPr lang="en-US" sz="1000" b="1" dirty="0">
                <a:effectLst/>
                <a:latin typeface="Arial"/>
                <a:ea typeface="Times New Roman"/>
                <a:cs typeface="Times New Roman"/>
              </a:rPr>
              <a:t>OK</a:t>
            </a:r>
            <a:r>
              <a:rPr lang="en-US" sz="1000" dirty="0">
                <a:effectLst/>
                <a:latin typeface="Arial"/>
                <a:ea typeface="Times New Roman"/>
                <a:cs typeface="Times New Roman"/>
              </a:rPr>
              <a:t>, and then double-click </a:t>
            </a:r>
            <a:r>
              <a:rPr lang="en-US" sz="1000" b="1" dirty="0">
                <a:effectLst/>
                <a:latin typeface="Arial"/>
                <a:ea typeface="Times New Roman"/>
                <a:cs typeface="Times New Roman"/>
              </a:rPr>
              <a:t>Minimum password length</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Minimum password length Properties</a:t>
            </a:r>
            <a:r>
              <a:rPr lang="en-US" sz="1000" dirty="0">
                <a:effectLst/>
                <a:latin typeface="Arial"/>
                <a:ea typeface="Times New Roman"/>
                <a:cs typeface="Times New Roman"/>
              </a:rPr>
              <a:t> dialog box, in the </a:t>
            </a:r>
            <a:r>
              <a:rPr lang="en-US" sz="1000" b="1" dirty="0">
                <a:effectLst/>
                <a:latin typeface="Arial"/>
                <a:ea typeface="Times New Roman"/>
                <a:cs typeface="Times New Roman"/>
              </a:rPr>
              <a:t>Password must be at least </a:t>
            </a:r>
            <a:r>
              <a:rPr lang="en-US" sz="1000" dirty="0">
                <a:effectLst/>
                <a:latin typeface="Arial"/>
                <a:ea typeface="Times New Roman"/>
                <a:cs typeface="Times New Roman"/>
              </a:rPr>
              <a:t>field, type </a:t>
            </a:r>
            <a:r>
              <a:rPr lang="en-US" sz="1000" b="1" dirty="0">
                <a:effectLst/>
                <a:latin typeface="Arial"/>
                <a:ea typeface="Times New Roman"/>
                <a:cs typeface="Times New Roman"/>
              </a:rPr>
              <a:t>10</a:t>
            </a:r>
            <a:r>
              <a:rPr lang="en-US" sz="1000" dirty="0">
                <a:effectLst/>
                <a:latin typeface="Arial"/>
                <a:ea typeface="Times New Roman"/>
                <a:cs typeface="Times New Roman"/>
              </a:rPr>
              <a:t>, click </a:t>
            </a:r>
            <a:r>
              <a:rPr lang="en-US" sz="1000" b="1" dirty="0">
                <a:effectLst/>
                <a:latin typeface="Arial"/>
                <a:ea typeface="Times New Roman"/>
                <a:cs typeface="Times New Roman"/>
              </a:rPr>
              <a:t>OK</a:t>
            </a:r>
            <a:r>
              <a:rPr lang="en-US" sz="1000" dirty="0">
                <a:effectLst/>
                <a:latin typeface="Arial"/>
                <a:ea typeface="Times New Roman"/>
                <a:cs typeface="Times New Roman"/>
              </a:rPr>
              <a:t>, and then double-click </a:t>
            </a:r>
            <a:r>
              <a:rPr lang="en-US" sz="1000" b="1" dirty="0">
                <a:effectLst/>
                <a:latin typeface="Arial"/>
                <a:ea typeface="Times New Roman"/>
                <a:cs typeface="Times New Roman"/>
              </a:rPr>
              <a:t>Password must meet complexity requirements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Password must meet complexity requirements Properties</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Enabled</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p>
          <a:p>
            <a:pPr marL="34290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Do not close the </a:t>
            </a:r>
            <a:r>
              <a:rPr lang="en-US" sz="1000" b="1" dirty="0">
                <a:solidFill>
                  <a:prstClr val="black"/>
                </a:solidFill>
                <a:latin typeface="Arial"/>
                <a:ea typeface="Times New Roman"/>
                <a:cs typeface="Times New Roman"/>
              </a:rPr>
              <a:t>Group Policy Management Editor</a:t>
            </a:r>
            <a:r>
              <a:rPr lang="en-US" sz="1000" dirty="0">
                <a:solidFill>
                  <a:srgbClr val="000000"/>
                </a:solidFill>
                <a:latin typeface="Arial"/>
                <a:ea typeface="Times New Roman"/>
                <a:cs typeface="Segoe UI"/>
              </a:rPr>
              <a:t> window.</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22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Tree>
    <p:extLst>
      <p:ext uri="{BB962C8B-B14F-4D97-AF65-F5344CB8AC3E}">
        <p14:creationId xmlns:p14="http://schemas.microsoft.com/office/powerpoint/2010/main" val="1096034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Configure an account lockout policy</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Group Policy Management Editor</a:t>
            </a:r>
            <a:r>
              <a:rPr lang="en-US" sz="1000" dirty="0">
                <a:solidFill>
                  <a:prstClr val="black"/>
                </a:solidFill>
                <a:latin typeface="Arial"/>
                <a:ea typeface="Times New Roman"/>
                <a:cs typeface="Times New Roman"/>
              </a:rPr>
              <a:t> window, in the navigation pane, click </a:t>
            </a:r>
            <a:r>
              <a:rPr lang="en-US" sz="1000" b="1" dirty="0">
                <a:solidFill>
                  <a:prstClr val="black"/>
                </a:solidFill>
                <a:latin typeface="Arial"/>
                <a:ea typeface="Times New Roman"/>
                <a:cs typeface="Times New Roman"/>
              </a:rPr>
              <a:t>Account Lockout Policy</a:t>
            </a:r>
            <a:r>
              <a:rPr lang="en-US" sz="1000" dirty="0">
                <a:solidFill>
                  <a:prstClr val="black"/>
                </a:solidFill>
                <a:latin typeface="Arial"/>
                <a:ea typeface="Times New Roman"/>
                <a:cs typeface="Times New Roman"/>
              </a:rPr>
              <a:t>, and then double-click </a:t>
            </a:r>
            <a:r>
              <a:rPr lang="en-US" sz="1000" b="1" dirty="0">
                <a:solidFill>
                  <a:prstClr val="black"/>
                </a:solidFill>
                <a:latin typeface="Arial"/>
                <a:ea typeface="Times New Roman"/>
                <a:cs typeface="Times New Roman"/>
              </a:rPr>
              <a:t>Account lockout duration</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Account lockout duration Properties</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Define this policy setting</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Minutes </a:t>
            </a:r>
            <a:r>
              <a:rPr lang="en-US" sz="1000" dirty="0">
                <a:solidFill>
                  <a:prstClr val="black"/>
                </a:solidFill>
                <a:latin typeface="Arial"/>
                <a:ea typeface="Times New Roman"/>
                <a:cs typeface="Times New Roman"/>
              </a:rPr>
              <a:t>field, type </a:t>
            </a:r>
            <a:r>
              <a:rPr lang="en-US" sz="1000" b="1" dirty="0">
                <a:solidFill>
                  <a:prstClr val="black"/>
                </a:solidFill>
                <a:latin typeface="Arial"/>
                <a:ea typeface="Times New Roman"/>
                <a:cs typeface="Times New Roman"/>
              </a:rPr>
              <a:t>30</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Suggested Value Changes</a:t>
            </a:r>
            <a:r>
              <a:rPr lang="en-US" sz="1000" dirty="0">
                <a:solidFill>
                  <a:srgbClr val="000000"/>
                </a:solidFill>
                <a:latin typeface="Arial"/>
                <a:ea typeface="Times New Roman"/>
                <a:cs typeface="Segoe UI"/>
              </a:rPr>
              <a:t> dialog box, note the suggested values including the automatic configuration of </a:t>
            </a:r>
            <a:r>
              <a:rPr lang="en-US" sz="1000" b="1" dirty="0">
                <a:solidFill>
                  <a:prstClr val="black"/>
                </a:solidFill>
                <a:latin typeface="Arial"/>
                <a:ea typeface="Times New Roman"/>
                <a:cs typeface="Times New Roman"/>
              </a:rPr>
              <a:t>Account lockout threshold</a:t>
            </a:r>
            <a:r>
              <a:rPr lang="en-US" sz="1000" dirty="0">
                <a:solidFill>
                  <a:srgbClr val="000000"/>
                </a:solidFill>
                <a:latin typeface="Arial"/>
                <a:ea typeface="Times New Roman"/>
                <a:cs typeface="Segoe UI"/>
              </a:rPr>
              <a:t>,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 and then d</a:t>
            </a:r>
            <a:r>
              <a:rPr lang="en-US" sz="1000" dirty="0">
                <a:solidFill>
                  <a:prstClr val="black"/>
                </a:solidFill>
                <a:latin typeface="Arial"/>
                <a:ea typeface="Times New Roman"/>
                <a:cs typeface="Times New Roman"/>
              </a:rPr>
              <a:t>ouble-click </a:t>
            </a:r>
            <a:r>
              <a:rPr lang="en-US" sz="1000" b="1" dirty="0">
                <a:solidFill>
                  <a:prstClr val="black"/>
                </a:solidFill>
                <a:latin typeface="Arial"/>
                <a:ea typeface="Times New Roman"/>
                <a:cs typeface="Times New Roman"/>
              </a:rPr>
              <a:t>Reset account lockout counter after</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Reset account lockout counter after Properties</a:t>
            </a:r>
            <a:r>
              <a:rPr lang="en-US" sz="1000" dirty="0">
                <a:solidFill>
                  <a:prstClr val="black"/>
                </a:solidFill>
                <a:latin typeface="Arial"/>
                <a:ea typeface="Times New Roman"/>
                <a:cs typeface="Times New Roman"/>
              </a:rPr>
              <a:t> dialog box, in the </a:t>
            </a:r>
            <a:r>
              <a:rPr lang="en-US" sz="1000" b="1" dirty="0">
                <a:solidFill>
                  <a:prstClr val="black"/>
                </a:solidFill>
                <a:latin typeface="Arial"/>
                <a:ea typeface="Times New Roman"/>
                <a:cs typeface="Times New Roman"/>
              </a:rPr>
              <a:t>Reset account lockout counter after </a:t>
            </a:r>
            <a:r>
              <a:rPr lang="en-US" sz="1000" dirty="0">
                <a:solidFill>
                  <a:prstClr val="black"/>
                </a:solidFill>
                <a:latin typeface="Arial"/>
                <a:ea typeface="Times New Roman"/>
                <a:cs typeface="Times New Roman"/>
              </a:rPr>
              <a:t>field, type </a:t>
            </a:r>
            <a:r>
              <a:rPr lang="en-US" sz="1000" b="1" dirty="0">
                <a:solidFill>
                  <a:prstClr val="black"/>
                </a:solidFill>
                <a:latin typeface="Arial"/>
                <a:ea typeface="Times New Roman"/>
                <a:cs typeface="Times New Roman"/>
              </a:rPr>
              <a:t>15</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Close the </a:t>
            </a:r>
            <a:r>
              <a:rPr lang="en-US" sz="1000" b="1" dirty="0">
                <a:solidFill>
                  <a:prstClr val="black"/>
                </a:solidFill>
                <a:latin typeface="Arial"/>
                <a:ea typeface="Times New Roman"/>
                <a:cs typeface="Times New Roman"/>
              </a:rPr>
              <a:t>Group Policy Management Editor </a:t>
            </a:r>
            <a:r>
              <a:rPr lang="en-US" sz="1000" dirty="0">
                <a:solidFill>
                  <a:srgbClr val="000000"/>
                </a:solidFill>
                <a:latin typeface="Arial"/>
                <a:ea typeface="Times New Roman"/>
                <a:cs typeface="Segoe UI"/>
              </a:rPr>
              <a:t>window and the </a:t>
            </a:r>
            <a:r>
              <a:rPr lang="en-US" sz="1000" b="1" dirty="0">
                <a:solidFill>
                  <a:prstClr val="black"/>
                </a:solidFill>
                <a:latin typeface="Arial"/>
                <a:ea typeface="Times New Roman"/>
                <a:cs typeface="Times New Roman"/>
              </a:rPr>
              <a:t>Group Policy Management </a:t>
            </a:r>
            <a:r>
              <a:rPr lang="en-US" sz="1000" dirty="0">
                <a:solidFill>
                  <a:prstClr val="black"/>
                </a:solidFill>
                <a:latin typeface="Arial"/>
                <a:ea typeface="Times New Roman"/>
                <a:cs typeface="Times New Roman"/>
              </a:rPr>
              <a:t>console</a:t>
            </a:r>
            <a:r>
              <a:rPr lang="en-US" sz="1000" dirty="0">
                <a:solidFill>
                  <a:srgbClr val="000000"/>
                </a:solidFill>
                <a:latin typeface="Arial"/>
                <a:ea typeface="Times New Roman"/>
                <a:cs typeface="Segoe UI"/>
              </a:rPr>
              <a:t>.</a:t>
            </a:r>
            <a:endParaRPr lang="en-IN" dirty="0"/>
          </a:p>
        </p:txBody>
      </p:sp>
      <p:sp>
        <p:nvSpPr>
          <p:cNvPr id="4" name="Slide Number Placeholder 3"/>
          <p:cNvSpPr>
            <a:spLocks noGrp="1"/>
          </p:cNvSpPr>
          <p:nvPr>
            <p:ph type="sldNum" sz="quarter" idx="10"/>
          </p:nvPr>
        </p:nvSpPr>
        <p:spPr/>
        <p:txBody>
          <a:bodyPr/>
          <a:lstStyle/>
          <a:p>
            <a:fld id="{56A18ADE-F5B8-49C2-A26A-73C582CF5FEB}" type="slidenum">
              <a:rPr lang="en-IN" smtClean="0"/>
              <a:t>23</a:t>
            </a:fld>
            <a:endParaRPr lang="en-IN"/>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918627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Restricted Groups feature in Group Policy. Emphasize that it is for configuration of local groups only. You then should discuss the Protected Users group.</a:t>
            </a:r>
          </a:p>
        </p:txBody>
      </p:sp>
      <p:sp>
        <p:nvSpPr>
          <p:cNvPr id="4" name="Slide Number Placeholder 3"/>
          <p:cNvSpPr>
            <a:spLocks noGrp="1"/>
          </p:cNvSpPr>
          <p:nvPr>
            <p:ph type="sldNum" sz="quarter" idx="10"/>
          </p:nvPr>
        </p:nvSpPr>
        <p:spPr/>
        <p:txBody>
          <a:bodyPr/>
          <a:lstStyle/>
          <a:p>
            <a:fld id="{56A18ADE-F5B8-49C2-A26A-73C582CF5FEB}" type="slidenum">
              <a:rPr lang="en-IN" smtClean="0"/>
              <a:t>24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3110913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Introduce and explain Password Settings objects (PSOs). Make sure that students understand that PSOs provide multiple sets of account policy settings in a single domain. Consider using the following example to illustrate a PSO’s purpose.</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Within your domain, you have three account types:</a:t>
            </a:r>
            <a:endParaRPr lang="en-IN"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Standard. Standard user accounts have limited access and require relatively infrequent password changes.</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Finance. Finance department accounts often have access to sensitive corporate data.</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Administrative. Administrative accounts have domain-wide privileges, and you must protect them by requiring more frequent password changes and longer passwords.</a:t>
            </a:r>
            <a:endParaRPr lang="en-IN" sz="1000">
              <a:effectLst/>
              <a:latin typeface="Arial"/>
              <a:ea typeface="Times New Roman"/>
              <a:cs typeface="Times New Roman"/>
            </a:endParaRPr>
          </a:p>
          <a:p>
            <a:pPr>
              <a:lnSpc>
                <a:spcPct val="115000"/>
              </a:lnSpc>
              <a:spcAft>
                <a:spcPts val="1000"/>
              </a:spcAft>
            </a:pPr>
            <a:r>
              <a:rPr lang="en-IN" sz="1000">
                <a:solidFill>
                  <a:srgbClr val="000000"/>
                </a:solidFill>
                <a:latin typeface="Arial"/>
                <a:ea typeface="Calibri"/>
                <a:cs typeface="Segoe UI"/>
              </a:rPr>
              <a:t>Without </a:t>
            </a:r>
            <a:r>
              <a:rPr lang="en-IN" sz="1000">
                <a:latin typeface="Arial"/>
                <a:ea typeface="Calibri"/>
                <a:cs typeface="Segoe UI"/>
              </a:rPr>
              <a:t>PSOs</a:t>
            </a:r>
            <a:r>
              <a:rPr lang="en-IN" sz="1000">
                <a:solidFill>
                  <a:srgbClr val="000000"/>
                </a:solidFill>
                <a:latin typeface="Arial"/>
                <a:ea typeface="Calibri"/>
                <a:cs typeface="Segoe UI"/>
              </a:rPr>
              <a:t>, you must compromise and set only one policy for all accounts. However, if you use </a:t>
            </a:r>
            <a:r>
              <a:rPr lang="en-IN" sz="1000">
                <a:latin typeface="Arial"/>
                <a:ea typeface="Calibri"/>
                <a:cs typeface="Segoe UI"/>
              </a:rPr>
              <a:t>PSOs</a:t>
            </a:r>
            <a:r>
              <a:rPr lang="en-IN" sz="1000">
                <a:solidFill>
                  <a:srgbClr val="000000"/>
                </a:solidFill>
                <a:latin typeface="Arial"/>
                <a:ea typeface="Calibri"/>
                <a:cs typeface="Segoe UI"/>
              </a:rPr>
              <a:t>, you can create three </a:t>
            </a:r>
            <a:r>
              <a:rPr lang="en-IN" sz="1000">
                <a:latin typeface="Arial"/>
                <a:ea typeface="Calibri"/>
                <a:cs typeface="Segoe UI"/>
              </a:rPr>
              <a:t>PSOs</a:t>
            </a:r>
            <a:r>
              <a:rPr lang="en-IN" sz="1000">
                <a:solidFill>
                  <a:srgbClr val="000000"/>
                </a:solidFill>
                <a:latin typeface="Arial"/>
                <a:ea typeface="Calibri"/>
                <a:cs typeface="Segoe UI"/>
              </a:rPr>
              <a:t> that enable you to set the maximum password age for Standard user accounts to 120 days, Finance department accounts to 90 days, and Administrative accounts to 45 days. This satisfies the password-age requirements for all three accounts.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25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2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Identify and explain the methods for managing PSOs. </a:t>
            </a:r>
            <a:r>
              <a:rPr lang="en-IN" sz="1000">
                <a:latin typeface="Arial"/>
                <a:ea typeface="Calibri"/>
                <a:cs typeface="Times New Roman"/>
              </a:rPr>
              <a:t>Explain that students need to plan PSOs, especially naming conventions, precedence values, and PSO descriptions. Additionally, the administrative delegation model should consider who is able to create PSOs and which groups are able to communicate the effective PSO to users.</a:t>
            </a:r>
          </a:p>
        </p:txBody>
      </p:sp>
      <p:sp>
        <p:nvSpPr>
          <p:cNvPr id="4" name="Slide Number Placeholder 3"/>
          <p:cNvSpPr>
            <a:spLocks noGrp="1"/>
          </p:cNvSpPr>
          <p:nvPr>
            <p:ph type="sldNum" sz="quarter" idx="10"/>
          </p:nvPr>
        </p:nvSpPr>
        <p:spPr/>
        <p:txBody>
          <a:bodyPr/>
          <a:lstStyle/>
          <a:p>
            <a:fld id="{56A18ADE-F5B8-49C2-A26A-73C582CF5FEB}" type="slidenum">
              <a:rPr lang="en-IN" smtClean="0"/>
              <a:t>26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468868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When you complete the demonstration, leave the virtual machines running for subsequent demonstrations. </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will need the </a:t>
            </a:r>
            <a:r>
              <a:rPr lang="en-IN" sz="1000" b="1" dirty="0">
                <a:latin typeface="Arial"/>
                <a:ea typeface="Calibri"/>
                <a:cs typeface="Times New Roman"/>
              </a:rPr>
              <a:t>20742B-LON-DC1</a:t>
            </a:r>
            <a:r>
              <a:rPr lang="en-IN" sz="1000" dirty="0">
                <a:latin typeface="Arial"/>
                <a:ea typeface="Calibri"/>
                <a:cs typeface="Times New Roman"/>
              </a:rPr>
              <a:t> virtual machine. Sign in as </a:t>
            </a:r>
            <a:r>
              <a:rPr lang="en-IN" sz="1000" b="1" dirty="0" err="1">
                <a:latin typeface="Arial"/>
                <a:ea typeface="Calibri"/>
                <a:cs typeface="Times New Roman"/>
              </a:rPr>
              <a:t>Adatum</a:t>
            </a:r>
            <a:r>
              <a:rPr lang="en-IN" sz="1000" b="1" dirty="0">
                <a:latin typeface="Arial"/>
                <a:ea typeface="Calibri"/>
                <a:cs typeface="Times New Roman"/>
              </a:rPr>
              <a:t>\Administrator</a:t>
            </a:r>
            <a:r>
              <a:rPr lang="en-IN" sz="1000" dirty="0">
                <a:latin typeface="Arial"/>
                <a:ea typeface="Calibri"/>
                <a:cs typeface="Times New Roman"/>
              </a:rPr>
              <a:t> with the 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in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a:t>
            </a:r>
            <a:r>
              <a:rPr lang="en-US" sz="1000" b="1" dirty="0">
                <a:effectLst/>
                <a:latin typeface="Arial"/>
                <a:ea typeface="Times New Roman"/>
                <a:cs typeface="Times New Roman"/>
              </a:rPr>
              <a:t> Active Directory Administrative Center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a:t>
            </a:r>
            <a:r>
              <a:rPr lang="en-US" sz="1000" b="1" dirty="0">
                <a:effectLst/>
                <a:latin typeface="Arial"/>
                <a:ea typeface="Times New Roman"/>
                <a:cs typeface="Times New Roman"/>
              </a:rPr>
              <a:t>Active Directory Administrative Center</a:t>
            </a:r>
            <a:r>
              <a:rPr lang="en-US" sz="1000" dirty="0">
                <a:effectLst/>
                <a:latin typeface="Arial"/>
                <a:ea typeface="Times New Roman"/>
                <a:cs typeface="Times New Roman"/>
              </a:rPr>
              <a:t>, in the navigation pane, click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 (local)</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double-click the </a:t>
            </a:r>
            <a:r>
              <a:rPr lang="en-US" sz="1000" b="1" dirty="0">
                <a:effectLst/>
                <a:latin typeface="Arial"/>
                <a:ea typeface="Times New Roman"/>
                <a:cs typeface="Times New Roman"/>
              </a:rPr>
              <a:t>Managers</a:t>
            </a:r>
            <a:r>
              <a:rPr lang="en-US" sz="1000" dirty="0">
                <a:effectLst/>
                <a:latin typeface="Arial"/>
                <a:ea typeface="Times New Roman"/>
                <a:cs typeface="Times New Roman"/>
              </a:rPr>
              <a:t> OU.</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locate and right-click the </a:t>
            </a:r>
            <a:r>
              <a:rPr lang="en-US" sz="1000" b="1" dirty="0">
                <a:effectLst/>
                <a:latin typeface="Arial"/>
                <a:ea typeface="Times New Roman"/>
                <a:cs typeface="Times New Roman"/>
              </a:rPr>
              <a:t>Managers</a:t>
            </a:r>
            <a:r>
              <a:rPr lang="en-US" sz="1000" dirty="0">
                <a:effectLst/>
                <a:latin typeface="Arial"/>
                <a:ea typeface="Times New Roman"/>
                <a:cs typeface="Times New Roman"/>
              </a:rPr>
              <a:t> group, and then click </a:t>
            </a:r>
            <a:r>
              <a:rPr lang="en-US" sz="1000" b="1" dirty="0">
                <a:effectLst/>
                <a:latin typeface="Arial"/>
                <a:ea typeface="Times New Roman"/>
                <a:cs typeface="Times New Roman"/>
              </a:rPr>
              <a:t>Properties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lvl="1">
              <a:lnSpc>
                <a:spcPct val="115000"/>
              </a:lnSpc>
              <a:spcAft>
                <a:spcPts val="995"/>
              </a:spcAft>
            </a:pPr>
            <a:r>
              <a:rPr lang="en-IN" sz="1000" b="1" dirty="0">
                <a:latin typeface="Arial"/>
                <a:ea typeface="Calibri"/>
                <a:cs typeface="Times New Roman"/>
              </a:rPr>
              <a:t>Note: </a:t>
            </a:r>
            <a:r>
              <a:rPr lang="en-IN" sz="1000" dirty="0">
                <a:latin typeface="Arial"/>
                <a:ea typeface="Calibri"/>
                <a:cs typeface="Times New Roman"/>
              </a:rPr>
              <a:t>Ensure that you open the </a:t>
            </a:r>
            <a:r>
              <a:rPr lang="en-IN" sz="1000" b="1" dirty="0">
                <a:latin typeface="Arial"/>
                <a:ea typeface="Calibri"/>
                <a:cs typeface="Times New Roman"/>
              </a:rPr>
              <a:t>Properties</a:t>
            </a:r>
            <a:r>
              <a:rPr lang="en-IN" sz="1000" dirty="0">
                <a:latin typeface="Arial"/>
                <a:ea typeface="Calibri"/>
                <a:cs typeface="Times New Roman"/>
              </a:rPr>
              <a:t> dialog box for the Managers group, and not the Managers OU.</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Managers</a:t>
            </a:r>
            <a:r>
              <a:rPr lang="en-US" sz="1000" dirty="0">
                <a:effectLst/>
                <a:latin typeface="Arial"/>
                <a:ea typeface="Times New Roman"/>
                <a:cs typeface="Times New Roman"/>
              </a:rPr>
              <a:t> dialog box, under </a:t>
            </a:r>
            <a:r>
              <a:rPr lang="en-US" sz="1000" b="1" dirty="0">
                <a:effectLst/>
                <a:latin typeface="Arial"/>
                <a:ea typeface="Times New Roman"/>
                <a:cs typeface="Times New Roman"/>
              </a:rPr>
              <a:t>Group scope</a:t>
            </a:r>
            <a:r>
              <a:rPr lang="en-US" sz="1000" dirty="0">
                <a:effectLst/>
                <a:latin typeface="Arial"/>
                <a:ea typeface="Times New Roman"/>
                <a:cs typeface="Times New Roman"/>
              </a:rPr>
              <a:t>, click </a:t>
            </a:r>
            <a:r>
              <a:rPr lang="en-US" sz="1000" b="1" dirty="0">
                <a:effectLst/>
                <a:latin typeface="Arial"/>
                <a:ea typeface="Times New Roman"/>
                <a:cs typeface="Times New Roman"/>
              </a:rPr>
              <a:t>Global</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Active Directory Administrative Center, in the navigation pane, click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 (local)</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double-click the </a:t>
            </a:r>
            <a:r>
              <a:rPr lang="en-US" sz="1000" b="1" dirty="0">
                <a:effectLst/>
                <a:latin typeface="Arial"/>
                <a:ea typeface="Times New Roman"/>
                <a:cs typeface="Times New Roman"/>
              </a:rPr>
              <a:t>System</a:t>
            </a:r>
            <a:r>
              <a:rPr lang="en-US" sz="1000" dirty="0">
                <a:effectLst/>
                <a:latin typeface="Arial"/>
                <a:ea typeface="Times New Roman"/>
                <a:cs typeface="Times New Roman"/>
              </a:rPr>
              <a:t> container.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right-click the </a:t>
            </a:r>
            <a:r>
              <a:rPr lang="en-US" sz="1000" b="1" dirty="0">
                <a:effectLst/>
                <a:latin typeface="Arial"/>
                <a:ea typeface="Times New Roman"/>
                <a:cs typeface="Times New Roman"/>
              </a:rPr>
              <a:t>Password Settings Container</a:t>
            </a:r>
            <a:r>
              <a:rPr lang="en-US" sz="1000" dirty="0">
                <a:effectLst/>
                <a:latin typeface="Arial"/>
                <a:ea typeface="Times New Roman"/>
                <a:cs typeface="Times New Roman"/>
              </a:rPr>
              <a:t>, click </a:t>
            </a:r>
            <a:r>
              <a:rPr lang="en-US" sz="1000" b="1" dirty="0">
                <a:effectLst/>
                <a:latin typeface="Arial"/>
                <a:ea typeface="Times New Roman"/>
                <a:cs typeface="Times New Roman"/>
              </a:rPr>
              <a:t>New</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Password Settings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27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Tree>
    <p:extLst>
      <p:ext uri="{BB962C8B-B14F-4D97-AF65-F5344CB8AC3E}">
        <p14:creationId xmlns:p14="http://schemas.microsoft.com/office/powerpoint/2010/main" val="2841203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9"/>
            </a:pPr>
            <a:r>
              <a:rPr lang="en-US" sz="1000" dirty="0">
                <a:solidFill>
                  <a:srgbClr val="000000"/>
                </a:solidFill>
                <a:latin typeface="Arial"/>
                <a:ea typeface="Times New Roman"/>
                <a:cs typeface="Segoe UI"/>
              </a:rPr>
              <a:t>In the </a:t>
            </a:r>
            <a:r>
              <a:rPr lang="en-US" sz="1000" b="1" dirty="0">
                <a:latin typeface="Arial"/>
                <a:ea typeface="Times New Roman"/>
                <a:cs typeface="Times New Roman"/>
              </a:rPr>
              <a:t>Create Password Settings</a:t>
            </a:r>
            <a:r>
              <a:rPr lang="en-US" sz="1000" dirty="0">
                <a:solidFill>
                  <a:srgbClr val="000000"/>
                </a:solidFill>
                <a:latin typeface="Arial"/>
                <a:ea typeface="Times New Roman"/>
                <a:cs typeface="Segoe UI"/>
              </a:rPr>
              <a:t> window, complete the following steps:</a:t>
            </a:r>
            <a:endParaRPr lang="en-IN" sz="1000" dirty="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latin typeface="Arial"/>
                <a:ea typeface="Times New Roman"/>
                <a:cs typeface="Segoe UI"/>
              </a:rPr>
              <a:t>In the </a:t>
            </a:r>
            <a:r>
              <a:rPr lang="en-US" sz="1000" b="1" dirty="0">
                <a:latin typeface="Arial"/>
                <a:ea typeface="Times New Roman"/>
                <a:cs typeface="Times New Roman"/>
              </a:rPr>
              <a:t>Name</a:t>
            </a:r>
            <a:r>
              <a:rPr lang="en-US" sz="1000" dirty="0">
                <a:solidFill>
                  <a:srgbClr val="000000"/>
                </a:solidFill>
                <a:latin typeface="Arial"/>
                <a:ea typeface="Times New Roman"/>
                <a:cs typeface="Segoe UI"/>
              </a:rPr>
              <a:t> field, type </a:t>
            </a:r>
            <a:r>
              <a:rPr lang="en-US" sz="1000" b="1" dirty="0" err="1">
                <a:latin typeface="Arial"/>
                <a:ea typeface="Times New Roman"/>
                <a:cs typeface="Times New Roman"/>
              </a:rPr>
              <a:t>ManagersPSO</a:t>
            </a:r>
            <a:r>
              <a:rPr lang="en-US" sz="1000" dirty="0">
                <a:solidFill>
                  <a:srgbClr val="000000"/>
                </a:solidFill>
                <a:latin typeface="Arial"/>
                <a:ea typeface="Times New Roman"/>
                <a:cs typeface="Segoe UI"/>
              </a:rPr>
              <a:t>.</a:t>
            </a:r>
            <a:endParaRPr lang="en-IN" sz="1000" dirty="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latin typeface="Arial"/>
                <a:ea typeface="Times New Roman"/>
                <a:cs typeface="Segoe UI"/>
              </a:rPr>
              <a:t>In the </a:t>
            </a:r>
            <a:r>
              <a:rPr lang="en-US" sz="1000" b="1" dirty="0">
                <a:latin typeface="Arial"/>
                <a:ea typeface="Times New Roman"/>
                <a:cs typeface="Times New Roman"/>
              </a:rPr>
              <a:t>Precedence</a:t>
            </a:r>
            <a:r>
              <a:rPr lang="en-US" sz="1000" dirty="0">
                <a:solidFill>
                  <a:srgbClr val="000000"/>
                </a:solidFill>
                <a:latin typeface="Arial"/>
                <a:ea typeface="Times New Roman"/>
                <a:cs typeface="Segoe UI"/>
              </a:rPr>
              <a:t> field, type </a:t>
            </a:r>
            <a:r>
              <a:rPr lang="en-US" sz="1000" b="1" dirty="0">
                <a:latin typeface="Arial"/>
                <a:ea typeface="Times New Roman"/>
                <a:cs typeface="Times New Roman"/>
              </a:rPr>
              <a:t>10</a:t>
            </a:r>
            <a:r>
              <a:rPr lang="en-US" sz="1000" dirty="0">
                <a:solidFill>
                  <a:srgbClr val="000000"/>
                </a:solidFill>
                <a:latin typeface="Arial"/>
                <a:ea typeface="Times New Roman"/>
                <a:cs typeface="Segoe UI"/>
              </a:rPr>
              <a:t>.</a:t>
            </a:r>
            <a:endParaRPr lang="en-IN" sz="1000" dirty="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latin typeface="Arial"/>
                <a:ea typeface="Times New Roman"/>
                <a:cs typeface="Segoe UI"/>
              </a:rPr>
              <a:t>Select the </a:t>
            </a:r>
            <a:r>
              <a:rPr lang="en-US" sz="1000" b="1" dirty="0">
                <a:latin typeface="Arial"/>
                <a:ea typeface="Times New Roman"/>
                <a:cs typeface="Times New Roman"/>
              </a:rPr>
              <a:t>Enforce minimum password length </a:t>
            </a:r>
            <a:r>
              <a:rPr lang="en-US" sz="1000" dirty="0">
                <a:solidFill>
                  <a:srgbClr val="000000"/>
                </a:solidFill>
                <a:latin typeface="Arial"/>
                <a:ea typeface="Times New Roman"/>
                <a:cs typeface="Segoe UI"/>
              </a:rPr>
              <a:t>check box, and then in the </a:t>
            </a:r>
            <a:r>
              <a:rPr lang="en-US" sz="1000" b="1" dirty="0">
                <a:latin typeface="Arial"/>
                <a:ea typeface="Times New Roman"/>
                <a:cs typeface="Times New Roman"/>
              </a:rPr>
              <a:t>Minimum password length (characters)</a:t>
            </a:r>
            <a:r>
              <a:rPr lang="en-US" sz="1000" dirty="0">
                <a:solidFill>
                  <a:srgbClr val="000000"/>
                </a:solidFill>
                <a:latin typeface="Arial"/>
                <a:ea typeface="Times New Roman"/>
                <a:cs typeface="Segoe UI"/>
              </a:rPr>
              <a:t> field, type </a:t>
            </a:r>
            <a:r>
              <a:rPr lang="en-US" sz="1000" b="1" dirty="0">
                <a:latin typeface="Arial"/>
                <a:ea typeface="Times New Roman"/>
                <a:cs typeface="Times New Roman"/>
              </a:rPr>
              <a:t>15</a:t>
            </a:r>
            <a:r>
              <a:rPr lang="en-US" sz="1000" dirty="0">
                <a:solidFill>
                  <a:srgbClr val="000000"/>
                </a:solidFill>
                <a:latin typeface="Arial"/>
                <a:ea typeface="Times New Roman"/>
                <a:cs typeface="Segoe UI"/>
              </a:rPr>
              <a:t>.</a:t>
            </a:r>
            <a:endParaRPr lang="en-IN" sz="1000" dirty="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latin typeface="Arial"/>
                <a:ea typeface="Times New Roman"/>
                <a:cs typeface="Segoe UI"/>
              </a:rPr>
              <a:t>Select the </a:t>
            </a:r>
            <a:r>
              <a:rPr lang="en-US" sz="1000" b="1" dirty="0">
                <a:latin typeface="Arial"/>
                <a:ea typeface="Times New Roman"/>
                <a:cs typeface="Times New Roman"/>
              </a:rPr>
              <a:t>Enforce password history </a:t>
            </a:r>
            <a:r>
              <a:rPr lang="en-US" sz="1000" dirty="0">
                <a:solidFill>
                  <a:srgbClr val="000000"/>
                </a:solidFill>
                <a:latin typeface="Arial"/>
                <a:ea typeface="Times New Roman"/>
                <a:cs typeface="Segoe UI"/>
              </a:rPr>
              <a:t>check box, and, then in the </a:t>
            </a:r>
            <a:r>
              <a:rPr lang="en-US" sz="1000" b="1" dirty="0">
                <a:latin typeface="Arial"/>
                <a:ea typeface="Times New Roman"/>
                <a:cs typeface="Times New Roman"/>
              </a:rPr>
              <a:t>Number of passwords remembered </a:t>
            </a:r>
            <a:r>
              <a:rPr lang="en-US" sz="1000" dirty="0">
                <a:solidFill>
                  <a:srgbClr val="000000"/>
                </a:solidFill>
                <a:latin typeface="Arial"/>
                <a:ea typeface="Times New Roman"/>
                <a:cs typeface="Segoe UI"/>
              </a:rPr>
              <a:t>field, type </a:t>
            </a:r>
            <a:r>
              <a:rPr lang="en-US" sz="1000" b="1" dirty="0">
                <a:latin typeface="Arial"/>
                <a:ea typeface="Times New Roman"/>
                <a:cs typeface="Times New Roman"/>
              </a:rPr>
              <a:t>20</a:t>
            </a:r>
            <a:r>
              <a:rPr lang="en-US" sz="1000" dirty="0">
                <a:solidFill>
                  <a:srgbClr val="000000"/>
                </a:solidFill>
                <a:latin typeface="Arial"/>
                <a:ea typeface="Times New Roman"/>
                <a:cs typeface="Segoe UI"/>
              </a:rPr>
              <a:t>.</a:t>
            </a:r>
            <a:endParaRPr lang="en-IN" sz="1000" dirty="0">
              <a:latin typeface="Arial"/>
              <a:ea typeface="Times New Roman"/>
              <a:cs typeface="Times New Roman"/>
            </a:endParaRPr>
          </a:p>
          <a:p>
            <a:pPr marL="742950" lvl="1" indent="-285750">
              <a:lnSpc>
                <a:spcPct val="115000"/>
              </a:lnSpc>
              <a:spcAft>
                <a:spcPts val="995"/>
              </a:spcAft>
              <a:buFont typeface="+mj-lt"/>
              <a:buAutoNum type="alphaLcPeriod" startAt="5"/>
            </a:pPr>
            <a:r>
              <a:rPr lang="en-US" sz="1000" dirty="0">
                <a:solidFill>
                  <a:srgbClr val="000000"/>
                </a:solidFill>
                <a:latin typeface="Arial"/>
                <a:ea typeface="Times New Roman"/>
                <a:cs typeface="Segoe UI"/>
              </a:rPr>
              <a:t>Select the </a:t>
            </a:r>
            <a:r>
              <a:rPr lang="en-US" sz="1000" b="1" dirty="0">
                <a:solidFill>
                  <a:prstClr val="black"/>
                </a:solidFill>
                <a:latin typeface="Arial"/>
                <a:ea typeface="Times New Roman"/>
                <a:cs typeface="Times New Roman"/>
              </a:rPr>
              <a:t>Password must meet complexity requirements </a:t>
            </a:r>
            <a:r>
              <a:rPr lang="en-US" sz="1000" dirty="0">
                <a:solidFill>
                  <a:srgbClr val="000000"/>
                </a:solidFill>
                <a:latin typeface="Arial"/>
                <a:ea typeface="Times New Roman"/>
                <a:cs typeface="Segoe UI"/>
              </a:rPr>
              <a:t>check box, if not already selected.</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5"/>
            </a:pPr>
            <a:r>
              <a:rPr lang="en-US" sz="1000" dirty="0">
                <a:solidFill>
                  <a:srgbClr val="000000"/>
                </a:solidFill>
                <a:latin typeface="Arial"/>
                <a:ea typeface="Times New Roman"/>
                <a:cs typeface="Segoe UI"/>
              </a:rPr>
              <a:t>Select the </a:t>
            </a:r>
            <a:r>
              <a:rPr lang="en-US" sz="1000" b="1" dirty="0">
                <a:solidFill>
                  <a:prstClr val="black"/>
                </a:solidFill>
                <a:latin typeface="Arial"/>
                <a:ea typeface="Times New Roman"/>
                <a:cs typeface="Times New Roman"/>
              </a:rPr>
              <a:t>Enforce minimum password age </a:t>
            </a:r>
            <a:r>
              <a:rPr lang="en-US" sz="1000" dirty="0">
                <a:solidFill>
                  <a:srgbClr val="000000"/>
                </a:solidFill>
                <a:latin typeface="Arial"/>
                <a:ea typeface="Times New Roman"/>
                <a:cs typeface="Segoe UI"/>
              </a:rPr>
              <a:t>check box if not already selected, and then in the </a:t>
            </a:r>
            <a:r>
              <a:rPr lang="en-US" sz="1000" b="1" dirty="0">
                <a:solidFill>
                  <a:prstClr val="black"/>
                </a:solidFill>
                <a:latin typeface="Arial"/>
                <a:ea typeface="Times New Roman"/>
                <a:cs typeface="Times New Roman"/>
              </a:rPr>
              <a:t>User cannot change the password within (days)</a:t>
            </a:r>
            <a:r>
              <a:rPr lang="en-US" sz="1000" dirty="0">
                <a:solidFill>
                  <a:srgbClr val="000000"/>
                </a:solidFill>
                <a:latin typeface="Arial"/>
                <a:ea typeface="Times New Roman"/>
                <a:cs typeface="Segoe UI"/>
              </a:rPr>
              <a:t> field, type </a:t>
            </a:r>
            <a:r>
              <a:rPr lang="en-US" sz="1000" b="1" dirty="0">
                <a:solidFill>
                  <a:prstClr val="black"/>
                </a:solidFill>
                <a:latin typeface="Arial"/>
                <a:ea typeface="Times New Roman"/>
                <a:cs typeface="Times New Roman"/>
              </a:rPr>
              <a:t>1</a:t>
            </a:r>
            <a:r>
              <a:rPr lang="en-US" sz="1000" dirty="0">
                <a:solidFill>
                  <a:srgbClr val="000000"/>
                </a:solidFill>
                <a:latin typeface="Arial"/>
                <a:ea typeface="Times New Roman"/>
                <a:cs typeface="Segoe UI"/>
              </a:rPr>
              <a:t>.</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5"/>
            </a:pPr>
            <a:r>
              <a:rPr lang="en-US" sz="1000" dirty="0">
                <a:solidFill>
                  <a:srgbClr val="000000"/>
                </a:solidFill>
                <a:latin typeface="Arial"/>
                <a:ea typeface="Times New Roman"/>
                <a:cs typeface="Segoe UI"/>
              </a:rPr>
              <a:t>Select the </a:t>
            </a:r>
            <a:r>
              <a:rPr lang="en-US" sz="1000" b="1" dirty="0">
                <a:solidFill>
                  <a:prstClr val="black"/>
                </a:solidFill>
                <a:latin typeface="Arial"/>
                <a:ea typeface="Times New Roman"/>
                <a:cs typeface="Times New Roman"/>
              </a:rPr>
              <a:t>Enforce maximum password age</a:t>
            </a:r>
            <a:r>
              <a:rPr lang="en-US" sz="1000" dirty="0">
                <a:solidFill>
                  <a:srgbClr val="000000"/>
                </a:solidFill>
                <a:latin typeface="Arial"/>
                <a:ea typeface="Times New Roman"/>
                <a:cs typeface="Segoe UI"/>
              </a:rPr>
              <a:t> check box if not already selected</a:t>
            </a:r>
            <a:r>
              <a:rPr lang="en-US" sz="1000" dirty="0">
                <a:solidFill>
                  <a:prstClr val="black"/>
                </a:solidFill>
                <a:latin typeface="Arial"/>
                <a:ea typeface="Times New Roman"/>
                <a:cs typeface="Times New Roman"/>
              </a:rPr>
              <a:t>, and then in the </a:t>
            </a:r>
            <a:r>
              <a:rPr lang="en-US" sz="1000" b="1" dirty="0">
                <a:solidFill>
                  <a:prstClr val="black"/>
                </a:solidFill>
                <a:latin typeface="Arial"/>
                <a:ea typeface="Times New Roman"/>
                <a:cs typeface="Times New Roman"/>
              </a:rPr>
              <a:t>User must change the password after (days)</a:t>
            </a:r>
            <a:r>
              <a:rPr lang="en-US" sz="1000" dirty="0">
                <a:solidFill>
                  <a:srgbClr val="000000"/>
                </a:solidFill>
                <a:latin typeface="Arial"/>
                <a:ea typeface="Times New Roman"/>
                <a:cs typeface="Segoe UI"/>
              </a:rPr>
              <a:t> field, type </a:t>
            </a:r>
            <a:r>
              <a:rPr lang="en-US" sz="1000" b="1" dirty="0">
                <a:solidFill>
                  <a:prstClr val="black"/>
                </a:solidFill>
                <a:latin typeface="Arial"/>
                <a:ea typeface="Times New Roman"/>
                <a:cs typeface="Times New Roman"/>
              </a:rPr>
              <a:t>30</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5"/>
            </a:pPr>
            <a:r>
              <a:rPr lang="en-US" sz="1000" dirty="0">
                <a:solidFill>
                  <a:srgbClr val="000000"/>
                </a:solidFill>
                <a:latin typeface="Arial"/>
                <a:ea typeface="Times New Roman"/>
                <a:cs typeface="Segoe UI"/>
              </a:rPr>
              <a:t>Select the </a:t>
            </a:r>
            <a:r>
              <a:rPr lang="en-US" sz="1000" b="1" dirty="0">
                <a:solidFill>
                  <a:prstClr val="black"/>
                </a:solidFill>
                <a:latin typeface="Arial"/>
                <a:ea typeface="Times New Roman"/>
                <a:cs typeface="Times New Roman"/>
              </a:rPr>
              <a:t>Enforce account lockout policy </a:t>
            </a:r>
            <a:r>
              <a:rPr lang="en-US" sz="1000" dirty="0">
                <a:solidFill>
                  <a:prstClr val="black"/>
                </a:solidFill>
                <a:latin typeface="Arial"/>
                <a:ea typeface="Times New Roman"/>
                <a:cs typeface="Times New Roman"/>
              </a:rPr>
              <a:t>check box</a:t>
            </a:r>
            <a:r>
              <a:rPr lang="en-US" sz="1000" dirty="0">
                <a:solidFill>
                  <a:srgbClr val="000000"/>
                </a:solidFill>
                <a:latin typeface="Arial"/>
                <a:ea typeface="Times New Roman"/>
                <a:cs typeface="Segoe UI"/>
              </a:rPr>
              <a:t>.</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Number of failed logon attempts allowed </a:t>
            </a:r>
            <a:r>
              <a:rPr lang="en-US" sz="1000" dirty="0">
                <a:solidFill>
                  <a:srgbClr val="000000"/>
                </a:solidFill>
                <a:latin typeface="Arial"/>
                <a:ea typeface="Times New Roman"/>
                <a:cs typeface="Segoe UI"/>
              </a:rPr>
              <a:t>field, type </a:t>
            </a:r>
            <a:r>
              <a:rPr lang="en-US" sz="1000" b="1" dirty="0">
                <a:solidFill>
                  <a:prstClr val="black"/>
                </a:solidFill>
                <a:latin typeface="Arial"/>
                <a:ea typeface="Times New Roman"/>
                <a:cs typeface="Times New Roman"/>
              </a:rPr>
              <a:t>3</a:t>
            </a:r>
            <a:r>
              <a:rPr lang="en-US" sz="1000" dirty="0">
                <a:solidFill>
                  <a:srgbClr val="000000"/>
                </a:solidFill>
                <a:latin typeface="Arial"/>
                <a:ea typeface="Times New Roman"/>
                <a:cs typeface="Segoe UI"/>
              </a:rPr>
              <a:t>.</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Reset failed logon attempts count after (</a:t>
            </a:r>
            <a:r>
              <a:rPr lang="en-US" sz="1000" b="1" dirty="0" err="1">
                <a:solidFill>
                  <a:prstClr val="black"/>
                </a:solidFill>
                <a:latin typeface="Arial"/>
                <a:ea typeface="Times New Roman"/>
                <a:cs typeface="Times New Roman"/>
              </a:rPr>
              <a:t>mins</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field, type </a:t>
            </a:r>
            <a:r>
              <a:rPr lang="en-US" sz="1000" b="1" dirty="0">
                <a:solidFill>
                  <a:prstClr val="black"/>
                </a:solidFill>
                <a:latin typeface="Arial"/>
                <a:ea typeface="Times New Roman"/>
                <a:cs typeface="Times New Roman"/>
              </a:rPr>
              <a:t>30</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Until an administrator manually unlocks the account</a:t>
            </a:r>
            <a:r>
              <a:rPr lang="en-US" sz="1000" dirty="0">
                <a:solidFill>
                  <a:srgbClr val="000000"/>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Directly Applies To</a:t>
            </a:r>
            <a:r>
              <a:rPr lang="en-US" sz="1000" dirty="0">
                <a:solidFill>
                  <a:srgbClr val="000000"/>
                </a:solidFill>
                <a:latin typeface="Arial"/>
                <a:ea typeface="Times New Roman"/>
                <a:cs typeface="Segoe UI"/>
              </a:rPr>
              <a:t> section, click </a:t>
            </a:r>
            <a:r>
              <a:rPr lang="en-US" sz="1000" b="1" dirty="0">
                <a:solidFill>
                  <a:prstClr val="black"/>
                </a:solidFill>
                <a:latin typeface="Arial"/>
                <a:ea typeface="Times New Roman"/>
                <a:cs typeface="Times New Roman"/>
              </a:rPr>
              <a:t>Add</a:t>
            </a:r>
            <a:r>
              <a:rPr lang="en-US" sz="1000" dirty="0">
                <a:solidFill>
                  <a:srgbClr val="000000"/>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Enter the object names to select</a:t>
            </a:r>
            <a:r>
              <a:rPr lang="en-US" sz="1000" dirty="0">
                <a:solidFill>
                  <a:srgbClr val="000000"/>
                </a:solidFill>
                <a:latin typeface="Arial"/>
                <a:ea typeface="Times New Roman"/>
                <a:cs typeface="Segoe UI"/>
              </a:rPr>
              <a:t> text box, type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\Managers</a:t>
            </a:r>
            <a:r>
              <a:rPr lang="en-US" sz="1000" dirty="0">
                <a:solidFill>
                  <a:srgbClr val="000000"/>
                </a:solidFill>
                <a:latin typeface="Arial"/>
                <a:ea typeface="Times New Roman"/>
                <a:cs typeface="Segoe UI"/>
              </a:rPr>
              <a:t>, click </a:t>
            </a:r>
            <a:r>
              <a:rPr lang="en-US" sz="1000" b="1" dirty="0">
                <a:solidFill>
                  <a:prstClr val="black"/>
                </a:solidFill>
                <a:latin typeface="Arial"/>
                <a:ea typeface="Times New Roman"/>
                <a:cs typeface="Times New Roman"/>
              </a:rPr>
              <a:t>Check Names</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Create Password Settings: </a:t>
            </a:r>
            <a:r>
              <a:rPr lang="en-US" sz="1000" b="1" dirty="0" err="1">
                <a:solidFill>
                  <a:prstClr val="black"/>
                </a:solidFill>
                <a:latin typeface="Arial"/>
                <a:ea typeface="Times New Roman"/>
                <a:cs typeface="Times New Roman"/>
              </a:rPr>
              <a:t>ManagersPSO</a:t>
            </a:r>
            <a:r>
              <a:rPr lang="en-US" sz="1000" dirty="0">
                <a:solidFill>
                  <a:srgbClr val="000000"/>
                </a:solidFill>
                <a:latin typeface="Arial"/>
                <a:ea typeface="Times New Roman"/>
                <a:cs typeface="Segoe UI"/>
              </a:rPr>
              <a:t> window,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IN" sz="1000" dirty="0">
                <a:solidFill>
                  <a:srgbClr val="000000"/>
                </a:solidFill>
                <a:latin typeface="Arial"/>
                <a:ea typeface="Calibri"/>
                <a:cs typeface="Segoe UI"/>
              </a:rPr>
              <a:t>Close the </a:t>
            </a:r>
            <a:r>
              <a:rPr lang="en-IN" sz="1000" b="1" dirty="0">
                <a:solidFill>
                  <a:prstClr val="black"/>
                </a:solidFill>
                <a:latin typeface="Arial"/>
                <a:ea typeface="Calibri"/>
                <a:cs typeface="Times New Roman"/>
              </a:rPr>
              <a:t>Active Directory Administrative </a:t>
            </a:r>
            <a:r>
              <a:rPr lang="en-IN" sz="1000" b="1" dirty="0" err="1">
                <a:solidFill>
                  <a:prstClr val="black"/>
                </a:solidFill>
                <a:latin typeface="Arial"/>
                <a:ea typeface="Calibri"/>
                <a:cs typeface="Times New Roman"/>
              </a:rPr>
              <a:t>Center</a:t>
            </a:r>
            <a:r>
              <a:rPr lang="en-IN" sz="1000" dirty="0">
                <a:solidFill>
                  <a:srgbClr val="000000"/>
                </a:solidFill>
                <a:latin typeface="Arial"/>
                <a:ea typeface="Calibri"/>
                <a:cs typeface="Segoe UI"/>
              </a:rPr>
              <a:t>.</a:t>
            </a:r>
            <a:endParaRPr lang="en-IN" dirty="0"/>
          </a:p>
        </p:txBody>
      </p:sp>
      <p:sp>
        <p:nvSpPr>
          <p:cNvPr id="4" name="Slide Number Placeholder 3"/>
          <p:cNvSpPr>
            <a:spLocks noGrp="1"/>
          </p:cNvSpPr>
          <p:nvPr>
            <p:ph type="sldNum" sz="quarter" idx="10"/>
          </p:nvPr>
        </p:nvSpPr>
        <p:spPr/>
        <p:txBody>
          <a:bodyPr/>
          <a:lstStyle/>
          <a:p>
            <a:fld id="{56A18ADE-F5B8-49C2-A26A-73C582CF5FEB}" type="slidenum">
              <a:rPr lang="en-IN" smtClean="0"/>
              <a:t>28</a:t>
            </a:fld>
            <a:endParaRPr lang="en-IN"/>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3425750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6A18ADE-F5B8-49C2-A26A-73C582CF5FEB}" type="slidenum">
              <a:rPr lang="en-IN" smtClean="0"/>
              <a:t>29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9645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How can you provide extra security for hard drives in domain controllers?</a:t>
            </a: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To provide an extra level of security, consider using BitLocker drive encryption to encrypt domain-controller hard drives.</a:t>
            </a:r>
          </a:p>
        </p:txBody>
      </p:sp>
      <p:sp>
        <p:nvSpPr>
          <p:cNvPr id="4" name="Slide Number Placeholder 3"/>
          <p:cNvSpPr>
            <a:spLocks noGrp="1"/>
          </p:cNvSpPr>
          <p:nvPr>
            <p:ph type="sldNum" sz="quarter" idx="10"/>
          </p:nvPr>
        </p:nvSpPr>
        <p:spPr/>
        <p:txBody>
          <a:bodyPr/>
          <a:lstStyle/>
          <a:p>
            <a:fld id="{56A18ADE-F5B8-49C2-A26A-73C582CF5FEB}" type="slidenum">
              <a:rPr lang="en-IN" smtClean="0"/>
              <a:t>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766227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Explain when to use these new technologies to increase the protection of user accounts. Additionally, explain that while Protected Users are a client-based feature, authentication policies and authentication policy silos provide protection for most users. When you use authentication policy silos with additional claims to configure file-system security, together with an AD DS delegation model, you achieve enterprise-level security.</a:t>
            </a:r>
          </a:p>
        </p:txBody>
      </p:sp>
      <p:sp>
        <p:nvSpPr>
          <p:cNvPr id="4" name="Slide Number Placeholder 3"/>
          <p:cNvSpPr>
            <a:spLocks noGrp="1"/>
          </p:cNvSpPr>
          <p:nvPr>
            <p:ph type="sldNum" sz="quarter" idx="10"/>
          </p:nvPr>
        </p:nvSpPr>
        <p:spPr/>
        <p:txBody>
          <a:bodyPr/>
          <a:lstStyle/>
          <a:p>
            <a:fld id="{56A18ADE-F5B8-49C2-A26A-73C582CF5FEB}" type="slidenum">
              <a:rPr lang="en-IN" smtClean="0"/>
              <a:t>30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3926577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Explain how you can configure both local and Group Policy settings, and ensure that students are aware that domain-based Group Policy settings take precedence over Local Security Policy settings. Consider showing students </a:t>
            </a:r>
            <a:r>
              <a:rPr lang="en-IN" sz="1000" b="1">
                <a:latin typeface="Arial"/>
                <a:ea typeface="Calibri"/>
                <a:cs typeface="Times New Roman"/>
              </a:rPr>
              <a:t>secpol.msc</a:t>
            </a:r>
            <a:r>
              <a:rPr lang="en-IN" sz="1000">
                <a:latin typeface="Arial"/>
                <a:ea typeface="Calibri"/>
                <a:cs typeface="Segoe UI"/>
              </a:rPr>
              <a:t> and the Group Policy Management Editor, which are the two locations in which they can configure these settings.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31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3868903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the methods to enhance password authentication with Windows Hello, Microsoft Passport, and Azure Multi-Factor Authentication (MFA). There are two additional slides to this topic.</a:t>
            </a:r>
          </a:p>
        </p:txBody>
      </p:sp>
      <p:sp>
        <p:nvSpPr>
          <p:cNvPr id="4" name="Slide Number Placeholder 3"/>
          <p:cNvSpPr>
            <a:spLocks noGrp="1"/>
          </p:cNvSpPr>
          <p:nvPr>
            <p:ph type="sldNum" sz="quarter" idx="10"/>
          </p:nvPr>
        </p:nvSpPr>
        <p:spPr/>
        <p:txBody>
          <a:bodyPr/>
          <a:lstStyle/>
          <a:p>
            <a:fld id="{56A18ADE-F5B8-49C2-A26A-73C582CF5FEB}" type="slidenum">
              <a:rPr lang="en-IN" smtClean="0"/>
              <a:t>32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212131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Use this slide to explain how Windows Hello interacts with a trusted platform module (TPM) chip to enhance the security of user authentication.</a:t>
            </a:r>
          </a:p>
        </p:txBody>
      </p:sp>
      <p:sp>
        <p:nvSpPr>
          <p:cNvPr id="4" name="Slide Number Placeholder 3"/>
          <p:cNvSpPr>
            <a:spLocks noGrp="1"/>
          </p:cNvSpPr>
          <p:nvPr>
            <p:ph type="sldNum" sz="quarter" idx="10"/>
          </p:nvPr>
        </p:nvSpPr>
        <p:spPr/>
        <p:txBody>
          <a:bodyPr/>
          <a:lstStyle/>
          <a:p>
            <a:fld id="{56A18ADE-F5B8-49C2-A26A-73C582CF5FEB}" type="slidenum">
              <a:rPr lang="en-IN" smtClean="0"/>
              <a:t>33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4028418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Explain that Azure MFA adds an extra level of authentication, by requiring users to authenticate by responding to a text message or a phone call, or by utilizing a smartphone app. You cannot configure MFA for users who are using Microsoft accounts or other Azure Active Directory (Azure AD) directories, but you can use it for local resources.</a:t>
            </a:r>
          </a:p>
        </p:txBody>
      </p:sp>
      <p:sp>
        <p:nvSpPr>
          <p:cNvPr id="4" name="Slide Number Placeholder 3"/>
          <p:cNvSpPr>
            <a:spLocks noGrp="1"/>
          </p:cNvSpPr>
          <p:nvPr>
            <p:ph type="sldNum" sz="quarter" idx="10"/>
          </p:nvPr>
        </p:nvSpPr>
        <p:spPr/>
        <p:txBody>
          <a:bodyPr/>
          <a:lstStyle/>
          <a:p>
            <a:fld id="{56A18ADE-F5B8-49C2-A26A-73C582CF5FEB}" type="slidenum">
              <a:rPr lang="en-IN" smtClean="0"/>
              <a:t>34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67277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When a user signs in to a domain controller, a logon event is generated.</a:t>
            </a: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When a user signs in to a domain controller, an account-logon event, and not a logon event, is generated.</a:t>
            </a:r>
          </a:p>
        </p:txBody>
      </p:sp>
      <p:sp>
        <p:nvSpPr>
          <p:cNvPr id="4" name="Slide Number Placeholder 3"/>
          <p:cNvSpPr>
            <a:spLocks noGrp="1"/>
          </p:cNvSpPr>
          <p:nvPr>
            <p:ph type="sldNum" sz="quarter" idx="10"/>
          </p:nvPr>
        </p:nvSpPr>
        <p:spPr/>
        <p:txBody>
          <a:bodyPr/>
          <a:lstStyle/>
          <a:p>
            <a:fld id="{56A18ADE-F5B8-49C2-A26A-73C582CF5FEB}" type="slidenum">
              <a:rPr lang="en-IN" smtClean="0"/>
              <a:t>35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5746581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Ensure that students understand the difference between account logon and logon events.</a:t>
            </a:r>
          </a:p>
        </p:txBody>
      </p:sp>
      <p:sp>
        <p:nvSpPr>
          <p:cNvPr id="4" name="Slide Number Placeholder 3"/>
          <p:cNvSpPr>
            <a:spLocks noGrp="1"/>
          </p:cNvSpPr>
          <p:nvPr>
            <p:ph type="sldNum" sz="quarter" idx="10"/>
          </p:nvPr>
        </p:nvSpPr>
        <p:spPr/>
        <p:txBody>
          <a:bodyPr/>
          <a:lstStyle/>
          <a:p>
            <a:fld id="{56A18ADE-F5B8-49C2-A26A-73C582CF5FEB}" type="slidenum">
              <a:rPr lang="en-IN" smtClean="0"/>
              <a:t>36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249161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to students the four possible configurations of an audit policy. In particular, make sure they understand the difference between </a:t>
            </a:r>
            <a:r>
              <a:rPr lang="en-IN" sz="1000" b="1" dirty="0">
                <a:latin typeface="Arial"/>
                <a:ea typeface="Calibri"/>
                <a:cs typeface="Times New Roman"/>
              </a:rPr>
              <a:t>Not Defined</a:t>
            </a:r>
            <a:r>
              <a:rPr lang="en-IN" sz="1000" dirty="0">
                <a:latin typeface="Arial"/>
                <a:ea typeface="Calibri"/>
                <a:cs typeface="Times New Roman"/>
              </a:rPr>
              <a:t> and </a:t>
            </a:r>
            <a:r>
              <a:rPr lang="en-IN" sz="1000" b="1" dirty="0">
                <a:latin typeface="Arial"/>
                <a:ea typeface="Calibri"/>
                <a:cs typeface="Times New Roman"/>
              </a:rPr>
              <a:t>Defined for Success</a:t>
            </a:r>
            <a:r>
              <a:rPr lang="en-IN" sz="1000" dirty="0">
                <a:latin typeface="Arial"/>
                <a:ea typeface="Calibri"/>
                <a:cs typeface="Times New Roman"/>
              </a:rPr>
              <a:t>,</a:t>
            </a:r>
            <a:r>
              <a:rPr lang="en-IN" sz="1000" b="1" dirty="0">
                <a:latin typeface="Arial"/>
                <a:ea typeface="Calibri"/>
                <a:cs typeface="Times New Roman"/>
              </a:rPr>
              <a:t> Failure</a:t>
            </a:r>
            <a:r>
              <a:rPr lang="en-IN" sz="1000" dirty="0">
                <a:latin typeface="Arial"/>
                <a:ea typeface="Calibri"/>
                <a:cs typeface="Times New Roman"/>
              </a:rPr>
              <a:t>, or both.</a:t>
            </a:r>
          </a:p>
          <a:p>
            <a:pPr>
              <a:lnSpc>
                <a:spcPct val="115000"/>
              </a:lnSpc>
              <a:spcAft>
                <a:spcPts val="1000"/>
              </a:spcAft>
            </a:pPr>
            <a:r>
              <a:rPr lang="en-IN" sz="1000" dirty="0">
                <a:latin typeface="Arial"/>
                <a:ea typeface="Calibri"/>
                <a:cs typeface="Times New Roman"/>
              </a:rPr>
              <a:t>Point out that, by default, AD DS audits successful account-logon events. When you also select to audit failure events, this will lead to a more interesting demonstration of event-log entries.</a:t>
            </a:r>
          </a:p>
          <a:p>
            <a:pPr>
              <a:lnSpc>
                <a:spcPct val="115000"/>
              </a:lnSpc>
              <a:spcAft>
                <a:spcPts val="1000"/>
              </a:spcAft>
            </a:pPr>
            <a:r>
              <a:rPr lang="en-IN" sz="1000" dirty="0">
                <a:latin typeface="Arial"/>
                <a:ea typeface="Calibri"/>
                <a:cs typeface="Times New Roman"/>
              </a:rPr>
              <a:t>When you complete the demonstration, leave the virtual machines running for subsequent demonstrations. </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will need the </a:t>
            </a:r>
            <a:r>
              <a:rPr lang="en-IN" sz="1000" b="1" dirty="0">
                <a:latin typeface="Arial"/>
                <a:ea typeface="Calibri"/>
                <a:cs typeface="Times New Roman"/>
              </a:rPr>
              <a:t>20742B-LON-DC1</a:t>
            </a:r>
            <a:r>
              <a:rPr lang="en-IN" sz="1000" dirty="0">
                <a:latin typeface="Arial"/>
                <a:ea typeface="Calibri"/>
                <a:cs typeface="Times New Roman"/>
              </a:rPr>
              <a:t> virtual machine. Sign in as </a:t>
            </a:r>
            <a:r>
              <a:rPr lang="en-IN" sz="1000" b="1" dirty="0" err="1">
                <a:latin typeface="Arial"/>
                <a:ea typeface="Calibri"/>
                <a:cs typeface="Times New Roman"/>
              </a:rPr>
              <a:t>Adatum</a:t>
            </a:r>
            <a:r>
              <a:rPr lang="en-IN" sz="1000" b="1" dirty="0">
                <a:latin typeface="Arial"/>
                <a:ea typeface="Calibri"/>
                <a:cs typeface="Times New Roman"/>
              </a:rPr>
              <a:t>\Administrator</a:t>
            </a:r>
            <a:r>
              <a:rPr lang="en-IN" sz="1000" dirty="0">
                <a:latin typeface="Arial"/>
                <a:ea typeface="Calibri"/>
                <a:cs typeface="Times New Roman"/>
              </a:rPr>
              <a:t> with the password </a:t>
            </a:r>
            <a:r>
              <a:rPr lang="en-IN" sz="1000" b="1" dirty="0">
                <a:latin typeface="Arial"/>
                <a:ea typeface="Calibri"/>
                <a:cs typeface="Times New Roman"/>
              </a:rPr>
              <a:t>Pa55w.rd</a:t>
            </a:r>
            <a:r>
              <a:rPr lang="en-IN" sz="1000" dirty="0">
                <a:solidFill>
                  <a:srgbClr val="000000"/>
                </a:solidFill>
                <a:latin typeface="Arial"/>
                <a:ea typeface="Calibri"/>
                <a:cs typeface="Times New Roman"/>
              </a:rPr>
              <a:t>.</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in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click the </a:t>
            </a:r>
            <a:r>
              <a:rPr lang="en-US" sz="1000" b="1" dirty="0">
                <a:effectLst/>
                <a:latin typeface="Arial"/>
                <a:ea typeface="Times New Roman"/>
                <a:cs typeface="Times New Roman"/>
              </a:rPr>
              <a:t>Tools</a:t>
            </a:r>
            <a:r>
              <a:rPr lang="en-US" sz="1000" dirty="0">
                <a:effectLst/>
                <a:latin typeface="Arial"/>
                <a:ea typeface="Times New Roman"/>
                <a:cs typeface="Times New Roman"/>
              </a:rPr>
              <a:t> menu, and then click </a:t>
            </a:r>
            <a:r>
              <a:rPr lang="en-US" sz="1000" b="1" dirty="0">
                <a:effectLst/>
                <a:latin typeface="Arial"/>
                <a:ea typeface="Times New Roman"/>
                <a:cs typeface="Times New Roman"/>
              </a:rPr>
              <a:t>Group Policy Management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Group Policy Management </a:t>
            </a:r>
            <a:r>
              <a:rPr lang="en-US" sz="1000" dirty="0">
                <a:effectLst/>
                <a:latin typeface="Arial"/>
                <a:ea typeface="Times New Roman"/>
                <a:cs typeface="Times New Roman"/>
              </a:rPr>
              <a:t>console</a:t>
            </a:r>
            <a:r>
              <a:rPr lang="en-US" sz="1000" dirty="0">
                <a:solidFill>
                  <a:srgbClr val="000000"/>
                </a:solidFill>
                <a:effectLst/>
                <a:latin typeface="Arial"/>
                <a:ea typeface="Times New Roman"/>
                <a:cs typeface="Times New Roman"/>
              </a:rPr>
              <a:t>, in the navigation pane, expand </a:t>
            </a:r>
            <a:r>
              <a:rPr lang="en-US" sz="1000" b="1" dirty="0">
                <a:effectLst/>
                <a:latin typeface="Arial"/>
                <a:ea typeface="Times New Roman"/>
                <a:cs typeface="Times New Roman"/>
              </a:rPr>
              <a:t>Forest: Adatum.com\Domains\Adatum.com\Group Policy Objects</a:t>
            </a:r>
            <a:r>
              <a:rPr lang="en-US" sz="1000" dirty="0">
                <a:solidFill>
                  <a:srgbClr val="000000"/>
                </a:solidFill>
                <a:effectLst/>
                <a:latin typeface="Arial"/>
                <a:ea typeface="Times New Roman"/>
                <a:cs typeface="Times New Roman"/>
              </a:rPr>
              <a:t>, and then select the </a:t>
            </a:r>
            <a:r>
              <a:rPr lang="en-US" sz="1000" b="1" dirty="0">
                <a:effectLst/>
                <a:latin typeface="Arial"/>
                <a:ea typeface="Times New Roman"/>
                <a:cs typeface="Times New Roman"/>
              </a:rPr>
              <a:t>Default Domain Controllers Policy</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Right-click the </a:t>
            </a:r>
            <a:r>
              <a:rPr lang="en-US" sz="1000" b="1" dirty="0">
                <a:effectLst/>
                <a:latin typeface="Arial"/>
                <a:ea typeface="Times New Roman"/>
                <a:cs typeface="Times New Roman"/>
              </a:rPr>
              <a:t>Default Domain Controllers Policy</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Edit</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Group Policy Management Editor </a:t>
            </a:r>
            <a:r>
              <a:rPr lang="en-US" sz="1000" dirty="0">
                <a:solidFill>
                  <a:srgbClr val="000000"/>
                </a:solidFill>
                <a:effectLst/>
                <a:latin typeface="Arial"/>
                <a:ea typeface="Times New Roman"/>
                <a:cs typeface="Times New Roman"/>
              </a:rPr>
              <a:t>window, in the navigation pane, expand </a:t>
            </a:r>
            <a:r>
              <a:rPr lang="en-US" sz="1000" b="1" dirty="0">
                <a:effectLst/>
                <a:latin typeface="Arial"/>
                <a:ea typeface="Times New Roman"/>
                <a:cs typeface="Times New Roman"/>
              </a:rPr>
              <a:t>Computer Configuration\Policies\Windows Settings\Security Settings\Local Policies</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Audit Policy</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details pane, double-click </a:t>
            </a:r>
            <a:r>
              <a:rPr lang="en-US" sz="1000" b="1" dirty="0">
                <a:effectLst/>
                <a:latin typeface="Arial"/>
                <a:ea typeface="Times New Roman"/>
                <a:cs typeface="Times New Roman"/>
              </a:rPr>
              <a:t>Audit account logon events</a:t>
            </a:r>
            <a:r>
              <a:rPr lang="en-US" sz="1000" dirty="0">
                <a:solidFill>
                  <a:srgbClr val="000000"/>
                </a:solidFill>
                <a:effectLst/>
                <a:latin typeface="Arial"/>
                <a:ea typeface="Times New Roman"/>
                <a:cs typeface="Times New Roman"/>
              </a:rPr>
              <a:t>, and then explain the following configuration options: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If you select the </a:t>
            </a:r>
            <a:r>
              <a:rPr lang="en-US" sz="1000" b="1" dirty="0">
                <a:effectLst/>
                <a:latin typeface="Arial"/>
                <a:ea typeface="Times New Roman"/>
                <a:cs typeface="Times New Roman"/>
              </a:rPr>
              <a:t>Define these policy settings</a:t>
            </a:r>
            <a:r>
              <a:rPr lang="en-US" sz="1000" dirty="0">
                <a:solidFill>
                  <a:srgbClr val="000000"/>
                </a:solidFill>
                <a:effectLst/>
                <a:latin typeface="Arial"/>
                <a:ea typeface="Times New Roman"/>
                <a:cs typeface="Times New Roman"/>
              </a:rPr>
              <a:t> check box, the policy is applied.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If you select </a:t>
            </a:r>
            <a:r>
              <a:rPr lang="en-US" sz="1000" b="1" dirty="0">
                <a:effectLst/>
                <a:latin typeface="Arial"/>
                <a:ea typeface="Times New Roman"/>
                <a:cs typeface="Times New Roman"/>
              </a:rPr>
              <a:t>Success</a:t>
            </a:r>
            <a:r>
              <a:rPr lang="en-US" sz="1000" dirty="0">
                <a:solidFill>
                  <a:srgbClr val="000000"/>
                </a:solidFill>
                <a:effectLst/>
                <a:latin typeface="Arial"/>
                <a:ea typeface="Times New Roman"/>
                <a:cs typeface="Times New Roman"/>
              </a:rPr>
              <a:t>, only success audits are logged.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If you select </a:t>
            </a:r>
            <a:r>
              <a:rPr lang="en-US" sz="1000" b="1" dirty="0">
                <a:effectLst/>
                <a:latin typeface="Arial"/>
                <a:ea typeface="Times New Roman"/>
                <a:cs typeface="Times New Roman"/>
              </a:rPr>
              <a:t>Failure</a:t>
            </a:r>
            <a:r>
              <a:rPr lang="en-US" sz="1000" dirty="0">
                <a:solidFill>
                  <a:srgbClr val="000000"/>
                </a:solidFill>
                <a:effectLst/>
                <a:latin typeface="Arial"/>
                <a:ea typeface="Times New Roman"/>
                <a:cs typeface="Times New Roman"/>
              </a:rPr>
              <a:t>, only failure audits are logged.</a:t>
            </a:r>
            <a:endParaRPr lang="en-IN" sz="1000" dirty="0">
              <a:effectLst/>
              <a:latin typeface="Arial"/>
              <a:ea typeface="Times New Roman"/>
              <a:cs typeface="Times New Roman"/>
            </a:endParaRPr>
          </a:p>
          <a:p>
            <a:pPr marL="457200">
              <a:lnSpc>
                <a:spcPct val="115000"/>
              </a:lnSpc>
              <a:spcAft>
                <a:spcPts val="995"/>
              </a:spcAft>
            </a:pPr>
            <a:r>
              <a:rPr lang="en-US" sz="1000" dirty="0">
                <a:solidFill>
                  <a:srgbClr val="000000"/>
                </a:solidFill>
                <a:effectLst/>
                <a:latin typeface="Arial"/>
                <a:ea typeface="Times New Roman"/>
                <a:cs typeface="Times New Roman"/>
              </a:rPr>
              <a:t>If multiple policies contain the setting, and it is defined differently, the success and failure options apply based on the last applied policy that defined those settings. If one policy defines success </a:t>
            </a:r>
            <a:r>
              <a:rPr lang="en-US" sz="1000" dirty="0">
                <a:solidFill>
                  <a:srgbClr val="000000"/>
                </a:solidFill>
                <a:latin typeface="Arial"/>
                <a:ea typeface="Times New Roman"/>
                <a:cs typeface="Times New Roman"/>
              </a:rPr>
              <a:t>audits and another defines failure audits, they do not merge. Click </a:t>
            </a:r>
            <a:r>
              <a:rPr lang="en-US" sz="1000" b="1" dirty="0">
                <a:solidFill>
                  <a:prstClr val="black"/>
                </a:solidFill>
                <a:latin typeface="Arial"/>
                <a:ea typeface="Times New Roman"/>
                <a:cs typeface="Times New Roman"/>
              </a:rPr>
              <a:t>Define these policy settings</a:t>
            </a:r>
            <a:r>
              <a:rPr lang="en-US" sz="1000" dirty="0">
                <a:solidFill>
                  <a:srgbClr val="000000"/>
                </a:solidFill>
                <a:latin typeface="Arial"/>
                <a:ea typeface="Times New Roman"/>
                <a:cs typeface="Times New Roman"/>
              </a:rPr>
              <a:t>, select both the </a:t>
            </a:r>
            <a:r>
              <a:rPr lang="en-US" sz="1000" b="1" dirty="0">
                <a:solidFill>
                  <a:prstClr val="black"/>
                </a:solidFill>
                <a:latin typeface="Arial"/>
                <a:ea typeface="Times New Roman"/>
                <a:cs typeface="Times New Roman"/>
              </a:rPr>
              <a:t>Success</a:t>
            </a:r>
            <a:r>
              <a:rPr lang="en-US" sz="1000" dirty="0">
                <a:solidFill>
                  <a:srgbClr val="000000"/>
                </a:solidFill>
                <a:latin typeface="Arial"/>
                <a:ea typeface="Times New Roman"/>
                <a:cs typeface="Times New Roman"/>
              </a:rPr>
              <a:t> and </a:t>
            </a:r>
            <a:r>
              <a:rPr lang="en-US" sz="1000" b="1" dirty="0">
                <a:solidFill>
                  <a:prstClr val="black"/>
                </a:solidFill>
                <a:latin typeface="Arial"/>
                <a:ea typeface="Times New Roman"/>
                <a:cs typeface="Times New Roman"/>
              </a:rPr>
              <a:t>Failure</a:t>
            </a:r>
            <a:r>
              <a:rPr lang="en-US" sz="1000" dirty="0">
                <a:solidFill>
                  <a:srgbClr val="000000"/>
                </a:solidFill>
                <a:latin typeface="Arial"/>
                <a:ea typeface="Times New Roman"/>
                <a:cs typeface="Times New Roman"/>
              </a:rPr>
              <a:t> check boxes,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37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Tree>
    <p:extLst>
      <p:ext uri="{BB962C8B-B14F-4D97-AF65-F5344CB8AC3E}">
        <p14:creationId xmlns:p14="http://schemas.microsoft.com/office/powerpoint/2010/main" val="2943215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In the details pane, double-click </a:t>
            </a:r>
            <a:r>
              <a:rPr lang="en-US" sz="1000" b="1" dirty="0">
                <a:solidFill>
                  <a:prstClr val="black"/>
                </a:solidFill>
                <a:latin typeface="Arial"/>
                <a:ea typeface="Times New Roman"/>
                <a:cs typeface="Times New Roman"/>
              </a:rPr>
              <a:t>Audit account logon events</a:t>
            </a:r>
            <a:r>
              <a:rPr lang="en-US" sz="1000" dirty="0">
                <a:solidFill>
                  <a:srgbClr val="000000"/>
                </a:solidFill>
                <a:latin typeface="Arial"/>
                <a:ea typeface="Times New Roman"/>
                <a:cs typeface="Times New Roman"/>
              </a:rPr>
              <a:t>. Click the </a:t>
            </a:r>
            <a:r>
              <a:rPr lang="en-US" sz="1000" b="1" dirty="0">
                <a:solidFill>
                  <a:prstClr val="black"/>
                </a:solidFill>
                <a:latin typeface="Arial"/>
                <a:ea typeface="Times New Roman"/>
                <a:cs typeface="Times New Roman"/>
              </a:rPr>
              <a:t>Explain</a:t>
            </a:r>
            <a:r>
              <a:rPr lang="en-US" sz="1000" dirty="0">
                <a:solidFill>
                  <a:srgbClr val="000000"/>
                </a:solidFill>
                <a:latin typeface="Arial"/>
                <a:ea typeface="Times New Roman"/>
                <a:cs typeface="Times New Roman"/>
              </a:rPr>
              <a:t> tab, and then show and discuss the explanation. Click </a:t>
            </a:r>
            <a:r>
              <a:rPr lang="en-US" sz="1000" b="1" dirty="0">
                <a:solidFill>
                  <a:prstClr val="black"/>
                </a:solidFill>
                <a:latin typeface="Arial"/>
                <a:ea typeface="Times New Roman"/>
                <a:cs typeface="Times New Roman"/>
              </a:rPr>
              <a:t>Cancel</a:t>
            </a:r>
            <a:r>
              <a:rPr lang="en-US" sz="1000" dirty="0">
                <a:solidFill>
                  <a:srgbClr val="000000"/>
                </a:solidFill>
                <a:latin typeface="Arial"/>
                <a:ea typeface="Times New Roman"/>
                <a:cs typeface="Times New Roman"/>
              </a:rPr>
              <a:t> to close the </a:t>
            </a:r>
            <a:r>
              <a:rPr lang="en-US" sz="1000" b="1" dirty="0">
                <a:solidFill>
                  <a:prstClr val="black"/>
                </a:solidFill>
                <a:latin typeface="Arial"/>
                <a:ea typeface="Times New Roman"/>
                <a:cs typeface="Times New Roman"/>
              </a:rPr>
              <a:t>Audit account logon events Properties</a:t>
            </a:r>
            <a:r>
              <a:rPr lang="en-US" sz="1000" dirty="0">
                <a:solidFill>
                  <a:srgbClr val="000000"/>
                </a:solidFill>
                <a:latin typeface="Arial"/>
                <a:ea typeface="Times New Roman"/>
                <a:cs typeface="Times New Roman"/>
              </a:rPr>
              <a:t> dialog box.</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Repeat steps five and six with the </a:t>
            </a:r>
            <a:r>
              <a:rPr lang="en-US" sz="1000" b="1" dirty="0">
                <a:solidFill>
                  <a:prstClr val="black"/>
                </a:solidFill>
                <a:latin typeface="Arial"/>
                <a:ea typeface="Times New Roman"/>
                <a:cs typeface="Times New Roman"/>
              </a:rPr>
              <a:t>Audit logon events</a:t>
            </a:r>
            <a:r>
              <a:rPr lang="en-US" sz="1000" dirty="0">
                <a:solidFill>
                  <a:srgbClr val="000000"/>
                </a:solidFill>
                <a:latin typeface="Arial"/>
                <a:ea typeface="Times New Roman"/>
                <a:cs typeface="Times New Roman"/>
              </a:rPr>
              <a:t> policy.</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Group Policy Management Editor </a:t>
            </a:r>
            <a:r>
              <a:rPr lang="en-US" sz="1000" dirty="0">
                <a:solidFill>
                  <a:srgbClr val="000000"/>
                </a:solidFill>
                <a:latin typeface="Arial"/>
                <a:ea typeface="Times New Roman"/>
                <a:cs typeface="Times New Roman"/>
              </a:rPr>
              <a:t>window, in the navigation pane, navigate to</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Computer Configuration\Policies\Windows Settings\Security Settings\Advanced Audit Policy configuration\Audit Policies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Audit Policies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Audit Policies</a:t>
            </a:r>
            <a:r>
              <a:rPr lang="en-US" sz="1000" dirty="0">
                <a:solidFill>
                  <a:srgbClr val="000000"/>
                </a:solidFill>
                <a:latin typeface="Arial"/>
                <a:ea typeface="Times New Roman"/>
                <a:cs typeface="Times New Roman"/>
              </a:rPr>
              <a:t> policy, show the ten main categories, and then double-click </a:t>
            </a:r>
            <a:r>
              <a:rPr lang="en-US" sz="1000" b="1" dirty="0">
                <a:solidFill>
                  <a:prstClr val="black"/>
                </a:solidFill>
                <a:latin typeface="Arial"/>
                <a:ea typeface="Times New Roman"/>
                <a:cs typeface="Times New Roman"/>
              </a:rPr>
              <a:t>Account Logon</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Show the four subcategories, and then double-click </a:t>
            </a:r>
            <a:r>
              <a:rPr lang="en-US" sz="1000" b="1" dirty="0">
                <a:solidFill>
                  <a:prstClr val="black"/>
                </a:solidFill>
                <a:latin typeface="Arial"/>
                <a:ea typeface="Times New Roman"/>
                <a:cs typeface="Times New Roman"/>
              </a:rPr>
              <a:t>Audit Kerberos Authentication Service</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Show that the subcategory has the same settings as in the </a:t>
            </a:r>
            <a:r>
              <a:rPr lang="en-US" sz="1000" b="1" dirty="0">
                <a:solidFill>
                  <a:prstClr val="black"/>
                </a:solidFill>
                <a:latin typeface="Arial"/>
                <a:ea typeface="Times New Roman"/>
                <a:cs typeface="Times New Roman"/>
              </a:rPr>
              <a:t>Audit Policy Audit Account Logon</a:t>
            </a:r>
            <a:r>
              <a:rPr lang="en-US" sz="1000" dirty="0">
                <a:solidFill>
                  <a:srgbClr val="000000"/>
                </a:solidFill>
                <a:latin typeface="Arial"/>
                <a:ea typeface="Times New Roman"/>
                <a:cs typeface="Times New Roman"/>
              </a:rPr>
              <a:t> setting, and then explain that they are now on a more detailed level and allow a more selective auditing.</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Select </a:t>
            </a:r>
            <a:r>
              <a:rPr lang="en-US" sz="1000" b="1" dirty="0">
                <a:solidFill>
                  <a:prstClr val="black"/>
                </a:solidFill>
                <a:latin typeface="Arial"/>
                <a:ea typeface="Times New Roman"/>
                <a:cs typeface="Times New Roman"/>
              </a:rPr>
              <a:t>Configure the following audit events</a:t>
            </a:r>
            <a:r>
              <a:rPr lang="en-US" sz="1000" dirty="0">
                <a:solidFill>
                  <a:srgbClr val="000000"/>
                </a:solidFill>
                <a:latin typeface="Arial"/>
                <a:ea typeface="Times New Roman"/>
                <a:cs typeface="Times New Roman"/>
              </a:rPr>
              <a:t>, select </a:t>
            </a:r>
            <a:r>
              <a:rPr lang="en-US" sz="1000" b="1" dirty="0">
                <a:solidFill>
                  <a:prstClr val="black"/>
                </a:solidFill>
                <a:latin typeface="Arial"/>
                <a:ea typeface="Times New Roman"/>
                <a:cs typeface="Times New Roman"/>
              </a:rPr>
              <a:t>Success</a:t>
            </a:r>
            <a:r>
              <a:rPr lang="en-US" sz="1000" dirty="0">
                <a:solidFill>
                  <a:prstClr val="black"/>
                </a:solidFill>
                <a:latin typeface="Arial"/>
                <a:ea typeface="Times New Roman"/>
                <a:cs typeface="Times New Roman"/>
              </a:rPr>
              <a:t>, select</a:t>
            </a:r>
            <a:r>
              <a:rPr lang="en-US" sz="1000" b="1" dirty="0">
                <a:solidFill>
                  <a:prstClr val="black"/>
                </a:solidFill>
                <a:latin typeface="Arial"/>
                <a:ea typeface="Times New Roman"/>
                <a:cs typeface="Times New Roman"/>
              </a:rPr>
              <a:t> Failure</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Apply</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Explain</a:t>
            </a:r>
            <a:r>
              <a:rPr lang="en-US" sz="1000" dirty="0">
                <a:solidFill>
                  <a:srgbClr val="000000"/>
                </a:solidFill>
                <a:latin typeface="Arial"/>
                <a:ea typeface="Times New Roman"/>
                <a:cs typeface="Times New Roman"/>
              </a:rPr>
              <a:t> tab, show and discuss the explanation, the default settings, and the predicted auditing volume.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To close the </a:t>
            </a:r>
            <a:r>
              <a:rPr lang="en-US" sz="1000" b="1" dirty="0">
                <a:solidFill>
                  <a:prstClr val="black"/>
                </a:solidFill>
                <a:latin typeface="Arial"/>
                <a:ea typeface="Times New Roman"/>
                <a:cs typeface="Times New Roman"/>
              </a:rPr>
              <a:t>Audit Kerberos Authentication Service Properties</a:t>
            </a:r>
            <a:r>
              <a:rPr lang="en-US" sz="1000" dirty="0">
                <a:solidFill>
                  <a:srgbClr val="000000"/>
                </a:solidFill>
                <a:latin typeface="Arial"/>
                <a:ea typeface="Times New Roman"/>
                <a:cs typeface="Times New Roman"/>
              </a:rPr>
              <a:t> dialog box,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IN" dirty="0"/>
          </a:p>
        </p:txBody>
      </p:sp>
      <p:sp>
        <p:nvSpPr>
          <p:cNvPr id="4" name="Slide Number Placeholder 3"/>
          <p:cNvSpPr>
            <a:spLocks noGrp="1"/>
          </p:cNvSpPr>
          <p:nvPr>
            <p:ph type="sldNum" sz="quarter" idx="10"/>
          </p:nvPr>
        </p:nvSpPr>
        <p:spPr/>
        <p:txBody>
          <a:bodyPr/>
          <a:lstStyle/>
          <a:p>
            <a:fld id="{56A18ADE-F5B8-49C2-A26A-73C582CF5FEB}" type="slidenum">
              <a:rPr lang="en-IN" smtClean="0"/>
              <a:t>38</a:t>
            </a:fld>
            <a:endParaRPr lang="en-IN"/>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213322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how to define scope for audit policies, so that you avoid excessive logging. </a:t>
            </a:r>
          </a:p>
        </p:txBody>
      </p:sp>
      <p:sp>
        <p:nvSpPr>
          <p:cNvPr id="4" name="Slide Number Placeholder 3"/>
          <p:cNvSpPr>
            <a:spLocks noGrp="1"/>
          </p:cNvSpPr>
          <p:nvPr>
            <p:ph type="sldNum" sz="quarter" idx="10"/>
          </p:nvPr>
        </p:nvSpPr>
        <p:spPr/>
        <p:txBody>
          <a:bodyPr/>
          <a:lstStyle/>
          <a:p>
            <a:fld id="{56A18ADE-F5B8-49C2-A26A-73C582CF5FEB}" type="slidenum">
              <a:rPr lang="en-IN" smtClean="0"/>
              <a:t>39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328874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Briefly explain the importance of securing domain controllers properly. Do not go into detail. The following topics will provide more information.</a:t>
            </a:r>
          </a:p>
        </p:txBody>
      </p:sp>
      <p:sp>
        <p:nvSpPr>
          <p:cNvPr id="4" name="Slide Number Placeholder 3"/>
          <p:cNvSpPr>
            <a:spLocks noGrp="1"/>
          </p:cNvSpPr>
          <p:nvPr>
            <p:ph type="sldNum" sz="quarter" idx="10"/>
          </p:nvPr>
        </p:nvSpPr>
        <p:spPr/>
        <p:txBody>
          <a:bodyPr/>
          <a:lstStyle/>
          <a:p>
            <a:fld id="{56A18ADE-F5B8-49C2-A26A-73C582CF5FEB}" type="slidenum">
              <a:rPr lang="en-IN" smtClean="0"/>
              <a:t>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86092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When you complete the demonstration, leave the virtual machines running for subsequent demonstrations.</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will need the </a:t>
            </a:r>
            <a:r>
              <a:rPr lang="en-IN" sz="1000" b="1" dirty="0">
                <a:latin typeface="Arial"/>
                <a:ea typeface="Calibri"/>
                <a:cs typeface="Times New Roman"/>
              </a:rPr>
              <a:t>20742B-LON-DC1</a:t>
            </a:r>
            <a:r>
              <a:rPr lang="en-IN" sz="1000" dirty="0">
                <a:latin typeface="Arial"/>
                <a:ea typeface="Calibri"/>
                <a:cs typeface="Times New Roman"/>
              </a:rPr>
              <a:t> virtual machine. Sign in as </a:t>
            </a:r>
            <a:r>
              <a:rPr lang="en-IN" sz="1000" b="1" dirty="0" err="1">
                <a:latin typeface="Arial"/>
                <a:ea typeface="Calibri"/>
                <a:cs typeface="Times New Roman"/>
              </a:rPr>
              <a:t>Adatum</a:t>
            </a:r>
            <a:r>
              <a:rPr lang="en-IN" sz="1000" b="1" dirty="0">
                <a:latin typeface="Arial"/>
                <a:ea typeface="Calibri"/>
                <a:cs typeface="Times New Roman"/>
              </a:rPr>
              <a:t>\Administrator</a:t>
            </a:r>
            <a:r>
              <a:rPr lang="en-IN" sz="1000" dirty="0">
                <a:latin typeface="Arial"/>
                <a:ea typeface="Calibri"/>
                <a:cs typeface="Times New Roman"/>
              </a:rPr>
              <a:t> with the 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in the Start screen, type </a:t>
            </a:r>
            <a:r>
              <a:rPr lang="en-US" sz="1000" b="1" dirty="0" err="1">
                <a:effectLst/>
                <a:latin typeface="Arial"/>
                <a:ea typeface="Times New Roman"/>
                <a:cs typeface="Times New Roman"/>
              </a:rPr>
              <a:t>cmd</a:t>
            </a:r>
            <a:r>
              <a:rPr lang="en-US" sz="1000" dirty="0">
                <a:effectLst/>
                <a:latin typeface="Arial"/>
                <a:ea typeface="Times New Roman"/>
                <a:cs typeface="Times New Roman"/>
              </a:rPr>
              <a:t>, </a:t>
            </a:r>
            <a:r>
              <a:rPr lang="en-US" sz="1000" dirty="0">
                <a:solidFill>
                  <a:srgbClr val="000000"/>
                </a:solidFill>
                <a:effectLst/>
                <a:latin typeface="Arial"/>
                <a:ea typeface="Times New Roman"/>
                <a:cs typeface="Times New Roman"/>
              </a:rPr>
              <a:t>and </a:t>
            </a:r>
            <a:r>
              <a:rPr lang="en-US" sz="1000" dirty="0">
                <a:effectLst/>
                <a:latin typeface="Arial"/>
                <a:ea typeface="Times New Roman"/>
                <a:cs typeface="Times New Roman"/>
              </a:rPr>
              <a:t>then click </a:t>
            </a:r>
            <a:r>
              <a:rPr lang="en-US" sz="1000" b="1" dirty="0">
                <a:effectLst/>
                <a:latin typeface="Arial"/>
                <a:ea typeface="Times New Roman"/>
                <a:cs typeface="Times New Roman"/>
              </a:rPr>
              <a:t>Command Prompt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a:t>
            </a:r>
            <a:r>
              <a:rPr lang="en-US" sz="1000" b="1" dirty="0" err="1">
                <a:effectLst/>
                <a:latin typeface="Arial"/>
                <a:ea typeface="Times New Roman"/>
                <a:cs typeface="Times New Roman"/>
              </a:rPr>
              <a:t>gpupdate</a:t>
            </a:r>
            <a:r>
              <a:rPr lang="en-US" sz="1000" b="1" dirty="0">
                <a:effectLst/>
                <a:latin typeface="Arial"/>
                <a:ea typeface="Times New Roman"/>
                <a:cs typeface="Times New Roman"/>
              </a:rPr>
              <a:t> /force</a:t>
            </a:r>
            <a:r>
              <a:rPr lang="en-US" sz="1000" dirty="0">
                <a:effectLst/>
                <a:latin typeface="Arial"/>
                <a:ea typeface="Times New Roman"/>
                <a:cs typeface="Times New Roman"/>
              </a:rPr>
              <a:t>, and then press Enter.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Wait until the policy has been updated.</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Switch to the Start screen. Click the </a:t>
            </a:r>
            <a:r>
              <a:rPr lang="en-US" sz="1000" b="1" dirty="0">
                <a:effectLst/>
                <a:latin typeface="Arial"/>
                <a:ea typeface="Times New Roman"/>
                <a:cs typeface="Times New Roman"/>
              </a:rPr>
              <a:t>Administrator </a:t>
            </a:r>
            <a:r>
              <a:rPr lang="en-US" sz="1000" dirty="0">
                <a:effectLst/>
                <a:latin typeface="Arial"/>
                <a:ea typeface="Times New Roman"/>
                <a:cs typeface="Times New Roman"/>
              </a:rPr>
              <a:t>icon, and then click </a:t>
            </a:r>
            <a:r>
              <a:rPr lang="en-US" sz="1000" b="1" dirty="0">
                <a:effectLst/>
                <a:latin typeface="Arial"/>
                <a:ea typeface="Times New Roman"/>
                <a:cs typeface="Times New Roman"/>
              </a:rPr>
              <a:t>Sign Out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attempt to sign in as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\Aidan</a:t>
            </a:r>
            <a:r>
              <a:rPr lang="en-US" sz="1000" dirty="0">
                <a:effectLst/>
                <a:latin typeface="Arial"/>
                <a:ea typeface="Times New Roman"/>
                <a:cs typeface="Times New Roman"/>
              </a:rPr>
              <a:t> with password </a:t>
            </a:r>
            <a:r>
              <a:rPr lang="en-US" sz="1000" b="1" dirty="0">
                <a:effectLst/>
                <a:latin typeface="Arial"/>
                <a:ea typeface="Times New Roman"/>
                <a:cs typeface="Times New Roman"/>
              </a:rPr>
              <a:t>123456</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You will get a message that the user name or password is incorrect.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a:effectLst/>
                <a:latin typeface="Arial"/>
                <a:ea typeface="Times New Roman"/>
                <a:cs typeface="Times New Roman"/>
              </a:rPr>
              <a:t>Sign in as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\Administrator</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Pa55w.rd</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a:effectLst/>
                <a:latin typeface="Arial"/>
                <a:ea typeface="Times New Roman"/>
                <a:cs typeface="Times New Roman"/>
              </a:rPr>
              <a:t>Wait until the logon is finished and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has started.</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a:effectLst/>
                <a:latin typeface="Arial"/>
                <a:ea typeface="Times New Roman"/>
                <a:cs typeface="Times New Roman"/>
              </a:rPr>
              <a:t>In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Event Viewer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a:effectLst/>
                <a:latin typeface="Arial"/>
                <a:ea typeface="Times New Roman"/>
                <a:cs typeface="Times New Roman"/>
              </a:rPr>
              <a:t>In Event Viewer, in the navigation pane, expand </a:t>
            </a:r>
            <a:r>
              <a:rPr lang="en-US" sz="1000" b="1" dirty="0">
                <a:effectLst/>
                <a:latin typeface="Arial"/>
                <a:ea typeface="Times New Roman"/>
                <a:cs typeface="Times New Roman"/>
              </a:rPr>
              <a:t>Windows Logs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Security</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a:effectLst/>
                <a:latin typeface="Arial"/>
                <a:ea typeface="Times New Roman"/>
                <a:cs typeface="Times New Roman"/>
              </a:rPr>
              <a:t>In the details pane, locate the </a:t>
            </a:r>
            <a:r>
              <a:rPr lang="en-US" sz="1000" b="1" dirty="0">
                <a:effectLst/>
                <a:latin typeface="Arial"/>
                <a:ea typeface="Times New Roman"/>
                <a:cs typeface="Times New Roman"/>
              </a:rPr>
              <a:t>Event ID 4771</a:t>
            </a:r>
            <a:r>
              <a:rPr lang="en-US" sz="1000" dirty="0">
                <a:effectLst/>
                <a:latin typeface="Arial"/>
                <a:ea typeface="Times New Roman"/>
                <a:cs typeface="Times New Roman"/>
              </a:rPr>
              <a:t>, and then show that this event is an Audit Failure event. Double-click the </a:t>
            </a:r>
            <a:r>
              <a:rPr lang="en-US" sz="1000" b="1" dirty="0">
                <a:effectLst/>
                <a:latin typeface="Arial"/>
                <a:ea typeface="Times New Roman"/>
                <a:cs typeface="Times New Roman"/>
              </a:rPr>
              <a:t>Audit Failure</a:t>
            </a:r>
            <a:r>
              <a:rPr lang="en-US" sz="1000" dirty="0">
                <a:effectLst/>
                <a:latin typeface="Arial"/>
                <a:ea typeface="Times New Roman"/>
                <a:cs typeface="Times New Roman"/>
              </a:rPr>
              <a:t> event. Show that this event was logged when </a:t>
            </a:r>
            <a:r>
              <a:rPr lang="en-US" sz="1000" dirty="0" err="1">
                <a:effectLst/>
                <a:latin typeface="Arial"/>
                <a:ea typeface="Times New Roman"/>
                <a:cs typeface="Times New Roman"/>
              </a:rPr>
              <a:t>Adatum</a:t>
            </a:r>
            <a:r>
              <a:rPr lang="en-US" sz="1000" dirty="0">
                <a:effectLst/>
                <a:latin typeface="Arial"/>
                <a:ea typeface="Times New Roman"/>
                <a:cs typeface="Times New Roman"/>
              </a:rPr>
              <a:t>\Aidan tried to sign in with the wrong password. Click </a:t>
            </a:r>
            <a:r>
              <a:rPr lang="en-US" sz="1000" b="1" dirty="0">
                <a:effectLst/>
                <a:latin typeface="Arial"/>
                <a:ea typeface="Times New Roman"/>
                <a:cs typeface="Times New Roman"/>
              </a:rPr>
              <a:t>Close</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a:effectLst/>
                <a:latin typeface="Arial"/>
                <a:ea typeface="Times New Roman"/>
                <a:cs typeface="Times New Roman"/>
              </a:rPr>
              <a:t>Locate the event with the </a:t>
            </a:r>
            <a:r>
              <a:rPr lang="en-US" sz="1000" b="1" dirty="0">
                <a:effectLst/>
                <a:latin typeface="Arial"/>
                <a:ea typeface="Times New Roman"/>
                <a:cs typeface="Times New Roman"/>
              </a:rPr>
              <a:t>Event ID</a:t>
            </a:r>
            <a:r>
              <a:rPr lang="en-US" sz="1000" dirty="0">
                <a:effectLst/>
                <a:latin typeface="Arial"/>
                <a:ea typeface="Times New Roman"/>
                <a:cs typeface="Times New Roman"/>
              </a:rPr>
              <a:t> </a:t>
            </a:r>
            <a:r>
              <a:rPr lang="en-US" sz="1000" b="1" dirty="0">
                <a:effectLst/>
                <a:latin typeface="Arial"/>
                <a:ea typeface="Times New Roman"/>
                <a:cs typeface="Times New Roman"/>
              </a:rPr>
              <a:t>4768</a:t>
            </a:r>
            <a:r>
              <a:rPr lang="en-US" sz="1000" dirty="0">
                <a:effectLst/>
                <a:latin typeface="Arial"/>
                <a:ea typeface="Times New Roman"/>
                <a:cs typeface="Times New Roman"/>
              </a:rPr>
              <a:t>. Show that this is an Audit Success event. Double-click the </a:t>
            </a:r>
            <a:r>
              <a:rPr lang="en-US" sz="1000" b="1" dirty="0">
                <a:effectLst/>
                <a:latin typeface="Arial"/>
                <a:ea typeface="Times New Roman"/>
                <a:cs typeface="Times New Roman"/>
              </a:rPr>
              <a:t>Audit Success </a:t>
            </a:r>
            <a:r>
              <a:rPr lang="en-US" sz="1000" dirty="0">
                <a:effectLst/>
                <a:latin typeface="Arial"/>
                <a:ea typeface="Times New Roman"/>
                <a:cs typeface="Times New Roman"/>
              </a:rPr>
              <a:t>event. Show that this event was logged when </a:t>
            </a:r>
            <a:r>
              <a:rPr lang="en-US" sz="1000" dirty="0" err="1">
                <a:effectLst/>
                <a:latin typeface="Arial"/>
                <a:ea typeface="Times New Roman"/>
                <a:cs typeface="Times New Roman"/>
              </a:rPr>
              <a:t>Adatum</a:t>
            </a:r>
            <a:r>
              <a:rPr lang="en-US" sz="1000" dirty="0">
                <a:effectLst/>
                <a:latin typeface="Arial"/>
                <a:ea typeface="Times New Roman"/>
                <a:cs typeface="Times New Roman"/>
              </a:rPr>
              <a:t>\Administrator signed in successfully. Click </a:t>
            </a:r>
            <a:r>
              <a:rPr lang="en-US" sz="1000" b="1" dirty="0">
                <a:effectLst/>
                <a:latin typeface="Arial"/>
                <a:ea typeface="Times New Roman"/>
                <a:cs typeface="Times New Roman"/>
              </a:rPr>
              <a:t>Close</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a:effectLst/>
                <a:latin typeface="Arial"/>
                <a:ea typeface="Times New Roman"/>
                <a:cs typeface="Times New Roman"/>
              </a:rPr>
              <a:t>Close Event Viewer.</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40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2664092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How are group MSAs different from standard MSAs?</a:t>
            </a: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Group MSAs enable you to extend the capabilities of standard MSAs to more than one server in your domain.</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41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2480056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Mention that using domain or local user accounts with elevated privileges for service accounts requires extensive management to ensure security, such as resetting the password periodically on all computers where you are using the service. Explain the three built-in service accounts, and describe their abilities and limitations with respect to managing program services.</a:t>
            </a:r>
          </a:p>
        </p:txBody>
      </p:sp>
      <p:sp>
        <p:nvSpPr>
          <p:cNvPr id="4" name="Slide Number Placeholder 3"/>
          <p:cNvSpPr>
            <a:spLocks noGrp="1"/>
          </p:cNvSpPr>
          <p:nvPr>
            <p:ph type="sldNum" sz="quarter" idx="10"/>
          </p:nvPr>
        </p:nvSpPr>
        <p:spPr/>
        <p:txBody>
          <a:bodyPr/>
          <a:lstStyle/>
          <a:p>
            <a:fld id="{56A18ADE-F5B8-49C2-A26A-73C582CF5FEB}" type="slidenum">
              <a:rPr lang="en-IN" smtClean="0"/>
              <a:t>42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4238605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Discuss the following with students:</a:t>
            </a:r>
            <a:endParaRPr lang="en-IN"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What types of programs do they use that have service accounts?</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How do they manage service accounts?</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What challenges have they encountered with service accounts?</a:t>
            </a:r>
            <a:endParaRPr lang="en-IN" sz="1000">
              <a:effectLst/>
              <a:latin typeface="Arial"/>
              <a:ea typeface="Times New Roman"/>
              <a:cs typeface="Times New Roman"/>
            </a:endParaRPr>
          </a:p>
          <a:p>
            <a:pPr>
              <a:lnSpc>
                <a:spcPct val="115000"/>
              </a:lnSpc>
              <a:spcAft>
                <a:spcPts val="1000"/>
              </a:spcAft>
            </a:pPr>
            <a:r>
              <a:rPr lang="en-IN" sz="1000">
                <a:latin typeface="Arial"/>
                <a:ea typeface="Calibri"/>
                <a:cs typeface="Times New Roman"/>
              </a:rPr>
              <a:t>Ensure that students understand that they manage service accounts with password management, changes to the server and account names, and similar tasks.</a:t>
            </a:r>
          </a:p>
        </p:txBody>
      </p:sp>
      <p:sp>
        <p:nvSpPr>
          <p:cNvPr id="4" name="Slide Number Placeholder 3"/>
          <p:cNvSpPr>
            <a:spLocks noGrp="1"/>
          </p:cNvSpPr>
          <p:nvPr>
            <p:ph type="sldNum" sz="quarter" idx="10"/>
          </p:nvPr>
        </p:nvSpPr>
        <p:spPr/>
        <p:txBody>
          <a:bodyPr/>
          <a:lstStyle/>
          <a:p>
            <a:fld id="{56A18ADE-F5B8-49C2-A26A-73C582CF5FEB}" type="slidenum">
              <a:rPr lang="en-IN" smtClean="0"/>
              <a:t>43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843940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managed service accounts (MSAs), and explain how you can use them.</a:t>
            </a:r>
          </a:p>
        </p:txBody>
      </p:sp>
      <p:sp>
        <p:nvSpPr>
          <p:cNvPr id="4" name="Slide Number Placeholder 3"/>
          <p:cNvSpPr>
            <a:spLocks noGrp="1"/>
          </p:cNvSpPr>
          <p:nvPr>
            <p:ph type="sldNum" sz="quarter" idx="10"/>
          </p:nvPr>
        </p:nvSpPr>
        <p:spPr/>
        <p:txBody>
          <a:bodyPr/>
          <a:lstStyle/>
          <a:p>
            <a:fld id="{56A18ADE-F5B8-49C2-A26A-73C582CF5FEB}" type="slidenum">
              <a:rPr lang="en-IN" smtClean="0"/>
              <a:t>44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4475027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Explain group MSAs and how you can use them to overcome standard MSAs’ one-server limitation, by storing computer-authentication and membership information on domain controllers. Additionally, explain that by default, all MSAs that you create on Windows Server 2012 or newer domain controllers are created as group MSAs.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45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70197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Revert the virtual machines at the end of this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will need the </a:t>
            </a:r>
            <a:r>
              <a:rPr lang="en-IN" sz="1000" b="1" dirty="0">
                <a:latin typeface="Arial"/>
                <a:ea typeface="Calibri"/>
                <a:cs typeface="Times New Roman"/>
              </a:rPr>
              <a:t>20742B-LON-DC1</a:t>
            </a:r>
            <a:r>
              <a:rPr lang="en-IN" sz="1000" dirty="0">
                <a:latin typeface="Arial"/>
                <a:ea typeface="Calibri"/>
                <a:cs typeface="Times New Roman"/>
              </a:rPr>
              <a:t> and </a:t>
            </a:r>
            <a:r>
              <a:rPr lang="en-IN" sz="1000" b="1" dirty="0">
                <a:latin typeface="Arial"/>
                <a:ea typeface="Calibri"/>
                <a:cs typeface="Times New Roman"/>
              </a:rPr>
              <a:t>20742B-LON-SVR1</a:t>
            </a:r>
            <a:r>
              <a:rPr lang="en-IN" sz="1000" dirty="0">
                <a:latin typeface="Arial"/>
                <a:ea typeface="Calibri"/>
                <a:cs typeface="Times New Roman"/>
              </a:rPr>
              <a:t> virtual machines. Sign in as </a:t>
            </a:r>
            <a:r>
              <a:rPr lang="en-IN" sz="1000" b="1" dirty="0" err="1">
                <a:latin typeface="Arial"/>
                <a:ea typeface="Calibri"/>
                <a:cs typeface="Times New Roman"/>
              </a:rPr>
              <a:t>Adatum</a:t>
            </a:r>
            <a:r>
              <a:rPr lang="en-IN" sz="1000" b="1" dirty="0">
                <a:latin typeface="Arial"/>
                <a:ea typeface="Calibri"/>
                <a:cs typeface="Times New Roman"/>
              </a:rPr>
              <a:t>\Administrator</a:t>
            </a:r>
            <a:r>
              <a:rPr lang="en-IN" sz="1000" dirty="0">
                <a:latin typeface="Arial"/>
                <a:ea typeface="Calibri"/>
                <a:cs typeface="Times New Roman"/>
              </a:rPr>
              <a:t> with the 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the KDS root key for the domain</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a:t>
            </a:r>
            <a:r>
              <a:rPr lang="en-US" sz="1000" b="1" dirty="0">
                <a:effectLst/>
                <a:latin typeface="Arial"/>
                <a:ea typeface="Times New Roman"/>
                <a:cs typeface="Times New Roman"/>
              </a:rPr>
              <a:t>LON-DC1</a:t>
            </a:r>
            <a:r>
              <a:rPr lang="en-US" sz="1000" dirty="0">
                <a:effectLst/>
                <a:latin typeface="Arial"/>
                <a:ea typeface="Times New Roman"/>
                <a:cs typeface="Segoe UI"/>
              </a:rPr>
              <a:t>, from </a:t>
            </a:r>
            <a:r>
              <a:rPr lang="en-US" sz="1000" b="1" dirty="0">
                <a:effectLst/>
                <a:latin typeface="Arial"/>
                <a:ea typeface="Times New Roman"/>
                <a:cs typeface="Times New Roman"/>
              </a:rPr>
              <a:t>Server Manager</a:t>
            </a:r>
            <a:r>
              <a:rPr lang="en-US" sz="1000" dirty="0">
                <a:effectLst/>
                <a:latin typeface="Arial"/>
                <a:ea typeface="Times New Roman"/>
                <a:cs typeface="Segoe UI"/>
              </a:rPr>
              <a:t>, click </a:t>
            </a:r>
            <a:r>
              <a:rPr lang="en-US" sz="1000" b="1" dirty="0">
                <a:effectLst/>
                <a:latin typeface="Arial"/>
                <a:ea typeface="Times New Roman"/>
                <a:cs typeface="Times New Roman"/>
              </a:rPr>
              <a:t>Tools</a:t>
            </a:r>
            <a:r>
              <a:rPr lang="en-US" sz="1000" dirty="0">
                <a:effectLst/>
                <a:latin typeface="Arial"/>
                <a:ea typeface="Times New Roman"/>
                <a:cs typeface="Times New Roman"/>
              </a:rPr>
              <a:t>,</a:t>
            </a:r>
            <a:r>
              <a:rPr lang="en-US" sz="1000" dirty="0">
                <a:effectLst/>
                <a:latin typeface="Arial"/>
                <a:ea typeface="Times New Roman"/>
                <a:cs typeface="Segoe UI"/>
              </a:rPr>
              <a:t> and open the </a:t>
            </a:r>
            <a:r>
              <a:rPr lang="en-US" sz="1000" b="1" dirty="0">
                <a:effectLst/>
                <a:latin typeface="Arial"/>
                <a:ea typeface="Times New Roman"/>
                <a:cs typeface="Times New Roman"/>
              </a:rPr>
              <a:t>Active Directory Module for Windows PowerShell</a:t>
            </a:r>
            <a:r>
              <a:rPr lang="en-US" sz="1000" dirty="0">
                <a:effectLst/>
                <a:latin typeface="Arial"/>
                <a:ea typeface="Times New Roman"/>
                <a:cs typeface="Segoe UI"/>
              </a:rPr>
              <a:t> console.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At the command prompt, type the following command, and then press Enter:</a:t>
            </a:r>
            <a:endParaRPr lang="en-IN" sz="1000" dirty="0">
              <a:effectLst/>
              <a:latin typeface="Arial"/>
              <a:ea typeface="Times New Roman"/>
              <a:cs typeface="Times New Roman"/>
            </a:endParaRPr>
          </a:p>
          <a:p>
            <a:pPr lvl="1">
              <a:lnSpc>
                <a:spcPts val="1000"/>
              </a:lnSpc>
              <a:spcBef>
                <a:spcPts val="600"/>
              </a:spcBef>
              <a:spcAft>
                <a:spcPts val="600"/>
              </a:spcAft>
            </a:pPr>
            <a:r>
              <a:rPr lang="en-US" sz="1000" dirty="0">
                <a:effectLst/>
                <a:latin typeface="Arial"/>
                <a:ea typeface="Times New Roman"/>
                <a:cs typeface="Times New Roman"/>
              </a:rPr>
              <a:t>Add-</a:t>
            </a:r>
            <a:r>
              <a:rPr lang="en-US" sz="1000" dirty="0" err="1">
                <a:effectLst/>
                <a:latin typeface="Arial"/>
                <a:ea typeface="Times New Roman"/>
                <a:cs typeface="Times New Roman"/>
              </a:rPr>
              <a:t>KdsRootKey</a:t>
            </a:r>
            <a:r>
              <a:rPr lang="en-US" sz="1000" dirty="0">
                <a:effectLst/>
                <a:latin typeface="Arial"/>
                <a:ea typeface="Times New Roman"/>
                <a:cs typeface="Times New Roman"/>
              </a:rPr>
              <a:t> –</a:t>
            </a:r>
            <a:r>
              <a:rPr lang="en-US" sz="1000" dirty="0" err="1">
                <a:effectLst/>
                <a:latin typeface="Arial"/>
                <a:ea typeface="Times New Roman"/>
                <a:cs typeface="Times New Roman"/>
              </a:rPr>
              <a:t>EffectiveTime</a:t>
            </a:r>
            <a:r>
              <a:rPr lang="en-US" sz="1000" dirty="0">
                <a:effectLst/>
                <a:latin typeface="Arial"/>
                <a:ea typeface="Times New Roman"/>
                <a:cs typeface="Times New Roman"/>
              </a:rPr>
              <a:t> ((get-date).</a:t>
            </a:r>
            <a:r>
              <a:rPr lang="en-US" sz="1000" dirty="0" err="1">
                <a:effectLst/>
                <a:latin typeface="Arial"/>
                <a:ea typeface="Times New Roman"/>
                <a:cs typeface="Times New Roman"/>
              </a:rPr>
              <a:t>addhours</a:t>
            </a:r>
            <a:r>
              <a:rPr lang="en-US" sz="1000" dirty="0">
                <a:effectLst/>
                <a:latin typeface="Arial"/>
                <a:ea typeface="Times New Roman"/>
                <a:cs typeface="Times New Roman"/>
              </a:rPr>
              <a:t>(-10))</a:t>
            </a:r>
            <a:endParaRPr lang="en-IN"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Create and associate an MSA</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At the command prompt,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New-</a:t>
            </a:r>
            <a:r>
              <a:rPr lang="en-US" sz="1000" dirty="0" err="1">
                <a:effectLst/>
                <a:latin typeface="Arial"/>
                <a:ea typeface="Times New Roman"/>
                <a:cs typeface="Times New Roman"/>
              </a:rPr>
              <a:t>ADServiceAccount</a:t>
            </a:r>
            <a:r>
              <a:rPr lang="en-US" sz="1000" dirty="0">
                <a:effectLst/>
                <a:latin typeface="Arial"/>
                <a:ea typeface="Times New Roman"/>
                <a:cs typeface="Times New Roman"/>
              </a:rPr>
              <a:t> –Name SampleApp_SVR1 –</a:t>
            </a:r>
            <a:r>
              <a:rPr lang="en-US" sz="1000" dirty="0" err="1">
                <a:effectLst/>
                <a:latin typeface="Arial"/>
                <a:ea typeface="Times New Roman"/>
                <a:cs typeface="Times New Roman"/>
              </a:rPr>
              <a:t>DNSHostname</a:t>
            </a:r>
            <a:r>
              <a:rPr lang="en-US" sz="1000" dirty="0">
                <a:effectLst/>
                <a:latin typeface="Arial"/>
                <a:ea typeface="Times New Roman"/>
                <a:cs typeface="Times New Roman"/>
              </a:rPr>
              <a:t> LON-DC1.Adatum.com -</a:t>
            </a:r>
            <a:r>
              <a:rPr lang="en-US" sz="1000" dirty="0" err="1">
                <a:effectLst/>
                <a:latin typeface="Arial"/>
                <a:ea typeface="Times New Roman"/>
                <a:cs typeface="Times New Roman"/>
              </a:rPr>
              <a:t>PrincipalsAllowedToRetrieveManagedPassword</a:t>
            </a:r>
            <a:r>
              <a:rPr lang="en-US" sz="1000" dirty="0">
                <a:effectLst/>
                <a:latin typeface="Arial"/>
                <a:ea typeface="Times New Roman"/>
                <a:cs typeface="Times New Roman"/>
              </a:rPr>
              <a:t> LON-SVR1$</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At the command prompt</a:t>
            </a:r>
            <a:r>
              <a:rPr lang="en-US" sz="1000" dirty="0">
                <a:solidFill>
                  <a:srgbClr val="000000"/>
                </a:solidFill>
                <a:effectLst/>
                <a:latin typeface="Arial"/>
                <a:ea typeface="Times New Roman"/>
                <a:cs typeface="Segoe UI"/>
              </a:rPr>
              <a:t>,</a:t>
            </a:r>
            <a:r>
              <a:rPr lang="en-US" sz="1000" dirty="0">
                <a:effectLst/>
                <a:latin typeface="Arial"/>
                <a:ea typeface="Times New Roman"/>
                <a:cs typeface="Segoe UI"/>
              </a:rPr>
              <a:t> type the following command</a:t>
            </a:r>
            <a:r>
              <a:rPr lang="en-US" sz="1000" dirty="0">
                <a:solidFill>
                  <a:srgbClr val="000000"/>
                </a:solidFill>
                <a:effectLst/>
                <a:latin typeface="Arial"/>
                <a:ea typeface="Times New Roman"/>
                <a:cs typeface="Segoe UI"/>
              </a:rPr>
              <a:t>,</a:t>
            </a:r>
            <a:r>
              <a:rPr lang="en-US" sz="1000" dirty="0">
                <a:effectLst/>
                <a:latin typeface="Arial"/>
                <a:ea typeface="Times New Roman"/>
                <a:cs typeface="Segoe UI"/>
              </a:rPr>
              <a:t>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Add-</a:t>
            </a:r>
            <a:r>
              <a:rPr lang="en-US" sz="1000" dirty="0" err="1">
                <a:effectLst/>
                <a:latin typeface="Arial"/>
                <a:ea typeface="Times New Roman"/>
                <a:cs typeface="Times New Roman"/>
              </a:rPr>
              <a:t>ADComputerServiceAccount</a:t>
            </a:r>
            <a:r>
              <a:rPr lang="en-US" sz="1000" dirty="0">
                <a:effectLst/>
                <a:latin typeface="Arial"/>
                <a:ea typeface="Times New Roman"/>
                <a:cs typeface="Times New Roman"/>
              </a:rPr>
              <a:t> –identity LON-SVR1 –</a:t>
            </a:r>
            <a:r>
              <a:rPr lang="en-US" sz="1000" dirty="0" err="1">
                <a:effectLst/>
                <a:latin typeface="Arial"/>
                <a:ea typeface="Times New Roman"/>
                <a:cs typeface="Times New Roman"/>
              </a:rPr>
              <a:t>ServiceAccount</a:t>
            </a:r>
            <a:r>
              <a:rPr lang="en-US" sz="1000" dirty="0">
                <a:effectLst/>
                <a:latin typeface="Arial"/>
                <a:ea typeface="Times New Roman"/>
                <a:cs typeface="Times New Roman"/>
              </a:rPr>
              <a:t> SampleApp_SVR1</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At the command prompt</a:t>
            </a:r>
            <a:r>
              <a:rPr lang="en-US" sz="1000" dirty="0">
                <a:solidFill>
                  <a:srgbClr val="000000"/>
                </a:solidFill>
                <a:effectLst/>
                <a:latin typeface="Arial"/>
                <a:ea typeface="Times New Roman"/>
                <a:cs typeface="Segoe UI"/>
              </a:rPr>
              <a:t>,</a:t>
            </a:r>
            <a:r>
              <a:rPr lang="en-US" sz="1000" dirty="0">
                <a:effectLst/>
                <a:latin typeface="Arial"/>
                <a:ea typeface="Times New Roman"/>
                <a:cs typeface="Segoe UI"/>
              </a:rPr>
              <a:t> type the following command</a:t>
            </a:r>
            <a:r>
              <a:rPr lang="en-US" sz="1000" dirty="0">
                <a:solidFill>
                  <a:srgbClr val="000000"/>
                </a:solidFill>
                <a:effectLst/>
                <a:latin typeface="Arial"/>
                <a:ea typeface="Times New Roman"/>
                <a:cs typeface="Segoe UI"/>
              </a:rPr>
              <a:t>,</a:t>
            </a:r>
            <a:r>
              <a:rPr lang="en-US" sz="1000" dirty="0">
                <a:effectLst/>
                <a:latin typeface="Arial"/>
                <a:ea typeface="Times New Roman"/>
                <a:cs typeface="Segoe UI"/>
              </a:rPr>
              <a:t>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t>
            </a:r>
            <a:r>
              <a:rPr lang="en-US" sz="1000" dirty="0" err="1">
                <a:effectLst/>
                <a:latin typeface="Arial"/>
                <a:ea typeface="Times New Roman"/>
                <a:cs typeface="Times New Roman"/>
              </a:rPr>
              <a:t>ADServiceAccount</a:t>
            </a:r>
            <a:r>
              <a:rPr lang="en-US" sz="1000" dirty="0">
                <a:effectLst/>
                <a:latin typeface="Arial"/>
                <a:ea typeface="Times New Roman"/>
                <a:cs typeface="Times New Roman"/>
              </a:rPr>
              <a:t> -Filter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Verify that the </a:t>
            </a:r>
            <a:r>
              <a:rPr lang="en-US" sz="1000" b="1" dirty="0">
                <a:effectLst/>
                <a:latin typeface="Arial"/>
                <a:ea typeface="Times New Roman"/>
                <a:cs typeface="Times New Roman"/>
              </a:rPr>
              <a:t>SampleApp_SVR1</a:t>
            </a:r>
            <a:r>
              <a:rPr lang="en-US" sz="1000" dirty="0">
                <a:effectLst/>
                <a:latin typeface="Arial"/>
                <a:ea typeface="Times New Roman"/>
                <a:cs typeface="Segoe UI"/>
              </a:rPr>
              <a:t> service account is listed.</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46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Tree>
    <p:extLst>
      <p:ext uri="{BB962C8B-B14F-4D97-AF65-F5344CB8AC3E}">
        <p14:creationId xmlns:p14="http://schemas.microsoft.com/office/powerpoint/2010/main" val="4209804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Install an MSA</a:t>
            </a:r>
            <a:endParaRPr lang="en-IN" sz="1000" b="1" dirty="0">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On </a:t>
            </a:r>
            <a:r>
              <a:rPr lang="en-US" sz="1000" b="1" dirty="0">
                <a:latin typeface="Arial"/>
                <a:ea typeface="Times New Roman"/>
                <a:cs typeface="Times New Roman"/>
              </a:rPr>
              <a:t>LON-SVR1</a:t>
            </a:r>
            <a:r>
              <a:rPr lang="en-US" sz="1000" dirty="0">
                <a:latin typeface="Arial"/>
                <a:ea typeface="Times New Roman"/>
                <a:cs typeface="Segoe UI"/>
              </a:rPr>
              <a:t>, click </a:t>
            </a:r>
            <a:r>
              <a:rPr lang="en-US" sz="1000" b="1" dirty="0">
                <a:latin typeface="Arial"/>
                <a:ea typeface="Times New Roman"/>
                <a:cs typeface="Times New Roman"/>
              </a:rPr>
              <a:t>Start</a:t>
            </a:r>
            <a:r>
              <a:rPr lang="en-US" sz="1000" dirty="0">
                <a:latin typeface="Arial"/>
                <a:ea typeface="Times New Roman"/>
                <a:cs typeface="Segoe UI"/>
              </a:rPr>
              <a:t>, click </a:t>
            </a:r>
            <a:r>
              <a:rPr lang="en-US" sz="1000" b="1" dirty="0">
                <a:latin typeface="Arial"/>
                <a:ea typeface="Times New Roman"/>
                <a:cs typeface="Times New Roman"/>
              </a:rPr>
              <a:t>Server Manager</a:t>
            </a:r>
            <a:r>
              <a:rPr lang="en-US" sz="1000" dirty="0">
                <a:latin typeface="Arial"/>
                <a:ea typeface="Times New Roman"/>
                <a:cs typeface="Segoe UI"/>
              </a:rPr>
              <a:t>, and then from the </a:t>
            </a:r>
            <a:r>
              <a:rPr lang="en-US" sz="1000" b="1" dirty="0">
                <a:latin typeface="Arial"/>
                <a:ea typeface="Times New Roman"/>
                <a:cs typeface="Times New Roman"/>
              </a:rPr>
              <a:t>Tools</a:t>
            </a:r>
            <a:r>
              <a:rPr lang="en-US" sz="1000" dirty="0">
                <a:latin typeface="Arial"/>
                <a:ea typeface="Times New Roman"/>
                <a:cs typeface="Segoe UI"/>
              </a:rPr>
              <a:t> menu, open the </a:t>
            </a:r>
            <a:r>
              <a:rPr lang="en-US" sz="1000" b="1" dirty="0">
                <a:latin typeface="Arial"/>
                <a:ea typeface="Times New Roman"/>
                <a:cs typeface="Times New Roman"/>
              </a:rPr>
              <a:t>Active </a:t>
            </a:r>
            <a:r>
              <a:rPr lang="en-US" sz="1000" b="1" dirty="0">
                <a:solidFill>
                  <a:prstClr val="black"/>
                </a:solidFill>
                <a:latin typeface="Arial"/>
                <a:ea typeface="Times New Roman"/>
                <a:cs typeface="Times New Roman"/>
              </a:rPr>
              <a:t>Directory Module for Windows PowerShell</a:t>
            </a:r>
            <a:r>
              <a:rPr lang="en-US" sz="1000" dirty="0">
                <a:solidFill>
                  <a:prstClr val="black"/>
                </a:solidFill>
                <a:latin typeface="Arial"/>
                <a:ea typeface="Times New Roman"/>
                <a:cs typeface="Segoe UI"/>
              </a:rPr>
              <a:t> console.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At the command prompt, type the following command</a:t>
            </a:r>
            <a:r>
              <a:rPr lang="en-US" sz="1000" dirty="0">
                <a:solidFill>
                  <a:srgbClr val="000000"/>
                </a:solidFill>
                <a:latin typeface="Arial"/>
                <a:ea typeface="Times New Roman"/>
                <a:cs typeface="Segoe UI"/>
              </a:rPr>
              <a:t>,</a:t>
            </a:r>
            <a:r>
              <a:rPr lang="en-US" sz="1000" dirty="0">
                <a:solidFill>
                  <a:prstClr val="black"/>
                </a:solidFill>
                <a:latin typeface="Arial"/>
                <a:ea typeface="Times New Roman"/>
                <a:cs typeface="Segoe UI"/>
              </a:rPr>
              <a:t>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Install-</a:t>
            </a:r>
            <a:r>
              <a:rPr lang="en-US" sz="1000" dirty="0" err="1">
                <a:solidFill>
                  <a:prstClr val="black"/>
                </a:solidFill>
                <a:latin typeface="Arial"/>
                <a:ea typeface="Times New Roman"/>
                <a:cs typeface="Times New Roman"/>
              </a:rPr>
              <a:t>ADServiceAccount</a:t>
            </a:r>
            <a:r>
              <a:rPr lang="en-US" sz="1000" dirty="0">
                <a:solidFill>
                  <a:prstClr val="black"/>
                </a:solidFill>
                <a:latin typeface="Arial"/>
                <a:ea typeface="Times New Roman"/>
                <a:cs typeface="Times New Roman"/>
              </a:rPr>
              <a:t> -Identity SampleApp_SVR1</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a:t>
            </a:r>
            <a:r>
              <a:rPr lang="en-US" sz="1000" dirty="0">
                <a:solidFill>
                  <a:prstClr val="black"/>
                </a:solidFill>
                <a:latin typeface="Arial"/>
                <a:ea typeface="Times New Roman"/>
                <a:cs typeface="Times New Roman"/>
              </a:rPr>
              <a:t>Server Manager</a:t>
            </a:r>
            <a:r>
              <a:rPr lang="en-US" sz="1000" dirty="0">
                <a:solidFill>
                  <a:prstClr val="black"/>
                </a:solidFill>
                <a:latin typeface="Arial"/>
                <a:ea typeface="Times New Roman"/>
                <a:cs typeface="Segoe UI"/>
              </a:rPr>
              <a:t>, on the </a:t>
            </a:r>
            <a:r>
              <a:rPr lang="en-US" sz="1000" b="1" dirty="0">
                <a:solidFill>
                  <a:prstClr val="black"/>
                </a:solidFill>
                <a:latin typeface="Arial"/>
                <a:ea typeface="Times New Roman"/>
                <a:cs typeface="Times New Roman"/>
              </a:rPr>
              <a:t>Menu</a:t>
            </a:r>
            <a:r>
              <a:rPr lang="en-US" sz="1000" dirty="0">
                <a:solidFill>
                  <a:prstClr val="black"/>
                </a:solidFill>
                <a:latin typeface="Arial"/>
                <a:ea typeface="Times New Roman"/>
                <a:cs typeface="Segoe UI"/>
              </a:rPr>
              <a:t> toolbar, click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Services</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the </a:t>
            </a:r>
            <a:r>
              <a:rPr lang="en-US" sz="1000" dirty="0">
                <a:solidFill>
                  <a:prstClr val="black"/>
                </a:solidFill>
                <a:latin typeface="Arial"/>
                <a:ea typeface="Times New Roman"/>
                <a:cs typeface="Times New Roman"/>
              </a:rPr>
              <a:t>Services</a:t>
            </a:r>
            <a:r>
              <a:rPr lang="en-US" sz="1000" dirty="0">
                <a:solidFill>
                  <a:prstClr val="black"/>
                </a:solidFill>
                <a:latin typeface="Arial"/>
                <a:ea typeface="Times New Roman"/>
                <a:cs typeface="Segoe UI"/>
              </a:rPr>
              <a:t> console, right-click </a:t>
            </a:r>
            <a:r>
              <a:rPr lang="en-US" sz="1000" b="1" dirty="0">
                <a:solidFill>
                  <a:prstClr val="black"/>
                </a:solidFill>
                <a:latin typeface="Arial"/>
                <a:ea typeface="Times New Roman"/>
                <a:cs typeface="Times New Roman"/>
              </a:rPr>
              <a:t>Data Sharing Service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lvl="1">
              <a:lnSpc>
                <a:spcPct val="115000"/>
              </a:lnSpc>
              <a:spcAft>
                <a:spcPts val="995"/>
              </a:spcAft>
            </a:pPr>
            <a:r>
              <a:rPr lang="en-IN" sz="1000" b="1" dirty="0">
                <a:solidFill>
                  <a:prstClr val="black"/>
                </a:solidFill>
                <a:latin typeface="Arial"/>
                <a:ea typeface="Calibri"/>
                <a:cs typeface="Times New Roman"/>
              </a:rPr>
              <a:t>Note: </a:t>
            </a:r>
            <a:r>
              <a:rPr lang="en-IN" sz="1000" dirty="0">
                <a:solidFill>
                  <a:prstClr val="black"/>
                </a:solidFill>
                <a:latin typeface="Arial"/>
                <a:ea typeface="Calibri"/>
                <a:cs typeface="Times New Roman"/>
              </a:rPr>
              <a:t>This demonstration uses the Data Sharing Service as an example. In a production environment, you would use the actual service that should be assigned the MSA.</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Data Sharing Service Properties (Local Computer)</a:t>
            </a:r>
            <a:r>
              <a:rPr lang="en-US" sz="1000" dirty="0">
                <a:solidFill>
                  <a:prstClr val="black"/>
                </a:solidFill>
                <a:latin typeface="Arial"/>
                <a:ea typeface="Times New Roman"/>
                <a:cs typeface="Segoe UI"/>
              </a:rPr>
              <a:t> dialog box, click the </a:t>
            </a:r>
            <a:r>
              <a:rPr lang="en-US" sz="1000" b="1" dirty="0">
                <a:solidFill>
                  <a:prstClr val="black"/>
                </a:solidFill>
                <a:latin typeface="Arial"/>
                <a:ea typeface="Times New Roman"/>
                <a:cs typeface="Times New Roman"/>
              </a:rPr>
              <a:t>Log On</a:t>
            </a:r>
            <a:r>
              <a:rPr lang="en-US" sz="1000" dirty="0">
                <a:solidFill>
                  <a:prstClr val="black"/>
                </a:solidFill>
                <a:latin typeface="Arial"/>
                <a:ea typeface="Times New Roman"/>
                <a:cs typeface="Segoe UI"/>
              </a:rPr>
              <a:t> tab.</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Log On</a:t>
            </a:r>
            <a:r>
              <a:rPr lang="en-US" sz="1000" dirty="0">
                <a:solidFill>
                  <a:prstClr val="black"/>
                </a:solidFill>
                <a:latin typeface="Arial"/>
                <a:ea typeface="Times New Roman"/>
                <a:cs typeface="Segoe UI"/>
              </a:rPr>
              <a:t> tab, click </a:t>
            </a:r>
            <a:r>
              <a:rPr lang="en-US" sz="1000" b="1" dirty="0">
                <a:solidFill>
                  <a:prstClr val="black"/>
                </a:solidFill>
                <a:latin typeface="Arial"/>
                <a:ea typeface="Times New Roman"/>
                <a:cs typeface="Times New Roman"/>
              </a:rPr>
              <a:t>This account</a:t>
            </a:r>
            <a:r>
              <a:rPr lang="en-US" sz="1000" dirty="0">
                <a:solidFill>
                  <a:prstClr val="black"/>
                </a:solidFill>
                <a:latin typeface="Arial"/>
                <a:ea typeface="Times New Roman"/>
                <a:cs typeface="Segoe UI"/>
              </a:rPr>
              <a:t>, and then type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\SampleApp_SVR1$</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Clear the password for both the </a:t>
            </a:r>
            <a:r>
              <a:rPr lang="en-US" sz="1000" b="1" dirty="0">
                <a:solidFill>
                  <a:prstClr val="black"/>
                </a:solidFill>
                <a:latin typeface="Arial"/>
                <a:ea typeface="Times New Roman"/>
                <a:cs typeface="Times New Roman"/>
              </a:rPr>
              <a:t>Password </a:t>
            </a:r>
            <a:r>
              <a:rPr lang="en-US" sz="1000" dirty="0">
                <a:solidFill>
                  <a:prstClr val="black"/>
                </a:solidFill>
                <a:latin typeface="Arial"/>
                <a:ea typeface="Times New Roman"/>
                <a:cs typeface="Segoe UI"/>
              </a:rPr>
              <a:t>and</a:t>
            </a:r>
            <a:r>
              <a:rPr lang="en-US" sz="1000" b="1" dirty="0">
                <a:solidFill>
                  <a:prstClr val="black"/>
                </a:solidFill>
                <a:latin typeface="Arial"/>
                <a:ea typeface="Times New Roman"/>
                <a:cs typeface="Times New Roman"/>
              </a:rPr>
              <a:t> Confirm</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Segoe UI"/>
              </a:rPr>
              <a:t> boxes,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at all prompts.</a:t>
            </a:r>
            <a:endParaRPr lang="en-IN" dirty="0"/>
          </a:p>
        </p:txBody>
      </p:sp>
      <p:sp>
        <p:nvSpPr>
          <p:cNvPr id="4" name="Slide Number Placeholder 3"/>
          <p:cNvSpPr>
            <a:spLocks noGrp="1"/>
          </p:cNvSpPr>
          <p:nvPr>
            <p:ph type="sldNum" sz="quarter" idx="10"/>
          </p:nvPr>
        </p:nvSpPr>
        <p:spPr/>
        <p:txBody>
          <a:bodyPr/>
          <a:lstStyle/>
          <a:p>
            <a:fld id="{56A18ADE-F5B8-49C2-A26A-73C582CF5FEB}" type="slidenum">
              <a:rPr lang="en-IN" smtClean="0"/>
              <a:t>47</a:t>
            </a:fld>
            <a:endParaRPr lang="en-IN"/>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35191417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Mention that Kerberos allows for authentication delegation, but the chain of authentication from one service to another requires careful oversight. Constrained delegation allows more granular control of service delegation. Service principal names (SPNs) uniquely identify services so they can receive the delegation specific to their needs. In Windows Server 2016, both service administrators and domain administrators can create constrained delegations even across domain boundaries. This ability was available only to domain administrators previously. </a:t>
            </a:r>
          </a:p>
        </p:txBody>
      </p:sp>
      <p:sp>
        <p:nvSpPr>
          <p:cNvPr id="4" name="Slide Number Placeholder 3"/>
          <p:cNvSpPr>
            <a:spLocks noGrp="1"/>
          </p:cNvSpPr>
          <p:nvPr>
            <p:ph type="sldNum" sz="quarter" idx="10"/>
          </p:nvPr>
        </p:nvSpPr>
        <p:spPr/>
        <p:txBody>
          <a:bodyPr/>
          <a:lstStyle/>
          <a:p>
            <a:fld id="{56A18ADE-F5B8-49C2-A26A-73C582CF5FEB}" type="slidenum">
              <a:rPr lang="en-IN" smtClean="0"/>
              <a:t>48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21244853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Exercise 1: Implementing security policies for accounts, passwords, and administrative groups</a:t>
            </a:r>
          </a:p>
          <a:p>
            <a:pPr>
              <a:lnSpc>
                <a:spcPct val="115000"/>
              </a:lnSpc>
              <a:spcAft>
                <a:spcPts val="1000"/>
              </a:spcAft>
            </a:pPr>
            <a:r>
              <a:rPr lang="en-IN" sz="1000" dirty="0">
                <a:latin typeface="Arial"/>
                <a:ea typeface="Calibri"/>
                <a:cs typeface="Times New Roman"/>
              </a:rPr>
              <a:t>A. Datum management has indicated that it is important that all management processes are as secure as possible, to help prevent a security breach. The company’s security and management teams have identified its business requirements with respect to account logons and password security. In this exercise, you will define and implement the Group Policy settings to meet the company’s requirements.</a:t>
            </a:r>
          </a:p>
          <a:p>
            <a:pPr>
              <a:lnSpc>
                <a:spcPts val="1300"/>
              </a:lnSpc>
              <a:spcBef>
                <a:spcPts val="900"/>
              </a:spcBef>
              <a:spcAft>
                <a:spcPts val="300"/>
              </a:spcAft>
            </a:pPr>
            <a:r>
              <a:rPr lang="en-US" sz="1000" b="1" dirty="0">
                <a:effectLst/>
                <a:latin typeface="Arial"/>
                <a:ea typeface="Times New Roman"/>
                <a:cs typeface="Segoe UI"/>
              </a:rPr>
              <a:t>Supporting documentation</a:t>
            </a:r>
            <a:endParaRPr lang="en-IN" sz="1000" b="1" dirty="0">
              <a:effectLst/>
              <a:latin typeface="Arial"/>
              <a:ea typeface="Times New Roman"/>
              <a:cs typeface="Segoe UI"/>
            </a:endParaRPr>
          </a:p>
          <a:p>
            <a:pPr>
              <a:lnSpc>
                <a:spcPts val="1100"/>
              </a:lnSpc>
              <a:spcAft>
                <a:spcPts val="200"/>
              </a:spcAft>
            </a:pPr>
            <a:r>
              <a:rPr lang="en-US" sz="1000" dirty="0">
                <a:effectLst/>
                <a:latin typeface="Arial"/>
                <a:ea typeface="Times New Roman"/>
                <a:cs typeface="Times New Roman"/>
              </a:rPr>
              <a:t>A. Datum GPO strategy proposal</a:t>
            </a:r>
            <a:endParaRPr lang="en-IN" sz="1000" dirty="0">
              <a:latin typeface="Arial"/>
              <a:ea typeface="Calibri"/>
              <a:cs typeface="Times New Roman"/>
            </a:endParaRPr>
          </a:p>
          <a:p>
            <a:pPr>
              <a:lnSpc>
                <a:spcPts val="1100"/>
              </a:lnSpc>
              <a:spcBef>
                <a:spcPts val="200"/>
              </a:spcBef>
              <a:spcAft>
                <a:spcPts val="300"/>
              </a:spcAft>
            </a:pPr>
            <a:r>
              <a:rPr lang="en-US" sz="1000" b="1" dirty="0">
                <a:latin typeface="Arial"/>
                <a:ea typeface="Times New Roman"/>
                <a:cs typeface="Times New Roman"/>
              </a:rPr>
              <a:t>Requirements overview</a:t>
            </a:r>
            <a:endParaRPr lang="en-IN" sz="1000" dirty="0">
              <a:latin typeface="Arial"/>
              <a:ea typeface="Calibri"/>
              <a:cs typeface="Times New Roman"/>
            </a:endParaRPr>
          </a:p>
          <a:p>
            <a:pPr>
              <a:lnSpc>
                <a:spcPts val="1100"/>
              </a:lnSpc>
              <a:spcBef>
                <a:spcPts val="200"/>
              </a:spcBef>
              <a:spcAft>
                <a:spcPts val="300"/>
              </a:spcAft>
            </a:pPr>
            <a:r>
              <a:rPr lang="en-US" sz="1000" dirty="0">
                <a:latin typeface="Arial"/>
                <a:ea typeface="Calibri"/>
                <a:cs typeface="Times New Roman"/>
              </a:rPr>
              <a:t>A. Datum has identified the following requirements regarding account logon and password policies:</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Calibri"/>
                <a:cs typeface="Times New Roman"/>
              </a:rPr>
              <a:t>All users must use a password that is at least eight characters long. For IT administrators, the minimum length must be 10 characters.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Calibri"/>
                <a:cs typeface="Times New Roman"/>
              </a:rPr>
              <a:t>Passwords for all users must be complex and stored securely.</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Calibri"/>
                <a:cs typeface="Times New Roman"/>
              </a:rPr>
              <a:t>All users, except IT administrators, must change their password every 60 days or less.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Calibri"/>
                <a:cs typeface="Times New Roman"/>
              </a:rPr>
              <a:t>IT administrators must change their password every 30 days or less.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Calibri"/>
                <a:cs typeface="Times New Roman"/>
              </a:rPr>
              <a:t>If users enter the wrong password more than five times within 20 minutes, their accounts must be locked. For normal users, accounts are unlocked automatically after one hour.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Calibri"/>
                <a:cs typeface="Times New Roman"/>
              </a:rPr>
              <a:t>For IT administrators, accounts must be locked after three incorrect password attempts. IT administrator accounts are never unlocked automatically. An administrator must unlock the account. IT administrator accounts include all members of the IT group and the Domain Admins group.</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Calibri"/>
                <a:cs typeface="Times New Roman"/>
              </a:rPr>
              <a:t>No users should be able to use at least 10 of their previous passwords.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Calibri"/>
                <a:cs typeface="Times New Roman"/>
              </a:rPr>
              <a:t>The membership list for the local Administrators group on all member servers must be limited to only the local Administrator account, the Domain Admins group, and the IT group.</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Calibri"/>
                <a:cs typeface="Times New Roman"/>
              </a:rPr>
              <a:t>The Domain Admins group must include only the Administrator account.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Calibri"/>
                <a:cs typeface="Times New Roman"/>
              </a:rPr>
              <a:t>The Enterprise Admins and Schema Admins groups must be empty during normal operations. Users must be added explicitly to these groups only when they need to perform tasks that require this level of administrative rights.</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49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Tree>
    <p:extLst>
      <p:ext uri="{BB962C8B-B14F-4D97-AF65-F5344CB8AC3E}">
        <p14:creationId xmlns:p14="http://schemas.microsoft.com/office/powerpoint/2010/main" val="3544746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Explain why students should use Group Policy Objects (GPOs) to apply security settings to specific groups of servers, such as domain controllers, and also explain the common security settings.</a:t>
            </a:r>
          </a:p>
        </p:txBody>
      </p:sp>
      <p:sp>
        <p:nvSpPr>
          <p:cNvPr id="4" name="Slide Number Placeholder 3"/>
          <p:cNvSpPr>
            <a:spLocks noGrp="1"/>
          </p:cNvSpPr>
          <p:nvPr>
            <p:ph type="sldNum" sz="quarter" idx="10"/>
          </p:nvPr>
        </p:nvSpPr>
        <p:spPr/>
        <p:txBody>
          <a:bodyPr/>
          <a:lstStyle/>
          <a:p>
            <a:fld id="{56A18ADE-F5B8-49C2-A26A-73C582CF5FEB}" type="slidenum">
              <a:rPr lang="en-IN" smtClean="0"/>
              <a:t>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384389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69024"/>
          </a:xfrm>
        </p:spPr>
        <p:txBody>
          <a:bodyPr>
            <a:noAutofit/>
          </a:bodyPr>
          <a:lstStyle/>
          <a:p>
            <a:pPr marL="342900" indent="-342900">
              <a:lnSpc>
                <a:spcPct val="115000"/>
              </a:lnSpc>
              <a:spcAft>
                <a:spcPts val="995"/>
              </a:spcAft>
              <a:buFont typeface="Symbol"/>
              <a:buChar char=""/>
            </a:pPr>
            <a:r>
              <a:rPr lang="en-US" sz="1000" dirty="0">
                <a:latin typeface="Arial"/>
                <a:ea typeface="Calibri"/>
                <a:cs typeface="Times New Roman"/>
              </a:rPr>
              <a:t>Other built-in groups, such as Account Operators and Server Operators, should contain no members. If users are added to one of these groups, they should be removed from the group automatically.</a:t>
            </a:r>
            <a:endParaRPr lang="en-IN" sz="1000" dirty="0">
              <a:latin typeface="Arial"/>
              <a:ea typeface="Calibri"/>
              <a:cs typeface="Times New Roman"/>
            </a:endParaRPr>
          </a:p>
          <a:p>
            <a:pPr marL="342900" indent="-342900">
              <a:lnSpc>
                <a:spcPct val="115000"/>
              </a:lnSpc>
              <a:spcAft>
                <a:spcPts val="995"/>
              </a:spcAft>
              <a:buFont typeface="Symbol"/>
              <a:buChar char=""/>
            </a:pPr>
            <a:r>
              <a:rPr lang="en-US" sz="1000" dirty="0">
                <a:latin typeface="Arial"/>
                <a:ea typeface="Calibri"/>
                <a:cs typeface="Times New Roman"/>
              </a:rPr>
              <a:t>All changes made to user objects and security groups in AD DS must be audited.</a:t>
            </a:r>
            <a:endParaRPr lang="en-IN" sz="1000" dirty="0">
              <a:latin typeface="Arial"/>
              <a:ea typeface="Calibri"/>
              <a:cs typeface="Times New Roman"/>
            </a:endParaRPr>
          </a:p>
          <a:p>
            <a:pPr marL="494030" lvl="0">
              <a:lnSpc>
                <a:spcPts val="1300"/>
              </a:lnSpc>
              <a:spcAft>
                <a:spcPts val="600"/>
              </a:spcAft>
              <a:tabLst>
                <a:tab pos="1543050" algn="l"/>
              </a:tabLst>
            </a:pPr>
            <a:r>
              <a:rPr lang="en-US" sz="1000" dirty="0">
                <a:solidFill>
                  <a:prstClr val="black"/>
                </a:solidFill>
                <a:latin typeface="Arial"/>
                <a:ea typeface="Calibri"/>
                <a:cs typeface="Times New Roman"/>
              </a:rPr>
              <a:t>	</a:t>
            </a:r>
            <a:endParaRPr lang="en-IN" sz="1000" dirty="0">
              <a:solidFill>
                <a:prstClr val="black"/>
              </a:solidFill>
              <a:latin typeface="Arial"/>
              <a:ea typeface="Times New Roman"/>
              <a:cs typeface="Times New Roman"/>
            </a:endParaRPr>
          </a:p>
          <a:p>
            <a:pPr lvl="0">
              <a:lnSpc>
                <a:spcPts val="1100"/>
              </a:lnSpc>
              <a:spcBef>
                <a:spcPts val="200"/>
              </a:spcBef>
              <a:spcAft>
                <a:spcPts val="300"/>
              </a:spcAft>
            </a:pPr>
            <a:r>
              <a:rPr lang="en-US" sz="1000" b="1" dirty="0">
                <a:solidFill>
                  <a:prstClr val="black"/>
                </a:solidFill>
                <a:latin typeface="Arial"/>
                <a:ea typeface="Times New Roman"/>
                <a:cs typeface="Times New Roman"/>
              </a:rPr>
              <a:t>Proposals</a:t>
            </a:r>
            <a:endParaRPr lang="en-IN"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List the settings that you must configure to meet A. Datum’s requirements regarding password policies and account lockout.</a:t>
            </a:r>
            <a:endParaRPr lang="en-IN"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50</a:t>
            </a:fld>
            <a:endParaRPr lang="en-IN"/>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graphicFrame>
        <p:nvGraphicFramePr>
          <p:cNvPr id="8" name="Table 7"/>
          <p:cNvGraphicFramePr>
            <a:graphicFrameLocks noGrp="1"/>
          </p:cNvGraphicFramePr>
          <p:nvPr>
            <p:extLst>
              <p:ext uri="{D42A27DB-BD31-4B8C-83A1-F6EECF244321}">
                <p14:modId xmlns:p14="http://schemas.microsoft.com/office/powerpoint/2010/main" val="1181225520"/>
              </p:ext>
            </p:extLst>
          </p:nvPr>
        </p:nvGraphicFramePr>
        <p:xfrm>
          <a:off x="457200" y="3962400"/>
          <a:ext cx="5791200" cy="4724400"/>
        </p:xfrm>
        <a:graphic>
          <a:graphicData uri="http://schemas.openxmlformats.org/drawingml/2006/table">
            <a:tbl>
              <a:tblPr>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472440">
                <a:tc>
                  <a:txBody>
                    <a:bodyPr/>
                    <a:lstStyle/>
                    <a:p>
                      <a:pPr marL="0" marR="0" algn="l">
                        <a:lnSpc>
                          <a:spcPts val="1100"/>
                        </a:lnSpc>
                        <a:spcBef>
                          <a:spcPts val="0"/>
                        </a:spcBef>
                        <a:spcAft>
                          <a:spcPts val="0"/>
                        </a:spcAft>
                      </a:pPr>
                      <a:r>
                        <a:rPr lang="en-US" sz="1000" b="1" dirty="0">
                          <a:solidFill>
                            <a:sysClr val="windowText" lastClr="000000"/>
                          </a:solidFill>
                          <a:effectLst/>
                          <a:latin typeface="Arial" pitchFamily="34" charset="0"/>
                          <a:ea typeface="Times New Roman"/>
                          <a:cs typeface="Arial" pitchFamily="34" charset="0"/>
                        </a:rPr>
                        <a:t>Setting</a:t>
                      </a:r>
                      <a:endParaRPr lang="en-IN" sz="1000" dirty="0">
                        <a:solidFill>
                          <a:sysClr val="windowText" lastClr="000000"/>
                        </a:solidFill>
                        <a:effectLst/>
                        <a:latin typeface="Arial" pitchFamily="34" charset="0"/>
                        <a:ea typeface="Times New Roman"/>
                        <a:cs typeface="Arial" pitchFamily="34" charset="0"/>
                      </a:endParaRPr>
                    </a:p>
                  </a:txBody>
                  <a:tcPr marL="38100" marR="38100" marT="3810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ts val="1100"/>
                        </a:lnSpc>
                        <a:spcBef>
                          <a:spcPts val="0"/>
                        </a:spcBef>
                        <a:spcAft>
                          <a:spcPts val="0"/>
                        </a:spcAft>
                      </a:pPr>
                      <a:r>
                        <a:rPr lang="en-US" sz="1000" b="1" dirty="0">
                          <a:solidFill>
                            <a:sysClr val="windowText" lastClr="000000"/>
                          </a:solidFill>
                          <a:effectLst/>
                          <a:latin typeface="Arial" pitchFamily="34" charset="0"/>
                          <a:ea typeface="Times New Roman"/>
                          <a:cs typeface="Arial" pitchFamily="34" charset="0"/>
                        </a:rPr>
                        <a:t>Configuration for all users</a:t>
                      </a:r>
                      <a:endParaRPr lang="en-IN" sz="1000" dirty="0">
                        <a:solidFill>
                          <a:sysClr val="windowText" lastClr="000000"/>
                        </a:solidFill>
                        <a:effectLst/>
                        <a:latin typeface="Arial" pitchFamily="34" charset="0"/>
                        <a:ea typeface="Times New Roman"/>
                        <a:cs typeface="Arial" pitchFamily="34" charset="0"/>
                      </a:endParaRPr>
                    </a:p>
                  </a:txBody>
                  <a:tcPr marL="38100" marR="38100" marT="3810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ts val="1100"/>
                        </a:lnSpc>
                        <a:spcBef>
                          <a:spcPts val="0"/>
                        </a:spcBef>
                        <a:spcAft>
                          <a:spcPts val="0"/>
                        </a:spcAft>
                      </a:pPr>
                      <a:r>
                        <a:rPr lang="en-US" sz="1000" b="1" dirty="0">
                          <a:solidFill>
                            <a:sysClr val="windowText" lastClr="000000"/>
                          </a:solidFill>
                          <a:effectLst/>
                          <a:latin typeface="Arial" pitchFamily="34" charset="0"/>
                          <a:ea typeface="Times New Roman"/>
                          <a:cs typeface="Arial" pitchFamily="34" charset="0"/>
                        </a:rPr>
                        <a:t>Configuration for IT administrators</a:t>
                      </a:r>
                      <a:endParaRPr lang="en-IN" sz="1000" dirty="0">
                        <a:solidFill>
                          <a:sysClr val="windowText" lastClr="000000"/>
                        </a:solidFill>
                        <a:effectLst/>
                        <a:latin typeface="Arial" pitchFamily="34" charset="0"/>
                        <a:ea typeface="Times New Roman"/>
                        <a:cs typeface="Arial" pitchFamily="34" charset="0"/>
                      </a:endParaRPr>
                    </a:p>
                  </a:txBody>
                  <a:tcPr marL="38100" marR="38100" marT="3810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72440">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Enforce password history</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b="1"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2440">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Maximum password age</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b="1"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2440">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Minimum password age</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b="1"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2440">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Minimum password length</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b="1"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2440">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Passwords must meet complexity requirements</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b="1"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72440">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Store password using reversible encryption</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b="1"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2440">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Account lockout duration</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b="1"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72440">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Account lockout threshold</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b="1"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72440">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Reset account lockout counter after</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b="1"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gn="l">
                        <a:lnSpc>
                          <a:spcPts val="1100"/>
                        </a:lnSpc>
                        <a:spcBef>
                          <a:spcPts val="200"/>
                        </a:spcBef>
                        <a:spcAft>
                          <a:spcPts val="300"/>
                        </a:spcAft>
                      </a:pPr>
                      <a:r>
                        <a:rPr lang="en-US" sz="1000" dirty="0">
                          <a:solidFill>
                            <a:sysClr val="windowText" lastClr="000000"/>
                          </a:solidFill>
                          <a:effectLst/>
                          <a:latin typeface="Arial" pitchFamily="34" charset="0"/>
                          <a:ea typeface="Calibri"/>
                          <a:cs typeface="Arial" pitchFamily="34" charset="0"/>
                        </a:rPr>
                        <a:t> </a:t>
                      </a:r>
                      <a:endParaRPr lang="en-IN" sz="1000" dirty="0">
                        <a:solidFill>
                          <a:sysClr val="windowText" lastClr="000000"/>
                        </a:solidFill>
                        <a:effectLst/>
                        <a:latin typeface="Arial" pitchFamily="34" charset="0"/>
                        <a:ea typeface="Calibri"/>
                        <a:cs typeface="Arial" pitchFamily="34" charset="0"/>
                      </a:endParaRPr>
                    </a:p>
                  </a:txBody>
                  <a:tcPr marL="38100" marR="38100" marT="381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52115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6830" lvl="0">
              <a:lnSpc>
                <a:spcPts val="1100"/>
              </a:lnSpc>
              <a:spcBef>
                <a:spcPts val="200"/>
              </a:spcBef>
              <a:spcAft>
                <a:spcPts val="300"/>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 </a:t>
            </a:r>
            <a:endParaRPr lang="en-IN" sz="1000" dirty="0">
              <a:solidFill>
                <a:prstClr val="black"/>
              </a:solidFill>
              <a:latin typeface="Arial"/>
              <a:ea typeface="Calibri"/>
              <a:cs typeface="Times New Roman"/>
            </a:endParaRPr>
          </a:p>
          <a:p>
            <a:pPr marL="228600" lvl="0" indent="-228600">
              <a:lnSpc>
                <a:spcPts val="1100"/>
              </a:lnSpc>
              <a:spcBef>
                <a:spcPts val="200"/>
              </a:spcBef>
              <a:spcAft>
                <a:spcPts val="300"/>
              </a:spcAft>
              <a:buFont typeface="+mj-lt"/>
              <a:buAutoNum type="arabicPeriod"/>
            </a:pPr>
            <a:r>
              <a:rPr lang="en-US" sz="1000" dirty="0">
                <a:solidFill>
                  <a:prstClr val="black"/>
                </a:solidFill>
                <a:latin typeface="Arial"/>
                <a:ea typeface="Times New Roman"/>
                <a:cs typeface="Times New Roman"/>
              </a:rPr>
              <a:t>How can you configure that IT administrators have different password and account lockout settings than regular users?</a:t>
            </a:r>
            <a:endParaRPr lang="en-IN"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How can you identify IT administrators in terms of more restricted password and account lockout settings?</a:t>
            </a:r>
            <a:endParaRPr lang="en-IN"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How can you meet the requirement to limit the membership list for the local Administrators groups on all member servers to only the local Administrator account, the Domain Admins group, and the IT group?</a:t>
            </a:r>
            <a:endParaRPr lang="en-IN"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How can you meet the requirement that the Domain Admins group must include only the Administrator account, and that the Enterprise Admins and Schema Admins groups must be empty during normal operations?</a:t>
            </a:r>
            <a:endParaRPr lang="en-IN"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How can you meet the requirement that other built-in groups, such as Account Operators and Server Operators, must not contain members?</a:t>
            </a:r>
            <a:endParaRPr lang="en-IN"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How can you meet the requirement that you must audit all changes to AD DS?</a:t>
            </a:r>
            <a:endParaRPr lang="en-IN" sz="1000" dirty="0">
              <a:solidFill>
                <a:prstClr val="black"/>
              </a:solidFill>
              <a:latin typeface="Arial"/>
              <a:ea typeface="Times New Roman"/>
              <a:cs typeface="Times New Roman"/>
            </a:endParaRPr>
          </a:p>
          <a:p>
            <a:pPr lvl="0">
              <a:lnSpc>
                <a:spcPts val="1300"/>
              </a:lnSpc>
              <a:spcAft>
                <a:spcPts val="600"/>
              </a:spcAft>
            </a:pPr>
            <a:r>
              <a:rPr lang="en-US" sz="1000" dirty="0">
                <a:solidFill>
                  <a:prstClr val="black"/>
                </a:solidFill>
                <a:highlight>
                  <a:srgbClr val="FFFF00"/>
                </a:highlight>
                <a:latin typeface="Arial"/>
                <a:ea typeface="Calibri"/>
                <a:cs typeface="Times New Roman"/>
              </a:rPr>
              <a:t> </a:t>
            </a:r>
            <a:endParaRPr lang="en-IN" sz="1000" dirty="0">
              <a:solidFill>
                <a:prstClr val="black"/>
              </a:solidFill>
              <a:latin typeface="Arial"/>
              <a:ea typeface="Calibri"/>
              <a:cs typeface="Times New Roman"/>
            </a:endParaRPr>
          </a:p>
          <a:p>
            <a:pPr lvl="0">
              <a:lnSpc>
                <a:spcPct val="115000"/>
              </a:lnSpc>
              <a:spcAft>
                <a:spcPts val="1000"/>
              </a:spcAft>
            </a:pPr>
            <a:r>
              <a:rPr lang="en-IN" sz="1000" b="1" dirty="0">
                <a:solidFill>
                  <a:prstClr val="black"/>
                </a:solidFill>
                <a:latin typeface="Arial"/>
                <a:ea typeface="Calibri"/>
                <a:cs typeface="Times New Roman"/>
              </a:rPr>
              <a:t>Exercise 2: Deploying and configuring an RODC</a:t>
            </a:r>
          </a:p>
          <a:p>
            <a:pPr>
              <a:lnSpc>
                <a:spcPct val="115000"/>
              </a:lnSpc>
              <a:spcAft>
                <a:spcPts val="1000"/>
              </a:spcAft>
            </a:pPr>
            <a:r>
              <a:rPr lang="en-IN" sz="1000" dirty="0">
                <a:solidFill>
                  <a:prstClr val="black"/>
                </a:solidFill>
                <a:latin typeface="Arial"/>
                <a:ea typeface="Calibri"/>
                <a:cs typeface="Times New Roman"/>
              </a:rPr>
              <a:t>In this exercise, you will configure the server </a:t>
            </a:r>
            <a:r>
              <a:rPr lang="en-IN" sz="1000" b="1" dirty="0">
                <a:solidFill>
                  <a:prstClr val="black"/>
                </a:solidFill>
                <a:latin typeface="Arial"/>
                <a:ea typeface="Calibri"/>
                <a:cs typeface="Times New Roman"/>
              </a:rPr>
              <a:t>LON-SVR1</a:t>
            </a:r>
            <a:r>
              <a:rPr lang="en-IN" sz="1000" dirty="0">
                <a:solidFill>
                  <a:prstClr val="black"/>
                </a:solidFill>
                <a:latin typeface="Arial"/>
                <a:ea typeface="Calibri"/>
                <a:cs typeface="Times New Roman"/>
              </a:rPr>
              <a:t> as an RODC in the distant branch office. To avoid travel costs, you decide to do the conversion remotely, working with a desktop-support technician and the branch’s only IT staff member. This user already has installed a Windows Server 2016 computer named </a:t>
            </a:r>
            <a:r>
              <a:rPr lang="en-IN" sz="1000" b="1" dirty="0">
                <a:solidFill>
                  <a:prstClr val="black"/>
                </a:solidFill>
                <a:latin typeface="Arial"/>
                <a:ea typeface="Calibri"/>
                <a:cs typeface="Times New Roman"/>
              </a:rPr>
              <a:t>LON-SVR1</a:t>
            </a:r>
            <a:r>
              <a:rPr lang="en-IN" sz="1000" dirty="0">
                <a:solidFill>
                  <a:prstClr val="black"/>
                </a:solidFill>
                <a:latin typeface="Arial"/>
                <a:ea typeface="Calibri"/>
                <a:cs typeface="Times New Roman"/>
              </a:rPr>
              <a:t>. You will stage a delegated installation of an RODC so that this administrative user can complete the installation. After the deployment is complete, you will configure a domain-wide password replication policy and the password replication policy specific to </a:t>
            </a:r>
            <a:r>
              <a:rPr lang="en-IN" sz="1000" b="1" dirty="0">
                <a:solidFill>
                  <a:prstClr val="black"/>
                </a:solidFill>
                <a:latin typeface="Arial"/>
                <a:ea typeface="Calibri"/>
                <a:cs typeface="Times New Roman"/>
              </a:rPr>
              <a:t>LON-SVR1</a:t>
            </a:r>
            <a:r>
              <a:rPr lang="en-IN" sz="1000" dirty="0">
                <a:solidFill>
                  <a:prstClr val="black"/>
                </a:solidFill>
                <a:latin typeface="Arial"/>
                <a:ea typeface="Calibri"/>
                <a:cs typeface="Times New Roman"/>
              </a:rPr>
              <a:t>.</a:t>
            </a:r>
          </a:p>
          <a:p>
            <a:pPr lvl="0">
              <a:lnSpc>
                <a:spcPct val="115000"/>
              </a:lnSpc>
              <a:spcAft>
                <a:spcPts val="1000"/>
              </a:spcAft>
            </a:pPr>
            <a:r>
              <a:rPr lang="en-IN" sz="1000" dirty="0">
                <a:solidFill>
                  <a:prstClr val="black"/>
                </a:solidFill>
                <a:latin typeface="Arial"/>
                <a:ea typeface="Calibri"/>
                <a:cs typeface="Times New Roman"/>
              </a:rPr>
              <a:t> </a:t>
            </a:r>
            <a:endParaRPr lang="en-IN" dirty="0"/>
          </a:p>
        </p:txBody>
      </p:sp>
      <p:sp>
        <p:nvSpPr>
          <p:cNvPr id="4" name="Slide Number Placeholder 3"/>
          <p:cNvSpPr>
            <a:spLocks noGrp="1"/>
          </p:cNvSpPr>
          <p:nvPr>
            <p:ph type="sldNum" sz="quarter" idx="10"/>
          </p:nvPr>
        </p:nvSpPr>
        <p:spPr/>
        <p:txBody>
          <a:bodyPr/>
          <a:lstStyle/>
          <a:p>
            <a:fld id="{56A18ADE-F5B8-49C2-A26A-73C582CF5FEB}" type="slidenum">
              <a:rPr lang="en-IN" smtClean="0"/>
              <a:t>51</a:t>
            </a:fld>
            <a:endParaRPr lang="en-IN"/>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0470582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IN" sz="1000" b="1" dirty="0">
                <a:solidFill>
                  <a:prstClr val="black"/>
                </a:solidFill>
                <a:latin typeface="Arial"/>
                <a:ea typeface="Calibri"/>
                <a:cs typeface="Times New Roman"/>
              </a:rPr>
              <a:t>Exercise 3: Creating and associating a group MSA</a:t>
            </a:r>
          </a:p>
          <a:p>
            <a:pPr lvl="0">
              <a:lnSpc>
                <a:spcPct val="115000"/>
              </a:lnSpc>
              <a:spcAft>
                <a:spcPts val="1000"/>
              </a:spcAft>
            </a:pPr>
            <a:r>
              <a:rPr lang="en-IN" sz="1000" dirty="0">
                <a:solidFill>
                  <a:prstClr val="black"/>
                </a:solidFill>
                <a:latin typeface="Arial"/>
                <a:ea typeface="Calibri"/>
                <a:cs typeface="Times New Roman"/>
              </a:rPr>
              <a:t>You need to configure a group MSA to support a new web-based application that is being deployed. Using a group MSA will help maintain the password security requirements for the account.</a:t>
            </a:r>
            <a:endParaRPr lang="en-IN" dirty="0"/>
          </a:p>
        </p:txBody>
      </p:sp>
      <p:sp>
        <p:nvSpPr>
          <p:cNvPr id="4" name="Slide Number Placeholder 3"/>
          <p:cNvSpPr>
            <a:spLocks noGrp="1"/>
          </p:cNvSpPr>
          <p:nvPr>
            <p:ph type="sldNum" sz="quarter" idx="10"/>
          </p:nvPr>
        </p:nvSpPr>
        <p:spPr/>
        <p:txBody>
          <a:bodyPr/>
          <a:lstStyle/>
          <a:p>
            <a:fld id="{56A18ADE-F5B8-49C2-A26A-73C582CF5FEB}" type="slidenum">
              <a:rPr lang="en-IN" smtClean="0"/>
              <a:t>52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41233114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a:p>
        </p:txBody>
      </p:sp>
      <p:sp>
        <p:nvSpPr>
          <p:cNvPr id="4" name="Slide Number Placeholder 3"/>
          <p:cNvSpPr>
            <a:spLocks noGrp="1"/>
          </p:cNvSpPr>
          <p:nvPr>
            <p:ph type="sldNum" sz="quarter" idx="10"/>
          </p:nvPr>
        </p:nvSpPr>
        <p:spPr/>
        <p:txBody>
          <a:bodyPr/>
          <a:lstStyle/>
          <a:p>
            <a:fld id="{56A18ADE-F5B8-49C2-A26A-73C582CF5FEB}" type="slidenum">
              <a:rPr lang="en-IN" smtClean="0"/>
              <a:t>53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74727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In the lab, you configured the password settings for all users within the Default Domain Policy, and you configured the password settings for Administrators within a PSO. What other options were available to help you accomplish the solution?</a:t>
            </a: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You could have created a PSO with specific settings for all users, configured it with a very high precedence, and linked it to the Domain Users security group. The benefit would be that there is only one interface for managing domain password policies, and the default settings for local accounts on domain members can be set differently across the whole domain.</a:t>
            </a:r>
          </a:p>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In the lab, you were using precedence for the administrative PSO with a value of 10. What is the reason for this?</a:t>
            </a: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The administrative PSO is very restrictive, so the precedence should be low. However, there might be groups of administrators in the future with more restrictive settings, such as a subset of administrators to access human-resources data, or service accounts for which you might want to enforce longer passwords with administrative rights that change less frequently. For these reasons, using a value of 10 allows some space for implementing PSOs that are more precise.     </a:t>
            </a:r>
          </a:p>
        </p:txBody>
      </p:sp>
      <p:sp>
        <p:nvSpPr>
          <p:cNvPr id="4" name="Slide Number Placeholder 3"/>
          <p:cNvSpPr>
            <a:spLocks noGrp="1"/>
          </p:cNvSpPr>
          <p:nvPr>
            <p:ph type="sldNum" sz="quarter" idx="10"/>
          </p:nvPr>
        </p:nvSpPr>
        <p:spPr/>
        <p:txBody>
          <a:bodyPr/>
          <a:lstStyle/>
          <a:p>
            <a:fld id="{56A18ADE-F5B8-49C2-A26A-73C582CF5FEB}" type="slidenum">
              <a:rPr lang="en-IN" smtClean="0"/>
              <a:t>54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20490173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is physical security so important, especially for AD DS domain controllers?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AD DS domain controllers store all information about all users, computers, groups, and any other objects in the domain. If someone gains physical access to the server or its hard drive, this person can circumvent security guards easily and retrieve all of this information. This person then can use the information to attack your network, or could modify your domain controller and put it back into the network with malicious intent.</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need to implement auditing policies for domain authentication and changes to directory services. What is the best way to implement these auditing settings?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If you want to enable auditing, it is very important that you configure the same auditing settings for all relevant servers on which the event might occur. If you want to configure auditing for domain authentication or changes in AD DS, configure these settings in the Default Domain Controllers Policy or a GPO that is linked to the Domain Controllers OU.</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Your organization requires you to maintain a highly reliable and secure AD DS infrastructure. It also requires that users can access corporate email from the Internet by using Outlook Web Access. You are considering implementing account-lockout settings. What must you consider?</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Account-lockout settings are not just a security feature. They also provide attackers an easily accessible </a:t>
            </a:r>
            <a:r>
              <a:rPr lang="en-IN" sz="1000" dirty="0" err="1">
                <a:latin typeface="Arial"/>
                <a:ea typeface="Calibri"/>
                <a:cs typeface="Times New Roman"/>
              </a:rPr>
              <a:t>DoS</a:t>
            </a:r>
            <a:r>
              <a:rPr lang="en-IN" sz="1000" dirty="0">
                <a:latin typeface="Arial"/>
                <a:ea typeface="Calibri"/>
                <a:cs typeface="Times New Roman"/>
              </a:rPr>
              <a:t> interface. If Outlook Web Access is accessible from the Internet, you must configure additional protocols or services to ensure that only your domain users are able to enter their logon credentials. Other users must not be allowed to use the website to enter false passwords and lock out valid user accounts.</a:t>
            </a:r>
          </a:p>
          <a:p>
            <a:pPr>
              <a:lnSpc>
                <a:spcPct val="115000"/>
              </a:lnSpc>
              <a:spcAft>
                <a:spcPts val="1000"/>
              </a:spcAft>
            </a:pPr>
            <a:endParaRPr lang="en-IN"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6A18ADE-F5B8-49C2-A26A-73C582CF5FEB}" type="slidenum">
              <a:rPr lang="en-IN" smtClean="0"/>
              <a:t>55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Tree>
    <p:extLst>
      <p:ext uri="{BB962C8B-B14F-4D97-AF65-F5344CB8AC3E}">
        <p14:creationId xmlns:p14="http://schemas.microsoft.com/office/powerpoint/2010/main" val="32299347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Tools</a:t>
            </a:r>
            <a:endParaRPr lang="en-IN" sz="1000" b="1" dirty="0">
              <a:solidFill>
                <a:prstClr val="black"/>
              </a:solidFill>
              <a:latin typeface="Arial"/>
              <a:ea typeface="Calibri"/>
              <a:cs typeface="Times New Roman"/>
            </a:endParaRPr>
          </a:p>
          <a:p>
            <a:pPr lvl="0">
              <a:lnSpc>
                <a:spcPct val="115000"/>
              </a:lnSpc>
              <a:spcAft>
                <a:spcPts val="1000"/>
              </a:spcAft>
            </a:pPr>
            <a:r>
              <a:rPr lang="en-IN" sz="1000" dirty="0">
                <a:solidFill>
                  <a:prstClr val="black"/>
                </a:solidFill>
                <a:latin typeface="Arial"/>
                <a:ea typeface="Calibri"/>
                <a:cs typeface="Times New Roman"/>
              </a:rPr>
              <a:t>The following table lists the tools that this module references.</a:t>
            </a:r>
          </a:p>
          <a:p>
            <a:pPr lvl="0">
              <a:lnSpc>
                <a:spcPct val="115000"/>
              </a:lnSpc>
              <a:spcAft>
                <a:spcPts val="1000"/>
              </a:spcAft>
            </a:pPr>
            <a:endParaRPr lang="en-IN" sz="1000" b="1" dirty="0">
              <a:solidFill>
                <a:prstClr val="black"/>
              </a:solidFill>
              <a:latin typeface="Arial"/>
              <a:ea typeface="Calibri"/>
              <a:cs typeface="Times New Roman"/>
            </a:endParaRPr>
          </a:p>
          <a:p>
            <a:pPr lvl="0">
              <a:lnSpc>
                <a:spcPct val="115000"/>
              </a:lnSpc>
              <a:spcAft>
                <a:spcPts val="1000"/>
              </a:spcAft>
            </a:pPr>
            <a:endParaRPr lang="en-IN" sz="1000" b="1" dirty="0">
              <a:solidFill>
                <a:prstClr val="black"/>
              </a:solidFill>
              <a:latin typeface="Arial"/>
              <a:ea typeface="Calibri"/>
              <a:cs typeface="Times New Roman"/>
            </a:endParaRPr>
          </a:p>
          <a:p>
            <a:pPr lvl="0">
              <a:lnSpc>
                <a:spcPct val="115000"/>
              </a:lnSpc>
              <a:spcAft>
                <a:spcPts val="1000"/>
              </a:spcAft>
            </a:pPr>
            <a:endParaRPr lang="en-IN" sz="1000" b="1" dirty="0">
              <a:solidFill>
                <a:prstClr val="black"/>
              </a:solidFill>
              <a:latin typeface="Arial"/>
              <a:ea typeface="Calibri"/>
              <a:cs typeface="Times New Roman"/>
            </a:endParaRPr>
          </a:p>
          <a:p>
            <a:pPr lvl="0">
              <a:lnSpc>
                <a:spcPct val="115000"/>
              </a:lnSpc>
              <a:spcAft>
                <a:spcPts val="1000"/>
              </a:spcAft>
            </a:pPr>
            <a:endParaRPr lang="en-IN" sz="1000" b="1" dirty="0">
              <a:solidFill>
                <a:prstClr val="black"/>
              </a:solidFill>
              <a:latin typeface="Arial"/>
              <a:ea typeface="Calibri"/>
              <a:cs typeface="Times New Roman"/>
            </a:endParaRPr>
          </a:p>
          <a:p>
            <a:pPr lvl="0">
              <a:lnSpc>
                <a:spcPct val="115000"/>
              </a:lnSpc>
              <a:spcAft>
                <a:spcPts val="1000"/>
              </a:spcAft>
            </a:pPr>
            <a:endParaRPr lang="en-IN" sz="1000" b="1" dirty="0">
              <a:solidFill>
                <a:prstClr val="black"/>
              </a:solidFill>
              <a:latin typeface="Arial"/>
              <a:ea typeface="Calibri"/>
              <a:cs typeface="Times New Roman"/>
            </a:endParaRPr>
          </a:p>
          <a:p>
            <a:pPr lvl="0">
              <a:lnSpc>
                <a:spcPct val="115000"/>
              </a:lnSpc>
              <a:spcAft>
                <a:spcPts val="1000"/>
              </a:spcAft>
            </a:pPr>
            <a:endParaRPr lang="en-IN" sz="1000" b="1" dirty="0">
              <a:solidFill>
                <a:prstClr val="black"/>
              </a:solidFill>
              <a:latin typeface="Arial"/>
              <a:ea typeface="Calibri"/>
              <a:cs typeface="Times New Roman"/>
            </a:endParaRPr>
          </a:p>
          <a:p>
            <a:pPr lvl="0">
              <a:lnSpc>
                <a:spcPct val="115000"/>
              </a:lnSpc>
              <a:spcAft>
                <a:spcPts val="1000"/>
              </a:spcAft>
            </a:pPr>
            <a:endParaRPr lang="en-IN" sz="1000" b="1" dirty="0">
              <a:solidFill>
                <a:prstClr val="black"/>
              </a:solidFill>
              <a:latin typeface="Arial"/>
              <a:ea typeface="Calibri"/>
              <a:cs typeface="Times New Roman"/>
            </a:endParaRPr>
          </a:p>
          <a:p>
            <a:pPr lvl="0">
              <a:lnSpc>
                <a:spcPct val="115000"/>
              </a:lnSpc>
              <a:spcAft>
                <a:spcPts val="1000"/>
              </a:spcAft>
            </a:pPr>
            <a:endParaRPr lang="en-IN" sz="1000" b="1" dirty="0">
              <a:solidFill>
                <a:prstClr val="black"/>
              </a:solidFill>
              <a:latin typeface="Arial"/>
              <a:ea typeface="Calibri"/>
              <a:cs typeface="Times New Roman"/>
            </a:endParaRPr>
          </a:p>
          <a:p>
            <a:pPr lvl="0">
              <a:lnSpc>
                <a:spcPct val="115000"/>
              </a:lnSpc>
              <a:spcAft>
                <a:spcPts val="1000"/>
              </a:spcAft>
            </a:pPr>
            <a:r>
              <a:rPr lang="en-IN" sz="1000" b="1" dirty="0">
                <a:solidFill>
                  <a:prstClr val="black"/>
                </a:solidFill>
                <a:latin typeface="Arial"/>
                <a:ea typeface="Calibri"/>
                <a:cs typeface="Times New Roman"/>
              </a:rPr>
              <a:t>Common Issues and Troubleshooting Tips</a:t>
            </a:r>
            <a:endParaRPr lang="en-IN" sz="1000" dirty="0">
              <a:solidFill>
                <a:prstClr val="black"/>
              </a:solidFill>
              <a:latin typeface="Arial"/>
              <a:ea typeface="Calibri"/>
              <a:cs typeface="Times New Roman"/>
            </a:endParaRPr>
          </a:p>
          <a:p>
            <a:pPr lvl="0">
              <a:lnSpc>
                <a:spcPct val="115000"/>
              </a:lnSpc>
              <a:spcAft>
                <a:spcPts val="1000"/>
              </a:spcAft>
            </a:pPr>
            <a:r>
              <a:rPr lang="en-IN" sz="1000" b="1" dirty="0">
                <a:solidFill>
                  <a:prstClr val="black"/>
                </a:solidFill>
                <a:latin typeface="Arial"/>
                <a:ea typeface="Calibri"/>
                <a:cs typeface="Times New Roman"/>
              </a:rPr>
              <a:t>Common Issue: </a:t>
            </a:r>
            <a:r>
              <a:rPr lang="en-IN" sz="1000" dirty="0">
                <a:solidFill>
                  <a:prstClr val="black"/>
                </a:solidFill>
                <a:latin typeface="Arial"/>
                <a:ea typeface="Calibri"/>
                <a:cs typeface="Times New Roman"/>
              </a:rPr>
              <a:t>You have configured advanced auditing policy settings, but they do not apply.</a:t>
            </a:r>
          </a:p>
          <a:p>
            <a:pPr lvl="0">
              <a:lnSpc>
                <a:spcPct val="115000"/>
              </a:lnSpc>
              <a:spcAft>
                <a:spcPts val="1000"/>
              </a:spcAft>
            </a:pPr>
            <a:r>
              <a:rPr lang="en-IN" sz="1000" b="1" dirty="0">
                <a:solidFill>
                  <a:prstClr val="black"/>
                </a:solidFill>
                <a:latin typeface="Arial"/>
                <a:ea typeface="Calibri"/>
                <a:cs typeface="Times New Roman"/>
              </a:rPr>
              <a:t>Troubleshooting Tip: </a:t>
            </a:r>
            <a:r>
              <a:rPr lang="en-IN" sz="1000" dirty="0">
                <a:solidFill>
                  <a:prstClr val="black"/>
                </a:solidFill>
                <a:latin typeface="Arial"/>
                <a:ea typeface="Calibri"/>
                <a:cs typeface="Times New Roman"/>
              </a:rPr>
              <a:t>Verify that you have set the </a:t>
            </a:r>
            <a:r>
              <a:rPr lang="en-IN" sz="1000" b="1" dirty="0">
                <a:solidFill>
                  <a:prstClr val="black"/>
                </a:solidFill>
                <a:latin typeface="Arial"/>
                <a:ea typeface="Calibri"/>
                <a:cs typeface="Times New Roman"/>
              </a:rPr>
              <a:t>Audit: Force audit policy subcategory settings (Windows Vista or later) to override audit policy category settings</a:t>
            </a:r>
            <a:r>
              <a:rPr lang="en-IN" sz="1000" dirty="0">
                <a:solidFill>
                  <a:prstClr val="black"/>
                </a:solidFill>
                <a:latin typeface="Arial"/>
                <a:ea typeface="Calibri"/>
                <a:cs typeface="Segoe"/>
              </a:rPr>
              <a:t> policy setting under </a:t>
            </a:r>
            <a:r>
              <a:rPr lang="en-IN" sz="1000" b="1" dirty="0">
                <a:solidFill>
                  <a:prstClr val="black"/>
                </a:solidFill>
                <a:latin typeface="Arial"/>
                <a:ea typeface="Calibri"/>
                <a:cs typeface="Times New Roman"/>
              </a:rPr>
              <a:t>Computer Configuration\Policies\Windows Settings\Security Settings\Local Policies\Security Options</a:t>
            </a:r>
            <a:r>
              <a:rPr lang="en-IN" sz="1000" dirty="0">
                <a:solidFill>
                  <a:prstClr val="black"/>
                </a:solidFill>
                <a:latin typeface="Arial"/>
                <a:ea typeface="Calibri"/>
                <a:cs typeface="Times New Roman"/>
              </a:rPr>
              <a:t>.</a:t>
            </a:r>
          </a:p>
          <a:p>
            <a:pPr lvl="0">
              <a:lnSpc>
                <a:spcPct val="115000"/>
              </a:lnSpc>
              <a:spcAft>
                <a:spcPts val="1000"/>
              </a:spcAft>
            </a:pPr>
            <a:r>
              <a:rPr lang="en-IN" sz="1000" b="1" dirty="0">
                <a:solidFill>
                  <a:prstClr val="black"/>
                </a:solidFill>
                <a:latin typeface="Arial"/>
                <a:ea typeface="Calibri"/>
                <a:cs typeface="Times New Roman"/>
              </a:rPr>
              <a:t>Common Issue: </a:t>
            </a:r>
            <a:r>
              <a:rPr lang="en-IN" sz="1000" dirty="0">
                <a:solidFill>
                  <a:prstClr val="black"/>
                </a:solidFill>
                <a:latin typeface="Arial"/>
                <a:ea typeface="Calibri"/>
                <a:cs typeface="Segoe"/>
              </a:rPr>
              <a:t>You have configured auditing of account logon or </a:t>
            </a:r>
            <a:r>
              <a:rPr lang="en-IN" sz="1000" dirty="0">
                <a:solidFill>
                  <a:prstClr val="black"/>
                </a:solidFill>
                <a:latin typeface="Arial"/>
                <a:ea typeface="Calibri"/>
                <a:cs typeface="Times New Roman"/>
              </a:rPr>
              <a:t>directory services</a:t>
            </a:r>
            <a:r>
              <a:rPr lang="en-IN" sz="1000" dirty="0">
                <a:solidFill>
                  <a:prstClr val="black"/>
                </a:solidFill>
                <a:latin typeface="Arial"/>
                <a:ea typeface="Calibri"/>
                <a:cs typeface="Segoe"/>
              </a:rPr>
              <a:t> changes. Now you are testing them, but you cannot find the events in your server’s event log.</a:t>
            </a:r>
            <a:endParaRPr lang="en-IN" sz="1000" dirty="0">
              <a:solidFill>
                <a:prstClr val="black"/>
              </a:solidFill>
              <a:latin typeface="Arial"/>
              <a:ea typeface="Calibri"/>
              <a:cs typeface="Times New Roman"/>
            </a:endParaRPr>
          </a:p>
          <a:p>
            <a:pPr lvl="0">
              <a:lnSpc>
                <a:spcPct val="115000"/>
              </a:lnSpc>
              <a:spcAft>
                <a:spcPts val="1000"/>
              </a:spcAft>
            </a:pPr>
            <a:r>
              <a:rPr lang="en-IN" sz="1000" b="1" dirty="0">
                <a:solidFill>
                  <a:prstClr val="black"/>
                </a:solidFill>
                <a:latin typeface="Arial"/>
                <a:ea typeface="Calibri"/>
                <a:cs typeface="Times New Roman"/>
              </a:rPr>
              <a:t>Troubleshooting Tip: </a:t>
            </a:r>
            <a:r>
              <a:rPr lang="en-IN" sz="1000" dirty="0">
                <a:solidFill>
                  <a:prstClr val="black"/>
                </a:solidFill>
                <a:latin typeface="Arial"/>
                <a:ea typeface="Calibri"/>
                <a:cs typeface="Segoe"/>
              </a:rPr>
              <a:t>If you have multiple domain controllers, you need to look at the Security log of every domain controller. Also, ensure that you have the auditing policy configured for every domain controller.</a:t>
            </a:r>
            <a:endParaRPr lang="en-IN" dirty="0"/>
          </a:p>
        </p:txBody>
      </p:sp>
      <p:sp>
        <p:nvSpPr>
          <p:cNvPr id="4" name="Slide Number Placeholder 3"/>
          <p:cNvSpPr>
            <a:spLocks noGrp="1"/>
          </p:cNvSpPr>
          <p:nvPr>
            <p:ph type="sldNum" sz="quarter" idx="10"/>
          </p:nvPr>
        </p:nvSpPr>
        <p:spPr/>
        <p:txBody>
          <a:bodyPr/>
          <a:lstStyle/>
          <a:p>
            <a:fld id="{56A18ADE-F5B8-49C2-A26A-73C582CF5FEB}" type="slidenum">
              <a:rPr lang="en-IN" smtClean="0"/>
              <a:t>56</a:t>
            </a:fld>
            <a:endParaRPr lang="en-IN"/>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graphicFrame>
        <p:nvGraphicFramePr>
          <p:cNvPr id="9" name="Table 8"/>
          <p:cNvGraphicFramePr>
            <a:graphicFrameLocks noGrp="1"/>
          </p:cNvGraphicFramePr>
          <p:nvPr>
            <p:extLst>
              <p:ext uri="{D42A27DB-BD31-4B8C-83A1-F6EECF244321}">
                <p14:modId xmlns:p14="http://schemas.microsoft.com/office/powerpoint/2010/main" val="1087071460"/>
              </p:ext>
            </p:extLst>
          </p:nvPr>
        </p:nvGraphicFramePr>
        <p:xfrm>
          <a:off x="457200" y="2819400"/>
          <a:ext cx="5638800" cy="1950720"/>
        </p:xfrm>
        <a:graphic>
          <a:graphicData uri="http://schemas.openxmlformats.org/drawingml/2006/table">
            <a:tbl>
              <a:tblPr>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370840">
                <a:tc>
                  <a:txBody>
                    <a:bodyPr/>
                    <a:lstStyle/>
                    <a:p>
                      <a:pPr marL="0" marR="0">
                        <a:lnSpc>
                          <a:spcPts val="1100"/>
                        </a:lnSpc>
                        <a:spcBef>
                          <a:spcPts val="0"/>
                        </a:spcBef>
                        <a:spcAft>
                          <a:spcPts val="0"/>
                        </a:spcAft>
                      </a:pPr>
                      <a:r>
                        <a:rPr lang="en-US" sz="1000" dirty="0">
                          <a:solidFill>
                            <a:schemeClr val="tx1"/>
                          </a:solidFill>
                          <a:effectLst/>
                          <a:latin typeface="Arial" pitchFamily="34" charset="0"/>
                          <a:ea typeface="Times New Roman"/>
                          <a:cs typeface="Arial" pitchFamily="34" charset="0"/>
                        </a:rPr>
                        <a:t>Tool</a:t>
                      </a:r>
                      <a:endParaRPr lang="en-IN" sz="1000" dirty="0">
                        <a:solidFill>
                          <a:schemeClr val="tx1"/>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1100"/>
                        </a:lnSpc>
                        <a:spcBef>
                          <a:spcPts val="0"/>
                        </a:spcBef>
                        <a:spcAft>
                          <a:spcPts val="0"/>
                        </a:spcAft>
                      </a:pPr>
                      <a:r>
                        <a:rPr lang="en-US" sz="1000" dirty="0">
                          <a:solidFill>
                            <a:schemeClr val="tx1"/>
                          </a:solidFill>
                          <a:effectLst/>
                          <a:latin typeface="Arial" pitchFamily="34" charset="0"/>
                          <a:ea typeface="Times New Roman"/>
                          <a:cs typeface="Arial" pitchFamily="34" charset="0"/>
                        </a:rPr>
                        <a:t>Use for</a:t>
                      </a:r>
                      <a:endParaRPr lang="en-IN" sz="1000" dirty="0">
                        <a:solidFill>
                          <a:schemeClr val="tx1"/>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1100"/>
                        </a:lnSpc>
                        <a:spcBef>
                          <a:spcPts val="0"/>
                        </a:spcBef>
                        <a:spcAft>
                          <a:spcPts val="0"/>
                        </a:spcAft>
                      </a:pPr>
                      <a:r>
                        <a:rPr lang="en-US" sz="1000" dirty="0">
                          <a:solidFill>
                            <a:schemeClr val="tx1"/>
                          </a:solidFill>
                          <a:effectLst/>
                          <a:latin typeface="Arial" pitchFamily="34" charset="0"/>
                          <a:ea typeface="Times New Roman"/>
                          <a:cs typeface="Arial" pitchFamily="34" charset="0"/>
                        </a:rPr>
                        <a:t>Where to find it</a:t>
                      </a:r>
                      <a:endParaRPr lang="en-IN" sz="1000" dirty="0">
                        <a:solidFill>
                          <a:schemeClr val="tx1"/>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36830" marR="0">
                        <a:lnSpc>
                          <a:spcPts val="1100"/>
                        </a:lnSpc>
                        <a:spcBef>
                          <a:spcPts val="200"/>
                        </a:spcBef>
                        <a:spcAft>
                          <a:spcPts val="300"/>
                        </a:spcAft>
                      </a:pPr>
                      <a:r>
                        <a:rPr lang="en-US" sz="1000" b="1" dirty="0">
                          <a:solidFill>
                            <a:schemeClr val="tx1"/>
                          </a:solidFill>
                          <a:effectLst/>
                          <a:latin typeface="Arial" pitchFamily="34" charset="0"/>
                          <a:ea typeface="Calibri"/>
                          <a:cs typeface="Arial" pitchFamily="34" charset="0"/>
                        </a:rPr>
                        <a:t>Active Directory Users and Computers </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4605" marR="0" indent="0">
                        <a:lnSpc>
                          <a:spcPts val="1100"/>
                        </a:lnSpc>
                        <a:spcBef>
                          <a:spcPts val="200"/>
                        </a:spcBef>
                        <a:spcAft>
                          <a:spcPts val="300"/>
                        </a:spcAft>
                        <a:tabLst>
                          <a:tab pos="152400" algn="l"/>
                          <a:tab pos="228600" algn="l"/>
                          <a:tab pos="457200" algn="l"/>
                        </a:tabLst>
                      </a:pPr>
                      <a:r>
                        <a:rPr lang="en-US" sz="1000" dirty="0">
                          <a:solidFill>
                            <a:schemeClr val="tx1"/>
                          </a:solidFill>
                          <a:effectLst/>
                          <a:latin typeface="Arial" pitchFamily="34" charset="0"/>
                          <a:ea typeface="Calibri"/>
                          <a:cs typeface="Arial" pitchFamily="34" charset="0"/>
                        </a:rPr>
                        <a:t>Managing objects within AD DS, such as users, groups, and computers.</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nSpc>
                          <a:spcPts val="1100"/>
                        </a:lnSpc>
                        <a:spcBef>
                          <a:spcPts val="200"/>
                        </a:spcBef>
                        <a:spcAft>
                          <a:spcPts val="300"/>
                        </a:spcAft>
                      </a:pPr>
                      <a:r>
                        <a:rPr lang="en-US" sz="1000" b="1" dirty="0">
                          <a:solidFill>
                            <a:schemeClr val="tx1"/>
                          </a:solidFill>
                          <a:effectLst/>
                          <a:latin typeface="Arial" pitchFamily="34" charset="0"/>
                          <a:ea typeface="Calibri"/>
                          <a:cs typeface="Arial" pitchFamily="34" charset="0"/>
                        </a:rPr>
                        <a:t>Server Manager</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36830" marR="0">
                        <a:lnSpc>
                          <a:spcPts val="1100"/>
                        </a:lnSpc>
                        <a:spcBef>
                          <a:spcPts val="200"/>
                        </a:spcBef>
                        <a:spcAft>
                          <a:spcPts val="300"/>
                        </a:spcAft>
                      </a:pPr>
                      <a:r>
                        <a:rPr lang="en-US" sz="1000" b="1" dirty="0">
                          <a:solidFill>
                            <a:schemeClr val="tx1"/>
                          </a:solidFill>
                          <a:effectLst/>
                          <a:latin typeface="Arial" pitchFamily="34" charset="0"/>
                          <a:ea typeface="Calibri"/>
                          <a:cs typeface="Arial" pitchFamily="34" charset="0"/>
                        </a:rPr>
                        <a:t>Active Directory Administrative Center</a:t>
                      </a:r>
                      <a:r>
                        <a:rPr lang="en-US" sz="1000" dirty="0">
                          <a:solidFill>
                            <a:schemeClr val="tx1"/>
                          </a:solidFill>
                          <a:effectLst/>
                          <a:latin typeface="Arial" pitchFamily="34" charset="0"/>
                          <a:ea typeface="Calibri"/>
                          <a:cs typeface="Arial" pitchFamily="34" charset="0"/>
                        </a:rPr>
                        <a:t> </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4605" marR="0" indent="0">
                        <a:lnSpc>
                          <a:spcPts val="1100"/>
                        </a:lnSpc>
                        <a:spcBef>
                          <a:spcPts val="200"/>
                        </a:spcBef>
                        <a:spcAft>
                          <a:spcPts val="300"/>
                        </a:spcAft>
                        <a:tabLst>
                          <a:tab pos="152400" algn="l"/>
                          <a:tab pos="228600" algn="l"/>
                          <a:tab pos="457200" algn="l"/>
                        </a:tabLst>
                      </a:pPr>
                      <a:r>
                        <a:rPr lang="en-US" sz="1000" dirty="0">
                          <a:solidFill>
                            <a:schemeClr val="tx1"/>
                          </a:solidFill>
                          <a:effectLst/>
                          <a:latin typeface="Arial" pitchFamily="34" charset="0"/>
                          <a:ea typeface="Calibri"/>
                          <a:cs typeface="Arial" pitchFamily="34" charset="0"/>
                        </a:rPr>
                        <a:t>Managing objects within AD DS, such as users, groups, and computers.</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nSpc>
                          <a:spcPts val="1100"/>
                        </a:lnSpc>
                        <a:spcBef>
                          <a:spcPts val="200"/>
                        </a:spcBef>
                        <a:spcAft>
                          <a:spcPts val="300"/>
                        </a:spcAft>
                      </a:pPr>
                      <a:r>
                        <a:rPr lang="en-US" sz="1000" b="1" dirty="0">
                          <a:solidFill>
                            <a:schemeClr val="tx1"/>
                          </a:solidFill>
                          <a:effectLst/>
                          <a:latin typeface="Arial" pitchFamily="34" charset="0"/>
                          <a:ea typeface="Calibri"/>
                          <a:cs typeface="Arial" pitchFamily="34" charset="0"/>
                        </a:rPr>
                        <a:t>Server Manager</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36830" marR="0">
                        <a:lnSpc>
                          <a:spcPts val="1100"/>
                        </a:lnSpc>
                        <a:spcBef>
                          <a:spcPts val="200"/>
                        </a:spcBef>
                        <a:spcAft>
                          <a:spcPts val="300"/>
                        </a:spcAft>
                      </a:pPr>
                      <a:r>
                        <a:rPr lang="en-US" sz="1000" dirty="0">
                          <a:solidFill>
                            <a:schemeClr val="tx1"/>
                          </a:solidFill>
                          <a:effectLst/>
                          <a:latin typeface="Arial" pitchFamily="34" charset="0"/>
                          <a:ea typeface="Calibri"/>
                          <a:cs typeface="Arial" pitchFamily="34" charset="0"/>
                        </a:rPr>
                        <a:t>Group Policy Management</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4605" marR="0" indent="0">
                        <a:lnSpc>
                          <a:spcPts val="1100"/>
                        </a:lnSpc>
                        <a:spcBef>
                          <a:spcPts val="200"/>
                        </a:spcBef>
                        <a:spcAft>
                          <a:spcPts val="300"/>
                        </a:spcAft>
                        <a:tabLst>
                          <a:tab pos="152400" algn="l"/>
                          <a:tab pos="228600" algn="l"/>
                          <a:tab pos="457200" algn="l"/>
                        </a:tabLst>
                      </a:pPr>
                      <a:r>
                        <a:rPr lang="en-US" sz="1000" dirty="0">
                          <a:solidFill>
                            <a:schemeClr val="tx1"/>
                          </a:solidFill>
                          <a:effectLst/>
                          <a:latin typeface="Arial" pitchFamily="34" charset="0"/>
                          <a:ea typeface="Calibri"/>
                          <a:cs typeface="Arial" pitchFamily="34" charset="0"/>
                        </a:rPr>
                        <a:t>Managing, reporting, backup, and restoration of GPOs.</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nSpc>
                          <a:spcPts val="1100"/>
                        </a:lnSpc>
                        <a:spcBef>
                          <a:spcPts val="200"/>
                        </a:spcBef>
                        <a:spcAft>
                          <a:spcPts val="300"/>
                        </a:spcAft>
                      </a:pPr>
                      <a:r>
                        <a:rPr lang="en-US" sz="1000" b="1" dirty="0">
                          <a:solidFill>
                            <a:schemeClr val="tx1"/>
                          </a:solidFill>
                          <a:effectLst/>
                          <a:latin typeface="Arial" pitchFamily="34" charset="0"/>
                          <a:ea typeface="Calibri"/>
                          <a:cs typeface="Arial" pitchFamily="34" charset="0"/>
                        </a:rPr>
                        <a:t>Server Manager</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36830" marR="0">
                        <a:lnSpc>
                          <a:spcPts val="1100"/>
                        </a:lnSpc>
                        <a:spcBef>
                          <a:spcPts val="200"/>
                        </a:spcBef>
                        <a:spcAft>
                          <a:spcPts val="300"/>
                        </a:spcAft>
                      </a:pPr>
                      <a:r>
                        <a:rPr lang="en-US" sz="1000" dirty="0">
                          <a:solidFill>
                            <a:schemeClr val="tx1"/>
                          </a:solidFill>
                          <a:effectLst/>
                          <a:latin typeface="Arial" pitchFamily="34" charset="0"/>
                          <a:ea typeface="Calibri"/>
                          <a:cs typeface="Arial" pitchFamily="34" charset="0"/>
                        </a:rPr>
                        <a:t>Gpupdate.exe</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4605" marR="0" indent="0">
                        <a:lnSpc>
                          <a:spcPts val="1100"/>
                        </a:lnSpc>
                        <a:spcBef>
                          <a:spcPts val="200"/>
                        </a:spcBef>
                        <a:spcAft>
                          <a:spcPts val="300"/>
                        </a:spcAft>
                        <a:tabLst>
                          <a:tab pos="152400" algn="l"/>
                          <a:tab pos="228600" algn="l"/>
                          <a:tab pos="457200" algn="l"/>
                        </a:tabLst>
                      </a:pPr>
                      <a:r>
                        <a:rPr lang="en-US" sz="1000" dirty="0">
                          <a:solidFill>
                            <a:schemeClr val="tx1"/>
                          </a:solidFill>
                          <a:effectLst/>
                          <a:latin typeface="Arial" pitchFamily="34" charset="0"/>
                          <a:ea typeface="Calibri"/>
                          <a:cs typeface="Arial" pitchFamily="34" charset="0"/>
                        </a:rPr>
                        <a:t>Manually updating the GPOs of local machines.</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830" marR="0">
                        <a:lnSpc>
                          <a:spcPts val="1100"/>
                        </a:lnSpc>
                        <a:spcBef>
                          <a:spcPts val="200"/>
                        </a:spcBef>
                        <a:spcAft>
                          <a:spcPts val="300"/>
                        </a:spcAft>
                      </a:pPr>
                      <a:r>
                        <a:rPr lang="en-US" sz="1000" dirty="0">
                          <a:solidFill>
                            <a:schemeClr val="tx1"/>
                          </a:solidFill>
                          <a:effectLst/>
                          <a:latin typeface="Arial" pitchFamily="34" charset="0"/>
                          <a:ea typeface="Calibri"/>
                          <a:cs typeface="Arial" pitchFamily="34" charset="0"/>
                        </a:rPr>
                        <a:t>Command-line</a:t>
                      </a:r>
                      <a:endParaRPr lang="en-IN" sz="10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08863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these aspects of security with students. Keep in mind that the following topics and lessons cover read-only domain controllers (RODCs), password and account lockout policies, and auditing.</a:t>
            </a:r>
          </a:p>
        </p:txBody>
      </p:sp>
      <p:sp>
        <p:nvSpPr>
          <p:cNvPr id="4" name="Slide Number Placeholder 3"/>
          <p:cNvSpPr>
            <a:spLocks noGrp="1"/>
          </p:cNvSpPr>
          <p:nvPr>
            <p:ph type="sldNum" sz="quarter" idx="10"/>
          </p:nvPr>
        </p:nvSpPr>
        <p:spPr/>
        <p:txBody>
          <a:bodyPr/>
          <a:lstStyle/>
          <a:p>
            <a:fld id="{56A18ADE-F5B8-49C2-A26A-73C582CF5FEB}" type="slidenum">
              <a:rPr lang="en-IN" smtClean="0"/>
              <a:t>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188716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how you can provide additional security for your domain controllers, with respect to physical access.</a:t>
            </a:r>
          </a:p>
        </p:txBody>
      </p:sp>
      <p:sp>
        <p:nvSpPr>
          <p:cNvPr id="4" name="Slide Number Placeholder 3"/>
          <p:cNvSpPr>
            <a:spLocks noGrp="1"/>
          </p:cNvSpPr>
          <p:nvPr>
            <p:ph type="sldNum" sz="quarter" idx="10"/>
          </p:nvPr>
        </p:nvSpPr>
        <p:spPr/>
        <p:txBody>
          <a:bodyPr/>
          <a:lstStyle/>
          <a:p>
            <a:fld id="{56A18ADE-F5B8-49C2-A26A-73C582CF5FEB}" type="slidenum">
              <a:rPr lang="en-IN" smtClean="0"/>
              <a:t>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2881481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Introduce the concept of RODCs.</a:t>
            </a:r>
          </a:p>
        </p:txBody>
      </p:sp>
      <p:sp>
        <p:nvSpPr>
          <p:cNvPr id="4" name="Slide Number Placeholder 3"/>
          <p:cNvSpPr>
            <a:spLocks noGrp="1"/>
          </p:cNvSpPr>
          <p:nvPr>
            <p:ph type="sldNum" sz="quarter" idx="10"/>
          </p:nvPr>
        </p:nvSpPr>
        <p:spPr/>
        <p:txBody>
          <a:bodyPr/>
          <a:lstStyle/>
          <a:p>
            <a:fld id="{56A18ADE-F5B8-49C2-A26A-73C582CF5FEB}" type="slidenum">
              <a:rPr lang="en-IN" smtClean="0"/>
              <a:t>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3880400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the limitations and considerations when deploying RODCs.</a:t>
            </a:r>
          </a:p>
        </p:txBody>
      </p:sp>
      <p:sp>
        <p:nvSpPr>
          <p:cNvPr id="4" name="Slide Number Placeholder 3"/>
          <p:cNvSpPr>
            <a:spLocks noGrp="1"/>
          </p:cNvSpPr>
          <p:nvPr>
            <p:ph type="sldNum" sz="quarter" idx="10"/>
          </p:nvPr>
        </p:nvSpPr>
        <p:spPr/>
        <p:txBody>
          <a:bodyPr/>
          <a:lstStyle/>
          <a:p>
            <a:fld id="{56A18ADE-F5B8-49C2-A26A-73C582CF5FEB}" type="slidenum">
              <a:rPr lang="en-IN" smtClean="0"/>
              <a:t>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Securing Active Directory Domain Services</a:t>
            </a:r>
          </a:p>
        </p:txBody>
      </p:sp>
    </p:spTree>
    <p:extLst>
      <p:ext uri="{BB962C8B-B14F-4D97-AF65-F5344CB8AC3E}">
        <p14:creationId xmlns:p14="http://schemas.microsoft.com/office/powerpoint/2010/main" val="363284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9419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a:t>Module 7</a:t>
            </a:r>
          </a:p>
        </p:txBody>
      </p:sp>
      <p:sp>
        <p:nvSpPr>
          <p:cNvPr id="3" name="Subtitle 2"/>
          <p:cNvSpPr>
            <a:spLocks noGrp="1"/>
          </p:cNvSpPr>
          <p:nvPr>
            <p:ph type="subTitle" sz="quarter" idx="1"/>
          </p:nvPr>
        </p:nvSpPr>
        <p:spPr/>
        <p:txBody>
          <a:bodyPr/>
          <a:lstStyle/>
          <a:p>
            <a:r>
              <a:rPr lang="en-IN" dirty="0"/>
              <a:t>Securing Active Directory </a:t>
            </a:r>
            <a:br>
              <a:rPr lang="en-IN" dirty="0"/>
            </a:br>
            <a:r>
              <a:rPr lang="en-IN" dirty="0"/>
              <a:t>Domain Services
</a:t>
            </a:r>
          </a:p>
        </p:txBody>
      </p:sp>
    </p:spTree>
    <p:extLst>
      <p:ext uri="{BB962C8B-B14F-4D97-AF65-F5344CB8AC3E}">
        <p14:creationId xmlns:p14="http://schemas.microsoft.com/office/powerpoint/2010/main" val="58899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f846e86-f1fa-48ea-b86b-570aa23226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Deploying an RODC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800"/>
              </a:spcBef>
            </a:pPr>
            <a:r>
              <a:rPr lang="en-US" sz="2000" dirty="0"/>
              <a:t>Prerequisites:</a:t>
            </a:r>
          </a:p>
          <a:p>
            <a:pPr lvl="1">
              <a:spcBef>
                <a:spcPts val="800"/>
              </a:spcBef>
              <a:buSzPct val="100000"/>
            </a:pPr>
            <a:r>
              <a:rPr lang="en-US" sz="2000" b="1" dirty="0" err="1"/>
              <a:t>ADPrep</a:t>
            </a:r>
            <a:r>
              <a:rPr lang="en-US" sz="2000" b="1" dirty="0"/>
              <a:t> /</a:t>
            </a:r>
            <a:r>
              <a:rPr lang="en-US" sz="2000" b="1" dirty="0" err="1"/>
              <a:t>RODCPrep</a:t>
            </a:r>
            <a:endParaRPr lang="en-US" sz="2000" b="1" dirty="0"/>
          </a:p>
          <a:p>
            <a:pPr lvl="1">
              <a:spcBef>
                <a:spcPts val="800"/>
              </a:spcBef>
              <a:buSzPct val="100000"/>
            </a:pPr>
            <a:r>
              <a:rPr lang="en-US" sz="2000" dirty="0"/>
              <a:t>Sufficient Windows Server 2008 or newer replication partners for the RODCs</a:t>
            </a:r>
          </a:p>
          <a:p>
            <a:pPr>
              <a:spcBef>
                <a:spcPts val="800"/>
              </a:spcBef>
            </a:pPr>
            <a:r>
              <a:rPr lang="en-US" sz="2000" dirty="0"/>
              <a:t>For a one-step deployment, perform either of the following steps:</a:t>
            </a:r>
          </a:p>
          <a:p>
            <a:pPr lvl="1">
              <a:spcBef>
                <a:spcPts val="800"/>
              </a:spcBef>
              <a:buSzPct val="100000"/>
            </a:pPr>
            <a:r>
              <a:rPr lang="en-US" sz="2000" dirty="0"/>
              <a:t>In Server Manager, open Add Roles and Features, and then use </a:t>
            </a:r>
            <a:r>
              <a:rPr lang="en-US" sz="2000" b="1" dirty="0"/>
              <a:t>Active Directory Domain Services Configuration Wizard</a:t>
            </a:r>
          </a:p>
          <a:p>
            <a:pPr lvl="1">
              <a:spcBef>
                <a:spcPts val="800"/>
              </a:spcBef>
              <a:buSzPct val="100000"/>
            </a:pPr>
            <a:r>
              <a:rPr lang="en-US" sz="2000" dirty="0"/>
              <a:t>Windows PowerShell: </a:t>
            </a:r>
            <a:r>
              <a:rPr lang="en-US" sz="2000" b="1" dirty="0"/>
              <a:t>Install-</a:t>
            </a:r>
            <a:r>
              <a:rPr lang="en-US" sz="2000" b="1" dirty="0" err="1"/>
              <a:t>ADDSDomainController</a:t>
            </a:r>
            <a:r>
              <a:rPr lang="en-US" sz="2000" b="1" dirty="0"/>
              <a:t> –</a:t>
            </a:r>
            <a:r>
              <a:rPr lang="en-US" sz="2000" b="1" dirty="0" err="1"/>
              <a:t>ReadOnlyReplica</a:t>
            </a:r>
            <a:endParaRPr lang="en-US" sz="2000" b="1" dirty="0"/>
          </a:p>
          <a:p>
            <a:pPr>
              <a:spcBef>
                <a:spcPts val="800"/>
              </a:spcBef>
            </a:pPr>
            <a:r>
              <a:rPr lang="en-US" sz="2000" dirty="0"/>
              <a:t>For a two-step deployment, perform the following steps: </a:t>
            </a:r>
          </a:p>
          <a:p>
            <a:pPr marL="693356" indent="-457200">
              <a:spcBef>
                <a:spcPts val="800"/>
              </a:spcBef>
              <a:buSzPct val="100000"/>
              <a:buFont typeface="+mj-lt"/>
              <a:buAutoNum type="arabicPeriod"/>
            </a:pPr>
            <a:r>
              <a:rPr lang="en-US" sz="2000" dirty="0" err="1"/>
              <a:t>Prestaging</a:t>
            </a:r>
            <a:r>
              <a:rPr lang="en-US" sz="2000" dirty="0"/>
              <a:t>: Create the account by using  Active Directory Administrative Center or </a:t>
            </a:r>
            <a:r>
              <a:rPr lang="en-US" sz="2000" b="1" dirty="0"/>
              <a:t>Add-</a:t>
            </a:r>
            <a:r>
              <a:rPr lang="en-US" sz="2000" b="1" dirty="0" err="1"/>
              <a:t>ADDSReadOnlyDomainControllerAccount</a:t>
            </a:r>
            <a:endParaRPr lang="en-US" sz="2000" b="1" dirty="0"/>
          </a:p>
          <a:p>
            <a:pPr marL="693356" indent="-457200">
              <a:spcBef>
                <a:spcPts val="800"/>
              </a:spcBef>
              <a:buSzPct val="100000"/>
              <a:buFont typeface="+mj-lt"/>
              <a:buAutoNum type="arabicPeriod"/>
            </a:pPr>
            <a:r>
              <a:rPr lang="en-US" sz="2000" dirty="0"/>
              <a:t>Delegated promotion: Join the RODC as delegated admin: Server Manager or </a:t>
            </a:r>
            <a:r>
              <a:rPr lang="en-US" sz="2000" b="1" dirty="0"/>
              <a:t>Install-</a:t>
            </a:r>
            <a:r>
              <a:rPr lang="en-US" sz="2000" b="1" dirty="0" err="1"/>
              <a:t>ADDSDomainController</a:t>
            </a:r>
            <a:r>
              <a:rPr lang="en-US" sz="2000" b="1" dirty="0"/>
              <a:t> -</a:t>
            </a:r>
            <a:r>
              <a:rPr lang="en-US" sz="2000" b="1" dirty="0" err="1"/>
              <a:t>ReadOnlyReplica</a:t>
            </a:r>
            <a:endParaRPr lang="en-US" sz="2000" b="1" dirty="0"/>
          </a:p>
        </p:txBody>
      </p:sp>
    </p:spTree>
    <p:extLst>
      <p:ext uri="{BB962C8B-B14F-4D97-AF65-F5344CB8AC3E}">
        <p14:creationId xmlns:p14="http://schemas.microsoft.com/office/powerpoint/2010/main" val="17322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1618394-0f97-422a-9a99-6384fa91b6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Planning and configuring an RODC password replication policy</a:t>
            </a:r>
          </a:p>
        </p:txBody>
      </p:sp>
      <p:sp>
        <p:nvSpPr>
          <p:cNvPr id="4" name="Text Placeholder 1"/>
          <p:cNvSpPr txBox="1">
            <a:spLocks/>
          </p:cNvSpPr>
          <p:nvPr/>
        </p:nvSpPr>
        <p:spPr>
          <a:xfrm>
            <a:off x="457200" y="1066800"/>
            <a:ext cx="8229600" cy="51054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spcBef>
                <a:spcPts val="800"/>
              </a:spcBef>
              <a:buClr>
                <a:srgbClr val="0070C0"/>
              </a:buClr>
              <a:buFont typeface="Arial" pitchFamily="34" charset="0"/>
              <a:buChar char="•"/>
            </a:pPr>
            <a:r>
              <a:rPr lang="en-US" b="0" kern="0" dirty="0">
                <a:solidFill>
                  <a:prstClr val="black"/>
                </a:solidFill>
                <a:latin typeface="Segoe UI" pitchFamily="34" charset="0"/>
                <a:cs typeface="Segoe UI" pitchFamily="34" charset="0"/>
              </a:rPr>
              <a:t>A password replication policy determines which users’ or computers’ credentials that a specific RODC caches</a:t>
            </a:r>
          </a:p>
          <a:p>
            <a:pPr marL="285750" indent="-285750">
              <a:spcBef>
                <a:spcPts val="800"/>
              </a:spcBef>
              <a:buClr>
                <a:srgbClr val="0070C0"/>
              </a:buClr>
              <a:buFont typeface="Arial" pitchFamily="34" charset="0"/>
              <a:buChar char="•"/>
            </a:pPr>
            <a:r>
              <a:rPr lang="hr-HR" b="0" kern="0" dirty="0">
                <a:solidFill>
                  <a:prstClr val="black"/>
                </a:solidFill>
                <a:latin typeface="Segoe UI" pitchFamily="34" charset="0"/>
                <a:cs typeface="Segoe UI" pitchFamily="34" charset="0"/>
              </a:rPr>
              <a:t>You can configure</a:t>
            </a:r>
            <a:r>
              <a:rPr lang="en-US" b="0" kern="0" dirty="0">
                <a:solidFill>
                  <a:prstClr val="black"/>
                </a:solidFill>
                <a:latin typeface="Segoe UI" pitchFamily="34" charset="0"/>
                <a:cs typeface="Segoe UI" pitchFamily="34" charset="0"/>
              </a:rPr>
              <a:t> these credentials by using a</a:t>
            </a:r>
            <a:r>
              <a:rPr lang="hr-HR" b="0" kern="0" dirty="0">
                <a:solidFill>
                  <a:prstClr val="black"/>
                </a:solidFill>
                <a:latin typeface="Segoe UI" pitchFamily="34" charset="0"/>
                <a:cs typeface="Segoe UI" pitchFamily="34" charset="0"/>
              </a:rPr>
              <a:t>:</a:t>
            </a:r>
            <a:endParaRPr lang="en-US" b="0" kern="0" dirty="0">
              <a:solidFill>
                <a:prstClr val="black"/>
              </a:solidFill>
              <a:latin typeface="Segoe UI" pitchFamily="34" charset="0"/>
              <a:cs typeface="Segoe UI" pitchFamily="34" charset="0"/>
            </a:endParaRPr>
          </a:p>
          <a:p>
            <a:pPr marL="806958" lvl="1" indent="-285750">
              <a:spcBef>
                <a:spcPts val="800"/>
              </a:spcBef>
              <a:buClr>
                <a:srgbClr val="0070C0"/>
              </a:buClr>
              <a:buFont typeface="Arial" pitchFamily="34" charset="0"/>
              <a:buChar char="•"/>
            </a:pPr>
            <a:r>
              <a:rPr lang="hr-HR" altLang="ja-JP" b="0" kern="0" dirty="0">
                <a:solidFill>
                  <a:prstClr val="black"/>
                </a:solidFill>
                <a:latin typeface="Segoe UI" pitchFamily="34" charset="0"/>
                <a:ea typeface="MS PGothic" pitchFamily="34" charset="-128"/>
                <a:cs typeface="Segoe UI" pitchFamily="34" charset="0"/>
              </a:rPr>
              <a:t>Domain</a:t>
            </a:r>
            <a:r>
              <a:rPr lang="en-US" altLang="ja-JP" b="0" kern="0" dirty="0">
                <a:solidFill>
                  <a:prstClr val="black"/>
                </a:solidFill>
                <a:latin typeface="Segoe UI" pitchFamily="34" charset="0"/>
                <a:ea typeface="MS PGothic" pitchFamily="34" charset="-128"/>
                <a:cs typeface="Segoe UI" pitchFamily="34" charset="0"/>
              </a:rPr>
              <a:t>-</a:t>
            </a:r>
            <a:r>
              <a:rPr lang="hr-HR" altLang="ja-JP" b="0" kern="0" dirty="0">
                <a:solidFill>
                  <a:prstClr val="black"/>
                </a:solidFill>
                <a:latin typeface="Segoe UI" pitchFamily="34" charset="0"/>
                <a:ea typeface="MS PGothic" pitchFamily="34" charset="-128"/>
                <a:cs typeface="Segoe UI" pitchFamily="34" charset="0"/>
              </a:rPr>
              <a:t>wide password replication policy</a:t>
            </a:r>
            <a:endParaRPr lang="en-US" b="0" kern="0" dirty="0">
              <a:solidFill>
                <a:prstClr val="black"/>
              </a:solidFill>
              <a:latin typeface="Segoe UI" pitchFamily="34" charset="0"/>
              <a:cs typeface="Segoe UI" pitchFamily="34" charset="0"/>
            </a:endParaRPr>
          </a:p>
          <a:p>
            <a:pPr marL="806958" lvl="1" indent="-285750">
              <a:spcBef>
                <a:spcPts val="800"/>
              </a:spcBef>
              <a:buClr>
                <a:srgbClr val="0070C0"/>
              </a:buClr>
              <a:buFont typeface="Arial" pitchFamily="34" charset="0"/>
              <a:buChar char="•"/>
            </a:pPr>
            <a:r>
              <a:rPr lang="hr-HR" b="0" kern="0" dirty="0">
                <a:solidFill>
                  <a:prstClr val="black"/>
                </a:solidFill>
                <a:latin typeface="Segoe UI" pitchFamily="34" charset="0"/>
                <a:ea typeface="MS PGothic" pitchFamily="34" charset="-128"/>
                <a:cs typeface="Segoe UI" pitchFamily="34" charset="0"/>
              </a:rPr>
              <a:t>RODC</a:t>
            </a:r>
            <a:r>
              <a:rPr lang="en-US" b="0" kern="0" dirty="0">
                <a:solidFill>
                  <a:prstClr val="black"/>
                </a:solidFill>
                <a:latin typeface="Segoe UI" pitchFamily="34" charset="0"/>
                <a:ea typeface="MS PGothic" pitchFamily="34" charset="-128"/>
                <a:cs typeface="Segoe UI" pitchFamily="34" charset="0"/>
              </a:rPr>
              <a:t>-</a:t>
            </a:r>
            <a:r>
              <a:rPr lang="hr-HR" b="0" kern="0" dirty="0">
                <a:solidFill>
                  <a:prstClr val="black"/>
                </a:solidFill>
                <a:latin typeface="Segoe UI" pitchFamily="34" charset="0"/>
                <a:ea typeface="MS PGothic" pitchFamily="34" charset="-128"/>
                <a:cs typeface="Segoe UI" pitchFamily="34" charset="0"/>
              </a:rPr>
              <a:t>specific password replication policy</a:t>
            </a:r>
            <a:endParaRPr lang="en-US" b="0" kern="0" dirty="0">
              <a:solidFill>
                <a:prstClr val="black"/>
              </a:solidFill>
              <a:latin typeface="Segoe UI" pitchFamily="34" charset="0"/>
              <a:cs typeface="Segoe UI" pitchFamily="34" charset="0"/>
            </a:endParaRPr>
          </a:p>
          <a:p>
            <a:pPr marL="806958" lvl="1" indent="-285750">
              <a:spcBef>
                <a:spcPts val="800"/>
              </a:spcBef>
              <a:buClr>
                <a:srgbClr val="0070C0"/>
              </a:buClr>
              <a:buFont typeface="Arial" pitchFamily="34" charset="0"/>
              <a:buChar char="•"/>
            </a:pPr>
            <a:r>
              <a:rPr lang="hr-HR" altLang="ja-JP" b="0" kern="0" dirty="0">
                <a:solidFill>
                  <a:prstClr val="black"/>
                </a:solidFill>
                <a:latin typeface="Segoe UI" pitchFamily="34" charset="0"/>
                <a:ea typeface="MS PGothic" pitchFamily="34" charset="-128"/>
                <a:cs typeface="Segoe UI" pitchFamily="34" charset="0"/>
              </a:rPr>
              <a:t>RODC filtered attribute set</a:t>
            </a:r>
            <a:endParaRPr lang="en-US" b="0" kern="0" dirty="0">
              <a:solidFill>
                <a:prstClr val="black"/>
              </a:solidFill>
              <a:latin typeface="Segoe UI" pitchFamily="34" charset="0"/>
              <a:cs typeface="Segoe UI" pitchFamily="34" charset="0"/>
            </a:endParaRPr>
          </a:p>
          <a:p>
            <a:pPr marL="521208">
              <a:spcBef>
                <a:spcPts val="800"/>
              </a:spcBef>
            </a:pPr>
            <a:endParaRPr lang="en-US" b="0" kern="0" dirty="0">
              <a:latin typeface="Segoe UI" pitchFamily="34" charset="0"/>
              <a:cs typeface="Segoe UI" pitchFamily="34" charset="0"/>
            </a:endParaRPr>
          </a:p>
        </p:txBody>
      </p:sp>
    </p:spTree>
    <p:extLst>
      <p:ext uri="{BB962C8B-B14F-4D97-AF65-F5344CB8AC3E}">
        <p14:creationId xmlns:p14="http://schemas.microsoft.com/office/powerpoint/2010/main" val="358292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88f0641-3f56-47e6-8a34-068819a8beb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sz="2600" dirty="0"/>
              <a:t>Demonstration: Configuring a password replication policy</a:t>
            </a:r>
          </a:p>
        </p:txBody>
      </p:sp>
      <p:sp>
        <p:nvSpPr>
          <p:cNvPr id="4" name="Text Placeholder 8"/>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marL="173736" lvl="1">
              <a:spcBef>
                <a:spcPts val="800"/>
              </a:spcBef>
            </a:pPr>
            <a:r>
              <a:rPr lang="en-US" dirty="0"/>
              <a:t>Stage a delegated installation of an RODC</a:t>
            </a:r>
          </a:p>
          <a:p>
            <a:pPr marL="173736" lvl="1">
              <a:spcBef>
                <a:spcPts val="800"/>
              </a:spcBef>
            </a:pPr>
            <a:r>
              <a:rPr lang="en-US" dirty="0"/>
              <a:t>View an RODC’s password replication policy</a:t>
            </a:r>
          </a:p>
          <a:p>
            <a:pPr marL="173736" lvl="1">
              <a:spcBef>
                <a:spcPts val="800"/>
              </a:spcBef>
            </a:pPr>
            <a:r>
              <a:rPr lang="en-US" dirty="0"/>
              <a:t>Configure an RODC-specific password replication policy</a:t>
            </a:r>
          </a:p>
          <a:p>
            <a:pPr marL="173736" lvl="1">
              <a:spcBef>
                <a:spcPts val="800"/>
              </a:spcBef>
            </a:pPr>
            <a:r>
              <a:rPr lang="en-US" dirty="0"/>
              <a:t>Verify the resultant password policy</a:t>
            </a:r>
            <a:endParaRPr lang="en-US" sz="2000" dirty="0"/>
          </a:p>
          <a:p>
            <a:endParaRPr lang="en-US" dirty="0"/>
          </a:p>
        </p:txBody>
      </p:sp>
    </p:spTree>
    <p:extLst>
      <p:ext uri="{BB962C8B-B14F-4D97-AF65-F5344CB8AC3E}">
        <p14:creationId xmlns:p14="http://schemas.microsoft.com/office/powerpoint/2010/main" val="334117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048725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95859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21926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967bb3d-2017-4b72-8948-f6a3753cd4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Separating RODC local administration</a:t>
            </a:r>
          </a:p>
        </p:txBody>
      </p:sp>
      <p:sp>
        <p:nvSpPr>
          <p:cNvPr id="4" name="Text Placeholder 3"/>
          <p:cNvSpPr txBox="1">
            <a:spLocks/>
          </p:cNvSpPr>
          <p:nvPr/>
        </p:nvSpPr>
        <p:spPr>
          <a:xfrm>
            <a:off x="457200" y="1066800"/>
            <a:ext cx="8229600" cy="51054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spcBef>
                <a:spcPts val="800"/>
              </a:spcBef>
              <a:buClr>
                <a:srgbClr val="0070C0"/>
              </a:buClr>
              <a:buFont typeface="Arial" pitchFamily="34" charset="0"/>
              <a:buChar char="•"/>
            </a:pPr>
            <a:r>
              <a:rPr lang="en-US" sz="2200" b="0" kern="0" dirty="0">
                <a:latin typeface="Segoe UI" pitchFamily="34" charset="0"/>
                <a:cs typeface="Segoe UI" pitchFamily="34" charset="0"/>
              </a:rPr>
              <a:t>Administrator role separation allows performance of local administrative tasks on the RODC for </a:t>
            </a:r>
            <a:r>
              <a:rPr lang="en-US" sz="2200" b="0" kern="0" dirty="0" err="1">
                <a:latin typeface="Segoe UI" pitchFamily="34" charset="0"/>
                <a:cs typeface="Segoe UI" pitchFamily="34" charset="0"/>
              </a:rPr>
              <a:t>nondomain</a:t>
            </a:r>
            <a:r>
              <a:rPr lang="en-US" sz="2200" b="0" kern="0" dirty="0">
                <a:latin typeface="Segoe UI" pitchFamily="34" charset="0"/>
                <a:cs typeface="Segoe UI" pitchFamily="34" charset="0"/>
              </a:rPr>
              <a:t> administrators</a:t>
            </a:r>
          </a:p>
          <a:p>
            <a:pPr marL="285750" indent="-285750">
              <a:spcBef>
                <a:spcPts val="800"/>
              </a:spcBef>
              <a:buClr>
                <a:srgbClr val="0070C0"/>
              </a:buClr>
              <a:buFont typeface="Arial" pitchFamily="34" charset="0"/>
              <a:buChar char="•"/>
            </a:pPr>
            <a:r>
              <a:rPr lang="en-US" sz="2200" b="0" kern="0" dirty="0">
                <a:latin typeface="Segoe UI" pitchFamily="34" charset="0"/>
                <a:cs typeface="Segoe UI" pitchFamily="34" charset="0"/>
              </a:rPr>
              <a:t>Each RODC maintains a local Security Accounts Manager database of groups for specific administrative purposes</a:t>
            </a:r>
          </a:p>
          <a:p>
            <a:pPr marL="285750" indent="-285750">
              <a:spcBef>
                <a:spcPts val="800"/>
              </a:spcBef>
              <a:buClr>
                <a:srgbClr val="0070C0"/>
              </a:buClr>
              <a:buFont typeface="Arial" pitchFamily="34" charset="0"/>
              <a:buChar char="•"/>
            </a:pPr>
            <a:r>
              <a:rPr lang="en-US" sz="2200" b="0" kern="0" dirty="0">
                <a:latin typeface="Segoe UI" pitchFamily="34" charset="0"/>
                <a:cs typeface="Segoe UI" pitchFamily="34" charset="0"/>
              </a:rPr>
              <a:t>Configure the local administrator by:</a:t>
            </a:r>
          </a:p>
          <a:p>
            <a:pPr marL="742950" lvl="1" indent="-285750">
              <a:spcBef>
                <a:spcPts val="800"/>
              </a:spcBef>
              <a:buClr>
                <a:srgbClr val="0070C0"/>
              </a:buClr>
              <a:buFont typeface="Arial" pitchFamily="34" charset="0"/>
              <a:buChar char="•"/>
            </a:pPr>
            <a:r>
              <a:rPr lang="en-US" sz="2200" b="0" kern="0" dirty="0">
                <a:latin typeface="Segoe UI" pitchFamily="34" charset="0"/>
                <a:cs typeface="Segoe UI" pitchFamily="34" charset="0"/>
              </a:rPr>
              <a:t>Adding the user or group when </a:t>
            </a:r>
            <a:r>
              <a:rPr lang="en-US" sz="2200" b="0" kern="0" dirty="0" err="1">
                <a:latin typeface="Segoe UI" pitchFamily="34" charset="0"/>
                <a:cs typeface="Segoe UI" pitchFamily="34" charset="0"/>
              </a:rPr>
              <a:t>precreating</a:t>
            </a:r>
            <a:r>
              <a:rPr lang="en-US" sz="2200" b="0" kern="0" dirty="0">
                <a:latin typeface="Segoe UI" pitchFamily="34" charset="0"/>
                <a:cs typeface="Segoe UI" pitchFamily="34" charset="0"/>
              </a:rPr>
              <a:t> or installing the RODC</a:t>
            </a:r>
          </a:p>
          <a:p>
            <a:pPr marL="742950" lvl="1" indent="-285750">
              <a:spcBef>
                <a:spcPts val="800"/>
              </a:spcBef>
              <a:buClr>
                <a:srgbClr val="0070C0"/>
              </a:buClr>
              <a:buFont typeface="Arial" pitchFamily="34" charset="0"/>
              <a:buChar char="•"/>
            </a:pPr>
            <a:r>
              <a:rPr lang="en-US" sz="2200" b="0" kern="0" dirty="0">
                <a:latin typeface="Segoe UI" pitchFamily="34" charset="0"/>
                <a:cs typeface="Segoe UI" pitchFamily="34" charset="0"/>
              </a:rPr>
              <a:t>Adding a user or group on the </a:t>
            </a:r>
            <a:r>
              <a:rPr lang="en-US" sz="2200" kern="0" dirty="0">
                <a:latin typeface="Segoe UI" pitchFamily="34" charset="0"/>
                <a:cs typeface="Segoe UI" pitchFamily="34" charset="0"/>
              </a:rPr>
              <a:t>Managed By </a:t>
            </a:r>
            <a:r>
              <a:rPr lang="en-US" sz="2200" b="0" kern="0" dirty="0">
                <a:latin typeface="Segoe UI" pitchFamily="34" charset="0"/>
                <a:cs typeface="Segoe UI" pitchFamily="34" charset="0"/>
              </a:rPr>
              <a:t>tab on the RODC account properties</a:t>
            </a:r>
          </a:p>
          <a:p>
            <a:endParaRPr lang="en-US" sz="2200" b="0" kern="0" dirty="0"/>
          </a:p>
        </p:txBody>
      </p:sp>
    </p:spTree>
    <p:extLst>
      <p:ext uri="{BB962C8B-B14F-4D97-AF65-F5344CB8AC3E}">
        <p14:creationId xmlns:p14="http://schemas.microsoft.com/office/powerpoint/2010/main" val="97787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2: Implementing account security</a:t>
            </a:r>
          </a:p>
        </p:txBody>
      </p:sp>
      <p:sp>
        <p:nvSpPr>
          <p:cNvPr id="3" name="Text Placeholder 2"/>
          <p:cNvSpPr>
            <a:spLocks noGrp="1"/>
          </p:cNvSpPr>
          <p:nvPr>
            <p:ph type="body" idx="1"/>
          </p:nvPr>
        </p:nvSpPr>
        <p:spPr>
          <a:xfrm>
            <a:off x="458788" y="1021214"/>
            <a:ext cx="8119156" cy="5684385"/>
          </a:xfrm>
        </p:spPr>
        <p:txBody>
          <a:bodyPr/>
          <a:lstStyle/>
          <a:p>
            <a:r>
              <a:rPr lang="en-IN" sz="2200" dirty="0"/>
              <a:t>Account security in Windows Server 2016
Password policies
Account lockout policies
Kerberos policies
Demonstration: Configuring domain account policies
Protecting groups in AD DS
Fine-grained password and lockout policies
Tools for creating PSOs
Demonstration: Configuring a fine-grained password policy
PSO precedence and resultant PSO
Account-security options in Windows Server 2016
Configuring user account policies
Enhancing password authentication with Windows Hello </a:t>
            </a:r>
            <a:br>
              <a:rPr lang="en-IN" sz="2200" dirty="0"/>
            </a:br>
            <a:r>
              <a:rPr lang="en-IN" sz="2200" dirty="0"/>
              <a:t>and MFA</a:t>
            </a:r>
          </a:p>
        </p:txBody>
      </p:sp>
    </p:spTree>
    <p:extLst>
      <p:ext uri="{BB962C8B-B14F-4D97-AF65-F5344CB8AC3E}">
        <p14:creationId xmlns:p14="http://schemas.microsoft.com/office/powerpoint/2010/main" val="360421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5c96d1b-dea6-4e5d-92e5-eb57c23de1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Account security in Windows Server 2016</a:t>
            </a:r>
          </a:p>
        </p:txBody>
      </p:sp>
      <p:sp>
        <p:nvSpPr>
          <p:cNvPr id="4" name="Content Placeholder 2"/>
          <p:cNvSpPr txBox="1">
            <a:spLocks/>
          </p:cNvSpPr>
          <p:nvPr/>
        </p:nvSpPr>
        <p:spPr bwMode="auto">
          <a:xfrm>
            <a:off x="458788" y="107958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400" b="0" kern="0" dirty="0">
                <a:latin typeface="Segoe UI" pitchFamily="34" charset="0"/>
                <a:cs typeface="Segoe UI" pitchFamily="34" charset="0"/>
              </a:rPr>
              <a:t>Account security features in Windows Server 201</a:t>
            </a:r>
            <a:r>
              <a:rPr lang="bs-Latn-BA" sz="2400" b="0" kern="0" dirty="0">
                <a:latin typeface="Segoe UI" pitchFamily="34" charset="0"/>
                <a:cs typeface="Segoe UI" pitchFamily="34" charset="0"/>
              </a:rPr>
              <a:t>6</a:t>
            </a:r>
            <a:r>
              <a:rPr lang="en-US" sz="2400" b="0" kern="0" dirty="0">
                <a:latin typeface="Segoe UI" pitchFamily="34" charset="0"/>
                <a:cs typeface="Segoe UI" pitchFamily="34" charset="0"/>
              </a:rPr>
              <a:t> include:</a:t>
            </a:r>
          </a:p>
          <a:p>
            <a:pPr marL="342900" indent="-342900">
              <a:buClr>
                <a:srgbClr val="0070C0"/>
              </a:buClr>
              <a:buFont typeface="Arial" pitchFamily="34" charset="0"/>
              <a:buChar char="•"/>
            </a:pPr>
            <a:r>
              <a:rPr lang="en-US" sz="2400" b="0" kern="0" dirty="0">
                <a:latin typeface="Segoe UI" pitchFamily="34" charset="0"/>
                <a:cs typeface="Segoe UI" pitchFamily="34" charset="0"/>
              </a:rPr>
              <a:t>Password policies</a:t>
            </a:r>
          </a:p>
          <a:p>
            <a:pPr marL="342900" indent="-342900">
              <a:buClr>
                <a:srgbClr val="0070C0"/>
              </a:buClr>
              <a:buFont typeface="Arial" pitchFamily="34" charset="0"/>
              <a:buChar char="•"/>
            </a:pPr>
            <a:r>
              <a:rPr lang="en-US" sz="2400" b="0" kern="0" dirty="0">
                <a:latin typeface="Segoe UI" pitchFamily="34" charset="0"/>
                <a:cs typeface="Segoe UI" pitchFamily="34" charset="0"/>
              </a:rPr>
              <a:t>Account lockout policies</a:t>
            </a:r>
          </a:p>
          <a:p>
            <a:pPr marL="342900" indent="-342900">
              <a:buClr>
                <a:srgbClr val="0070C0"/>
              </a:buClr>
              <a:buFont typeface="Arial" pitchFamily="34" charset="0"/>
              <a:buChar char="•"/>
            </a:pPr>
            <a:r>
              <a:rPr lang="en-US" sz="2400" b="0" kern="0" dirty="0">
                <a:latin typeface="Segoe UI" pitchFamily="34" charset="0"/>
                <a:cs typeface="Segoe UI" pitchFamily="34" charset="0"/>
              </a:rPr>
              <a:t>Fine-grained password policies</a:t>
            </a:r>
          </a:p>
          <a:p>
            <a:pPr marL="342900" indent="-342900">
              <a:buClr>
                <a:srgbClr val="0070C0"/>
              </a:buClr>
              <a:buFont typeface="Arial" pitchFamily="34" charset="0"/>
              <a:buChar char="•"/>
            </a:pPr>
            <a:r>
              <a:rPr lang="en-US" sz="2400" b="0" kern="0" dirty="0">
                <a:latin typeface="Segoe UI" pitchFamily="34" charset="0"/>
                <a:cs typeface="Segoe UI" pitchFamily="34" charset="0"/>
              </a:rPr>
              <a:t>Protected users</a:t>
            </a:r>
          </a:p>
          <a:p>
            <a:pPr marL="342900" indent="-342900">
              <a:buClr>
                <a:srgbClr val="0070C0"/>
              </a:buClr>
              <a:buFont typeface="Arial" pitchFamily="34" charset="0"/>
              <a:buChar char="•"/>
            </a:pPr>
            <a:r>
              <a:rPr lang="en-US" sz="2400" b="0" kern="0" dirty="0">
                <a:latin typeface="Segoe UI" pitchFamily="34" charset="0"/>
                <a:cs typeface="Segoe UI" pitchFamily="34" charset="0"/>
              </a:rPr>
              <a:t>Authentication policies</a:t>
            </a:r>
          </a:p>
          <a:p>
            <a:pPr marL="342900" indent="-342900">
              <a:buClr>
                <a:srgbClr val="0070C0"/>
              </a:buClr>
              <a:buFont typeface="Arial" pitchFamily="34" charset="0"/>
              <a:buChar char="•"/>
            </a:pPr>
            <a:r>
              <a:rPr lang="en-US" sz="2400" b="0" kern="0" dirty="0">
                <a:latin typeface="Segoe UI" pitchFamily="34" charset="0"/>
                <a:cs typeface="Segoe UI" pitchFamily="34" charset="0"/>
              </a:rPr>
              <a:t>Authentication policy silos</a:t>
            </a:r>
          </a:p>
        </p:txBody>
      </p:sp>
    </p:spTree>
    <p:extLst>
      <p:ext uri="{BB962C8B-B14F-4D97-AF65-F5344CB8AC3E}">
        <p14:creationId xmlns:p14="http://schemas.microsoft.com/office/powerpoint/2010/main" val="242420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Password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800"/>
              </a:spcBef>
              <a:buNone/>
            </a:pPr>
            <a:r>
              <a:rPr lang="en-US" sz="2600" dirty="0"/>
              <a:t>Set password requirements by using the following settings:</a:t>
            </a:r>
          </a:p>
          <a:p>
            <a:pPr lvl="1">
              <a:spcBef>
                <a:spcPts val="800"/>
              </a:spcBef>
              <a:buClr>
                <a:srgbClr val="006699"/>
              </a:buClr>
            </a:pPr>
            <a:r>
              <a:rPr lang="en-US" dirty="0"/>
              <a:t>Enforce password history</a:t>
            </a:r>
          </a:p>
          <a:p>
            <a:pPr lvl="1">
              <a:spcBef>
                <a:spcPts val="800"/>
              </a:spcBef>
              <a:buClr>
                <a:srgbClr val="006699"/>
              </a:buClr>
            </a:pPr>
            <a:r>
              <a:rPr lang="en-US" dirty="0"/>
              <a:t>Maximum password age </a:t>
            </a:r>
          </a:p>
          <a:p>
            <a:pPr lvl="1">
              <a:spcBef>
                <a:spcPts val="800"/>
              </a:spcBef>
              <a:buClr>
                <a:srgbClr val="006699"/>
              </a:buClr>
            </a:pPr>
            <a:r>
              <a:rPr lang="en-US" dirty="0"/>
              <a:t>Minimum password age</a:t>
            </a:r>
          </a:p>
          <a:p>
            <a:pPr lvl="1">
              <a:spcBef>
                <a:spcPts val="800"/>
              </a:spcBef>
              <a:buClr>
                <a:srgbClr val="006699"/>
              </a:buClr>
            </a:pPr>
            <a:r>
              <a:rPr lang="en-US" dirty="0"/>
              <a:t>Minimum password length</a:t>
            </a:r>
          </a:p>
          <a:p>
            <a:pPr lvl="1">
              <a:spcBef>
                <a:spcPts val="800"/>
              </a:spcBef>
              <a:buClr>
                <a:srgbClr val="006699"/>
              </a:buClr>
            </a:pPr>
            <a:r>
              <a:rPr lang="en-US" dirty="0"/>
              <a:t>Password complexity requirements:</a:t>
            </a:r>
          </a:p>
          <a:p>
            <a:pPr lvl="2">
              <a:spcBef>
                <a:spcPts val="800"/>
              </a:spcBef>
              <a:buClr>
                <a:srgbClr val="006699"/>
              </a:buClr>
            </a:pPr>
            <a:r>
              <a:rPr lang="en-US" dirty="0"/>
              <a:t>Does not contain name or user name</a:t>
            </a:r>
          </a:p>
          <a:p>
            <a:pPr lvl="2">
              <a:spcBef>
                <a:spcPts val="800"/>
              </a:spcBef>
              <a:buClr>
                <a:srgbClr val="006699"/>
              </a:buClr>
            </a:pPr>
            <a:r>
              <a:rPr lang="en-US" dirty="0"/>
              <a:t>Must have at least six characters</a:t>
            </a:r>
          </a:p>
          <a:p>
            <a:pPr lvl="2">
              <a:spcBef>
                <a:spcPts val="800"/>
              </a:spcBef>
              <a:buClr>
                <a:srgbClr val="006699"/>
              </a:buClr>
            </a:pPr>
            <a:r>
              <a:rPr lang="en-US" dirty="0"/>
              <a:t>Contains characters from three of the following four groups groups: uppercase, lowercase, numeric, and special characters</a:t>
            </a:r>
          </a:p>
        </p:txBody>
      </p:sp>
    </p:spTree>
    <p:extLst>
      <p:ext uri="{BB962C8B-B14F-4D97-AF65-F5344CB8AC3E}">
        <p14:creationId xmlns:p14="http://schemas.microsoft.com/office/powerpoint/2010/main" val="217235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Overview</a:t>
            </a:r>
          </a:p>
        </p:txBody>
      </p:sp>
      <p:sp>
        <p:nvSpPr>
          <p:cNvPr id="3" name="Text Placeholder 2"/>
          <p:cNvSpPr>
            <a:spLocks noGrp="1"/>
          </p:cNvSpPr>
          <p:nvPr>
            <p:ph type="body" idx="1"/>
          </p:nvPr>
        </p:nvSpPr>
        <p:spPr/>
        <p:txBody>
          <a:bodyPr/>
          <a:lstStyle/>
          <a:p>
            <a:r>
              <a:rPr lang="en-IN"/>
              <a:t>Securing domain controllers
Implementing account security
Implementing audit authentication
Configuring managed service accounts</a:t>
            </a:r>
          </a:p>
        </p:txBody>
      </p:sp>
    </p:spTree>
    <p:extLst>
      <p:ext uri="{BB962C8B-B14F-4D97-AF65-F5344CB8AC3E}">
        <p14:creationId xmlns:p14="http://schemas.microsoft.com/office/powerpoint/2010/main" val="256003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Account lockout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800"/>
              </a:spcBef>
            </a:pPr>
            <a:r>
              <a:rPr lang="en-US" dirty="0"/>
              <a:t>Account lockout policies define whether accounts should be locked automatically after several failed attempts to sign in</a:t>
            </a:r>
          </a:p>
          <a:p>
            <a:pPr>
              <a:spcBef>
                <a:spcPts val="800"/>
              </a:spcBef>
            </a:pPr>
            <a:r>
              <a:rPr lang="en-US" dirty="0"/>
              <a:t>To configure these policy settings, you must consider:</a:t>
            </a:r>
          </a:p>
          <a:p>
            <a:pPr marL="521208" lvl="2">
              <a:spcBef>
                <a:spcPts val="800"/>
              </a:spcBef>
              <a:buSzPct val="100000"/>
            </a:pPr>
            <a:r>
              <a:rPr lang="en-US" sz="2400" dirty="0"/>
              <a:t>Account lockout duration</a:t>
            </a:r>
          </a:p>
          <a:p>
            <a:pPr marL="521208" lvl="2">
              <a:spcBef>
                <a:spcPts val="800"/>
              </a:spcBef>
              <a:buSzPct val="100000"/>
            </a:pPr>
            <a:r>
              <a:rPr lang="en-US" sz="2400" dirty="0"/>
              <a:t>Account lockout threshold</a:t>
            </a:r>
          </a:p>
          <a:p>
            <a:pPr marL="521208" lvl="2">
              <a:spcBef>
                <a:spcPts val="800"/>
              </a:spcBef>
              <a:buSzPct val="100000"/>
            </a:pPr>
            <a:r>
              <a:rPr lang="en-US" sz="2400" dirty="0"/>
              <a:t>Reset account lockout counter after</a:t>
            </a:r>
          </a:p>
          <a:p>
            <a:pPr>
              <a:spcBef>
                <a:spcPts val="800"/>
              </a:spcBef>
            </a:pPr>
            <a:r>
              <a:rPr lang="en-US" dirty="0"/>
              <a:t>Account lockout policies provide a level of security but also provide an opportunity for </a:t>
            </a:r>
            <a:r>
              <a:rPr lang="en-US" dirty="0" err="1"/>
              <a:t>DoS</a:t>
            </a:r>
            <a:r>
              <a:rPr lang="en-US" dirty="0"/>
              <a:t> attacks</a:t>
            </a:r>
          </a:p>
        </p:txBody>
      </p:sp>
    </p:spTree>
    <p:extLst>
      <p:ext uri="{BB962C8B-B14F-4D97-AF65-F5344CB8AC3E}">
        <p14:creationId xmlns:p14="http://schemas.microsoft.com/office/powerpoint/2010/main" val="3097347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8f386cf-9592-47a9-b67f-d2307eccc4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Kerberos policies</a:t>
            </a:r>
          </a:p>
        </p:txBody>
      </p:sp>
      <p:sp>
        <p:nvSpPr>
          <p:cNvPr id="4" name="Content Placeholder 2"/>
          <p:cNvSpPr>
            <a:spLocks noGrp="1"/>
          </p:cNvSpPr>
          <p:nvPr/>
        </p:nvSpPr>
        <p:spPr bwMode="auto">
          <a:xfrm>
            <a:off x="502483" y="92163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Kerberos policy settings determine timing for Kerberos tickets and other events</a:t>
            </a:r>
          </a:p>
          <a:p>
            <a:pPr marL="288925" lvl="1"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38006236"/>
              </p:ext>
            </p:extLst>
          </p:nvPr>
        </p:nvGraphicFramePr>
        <p:xfrm>
          <a:off x="881733" y="1918490"/>
          <a:ext cx="7244674" cy="3845560"/>
        </p:xfrm>
        <a:graphic>
          <a:graphicData uri="http://schemas.openxmlformats.org/drawingml/2006/table">
            <a:tbl>
              <a:tblPr firstRow="1" bandRow="1">
                <a:tableStyleId>{21E4AEA4-8DFA-4A89-87EB-49C32662AFE0}</a:tableStyleId>
              </a:tblPr>
              <a:tblGrid>
                <a:gridCol w="5016893">
                  <a:extLst>
                    <a:ext uri="{9D8B030D-6E8A-4147-A177-3AD203B41FA5}">
                      <a16:colId xmlns:a16="http://schemas.microsoft.com/office/drawing/2014/main" val="20000"/>
                    </a:ext>
                  </a:extLst>
                </a:gridCol>
                <a:gridCol w="2227781">
                  <a:extLst>
                    <a:ext uri="{9D8B030D-6E8A-4147-A177-3AD203B41FA5}">
                      <a16:colId xmlns:a16="http://schemas.microsoft.com/office/drawing/2014/main" val="20001"/>
                    </a:ext>
                  </a:extLst>
                </a:gridCol>
              </a:tblGrid>
              <a:tr h="370840">
                <a:tc>
                  <a:txBody>
                    <a:bodyPr/>
                    <a:lstStyle/>
                    <a:p>
                      <a:r>
                        <a:rPr lang="en-US" dirty="0">
                          <a:solidFill>
                            <a:schemeClr val="tx1"/>
                          </a:solidFill>
                          <a:latin typeface="Segoe UI" pitchFamily="34" charset="0"/>
                          <a:cs typeface="Segoe UI" pitchFamily="34" charset="0"/>
                        </a:rPr>
                        <a:t>Setting</a:t>
                      </a:r>
                    </a:p>
                  </a:txBody>
                  <a:tcPr/>
                </a:tc>
                <a:tc>
                  <a:txBody>
                    <a:bodyPr/>
                    <a:lstStyle/>
                    <a:p>
                      <a:r>
                        <a:rPr lang="en-US" dirty="0">
                          <a:solidFill>
                            <a:schemeClr val="tx1"/>
                          </a:solidFill>
                          <a:latin typeface="Segoe UI" pitchFamily="34" charset="0"/>
                          <a:cs typeface="Segoe UI" pitchFamily="34" charset="0"/>
                        </a:rPr>
                        <a:t>Default</a:t>
                      </a:r>
                    </a:p>
                  </a:txBody>
                  <a:tcPr/>
                </a:tc>
                <a:extLst>
                  <a:ext uri="{0D108BD9-81ED-4DB2-BD59-A6C34878D82A}">
                    <a16:rowId xmlns:a16="http://schemas.microsoft.com/office/drawing/2014/main" val="1000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Enforce user logon restrictions</a:t>
                      </a:r>
                    </a:p>
                    <a:p>
                      <a:endParaRPr lang="en-US" dirty="0">
                        <a:solidFill>
                          <a:schemeClr val="tx1"/>
                        </a:solidFill>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Enabled</a:t>
                      </a:r>
                      <a:endParaRPr lang="en-US"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Maximum lifetime for service ticket</a:t>
                      </a:r>
                    </a:p>
                    <a:p>
                      <a:endParaRPr lang="en-US"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600</a:t>
                      </a:r>
                      <a:r>
                        <a:rPr lang="en-US" baseline="0" dirty="0">
                          <a:latin typeface="Segoe UI" pitchFamily="34" charset="0"/>
                          <a:cs typeface="Segoe UI" pitchFamily="34" charset="0"/>
                        </a:rPr>
                        <a:t> minutes</a:t>
                      </a:r>
                      <a:endParaRPr lang="en-US"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2"/>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Maximum lifetime for user ticket</a:t>
                      </a:r>
                    </a:p>
                    <a:p>
                      <a:endParaRPr lang="en-US"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10 hours</a:t>
                      </a:r>
                      <a:endParaRPr lang="en-US"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Maximum lifetime for user ticket renewal</a:t>
                      </a:r>
                    </a:p>
                    <a:p>
                      <a:endParaRPr lang="en-US"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7 days</a:t>
                      </a:r>
                      <a:endParaRPr lang="en-US"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4"/>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Maximum tolerance for computer clock synchronization</a:t>
                      </a:r>
                    </a:p>
                    <a:p>
                      <a:endParaRPr lang="en-US"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5 minutes</a:t>
                      </a:r>
                      <a:endParaRPr lang="en-US"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417441" y="5949723"/>
            <a:ext cx="8647044" cy="83099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chemeClr val="accent6">
                  <a:lumMod val="75000"/>
                </a:schemeClr>
              </a:buClr>
              <a:buFont typeface="Arial" pitchFamily="34" charset="0"/>
              <a:buChar char="•"/>
            </a:pPr>
            <a:r>
              <a:rPr lang="en-US" sz="2400" b="0" dirty="0">
                <a:latin typeface="Segoe UI" pitchFamily="34" charset="0"/>
                <a:ea typeface="Segoe UI" pitchFamily="34" charset="0"/>
                <a:cs typeface="Segoe UI" pitchFamily="34" charset="0"/>
              </a:rPr>
              <a:t>Kerberos claims and compound authentication for DAC requires Windows Server 2012</a:t>
            </a:r>
            <a:r>
              <a:rPr lang="bs-Latn-BA" sz="2400" b="0">
                <a:latin typeface="Segoe UI" pitchFamily="34" charset="0"/>
                <a:ea typeface="Segoe UI" pitchFamily="34" charset="0"/>
                <a:cs typeface="Segoe UI" pitchFamily="34" charset="0"/>
              </a:rPr>
              <a:t> or newer</a:t>
            </a:r>
            <a:r>
              <a:rPr lang="en-US" sz="2400" b="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domain controllers</a:t>
            </a:r>
          </a:p>
        </p:txBody>
      </p:sp>
    </p:spTree>
    <p:extLst>
      <p:ext uri="{BB962C8B-B14F-4D97-AF65-F5344CB8AC3E}">
        <p14:creationId xmlns:p14="http://schemas.microsoft.com/office/powerpoint/2010/main" val="2057005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c00e60c-74cf-45e8-8d5b-132e6c500b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Demonstration: Configuring domain account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configure:</a:t>
            </a:r>
          </a:p>
          <a:p>
            <a:pPr marL="173736" lvl="1">
              <a:spcBef>
                <a:spcPts val="800"/>
              </a:spcBef>
            </a:pPr>
            <a:r>
              <a:rPr lang="en-US" dirty="0"/>
              <a:t>A domain-based password policy</a:t>
            </a:r>
          </a:p>
          <a:p>
            <a:pPr marL="173736" lvl="1">
              <a:spcBef>
                <a:spcPts val="800"/>
              </a:spcBef>
            </a:pPr>
            <a:r>
              <a:rPr lang="en-US" dirty="0"/>
              <a:t>An account lockout policy</a:t>
            </a:r>
          </a:p>
        </p:txBody>
      </p:sp>
    </p:spTree>
    <p:extLst>
      <p:ext uri="{BB962C8B-B14F-4D97-AF65-F5344CB8AC3E}">
        <p14:creationId xmlns:p14="http://schemas.microsoft.com/office/powerpoint/2010/main" val="237723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224856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615512a-4493-42d3-978b-2d92a80d37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Protecting groups in AD DS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Restricted groups:</a:t>
            </a:r>
          </a:p>
          <a:p>
            <a:pPr lvl="1"/>
            <a:r>
              <a:rPr lang="bs-Latn-BA" dirty="0"/>
              <a:t>You can control membership for local groups on workstations and servers</a:t>
            </a:r>
            <a:r>
              <a:rPr lang="en-US" dirty="0"/>
              <a:t> by using the following </a:t>
            </a:r>
            <a:r>
              <a:rPr lang="bs-Latn-BA" dirty="0"/>
              <a:t>attributes:</a:t>
            </a:r>
          </a:p>
          <a:p>
            <a:pPr lvl="2"/>
            <a:r>
              <a:rPr lang="bs-Latn-BA" dirty="0"/>
              <a:t>Members</a:t>
            </a:r>
          </a:p>
          <a:p>
            <a:pPr lvl="2"/>
            <a:r>
              <a:rPr lang="bs-Latn-BA" dirty="0"/>
              <a:t>Member of</a:t>
            </a:r>
          </a:p>
          <a:p>
            <a:pPr lvl="1"/>
            <a:r>
              <a:rPr lang="en-US" dirty="0"/>
              <a:t>You </a:t>
            </a:r>
            <a:r>
              <a:rPr lang="bs-Latn-BA" dirty="0"/>
              <a:t>cannot </a:t>
            </a:r>
            <a:r>
              <a:rPr lang="en-US" dirty="0"/>
              <a:t>use these </a:t>
            </a:r>
            <a:r>
              <a:rPr lang="bs-Latn-BA" dirty="0"/>
              <a:t>with domain groups</a:t>
            </a:r>
          </a:p>
          <a:p>
            <a:r>
              <a:rPr lang="bs-Latn-BA" dirty="0"/>
              <a:t>Protected Users group:</a:t>
            </a:r>
          </a:p>
          <a:p>
            <a:pPr lvl="1"/>
            <a:r>
              <a:rPr lang="en-US" dirty="0"/>
              <a:t>Provides additional protection against the compromise of credentials during authentication processes</a:t>
            </a:r>
            <a:endParaRPr lang="bs-Latn-BA" dirty="0"/>
          </a:p>
          <a:p>
            <a:pPr lvl="1"/>
            <a:r>
              <a:rPr lang="en-US" dirty="0"/>
              <a:t>Members of this group automatically have </a:t>
            </a:r>
            <a:r>
              <a:rPr lang="en-US" dirty="0" err="1"/>
              <a:t>nonconfigurable</a:t>
            </a:r>
            <a:r>
              <a:rPr lang="en-US" dirty="0"/>
              <a:t> protection applied to their accounts</a:t>
            </a:r>
            <a:endParaRPr lang="bs-Latn-BA" dirty="0"/>
          </a:p>
          <a:p>
            <a:endParaRPr lang="bs-Latn-BA" dirty="0"/>
          </a:p>
        </p:txBody>
      </p:sp>
    </p:spTree>
    <p:extLst>
      <p:ext uri="{BB962C8B-B14F-4D97-AF65-F5344CB8AC3E}">
        <p14:creationId xmlns:p14="http://schemas.microsoft.com/office/powerpoint/2010/main" val="1442911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67c9666f-d75e-456e-afce-f0603b54bb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Fine-grained password and lockout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800"/>
              </a:spcBef>
            </a:pPr>
            <a:r>
              <a:rPr lang="en-US" dirty="0"/>
              <a:t>You can use fine-grained password policies to specify multiple password policies within a single domain</a:t>
            </a:r>
          </a:p>
          <a:p>
            <a:pPr>
              <a:spcBef>
                <a:spcPts val="800"/>
              </a:spcBef>
            </a:pPr>
            <a:r>
              <a:rPr lang="en-US" dirty="0"/>
              <a:t>Fine-grained password policies:</a:t>
            </a:r>
          </a:p>
          <a:p>
            <a:pPr lvl="1">
              <a:spcBef>
                <a:spcPts val="800"/>
              </a:spcBef>
            </a:pPr>
            <a:r>
              <a:rPr lang="en-US" dirty="0"/>
              <a:t>Apply only to user objects, </a:t>
            </a:r>
            <a:r>
              <a:rPr lang="en-US" b="1" dirty="0" err="1"/>
              <a:t>InetOrgPerson</a:t>
            </a:r>
            <a:r>
              <a:rPr lang="en-US" dirty="0"/>
              <a:t> objects, or global security groups</a:t>
            </a:r>
          </a:p>
          <a:p>
            <a:pPr lvl="1"/>
            <a:r>
              <a:rPr lang="en-US" dirty="0"/>
              <a:t>Do not apply directly to an OU </a:t>
            </a:r>
          </a:p>
          <a:p>
            <a:pPr lvl="1"/>
            <a:r>
              <a:rPr lang="en-US" dirty="0"/>
              <a:t>Do not interfere with custom password filters that you might use in the same domain</a:t>
            </a:r>
          </a:p>
        </p:txBody>
      </p:sp>
    </p:spTree>
    <p:extLst>
      <p:ext uri="{BB962C8B-B14F-4D97-AF65-F5344CB8AC3E}">
        <p14:creationId xmlns:p14="http://schemas.microsoft.com/office/powerpoint/2010/main" val="2856616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5ce6d67-7e81-4884-811f-c47985295a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Tools for creating PSOs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1200"/>
              </a:spcBef>
              <a:buNone/>
            </a:pPr>
            <a:r>
              <a:rPr lang="en-US" dirty="0"/>
              <a:t>Windows Server 2012</a:t>
            </a:r>
            <a:r>
              <a:rPr lang="bs-Latn-BA" dirty="0"/>
              <a:t> and newer operating systems</a:t>
            </a:r>
            <a:r>
              <a:rPr lang="en-US" dirty="0"/>
              <a:t> provide two tools for configuring PSOs:</a:t>
            </a:r>
          </a:p>
          <a:p>
            <a:pPr>
              <a:spcBef>
                <a:spcPts val="1200"/>
              </a:spcBef>
            </a:pPr>
            <a:r>
              <a:rPr lang="en-US" dirty="0"/>
              <a:t>Windows PowerShell </a:t>
            </a:r>
            <a:r>
              <a:rPr lang="en-US" dirty="0" err="1"/>
              <a:t>cmdlets</a:t>
            </a:r>
            <a:r>
              <a:rPr lang="en-US" dirty="0"/>
              <a:t>:</a:t>
            </a:r>
          </a:p>
          <a:p>
            <a:pPr lvl="1">
              <a:spcBef>
                <a:spcPts val="800"/>
              </a:spcBef>
            </a:pPr>
            <a:r>
              <a:rPr lang="en-US" b="1" dirty="0"/>
              <a:t>New-</a:t>
            </a:r>
            <a:r>
              <a:rPr lang="en-US" b="1" dirty="0" err="1"/>
              <a:t>ADFineGrainedPasswordPolicy</a:t>
            </a:r>
            <a:endParaRPr lang="en-US" b="1" dirty="0"/>
          </a:p>
          <a:p>
            <a:pPr lvl="1">
              <a:spcBef>
                <a:spcPts val="1200"/>
              </a:spcBef>
            </a:pPr>
            <a:r>
              <a:rPr lang="en-US" b="1" dirty="0"/>
              <a:t>Add-</a:t>
            </a:r>
            <a:r>
              <a:rPr lang="en-US" b="1" dirty="0" err="1"/>
              <a:t>FineGrainedPasswordPolicySubject</a:t>
            </a:r>
            <a:endParaRPr lang="en-US" b="1" dirty="0"/>
          </a:p>
          <a:p>
            <a:pPr>
              <a:spcBef>
                <a:spcPts val="1200"/>
              </a:spcBef>
            </a:pPr>
            <a:r>
              <a:rPr lang="en-US" dirty="0"/>
              <a:t>Active Directory Administrative Center</a:t>
            </a:r>
          </a:p>
        </p:txBody>
      </p:sp>
    </p:spTree>
    <p:extLst>
      <p:ext uri="{BB962C8B-B14F-4D97-AF65-F5344CB8AC3E}">
        <p14:creationId xmlns:p14="http://schemas.microsoft.com/office/powerpoint/2010/main" val="3956085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143d0e70-1f80-4419-9be9-d621650821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Demonstration: Configuring a fine-grained </a:t>
            </a:r>
            <a:br>
              <a:rPr lang="en-IN" sz="2600" dirty="0"/>
            </a:br>
            <a:r>
              <a:rPr lang="en-IN" sz="2600" dirty="0"/>
              <a:t>password policy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configure and apply a fine-grained password policy</a:t>
            </a:r>
          </a:p>
        </p:txBody>
      </p:sp>
    </p:spTree>
    <p:extLst>
      <p:ext uri="{BB962C8B-B14F-4D97-AF65-F5344CB8AC3E}">
        <p14:creationId xmlns:p14="http://schemas.microsoft.com/office/powerpoint/2010/main" val="1145042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725593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11081742-eb04-44de-b9c2-19e67aeb2f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PSO precedence and resultant PSO</a:t>
            </a:r>
          </a:p>
        </p:txBody>
      </p:sp>
      <p:sp>
        <p:nvSpPr>
          <p:cNvPr id="4" name="Content Placeholder 2"/>
          <p:cNvSpPr txBox="1">
            <a:spLocks/>
          </p:cNvSpPr>
          <p:nvPr/>
        </p:nvSpPr>
        <p:spPr bwMode="auto">
          <a:xfrm>
            <a:off x="611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spcBef>
                <a:spcPts val="800"/>
              </a:spcBef>
              <a:buClr>
                <a:schemeClr val="accent2">
                  <a:lumMod val="75000"/>
                </a:schemeClr>
              </a:buClr>
              <a:buFont typeface="Arial" pitchFamily="34" charset="0"/>
              <a:buChar char="•"/>
            </a:pPr>
            <a:r>
              <a:rPr lang="en-US" sz="2000" b="0" kern="0" dirty="0">
                <a:latin typeface="Segoe UI" pitchFamily="34" charset="0"/>
                <a:cs typeface="Segoe UI" pitchFamily="34" charset="0"/>
              </a:rPr>
              <a:t>If multiple PSOs apply to a user:</a:t>
            </a:r>
          </a:p>
          <a:p>
            <a:pPr marL="806958" lvl="2" indent="-285750">
              <a:spcBef>
                <a:spcPts val="800"/>
              </a:spcBef>
              <a:buClr>
                <a:schemeClr val="accent2">
                  <a:lumMod val="75000"/>
                </a:schemeClr>
              </a:buClr>
              <a:buSzPct val="100000"/>
              <a:buFont typeface="Arial" pitchFamily="34" charset="0"/>
              <a:buChar char="•"/>
            </a:pPr>
            <a:r>
              <a:rPr lang="en-US" sz="2000" b="0" kern="0" dirty="0">
                <a:latin typeface="Segoe UI" pitchFamily="34" charset="0"/>
                <a:cs typeface="Segoe UI" pitchFamily="34" charset="0"/>
              </a:rPr>
              <a:t>The PSOs that you directly apply take precedence rather than the PSOs that you apply by using group memberships</a:t>
            </a:r>
          </a:p>
          <a:p>
            <a:pPr marL="806958" lvl="2" indent="-285750">
              <a:spcBef>
                <a:spcPts val="800"/>
              </a:spcBef>
              <a:buClr>
                <a:schemeClr val="accent2">
                  <a:lumMod val="75000"/>
                </a:schemeClr>
              </a:buClr>
              <a:buSzPct val="100000"/>
              <a:buFont typeface="Arial" pitchFamily="34" charset="0"/>
              <a:buChar char="•"/>
            </a:pPr>
            <a:r>
              <a:rPr lang="en-US" sz="2000" b="0" kern="0" dirty="0">
                <a:latin typeface="Segoe UI" pitchFamily="34" charset="0"/>
                <a:cs typeface="Segoe UI" pitchFamily="34" charset="0"/>
              </a:rPr>
              <a:t>The PSO with the lowest precedence wins</a:t>
            </a:r>
          </a:p>
          <a:p>
            <a:pPr marL="806958" lvl="2" indent="-285750">
              <a:spcBef>
                <a:spcPts val="800"/>
              </a:spcBef>
              <a:buClr>
                <a:schemeClr val="accent2">
                  <a:lumMod val="75000"/>
                </a:schemeClr>
              </a:buClr>
              <a:buSzPct val="100000"/>
              <a:buFont typeface="Arial" pitchFamily="34" charset="0"/>
              <a:buChar char="•"/>
            </a:pPr>
            <a:r>
              <a:rPr lang="en-US" sz="2000" b="0" kern="0" dirty="0">
                <a:latin typeface="Segoe UI" pitchFamily="34" charset="0"/>
                <a:cs typeface="Segoe UI" pitchFamily="34" charset="0"/>
              </a:rPr>
              <a:t>If two PSOs have the same precedence, the smallest </a:t>
            </a:r>
            <a:r>
              <a:rPr lang="en-US" sz="2000" b="0" kern="0" dirty="0" err="1">
                <a:latin typeface="Segoe UI" pitchFamily="34" charset="0"/>
                <a:cs typeface="Segoe UI" pitchFamily="34" charset="0"/>
              </a:rPr>
              <a:t>objectGUID</a:t>
            </a:r>
            <a:r>
              <a:rPr lang="en-US" sz="2000" b="0" kern="0" dirty="0">
                <a:latin typeface="Segoe UI" pitchFamily="34" charset="0"/>
                <a:cs typeface="Segoe UI" pitchFamily="34" charset="0"/>
              </a:rPr>
              <a:t> wins</a:t>
            </a:r>
          </a:p>
          <a:p>
            <a:pPr marL="342900" indent="-342900">
              <a:buClr>
                <a:schemeClr val="accent2">
                  <a:lumMod val="75000"/>
                </a:schemeClr>
              </a:buClr>
              <a:buFont typeface="Arial" pitchFamily="34" charset="0"/>
              <a:buChar char="•"/>
            </a:pPr>
            <a:r>
              <a:rPr lang="en-US" sz="2000" b="0" kern="0" dirty="0">
                <a:latin typeface="Segoe UI" pitchFamily="34" charset="0"/>
                <a:cs typeface="Segoe UI" pitchFamily="34" charset="0"/>
              </a:rPr>
              <a:t>To evaluate a user object to see which PSO has been applied, you can use the </a:t>
            </a:r>
            <a:r>
              <a:rPr lang="en-US" sz="2000" kern="0" dirty="0" err="1">
                <a:latin typeface="Segoe UI" pitchFamily="34" charset="0"/>
                <a:cs typeface="Segoe UI" pitchFamily="34" charset="0"/>
              </a:rPr>
              <a:t>msDS-ResultantPSO</a:t>
            </a:r>
            <a:r>
              <a:rPr lang="en-US" sz="2000" b="0" kern="0" dirty="0">
                <a:latin typeface="Segoe UI" pitchFamily="34" charset="0"/>
                <a:cs typeface="Segoe UI" pitchFamily="34" charset="0"/>
              </a:rPr>
              <a:t> Active Directory attribute</a:t>
            </a:r>
          </a:p>
          <a:p>
            <a:pPr marL="342900" indent="-342900">
              <a:buClr>
                <a:schemeClr val="accent2">
                  <a:lumMod val="75000"/>
                </a:schemeClr>
              </a:buClr>
              <a:buFont typeface="Arial" pitchFamily="34" charset="0"/>
              <a:buChar char="•"/>
            </a:pPr>
            <a:r>
              <a:rPr lang="en-US" sz="2000" b="0" dirty="0">
                <a:latin typeface="Segoe UI" pitchFamily="34" charset="0"/>
                <a:cs typeface="Segoe UI" pitchFamily="34" charset="0"/>
              </a:rPr>
              <a:t>To view the effective PSO that AD DS applies to a user:</a:t>
            </a:r>
          </a:p>
          <a:p>
            <a:pPr marL="627063" lvl="1" indent="-342900">
              <a:buClr>
                <a:schemeClr val="accent2">
                  <a:lumMod val="75000"/>
                </a:schemeClr>
              </a:buClr>
              <a:buFont typeface="+mj-lt"/>
              <a:buAutoNum type="arabicPeriod"/>
            </a:pPr>
            <a:r>
              <a:rPr lang="en-US" sz="2000" b="0" dirty="0">
                <a:latin typeface="Segoe UI" pitchFamily="34" charset="0"/>
                <a:cs typeface="Segoe UI" pitchFamily="34" charset="0"/>
              </a:rPr>
              <a:t>Open Active Directory Users and Computers, and on the </a:t>
            </a:r>
            <a:r>
              <a:rPr lang="en-US" sz="2000" dirty="0">
                <a:latin typeface="Segoe UI" pitchFamily="34" charset="0"/>
                <a:cs typeface="Segoe UI" pitchFamily="34" charset="0"/>
              </a:rPr>
              <a:t>View</a:t>
            </a:r>
            <a:r>
              <a:rPr lang="en-US" sz="2000" b="0" dirty="0">
                <a:latin typeface="Segoe UI" pitchFamily="34" charset="0"/>
                <a:cs typeface="Segoe UI" pitchFamily="34" charset="0"/>
              </a:rPr>
              <a:t> menu, ensure that Advanced Features is enabled</a:t>
            </a:r>
          </a:p>
          <a:p>
            <a:pPr marL="627063" lvl="1" indent="-342900">
              <a:buClr>
                <a:schemeClr val="accent2">
                  <a:lumMod val="75000"/>
                </a:schemeClr>
              </a:buClr>
              <a:buFont typeface="+mj-lt"/>
              <a:buAutoNum type="arabicPeriod"/>
            </a:pPr>
            <a:r>
              <a:rPr lang="en-US" sz="2000" b="0" dirty="0">
                <a:latin typeface="Segoe UI" pitchFamily="34" charset="0"/>
                <a:cs typeface="Segoe UI" pitchFamily="34" charset="0"/>
              </a:rPr>
              <a:t>Open the properties of a user account</a:t>
            </a:r>
          </a:p>
          <a:p>
            <a:pPr marL="627063" lvl="1" indent="-342900">
              <a:buClr>
                <a:schemeClr val="accent2">
                  <a:lumMod val="75000"/>
                </a:schemeClr>
              </a:buClr>
              <a:buFont typeface="+mj-lt"/>
              <a:buAutoNum type="arabicPeriod"/>
            </a:pPr>
            <a:r>
              <a:rPr lang="en-US" sz="2000" b="0" dirty="0">
                <a:latin typeface="Segoe UI" pitchFamily="34" charset="0"/>
                <a:cs typeface="Segoe UI" pitchFamily="34" charset="0"/>
              </a:rPr>
              <a:t>On the </a:t>
            </a:r>
            <a:r>
              <a:rPr lang="en-US" sz="2000" dirty="0">
                <a:latin typeface="Segoe UI" pitchFamily="34" charset="0"/>
                <a:cs typeface="Segoe UI" pitchFamily="34" charset="0"/>
              </a:rPr>
              <a:t>Attribute Editor </a:t>
            </a:r>
            <a:r>
              <a:rPr lang="en-US" sz="2000" b="0" dirty="0">
                <a:latin typeface="Segoe UI" pitchFamily="34" charset="0"/>
                <a:cs typeface="Segoe UI" pitchFamily="34" charset="0"/>
              </a:rPr>
              <a:t>tab, view the </a:t>
            </a:r>
            <a:r>
              <a:rPr lang="en-US" sz="2000" dirty="0" err="1">
                <a:latin typeface="Segoe UI" pitchFamily="34" charset="0"/>
                <a:cs typeface="Segoe UI" pitchFamily="34" charset="0"/>
              </a:rPr>
              <a:t>msDS-ResultantPSO</a:t>
            </a:r>
            <a:r>
              <a:rPr lang="en-US" sz="2000" dirty="0">
                <a:latin typeface="Segoe UI" pitchFamily="34" charset="0"/>
                <a:cs typeface="Segoe UI" pitchFamily="34" charset="0"/>
              </a:rPr>
              <a:t> </a:t>
            </a:r>
            <a:r>
              <a:rPr lang="en-US" sz="2000" b="0" dirty="0">
                <a:latin typeface="Segoe UI" pitchFamily="34" charset="0"/>
                <a:cs typeface="Segoe UI" pitchFamily="34" charset="0"/>
              </a:rPr>
              <a:t>attribute if you have configured the </a:t>
            </a:r>
            <a:r>
              <a:rPr lang="en-US" sz="2000" dirty="0">
                <a:latin typeface="Segoe UI" pitchFamily="34" charset="0"/>
                <a:cs typeface="Segoe UI" pitchFamily="34" charset="0"/>
              </a:rPr>
              <a:t>Show Constructed Attributes </a:t>
            </a:r>
            <a:r>
              <a:rPr lang="en-US" sz="2000" b="0" dirty="0">
                <a:latin typeface="Segoe UI" pitchFamily="34" charset="0"/>
                <a:cs typeface="Segoe UI" pitchFamily="34" charset="0"/>
              </a:rPr>
              <a:t>option under the </a:t>
            </a:r>
            <a:r>
              <a:rPr lang="en-US" sz="2000" dirty="0">
                <a:latin typeface="Segoe UI" pitchFamily="34" charset="0"/>
                <a:cs typeface="Segoe UI" pitchFamily="34" charset="0"/>
              </a:rPr>
              <a:t>Filter</a:t>
            </a:r>
            <a:r>
              <a:rPr lang="en-US" sz="2000" b="0" dirty="0">
                <a:latin typeface="Segoe UI" pitchFamily="34" charset="0"/>
                <a:cs typeface="Segoe UI" pitchFamily="34" charset="0"/>
              </a:rPr>
              <a:t> options</a:t>
            </a:r>
            <a:endParaRPr lang="en-IN" sz="2000" b="0" dirty="0">
              <a:latin typeface="Segoe UI" pitchFamily="34" charset="0"/>
              <a:cs typeface="Segoe UI" pitchFamily="34" charset="0"/>
            </a:endParaRPr>
          </a:p>
        </p:txBody>
      </p:sp>
    </p:spTree>
    <p:extLst>
      <p:ext uri="{BB962C8B-B14F-4D97-AF65-F5344CB8AC3E}">
        <p14:creationId xmlns:p14="http://schemas.microsoft.com/office/powerpoint/2010/main" val="246259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1: Securing domain controllers</a:t>
            </a:r>
          </a:p>
        </p:txBody>
      </p:sp>
      <p:sp>
        <p:nvSpPr>
          <p:cNvPr id="3" name="Text Placeholder 2"/>
          <p:cNvSpPr>
            <a:spLocks noGrp="1"/>
          </p:cNvSpPr>
          <p:nvPr>
            <p:ph type="body" idx="1"/>
          </p:nvPr>
        </p:nvSpPr>
        <p:spPr/>
        <p:txBody>
          <a:bodyPr/>
          <a:lstStyle/>
          <a:p>
            <a:r>
              <a:rPr lang="en-IN"/>
              <a:t>Security risks that can affect domain controllers
Modifying the security settings of domain controllers
Implementing secure authentication
Securing physical access to domain controllers
What are RODCs?
Deploying an RODC
Planning and configuring an RODC password replication policy
Demonstration: Configuring a password replication policy
Separating RODC local administration</a:t>
            </a:r>
          </a:p>
        </p:txBody>
      </p:sp>
    </p:spTree>
    <p:extLst>
      <p:ext uri="{BB962C8B-B14F-4D97-AF65-F5344CB8AC3E}">
        <p14:creationId xmlns:p14="http://schemas.microsoft.com/office/powerpoint/2010/main" val="1996696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b1d662a-cc1d-485c-9909-49455477a85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IN" dirty="0"/>
              <a:t>Account-security options in Windows Server 2016</a:t>
            </a:r>
          </a:p>
        </p:txBody>
      </p:sp>
      <p:sp>
        <p:nvSpPr>
          <p:cNvPr id="4" name="Content Placeholder 2"/>
          <p:cNvSpPr>
            <a:spLocks noGrp="1"/>
          </p:cNvSpPr>
          <p:nvPr/>
        </p:nvSpPr>
        <p:spPr bwMode="auto">
          <a:xfrm>
            <a:off x="458788" y="914400"/>
            <a:ext cx="8119156" cy="5836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Protected Users group:</a:t>
            </a:r>
          </a:p>
          <a:p>
            <a:pPr lvl="1"/>
            <a:r>
              <a:rPr lang="de-DE" sz="1800" dirty="0"/>
              <a:t>Protects users in the Protected Users group</a:t>
            </a:r>
          </a:p>
          <a:p>
            <a:pPr lvl="1"/>
            <a:r>
              <a:rPr lang="de-DE" sz="1800" dirty="0"/>
              <a:t>Prevents locally cached user profiles and credentials</a:t>
            </a:r>
          </a:p>
          <a:p>
            <a:pPr lvl="1"/>
            <a:r>
              <a:rPr lang="de-DE" sz="1800" dirty="0"/>
              <a:t>Requires Kerberos authentication, limits TGT to four hours</a:t>
            </a:r>
          </a:p>
          <a:p>
            <a:pPr lvl="1"/>
            <a:r>
              <a:rPr lang="de-DE" sz="1800" dirty="0"/>
              <a:t>No offline sign in</a:t>
            </a:r>
          </a:p>
          <a:p>
            <a:pPr lvl="1"/>
            <a:r>
              <a:rPr lang="de-DE" sz="1800" dirty="0"/>
              <a:t>Windows 8.1</a:t>
            </a:r>
            <a:r>
              <a:rPr lang="bs-Latn-BA" sz="1800" dirty="0"/>
              <a:t>, Windows 10, </a:t>
            </a:r>
            <a:r>
              <a:rPr lang="de-DE" sz="1800" dirty="0"/>
              <a:t>Windows Server 2012 R2</a:t>
            </a:r>
            <a:r>
              <a:rPr lang="bs-Latn-BA" sz="1800" dirty="0"/>
              <a:t> and </a:t>
            </a:r>
            <a:br>
              <a:rPr lang="en-US" sz="1800" dirty="0"/>
            </a:br>
            <a:r>
              <a:rPr lang="bs-Latn-BA" sz="1800" dirty="0"/>
              <a:t>Windows Server 2016</a:t>
            </a:r>
            <a:r>
              <a:rPr lang="de-DE" sz="1800" dirty="0"/>
              <a:t> domain members only</a:t>
            </a:r>
          </a:p>
          <a:p>
            <a:r>
              <a:rPr lang="en-US" dirty="0"/>
              <a:t>Authentication policies:</a:t>
            </a:r>
          </a:p>
          <a:p>
            <a:pPr lvl="1"/>
            <a:r>
              <a:rPr lang="de-DE" sz="1800" dirty="0"/>
              <a:t>Configured as authentication policy object in AD DS, applied to user, service, or computer accounts</a:t>
            </a:r>
          </a:p>
          <a:p>
            <a:pPr lvl="1"/>
            <a:r>
              <a:rPr lang="de-DE" sz="1800" dirty="0"/>
              <a:t>Custom TGT</a:t>
            </a:r>
          </a:p>
          <a:p>
            <a:pPr lvl="1"/>
            <a:r>
              <a:rPr lang="de-DE" sz="1800" dirty="0"/>
              <a:t>Uses claims (DAC) for custom conditions</a:t>
            </a:r>
          </a:p>
          <a:p>
            <a:r>
              <a:rPr lang="de-DE" dirty="0"/>
              <a:t>Authentication policy silos:</a:t>
            </a:r>
          </a:p>
          <a:p>
            <a:pPr lvl="1"/>
            <a:r>
              <a:rPr lang="de-DE" sz="1800" dirty="0"/>
              <a:t>AD DS object</a:t>
            </a:r>
          </a:p>
          <a:p>
            <a:pPr lvl="1"/>
            <a:r>
              <a:rPr lang="de-DE" sz="1800" dirty="0"/>
              <a:t>Centrally apply authentication policies to multiple objects</a:t>
            </a:r>
          </a:p>
          <a:p>
            <a:pPr lvl="1"/>
            <a:r>
              <a:rPr lang="de-DE" sz="1800" dirty="0"/>
              <a:t>Additional claim allows administrators to configure file access per silo</a:t>
            </a:r>
          </a:p>
          <a:p>
            <a:endParaRPr lang="en-US" dirty="0"/>
          </a:p>
        </p:txBody>
      </p:sp>
    </p:spTree>
    <p:extLst>
      <p:ext uri="{BB962C8B-B14F-4D97-AF65-F5344CB8AC3E}">
        <p14:creationId xmlns:p14="http://schemas.microsoft.com/office/powerpoint/2010/main" val="407390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8cf9b37e-fa27-4ec9-8d2b-fd2843c01e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Configuring user account policies</a:t>
            </a:r>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a:latin typeface="Segoe UI" panose="020B0502040204020203" pitchFamily="34" charset="0"/>
                <a:cs typeface="Segoe UI" panose="020B0502040204020203" pitchFamily="34" charset="0"/>
              </a:rPr>
              <a:t>Local Security Policy account settings:</a:t>
            </a: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Configure with </a:t>
            </a:r>
            <a:r>
              <a:rPr lang="en-US" sz="2400" b="1" dirty="0" err="1">
                <a:latin typeface="Segoe UI" panose="020B0502040204020203" pitchFamily="34" charset="0"/>
                <a:cs typeface="Segoe UI" panose="020B0502040204020203" pitchFamily="34" charset="0"/>
              </a:rPr>
              <a:t>secpol.msc</a:t>
            </a:r>
            <a:endParaRPr lang="en-US" sz="2400" b="1" dirty="0">
              <a:latin typeface="Segoe UI" panose="020B0502040204020203" pitchFamily="34" charset="0"/>
              <a:cs typeface="Segoe UI" panose="020B0502040204020203" pitchFamily="34" charset="0"/>
            </a:endParaRP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Apply to local user accounts</a:t>
            </a:r>
          </a:p>
          <a:p>
            <a:r>
              <a:rPr lang="en-US" sz="2800" dirty="0">
                <a:latin typeface="Segoe UI" panose="020B0502040204020203" pitchFamily="34" charset="0"/>
                <a:cs typeface="Segoe UI" panose="020B0502040204020203" pitchFamily="34" charset="0"/>
              </a:rPr>
              <a:t>Group Policy account settings:</a:t>
            </a: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Configure with the Group Policy Management console</a:t>
            </a: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Apply to all accounts in AD DS and local accounts on computers joined to the domain</a:t>
            </a: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Can apply only once in a domain and in only one GPO</a:t>
            </a: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Take precedence over Local Security Policy settings</a:t>
            </a:r>
          </a:p>
        </p:txBody>
      </p:sp>
    </p:spTree>
    <p:extLst>
      <p:ext uri="{BB962C8B-B14F-4D97-AF65-F5344CB8AC3E}">
        <p14:creationId xmlns:p14="http://schemas.microsoft.com/office/powerpoint/2010/main" val="156317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a61f43ba-7b45-40ad-afa2-be26d54e21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Enhancing password authentication with Windows Hello and MFA</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To enhance security of </a:t>
            </a:r>
            <a:r>
              <a:rPr lang="en-US" dirty="0"/>
              <a:t>the </a:t>
            </a:r>
            <a:r>
              <a:rPr lang="bs-Latn-BA" dirty="0"/>
              <a:t>authentication process, you can use:</a:t>
            </a:r>
          </a:p>
          <a:p>
            <a:r>
              <a:rPr lang="bs-Latn-BA" dirty="0"/>
              <a:t>Windows Hello</a:t>
            </a:r>
            <a:r>
              <a:rPr lang="en-US" dirty="0"/>
              <a:t>:</a:t>
            </a:r>
            <a:endParaRPr lang="bs-Latn-BA" dirty="0"/>
          </a:p>
          <a:p>
            <a:pPr lvl="1"/>
            <a:r>
              <a:rPr lang="bs-Latn-BA" dirty="0"/>
              <a:t>For biometric-based sign in to Windows</a:t>
            </a:r>
          </a:p>
          <a:p>
            <a:r>
              <a:rPr lang="bs-Latn-BA" dirty="0"/>
              <a:t>Microsoft Passport</a:t>
            </a:r>
            <a:r>
              <a:rPr lang="en-US" dirty="0"/>
              <a:t>:</a:t>
            </a:r>
            <a:endParaRPr lang="bs-Latn-BA" dirty="0"/>
          </a:p>
          <a:p>
            <a:pPr lvl="1"/>
            <a:r>
              <a:rPr lang="bs-Latn-BA" dirty="0"/>
              <a:t>To leverage Windows Hello and TPM</a:t>
            </a:r>
          </a:p>
          <a:p>
            <a:r>
              <a:rPr lang="bs-Latn-BA" dirty="0"/>
              <a:t>Azure Multi-</a:t>
            </a:r>
            <a:r>
              <a:rPr lang="en-US" dirty="0"/>
              <a:t>F</a:t>
            </a:r>
            <a:r>
              <a:rPr lang="bs-Latn-BA" dirty="0"/>
              <a:t>actor Authentication</a:t>
            </a:r>
            <a:r>
              <a:rPr lang="en-US" dirty="0"/>
              <a:t>:</a:t>
            </a:r>
          </a:p>
          <a:p>
            <a:pPr lvl="1"/>
            <a:r>
              <a:rPr lang="en-US" dirty="0"/>
              <a:t>To </a:t>
            </a:r>
            <a:r>
              <a:rPr lang="bs-Latn-BA" dirty="0"/>
              <a:t>enhance account security by adding second factor of verification</a:t>
            </a:r>
            <a:endParaRPr lang="en-US" dirty="0"/>
          </a:p>
          <a:p>
            <a:pPr lvl="1"/>
            <a:r>
              <a:rPr lang="bs-Latn-BA" dirty="0"/>
              <a:t>Can be used in cloud or for on-premises applications</a:t>
            </a:r>
            <a:endParaRPr lang="en-US" dirty="0"/>
          </a:p>
        </p:txBody>
      </p:sp>
      <p:pic>
        <p:nvPicPr>
          <p:cNvPr id="5" name="Picture 4" descr="This is a build slide with six frames. The default build shows the components that DirectAccess requires to support internal client conn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308"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280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d479dee-75b7-45ed-a843-21c65463ac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Enhancing password authentication with Windows Hello and MFA</a:t>
            </a:r>
          </a:p>
        </p:txBody>
      </p:sp>
      <p:pic>
        <p:nvPicPr>
          <p:cNvPr id="4" name="Picture 3" descr="This is a build slide with six frames. The default build shows the components that DirectAccess requires to support internal client conn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544"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2"/>
          <p:cNvSpPr txBox="1"/>
          <p:nvPr/>
        </p:nvSpPr>
        <p:spPr>
          <a:xfrm>
            <a:off x="697152" y="1007110"/>
            <a:ext cx="363509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cs typeface="Segoe UI" pitchFamily="34" charset="0"/>
              </a:rPr>
              <a:t>How Windows Hello works</a:t>
            </a:r>
            <a:endParaRPr lang="en-IN" sz="2200" b="0" dirty="0">
              <a:latin typeface="Segoe UI" pitchFamily="34" charset="0"/>
              <a:cs typeface="Segoe UI" pitchFamily="34" charset="0"/>
            </a:endParaRPr>
          </a:p>
        </p:txBody>
      </p:sp>
      <p:grpSp>
        <p:nvGrpSpPr>
          <p:cNvPr id="6" name="Group 5" descr="The illustration includes a user that provides a personal identification number (PIN) to Windows Hello, which passes the information to a trusted platform module (TPM) chip. The TPM chip then provides authentication credentials to the application that runs on a server."/>
          <p:cNvGrpSpPr/>
          <p:nvPr/>
        </p:nvGrpSpPr>
        <p:grpSpPr>
          <a:xfrm>
            <a:off x="1617845" y="1030647"/>
            <a:ext cx="5426819" cy="5824250"/>
            <a:chOff x="2094095" y="516297"/>
            <a:chExt cx="5426819" cy="582425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8429" y="516297"/>
              <a:ext cx="504371" cy="116010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4095" y="2796834"/>
              <a:ext cx="948600" cy="96141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0800" y="2860377"/>
              <a:ext cx="1120114" cy="805986"/>
            </a:xfrm>
            <a:prstGeom prst="rect">
              <a:avLst/>
            </a:prstGeom>
          </p:spPr>
        </p:pic>
        <p:sp>
          <p:nvSpPr>
            <p:cNvPr id="10" name="TextBox 30"/>
            <p:cNvSpPr txBox="1"/>
            <p:nvPr/>
          </p:nvSpPr>
          <p:spPr>
            <a:xfrm>
              <a:off x="4312874" y="4756666"/>
              <a:ext cx="54854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cs typeface="Segoe UI" pitchFamily="34" charset="0"/>
                </a:rPr>
                <a:t>PIN</a:t>
              </a:r>
              <a:endParaRPr lang="en-IN" dirty="0">
                <a:latin typeface="Segoe UI" pitchFamily="34" charset="0"/>
                <a:cs typeface="Segoe UI" pitchFamily="34" charset="0"/>
              </a:endParaRPr>
            </a:p>
          </p:txBody>
        </p:sp>
        <p:sp>
          <p:nvSpPr>
            <p:cNvPr id="11" name="TextBox 31"/>
            <p:cNvSpPr txBox="1"/>
            <p:nvPr/>
          </p:nvSpPr>
          <p:spPr>
            <a:xfrm>
              <a:off x="4180844" y="5694216"/>
              <a:ext cx="1184940"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latin typeface="Segoe UI" pitchFamily="34" charset="0"/>
                  <a:cs typeface="Segoe UI" pitchFamily="34" charset="0"/>
                </a:rPr>
                <a:t>Windows </a:t>
              </a:r>
            </a:p>
            <a:p>
              <a:pPr algn="ctr"/>
              <a:r>
                <a:rPr lang="en-US" dirty="0">
                  <a:latin typeface="Segoe UI" pitchFamily="34" charset="0"/>
                  <a:cs typeface="Segoe UI" pitchFamily="34" charset="0"/>
                </a:rPr>
                <a:t>Hello</a:t>
              </a:r>
              <a:endParaRPr lang="en-IN" dirty="0">
                <a:latin typeface="Segoe UI" pitchFamily="34" charset="0"/>
                <a:cs typeface="Segoe UI" pitchFamily="34" charset="0"/>
              </a:endParaRPr>
            </a:p>
          </p:txBody>
        </p:sp>
        <p:cxnSp>
          <p:nvCxnSpPr>
            <p:cNvPr id="12" name="Straight Connector 11"/>
            <p:cNvCxnSpPr>
              <a:endCxn id="10" idx="1"/>
            </p:cNvCxnSpPr>
            <p:nvPr/>
          </p:nvCxnSpPr>
          <p:spPr>
            <a:xfrm>
              <a:off x="3429000" y="4941332"/>
              <a:ext cx="88387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9000" y="6012640"/>
              <a:ext cx="88387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51120" y="6017381"/>
              <a:ext cx="64008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23847" y="4964300"/>
              <a:ext cx="88387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9000" y="4964300"/>
              <a:ext cx="0" cy="10483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07721" y="4941332"/>
              <a:ext cx="0" cy="10483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684100" y="5465502"/>
              <a:ext cx="7449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807721" y="5458459"/>
              <a:ext cx="7449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40"/>
            <p:cNvSpPr txBox="1"/>
            <p:nvPr/>
          </p:nvSpPr>
          <p:spPr>
            <a:xfrm>
              <a:off x="6571959" y="5280836"/>
              <a:ext cx="64152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cs typeface="Segoe UI" pitchFamily="34" charset="0"/>
                </a:rPr>
                <a:t>TPM</a:t>
              </a:r>
              <a:endParaRPr lang="en-IN" dirty="0">
                <a:latin typeface="Segoe UI" pitchFamily="34" charset="0"/>
                <a:cs typeface="Segoe UI" pitchFamily="34" charset="0"/>
              </a:endParaRPr>
            </a:p>
          </p:txBody>
        </p:sp>
        <p:cxnSp>
          <p:nvCxnSpPr>
            <p:cNvPr id="21" name="Straight Arrow Connector 20"/>
            <p:cNvCxnSpPr/>
            <p:nvPr/>
          </p:nvCxnSpPr>
          <p:spPr>
            <a:xfrm flipV="1">
              <a:off x="6892720" y="4114800"/>
              <a:ext cx="0" cy="10898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42"/>
            <p:cNvSpPr txBox="1"/>
            <p:nvPr/>
          </p:nvSpPr>
          <p:spPr>
            <a:xfrm>
              <a:off x="6400800" y="3775364"/>
              <a:ext cx="108933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cs typeface="Segoe UI" pitchFamily="34" charset="0"/>
                </a:rPr>
                <a:t>Your app</a:t>
              </a:r>
              <a:endParaRPr lang="en-IN" dirty="0">
                <a:latin typeface="Segoe UI" pitchFamily="34" charset="0"/>
                <a:cs typeface="Segoe UI" pitchFamily="34" charset="0"/>
              </a:endParaRPr>
            </a:p>
          </p:txBody>
        </p:sp>
        <p:cxnSp>
          <p:nvCxnSpPr>
            <p:cNvPr id="23" name="Straight Connector 22"/>
            <p:cNvCxnSpPr/>
            <p:nvPr/>
          </p:nvCxnSpPr>
          <p:spPr>
            <a:xfrm>
              <a:off x="2684100" y="4114800"/>
              <a:ext cx="0" cy="134365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p:cNvCxnSpPr>
            <p:nvPr/>
          </p:nvCxnSpPr>
          <p:spPr>
            <a:xfrm flipV="1">
              <a:off x="3042695" y="3277543"/>
              <a:ext cx="3281905" cy="1"/>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960857" y="1981200"/>
              <a:ext cx="0" cy="802977"/>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46"/>
            <p:cNvSpPr txBox="1"/>
            <p:nvPr/>
          </p:nvSpPr>
          <p:spPr>
            <a:xfrm>
              <a:off x="6564058" y="1618796"/>
              <a:ext cx="8273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cs typeface="Segoe UI" pitchFamily="34" charset="0"/>
                </a:rPr>
                <a:t>Server</a:t>
              </a:r>
              <a:endParaRPr lang="en-IN" dirty="0">
                <a:latin typeface="Segoe UI" pitchFamily="34" charset="0"/>
                <a:cs typeface="Segoe UI" pitchFamily="34" charset="0"/>
              </a:endParaRPr>
            </a:p>
          </p:txBody>
        </p:sp>
        <p:sp>
          <p:nvSpPr>
            <p:cNvPr id="27" name="TextBox 47"/>
            <p:cNvSpPr txBox="1"/>
            <p:nvPr/>
          </p:nvSpPr>
          <p:spPr>
            <a:xfrm>
              <a:off x="2362200" y="3733800"/>
              <a:ext cx="64152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cs typeface="Segoe UI" pitchFamily="34" charset="0"/>
                </a:rPr>
                <a:t>User</a:t>
              </a:r>
              <a:endParaRPr lang="en-IN" dirty="0">
                <a:latin typeface="Segoe UI" pitchFamily="34" charset="0"/>
                <a:cs typeface="Segoe UI" pitchFamily="34" charset="0"/>
              </a:endParaRPr>
            </a:p>
          </p:txBody>
        </p:sp>
      </p:grpSp>
    </p:spTree>
    <p:extLst>
      <p:ext uri="{BB962C8B-B14F-4D97-AF65-F5344CB8AC3E}">
        <p14:creationId xmlns:p14="http://schemas.microsoft.com/office/powerpoint/2010/main" val="3577495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85068a98-0159-4ca5-beca-99093df133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Enhancing password authentication with Windows Hello and MFA</a:t>
            </a:r>
          </a:p>
        </p:txBody>
      </p:sp>
      <p:sp>
        <p:nvSpPr>
          <p:cNvPr id="4" name="Content Placeholder 2"/>
          <p:cNvSpPr>
            <a:spLocks noGrp="1"/>
          </p:cNvSpPr>
          <p:nvPr/>
        </p:nvSpPr>
        <p:spPr bwMode="auto">
          <a:xfrm>
            <a:off x="382588" y="1021215"/>
            <a:ext cx="8685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Multi-Factor Authentication adds a second level of authentication:</a:t>
            </a:r>
          </a:p>
          <a:p>
            <a:r>
              <a:rPr lang="en-GB" sz="2400" dirty="0"/>
              <a:t>Text message</a:t>
            </a:r>
          </a:p>
          <a:p>
            <a:endParaRPr lang="en-GB" dirty="0"/>
          </a:p>
          <a:p>
            <a:endParaRPr lang="en-GB" dirty="0"/>
          </a:p>
          <a:p>
            <a:endParaRPr lang="en-GB" dirty="0"/>
          </a:p>
          <a:p>
            <a:r>
              <a:rPr lang="en-GB" sz="2400" dirty="0"/>
              <a:t>Phone call</a:t>
            </a:r>
          </a:p>
          <a:p>
            <a:endParaRPr lang="en-GB" dirty="0"/>
          </a:p>
          <a:p>
            <a:endParaRPr lang="en-GB" dirty="0"/>
          </a:p>
          <a:p>
            <a:endParaRPr lang="en-GB" dirty="0"/>
          </a:p>
          <a:p>
            <a:r>
              <a:rPr lang="en-GB" sz="2400" dirty="0"/>
              <a:t>Mobile app</a:t>
            </a:r>
          </a:p>
          <a:p>
            <a:pPr marL="0" indent="0">
              <a:buNone/>
            </a:pPr>
            <a:endParaRPr lang="en-GB" dirty="0"/>
          </a:p>
          <a:p>
            <a:pPr marL="0" indent="0">
              <a:buNone/>
            </a:pPr>
            <a:endParaRPr lang="en-GB" dirty="0"/>
          </a:p>
        </p:txBody>
      </p:sp>
      <p:grpSp>
        <p:nvGrpSpPr>
          <p:cNvPr id="5" name="Group 4" descr="The slide includes a graphical representation of three illustrations. The first illustration is a smartphone and a text document, representing a text message. The second illustration is a smartphone and a person, representing a phone call. The last illustration is an application and a mobile device, representing a mobile app."/>
          <p:cNvGrpSpPr/>
          <p:nvPr/>
        </p:nvGrpSpPr>
        <p:grpSpPr>
          <a:xfrm>
            <a:off x="3821040" y="1650321"/>
            <a:ext cx="2275269" cy="4902111"/>
            <a:chOff x="3821040" y="1650321"/>
            <a:chExt cx="2275269" cy="4902111"/>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2399" y="4945041"/>
              <a:ext cx="820248" cy="1607391"/>
            </a:xfrm>
            <a:prstGeom prst="rect">
              <a:avLst/>
            </a:prstGeom>
          </p:spPr>
        </p:pic>
        <p:grpSp>
          <p:nvGrpSpPr>
            <p:cNvPr id="7" name="Group 6"/>
            <p:cNvGrpSpPr/>
            <p:nvPr/>
          </p:nvGrpSpPr>
          <p:grpSpPr>
            <a:xfrm>
              <a:off x="3821040" y="1650321"/>
              <a:ext cx="752519" cy="1341753"/>
              <a:chOff x="3821040" y="1650321"/>
              <a:chExt cx="752519" cy="1341753"/>
            </a:xfrm>
          </p:grpSpPr>
          <p:sp>
            <p:nvSpPr>
              <p:cNvPr id="31" name="AutoShape 12"/>
              <p:cNvSpPr>
                <a:spLocks noChangeAspect="1" noChangeArrowheads="1" noTextEdit="1"/>
              </p:cNvSpPr>
              <p:nvPr/>
            </p:nvSpPr>
            <p:spPr bwMode="auto">
              <a:xfrm>
                <a:off x="3832399" y="1650321"/>
                <a:ext cx="741160" cy="134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2" name="Freeform 31"/>
              <p:cNvSpPr>
                <a:spLocks/>
              </p:cNvSpPr>
              <p:nvPr/>
            </p:nvSpPr>
            <p:spPr bwMode="auto">
              <a:xfrm>
                <a:off x="3821040" y="1657420"/>
                <a:ext cx="741160" cy="132755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3" name="Rectangle 32"/>
              <p:cNvSpPr>
                <a:spLocks noChangeArrowheads="1"/>
              </p:cNvSpPr>
              <p:nvPr/>
            </p:nvSpPr>
            <p:spPr bwMode="auto">
              <a:xfrm>
                <a:off x="3857956" y="1836321"/>
                <a:ext cx="665908" cy="948456"/>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4" name="Freeform 33"/>
              <p:cNvSpPr>
                <a:spLocks/>
              </p:cNvSpPr>
              <p:nvPr/>
            </p:nvSpPr>
            <p:spPr bwMode="auto">
              <a:xfrm>
                <a:off x="4120628" y="1721313"/>
                <a:ext cx="180321" cy="21298"/>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8" name="Group 7"/>
            <p:cNvGrpSpPr/>
            <p:nvPr/>
          </p:nvGrpSpPr>
          <p:grpSpPr>
            <a:xfrm>
              <a:off x="3821040" y="3276086"/>
              <a:ext cx="752519" cy="1341753"/>
              <a:chOff x="3821040" y="3276086"/>
              <a:chExt cx="752519" cy="1341753"/>
            </a:xfrm>
          </p:grpSpPr>
          <p:sp>
            <p:nvSpPr>
              <p:cNvPr id="27" name="AutoShape 12"/>
              <p:cNvSpPr>
                <a:spLocks noChangeAspect="1" noChangeArrowheads="1" noTextEdit="1"/>
              </p:cNvSpPr>
              <p:nvPr/>
            </p:nvSpPr>
            <p:spPr bwMode="auto">
              <a:xfrm>
                <a:off x="3832399" y="3276086"/>
                <a:ext cx="741160" cy="134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8" name="Freeform 27"/>
              <p:cNvSpPr>
                <a:spLocks/>
              </p:cNvSpPr>
              <p:nvPr/>
            </p:nvSpPr>
            <p:spPr bwMode="auto">
              <a:xfrm>
                <a:off x="3821040" y="3283185"/>
                <a:ext cx="741160" cy="132755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9" name="Rectangle 28"/>
              <p:cNvSpPr>
                <a:spLocks noChangeArrowheads="1"/>
              </p:cNvSpPr>
              <p:nvPr/>
            </p:nvSpPr>
            <p:spPr bwMode="auto">
              <a:xfrm>
                <a:off x="3857956" y="3462086"/>
                <a:ext cx="665908" cy="948456"/>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0" name="Freeform 29"/>
              <p:cNvSpPr>
                <a:spLocks/>
              </p:cNvSpPr>
              <p:nvPr/>
            </p:nvSpPr>
            <p:spPr bwMode="auto">
              <a:xfrm>
                <a:off x="4120628" y="3347078"/>
                <a:ext cx="180321" cy="21298"/>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1027" y="3462085"/>
              <a:ext cx="1235282" cy="1251863"/>
            </a:xfrm>
            <a:prstGeom prst="rect">
              <a:avLst/>
            </a:prstGeom>
          </p:spPr>
        </p:pic>
        <p:grpSp>
          <p:nvGrpSpPr>
            <p:cNvPr id="10" name="Group 9"/>
            <p:cNvGrpSpPr/>
            <p:nvPr/>
          </p:nvGrpSpPr>
          <p:grpSpPr>
            <a:xfrm>
              <a:off x="4959635" y="1938275"/>
              <a:ext cx="801688" cy="798513"/>
              <a:chOff x="4959635" y="1938275"/>
              <a:chExt cx="801688" cy="798513"/>
            </a:xfrm>
          </p:grpSpPr>
          <p:sp>
            <p:nvSpPr>
              <p:cNvPr id="11" name="Rectangle 10"/>
              <p:cNvSpPr>
                <a:spLocks noChangeArrowheads="1"/>
              </p:cNvSpPr>
              <p:nvPr/>
            </p:nvSpPr>
            <p:spPr bwMode="auto">
              <a:xfrm>
                <a:off x="4959635" y="1938275"/>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2" name="Freeform 11"/>
              <p:cNvSpPr>
                <a:spLocks/>
              </p:cNvSpPr>
              <p:nvPr/>
            </p:nvSpPr>
            <p:spPr bwMode="auto">
              <a:xfrm>
                <a:off x="5121614" y="2081150"/>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3" name="Freeform 12"/>
              <p:cNvSpPr>
                <a:spLocks noEditPoints="1"/>
              </p:cNvSpPr>
              <p:nvPr/>
            </p:nvSpPr>
            <p:spPr bwMode="auto">
              <a:xfrm>
                <a:off x="5227658" y="2082737"/>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4" name="Freeform 13"/>
              <p:cNvSpPr>
                <a:spLocks/>
              </p:cNvSpPr>
              <p:nvPr/>
            </p:nvSpPr>
            <p:spPr bwMode="auto">
              <a:xfrm>
                <a:off x="5349896" y="2081150"/>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5" name="Freeform 14"/>
              <p:cNvSpPr>
                <a:spLocks noEditPoints="1"/>
              </p:cNvSpPr>
              <p:nvPr/>
            </p:nvSpPr>
            <p:spPr bwMode="auto">
              <a:xfrm>
                <a:off x="5111771" y="2268475"/>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6" name="Freeform 15"/>
              <p:cNvSpPr>
                <a:spLocks/>
              </p:cNvSpPr>
              <p:nvPr/>
            </p:nvSpPr>
            <p:spPr bwMode="auto">
              <a:xfrm>
                <a:off x="5216810" y="2268475"/>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7" name="Freeform 16"/>
              <p:cNvSpPr>
                <a:spLocks noEditPoints="1"/>
              </p:cNvSpPr>
              <p:nvPr/>
            </p:nvSpPr>
            <p:spPr bwMode="auto">
              <a:xfrm>
                <a:off x="5312060" y="2268475"/>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8" name="Freeform 17"/>
              <p:cNvSpPr>
                <a:spLocks noEditPoints="1"/>
              </p:cNvSpPr>
              <p:nvPr/>
            </p:nvSpPr>
            <p:spPr bwMode="auto">
              <a:xfrm>
                <a:off x="5086635" y="2457387"/>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9" name="Freeform 18"/>
              <p:cNvSpPr>
                <a:spLocks noEditPoints="1"/>
              </p:cNvSpPr>
              <p:nvPr/>
            </p:nvSpPr>
            <p:spPr bwMode="auto">
              <a:xfrm>
                <a:off x="5202522" y="2457387"/>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0" name="Freeform 19"/>
              <p:cNvSpPr>
                <a:spLocks/>
              </p:cNvSpPr>
              <p:nvPr/>
            </p:nvSpPr>
            <p:spPr bwMode="auto">
              <a:xfrm>
                <a:off x="5324760" y="2457387"/>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1" name="Freeform 20"/>
              <p:cNvSpPr>
                <a:spLocks/>
              </p:cNvSpPr>
              <p:nvPr/>
            </p:nvSpPr>
            <p:spPr bwMode="auto">
              <a:xfrm>
                <a:off x="5576908" y="2081150"/>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2" name="Freeform 21"/>
              <p:cNvSpPr>
                <a:spLocks noEditPoints="1"/>
              </p:cNvSpPr>
              <p:nvPr/>
            </p:nvSpPr>
            <p:spPr bwMode="auto">
              <a:xfrm>
                <a:off x="5539072" y="2268475"/>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3" name="Freeform 22"/>
              <p:cNvSpPr>
                <a:spLocks noEditPoints="1"/>
              </p:cNvSpPr>
              <p:nvPr/>
            </p:nvSpPr>
            <p:spPr bwMode="auto">
              <a:xfrm>
                <a:off x="5539072" y="2457387"/>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4" name="Freeform 23"/>
              <p:cNvSpPr>
                <a:spLocks noEditPoints="1"/>
              </p:cNvSpPr>
              <p:nvPr/>
            </p:nvSpPr>
            <p:spPr bwMode="auto">
              <a:xfrm>
                <a:off x="5448321" y="2082737"/>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5" name="Freeform 24"/>
              <p:cNvSpPr>
                <a:spLocks/>
              </p:cNvSpPr>
              <p:nvPr/>
            </p:nvSpPr>
            <p:spPr bwMode="auto">
              <a:xfrm>
                <a:off x="5435885" y="2268475"/>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6" name="Freeform 25"/>
              <p:cNvSpPr>
                <a:spLocks noEditPoints="1"/>
              </p:cNvSpPr>
              <p:nvPr/>
            </p:nvSpPr>
            <p:spPr bwMode="auto">
              <a:xfrm>
                <a:off x="5423185" y="2457387"/>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pic>
        <p:nvPicPr>
          <p:cNvPr id="35" name="Picture 34" descr="Illustration that shows the interactions among the components that DirectAccess requires to support internal client connec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3925" y="64865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descr="This is a build slide with six frames. The default build shows the components that DirectAccess requires to support internal client connecti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2567"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705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3: Implementing audit authentication</a:t>
            </a:r>
          </a:p>
        </p:txBody>
      </p:sp>
      <p:sp>
        <p:nvSpPr>
          <p:cNvPr id="3" name="Text Placeholder 2"/>
          <p:cNvSpPr>
            <a:spLocks noGrp="1"/>
          </p:cNvSpPr>
          <p:nvPr>
            <p:ph type="body" idx="1"/>
          </p:nvPr>
        </p:nvSpPr>
        <p:spPr/>
        <p:txBody>
          <a:bodyPr/>
          <a:lstStyle/>
          <a:p>
            <a:r>
              <a:rPr lang="en-IN"/>
              <a:t>Account logon and logon events
Demonstration: Configuring authentication-related audit policies
Scoping audit policies
Demonstration: Viewing logon events</a:t>
            </a:r>
          </a:p>
        </p:txBody>
      </p:sp>
    </p:spTree>
    <p:extLst>
      <p:ext uri="{BB962C8B-B14F-4D97-AF65-F5344CB8AC3E}">
        <p14:creationId xmlns:p14="http://schemas.microsoft.com/office/powerpoint/2010/main" val="112336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Account logon and logon events</a:t>
            </a:r>
          </a:p>
        </p:txBody>
      </p:sp>
      <p:sp>
        <p:nvSpPr>
          <p:cNvPr id="4" name="Content Placeholder 2"/>
          <p:cNvSpPr>
            <a:spLocks noGrp="1"/>
          </p:cNvSpPr>
          <p:nvPr/>
        </p:nvSpPr>
        <p:spPr bwMode="auto">
          <a:xfrm>
            <a:off x="458788" y="1225648"/>
            <a:ext cx="4298950" cy="5435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400" dirty="0"/>
              <a:t>Account logon events:</a:t>
            </a:r>
          </a:p>
          <a:p>
            <a:pPr marL="521208" lvl="1" eaLnBrk="1" hangingPunct="1"/>
            <a:r>
              <a:rPr lang="en-US" sz="1800" dirty="0"/>
              <a:t>The system that authenticates the account registers these events</a:t>
            </a:r>
          </a:p>
          <a:p>
            <a:pPr marL="521208" lvl="1" eaLnBrk="1" hangingPunct="1"/>
            <a:r>
              <a:rPr lang="en-US" sz="1800" dirty="0"/>
              <a:t>For domain accounts: domain controllers</a:t>
            </a:r>
          </a:p>
          <a:p>
            <a:pPr marL="521208" lvl="1" eaLnBrk="1" hangingPunct="1"/>
            <a:r>
              <a:rPr lang="en-US" sz="1800" dirty="0"/>
              <a:t>For local accounts: local computer</a:t>
            </a:r>
          </a:p>
          <a:p>
            <a:pPr eaLnBrk="1" hangingPunct="1"/>
            <a:endParaRPr lang="en-US" sz="2400" dirty="0"/>
          </a:p>
          <a:p>
            <a:pPr eaLnBrk="1" hangingPunct="1"/>
            <a:r>
              <a:rPr lang="en-US" sz="2400" dirty="0"/>
              <a:t>Logon events:</a:t>
            </a:r>
          </a:p>
          <a:p>
            <a:pPr marL="521208" lvl="1"/>
            <a:r>
              <a:rPr lang="en-US" sz="1800" dirty="0"/>
              <a:t>The machine at or to which a user logged on registers these events</a:t>
            </a:r>
          </a:p>
          <a:p>
            <a:pPr marL="521208" lvl="1" eaLnBrk="1" hangingPunct="1"/>
            <a:r>
              <a:rPr lang="en-US" sz="1800" dirty="0"/>
              <a:t>Interactive logon: user's system</a:t>
            </a:r>
          </a:p>
          <a:p>
            <a:pPr marL="521208" lvl="1" eaLnBrk="1" hangingPunct="1"/>
            <a:r>
              <a:rPr lang="en-US" sz="1800" dirty="0"/>
              <a:t>Network logon: server</a:t>
            </a:r>
          </a:p>
        </p:txBody>
      </p:sp>
      <p:sp>
        <p:nvSpPr>
          <p:cNvPr id="5" name="TextBox 7"/>
          <p:cNvSpPr txBox="1">
            <a:spLocks noChangeArrowheads="1"/>
          </p:cNvSpPr>
          <p:nvPr/>
        </p:nvSpPr>
        <p:spPr bwMode="auto">
          <a:xfrm>
            <a:off x="5977135" y="5640487"/>
            <a:ext cx="8874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b="0" dirty="0">
                <a:latin typeface="Segoe UI" pitchFamily="34" charset="0"/>
                <a:ea typeface="Segoe UI" pitchFamily="34" charset="0"/>
                <a:cs typeface="Segoe UI" pitchFamily="34" charset="0"/>
              </a:rPr>
              <a:t>Logon event</a:t>
            </a:r>
          </a:p>
        </p:txBody>
      </p:sp>
      <p:sp>
        <p:nvSpPr>
          <p:cNvPr id="6" name="TextBox 11"/>
          <p:cNvSpPr txBox="1">
            <a:spLocks noChangeArrowheads="1"/>
          </p:cNvSpPr>
          <p:nvPr/>
        </p:nvSpPr>
        <p:spPr bwMode="auto">
          <a:xfrm>
            <a:off x="7189788" y="2227360"/>
            <a:ext cx="19542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b="0" dirty="0">
                <a:latin typeface="Segoe UI" pitchFamily="34" charset="0"/>
                <a:ea typeface="Segoe UI" pitchFamily="34" charset="0"/>
                <a:cs typeface="Segoe UI" pitchFamily="34" charset="0"/>
              </a:rPr>
              <a:t>Account logon event</a:t>
            </a:r>
          </a:p>
        </p:txBody>
      </p:sp>
      <p:sp>
        <p:nvSpPr>
          <p:cNvPr id="7" name="TextBox 15"/>
          <p:cNvSpPr txBox="1">
            <a:spLocks noChangeArrowheads="1"/>
          </p:cNvSpPr>
          <p:nvPr/>
        </p:nvSpPr>
        <p:spPr bwMode="auto">
          <a:xfrm>
            <a:off x="7443766" y="3432708"/>
            <a:ext cx="1127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b="0" dirty="0">
                <a:latin typeface="Segoe UI" pitchFamily="34" charset="0"/>
                <a:ea typeface="Segoe UI" pitchFamily="34" charset="0"/>
                <a:cs typeface="Segoe UI" pitchFamily="34" charset="0"/>
              </a:rPr>
              <a:t>Logon event</a:t>
            </a:r>
          </a:p>
        </p:txBody>
      </p:sp>
      <p:cxnSp>
        <p:nvCxnSpPr>
          <p:cNvPr id="8" name="Straight Arrow Connector 7"/>
          <p:cNvCxnSpPr>
            <a:cxnSpLocks noChangeShapeType="1"/>
          </p:cNvCxnSpPr>
          <p:nvPr/>
        </p:nvCxnSpPr>
        <p:spPr bwMode="auto">
          <a:xfrm rot="5400000" flipH="1" flipV="1">
            <a:off x="4714876" y="3681510"/>
            <a:ext cx="2120900" cy="790575"/>
          </a:xfrm>
          <a:prstGeom prst="straightConnector1">
            <a:avLst/>
          </a:prstGeom>
          <a:noFill/>
          <a:ln w="38100" algn="ctr">
            <a:solidFill>
              <a:srgbClr val="FF0000"/>
            </a:solidFill>
            <a:round/>
            <a:headEnd/>
            <a:tailEnd type="arrow" w="med" len="med"/>
          </a:ln>
          <a:effectLst/>
          <a:extLst>
            <a:ext uri="{909E8E84-426E-40DD-AFC4-6F175D3DCCD1}">
              <a14:hiddenFill xmlns:a14="http://schemas.microsoft.com/office/drawing/2010/main">
                <a:noFill/>
              </a14:hiddenFill>
            </a:ext>
          </a:extLst>
        </p:spPr>
      </p:cxnSp>
      <p:cxnSp>
        <p:nvCxnSpPr>
          <p:cNvPr id="9" name="Straight Arrow Connector 8"/>
          <p:cNvCxnSpPr>
            <a:cxnSpLocks noChangeShapeType="1"/>
          </p:cNvCxnSpPr>
          <p:nvPr/>
        </p:nvCxnSpPr>
        <p:spPr bwMode="auto">
          <a:xfrm flipV="1">
            <a:off x="5391150" y="4750095"/>
            <a:ext cx="2120339" cy="680841"/>
          </a:xfrm>
          <a:prstGeom prst="straightConnector1">
            <a:avLst/>
          </a:prstGeom>
          <a:noFill/>
          <a:ln w="38100" algn="ctr">
            <a:solidFill>
              <a:srgbClr val="FF0000"/>
            </a:solidFill>
            <a:round/>
            <a:headEnd/>
            <a:tailEnd type="arrow" w="med" len="med"/>
          </a:ln>
          <a:effectLst/>
          <a:extLst>
            <a:ext uri="{909E8E84-426E-40DD-AFC4-6F175D3DCCD1}">
              <a14:hiddenFill xmlns:a14="http://schemas.microsoft.com/office/drawing/2010/main">
                <a:noFill/>
              </a14:hiddenFill>
            </a:ext>
          </a:extLst>
        </p:spPr>
      </p:cxnSp>
      <p:grpSp>
        <p:nvGrpSpPr>
          <p:cNvPr id="10" name="Group 9" descr="Illustration emphasizing that account logon events happen on the domain controller, whereas domain members log logon events when a user accesses resources such as a local computer or a server’s file share. There is a computer at the bottom and two arrows extending from the computer. At the end of one arrow is a server with the labels AD DS and account logon event. At the end of the other arrow, is a server with a file that has a Logon event label."/>
          <p:cNvGrpSpPr/>
          <p:nvPr/>
        </p:nvGrpSpPr>
        <p:grpSpPr>
          <a:xfrm>
            <a:off x="4709307" y="1286106"/>
            <a:ext cx="3876042" cy="4732806"/>
            <a:chOff x="4426378" y="1286106"/>
            <a:chExt cx="3876042" cy="4732806"/>
          </a:xfrm>
        </p:grpSpPr>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28560" y="4123340"/>
              <a:ext cx="672935" cy="12535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35727" y="1286106"/>
              <a:ext cx="970229" cy="180729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The illustration emphasizes that account logon events happen on the domain controller, whereas domain members log logon events when a user accesses resources such as a local computer or a server’s file share. There is a computer at the bottom and two arrows extending from the computer. At the end of one arrow is a server with the labels AD DS and account logon event. At the end of the other arrow is a server with a file that has a Logon event label."/>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26378" y="5118448"/>
              <a:ext cx="1263809" cy="9004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565027" y="4635841"/>
              <a:ext cx="737393" cy="580538"/>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extBox 1"/>
          <p:cNvSpPr txBox="1"/>
          <p:nvPr/>
        </p:nvSpPr>
        <p:spPr>
          <a:xfrm>
            <a:off x="5803827" y="916774"/>
            <a:ext cx="84350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AD DS</a:t>
            </a:r>
          </a:p>
        </p:txBody>
      </p:sp>
    </p:spTree>
    <p:extLst>
      <p:ext uri="{BB962C8B-B14F-4D97-AF65-F5344CB8AC3E}">
        <p14:creationId xmlns:p14="http://schemas.microsoft.com/office/powerpoint/2010/main" val="671424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903cb25e-cc77-434f-9dd8-9a3f324c774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IN" dirty="0"/>
              <a:t>Demonstration: Configuring authentication-related audit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800"/>
              </a:spcBef>
              <a:buNone/>
            </a:pPr>
            <a:r>
              <a:rPr lang="en-US" dirty="0"/>
              <a:t>In this demonstration, you will see how to configure authentication-related audit policies</a:t>
            </a:r>
          </a:p>
        </p:txBody>
      </p:sp>
    </p:spTree>
    <p:extLst>
      <p:ext uri="{BB962C8B-B14F-4D97-AF65-F5344CB8AC3E}">
        <p14:creationId xmlns:p14="http://schemas.microsoft.com/office/powerpoint/2010/main" val="3579439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584157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Scoping audit policies</a:t>
            </a:r>
          </a:p>
        </p:txBody>
      </p:sp>
      <p:grpSp>
        <p:nvGrpSpPr>
          <p:cNvPr id="4" name="Group 3" descr="Illustration depicting the logging of account-logon events in the Default Domain Controllers Policy. The policy is applied to the domain controllers, and the events are logged on the domain controllers. The illustration also shows a custom GPO that is applied to the Remote Desktop Servers OU and the HR clients’ organizational unit (OU).&#10;&#10;"/>
          <p:cNvGrpSpPr/>
          <p:nvPr/>
        </p:nvGrpSpPr>
        <p:grpSpPr>
          <a:xfrm>
            <a:off x="1399177" y="1508862"/>
            <a:ext cx="6628456" cy="4583401"/>
            <a:chOff x="1399177" y="1508862"/>
            <a:chExt cx="6628456" cy="4583401"/>
          </a:xfrm>
        </p:grpSpPr>
        <p:cxnSp>
          <p:nvCxnSpPr>
            <p:cNvPr id="5" name="Straight Arrow Connector 4"/>
            <p:cNvCxnSpPr>
              <a:cxnSpLocks noChangeShapeType="1"/>
            </p:cNvCxnSpPr>
            <p:nvPr/>
          </p:nvCxnSpPr>
          <p:spPr bwMode="auto">
            <a:xfrm>
              <a:off x="2296672" y="4007795"/>
              <a:ext cx="0" cy="796689"/>
            </a:xfrm>
            <a:prstGeom prst="straightConnector1">
              <a:avLst/>
            </a:prstGeom>
            <a:noFill/>
            <a:ln w="38100" algn="ctr">
              <a:solidFill>
                <a:srgbClr val="FF0000"/>
              </a:solidFill>
              <a:round/>
              <a:headEnd/>
              <a:tailEnd type="arrow" w="med" len="med"/>
            </a:ln>
            <a:effectLst/>
            <a:extLst>
              <a:ext uri="{909E8E84-426E-40DD-AFC4-6F175D3DCCD1}">
                <a14:hiddenFill xmlns:a14="http://schemas.microsoft.com/office/drawing/2010/main">
                  <a:noFill/>
                </a14:hiddenFill>
              </a:ext>
            </a:extLst>
          </p:spPr>
        </p:cxnSp>
        <p:sp>
          <p:nvSpPr>
            <p:cNvPr id="6" name="Oval 5"/>
            <p:cNvSpPr/>
            <p:nvPr/>
          </p:nvSpPr>
          <p:spPr bwMode="auto">
            <a:xfrm>
              <a:off x="6626850" y="4687536"/>
              <a:ext cx="1400783" cy="1354607"/>
            </a:xfrm>
            <a:prstGeom prst="ellipse">
              <a:avLst/>
            </a:prstGeom>
            <a:solidFill>
              <a:srgbClr val="00B0F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Verdana" pitchFamily="34" charset="0"/>
              </a:endParaRPr>
            </a:p>
          </p:txBody>
        </p:sp>
        <p:sp>
          <p:nvSpPr>
            <p:cNvPr id="7" name="Oval 6"/>
            <p:cNvSpPr/>
            <p:nvPr/>
          </p:nvSpPr>
          <p:spPr bwMode="auto">
            <a:xfrm>
              <a:off x="4543121" y="4737656"/>
              <a:ext cx="1400783" cy="1354607"/>
            </a:xfrm>
            <a:prstGeom prst="ellipse">
              <a:avLst/>
            </a:prstGeom>
            <a:solidFill>
              <a:srgbClr val="00B0F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Verdana" pitchFamily="34" charset="0"/>
              </a:endParaRPr>
            </a:p>
          </p:txBody>
        </p:sp>
        <p:sp>
          <p:nvSpPr>
            <p:cNvPr id="8" name="Oval 7"/>
            <p:cNvSpPr/>
            <p:nvPr/>
          </p:nvSpPr>
          <p:spPr bwMode="auto">
            <a:xfrm>
              <a:off x="1596281" y="4737655"/>
              <a:ext cx="1400783" cy="1354607"/>
            </a:xfrm>
            <a:prstGeom prst="ellipse">
              <a:avLst/>
            </a:prstGeom>
            <a:solidFill>
              <a:srgbClr val="00B0F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Verdana" pitchFamily="34" charset="0"/>
              </a:endParaRP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43513" y="1567381"/>
              <a:ext cx="2022426" cy="26794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1162" y="1508862"/>
              <a:ext cx="2022426" cy="26794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
            <p:cNvSpPr txBox="1">
              <a:spLocks noChangeArrowheads="1"/>
            </p:cNvSpPr>
            <p:nvPr/>
          </p:nvSpPr>
          <p:spPr bwMode="auto">
            <a:xfrm>
              <a:off x="1604848" y="4974724"/>
              <a:ext cx="13836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sz="2000" b="0" dirty="0">
                  <a:latin typeface="Segoe UI" pitchFamily="34" charset="0"/>
                  <a:ea typeface="Segoe UI" pitchFamily="34" charset="0"/>
                  <a:cs typeface="Segoe UI" pitchFamily="34" charset="0"/>
                </a:rPr>
                <a:t>Domain</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controllers</a:t>
              </a:r>
            </a:p>
          </p:txBody>
        </p:sp>
        <p:sp>
          <p:nvSpPr>
            <p:cNvPr id="12" name="TextBox 8"/>
            <p:cNvSpPr txBox="1">
              <a:spLocks noChangeArrowheads="1"/>
            </p:cNvSpPr>
            <p:nvPr/>
          </p:nvSpPr>
          <p:spPr bwMode="auto">
            <a:xfrm>
              <a:off x="4465229" y="4804485"/>
              <a:ext cx="155656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sz="2000" b="0" dirty="0">
                  <a:latin typeface="Segoe UI" pitchFamily="34" charset="0"/>
                  <a:ea typeface="Segoe UI" pitchFamily="34" charset="0"/>
                  <a:cs typeface="Segoe UI" pitchFamily="34" charset="0"/>
                </a:rPr>
                <a:t>Remote</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Desktop</a:t>
              </a:r>
            </a:p>
            <a:p>
              <a:pPr algn="ctr" eaLnBrk="1" hangingPunct="1"/>
              <a:r>
                <a:rPr lang="en-US" sz="2000" b="0" dirty="0">
                  <a:latin typeface="Segoe UI" pitchFamily="34" charset="0"/>
                  <a:ea typeface="Segoe UI" pitchFamily="34" charset="0"/>
                  <a:cs typeface="Segoe UI" pitchFamily="34" charset="0"/>
                </a:rPr>
                <a:t>Server OU</a:t>
              </a:r>
            </a:p>
          </p:txBody>
        </p:sp>
        <p:sp>
          <p:nvSpPr>
            <p:cNvPr id="13" name="TextBox 10"/>
            <p:cNvSpPr txBox="1">
              <a:spLocks noChangeArrowheads="1"/>
            </p:cNvSpPr>
            <p:nvPr/>
          </p:nvSpPr>
          <p:spPr bwMode="auto">
            <a:xfrm>
              <a:off x="6671451" y="4946714"/>
              <a:ext cx="13115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sz="2000" b="0" dirty="0">
                  <a:latin typeface="Segoe UI" pitchFamily="34" charset="0"/>
                  <a:ea typeface="Segoe UI" pitchFamily="34" charset="0"/>
                  <a:cs typeface="Segoe UI" pitchFamily="34" charset="0"/>
                </a:rPr>
                <a:t>HR clients</a:t>
              </a:r>
            </a:p>
            <a:p>
              <a:pPr algn="ctr" eaLnBrk="1" hangingPunct="1"/>
              <a:r>
                <a:rPr lang="en-US" sz="2000" b="0" dirty="0">
                  <a:latin typeface="Segoe UI" pitchFamily="34" charset="0"/>
                  <a:ea typeface="Segoe UI" pitchFamily="34" charset="0"/>
                  <a:cs typeface="Segoe UI" pitchFamily="34" charset="0"/>
                </a:rPr>
                <a:t>OU</a:t>
              </a:r>
            </a:p>
          </p:txBody>
        </p:sp>
        <p:sp>
          <p:nvSpPr>
            <p:cNvPr id="14" name="TextBox 12"/>
            <p:cNvSpPr txBox="1">
              <a:spLocks noChangeArrowheads="1"/>
            </p:cNvSpPr>
            <p:nvPr/>
          </p:nvSpPr>
          <p:spPr bwMode="auto">
            <a:xfrm>
              <a:off x="5644876" y="2182148"/>
              <a:ext cx="105471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sz="2000" b="0" dirty="0">
                  <a:latin typeface="Segoe UI" pitchFamily="34" charset="0"/>
                  <a:ea typeface="Segoe UI" pitchFamily="34" charset="0"/>
                  <a:cs typeface="Segoe UI" pitchFamily="34" charset="0"/>
                </a:rPr>
                <a:t>Custom</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GPO</a:t>
              </a:r>
            </a:p>
            <a:p>
              <a:pPr algn="ctr" eaLnBrk="1" hangingPunct="1"/>
              <a:endParaRPr lang="en-US" sz="2000" b="0" u="sng" dirty="0">
                <a:latin typeface="Segoe UI" pitchFamily="34" charset="0"/>
                <a:ea typeface="Segoe UI" pitchFamily="34" charset="0"/>
                <a:cs typeface="Segoe UI" pitchFamily="34" charset="0"/>
              </a:endParaRPr>
            </a:p>
            <a:p>
              <a:pPr algn="ctr" eaLnBrk="1" hangingPunct="1"/>
              <a:r>
                <a:rPr lang="en-US" sz="2000" b="0" dirty="0">
                  <a:latin typeface="Segoe UI" pitchFamily="34" charset="0"/>
                  <a:ea typeface="Segoe UI" pitchFamily="34" charset="0"/>
                  <a:cs typeface="Segoe UI" pitchFamily="34" charset="0"/>
                </a:rPr>
                <a:t>Logon</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events</a:t>
              </a:r>
            </a:p>
          </p:txBody>
        </p:sp>
        <p:sp>
          <p:nvSpPr>
            <p:cNvPr id="15" name="TextBox 14"/>
            <p:cNvSpPr txBox="1">
              <a:spLocks noChangeArrowheads="1"/>
            </p:cNvSpPr>
            <p:nvPr/>
          </p:nvSpPr>
          <p:spPr bwMode="auto">
            <a:xfrm>
              <a:off x="1399177" y="2116832"/>
              <a:ext cx="216044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sz="2000" b="0" dirty="0">
                  <a:latin typeface="Segoe UI" pitchFamily="34" charset="0"/>
                  <a:ea typeface="Segoe UI" pitchFamily="34" charset="0"/>
                  <a:cs typeface="Segoe UI" pitchFamily="34" charset="0"/>
                </a:rPr>
                <a:t>Default Domain Controllers Policy</a:t>
              </a:r>
            </a:p>
            <a:p>
              <a:pPr algn="ctr" eaLnBrk="1" hangingPunct="1"/>
              <a:endParaRPr lang="en-US" sz="2000" b="0" u="sng" dirty="0">
                <a:latin typeface="Segoe UI" pitchFamily="34" charset="0"/>
                <a:ea typeface="Segoe UI" pitchFamily="34" charset="0"/>
                <a:cs typeface="Segoe UI" pitchFamily="34" charset="0"/>
              </a:endParaRPr>
            </a:p>
            <a:p>
              <a:pPr algn="ctr" eaLnBrk="1" hangingPunct="1"/>
              <a:r>
                <a:rPr lang="en-US" sz="2000" b="0" dirty="0">
                  <a:latin typeface="Segoe UI" pitchFamily="34" charset="0"/>
                  <a:ea typeface="Segoe UI" pitchFamily="34" charset="0"/>
                  <a:cs typeface="Segoe UI" pitchFamily="34" charset="0"/>
                </a:rPr>
                <a:t>Account</a:t>
              </a:r>
            </a:p>
            <a:p>
              <a:pPr algn="ctr" eaLnBrk="1" hangingPunct="1"/>
              <a:r>
                <a:rPr lang="en-US" sz="2000" b="0" dirty="0">
                  <a:latin typeface="Segoe UI" pitchFamily="34" charset="0"/>
                  <a:ea typeface="Segoe UI" pitchFamily="34" charset="0"/>
                  <a:cs typeface="Segoe UI" pitchFamily="34" charset="0"/>
                </a:rPr>
                <a:t>logon</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events</a:t>
              </a:r>
            </a:p>
          </p:txBody>
        </p:sp>
        <p:cxnSp>
          <p:nvCxnSpPr>
            <p:cNvPr id="16" name="Straight Arrow Connector 15"/>
            <p:cNvCxnSpPr>
              <a:cxnSpLocks noChangeShapeType="1"/>
              <a:stCxn id="9" idx="2"/>
            </p:cNvCxnSpPr>
            <p:nvPr/>
          </p:nvCxnSpPr>
          <p:spPr bwMode="auto">
            <a:xfrm>
              <a:off x="6254726" y="4246839"/>
              <a:ext cx="698768" cy="569539"/>
            </a:xfrm>
            <a:prstGeom prst="straightConnector1">
              <a:avLst/>
            </a:prstGeom>
            <a:noFill/>
            <a:ln w="38100" algn="ctr">
              <a:solidFill>
                <a:srgbClr val="FF0000"/>
              </a:solidFill>
              <a:round/>
              <a:headEnd/>
              <a:tailEnd type="arrow" w="med" len="med"/>
            </a:ln>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a:stCxn id="9" idx="2"/>
            </p:cNvCxnSpPr>
            <p:nvPr/>
          </p:nvCxnSpPr>
          <p:spPr bwMode="auto">
            <a:xfrm flipH="1">
              <a:off x="5482397" y="4246839"/>
              <a:ext cx="772329" cy="575024"/>
            </a:xfrm>
            <a:prstGeom prst="straightConnector1">
              <a:avLst/>
            </a:prstGeom>
            <a:noFill/>
            <a:ln w="38100" algn="ctr">
              <a:solidFill>
                <a:srgbClr val="FF0000"/>
              </a:solidFill>
              <a:round/>
              <a:headEnd/>
              <a:tailEnd type="arrow" w="med" len="med"/>
            </a:ln>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7496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Security risks that can affect domain controllers</a:t>
            </a:r>
          </a:p>
        </p:txBody>
      </p:sp>
      <p:sp>
        <p:nvSpPr>
          <p:cNvPr id="4" name="Text Placeholder 1"/>
          <p:cNvSpPr txBox="1">
            <a:spLocks/>
          </p:cNvSpPr>
          <p:nvPr/>
        </p:nvSpPr>
        <p:spPr>
          <a:xfrm>
            <a:off x="457200" y="1066800"/>
            <a:ext cx="8229600" cy="51054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3736" indent="-173736">
              <a:spcBef>
                <a:spcPts val="600"/>
              </a:spcBef>
              <a:buClr>
                <a:srgbClr val="0070C0"/>
              </a:buClr>
              <a:buFont typeface="Arial" panose="020B0604020202020204" pitchFamily="34" charset="0"/>
              <a:buChar char="•"/>
            </a:pPr>
            <a:r>
              <a:rPr lang="en-US" sz="2800" b="0" kern="0" dirty="0">
                <a:latin typeface="Segoe UI" panose="020B0502040204020203" pitchFamily="34" charset="0"/>
                <a:ea typeface="Segoe UI" panose="020B0502040204020203" pitchFamily="34" charset="0"/>
                <a:cs typeface="Segoe UI" panose="020B0502040204020203" pitchFamily="34" charset="0"/>
              </a:rPr>
              <a:t>Domain controllers are prime targets for attacks and the most important resources to secure</a:t>
            </a:r>
          </a:p>
          <a:p>
            <a:pPr marL="173736" lvl="1" indent="-173736">
              <a:spcBef>
                <a:spcPts val="600"/>
              </a:spcBef>
              <a:buClr>
                <a:srgbClr val="0070C0"/>
              </a:buClr>
              <a:buFont typeface="Arial" panose="020B0604020202020204" pitchFamily="34" charset="0"/>
              <a:buChar char="•"/>
            </a:pPr>
            <a:r>
              <a:rPr lang="en-US" sz="2800" b="0" kern="0" dirty="0">
                <a:latin typeface="Segoe UI" panose="020B0502040204020203" pitchFamily="34" charset="0"/>
                <a:ea typeface="Segoe UI" panose="020B0502040204020203" pitchFamily="34" charset="0"/>
                <a:cs typeface="Segoe UI" panose="020B0502040204020203" pitchFamily="34" charset="0"/>
              </a:rPr>
              <a:t>Security risks include:</a:t>
            </a:r>
          </a:p>
          <a:p>
            <a:pPr marL="694944" lvl="2" indent="-173736">
              <a:spcBef>
                <a:spcPts val="600"/>
              </a:spcBef>
              <a:buClr>
                <a:srgbClr val="0070C0"/>
              </a:buClr>
              <a:buSzPct val="100000"/>
              <a:buFont typeface="Arial" panose="020B0604020202020204" pitchFamily="34" charset="0"/>
              <a:buChar char="•"/>
            </a:pPr>
            <a:r>
              <a:rPr lang="en-US" sz="2400" b="0" kern="0" dirty="0">
                <a:latin typeface="Segoe UI" panose="020B0502040204020203" pitchFamily="34" charset="0"/>
                <a:ea typeface="Segoe UI" panose="020B0502040204020203" pitchFamily="34" charset="0"/>
                <a:cs typeface="Segoe UI" panose="020B0502040204020203" pitchFamily="34" charset="0"/>
              </a:rPr>
              <a:t>Network security</a:t>
            </a:r>
          </a:p>
          <a:p>
            <a:pPr marL="694944" lvl="2" indent="-173736">
              <a:spcBef>
                <a:spcPts val="600"/>
              </a:spcBef>
              <a:buClr>
                <a:srgbClr val="0070C0"/>
              </a:buClr>
              <a:buSzPct val="100000"/>
              <a:buFont typeface="Arial" panose="020B0604020202020204" pitchFamily="34" charset="0"/>
              <a:buChar char="•"/>
            </a:pPr>
            <a:r>
              <a:rPr lang="en-US" sz="2400" b="0" kern="0" dirty="0">
                <a:latin typeface="Segoe UI" panose="020B0502040204020203" pitchFamily="34" charset="0"/>
                <a:ea typeface="Segoe UI" panose="020B0502040204020203" pitchFamily="34" charset="0"/>
                <a:cs typeface="Segoe UI" panose="020B0502040204020203" pitchFamily="34" charset="0"/>
              </a:rPr>
              <a:t>Authentication attacks</a:t>
            </a:r>
          </a:p>
          <a:p>
            <a:pPr marL="694944" lvl="2" indent="-173736">
              <a:spcBef>
                <a:spcPts val="600"/>
              </a:spcBef>
              <a:buClr>
                <a:srgbClr val="0070C0"/>
              </a:buClr>
              <a:buSzPct val="100000"/>
              <a:buFont typeface="Arial" panose="020B0604020202020204" pitchFamily="34" charset="0"/>
              <a:buChar char="•"/>
            </a:pPr>
            <a:r>
              <a:rPr lang="en-US" sz="2400" b="0" kern="0" dirty="0">
                <a:latin typeface="Segoe UI" panose="020B0502040204020203" pitchFamily="34" charset="0"/>
                <a:ea typeface="Segoe UI" panose="020B0502040204020203" pitchFamily="34" charset="0"/>
                <a:cs typeface="Segoe UI" panose="020B0502040204020203" pitchFamily="34" charset="0"/>
              </a:rPr>
              <a:t>Elevation of privilege</a:t>
            </a:r>
          </a:p>
          <a:p>
            <a:pPr marL="694944" lvl="2" indent="-173736">
              <a:spcBef>
                <a:spcPts val="600"/>
              </a:spcBef>
              <a:buClr>
                <a:srgbClr val="0070C0"/>
              </a:buClr>
              <a:buSzPct val="100000"/>
              <a:buFont typeface="Arial" panose="020B0604020202020204" pitchFamily="34" charset="0"/>
              <a:buChar char="•"/>
            </a:pPr>
            <a:r>
              <a:rPr lang="en-US" sz="2400" b="0" kern="0" dirty="0" err="1">
                <a:latin typeface="Segoe UI" panose="020B0502040204020203" pitchFamily="34" charset="0"/>
                <a:ea typeface="Segoe UI" panose="020B0502040204020203" pitchFamily="34" charset="0"/>
                <a:cs typeface="Segoe UI" panose="020B0502040204020203" pitchFamily="34" charset="0"/>
              </a:rPr>
              <a:t>DoS</a:t>
            </a:r>
            <a:r>
              <a:rPr lang="en-US" sz="2400" b="0" kern="0" dirty="0">
                <a:latin typeface="Segoe UI" panose="020B0502040204020203" pitchFamily="34" charset="0"/>
                <a:ea typeface="Segoe UI" panose="020B0502040204020203" pitchFamily="34" charset="0"/>
                <a:cs typeface="Segoe UI" panose="020B0502040204020203" pitchFamily="34" charset="0"/>
              </a:rPr>
              <a:t> attack</a:t>
            </a:r>
          </a:p>
          <a:p>
            <a:pPr marL="694944" lvl="2" indent="-173736">
              <a:spcBef>
                <a:spcPts val="600"/>
              </a:spcBef>
              <a:buClr>
                <a:srgbClr val="0070C0"/>
              </a:buClr>
              <a:buSzPct val="100000"/>
              <a:buFont typeface="Arial" panose="020B0604020202020204" pitchFamily="34" charset="0"/>
              <a:buChar char="•"/>
            </a:pPr>
            <a:r>
              <a:rPr lang="en-US" sz="2400" b="0" kern="0" dirty="0">
                <a:latin typeface="Segoe UI" panose="020B0502040204020203" pitchFamily="34" charset="0"/>
                <a:ea typeface="Segoe UI" panose="020B0502040204020203" pitchFamily="34" charset="0"/>
                <a:cs typeface="Segoe UI" panose="020B0502040204020203" pitchFamily="34" charset="0"/>
              </a:rPr>
              <a:t>Operating system, service, or application attacks</a:t>
            </a:r>
          </a:p>
          <a:p>
            <a:pPr marL="694944" lvl="2" indent="-173736">
              <a:spcBef>
                <a:spcPts val="600"/>
              </a:spcBef>
              <a:buClr>
                <a:srgbClr val="0070C0"/>
              </a:buClr>
              <a:buSzPct val="100000"/>
              <a:buFont typeface="Arial" panose="020B0604020202020204" pitchFamily="34" charset="0"/>
              <a:buChar char="•"/>
            </a:pPr>
            <a:r>
              <a:rPr lang="en-US" sz="2400" b="0" kern="0" dirty="0">
                <a:latin typeface="Segoe UI" panose="020B0502040204020203" pitchFamily="34" charset="0"/>
                <a:ea typeface="Segoe UI" panose="020B0502040204020203" pitchFamily="34" charset="0"/>
                <a:cs typeface="Segoe UI" panose="020B0502040204020203" pitchFamily="34" charset="0"/>
              </a:rPr>
              <a:t>Operational risks</a:t>
            </a:r>
          </a:p>
          <a:p>
            <a:pPr marL="694944" lvl="2" indent="-173736">
              <a:spcBef>
                <a:spcPts val="600"/>
              </a:spcBef>
              <a:buClr>
                <a:srgbClr val="0070C0"/>
              </a:buClr>
              <a:buSzPct val="100000"/>
              <a:buFont typeface="Arial" panose="020B0604020202020204" pitchFamily="34" charset="0"/>
              <a:buChar char="•"/>
            </a:pPr>
            <a:r>
              <a:rPr lang="en-US" sz="2400" b="0" kern="0" dirty="0">
                <a:latin typeface="Segoe UI" panose="020B0502040204020203" pitchFamily="34" charset="0"/>
                <a:ea typeface="Segoe UI" panose="020B0502040204020203" pitchFamily="34" charset="0"/>
                <a:cs typeface="Segoe UI" panose="020B0502040204020203" pitchFamily="34" charset="0"/>
              </a:rPr>
              <a:t>Physical security threats</a:t>
            </a:r>
          </a:p>
          <a:p>
            <a:pPr marL="173736">
              <a:spcBef>
                <a:spcPts val="600"/>
              </a:spcBef>
            </a:pPr>
            <a:endParaRPr lang="en-US" sz="2800" b="0" kern="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1027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39c3b68f-1945-421d-afed-8047867ec0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Viewing logon events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view logon events</a:t>
            </a:r>
          </a:p>
        </p:txBody>
      </p:sp>
    </p:spTree>
    <p:extLst>
      <p:ext uri="{BB962C8B-B14F-4D97-AF65-F5344CB8AC3E}">
        <p14:creationId xmlns:p14="http://schemas.microsoft.com/office/powerpoint/2010/main" val="813404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2392735b-47c5-46b3-b6bc-4be64d2914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4: Configuring managed service accounts</a:t>
            </a:r>
          </a:p>
        </p:txBody>
      </p:sp>
      <p:sp>
        <p:nvSpPr>
          <p:cNvPr id="3" name="Text Placeholder 2"/>
          <p:cNvSpPr>
            <a:spLocks noGrp="1"/>
          </p:cNvSpPr>
          <p:nvPr>
            <p:ph type="body" idx="1"/>
          </p:nvPr>
        </p:nvSpPr>
        <p:spPr/>
        <p:txBody>
          <a:bodyPr/>
          <a:lstStyle/>
          <a:p>
            <a:r>
              <a:rPr lang="en-IN"/>
              <a:t>Overview of service accounts
Challenges of using service accounts
Overview of managed service accounts
What are group MSAs?
Demonstration: Configuring group MSAs
SPNs and Kerberos delegation</a:t>
            </a:r>
          </a:p>
        </p:txBody>
      </p:sp>
    </p:spTree>
    <p:extLst>
      <p:ext uri="{BB962C8B-B14F-4D97-AF65-F5344CB8AC3E}">
        <p14:creationId xmlns:p14="http://schemas.microsoft.com/office/powerpoint/2010/main" val="2717686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5e49a9b0-a2ad-4b2c-9536-0288ccbc51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Overview of service accounts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Sometimes, applications require resource access:</a:t>
            </a:r>
          </a:p>
          <a:p>
            <a:pPr lvl="1"/>
            <a:r>
              <a:rPr lang="en-US" dirty="0"/>
              <a:t>For this purpose, you can create domain or local accounts to manage such access. However, this might compromise security</a:t>
            </a:r>
          </a:p>
          <a:p>
            <a:pPr lvl="1"/>
            <a:endParaRPr lang="en-US" dirty="0"/>
          </a:p>
          <a:p>
            <a:r>
              <a:rPr lang="en-US" dirty="0"/>
              <a:t>Use the following service accounts instead:</a:t>
            </a:r>
          </a:p>
          <a:p>
            <a:pPr lvl="1"/>
            <a:r>
              <a:rPr lang="en-US" dirty="0"/>
              <a:t>Local System:</a:t>
            </a:r>
          </a:p>
          <a:p>
            <a:pPr lvl="2"/>
            <a:r>
              <a:rPr lang="en-US" dirty="0"/>
              <a:t>Most privileged, still vulnerable if compromised</a:t>
            </a:r>
          </a:p>
          <a:p>
            <a:pPr lvl="1"/>
            <a:r>
              <a:rPr lang="en-US" dirty="0"/>
              <a:t>Local Service:</a:t>
            </a:r>
          </a:p>
          <a:p>
            <a:pPr lvl="2"/>
            <a:r>
              <a:rPr lang="en-US" dirty="0"/>
              <a:t>Least privileged, may not have enough permissions to access all required resources </a:t>
            </a:r>
          </a:p>
          <a:p>
            <a:pPr lvl="1"/>
            <a:r>
              <a:rPr lang="en-US" dirty="0"/>
              <a:t>Network Service:</a:t>
            </a:r>
          </a:p>
          <a:p>
            <a:pPr lvl="2"/>
            <a:r>
              <a:rPr lang="en-US" dirty="0"/>
              <a:t>Can access network resources with proper credentials</a:t>
            </a:r>
          </a:p>
        </p:txBody>
      </p:sp>
    </p:spTree>
    <p:extLst>
      <p:ext uri="{BB962C8B-B14F-4D97-AF65-F5344CB8AC3E}">
        <p14:creationId xmlns:p14="http://schemas.microsoft.com/office/powerpoint/2010/main" val="375839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025ab494-4ff4-4067-bfa0-d496d2e309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Challenges of using service accounts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Font typeface="Arial" panose="020B0604020202020204" pitchFamily="34" charset="0"/>
              <a:buChar char="•"/>
            </a:pPr>
            <a:r>
              <a:rPr lang="en-US" sz="2600" dirty="0">
                <a:latin typeface="Segoe UI" panose="020B0502040204020203" pitchFamily="34" charset="0"/>
                <a:cs typeface="Segoe UI" panose="020B0502040204020203" pitchFamily="34" charset="0"/>
              </a:rPr>
              <a:t>Extra administration effort to manage the service account password</a:t>
            </a:r>
          </a:p>
          <a:p>
            <a:pPr>
              <a:buFont typeface="Arial" panose="020B0604020202020204" pitchFamily="34" charset="0"/>
              <a:buChar char="•"/>
            </a:pPr>
            <a:r>
              <a:rPr lang="en-US" sz="2600" dirty="0">
                <a:latin typeface="Segoe UI" panose="020B0502040204020203" pitchFamily="34" charset="0"/>
                <a:cs typeface="Segoe UI" panose="020B0502040204020203" pitchFamily="34" charset="0"/>
              </a:rPr>
              <a:t>Difficulty in determining where a domain-based account is used as a service account</a:t>
            </a:r>
          </a:p>
          <a:p>
            <a:pPr>
              <a:buFont typeface="Arial" panose="020B0604020202020204" pitchFamily="34" charset="0"/>
              <a:buChar char="•"/>
            </a:pPr>
            <a:r>
              <a:rPr lang="en-US" sz="2600" dirty="0">
                <a:latin typeface="Segoe UI" panose="020B0502040204020203" pitchFamily="34" charset="0"/>
                <a:cs typeface="Segoe UI" panose="020B0502040204020203" pitchFamily="34" charset="0"/>
              </a:rPr>
              <a:t>Extra administration effort to mange the SPN</a:t>
            </a:r>
          </a:p>
        </p:txBody>
      </p:sp>
    </p:spTree>
    <p:extLst>
      <p:ext uri="{BB962C8B-B14F-4D97-AF65-F5344CB8AC3E}">
        <p14:creationId xmlns:p14="http://schemas.microsoft.com/office/powerpoint/2010/main" val="498321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ea7d64e6-36d8-484a-a2c2-f3471f5c0d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Overview of managed service accounts</a:t>
            </a:r>
          </a:p>
        </p:txBody>
      </p:sp>
      <p:sp>
        <p:nvSpPr>
          <p:cNvPr id="4" name="Rectangle 3"/>
          <p:cNvSpPr/>
          <p:nvPr/>
        </p:nvSpPr>
        <p:spPr bwMode="auto">
          <a:xfrm>
            <a:off x="381000" y="914400"/>
            <a:ext cx="7924800" cy="990600"/>
          </a:xfrm>
          <a:prstGeom prst="rect">
            <a:avLst/>
          </a:prstGeom>
          <a:no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5" name="Content Placeholder 2"/>
          <p:cNvSpPr>
            <a:spLocks noGrp="1"/>
          </p:cNvSpPr>
          <p:nvPr/>
        </p:nvSpPr>
        <p:spPr bwMode="auto">
          <a:xfrm>
            <a:off x="457200" y="11010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Segoe UI" panose="020B0502040204020203" pitchFamily="34" charset="0"/>
                <a:cs typeface="Segoe UI" panose="020B0502040204020203" pitchFamily="34" charset="0"/>
              </a:rPr>
              <a:t>Use MSAs to automate password and SPN management for service accounts that services and applications use</a:t>
            </a:r>
          </a:p>
          <a:p>
            <a:r>
              <a:rPr lang="en-US" sz="2400" dirty="0">
                <a:latin typeface="Segoe UI" panose="020B0502040204020203" pitchFamily="34" charset="0"/>
                <a:cs typeface="Segoe UI" panose="020B0502040204020203" pitchFamily="34" charset="0"/>
              </a:rPr>
              <a:t>Requires a Windows Server 2008 R2 or </a:t>
            </a:r>
            <a:r>
              <a:rPr lang="bs-Latn-BA" sz="2400" dirty="0">
                <a:latin typeface="Segoe UI" panose="020B0502040204020203" pitchFamily="34" charset="0"/>
                <a:cs typeface="Segoe UI" panose="020B0502040204020203" pitchFamily="34" charset="0"/>
              </a:rPr>
              <a:t>newer</a:t>
            </a:r>
            <a:r>
              <a:rPr lang="en-US" sz="2400" dirty="0">
                <a:latin typeface="Segoe UI" panose="020B0502040204020203" pitchFamily="34" charset="0"/>
                <a:cs typeface="Segoe UI" panose="020B0502040204020203" pitchFamily="34" charset="0"/>
              </a:rPr>
              <a:t> installed with:</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.NET Framework 3.5.x</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Active Directory module for Windows PowerShell</a:t>
            </a:r>
          </a:p>
          <a:p>
            <a:r>
              <a:rPr lang="en-US" sz="2400" dirty="0">
                <a:latin typeface="Segoe UI" panose="020B0502040204020203" pitchFamily="34" charset="0"/>
                <a:cs typeface="Segoe UI" panose="020B0502040204020203" pitchFamily="34" charset="0"/>
              </a:rPr>
              <a:t>Recommended to run with AD DS configured at the Windows Server 2008 R2 functional level or higher</a:t>
            </a:r>
          </a:p>
        </p:txBody>
      </p:sp>
    </p:spTree>
    <p:extLst>
      <p:ext uri="{BB962C8B-B14F-4D97-AF65-F5344CB8AC3E}">
        <p14:creationId xmlns:p14="http://schemas.microsoft.com/office/powerpoint/2010/main" val="2019903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16cffda3-b602-4c10-99fb-da2af02604d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are group MSAs?</a:t>
            </a:r>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
                <a:srgbClr val="0070C0"/>
              </a:buClr>
            </a:pPr>
            <a:r>
              <a:rPr lang="en-US" sz="2800" dirty="0">
                <a:latin typeface="Segoe UI" panose="020B0502040204020203" pitchFamily="34" charset="0"/>
                <a:cs typeface="Segoe UI" panose="020B0502040204020203" pitchFamily="34" charset="0"/>
              </a:rPr>
              <a:t>Group MSAs extend the capability of standard MSAs by:</a:t>
            </a:r>
          </a:p>
          <a:p>
            <a:pPr lvl="1">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Enabling MSAs for use on more than one computer in the domain</a:t>
            </a:r>
          </a:p>
          <a:p>
            <a:pPr lvl="1">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Storing MSA authentication information on domain controllers</a:t>
            </a:r>
          </a:p>
          <a:p>
            <a:pPr>
              <a:buClr>
                <a:srgbClr val="0070C0"/>
              </a:buClr>
            </a:pPr>
            <a:r>
              <a:rPr lang="en-US" sz="2800" dirty="0">
                <a:latin typeface="Segoe UI" panose="020B0502040204020203" pitchFamily="34" charset="0"/>
                <a:cs typeface="Segoe UI" panose="020B0502040204020203" pitchFamily="34" charset="0"/>
              </a:rPr>
              <a:t>To support group MSA, your environment:</a:t>
            </a:r>
          </a:p>
          <a:p>
            <a:pPr lvl="1">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Must have at least one Windows Server 2012</a:t>
            </a:r>
            <a:r>
              <a:rPr lang="bs-Latn-BA" sz="2400" dirty="0">
                <a:latin typeface="Segoe UI" panose="020B0502040204020203" pitchFamily="34" charset="0"/>
                <a:cs typeface="Segoe UI" panose="020B0502040204020203" pitchFamily="34" charset="0"/>
              </a:rPr>
              <a:t> or newer</a:t>
            </a:r>
            <a:r>
              <a:rPr lang="en-US" sz="2400" dirty="0">
                <a:latin typeface="Segoe UI" panose="020B0502040204020203" pitchFamily="34" charset="0"/>
                <a:cs typeface="Segoe UI" panose="020B0502040204020203" pitchFamily="34" charset="0"/>
              </a:rPr>
              <a:t> domain controller</a:t>
            </a:r>
          </a:p>
          <a:p>
            <a:pPr lvl="1">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Must have a KDS root key created for the domain</a:t>
            </a:r>
          </a:p>
        </p:txBody>
      </p:sp>
    </p:spTree>
    <p:extLst>
      <p:ext uri="{BB962C8B-B14F-4D97-AF65-F5344CB8AC3E}">
        <p14:creationId xmlns:p14="http://schemas.microsoft.com/office/powerpoint/2010/main" val="3777181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be8faf77-e998-4455-86a1-c661892bbb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Configuring group MSAs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 this demonstration, </a:t>
            </a:r>
            <a:r>
              <a:rPr lang="en-US" dirty="0"/>
              <a:t>you will see</a:t>
            </a:r>
            <a:r>
              <a:rPr lang="bs-Latn-BA" dirty="0"/>
              <a:t> how to configure </a:t>
            </a:r>
            <a:r>
              <a:rPr lang="en-US" dirty="0"/>
              <a:t>g</a:t>
            </a:r>
            <a:r>
              <a:rPr lang="bs-Latn-BA" dirty="0"/>
              <a:t>roup </a:t>
            </a:r>
            <a:r>
              <a:rPr lang="en-US" dirty="0"/>
              <a:t>MSAs</a:t>
            </a:r>
          </a:p>
        </p:txBody>
      </p:sp>
    </p:spTree>
    <p:extLst>
      <p:ext uri="{BB962C8B-B14F-4D97-AF65-F5344CB8AC3E}">
        <p14:creationId xmlns:p14="http://schemas.microsoft.com/office/powerpoint/2010/main" val="1557885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216209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f95100dc-31fa-4fdb-be06-95ac3066c1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SPNs and Kerberos delegation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Kerberos delegation of authentication:</a:t>
            </a:r>
          </a:p>
          <a:p>
            <a:pPr lvl="1"/>
            <a:r>
              <a:rPr lang="en-US" dirty="0"/>
              <a:t>Services can delegate service tickets issued to them by the KDC to another service</a:t>
            </a:r>
          </a:p>
          <a:p>
            <a:r>
              <a:rPr lang="en-US" dirty="0"/>
              <a:t>Constrained delegation:</a:t>
            </a:r>
          </a:p>
          <a:p>
            <a:pPr lvl="1"/>
            <a:r>
              <a:rPr lang="en-US" dirty="0"/>
              <a:t>Allows administrators to define which services can use service tickets issued to other services</a:t>
            </a:r>
          </a:p>
          <a:p>
            <a:r>
              <a:rPr lang="en-US" dirty="0"/>
              <a:t>SPNs help identify services uniquely</a:t>
            </a:r>
          </a:p>
          <a:p>
            <a:r>
              <a:rPr lang="en-US" dirty="0"/>
              <a:t>Windows Server 201</a:t>
            </a:r>
            <a:r>
              <a:rPr lang="bs-Latn-BA" dirty="0"/>
              <a:t>6</a:t>
            </a:r>
            <a:r>
              <a:rPr lang="en-US" dirty="0"/>
              <a:t> allows: </a:t>
            </a:r>
          </a:p>
          <a:p>
            <a:pPr lvl="1"/>
            <a:r>
              <a:rPr lang="en-US" dirty="0"/>
              <a:t>Constrained delegation across domains</a:t>
            </a:r>
          </a:p>
          <a:p>
            <a:pPr lvl="1"/>
            <a:r>
              <a:rPr lang="en-US" dirty="0"/>
              <a:t>Service administrators to configure constrained delegation</a:t>
            </a:r>
          </a:p>
          <a:p>
            <a:endParaRPr lang="en-US" dirty="0"/>
          </a:p>
        </p:txBody>
      </p:sp>
    </p:spTree>
    <p:extLst>
      <p:ext uri="{BB962C8B-B14F-4D97-AF65-F5344CB8AC3E}">
        <p14:creationId xmlns:p14="http://schemas.microsoft.com/office/powerpoint/2010/main" val="1657703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Securing AD DS</a:t>
            </a:r>
          </a:p>
        </p:txBody>
      </p:sp>
      <p:sp>
        <p:nvSpPr>
          <p:cNvPr id="3" name="Text Placeholder 2"/>
          <p:cNvSpPr>
            <a:spLocks noGrp="1"/>
          </p:cNvSpPr>
          <p:nvPr>
            <p:ph type="body" idx="1"/>
          </p:nvPr>
        </p:nvSpPr>
        <p:spPr/>
        <p:txBody>
          <a:bodyPr/>
          <a:lstStyle/>
          <a:p>
            <a:r>
              <a:rPr lang="en-IN"/>
              <a:t>Exercise 1: Implementing security policies for accounts, passwords, and administrative groups
Exercise 2: Deploying and configuring an RODC
Exercise 3: Creating and associating a group MSA</a:t>
            </a:r>
          </a:p>
        </p:txBody>
      </p:sp>
      <p:sp>
        <p:nvSpPr>
          <p:cNvPr id="4" name="TextBox 3"/>
          <p:cNvSpPr txBox="1"/>
          <p:nvPr/>
        </p:nvSpPr>
        <p:spPr>
          <a:xfrm>
            <a:off x="458788" y="3637983"/>
            <a:ext cx="3146311" cy="523220"/>
          </a:xfrm>
          <a:prstGeom prst="rect">
            <a:avLst/>
          </a:prstGeom>
          <a:noFill/>
        </p:spPr>
        <p:txBody>
          <a:bodyPr vert="horz" wrap="none" rtlCol="0">
            <a:spAutoFit/>
          </a:bodyPr>
          <a:lstStyle/>
          <a:p>
            <a:r>
              <a:rPr lang="en-IN" sz="2800" dirty="0">
                <a:latin typeface="Segoe UI"/>
              </a:rPr>
              <a:t>Logon Information</a:t>
            </a:r>
          </a:p>
        </p:txBody>
      </p:sp>
      <p:sp>
        <p:nvSpPr>
          <p:cNvPr id="5" name="TextBox 4"/>
          <p:cNvSpPr txBox="1"/>
          <p:nvPr/>
        </p:nvSpPr>
        <p:spPr>
          <a:xfrm>
            <a:off x="458788" y="4126141"/>
            <a:ext cx="7754239" cy="1815882"/>
          </a:xfrm>
          <a:prstGeom prst="rect">
            <a:avLst/>
          </a:prstGeom>
          <a:noFill/>
        </p:spPr>
        <p:txBody>
          <a:bodyPr vert="horz" wrap="none" rtlCol="0">
            <a:spAutoFit/>
          </a:bodyPr>
          <a:lstStyle/>
          <a:p>
            <a:r>
              <a:rPr lang="en-IN" sz="2800" b="0" i="0" u="none" strike="noStrike" baseline="0" dirty="0">
                <a:latin typeface="Segoe UI"/>
              </a:rPr>
              <a:t>Virtual machines:</a:t>
            </a:r>
            <a:r>
              <a:rPr lang="fr-CA" sz="2800" b="0" i="0" u="none" strike="noStrike" baseline="0" dirty="0">
                <a:latin typeface="Segoe UI"/>
              </a:rPr>
              <a:t> 	</a:t>
            </a:r>
            <a:r>
              <a:rPr lang="en-IN" sz="2800" b="1" i="0" u="none" strike="noStrike" baseline="0" dirty="0">
                <a:latin typeface="Segoe UI"/>
              </a:rPr>
              <a:t>20742B-LON-DC1</a:t>
            </a:r>
          </a:p>
          <a:p>
            <a:r>
              <a:rPr lang="en-IN" sz="2800" b="1" i="0" u="none" strike="noStrike" baseline="0" dirty="0">
                <a:latin typeface="Segoe UI"/>
              </a:rPr>
              <a:t>				20742B-LON-SVR1</a:t>
            </a:r>
          </a:p>
          <a:p>
            <a:r>
              <a:rPr lang="en-IN" sz="2800" b="0" i="0" u="none" strike="noStrike" baseline="0" dirty="0">
                <a:latin typeface="Segoe UI"/>
              </a:rPr>
              <a:t>User name:</a:t>
            </a:r>
            <a:r>
              <a:rPr lang="en-IN" sz="2800" b="1" i="0" u="none" strike="noStrike" baseline="0" dirty="0">
                <a:latin typeface="Segoe UI"/>
              </a:rPr>
              <a:t> 		</a:t>
            </a:r>
            <a:r>
              <a:rPr lang="en-IN" sz="2800" b="1" i="0" u="none" strike="noStrike" baseline="0" dirty="0" err="1">
                <a:latin typeface="Segoe UI"/>
              </a:rPr>
              <a:t>Adatum</a:t>
            </a:r>
            <a:r>
              <a:rPr lang="en-IN" sz="2800" b="1" i="0" u="none" strike="noStrike" baseline="0" dirty="0">
                <a:latin typeface="Segoe UI"/>
              </a:rPr>
              <a:t>\Administrator</a:t>
            </a:r>
            <a:endParaRPr lang="en-IN" sz="2800" b="0" i="0" u="none" strike="noStrike" baseline="0" dirty="0">
              <a:latin typeface="Segoe UI"/>
            </a:endParaRPr>
          </a:p>
          <a:p>
            <a:r>
              <a:rPr lang="en-IN" sz="2800" b="0" i="0" u="none" strike="noStrike" baseline="0" dirty="0">
                <a:latin typeface="Segoe UI"/>
              </a:rPr>
              <a:t>Password: 			</a:t>
            </a:r>
            <a:r>
              <a:rPr lang="en-IN" sz="2800" b="1" i="0" u="none" strike="noStrike" baseline="0" dirty="0">
                <a:latin typeface="Segoe UI"/>
              </a:rPr>
              <a:t>Pa55w.rd</a:t>
            </a:r>
            <a:endParaRPr lang="en-IN"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60 minutes</a:t>
            </a:r>
          </a:p>
        </p:txBody>
      </p:sp>
    </p:spTree>
    <p:extLst>
      <p:ext uri="{BB962C8B-B14F-4D97-AF65-F5344CB8AC3E}">
        <p14:creationId xmlns:p14="http://schemas.microsoft.com/office/powerpoint/2010/main" val="342328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1225" cy="740664"/>
          </a:xfrm>
        </p:spPr>
        <p:txBody>
          <a:bodyPr/>
          <a:lstStyle/>
          <a:p>
            <a:r>
              <a:rPr lang="en-IN" dirty="0"/>
              <a:t>Modifying the security settings of domain controllers</a:t>
            </a:r>
          </a:p>
        </p:txBody>
      </p:sp>
      <p:sp>
        <p:nvSpPr>
          <p:cNvPr id="4" name="Text Placeholder 1"/>
          <p:cNvSpPr txBox="1">
            <a:spLocks/>
          </p:cNvSpPr>
          <p:nvPr/>
        </p:nvSpPr>
        <p:spPr>
          <a:xfrm>
            <a:off x="457200" y="1066800"/>
            <a:ext cx="8229600" cy="51054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spcBef>
                <a:spcPts val="800"/>
              </a:spcBef>
              <a:buClr>
                <a:srgbClr val="0070C0"/>
              </a:buClr>
              <a:buFont typeface="Arial" pitchFamily="34" charset="0"/>
              <a:buChar char="•"/>
            </a:pPr>
            <a:r>
              <a:rPr lang="en-US" sz="2400" b="0" kern="0" dirty="0">
                <a:latin typeface="Segoe UI" pitchFamily="34" charset="0"/>
                <a:cs typeface="Segoe UI" pitchFamily="34" charset="0"/>
              </a:rPr>
              <a:t>Use a GPO to apply the same security settings to all domain controllers</a:t>
            </a:r>
          </a:p>
          <a:p>
            <a:pPr marL="285750" indent="-285750">
              <a:spcBef>
                <a:spcPts val="800"/>
              </a:spcBef>
              <a:buClr>
                <a:srgbClr val="0070C0"/>
              </a:buClr>
              <a:buFont typeface="Arial" pitchFamily="34" charset="0"/>
              <a:buChar char="•"/>
            </a:pPr>
            <a:r>
              <a:rPr lang="en-US" sz="2400" b="0" kern="0" dirty="0">
                <a:latin typeface="Segoe UI" pitchFamily="34" charset="0"/>
                <a:cs typeface="Segoe UI" pitchFamily="34" charset="0"/>
              </a:rPr>
              <a:t>Consider custom GPOs that link to the Domain Controllers OU</a:t>
            </a:r>
          </a:p>
          <a:p>
            <a:pPr marL="285750" indent="-285750">
              <a:spcBef>
                <a:spcPts val="800"/>
              </a:spcBef>
              <a:buClr>
                <a:srgbClr val="0070C0"/>
              </a:buClr>
              <a:buFont typeface="Arial" pitchFamily="34" charset="0"/>
              <a:buChar char="•"/>
            </a:pPr>
            <a:r>
              <a:rPr lang="en-US" sz="2400" b="0" kern="0" dirty="0">
                <a:latin typeface="Segoe UI" pitchFamily="34" charset="0"/>
                <a:cs typeface="Segoe UI" pitchFamily="34" charset="0"/>
              </a:rPr>
              <a:t>Security options include:</a:t>
            </a:r>
          </a:p>
          <a:p>
            <a:pPr marL="864108" lvl="1" indent="-342900">
              <a:spcBef>
                <a:spcPts val="800"/>
              </a:spcBef>
              <a:buClr>
                <a:srgbClr val="0070C0"/>
              </a:buClr>
              <a:buSzPct val="100000"/>
              <a:buFont typeface="Arial" pitchFamily="34" charset="0"/>
              <a:buChar char="•"/>
            </a:pPr>
            <a:r>
              <a:rPr lang="en-US" sz="2000" b="0" kern="0" dirty="0">
                <a:latin typeface="Segoe UI" pitchFamily="34" charset="0"/>
                <a:cs typeface="Segoe UI" pitchFamily="34" charset="0"/>
              </a:rPr>
              <a:t>Account policies, such as passwords and account lockout</a:t>
            </a:r>
          </a:p>
          <a:p>
            <a:pPr marL="864108" lvl="1" indent="-342900">
              <a:spcBef>
                <a:spcPts val="800"/>
              </a:spcBef>
              <a:buClr>
                <a:srgbClr val="0070C0"/>
              </a:buClr>
              <a:buSzPct val="100000"/>
              <a:buFont typeface="Arial" pitchFamily="34" charset="0"/>
              <a:buChar char="•"/>
            </a:pPr>
            <a:r>
              <a:rPr lang="en-US" sz="2000" b="0" kern="0" dirty="0">
                <a:latin typeface="Segoe UI" pitchFamily="34" charset="0"/>
                <a:cs typeface="Segoe UI" pitchFamily="34" charset="0"/>
              </a:rPr>
              <a:t>Local policies, such as auditing, user rights, and security options</a:t>
            </a:r>
          </a:p>
          <a:p>
            <a:pPr marL="864108" lvl="1" indent="-342900">
              <a:spcBef>
                <a:spcPts val="800"/>
              </a:spcBef>
              <a:buClr>
                <a:srgbClr val="0070C0"/>
              </a:buClr>
              <a:buSzPct val="100000"/>
              <a:buFont typeface="Arial" pitchFamily="34" charset="0"/>
              <a:buChar char="•"/>
            </a:pPr>
            <a:r>
              <a:rPr lang="en-US" sz="2000" b="0" kern="0" dirty="0">
                <a:latin typeface="Segoe UI" pitchFamily="34" charset="0"/>
                <a:cs typeface="Segoe UI" pitchFamily="34" charset="0"/>
              </a:rPr>
              <a:t>Event log configuration</a:t>
            </a:r>
            <a:endParaRPr lang="bs-Latn-BA" sz="2000" b="0" kern="0" dirty="0">
              <a:latin typeface="Segoe UI" pitchFamily="34" charset="0"/>
              <a:cs typeface="Segoe UI" pitchFamily="34" charset="0"/>
            </a:endParaRPr>
          </a:p>
          <a:p>
            <a:pPr marL="864108" lvl="1" indent="-342900">
              <a:spcBef>
                <a:spcPts val="800"/>
              </a:spcBef>
              <a:buClr>
                <a:srgbClr val="0070C0"/>
              </a:buClr>
              <a:buSzPct val="100000"/>
              <a:buFont typeface="Arial" pitchFamily="34" charset="0"/>
              <a:buChar char="•"/>
            </a:pPr>
            <a:r>
              <a:rPr lang="bs-Latn-BA" sz="2000" b="0" kern="0" dirty="0">
                <a:latin typeface="Segoe UI" pitchFamily="34" charset="0"/>
                <a:cs typeface="Segoe UI" pitchFamily="34" charset="0"/>
              </a:rPr>
              <a:t>Restricted groups</a:t>
            </a:r>
            <a:endParaRPr lang="en-US" sz="2000" b="0" kern="0" dirty="0">
              <a:latin typeface="Segoe UI" pitchFamily="34" charset="0"/>
              <a:cs typeface="Segoe UI" pitchFamily="34" charset="0"/>
            </a:endParaRPr>
          </a:p>
          <a:p>
            <a:pPr marL="864108" lvl="1" indent="-342900">
              <a:spcBef>
                <a:spcPts val="800"/>
              </a:spcBef>
              <a:buClr>
                <a:srgbClr val="0070C0"/>
              </a:buClr>
              <a:buSzPct val="100000"/>
              <a:buFont typeface="Arial" pitchFamily="34" charset="0"/>
              <a:buChar char="•"/>
            </a:pPr>
            <a:r>
              <a:rPr lang="en-US" sz="2000" b="0" kern="0" dirty="0">
                <a:latin typeface="Segoe UI" pitchFamily="34" charset="0"/>
                <a:cs typeface="Segoe UI" pitchFamily="34" charset="0"/>
              </a:rPr>
              <a:t>Secure system services</a:t>
            </a:r>
          </a:p>
          <a:p>
            <a:pPr marL="864108" lvl="1" indent="-342900">
              <a:spcBef>
                <a:spcPts val="800"/>
              </a:spcBef>
              <a:buClr>
                <a:srgbClr val="0070C0"/>
              </a:buClr>
              <a:buSzPct val="100000"/>
              <a:buFont typeface="Arial" pitchFamily="34" charset="0"/>
              <a:buChar char="•"/>
            </a:pPr>
            <a:r>
              <a:rPr lang="en-US" sz="2000" b="0" kern="0" dirty="0">
                <a:latin typeface="Segoe UI" pitchFamily="34" charset="0"/>
                <a:cs typeface="Segoe UI" pitchFamily="34" charset="0"/>
              </a:rPr>
              <a:t>Windows Firewall with advanced security</a:t>
            </a:r>
          </a:p>
          <a:p>
            <a:pPr marL="864108" lvl="1" indent="-342900">
              <a:spcBef>
                <a:spcPts val="800"/>
              </a:spcBef>
              <a:buClr>
                <a:srgbClr val="0070C0"/>
              </a:buClr>
              <a:buSzPct val="100000"/>
              <a:buFont typeface="Arial" pitchFamily="34" charset="0"/>
              <a:buChar char="•"/>
            </a:pPr>
            <a:r>
              <a:rPr lang="en-US" sz="2000" b="0" kern="0" dirty="0">
                <a:latin typeface="Segoe UI" pitchFamily="34" charset="0"/>
                <a:cs typeface="Segoe UI" pitchFamily="34" charset="0"/>
              </a:rPr>
              <a:t>Public key policies</a:t>
            </a:r>
          </a:p>
          <a:p>
            <a:pPr marL="864108" lvl="1" indent="-342900">
              <a:spcBef>
                <a:spcPts val="800"/>
              </a:spcBef>
              <a:buClr>
                <a:srgbClr val="0070C0"/>
              </a:buClr>
              <a:buSzPct val="100000"/>
              <a:buFont typeface="Arial" pitchFamily="34" charset="0"/>
              <a:buChar char="•"/>
            </a:pPr>
            <a:r>
              <a:rPr lang="en-US" sz="2000" b="0" kern="0" dirty="0">
                <a:latin typeface="Segoe UI" pitchFamily="34" charset="0"/>
                <a:cs typeface="Segoe UI" pitchFamily="34" charset="0"/>
              </a:rPr>
              <a:t>Advanced auditing</a:t>
            </a:r>
          </a:p>
          <a:p>
            <a:endParaRPr lang="en-US" b="0" kern="0" dirty="0">
              <a:latin typeface="Segoe UI" pitchFamily="34" charset="0"/>
              <a:cs typeface="Segoe UI" pitchFamily="34" charset="0"/>
            </a:endParaRPr>
          </a:p>
        </p:txBody>
      </p:sp>
    </p:spTree>
    <p:extLst>
      <p:ext uri="{BB962C8B-B14F-4D97-AF65-F5344CB8AC3E}">
        <p14:creationId xmlns:p14="http://schemas.microsoft.com/office/powerpoint/2010/main" val="3115182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206151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49057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588884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Scenario</a:t>
            </a:r>
          </a:p>
        </p:txBody>
      </p:sp>
      <p:sp>
        <p:nvSpPr>
          <p:cNvPr id="4" name="TextBox 3"/>
          <p:cNvSpPr txBox="1"/>
          <p:nvPr/>
        </p:nvSpPr>
        <p:spPr>
          <a:xfrm>
            <a:off x="458788" y="1021215"/>
            <a:ext cx="8119156" cy="5765681"/>
          </a:xfrm>
          <a:prstGeom prst="rect">
            <a:avLst/>
          </a:prstGeom>
          <a:noFill/>
        </p:spPr>
        <p:txBody>
          <a:bodyPr vert="horz" wrap="square" rtlCol="0">
            <a:spAutoFit/>
          </a:bodyPr>
          <a:lstStyle/>
          <a:p>
            <a:pPr>
              <a:spcBef>
                <a:spcPts val="600"/>
              </a:spcBef>
              <a:spcAft>
                <a:spcPts val="1000"/>
              </a:spcAft>
            </a:pPr>
            <a:r>
              <a:rPr lang="en-IN" sz="2200" dirty="0">
                <a:effectLst/>
                <a:latin typeface="Segoe UI"/>
                <a:ea typeface="Calibri"/>
                <a:cs typeface="Times New Roman"/>
              </a:rPr>
              <a:t>The security team at A. Datum Corporation has been examining possible security issues in the organization, focusing on AD DS. The security team is particularly concerned with AD DS authentication and security of branch-office domain controllers.</a:t>
            </a:r>
          </a:p>
          <a:p>
            <a:pPr lvl="0">
              <a:spcAft>
                <a:spcPts val="1000"/>
              </a:spcAft>
            </a:pPr>
            <a:r>
              <a:rPr lang="en-IN" sz="2200" dirty="0">
                <a:effectLst/>
                <a:latin typeface="Segoe UI"/>
                <a:ea typeface="Calibri"/>
                <a:cs typeface="Times New Roman"/>
              </a:rPr>
              <a:t>You must help improve security and monitoring of authentication against the enterprise’s AD DS domain. Additionally, management at A. Datum has instituted a password policy, and you must enforce it for all user accounts and develop a more-stringent password policy for security-sensitive administrative accounts. It also is </a:t>
            </a:r>
            <a:r>
              <a:rPr lang="en-IN" sz="2200" dirty="0">
                <a:solidFill>
                  <a:srgbClr val="000000"/>
                </a:solidFill>
                <a:latin typeface="Segoe UI"/>
                <a:ea typeface="Calibri"/>
                <a:cs typeface="Times New Roman"/>
              </a:rPr>
              <a:t>important that you implement an appropriate audit trail to help monitor authentication attempts within AD DS. </a:t>
            </a:r>
          </a:p>
          <a:p>
            <a:pPr lvl="0">
              <a:spcAft>
                <a:spcPts val="1000"/>
              </a:spcAft>
            </a:pPr>
            <a:r>
              <a:rPr lang="en-IN" sz="2200" dirty="0">
                <a:solidFill>
                  <a:srgbClr val="000000"/>
                </a:solidFill>
                <a:latin typeface="Segoe UI"/>
                <a:ea typeface="Calibri"/>
                <a:cs typeface="Times New Roman"/>
              </a:rPr>
              <a:t>The second part of your assignment includes deploying and configuring RODCs to support AD DS authentication within a branch office. Lastly, you should evaluate the usage of a group MSA by deploying it to the test server.</a:t>
            </a:r>
            <a:endParaRPr lang="en-IN" sz="2200" dirty="0"/>
          </a:p>
        </p:txBody>
      </p:sp>
    </p:spTree>
    <p:extLst>
      <p:ext uri="{BB962C8B-B14F-4D97-AF65-F5344CB8AC3E}">
        <p14:creationId xmlns:p14="http://schemas.microsoft.com/office/powerpoint/2010/main" val="513992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Review</a:t>
            </a:r>
          </a:p>
        </p:txBody>
      </p:sp>
      <p:sp>
        <p:nvSpPr>
          <p:cNvPr id="3" name="Text Placeholder 2"/>
          <p:cNvSpPr>
            <a:spLocks noGrp="1"/>
          </p:cNvSpPr>
          <p:nvPr>
            <p:ph type="body" idx="1"/>
          </p:nvPr>
        </p:nvSpPr>
        <p:spPr/>
        <p:txBody>
          <a:bodyPr/>
          <a:lstStyle/>
          <a:p>
            <a:r>
              <a:rPr lang="en-IN"/>
              <a:t>In the lab, you configured the password settings for all users within the Default Domain Policy, and you configured the password settings for Administrators within a PSO. What other options were available to help you accomplish the solution?
In the lab, you were using precedence for the administrative PSO with a value of 10. What is the reason for this?</a:t>
            </a:r>
          </a:p>
        </p:txBody>
      </p:sp>
    </p:spTree>
    <p:extLst>
      <p:ext uri="{BB962C8B-B14F-4D97-AF65-F5344CB8AC3E}">
        <p14:creationId xmlns:p14="http://schemas.microsoft.com/office/powerpoint/2010/main" val="2267090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Review and Takeaways</a:t>
            </a:r>
          </a:p>
        </p:txBody>
      </p:sp>
      <p:sp>
        <p:nvSpPr>
          <p:cNvPr id="3" name="Text Placeholder 2"/>
          <p:cNvSpPr>
            <a:spLocks noGrp="1"/>
          </p:cNvSpPr>
          <p:nvPr>
            <p:ph type="body" idx="1"/>
          </p:nvPr>
        </p:nvSpPr>
        <p:spPr/>
        <p:txBody>
          <a:bodyPr/>
          <a:lstStyle/>
          <a:p>
            <a:r>
              <a:rPr lang="en-IN" dirty="0"/>
              <a:t>Review Questions
Tools
Common Issues and Troubleshooting Tips</a:t>
            </a:r>
          </a:p>
        </p:txBody>
      </p:sp>
    </p:spTree>
    <p:extLst>
      <p:ext uri="{BB962C8B-B14F-4D97-AF65-F5344CB8AC3E}">
        <p14:creationId xmlns:p14="http://schemas.microsoft.com/office/powerpoint/2010/main" val="1751825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36120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21090d5-bfe9-4b53-9437-65fbb9823e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Implementing secure authentication</a:t>
            </a:r>
          </a:p>
        </p:txBody>
      </p:sp>
      <p:sp>
        <p:nvSpPr>
          <p:cNvPr id="4" name="Text Placeholder 1"/>
          <p:cNvSpPr txBox="1">
            <a:spLocks/>
          </p:cNvSpPr>
          <p:nvPr/>
        </p:nvSpPr>
        <p:spPr>
          <a:xfrm>
            <a:off x="457200" y="1066800"/>
            <a:ext cx="8229600" cy="51054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spcBef>
                <a:spcPts val="800"/>
              </a:spcBef>
              <a:buFont typeface="Arial" pitchFamily="34" charset="0"/>
              <a:buNone/>
            </a:pPr>
            <a:r>
              <a:rPr lang="en-US" sz="2800" b="0" kern="0" dirty="0">
                <a:solidFill>
                  <a:prstClr val="black"/>
                </a:solidFill>
                <a:latin typeface="Segoe UI" pitchFamily="34" charset="0"/>
                <a:cs typeface="Segoe UI" pitchFamily="34" charset="0"/>
              </a:rPr>
              <a:t>Consider the following factors when implementing secure authentication: </a:t>
            </a:r>
          </a:p>
          <a:p>
            <a:pPr marL="342900" indent="-342900">
              <a:spcBef>
                <a:spcPts val="800"/>
              </a:spcBef>
              <a:buClr>
                <a:srgbClr val="0070C0"/>
              </a:buClr>
              <a:buSzPct val="100000"/>
              <a:buFont typeface="Arial" pitchFamily="34" charset="0"/>
              <a:buChar char="•"/>
            </a:pPr>
            <a:r>
              <a:rPr lang="en-US" sz="2400" b="0" kern="0" dirty="0">
                <a:solidFill>
                  <a:prstClr val="black"/>
                </a:solidFill>
                <a:latin typeface="Segoe UI" pitchFamily="34" charset="0"/>
                <a:cs typeface="Segoe UI" pitchFamily="34" charset="0"/>
              </a:rPr>
              <a:t>Secure user accounts and passwords</a:t>
            </a:r>
          </a:p>
          <a:p>
            <a:pPr marL="342900" lvl="1" indent="-342900">
              <a:spcBef>
                <a:spcPts val="800"/>
              </a:spcBef>
              <a:buClr>
                <a:srgbClr val="0070C0"/>
              </a:buClr>
              <a:buSzPct val="100000"/>
              <a:buFont typeface="Arial" pitchFamily="34" charset="0"/>
              <a:buChar char="•"/>
            </a:pPr>
            <a:r>
              <a:rPr lang="en-US" sz="2400" b="0" kern="0" dirty="0">
                <a:solidFill>
                  <a:prstClr val="black"/>
                </a:solidFill>
                <a:latin typeface="Segoe UI" pitchFamily="34" charset="0"/>
                <a:cs typeface="Segoe UI" pitchFamily="34" charset="0"/>
              </a:rPr>
              <a:t>Secure groups with elevated permissions</a:t>
            </a:r>
          </a:p>
          <a:p>
            <a:pPr marL="342900" lvl="1" indent="-342900">
              <a:spcBef>
                <a:spcPts val="800"/>
              </a:spcBef>
              <a:buClr>
                <a:srgbClr val="0070C0"/>
              </a:buClr>
              <a:buSzPct val="100000"/>
              <a:buFont typeface="Arial" pitchFamily="34" charset="0"/>
              <a:buChar char="•"/>
            </a:pPr>
            <a:r>
              <a:rPr lang="en-US" sz="2400" b="0" kern="0" dirty="0">
                <a:solidFill>
                  <a:prstClr val="black"/>
                </a:solidFill>
                <a:latin typeface="Segoe UI" pitchFamily="34" charset="0"/>
                <a:cs typeface="Segoe UI" pitchFamily="34" charset="0"/>
              </a:rPr>
              <a:t>Audit critical object changes</a:t>
            </a:r>
          </a:p>
          <a:p>
            <a:pPr marL="342900" lvl="1" indent="-342900">
              <a:spcBef>
                <a:spcPts val="800"/>
              </a:spcBef>
              <a:buClr>
                <a:srgbClr val="0070C0"/>
              </a:buClr>
              <a:buSzPct val="100000"/>
              <a:buFont typeface="Arial" pitchFamily="34" charset="0"/>
              <a:buChar char="•"/>
            </a:pPr>
            <a:r>
              <a:rPr lang="en-US" sz="2400" b="0" kern="0" dirty="0">
                <a:solidFill>
                  <a:prstClr val="black"/>
                </a:solidFill>
                <a:latin typeface="Segoe UI" pitchFamily="34" charset="0"/>
                <a:cs typeface="Segoe UI" pitchFamily="34" charset="0"/>
              </a:rPr>
              <a:t>Deploy secure authentication, such as smart cards</a:t>
            </a:r>
            <a:r>
              <a:rPr lang="bs-Latn-BA" sz="2400" b="0" kern="0" dirty="0">
                <a:solidFill>
                  <a:prstClr val="black"/>
                </a:solidFill>
                <a:latin typeface="Segoe UI" pitchFamily="34" charset="0"/>
                <a:cs typeface="Segoe UI" pitchFamily="34" charset="0"/>
              </a:rPr>
              <a:t> or multi-factor authenication</a:t>
            </a:r>
            <a:endParaRPr lang="en-US" sz="2400" b="0" kern="0" dirty="0">
              <a:solidFill>
                <a:prstClr val="black"/>
              </a:solidFill>
              <a:latin typeface="Segoe UI" pitchFamily="34" charset="0"/>
              <a:cs typeface="Segoe UI" pitchFamily="34" charset="0"/>
            </a:endParaRPr>
          </a:p>
          <a:p>
            <a:pPr marL="342900" lvl="1" indent="-342900">
              <a:spcBef>
                <a:spcPts val="800"/>
              </a:spcBef>
              <a:buClr>
                <a:srgbClr val="0070C0"/>
              </a:buClr>
              <a:buSzPct val="100000"/>
              <a:buFont typeface="Arial" pitchFamily="34" charset="0"/>
              <a:buChar char="•"/>
            </a:pPr>
            <a:r>
              <a:rPr lang="en-US" sz="2400" b="0" kern="0" dirty="0">
                <a:solidFill>
                  <a:prstClr val="black"/>
                </a:solidFill>
                <a:latin typeface="Segoe UI" pitchFamily="34" charset="0"/>
                <a:cs typeface="Segoe UI" pitchFamily="34" charset="0"/>
              </a:rPr>
              <a:t>Secure network activity</a:t>
            </a:r>
          </a:p>
          <a:p>
            <a:pPr marL="342900" lvl="1" indent="-342900">
              <a:spcBef>
                <a:spcPts val="800"/>
              </a:spcBef>
              <a:buClr>
                <a:srgbClr val="0070C0"/>
              </a:buClr>
              <a:buSzPct val="100000"/>
              <a:buFont typeface="Arial" pitchFamily="34" charset="0"/>
              <a:buChar char="•"/>
            </a:pPr>
            <a:r>
              <a:rPr lang="en-US" sz="2400" b="0" kern="0" dirty="0">
                <a:solidFill>
                  <a:prstClr val="black"/>
                </a:solidFill>
                <a:latin typeface="Segoe UI" pitchFamily="34" charset="0"/>
                <a:cs typeface="Segoe UI" pitchFamily="34" charset="0"/>
              </a:rPr>
              <a:t>Establish </a:t>
            </a:r>
            <a:r>
              <a:rPr lang="en-US" sz="2400" b="0" kern="0" dirty="0" err="1">
                <a:solidFill>
                  <a:prstClr val="black"/>
                </a:solidFill>
                <a:latin typeface="Segoe UI" pitchFamily="34" charset="0"/>
                <a:cs typeface="Segoe UI" pitchFamily="34" charset="0"/>
              </a:rPr>
              <a:t>deprovisioning</a:t>
            </a:r>
            <a:r>
              <a:rPr lang="en-US" sz="2400" b="0" kern="0" dirty="0">
                <a:solidFill>
                  <a:prstClr val="black"/>
                </a:solidFill>
                <a:latin typeface="Segoe UI" pitchFamily="34" charset="0"/>
                <a:cs typeface="Segoe UI" pitchFamily="34" charset="0"/>
              </a:rPr>
              <a:t> and cleanup processes</a:t>
            </a:r>
          </a:p>
          <a:p>
            <a:pPr marL="342900" lvl="1" indent="-342900">
              <a:spcBef>
                <a:spcPts val="800"/>
              </a:spcBef>
              <a:buClr>
                <a:srgbClr val="0070C0"/>
              </a:buClr>
              <a:buSzPct val="100000"/>
              <a:buFont typeface="Arial" pitchFamily="34" charset="0"/>
              <a:buChar char="•"/>
            </a:pPr>
            <a:r>
              <a:rPr lang="en-US" sz="2400" b="0" kern="0" dirty="0">
                <a:solidFill>
                  <a:prstClr val="black"/>
                </a:solidFill>
                <a:latin typeface="Segoe UI" pitchFamily="34" charset="0"/>
                <a:cs typeface="Segoe UI" pitchFamily="34" charset="0"/>
              </a:rPr>
              <a:t>Secure client computers</a:t>
            </a:r>
          </a:p>
          <a:p>
            <a:pPr marL="0" indent="0">
              <a:spcBef>
                <a:spcPts val="800"/>
              </a:spcBef>
              <a:buNone/>
            </a:pPr>
            <a:endParaRPr lang="en-US" b="0" kern="0" dirty="0">
              <a:latin typeface="Segoe UI" pitchFamily="34" charset="0"/>
              <a:cs typeface="Segoe UI" pitchFamily="34" charset="0"/>
            </a:endParaRPr>
          </a:p>
        </p:txBody>
      </p:sp>
    </p:spTree>
    <p:extLst>
      <p:ext uri="{BB962C8B-B14F-4D97-AF65-F5344CB8AC3E}">
        <p14:creationId xmlns:p14="http://schemas.microsoft.com/office/powerpoint/2010/main" val="97982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78cd186-a5bb-4244-85f7-398c0482e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Securing physical access to domain controllers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1" indent="0">
              <a:spcBef>
                <a:spcPts val="800"/>
              </a:spcBef>
              <a:buNone/>
            </a:pPr>
            <a:r>
              <a:rPr lang="en-US" sz="2800" dirty="0">
                <a:solidFill>
                  <a:prstClr val="black"/>
                </a:solidFill>
              </a:rPr>
              <a:t>When securing physical access to your domain controllers, consider the following:</a:t>
            </a:r>
          </a:p>
          <a:p>
            <a:pPr marL="173736" lvl="2" indent="-173736">
              <a:spcBef>
                <a:spcPts val="800"/>
              </a:spcBef>
              <a:buSzPct val="100000"/>
            </a:pPr>
            <a:r>
              <a:rPr lang="en-US" sz="2400" dirty="0">
                <a:solidFill>
                  <a:prstClr val="black"/>
                </a:solidFill>
              </a:rPr>
              <a:t>Only deploy domain controllers where physical security is ensured</a:t>
            </a:r>
          </a:p>
          <a:p>
            <a:pPr marL="173736" lvl="2" indent="-173736">
              <a:spcBef>
                <a:spcPts val="800"/>
              </a:spcBef>
              <a:buSzPct val="100000"/>
            </a:pPr>
            <a:r>
              <a:rPr lang="en-US" sz="2400" dirty="0">
                <a:solidFill>
                  <a:prstClr val="black"/>
                </a:solidFill>
              </a:rPr>
              <a:t>Use RODCs</a:t>
            </a:r>
          </a:p>
          <a:p>
            <a:pPr marL="173736" lvl="2" indent="-173736">
              <a:spcBef>
                <a:spcPts val="800"/>
              </a:spcBef>
              <a:buSzPct val="100000"/>
            </a:pPr>
            <a:r>
              <a:rPr lang="en-US" sz="2400" dirty="0">
                <a:solidFill>
                  <a:prstClr val="black"/>
                </a:solidFill>
              </a:rPr>
              <a:t>Use </a:t>
            </a:r>
            <a:r>
              <a:rPr lang="en-US" sz="2400" dirty="0" err="1">
                <a:solidFill>
                  <a:prstClr val="black"/>
                </a:solidFill>
              </a:rPr>
              <a:t>BitLocker</a:t>
            </a:r>
            <a:r>
              <a:rPr lang="bs-Latn-BA" sz="2400" dirty="0">
                <a:solidFill>
                  <a:prstClr val="black"/>
                </a:solidFill>
              </a:rPr>
              <a:t> on domain controller disk volumes</a:t>
            </a:r>
            <a:endParaRPr lang="en-US" sz="2400" dirty="0">
              <a:solidFill>
                <a:prstClr val="black"/>
              </a:solidFill>
            </a:endParaRPr>
          </a:p>
          <a:p>
            <a:pPr marL="173736" lvl="2" indent="-173736">
              <a:spcBef>
                <a:spcPts val="800"/>
              </a:spcBef>
              <a:buSzPct val="100000"/>
            </a:pPr>
            <a:r>
              <a:rPr lang="en-US" sz="2400" dirty="0">
                <a:solidFill>
                  <a:prstClr val="black"/>
                </a:solidFill>
              </a:rPr>
              <a:t>Monitor hot-swap disk systems because they can lead to domain controller theft</a:t>
            </a:r>
          </a:p>
          <a:p>
            <a:pPr marL="173736" lvl="2" indent="-173736">
              <a:spcBef>
                <a:spcPts val="800"/>
              </a:spcBef>
              <a:buSzPct val="100000"/>
            </a:pPr>
            <a:r>
              <a:rPr lang="en-US" sz="2400" dirty="0">
                <a:solidFill>
                  <a:prstClr val="black"/>
                </a:solidFill>
              </a:rPr>
              <a:t>Protect virtual disks; virtual machine admins must be highly trusted</a:t>
            </a:r>
          </a:p>
          <a:p>
            <a:pPr marL="173736" lvl="2" indent="-173736">
              <a:spcBef>
                <a:spcPts val="800"/>
              </a:spcBef>
              <a:buSzPct val="100000"/>
            </a:pPr>
            <a:r>
              <a:rPr lang="en-US" sz="2400" dirty="0">
                <a:solidFill>
                  <a:prstClr val="black"/>
                </a:solidFill>
              </a:rPr>
              <a:t>Store backups in secure locations</a:t>
            </a:r>
          </a:p>
          <a:p>
            <a:endParaRPr lang="en-US" dirty="0"/>
          </a:p>
        </p:txBody>
      </p:sp>
    </p:spTree>
    <p:extLst>
      <p:ext uri="{BB962C8B-B14F-4D97-AF65-F5344CB8AC3E}">
        <p14:creationId xmlns:p14="http://schemas.microsoft.com/office/powerpoint/2010/main" val="417429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8862ad5-499b-4fcb-9619-34cb04ee2a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are RODCs?</a:t>
            </a:r>
          </a:p>
        </p:txBody>
      </p:sp>
      <p:graphicFrame>
        <p:nvGraphicFramePr>
          <p:cNvPr id="4" name="Table 3"/>
          <p:cNvGraphicFramePr>
            <a:graphicFrameLocks noGrp="1"/>
          </p:cNvGraphicFramePr>
          <p:nvPr>
            <p:extLst>
              <p:ext uri="{D42A27DB-BD31-4B8C-83A1-F6EECF244321}">
                <p14:modId xmlns:p14="http://schemas.microsoft.com/office/powerpoint/2010/main" val="1423365468"/>
              </p:ext>
            </p:extLst>
          </p:nvPr>
        </p:nvGraphicFramePr>
        <p:xfrm>
          <a:off x="152400" y="894945"/>
          <a:ext cx="8777592" cy="5931127"/>
        </p:xfrm>
        <a:graphic>
          <a:graphicData uri="http://schemas.openxmlformats.org/drawingml/2006/table">
            <a:tbl>
              <a:tblPr>
                <a:tableStyleId>{5DA37D80-6434-44D0-A028-1B22A696006F}</a:tableStyleId>
              </a:tblPr>
              <a:tblGrid>
                <a:gridCol w="4388796">
                  <a:extLst>
                    <a:ext uri="{9D8B030D-6E8A-4147-A177-3AD203B41FA5}">
                      <a16:colId xmlns:a16="http://schemas.microsoft.com/office/drawing/2014/main" val="20000"/>
                    </a:ext>
                  </a:extLst>
                </a:gridCol>
                <a:gridCol w="4388796">
                  <a:extLst>
                    <a:ext uri="{9D8B030D-6E8A-4147-A177-3AD203B41FA5}">
                      <a16:colId xmlns:a16="http://schemas.microsoft.com/office/drawing/2014/main" val="20001"/>
                    </a:ext>
                  </a:extLst>
                </a:gridCol>
              </a:tblGrid>
              <a:tr h="5707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latin typeface="Segoe UI" pitchFamily="34" charset="0"/>
                          <a:cs typeface="Segoe UI" pitchFamily="34" charset="0"/>
                        </a:rPr>
                        <a:t>Datacenter</a:t>
                      </a:r>
                      <a:endParaRPr lang="en-US" dirty="0">
                        <a:solidFill>
                          <a:schemeClr val="tx1"/>
                        </a:solidFill>
                        <a:latin typeface="Segoe UI" pitchFamily="34" charset="0"/>
                        <a:cs typeface="Segoe UI"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u="none" strike="noStrike" kern="1200" cap="none" spc="0" normalizeH="0" baseline="0" noProof="0" dirty="0">
                          <a:ln>
                            <a:noFill/>
                          </a:ln>
                          <a:effectLst/>
                          <a:uLnTx/>
                          <a:uFillTx/>
                          <a:latin typeface="Segoe UI" pitchFamily="34" charset="0"/>
                          <a:cs typeface="Segoe UI" pitchFamily="34" charset="0"/>
                        </a:rPr>
                        <a:t>Branch office</a:t>
                      </a:r>
                      <a:endParaRPr lang="en-US"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0"/>
                  </a:ext>
                </a:extLst>
              </a:tr>
              <a:tr h="5360398">
                <a:tc>
                  <a:txBody>
                    <a:bodyPr/>
                    <a:lstStyle/>
                    <a:p>
                      <a:pPr marL="173736" lvl="0" indent="-173736">
                        <a:spcBef>
                          <a:spcPts val="800"/>
                        </a:spcBef>
                        <a:buClr>
                          <a:srgbClr val="0070C0"/>
                        </a:buClr>
                        <a:buFont typeface="Arial" pitchFamily="34" charset="0"/>
                        <a:buChar char="•"/>
                      </a:pPr>
                      <a:r>
                        <a:rPr lang="en-US" sz="2100" dirty="0">
                          <a:latin typeface="Segoe UI" pitchFamily="34" charset="0"/>
                          <a:cs typeface="Segoe UI" pitchFamily="34" charset="0"/>
                        </a:rPr>
                        <a:t>Writable Windows Server</a:t>
                      </a:r>
                      <a:r>
                        <a:rPr lang="en-US" sz="2100" baseline="0" dirty="0">
                          <a:latin typeface="Segoe UI" pitchFamily="34" charset="0"/>
                          <a:cs typeface="Segoe UI" pitchFamily="34" charset="0"/>
                        </a:rPr>
                        <a:t> </a:t>
                      </a:r>
                      <a:r>
                        <a:rPr lang="en-US" sz="2100" dirty="0">
                          <a:latin typeface="Segoe UI" pitchFamily="34" charset="0"/>
                          <a:cs typeface="Segoe UI" pitchFamily="34" charset="0"/>
                        </a:rPr>
                        <a:t>2008</a:t>
                      </a:r>
                      <a:r>
                        <a:rPr lang="bs-Latn-BA" sz="2100" dirty="0">
                          <a:latin typeface="Segoe UI" pitchFamily="34" charset="0"/>
                          <a:cs typeface="Segoe UI" pitchFamily="34" charset="0"/>
                        </a:rPr>
                        <a:t> or newer</a:t>
                      </a:r>
                      <a:r>
                        <a:rPr lang="en-US" sz="2100" dirty="0">
                          <a:latin typeface="Segoe UI" pitchFamily="34" charset="0"/>
                          <a:cs typeface="Segoe UI" pitchFamily="34" charset="0"/>
                        </a:rPr>
                        <a:t> domain controller</a:t>
                      </a:r>
                    </a:p>
                    <a:p>
                      <a:pPr marL="173736" lvl="0" indent="-173736">
                        <a:spcBef>
                          <a:spcPts val="800"/>
                        </a:spcBef>
                        <a:buClr>
                          <a:srgbClr val="0070C0"/>
                        </a:buClr>
                        <a:buFont typeface="Arial" pitchFamily="34" charset="0"/>
                        <a:buChar char="•"/>
                      </a:pPr>
                      <a:r>
                        <a:rPr lang="en-US" sz="2100" dirty="0">
                          <a:latin typeface="Segoe UI" pitchFamily="34" charset="0"/>
                          <a:cs typeface="Segoe UI" pitchFamily="34" charset="0"/>
                        </a:rPr>
                        <a:t>Password replication</a:t>
                      </a:r>
                      <a:r>
                        <a:rPr lang="en-US" sz="2100" baseline="0" dirty="0">
                          <a:latin typeface="Segoe UI" pitchFamily="34" charset="0"/>
                          <a:cs typeface="Segoe UI" pitchFamily="34" charset="0"/>
                        </a:rPr>
                        <a:t> p</a:t>
                      </a:r>
                      <a:r>
                        <a:rPr lang="en-US" sz="2100" dirty="0">
                          <a:latin typeface="Segoe UI" pitchFamily="34" charset="0"/>
                          <a:cs typeface="Segoe UI" pitchFamily="34" charset="0"/>
                        </a:rPr>
                        <a:t>olicy:</a:t>
                      </a:r>
                    </a:p>
                    <a:p>
                      <a:pPr marL="630936" lvl="1" indent="-173736">
                        <a:spcBef>
                          <a:spcPts val="800"/>
                        </a:spcBef>
                        <a:buClr>
                          <a:srgbClr val="0070C0"/>
                        </a:buClr>
                        <a:buFont typeface="Arial" pitchFamily="34" charset="0"/>
                        <a:buChar char="•"/>
                      </a:pPr>
                      <a:r>
                        <a:rPr lang="en-US" sz="2100" dirty="0">
                          <a:latin typeface="Segoe UI" pitchFamily="34" charset="0"/>
                          <a:cs typeface="Segoe UI" pitchFamily="34" charset="0"/>
                        </a:rPr>
                        <a:t>Specifies which user and computer</a:t>
                      </a:r>
                      <a:r>
                        <a:rPr lang="en-US" sz="2100" baseline="0" dirty="0">
                          <a:latin typeface="Segoe UI" pitchFamily="34" charset="0"/>
                          <a:cs typeface="Segoe UI" pitchFamily="34" charset="0"/>
                        </a:rPr>
                        <a:t> </a:t>
                      </a:r>
                      <a:r>
                        <a:rPr lang="en-US" sz="2100" dirty="0">
                          <a:latin typeface="Segoe UI" pitchFamily="34" charset="0"/>
                          <a:cs typeface="Segoe UI" pitchFamily="34" charset="0"/>
                        </a:rPr>
                        <a:t>passwords can be cached by the RODC</a:t>
                      </a:r>
                    </a:p>
                    <a:p>
                      <a:endParaRPr lang="en-US" dirty="0">
                        <a:latin typeface="Segoe UI" pitchFamily="34" charset="0"/>
                        <a:cs typeface="Segoe UI" pitchFamily="34" charset="0"/>
                      </a:endParaRPr>
                    </a:p>
                  </a:txBody>
                  <a:tcPr/>
                </a:tc>
                <a:tc>
                  <a:txBody>
                    <a:bodyPr/>
                    <a:lstStyle/>
                    <a:p>
                      <a:pPr marL="173736" lvl="0" indent="-173736">
                        <a:spcBef>
                          <a:spcPts val="800"/>
                        </a:spcBef>
                        <a:buClr>
                          <a:srgbClr val="0070C0"/>
                        </a:buClr>
                        <a:buFont typeface="Arial" pitchFamily="34" charset="0"/>
                        <a:buChar char="•"/>
                      </a:pPr>
                      <a:r>
                        <a:rPr lang="en-US" sz="2100" dirty="0">
                          <a:latin typeface="Segoe UI" pitchFamily="34" charset="0"/>
                          <a:cs typeface="Segoe UI" pitchFamily="34" charset="0"/>
                        </a:rPr>
                        <a:t>RODC:</a:t>
                      </a:r>
                    </a:p>
                    <a:p>
                      <a:pPr marL="566928" lvl="1" indent="-173736">
                        <a:spcBef>
                          <a:spcPts val="800"/>
                        </a:spcBef>
                        <a:buClr>
                          <a:srgbClr val="0070C0"/>
                        </a:buClr>
                        <a:buFont typeface="Arial" pitchFamily="34" charset="0"/>
                        <a:buChar char="•"/>
                      </a:pPr>
                      <a:r>
                        <a:rPr lang="en-US" sz="1800" dirty="0">
                          <a:latin typeface="Segoe UI" pitchFamily="34" charset="0"/>
                          <a:cs typeface="Segoe UI" pitchFamily="34" charset="0"/>
                        </a:rPr>
                        <a:t>All objects</a:t>
                      </a:r>
                    </a:p>
                    <a:p>
                      <a:pPr marL="566928" lvl="1" indent="-173736">
                        <a:spcBef>
                          <a:spcPts val="800"/>
                        </a:spcBef>
                        <a:buClr>
                          <a:srgbClr val="0070C0"/>
                        </a:buClr>
                        <a:buFont typeface="Arial" pitchFamily="34" charset="0"/>
                        <a:buChar char="•"/>
                      </a:pPr>
                      <a:r>
                        <a:rPr lang="en-US" sz="1800" dirty="0">
                          <a:latin typeface="Segoe UI" pitchFamily="34" charset="0"/>
                          <a:cs typeface="Segoe UI" pitchFamily="34" charset="0"/>
                        </a:rPr>
                        <a:t>Subset of attributes:</a:t>
                      </a:r>
                    </a:p>
                    <a:p>
                      <a:pPr marL="1200150" lvl="2" indent="-173736">
                        <a:spcBef>
                          <a:spcPts val="800"/>
                        </a:spcBef>
                        <a:buClr>
                          <a:srgbClr val="0070C0"/>
                        </a:buClr>
                        <a:buFont typeface="Arial" pitchFamily="34" charset="0"/>
                        <a:buChar char="•"/>
                      </a:pPr>
                      <a:r>
                        <a:rPr lang="en-US" sz="1800" dirty="0">
                          <a:latin typeface="Segoe UI" pitchFamily="34" charset="0"/>
                          <a:cs typeface="Segoe UI" pitchFamily="34" charset="0"/>
                        </a:rPr>
                        <a:t>No secrets</a:t>
                      </a:r>
                    </a:p>
                    <a:p>
                      <a:pPr marL="173736" lvl="0" indent="-173736">
                        <a:spcBef>
                          <a:spcPts val="800"/>
                        </a:spcBef>
                        <a:buClr>
                          <a:srgbClr val="0070C0"/>
                        </a:buClr>
                        <a:buFont typeface="Arial" pitchFamily="34" charset="0"/>
                        <a:buChar char="•"/>
                      </a:pPr>
                      <a:r>
                        <a:rPr lang="en-US" sz="2100" dirty="0">
                          <a:latin typeface="Segoe UI" pitchFamily="34" charset="0"/>
                          <a:cs typeface="Segoe UI" pitchFamily="34" charset="0"/>
                        </a:rPr>
                        <a:t>Not writable</a:t>
                      </a:r>
                    </a:p>
                    <a:p>
                      <a:pPr marL="173736" lvl="0" indent="-173736">
                        <a:spcBef>
                          <a:spcPts val="800"/>
                        </a:spcBef>
                        <a:buClr>
                          <a:srgbClr val="0070C0"/>
                        </a:buClr>
                        <a:buFont typeface="Arial" pitchFamily="34" charset="0"/>
                        <a:buChar char="•"/>
                      </a:pPr>
                      <a:r>
                        <a:rPr lang="en-US" sz="2100" dirty="0">
                          <a:latin typeface="Segoe UI" pitchFamily="34" charset="0"/>
                          <a:cs typeface="Segoe UI" pitchFamily="34" charset="0"/>
                        </a:rPr>
                        <a:t>Users sign in:</a:t>
                      </a:r>
                    </a:p>
                    <a:p>
                      <a:pPr marL="566928" lvl="1" indent="-173736">
                        <a:spcBef>
                          <a:spcPts val="800"/>
                        </a:spcBef>
                        <a:buClr>
                          <a:srgbClr val="0070C0"/>
                        </a:buClr>
                        <a:buFont typeface="Arial" pitchFamily="34" charset="0"/>
                        <a:buChar char="•"/>
                      </a:pPr>
                      <a:r>
                        <a:rPr lang="en-US" sz="1800" dirty="0">
                          <a:latin typeface="Segoe UI" pitchFamily="34" charset="0"/>
                          <a:cs typeface="Segoe UI" pitchFamily="34" charset="0"/>
                        </a:rPr>
                        <a:t>RODC forwards authentication</a:t>
                      </a:r>
                    </a:p>
                    <a:p>
                      <a:pPr marL="173736" lvl="0" indent="-173736">
                        <a:spcBef>
                          <a:spcPts val="800"/>
                        </a:spcBef>
                        <a:buClr>
                          <a:srgbClr val="0070C0"/>
                        </a:buClr>
                        <a:buFont typeface="Arial" pitchFamily="34" charset="0"/>
                        <a:buChar char="•"/>
                      </a:pPr>
                      <a:r>
                        <a:rPr lang="en-US" sz="2100" dirty="0">
                          <a:latin typeface="Segoe UI" pitchFamily="34" charset="0"/>
                          <a:cs typeface="Segoe UI" pitchFamily="34" charset="0"/>
                        </a:rPr>
                        <a:t>Password is cached:</a:t>
                      </a:r>
                    </a:p>
                    <a:p>
                      <a:pPr marL="566928" lvl="1" indent="-173736">
                        <a:spcBef>
                          <a:spcPts val="800"/>
                        </a:spcBef>
                        <a:buClr>
                          <a:srgbClr val="0070C0"/>
                        </a:buClr>
                        <a:buFont typeface="Arial" pitchFamily="34" charset="0"/>
                        <a:buChar char="•"/>
                      </a:pPr>
                      <a:r>
                        <a:rPr lang="en-US" sz="1800" dirty="0">
                          <a:latin typeface="Segoe UI" pitchFamily="34" charset="0"/>
                          <a:cs typeface="Segoe UI" pitchFamily="34" charset="0"/>
                        </a:rPr>
                        <a:t>If password replication policy allows</a:t>
                      </a:r>
                    </a:p>
                    <a:p>
                      <a:pPr marL="173736" lvl="0" indent="-173736">
                        <a:spcBef>
                          <a:spcPts val="800"/>
                        </a:spcBef>
                        <a:buClr>
                          <a:srgbClr val="0070C0"/>
                        </a:buClr>
                        <a:buFont typeface="Arial" pitchFamily="34" charset="0"/>
                        <a:buChar char="•"/>
                      </a:pPr>
                      <a:r>
                        <a:rPr lang="en-US" sz="2000" dirty="0">
                          <a:latin typeface="Segoe UI" pitchFamily="34" charset="0"/>
                          <a:cs typeface="Segoe UI" pitchFamily="34" charset="0"/>
                        </a:rPr>
                        <a:t>Has a local administrators group</a:t>
                      </a:r>
                    </a:p>
                    <a:p>
                      <a:endParaRPr lang="en-US" dirty="0">
                        <a:latin typeface="Segoe UI" pitchFamily="34" charset="0"/>
                        <a:cs typeface="Segoe UI" pitchFamily="34" charset="0"/>
                      </a:endParaRPr>
                    </a:p>
                  </a:txBody>
                  <a:tcPr/>
                </a:tc>
                <a:extLst>
                  <a:ext uri="{0D108BD9-81ED-4DB2-BD59-A6C34878D82A}">
                    <a16:rowId xmlns:a16="http://schemas.microsoft.com/office/drawing/2014/main" val="10001"/>
                  </a:ext>
                </a:extLst>
              </a:tr>
            </a:tbl>
          </a:graphicData>
        </a:graphic>
      </p:graphicFrame>
      <p:cxnSp>
        <p:nvCxnSpPr>
          <p:cNvPr id="5" name="Straight Arrow Connector 4"/>
          <p:cNvCxnSpPr>
            <a:cxnSpLocks noChangeShapeType="1"/>
          </p:cNvCxnSpPr>
          <p:nvPr/>
        </p:nvCxnSpPr>
        <p:spPr bwMode="auto">
          <a:xfrm rot="16200000" flipH="1">
            <a:off x="4538663" y="2832100"/>
            <a:ext cx="328612" cy="6199188"/>
          </a:xfrm>
          <a:prstGeom prst="straightConnector1">
            <a:avLst/>
          </a:prstGeom>
          <a:noFill/>
          <a:ln w="57150" algn="ctr">
            <a:solidFill>
              <a:srgbClr val="FF0000"/>
            </a:solidFill>
            <a:prstDash val="sysDash"/>
            <a:round/>
            <a:headEnd/>
            <a:tailEnd type="arrow" w="med" len="med"/>
          </a:ln>
          <a:effectLst/>
          <a:extLst>
            <a:ext uri="{909E8E84-426E-40DD-AFC4-6F175D3DCCD1}">
              <a14:hiddenFill xmlns:a14="http://schemas.microsoft.com/office/drawing/2010/main">
                <a:noFill/>
              </a14:hiddenFill>
            </a:ext>
          </a:extLst>
        </p:spPr>
      </p:cxn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6148" y="4379499"/>
            <a:ext cx="1177790" cy="2193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7282" y="5631136"/>
            <a:ext cx="588894" cy="10969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
          <p:cNvSpPr txBox="1"/>
          <p:nvPr/>
        </p:nvSpPr>
        <p:spPr>
          <a:xfrm>
            <a:off x="1603375" y="6109254"/>
            <a:ext cx="8803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ea typeface="Segoe UI" pitchFamily="34" charset="0"/>
                <a:cs typeface="Segoe UI" pitchFamily="34" charset="0"/>
              </a:rPr>
              <a:t>AD DS</a:t>
            </a:r>
          </a:p>
        </p:txBody>
      </p:sp>
      <p:sp>
        <p:nvSpPr>
          <p:cNvPr id="9" name="TextBox 6"/>
          <p:cNvSpPr txBox="1"/>
          <p:nvPr/>
        </p:nvSpPr>
        <p:spPr>
          <a:xfrm>
            <a:off x="6677046" y="6204092"/>
            <a:ext cx="8803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ea typeface="Segoe UI" pitchFamily="34" charset="0"/>
                <a:cs typeface="Segoe UI" pitchFamily="34" charset="0"/>
              </a:rPr>
              <a:t>AD DS</a:t>
            </a:r>
          </a:p>
        </p:txBody>
      </p:sp>
    </p:spTree>
    <p:extLst>
      <p:ext uri="{BB962C8B-B14F-4D97-AF65-F5344CB8AC3E}">
        <p14:creationId xmlns:p14="http://schemas.microsoft.com/office/powerpoint/2010/main" val="424940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71b12237-71d6-4ce0-aa87-8eb0f2ed05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are RODCs?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Consider the following limitations when deploying </a:t>
            </a:r>
            <a:r>
              <a:rPr lang="bs-Latn-BA" dirty="0"/>
              <a:t>RODC</a:t>
            </a:r>
            <a:r>
              <a:rPr lang="en-US" dirty="0"/>
              <a:t>s</a:t>
            </a:r>
            <a:r>
              <a:rPr lang="bs-Latn-BA" dirty="0"/>
              <a:t>:</a:t>
            </a:r>
          </a:p>
          <a:p>
            <a:r>
              <a:rPr lang="en-US" dirty="0"/>
              <a:t>RODCs cannot be operations master role holders</a:t>
            </a:r>
          </a:p>
          <a:p>
            <a:r>
              <a:rPr lang="en-US" dirty="0"/>
              <a:t>RODCs cannot be bridgehead servers</a:t>
            </a:r>
          </a:p>
          <a:p>
            <a:r>
              <a:rPr lang="en-US" dirty="0"/>
              <a:t>You should have only one RODC per site, per domain</a:t>
            </a:r>
          </a:p>
          <a:p>
            <a:r>
              <a:rPr lang="en-US" dirty="0"/>
              <a:t>RODCs cannot authenticate across trusts when a WAN connection is not available</a:t>
            </a:r>
          </a:p>
          <a:p>
            <a:r>
              <a:rPr lang="bs-Latn-BA" dirty="0"/>
              <a:t>N</a:t>
            </a:r>
            <a:r>
              <a:rPr lang="en-US" dirty="0"/>
              <a:t>o replication changes originate at an RODC</a:t>
            </a:r>
          </a:p>
          <a:p>
            <a:r>
              <a:rPr lang="en-US" dirty="0"/>
              <a:t>RODCs cannot support any app properly that needs to update AD DS interactively</a:t>
            </a:r>
          </a:p>
          <a:p>
            <a:endParaRPr lang="en-US" dirty="0"/>
          </a:p>
        </p:txBody>
      </p:sp>
    </p:spTree>
    <p:extLst>
      <p:ext uri="{BB962C8B-B14F-4D97-AF65-F5344CB8AC3E}">
        <p14:creationId xmlns:p14="http://schemas.microsoft.com/office/powerpoint/2010/main" val="322452008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706</TotalTime>
  <Words>7161</Words>
  <Application>Microsoft Office PowerPoint</Application>
  <PresentationFormat>On-screen Show (4:3)</PresentationFormat>
  <Paragraphs>859</Paragraphs>
  <Slides>56</Slides>
  <Notes>56</Notes>
  <HiddenSlides>11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Symbol</vt:lpstr>
      <vt:lpstr>Arial</vt:lpstr>
      <vt:lpstr>Segoe UI</vt:lpstr>
      <vt:lpstr>Segoe</vt:lpstr>
      <vt:lpstr>Verdana</vt:lpstr>
      <vt:lpstr>Wingdings</vt:lpstr>
      <vt:lpstr>Times New Roman</vt:lpstr>
      <vt:lpstr>Calibri</vt:lpstr>
      <vt:lpstr>MS PGothic</vt:lpstr>
      <vt:lpstr>NG_MOC_Core_ModuleNew2</vt:lpstr>
      <vt:lpstr>Module 7</vt:lpstr>
      <vt:lpstr>Module Overview</vt:lpstr>
      <vt:lpstr>Lesson 1: Securing domain controllers</vt:lpstr>
      <vt:lpstr>Security risks that can affect domain controllers</vt:lpstr>
      <vt:lpstr>Modifying the security settings of domain controllers</vt:lpstr>
      <vt:lpstr>Implementing secure authentication</vt:lpstr>
      <vt:lpstr>Securing physical access to domain controllers</vt:lpstr>
      <vt:lpstr>What are RODCs?</vt:lpstr>
      <vt:lpstr>What are RODCs?</vt:lpstr>
      <vt:lpstr>Deploying an RODC</vt:lpstr>
      <vt:lpstr>Planning and configuring an RODC password replication policy</vt:lpstr>
      <vt:lpstr>Demonstration: Configuring a password replication policy</vt:lpstr>
      <vt:lpstr>PowerPoint Presentation</vt:lpstr>
      <vt:lpstr>PowerPoint Presentation</vt:lpstr>
      <vt:lpstr>PowerPoint Presentation</vt:lpstr>
      <vt:lpstr>Separating RODC local administration</vt:lpstr>
      <vt:lpstr>Lesson 2: Implementing account security</vt:lpstr>
      <vt:lpstr>Account security in Windows Server 2016</vt:lpstr>
      <vt:lpstr>Password policies</vt:lpstr>
      <vt:lpstr>Account lockout policies</vt:lpstr>
      <vt:lpstr>Kerberos policies</vt:lpstr>
      <vt:lpstr>Demonstration: Configuring domain account policies</vt:lpstr>
      <vt:lpstr>PowerPoint Presentation</vt:lpstr>
      <vt:lpstr>Protecting groups in AD DS</vt:lpstr>
      <vt:lpstr>Fine-grained password and lockout policies</vt:lpstr>
      <vt:lpstr>Tools for creating PSOs</vt:lpstr>
      <vt:lpstr>Demonstration: Configuring a fine-grained  password policy</vt:lpstr>
      <vt:lpstr>PowerPoint Presentation</vt:lpstr>
      <vt:lpstr>PSO precedence and resultant PSO</vt:lpstr>
      <vt:lpstr>Account-security options in Windows Server 2016</vt:lpstr>
      <vt:lpstr>Configuring user account policies</vt:lpstr>
      <vt:lpstr>Enhancing password authentication with Windows Hello and MFA</vt:lpstr>
      <vt:lpstr>Enhancing password authentication with Windows Hello and MFA</vt:lpstr>
      <vt:lpstr>Enhancing password authentication with Windows Hello and MFA</vt:lpstr>
      <vt:lpstr>Lesson 3: Implementing audit authentication</vt:lpstr>
      <vt:lpstr>Account logon and logon events</vt:lpstr>
      <vt:lpstr>Demonstration: Configuring authentication-related audit policies</vt:lpstr>
      <vt:lpstr>PowerPoint Presentation</vt:lpstr>
      <vt:lpstr>Scoping audit policies</vt:lpstr>
      <vt:lpstr>Demonstration: Viewing logon events</vt:lpstr>
      <vt:lpstr>Lesson 4: Configuring managed service accounts</vt:lpstr>
      <vt:lpstr>Overview of service accounts</vt:lpstr>
      <vt:lpstr>Challenges of using service accounts</vt:lpstr>
      <vt:lpstr>Overview of managed service accounts</vt:lpstr>
      <vt:lpstr>What are group MSAs?</vt:lpstr>
      <vt:lpstr>Demonstration: Configuring group MSAs</vt:lpstr>
      <vt:lpstr>PowerPoint Presentation</vt:lpstr>
      <vt:lpstr>SPNs and Kerberos delegation</vt:lpstr>
      <vt:lpstr>Lab: Securing AD DS</vt:lpstr>
      <vt:lpstr>PowerPoint Presentation</vt:lpstr>
      <vt:lpstr>PowerPoint Presentation</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Anu Ananth</dc:creator>
  <cp:lastModifiedBy>Jaime Odell</cp:lastModifiedBy>
  <cp:revision>15</cp:revision>
  <dcterms:created xsi:type="dcterms:W3CDTF">2017-01-04T06:40:47Z</dcterms:created>
  <dcterms:modified xsi:type="dcterms:W3CDTF">2017-01-26T17:36:39Z</dcterms:modified>
</cp:coreProperties>
</file>