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Lst>
  <p:notesMasterIdLst>
    <p:notesMasterId r:id="rId61"/>
  </p:notesMasterIdLst>
  <p:sldIdLst>
    <p:sldId id="256" r:id="rId29"/>
    <p:sldId id="257" r:id="rId30"/>
    <p:sldId id="258" r:id="rId31"/>
    <p:sldId id="284" r:id="rId32"/>
    <p:sldId id="259" r:id="rId33"/>
    <p:sldId id="260" r:id="rId34"/>
    <p:sldId id="261" r:id="rId35"/>
    <p:sldId id="262" r:id="rId36"/>
    <p:sldId id="263" r:id="rId37"/>
    <p:sldId id="282" r:id="rId38"/>
    <p:sldId id="264" r:id="rId39"/>
    <p:sldId id="265" r:id="rId40"/>
    <p:sldId id="266" r:id="rId41"/>
    <p:sldId id="285" r:id="rId42"/>
    <p:sldId id="287" r:id="rId43"/>
    <p:sldId id="267" r:id="rId44"/>
    <p:sldId id="268" r:id="rId45"/>
    <p:sldId id="269" r:id="rId46"/>
    <p:sldId id="270" r:id="rId47"/>
    <p:sldId id="271" r:id="rId48"/>
    <p:sldId id="272" r:id="rId49"/>
    <p:sldId id="273" r:id="rId50"/>
    <p:sldId id="286" r:id="rId51"/>
    <p:sldId id="274" r:id="rId52"/>
    <p:sldId id="275" r:id="rId53"/>
    <p:sldId id="276" r:id="rId54"/>
    <p:sldId id="277" r:id="rId55"/>
    <p:sldId id="278" r:id="rId56"/>
    <p:sldId id="279" r:id="rId57"/>
    <p:sldId id="280" r:id="rId58"/>
    <p:sldId id="281" r:id="rId59"/>
    <p:sldId id="283" r:id="rId60"/>
  </p:sldIdLst>
  <p:sldSz cx="9144000" cy="6858000" type="screen4x3"/>
  <p:notesSz cx="6858000" cy="9144000"/>
  <p:embeddedFontLst>
    <p:embeddedFont>
      <p:font typeface="Segoe UI" panose="020B0502040204020203" pitchFamily="34" charset="0"/>
      <p:regular r:id="rId62"/>
      <p:bold r:id="rId63"/>
      <p:italic r:id="rId64"/>
      <p:boldItalic r:id="rId65"/>
    </p:embeddedFont>
    <p:embeddedFont>
      <p:font typeface="Calibri" panose="020F0502020204030204" pitchFamily="34" charset="0"/>
      <p:regular r:id="rId66"/>
      <p:bold r:id="rId67"/>
      <p:italic r:id="rId68"/>
      <p:boldItalic r:id="rId69"/>
    </p:embeddedFont>
    <p:embeddedFont>
      <p:font typeface="Verdana" panose="020B0604030504040204" pitchFamily="34" charset="0"/>
      <p:regular r:id="rId70"/>
      <p:bold r:id="rId71"/>
      <p:italic r:id="rId72"/>
      <p:boldItalic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5329" autoAdjust="0"/>
    <p:restoredTop sz="96310" autoAdjust="0"/>
  </p:normalViewPr>
  <p:slideViewPr>
    <p:cSldViewPr snapToGrid="0">
      <p:cViewPr varScale="1">
        <p:scale>
          <a:sx n="108" d="100"/>
          <a:sy n="108" d="100"/>
        </p:scale>
        <p:origin x="2298" y="108"/>
      </p:cViewPr>
      <p:guideLst/>
    </p:cSldViewPr>
  </p:slideViewPr>
  <p:notesTextViewPr>
    <p:cViewPr>
      <p:scale>
        <a:sx n="1" d="1"/>
        <a:sy n="1" d="1"/>
      </p:scale>
      <p:origin x="0" y="0"/>
    </p:cViewPr>
  </p:notesTextViewPr>
  <p:notesViewPr>
    <p:cSldViewPr snapToGrid="0">
      <p:cViewPr varScale="1">
        <p:scale>
          <a:sx n="85" d="100"/>
          <a:sy n="85" d="100"/>
        </p:scale>
        <p:origin x="388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slide" Target="slides/slide30.xml"/><Relationship Id="rId66" Type="http://schemas.openxmlformats.org/officeDocument/2006/relationships/font" Target="fonts/font5.fntdata"/><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slide" Target="slides/slide29.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slide" Target="slides/slide32.xml"/><Relationship Id="rId65" Type="http://schemas.openxmlformats.org/officeDocument/2006/relationships/font" Target="fonts/font4.fntdata"/><Relationship Id="rId73"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23.xml"/><Relationship Id="rId72"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slide" Target="slides/slide31.xml"/><Relationship Id="rId67" Type="http://schemas.openxmlformats.org/officeDocument/2006/relationships/font" Target="fonts/font6.fntdata"/><Relationship Id="rId20" Type="http://schemas.openxmlformats.org/officeDocument/2006/relationships/slideMaster" Target="slideMasters/slideMaster20.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84F80-636F-4A2E-9CE3-247FC367174A}" type="datetimeFigureOut">
              <a:rPr lang="en-US" smtClean="0"/>
              <a:t>2/1/2017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329F1-8540-48DE-843F-4E5C1CD79D79}" type="slidenum">
              <a:rPr lang="en-US" smtClean="0"/>
              <a:t>‹#›</a:t>
            </a:fld>
            <a:endParaRPr lang="en-US"/>
          </a:p>
        </p:txBody>
      </p:sp>
    </p:spTree>
    <p:extLst>
      <p:ext uri="{BB962C8B-B14F-4D97-AF65-F5344CB8AC3E}">
        <p14:creationId xmlns:p14="http://schemas.microsoft.com/office/powerpoint/2010/main" val="241208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80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Deploy certification authorities (CAs).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Administer CAs.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Troubleshoot and maintain CAs.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900"/>
              </a:spcBef>
              <a:spcAft>
                <a:spcPts val="995"/>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15000"/>
              </a:lnSpc>
              <a:spcAft>
                <a:spcPts val="995"/>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20742B_08.pptx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15000"/>
              </a:lnSpc>
              <a:spcBef>
                <a:spcPts val="900"/>
              </a:spcBef>
              <a:spcAft>
                <a:spcPts val="995"/>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15000"/>
              </a:lnSpc>
              <a:spcAft>
                <a:spcPts val="995"/>
              </a:spcAft>
            </a:pPr>
            <a:r>
              <a:rPr lang="en-US" sz="1000" dirty="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this section to reinforce student learning and promote knowledge transfer to on-the-job performance.</a:t>
            </a:r>
          </a:p>
          <a:p>
            <a:pPr>
              <a:lnSpc>
                <a:spcPct val="107000"/>
              </a:lnSpc>
              <a:spcAft>
                <a:spcPts val="800"/>
              </a:spcAft>
            </a:pPr>
            <a:r>
              <a:rPr lang="en-CA" sz="1000" dirty="0">
                <a:effectLst/>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and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98687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 Type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Root CA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Private Key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new private key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Cryptography for CA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keep the default selections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cryptographic provider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hash algorithm for signing certificates issued by this CA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but set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 length</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4096</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 Name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Common name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this CA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text box, 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AdatumRootCA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Validity Period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 Database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On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Installation progress</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page,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Close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5DB329F1-8540-48DE-843F-4E5C1CD79D79}" type="slidenum">
              <a:rPr lang="en-US" smtClean="0"/>
              <a:t>10</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1292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scenarios for deploying a subordinate CA. Ask students if they have PKI deployed in their environments, and ask them whether they are using root CAs only or if they also have deployed subordinate CAs.</a:t>
            </a:r>
          </a:p>
        </p:txBody>
      </p:sp>
      <p:sp>
        <p:nvSpPr>
          <p:cNvPr id="4" name="Slide Number Placeholder 3"/>
          <p:cNvSpPr>
            <a:spLocks noGrp="1"/>
          </p:cNvSpPr>
          <p:nvPr>
            <p:ph type="sldNum" sz="quarter" idx="10"/>
          </p:nvPr>
        </p:nvSpPr>
        <p:spPr/>
        <p:txBody>
          <a:bodyPr/>
          <a:lstStyle/>
          <a:p>
            <a:fld id="{5DB329F1-8540-48DE-843F-4E5C1CD79D79}"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99439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the </a:t>
            </a:r>
            <a:r>
              <a:rPr lang="en-US" sz="1000" b="1">
                <a:effectLst/>
                <a:latin typeface="Arial" panose="020B0604020202020204" pitchFamily="34" charset="0"/>
                <a:ea typeface="Calibri" panose="020F0502020204030204" pitchFamily="34" charset="0"/>
                <a:cs typeface="Times New Roman" panose="02020603050405020304" pitchFamily="18" charset="0"/>
              </a:rPr>
              <a:t>CAPolicy.inf</a:t>
            </a:r>
            <a:r>
              <a:rPr lang="en-US" sz="1000">
                <a:effectLst/>
                <a:latin typeface="Arial" panose="020B0604020202020204" pitchFamily="34" charset="0"/>
                <a:ea typeface="Calibri" panose="020F0502020204030204" pitchFamily="34" charset="0"/>
                <a:cs typeface="Times New Roman" panose="02020603050405020304" pitchFamily="18" charset="0"/>
              </a:rPr>
              <a:t> file and explain its structure and uses. Additionally, point students to the syntax examples in the Student Handbook.</a:t>
            </a:r>
          </a:p>
        </p:txBody>
      </p:sp>
      <p:sp>
        <p:nvSpPr>
          <p:cNvPr id="4" name="Slide Number Placeholder 3"/>
          <p:cNvSpPr>
            <a:spLocks noGrp="1"/>
          </p:cNvSpPr>
          <p:nvPr>
            <p:ph type="sldNum" sz="quarter" idx="10"/>
          </p:nvPr>
        </p:nvSpPr>
        <p:spPr/>
        <p:txBody>
          <a:bodyPr/>
          <a:lstStyle/>
          <a:p>
            <a:fld id="{5DB329F1-8540-48DE-843F-4E5C1CD79D79}"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96132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796024"/>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Which of the following options are true statements regarding role-based administration of your AD CS deployment?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AD CS automatically creates three built-in roles and groups for CA Administrator, Certificate Manager, and Enrollee.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panose="020F0502020204030204" pitchFamily="34" charset="0"/>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 ) Option 2: You can grant AD CS role groups one or more of the following CA permissions: Manage CA, Issue and Manage Certificates, Read, and Request Certificates.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panose="020F0502020204030204" pitchFamily="34" charset="0"/>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 Option 3: You can limit the Issue and Manage Certificates CA permission to a specific template or set of templates.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panose="020F0502020204030204" pitchFamily="34" charset="0"/>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 ) Option 4: You can create custom AD CS role groups based on the specific needs of your organization.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The Authenticated Users security principal can enroll for any certificate that is published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on a CA.</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AD CS automatically creates three built-in roles and groups for CA Administrator, Certificate Manager, and Enrollee.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You can grant AD CS role groups one or more of the following CA permissions: Manage CA, Issue and Manage Certificates, Read, and Request Certificates.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You can limit the Issue and Manage Certificates CA permission to a specific template or set of templates.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You can create custom AD CS role groups based on the specific needs of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The Authenticated Users security principal can enroll for any certificate that is published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on a CA.</a:t>
            </a:r>
          </a:p>
          <a:p>
            <a:pPr>
              <a:lnSpc>
                <a:spcPct val="107000"/>
              </a:lnSpc>
              <a:spcAft>
                <a:spcPts val="800"/>
              </a:spcAft>
            </a:pPr>
            <a:endParaRPr lang="en-CA"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Role-based administration in AD CS is a concept, not a feature that is installed automatically; therefore, you must manually create any role groups. After you have created a role group, you can assign it one or more of the following CA permissions: Manage CA, Issue and Manage Certificates, Read, Request Certificates. You can customize the roles according to the needs of your organization, including restriction of the Issue and Manage Certificates permission to a specific template or set of templates. The Authenticated Users security principal can request any certificate, but the certificate template controls the ability to enroll, not the CA itself</a:t>
            </a:r>
            <a:r>
              <a:rPr lang="en-CA" sz="1000" dirty="0" smtClean="0">
                <a:latin typeface="Arial" panose="020B0604020202020204" pitchFamily="34" charset="0"/>
                <a:ea typeface="Calibri" panose="020F0502020204030204" pitchFamily="34"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103041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862737"/>
          </a:xfrm>
        </p:spPr>
        <p:txBody>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are true statements regarding the AIA and CDP extensions of a CA?</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Each extension requires a minimum of two valid and accessible URLs for certificate validation to function properly.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panose="020F0502020204030204" pitchFamily="34" charset="0"/>
                <a:cs typeface="Times New Roman"/>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You can manually publish offline and standalone CA certificates and CRLs in an AD DS environment.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The order in which you specify AIA and CDP URLs is not as important as the certificate-chaining engine that automatically orders locations based on the fastest connection.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panose="020F0502020204030204" pitchFamily="34" charset="0"/>
                <a:cs typeface="Times New Roman"/>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To facilitate certificate validation for external clients, you should publish external AIA and CDP URLs by using HTTP through a Windows Server 2016 Web Application Proxy.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panose="020F0502020204030204" pitchFamily="34" charset="0"/>
                <a:cs typeface="Times New Roman"/>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If you are using an enterprise CA, internal certificate validation will work without any additional configuration.</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Each extension requires a minimum of two valid and accessible URLs for certificate validation to function properly.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You can manually publish offline and standalone CA certificates and CRLs in an AD DS environment.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The order in which you specify AIA and CDP URLs is not as important as the certificate-chaining engine that automatically orders locations based on the fastest connection.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To facilitate certificate validation for external clients, you should publish external AIA and CDP URLs by using HTTP through a Windows Server 2016 Web Application Proxy.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If you are using an enterprise CA, internal certificate validation will work without any additional configuration.</a:t>
            </a:r>
          </a:p>
        </p:txBody>
      </p:sp>
      <p:sp>
        <p:nvSpPr>
          <p:cNvPr id="4" name="Slide Number Placeholder 3"/>
          <p:cNvSpPr>
            <a:spLocks noGrp="1"/>
          </p:cNvSpPr>
          <p:nvPr>
            <p:ph type="sldNum" sz="quarter" idx="10"/>
          </p:nvPr>
        </p:nvSpPr>
        <p:spPr/>
        <p:txBody>
          <a:bodyPr/>
          <a:lstStyle/>
          <a:p>
            <a:fld id="{5DB329F1-8540-48DE-843F-4E5C1CD79D79}"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370213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862737"/>
          </a:xfrm>
        </p:spPr>
        <p:txBody>
          <a:bodyPr/>
          <a:lstStyle/>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Feedback</a:t>
            </a: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For certificate validation to function, the AIA and CDP extensions must contain a minimum of one valid and accessible URL. For offline and standalone CAs, you can manually publish the CA certificate and CRL into AD DS. The order of AIA and CDP URLs is important, as the certificate-chaining engine will search them sequentially. You should place the URLs most likely to be available at the top of the URL order. To facilitate certificate validation for external clients, you can publish AIA and CDP URLs by using HTTP through a Windows Server 2016 Web Application Proxy or other third-party reverse proxy solution. If you are using an enterprise CA, certificate validation will work automatically for internal clients, but might require further configuration in other scenarios.</a:t>
            </a:r>
          </a:p>
          <a:p>
            <a:endParaRPr lang="en-US" dirty="0"/>
          </a:p>
        </p:txBody>
      </p:sp>
      <p:sp>
        <p:nvSpPr>
          <p:cNvPr id="4" name="Slide Number Placeholder 3"/>
          <p:cNvSpPr>
            <a:spLocks noGrp="1"/>
          </p:cNvSpPr>
          <p:nvPr>
            <p:ph type="sldNum" sz="quarter" idx="10"/>
          </p:nvPr>
        </p:nvSpPr>
        <p:spPr/>
        <p:txBody>
          <a:bodyPr/>
          <a:lstStyle/>
          <a:p>
            <a:fld id="{5DB329F1-8540-48DE-843F-4E5C1CD79D79}"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32790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ea typeface="Calibri" panose="020F0502020204030204" pitchFamily="34" charset="0"/>
                <a:cs typeface="Times New Roman" panose="02020603050405020304" pitchFamily="18" charset="0"/>
              </a:rPr>
              <a:t>Discuss methods and tools that you can use to manage CA hierarchy. Make sure that you explain that learning how to use </a:t>
            </a:r>
            <a:r>
              <a:rPr lang="en-US" sz="1000" b="1" dirty="0" err="1">
                <a:latin typeface="Arial" panose="020B0604020202020204" pitchFamily="34" charset="0"/>
                <a:ea typeface="Calibri" panose="020F0502020204030204" pitchFamily="34" charset="0"/>
                <a:cs typeface="Times New Roman" panose="02020603050405020304" pitchFamily="18" charset="0"/>
              </a:rPr>
              <a:t>certutil</a:t>
            </a:r>
            <a:r>
              <a:rPr lang="en-US" sz="1000" dirty="0">
                <a:latin typeface="Arial" panose="020B0604020202020204" pitchFamily="34" charset="0"/>
                <a:ea typeface="Calibri" panose="020F0502020204030204" pitchFamily="34" charset="0"/>
                <a:cs typeface="Times New Roman" panose="02020603050405020304" pitchFamily="18" charset="0"/>
              </a:rPr>
              <a:t> is important. Additionally, discuss the options in Group Policy for managing PKI, CAs, and certificates. Emphasize that Windows Server 2016 includes two modules for the Windows PowerShell command-line interface for AD CS deployment and administration. If time permits, demonstrate some of the cmdlets. </a:t>
            </a: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84418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different permissions that you can assign to manage a CA. Explore scenarios in which you might only want a user or group to issue and manage certificates based on a specific certificate template. For example, you might want to delegate the issuance and revocation of web server certificates to the manager of the IT department, but you would not want the IT manager to have the ability to issue subordinate CA certificates.</a:t>
            </a:r>
          </a:p>
        </p:txBody>
      </p:sp>
      <p:sp>
        <p:nvSpPr>
          <p:cNvPr id="4" name="Slide Number Placeholder 3"/>
          <p:cNvSpPr>
            <a:spLocks noGrp="1"/>
          </p:cNvSpPr>
          <p:nvPr>
            <p:ph type="sldNum" sz="quarter" idx="10"/>
          </p:nvPr>
        </p:nvSpPr>
        <p:spPr/>
        <p:txBody>
          <a:bodyPr/>
          <a:lstStyle/>
          <a:p>
            <a:fld id="{5DB329F1-8540-48DE-843F-4E5C1CD79D79}"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86369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Define and discuss role-based administration for a CA hierarchy. Discuss the typical roles you might use in an AD CS deployment and how they might vary based on the chosen hierarchy. Explain the role-based administration scenario from the Student Handbook. Emphasize to students that role-based administration is a concept that you have to implement manually. It is not a feature that is automatically available after installing AD CS.</a:t>
            </a:r>
          </a:p>
        </p:txBody>
      </p:sp>
      <p:sp>
        <p:nvSpPr>
          <p:cNvPr id="4" name="Slide Number Placeholder 3"/>
          <p:cNvSpPr>
            <a:spLocks noGrp="1"/>
          </p:cNvSpPr>
          <p:nvPr>
            <p:ph type="sldNum" sz="quarter" idx="10"/>
          </p:nvPr>
        </p:nvSpPr>
        <p:spPr/>
        <p:txBody>
          <a:bodyPr/>
          <a:lstStyle/>
          <a:p>
            <a:fld id="{5DB329F1-8540-48DE-843F-4E5C1CD79D79}"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161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Define policy and exit modules on the CA. Most students probably will not be familiar with these settings because they rarely are used. Use Microsoft Identity Manager (MIM) Certificate Management to provide real-life examples of custom policy and exit modules. Spend some time explaining how to configure default exit modules to perform some tasks.</a:t>
            </a:r>
          </a:p>
        </p:txBody>
      </p:sp>
      <p:sp>
        <p:nvSpPr>
          <p:cNvPr id="4" name="Slide Number Placeholder 3"/>
          <p:cNvSpPr>
            <a:spLocks noGrp="1"/>
          </p:cNvSpPr>
          <p:nvPr>
            <p:ph type="sldNum" sz="quarter" idx="10"/>
          </p:nvPr>
        </p:nvSpPr>
        <p:spPr/>
        <p:txBody>
          <a:bodyPr/>
          <a:lstStyle/>
          <a:p>
            <a:fld id="{5DB329F1-8540-48DE-843F-4E5C1CD79D79}"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58484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Ask students how much experience they have with public key infrastructure (PKI) and CAs in general. If they already have experience, you have the opportunity to save some time teaching this module.</a:t>
            </a:r>
          </a:p>
        </p:txBody>
      </p:sp>
      <p:sp>
        <p:nvSpPr>
          <p:cNvPr id="4" name="Slide Number Placeholder 3"/>
          <p:cNvSpPr>
            <a:spLocks noGrp="1"/>
          </p:cNvSpPr>
          <p:nvPr>
            <p:ph type="sldNum" sz="quarter" idx="10"/>
          </p:nvPr>
        </p:nvSpPr>
        <p:spPr/>
        <p:txBody>
          <a:bodyPr/>
          <a:lstStyle/>
          <a:p>
            <a:fld id="{5DB329F1-8540-48DE-843F-4E5C1CD79D79}"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0251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This is an important topic. Make sure that you spend enough time explaining the importance of the authority information access (AIA) and certificate revocation list distribution point (CDP) locations. Discuss what you must consider when deploying standalone or offline CAs and the requirements for clients that are not domain members or for external clients to validate certificates that an internal CA issued.</a:t>
            </a:r>
          </a:p>
        </p:txBody>
      </p:sp>
      <p:sp>
        <p:nvSpPr>
          <p:cNvPr id="4" name="Slide Number Placeholder 3"/>
          <p:cNvSpPr>
            <a:spLocks noGrp="1"/>
          </p:cNvSpPr>
          <p:nvPr>
            <p:ph type="sldNum" sz="quarter" idx="10"/>
          </p:nvPr>
        </p:nvSpPr>
        <p:spPr/>
        <p:txBody>
          <a:bodyPr/>
          <a:lstStyle/>
          <a:p>
            <a:fld id="{5DB329F1-8540-48DE-843F-4E5C1CD79D79}"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2180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At the end of this demonstration, revert all VMs to their initial snapshot.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For this demonstration, you will need the </a:t>
            </a:r>
            <a:r>
              <a:rPr lang="en-US" sz="1000" b="1">
                <a:effectLst/>
                <a:latin typeface="Arial" panose="020B0604020202020204" pitchFamily="34" charset="0"/>
                <a:ea typeface="Calibri" panose="020F0502020204030204" pitchFamily="34" charset="0"/>
                <a:cs typeface="Times New Roman" panose="02020603050405020304" pitchFamily="18" charset="0"/>
              </a:rPr>
              <a:t>20742B-LON-DC1</a:t>
            </a:r>
            <a:r>
              <a:rPr lang="en-US" sz="1000">
                <a:effectLst/>
                <a:latin typeface="Arial" panose="020B0604020202020204" pitchFamily="34" charset="0"/>
                <a:ea typeface="Calibri" panose="020F0502020204030204" pitchFamily="34" charset="0"/>
                <a:cs typeface="Times New Roman" panose="02020603050405020304" pitchFamily="18" charset="0"/>
              </a:rPr>
              <a:t> and </a:t>
            </a:r>
            <a:r>
              <a:rPr lang="en-US" sz="1000" b="1">
                <a:effectLst/>
                <a:latin typeface="Arial" panose="020B0604020202020204" pitchFamily="34" charset="0"/>
                <a:ea typeface="Calibri" panose="020F0502020204030204" pitchFamily="34" charset="0"/>
                <a:cs typeface="Times New Roman" panose="02020603050405020304" pitchFamily="18" charset="0"/>
              </a:rPr>
              <a:t>20742B-LON-SVR1</a:t>
            </a:r>
            <a:r>
              <a:rPr lang="en-US" sz="1000">
                <a:effectLst/>
                <a:latin typeface="Arial" panose="020B0604020202020204" pitchFamily="34" charset="0"/>
                <a:ea typeface="Calibri" panose="020F0502020204030204" pitchFamily="34" charset="0"/>
                <a:cs typeface="Times New Roman" panose="02020603050405020304" pitchFamily="18" charset="0"/>
              </a:rPr>
              <a:t> VMs. Sign in as </a:t>
            </a:r>
            <a:r>
              <a:rPr lang="en-US" sz="1000" b="1">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a:effectLst/>
                <a:latin typeface="Arial" panose="020B0604020202020204" pitchFamily="34" charset="0"/>
                <a:ea typeface="Calibri" panose="020F0502020204030204" pitchFamily="34" charset="0"/>
                <a:cs typeface="Times New Roman" panose="02020603050405020304" pitchFamily="18" charset="0"/>
              </a:rPr>
              <a:t>Pa55w.rd</a:t>
            </a:r>
            <a:r>
              <a:rPr lang="en-US" sz="1000">
                <a:effectLst/>
                <a:latin typeface="Arial" panose="020B0604020202020204" pitchFamily="34" charset="0"/>
                <a:ea typeface="Calibri" panose="020F0502020204030204" pitchFamily="34" charset="0"/>
                <a:cs typeface="Times New Roman" panose="02020603050405020304" pitchFamily="18" charset="0"/>
              </a:rPr>
              <a:t>. After you finish the demonstration, revert the VMs to their initial snapshot.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a:effectLst/>
                <a:latin typeface="Arial" panose="020B0604020202020204" pitchFamily="34" charset="0"/>
                <a:ea typeface="Times New Roman" panose="02020603050405020304" pitchFamily="18" charset="0"/>
                <a:cs typeface="Times New Roman" panose="02020603050405020304" pitchFamily="18" charset="0"/>
              </a:rPr>
              <a:t>, open </a:t>
            </a:r>
            <a:r>
              <a:rPr lang="en-US" sz="1000" b="1">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Certification Authority</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Certification Authority</a:t>
            </a:r>
            <a:r>
              <a:rPr lang="en-US" sz="1000">
                <a:effectLst/>
                <a:latin typeface="Arial" panose="020B0604020202020204" pitchFamily="34" charset="0"/>
                <a:ea typeface="Times New Roman" panose="02020603050405020304" pitchFamily="18" charset="0"/>
                <a:cs typeface="Times New Roman" panose="02020603050405020304" pitchFamily="18" charset="0"/>
              </a:rPr>
              <a:t> console, right-click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AdatumRootCA</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General</a:t>
            </a:r>
            <a:r>
              <a:rPr lang="en-US" sz="1000">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View</a:t>
            </a:r>
            <a:r>
              <a:rPr lang="en-US" sz="100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Certificate</a:t>
            </a:r>
            <a:r>
              <a:rPr lang="en-US" sz="1000">
                <a:effectLst/>
                <a:latin typeface="Arial" panose="020B0604020202020204" pitchFamily="34" charset="0"/>
                <a:ea typeface="Times New Roman" panose="02020603050405020304" pitchFamily="18" charset="0"/>
                <a:cs typeface="Times New Roman" panose="02020603050405020304" pitchFamily="18" charset="0"/>
              </a:rPr>
              <a:t>. When the Certificate window opens, review the data on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General</a:t>
            </a:r>
            <a:r>
              <a:rPr lang="en-US" sz="100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Details</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a:effectLst/>
                <a:latin typeface="Arial" panose="020B0604020202020204" pitchFamily="34" charset="0"/>
                <a:ea typeface="Times New Roman" panose="02020603050405020304" pitchFamily="18" charset="0"/>
                <a:cs typeface="Times New Roman" panose="02020603050405020304" pitchFamily="18" charset="0"/>
              </a:rPr>
              <a:t>Certification</a:t>
            </a:r>
            <a:r>
              <a:rPr lang="en-US" sz="100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Path</a:t>
            </a:r>
            <a:r>
              <a:rPr lang="en-US" sz="1000">
                <a:effectLst/>
                <a:latin typeface="Arial" panose="020B0604020202020204" pitchFamily="34" charset="0"/>
                <a:ea typeface="Times New Roman" panose="02020603050405020304" pitchFamily="18" charset="0"/>
                <a:cs typeface="Times New Roman" panose="02020603050405020304" pitchFamily="18" charset="0"/>
              </a:rPr>
              <a:t> tabs, and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OK</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Policy Module</a:t>
            </a:r>
            <a:r>
              <a:rPr lang="en-US" sz="1000">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a:effectLst/>
                <a:latin typeface="Arial" panose="020B0604020202020204" pitchFamily="34" charset="0"/>
                <a:ea typeface="Times New Roman" panose="02020603050405020304" pitchFamily="18" charset="0"/>
                <a:cs typeface="Times New Roman" panose="02020603050405020304" pitchFamily="18" charset="0"/>
              </a:rPr>
              <a:t>. Review the available settings for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Default</a:t>
            </a:r>
            <a:r>
              <a:rPr lang="en-US" sz="1000">
                <a:effectLst/>
                <a:latin typeface="Arial" panose="020B0604020202020204" pitchFamily="34" charset="0"/>
                <a:ea typeface="Times New Roman" panose="02020603050405020304" pitchFamily="18" charset="0"/>
                <a:cs typeface="Times New Roman" panose="02020603050405020304" pitchFamily="18" charset="0"/>
              </a:rPr>
              <a:t> policy module, and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OK</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Exit Module</a:t>
            </a:r>
            <a:r>
              <a:rPr lang="en-US" sz="1000">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a:effectLst/>
                <a:latin typeface="Arial" panose="020B0604020202020204" pitchFamily="34" charset="0"/>
                <a:ea typeface="Times New Roman" panose="02020603050405020304" pitchFamily="18" charset="0"/>
                <a:cs typeface="Times New Roman" panose="02020603050405020304" pitchFamily="18" charset="0"/>
              </a:rPr>
              <a:t>. Show the available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Publication Settings</a:t>
            </a:r>
            <a:r>
              <a:rPr lang="en-US" sz="1000">
                <a:effectLst/>
                <a:latin typeface="Arial" panose="020B0604020202020204" pitchFamily="34" charset="0"/>
                <a:ea typeface="Times New Roman" panose="02020603050405020304" pitchFamily="18" charset="0"/>
                <a:cs typeface="Times New Roman" panose="02020603050405020304" pitchFamily="18" charset="0"/>
              </a:rPr>
              <a:t> in the default Exit module, and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OK</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Extensions</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review the available options for the CDP and AIA extension under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Select extension</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drop-down list. </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Security</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review the available options on the </a:t>
            </a:r>
            <a:r>
              <a:rPr lang="en-US" sz="1000">
                <a:effectLst/>
                <a:latin typeface="Arial" panose="020B0604020202020204" pitchFamily="34" charset="0"/>
                <a:ea typeface="Times New Roman" panose="02020603050405020304" pitchFamily="18" charset="0"/>
                <a:cs typeface="Times New Roman" panose="02020603050405020304" pitchFamily="18" charset="0"/>
              </a:rPr>
              <a:t>access control list</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(ACL), and then review the default permissions.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Certificate Managers</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review the options and explain how to restrict security principals to specific certificate templates, and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the Certsrv console.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19842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Which of the following issues could prevent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autoenrollment</a:t>
            </a:r>
            <a:r>
              <a:rPr lang="en-US" sz="1000" dirty="0">
                <a:effectLst/>
                <a:latin typeface="Arial" panose="020B0604020202020204" pitchFamily="34" charset="0"/>
                <a:ea typeface="Calibri" panose="020F0502020204030204" pitchFamily="34" charset="0"/>
                <a:cs typeface="Times New Roman" panose="02020603050405020304" pitchFamily="18" charset="0"/>
              </a:rPr>
              <a:t> from working correctly in AD CS?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panose="020F0502020204030204" pitchFamily="34" charset="0"/>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 ) Option 1: The computer that you expect to </a:t>
            </a:r>
            <a:r>
              <a:rPr lang="en-US" sz="1000" dirty="0" err="1">
                <a:latin typeface="Arial" panose="020B0604020202020204" pitchFamily="34" charset="0"/>
                <a:ea typeface="Calibri" panose="020F0502020204030204" pitchFamily="34" charset="0"/>
                <a:cs typeface="Times New Roman" panose="02020603050405020304" pitchFamily="18" charset="0"/>
              </a:rPr>
              <a:t>autoenroll</a:t>
            </a:r>
            <a:r>
              <a:rPr lang="en-US" sz="1000" dirty="0">
                <a:latin typeface="Arial" panose="020B0604020202020204" pitchFamily="34" charset="0"/>
                <a:ea typeface="Calibri" panose="020F0502020204030204" pitchFamily="34" charset="0"/>
                <a:cs typeface="Times New Roman" panose="02020603050405020304" pitchFamily="18" charset="0"/>
              </a:rPr>
              <a:t> for a certificate is in an AD DS organizational unit (OU) where policy inheritance is blocked.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The user who you expect to </a:t>
            </a:r>
            <a:r>
              <a:rPr lang="en-US" sz="1000" dirty="0" err="1">
                <a:latin typeface="Arial" panose="020B0604020202020204" pitchFamily="34" charset="0"/>
                <a:ea typeface="Calibri" panose="020F0502020204030204" pitchFamily="34" charset="0"/>
                <a:cs typeface="Times New Roman" panose="02020603050405020304" pitchFamily="18" charset="0"/>
              </a:rPr>
              <a:t>autoenroll</a:t>
            </a:r>
            <a:r>
              <a:rPr lang="en-US" sz="1000" dirty="0">
                <a:latin typeface="Arial" panose="020B0604020202020204" pitchFamily="34" charset="0"/>
                <a:ea typeface="Calibri" panose="020F0502020204030204" pitchFamily="34" charset="0"/>
                <a:cs typeface="Times New Roman" panose="02020603050405020304" pitchFamily="18" charset="0"/>
              </a:rPr>
              <a:t> for a certificate is in an AD DS OU where the necessary Group Policy setting is not linked or inherited.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The CA is a standalone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The certificate template is not published on a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The AIA URL is configured incorrectly on the extensions tab of the CA.</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The computer that you expect to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autoenroll</a:t>
            </a:r>
            <a:r>
              <a:rPr lang="en-US" sz="1000" dirty="0">
                <a:effectLst/>
                <a:latin typeface="Arial" panose="020B0604020202020204" pitchFamily="34" charset="0"/>
                <a:ea typeface="Calibri" panose="020F0502020204030204" pitchFamily="34" charset="0"/>
                <a:cs typeface="Times New Roman" panose="02020603050405020304" pitchFamily="18" charset="0"/>
              </a:rPr>
              <a:t> for a certificate is in an AD DS organizational unit (OU) where policy inheritance is blocked.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The user who you expect to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autoenroll</a:t>
            </a:r>
            <a:r>
              <a:rPr lang="en-US" sz="1000" dirty="0">
                <a:effectLst/>
                <a:latin typeface="Arial" panose="020B0604020202020204" pitchFamily="34" charset="0"/>
                <a:ea typeface="Calibri" panose="020F0502020204030204" pitchFamily="34" charset="0"/>
                <a:cs typeface="Times New Roman" panose="02020603050405020304" pitchFamily="18" charset="0"/>
              </a:rPr>
              <a:t> for a certificate is in an AD DS OU where the necessary Group Policy setting is not linked or inherited.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The CA is a standalone CA.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The certificate template is not published on a CA.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The AIA URL is configured incorrectly on the extensions tab of the CA.</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Group Policy Object (GPO) inheritance is a common issue that can prevent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Users and computers must be in an AD DS organization where you have linked the required GPO settings and not blocked policy inheritance. Additionally, CAs must be enterprise CAs for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to work correctly because clients use AD DS to determine the available CAs and templates. You must publish templates on an enterprise CA, and the user or computer must have the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permissions configured on the template. An invalid AIA or CDP URL on the CA will not prevent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but it might prevent the certificate from validating correctly when used by a client application or service</a:t>
            </a:r>
            <a:r>
              <a:rPr lang="en-CA" sz="1000" dirty="0" smtClean="0">
                <a:latin typeface="Arial" panose="020B0604020202020204" pitchFamily="34" charset="0"/>
                <a:ea typeface="Calibri" panose="020F0502020204030204" pitchFamily="34" charset="0"/>
                <a:cs typeface="Times New Roman" panose="02020603050405020304" pitchFamily="18" charset="0"/>
              </a:rPr>
              <a:t>.</a:t>
            </a:r>
            <a:endParaRPr lang="en-CA"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Deploying and managing AD CS</a:t>
            </a:r>
            <a:endParaRPr lang="en-US" sz="1200" b="1" dirty="0">
              <a:solidFill>
                <a:srgbClr val="336699"/>
              </a:solidFill>
              <a:latin typeface="Arial" panose="020B0604020202020204" pitchFamily="34" charset="0"/>
            </a:endParaRPr>
          </a:p>
        </p:txBody>
      </p:sp>
      <p:sp>
        <p:nvSpPr>
          <p:cNvPr id="7" name="TextBox 6"/>
          <p:cNvSpPr txBox="1"/>
          <p:nvPr/>
        </p:nvSpPr>
        <p:spPr>
          <a:xfrm>
            <a:off x="0" y="8878711"/>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2182821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are true statements regarding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tool?</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shows all of your enterprise CAs and their current health state.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You can use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add standalone CAs manually.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You can use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configure autoenrollment for users and computers.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evaluates the CDP or AIA state for each defined location on each CA.</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can evaluate the status of the AD CS Online Responder role service.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shows all of your enterprise CAs and their current health state.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You can use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add standalone CAs manually.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You can use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configure autoenrollment for users and computers.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evaluates the CDP or AIA state for each defined location on each CA.</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PKIView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can evaluate the status of the AD CS Online Responder role service.</a:t>
            </a:r>
          </a:p>
          <a:p>
            <a:endParaRPr lang="en-US" dirty="0"/>
          </a:p>
          <a:p>
            <a:pPr lvl="0"/>
            <a:r>
              <a:rPr lang="en-US" b="1" dirty="0">
                <a:solidFill>
                  <a:prstClr val="black"/>
                </a:solidFill>
              </a:rPr>
              <a:t>Feedback</a:t>
            </a:r>
          </a:p>
          <a:p>
            <a:pPr lvl="0"/>
            <a:r>
              <a:rPr lang="en-US" sz="1000" dirty="0">
                <a:solidFill>
                  <a:prstClr val="black"/>
                </a:solidFill>
                <a:latin typeface="Arial" panose="020B0604020202020204" pitchFamily="34" charset="0"/>
                <a:cs typeface="Arial" panose="020B0604020202020204" pitchFamily="34" charset="0"/>
              </a:rPr>
              <a:t>You can use </a:t>
            </a:r>
            <a:r>
              <a:rPr lang="en-US" sz="1000" dirty="0" err="1">
                <a:solidFill>
                  <a:prstClr val="black"/>
                </a:solidFill>
                <a:latin typeface="Arial" panose="020B0604020202020204" pitchFamily="34" charset="0"/>
                <a:cs typeface="Arial" panose="020B0604020202020204" pitchFamily="34" charset="0"/>
              </a:rPr>
              <a:t>PKIView</a:t>
            </a:r>
            <a:r>
              <a:rPr lang="en-US" sz="1000" dirty="0">
                <a:solidFill>
                  <a:prstClr val="black"/>
                </a:solidFill>
                <a:latin typeface="Arial" panose="020B0604020202020204" pitchFamily="34" charset="0"/>
                <a:cs typeface="Arial" panose="020B0604020202020204" pitchFamily="34" charset="0"/>
              </a:rPr>
              <a:t> to see all of your enterprise CAs and their current health state, but it cannot show the status of a standalone CA. You configure </a:t>
            </a:r>
            <a:r>
              <a:rPr lang="en-US" sz="1000" dirty="0" err="1">
                <a:solidFill>
                  <a:prstClr val="black"/>
                </a:solidFill>
                <a:latin typeface="Arial" panose="020B0604020202020204" pitchFamily="34" charset="0"/>
                <a:cs typeface="Arial" panose="020B0604020202020204" pitchFamily="34" charset="0"/>
              </a:rPr>
              <a:t>autoenrollment</a:t>
            </a:r>
            <a:r>
              <a:rPr lang="en-US" sz="1000" dirty="0">
                <a:solidFill>
                  <a:prstClr val="black"/>
                </a:solidFill>
                <a:latin typeface="Arial" panose="020B0604020202020204" pitchFamily="34" charset="0"/>
                <a:cs typeface="Arial" panose="020B0604020202020204" pitchFamily="34" charset="0"/>
              </a:rPr>
              <a:t> for users and computers through Group Policy, not through the </a:t>
            </a:r>
            <a:r>
              <a:rPr lang="en-US" sz="1000" dirty="0" err="1">
                <a:solidFill>
                  <a:prstClr val="black"/>
                </a:solidFill>
                <a:latin typeface="Arial" panose="020B0604020202020204" pitchFamily="34" charset="0"/>
                <a:cs typeface="Arial" panose="020B0604020202020204" pitchFamily="34" charset="0"/>
              </a:rPr>
              <a:t>PKIView</a:t>
            </a:r>
            <a:r>
              <a:rPr lang="en-US" sz="1000" dirty="0">
                <a:solidFill>
                  <a:prstClr val="black"/>
                </a:solidFill>
                <a:latin typeface="Arial" panose="020B0604020202020204" pitchFamily="34" charset="0"/>
                <a:cs typeface="Arial" panose="020B0604020202020204" pitchFamily="34" charset="0"/>
              </a:rPr>
              <a:t> tool. </a:t>
            </a:r>
            <a:r>
              <a:rPr lang="en-US" sz="1000" dirty="0" err="1">
                <a:solidFill>
                  <a:prstClr val="black"/>
                </a:solidFill>
                <a:latin typeface="Arial" panose="020B0604020202020204" pitchFamily="34" charset="0"/>
                <a:cs typeface="Arial" panose="020B0604020202020204" pitchFamily="34" charset="0"/>
              </a:rPr>
              <a:t>PKIVIew</a:t>
            </a:r>
            <a:r>
              <a:rPr lang="en-US" sz="1000" dirty="0">
                <a:solidFill>
                  <a:prstClr val="black"/>
                </a:solidFill>
                <a:latin typeface="Arial" panose="020B0604020202020204" pitchFamily="34" charset="0"/>
                <a:cs typeface="Arial" panose="020B0604020202020204" pitchFamily="34" charset="0"/>
              </a:rPr>
              <a:t> allows you to evaluate the CDP and AIA state for each defined location on each CA, in addition to the status of the AD CS Online Responder role service, if you have deployed it.</a:t>
            </a:r>
          </a:p>
          <a:p>
            <a:endParaRPr lang="en-US" dirty="0"/>
          </a:p>
        </p:txBody>
      </p:sp>
      <p:sp>
        <p:nvSpPr>
          <p:cNvPr id="4" name="Slide Number Placeholder 3"/>
          <p:cNvSpPr>
            <a:spLocks noGrp="1"/>
          </p:cNvSpPr>
          <p:nvPr>
            <p:ph type="sldNum" sz="quarter" idx="10"/>
          </p:nvPr>
        </p:nvSpPr>
        <p:spPr/>
        <p:txBody>
          <a:bodyPr/>
          <a:lstStyle/>
          <a:p>
            <a:fld id="{5DB329F1-8540-48DE-843F-4E5C1CD79D79}"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Deploying and managing AD CS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13063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which tools you can use to troubleshoot and manage CAs. Additionally, discuss some of the most common AD CS issues and how to resolve them. Refer to the Student Handbook for different troubleshooting methods. If time permits, provide a short demonstration of the PKIView tool.</a:t>
            </a:r>
          </a:p>
        </p:txBody>
      </p:sp>
      <p:sp>
        <p:nvSpPr>
          <p:cNvPr id="4" name="Slide Number Placeholder 3"/>
          <p:cNvSpPr>
            <a:spLocks noGrp="1"/>
          </p:cNvSpPr>
          <p:nvPr>
            <p:ph type="sldNum" sz="quarter" idx="10"/>
          </p:nvPr>
        </p:nvSpPr>
        <p:spPr/>
        <p:txBody>
          <a:bodyPr/>
          <a:lstStyle/>
          <a:p>
            <a:fld id="{5DB329F1-8540-48DE-843F-4E5C1CD79D79}"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66551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renewal of CA certificates. Students might be familiar with the renewal procedure, but they are probably not aware of potential side effects of renewal. Be sure that you explain and discuss all the considerations for renewing a root CA certificate and for renewing a certificate for an issuing CA.</a:t>
            </a:r>
          </a:p>
        </p:txBody>
      </p:sp>
      <p:sp>
        <p:nvSpPr>
          <p:cNvPr id="4" name="Slide Number Placeholder 3"/>
          <p:cNvSpPr>
            <a:spLocks noGrp="1"/>
          </p:cNvSpPr>
          <p:nvPr>
            <p:ph type="sldNum" sz="quarter" idx="10"/>
          </p:nvPr>
        </p:nvSpPr>
        <p:spPr/>
        <p:txBody>
          <a:bodyPr/>
          <a:lstStyle/>
          <a:p>
            <a:fld id="{5DB329F1-8540-48DE-843F-4E5C1CD79D79}"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09555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procedure for moving a CA to another computer. First, make sure that you define scenarios for this and discuss each step. Use the Student Handbook for detailed steps. This slide provides only the high-level steps for this procedure.</a:t>
            </a:r>
          </a:p>
        </p:txBody>
      </p:sp>
      <p:sp>
        <p:nvSpPr>
          <p:cNvPr id="4" name="Slide Number Placeholder 3"/>
          <p:cNvSpPr>
            <a:spLocks noGrp="1"/>
          </p:cNvSpPr>
          <p:nvPr>
            <p:ph type="sldNum" sz="quarter" idx="10"/>
          </p:nvPr>
        </p:nvSpPr>
        <p:spPr/>
        <p:txBody>
          <a:bodyPr/>
          <a:lstStyle/>
          <a:p>
            <a:fld id="{5DB329F1-8540-48DE-843F-4E5C1CD79D79}"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81265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tools that students can use to maintain and monitor the status of a CA hierarchy. If time permits, demonstrate how to use the PKIView tool. It should be available on </a:t>
            </a:r>
            <a:r>
              <a:rPr lang="en-US" sz="1000" b="1">
                <a:effectLst/>
                <a:latin typeface="Arial" panose="020B0604020202020204" pitchFamily="34" charset="0"/>
                <a:ea typeface="Calibri" panose="020F0502020204030204" pitchFamily="34" charset="0"/>
                <a:cs typeface="Times New Roman" panose="02020603050405020304" pitchFamily="18" charset="0"/>
              </a:rPr>
              <a:t>LON-SVR1</a:t>
            </a:r>
            <a:r>
              <a:rPr lang="en-US" sz="1000">
                <a:effectLst/>
                <a:latin typeface="Arial" panose="020B0604020202020204" pitchFamily="34" charset="0"/>
                <a:ea typeface="Calibri" panose="020F0502020204030204" pitchFamily="34" charset="0"/>
                <a:cs typeface="Times New Roman" panose="02020603050405020304" pitchFamily="18" charset="0"/>
              </a:rPr>
              <a:t> if you successfully completed the previous demonstrations. Additionally, you can briefly show events that you can log with CA auditing.</a:t>
            </a:r>
          </a:p>
        </p:txBody>
      </p:sp>
      <p:sp>
        <p:nvSpPr>
          <p:cNvPr id="4" name="Slide Number Placeholder 3"/>
          <p:cNvSpPr>
            <a:spLocks noGrp="1"/>
          </p:cNvSpPr>
          <p:nvPr>
            <p:ph type="sldNum" sz="quarter" idx="10"/>
          </p:nvPr>
        </p:nvSpPr>
        <p:spPr/>
        <p:txBody>
          <a:bodyPr/>
          <a:lstStyle/>
          <a:p>
            <a:fld id="{5DB329F1-8540-48DE-843F-4E5C1CD79D79}"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85968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Deploying an offline root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Datum wants to use certificates for various purposes. You need to install the appropriate CA infrastructure. Because A. Datum uses Windows Server 2016 AD DS, you decided to implement the AD CS role. When you reviewed the available designs, you decided to implement a standalone root CA. This CA will be taken offline after it issues a certificate for a subordinate CA. After installation, you must make sure that you configured the CDP and AIA locations correctly. You must also make sure that you have a Domain Name System (DNS) record for the offline root CA so that it is accessible from the network.</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an enterprise subordinate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deploying the standalone root CA, the next step is to deploy an enterprise subordinate CA. A. Datum wants to use an enterprise subordinate CA to utilize AD DS integration. Additionally, because the root CA is a standalone CA, you want to publish its certificate to all clients.</a:t>
            </a: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868483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DB329F1-8540-48DE-843F-4E5C1CD79D79}"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7683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lesson is very important, especially for students who do not have previous experience with PKIs or CAs. Make sure that you spend enough time explaining all the necessary details.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options describe the advantages of deploying an enterprise CA instead of a standalone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Provides multiple ways in which users and devices can receive certificates.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Does not require AD 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Certificate requests can be issued or denied automatically based on policy.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Can be taken offline to prevent compromise.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Can use templates to issue certificates based on data in AD DS.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latin typeface="Arial" panose="020B0604020202020204" pitchFamily="34" charset="0"/>
                <a:ea typeface="Calibri" panose="020F0502020204030204" pitchFamily="34" charset="0"/>
                <a:cs typeface="Times New Roman" panose="02020603050405020304" pitchFamily="18" charset="0"/>
              </a:rPr>
              <a:t> ) Option 1: Provides multiple ways in which users and devices can receive certificates.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Does not require AD 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latin typeface="Arial" panose="020B0604020202020204" pitchFamily="34" charset="0"/>
                <a:ea typeface="Calibri" panose="020F0502020204030204" pitchFamily="34" charset="0"/>
                <a:cs typeface="Times New Roman" panose="02020603050405020304" pitchFamily="18" charset="0"/>
              </a:rPr>
              <a:t> ) Option 3: Certificate requests can be issued or denied automatically based on policy.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Can be taken offline to prevent compromise.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latin typeface="Arial" panose="020B0604020202020204" pitchFamily="34" charset="0"/>
                <a:ea typeface="Calibri" panose="020F0502020204030204" pitchFamily="34" charset="0"/>
                <a:cs typeface="Times New Roman" panose="02020603050405020304" pitchFamily="18" charset="0"/>
              </a:rPr>
              <a:t> ) Option 5: Can use templates to issue certificates based on data in AD DS.</a:t>
            </a:r>
          </a:p>
          <a:p>
            <a:pPr>
              <a:lnSpc>
                <a:spcPct val="107000"/>
              </a:lnSpc>
              <a:spcAft>
                <a:spcPts val="800"/>
              </a:spcAft>
            </a:pPr>
            <a:endParaRPr lang="en-CA"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The advantages of an enterprise CA are that you can take advantage of multiple ways to enroll for certificates, including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by using certificate templates. Enterprise CAs also allow for automatic approval or denial of requests based on issuance policies. Enterprise CAs, however, require AD DS and must be left online to facilitate certificate enrollment</a:t>
            </a:r>
            <a:r>
              <a:rPr lang="en-CA" sz="1000" dirty="0" smtClean="0">
                <a:latin typeface="Arial" panose="020B0604020202020204" pitchFamily="34" charset="0"/>
                <a:ea typeface="Calibri" panose="020F0502020204030204" pitchFamily="34" charset="0"/>
                <a:cs typeface="Times New Roman" panose="02020603050405020304" pitchFamily="18" charset="0"/>
              </a:rPr>
              <a:t>.</a:t>
            </a:r>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Deploying and managing AD CS</a:t>
            </a:r>
            <a:endParaRPr lang="en-US"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3797296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Why is it not recommended to install only an enterprise root CA?</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 </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For security reasons, a root CA should be taken offline and should not have any network access. Because the enterprise root CA cannot be offline, you cannot provide maximum protection for its key and identity.</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some reasons that an organization would use an enterprise root CA?</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 </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If an organization wants to use only one CA and it wants to use certificate templates and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an enterprise root CA is the only choice.</a:t>
            </a:r>
          </a:p>
          <a:p>
            <a:pPr>
              <a:lnSpc>
                <a:spcPct val="107000"/>
              </a:lnSpc>
              <a:spcAft>
                <a:spcPts val="800"/>
              </a:spcAft>
            </a:pPr>
            <a:endParaRPr lang="en-CA"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40360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some reasons that an organization would use a PKI?</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 </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Some of the reasons to use a PKI include improving security, increasing identity control, and signing code digitally.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Why would you deploy a custom policy and exit modules?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have an additional application for certificate management, such as MIM Certificate Management, you will have to install a custom policy and exit modules so that you can integrate your application with CA.</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Tools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Certification Authority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console</a:t>
            </a:r>
          </a:p>
          <a:p>
            <a:pPr marL="342900" marR="0" lvl="0" indent="-342900">
              <a:lnSpc>
                <a:spcPct val="115000"/>
              </a:lnSpc>
              <a:spcBef>
                <a:spcPts val="0"/>
              </a:spcBef>
              <a:spcAft>
                <a:spcPts val="995"/>
              </a:spcAft>
              <a:buFont typeface="Symbol" panose="05050102010706020507" pitchFamily="18" charset="2"/>
              <a:buChar char=""/>
            </a:pP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Certutil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command-line tool</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Windows PowerShell</a:t>
            </a:r>
          </a:p>
          <a:p>
            <a:pPr marL="342900" marR="0" lvl="0" indent="-342900">
              <a:lnSpc>
                <a:spcPct val="115000"/>
              </a:lnSpc>
              <a:spcBef>
                <a:spcPts val="0"/>
              </a:spcBef>
              <a:spcAft>
                <a:spcPts val="995"/>
              </a:spcAft>
              <a:buFont typeface="Symbol" panose="05050102010706020507" pitchFamily="18" charset="2"/>
              <a:buChar char=""/>
            </a:pP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PKIView.msc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Server Manager</a:t>
            </a:r>
          </a:p>
          <a:p>
            <a:pPr marR="0" lvl="0">
              <a:lnSpc>
                <a:spcPct val="115000"/>
              </a:lnSpc>
              <a:spcBef>
                <a:spcPts val="0"/>
              </a:spcBef>
              <a:spcAft>
                <a:spcPts val="995"/>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Best Practice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deploying a CA infrastructure, deploy a standalone (not a domain-joined) root CA and an enterprise subordinate CA (issuing CA). After the enterprise subordinate CA receives a certificate from the root CA, take the root CA offline.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Review the validation time of the root CA certificate revocation lists (CRLs).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Provide more than one location for AIA and CRL.</a:t>
            </a:r>
          </a:p>
        </p:txBody>
      </p:sp>
      <p:sp>
        <p:nvSpPr>
          <p:cNvPr id="4" name="Slide Number Placeholder 3"/>
          <p:cNvSpPr>
            <a:spLocks noGrp="1"/>
          </p:cNvSpPr>
          <p:nvPr>
            <p:ph type="sldNum" sz="quarter" idx="10"/>
          </p:nvPr>
        </p:nvSpPr>
        <p:spPr/>
        <p:txBody>
          <a:bodyPr/>
          <a:lstStyle/>
          <a:p>
            <a:fld id="{5DB329F1-8540-48DE-843F-4E5C1CD79D79}"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58397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The location of the CA certificate that is specified in the AIA extension is not configured to include the certificate name suffix. Clients </a:t>
            </a:r>
            <a:r>
              <a:rPr lang="en-US" sz="1000" dirty="0">
                <a:latin typeface="Arial" panose="020B0604020202020204" pitchFamily="34" charset="0"/>
                <a:ea typeface="Calibri" panose="020F0502020204030204" pitchFamily="34" charset="0"/>
                <a:cs typeface="Segoe UI" panose="020B0502040204020203" pitchFamily="34" charset="0"/>
              </a:rPr>
              <a:t>might</a:t>
            </a:r>
            <a:r>
              <a:rPr lang="en-US" sz="1000" dirty="0">
                <a:latin typeface="Arial" panose="020B0604020202020204" pitchFamily="34" charset="0"/>
                <a:ea typeface="Calibri" panose="020F0502020204030204" pitchFamily="34" charset="0"/>
                <a:cs typeface="Times New Roman" panose="02020603050405020304" pitchFamily="18" charset="0"/>
              </a:rPr>
              <a:t> not be able to locate the correct version of the issuing CA's certificate to build a certificate chain, and certificate validation </a:t>
            </a:r>
            <a:r>
              <a:rPr lang="en-US" sz="1000" dirty="0">
                <a:latin typeface="Arial" panose="020B0604020202020204" pitchFamily="34" charset="0"/>
                <a:ea typeface="Calibri" panose="020F0502020204030204" pitchFamily="34" charset="0"/>
                <a:cs typeface="Segoe UI" panose="020B0502040204020203" pitchFamily="34" charset="0"/>
              </a:rPr>
              <a:t>might</a:t>
            </a:r>
            <a:r>
              <a:rPr lang="en-US" sz="1000" dirty="0">
                <a:latin typeface="Arial" panose="020B0604020202020204" pitchFamily="34" charset="0"/>
                <a:ea typeface="Calibri" panose="020F0502020204030204" pitchFamily="34" charset="0"/>
                <a:cs typeface="Times New Roman" panose="02020603050405020304" pitchFamily="18" charset="0"/>
              </a:rPr>
              <a:t> fail.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Use the </a:t>
            </a:r>
            <a:r>
              <a:rPr lang="en-US" sz="1000" b="1" dirty="0">
                <a:latin typeface="Arial" panose="020B0604020202020204" pitchFamily="34" charset="0"/>
                <a:ea typeface="Calibri" panose="020F0502020204030204" pitchFamily="34" charset="0"/>
                <a:cs typeface="Times New Roman" panose="02020603050405020304" pitchFamily="18" charset="0"/>
              </a:rPr>
              <a:t>Certification Authority</a:t>
            </a:r>
            <a:r>
              <a:rPr lang="en-US" sz="1000" dirty="0">
                <a:latin typeface="Arial" panose="020B0604020202020204" pitchFamily="34" charset="0"/>
                <a:ea typeface="Calibri" panose="020F0502020204030204" pitchFamily="34" charset="0"/>
                <a:cs typeface="Times New Roman" panose="02020603050405020304" pitchFamily="18" charset="0"/>
              </a:rPr>
              <a:t> console to configure the AIA extension to include the certificate name suffix in each location.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The CA is not configured to include CDP locations in the extensions of issued</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certificates. Clients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might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not be able to locate a CRL to check the revocation status of a certificate, and certificate validation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might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fail.</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Certification Authority</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console to configure the CDP extension and to specify the network location of the CRL.</a:t>
            </a:r>
            <a:endParaRPr lang="en-US" dirty="0"/>
          </a:p>
        </p:txBody>
      </p:sp>
      <p:sp>
        <p:nvSpPr>
          <p:cNvPr id="4" name="Slide Number Placeholder 3"/>
          <p:cNvSpPr>
            <a:spLocks noGrp="1"/>
          </p:cNvSpPr>
          <p:nvPr>
            <p:ph type="sldNum" sz="quarter" idx="10"/>
          </p:nvPr>
        </p:nvSpPr>
        <p:spPr/>
        <p:txBody>
          <a:bodyPr/>
          <a:lstStyle/>
          <a:p>
            <a:fld id="{5DB329F1-8540-48DE-843F-4E5C1CD79D79}"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368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97484"/>
          </a:xfrm>
        </p:spPr>
        <p:txBody>
          <a:bodyPr/>
          <a:lstStyle/>
          <a:p>
            <a:pPr>
              <a:lnSpc>
                <a:spcPct val="107000"/>
              </a:lnSpc>
              <a:spcAft>
                <a:spcPts val="800"/>
              </a:spcAft>
            </a:pPr>
            <a:r>
              <a:rPr lang="en-US" sz="1050" b="1" dirty="0">
                <a:latin typeface="Arial" panose="020B0604020202020204" pitchFamily="34" charset="0"/>
                <a:ea typeface="Calibri" panose="020F0502020204030204" pitchFamily="34" charset="0"/>
                <a:cs typeface="Times New Roman" panose="02020603050405020304" pitchFamily="18" charset="0"/>
              </a:rPr>
              <a:t>Question</a:t>
            </a:r>
            <a:endParaRPr lang="en-US" sz="105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Which of the following options are reasons for which you might deploy multiple subordinate CAs?</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a:t>
            </a:r>
            <a:r>
              <a:rPr lang="en-US" sz="1050" dirty="0">
                <a:latin typeface="Arial"/>
                <a:ea typeface="Calibri" panose="020F0502020204030204" pitchFamily="34" charset="0"/>
                <a:cs typeface="Times New Roman"/>
              </a:rPr>
              <a:t>  </a:t>
            </a:r>
            <a:r>
              <a:rPr lang="en-US" sz="1050" dirty="0">
                <a:latin typeface="Arial" panose="020B0604020202020204" pitchFamily="34" charset="0"/>
                <a:ea typeface="Calibri" panose="020F0502020204030204" pitchFamily="34" charset="0"/>
                <a:cs typeface="Times New Roman" panose="02020603050405020304" pitchFamily="18" charset="0"/>
              </a:rPr>
              <a:t> ) Option 1: You want to segment certificate issuance based on unique usage policies.</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   ) Option 2: You have multiple domains in your AD DS environment, and each domain requires its own subordinate CA.</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a:t>
            </a:r>
            <a:r>
              <a:rPr lang="en-US" sz="1050" dirty="0">
                <a:latin typeface="Arial"/>
                <a:ea typeface="Calibri" panose="020F0502020204030204" pitchFamily="34" charset="0"/>
                <a:cs typeface="Times New Roman"/>
              </a:rPr>
              <a:t>  </a:t>
            </a:r>
            <a:r>
              <a:rPr lang="en-US" sz="1050" dirty="0">
                <a:latin typeface="Arial" panose="020B0604020202020204" pitchFamily="34" charset="0"/>
                <a:ea typeface="Calibri" panose="020F0502020204030204" pitchFamily="34" charset="0"/>
                <a:cs typeface="Times New Roman" panose="02020603050405020304" pitchFamily="18" charset="0"/>
              </a:rPr>
              <a:t> ) Option 3: You want to segment certificate issuance based on organizational division or geographic region.</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a:t>
            </a:r>
            <a:r>
              <a:rPr lang="en-US" sz="1050" dirty="0">
                <a:latin typeface="Arial"/>
                <a:ea typeface="Calibri" panose="020F0502020204030204" pitchFamily="34" charset="0"/>
                <a:cs typeface="Times New Roman"/>
              </a:rPr>
              <a:t>  </a:t>
            </a:r>
            <a:r>
              <a:rPr lang="en-US" sz="1050" dirty="0">
                <a:latin typeface="Arial" panose="020B0604020202020204" pitchFamily="34" charset="0"/>
                <a:ea typeface="Calibri" panose="020F0502020204030204" pitchFamily="34" charset="0"/>
                <a:cs typeface="Times New Roman" panose="02020603050405020304" pitchFamily="18" charset="0"/>
              </a:rPr>
              <a:t> ) Option 4: You want multiple subordinate CAs for high availability and load balancing of requests.</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   ) Option 5: You need to publish multiple certificate templates, and each template requires its own subordinate CA.</a:t>
            </a:r>
          </a:p>
          <a:p>
            <a:pPr>
              <a:lnSpc>
                <a:spcPct val="107000"/>
              </a:lnSpc>
              <a:spcAft>
                <a:spcPts val="800"/>
              </a:spcAft>
            </a:pPr>
            <a:r>
              <a:rPr lang="en-US" sz="105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a:t>
            </a:r>
            <a:r>
              <a:rPr lang="en-US" sz="1050" dirty="0">
                <a:latin typeface="Arial"/>
                <a:ea typeface="Calibri"/>
                <a:cs typeface="Times New Roman"/>
              </a:rPr>
              <a:t>√</a:t>
            </a:r>
            <a:r>
              <a:rPr lang="en-US" sz="1050" dirty="0">
                <a:latin typeface="Arial" panose="020B0604020202020204" pitchFamily="34" charset="0"/>
                <a:ea typeface="Calibri" panose="020F0502020204030204" pitchFamily="34" charset="0"/>
                <a:cs typeface="Times New Roman" panose="02020603050405020304" pitchFamily="18" charset="0"/>
              </a:rPr>
              <a:t> ) Option 1: You want to segment certificate issuance based on unique usage policies.</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   ) Option 2: You have multiple domains in your AD DS environment, and each domain requires its own subordinate CA.</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a:t>
            </a:r>
            <a:r>
              <a:rPr lang="en-US" sz="1050" dirty="0">
                <a:latin typeface="Arial"/>
                <a:ea typeface="Calibri"/>
                <a:cs typeface="Times New Roman"/>
              </a:rPr>
              <a:t>√</a:t>
            </a:r>
            <a:r>
              <a:rPr lang="en-US" sz="1050" dirty="0">
                <a:latin typeface="Arial" panose="020B0604020202020204" pitchFamily="34" charset="0"/>
                <a:ea typeface="Calibri" panose="020F0502020204030204" pitchFamily="34" charset="0"/>
                <a:cs typeface="Times New Roman" panose="02020603050405020304" pitchFamily="18" charset="0"/>
              </a:rPr>
              <a:t> ) Option 3: You want to segment certificate issuance based on organizational division or geographic region.</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a:t>
            </a:r>
            <a:r>
              <a:rPr lang="en-US" sz="1050" dirty="0">
                <a:latin typeface="Arial"/>
                <a:ea typeface="Calibri"/>
                <a:cs typeface="Times New Roman"/>
              </a:rPr>
              <a:t>√</a:t>
            </a:r>
            <a:r>
              <a:rPr lang="en-US" sz="1050" dirty="0">
                <a:latin typeface="Arial" panose="020B0604020202020204" pitchFamily="34" charset="0"/>
                <a:ea typeface="Calibri" panose="020F0502020204030204" pitchFamily="34" charset="0"/>
                <a:cs typeface="Times New Roman" panose="02020603050405020304" pitchFamily="18" charset="0"/>
              </a:rPr>
              <a:t> ) Option 4: You want multiple subordinate CAs for high availability and load balancing of requests.</a:t>
            </a: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   ) Option 5: You need to publish multiple certificate templates, and each template requires its own subordinate CA.</a:t>
            </a:r>
          </a:p>
          <a:p>
            <a:pPr lvl="0">
              <a:lnSpc>
                <a:spcPct val="107000"/>
              </a:lnSpc>
              <a:spcAft>
                <a:spcPts val="800"/>
              </a:spcAft>
            </a:pPr>
            <a:endParaRPr lang="en-CA" sz="105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5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Feedback</a:t>
            </a:r>
          </a:p>
          <a:p>
            <a:pPr lvl="0">
              <a:lnSpc>
                <a:spcPct val="107000"/>
              </a:lnSpc>
              <a:spcAft>
                <a:spcPts val="800"/>
              </a:spcAft>
            </a:pPr>
            <a:r>
              <a:rPr lang="en-CA" sz="1050" dirty="0">
                <a:solidFill>
                  <a:prstClr val="black"/>
                </a:solidFill>
                <a:latin typeface="Arial" panose="020B0604020202020204" pitchFamily="34" charset="0"/>
                <a:ea typeface="Calibri" panose="020F0502020204030204" pitchFamily="34" charset="0"/>
                <a:cs typeface="Times New Roman" panose="02020603050405020304" pitchFamily="18" charset="0"/>
              </a:rPr>
              <a:t>You might deploy multiple CAs for unique usage policies, organizational divisions, or geographic regions. In addition, you might deploy multiple CAs to ensure high availability for load balancing of requests.</a:t>
            </a:r>
          </a:p>
          <a:p>
            <a:pPr lvl="0">
              <a:lnSpc>
                <a:spcPct val="107000"/>
              </a:lnSpc>
              <a:spcAft>
                <a:spcPts val="800"/>
              </a:spcAft>
            </a:pPr>
            <a:r>
              <a:rPr lang="en-CA" sz="1050" dirty="0">
                <a:solidFill>
                  <a:prstClr val="black"/>
                </a:solidFill>
                <a:latin typeface="Arial" panose="020B0604020202020204" pitchFamily="34" charset="0"/>
                <a:ea typeface="Calibri" panose="020F0502020204030204" pitchFamily="34" charset="0"/>
                <a:cs typeface="Times New Roman" panose="02020603050405020304" pitchFamily="18" charset="0"/>
              </a:rPr>
              <a:t>Multiple subordinate CAs are not required in a multi-domain AD DS environment, although you might use this approach if your AD DS domains already align to organizational divisions or geographic regions. Multiple subordinate CAs are not required if you need to publish different certificate templates because a CA can be configured to issue certificates from more than one template</a:t>
            </a:r>
            <a:r>
              <a:rPr lang="en-CA" sz="105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5DB329F1-8540-48DE-843F-4E5C1CD79D79}"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Deploying and managing AD CS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6817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Define PKI, certificates, and the technologies and benefits that PKI provides, such as confidentiality, integrity, authenticity, nonrepudiation, and availability.</a:t>
            </a: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Introduce Active Directory Certificate Services (AD CS) and explain the purpose of each role service. Mention the changes with AD CS since Windows Server 2012 R2, such as improved Trusted Platform Module key attestation.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05671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Highlight various usage scenarios for CAs. This should help students understand the typical scenarios in an enterprise environment. Contrast these scenarios with a typical usage scenario in a small environment, such as a single-server PKI. Make sure that students understand that a single CA does not represent a CA hierarchy, although it is still a fully functional PKI.</a:t>
            </a:r>
          </a:p>
        </p:txBody>
      </p:sp>
      <p:sp>
        <p:nvSpPr>
          <p:cNvPr id="4" name="Slide Number Placeholder 3"/>
          <p:cNvSpPr>
            <a:spLocks noGrp="1"/>
          </p:cNvSpPr>
          <p:nvPr>
            <p:ph type="sldNum" sz="quarter" idx="10"/>
          </p:nvPr>
        </p:nvSpPr>
        <p:spPr/>
        <p:txBody>
          <a:bodyPr/>
          <a:lstStyle/>
          <a:p>
            <a:fld id="{5DB329F1-8540-48DE-843F-4E5C1CD79D79}"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65141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following:</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Standalone and enterprise CAs, and their differences.</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CAs that issue certificates to clients over the Internet.</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You typically configure a root CA as a standalone CA.</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Mention that business requirements often dictate the types of CAs that students might use. For example, autoenrollment requires an enterprise CA.</a:t>
            </a:r>
          </a:p>
        </p:txBody>
      </p:sp>
      <p:sp>
        <p:nvSpPr>
          <p:cNvPr id="4" name="Slide Number Placeholder 3"/>
          <p:cNvSpPr>
            <a:spLocks noGrp="1"/>
          </p:cNvSpPr>
          <p:nvPr>
            <p:ph type="sldNum" sz="quarter" idx="10"/>
          </p:nvPr>
        </p:nvSpPr>
        <p:spPr/>
        <p:txBody>
          <a:bodyPr/>
          <a:lstStyle/>
          <a:p>
            <a:fld id="{5DB329F1-8540-48DE-843F-4E5C1CD79D79}"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5166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the key considerations for installing a root CA. When discussing the private key configuration, mention that any provider that contains a number sign (#) in its name is a Cryptography Next Generation (CNG) provider. The CNG application programming interface (API) is the long-term replacement for the CryptoAPI of previous Windows operating system versions.</a:t>
            </a:r>
          </a:p>
        </p:txBody>
      </p:sp>
      <p:sp>
        <p:nvSpPr>
          <p:cNvPr id="4" name="Slide Number Placeholder 3"/>
          <p:cNvSpPr>
            <a:spLocks noGrp="1"/>
          </p:cNvSpPr>
          <p:nvPr>
            <p:ph type="sldNum" sz="quarter" idx="10"/>
          </p:nvPr>
        </p:nvSpPr>
        <p:spPr/>
        <p:txBody>
          <a:bodyPr/>
          <a:lstStyle/>
          <a:p>
            <a:fld id="{5DB329F1-8540-48DE-843F-4E5C1CD79D79}"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571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For this demonstration, you will need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machines (VMs). Sign in as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you complete the demonstration, leave the VMs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Certificate Services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Certificate Services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role services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ensure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Certification Authority</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is selected,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Installation progress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after the installation completes successfully,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Configure Active Directory Certificate Services on the destination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 CS Configuration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wizard</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Credentials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Role Services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Certification Authority</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Setup Type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Enterprise CA</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570991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6953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622399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38693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113814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984572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685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12515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5500503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71337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20688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473319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595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103502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23512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349467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961555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466936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509417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7432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7980162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5690456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368334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659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27969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266967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2111032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097643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0004463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237492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23280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046877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86613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0893821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7032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78224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248693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04086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3675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4057382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716499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0403133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122798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902294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469437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125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900954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88485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648035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903704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801084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69355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6395689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285382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4281750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176356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9873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2349864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269035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34558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41515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45555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224436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954160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841682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3037592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41963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97216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231697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357139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5868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822396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35739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691047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209582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930873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120698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943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03745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762796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951795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5749487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678928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6352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158792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38409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4248818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6279953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24213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6485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645955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191825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1072056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777460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1166411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82434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997118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002020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95524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352312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9944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12943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284575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700954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697259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8948648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438445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2994466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788787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377491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09803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55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5496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144192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863217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709503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882111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774351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35322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0293356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963419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6555351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974817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5355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53695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771025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86787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383229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8656136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20745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975049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7303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8448548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170118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79441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786606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07916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365131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619155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79395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663890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554526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424556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393409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35287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4915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591875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056834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7608027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004208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10847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008733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7174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059345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1133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018019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750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303521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58644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3644316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337124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897472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50107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40053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266529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98488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386156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1128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5012242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944371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55505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725788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9820887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05236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9269218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16652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08964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4398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583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6855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955199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124413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64974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07674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261316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9299662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730623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4416197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272293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5352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2822554"/>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865938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30552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7701119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499331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227786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936974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308242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0921866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122934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73669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61850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24352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34399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814031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99734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522998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9815454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0029665"/>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966527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481583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35075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863963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475981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3150276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907232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58155"/>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248243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30409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1469403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657686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366762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0590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818711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827624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324063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64938214"/>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7438980"/>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4912496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7119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685443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369034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42342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044280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29412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94171"/>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807744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260375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363167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594017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5071882"/>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24493090"/>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827820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5888449"/>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753342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6348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6330643"/>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216623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1314766"/>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683321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780625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00092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79726676"/>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0635235"/>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17002231"/>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9694629"/>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72784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832889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9527217"/>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3371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474735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3456857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992438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25784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59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52966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86741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27416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69882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05437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4579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1987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26051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99899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38647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337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41856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08583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37552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65646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68154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1528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85037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5928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973235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35783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40939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62148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064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21519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10866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00291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384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44668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49593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893468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32047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983955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9785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6005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97651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2424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54222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363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8376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13647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01170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5512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177006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34230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755455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65272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8174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68416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66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31834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562118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595583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81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303970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840028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283124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01187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258351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5845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05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500435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68641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8670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42972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992268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802204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1673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396244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422942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9002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69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4968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425575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148897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049653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201210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11866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619277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8611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082264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6957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723651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40567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538302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502574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666810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480044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07268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405904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357802"/>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790983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8442593"/>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298551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654842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10523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42719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07543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962134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899443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8</a:t>
            </a:r>
          </a:p>
        </p:txBody>
      </p:sp>
      <p:sp>
        <p:nvSpPr>
          <p:cNvPr id="3" name="Subtitle 2"/>
          <p:cNvSpPr>
            <a:spLocks noGrp="1"/>
          </p:cNvSpPr>
          <p:nvPr>
            <p:ph type="subTitle" sz="quarter" idx="1"/>
          </p:nvPr>
        </p:nvSpPr>
        <p:spPr/>
        <p:txBody>
          <a:bodyPr/>
          <a:lstStyle/>
          <a:p>
            <a:r>
              <a:rPr lang="en-CA"/>
              <a:t>Deploying and managing AD CS
</a:t>
            </a:r>
            <a:endParaRPr lang="en-US"/>
          </a:p>
        </p:txBody>
      </p:sp>
    </p:spTree>
    <p:extLst>
      <p:ext uri="{BB962C8B-B14F-4D97-AF65-F5344CB8AC3E}">
        <p14:creationId xmlns:p14="http://schemas.microsoft.com/office/powerpoint/2010/main" val="2657289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5115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094f50f2-3625-490b-9f2c-bc937e63c1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Considerations for deploying a subordinate CA</a:t>
            </a:r>
            <a:endParaRPr lang="en-US"/>
          </a:p>
        </p:txBody>
      </p:sp>
      <p:sp>
        <p:nvSpPr>
          <p:cNvPr id="4" name="Rectangle 3"/>
          <p:cNvSpPr/>
          <p:nvPr/>
        </p:nvSpPr>
        <p:spPr>
          <a:xfrm>
            <a:off x="5189026" y="6476846"/>
            <a:ext cx="3310522" cy="369332"/>
          </a:xfrm>
          <a:prstGeom prst="rect">
            <a:avLst/>
          </a:prstGeom>
        </p:spPr>
        <p:txBody>
          <a:bodyPr wrap="none">
            <a:spAutoFit/>
          </a:bodyPr>
          <a:lstStyle/>
          <a:p>
            <a:pPr lvl="0" fontAlgn="base">
              <a:spcBef>
                <a:spcPct val="0"/>
              </a:spcBef>
              <a:spcAft>
                <a:spcPct val="0"/>
              </a:spcAft>
            </a:pPr>
            <a:r>
              <a:rPr lang="en-US" b="1">
                <a:solidFill>
                  <a:srgbClr val="000000"/>
                </a:solidFill>
                <a:latin typeface="Verdana" pitchFamily="34" charset="0"/>
                <a:cs typeface="Arial" charset="0"/>
              </a:rPr>
              <a:t>Organizational divisions</a:t>
            </a:r>
            <a:endParaRPr lang="en-US" b="1" dirty="0">
              <a:solidFill>
                <a:srgbClr val="000000"/>
              </a:solidFill>
              <a:latin typeface="Verdana" pitchFamily="34" charset="0"/>
              <a:cs typeface="Arial" charset="0"/>
            </a:endParaRPr>
          </a:p>
        </p:txBody>
      </p:sp>
      <p:grpSp>
        <p:nvGrpSpPr>
          <p:cNvPr id="5" name="Group 4" descr="Illustration depicting four CA hierarchy designs. The first design depicts a three-level structure with CAs issued for different purposes. The second design depicts a three-level structure with CAs issued on a separate, regional basis. The third design depicts a three-level structure with CAs issued in a load-balancing configuration. The fourth design depicts a three-level structure with CAs that are deployed on an organizational unit–basis.&#10;&#10;"/>
          <p:cNvGrpSpPr/>
          <p:nvPr/>
        </p:nvGrpSpPr>
        <p:grpSpPr>
          <a:xfrm>
            <a:off x="616869" y="845157"/>
            <a:ext cx="8687132" cy="6028413"/>
            <a:chOff x="616869" y="845157"/>
            <a:chExt cx="8687132" cy="6028413"/>
          </a:xfrm>
        </p:grpSpPr>
        <p:grpSp>
          <p:nvGrpSpPr>
            <p:cNvPr id="6" name="Group 5"/>
            <p:cNvGrpSpPr/>
            <p:nvPr/>
          </p:nvGrpSpPr>
          <p:grpSpPr>
            <a:xfrm>
              <a:off x="616869" y="845157"/>
              <a:ext cx="3378129" cy="2867422"/>
              <a:chOff x="894519" y="851776"/>
              <a:chExt cx="3378129" cy="2867422"/>
            </a:xfrm>
          </p:grpSpPr>
          <p:sp>
            <p:nvSpPr>
              <p:cNvPr id="77" name="Line 103"/>
              <p:cNvSpPr>
                <a:spLocks noChangeShapeType="1"/>
              </p:cNvSpPr>
              <p:nvPr/>
            </p:nvSpPr>
            <p:spPr bwMode="auto">
              <a:xfrm>
                <a:off x="2320925" y="1181032"/>
                <a:ext cx="0" cy="15097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78" name="Line 104"/>
              <p:cNvSpPr>
                <a:spLocks noChangeShapeType="1"/>
              </p:cNvSpPr>
              <p:nvPr/>
            </p:nvSpPr>
            <p:spPr bwMode="auto">
              <a:xfrm>
                <a:off x="1243013" y="2301807"/>
                <a:ext cx="21209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79" name="Line 105"/>
              <p:cNvSpPr>
                <a:spLocks noChangeShapeType="1"/>
              </p:cNvSpPr>
              <p:nvPr/>
            </p:nvSpPr>
            <p:spPr bwMode="auto">
              <a:xfrm>
                <a:off x="1255713" y="2304982"/>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80" name="Line 106"/>
              <p:cNvSpPr>
                <a:spLocks noChangeShapeType="1"/>
              </p:cNvSpPr>
              <p:nvPr/>
            </p:nvSpPr>
            <p:spPr bwMode="auto">
              <a:xfrm>
                <a:off x="3349625" y="2308157"/>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81" name="Text Box 122"/>
              <p:cNvSpPr txBox="1">
                <a:spLocks noChangeArrowheads="1"/>
              </p:cNvSpPr>
              <p:nvPr/>
            </p:nvSpPr>
            <p:spPr bwMode="auto">
              <a:xfrm>
                <a:off x="2852088" y="1131226"/>
                <a:ext cx="6998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Root</a:t>
                </a:r>
                <a:endParaRPr lang="en-US" b="0" dirty="0">
                  <a:solidFill>
                    <a:srgbClr val="000000"/>
                  </a:solidFill>
                  <a:latin typeface="Segoe UI" pitchFamily="34" charset="0"/>
                  <a:ea typeface="Segoe UI" pitchFamily="34" charset="0"/>
                  <a:cs typeface="Segoe UI" pitchFamily="34" charset="0"/>
                </a:endParaRPr>
              </a:p>
            </p:txBody>
          </p:sp>
          <p:sp>
            <p:nvSpPr>
              <p:cNvPr id="82" name="Text Box 123"/>
              <p:cNvSpPr txBox="1">
                <a:spLocks noChangeArrowheads="1"/>
              </p:cNvSpPr>
              <p:nvPr/>
            </p:nvSpPr>
            <p:spPr bwMode="auto">
              <a:xfrm>
                <a:off x="2830164" y="1838462"/>
                <a:ext cx="1442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Subordinate</a:t>
                </a:r>
                <a:endParaRPr lang="en-US" b="0" dirty="0">
                  <a:solidFill>
                    <a:srgbClr val="000000"/>
                  </a:solidFill>
                  <a:latin typeface="Segoe UI" pitchFamily="34" charset="0"/>
                  <a:ea typeface="Segoe UI" pitchFamily="34" charset="0"/>
                  <a:cs typeface="Segoe UI" pitchFamily="34" charset="0"/>
                </a:endParaRPr>
              </a:p>
            </p:txBody>
          </p:sp>
          <p:sp>
            <p:nvSpPr>
              <p:cNvPr id="83" name="Text Box 124"/>
              <p:cNvSpPr txBox="1">
                <a:spLocks noChangeArrowheads="1"/>
              </p:cNvSpPr>
              <p:nvPr/>
            </p:nvSpPr>
            <p:spPr bwMode="auto">
              <a:xfrm>
                <a:off x="3061127" y="3095762"/>
                <a:ext cx="827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RAS</a:t>
                </a:r>
                <a:endParaRPr lang="en-US" b="0" dirty="0">
                  <a:solidFill>
                    <a:srgbClr val="000000"/>
                  </a:solidFill>
                  <a:latin typeface="Segoe UI" pitchFamily="34" charset="0"/>
                  <a:ea typeface="Segoe UI" pitchFamily="34" charset="0"/>
                  <a:cs typeface="Segoe UI" pitchFamily="34" charset="0"/>
                </a:endParaRPr>
              </a:p>
            </p:txBody>
          </p:sp>
          <p:sp>
            <p:nvSpPr>
              <p:cNvPr id="84" name="Text Box 125"/>
              <p:cNvSpPr txBox="1">
                <a:spLocks noChangeArrowheads="1"/>
              </p:cNvSpPr>
              <p:nvPr/>
            </p:nvSpPr>
            <p:spPr bwMode="auto">
              <a:xfrm>
                <a:off x="2080473" y="3091471"/>
                <a:ext cx="827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EFS</a:t>
                </a:r>
                <a:endParaRPr lang="en-US" b="0" dirty="0">
                  <a:solidFill>
                    <a:srgbClr val="000000"/>
                  </a:solidFill>
                  <a:latin typeface="Segoe UI" pitchFamily="34" charset="0"/>
                  <a:ea typeface="Segoe UI" pitchFamily="34" charset="0"/>
                  <a:cs typeface="Segoe UI" pitchFamily="34" charset="0"/>
                </a:endParaRPr>
              </a:p>
            </p:txBody>
          </p:sp>
          <p:sp>
            <p:nvSpPr>
              <p:cNvPr id="85" name="Text Box 126"/>
              <p:cNvSpPr txBox="1">
                <a:spLocks noChangeArrowheads="1"/>
              </p:cNvSpPr>
              <p:nvPr/>
            </p:nvSpPr>
            <p:spPr bwMode="auto">
              <a:xfrm>
                <a:off x="894519" y="3095762"/>
                <a:ext cx="1265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S/MIME</a:t>
                </a:r>
                <a:endParaRPr lang="en-US" b="0" dirty="0">
                  <a:solidFill>
                    <a:srgbClr val="000000"/>
                  </a:solidFill>
                  <a:latin typeface="Segoe UI" pitchFamily="34" charset="0"/>
                  <a:ea typeface="Segoe UI" pitchFamily="34" charset="0"/>
                  <a:cs typeface="Segoe UI" pitchFamily="34" charset="0"/>
                </a:endParaRPr>
              </a:p>
            </p:txBody>
          </p:sp>
          <p:sp>
            <p:nvSpPr>
              <p:cNvPr id="86" name="Text Box 163"/>
              <p:cNvSpPr txBox="1">
                <a:spLocks noChangeArrowheads="1"/>
              </p:cNvSpPr>
              <p:nvPr/>
            </p:nvSpPr>
            <p:spPr bwMode="auto">
              <a:xfrm>
                <a:off x="1531048" y="3349866"/>
                <a:ext cx="1938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a:solidFill>
                      <a:srgbClr val="000000"/>
                    </a:solidFill>
                    <a:latin typeface="Segoe UI" pitchFamily="34" charset="0"/>
                    <a:ea typeface="Segoe UI" pitchFamily="34" charset="0"/>
                    <a:cs typeface="Segoe UI" pitchFamily="34" charset="0"/>
                  </a:rPr>
                  <a:t>Certificate</a:t>
                </a:r>
                <a:r>
                  <a:rPr lang="en-US" sz="1400">
                    <a:solidFill>
                      <a:srgbClr val="000000"/>
                    </a:solidFill>
                    <a:latin typeface="Segoe UI" pitchFamily="34" charset="0"/>
                    <a:ea typeface="Segoe UI" pitchFamily="34" charset="0"/>
                    <a:cs typeface="Segoe UI" pitchFamily="34" charset="0"/>
                  </a:rPr>
                  <a:t> </a:t>
                </a:r>
                <a:r>
                  <a:rPr lang="en-US">
                    <a:solidFill>
                      <a:srgbClr val="000000"/>
                    </a:solidFill>
                    <a:latin typeface="Segoe UI" pitchFamily="34" charset="0"/>
                    <a:ea typeface="Segoe UI" pitchFamily="34" charset="0"/>
                    <a:cs typeface="Segoe UI" pitchFamily="34" charset="0"/>
                  </a:rPr>
                  <a:t>uses</a:t>
                </a:r>
                <a:endParaRPr lang="en-US" dirty="0">
                  <a:solidFill>
                    <a:srgbClr val="000000"/>
                  </a:solidFill>
                  <a:latin typeface="Segoe UI" pitchFamily="34" charset="0"/>
                  <a:ea typeface="Segoe UI" pitchFamily="34" charset="0"/>
                  <a:cs typeface="Segoe UI" pitchFamily="34" charset="0"/>
                </a:endParaRPr>
              </a:p>
            </p:txBody>
          </p:sp>
          <p:pic>
            <p:nvPicPr>
              <p:cNvPr id="8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59166" y="851776"/>
                <a:ext cx="342882" cy="6387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039109" y="4188865"/>
              <a:ext cx="3255066" cy="2614194"/>
              <a:chOff x="1257300" y="4070350"/>
              <a:chExt cx="3255066" cy="2614194"/>
            </a:xfrm>
          </p:grpSpPr>
          <p:sp>
            <p:nvSpPr>
              <p:cNvPr id="69" name="Text Box 134"/>
              <p:cNvSpPr txBox="1">
                <a:spLocks noChangeArrowheads="1"/>
              </p:cNvSpPr>
              <p:nvPr/>
            </p:nvSpPr>
            <p:spPr bwMode="auto">
              <a:xfrm>
                <a:off x="3089960" y="4099131"/>
                <a:ext cx="767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Root</a:t>
                </a:r>
                <a:endParaRPr lang="en-US" b="0" dirty="0">
                  <a:solidFill>
                    <a:srgbClr val="000000"/>
                  </a:solidFill>
                  <a:latin typeface="Segoe UI" pitchFamily="34" charset="0"/>
                  <a:ea typeface="Segoe UI" pitchFamily="34" charset="0"/>
                  <a:cs typeface="Segoe UI" pitchFamily="34" charset="0"/>
                </a:endParaRPr>
              </a:p>
            </p:txBody>
          </p:sp>
          <p:sp>
            <p:nvSpPr>
              <p:cNvPr id="70" name="Text Box 135"/>
              <p:cNvSpPr txBox="1">
                <a:spLocks noChangeArrowheads="1"/>
              </p:cNvSpPr>
              <p:nvPr/>
            </p:nvSpPr>
            <p:spPr bwMode="auto">
              <a:xfrm>
                <a:off x="2930314" y="4786587"/>
                <a:ext cx="1582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Subordinate</a:t>
                </a:r>
                <a:endParaRPr lang="en-US" b="0" dirty="0">
                  <a:solidFill>
                    <a:srgbClr val="000000"/>
                  </a:solidFill>
                  <a:latin typeface="Segoe UI" pitchFamily="34" charset="0"/>
                  <a:ea typeface="Segoe UI" pitchFamily="34" charset="0"/>
                  <a:cs typeface="Segoe UI" pitchFamily="34" charset="0"/>
                </a:endParaRPr>
              </a:p>
            </p:txBody>
          </p:sp>
          <p:grpSp>
            <p:nvGrpSpPr>
              <p:cNvPr id="71" name="Group 70"/>
              <p:cNvGrpSpPr/>
              <p:nvPr/>
            </p:nvGrpSpPr>
            <p:grpSpPr>
              <a:xfrm>
                <a:off x="1257300" y="4070350"/>
                <a:ext cx="2497283" cy="2614194"/>
                <a:chOff x="1257300" y="4090228"/>
                <a:chExt cx="2497283" cy="2614194"/>
              </a:xfrm>
            </p:grpSpPr>
            <p:sp>
              <p:nvSpPr>
                <p:cNvPr id="72" name="Line 95"/>
                <p:cNvSpPr>
                  <a:spLocks noChangeShapeType="1"/>
                </p:cNvSpPr>
                <p:nvPr/>
              </p:nvSpPr>
              <p:spPr bwMode="auto">
                <a:xfrm>
                  <a:off x="2335213" y="4090228"/>
                  <a:ext cx="0" cy="15097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73" name="Line 96"/>
                <p:cNvSpPr>
                  <a:spLocks noChangeShapeType="1"/>
                </p:cNvSpPr>
                <p:nvPr/>
              </p:nvSpPr>
              <p:spPr bwMode="auto">
                <a:xfrm>
                  <a:off x="1257300" y="5225291"/>
                  <a:ext cx="21209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74" name="Line 97"/>
                <p:cNvSpPr>
                  <a:spLocks noChangeShapeType="1"/>
                </p:cNvSpPr>
                <p:nvPr/>
              </p:nvSpPr>
              <p:spPr bwMode="auto">
                <a:xfrm>
                  <a:off x="1270000" y="5214178"/>
                  <a:ext cx="0" cy="32346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75" name="Line 98"/>
                <p:cNvSpPr>
                  <a:spLocks noChangeShapeType="1"/>
                </p:cNvSpPr>
                <p:nvPr/>
              </p:nvSpPr>
              <p:spPr bwMode="auto">
                <a:xfrm>
                  <a:off x="3363913" y="5217353"/>
                  <a:ext cx="0" cy="38258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76" name="Text Box 165"/>
                <p:cNvSpPr txBox="1">
                  <a:spLocks noChangeArrowheads="1"/>
                </p:cNvSpPr>
                <p:nvPr/>
              </p:nvSpPr>
              <p:spPr bwMode="auto">
                <a:xfrm>
                  <a:off x="1531048" y="6335090"/>
                  <a:ext cx="2223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a:solidFill>
                        <a:srgbClr val="000000"/>
                      </a:solidFill>
                      <a:latin typeface="Segoe UI" pitchFamily="34" charset="0"/>
                      <a:ea typeface="Segoe UI" pitchFamily="34" charset="0"/>
                      <a:cs typeface="Segoe UI" pitchFamily="34" charset="0"/>
                    </a:rPr>
                    <a:t>Load</a:t>
                  </a:r>
                  <a:r>
                    <a:rPr lang="en-US" sz="1400">
                      <a:solidFill>
                        <a:srgbClr val="000000"/>
                      </a:solidFill>
                      <a:latin typeface="Segoe UI" pitchFamily="34" charset="0"/>
                      <a:ea typeface="Segoe UI" pitchFamily="34" charset="0"/>
                      <a:cs typeface="Segoe UI" pitchFamily="34" charset="0"/>
                    </a:rPr>
                    <a:t> </a:t>
                  </a:r>
                  <a:r>
                    <a:rPr lang="en-US">
                      <a:solidFill>
                        <a:srgbClr val="000000"/>
                      </a:solidFill>
                      <a:latin typeface="Segoe UI" pitchFamily="34" charset="0"/>
                      <a:ea typeface="Segoe UI" pitchFamily="34" charset="0"/>
                      <a:cs typeface="Segoe UI" pitchFamily="34" charset="0"/>
                    </a:rPr>
                    <a:t>Balancing</a:t>
                  </a:r>
                  <a:endParaRPr lang="en-US" dirty="0">
                    <a:solidFill>
                      <a:srgbClr val="000000"/>
                    </a:solidFill>
                    <a:latin typeface="Segoe UI" pitchFamily="34" charset="0"/>
                    <a:ea typeface="Segoe UI" pitchFamily="34" charset="0"/>
                    <a:cs typeface="Segoe UI" pitchFamily="34" charset="0"/>
                  </a:endParaRPr>
                </a:p>
              </p:txBody>
            </p:sp>
          </p:grpSp>
        </p:grpSp>
        <p:grpSp>
          <p:nvGrpSpPr>
            <p:cNvPr id="8" name="Group 7"/>
            <p:cNvGrpSpPr/>
            <p:nvPr/>
          </p:nvGrpSpPr>
          <p:grpSpPr>
            <a:xfrm>
              <a:off x="5323772" y="1285259"/>
              <a:ext cx="3511739" cy="2507695"/>
              <a:chOff x="5541963" y="1186622"/>
              <a:chExt cx="3511739" cy="2507695"/>
            </a:xfrm>
          </p:grpSpPr>
          <p:sp>
            <p:nvSpPr>
              <p:cNvPr id="59" name="Line 99"/>
              <p:cNvSpPr>
                <a:spLocks noChangeShapeType="1"/>
              </p:cNvSpPr>
              <p:nvPr/>
            </p:nvSpPr>
            <p:spPr bwMode="auto">
              <a:xfrm>
                <a:off x="6904038" y="1186622"/>
                <a:ext cx="0" cy="15097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60" name="Line 100"/>
              <p:cNvSpPr>
                <a:spLocks noChangeShapeType="1"/>
              </p:cNvSpPr>
              <p:nvPr/>
            </p:nvSpPr>
            <p:spPr bwMode="auto">
              <a:xfrm>
                <a:off x="5826125" y="2293110"/>
                <a:ext cx="21209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61" name="Line 101"/>
              <p:cNvSpPr>
                <a:spLocks noChangeShapeType="1"/>
              </p:cNvSpPr>
              <p:nvPr/>
            </p:nvSpPr>
            <p:spPr bwMode="auto">
              <a:xfrm>
                <a:off x="5838825" y="2310572"/>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62" name="Line 102"/>
              <p:cNvSpPr>
                <a:spLocks noChangeShapeType="1"/>
              </p:cNvSpPr>
              <p:nvPr/>
            </p:nvSpPr>
            <p:spPr bwMode="auto">
              <a:xfrm>
                <a:off x="7932738" y="2313747"/>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63" name="Text Box 127"/>
              <p:cNvSpPr txBox="1">
                <a:spLocks noChangeArrowheads="1"/>
              </p:cNvSpPr>
              <p:nvPr/>
            </p:nvSpPr>
            <p:spPr bwMode="auto">
              <a:xfrm>
                <a:off x="5541963" y="3047309"/>
                <a:ext cx="8331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India</a:t>
                </a:r>
                <a:endParaRPr lang="en-US" b="0" dirty="0">
                  <a:solidFill>
                    <a:srgbClr val="000000"/>
                  </a:solidFill>
                  <a:latin typeface="Segoe UI" pitchFamily="34" charset="0"/>
                  <a:ea typeface="Segoe UI" pitchFamily="34" charset="0"/>
                  <a:cs typeface="Segoe UI" pitchFamily="34" charset="0"/>
                </a:endParaRPr>
              </a:p>
            </p:txBody>
          </p:sp>
          <p:sp>
            <p:nvSpPr>
              <p:cNvPr id="64" name="Text Box 128"/>
              <p:cNvSpPr txBox="1">
                <a:spLocks noChangeArrowheads="1"/>
              </p:cNvSpPr>
              <p:nvPr/>
            </p:nvSpPr>
            <p:spPr bwMode="auto">
              <a:xfrm>
                <a:off x="6491288" y="3047309"/>
                <a:ext cx="11055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Canada</a:t>
                </a:r>
                <a:endParaRPr lang="en-US" b="0" dirty="0">
                  <a:solidFill>
                    <a:srgbClr val="000000"/>
                  </a:solidFill>
                  <a:latin typeface="Segoe UI" pitchFamily="34" charset="0"/>
                  <a:ea typeface="Segoe UI" pitchFamily="34" charset="0"/>
                  <a:cs typeface="Segoe UI" pitchFamily="34" charset="0"/>
                </a:endParaRPr>
              </a:p>
            </p:txBody>
          </p:sp>
          <p:sp>
            <p:nvSpPr>
              <p:cNvPr id="65" name="Text Box 129"/>
              <p:cNvSpPr txBox="1">
                <a:spLocks noChangeArrowheads="1"/>
              </p:cNvSpPr>
              <p:nvPr/>
            </p:nvSpPr>
            <p:spPr bwMode="auto">
              <a:xfrm>
                <a:off x="7648575" y="3047308"/>
                <a:ext cx="790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US</a:t>
                </a:r>
                <a:endParaRPr lang="en-US" b="0" dirty="0">
                  <a:solidFill>
                    <a:srgbClr val="000000"/>
                  </a:solidFill>
                  <a:latin typeface="Segoe UI" pitchFamily="34" charset="0"/>
                  <a:ea typeface="Segoe UI" pitchFamily="34" charset="0"/>
                  <a:cs typeface="Segoe UI" pitchFamily="34" charset="0"/>
                </a:endParaRPr>
              </a:p>
            </p:txBody>
          </p:sp>
          <p:sp>
            <p:nvSpPr>
              <p:cNvPr id="66" name="Text Box 130"/>
              <p:cNvSpPr txBox="1">
                <a:spLocks noChangeArrowheads="1"/>
              </p:cNvSpPr>
              <p:nvPr/>
            </p:nvSpPr>
            <p:spPr bwMode="auto">
              <a:xfrm>
                <a:off x="7418729" y="1201943"/>
                <a:ext cx="7682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dirty="0">
                    <a:solidFill>
                      <a:srgbClr val="000000"/>
                    </a:solidFill>
                    <a:latin typeface="Segoe UI" pitchFamily="34" charset="0"/>
                    <a:ea typeface="Segoe UI" pitchFamily="34" charset="0"/>
                    <a:cs typeface="Segoe UI" pitchFamily="34" charset="0"/>
                  </a:rPr>
                  <a:t>Root</a:t>
                </a:r>
              </a:p>
            </p:txBody>
          </p:sp>
          <p:sp>
            <p:nvSpPr>
              <p:cNvPr id="67" name="Text Box 131"/>
              <p:cNvSpPr txBox="1">
                <a:spLocks noChangeArrowheads="1"/>
              </p:cNvSpPr>
              <p:nvPr/>
            </p:nvSpPr>
            <p:spPr bwMode="auto">
              <a:xfrm>
                <a:off x="7470065" y="1849643"/>
                <a:ext cx="1583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dirty="0">
                    <a:solidFill>
                      <a:srgbClr val="000000"/>
                    </a:solidFill>
                    <a:latin typeface="Segoe UI" pitchFamily="34" charset="0"/>
                    <a:ea typeface="Segoe UI" pitchFamily="34" charset="0"/>
                    <a:cs typeface="Segoe UI" pitchFamily="34" charset="0"/>
                  </a:rPr>
                  <a:t>Subordinate</a:t>
                </a:r>
              </a:p>
            </p:txBody>
          </p:sp>
          <p:sp>
            <p:nvSpPr>
              <p:cNvPr id="68" name="Text Box 164"/>
              <p:cNvSpPr txBox="1">
                <a:spLocks noChangeArrowheads="1"/>
              </p:cNvSpPr>
              <p:nvPr/>
            </p:nvSpPr>
            <p:spPr bwMode="auto">
              <a:xfrm>
                <a:off x="6427100" y="3324985"/>
                <a:ext cx="172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a:solidFill>
                      <a:srgbClr val="000000"/>
                    </a:solidFill>
                    <a:latin typeface="Segoe UI" pitchFamily="34" charset="0"/>
                    <a:ea typeface="Segoe UI" pitchFamily="34" charset="0"/>
                    <a:cs typeface="Segoe UI" pitchFamily="34" charset="0"/>
                  </a:rPr>
                  <a:t>Locations</a:t>
                </a:r>
                <a:endParaRPr lang="en-US" dirty="0">
                  <a:solidFill>
                    <a:srgbClr val="000000"/>
                  </a:solidFill>
                  <a:latin typeface="Segoe UI" pitchFamily="34" charset="0"/>
                  <a:ea typeface="Segoe UI" pitchFamily="34" charset="0"/>
                  <a:cs typeface="Segoe UI" pitchFamily="34" charset="0"/>
                </a:endParaRPr>
              </a:p>
            </p:txBody>
          </p:sp>
        </p:grpSp>
        <p:grpSp>
          <p:nvGrpSpPr>
            <p:cNvPr id="9" name="Group 8"/>
            <p:cNvGrpSpPr/>
            <p:nvPr/>
          </p:nvGrpSpPr>
          <p:grpSpPr>
            <a:xfrm>
              <a:off x="5034984" y="4285354"/>
              <a:ext cx="4269017" cy="2588216"/>
              <a:chOff x="5253175" y="4146961"/>
              <a:chExt cx="4269017" cy="2588216"/>
            </a:xfrm>
          </p:grpSpPr>
          <p:sp>
            <p:nvSpPr>
              <p:cNvPr id="49" name="Line 91"/>
              <p:cNvSpPr>
                <a:spLocks noChangeShapeType="1"/>
              </p:cNvSpPr>
              <p:nvPr/>
            </p:nvSpPr>
            <p:spPr bwMode="auto">
              <a:xfrm>
                <a:off x="6904038" y="4171191"/>
                <a:ext cx="0" cy="15097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50" name="Line 92"/>
              <p:cNvSpPr>
                <a:spLocks noChangeShapeType="1"/>
              </p:cNvSpPr>
              <p:nvPr/>
            </p:nvSpPr>
            <p:spPr bwMode="auto">
              <a:xfrm>
                <a:off x="5826125" y="5291966"/>
                <a:ext cx="21209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51" name="Line 93"/>
              <p:cNvSpPr>
                <a:spLocks noChangeShapeType="1"/>
              </p:cNvSpPr>
              <p:nvPr/>
            </p:nvSpPr>
            <p:spPr bwMode="auto">
              <a:xfrm>
                <a:off x="5838825" y="5295141"/>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52" name="Line 94"/>
              <p:cNvSpPr>
                <a:spLocks noChangeShapeType="1"/>
              </p:cNvSpPr>
              <p:nvPr/>
            </p:nvSpPr>
            <p:spPr bwMode="auto">
              <a:xfrm>
                <a:off x="7932738" y="5298316"/>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latin typeface="Segoe UI" pitchFamily="34" charset="0"/>
                  <a:ea typeface="Segoe UI" pitchFamily="34" charset="0"/>
                  <a:cs typeface="Segoe UI" pitchFamily="34" charset="0"/>
                </a:endParaRPr>
              </a:p>
            </p:txBody>
          </p:sp>
          <p:sp>
            <p:nvSpPr>
              <p:cNvPr id="53" name="Text Box 132"/>
              <p:cNvSpPr txBox="1">
                <a:spLocks noChangeArrowheads="1"/>
              </p:cNvSpPr>
              <p:nvPr/>
            </p:nvSpPr>
            <p:spPr bwMode="auto">
              <a:xfrm>
                <a:off x="7376489" y="4146961"/>
                <a:ext cx="10313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Root</a:t>
                </a:r>
                <a:endParaRPr lang="en-US" b="0" dirty="0">
                  <a:solidFill>
                    <a:srgbClr val="000000"/>
                  </a:solidFill>
                  <a:latin typeface="Segoe UI" pitchFamily="34" charset="0"/>
                  <a:ea typeface="Segoe UI" pitchFamily="34" charset="0"/>
                  <a:cs typeface="Segoe UI" pitchFamily="34" charset="0"/>
                </a:endParaRPr>
              </a:p>
            </p:txBody>
          </p:sp>
          <p:sp>
            <p:nvSpPr>
              <p:cNvPr id="54" name="Text Box 133"/>
              <p:cNvSpPr txBox="1">
                <a:spLocks noChangeArrowheads="1"/>
              </p:cNvSpPr>
              <p:nvPr/>
            </p:nvSpPr>
            <p:spPr bwMode="auto">
              <a:xfrm>
                <a:off x="7396367" y="4854295"/>
                <a:ext cx="2125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Subordinate</a:t>
                </a:r>
                <a:endParaRPr lang="en-US" b="0" dirty="0">
                  <a:solidFill>
                    <a:srgbClr val="000000"/>
                  </a:solidFill>
                  <a:latin typeface="Segoe UI" pitchFamily="34" charset="0"/>
                  <a:ea typeface="Segoe UI" pitchFamily="34" charset="0"/>
                  <a:cs typeface="Segoe UI" pitchFamily="34" charset="0"/>
                </a:endParaRPr>
              </a:p>
            </p:txBody>
          </p:sp>
          <p:sp>
            <p:nvSpPr>
              <p:cNvPr id="55" name="Text Box 139"/>
              <p:cNvSpPr txBox="1">
                <a:spLocks noChangeArrowheads="1"/>
              </p:cNvSpPr>
              <p:nvPr/>
            </p:nvSpPr>
            <p:spPr bwMode="auto">
              <a:xfrm>
                <a:off x="5253175" y="6059229"/>
                <a:ext cx="13522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Employee</a:t>
                </a:r>
                <a:endParaRPr lang="en-US" b="0" dirty="0">
                  <a:solidFill>
                    <a:srgbClr val="000000"/>
                  </a:solidFill>
                  <a:latin typeface="Segoe UI" pitchFamily="34" charset="0"/>
                  <a:ea typeface="Segoe UI" pitchFamily="34" charset="0"/>
                  <a:cs typeface="Segoe UI" pitchFamily="34" charset="0"/>
                </a:endParaRPr>
              </a:p>
            </p:txBody>
          </p:sp>
          <p:sp>
            <p:nvSpPr>
              <p:cNvPr id="56" name="Text Box 140"/>
              <p:cNvSpPr txBox="1">
                <a:spLocks noChangeArrowheads="1"/>
              </p:cNvSpPr>
              <p:nvPr/>
            </p:nvSpPr>
            <p:spPr bwMode="auto">
              <a:xfrm>
                <a:off x="6448562" y="6087804"/>
                <a:ext cx="13867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Contractor</a:t>
                </a:r>
                <a:endParaRPr lang="en-US" b="0" dirty="0">
                  <a:solidFill>
                    <a:srgbClr val="000000"/>
                  </a:solidFill>
                  <a:latin typeface="Segoe UI" pitchFamily="34" charset="0"/>
                  <a:ea typeface="Segoe UI" pitchFamily="34" charset="0"/>
                  <a:cs typeface="Segoe UI" pitchFamily="34" charset="0"/>
                </a:endParaRPr>
              </a:p>
            </p:txBody>
          </p:sp>
          <p:sp>
            <p:nvSpPr>
              <p:cNvPr id="57" name="Text Box 141"/>
              <p:cNvSpPr txBox="1">
                <a:spLocks noChangeArrowheads="1"/>
              </p:cNvSpPr>
              <p:nvPr/>
            </p:nvSpPr>
            <p:spPr bwMode="auto">
              <a:xfrm>
                <a:off x="7730708" y="6079640"/>
                <a:ext cx="1147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b="0">
                    <a:solidFill>
                      <a:srgbClr val="000000"/>
                    </a:solidFill>
                    <a:latin typeface="Segoe UI" pitchFamily="34" charset="0"/>
                    <a:ea typeface="Segoe UI" pitchFamily="34" charset="0"/>
                    <a:cs typeface="Segoe UI" pitchFamily="34" charset="0"/>
                  </a:rPr>
                  <a:t>Partner</a:t>
                </a:r>
                <a:endParaRPr lang="en-US" b="0" dirty="0">
                  <a:solidFill>
                    <a:srgbClr val="000000"/>
                  </a:solidFill>
                  <a:latin typeface="Segoe UI" pitchFamily="34" charset="0"/>
                  <a:ea typeface="Segoe UI" pitchFamily="34" charset="0"/>
                  <a:cs typeface="Segoe UI" pitchFamily="34" charset="0"/>
                </a:endParaRPr>
              </a:p>
            </p:txBody>
          </p:sp>
          <p:sp>
            <p:nvSpPr>
              <p:cNvPr id="58" name="Text Box 166"/>
              <p:cNvSpPr txBox="1">
                <a:spLocks noChangeArrowheads="1"/>
              </p:cNvSpPr>
              <p:nvPr/>
            </p:nvSpPr>
            <p:spPr bwMode="auto">
              <a:xfrm>
                <a:off x="5872840" y="6365845"/>
                <a:ext cx="233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spcBef>
                    <a:spcPct val="50000"/>
                  </a:spcBef>
                </a:pPr>
                <a:endParaRPr lang="en-US" dirty="0">
                  <a:solidFill>
                    <a:srgbClr val="000000"/>
                  </a:solidFill>
                  <a:latin typeface="Segoe UI" pitchFamily="34" charset="0"/>
                  <a:ea typeface="Segoe UI" pitchFamily="34" charset="0"/>
                  <a:cs typeface="Segoe UI" pitchFamily="34" charset="0"/>
                </a:endParaRPr>
              </a:p>
            </p:txBody>
          </p:sp>
        </p:gr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99011" y="2431596"/>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66098" y="2470552"/>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6565" y="2451436"/>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82795" y="1589667"/>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25228" y="3821533"/>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1293" y="4619283"/>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6117" y="5565894"/>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9077" y="5541784"/>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5896" y="5506559"/>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49087" y="4809492"/>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96006" y="5651507"/>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121906" y="5706087"/>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11368" y="2535299"/>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48638" y="2546735"/>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2352" y="2546735"/>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2352" y="1641619"/>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04420" y="876639"/>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2352" y="3821493"/>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2352" y="4619045"/>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7393" y="5565894"/>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8632" y="5548726"/>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64799" y="5545826"/>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06545" y="5684300"/>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37533" y="2584348"/>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33730" y="2631430"/>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47625" y="2584348"/>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082582" y="1725739"/>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066382" y="981266"/>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35003" y="3972947"/>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05101" y="1012037"/>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70847" y="1759401"/>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74885" y="2666656"/>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38527" y="2644525"/>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66832" y="2662233"/>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53395" y="3912269"/>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713173" y="5661342"/>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99769" y="5696220"/>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806480" y="5695705"/>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53395" y="4759476"/>
              <a:ext cx="510480" cy="3583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2284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ba8a6556-286f-489c-a8fe-b6409425e66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37673" cy="740664"/>
          </a:xfrm>
        </p:spPr>
        <p:txBody>
          <a:bodyPr/>
          <a:lstStyle/>
          <a:p>
            <a:r>
              <a:rPr lang="en-CA" dirty="0"/>
              <a:t>How to use the CAPolicy.inf file for installing a CA</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CAPolicy.inf file is stored in the %</a:t>
            </a:r>
            <a:r>
              <a:rPr lang="en-US" kern="0" dirty="0" err="1">
                <a:solidFill>
                  <a:srgbClr val="000000"/>
                </a:solidFill>
              </a:rPr>
              <a:t>SystemRoot</a:t>
            </a:r>
            <a:r>
              <a:rPr lang="en-US" kern="0" dirty="0">
                <a:solidFill>
                  <a:srgbClr val="000000"/>
                </a:solidFill>
              </a:rPr>
              <a:t>% folder of the root or subordinate CA</a:t>
            </a:r>
          </a:p>
          <a:p>
            <a:pPr lvl="0"/>
            <a:r>
              <a:rPr lang="en-US" kern="0" dirty="0">
                <a:solidFill>
                  <a:srgbClr val="000000"/>
                </a:solidFill>
              </a:rPr>
              <a:t>The CAPolicy.inf file defines the following:</a:t>
            </a:r>
          </a:p>
          <a:p>
            <a:pPr lvl="1"/>
            <a:r>
              <a:rPr lang="en-US" kern="0" dirty="0">
                <a:solidFill>
                  <a:srgbClr val="000000"/>
                </a:solidFill>
              </a:rPr>
              <a:t>Certification practice statement</a:t>
            </a:r>
          </a:p>
          <a:p>
            <a:pPr lvl="1"/>
            <a:r>
              <a:rPr lang="en-US" kern="0" dirty="0">
                <a:solidFill>
                  <a:srgbClr val="000000"/>
                </a:solidFill>
              </a:rPr>
              <a:t>Object identifier</a:t>
            </a:r>
          </a:p>
          <a:p>
            <a:pPr lvl="1"/>
            <a:r>
              <a:rPr lang="en-US" kern="0" dirty="0">
                <a:solidFill>
                  <a:srgbClr val="000000"/>
                </a:solidFill>
              </a:rPr>
              <a:t>CRL publication intervals</a:t>
            </a:r>
          </a:p>
          <a:p>
            <a:pPr lvl="1"/>
            <a:r>
              <a:rPr lang="en-US" kern="0" dirty="0">
                <a:solidFill>
                  <a:srgbClr val="000000"/>
                </a:solidFill>
              </a:rPr>
              <a:t>CA renewal settings</a:t>
            </a:r>
          </a:p>
          <a:p>
            <a:pPr lvl="1"/>
            <a:r>
              <a:rPr lang="en-US" kern="0" dirty="0">
                <a:solidFill>
                  <a:srgbClr val="000000"/>
                </a:solidFill>
              </a:rPr>
              <a:t>Key size</a:t>
            </a:r>
          </a:p>
          <a:p>
            <a:pPr lvl="1"/>
            <a:r>
              <a:rPr lang="en-US" kern="0" dirty="0">
                <a:solidFill>
                  <a:srgbClr val="000000"/>
                </a:solidFill>
              </a:rPr>
              <a:t>Certificate validity period</a:t>
            </a:r>
          </a:p>
          <a:p>
            <a:pPr lvl="1"/>
            <a:r>
              <a:rPr lang="en-US" kern="0" dirty="0">
                <a:solidFill>
                  <a:srgbClr val="000000"/>
                </a:solidFill>
              </a:rPr>
              <a:t>CDP and AIA paths</a:t>
            </a:r>
          </a:p>
          <a:p>
            <a:pPr lvl="0"/>
            <a:endParaRPr lang="en-US" kern="0" dirty="0">
              <a:solidFill>
                <a:srgbClr val="000000"/>
              </a:solidFill>
            </a:endParaRPr>
          </a:p>
        </p:txBody>
      </p:sp>
    </p:spTree>
    <p:extLst>
      <p:ext uri="{BB962C8B-B14F-4D97-AF65-F5344CB8AC3E}">
        <p14:creationId xmlns:p14="http://schemas.microsoft.com/office/powerpoint/2010/main" val="1147207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Administering CAs</a:t>
            </a:r>
          </a:p>
        </p:txBody>
      </p:sp>
      <p:sp>
        <p:nvSpPr>
          <p:cNvPr id="3" name="Text Placeholder 2"/>
          <p:cNvSpPr>
            <a:spLocks noGrp="1"/>
          </p:cNvSpPr>
          <p:nvPr>
            <p:ph type="body" idx="1"/>
          </p:nvPr>
        </p:nvSpPr>
        <p:spPr/>
        <p:txBody>
          <a:bodyPr/>
          <a:lstStyle/>
          <a:p>
            <a:r>
              <a:rPr lang="en-CA"/>
              <a:t>Managing CAs
Configuring CA security
Security roles for CA administration
Configuring CA policy and exit modules
Configuring CDPs and AIA locations
Demonstration: Configuring CA properties</a:t>
            </a:r>
            <a:endParaRPr lang="en-US"/>
          </a:p>
        </p:txBody>
      </p:sp>
    </p:spTree>
    <p:extLst>
      <p:ext uri="{BB962C8B-B14F-4D97-AF65-F5344CB8AC3E}">
        <p14:creationId xmlns:p14="http://schemas.microsoft.com/office/powerpoint/2010/main" val="1427075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6553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3341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CAs</a:t>
            </a:r>
          </a:p>
        </p:txBody>
      </p:sp>
      <p:sp>
        <p:nvSpPr>
          <p:cNvPr id="4" name="Content Placeholder 2"/>
          <p:cNvSpPr txBox="1">
            <a:spLocks/>
          </p:cNvSpPr>
          <p:nvPr/>
        </p:nvSpPr>
        <p:spPr>
          <a:xfrm>
            <a:off x="458788" y="872359"/>
            <a:ext cx="8119156" cy="543444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bs-Latn-BA" kern="0">
                <a:solidFill>
                  <a:srgbClr val="000000"/>
                </a:solidFill>
              </a:rPr>
              <a:t>For managing CA hierarchy</a:t>
            </a:r>
            <a:r>
              <a:rPr lang="en-US" kern="0">
                <a:solidFill>
                  <a:srgbClr val="000000"/>
                </a:solidFill>
              </a:rPr>
              <a:t>,</a:t>
            </a:r>
            <a:r>
              <a:rPr lang="bs-Latn-BA" kern="0">
                <a:solidFill>
                  <a:srgbClr val="000000"/>
                </a:solidFill>
              </a:rPr>
              <a:t> you can use:</a:t>
            </a:r>
          </a:p>
          <a:p>
            <a:pPr lvl="1"/>
            <a:r>
              <a:rPr lang="en-US" kern="0">
                <a:solidFill>
                  <a:srgbClr val="000000"/>
                </a:solidFill>
              </a:rPr>
              <a:t>CA management console</a:t>
            </a:r>
          </a:p>
          <a:p>
            <a:pPr lvl="1"/>
            <a:r>
              <a:rPr lang="en-US" kern="0">
                <a:solidFill>
                  <a:srgbClr val="000000"/>
                </a:solidFill>
              </a:rPr>
              <a:t>Windows PowerShell </a:t>
            </a:r>
          </a:p>
          <a:p>
            <a:pPr lvl="1"/>
            <a:r>
              <a:rPr lang="bs-Latn-BA" kern="0">
                <a:solidFill>
                  <a:srgbClr val="000000"/>
                </a:solidFill>
              </a:rPr>
              <a:t>C</a:t>
            </a:r>
            <a:r>
              <a:rPr lang="en-US" kern="0">
                <a:solidFill>
                  <a:srgbClr val="000000"/>
                </a:solidFill>
              </a:rPr>
              <a:t>ertutil</a:t>
            </a:r>
            <a:r>
              <a:rPr lang="bs-Latn-BA" kern="0">
                <a:solidFill>
                  <a:srgbClr val="000000"/>
                </a:solidFill>
              </a:rPr>
              <a:t> command</a:t>
            </a:r>
            <a:r>
              <a:rPr lang="en-US" kern="0">
                <a:solidFill>
                  <a:srgbClr val="000000"/>
                </a:solidFill>
              </a:rPr>
              <a:t>-</a:t>
            </a:r>
            <a:r>
              <a:rPr lang="bs-Latn-BA" kern="0">
                <a:solidFill>
                  <a:srgbClr val="000000"/>
                </a:solidFill>
              </a:rPr>
              <a:t>line </a:t>
            </a:r>
            <a:r>
              <a:rPr lang="en-CA" kern="0">
                <a:solidFill>
                  <a:srgbClr val="000000"/>
                </a:solidFill>
              </a:rPr>
              <a:t>tool</a:t>
            </a:r>
            <a:endParaRPr lang="en-US" kern="0">
              <a:solidFill>
                <a:srgbClr val="000000"/>
              </a:solidFill>
            </a:endParaRPr>
          </a:p>
          <a:p>
            <a:pPr marL="288925" lvl="1" indent="0">
              <a:buNone/>
            </a:pPr>
            <a:endParaRPr lang="en-US" sz="1000" kern="0">
              <a:solidFill>
                <a:srgbClr val="000000"/>
              </a:solidFill>
            </a:endParaRPr>
          </a:p>
          <a:p>
            <a:pPr lvl="0"/>
            <a:r>
              <a:rPr lang="bs-Latn-BA" kern="0">
                <a:solidFill>
                  <a:srgbClr val="000000"/>
                </a:solidFill>
              </a:rPr>
              <a:t>Certutil provides </a:t>
            </a:r>
            <a:r>
              <a:rPr lang="en-US" kern="0">
                <a:solidFill>
                  <a:srgbClr val="000000"/>
                </a:solidFill>
              </a:rPr>
              <a:t>an </a:t>
            </a:r>
            <a:r>
              <a:rPr lang="bs-Latn-BA" kern="0">
                <a:solidFill>
                  <a:srgbClr val="000000"/>
                </a:solidFill>
              </a:rPr>
              <a:t>interface for advanced CA and PKI configuration and management</a:t>
            </a:r>
            <a:endParaRPr lang="en-US" kern="0">
              <a:solidFill>
                <a:srgbClr val="000000"/>
              </a:solidFill>
            </a:endParaRPr>
          </a:p>
          <a:p>
            <a:pPr marL="0" lvl="0" indent="0">
              <a:buNone/>
            </a:pPr>
            <a:endParaRPr lang="bs-Latn-BA" sz="1000" kern="0">
              <a:solidFill>
                <a:srgbClr val="000000"/>
              </a:solidFill>
            </a:endParaRPr>
          </a:p>
          <a:p>
            <a:pPr lvl="0"/>
            <a:r>
              <a:rPr lang="bs-Latn-BA" kern="0">
                <a:solidFill>
                  <a:srgbClr val="000000"/>
                </a:solidFill>
              </a:rPr>
              <a:t>PKI options</a:t>
            </a:r>
            <a:r>
              <a:rPr lang="en-US" kern="0">
                <a:solidFill>
                  <a:srgbClr val="000000"/>
                </a:solidFill>
              </a:rPr>
              <a:t> are</a:t>
            </a:r>
            <a:r>
              <a:rPr lang="bs-Latn-BA" kern="0">
                <a:solidFill>
                  <a:srgbClr val="000000"/>
                </a:solidFill>
              </a:rPr>
              <a:t> manageable through Group Policy</a:t>
            </a:r>
            <a:r>
              <a:rPr lang="en-US" kern="0">
                <a:solidFill>
                  <a:srgbClr val="000000"/>
                </a:solidFill>
              </a:rPr>
              <a:t>, if you use the following</a:t>
            </a:r>
            <a:r>
              <a:rPr lang="bs-Latn-BA" kern="0">
                <a:solidFill>
                  <a:srgbClr val="000000"/>
                </a:solidFill>
              </a:rPr>
              <a:t>:</a:t>
            </a:r>
            <a:endParaRPr lang="en-US" kern="0">
              <a:solidFill>
                <a:srgbClr val="000000"/>
              </a:solidFill>
            </a:endParaRPr>
          </a:p>
          <a:p>
            <a:pPr lvl="1"/>
            <a:r>
              <a:rPr lang="en-US" kern="0">
                <a:solidFill>
                  <a:srgbClr val="000000"/>
                </a:solidFill>
              </a:rPr>
              <a:t>Credential roaming</a:t>
            </a:r>
          </a:p>
          <a:p>
            <a:pPr lvl="1"/>
            <a:r>
              <a:rPr lang="en-US" kern="0">
                <a:solidFill>
                  <a:srgbClr val="000000"/>
                </a:solidFill>
              </a:rPr>
              <a:t>Autoenrollment of certificates</a:t>
            </a:r>
          </a:p>
          <a:p>
            <a:pPr lvl="1"/>
            <a:r>
              <a:rPr lang="en-US" kern="0">
                <a:solidFill>
                  <a:srgbClr val="000000"/>
                </a:solidFill>
              </a:rPr>
              <a:t>Certificate path validation</a:t>
            </a:r>
          </a:p>
          <a:p>
            <a:pPr lvl="1"/>
            <a:r>
              <a:rPr lang="en-US" kern="0">
                <a:solidFill>
                  <a:srgbClr val="000000"/>
                </a:solidFill>
              </a:rPr>
              <a:t>Certificate distribution</a:t>
            </a:r>
          </a:p>
          <a:p>
            <a:pPr lvl="0"/>
            <a:endParaRPr lang="en-US" kern="0" dirty="0">
              <a:solidFill>
                <a:srgbClr val="000000"/>
              </a:solidFill>
            </a:endParaRPr>
          </a:p>
        </p:txBody>
      </p:sp>
    </p:spTree>
    <p:extLst>
      <p:ext uri="{BB962C8B-B14F-4D97-AF65-F5344CB8AC3E}">
        <p14:creationId xmlns:p14="http://schemas.microsoft.com/office/powerpoint/2010/main" val="1330757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CA security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bs-Latn-BA" kern="0">
                <a:solidFill>
                  <a:srgbClr val="000000"/>
                </a:solidFill>
              </a:rPr>
              <a:t>You can assign</a:t>
            </a:r>
            <a:r>
              <a:rPr lang="en-US" kern="0">
                <a:solidFill>
                  <a:srgbClr val="000000"/>
                </a:solidFill>
              </a:rPr>
              <a:t> the</a:t>
            </a:r>
            <a:r>
              <a:rPr lang="bs-Latn-BA" kern="0">
                <a:solidFill>
                  <a:srgbClr val="000000"/>
                </a:solidFill>
              </a:rPr>
              <a:t> following permissions on </a:t>
            </a:r>
            <a:r>
              <a:rPr lang="en-US" kern="0">
                <a:solidFill>
                  <a:srgbClr val="000000"/>
                </a:solidFill>
              </a:rPr>
              <a:t>a CA object</a:t>
            </a:r>
            <a:r>
              <a:rPr lang="bs-Latn-BA" kern="0">
                <a:solidFill>
                  <a:srgbClr val="000000"/>
                </a:solidFill>
              </a:rPr>
              <a:t>:</a:t>
            </a:r>
          </a:p>
          <a:p>
            <a:pPr lvl="1"/>
            <a:r>
              <a:rPr lang="en-US" kern="0">
                <a:solidFill>
                  <a:srgbClr val="000000"/>
                </a:solidFill>
              </a:rPr>
              <a:t>Read</a:t>
            </a:r>
          </a:p>
          <a:p>
            <a:pPr lvl="1"/>
            <a:r>
              <a:rPr lang="en-US" kern="0">
                <a:solidFill>
                  <a:srgbClr val="000000"/>
                </a:solidFill>
              </a:rPr>
              <a:t>Issue and Manage Certificates</a:t>
            </a:r>
          </a:p>
          <a:p>
            <a:pPr lvl="1"/>
            <a:r>
              <a:rPr lang="en-US" kern="0">
                <a:solidFill>
                  <a:srgbClr val="000000"/>
                </a:solidFill>
              </a:rPr>
              <a:t>Manage CA</a:t>
            </a:r>
          </a:p>
          <a:p>
            <a:pPr lvl="1"/>
            <a:r>
              <a:rPr lang="en-US" kern="0">
                <a:solidFill>
                  <a:srgbClr val="000000"/>
                </a:solidFill>
              </a:rPr>
              <a:t>Request Certificates</a:t>
            </a:r>
          </a:p>
          <a:p>
            <a:pPr lvl="1"/>
            <a:endParaRPr lang="en-US" kern="0">
              <a:solidFill>
                <a:srgbClr val="000000"/>
              </a:solidFill>
            </a:endParaRPr>
          </a:p>
          <a:p>
            <a:pPr lvl="0"/>
            <a:r>
              <a:rPr lang="en-US" kern="0">
                <a:solidFill>
                  <a:srgbClr val="000000"/>
                </a:solidFill>
              </a:rPr>
              <a:t>Security principals with the Issue and Manage Certificates permission can be restricted to a specific template</a:t>
            </a:r>
          </a:p>
          <a:p>
            <a:pPr lvl="1"/>
            <a:r>
              <a:rPr lang="en-US" kern="0">
                <a:solidFill>
                  <a:srgbClr val="000000"/>
                </a:solidFill>
              </a:rPr>
              <a:t>The </a:t>
            </a:r>
            <a:r>
              <a:rPr lang="en-US" b="1" kern="0">
                <a:solidFill>
                  <a:srgbClr val="000000"/>
                </a:solidFill>
              </a:rPr>
              <a:t>Certificate Managers </a:t>
            </a:r>
            <a:r>
              <a:rPr lang="en-US" kern="0">
                <a:solidFill>
                  <a:srgbClr val="000000"/>
                </a:solidFill>
              </a:rPr>
              <a:t>tab on the CA object properties</a:t>
            </a:r>
          </a:p>
          <a:p>
            <a:pPr lvl="0"/>
            <a:endParaRPr lang="en-US" kern="0" dirty="0">
              <a:solidFill>
                <a:srgbClr val="000000"/>
              </a:solidFill>
            </a:endParaRPr>
          </a:p>
        </p:txBody>
      </p:sp>
    </p:spTree>
    <p:extLst>
      <p:ext uri="{BB962C8B-B14F-4D97-AF65-F5344CB8AC3E}">
        <p14:creationId xmlns:p14="http://schemas.microsoft.com/office/powerpoint/2010/main" val="2338153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306b2f3d-4321-4772-8659-e85b601e2a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Security roles for CA administration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Role-based administration:</a:t>
            </a:r>
          </a:p>
          <a:p>
            <a:pPr lvl="1"/>
            <a:r>
              <a:rPr lang="en-US" kern="0">
                <a:solidFill>
                  <a:srgbClr val="000000"/>
                </a:solidFill>
              </a:rPr>
              <a:t>Grant predefined CA permissions to a security group</a:t>
            </a:r>
          </a:p>
          <a:p>
            <a:pPr lvl="1"/>
            <a:r>
              <a:rPr lang="en-US" kern="0">
                <a:solidFill>
                  <a:srgbClr val="000000"/>
                </a:solidFill>
              </a:rPr>
              <a:t>Must be manually configured; roles are not automatically created</a:t>
            </a:r>
          </a:p>
          <a:p>
            <a:pPr lvl="0"/>
            <a:r>
              <a:rPr lang="en-US" kern="0">
                <a:solidFill>
                  <a:srgbClr val="000000"/>
                </a:solidFill>
              </a:rPr>
              <a:t>Typical roles for AD CS might be:</a:t>
            </a:r>
          </a:p>
          <a:p>
            <a:pPr lvl="1"/>
            <a:r>
              <a:rPr lang="en-US" kern="0">
                <a:solidFill>
                  <a:srgbClr val="000000"/>
                </a:solidFill>
              </a:rPr>
              <a:t>CA Administrator</a:t>
            </a:r>
          </a:p>
          <a:p>
            <a:pPr lvl="1"/>
            <a:r>
              <a:rPr lang="en-US" kern="0">
                <a:solidFill>
                  <a:srgbClr val="000000"/>
                </a:solidFill>
              </a:rPr>
              <a:t>Certificate Manager</a:t>
            </a:r>
          </a:p>
          <a:p>
            <a:pPr lvl="1"/>
            <a:r>
              <a:rPr lang="en-US" b="1" kern="0">
                <a:solidFill>
                  <a:srgbClr val="000000"/>
                </a:solidFill>
              </a:rPr>
              <a:t>Backup Operator</a:t>
            </a:r>
          </a:p>
          <a:p>
            <a:pPr lvl="1"/>
            <a:r>
              <a:rPr lang="en-US" kern="0">
                <a:solidFill>
                  <a:srgbClr val="000000"/>
                </a:solidFill>
              </a:rPr>
              <a:t>Auditor</a:t>
            </a:r>
          </a:p>
          <a:p>
            <a:pPr lvl="1"/>
            <a:r>
              <a:rPr lang="en-US" kern="0">
                <a:solidFill>
                  <a:srgbClr val="000000"/>
                </a:solidFill>
              </a:rPr>
              <a:t>Enrollee</a:t>
            </a:r>
          </a:p>
          <a:p>
            <a:pPr lvl="0"/>
            <a:r>
              <a:rPr lang="en-US" kern="0">
                <a:solidFill>
                  <a:srgbClr val="000000"/>
                </a:solidFill>
              </a:rPr>
              <a:t>Roles might be unique to each AD CS deployment</a:t>
            </a:r>
            <a:endParaRPr lang="en-US" kern="0" dirty="0">
              <a:solidFill>
                <a:srgbClr val="000000"/>
              </a:solidFill>
            </a:endParaRPr>
          </a:p>
        </p:txBody>
      </p:sp>
    </p:spTree>
    <p:extLst>
      <p:ext uri="{BB962C8B-B14F-4D97-AF65-F5344CB8AC3E}">
        <p14:creationId xmlns:p14="http://schemas.microsoft.com/office/powerpoint/2010/main" val="860453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Configuring CA policy and exit modules</a:t>
            </a:r>
            <a:endParaRPr lang="en-US"/>
          </a:p>
        </p:txBody>
      </p:sp>
      <p:sp>
        <p:nvSpPr>
          <p:cNvPr id="4" name="Content Placeholder 2"/>
          <p:cNvSpPr txBox="1">
            <a:spLocks/>
          </p:cNvSpPr>
          <p:nvPr/>
        </p:nvSpPr>
        <p:spPr>
          <a:xfrm>
            <a:off x="458788" y="86505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a:t>
            </a:r>
            <a:r>
              <a:rPr lang="en-US" i="1" kern="0" dirty="0">
                <a:solidFill>
                  <a:srgbClr val="000000"/>
                </a:solidFill>
              </a:rPr>
              <a:t>policy module</a:t>
            </a:r>
            <a:r>
              <a:rPr lang="en-US" kern="0" dirty="0">
                <a:solidFill>
                  <a:srgbClr val="000000"/>
                </a:solidFill>
              </a:rPr>
              <a:t> determines the action that is performed after the certificate request is received</a:t>
            </a:r>
          </a:p>
          <a:p>
            <a:pPr lvl="0"/>
            <a:r>
              <a:rPr lang="en-US" kern="0" dirty="0">
                <a:solidFill>
                  <a:srgbClr val="000000"/>
                </a:solidFill>
              </a:rPr>
              <a:t>The </a:t>
            </a:r>
            <a:r>
              <a:rPr lang="en-US" i="1" kern="0" dirty="0">
                <a:solidFill>
                  <a:srgbClr val="000000"/>
                </a:solidFill>
              </a:rPr>
              <a:t>exit module</a:t>
            </a:r>
            <a:r>
              <a:rPr lang="en-US" kern="0" dirty="0">
                <a:solidFill>
                  <a:srgbClr val="000000"/>
                </a:solidFill>
              </a:rPr>
              <a:t> determines what happens with a certificate after it is issued</a:t>
            </a:r>
            <a:endParaRPr lang="bs-Latn-BA" kern="0" dirty="0">
              <a:solidFill>
                <a:srgbClr val="000000"/>
              </a:solidFill>
            </a:endParaRPr>
          </a:p>
          <a:p>
            <a:pPr lvl="0"/>
            <a:r>
              <a:rPr lang="en-US" kern="0" dirty="0">
                <a:solidFill>
                  <a:srgbClr val="000000"/>
                </a:solidFill>
              </a:rPr>
              <a:t>Each CA is configured with default policy and exit modules</a:t>
            </a:r>
            <a:endParaRPr lang="bs-Latn-BA" kern="0" dirty="0">
              <a:solidFill>
                <a:srgbClr val="000000"/>
              </a:solidFill>
            </a:endParaRPr>
          </a:p>
          <a:p>
            <a:pPr lvl="0"/>
            <a:r>
              <a:rPr lang="en-US" kern="0" dirty="0">
                <a:solidFill>
                  <a:srgbClr val="000000"/>
                </a:solidFill>
              </a:rPr>
              <a:t>M</a:t>
            </a:r>
            <a:r>
              <a:rPr lang="bs-Latn-BA" kern="0" dirty="0">
                <a:solidFill>
                  <a:srgbClr val="000000"/>
                </a:solidFill>
              </a:rPr>
              <a:t>IM </a:t>
            </a:r>
            <a:r>
              <a:rPr lang="en-US" kern="0" dirty="0">
                <a:solidFill>
                  <a:srgbClr val="000000"/>
                </a:solidFill>
              </a:rPr>
              <a:t>2016 Certificate Management </a:t>
            </a:r>
            <a:r>
              <a:rPr lang="bs-Latn-BA" kern="0" dirty="0">
                <a:solidFill>
                  <a:srgbClr val="000000"/>
                </a:solidFill>
              </a:rPr>
              <a:t>deploys custom policy and exit modules</a:t>
            </a:r>
            <a:endParaRPr lang="en-US" kern="0" dirty="0">
              <a:solidFill>
                <a:srgbClr val="000000"/>
              </a:solidFill>
            </a:endParaRPr>
          </a:p>
          <a:p>
            <a:pPr lvl="0"/>
            <a:r>
              <a:rPr lang="en-US" kern="0" dirty="0">
                <a:solidFill>
                  <a:srgbClr val="000000"/>
                </a:solidFill>
              </a:rPr>
              <a:t>The e</a:t>
            </a:r>
            <a:r>
              <a:rPr lang="bs-Latn-BA" kern="0" dirty="0">
                <a:solidFill>
                  <a:srgbClr val="000000"/>
                </a:solidFill>
              </a:rPr>
              <a:t>xit module can </a:t>
            </a:r>
            <a:r>
              <a:rPr lang="en-US" kern="0" dirty="0">
                <a:solidFill>
                  <a:srgbClr val="000000"/>
                </a:solidFill>
              </a:rPr>
              <a:t>send email or publish a certificate to a file system</a:t>
            </a:r>
          </a:p>
          <a:p>
            <a:pPr lvl="0"/>
            <a:r>
              <a:rPr lang="bs-Latn-BA" kern="0" dirty="0">
                <a:solidFill>
                  <a:srgbClr val="000000"/>
                </a:solidFill>
              </a:rPr>
              <a:t>Y</a:t>
            </a:r>
            <a:r>
              <a:rPr lang="en-US" kern="0" dirty="0" err="1">
                <a:solidFill>
                  <a:srgbClr val="000000"/>
                </a:solidFill>
              </a:rPr>
              <a:t>ou</a:t>
            </a:r>
            <a:r>
              <a:rPr lang="en-US" kern="0" dirty="0">
                <a:solidFill>
                  <a:srgbClr val="000000"/>
                </a:solidFill>
              </a:rPr>
              <a:t> have to use </a:t>
            </a:r>
            <a:r>
              <a:rPr lang="en-US" kern="0" dirty="0" err="1">
                <a:solidFill>
                  <a:srgbClr val="000000"/>
                </a:solidFill>
              </a:rPr>
              <a:t>certutil</a:t>
            </a:r>
            <a:r>
              <a:rPr lang="en-US" kern="0" dirty="0">
                <a:solidFill>
                  <a:srgbClr val="000000"/>
                </a:solidFill>
              </a:rPr>
              <a:t> to specify these settings, because they are not available in the CA administrator console</a:t>
            </a:r>
          </a:p>
          <a:p>
            <a:pPr lvl="0"/>
            <a:endParaRPr lang="en-US" kern="0" dirty="0">
              <a:solidFill>
                <a:srgbClr val="000000"/>
              </a:solidFill>
            </a:endParaRPr>
          </a:p>
        </p:txBody>
      </p:sp>
    </p:spTree>
    <p:extLst>
      <p:ext uri="{BB962C8B-B14F-4D97-AF65-F5344CB8AC3E}">
        <p14:creationId xmlns:p14="http://schemas.microsoft.com/office/powerpoint/2010/main" val="3765351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CA"/>
              <a:t>Deploying CAs
Administering CAs
Troubleshooting and maintaining CAs</a:t>
            </a:r>
            <a:endParaRPr lang="en-US"/>
          </a:p>
        </p:txBody>
      </p:sp>
    </p:spTree>
    <p:extLst>
      <p:ext uri="{BB962C8B-B14F-4D97-AF65-F5344CB8AC3E}">
        <p14:creationId xmlns:p14="http://schemas.microsoft.com/office/powerpoint/2010/main" val="264513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338e9984-60e0-407a-9619-64219e8479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Configuring CDPs and AIA locations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The AIA </a:t>
            </a:r>
            <a:r>
              <a:rPr lang="bs-Latn-BA" sz="2400" kern="0">
                <a:solidFill>
                  <a:srgbClr val="000000"/>
                </a:solidFill>
              </a:rPr>
              <a:t>specifies </a:t>
            </a:r>
            <a:r>
              <a:rPr lang="en-US" sz="2400" kern="0">
                <a:solidFill>
                  <a:srgbClr val="000000"/>
                </a:solidFill>
              </a:rPr>
              <a:t>where to retrieve the CA's certificate</a:t>
            </a:r>
          </a:p>
          <a:p>
            <a:pPr lvl="0"/>
            <a:r>
              <a:rPr lang="en-US" sz="2400" kern="0">
                <a:solidFill>
                  <a:srgbClr val="000000"/>
                </a:solidFill>
              </a:rPr>
              <a:t>The CDP</a:t>
            </a:r>
            <a:r>
              <a:rPr lang="bs-Latn-BA" sz="2400" kern="0">
                <a:solidFill>
                  <a:srgbClr val="000000"/>
                </a:solidFill>
              </a:rPr>
              <a:t> specifies </a:t>
            </a:r>
            <a:r>
              <a:rPr lang="en-US" sz="2400" kern="0">
                <a:solidFill>
                  <a:srgbClr val="000000"/>
                </a:solidFill>
              </a:rPr>
              <a:t>from where the CRL for a CA can be retrieved</a:t>
            </a:r>
            <a:endParaRPr lang="bs-Latn-BA" sz="2400" kern="0">
              <a:solidFill>
                <a:srgbClr val="000000"/>
              </a:solidFill>
            </a:endParaRPr>
          </a:p>
          <a:p>
            <a:pPr lvl="0"/>
            <a:r>
              <a:rPr lang="bs-Latn-BA" sz="2400" kern="0">
                <a:solidFill>
                  <a:srgbClr val="000000"/>
                </a:solidFill>
              </a:rPr>
              <a:t>Publication locations for AIA and CDP</a:t>
            </a:r>
            <a:r>
              <a:rPr lang="en-US" sz="2400" kern="0">
                <a:solidFill>
                  <a:srgbClr val="000000"/>
                </a:solidFill>
              </a:rPr>
              <a:t>:</a:t>
            </a:r>
          </a:p>
          <a:p>
            <a:pPr lvl="1"/>
            <a:r>
              <a:rPr lang="en-US" sz="2000" kern="0">
                <a:solidFill>
                  <a:srgbClr val="000000"/>
                </a:solidFill>
              </a:rPr>
              <a:t>AD DS (LDAP)</a:t>
            </a:r>
          </a:p>
          <a:p>
            <a:pPr lvl="1"/>
            <a:r>
              <a:rPr lang="en-US" sz="2000" kern="0">
                <a:solidFill>
                  <a:srgbClr val="000000"/>
                </a:solidFill>
              </a:rPr>
              <a:t>Web servers (HTTP)</a:t>
            </a:r>
          </a:p>
          <a:p>
            <a:pPr lvl="1"/>
            <a:r>
              <a:rPr lang="en-US" sz="2000" kern="0">
                <a:solidFill>
                  <a:srgbClr val="000000"/>
                </a:solidFill>
              </a:rPr>
              <a:t>FTP servers</a:t>
            </a:r>
          </a:p>
          <a:p>
            <a:pPr lvl="1"/>
            <a:r>
              <a:rPr lang="en-US" sz="2000" kern="0">
                <a:solidFill>
                  <a:srgbClr val="000000"/>
                </a:solidFill>
              </a:rPr>
              <a:t>File servers</a:t>
            </a:r>
          </a:p>
          <a:p>
            <a:pPr lvl="0"/>
            <a:r>
              <a:rPr lang="bs-Latn-BA" sz="2400" kern="0">
                <a:solidFill>
                  <a:srgbClr val="000000"/>
                </a:solidFill>
              </a:rPr>
              <a:t>Ensure that you properly configure CRL and AIA locations for offline and standalone C</a:t>
            </a:r>
            <a:r>
              <a:rPr lang="en-US" sz="2400" kern="0">
                <a:solidFill>
                  <a:srgbClr val="000000"/>
                </a:solidFill>
              </a:rPr>
              <a:t>A</a:t>
            </a:r>
            <a:r>
              <a:rPr lang="bs-Latn-BA" sz="2400" kern="0">
                <a:solidFill>
                  <a:srgbClr val="000000"/>
                </a:solidFill>
              </a:rPr>
              <a:t>s</a:t>
            </a:r>
          </a:p>
          <a:p>
            <a:pPr lvl="0"/>
            <a:r>
              <a:rPr lang="bs-Latn-BA" sz="2400" kern="0">
                <a:solidFill>
                  <a:srgbClr val="000000"/>
                </a:solidFill>
              </a:rPr>
              <a:t>Ensure that </a:t>
            </a:r>
            <a:r>
              <a:rPr lang="en-US" sz="2400" kern="0">
                <a:solidFill>
                  <a:srgbClr val="000000"/>
                </a:solidFill>
              </a:rPr>
              <a:t>the </a:t>
            </a:r>
            <a:r>
              <a:rPr lang="bs-Latn-BA" sz="2400" kern="0">
                <a:solidFill>
                  <a:srgbClr val="000000"/>
                </a:solidFill>
              </a:rPr>
              <a:t>CRL for </a:t>
            </a:r>
            <a:r>
              <a:rPr lang="en-US" sz="2400" kern="0">
                <a:solidFill>
                  <a:srgbClr val="000000"/>
                </a:solidFill>
              </a:rPr>
              <a:t>an o</a:t>
            </a:r>
            <a:r>
              <a:rPr lang="bs-Latn-BA" sz="2400" kern="0">
                <a:solidFill>
                  <a:srgbClr val="000000"/>
                </a:solidFill>
              </a:rPr>
              <a:t>ffline </a:t>
            </a:r>
            <a:r>
              <a:rPr lang="en-US" sz="2400" kern="0">
                <a:solidFill>
                  <a:srgbClr val="000000"/>
                </a:solidFill>
              </a:rPr>
              <a:t>r</a:t>
            </a:r>
            <a:r>
              <a:rPr lang="bs-Latn-BA" sz="2400" kern="0">
                <a:solidFill>
                  <a:srgbClr val="000000"/>
                </a:solidFill>
              </a:rPr>
              <a:t>oot CA does not expire</a:t>
            </a:r>
            <a:endParaRPr lang="en-US" sz="2400" kern="0" dirty="0">
              <a:solidFill>
                <a:srgbClr val="000000"/>
              </a:solidFill>
            </a:endParaRPr>
          </a:p>
        </p:txBody>
      </p:sp>
    </p:spTree>
    <p:extLst>
      <p:ext uri="{BB962C8B-B14F-4D97-AF65-F5344CB8AC3E}">
        <p14:creationId xmlns:p14="http://schemas.microsoft.com/office/powerpoint/2010/main" val="1466368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fc2ee181-ce23-41cb-ac39-5d4d3380c2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CA properties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bs-Latn-BA" kern="0">
                <a:solidFill>
                  <a:srgbClr val="000000"/>
                </a:solidFill>
              </a:rPr>
              <a:t>In this demonstration</a:t>
            </a:r>
            <a:r>
              <a:rPr lang="en-US" kern="0">
                <a:solidFill>
                  <a:srgbClr val="000000"/>
                </a:solidFill>
              </a:rPr>
              <a:t>, you will see </a:t>
            </a:r>
            <a:r>
              <a:rPr lang="bs-Latn-BA" kern="0">
                <a:solidFill>
                  <a:srgbClr val="000000"/>
                </a:solidFill>
              </a:rPr>
              <a:t>how to configure CA properties</a:t>
            </a:r>
            <a:endParaRPr lang="en-US" kern="0" dirty="0">
              <a:solidFill>
                <a:srgbClr val="000000"/>
              </a:solidFill>
            </a:endParaRPr>
          </a:p>
        </p:txBody>
      </p:sp>
    </p:spTree>
    <p:extLst>
      <p:ext uri="{BB962C8B-B14F-4D97-AF65-F5344CB8AC3E}">
        <p14:creationId xmlns:p14="http://schemas.microsoft.com/office/powerpoint/2010/main" val="1606575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3: Troubleshooting and maintaining CAs</a:t>
            </a:r>
            <a:endParaRPr lang="en-US"/>
          </a:p>
        </p:txBody>
      </p:sp>
      <p:sp>
        <p:nvSpPr>
          <p:cNvPr id="3" name="Text Placeholder 2"/>
          <p:cNvSpPr>
            <a:spLocks noGrp="1"/>
          </p:cNvSpPr>
          <p:nvPr>
            <p:ph type="body" idx="1"/>
          </p:nvPr>
        </p:nvSpPr>
        <p:spPr/>
        <p:txBody>
          <a:bodyPr/>
          <a:lstStyle/>
          <a:p>
            <a:r>
              <a:rPr lang="en-CA"/>
              <a:t>Troubleshooting CAs
Renewing a CA certificate
Moving a root CA to another computer
Monitoring CA operations</a:t>
            </a:r>
            <a:endParaRPr lang="en-US"/>
          </a:p>
        </p:txBody>
      </p:sp>
    </p:spTree>
    <p:extLst>
      <p:ext uri="{BB962C8B-B14F-4D97-AF65-F5344CB8AC3E}">
        <p14:creationId xmlns:p14="http://schemas.microsoft.com/office/powerpoint/2010/main" val="884391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9376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Troubleshooting CAs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hr-HR" kern="0">
                <a:solidFill>
                  <a:srgbClr val="000000"/>
                </a:solidFill>
              </a:rPr>
              <a:t>Tools for managing CAs:</a:t>
            </a:r>
          </a:p>
          <a:p>
            <a:pPr lvl="1"/>
            <a:r>
              <a:rPr lang="en-US" kern="0">
                <a:solidFill>
                  <a:srgbClr val="000000"/>
                </a:solidFill>
              </a:rPr>
              <a:t>Certificates snap-in</a:t>
            </a:r>
          </a:p>
          <a:p>
            <a:pPr lvl="1"/>
            <a:r>
              <a:rPr lang="en-US" kern="0">
                <a:solidFill>
                  <a:srgbClr val="000000"/>
                </a:solidFill>
              </a:rPr>
              <a:t>PKIView.msc console</a:t>
            </a:r>
          </a:p>
          <a:p>
            <a:pPr lvl="1"/>
            <a:r>
              <a:rPr lang="en-US" b="1" kern="0">
                <a:solidFill>
                  <a:srgbClr val="000000"/>
                </a:solidFill>
              </a:rPr>
              <a:t>Certification Authority </a:t>
            </a:r>
            <a:r>
              <a:rPr lang="en-US" kern="0">
                <a:solidFill>
                  <a:srgbClr val="000000"/>
                </a:solidFill>
              </a:rPr>
              <a:t>console</a:t>
            </a:r>
          </a:p>
          <a:p>
            <a:pPr lvl="1"/>
            <a:r>
              <a:rPr lang="en-US" kern="0">
                <a:solidFill>
                  <a:srgbClr val="000000"/>
                </a:solidFill>
              </a:rPr>
              <a:t>Certutil.exe</a:t>
            </a:r>
          </a:p>
          <a:p>
            <a:pPr lvl="1"/>
            <a:r>
              <a:rPr lang="en-US" kern="0">
                <a:solidFill>
                  <a:srgbClr val="000000"/>
                </a:solidFill>
              </a:rPr>
              <a:t>Certificate Templates snap-in</a:t>
            </a:r>
          </a:p>
          <a:p>
            <a:pPr marL="288925" lvl="1" indent="0">
              <a:buNone/>
            </a:pPr>
            <a:endParaRPr lang="en-US" kern="0">
              <a:solidFill>
                <a:srgbClr val="000000"/>
              </a:solidFill>
            </a:endParaRPr>
          </a:p>
          <a:p>
            <a:pPr lvl="0"/>
            <a:r>
              <a:rPr lang="en-US" kern="0">
                <a:solidFill>
                  <a:srgbClr val="000000"/>
                </a:solidFill>
              </a:rPr>
              <a:t>Common AD CS issues</a:t>
            </a:r>
            <a:r>
              <a:rPr lang="hr-HR" kern="0">
                <a:solidFill>
                  <a:srgbClr val="000000"/>
                </a:solidFill>
              </a:rPr>
              <a:t>:</a:t>
            </a:r>
            <a:endParaRPr lang="en-US" kern="0">
              <a:solidFill>
                <a:srgbClr val="000000"/>
              </a:solidFill>
            </a:endParaRPr>
          </a:p>
          <a:p>
            <a:pPr lvl="1"/>
            <a:r>
              <a:rPr lang="en-US" kern="0">
                <a:solidFill>
                  <a:srgbClr val="000000"/>
                </a:solidFill>
              </a:rPr>
              <a:t>Client autoenrollment issues</a:t>
            </a:r>
          </a:p>
          <a:p>
            <a:pPr lvl="1"/>
            <a:r>
              <a:rPr lang="en-US" kern="0">
                <a:solidFill>
                  <a:srgbClr val="000000"/>
                </a:solidFill>
              </a:rPr>
              <a:t>Unavailable enterprise CA option</a:t>
            </a:r>
          </a:p>
          <a:p>
            <a:pPr lvl="1"/>
            <a:r>
              <a:rPr lang="en-US" kern="0">
                <a:solidFill>
                  <a:srgbClr val="000000"/>
                </a:solidFill>
              </a:rPr>
              <a:t>Error accessing CA webpages</a:t>
            </a:r>
          </a:p>
          <a:p>
            <a:pPr lvl="1"/>
            <a:r>
              <a:rPr lang="en-US" kern="0">
                <a:solidFill>
                  <a:srgbClr val="000000"/>
                </a:solidFill>
              </a:rPr>
              <a:t>Enrollment agent restriction</a:t>
            </a:r>
          </a:p>
          <a:p>
            <a:pPr lvl="0"/>
            <a:endParaRPr lang="en-US" kern="0" dirty="0">
              <a:solidFill>
                <a:srgbClr val="000000"/>
              </a:solidFill>
            </a:endParaRPr>
          </a:p>
        </p:txBody>
      </p:sp>
    </p:spTree>
    <p:extLst>
      <p:ext uri="{BB962C8B-B14F-4D97-AF65-F5344CB8AC3E}">
        <p14:creationId xmlns:p14="http://schemas.microsoft.com/office/powerpoint/2010/main" val="3551349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Renewing a CA certificate</a:t>
            </a:r>
          </a:p>
        </p:txBody>
      </p:sp>
      <p:sp>
        <p:nvSpPr>
          <p:cNvPr id="4" name="Content Placeholder 1"/>
          <p:cNvSpPr txBox="1">
            <a:spLocks/>
          </p:cNvSpPr>
          <p:nvPr/>
        </p:nvSpPr>
        <p:spPr>
          <a:xfrm>
            <a:off x="458788" y="90800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The CA certificate needs to be renewed when the validity period of the CA certificate is close to its expiration date</a:t>
            </a:r>
          </a:p>
          <a:p>
            <a:pPr marL="0" lvl="0" indent="0">
              <a:buNone/>
            </a:pPr>
            <a:endParaRPr lang="en-US" sz="800" kern="0" dirty="0">
              <a:solidFill>
                <a:srgbClr val="000000"/>
              </a:solidFill>
            </a:endParaRPr>
          </a:p>
          <a:p>
            <a:pPr lvl="0"/>
            <a:r>
              <a:rPr lang="en-US" sz="2400" kern="0" dirty="0">
                <a:solidFill>
                  <a:srgbClr val="000000"/>
                </a:solidFill>
              </a:rPr>
              <a:t>The CA will never issue a certificate that has a longer validity time than its own certificate</a:t>
            </a:r>
          </a:p>
          <a:p>
            <a:pPr marL="0" lvl="0" indent="0">
              <a:buNone/>
            </a:pPr>
            <a:endParaRPr lang="en-US" sz="800" kern="0" dirty="0">
              <a:solidFill>
                <a:srgbClr val="000000"/>
              </a:solidFill>
            </a:endParaRPr>
          </a:p>
          <a:p>
            <a:pPr lvl="0"/>
            <a:r>
              <a:rPr lang="en-US" sz="2400" kern="0" dirty="0">
                <a:solidFill>
                  <a:srgbClr val="000000"/>
                </a:solidFill>
              </a:rPr>
              <a:t>C</a:t>
            </a:r>
            <a:r>
              <a:rPr lang="hr-HR" sz="2400" kern="0" dirty="0">
                <a:solidFill>
                  <a:srgbClr val="000000"/>
                </a:solidFill>
              </a:rPr>
              <a:t>onsiderations</a:t>
            </a:r>
            <a:r>
              <a:rPr lang="en-US" sz="2400" kern="0" dirty="0">
                <a:solidFill>
                  <a:srgbClr val="000000"/>
                </a:solidFill>
              </a:rPr>
              <a:t> for renewing a root CA</a:t>
            </a:r>
            <a:r>
              <a:rPr lang="hr-HR" sz="2400" kern="0" dirty="0">
                <a:solidFill>
                  <a:srgbClr val="000000"/>
                </a:solidFill>
              </a:rPr>
              <a:t> </a:t>
            </a:r>
            <a:r>
              <a:rPr lang="en-US" sz="2400" kern="0" dirty="0">
                <a:solidFill>
                  <a:srgbClr val="000000"/>
                </a:solidFill>
              </a:rPr>
              <a:t>certificate</a:t>
            </a:r>
            <a:r>
              <a:rPr lang="hr-HR" kern="0" dirty="0">
                <a:solidFill>
                  <a:srgbClr val="000000"/>
                </a:solidFill>
              </a:rPr>
              <a:t>:</a:t>
            </a:r>
          </a:p>
          <a:p>
            <a:pPr lvl="1"/>
            <a:r>
              <a:rPr lang="hr-HR" sz="2000" kern="0" dirty="0">
                <a:solidFill>
                  <a:srgbClr val="000000"/>
                </a:solidFill>
              </a:rPr>
              <a:t>Key length</a:t>
            </a:r>
          </a:p>
          <a:p>
            <a:pPr lvl="1"/>
            <a:r>
              <a:rPr lang="hr-HR" sz="2000" kern="0" dirty="0">
                <a:solidFill>
                  <a:srgbClr val="000000"/>
                </a:solidFill>
              </a:rPr>
              <a:t>Validity period</a:t>
            </a:r>
            <a:endParaRPr lang="en-US" sz="2000" kern="0" dirty="0">
              <a:solidFill>
                <a:srgbClr val="000000"/>
              </a:solidFill>
            </a:endParaRPr>
          </a:p>
          <a:p>
            <a:pPr marL="288925" lvl="1" indent="0">
              <a:buNone/>
            </a:pPr>
            <a:endParaRPr lang="en-US" sz="800" kern="0" dirty="0">
              <a:solidFill>
                <a:srgbClr val="000000"/>
              </a:solidFill>
            </a:endParaRPr>
          </a:p>
          <a:p>
            <a:pPr lvl="0"/>
            <a:r>
              <a:rPr lang="en-US" sz="2400" kern="0" dirty="0">
                <a:solidFill>
                  <a:srgbClr val="000000"/>
                </a:solidFill>
              </a:rPr>
              <a:t>C</a:t>
            </a:r>
            <a:r>
              <a:rPr lang="hr-HR" sz="2400" kern="0" dirty="0">
                <a:solidFill>
                  <a:srgbClr val="000000"/>
                </a:solidFill>
              </a:rPr>
              <a:t>onsiderations</a:t>
            </a:r>
            <a:r>
              <a:rPr lang="en-US" sz="2400" kern="0" dirty="0">
                <a:solidFill>
                  <a:srgbClr val="000000"/>
                </a:solidFill>
              </a:rPr>
              <a:t> for renewing a certificate for an issuing CA</a:t>
            </a:r>
            <a:r>
              <a:rPr lang="hr-HR" sz="2400" kern="0" dirty="0">
                <a:solidFill>
                  <a:srgbClr val="000000"/>
                </a:solidFill>
              </a:rPr>
              <a:t>:</a:t>
            </a:r>
          </a:p>
          <a:p>
            <a:pPr lvl="1"/>
            <a:r>
              <a:rPr lang="hr-HR" kern="0" dirty="0">
                <a:solidFill>
                  <a:srgbClr val="000000"/>
                </a:solidFill>
              </a:rPr>
              <a:t>New key pair</a:t>
            </a:r>
          </a:p>
          <a:p>
            <a:pPr lvl="1"/>
            <a:r>
              <a:rPr lang="hr-HR" kern="0" dirty="0">
                <a:solidFill>
                  <a:srgbClr val="000000"/>
                </a:solidFill>
              </a:rPr>
              <a:t>Smaller CRLs</a:t>
            </a:r>
            <a:endParaRPr lang="en-US" kern="0" dirty="0">
              <a:solidFill>
                <a:srgbClr val="000000"/>
              </a:solidFill>
            </a:endParaRPr>
          </a:p>
          <a:p>
            <a:pPr marL="288925" lvl="1" indent="0">
              <a:buNone/>
            </a:pPr>
            <a:endParaRPr lang="en-US" sz="800" kern="0" dirty="0">
              <a:solidFill>
                <a:srgbClr val="000000"/>
              </a:solidFill>
            </a:endParaRPr>
          </a:p>
          <a:p>
            <a:pPr lvl="0"/>
            <a:r>
              <a:rPr lang="en-US" sz="2400" kern="0" dirty="0">
                <a:solidFill>
                  <a:srgbClr val="000000"/>
                </a:solidFill>
              </a:rPr>
              <a:t>Procedure for renewing a CA certificate</a:t>
            </a:r>
          </a:p>
        </p:txBody>
      </p:sp>
    </p:spTree>
    <p:extLst>
      <p:ext uri="{BB962C8B-B14F-4D97-AF65-F5344CB8AC3E}">
        <p14:creationId xmlns:p14="http://schemas.microsoft.com/office/powerpoint/2010/main" val="146767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Moving a root CA to another computer</a:t>
            </a:r>
            <a:endParaRPr lang="en-US"/>
          </a:p>
        </p:txBody>
      </p:sp>
      <p:sp>
        <p:nvSpPr>
          <p:cNvPr id="4" name="Content Placeholder 2"/>
          <p:cNvSpPr txBox="1">
            <a:spLocks/>
          </p:cNvSpPr>
          <p:nvPr/>
        </p:nvSpPr>
        <p:spPr>
          <a:xfrm>
            <a:off x="197224" y="948645"/>
            <a:ext cx="8695764" cy="561352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a:solidFill>
                  <a:srgbClr val="000000"/>
                </a:solidFill>
              </a:rPr>
              <a:t>T</a:t>
            </a:r>
            <a:r>
              <a:rPr lang="hr-HR" sz="2000" kern="0">
                <a:solidFill>
                  <a:srgbClr val="000000"/>
                </a:solidFill>
              </a:rPr>
              <a:t>o move </a:t>
            </a:r>
            <a:r>
              <a:rPr lang="en-US" sz="2000" kern="0">
                <a:solidFill>
                  <a:srgbClr val="000000"/>
                </a:solidFill>
              </a:rPr>
              <a:t>a </a:t>
            </a:r>
            <a:r>
              <a:rPr lang="hr-HR" sz="2000" kern="0">
                <a:solidFill>
                  <a:srgbClr val="000000"/>
                </a:solidFill>
              </a:rPr>
              <a:t>CA from one </a:t>
            </a:r>
            <a:r>
              <a:rPr lang="en-US" sz="2000" kern="0">
                <a:solidFill>
                  <a:srgbClr val="000000"/>
                </a:solidFill>
              </a:rPr>
              <a:t>computer</a:t>
            </a:r>
            <a:r>
              <a:rPr lang="hr-HR" sz="2000" kern="0">
                <a:solidFill>
                  <a:srgbClr val="000000"/>
                </a:solidFill>
              </a:rPr>
              <a:t> to another</a:t>
            </a:r>
            <a:r>
              <a:rPr lang="en-US" sz="2000" kern="0">
                <a:solidFill>
                  <a:srgbClr val="000000"/>
                </a:solidFill>
              </a:rPr>
              <a:t>,</a:t>
            </a:r>
            <a:r>
              <a:rPr lang="hr-HR" sz="2000" kern="0">
                <a:solidFill>
                  <a:srgbClr val="000000"/>
                </a:solidFill>
              </a:rPr>
              <a:t> you have to perform backup and restore</a:t>
            </a:r>
            <a:r>
              <a:rPr lang="en-US" sz="2000" kern="0">
                <a:solidFill>
                  <a:srgbClr val="000000"/>
                </a:solidFill>
              </a:rPr>
              <a:t>:</a:t>
            </a:r>
            <a:endParaRPr lang="hr-HR" sz="2000" kern="0">
              <a:solidFill>
                <a:srgbClr val="000000"/>
              </a:solidFill>
            </a:endParaRPr>
          </a:p>
          <a:p>
            <a:pPr lvl="0"/>
            <a:r>
              <a:rPr lang="en-US" sz="2000" kern="0">
                <a:solidFill>
                  <a:srgbClr val="000000"/>
                </a:solidFill>
              </a:rPr>
              <a:t>To b</a:t>
            </a:r>
            <a:r>
              <a:rPr lang="hr-HR" sz="2000" kern="0">
                <a:solidFill>
                  <a:srgbClr val="000000"/>
                </a:solidFill>
              </a:rPr>
              <a:t>ack</a:t>
            </a:r>
            <a:r>
              <a:rPr lang="en-US" sz="2000" kern="0">
                <a:solidFill>
                  <a:srgbClr val="000000"/>
                </a:solidFill>
              </a:rPr>
              <a:t> </a:t>
            </a:r>
            <a:r>
              <a:rPr lang="hr-HR" sz="2000" kern="0">
                <a:solidFill>
                  <a:srgbClr val="000000"/>
                </a:solidFill>
              </a:rPr>
              <a:t>up</a:t>
            </a:r>
            <a:r>
              <a:rPr lang="en-US" sz="2000" kern="0">
                <a:solidFill>
                  <a:srgbClr val="000000"/>
                </a:solidFill>
              </a:rPr>
              <a:t> a computer, follow this </a:t>
            </a:r>
            <a:r>
              <a:rPr lang="hr-HR" sz="2000" kern="0">
                <a:solidFill>
                  <a:srgbClr val="000000"/>
                </a:solidFill>
              </a:rPr>
              <a:t>procedure:</a:t>
            </a:r>
          </a:p>
          <a:p>
            <a:pPr lvl="1"/>
            <a:r>
              <a:rPr lang="hr-HR" sz="2000" kern="0">
                <a:solidFill>
                  <a:srgbClr val="000000"/>
                </a:solidFill>
              </a:rPr>
              <a:t>R</a:t>
            </a:r>
            <a:r>
              <a:rPr lang="en-US" sz="2000" kern="0">
                <a:solidFill>
                  <a:srgbClr val="000000"/>
                </a:solidFill>
              </a:rPr>
              <a:t>ecord the names of the certificate templates</a:t>
            </a:r>
          </a:p>
          <a:p>
            <a:pPr lvl="1"/>
            <a:r>
              <a:rPr lang="en-US" sz="2000" kern="0">
                <a:solidFill>
                  <a:srgbClr val="000000"/>
                </a:solidFill>
              </a:rPr>
              <a:t>Back up a CA</a:t>
            </a:r>
            <a:r>
              <a:rPr lang="hr-HR" sz="2000" kern="0">
                <a:solidFill>
                  <a:srgbClr val="000000"/>
                </a:solidFill>
              </a:rPr>
              <a:t> in </a:t>
            </a:r>
            <a:r>
              <a:rPr lang="en-US" sz="2000" kern="0">
                <a:solidFill>
                  <a:srgbClr val="000000"/>
                </a:solidFill>
              </a:rPr>
              <a:t>the </a:t>
            </a:r>
            <a:r>
              <a:rPr lang="hr-HR" sz="2000" kern="0">
                <a:solidFill>
                  <a:srgbClr val="000000"/>
                </a:solidFill>
              </a:rPr>
              <a:t>CA admin console</a:t>
            </a:r>
            <a:endParaRPr lang="en-US" sz="2000" kern="0">
              <a:solidFill>
                <a:srgbClr val="000000"/>
              </a:solidFill>
            </a:endParaRPr>
          </a:p>
          <a:p>
            <a:pPr lvl="1"/>
            <a:r>
              <a:rPr lang="hr-HR" sz="2000" kern="0">
                <a:solidFill>
                  <a:srgbClr val="000000"/>
                </a:solidFill>
              </a:rPr>
              <a:t>E</a:t>
            </a:r>
            <a:r>
              <a:rPr lang="en-US" sz="2000" kern="0">
                <a:solidFill>
                  <a:srgbClr val="000000"/>
                </a:solidFill>
              </a:rPr>
              <a:t>xport </a:t>
            </a:r>
            <a:r>
              <a:rPr lang="hr-HR" sz="2000" kern="0">
                <a:solidFill>
                  <a:srgbClr val="000000"/>
                </a:solidFill>
              </a:rPr>
              <a:t>the </a:t>
            </a:r>
            <a:r>
              <a:rPr lang="en-US" sz="2000" kern="0">
                <a:solidFill>
                  <a:srgbClr val="000000"/>
                </a:solidFill>
              </a:rPr>
              <a:t>registry subkey</a:t>
            </a:r>
          </a:p>
          <a:p>
            <a:pPr lvl="1"/>
            <a:r>
              <a:rPr lang="hr-HR" sz="2000" kern="0">
                <a:solidFill>
                  <a:srgbClr val="000000"/>
                </a:solidFill>
              </a:rPr>
              <a:t>U</a:t>
            </a:r>
            <a:r>
              <a:rPr lang="en-US" sz="2000" kern="0">
                <a:solidFill>
                  <a:srgbClr val="000000"/>
                </a:solidFill>
              </a:rPr>
              <a:t>ninstall the CA </a:t>
            </a:r>
            <a:r>
              <a:rPr lang="hr-HR" sz="2000" kern="0">
                <a:solidFill>
                  <a:srgbClr val="000000"/>
                </a:solidFill>
              </a:rPr>
              <a:t>role</a:t>
            </a:r>
            <a:r>
              <a:rPr lang="en-US" sz="2000" kern="0">
                <a:solidFill>
                  <a:srgbClr val="000000"/>
                </a:solidFill>
              </a:rPr>
              <a:t> </a:t>
            </a:r>
          </a:p>
          <a:p>
            <a:pPr lvl="1"/>
            <a:r>
              <a:rPr lang="en-US" sz="2000" kern="0">
                <a:solidFill>
                  <a:srgbClr val="000000"/>
                </a:solidFill>
              </a:rPr>
              <a:t>Confirm the %SystemRoot% folder </a:t>
            </a:r>
            <a:r>
              <a:rPr lang="hr-HR" sz="2000" kern="0">
                <a:solidFill>
                  <a:srgbClr val="000000"/>
                </a:solidFill>
              </a:rPr>
              <a:t>locations</a:t>
            </a:r>
          </a:p>
          <a:p>
            <a:pPr lvl="1"/>
            <a:r>
              <a:rPr lang="hr-HR" sz="2000" kern="0">
                <a:solidFill>
                  <a:srgbClr val="000000"/>
                </a:solidFill>
              </a:rPr>
              <a:t>Remove </a:t>
            </a:r>
            <a:r>
              <a:rPr lang="en-US" sz="2000" kern="0">
                <a:solidFill>
                  <a:srgbClr val="000000"/>
                </a:solidFill>
              </a:rPr>
              <a:t>the </a:t>
            </a:r>
            <a:r>
              <a:rPr lang="hr-HR" sz="2000" kern="0">
                <a:solidFill>
                  <a:srgbClr val="000000"/>
                </a:solidFill>
              </a:rPr>
              <a:t>old CA from the domain</a:t>
            </a:r>
          </a:p>
          <a:p>
            <a:pPr lvl="0"/>
            <a:r>
              <a:rPr lang="en-US" sz="2000" kern="0">
                <a:solidFill>
                  <a:srgbClr val="000000"/>
                </a:solidFill>
              </a:rPr>
              <a:t>To r</a:t>
            </a:r>
            <a:r>
              <a:rPr lang="hr-HR" sz="2000" kern="0">
                <a:solidFill>
                  <a:srgbClr val="000000"/>
                </a:solidFill>
              </a:rPr>
              <a:t>estore</a:t>
            </a:r>
            <a:r>
              <a:rPr lang="en-US" sz="2000" kern="0">
                <a:solidFill>
                  <a:srgbClr val="000000"/>
                </a:solidFill>
              </a:rPr>
              <a:t>, follow this procedure:</a:t>
            </a:r>
          </a:p>
          <a:p>
            <a:pPr lvl="1"/>
            <a:r>
              <a:rPr lang="en-US" sz="2000" kern="0">
                <a:solidFill>
                  <a:srgbClr val="000000"/>
                </a:solidFill>
              </a:rPr>
              <a:t>Install AD CS</a:t>
            </a:r>
          </a:p>
          <a:p>
            <a:pPr lvl="1"/>
            <a:r>
              <a:rPr lang="en-US" sz="2000" kern="0">
                <a:solidFill>
                  <a:srgbClr val="000000"/>
                </a:solidFill>
              </a:rPr>
              <a:t>Use the existing private key</a:t>
            </a:r>
          </a:p>
          <a:p>
            <a:pPr lvl="1"/>
            <a:r>
              <a:rPr lang="hr-HR" sz="2000" kern="0">
                <a:solidFill>
                  <a:srgbClr val="000000"/>
                </a:solidFill>
              </a:rPr>
              <a:t>Restore </a:t>
            </a:r>
            <a:r>
              <a:rPr lang="en-US" sz="2000" kern="0">
                <a:solidFill>
                  <a:srgbClr val="000000"/>
                </a:solidFill>
              </a:rPr>
              <a:t>the registry file </a:t>
            </a:r>
          </a:p>
          <a:p>
            <a:pPr lvl="1"/>
            <a:r>
              <a:rPr lang="en-US" sz="2000" kern="0">
                <a:solidFill>
                  <a:srgbClr val="000000"/>
                </a:solidFill>
              </a:rPr>
              <a:t>Restore the CA</a:t>
            </a:r>
            <a:r>
              <a:rPr lang="hr-HR" sz="2000" kern="0">
                <a:solidFill>
                  <a:srgbClr val="000000"/>
                </a:solidFill>
              </a:rPr>
              <a:t> database and settings</a:t>
            </a:r>
            <a:endParaRPr lang="en-US" sz="2000" kern="0">
              <a:solidFill>
                <a:srgbClr val="000000"/>
              </a:solidFill>
            </a:endParaRPr>
          </a:p>
          <a:p>
            <a:pPr lvl="1"/>
            <a:r>
              <a:rPr lang="hr-HR" sz="2000" kern="0">
                <a:solidFill>
                  <a:srgbClr val="000000"/>
                </a:solidFill>
              </a:rPr>
              <a:t>R</a:t>
            </a:r>
            <a:r>
              <a:rPr lang="en-US" sz="2000" kern="0">
                <a:solidFill>
                  <a:srgbClr val="000000"/>
                </a:solidFill>
              </a:rPr>
              <a:t>estore the certificate templates </a:t>
            </a:r>
          </a:p>
          <a:p>
            <a:pPr lvl="1"/>
            <a:endParaRPr lang="hr-HR" sz="2000" kern="0">
              <a:solidFill>
                <a:srgbClr val="000000"/>
              </a:solidFill>
            </a:endParaRPr>
          </a:p>
          <a:p>
            <a:pPr lvl="0"/>
            <a:endParaRPr lang="en-US" sz="2400" kern="0">
              <a:solidFill>
                <a:srgbClr val="000000"/>
              </a:solidFill>
            </a:endParaRPr>
          </a:p>
          <a:p>
            <a:pPr lvl="1"/>
            <a:endParaRPr lang="en-US" sz="2000" kern="0" dirty="0">
              <a:solidFill>
                <a:srgbClr val="000000"/>
              </a:solidFill>
            </a:endParaRPr>
          </a:p>
        </p:txBody>
      </p:sp>
    </p:spTree>
    <p:extLst>
      <p:ext uri="{BB962C8B-B14F-4D97-AF65-F5344CB8AC3E}">
        <p14:creationId xmlns:p14="http://schemas.microsoft.com/office/powerpoint/2010/main" val="256954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ad09e061-cf7f-471b-bbdd-f1a843f66c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Monitoring CA operations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hr-HR" kern="0">
                <a:solidFill>
                  <a:srgbClr val="000000"/>
                </a:solidFill>
              </a:rPr>
              <a:t>For monitoring and maintenance of</a:t>
            </a:r>
            <a:r>
              <a:rPr lang="en-US" kern="0">
                <a:solidFill>
                  <a:srgbClr val="000000"/>
                </a:solidFill>
              </a:rPr>
              <a:t> a</a:t>
            </a:r>
            <a:r>
              <a:rPr lang="hr-HR" kern="0">
                <a:solidFill>
                  <a:srgbClr val="000000"/>
                </a:solidFill>
              </a:rPr>
              <a:t> CA hierarchy</a:t>
            </a:r>
            <a:r>
              <a:rPr lang="en-US" kern="0">
                <a:solidFill>
                  <a:srgbClr val="000000"/>
                </a:solidFill>
              </a:rPr>
              <a:t>,</a:t>
            </a:r>
            <a:r>
              <a:rPr lang="hr-HR" kern="0">
                <a:solidFill>
                  <a:srgbClr val="000000"/>
                </a:solidFill>
              </a:rPr>
              <a:t> you can use </a:t>
            </a:r>
            <a:r>
              <a:rPr lang="en-US" kern="0">
                <a:solidFill>
                  <a:srgbClr val="000000"/>
                </a:solidFill>
              </a:rPr>
              <a:t>PKIV</a:t>
            </a:r>
            <a:r>
              <a:rPr lang="hr-HR" kern="0">
                <a:solidFill>
                  <a:srgbClr val="000000"/>
                </a:solidFill>
              </a:rPr>
              <a:t>iew and CA </a:t>
            </a:r>
            <a:r>
              <a:rPr lang="en-US" kern="0">
                <a:solidFill>
                  <a:srgbClr val="000000"/>
                </a:solidFill>
              </a:rPr>
              <a:t>a</a:t>
            </a:r>
            <a:r>
              <a:rPr lang="hr-HR" kern="0">
                <a:solidFill>
                  <a:srgbClr val="000000"/>
                </a:solidFill>
              </a:rPr>
              <a:t>uditing</a:t>
            </a:r>
          </a:p>
          <a:p>
            <a:pPr lvl="0"/>
            <a:r>
              <a:rPr lang="en-US" kern="0">
                <a:solidFill>
                  <a:srgbClr val="000000"/>
                </a:solidFill>
              </a:rPr>
              <a:t>With </a:t>
            </a:r>
            <a:r>
              <a:rPr lang="hr-HR" kern="0">
                <a:solidFill>
                  <a:srgbClr val="000000"/>
                </a:solidFill>
              </a:rPr>
              <a:t>PKIView</a:t>
            </a:r>
            <a:r>
              <a:rPr lang="en-US" kern="0">
                <a:solidFill>
                  <a:srgbClr val="000000"/>
                </a:solidFill>
              </a:rPr>
              <a:t>, you can</a:t>
            </a:r>
            <a:r>
              <a:rPr lang="hr-HR" kern="0">
                <a:solidFill>
                  <a:srgbClr val="000000"/>
                </a:solidFill>
              </a:rPr>
              <a:t>:</a:t>
            </a:r>
          </a:p>
          <a:p>
            <a:pPr lvl="1"/>
            <a:r>
              <a:rPr lang="hr-HR" kern="0">
                <a:solidFill>
                  <a:srgbClr val="000000"/>
                </a:solidFill>
              </a:rPr>
              <a:t>A</a:t>
            </a:r>
            <a:r>
              <a:rPr lang="en-US" kern="0">
                <a:solidFill>
                  <a:srgbClr val="000000"/>
                </a:solidFill>
              </a:rPr>
              <a:t>ccess </a:t>
            </a:r>
            <a:r>
              <a:rPr lang="hr-HR" kern="0">
                <a:solidFill>
                  <a:srgbClr val="000000"/>
                </a:solidFill>
              </a:rPr>
              <a:t>and manage </a:t>
            </a:r>
            <a:r>
              <a:rPr lang="en-US" kern="0">
                <a:solidFill>
                  <a:srgbClr val="000000"/>
                </a:solidFill>
              </a:rPr>
              <a:t>PKI-related AD DS containers </a:t>
            </a:r>
          </a:p>
          <a:p>
            <a:pPr lvl="1"/>
            <a:r>
              <a:rPr lang="hr-HR" kern="0">
                <a:solidFill>
                  <a:srgbClr val="000000"/>
                </a:solidFill>
              </a:rPr>
              <a:t>Monitor </a:t>
            </a:r>
            <a:r>
              <a:rPr lang="en-US" kern="0">
                <a:solidFill>
                  <a:srgbClr val="000000"/>
                </a:solidFill>
              </a:rPr>
              <a:t>CAs and their health state</a:t>
            </a:r>
          </a:p>
          <a:p>
            <a:pPr lvl="1"/>
            <a:r>
              <a:rPr lang="hr-HR" kern="0">
                <a:solidFill>
                  <a:srgbClr val="000000"/>
                </a:solidFill>
              </a:rPr>
              <a:t>Check the status of </a:t>
            </a:r>
            <a:r>
              <a:rPr lang="en-US" kern="0">
                <a:solidFill>
                  <a:srgbClr val="000000"/>
                </a:solidFill>
              </a:rPr>
              <a:t>CA certificates</a:t>
            </a:r>
          </a:p>
          <a:p>
            <a:pPr lvl="1"/>
            <a:r>
              <a:rPr lang="hr-HR" kern="0">
                <a:solidFill>
                  <a:srgbClr val="000000"/>
                </a:solidFill>
              </a:rPr>
              <a:t>Check the status of </a:t>
            </a:r>
            <a:r>
              <a:rPr lang="en-US" kern="0">
                <a:solidFill>
                  <a:srgbClr val="000000"/>
                </a:solidFill>
              </a:rPr>
              <a:t>AIA locations</a:t>
            </a:r>
          </a:p>
          <a:p>
            <a:pPr lvl="1"/>
            <a:r>
              <a:rPr lang="hr-HR" kern="0">
                <a:solidFill>
                  <a:srgbClr val="000000"/>
                </a:solidFill>
              </a:rPr>
              <a:t>Check the status of </a:t>
            </a:r>
            <a:r>
              <a:rPr lang="en-US" kern="0">
                <a:solidFill>
                  <a:srgbClr val="000000"/>
                </a:solidFill>
              </a:rPr>
              <a:t>CRLs</a:t>
            </a:r>
          </a:p>
          <a:p>
            <a:pPr lvl="1"/>
            <a:r>
              <a:rPr lang="hr-HR" kern="0">
                <a:solidFill>
                  <a:srgbClr val="000000"/>
                </a:solidFill>
              </a:rPr>
              <a:t>Check the status of </a:t>
            </a:r>
            <a:r>
              <a:rPr lang="en-US" kern="0">
                <a:solidFill>
                  <a:srgbClr val="000000"/>
                </a:solidFill>
              </a:rPr>
              <a:t>CDPs</a:t>
            </a:r>
          </a:p>
          <a:p>
            <a:pPr lvl="1"/>
            <a:r>
              <a:rPr lang="hr-HR" kern="0">
                <a:solidFill>
                  <a:srgbClr val="000000"/>
                </a:solidFill>
              </a:rPr>
              <a:t>E</a:t>
            </a:r>
            <a:r>
              <a:rPr lang="en-US" kern="0">
                <a:solidFill>
                  <a:srgbClr val="000000"/>
                </a:solidFill>
              </a:rPr>
              <a:t>valuate the state of the Online Responder</a:t>
            </a:r>
            <a:endParaRPr lang="hr-HR" kern="0">
              <a:solidFill>
                <a:srgbClr val="000000"/>
              </a:solidFill>
            </a:endParaRPr>
          </a:p>
          <a:p>
            <a:pPr lvl="0"/>
            <a:r>
              <a:rPr lang="hr-HR" kern="0">
                <a:solidFill>
                  <a:srgbClr val="000000"/>
                </a:solidFill>
              </a:rPr>
              <a:t>CA </a:t>
            </a:r>
            <a:r>
              <a:rPr lang="en-US" kern="0">
                <a:solidFill>
                  <a:srgbClr val="000000"/>
                </a:solidFill>
              </a:rPr>
              <a:t>a</a:t>
            </a:r>
            <a:r>
              <a:rPr lang="hr-HR" kern="0">
                <a:solidFill>
                  <a:srgbClr val="000000"/>
                </a:solidFill>
              </a:rPr>
              <a:t>uditing provides logging for various events that </a:t>
            </a:r>
            <a:r>
              <a:rPr lang="en-CA" kern="0">
                <a:solidFill>
                  <a:srgbClr val="000000"/>
                </a:solidFill>
              </a:rPr>
              <a:t>occur </a:t>
            </a:r>
            <a:r>
              <a:rPr lang="hr-HR" kern="0">
                <a:solidFill>
                  <a:srgbClr val="000000"/>
                </a:solidFill>
              </a:rPr>
              <a:t>on the CA</a:t>
            </a:r>
            <a:endParaRPr lang="en-US" kern="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1340911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54451" cy="740664"/>
          </a:xfrm>
        </p:spPr>
        <p:txBody>
          <a:bodyPr/>
          <a:lstStyle/>
          <a:p>
            <a:r>
              <a:rPr lang="en-CA" dirty="0"/>
              <a:t>Lab: Deploying and configuring a two-tier CA hierarchy</a:t>
            </a:r>
            <a:endParaRPr lang="en-US" dirty="0"/>
          </a:p>
        </p:txBody>
      </p:sp>
      <p:sp>
        <p:nvSpPr>
          <p:cNvPr id="3" name="Text Placeholder 2"/>
          <p:cNvSpPr>
            <a:spLocks noGrp="1"/>
          </p:cNvSpPr>
          <p:nvPr>
            <p:ph type="body" idx="1"/>
          </p:nvPr>
        </p:nvSpPr>
        <p:spPr/>
        <p:txBody>
          <a:bodyPr/>
          <a:lstStyle/>
          <a:p>
            <a:r>
              <a:rPr lang="en-US" dirty="0"/>
              <a:t>Exercise 1: Deploying an offline root CA
Exercise 2: Deploying an enterprise </a:t>
            </a:r>
            <a:br>
              <a:rPr lang="en-US" dirty="0"/>
            </a:br>
            <a:r>
              <a:rPr lang="en-US" dirty="0"/>
              <a:t>subordinate CA</a:t>
            </a:r>
          </a:p>
        </p:txBody>
      </p:sp>
      <p:sp>
        <p:nvSpPr>
          <p:cNvPr id="4" name="TextBox 3"/>
          <p:cNvSpPr txBox="1"/>
          <p:nvPr/>
        </p:nvSpPr>
        <p:spPr>
          <a:xfrm>
            <a:off x="520932" y="2457879"/>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520932" y="3187232"/>
            <a:ext cx="7754239" cy="2246769"/>
          </a:xfrm>
          <a:prstGeom prst="rect">
            <a:avLst/>
          </a:prstGeom>
          <a:noFill/>
        </p:spPr>
        <p:txBody>
          <a:bodyPr vert="horz" wrap="none" rtlCol="0">
            <a:spAutoFit/>
          </a:bodyPr>
          <a:lstStyle/>
          <a:p>
            <a:r>
              <a:rPr lang="en-CA" sz="2800" b="0" i="0" u="none" strike="noStrike" baseline="0" dirty="0">
                <a:latin typeface="Segoe UI" panose="020B0502040204020203" pitchFamily="34" charset="0"/>
              </a:rPr>
              <a:t>Virtual machines: 	</a:t>
            </a:r>
            <a:r>
              <a:rPr lang="en-CA" sz="2800" b="1" i="0" u="none" strike="noStrike" baseline="0" dirty="0">
                <a:latin typeface="Segoe UI" panose="020B0502040204020203" pitchFamily="34" charset="0"/>
              </a:rPr>
              <a:t>20742B-LON-DC1</a:t>
            </a:r>
          </a:p>
          <a:p>
            <a:r>
              <a:rPr lang="en-CA" sz="2800" b="1" dirty="0">
                <a:latin typeface="Segoe UI" panose="020B0502040204020203" pitchFamily="34" charset="0"/>
              </a:rPr>
              <a:t>				</a:t>
            </a:r>
            <a:r>
              <a:rPr lang="en-CA" sz="2800" b="1" i="0" u="none" strike="noStrike" baseline="0" dirty="0">
                <a:latin typeface="Segoe UI" panose="020B0502040204020203" pitchFamily="34" charset="0"/>
              </a:rPr>
              <a:t>20742B-LON-SVR1</a:t>
            </a:r>
          </a:p>
          <a:p>
            <a:r>
              <a:rPr lang="en-CA" sz="2800" b="1" dirty="0">
                <a:latin typeface="Segoe UI" panose="020B0502040204020203" pitchFamily="34" charset="0"/>
              </a:rPr>
              <a:t>				</a:t>
            </a:r>
            <a:r>
              <a:rPr lang="en-CA" sz="2800" b="1" i="0" u="none" strike="noStrike" baseline="0" dirty="0">
                <a:latin typeface="Segoe UI" panose="020B0502040204020203" pitchFamily="34" charset="0"/>
              </a:rPr>
              <a:t>20742B-CA-SVR1</a:t>
            </a:r>
            <a:endParaRPr lang="en-CA"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err="1">
                <a:latin typeface="Segoe UI" panose="020B0502040204020203" pitchFamily="34" charset="0"/>
              </a:rPr>
              <a:t>Adatum</a:t>
            </a:r>
            <a:r>
              <a:rPr lang="en-US" sz="2800" b="1" i="0" u="none" strike="noStrike" baseline="0" dirty="0">
                <a:latin typeface="Segoe UI" panose="020B0502040204020203" pitchFamily="34" charset="0"/>
              </a:rPr>
              <a:t>\Administrator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1426364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a:effectLst/>
                <a:latin typeface="Segoe UI" panose="020B0502040204020203" pitchFamily="34" charset="0"/>
                <a:ea typeface="Calibri" panose="020F0502020204030204" pitchFamily="34" charset="0"/>
                <a:cs typeface="Times New Roman" panose="02020603050405020304" pitchFamily="18" charset="0"/>
              </a:rPr>
              <a:t>A. Datum has expanded, therefore, its security requirements also have increased. The Security department is particularly interested in enabling secure access to critical websites and in providing additional security for some features. To address these and other security requirements, A. Datum has decided to implement a PKI by using the AD CS role in Windows Server 2016. As a senior network administrator at A. Datum, you are responsible for implementing the AD CS deployment.</a:t>
            </a:r>
          </a:p>
        </p:txBody>
      </p:sp>
    </p:spTree>
    <p:extLst>
      <p:ext uri="{BB962C8B-B14F-4D97-AF65-F5344CB8AC3E}">
        <p14:creationId xmlns:p14="http://schemas.microsoft.com/office/powerpoint/2010/main" val="229086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Deploying CAs</a:t>
            </a:r>
          </a:p>
        </p:txBody>
      </p:sp>
      <p:sp>
        <p:nvSpPr>
          <p:cNvPr id="3" name="Text Placeholder 2"/>
          <p:cNvSpPr>
            <a:spLocks noGrp="1"/>
          </p:cNvSpPr>
          <p:nvPr>
            <p:ph type="body" idx="1"/>
          </p:nvPr>
        </p:nvSpPr>
        <p:spPr/>
        <p:txBody>
          <a:bodyPr/>
          <a:lstStyle/>
          <a:p>
            <a:r>
              <a:rPr lang="en-US"/>
              <a:t>What is AD CS?
Options for implementing CA hierarchies
Standalone vs. enterprise CAs
Considerations for deploying a root CA
Demonstration: Deploying an enterprise root CA
Considerations for deploying a subordinate CA
How to use the CAPolicy.inf file for installing a CA</a:t>
            </a:r>
          </a:p>
        </p:txBody>
      </p:sp>
    </p:spTree>
    <p:extLst>
      <p:ext uri="{BB962C8B-B14F-4D97-AF65-F5344CB8AC3E}">
        <p14:creationId xmlns:p14="http://schemas.microsoft.com/office/powerpoint/2010/main" val="1132915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CA"/>
              <a:t>Why is it not recommended to install only an enterprise root CA?
What are some reasons that an organization would use an enterprise root CA?</a:t>
            </a:r>
            <a:endParaRPr lang="en-US"/>
          </a:p>
        </p:txBody>
      </p:sp>
    </p:spTree>
    <p:extLst>
      <p:ext uri="{BB962C8B-B14F-4D97-AF65-F5344CB8AC3E}">
        <p14:creationId xmlns:p14="http://schemas.microsoft.com/office/powerpoint/2010/main" val="1000654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CA" dirty="0"/>
              <a:t>Review Questions
Tools
Best Practice
Common Issues and Troubleshooting Tips</a:t>
            </a:r>
            <a:endParaRPr lang="en-US" dirty="0"/>
          </a:p>
        </p:txBody>
      </p:sp>
    </p:spTree>
    <p:extLst>
      <p:ext uri="{BB962C8B-B14F-4D97-AF65-F5344CB8AC3E}">
        <p14:creationId xmlns:p14="http://schemas.microsoft.com/office/powerpoint/2010/main" val="42466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0805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556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a70a7294-1af6-4fe8-9891-1aa8060e2d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AD 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Allows you to implement a PKI for your organization:</a:t>
            </a:r>
          </a:p>
          <a:p>
            <a:pPr lvl="1"/>
            <a:r>
              <a:rPr lang="en-US" kern="0">
                <a:solidFill>
                  <a:srgbClr val="000000"/>
                </a:solidFill>
              </a:rPr>
              <a:t>Issue and manage certificates</a:t>
            </a:r>
          </a:p>
          <a:p>
            <a:pPr lvl="0"/>
            <a:r>
              <a:rPr lang="en-US" kern="0">
                <a:solidFill>
                  <a:srgbClr val="000000"/>
                </a:solidFill>
              </a:rPr>
              <a:t>AD CS role services in Windows Server 2016:</a:t>
            </a:r>
          </a:p>
          <a:p>
            <a:pPr lvl="1"/>
            <a:r>
              <a:rPr lang="en-US" kern="0">
                <a:solidFill>
                  <a:srgbClr val="000000"/>
                </a:solidFill>
              </a:rPr>
              <a:t>Certification Authority</a:t>
            </a:r>
          </a:p>
          <a:p>
            <a:pPr lvl="1"/>
            <a:r>
              <a:rPr lang="en-US" kern="0">
                <a:solidFill>
                  <a:srgbClr val="000000"/>
                </a:solidFill>
              </a:rPr>
              <a:t>Certification Authority Web Enrollment</a:t>
            </a:r>
          </a:p>
          <a:p>
            <a:pPr lvl="1"/>
            <a:r>
              <a:rPr lang="en-US" kern="0">
                <a:solidFill>
                  <a:srgbClr val="000000"/>
                </a:solidFill>
              </a:rPr>
              <a:t>Online Responder</a:t>
            </a:r>
          </a:p>
          <a:p>
            <a:pPr lvl="1"/>
            <a:r>
              <a:rPr lang="en-US" kern="0">
                <a:solidFill>
                  <a:srgbClr val="000000"/>
                </a:solidFill>
              </a:rPr>
              <a:t>Network Device Enrollment Service</a:t>
            </a:r>
          </a:p>
          <a:p>
            <a:pPr lvl="1"/>
            <a:r>
              <a:rPr lang="en-US" kern="0">
                <a:solidFill>
                  <a:srgbClr val="000000"/>
                </a:solidFill>
              </a:rPr>
              <a:t>Certificate Enrollment Web Service</a:t>
            </a:r>
          </a:p>
          <a:p>
            <a:pPr lvl="1"/>
            <a:r>
              <a:rPr lang="en-US" kern="0">
                <a:solidFill>
                  <a:srgbClr val="000000"/>
                </a:solidFill>
              </a:rPr>
              <a:t>Certificate Enrollment Policy Web Service</a:t>
            </a:r>
            <a:endParaRPr lang="en-US" kern="0" dirty="0">
              <a:solidFill>
                <a:srgbClr val="000000"/>
              </a:solidFill>
            </a:endParaRPr>
          </a:p>
        </p:txBody>
      </p:sp>
    </p:spTree>
    <p:extLst>
      <p:ext uri="{BB962C8B-B14F-4D97-AF65-F5344CB8AC3E}">
        <p14:creationId xmlns:p14="http://schemas.microsoft.com/office/powerpoint/2010/main" val="1256836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Options for implementing CA hierarchies</a:t>
            </a:r>
            <a:endParaRPr lang="en-US"/>
          </a:p>
        </p:txBody>
      </p:sp>
      <p:grpSp>
        <p:nvGrpSpPr>
          <p:cNvPr id="4" name="Group 3" descr="Illustration depicting the various CA hierarchy options. The top left graphic depicts a three-tier model with a root CA, two policy CAs, and three issuing CAs. The top right graphic shows a typical two-tier model with one root CA and two issuing CAs. The bottom graphic shows a cross-certification trust where a root CA in one hierarchy signs an issuing CA in a different hierarchy.  &#10;&#10;"/>
          <p:cNvGrpSpPr/>
          <p:nvPr/>
        </p:nvGrpSpPr>
        <p:grpSpPr>
          <a:xfrm>
            <a:off x="612360" y="891101"/>
            <a:ext cx="8150640" cy="5813641"/>
            <a:chOff x="612360" y="891101"/>
            <a:chExt cx="8150640" cy="5813641"/>
          </a:xfrm>
        </p:grpSpPr>
        <p:grpSp>
          <p:nvGrpSpPr>
            <p:cNvPr id="5" name="Group 4" descr="Illustration depicting the various CA hierarchy options, including policy CA usage, a two-tier hierarchy, and a cross-certification trust. "/>
            <p:cNvGrpSpPr/>
            <p:nvPr/>
          </p:nvGrpSpPr>
          <p:grpSpPr>
            <a:xfrm>
              <a:off x="612360" y="891101"/>
              <a:ext cx="8150640" cy="5813641"/>
              <a:chOff x="612360" y="824173"/>
              <a:chExt cx="8150640" cy="5813641"/>
            </a:xfrm>
          </p:grpSpPr>
          <p:sp>
            <p:nvSpPr>
              <p:cNvPr id="42" name="Line 91"/>
              <p:cNvSpPr>
                <a:spLocks noChangeShapeType="1"/>
              </p:cNvSpPr>
              <p:nvPr/>
            </p:nvSpPr>
            <p:spPr bwMode="auto">
              <a:xfrm>
                <a:off x="6904038" y="4151313"/>
                <a:ext cx="0" cy="15097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43" name="Line 92"/>
              <p:cNvSpPr>
                <a:spLocks noChangeShapeType="1"/>
              </p:cNvSpPr>
              <p:nvPr/>
            </p:nvSpPr>
            <p:spPr bwMode="auto">
              <a:xfrm>
                <a:off x="5826125" y="5272088"/>
                <a:ext cx="21209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44" name="Line 93"/>
              <p:cNvSpPr>
                <a:spLocks noChangeShapeType="1"/>
              </p:cNvSpPr>
              <p:nvPr/>
            </p:nvSpPr>
            <p:spPr bwMode="auto">
              <a:xfrm>
                <a:off x="5838825" y="5275263"/>
                <a:ext cx="0" cy="1397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45" name="Line 94"/>
              <p:cNvSpPr>
                <a:spLocks noChangeShapeType="1"/>
              </p:cNvSpPr>
              <p:nvPr/>
            </p:nvSpPr>
            <p:spPr bwMode="auto">
              <a:xfrm>
                <a:off x="7932738" y="5278438"/>
                <a:ext cx="0" cy="1397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46" name="Line 95"/>
              <p:cNvSpPr>
                <a:spLocks noChangeShapeType="1"/>
              </p:cNvSpPr>
              <p:nvPr/>
            </p:nvSpPr>
            <p:spPr bwMode="auto">
              <a:xfrm>
                <a:off x="2335213" y="4211534"/>
                <a:ext cx="0" cy="15097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47" name="Line 97"/>
              <p:cNvSpPr>
                <a:spLocks noChangeShapeType="1"/>
              </p:cNvSpPr>
              <p:nvPr/>
            </p:nvSpPr>
            <p:spPr bwMode="auto">
              <a:xfrm flipH="1">
                <a:off x="1270000" y="5086247"/>
                <a:ext cx="1047760" cy="3889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48" name="Line 103"/>
              <p:cNvSpPr>
                <a:spLocks noChangeShapeType="1"/>
              </p:cNvSpPr>
              <p:nvPr/>
            </p:nvSpPr>
            <p:spPr bwMode="auto">
              <a:xfrm flipH="1">
                <a:off x="2056469" y="1708976"/>
                <a:ext cx="157300" cy="3429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49" name="Line 104"/>
              <p:cNvSpPr>
                <a:spLocks noChangeShapeType="1"/>
              </p:cNvSpPr>
              <p:nvPr/>
            </p:nvSpPr>
            <p:spPr bwMode="auto">
              <a:xfrm flipV="1">
                <a:off x="1396041" y="2359850"/>
                <a:ext cx="432759" cy="4206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50" name="Text Box 122"/>
              <p:cNvSpPr txBox="1">
                <a:spLocks noChangeArrowheads="1"/>
              </p:cNvSpPr>
              <p:nvPr/>
            </p:nvSpPr>
            <p:spPr bwMode="auto">
              <a:xfrm>
                <a:off x="2814642" y="1361312"/>
                <a:ext cx="850899" cy="5847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Root CA</a:t>
                </a:r>
                <a:endParaRPr lang="en-US" sz="1600" b="0" dirty="0">
                  <a:solidFill>
                    <a:srgbClr val="000000"/>
                  </a:solidFill>
                  <a:latin typeface="Segoe UI" pitchFamily="34" charset="0"/>
                  <a:ea typeface="Segoe UI" pitchFamily="34" charset="0"/>
                  <a:cs typeface="Segoe UI" pitchFamily="34" charset="0"/>
                </a:endParaRPr>
              </a:p>
            </p:txBody>
          </p:sp>
          <p:sp>
            <p:nvSpPr>
              <p:cNvPr id="51" name="Text Box 123"/>
              <p:cNvSpPr txBox="1">
                <a:spLocks noChangeArrowheads="1"/>
              </p:cNvSpPr>
              <p:nvPr/>
            </p:nvSpPr>
            <p:spPr bwMode="auto">
              <a:xfrm>
                <a:off x="612360" y="2051876"/>
                <a:ext cx="1282700"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Policy CAs</a:t>
                </a:r>
                <a:endParaRPr lang="en-US" sz="1600" b="0" dirty="0">
                  <a:solidFill>
                    <a:srgbClr val="000000"/>
                  </a:solidFill>
                  <a:latin typeface="Segoe UI" pitchFamily="34" charset="0"/>
                  <a:ea typeface="Segoe UI" pitchFamily="34" charset="0"/>
                  <a:cs typeface="Segoe UI" pitchFamily="34" charset="0"/>
                </a:endParaRPr>
              </a:p>
            </p:txBody>
          </p:sp>
          <p:sp>
            <p:nvSpPr>
              <p:cNvPr id="52" name="Text Box 124"/>
              <p:cNvSpPr txBox="1">
                <a:spLocks noChangeArrowheads="1"/>
              </p:cNvSpPr>
              <p:nvPr/>
            </p:nvSpPr>
            <p:spPr bwMode="auto">
              <a:xfrm>
                <a:off x="2911250" y="3309176"/>
                <a:ext cx="1211488"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53" name="Text Box 125"/>
              <p:cNvSpPr txBox="1">
                <a:spLocks noChangeArrowheads="1"/>
              </p:cNvSpPr>
              <p:nvPr/>
            </p:nvSpPr>
            <p:spPr bwMode="auto">
              <a:xfrm>
                <a:off x="1864408" y="3309176"/>
                <a:ext cx="1139142"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54" name="Text Box 126"/>
              <p:cNvSpPr txBox="1">
                <a:spLocks noChangeArrowheads="1"/>
              </p:cNvSpPr>
              <p:nvPr/>
            </p:nvSpPr>
            <p:spPr bwMode="auto">
              <a:xfrm>
                <a:off x="815749" y="3309176"/>
                <a:ext cx="1160586"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55" name="Text Box 130"/>
              <p:cNvSpPr txBox="1">
                <a:spLocks noChangeArrowheads="1"/>
              </p:cNvSpPr>
              <p:nvPr/>
            </p:nvSpPr>
            <p:spPr bwMode="auto">
              <a:xfrm>
                <a:off x="7582800" y="1634207"/>
                <a:ext cx="1054108"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Root CA</a:t>
                </a:r>
                <a:endParaRPr lang="en-US" sz="1600" b="0" dirty="0">
                  <a:solidFill>
                    <a:srgbClr val="000000"/>
                  </a:solidFill>
                  <a:latin typeface="Segoe UI" pitchFamily="34" charset="0"/>
                  <a:ea typeface="Segoe UI" pitchFamily="34" charset="0"/>
                  <a:cs typeface="Segoe UI" pitchFamily="34" charset="0"/>
                </a:endParaRPr>
              </a:p>
            </p:txBody>
          </p:sp>
          <p:sp>
            <p:nvSpPr>
              <p:cNvPr id="56" name="Text Box 131"/>
              <p:cNvSpPr txBox="1">
                <a:spLocks noChangeArrowheads="1"/>
              </p:cNvSpPr>
              <p:nvPr/>
            </p:nvSpPr>
            <p:spPr bwMode="auto">
              <a:xfrm>
                <a:off x="5319521" y="2339963"/>
                <a:ext cx="1522603"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CAs</a:t>
                </a:r>
                <a:endParaRPr lang="en-US" sz="1600" b="0" dirty="0">
                  <a:solidFill>
                    <a:srgbClr val="000000"/>
                  </a:solidFill>
                  <a:latin typeface="Segoe UI" pitchFamily="34" charset="0"/>
                  <a:ea typeface="Segoe UI" pitchFamily="34" charset="0"/>
                  <a:cs typeface="Segoe UI" pitchFamily="34" charset="0"/>
                </a:endParaRPr>
              </a:p>
            </p:txBody>
          </p:sp>
          <p:sp>
            <p:nvSpPr>
              <p:cNvPr id="57" name="Text Box 132"/>
              <p:cNvSpPr txBox="1">
                <a:spLocks noChangeArrowheads="1"/>
              </p:cNvSpPr>
              <p:nvPr/>
            </p:nvSpPr>
            <p:spPr bwMode="auto">
              <a:xfrm>
                <a:off x="7248071" y="4039051"/>
                <a:ext cx="1041853"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Root CA</a:t>
                </a:r>
                <a:endParaRPr lang="en-US" sz="1600" b="0" dirty="0">
                  <a:solidFill>
                    <a:srgbClr val="000000"/>
                  </a:solidFill>
                  <a:latin typeface="Segoe UI" pitchFamily="34" charset="0"/>
                  <a:ea typeface="Segoe UI" pitchFamily="34" charset="0"/>
                  <a:cs typeface="Segoe UI" pitchFamily="34" charset="0"/>
                </a:endParaRPr>
              </a:p>
            </p:txBody>
          </p:sp>
          <p:sp>
            <p:nvSpPr>
              <p:cNvPr id="58" name="Text Box 133"/>
              <p:cNvSpPr txBox="1">
                <a:spLocks noChangeArrowheads="1"/>
              </p:cNvSpPr>
              <p:nvPr/>
            </p:nvSpPr>
            <p:spPr bwMode="auto">
              <a:xfrm>
                <a:off x="7248072" y="4686751"/>
                <a:ext cx="1282700"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Policy CA</a:t>
                </a:r>
                <a:endParaRPr lang="en-US" sz="1600" b="0" dirty="0">
                  <a:solidFill>
                    <a:srgbClr val="000000"/>
                  </a:solidFill>
                  <a:latin typeface="Segoe UI" pitchFamily="34" charset="0"/>
                  <a:ea typeface="Segoe UI" pitchFamily="34" charset="0"/>
                  <a:cs typeface="Segoe UI" pitchFamily="34" charset="0"/>
                </a:endParaRPr>
              </a:p>
            </p:txBody>
          </p:sp>
          <p:sp>
            <p:nvSpPr>
              <p:cNvPr id="59" name="Text Box 134"/>
              <p:cNvSpPr txBox="1">
                <a:spLocks noChangeArrowheads="1"/>
              </p:cNvSpPr>
              <p:nvPr/>
            </p:nvSpPr>
            <p:spPr bwMode="auto">
              <a:xfrm>
                <a:off x="2692399" y="4121047"/>
                <a:ext cx="956357"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Root CA</a:t>
                </a:r>
                <a:endParaRPr lang="en-US" sz="1600" b="0" dirty="0">
                  <a:solidFill>
                    <a:srgbClr val="000000"/>
                  </a:solidFill>
                  <a:latin typeface="Segoe UI" pitchFamily="34" charset="0"/>
                  <a:ea typeface="Segoe UI" pitchFamily="34" charset="0"/>
                  <a:cs typeface="Segoe UI" pitchFamily="34" charset="0"/>
                </a:endParaRPr>
              </a:p>
            </p:txBody>
          </p:sp>
          <p:sp>
            <p:nvSpPr>
              <p:cNvPr id="60" name="Text Box 135"/>
              <p:cNvSpPr txBox="1">
                <a:spLocks noChangeArrowheads="1"/>
              </p:cNvSpPr>
              <p:nvPr/>
            </p:nvSpPr>
            <p:spPr bwMode="auto">
              <a:xfrm>
                <a:off x="1024876" y="4725205"/>
                <a:ext cx="1282700"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Policy CA</a:t>
                </a:r>
                <a:endParaRPr lang="en-US" sz="1600" b="0" dirty="0">
                  <a:solidFill>
                    <a:srgbClr val="000000"/>
                  </a:solidFill>
                  <a:latin typeface="Segoe UI" pitchFamily="34" charset="0"/>
                  <a:ea typeface="Segoe UI" pitchFamily="34" charset="0"/>
                  <a:cs typeface="Segoe UI" pitchFamily="34" charset="0"/>
                </a:endParaRPr>
              </a:p>
            </p:txBody>
          </p:sp>
          <p:sp>
            <p:nvSpPr>
              <p:cNvPr id="61" name="Text Box 136"/>
              <p:cNvSpPr txBox="1">
                <a:spLocks noChangeArrowheads="1"/>
              </p:cNvSpPr>
              <p:nvPr/>
            </p:nvSpPr>
            <p:spPr bwMode="auto">
              <a:xfrm>
                <a:off x="834793" y="6011759"/>
                <a:ext cx="1333500"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2" name="Text Box 137"/>
              <p:cNvSpPr txBox="1">
                <a:spLocks noChangeArrowheads="1"/>
              </p:cNvSpPr>
              <p:nvPr/>
            </p:nvSpPr>
            <p:spPr bwMode="auto">
              <a:xfrm>
                <a:off x="1901369" y="6011759"/>
                <a:ext cx="1195841"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3" name="Text Box 138"/>
              <p:cNvSpPr txBox="1">
                <a:spLocks noChangeArrowheads="1"/>
              </p:cNvSpPr>
              <p:nvPr/>
            </p:nvSpPr>
            <p:spPr bwMode="auto">
              <a:xfrm>
                <a:off x="2935969" y="5105869"/>
                <a:ext cx="1186769"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4" name="Text Box 139"/>
              <p:cNvSpPr txBox="1">
                <a:spLocks noChangeArrowheads="1"/>
              </p:cNvSpPr>
              <p:nvPr/>
            </p:nvSpPr>
            <p:spPr bwMode="auto">
              <a:xfrm>
                <a:off x="5391373" y="5901191"/>
                <a:ext cx="1204014"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5" name="Text Box 140"/>
              <p:cNvSpPr txBox="1">
                <a:spLocks noChangeArrowheads="1"/>
              </p:cNvSpPr>
              <p:nvPr/>
            </p:nvSpPr>
            <p:spPr bwMode="auto">
              <a:xfrm>
                <a:off x="6412592" y="5900738"/>
                <a:ext cx="1286202"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6" name="Text Box 141"/>
              <p:cNvSpPr txBox="1">
                <a:spLocks noChangeArrowheads="1"/>
              </p:cNvSpPr>
              <p:nvPr/>
            </p:nvSpPr>
            <p:spPr bwMode="auto">
              <a:xfrm>
                <a:off x="7570106" y="5899150"/>
                <a:ext cx="1192894"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7" name="Text Box 163"/>
              <p:cNvSpPr txBox="1">
                <a:spLocks noChangeArrowheads="1"/>
              </p:cNvSpPr>
              <p:nvPr/>
            </p:nvSpPr>
            <p:spPr bwMode="auto">
              <a:xfrm>
                <a:off x="1253710" y="824173"/>
                <a:ext cx="2252887" cy="40011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spcBef>
                    <a:spcPct val="50000"/>
                  </a:spcBef>
                </a:pPr>
                <a:r>
                  <a:rPr lang="en-US" sz="2000">
                    <a:solidFill>
                      <a:srgbClr val="000000"/>
                    </a:solidFill>
                    <a:latin typeface="Segoe UI" pitchFamily="34" charset="0"/>
                    <a:ea typeface="Segoe UI" pitchFamily="34" charset="0"/>
                    <a:cs typeface="Segoe UI" pitchFamily="34" charset="0"/>
                  </a:rPr>
                  <a:t>Policy CA usage</a:t>
                </a:r>
                <a:endParaRPr lang="en-US" sz="2000" dirty="0">
                  <a:solidFill>
                    <a:srgbClr val="000000"/>
                  </a:solidFill>
                  <a:latin typeface="Segoe UI" pitchFamily="34" charset="0"/>
                  <a:ea typeface="Segoe UI" pitchFamily="34" charset="0"/>
                  <a:cs typeface="Segoe UI" pitchFamily="34" charset="0"/>
                </a:endParaRPr>
              </a:p>
            </p:txBody>
          </p:sp>
          <p:sp>
            <p:nvSpPr>
              <p:cNvPr id="68" name="Text Box 164"/>
              <p:cNvSpPr txBox="1">
                <a:spLocks noChangeArrowheads="1"/>
              </p:cNvSpPr>
              <p:nvPr/>
            </p:nvSpPr>
            <p:spPr bwMode="auto">
              <a:xfrm>
                <a:off x="5717585" y="933056"/>
                <a:ext cx="2917102" cy="40011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spcBef>
                    <a:spcPct val="50000"/>
                  </a:spcBef>
                </a:pPr>
                <a:r>
                  <a:rPr lang="en-US" sz="2000">
                    <a:solidFill>
                      <a:srgbClr val="000000"/>
                    </a:solidFill>
                    <a:latin typeface="Segoe UI" pitchFamily="34" charset="0"/>
                    <a:ea typeface="Segoe UI" pitchFamily="34" charset="0"/>
                    <a:cs typeface="Segoe UI" pitchFamily="34" charset="0"/>
                  </a:rPr>
                  <a:t>Two-tier hierarchy</a:t>
                </a:r>
                <a:endParaRPr lang="en-US" sz="2000" dirty="0">
                  <a:solidFill>
                    <a:srgbClr val="000000"/>
                  </a:solidFill>
                  <a:latin typeface="Segoe UI" pitchFamily="34" charset="0"/>
                  <a:ea typeface="Segoe UI" pitchFamily="34" charset="0"/>
                  <a:cs typeface="Segoe UI" pitchFamily="34" charset="0"/>
                </a:endParaRPr>
              </a:p>
            </p:txBody>
          </p:sp>
          <p:sp>
            <p:nvSpPr>
              <p:cNvPr id="69" name="Text Box 165"/>
              <p:cNvSpPr txBox="1">
                <a:spLocks noChangeArrowheads="1"/>
              </p:cNvSpPr>
              <p:nvPr/>
            </p:nvSpPr>
            <p:spPr bwMode="auto">
              <a:xfrm>
                <a:off x="2958841" y="6237704"/>
                <a:ext cx="3563550" cy="40011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spcBef>
                    <a:spcPct val="50000"/>
                  </a:spcBef>
                </a:pPr>
                <a:r>
                  <a:rPr lang="en-US" sz="2000">
                    <a:solidFill>
                      <a:srgbClr val="000000"/>
                    </a:solidFill>
                    <a:latin typeface="Segoe UI" pitchFamily="34" charset="0"/>
                    <a:ea typeface="Segoe UI" pitchFamily="34" charset="0"/>
                    <a:cs typeface="Segoe UI" pitchFamily="34" charset="0"/>
                  </a:rPr>
                  <a:t>Cross-certification trust</a:t>
                </a:r>
                <a:endParaRPr lang="en-US" sz="2000" dirty="0">
                  <a:solidFill>
                    <a:srgbClr val="000000"/>
                  </a:solidFill>
                  <a:latin typeface="Segoe UI" pitchFamily="34" charset="0"/>
                  <a:ea typeface="Segoe UI" pitchFamily="34" charset="0"/>
                  <a:cs typeface="Segoe UI" pitchFamily="34" charset="0"/>
                </a:endParaRPr>
              </a:p>
            </p:txBody>
          </p:sp>
          <p:sp>
            <p:nvSpPr>
              <p:cNvPr id="70" name="Line 103"/>
              <p:cNvSpPr>
                <a:spLocks noChangeShapeType="1"/>
              </p:cNvSpPr>
              <p:nvPr/>
            </p:nvSpPr>
            <p:spPr bwMode="auto">
              <a:xfrm>
                <a:off x="2447924" y="1681176"/>
                <a:ext cx="144463" cy="2260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71" name="Line 104"/>
              <p:cNvSpPr>
                <a:spLocks noChangeShapeType="1"/>
              </p:cNvSpPr>
              <p:nvPr/>
            </p:nvSpPr>
            <p:spPr bwMode="auto">
              <a:xfrm flipH="1" flipV="1">
                <a:off x="2752831" y="2326514"/>
                <a:ext cx="624686" cy="444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72" name="Line 104"/>
              <p:cNvSpPr>
                <a:spLocks noChangeShapeType="1"/>
              </p:cNvSpPr>
              <p:nvPr/>
            </p:nvSpPr>
            <p:spPr bwMode="auto">
              <a:xfrm flipH="1" flipV="1">
                <a:off x="2034391" y="2314814"/>
                <a:ext cx="369877" cy="46572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73" name="Line 95"/>
              <p:cNvSpPr>
                <a:spLocks noChangeShapeType="1"/>
              </p:cNvSpPr>
              <p:nvPr/>
            </p:nvSpPr>
            <p:spPr bwMode="auto">
              <a:xfrm flipH="1">
                <a:off x="3522660" y="4151313"/>
                <a:ext cx="3167063" cy="432708"/>
              </a:xfrm>
              <a:prstGeom prst="line">
                <a:avLst/>
              </a:prstGeom>
              <a:noFill/>
              <a:ln w="38100">
                <a:solidFill>
                  <a:srgbClr val="FF0000"/>
                </a:solidFill>
                <a:prstDash val="sys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74" name="Line 104"/>
              <p:cNvSpPr>
                <a:spLocks noChangeShapeType="1"/>
              </p:cNvSpPr>
              <p:nvPr/>
            </p:nvSpPr>
            <p:spPr bwMode="auto">
              <a:xfrm flipH="1" flipV="1">
                <a:off x="2364697" y="4324246"/>
                <a:ext cx="946828" cy="40095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75" name="Line 103"/>
              <p:cNvSpPr>
                <a:spLocks noChangeShapeType="1"/>
              </p:cNvSpPr>
              <p:nvPr/>
            </p:nvSpPr>
            <p:spPr bwMode="auto">
              <a:xfrm flipH="1">
                <a:off x="7023547" y="1963507"/>
                <a:ext cx="107156" cy="23359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sp>
            <p:nvSpPr>
              <p:cNvPr id="76" name="Line 103"/>
              <p:cNvSpPr>
                <a:spLocks noChangeShapeType="1"/>
              </p:cNvSpPr>
              <p:nvPr/>
            </p:nvSpPr>
            <p:spPr bwMode="auto">
              <a:xfrm>
                <a:off x="7357120" y="1967295"/>
                <a:ext cx="144463" cy="2260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600" dirty="0">
                  <a:solidFill>
                    <a:srgbClr val="000000"/>
                  </a:solidFill>
                  <a:latin typeface="Segoe UI" pitchFamily="34" charset="0"/>
                  <a:ea typeface="Segoe UI" pitchFamily="34" charset="0"/>
                  <a:cs typeface="Segoe UI" pitchFamily="34" charset="0"/>
                </a:endParaRPr>
              </a:p>
            </p:txBody>
          </p:sp>
          <p:pic>
            <p:nvPicPr>
              <p:cNvPr id="7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89730" y="1224283"/>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20168" y="1456895"/>
                <a:ext cx="327255" cy="229707"/>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13439" y="1948947"/>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043877" y="2181559"/>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1943" y="1896628"/>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742381" y="2129240"/>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40746" y="2745445"/>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71184" y="2978057"/>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9255" y="2730436"/>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519693" y="2963048"/>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22668" y="269199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353106" y="2924604"/>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9347" y="386277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09785" y="4095384"/>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5140" y="4739515"/>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05578" y="4972127"/>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1219" y="5481497"/>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81657" y="5714109"/>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44947" y="5518798"/>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75385" y="5751410"/>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82689" y="4616158"/>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413127" y="4848770"/>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22978" y="386277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920816" y="4096121"/>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38726" y="4583099"/>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924643" y="4753226"/>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05757" y="5462134"/>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36195" y="5694746"/>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1671" y="546647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942109" y="5699084"/>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66542" y="5462134"/>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996980" y="5694746"/>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7190" y="2261665"/>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037628" y="2494277"/>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4940" y="2225923"/>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55378" y="2458535"/>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92776" y="150179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323214" y="1734404"/>
              <a:ext cx="327255" cy="2297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630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Standalone vs. enterprise CAs</a:t>
            </a:r>
          </a:p>
        </p:txBody>
      </p:sp>
      <p:graphicFrame>
        <p:nvGraphicFramePr>
          <p:cNvPr id="4" name="Table 3"/>
          <p:cNvGraphicFramePr>
            <a:graphicFrameLocks noGrp="1"/>
          </p:cNvGraphicFramePr>
          <p:nvPr>
            <p:extLst>
              <p:ext uri="{D42A27DB-BD31-4B8C-83A1-F6EECF244321}">
                <p14:modId xmlns:p14="http://schemas.microsoft.com/office/powerpoint/2010/main" val="3568353639"/>
              </p:ext>
            </p:extLst>
          </p:nvPr>
        </p:nvGraphicFramePr>
        <p:xfrm>
          <a:off x="397563" y="859489"/>
          <a:ext cx="8348870" cy="5890989"/>
        </p:xfrm>
        <a:graphic>
          <a:graphicData uri="http://schemas.openxmlformats.org/drawingml/2006/table">
            <a:tbl>
              <a:tblPr firstRow="1" bandRow="1">
                <a:tableStyleId>{72833802-FEF1-4C79-8D5D-14CF1EAF98D9}</a:tableStyleId>
              </a:tblPr>
              <a:tblGrid>
                <a:gridCol w="4232797">
                  <a:extLst>
                    <a:ext uri="{9D8B030D-6E8A-4147-A177-3AD203B41FA5}">
                      <a16:colId xmlns="" xmlns:a16="http://schemas.microsoft.com/office/drawing/2014/main" val="20000"/>
                    </a:ext>
                  </a:extLst>
                </a:gridCol>
                <a:gridCol w="4116073">
                  <a:extLst>
                    <a:ext uri="{9D8B030D-6E8A-4147-A177-3AD203B41FA5}">
                      <a16:colId xmlns="" xmlns:a16="http://schemas.microsoft.com/office/drawing/2014/main" val="20001"/>
                    </a:ext>
                  </a:extLst>
                </a:gridCol>
              </a:tblGrid>
              <a:tr h="5426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u="none" strike="noStrike" cap="none" normalizeH="0" baseline="0" dirty="0">
                          <a:ln>
                            <a:noFill/>
                          </a:ln>
                          <a:effectLst/>
                        </a:rPr>
                        <a:t>Standalone CAs</a:t>
                      </a:r>
                      <a:endPar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algn="ctr"/>
                      <a:r>
                        <a:rPr lang="en-US" sz="2400" dirty="0"/>
                        <a:t>Enterprise</a:t>
                      </a:r>
                      <a:r>
                        <a:rPr lang="en-US" sz="2400" baseline="0" dirty="0"/>
                        <a:t> CAs</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 xmlns:a16="http://schemas.microsoft.com/office/drawing/2014/main" val="10000"/>
                  </a:ext>
                </a:extLst>
              </a:tr>
              <a:tr h="832104">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a:ln>
                            <a:noFill/>
                          </a:ln>
                          <a:effectLst/>
                        </a:rPr>
                        <a:t>Must be used if any CA (root/intermediate/policy) is offline because a standalone CA is not joined to an AD DS domain</a:t>
                      </a:r>
                    </a:p>
                    <a:p>
                      <a:endPar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Requires the use of AD DS</a:t>
                      </a:r>
                      <a:r>
                        <a:rPr kumimoji="0" lang="bs-Latn-BA" sz="2000" u="none" strike="noStrike" cap="none" normalizeH="0" baseline="0" dirty="0">
                          <a:ln>
                            <a:noFill/>
                          </a:ln>
                          <a:effectLst/>
                        </a:rPr>
                        <a:t> and stores information in </a:t>
                      </a:r>
                      <a:r>
                        <a:rPr kumimoji="0" lang="en-US" sz="2000" u="none" strike="noStrike" cap="none" normalizeH="0" baseline="0" dirty="0">
                          <a:ln>
                            <a:noFill/>
                          </a:ln>
                          <a:effectLst/>
                        </a:rPr>
                        <a:t/>
                      </a:r>
                      <a:br>
                        <a:rPr kumimoji="0" lang="en-US" sz="2000" u="none" strike="noStrike" cap="none" normalizeH="0" baseline="0" dirty="0">
                          <a:ln>
                            <a:noFill/>
                          </a:ln>
                          <a:effectLst/>
                        </a:rPr>
                      </a:br>
                      <a:r>
                        <a:rPr kumimoji="0" lang="bs-Latn-BA" sz="2000" u="none" strike="noStrike" cap="none" normalizeH="0" baseline="0" dirty="0">
                          <a:ln>
                            <a:noFill/>
                          </a:ln>
                          <a:effectLst/>
                        </a:rPr>
                        <a:t>AD DS</a:t>
                      </a:r>
                      <a:endParaRPr kumimoji="0" lang="en-US" sz="20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 xmlns:a16="http://schemas.microsoft.com/office/drawing/2014/main" val="10001"/>
                  </a:ext>
                </a:extLst>
              </a:tr>
              <a:tr h="1193888">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Can use Group Policy to propagate certificates to the trusted root CA certificate store</a:t>
                      </a:r>
                      <a:r>
                        <a:rPr kumimoji="0" lang="en-US" sz="2000" u="none" strike="noStrike" cap="none" normalizeH="0" baseline="0" dirty="0">
                          <a:ln>
                            <a:noFill/>
                          </a:ln>
                          <a:effectLst/>
                        </a:rPr>
                        <a:t>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 xmlns:a16="http://schemas.microsoft.com/office/drawing/2014/main" val="10002"/>
                  </a:ext>
                </a:extLst>
              </a:tr>
              <a:tr h="1193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Users </a:t>
                      </a:r>
                      <a:r>
                        <a:rPr kumimoji="0" lang="bs-Latn-BA" sz="2000" u="none" strike="noStrike" cap="none" normalizeH="0" baseline="0" dirty="0">
                          <a:ln>
                            <a:noFill/>
                          </a:ln>
                          <a:effectLst/>
                        </a:rPr>
                        <a:t>must </a:t>
                      </a:r>
                      <a:r>
                        <a:rPr kumimoji="0" lang="en-CA" sz="2000" u="none" strike="noStrike" cap="none" normalizeH="0" baseline="0" dirty="0">
                          <a:ln>
                            <a:noFill/>
                          </a:ln>
                          <a:effectLst/>
                        </a:rPr>
                        <a:t>provide identifying information and specify the type of certificate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Publishes user certificates and CRLs to AD DS</a:t>
                      </a:r>
                      <a:r>
                        <a:rPr kumimoji="0" lang="en-US" sz="2000" u="none" strike="noStrike" cap="none" normalizeH="0" baseline="0" dirty="0">
                          <a:ln>
                            <a:noFill/>
                          </a:ln>
                          <a:effectLst/>
                        </a:rPr>
                        <a:t>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 xmlns:a16="http://schemas.microsoft.com/office/drawing/2014/main" val="10003"/>
                  </a:ext>
                </a:extLst>
              </a:tr>
              <a:tr h="832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Does not </a:t>
                      </a:r>
                      <a:r>
                        <a:rPr kumimoji="0" lang="bs-Latn-BA" sz="2000" u="none" strike="noStrike" cap="none" normalizeH="0" baseline="0" dirty="0">
                          <a:ln>
                            <a:noFill/>
                          </a:ln>
                          <a:effectLst/>
                        </a:rPr>
                        <a:t>support</a:t>
                      </a:r>
                      <a:r>
                        <a:rPr kumimoji="0" lang="en-CA" sz="2000" u="none" strike="noStrike" cap="none" normalizeH="0" baseline="0" dirty="0">
                          <a:ln>
                            <a:noFill/>
                          </a:ln>
                          <a:effectLst/>
                        </a:rPr>
                        <a:t> certificate templates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Issues certificates based on a certificate template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 xmlns:a16="http://schemas.microsoft.com/office/drawing/2014/main" val="10004"/>
                  </a:ext>
                </a:extLst>
              </a:tr>
              <a:tr h="832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All certificate requests are kept pending until administrator approval</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Supports </a:t>
                      </a:r>
                      <a:r>
                        <a:rPr kumimoji="0" lang="en-CA" sz="2000" u="none" strike="noStrike" cap="none" normalizeH="0" baseline="0" dirty="0" err="1">
                          <a:ln>
                            <a:noFill/>
                          </a:ln>
                          <a:effectLst/>
                        </a:rPr>
                        <a:t>autoenrollment</a:t>
                      </a:r>
                      <a:r>
                        <a:rPr kumimoji="0" lang="en-CA" sz="2000" u="none" strike="noStrike" cap="none" normalizeH="0" baseline="0" dirty="0">
                          <a:ln>
                            <a:noFill/>
                          </a:ln>
                          <a:effectLst/>
                        </a:rPr>
                        <a:t> for issuing certificates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146981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8378e254-a6af-4b3f-97cc-fadfd0946e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Considerations for deploying a root CA</a:t>
            </a:r>
            <a:endParaRPr lang="en-US"/>
          </a:p>
        </p:txBody>
      </p:sp>
      <p:sp>
        <p:nvSpPr>
          <p:cNvPr id="4" name="TextBox 3"/>
          <p:cNvSpPr txBox="1"/>
          <p:nvPr/>
        </p:nvSpPr>
        <p:spPr>
          <a:xfrm>
            <a:off x="223520" y="955041"/>
            <a:ext cx="8696960" cy="6986528"/>
          </a:xfrm>
          <a:prstGeom prst="rect">
            <a:avLst/>
          </a:prstGeom>
          <a:noFill/>
        </p:spPr>
        <p:txBody>
          <a:bodyPr wrap="square" rtlCol="0">
            <a:spAutoFit/>
          </a:bodyPr>
          <a:lstStyle/>
          <a:p>
            <a:pPr marL="342900" lvl="0" indent="-342900" fontAlgn="base">
              <a:spcBef>
                <a:spcPct val="0"/>
              </a:spcBef>
              <a:spcAft>
                <a:spcPct val="0"/>
              </a:spcAft>
              <a:buClr>
                <a:srgbClr val="0070C0"/>
              </a:buClr>
              <a:buFont typeface="Arial" panose="020B0604020202020204" pitchFamily="34" charset="0"/>
              <a:buChar char="•"/>
            </a:pPr>
            <a:r>
              <a:rPr lang="en-US" sz="2800">
                <a:solidFill>
                  <a:srgbClr val="000000"/>
                </a:solidFill>
                <a:latin typeface="Segoe UI" panose="020B0502040204020203" pitchFamily="34" charset="0"/>
                <a:ea typeface="Segoe UI" panose="020B0502040204020203" pitchFamily="34" charset="0"/>
                <a:cs typeface="Segoe UI" panose="020B0502040204020203" pitchFamily="34" charset="0"/>
              </a:rPr>
              <a:t>Computer name and domain membership cannot change</a:t>
            </a:r>
          </a:p>
          <a:p>
            <a:pPr lvl="0" fontAlgn="base">
              <a:spcBef>
                <a:spcPct val="0"/>
              </a:spcBef>
              <a:spcAft>
                <a:spcPct val="0"/>
              </a:spcAft>
              <a:buClr>
                <a:srgbClr val="0070C0"/>
              </a:buClr>
            </a:pPr>
            <a:endParaRPr lang="en-US" sz="28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70C0"/>
              </a:buClr>
              <a:buFont typeface="Arial" panose="020B0604020202020204" pitchFamily="34" charset="0"/>
              <a:buChar char="•"/>
            </a:pPr>
            <a:r>
              <a:rPr lang="en-US" sz="2800">
                <a:solidFill>
                  <a:srgbClr val="000000"/>
                </a:solidFill>
                <a:latin typeface="Segoe UI" panose="020B0502040204020203" pitchFamily="34" charset="0"/>
                <a:ea typeface="Segoe UI" panose="020B0502040204020203" pitchFamily="34" charset="0"/>
                <a:cs typeface="Segoe UI" panose="020B0502040204020203" pitchFamily="34" charset="0"/>
              </a:rPr>
              <a:t>When you plan private key configuration, consider the following:</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CSP</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Key character length, with a default of 2,048</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The hash algorithm that is used to sign certificates issued by a CA</a:t>
            </a:r>
          </a:p>
          <a:p>
            <a:pPr lvl="1" fontAlgn="base">
              <a:spcBef>
                <a:spcPct val="0"/>
              </a:spcBef>
              <a:spcAft>
                <a:spcPct val="0"/>
              </a:spcAft>
              <a:buClr>
                <a:srgbClr val="0070C0"/>
              </a:buClr>
            </a:pPr>
            <a:endParaRPr lang="en-US" sz="28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70C0"/>
              </a:buClr>
              <a:buFont typeface="Arial" panose="020B0604020202020204" pitchFamily="34" charset="0"/>
              <a:buChar char="•"/>
            </a:pPr>
            <a:r>
              <a:rPr lang="en-US" sz="2800">
                <a:solidFill>
                  <a:srgbClr val="000000"/>
                </a:solidFill>
                <a:latin typeface="Segoe UI" panose="020B0502040204020203" pitchFamily="34" charset="0"/>
                <a:ea typeface="Segoe UI" panose="020B0502040204020203" pitchFamily="34" charset="0"/>
                <a:cs typeface="Segoe UI" panose="020B0502040204020203" pitchFamily="34" charset="0"/>
              </a:rPr>
              <a:t>When you plan a root CA, consider the following:</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Name and configuration</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Certificate database and log location</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Validity period</a:t>
            </a:r>
          </a:p>
          <a:p>
            <a:pPr lvl="1" fontAlgn="base">
              <a:spcBef>
                <a:spcPct val="0"/>
              </a:spcBef>
              <a:spcAft>
                <a:spcPct val="0"/>
              </a:spcAft>
              <a:buClr>
                <a:srgbClr val="0070C0"/>
              </a:buClr>
            </a:pPr>
            <a:endParaRPr lang="en-US" sz="28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914400" lvl="1" indent="-457200" fontAlgn="base">
              <a:spcBef>
                <a:spcPct val="0"/>
              </a:spcBef>
              <a:spcAft>
                <a:spcPct val="0"/>
              </a:spcAft>
              <a:buClr>
                <a:srgbClr val="0070C0"/>
              </a:buClr>
              <a:buFont typeface="Arial" panose="020B0604020202020204" pitchFamily="34" charset="0"/>
              <a:buChar char="•"/>
            </a:pPr>
            <a:endParaRPr lang="en-US" sz="28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800100" lvl="1" indent="-342900" fontAlgn="base">
              <a:spcBef>
                <a:spcPct val="0"/>
              </a:spcBef>
              <a:spcAft>
                <a:spcPct val="0"/>
              </a:spcAft>
              <a:buClr>
                <a:srgbClr val="0070C0"/>
              </a:buClr>
              <a:buFont typeface="Arial" panose="020B0604020202020204" pitchFamily="34" charset="0"/>
              <a:buChar char="•"/>
            </a:pPr>
            <a:endPar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1914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08dda5a1-f4e7-40a0-b820-d227942d72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Demonstration: Deploying an enterprise root CA</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bs-Latn-BA" kern="0">
                <a:solidFill>
                  <a:srgbClr val="000000"/>
                </a:solidFill>
              </a:rPr>
              <a:t>In this demonstration, you will </a:t>
            </a:r>
            <a:r>
              <a:rPr lang="en-CA" kern="0">
                <a:solidFill>
                  <a:srgbClr val="000000"/>
                </a:solidFill>
              </a:rPr>
              <a:t>see </a:t>
            </a:r>
            <a:r>
              <a:rPr lang="bs-Latn-BA" kern="0">
                <a:solidFill>
                  <a:srgbClr val="000000"/>
                </a:solidFill>
              </a:rPr>
              <a:t>how to deploy </a:t>
            </a:r>
            <a:r>
              <a:rPr lang="en-US" kern="0">
                <a:solidFill>
                  <a:srgbClr val="000000"/>
                </a:solidFill>
              </a:rPr>
              <a:t>an e</a:t>
            </a:r>
            <a:r>
              <a:rPr lang="bs-Latn-BA" kern="0">
                <a:solidFill>
                  <a:srgbClr val="000000"/>
                </a:solidFill>
              </a:rPr>
              <a:t>nterprise </a:t>
            </a:r>
            <a:r>
              <a:rPr lang="en-US" kern="0">
                <a:solidFill>
                  <a:srgbClr val="000000"/>
                </a:solidFill>
              </a:rPr>
              <a:t>r</a:t>
            </a:r>
            <a:r>
              <a:rPr lang="bs-Latn-BA" kern="0">
                <a:solidFill>
                  <a:srgbClr val="000000"/>
                </a:solidFill>
              </a:rPr>
              <a:t>oot CA</a:t>
            </a:r>
            <a:endParaRPr lang="en-US" kern="0" dirty="0">
              <a:solidFill>
                <a:srgbClr val="000000"/>
              </a:solidFill>
            </a:endParaRPr>
          </a:p>
        </p:txBody>
      </p:sp>
    </p:spTree>
    <p:extLst>
      <p:ext uri="{BB962C8B-B14F-4D97-AF65-F5344CB8AC3E}">
        <p14:creationId xmlns:p14="http://schemas.microsoft.com/office/powerpoint/2010/main" val="398744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106</TotalTime>
  <Words>5385</Words>
  <Application>Microsoft Office PowerPoint</Application>
  <PresentationFormat>On-screen Show (4:3)</PresentationFormat>
  <Paragraphs>536</Paragraphs>
  <Slides>32</Slides>
  <Notes>32</Notes>
  <HiddenSlides>6</HiddenSlides>
  <MMClips>0</MMClips>
  <ScaleCrop>false</ScaleCrop>
  <HeadingPairs>
    <vt:vector size="6" baseType="variant">
      <vt:variant>
        <vt:lpstr>Fonts Used</vt:lpstr>
      </vt:variant>
      <vt:variant>
        <vt:i4>7</vt:i4>
      </vt:variant>
      <vt:variant>
        <vt:lpstr>Theme</vt:lpstr>
      </vt:variant>
      <vt:variant>
        <vt:i4>28</vt:i4>
      </vt:variant>
      <vt:variant>
        <vt:lpstr>Slide Titles</vt:lpstr>
      </vt:variant>
      <vt:variant>
        <vt:i4>32</vt:i4>
      </vt:variant>
    </vt:vector>
  </HeadingPairs>
  <TitlesOfParts>
    <vt:vector size="67" baseType="lpstr">
      <vt:lpstr>Segoe UI</vt:lpstr>
      <vt:lpstr>Symbol</vt:lpstr>
      <vt:lpstr>Calibri</vt:lpstr>
      <vt:lpstr>Verdana</vt:lpstr>
      <vt:lpstr>Times New Roman</vt:lpstr>
      <vt:lpstr>Wingdings</vt:lpstr>
      <vt:lpstr>Arial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Module 8</vt:lpstr>
      <vt:lpstr>Module Overview</vt:lpstr>
      <vt:lpstr>Lesson 1: Deploying CAs</vt:lpstr>
      <vt:lpstr>PowerPoint Presentation</vt:lpstr>
      <vt:lpstr>What is AD CS?</vt:lpstr>
      <vt:lpstr>Options for implementing CA hierarchies</vt:lpstr>
      <vt:lpstr>Standalone vs. enterprise CAs</vt:lpstr>
      <vt:lpstr>Considerations for deploying a root CA</vt:lpstr>
      <vt:lpstr>Demonstration: Deploying an enterprise root CA</vt:lpstr>
      <vt:lpstr>PowerPoint Presentation</vt:lpstr>
      <vt:lpstr>Considerations for deploying a subordinate CA</vt:lpstr>
      <vt:lpstr>How to use the CAPolicy.inf file for installing a CA</vt:lpstr>
      <vt:lpstr>Lesson 2: Administering CAs</vt:lpstr>
      <vt:lpstr>PowerPoint Presentation</vt:lpstr>
      <vt:lpstr>PowerPoint Presentation</vt:lpstr>
      <vt:lpstr>Managing CAs</vt:lpstr>
      <vt:lpstr>Configuring CA security</vt:lpstr>
      <vt:lpstr>Security roles for CA administration</vt:lpstr>
      <vt:lpstr>Configuring CA policy and exit modules</vt:lpstr>
      <vt:lpstr>Configuring CDPs and AIA locations</vt:lpstr>
      <vt:lpstr>Demonstration: Configuring CA properties</vt:lpstr>
      <vt:lpstr>Lesson 3: Troubleshooting and maintaining CAs</vt:lpstr>
      <vt:lpstr>PowerPoint Presentation</vt:lpstr>
      <vt:lpstr>Troubleshooting CAs</vt:lpstr>
      <vt:lpstr>Renewing a CA certificate</vt:lpstr>
      <vt:lpstr>Moving a root CA to another computer</vt:lpstr>
      <vt:lpstr>Monitoring CA operations</vt:lpstr>
      <vt:lpstr>Lab: Deploying and configuring a two-tier CA hierarchy</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Anuradha Sridhar</dc:creator>
  <cp:lastModifiedBy>Anuradha Sridhar</cp:lastModifiedBy>
  <cp:revision>15</cp:revision>
  <dcterms:created xsi:type="dcterms:W3CDTF">2017-01-04T21:47:33Z</dcterms:created>
  <dcterms:modified xsi:type="dcterms:W3CDTF">2017-02-02T01:41:16Z</dcterms:modified>
</cp:coreProperties>
</file>