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7"/>
  </p:notesMasterIdLst>
  <p:sldIdLst>
    <p:sldId id="256" r:id="rId2"/>
    <p:sldId id="257" r:id="rId3"/>
    <p:sldId id="258" r:id="rId4"/>
    <p:sldId id="291" r:id="rId5"/>
    <p:sldId id="299" r:id="rId6"/>
    <p:sldId id="259" r:id="rId7"/>
    <p:sldId id="260" r:id="rId8"/>
    <p:sldId id="261" r:id="rId9"/>
    <p:sldId id="262" r:id="rId10"/>
    <p:sldId id="263" r:id="rId11"/>
    <p:sldId id="264" r:id="rId12"/>
    <p:sldId id="292" r:id="rId13"/>
    <p:sldId id="265" r:id="rId14"/>
    <p:sldId id="293" r:id="rId15"/>
    <p:sldId id="266" r:id="rId16"/>
    <p:sldId id="267" r:id="rId17"/>
    <p:sldId id="268" r:id="rId18"/>
    <p:sldId id="269" r:id="rId19"/>
    <p:sldId id="270" r:id="rId20"/>
    <p:sldId id="271" r:id="rId21"/>
    <p:sldId id="272" r:id="rId22"/>
    <p:sldId id="294" r:id="rId23"/>
    <p:sldId id="273" r:id="rId24"/>
    <p:sldId id="295" r:id="rId25"/>
    <p:sldId id="301" r:id="rId26"/>
    <p:sldId id="274" r:id="rId27"/>
    <p:sldId id="275" r:id="rId28"/>
    <p:sldId id="276" r:id="rId29"/>
    <p:sldId id="296" r:id="rId30"/>
    <p:sldId id="277" r:id="rId31"/>
    <p:sldId id="278" r:id="rId32"/>
    <p:sldId id="279" r:id="rId33"/>
    <p:sldId id="280" r:id="rId34"/>
    <p:sldId id="297" r:id="rId35"/>
    <p:sldId id="281" r:id="rId36"/>
    <p:sldId id="282" r:id="rId37"/>
    <p:sldId id="283" r:id="rId38"/>
    <p:sldId id="284" r:id="rId39"/>
    <p:sldId id="285" r:id="rId40"/>
    <p:sldId id="286" r:id="rId41"/>
    <p:sldId id="287" r:id="rId42"/>
    <p:sldId id="289" r:id="rId43"/>
    <p:sldId id="290" r:id="rId44"/>
    <p:sldId id="298" r:id="rId45"/>
    <p:sldId id="300" r:id="rId46"/>
  </p:sldIdLst>
  <p:sldSz cx="9144000" cy="6858000" type="screen4x3"/>
  <p:notesSz cx="6858000" cy="9144000"/>
  <p:embeddedFontLst>
    <p:embeddedFont>
      <p:font typeface="Segoe UI" panose="020B0502040204020203" pitchFamily="34" charset="0"/>
      <p:regular r:id="rId48"/>
      <p:bold r:id="rId49"/>
      <p:italic r:id="rId50"/>
      <p:boldItalic r:id="rId51"/>
    </p:embeddedFont>
    <p:embeddedFont>
      <p:font typeface="Verdana" panose="020B0604030504040204" pitchFamily="34" charset="0"/>
      <p:regular r:id="rId52"/>
      <p:bold r:id="rId53"/>
      <p:italic r:id="rId54"/>
      <p:boldItalic r:id="rId55"/>
    </p:embeddedFont>
    <p:embeddedFont>
      <p:font typeface="Calibri" panose="020F0502020204030204" pitchFamily="34" charset="0"/>
      <p:regular r:id="rId56"/>
      <p:bold r:id="rId57"/>
      <p:italic r:id="rId58"/>
      <p:boldItalic r:id="rId59"/>
    </p:embeddedFont>
  </p:embeddedFontLst>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57208" autoAdjust="0"/>
  </p:normalViewPr>
  <p:slideViewPr>
    <p:cSldViewPr>
      <p:cViewPr varScale="1">
        <p:scale>
          <a:sx n="110" d="100"/>
          <a:sy n="110" d="100"/>
        </p:scale>
        <p:origin x="186"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16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EA28F-BDE1-4693-9CCA-DD9703BDA435}"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810C0-1704-411C-8CB0-74D15DFA7960}" type="slidenum">
              <a:rPr lang="en-US" smtClean="0"/>
              <a:t>‹#›</a:t>
            </a:fld>
            <a:endParaRPr lang="en-US"/>
          </a:p>
        </p:txBody>
      </p:sp>
    </p:spTree>
    <p:extLst>
      <p:ext uri="{BB962C8B-B14F-4D97-AF65-F5344CB8AC3E}">
        <p14:creationId xmlns:p14="http://schemas.microsoft.com/office/powerpoint/2010/main" val="4190890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90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50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After completing this module, students will be able to:</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Deploy and manage certificate templates.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Manage certificate deployment, revocation, and recovery.</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Use certificates in a business environment.</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Implement and manage smart cards.</a:t>
            </a:r>
            <a:endParaRPr lang="en-US" sz="100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 PowerPoint file </a:t>
            </a:r>
            <a:r>
              <a:rPr lang="en-US" sz="1000" b="1">
                <a:latin typeface="Arial"/>
                <a:ea typeface="Calibri"/>
                <a:cs typeface="Times New Roman"/>
              </a:rPr>
              <a:t>20742B_09.pptx</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E9D810C0-1704-411C-8CB0-74D15DFA7960}"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369451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Mention that students should duplicate templates before they modify them, as a best practice. This preserves the original template for future duplication or as a reference. Students can replace a template with a new one by using the option to supersede an existing template. This option is available in each template.</a:t>
            </a:r>
          </a:p>
        </p:txBody>
      </p:sp>
      <p:sp>
        <p:nvSpPr>
          <p:cNvPr id="4" name="Slide Number Placeholder 3"/>
          <p:cNvSpPr>
            <a:spLocks noGrp="1"/>
          </p:cNvSpPr>
          <p:nvPr>
            <p:ph type="sldNum" sz="quarter" idx="10"/>
          </p:nvPr>
        </p:nvSpPr>
        <p:spPr/>
        <p:txBody>
          <a:bodyPr/>
          <a:lstStyle/>
          <a:p>
            <a:fld id="{E9D810C0-1704-411C-8CB0-74D15DFA7960}"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746216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For this demonstration, you will need the </a:t>
            </a:r>
            <a:r>
              <a:rPr lang="en-US" sz="1000" b="1" dirty="0">
                <a:latin typeface="Arial"/>
                <a:ea typeface="Calibri"/>
                <a:cs typeface="Times New Roman"/>
              </a:rPr>
              <a:t>20742B-LON-DC1</a:t>
            </a:r>
            <a:r>
              <a:rPr lang="en-US" sz="1000" dirty="0">
                <a:latin typeface="Arial"/>
                <a:ea typeface="Calibri"/>
                <a:cs typeface="Times New Roman"/>
              </a:rPr>
              <a:t> virtual machine. Sign in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 After you finish the demonstration, leave the virtual machine running for the next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On </a:t>
            </a:r>
            <a:r>
              <a:rPr lang="en-US" sz="1000" b="1" dirty="0">
                <a:effectLst/>
                <a:latin typeface="Arial"/>
                <a:ea typeface="Times New Roman"/>
                <a:cs typeface="Times New Roman"/>
              </a:rPr>
              <a:t>LON-DC1</a:t>
            </a:r>
            <a:r>
              <a:rPr lang="en-US" sz="1000" dirty="0">
                <a:effectLst/>
                <a:latin typeface="Arial"/>
                <a:ea typeface="Times New Roman"/>
                <a:cs typeface="Segoe UI"/>
              </a:rPr>
              <a:t>, in </a:t>
            </a:r>
            <a:r>
              <a:rPr lang="en-US" sz="1000" b="1" dirty="0">
                <a:effectLst/>
                <a:latin typeface="Arial"/>
                <a:ea typeface="Times New Roman"/>
                <a:cs typeface="Times New Roman"/>
              </a:rPr>
              <a:t>Server Manager</a:t>
            </a:r>
            <a:r>
              <a:rPr lang="en-US" sz="1000" dirty="0">
                <a:effectLst/>
                <a:latin typeface="Arial"/>
                <a:ea typeface="Times New Roman"/>
                <a:cs typeface="Segoe UI"/>
              </a:rPr>
              <a:t>, click </a:t>
            </a:r>
            <a:r>
              <a:rPr lang="en-US" sz="1000" b="1" dirty="0">
                <a:effectLst/>
                <a:latin typeface="Arial"/>
                <a:ea typeface="Times New Roman"/>
                <a:cs typeface="Times New Roman"/>
              </a:rPr>
              <a:t>Tools</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Segoe UI"/>
              </a:rPr>
              <a:t>and</a:t>
            </a:r>
            <a:r>
              <a:rPr lang="en-US" sz="1000" b="1" dirty="0">
                <a:effectLst/>
                <a:latin typeface="Arial"/>
                <a:ea typeface="Times New Roman"/>
                <a:cs typeface="Times New Roman"/>
              </a:rPr>
              <a:t> </a:t>
            </a:r>
            <a:r>
              <a:rPr lang="en-US" sz="1000" dirty="0">
                <a:effectLst/>
                <a:latin typeface="Arial"/>
                <a:ea typeface="Times New Roman"/>
                <a:cs typeface="Segoe UI"/>
              </a:rPr>
              <a:t>then</a:t>
            </a:r>
            <a:r>
              <a:rPr lang="en-US" sz="1000" b="1" dirty="0">
                <a:effectLst/>
                <a:latin typeface="Arial"/>
                <a:ea typeface="Times New Roman"/>
                <a:cs typeface="Times New Roman"/>
              </a:rPr>
              <a:t> </a:t>
            </a:r>
            <a:r>
              <a:rPr lang="en-US" sz="1000" dirty="0">
                <a:effectLst/>
                <a:latin typeface="Arial"/>
                <a:ea typeface="Times New Roman"/>
                <a:cs typeface="Segoe UI"/>
              </a:rPr>
              <a:t>click </a:t>
            </a:r>
            <a:r>
              <a:rPr lang="en-US" sz="1000" b="1" dirty="0">
                <a:effectLst/>
                <a:latin typeface="Arial"/>
                <a:ea typeface="Times New Roman"/>
                <a:cs typeface="Times New Roman"/>
              </a:rPr>
              <a:t>Certification Authority</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In the</a:t>
            </a:r>
            <a:r>
              <a:rPr lang="en-US" sz="1000" b="1" dirty="0">
                <a:effectLst/>
                <a:latin typeface="Arial"/>
                <a:ea typeface="Times New Roman"/>
                <a:cs typeface="Times New Roman"/>
              </a:rPr>
              <a:t> Certification Authority </a:t>
            </a:r>
            <a:r>
              <a:rPr lang="en-US" sz="1000" dirty="0">
                <a:effectLst/>
                <a:latin typeface="Arial"/>
                <a:ea typeface="Times New Roman"/>
                <a:cs typeface="Segoe UI"/>
              </a:rPr>
              <a:t>console,</a:t>
            </a:r>
            <a:r>
              <a:rPr lang="en-US" sz="1000" b="1" dirty="0">
                <a:effectLst/>
                <a:latin typeface="Arial"/>
                <a:ea typeface="Times New Roman"/>
                <a:cs typeface="Times New Roman"/>
              </a:rPr>
              <a:t> </a:t>
            </a:r>
            <a:r>
              <a:rPr lang="en-US" sz="1000" dirty="0">
                <a:effectLst/>
                <a:latin typeface="Arial"/>
                <a:ea typeface="Times New Roman"/>
                <a:cs typeface="Segoe UI"/>
              </a:rPr>
              <a:t>expand</a:t>
            </a:r>
            <a:r>
              <a:rPr lang="en-US" sz="1000" b="1" dirty="0">
                <a:effectLst/>
                <a:latin typeface="Arial"/>
                <a:ea typeface="Times New Roman"/>
                <a:cs typeface="Times New Roman"/>
              </a:rPr>
              <a:t> </a:t>
            </a:r>
            <a:r>
              <a:rPr lang="en-US" sz="1000" b="1" dirty="0" err="1">
                <a:effectLst/>
                <a:latin typeface="Arial"/>
                <a:ea typeface="Times New Roman"/>
                <a:cs typeface="Times New Roman"/>
              </a:rPr>
              <a:t>AdatumCA</a:t>
            </a:r>
            <a:r>
              <a:rPr lang="en-US" sz="1000" dirty="0">
                <a:effectLst/>
                <a:latin typeface="Arial"/>
                <a:ea typeface="Times New Roman"/>
                <a:cs typeface="Segoe UI"/>
              </a:rPr>
              <a:t>,</a:t>
            </a:r>
            <a:r>
              <a:rPr lang="en-US" sz="1000" b="1" dirty="0">
                <a:effectLst/>
                <a:latin typeface="Arial"/>
                <a:ea typeface="Times New Roman"/>
                <a:cs typeface="Times New Roman"/>
              </a:rPr>
              <a:t> </a:t>
            </a:r>
            <a:r>
              <a:rPr lang="en-US" sz="1000" dirty="0">
                <a:effectLst/>
                <a:latin typeface="Arial"/>
                <a:ea typeface="Times New Roman"/>
                <a:cs typeface="Segoe UI"/>
              </a:rPr>
              <a:t>right</a:t>
            </a:r>
            <a:r>
              <a:rPr lang="en-US" sz="1000" dirty="0">
                <a:effectLst/>
                <a:latin typeface="Arial"/>
                <a:ea typeface="Times New Roman"/>
                <a:cs typeface="Times New Roman"/>
              </a:rPr>
              <a:t>-</a:t>
            </a:r>
            <a:r>
              <a:rPr lang="en-US" sz="1000" dirty="0">
                <a:effectLst/>
                <a:latin typeface="Arial"/>
                <a:ea typeface="Times New Roman"/>
                <a:cs typeface="Segoe UI"/>
              </a:rPr>
              <a:t>click</a:t>
            </a:r>
            <a:r>
              <a:rPr lang="en-US" sz="1000" b="1" dirty="0">
                <a:effectLst/>
                <a:latin typeface="Arial"/>
                <a:ea typeface="Times New Roman"/>
                <a:cs typeface="Times New Roman"/>
              </a:rPr>
              <a:t> Certificate Templates</a:t>
            </a:r>
            <a:r>
              <a:rPr lang="en-US" sz="1000" dirty="0">
                <a:effectLst/>
                <a:latin typeface="Arial"/>
                <a:ea typeface="Times New Roman"/>
                <a:cs typeface="Segoe UI"/>
              </a:rPr>
              <a:t>, and then click</a:t>
            </a:r>
            <a:r>
              <a:rPr lang="en-US" sz="1000" b="1" dirty="0">
                <a:effectLst/>
                <a:latin typeface="Arial"/>
                <a:ea typeface="Times New Roman"/>
                <a:cs typeface="Times New Roman"/>
              </a:rPr>
              <a:t> Manage</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Review the list of default templates. Examine the templates and their properties.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In the </a:t>
            </a:r>
            <a:r>
              <a:rPr lang="en-US" sz="1000" dirty="0">
                <a:effectLst/>
                <a:latin typeface="Arial"/>
                <a:ea typeface="Times New Roman"/>
                <a:cs typeface="Times New Roman"/>
              </a:rPr>
              <a:t>details</a:t>
            </a:r>
            <a:r>
              <a:rPr lang="en-US" sz="1000" dirty="0">
                <a:effectLst/>
                <a:latin typeface="Arial"/>
                <a:ea typeface="Times New Roman"/>
                <a:cs typeface="Segoe UI"/>
              </a:rPr>
              <a:t> pane, double-click </a:t>
            </a:r>
            <a:r>
              <a:rPr lang="en-US" sz="1000" b="1" dirty="0">
                <a:effectLst/>
                <a:latin typeface="Arial"/>
                <a:ea typeface="Times New Roman"/>
                <a:cs typeface="Times New Roman"/>
              </a:rPr>
              <a:t>IPsec</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In the </a:t>
            </a:r>
            <a:r>
              <a:rPr lang="en-US" sz="1000" b="1" dirty="0">
                <a:effectLst/>
                <a:latin typeface="Arial"/>
                <a:ea typeface="Times New Roman"/>
                <a:cs typeface="Times New Roman"/>
              </a:rPr>
              <a:t>IPsec Properties</a:t>
            </a:r>
            <a:r>
              <a:rPr lang="en-US" sz="1000" dirty="0">
                <a:effectLst/>
                <a:latin typeface="Arial"/>
                <a:ea typeface="Times New Roman"/>
                <a:cs typeface="Segoe UI"/>
              </a:rPr>
              <a:t> dialog box, click through the tabs, and then note what you can modify on each. Notice that on the </a:t>
            </a:r>
            <a:r>
              <a:rPr lang="en-US" sz="1000" b="1" dirty="0">
                <a:effectLst/>
                <a:latin typeface="Arial"/>
                <a:ea typeface="Times New Roman"/>
                <a:cs typeface="Times New Roman"/>
              </a:rPr>
              <a:t>Security</a:t>
            </a:r>
            <a:r>
              <a:rPr lang="en-US" sz="1000" dirty="0">
                <a:effectLst/>
                <a:latin typeface="Arial"/>
                <a:ea typeface="Times New Roman"/>
                <a:cs typeface="Segoe UI"/>
              </a:rPr>
              <a:t> tab, you can define permissions for enrollment. Click </a:t>
            </a:r>
            <a:r>
              <a:rPr lang="en-US" sz="1000" b="1" dirty="0">
                <a:effectLst/>
                <a:latin typeface="Arial"/>
                <a:ea typeface="Times New Roman"/>
                <a:cs typeface="Times New Roman"/>
              </a:rPr>
              <a:t>Cancel</a:t>
            </a:r>
            <a:r>
              <a:rPr lang="en-US" sz="1000" dirty="0">
                <a:effectLst/>
                <a:latin typeface="Arial"/>
                <a:ea typeface="Times New Roman"/>
                <a:cs typeface="Segoe UI"/>
              </a:rPr>
              <a:t> to close the template.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In the </a:t>
            </a:r>
            <a:r>
              <a:rPr lang="en-US" sz="1000" b="1" dirty="0">
                <a:effectLst/>
                <a:latin typeface="Arial"/>
                <a:ea typeface="Times New Roman"/>
                <a:cs typeface="Times New Roman"/>
              </a:rPr>
              <a:t>Certificate Templates</a:t>
            </a:r>
            <a:r>
              <a:rPr lang="en-US" sz="1000" dirty="0">
                <a:effectLst/>
                <a:latin typeface="Arial"/>
                <a:ea typeface="Times New Roman"/>
                <a:cs typeface="Segoe UI"/>
              </a:rPr>
              <a:t> </a:t>
            </a:r>
            <a:r>
              <a:rPr lang="en-US" sz="1000" b="1" dirty="0">
                <a:effectLst/>
                <a:latin typeface="Arial"/>
                <a:ea typeface="Times New Roman"/>
                <a:cs typeface="Times New Roman"/>
              </a:rPr>
              <a:t>Console</a:t>
            </a:r>
            <a:r>
              <a:rPr lang="en-US" sz="1000" dirty="0">
                <a:effectLst/>
                <a:latin typeface="Arial"/>
                <a:ea typeface="Times New Roman"/>
                <a:cs typeface="Segoe UI"/>
              </a:rPr>
              <a:t>, in the </a:t>
            </a:r>
            <a:r>
              <a:rPr lang="en-US" sz="1000" dirty="0">
                <a:effectLst/>
                <a:latin typeface="Arial"/>
                <a:ea typeface="Times New Roman"/>
                <a:cs typeface="Times New Roman"/>
              </a:rPr>
              <a:t>details</a:t>
            </a:r>
            <a:r>
              <a:rPr lang="en-US" sz="1000" dirty="0">
                <a:effectLst/>
                <a:latin typeface="Arial"/>
                <a:ea typeface="Times New Roman"/>
                <a:cs typeface="Segoe UI"/>
              </a:rPr>
              <a:t> pane, right-click the </a:t>
            </a:r>
            <a:r>
              <a:rPr lang="en-US" sz="1000" b="1" dirty="0">
                <a:effectLst/>
                <a:latin typeface="Arial"/>
                <a:ea typeface="Times New Roman"/>
                <a:cs typeface="Times New Roman"/>
              </a:rPr>
              <a:t>Exchange User</a:t>
            </a:r>
            <a:r>
              <a:rPr lang="en-US" sz="1000" dirty="0">
                <a:effectLst/>
                <a:latin typeface="Arial"/>
                <a:ea typeface="Times New Roman"/>
                <a:cs typeface="Segoe UI"/>
              </a:rPr>
              <a:t> certificate template, and then click </a:t>
            </a:r>
            <a:r>
              <a:rPr lang="en-US" sz="1000" b="1" dirty="0">
                <a:effectLst/>
                <a:latin typeface="Arial"/>
                <a:ea typeface="Times New Roman"/>
                <a:cs typeface="Times New Roman"/>
              </a:rPr>
              <a:t>Duplicate Template</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In the </a:t>
            </a:r>
            <a:r>
              <a:rPr lang="en-US" sz="1000" b="1" dirty="0">
                <a:effectLst/>
                <a:latin typeface="Arial"/>
                <a:ea typeface="Times New Roman"/>
                <a:cs typeface="Times New Roman"/>
              </a:rPr>
              <a:t>Properties of New Template</a:t>
            </a:r>
            <a:r>
              <a:rPr lang="en-US" sz="1000" dirty="0">
                <a:effectLst/>
                <a:latin typeface="Arial"/>
                <a:ea typeface="Times New Roman"/>
                <a:cs typeface="Segoe UI"/>
              </a:rPr>
              <a:t> dialog box, review options on the </a:t>
            </a:r>
            <a:r>
              <a:rPr lang="en-US" sz="1000" b="1" dirty="0">
                <a:effectLst/>
                <a:latin typeface="Arial"/>
                <a:ea typeface="Times New Roman"/>
                <a:cs typeface="Times New Roman"/>
              </a:rPr>
              <a:t>Compatibility</a:t>
            </a:r>
            <a:r>
              <a:rPr lang="en-US" sz="1000" dirty="0">
                <a:effectLst/>
                <a:latin typeface="Arial"/>
                <a:ea typeface="Times New Roman"/>
                <a:cs typeface="Segoe UI"/>
              </a:rPr>
              <a:t> tab.</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Click the </a:t>
            </a:r>
            <a:r>
              <a:rPr lang="en-US" sz="1000" b="1" dirty="0">
                <a:effectLst/>
                <a:latin typeface="Arial"/>
                <a:ea typeface="Times New Roman"/>
                <a:cs typeface="Times New Roman"/>
              </a:rPr>
              <a:t>General</a:t>
            </a:r>
            <a:r>
              <a:rPr lang="en-US" sz="1000" dirty="0">
                <a:effectLst/>
                <a:latin typeface="Arial"/>
                <a:ea typeface="Times New Roman"/>
                <a:cs typeface="Segoe UI"/>
              </a:rPr>
              <a:t> tab, and then in the </a:t>
            </a:r>
            <a:r>
              <a:rPr lang="en-US" sz="1000" b="1" dirty="0">
                <a:effectLst/>
                <a:latin typeface="Arial"/>
                <a:ea typeface="Times New Roman"/>
                <a:cs typeface="Times New Roman"/>
              </a:rPr>
              <a:t>Template</a:t>
            </a:r>
            <a:r>
              <a:rPr lang="en-US" sz="1000" dirty="0">
                <a:effectLst/>
                <a:latin typeface="Arial"/>
                <a:ea typeface="Times New Roman"/>
                <a:cs typeface="Segoe UI"/>
              </a:rPr>
              <a:t> </a:t>
            </a:r>
            <a:r>
              <a:rPr lang="en-US" sz="1000" b="1" dirty="0">
                <a:effectLst/>
                <a:latin typeface="Arial"/>
                <a:ea typeface="Times New Roman"/>
                <a:cs typeface="Times New Roman"/>
              </a:rPr>
              <a:t>display name</a:t>
            </a:r>
            <a:r>
              <a:rPr lang="en-US" sz="1000" dirty="0">
                <a:effectLst/>
                <a:latin typeface="Arial"/>
                <a:ea typeface="Times New Roman"/>
                <a:cs typeface="Segoe UI"/>
              </a:rPr>
              <a:t> text box, type </a:t>
            </a:r>
            <a:r>
              <a:rPr lang="en-US" sz="1000" b="1" dirty="0">
                <a:effectLst/>
                <a:latin typeface="Arial"/>
                <a:ea typeface="Times New Roman"/>
                <a:cs typeface="Times New Roman"/>
              </a:rPr>
              <a:t>Exchange User Test1</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Click the </a:t>
            </a:r>
            <a:r>
              <a:rPr lang="en-US" sz="1000" b="1" dirty="0">
                <a:effectLst/>
                <a:latin typeface="Arial"/>
                <a:ea typeface="Times New Roman"/>
                <a:cs typeface="Times New Roman"/>
              </a:rPr>
              <a:t>Superseded Templates</a:t>
            </a:r>
            <a:r>
              <a:rPr lang="en-US" sz="1000" dirty="0">
                <a:effectLst/>
                <a:latin typeface="Arial"/>
                <a:ea typeface="Times New Roman"/>
                <a:cs typeface="Segoe UI"/>
              </a:rPr>
              <a:t> tab, and then click </a:t>
            </a:r>
            <a:r>
              <a:rPr lang="en-US" sz="1000" b="1" dirty="0">
                <a:effectLst/>
                <a:latin typeface="Arial"/>
                <a:ea typeface="Times New Roman"/>
                <a:cs typeface="Times New Roman"/>
              </a:rPr>
              <a:t>Add</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Click the </a:t>
            </a:r>
            <a:r>
              <a:rPr lang="en-US" sz="1000" b="1" dirty="0">
                <a:effectLst/>
                <a:latin typeface="Arial"/>
                <a:ea typeface="Times New Roman"/>
                <a:cs typeface="Times New Roman"/>
              </a:rPr>
              <a:t>Exchange User</a:t>
            </a:r>
            <a:r>
              <a:rPr lang="en-US" sz="1000" dirty="0">
                <a:effectLst/>
                <a:latin typeface="Arial"/>
                <a:ea typeface="Times New Roman"/>
                <a:cs typeface="Segoe UI"/>
              </a:rPr>
              <a:t> template, and then click </a:t>
            </a:r>
            <a:r>
              <a:rPr lang="en-US" sz="1000" b="1" dirty="0">
                <a:effectLst/>
                <a:latin typeface="Arial"/>
                <a:ea typeface="Times New Roman"/>
                <a:cs typeface="Times New Roman"/>
              </a:rPr>
              <a:t>OK</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Segoe UI"/>
              </a:rPr>
              <a:t>Click the </a:t>
            </a:r>
            <a:r>
              <a:rPr lang="en-US" sz="1000" b="1" dirty="0">
                <a:effectLst/>
                <a:latin typeface="Arial"/>
                <a:ea typeface="Times New Roman"/>
                <a:cs typeface="Times New Roman"/>
              </a:rPr>
              <a:t>Security</a:t>
            </a:r>
            <a:r>
              <a:rPr lang="en-US" sz="1000" dirty="0">
                <a:effectLst/>
                <a:latin typeface="Arial"/>
                <a:ea typeface="Times New Roman"/>
                <a:cs typeface="Segoe UI"/>
              </a:rPr>
              <a:t> tab, and then click </a:t>
            </a:r>
            <a:r>
              <a:rPr lang="en-US" sz="1000" b="1" dirty="0">
                <a:effectLst/>
                <a:latin typeface="Arial"/>
                <a:ea typeface="Times New Roman"/>
                <a:cs typeface="Times New Roman"/>
              </a:rPr>
              <a:t>Authenticated Users</a:t>
            </a:r>
            <a:r>
              <a:rPr lang="en-US" sz="1000" dirty="0">
                <a:effectLst/>
                <a:latin typeface="Arial"/>
                <a:ea typeface="Times New Roman"/>
                <a:cs typeface="Segoe UI"/>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9D810C0-1704-411C-8CB0-74D15DFA7960}"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944154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12"/>
              <a:tabLst>
                <a:tab pos="685800" algn="l"/>
              </a:tabLst>
            </a:pPr>
            <a:r>
              <a:rPr lang="en-US" sz="1000" dirty="0">
                <a:latin typeface="Arial"/>
                <a:ea typeface="Times New Roman"/>
                <a:cs typeface="Segoe UI"/>
              </a:rPr>
              <a:t>Under the </a:t>
            </a:r>
            <a:r>
              <a:rPr lang="en-US" sz="1000" b="1" dirty="0">
                <a:latin typeface="Arial"/>
                <a:ea typeface="Times New Roman"/>
                <a:cs typeface="Times New Roman"/>
              </a:rPr>
              <a:t>Permissions for Authenticated Users</a:t>
            </a:r>
            <a:r>
              <a:rPr lang="en-US" sz="1000" dirty="0">
                <a:latin typeface="Arial"/>
                <a:ea typeface="Times New Roman"/>
                <a:cs typeface="Segoe UI"/>
              </a:rPr>
              <a:t> node, select the </a:t>
            </a:r>
            <a:r>
              <a:rPr lang="en-US" sz="1000" b="1" dirty="0">
                <a:latin typeface="Arial"/>
                <a:ea typeface="Times New Roman"/>
                <a:cs typeface="Times New Roman"/>
              </a:rPr>
              <a:t>Allow</a:t>
            </a:r>
            <a:r>
              <a:rPr lang="en-US" sz="1000" dirty="0">
                <a:latin typeface="Arial"/>
                <a:ea typeface="Times New Roman"/>
                <a:cs typeface="Segoe UI"/>
              </a:rPr>
              <a:t> check boxes for both </a:t>
            </a:r>
            <a:r>
              <a:rPr lang="en-US" sz="1000" b="1" dirty="0">
                <a:latin typeface="Arial"/>
                <a:ea typeface="Times New Roman"/>
                <a:cs typeface="Times New Roman"/>
              </a:rPr>
              <a:t>Enroll</a:t>
            </a:r>
            <a:r>
              <a:rPr lang="en-US" sz="1000" dirty="0">
                <a:latin typeface="Arial"/>
                <a:ea typeface="Times New Roman"/>
                <a:cs typeface="Segoe UI"/>
              </a:rPr>
              <a:t> and </a:t>
            </a:r>
            <a:r>
              <a:rPr lang="en-US" sz="1000" b="1" dirty="0" err="1">
                <a:latin typeface="Arial"/>
                <a:ea typeface="Times New Roman"/>
                <a:cs typeface="Times New Roman"/>
              </a:rPr>
              <a:t>Autoenroll</a:t>
            </a:r>
            <a:r>
              <a:rPr lang="en-US" sz="1000" dirty="0">
                <a:latin typeface="Arial"/>
                <a:ea typeface="Times New Roman"/>
                <a:cs typeface="Segoe UI"/>
              </a:rPr>
              <a:t>, and then click </a:t>
            </a:r>
            <a:r>
              <a:rPr lang="en-US" sz="1000" b="1" dirty="0">
                <a:latin typeface="Arial"/>
                <a:ea typeface="Times New Roman"/>
                <a:cs typeface="Times New Roman"/>
              </a:rPr>
              <a:t>OK</a:t>
            </a:r>
            <a:r>
              <a:rPr lang="en-US" sz="1000" dirty="0">
                <a:latin typeface="Arial"/>
                <a:ea typeface="Times New Roman"/>
                <a:cs typeface="Segoe UI"/>
              </a:rPr>
              <a:t>. </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12"/>
              <a:tabLst>
                <a:tab pos="685800" algn="l"/>
              </a:tabLst>
            </a:pPr>
            <a:r>
              <a:rPr lang="en-US" sz="1000" dirty="0">
                <a:latin typeface="Arial"/>
                <a:ea typeface="Times New Roman"/>
                <a:cs typeface="Segoe UI"/>
              </a:rPr>
              <a:t>Close the </a:t>
            </a:r>
            <a:r>
              <a:rPr lang="en-US" sz="1000" b="1" dirty="0">
                <a:latin typeface="Arial"/>
                <a:ea typeface="Times New Roman"/>
                <a:cs typeface="Times New Roman"/>
              </a:rPr>
              <a:t>Certificate Templates Console</a:t>
            </a:r>
            <a:r>
              <a:rPr lang="en-US" sz="1000" dirty="0">
                <a:latin typeface="Arial"/>
                <a:ea typeface="Times New Roman"/>
                <a:cs typeface="Segoe UI"/>
              </a:rPr>
              <a:t>.</a:t>
            </a:r>
            <a:endParaRPr lang="en-US" sz="1000" dirty="0">
              <a:latin typeface="Arial"/>
              <a:ea typeface="Times New Roman"/>
              <a:cs typeface="Times New Roman"/>
            </a:endParaRPr>
          </a:p>
          <a:p>
            <a:pPr marL="342900" lvl="0" indent="-342900">
              <a:lnSpc>
                <a:spcPct val="115000"/>
              </a:lnSpc>
              <a:spcAft>
                <a:spcPts val="995"/>
              </a:spcAft>
              <a:buFont typeface="+mj-lt"/>
              <a:buAutoNum type="arabicPeriod" startAt="14"/>
              <a:tabLst>
                <a:tab pos="685800" algn="l"/>
              </a:tabLst>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Certification Authority</a:t>
            </a:r>
            <a:r>
              <a:rPr lang="en-US" sz="1000" dirty="0">
                <a:solidFill>
                  <a:prstClr val="black"/>
                </a:solidFill>
                <a:latin typeface="Arial"/>
                <a:ea typeface="Times New Roman"/>
                <a:cs typeface="Segoe UI"/>
              </a:rPr>
              <a:t> console, right-click </a:t>
            </a:r>
            <a:r>
              <a:rPr lang="en-US" sz="1000" b="1" dirty="0">
                <a:solidFill>
                  <a:prstClr val="black"/>
                </a:solidFill>
                <a:latin typeface="Arial"/>
                <a:ea typeface="Times New Roman"/>
                <a:cs typeface="Times New Roman"/>
              </a:rPr>
              <a:t>Certificate Templates</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point to </a:t>
            </a:r>
            <a:r>
              <a:rPr lang="en-US" sz="1000" b="1" dirty="0">
                <a:solidFill>
                  <a:prstClr val="black"/>
                </a:solidFill>
                <a:latin typeface="Arial"/>
                <a:ea typeface="Times New Roman"/>
                <a:cs typeface="Times New Roman"/>
              </a:rPr>
              <a:t>New</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Certificate Template to Issue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tabLst>
                <a:tab pos="685800" algn="l"/>
              </a:tabLst>
            </a:pPr>
            <a:r>
              <a:rPr lang="en-US" sz="1000" dirty="0">
                <a:solidFill>
                  <a:prstClr val="black"/>
                </a:solidFill>
                <a:latin typeface="Arial"/>
                <a:ea typeface="Calibri"/>
                <a:cs typeface="Segoe UI"/>
              </a:rPr>
              <a:t>In the </a:t>
            </a:r>
            <a:r>
              <a:rPr lang="en-US" sz="1000" b="1" dirty="0">
                <a:solidFill>
                  <a:prstClr val="black"/>
                </a:solidFill>
                <a:latin typeface="Arial"/>
                <a:ea typeface="Calibri"/>
                <a:cs typeface="Times New Roman"/>
              </a:rPr>
              <a:t>Enable Certificate Templates</a:t>
            </a:r>
            <a:r>
              <a:rPr lang="en-US" sz="1000" dirty="0">
                <a:solidFill>
                  <a:prstClr val="black"/>
                </a:solidFill>
                <a:latin typeface="Arial"/>
                <a:ea typeface="Calibri"/>
                <a:cs typeface="Segoe UI"/>
              </a:rPr>
              <a:t> dialog box, select the </a:t>
            </a:r>
            <a:r>
              <a:rPr lang="en-US" sz="1000" b="1" dirty="0">
                <a:solidFill>
                  <a:prstClr val="black"/>
                </a:solidFill>
                <a:latin typeface="Arial"/>
                <a:ea typeface="Calibri"/>
                <a:cs typeface="Times New Roman"/>
              </a:rPr>
              <a:t>Exchange User Test1</a:t>
            </a:r>
            <a:r>
              <a:rPr lang="en-US" sz="1000" dirty="0">
                <a:solidFill>
                  <a:prstClr val="black"/>
                </a:solidFill>
                <a:latin typeface="Arial"/>
                <a:ea typeface="Calibri"/>
                <a:cs typeface="Segoe UI"/>
              </a:rPr>
              <a:t> certificate, and then click </a:t>
            </a:r>
            <a:r>
              <a:rPr lang="en-US" sz="1000" b="1" dirty="0">
                <a:solidFill>
                  <a:prstClr val="black"/>
                </a:solidFill>
                <a:latin typeface="Arial"/>
                <a:ea typeface="Calibri"/>
                <a:cs typeface="Times New Roman"/>
              </a:rPr>
              <a:t>OK</a:t>
            </a:r>
            <a:r>
              <a:rPr lang="en-US" sz="1000" dirty="0">
                <a:solidFill>
                  <a:prstClr val="black"/>
                </a:solidFill>
                <a:latin typeface="Arial"/>
                <a:ea typeface="Calibri"/>
                <a:cs typeface="Segoe UI"/>
              </a:rPr>
              <a:t>.</a:t>
            </a:r>
            <a:endParaRPr lang="en-US" dirty="0"/>
          </a:p>
        </p:txBody>
      </p:sp>
      <p:sp>
        <p:nvSpPr>
          <p:cNvPr id="4" name="Slide Number Placeholder 3"/>
          <p:cNvSpPr>
            <a:spLocks noGrp="1"/>
          </p:cNvSpPr>
          <p:nvPr>
            <p:ph type="sldNum" sz="quarter" idx="10"/>
          </p:nvPr>
        </p:nvSpPr>
        <p:spPr/>
        <p:txBody>
          <a:bodyPr/>
          <a:lstStyle/>
          <a:p>
            <a:fld id="{E9D810C0-1704-411C-8CB0-74D15DFA7960}"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13934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revoke a certificate, where is the thumbprint of the certificate published?</a:t>
            </a:r>
          </a:p>
          <a:p>
            <a:pPr>
              <a:lnSpc>
                <a:spcPct val="115000"/>
              </a:lnSpc>
              <a:spcAft>
                <a:spcPts val="1000"/>
              </a:spcAft>
            </a:pPr>
            <a:r>
              <a:rPr lang="en-US" sz="1000" dirty="0">
                <a:latin typeface="Arial"/>
                <a:ea typeface="Calibri"/>
                <a:cs typeface="Times New Roman"/>
              </a:rPr>
              <a:t>(   ) Option 1: CRL distribution point (CDP)</a:t>
            </a:r>
          </a:p>
          <a:p>
            <a:pPr>
              <a:lnSpc>
                <a:spcPct val="115000"/>
              </a:lnSpc>
              <a:spcAft>
                <a:spcPts val="1000"/>
              </a:spcAft>
            </a:pPr>
            <a:r>
              <a:rPr lang="en-US" sz="1000" dirty="0">
                <a:latin typeface="Arial"/>
                <a:ea typeface="Calibri"/>
                <a:cs typeface="Times New Roman"/>
              </a:rPr>
              <a:t>(   ) Option 2: Authority information access (AIA)</a:t>
            </a:r>
          </a:p>
          <a:p>
            <a:pPr>
              <a:lnSpc>
                <a:spcPct val="115000"/>
              </a:lnSpc>
              <a:spcAft>
                <a:spcPts val="1000"/>
              </a:spcAft>
            </a:pPr>
            <a:r>
              <a:rPr lang="en-US" sz="1000" dirty="0">
                <a:latin typeface="Arial"/>
                <a:ea typeface="Calibri"/>
                <a:cs typeface="Times New Roman"/>
              </a:rPr>
              <a:t>(   ) Option 3: Certificate revocation list (CRL)</a:t>
            </a:r>
          </a:p>
          <a:p>
            <a:pPr>
              <a:lnSpc>
                <a:spcPct val="115000"/>
              </a:lnSpc>
              <a:spcAft>
                <a:spcPts val="1000"/>
              </a:spcAft>
            </a:pPr>
            <a:r>
              <a:rPr lang="en-US" sz="1000" dirty="0">
                <a:latin typeface="Arial"/>
                <a:ea typeface="Calibri"/>
                <a:cs typeface="Times New Roman"/>
              </a:rPr>
              <a:t>(   ) Option 4: AD DS</a:t>
            </a:r>
          </a:p>
          <a:p>
            <a:pPr>
              <a:lnSpc>
                <a:spcPct val="115000"/>
              </a:lnSpc>
              <a:spcAft>
                <a:spcPts val="1000"/>
              </a:spcAft>
            </a:pPr>
            <a:r>
              <a:rPr lang="en-US" sz="1000" dirty="0">
                <a:latin typeface="Arial"/>
                <a:ea typeface="Calibri"/>
                <a:cs typeface="Times New Roman"/>
              </a:rPr>
              <a:t>(   ) Option 5: The Online Responder service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CRL distribution point (CDP)</a:t>
            </a:r>
          </a:p>
          <a:p>
            <a:pPr>
              <a:lnSpc>
                <a:spcPct val="115000"/>
              </a:lnSpc>
              <a:spcAft>
                <a:spcPts val="1000"/>
              </a:spcAft>
            </a:pPr>
            <a:r>
              <a:rPr lang="en-US" sz="1000" dirty="0">
                <a:latin typeface="Arial"/>
                <a:ea typeface="Calibri"/>
                <a:cs typeface="Times New Roman"/>
              </a:rPr>
              <a:t>(   ) Option 2: Authority information access (AIA)</a:t>
            </a:r>
          </a:p>
          <a:p>
            <a:pPr>
              <a:lnSpc>
                <a:spcPct val="115000"/>
              </a:lnSpc>
              <a:spcAft>
                <a:spcPts val="1000"/>
              </a:spcAft>
            </a:pPr>
            <a:r>
              <a:rPr lang="en-US" sz="1000" dirty="0">
                <a:latin typeface="Arial"/>
                <a:ea typeface="Calibri"/>
                <a:cs typeface="Times New Roman"/>
              </a:rPr>
              <a:t>(√ ) Option 3: Certificate revocation list (CRL)</a:t>
            </a:r>
          </a:p>
          <a:p>
            <a:pPr>
              <a:lnSpc>
                <a:spcPct val="115000"/>
              </a:lnSpc>
              <a:spcAft>
                <a:spcPts val="1000"/>
              </a:spcAft>
            </a:pPr>
            <a:r>
              <a:rPr lang="en-US" sz="1000" dirty="0">
                <a:latin typeface="Arial"/>
                <a:ea typeface="Calibri"/>
                <a:cs typeface="Times New Roman"/>
              </a:rPr>
              <a:t>(   ) Option 4: AD DS</a:t>
            </a:r>
          </a:p>
          <a:p>
            <a:pPr>
              <a:lnSpc>
                <a:spcPct val="115000"/>
              </a:lnSpc>
              <a:spcAft>
                <a:spcPts val="1000"/>
              </a:spcAft>
            </a:pPr>
            <a:r>
              <a:rPr lang="en-US" sz="1000" dirty="0">
                <a:latin typeface="Arial"/>
                <a:ea typeface="Calibri"/>
                <a:cs typeface="Times New Roman"/>
              </a:rPr>
              <a:t>(   ) Option 5: The Online Responder service</a:t>
            </a:r>
          </a:p>
          <a:p>
            <a:pPr>
              <a:lnSpc>
                <a:spcPct val="115000"/>
              </a:lnSpc>
              <a:spcAft>
                <a:spcPts val="1000"/>
              </a:spcAft>
            </a:pP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Feedback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revoke a certificate, the thumbprint of the certificate publishes to the certificate revocation list (CRL). A CRL distribution point (CDP) is the URL location where the CRL is stored. The authority information access (AIA) is the URL where the CA certificate is located. AD DS is a valid location for a CDP, but revoked certificates do not publish directly to AD DS. An Online Responder service validates the status of a specific certificate by using a local copy of the CRL, but revoked certificates do not publish directly to an Online Responder service.</a:t>
            </a:r>
          </a:p>
        </p:txBody>
      </p:sp>
      <p:sp>
        <p:nvSpPr>
          <p:cNvPr id="4" name="Slide Number Placeholder 3"/>
          <p:cNvSpPr>
            <a:spLocks noGrp="1"/>
          </p:cNvSpPr>
          <p:nvPr>
            <p:ph type="sldNum" sz="quarter" idx="10"/>
          </p:nvPr>
        </p:nvSpPr>
        <p:spPr/>
        <p:txBody>
          <a:bodyPr/>
          <a:lstStyle/>
          <a:p>
            <a:fld id="{E9D810C0-1704-411C-8CB0-74D15DFA7960}"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93131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745224"/>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actions must you take to configure key archival on an AD CS CA? (Choose all that apply.)</a:t>
            </a:r>
          </a:p>
          <a:p>
            <a:pPr>
              <a:lnSpc>
                <a:spcPct val="115000"/>
              </a:lnSpc>
              <a:spcAft>
                <a:spcPts val="1000"/>
              </a:spcAft>
            </a:pPr>
            <a:r>
              <a:rPr lang="en-US" sz="1000" dirty="0">
                <a:latin typeface="Arial"/>
                <a:ea typeface="Calibri"/>
                <a:cs typeface="Times New Roman"/>
              </a:rPr>
              <a:t>(   ) Option 1: Configure the KRA certificate template.</a:t>
            </a:r>
          </a:p>
          <a:p>
            <a:pPr>
              <a:lnSpc>
                <a:spcPct val="115000"/>
              </a:lnSpc>
              <a:spcAft>
                <a:spcPts val="1000"/>
              </a:spcAft>
            </a:pPr>
            <a:r>
              <a:rPr lang="en-US" sz="1000" dirty="0">
                <a:latin typeface="Arial"/>
                <a:ea typeface="Calibri"/>
                <a:cs typeface="Times New Roman"/>
              </a:rPr>
              <a:t>(   ) Option 2: Enroll a designated user for a KRA certificate.</a:t>
            </a:r>
          </a:p>
          <a:p>
            <a:pPr>
              <a:lnSpc>
                <a:spcPct val="115000"/>
              </a:lnSpc>
              <a:spcAft>
                <a:spcPts val="1000"/>
              </a:spcAft>
            </a:pPr>
            <a:r>
              <a:rPr lang="en-US" sz="1000" dirty="0">
                <a:latin typeface="Arial"/>
                <a:ea typeface="Calibri"/>
                <a:cs typeface="Times New Roman"/>
              </a:rPr>
              <a:t>(   ) Option 3: Publish the KRA public key by using Group Policy.</a:t>
            </a:r>
          </a:p>
          <a:p>
            <a:pPr>
              <a:lnSpc>
                <a:spcPct val="115000"/>
              </a:lnSpc>
              <a:spcAft>
                <a:spcPts val="1000"/>
              </a:spcAft>
            </a:pPr>
            <a:r>
              <a:rPr lang="en-US" sz="1000" dirty="0">
                <a:latin typeface="Arial"/>
                <a:ea typeface="Calibri"/>
                <a:cs typeface="Times New Roman"/>
              </a:rPr>
              <a:t>(   ) Option 4: Configure a recovery agent on the CA.</a:t>
            </a:r>
          </a:p>
          <a:p>
            <a:pPr>
              <a:lnSpc>
                <a:spcPct val="115000"/>
              </a:lnSpc>
              <a:spcAft>
                <a:spcPts val="1000"/>
              </a:spcAft>
            </a:pPr>
            <a:r>
              <a:rPr lang="en-US" sz="1000" dirty="0">
                <a:latin typeface="Arial"/>
                <a:ea typeface="Calibri"/>
                <a:cs typeface="Times New Roman"/>
              </a:rPr>
              <a:t>(   ) Option 5: Configure desired certificate templates for key archival.</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Configure the KRA certificate template.</a:t>
            </a:r>
          </a:p>
          <a:p>
            <a:pPr>
              <a:lnSpc>
                <a:spcPct val="115000"/>
              </a:lnSpc>
              <a:spcAft>
                <a:spcPts val="1000"/>
              </a:spcAft>
            </a:pPr>
            <a:r>
              <a:rPr lang="en-US" sz="1000" dirty="0">
                <a:latin typeface="Arial"/>
                <a:ea typeface="Calibri"/>
                <a:cs typeface="Times New Roman"/>
              </a:rPr>
              <a:t>(√ ) Option 2: Enroll a designated user for a KRA certificate.</a:t>
            </a:r>
          </a:p>
          <a:p>
            <a:pPr>
              <a:lnSpc>
                <a:spcPct val="115000"/>
              </a:lnSpc>
              <a:spcAft>
                <a:spcPts val="1000"/>
              </a:spcAft>
            </a:pPr>
            <a:r>
              <a:rPr lang="en-US" sz="1000" dirty="0">
                <a:latin typeface="Arial"/>
                <a:ea typeface="Calibri"/>
                <a:cs typeface="Times New Roman"/>
              </a:rPr>
              <a:t>(   ) Option 3: Publish the KRA public key by using Group Policy.</a:t>
            </a:r>
          </a:p>
          <a:p>
            <a:pPr lvl="0">
              <a:lnSpc>
                <a:spcPct val="115000"/>
              </a:lnSpc>
              <a:spcAft>
                <a:spcPts val="1000"/>
              </a:spcAft>
            </a:pPr>
            <a:r>
              <a:rPr lang="en-US" sz="1000" dirty="0">
                <a:solidFill>
                  <a:prstClr val="black"/>
                </a:solidFill>
                <a:latin typeface="Arial"/>
                <a:ea typeface="Calibri"/>
                <a:cs typeface="Times New Roman"/>
              </a:rPr>
              <a:t>(√ ) Option 4: Configure a recovery agent on the CA.</a:t>
            </a:r>
          </a:p>
          <a:p>
            <a:pPr lvl="0">
              <a:lnSpc>
                <a:spcPct val="115000"/>
              </a:lnSpc>
              <a:spcAft>
                <a:spcPts val="1000"/>
              </a:spcAft>
            </a:pPr>
            <a:r>
              <a:rPr lang="en-US" sz="1000" dirty="0">
                <a:solidFill>
                  <a:prstClr val="black"/>
                </a:solidFill>
                <a:latin typeface="Arial"/>
                <a:ea typeface="Calibri"/>
                <a:cs typeface="Times New Roman"/>
              </a:rPr>
              <a:t>(√ ) Option 5: Configure desired certificate templates for key archival.</a:t>
            </a:r>
          </a:p>
          <a:p>
            <a:pPr lvl="0">
              <a:lnSpc>
                <a:spcPct val="115000"/>
              </a:lnSpc>
              <a:spcAft>
                <a:spcPts val="1000"/>
              </a:spcAft>
            </a:pPr>
            <a:endParaRPr lang="en-US" sz="1000" b="1" dirty="0">
              <a:solidFill>
                <a:prstClr val="black"/>
              </a:solidFill>
              <a:latin typeface="Arial"/>
              <a:cs typeface="Times New Roman"/>
            </a:endParaRPr>
          </a:p>
          <a:p>
            <a:pPr lvl="0">
              <a:lnSpc>
                <a:spcPct val="115000"/>
              </a:lnSpc>
              <a:spcAft>
                <a:spcPts val="1000"/>
              </a:spcAft>
            </a:pPr>
            <a:r>
              <a:rPr lang="en-US" sz="1000" b="1" dirty="0">
                <a:solidFill>
                  <a:prstClr val="black"/>
                </a:solidFill>
                <a:latin typeface="Arial"/>
                <a:cs typeface="Times New Roman"/>
              </a:rPr>
              <a:t>Feedback</a:t>
            </a:r>
          </a:p>
          <a:p>
            <a:pPr lvl="0">
              <a:lnSpc>
                <a:spcPct val="115000"/>
              </a:lnSpc>
              <a:spcAft>
                <a:spcPts val="1000"/>
              </a:spcAft>
            </a:pPr>
            <a:r>
              <a:rPr lang="en-US" sz="1000" dirty="0">
                <a:latin typeface="Arial" panose="020B0604020202020204" pitchFamily="34" charset="0"/>
                <a:cs typeface="Arial" panose="020B0604020202020204" pitchFamily="34" charset="0"/>
              </a:rPr>
              <a:t>To configure key archival, you should:</a:t>
            </a:r>
          </a:p>
          <a:p>
            <a:pPr marL="228600" lvl="0" indent="-228600">
              <a:lnSpc>
                <a:spcPct val="115000"/>
              </a:lnSpc>
              <a:spcAft>
                <a:spcPts val="1000"/>
              </a:spcAft>
              <a:buFont typeface="+mj-lt"/>
              <a:buAutoNum type="arabicPeriod"/>
            </a:pPr>
            <a:r>
              <a:rPr lang="en-US" sz="1000" dirty="0">
                <a:latin typeface="Arial" panose="020B0604020202020204" pitchFamily="34" charset="0"/>
                <a:cs typeface="Arial" panose="020B0604020202020204" pitchFamily="34" charset="0"/>
              </a:rPr>
              <a:t>Configure the KRA certificate so that only trusted users can enroll for a certificate.</a:t>
            </a:r>
          </a:p>
          <a:p>
            <a:pPr marL="228600" lvl="0" indent="-228600">
              <a:lnSpc>
                <a:spcPct val="115000"/>
              </a:lnSpc>
              <a:spcAft>
                <a:spcPts val="1000"/>
              </a:spcAft>
              <a:buFont typeface="+mj-lt"/>
              <a:buAutoNum type="arabicPeriod"/>
            </a:pPr>
            <a:r>
              <a:rPr lang="en-US" sz="1000" dirty="0">
                <a:latin typeface="Arial" panose="020B0604020202020204" pitchFamily="34" charset="0"/>
                <a:cs typeface="Arial" panose="020B0604020202020204" pitchFamily="34" charset="0"/>
              </a:rPr>
              <a:t>Enroll a trusted user for the KRA certificate.</a:t>
            </a:r>
          </a:p>
          <a:p>
            <a:pPr marL="228600" lvl="0" indent="-228600">
              <a:lnSpc>
                <a:spcPct val="115000"/>
              </a:lnSpc>
              <a:spcAft>
                <a:spcPts val="1000"/>
              </a:spcAft>
              <a:buFont typeface="+mj-lt"/>
              <a:buAutoNum type="arabicPeriod"/>
            </a:pPr>
            <a:r>
              <a:rPr lang="en-US" sz="1000" dirty="0">
                <a:latin typeface="Arial" panose="020B0604020202020204" pitchFamily="34" charset="0"/>
                <a:cs typeface="Arial" panose="020B0604020202020204" pitchFamily="34" charset="0"/>
              </a:rPr>
              <a:t>Configure a recovery agent on the CA by using the KRA certificate.</a:t>
            </a:r>
          </a:p>
          <a:p>
            <a:pPr marL="228600" lvl="0" indent="-228600">
              <a:lnSpc>
                <a:spcPct val="115000"/>
              </a:lnSpc>
              <a:spcAft>
                <a:spcPts val="1000"/>
              </a:spcAft>
              <a:buFont typeface="+mj-lt"/>
              <a:buAutoNum type="arabicPeriod"/>
            </a:pPr>
            <a:r>
              <a:rPr lang="en-US" sz="1000" dirty="0">
                <a:latin typeface="Arial" panose="020B0604020202020204" pitchFamily="34" charset="0"/>
                <a:cs typeface="Arial" panose="020B0604020202020204" pitchFamily="34" charset="0"/>
              </a:rPr>
              <a:t>Configure the desired certificate templates for key archival.</a:t>
            </a:r>
          </a:p>
          <a:p>
            <a:pPr lvl="0">
              <a:lnSpc>
                <a:spcPct val="115000"/>
              </a:lnSpc>
              <a:spcAft>
                <a:spcPts val="1000"/>
              </a:spcAft>
            </a:pPr>
            <a:r>
              <a:rPr lang="en-US" sz="1000" dirty="0">
                <a:latin typeface="Arial" panose="020B0604020202020204" pitchFamily="34" charset="0"/>
                <a:cs typeface="Arial" panose="020B0604020202020204" pitchFamily="34" charset="0"/>
              </a:rPr>
              <a:t>You do not need to publish the KRA public key by using Group Policy.</a:t>
            </a:r>
          </a:p>
          <a:p>
            <a:pPr lvl="0">
              <a:lnSpc>
                <a:spcPct val="115000"/>
              </a:lnSpc>
              <a:spcAft>
                <a:spcPts val="1000"/>
              </a:spcAft>
            </a:pPr>
            <a:endParaRPr lang="en-US" b="1" dirty="0"/>
          </a:p>
        </p:txBody>
      </p:sp>
      <p:sp>
        <p:nvSpPr>
          <p:cNvPr id="4" name="Slide Number Placeholder 3"/>
          <p:cNvSpPr>
            <a:spLocks noGrp="1"/>
          </p:cNvSpPr>
          <p:nvPr>
            <p:ph type="sldNum" sz="quarter" idx="10"/>
          </p:nvPr>
        </p:nvSpPr>
        <p:spPr/>
        <p:txBody>
          <a:bodyPr/>
          <a:lstStyle/>
          <a:p>
            <a:fld id="{E9D810C0-1704-411C-8CB0-74D15DFA7960}"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4267572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enrollment methods. Be sure to explain all the differences between these methods. Discuss the example scenarios for each method in the student manual. Make sure that students understand when each method is appropriate to use.</a:t>
            </a:r>
          </a:p>
        </p:txBody>
      </p:sp>
      <p:sp>
        <p:nvSpPr>
          <p:cNvPr id="4" name="Slide Number Placeholder 3"/>
          <p:cNvSpPr>
            <a:spLocks noGrp="1"/>
          </p:cNvSpPr>
          <p:nvPr>
            <p:ph type="sldNum" sz="quarter" idx="10"/>
          </p:nvPr>
        </p:nvSpPr>
        <p:spPr/>
        <p:txBody>
          <a:bodyPr/>
          <a:lstStyle/>
          <a:p>
            <a:fld id="{E9D810C0-1704-411C-8CB0-74D15DFA7960}"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688760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Explain that autoenrollment enables organizations to deploy public key–based certificates to users and computers automatically. Domain members that use the Windows XP operating system, Windows Server 2003, or later versions can use certificate autoenrollment. You also </a:t>
            </a:r>
            <a:r>
              <a:rPr lang="en-US" sz="1000">
                <a:latin typeface="Arial"/>
                <a:ea typeface="Calibri"/>
                <a:cs typeface="Segoe UI"/>
              </a:rPr>
              <a:t>might</a:t>
            </a:r>
            <a:r>
              <a:rPr lang="en-US" sz="1000">
                <a:latin typeface="Arial"/>
                <a:ea typeface="Calibri"/>
                <a:cs typeface="Times New Roman"/>
              </a:rPr>
              <a:t> want to discuss autoenrollment briefly from the perspective of CA options or certificate templates. Finally, be sure to discuss Credential Roaming.</a:t>
            </a:r>
          </a:p>
        </p:txBody>
      </p:sp>
      <p:sp>
        <p:nvSpPr>
          <p:cNvPr id="4" name="Slide Number Placeholder 3"/>
          <p:cNvSpPr>
            <a:spLocks noGrp="1"/>
          </p:cNvSpPr>
          <p:nvPr>
            <p:ph type="sldNum" sz="quarter" idx="10"/>
          </p:nvPr>
        </p:nvSpPr>
        <p:spPr/>
        <p:txBody>
          <a:bodyPr/>
          <a:lstStyle/>
          <a:p>
            <a:fld id="{E9D810C0-1704-411C-8CB0-74D15DFA7960}"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679246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hr-HR" sz="1000">
                <a:latin typeface="Arial"/>
                <a:ea typeface="Calibri"/>
                <a:cs typeface="Times New Roman"/>
              </a:rPr>
              <a:t>Define an enrollment agent and describe the different scenarios in which an enrollment agent might be necessary. Smart card enrollment is a very common scenario where you might use enrollment agents. Differentiate an enrollment agent from a cerificate manager, pointing out that enrollment agents can only process an enrollment request. Emphasize to students that they must secure the Enrollment Agent template appropriately, as someone could use it maliciously to impersonate other users. This is typically why designated enrollment agents are members of corporate or IT security departments.</a:t>
            </a:r>
            <a:endParaRPr lang="en-US" sz="1000">
              <a:latin typeface="Arial"/>
              <a:ea typeface="Calibri"/>
              <a:cs typeface="Times New Roman"/>
            </a:endParaRPr>
          </a:p>
          <a:p>
            <a:pPr>
              <a:lnSpc>
                <a:spcPct val="115000"/>
              </a:lnSpc>
              <a:spcAft>
                <a:spcPts val="1000"/>
              </a:spcAft>
            </a:pPr>
            <a:r>
              <a:rPr lang="hr-HR" sz="1000">
                <a:latin typeface="Arial"/>
                <a:ea typeface="Calibri"/>
                <a:cs typeface="Times New Roman"/>
              </a:rPr>
              <a:t>Explain that prior to Windows Server 2008 Enterprise CAs, the scope of an enrollment agent could not be restricted. However, recent versions of AD CS now allow you to limit the specific users, groups, and certificate templates that an enrollment agent can enroll on behalf of.</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9D810C0-1704-411C-8CB0-74D15DFA7960}"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537436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with students the following steps regarding certificate revocation:</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A certificate is revoked from the CA Microsoft Management Console (MMC) snap-in. During revocation, you should specify a reason code, a date, and a time.</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The certificate revocation list (CRL) publishes through the CA console, or the scheduled revocation list publishes automatically based on the configured value.</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When client computers running Windows are presented with a certificate, they use a process to verify revocation status by querying the issuing CA. That check determines whether the certificate is revoked and presents the information to the application that requested the verification.</a:t>
            </a:r>
          </a:p>
          <a:p>
            <a:pPr>
              <a:lnSpc>
                <a:spcPct val="115000"/>
              </a:lnSpc>
              <a:spcAft>
                <a:spcPts val="1000"/>
              </a:spcAft>
            </a:pPr>
            <a:r>
              <a:rPr lang="en-US" sz="1000">
                <a:latin typeface="Arial"/>
                <a:ea typeface="Calibri"/>
                <a:cs typeface="Times New Roman"/>
              </a:rPr>
              <a:t>At the end, briefly discuss the Online Responder service as an alternative method for revocation checking.</a:t>
            </a:r>
          </a:p>
        </p:txBody>
      </p:sp>
      <p:sp>
        <p:nvSpPr>
          <p:cNvPr id="4" name="Slide Number Placeholder 3"/>
          <p:cNvSpPr>
            <a:spLocks noGrp="1"/>
          </p:cNvSpPr>
          <p:nvPr>
            <p:ph type="sldNum" sz="quarter" idx="10"/>
          </p:nvPr>
        </p:nvSpPr>
        <p:spPr/>
        <p:txBody>
          <a:bodyPr/>
          <a:lstStyle/>
          <a:p>
            <a:fld id="{E9D810C0-1704-411C-8CB0-74D15DFA7960}"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577643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is a very important topic. Make sure that students understand why it is important to back up private keys. Also, make sure that they understand which certificates are critical for archiving and which are not. Explain how key archival works and what the Key Recovery Agent (KRA) user is. Then, explain how key recovery works and what security precautions students should take for the </a:t>
            </a:r>
            <a:r>
              <a:rPr lang="en-US" sz="1000">
                <a:latin typeface="Arial"/>
                <a:ea typeface="Calibri"/>
                <a:cs typeface="Segoe UI"/>
              </a:rPr>
              <a:t>KRA</a:t>
            </a:r>
            <a:r>
              <a:rPr lang="en-US" sz="1000">
                <a:latin typeface="Arial"/>
                <a:ea typeface="Calibri"/>
                <a:cs typeface="Times New Roman"/>
              </a:rPr>
              <a:t> certificate. Carefully read all the content in this topic and use it in your instruction.</a:t>
            </a:r>
          </a:p>
        </p:txBody>
      </p:sp>
      <p:sp>
        <p:nvSpPr>
          <p:cNvPr id="4" name="Slide Number Placeholder 3"/>
          <p:cNvSpPr>
            <a:spLocks noGrp="1"/>
          </p:cNvSpPr>
          <p:nvPr>
            <p:ph type="sldNum" sz="quarter" idx="10"/>
          </p:nvPr>
        </p:nvSpPr>
        <p:spPr/>
        <p:txBody>
          <a:bodyPr/>
          <a:lstStyle/>
          <a:p>
            <a:fld id="{E9D810C0-1704-411C-8CB0-74D15DFA7960}"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64608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D810C0-1704-411C-8CB0-74D15DFA7960}"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586274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Use this topic to describe the process to configure automatic key archival. Discuss the types of templates that should have key archival enabled, such as an EFS certificate. Explain that if a certificate is configured already without key archival, you can configure a superseded template to replace the previous certificate. Mention that key archival does not protect users until they have enrolled for a certificate that has key recovery enabled.</a:t>
            </a:r>
          </a:p>
        </p:txBody>
      </p:sp>
      <p:sp>
        <p:nvSpPr>
          <p:cNvPr id="4" name="Slide Number Placeholder 3"/>
          <p:cNvSpPr>
            <a:spLocks noGrp="1"/>
          </p:cNvSpPr>
          <p:nvPr>
            <p:ph type="sldNum" sz="quarter" idx="10"/>
          </p:nvPr>
        </p:nvSpPr>
        <p:spPr/>
        <p:txBody>
          <a:bodyPr/>
          <a:lstStyle/>
          <a:p>
            <a:fld id="{E9D810C0-1704-411C-8CB0-74D15DFA7960}"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536143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For this demonstration, you will need the </a:t>
            </a:r>
            <a:r>
              <a:rPr lang="en-US" sz="1000" b="1" dirty="0">
                <a:latin typeface="Arial"/>
                <a:ea typeface="Calibri"/>
                <a:cs typeface="Times New Roman"/>
              </a:rPr>
              <a:t>20742B-LON-DC1</a:t>
            </a:r>
            <a:r>
              <a:rPr lang="en-US" sz="1000" dirty="0">
                <a:latin typeface="Arial"/>
                <a:ea typeface="Calibri"/>
                <a:cs typeface="Times New Roman"/>
              </a:rPr>
              <a:t> virtual machine. Sign in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 After you complete the demonstration, leave the virtual machines running for the next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in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Certification Authority</a:t>
            </a:r>
            <a:r>
              <a:rPr lang="en-US" sz="1000" dirty="0">
                <a:effectLst/>
                <a:latin typeface="Arial"/>
                <a:ea typeface="Times New Roman"/>
                <a:cs typeface="Times New Roman"/>
              </a:rPr>
              <a:t>. In the </a:t>
            </a:r>
            <a:r>
              <a:rPr lang="en-US" sz="1000" b="1" dirty="0">
                <a:effectLst/>
                <a:latin typeface="Arial"/>
                <a:ea typeface="Times New Roman"/>
                <a:cs typeface="Times New Roman"/>
              </a:rPr>
              <a:t>Certification Authority</a:t>
            </a:r>
            <a:r>
              <a:rPr lang="en-US" sz="1000" dirty="0">
                <a:effectLst/>
                <a:latin typeface="Arial"/>
                <a:ea typeface="Times New Roman"/>
                <a:cs typeface="Times New Roman"/>
              </a:rPr>
              <a:t> console, expand the </a:t>
            </a:r>
            <a:r>
              <a:rPr lang="en-US" sz="1000" b="1" dirty="0" err="1">
                <a:effectLst/>
                <a:latin typeface="Arial"/>
                <a:ea typeface="Times New Roman"/>
                <a:cs typeface="Times New Roman"/>
              </a:rPr>
              <a:t>AdatumCA</a:t>
            </a:r>
            <a:r>
              <a:rPr lang="en-US" sz="1000" dirty="0">
                <a:effectLst/>
                <a:latin typeface="Arial"/>
                <a:ea typeface="Times New Roman"/>
                <a:cs typeface="Times New Roman"/>
              </a:rPr>
              <a:t> node, right-click the </a:t>
            </a:r>
            <a:r>
              <a:rPr lang="en-US" sz="1000" b="1" dirty="0">
                <a:effectLst/>
                <a:latin typeface="Arial"/>
                <a:ea typeface="Times New Roman"/>
                <a:cs typeface="Times New Roman"/>
              </a:rPr>
              <a:t>Certificates Templates</a:t>
            </a:r>
            <a:r>
              <a:rPr lang="en-US" sz="1000" dirty="0">
                <a:effectLst/>
                <a:latin typeface="Arial"/>
                <a:ea typeface="Times New Roman"/>
                <a:cs typeface="Times New Roman"/>
              </a:rPr>
              <a:t> folder, and then click </a:t>
            </a:r>
            <a:r>
              <a:rPr lang="en-US" sz="1000" b="1" dirty="0">
                <a:effectLst/>
                <a:latin typeface="Arial"/>
                <a:ea typeface="Times New Roman"/>
                <a:cs typeface="Times New Roman"/>
              </a:rPr>
              <a:t>Manage</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right-click the </a:t>
            </a:r>
            <a:r>
              <a:rPr lang="en-US" sz="1000" b="1" dirty="0">
                <a:effectLst/>
                <a:latin typeface="Arial"/>
                <a:ea typeface="Times New Roman"/>
                <a:cs typeface="Times New Roman"/>
              </a:rPr>
              <a:t>Key Recovery Agent</a:t>
            </a:r>
            <a:r>
              <a:rPr lang="en-US" sz="1000" dirty="0">
                <a:effectLst/>
                <a:latin typeface="Arial"/>
                <a:ea typeface="Times New Roman"/>
                <a:cs typeface="Times New Roman"/>
              </a:rPr>
              <a:t> certificate, and then click </a:t>
            </a:r>
            <a:r>
              <a:rPr lang="en-US" sz="1000" b="1" dirty="0">
                <a:effectLst/>
                <a:latin typeface="Arial"/>
                <a:ea typeface="Times New Roman"/>
                <a:cs typeface="Times New Roman"/>
              </a:rPr>
              <a:t>Properties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Key Recovery Agent Properties</a:t>
            </a:r>
            <a:r>
              <a:rPr lang="en-US" sz="1000" dirty="0">
                <a:effectLst/>
                <a:latin typeface="Arial"/>
                <a:ea typeface="Times New Roman"/>
                <a:cs typeface="Times New Roman"/>
              </a:rPr>
              <a:t> dialog box, click the </a:t>
            </a:r>
            <a:r>
              <a:rPr lang="en-US" sz="1000" b="1" dirty="0">
                <a:effectLst/>
                <a:latin typeface="Arial"/>
                <a:ea typeface="Times New Roman"/>
                <a:cs typeface="Times New Roman"/>
              </a:rPr>
              <a:t>Issuance Requirements</a:t>
            </a:r>
            <a:r>
              <a:rPr lang="en-US" sz="1000" dirty="0">
                <a:effectLst/>
                <a:latin typeface="Arial"/>
                <a:ea typeface="Times New Roman"/>
                <a:cs typeface="Times New Roman"/>
              </a:rPr>
              <a:t> tab, clear the </a:t>
            </a:r>
            <a:r>
              <a:rPr lang="en-US" sz="1000" b="1" dirty="0">
                <a:effectLst/>
                <a:latin typeface="Arial"/>
                <a:ea typeface="Times New Roman"/>
                <a:cs typeface="Times New Roman"/>
              </a:rPr>
              <a:t>CA certificate manager approval </a:t>
            </a:r>
            <a:r>
              <a:rPr lang="en-US" sz="1000" dirty="0">
                <a:effectLst/>
                <a:latin typeface="Arial"/>
                <a:ea typeface="Times New Roman"/>
                <a:cs typeface="Times New Roman"/>
              </a:rPr>
              <a:t>check box, and then click the </a:t>
            </a:r>
            <a:r>
              <a:rPr lang="en-US" sz="1000" b="1" dirty="0">
                <a:effectLst/>
                <a:latin typeface="Arial"/>
                <a:ea typeface="Times New Roman"/>
                <a:cs typeface="Times New Roman"/>
              </a:rPr>
              <a:t>Security</a:t>
            </a:r>
            <a:r>
              <a:rPr lang="en-US" sz="1000" dirty="0">
                <a:effectLst/>
                <a:latin typeface="Arial"/>
                <a:ea typeface="Times New Roman"/>
                <a:cs typeface="Times New Roman"/>
              </a:rPr>
              <a:t> tab. Notice that the </a:t>
            </a:r>
            <a:r>
              <a:rPr lang="en-US" sz="1000" b="1" dirty="0">
                <a:effectLst/>
                <a:latin typeface="Arial"/>
                <a:ea typeface="Times New Roman"/>
                <a:cs typeface="Times New Roman"/>
              </a:rPr>
              <a:t>Domain Admins</a:t>
            </a:r>
            <a:r>
              <a:rPr lang="en-US" sz="1000" dirty="0">
                <a:effectLst/>
                <a:latin typeface="Arial"/>
                <a:ea typeface="Times New Roman"/>
                <a:cs typeface="Times New Roman"/>
              </a:rPr>
              <a:t> and </a:t>
            </a:r>
            <a:r>
              <a:rPr lang="en-US" sz="1000" b="1" dirty="0">
                <a:effectLst/>
                <a:latin typeface="Arial"/>
                <a:ea typeface="Times New Roman"/>
                <a:cs typeface="Times New Roman"/>
              </a:rPr>
              <a:t>Enterprise Admins</a:t>
            </a:r>
            <a:r>
              <a:rPr lang="en-US" sz="1000" dirty="0">
                <a:effectLst/>
                <a:latin typeface="Arial"/>
                <a:ea typeface="Times New Roman"/>
                <a:cs typeface="Times New Roman"/>
              </a:rPr>
              <a:t> groups are the only groups that have the Enroll permission,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Close the </a:t>
            </a:r>
            <a:r>
              <a:rPr lang="en-US" sz="1000" b="1" dirty="0">
                <a:effectLst/>
                <a:latin typeface="Arial"/>
                <a:ea typeface="Times New Roman"/>
                <a:cs typeface="Times New Roman"/>
              </a:rPr>
              <a:t>Certificate Templates</a:t>
            </a:r>
            <a:r>
              <a:rPr lang="en-US" sz="1000" dirty="0">
                <a:effectLst/>
                <a:latin typeface="Arial"/>
                <a:ea typeface="Times New Roman"/>
                <a:cs typeface="Times New Roman"/>
              </a:rPr>
              <a:t> </a:t>
            </a:r>
            <a:r>
              <a:rPr lang="en-US" sz="1000" b="1" dirty="0">
                <a:effectLst/>
                <a:latin typeface="Arial"/>
                <a:ea typeface="Times New Roman"/>
                <a:cs typeface="Times New Roman"/>
              </a:rPr>
              <a:t>Console</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Certification Authority</a:t>
            </a:r>
            <a:r>
              <a:rPr lang="en-US" sz="1000" dirty="0">
                <a:effectLst/>
                <a:latin typeface="Arial"/>
                <a:ea typeface="Times New Roman"/>
                <a:cs typeface="Times New Roman"/>
              </a:rPr>
              <a:t> </a:t>
            </a:r>
            <a:r>
              <a:rPr lang="en-US" sz="1000" b="1" dirty="0">
                <a:effectLst/>
                <a:latin typeface="Arial"/>
                <a:ea typeface="Times New Roman"/>
                <a:cs typeface="Times New Roman"/>
              </a:rPr>
              <a:t>Console</a:t>
            </a:r>
            <a:r>
              <a:rPr lang="en-US" sz="1000" dirty="0">
                <a:effectLst/>
                <a:latin typeface="Arial"/>
                <a:ea typeface="Times New Roman"/>
                <a:cs typeface="Times New Roman"/>
              </a:rPr>
              <a:t>, right-click </a:t>
            </a:r>
            <a:r>
              <a:rPr lang="en-US" sz="1000" b="1" dirty="0">
                <a:effectLst/>
                <a:latin typeface="Arial"/>
                <a:ea typeface="Times New Roman"/>
                <a:cs typeface="Times New Roman"/>
              </a:rPr>
              <a:t>Certificate Templates</a:t>
            </a:r>
            <a:r>
              <a:rPr lang="en-US" sz="1000" dirty="0">
                <a:effectLst/>
                <a:latin typeface="Arial"/>
                <a:ea typeface="Times New Roman"/>
                <a:cs typeface="Times New Roman"/>
              </a:rPr>
              <a:t>, point to </a:t>
            </a:r>
            <a:r>
              <a:rPr lang="en-US" sz="1000" b="1" dirty="0">
                <a:effectLst/>
                <a:latin typeface="Arial"/>
                <a:ea typeface="Times New Roman"/>
                <a:cs typeface="Times New Roman"/>
              </a:rPr>
              <a:t>New</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Certificate Template to Issue</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Enable Certificate Templates</a:t>
            </a:r>
            <a:r>
              <a:rPr lang="en-US" sz="1000" dirty="0">
                <a:effectLst/>
                <a:latin typeface="Arial"/>
                <a:ea typeface="Times New Roman"/>
                <a:cs typeface="Times New Roman"/>
              </a:rPr>
              <a:t> dialog box, click the </a:t>
            </a:r>
            <a:r>
              <a:rPr lang="en-US" sz="1000" b="1" dirty="0">
                <a:effectLst/>
                <a:latin typeface="Arial"/>
                <a:ea typeface="Times New Roman"/>
                <a:cs typeface="Times New Roman"/>
              </a:rPr>
              <a:t>Key Recovery Agent</a:t>
            </a:r>
            <a:r>
              <a:rPr lang="en-US" sz="1000" dirty="0">
                <a:effectLst/>
                <a:latin typeface="Arial"/>
                <a:ea typeface="Times New Roman"/>
                <a:cs typeface="Times New Roman"/>
              </a:rPr>
              <a:t> template,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click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icon.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At the Windows PowerShell command prompt, type </a:t>
            </a:r>
            <a:r>
              <a:rPr lang="en-US" sz="1000" b="1" dirty="0">
                <a:effectLst/>
                <a:latin typeface="Arial"/>
                <a:ea typeface="Times New Roman"/>
                <a:cs typeface="Times New Roman"/>
              </a:rPr>
              <a:t>mmc.exe</a:t>
            </a:r>
            <a:r>
              <a:rPr lang="en-US" sz="1000" dirty="0">
                <a:effectLst/>
                <a:latin typeface="Arial"/>
                <a:ea typeface="Times New Roman"/>
                <a:cs typeface="Times New Roman"/>
              </a:rPr>
              <a:t>, and then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Console1-[Console Root]</a:t>
            </a:r>
            <a:r>
              <a:rPr lang="en-US" sz="1000" dirty="0">
                <a:effectLst/>
                <a:latin typeface="Arial"/>
                <a:ea typeface="Times New Roman"/>
                <a:cs typeface="Times New Roman"/>
              </a:rPr>
              <a:t> console, click </a:t>
            </a:r>
            <a:r>
              <a:rPr lang="en-US" sz="1000" b="1" dirty="0">
                <a:effectLst/>
                <a:latin typeface="Arial"/>
                <a:ea typeface="Times New Roman"/>
                <a:cs typeface="Times New Roman"/>
              </a:rPr>
              <a:t>File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Add/Remove Snap-in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Add or Remove Snap-ins</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Certificates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Add</a:t>
            </a:r>
            <a:r>
              <a:rPr lang="en-US" sz="1000" dirty="0">
                <a:effectLst/>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E9D810C0-1704-411C-8CB0-74D15DFA7960}"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162560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11"/>
            </a:pPr>
            <a:r>
              <a:rPr lang="en-US" sz="1000" dirty="0">
                <a:latin typeface="Arial"/>
                <a:ea typeface="Times New Roman"/>
                <a:cs typeface="Times New Roman"/>
              </a:rPr>
              <a:t>In the </a:t>
            </a:r>
            <a:r>
              <a:rPr lang="en-US" sz="1000" b="1" dirty="0">
                <a:latin typeface="Arial"/>
                <a:ea typeface="Times New Roman"/>
                <a:cs typeface="Times New Roman"/>
              </a:rPr>
              <a:t>Certificates snap-in</a:t>
            </a:r>
            <a:r>
              <a:rPr lang="en-US" sz="1000" dirty="0">
                <a:latin typeface="Arial"/>
                <a:ea typeface="Times New Roman"/>
                <a:cs typeface="Times New Roman"/>
              </a:rPr>
              <a:t> dialog box, select </a:t>
            </a:r>
            <a:r>
              <a:rPr lang="en-US" sz="1000" b="1" dirty="0">
                <a:latin typeface="Arial"/>
                <a:ea typeface="Times New Roman"/>
                <a:cs typeface="Times New Roman"/>
              </a:rPr>
              <a:t>My user account</a:t>
            </a:r>
            <a:r>
              <a:rPr lang="en-US" sz="1000" dirty="0">
                <a:latin typeface="Arial"/>
                <a:ea typeface="Times New Roman"/>
                <a:cs typeface="Times New Roman"/>
              </a:rPr>
              <a:t>, click </a:t>
            </a:r>
            <a:r>
              <a:rPr lang="en-US" sz="1000" b="1" dirty="0">
                <a:latin typeface="Arial"/>
                <a:ea typeface="Times New Roman"/>
                <a:cs typeface="Times New Roman"/>
              </a:rPr>
              <a:t>Finish</a:t>
            </a:r>
            <a:r>
              <a:rPr lang="en-US" sz="1000" dirty="0">
                <a:latin typeface="Arial"/>
                <a:ea typeface="Times New Roman"/>
                <a:cs typeface="Times New Roman"/>
              </a:rPr>
              <a:t>, and then click </a:t>
            </a:r>
            <a:r>
              <a:rPr lang="en-US" sz="1000" b="1" dirty="0">
                <a:latin typeface="Arial"/>
                <a:ea typeface="Times New Roman"/>
                <a:cs typeface="Times New Roman"/>
              </a:rPr>
              <a:t>OK</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startAt="11"/>
            </a:pPr>
            <a:r>
              <a:rPr lang="en-US" sz="1000" dirty="0">
                <a:latin typeface="Arial"/>
                <a:ea typeface="Times New Roman"/>
                <a:cs typeface="Times New Roman"/>
              </a:rPr>
              <a:t>Expand the </a:t>
            </a:r>
            <a:r>
              <a:rPr lang="en-US" sz="1000" b="1" dirty="0">
                <a:latin typeface="Arial"/>
                <a:ea typeface="Times New Roman"/>
                <a:cs typeface="Times New Roman"/>
              </a:rPr>
              <a:t>Certificates - Current User</a:t>
            </a:r>
            <a:r>
              <a:rPr lang="en-US" sz="1000" dirty="0">
                <a:latin typeface="Arial"/>
                <a:ea typeface="Times New Roman"/>
                <a:cs typeface="Times New Roman"/>
              </a:rPr>
              <a:t> node, right-click </a:t>
            </a:r>
            <a:r>
              <a:rPr lang="en-US" sz="1000" b="1" dirty="0">
                <a:latin typeface="Arial"/>
                <a:ea typeface="Times New Roman"/>
                <a:cs typeface="Times New Roman"/>
              </a:rPr>
              <a:t>Personal</a:t>
            </a:r>
            <a:r>
              <a:rPr lang="en-US" sz="1000" dirty="0">
                <a:latin typeface="Arial"/>
                <a:ea typeface="Times New Roman"/>
                <a:cs typeface="Times New Roman"/>
              </a:rPr>
              <a:t>, point to </a:t>
            </a:r>
            <a:r>
              <a:rPr lang="en-US" sz="1000" b="1" dirty="0">
                <a:latin typeface="Arial"/>
                <a:ea typeface="Times New Roman"/>
                <a:cs typeface="Times New Roman"/>
              </a:rPr>
              <a:t>All Tasks</a:t>
            </a:r>
            <a:r>
              <a:rPr lang="en-US" sz="1000" dirty="0">
                <a:latin typeface="Arial"/>
                <a:ea typeface="Times New Roman"/>
                <a:cs typeface="Times New Roman"/>
              </a:rPr>
              <a:t>, and then </a:t>
            </a: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Request New Certificate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Certificate Enrollment Wizard</a:t>
            </a:r>
            <a:r>
              <a:rPr lang="en-US" sz="1000" dirty="0">
                <a:solidFill>
                  <a:prstClr val="black"/>
                </a:solidFill>
                <a:latin typeface="Arial"/>
                <a:ea typeface="Times New Roman"/>
                <a:cs typeface="Times New Roman"/>
              </a:rPr>
              <a:t>, on the </a:t>
            </a:r>
            <a:r>
              <a:rPr lang="en-US" sz="1000" b="1" dirty="0">
                <a:solidFill>
                  <a:prstClr val="black"/>
                </a:solidFill>
                <a:latin typeface="Arial"/>
                <a:ea typeface="Times New Roman"/>
                <a:cs typeface="Times New Roman"/>
              </a:rPr>
              <a:t>Before You Begin</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Select Certificate Enrollment Policy</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Request Certificates</a:t>
            </a:r>
            <a:r>
              <a:rPr lang="en-US" sz="1000" dirty="0">
                <a:solidFill>
                  <a:prstClr val="black"/>
                </a:solidFill>
                <a:latin typeface="Arial"/>
                <a:ea typeface="Times New Roman"/>
                <a:cs typeface="Times New Roman"/>
              </a:rPr>
              <a:t> page, select the </a:t>
            </a:r>
            <a:r>
              <a:rPr lang="en-US" sz="1000" b="1" dirty="0">
                <a:solidFill>
                  <a:prstClr val="black"/>
                </a:solidFill>
                <a:latin typeface="Arial"/>
                <a:ea typeface="Times New Roman"/>
                <a:cs typeface="Times New Roman"/>
              </a:rPr>
              <a:t>Key Recovery Agent</a:t>
            </a:r>
            <a:r>
              <a:rPr lang="en-US" sz="1000" dirty="0">
                <a:solidFill>
                  <a:prstClr val="black"/>
                </a:solidFill>
                <a:latin typeface="Arial"/>
                <a:ea typeface="Times New Roman"/>
                <a:cs typeface="Times New Roman"/>
              </a:rPr>
              <a:t> check box, click </a:t>
            </a:r>
            <a:r>
              <a:rPr lang="en-US" sz="1000" b="1" dirty="0">
                <a:solidFill>
                  <a:prstClr val="black"/>
                </a:solidFill>
                <a:latin typeface="Arial"/>
                <a:ea typeface="Times New Roman"/>
                <a:cs typeface="Times New Roman"/>
              </a:rPr>
              <a:t>Enroll</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Refresh the console, and then view the </a:t>
            </a:r>
            <a:r>
              <a:rPr lang="en-US" sz="1000" dirty="0">
                <a:solidFill>
                  <a:prstClr val="black"/>
                </a:solidFill>
                <a:latin typeface="Arial"/>
                <a:ea typeface="Times New Roman"/>
                <a:cs typeface="Segoe UI"/>
              </a:rPr>
              <a:t>KRA</a:t>
            </a:r>
            <a:r>
              <a:rPr lang="en-US" sz="1000" dirty="0">
                <a:solidFill>
                  <a:prstClr val="black"/>
                </a:solidFill>
                <a:latin typeface="Arial"/>
                <a:ea typeface="Times New Roman"/>
                <a:cs typeface="Times New Roman"/>
              </a:rPr>
              <a:t> in the personal store; that is, scroll across the certificate properties and verify that the certificate template with the intended purpose </a:t>
            </a:r>
            <a:r>
              <a:rPr lang="en-US" sz="1000" b="1" dirty="0">
                <a:solidFill>
                  <a:prstClr val="black"/>
                </a:solidFill>
                <a:latin typeface="Arial"/>
                <a:ea typeface="Times New Roman"/>
                <a:cs typeface="Times New Roman"/>
              </a:rPr>
              <a:t>Key Recovery Agent</a:t>
            </a:r>
            <a:r>
              <a:rPr lang="en-US" sz="1000" dirty="0">
                <a:solidFill>
                  <a:prstClr val="black"/>
                </a:solidFill>
                <a:latin typeface="Arial"/>
                <a:ea typeface="Times New Roman"/>
                <a:cs typeface="Times New Roman"/>
              </a:rPr>
              <a:t> is present.</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Close </a:t>
            </a:r>
            <a:r>
              <a:rPr lang="en-US" sz="1000" b="1" dirty="0">
                <a:solidFill>
                  <a:prstClr val="black"/>
                </a:solidFill>
                <a:latin typeface="Arial"/>
                <a:ea typeface="Times New Roman"/>
                <a:cs typeface="Times New Roman"/>
              </a:rPr>
              <a:t>Console1</a:t>
            </a:r>
            <a:r>
              <a:rPr lang="en-US" sz="1000" dirty="0">
                <a:solidFill>
                  <a:prstClr val="black"/>
                </a:solidFill>
                <a:latin typeface="Arial"/>
                <a:ea typeface="Times New Roman"/>
                <a:cs typeface="Times New Roman"/>
              </a:rPr>
              <a:t> without saving changes.</a:t>
            </a:r>
          </a:p>
          <a:p>
            <a:pPr marL="342900" lvl="0" indent="-342900">
              <a:lnSpc>
                <a:spcPct val="115000"/>
              </a:lnSpc>
              <a:spcAft>
                <a:spcPts val="995"/>
              </a:spcAft>
              <a:buFont typeface="+mj-lt"/>
              <a:buAutoNum type="arabicPeriod" startAt="13"/>
              <a:tabLst>
                <a:tab pos="228600" algn="l"/>
                <a:tab pos="457200" algn="l"/>
              </a:tabLst>
            </a:pPr>
            <a:r>
              <a:rPr lang="en-US" sz="1000" dirty="0">
                <a:solidFill>
                  <a:prstClr val="black"/>
                </a:solidFill>
                <a:latin typeface="Arial"/>
                <a:ea typeface="Times New Roman"/>
                <a:cs typeface="Times New Roman"/>
              </a:rPr>
              <a:t>Return to the </a:t>
            </a:r>
            <a:r>
              <a:rPr lang="en-US" sz="1000" b="1" dirty="0">
                <a:solidFill>
                  <a:prstClr val="black"/>
                </a:solidFill>
                <a:latin typeface="Arial"/>
                <a:ea typeface="Times New Roman"/>
                <a:cs typeface="Times New Roman"/>
              </a:rPr>
              <a:t>Certification Authority</a:t>
            </a:r>
            <a:r>
              <a:rPr lang="en-US" sz="1000" dirty="0">
                <a:solidFill>
                  <a:prstClr val="black"/>
                </a:solidFill>
                <a:latin typeface="Arial"/>
                <a:ea typeface="Times New Roman"/>
                <a:cs typeface="Times New Roman"/>
              </a:rPr>
              <a:t> console, right-click </a:t>
            </a:r>
            <a:r>
              <a:rPr lang="en-US" sz="1000" b="1" dirty="0" err="1">
                <a:solidFill>
                  <a:prstClr val="black"/>
                </a:solidFill>
                <a:latin typeface="Arial"/>
                <a:ea typeface="Times New Roman"/>
                <a:cs typeface="Times New Roman"/>
              </a:rPr>
              <a:t>AdatumCA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tabLst>
                <a:tab pos="228600" algn="l"/>
                <a:tab pos="457200" algn="l"/>
              </a:tabLst>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AdatumCA</a:t>
            </a:r>
            <a:r>
              <a:rPr lang="en-US" sz="1000" b="1" dirty="0">
                <a:solidFill>
                  <a:prstClr val="black"/>
                </a:solidFill>
                <a:latin typeface="Arial"/>
                <a:ea typeface="Times New Roman"/>
                <a:cs typeface="Times New Roman"/>
              </a:rPr>
              <a:t> Properties</a:t>
            </a:r>
            <a:r>
              <a:rPr lang="en-US" sz="1000" dirty="0">
                <a:solidFill>
                  <a:prstClr val="black"/>
                </a:solidFill>
                <a:latin typeface="Arial"/>
                <a:ea typeface="Times New Roman"/>
                <a:cs typeface="Times New Roman"/>
              </a:rPr>
              <a:t> dialog box, click the </a:t>
            </a:r>
            <a:r>
              <a:rPr lang="en-US" sz="1000" b="1" dirty="0">
                <a:solidFill>
                  <a:prstClr val="black"/>
                </a:solidFill>
                <a:latin typeface="Arial"/>
                <a:ea typeface="Times New Roman"/>
                <a:cs typeface="Times New Roman"/>
              </a:rPr>
              <a:t>Recovery Agents</a:t>
            </a:r>
            <a:r>
              <a:rPr lang="en-US" sz="1000" dirty="0">
                <a:solidFill>
                  <a:prstClr val="black"/>
                </a:solidFill>
                <a:latin typeface="Arial"/>
                <a:ea typeface="Times New Roman"/>
                <a:cs typeface="Times New Roman"/>
              </a:rPr>
              <a:t> tab, and then select</a:t>
            </a:r>
            <a:r>
              <a:rPr lang="en-US" sz="1000" b="1" dirty="0">
                <a:solidFill>
                  <a:prstClr val="black"/>
                </a:solidFill>
                <a:latin typeface="Arial"/>
                <a:ea typeface="Times New Roman"/>
                <a:cs typeface="Times New Roman"/>
              </a:rPr>
              <a:t> Archive the key</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tabLst>
                <a:tab pos="228600" algn="l"/>
                <a:tab pos="457200" algn="l"/>
              </a:tabLst>
            </a:pPr>
            <a:r>
              <a:rPr lang="en-US" sz="1000" dirty="0">
                <a:solidFill>
                  <a:prstClr val="black"/>
                </a:solidFill>
                <a:latin typeface="Arial"/>
                <a:ea typeface="Times New Roman"/>
                <a:cs typeface="Times New Roman"/>
              </a:rPr>
              <a:t>Under </a:t>
            </a:r>
            <a:r>
              <a:rPr lang="en-US" sz="1000" b="1" dirty="0">
                <a:solidFill>
                  <a:prstClr val="black"/>
                </a:solidFill>
                <a:latin typeface="Arial"/>
                <a:ea typeface="Times New Roman"/>
                <a:cs typeface="Times New Roman"/>
              </a:rPr>
              <a:t>Key recovery agent certificates</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tabLst>
                <a:tab pos="228600" algn="l"/>
                <a:tab pos="457200" algn="l"/>
              </a:tabLst>
            </a:pPr>
            <a:r>
              <a:rPr lang="en-US" sz="1000" dirty="0">
                <a:solidFill>
                  <a:prstClr val="black"/>
                </a:solidFill>
                <a:latin typeface="Arial"/>
                <a:ea typeface="Times New Roman"/>
                <a:cs typeface="Times New Roman"/>
              </a:rPr>
              <a:t>In the</a:t>
            </a:r>
            <a:r>
              <a:rPr lang="en-US" sz="1000" b="1" dirty="0">
                <a:solidFill>
                  <a:prstClr val="black"/>
                </a:solidFill>
                <a:latin typeface="Arial"/>
                <a:ea typeface="Times New Roman"/>
                <a:cs typeface="Times New Roman"/>
              </a:rPr>
              <a:t> Key Recovery Agent Selection</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More Choices</a:t>
            </a:r>
            <a:r>
              <a:rPr lang="en-US" sz="1000" dirty="0">
                <a:solidFill>
                  <a:prstClr val="black"/>
                </a:solidFill>
                <a:latin typeface="Arial"/>
                <a:ea typeface="Times New Roman"/>
                <a:cs typeface="Times New Roman"/>
              </a:rPr>
              <a:t> and click the certificate with the </a:t>
            </a:r>
            <a:r>
              <a:rPr lang="en-US" sz="1000" dirty="0">
                <a:solidFill>
                  <a:prstClr val="black"/>
                </a:solidFill>
                <a:latin typeface="Arial"/>
                <a:ea typeface="Times New Roman"/>
                <a:cs typeface="Segoe UI"/>
              </a:rPr>
              <a:t>KRA</a:t>
            </a:r>
            <a:r>
              <a:rPr lang="en-US" sz="1000" dirty="0">
                <a:solidFill>
                  <a:prstClr val="black"/>
                </a:solidFill>
                <a:latin typeface="Arial"/>
                <a:ea typeface="Times New Roman"/>
                <a:cs typeface="Times New Roman"/>
              </a:rPr>
              <a:t> purpose (it most likely will be last on the list issued to </a:t>
            </a:r>
            <a:r>
              <a:rPr lang="en-US" sz="1000" b="1" dirty="0">
                <a:solidFill>
                  <a:prstClr val="black"/>
                </a:solidFill>
                <a:latin typeface="Arial"/>
                <a:ea typeface="Times New Roman"/>
                <a:cs typeface="Times New Roman"/>
              </a:rPr>
              <a:t>Administrator</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twice.</a:t>
            </a:r>
          </a:p>
          <a:p>
            <a:pPr marL="342900" lvl="0" indent="-342900">
              <a:lnSpc>
                <a:spcPct val="115000"/>
              </a:lnSpc>
              <a:spcAft>
                <a:spcPts val="1000"/>
              </a:spcAft>
              <a:buAutoNum type="arabicPeriod" startAt="13"/>
            </a:pPr>
            <a:r>
              <a:rPr lang="en-US" sz="1000" dirty="0">
                <a:solidFill>
                  <a:prstClr val="black"/>
                </a:solidFill>
                <a:latin typeface="Arial"/>
                <a:ea typeface="Calibri"/>
                <a:cs typeface="Times New Roman"/>
              </a:rPr>
              <a:t>When prompted to restart the CA, click </a:t>
            </a:r>
            <a:r>
              <a:rPr lang="en-US" sz="1000" b="1" dirty="0">
                <a:solidFill>
                  <a:prstClr val="black"/>
                </a:solidFill>
                <a:latin typeface="Arial"/>
                <a:ea typeface="Calibri"/>
                <a:cs typeface="Times New Roman"/>
              </a:rPr>
              <a:t>Yes</a:t>
            </a:r>
            <a:r>
              <a:rPr lang="en-US" sz="1000" dirty="0">
                <a:solidFill>
                  <a:prstClr val="black"/>
                </a:solidFill>
                <a:latin typeface="Arial"/>
                <a:ea typeface="Calibri"/>
                <a:cs typeface="Times New Roman"/>
              </a:rPr>
              <a:t>.</a:t>
            </a:r>
            <a:endParaRPr lang="en-US" dirty="0"/>
          </a:p>
        </p:txBody>
      </p:sp>
      <p:sp>
        <p:nvSpPr>
          <p:cNvPr id="4" name="Slide Number Placeholder 3"/>
          <p:cNvSpPr>
            <a:spLocks noGrp="1"/>
          </p:cNvSpPr>
          <p:nvPr>
            <p:ph type="sldNum" sz="quarter" idx="10"/>
          </p:nvPr>
        </p:nvSpPr>
        <p:spPr/>
        <p:txBody>
          <a:bodyPr/>
          <a:lstStyle/>
          <a:p>
            <a:fld id="{E9D810C0-1704-411C-8CB0-74D15DFA7960}" type="slidenum">
              <a:rPr lang="en-US" smtClean="0"/>
              <a:t>22</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36489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lesson describes the practical application of certificates. Most students will know about Secure Sockets Layer (SSL) and digital signature or encryption, but they might not understand how they work. Explain these technologies in detail. Also, describe how certificates and key pairs enable these technologies.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are true statements regarding the use of certificates in a business environment? (Choose all that apply.)</a:t>
            </a:r>
          </a:p>
          <a:p>
            <a:pPr>
              <a:lnSpc>
                <a:spcPct val="115000"/>
              </a:lnSpc>
              <a:spcAft>
                <a:spcPts val="1000"/>
              </a:spcAft>
            </a:pPr>
            <a:r>
              <a:rPr lang="en-US" sz="1000" dirty="0">
                <a:latin typeface="Arial"/>
                <a:ea typeface="Calibri"/>
                <a:cs typeface="Times New Roman"/>
              </a:rPr>
              <a:t>(   ) Option 1: Certificates can be used to encrypt HTTP traffic between a web server and browser.</a:t>
            </a:r>
          </a:p>
          <a:p>
            <a:pPr>
              <a:lnSpc>
                <a:spcPct val="115000"/>
              </a:lnSpc>
              <a:spcAft>
                <a:spcPts val="1000"/>
              </a:spcAft>
            </a:pPr>
            <a:r>
              <a:rPr lang="en-US" sz="1000" dirty="0">
                <a:latin typeface="Arial"/>
                <a:ea typeface="Calibri"/>
                <a:cs typeface="Times New Roman"/>
              </a:rPr>
              <a:t>(   ) Option 2: Users can use certificates to digitally sign documents.</a:t>
            </a:r>
          </a:p>
          <a:p>
            <a:pPr>
              <a:lnSpc>
                <a:spcPct val="115000"/>
              </a:lnSpc>
              <a:spcAft>
                <a:spcPts val="1000"/>
              </a:spcAft>
            </a:pPr>
            <a:r>
              <a:rPr lang="en-US" sz="1000" dirty="0">
                <a:latin typeface="Arial"/>
                <a:ea typeface="Calibri"/>
                <a:cs typeface="Times New Roman"/>
              </a:rPr>
              <a:t>(   ) Option 3: Digitally signed documents are invalid if someone modifies the contents.</a:t>
            </a:r>
          </a:p>
          <a:p>
            <a:pPr>
              <a:lnSpc>
                <a:spcPct val="115000"/>
              </a:lnSpc>
              <a:spcAft>
                <a:spcPts val="1000"/>
              </a:spcAft>
            </a:pPr>
            <a:r>
              <a:rPr lang="en-US" sz="1000" dirty="0">
                <a:latin typeface="Arial"/>
                <a:ea typeface="Calibri"/>
                <a:cs typeface="Times New Roman"/>
              </a:rPr>
              <a:t>(   ) Option 4: To send encrypted email to an external recipient who is not part of your internal PKI, you must use an encryption certificate that a public CA issued.</a:t>
            </a:r>
          </a:p>
          <a:p>
            <a:pPr>
              <a:lnSpc>
                <a:spcPct val="115000"/>
              </a:lnSpc>
              <a:spcAft>
                <a:spcPts val="1000"/>
              </a:spcAft>
            </a:pPr>
            <a:r>
              <a:rPr lang="en-US" sz="1000" dirty="0">
                <a:latin typeface="Arial"/>
                <a:ea typeface="Calibri"/>
                <a:cs typeface="Times New Roman"/>
              </a:rPr>
              <a:t>(   ) Option 5: Files encrypted by using EFS can only be read by the individual who first encrypted the file.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Certificates can be used to encrypt HTTP traffic between a web server and browser.</a:t>
            </a:r>
          </a:p>
          <a:p>
            <a:pPr>
              <a:lnSpc>
                <a:spcPct val="115000"/>
              </a:lnSpc>
              <a:spcAft>
                <a:spcPts val="1000"/>
              </a:spcAft>
            </a:pPr>
            <a:r>
              <a:rPr lang="en-US" sz="1000" dirty="0">
                <a:latin typeface="Arial"/>
                <a:ea typeface="Calibri"/>
                <a:cs typeface="Times New Roman"/>
              </a:rPr>
              <a:t>(√ ) Option 2: Users can use certificates to digitally sign documents.</a:t>
            </a:r>
          </a:p>
          <a:p>
            <a:pPr>
              <a:lnSpc>
                <a:spcPct val="115000"/>
              </a:lnSpc>
              <a:spcAft>
                <a:spcPts val="1000"/>
              </a:spcAft>
            </a:pPr>
            <a:r>
              <a:rPr lang="en-US" sz="1000" dirty="0">
                <a:latin typeface="Arial"/>
                <a:ea typeface="Calibri"/>
                <a:cs typeface="Times New Roman"/>
              </a:rPr>
              <a:t>(√ ) Option 3: Digitally signed documents are invalid if someone modifies the contents.</a:t>
            </a:r>
          </a:p>
          <a:p>
            <a:pPr>
              <a:lnSpc>
                <a:spcPct val="115000"/>
              </a:lnSpc>
              <a:spcAft>
                <a:spcPts val="1000"/>
              </a:spcAft>
            </a:pPr>
            <a:r>
              <a:rPr lang="en-US" sz="1000" dirty="0">
                <a:latin typeface="Arial"/>
                <a:ea typeface="Calibri"/>
                <a:cs typeface="Times New Roman"/>
              </a:rPr>
              <a:t>(   ) Option 4: To send encrypted email to an external recipient who is not part of your internal PKI, you must use an encryption certificate that a public CA issued.</a:t>
            </a:r>
          </a:p>
          <a:p>
            <a:pPr>
              <a:lnSpc>
                <a:spcPct val="115000"/>
              </a:lnSpc>
              <a:spcAft>
                <a:spcPts val="1000"/>
              </a:spcAft>
            </a:pPr>
            <a:r>
              <a:rPr lang="en-US" sz="1000" dirty="0">
                <a:latin typeface="Arial"/>
                <a:ea typeface="Calibri"/>
                <a:cs typeface="Times New Roman"/>
              </a:rPr>
              <a:t>(   ) Option 5: Files encrypted by using EFS can only be read by the individual who first encrypted the file.</a:t>
            </a:r>
          </a:p>
        </p:txBody>
      </p:sp>
      <p:sp>
        <p:nvSpPr>
          <p:cNvPr id="4" name="Slide Number Placeholder 3"/>
          <p:cNvSpPr>
            <a:spLocks noGrp="1"/>
          </p:cNvSpPr>
          <p:nvPr>
            <p:ph type="sldNum" sz="quarter" idx="10"/>
          </p:nvPr>
        </p:nvSpPr>
        <p:spPr/>
        <p:txBody>
          <a:bodyPr/>
          <a:lstStyle/>
          <a:p>
            <a:fld id="{E9D810C0-1704-411C-8CB0-74D15DFA7960}"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671384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Certificates can be used for encrypting HTTP traffic, to digitally sign and encrypt documents and emails, and for client/server authentication. Digitally signed documents are invalid if someone modifies the contents. To send encrypted email to an external recipient, you can use either an internal or publicly issued certificate, if you have access to the recipient’s public key. Files encrypted by using EFS can be read by the individual who encrypted the file and by any users explicitly designated for EFS sharing. If the private key of the encrypting individual is lost or deleted, a Data Recovery Agent can access the file or a Key Recovery Agent can be retrieve the private key, if you configured key archival on the EFS certificate template and issuing CA.</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the AD CS administrator for A. Datum. You want to enable your AD DS users to perform digital signature and encryption by using certificates from your internal PKI. Which of the following steps are necessary?</a:t>
            </a:r>
          </a:p>
          <a:p>
            <a:pPr>
              <a:lnSpc>
                <a:spcPct val="115000"/>
              </a:lnSpc>
              <a:spcAft>
                <a:spcPts val="1000"/>
              </a:spcAft>
            </a:pPr>
            <a:r>
              <a:rPr lang="en-US" sz="1000" dirty="0">
                <a:latin typeface="Arial"/>
                <a:ea typeface="Calibri"/>
                <a:cs typeface="Times New Roman"/>
              </a:rPr>
              <a:t>(   ) Option 1: Enable a Key Recovery Agent.</a:t>
            </a:r>
          </a:p>
          <a:p>
            <a:pPr>
              <a:lnSpc>
                <a:spcPct val="115000"/>
              </a:lnSpc>
              <a:spcAft>
                <a:spcPts val="1000"/>
              </a:spcAft>
            </a:pPr>
            <a:r>
              <a:rPr lang="en-US" sz="1000" dirty="0">
                <a:latin typeface="Arial"/>
                <a:ea typeface="Calibri"/>
                <a:cs typeface="Times New Roman"/>
              </a:rPr>
              <a:t>(   ) Option 2: Enable a Data Recovery Agent.</a:t>
            </a:r>
          </a:p>
          <a:p>
            <a:pPr lvl="0">
              <a:lnSpc>
                <a:spcPct val="115000"/>
              </a:lnSpc>
              <a:spcAft>
                <a:spcPts val="1000"/>
              </a:spcAft>
            </a:pPr>
            <a:r>
              <a:rPr lang="en-US" sz="1000" dirty="0">
                <a:solidFill>
                  <a:prstClr val="black"/>
                </a:solidFill>
                <a:latin typeface="Arial"/>
                <a:ea typeface="Calibri"/>
                <a:cs typeface="Times New Roman"/>
              </a:rPr>
              <a:t>(   ) Option 3: Publish the User certificate template and configure the desired groups of users for autoenrollment.</a:t>
            </a:r>
          </a:p>
          <a:p>
            <a:pPr lvl="0">
              <a:lnSpc>
                <a:spcPct val="115000"/>
              </a:lnSpc>
              <a:spcAft>
                <a:spcPts val="1000"/>
              </a:spcAft>
            </a:pPr>
            <a:r>
              <a:rPr lang="en-US" sz="1000" dirty="0">
                <a:solidFill>
                  <a:prstClr val="black"/>
                </a:solidFill>
                <a:latin typeface="Arial"/>
                <a:ea typeface="Calibri"/>
                <a:cs typeface="Times New Roman"/>
              </a:rPr>
              <a:t>(   ) Option 4: Enable EFS on AD DS domain computers by using Group Policy.</a:t>
            </a:r>
          </a:p>
          <a:p>
            <a:pPr lvl="0">
              <a:lnSpc>
                <a:spcPct val="115000"/>
              </a:lnSpc>
              <a:spcAft>
                <a:spcPts val="1000"/>
              </a:spcAft>
            </a:pPr>
            <a:r>
              <a:rPr lang="en-US" sz="1000" dirty="0">
                <a:solidFill>
                  <a:prstClr val="black"/>
                </a:solidFill>
                <a:latin typeface="Arial"/>
                <a:ea typeface="Calibri"/>
                <a:cs typeface="Times New Roman"/>
              </a:rPr>
              <a:t>(   ) Option 5: Upgrade all AD DS domain computers to Windows Server 2016 or Windows 10.</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Enable a Key Recovery Agent.</a:t>
            </a:r>
          </a:p>
          <a:p>
            <a:pPr>
              <a:lnSpc>
                <a:spcPct val="115000"/>
              </a:lnSpc>
              <a:spcAft>
                <a:spcPts val="1000"/>
              </a:spcAft>
            </a:pPr>
            <a:r>
              <a:rPr lang="en-US" sz="1000" dirty="0">
                <a:latin typeface="Arial"/>
                <a:ea typeface="Calibri"/>
                <a:cs typeface="Times New Roman"/>
              </a:rPr>
              <a:t>(   ) Option 2: Enable a Data Recovery Agent.</a:t>
            </a:r>
          </a:p>
          <a:p>
            <a:pPr lvl="0">
              <a:lnSpc>
                <a:spcPct val="115000"/>
              </a:lnSpc>
              <a:spcAft>
                <a:spcPts val="1000"/>
              </a:spcAft>
            </a:pPr>
            <a:r>
              <a:rPr lang="en-US" sz="1000" dirty="0">
                <a:solidFill>
                  <a:prstClr val="black"/>
                </a:solidFill>
                <a:latin typeface="Arial"/>
                <a:ea typeface="Calibri"/>
                <a:cs typeface="Times New Roman"/>
              </a:rPr>
              <a:t>(√ ) Option 3: Publish the User certificate template and configure the desired groups of users for autoenrollment.</a:t>
            </a:r>
          </a:p>
          <a:p>
            <a:pPr lvl="0">
              <a:lnSpc>
                <a:spcPct val="115000"/>
              </a:lnSpc>
              <a:spcAft>
                <a:spcPts val="1000"/>
              </a:spcAft>
            </a:pPr>
            <a:r>
              <a:rPr lang="en-US" sz="1000" dirty="0">
                <a:solidFill>
                  <a:prstClr val="black"/>
                </a:solidFill>
                <a:latin typeface="Arial"/>
                <a:ea typeface="Calibri"/>
                <a:cs typeface="Times New Roman"/>
              </a:rPr>
              <a:t>(   ) Option 4: Enable EFS on AD DS domain computers by using Group Policy.</a:t>
            </a:r>
          </a:p>
          <a:p>
            <a:pPr lvl="0">
              <a:lnSpc>
                <a:spcPct val="115000"/>
              </a:lnSpc>
              <a:spcAft>
                <a:spcPts val="1000"/>
              </a:spcAft>
            </a:pPr>
            <a:r>
              <a:rPr lang="en-US" sz="1000" dirty="0">
                <a:solidFill>
                  <a:prstClr val="black"/>
                </a:solidFill>
                <a:latin typeface="Arial"/>
                <a:ea typeface="Calibri"/>
                <a:cs typeface="Times New Roman"/>
              </a:rPr>
              <a:t>(   ) Option 5: Upgrade all AD DS domain computers to Windows Server 2016 or Windows 10.</a:t>
            </a:r>
          </a:p>
          <a:p>
            <a:pPr lvl="0">
              <a:lnSpc>
                <a:spcPct val="115000"/>
              </a:lnSpc>
              <a:spcAft>
                <a:spcPts val="1000"/>
              </a:spcAft>
            </a:pP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E9D810C0-1704-411C-8CB0-74D15DFA7960}"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379006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cs typeface="Times New Roman"/>
              </a:rPr>
              <a:t>Feedback</a:t>
            </a:r>
            <a:endParaRPr lang="en-US" sz="1000" dirty="0">
              <a:solidFill>
                <a:prstClr val="black"/>
              </a:solidFill>
              <a:latin typeface="Arial" panose="020B0604020202020204" pitchFamily="34" charset="0"/>
              <a:cs typeface="Arial" panose="020B0604020202020204" pitchFamily="34" charset="0"/>
            </a:endParaRPr>
          </a:p>
          <a:p>
            <a:pPr lvl="0">
              <a:lnSpc>
                <a:spcPct val="115000"/>
              </a:lnSpc>
              <a:spcAft>
                <a:spcPts val="1000"/>
              </a:spcAft>
            </a:pPr>
            <a:r>
              <a:rPr lang="en-US" sz="1000" dirty="0">
                <a:latin typeface="Arial" panose="020B0604020202020204" pitchFamily="34" charset="0"/>
                <a:cs typeface="Arial" panose="020B0604020202020204" pitchFamily="34" charset="0"/>
              </a:rPr>
              <a:t>To enable digital signature and encryption, you should only need to publish the User certificate template and configure it for </a:t>
            </a:r>
            <a:r>
              <a:rPr lang="en-US" sz="1000" dirty="0" err="1">
                <a:latin typeface="Arial" panose="020B0604020202020204" pitchFamily="34" charset="0"/>
                <a:cs typeface="Arial" panose="020B0604020202020204" pitchFamily="34" charset="0"/>
              </a:rPr>
              <a:t>autoenrollment</a:t>
            </a:r>
            <a:r>
              <a:rPr lang="en-US" sz="1000" dirty="0">
                <a:latin typeface="Arial" panose="020B0604020202020204" pitchFamily="34" charset="0"/>
                <a:cs typeface="Arial" panose="020B0604020202020204" pitchFamily="34" charset="0"/>
              </a:rPr>
              <a:t>. Although using a Key Recovery Agent and Data Recovery Agent are best practices, they are not necessary to enable digital signatures and encryption. You do not need to enable EFS on AD DS domain computers, nor do you need to upgrade all AD DS domain computers to Windows Server 2016 or Windows 10.</a:t>
            </a:r>
          </a:p>
        </p:txBody>
      </p:sp>
      <p:sp>
        <p:nvSpPr>
          <p:cNvPr id="4" name="Slide Number Placeholder 3"/>
          <p:cNvSpPr>
            <a:spLocks noGrp="1"/>
          </p:cNvSpPr>
          <p:nvPr>
            <p:ph type="sldNum" sz="quarter" idx="10"/>
          </p:nvPr>
        </p:nvSpPr>
        <p:spPr/>
        <p:txBody>
          <a:bodyPr/>
          <a:lstStyle/>
          <a:p>
            <a:fld id="{E9D810C0-1704-411C-8CB0-74D15DFA7960}"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936698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Define SSL. After that, ask students to describe how SSL works. Discuss the process of the SSL handshake step by step. Do not forget to mention the potential trust issues for a server certificate. </a:t>
            </a:r>
            <a:br>
              <a:rPr lang="en-US" sz="1000" dirty="0">
                <a:latin typeface="Arial"/>
                <a:ea typeface="Calibri"/>
                <a:cs typeface="Times New Roman"/>
              </a:rPr>
            </a:br>
            <a:r>
              <a:rPr lang="en-US" sz="1000" dirty="0">
                <a:latin typeface="Arial"/>
                <a:ea typeface="Calibri"/>
                <a:cs typeface="Times New Roman"/>
              </a:rPr>
              <a:t>Describe how to configure an SSL certificate on Internet Information Services (IIS) and when to use subject alternative names. It is also worth mentioning to students that the SSL protocol is no longer considered secure. In most cases, the Transport Layer Security (TLS) protocol has completely replaced SSL. However, SSL is still commonly used to describe an encrypted session even when the TLS protocol is in use.</a:t>
            </a:r>
          </a:p>
        </p:txBody>
      </p:sp>
      <p:sp>
        <p:nvSpPr>
          <p:cNvPr id="4" name="Slide Number Placeholder 3"/>
          <p:cNvSpPr>
            <a:spLocks noGrp="1"/>
          </p:cNvSpPr>
          <p:nvPr>
            <p:ph type="sldNum" sz="quarter" idx="10"/>
          </p:nvPr>
        </p:nvSpPr>
        <p:spPr/>
        <p:txBody>
          <a:bodyPr/>
          <a:lstStyle/>
          <a:p>
            <a:fld id="{E9D810C0-1704-411C-8CB0-74D15DFA7960}"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638324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Define the purpose of a digital signature. Make sure that you emphasize that a digital signature protects content consistency but does not protect content from unauthorized access. Explain how content is signed digitally and how a digital signature verification works. Use the process described in the manual for details. Finally, explain how to configure and issue a certificate for digital signature.</a:t>
            </a:r>
          </a:p>
        </p:txBody>
      </p:sp>
      <p:sp>
        <p:nvSpPr>
          <p:cNvPr id="4" name="Slide Number Placeholder 3"/>
          <p:cNvSpPr>
            <a:spLocks noGrp="1"/>
          </p:cNvSpPr>
          <p:nvPr>
            <p:ph type="sldNum" sz="quarter" idx="10"/>
          </p:nvPr>
        </p:nvSpPr>
        <p:spPr/>
        <p:txBody>
          <a:bodyPr/>
          <a:lstStyle/>
          <a:p>
            <a:fld id="{E9D810C0-1704-411C-8CB0-74D15DFA7960}"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031038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For this demonstration, you will need the </a:t>
            </a:r>
            <a:r>
              <a:rPr lang="en-US" sz="1000" b="1" dirty="0">
                <a:latin typeface="Arial"/>
                <a:ea typeface="Calibri"/>
                <a:cs typeface="Times New Roman"/>
              </a:rPr>
              <a:t>20742B-LON-DC1</a:t>
            </a:r>
            <a:r>
              <a:rPr lang="en-US" sz="1000" dirty="0">
                <a:latin typeface="Arial"/>
                <a:ea typeface="Calibri"/>
                <a:cs typeface="Times New Roman"/>
              </a:rPr>
              <a:t> and </a:t>
            </a:r>
            <a:r>
              <a:rPr lang="en-US" sz="1000" b="1" dirty="0">
                <a:latin typeface="Arial"/>
                <a:ea typeface="Calibri"/>
                <a:cs typeface="Times New Roman"/>
              </a:rPr>
              <a:t>20742B-LON-CL1</a:t>
            </a:r>
            <a:r>
              <a:rPr lang="en-US" sz="1000" dirty="0">
                <a:latin typeface="Arial"/>
                <a:ea typeface="Calibri"/>
                <a:cs typeface="Times New Roman"/>
              </a:rPr>
              <a:t> virtual machines. Sign in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 After you finish the demonstration, leave the virtual machines running for the next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open the Windows PowerShell command-line interface.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At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command prompt, type </a:t>
            </a:r>
            <a:r>
              <a:rPr lang="en-US" sz="1000" b="1" dirty="0">
                <a:effectLst/>
                <a:latin typeface="Arial"/>
                <a:ea typeface="Times New Roman"/>
                <a:cs typeface="Times New Roman"/>
              </a:rPr>
              <a:t>mmc.exe</a:t>
            </a:r>
            <a:r>
              <a:rPr lang="en-US" sz="1000" dirty="0">
                <a:effectLst/>
                <a:latin typeface="Arial"/>
                <a:ea typeface="Times New Roman"/>
                <a:cs typeface="Times New Roman"/>
              </a:rPr>
              <a:t>, and then press Enter.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Console1 – [Console Root]</a:t>
            </a:r>
            <a:r>
              <a:rPr lang="en-US" sz="1000" dirty="0">
                <a:solidFill>
                  <a:srgbClr val="000000"/>
                </a:solidFill>
                <a:effectLst/>
                <a:latin typeface="Arial"/>
                <a:ea typeface="Times New Roman"/>
                <a:cs typeface="Times New Roman"/>
              </a:rPr>
              <a:t> window, click the </a:t>
            </a:r>
            <a:r>
              <a:rPr lang="en-US" sz="1000" b="1" dirty="0">
                <a:effectLst/>
                <a:latin typeface="Arial"/>
                <a:ea typeface="Times New Roman"/>
                <a:cs typeface="Times New Roman"/>
              </a:rPr>
              <a:t>File</a:t>
            </a:r>
            <a:r>
              <a:rPr lang="en-US" sz="1000" dirty="0">
                <a:solidFill>
                  <a:srgbClr val="000000"/>
                </a:solidFill>
                <a:effectLst/>
                <a:latin typeface="Arial"/>
                <a:ea typeface="Times New Roman"/>
                <a:cs typeface="Times New Roman"/>
              </a:rPr>
              <a:t> menu, and then select </a:t>
            </a:r>
            <a:br>
              <a:rPr lang="en-US" sz="1000" dirty="0">
                <a:solidFill>
                  <a:srgbClr val="000000"/>
                </a:solidFill>
                <a:effectLst/>
                <a:latin typeface="Arial"/>
                <a:ea typeface="Times New Roman"/>
                <a:cs typeface="Times New Roman"/>
              </a:rPr>
            </a:br>
            <a:r>
              <a:rPr lang="en-US" sz="1000" b="1" dirty="0">
                <a:effectLst/>
                <a:latin typeface="Arial"/>
                <a:ea typeface="Times New Roman"/>
                <a:cs typeface="Times New Roman"/>
              </a:rPr>
              <a:t>Add/Remove Snap-in</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Select </a:t>
            </a:r>
            <a:r>
              <a:rPr lang="en-US" sz="1000" b="1" dirty="0">
                <a:effectLst/>
                <a:latin typeface="Arial"/>
                <a:ea typeface="Times New Roman"/>
                <a:cs typeface="Times New Roman"/>
              </a:rPr>
              <a:t>Certificates</a:t>
            </a:r>
            <a:r>
              <a:rPr lang="en-US" sz="1000" dirty="0">
                <a:solidFill>
                  <a:srgbClr val="000000"/>
                </a:solidFill>
                <a:effectLst/>
                <a:latin typeface="Arial"/>
                <a:ea typeface="Times New Roman"/>
                <a:cs typeface="Times New Roman"/>
              </a:rPr>
              <a:t>, click </a:t>
            </a:r>
            <a:r>
              <a:rPr lang="en-US" sz="1000" b="1" dirty="0">
                <a:effectLst/>
                <a:latin typeface="Arial"/>
                <a:ea typeface="Times New Roman"/>
                <a:cs typeface="Times New Roman"/>
              </a:rPr>
              <a:t>Add</a:t>
            </a:r>
            <a:r>
              <a:rPr lang="en-US" sz="1000" dirty="0">
                <a:solidFill>
                  <a:srgbClr val="000000"/>
                </a:solidFill>
                <a:effectLst/>
                <a:latin typeface="Arial"/>
                <a:ea typeface="Times New Roman"/>
                <a:cs typeface="Times New Roman"/>
              </a:rPr>
              <a:t>, select </a:t>
            </a:r>
            <a:r>
              <a:rPr lang="en-US" sz="1000" b="1" dirty="0">
                <a:effectLst/>
                <a:latin typeface="Arial"/>
                <a:ea typeface="Times New Roman"/>
                <a:cs typeface="Times New Roman"/>
              </a:rPr>
              <a:t>My user account</a:t>
            </a:r>
            <a:r>
              <a:rPr lang="en-US" sz="1000" dirty="0">
                <a:solidFill>
                  <a:srgbClr val="000000"/>
                </a:solidFill>
                <a:effectLst/>
                <a:latin typeface="Arial"/>
                <a:ea typeface="Times New Roman"/>
                <a:cs typeface="Times New Roman"/>
              </a:rPr>
              <a:t>, click </a:t>
            </a:r>
            <a:r>
              <a:rPr lang="en-US" sz="1000" b="1" dirty="0">
                <a:effectLst/>
                <a:latin typeface="Arial"/>
                <a:ea typeface="Times New Roman"/>
                <a:cs typeface="Times New Roman"/>
              </a:rPr>
              <a:t>Finish</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Expand </a:t>
            </a:r>
            <a:r>
              <a:rPr lang="en-US" sz="1000" b="1" dirty="0">
                <a:effectLst/>
                <a:latin typeface="Arial"/>
                <a:ea typeface="Times New Roman"/>
                <a:cs typeface="Times New Roman"/>
              </a:rPr>
              <a:t>Certificates - Current User</a:t>
            </a:r>
            <a:r>
              <a:rPr lang="en-US" sz="1000" dirty="0">
                <a:solidFill>
                  <a:srgbClr val="000000"/>
                </a:solidFill>
                <a:effectLst/>
                <a:latin typeface="Arial"/>
                <a:ea typeface="Times New Roman"/>
                <a:cs typeface="Times New Roman"/>
              </a:rPr>
              <a:t>, right-click </a:t>
            </a:r>
            <a:r>
              <a:rPr lang="en-US" sz="1000" b="1" dirty="0">
                <a:effectLst/>
                <a:latin typeface="Arial"/>
                <a:ea typeface="Times New Roman"/>
                <a:cs typeface="Times New Roman"/>
              </a:rPr>
              <a:t>Personal</a:t>
            </a:r>
            <a:r>
              <a:rPr lang="en-US" sz="1000" dirty="0">
                <a:solidFill>
                  <a:srgbClr val="000000"/>
                </a:solidFill>
                <a:effectLst/>
                <a:latin typeface="Arial"/>
                <a:ea typeface="Times New Roman"/>
                <a:cs typeface="Times New Roman"/>
              </a:rPr>
              <a:t>, select </a:t>
            </a:r>
            <a:r>
              <a:rPr lang="en-US" sz="1000" b="1" dirty="0">
                <a:effectLst/>
                <a:latin typeface="Arial"/>
                <a:ea typeface="Times New Roman"/>
                <a:cs typeface="Times New Roman"/>
              </a:rPr>
              <a:t>All</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Tasks</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Request New Certificate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Certificate Enrollment Wizard</a:t>
            </a:r>
            <a:r>
              <a:rPr lang="en-US" sz="1000" dirty="0">
                <a:solidFill>
                  <a:srgbClr val="000000"/>
                </a:solidFill>
                <a:effectLst/>
                <a:latin typeface="Arial"/>
                <a:ea typeface="Times New Roman"/>
                <a:cs typeface="Times New Roman"/>
              </a:rPr>
              <a:t>,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Times New Roman"/>
              </a:rPr>
              <a:t> twice.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Certificate Enrollment</a:t>
            </a:r>
            <a:r>
              <a:rPr lang="en-US" sz="1000" dirty="0">
                <a:solidFill>
                  <a:srgbClr val="000000"/>
                </a:solidFill>
                <a:effectLst/>
                <a:latin typeface="Arial"/>
                <a:ea typeface="Times New Roman"/>
                <a:cs typeface="Times New Roman"/>
              </a:rPr>
              <a:t> page, in the list of available templates, select </a:t>
            </a:r>
            <a:r>
              <a:rPr lang="en-US" sz="1000" b="1" dirty="0">
                <a:effectLst/>
                <a:latin typeface="Arial"/>
                <a:ea typeface="Times New Roman"/>
                <a:cs typeface="Times New Roman"/>
              </a:rPr>
              <a:t>User</a:t>
            </a:r>
            <a:r>
              <a:rPr lang="en-US" sz="1000" dirty="0">
                <a:solidFill>
                  <a:srgbClr val="000000"/>
                </a:solidFill>
                <a:effectLst/>
                <a:latin typeface="Arial"/>
                <a:ea typeface="Times New Roman"/>
                <a:cs typeface="Times New Roman"/>
              </a:rPr>
              <a:t>, click </a:t>
            </a:r>
            <a:r>
              <a:rPr lang="en-US" sz="1000" b="1" dirty="0">
                <a:effectLst/>
                <a:latin typeface="Arial"/>
                <a:ea typeface="Times New Roman"/>
                <a:cs typeface="Times New Roman"/>
              </a:rPr>
              <a:t>Enroll</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Finish</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Close the </a:t>
            </a:r>
            <a:r>
              <a:rPr lang="en-US" sz="1000" b="1" dirty="0">
                <a:effectLst/>
                <a:latin typeface="Arial"/>
                <a:ea typeface="Times New Roman"/>
                <a:cs typeface="Times New Roman"/>
              </a:rPr>
              <a:t>Console1 – [Console Root]</a:t>
            </a:r>
            <a:r>
              <a:rPr lang="en-US" sz="1000" dirty="0">
                <a:solidFill>
                  <a:srgbClr val="000000"/>
                </a:solidFill>
                <a:effectLst/>
                <a:latin typeface="Arial"/>
                <a:ea typeface="Times New Roman"/>
                <a:cs typeface="Times New Roman"/>
              </a:rPr>
              <a:t> window without saving changes.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Open </a:t>
            </a:r>
            <a:r>
              <a:rPr lang="en-US" sz="1000" b="1" dirty="0">
                <a:solidFill>
                  <a:srgbClr val="000000"/>
                </a:solidFill>
                <a:effectLst/>
                <a:latin typeface="Arial"/>
                <a:ea typeface="Times New Roman"/>
                <a:cs typeface="Times New Roman"/>
              </a:rPr>
              <a:t>Word 2016</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If the </a:t>
            </a:r>
            <a:r>
              <a:rPr lang="en-US" sz="1000" b="1" dirty="0">
                <a:latin typeface="Arial"/>
                <a:ea typeface="Calibri"/>
                <a:cs typeface="Times New Roman"/>
              </a:rPr>
              <a:t>Microsoft Office Activation Wizard</a:t>
            </a:r>
            <a:r>
              <a:rPr lang="en-US" sz="1000" dirty="0">
                <a:latin typeface="Arial"/>
                <a:ea typeface="Calibri"/>
                <a:cs typeface="Times New Roman"/>
              </a:rPr>
              <a:t> appears, click </a:t>
            </a:r>
            <a:r>
              <a:rPr lang="en-US" sz="1000" b="1" dirty="0">
                <a:latin typeface="Arial"/>
                <a:ea typeface="Calibri"/>
                <a:cs typeface="Times New Roman"/>
              </a:rPr>
              <a:t>Close</a:t>
            </a:r>
            <a:r>
              <a:rPr lang="en-US" sz="1000" dirty="0">
                <a:latin typeface="Arial"/>
                <a:ea typeface="Calibri"/>
                <a:cs typeface="Times New Roman"/>
              </a:rPr>
              <a:t>. Click </a:t>
            </a:r>
            <a:r>
              <a:rPr lang="en-US" sz="1000" b="1" dirty="0">
                <a:latin typeface="Arial"/>
                <a:ea typeface="Calibri"/>
                <a:cs typeface="Times New Roman"/>
              </a:rPr>
              <a:t>Ask me later</a:t>
            </a:r>
            <a:r>
              <a:rPr lang="en-US" sz="1000" dirty="0">
                <a:latin typeface="Arial"/>
                <a:ea typeface="Calibri"/>
                <a:cs typeface="Times New Roman"/>
              </a:rPr>
              <a:t>, and then click </a:t>
            </a:r>
            <a:r>
              <a:rPr lang="en-US" sz="1000" b="1" dirty="0">
                <a:latin typeface="Arial"/>
                <a:ea typeface="Calibri"/>
                <a:cs typeface="Times New Roman"/>
              </a:rPr>
              <a:t>Accept</a:t>
            </a:r>
            <a:r>
              <a:rPr lang="en-US"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startAt="10"/>
            </a:pPr>
            <a:r>
              <a:rPr lang="en-US" sz="1000" dirty="0">
                <a:solidFill>
                  <a:srgbClr val="000000"/>
                </a:solidFill>
                <a:effectLst/>
                <a:latin typeface="Arial"/>
                <a:ea typeface="Times New Roman"/>
                <a:cs typeface="Times New Roman"/>
              </a:rPr>
              <a:t>In a blank document, type some text, and then save the file to the desktop.</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10"/>
            </a:pPr>
            <a:r>
              <a:rPr lang="en-US" sz="1000" dirty="0">
                <a:solidFill>
                  <a:srgbClr val="000000"/>
                </a:solidFill>
                <a:effectLst/>
                <a:latin typeface="Arial"/>
                <a:ea typeface="Times New Roman"/>
                <a:cs typeface="Times New Roman"/>
              </a:rPr>
              <a:t>On the toolbar, click </a:t>
            </a:r>
            <a:r>
              <a:rPr lang="en-US" sz="1000" b="1" dirty="0">
                <a:effectLst/>
                <a:latin typeface="Arial"/>
                <a:ea typeface="Times New Roman"/>
                <a:cs typeface="Times New Roman"/>
              </a:rPr>
              <a:t>Insert</a:t>
            </a:r>
            <a:r>
              <a:rPr lang="en-US" sz="1000" dirty="0">
                <a:solidFill>
                  <a:srgbClr val="000000"/>
                </a:solidFill>
                <a:effectLst/>
                <a:latin typeface="Arial"/>
                <a:ea typeface="Times New Roman"/>
                <a:cs typeface="Times New Roman"/>
              </a:rPr>
              <a:t>, and then in the </a:t>
            </a:r>
            <a:r>
              <a:rPr lang="en-US" sz="1000" b="1" dirty="0">
                <a:effectLst/>
                <a:latin typeface="Arial"/>
                <a:ea typeface="Times New Roman"/>
                <a:cs typeface="Times New Roman"/>
              </a:rPr>
              <a:t>Text</a:t>
            </a:r>
            <a:r>
              <a:rPr lang="en-US" sz="1000" dirty="0">
                <a:solidFill>
                  <a:srgbClr val="000000"/>
                </a:solidFill>
                <a:effectLst/>
                <a:latin typeface="Arial"/>
                <a:ea typeface="Times New Roman"/>
                <a:cs typeface="Times New Roman"/>
              </a:rPr>
              <a:t> pane, in the </a:t>
            </a:r>
            <a:r>
              <a:rPr lang="en-US" sz="1000" b="1" dirty="0">
                <a:effectLst/>
                <a:latin typeface="Arial"/>
                <a:ea typeface="Times New Roman"/>
                <a:cs typeface="Times New Roman"/>
              </a:rPr>
              <a:t>Signature Line</a:t>
            </a:r>
            <a:r>
              <a:rPr lang="en-US" sz="1000" dirty="0">
                <a:solidFill>
                  <a:srgbClr val="000000"/>
                </a:solidFill>
                <a:effectLst/>
                <a:latin typeface="Arial"/>
                <a:ea typeface="Times New Roman"/>
                <a:cs typeface="Times New Roman"/>
              </a:rPr>
              <a:t> drop-down list, click </a:t>
            </a:r>
            <a:r>
              <a:rPr lang="en-US" sz="1000" b="1" dirty="0">
                <a:effectLst/>
                <a:latin typeface="Arial"/>
                <a:ea typeface="Times New Roman"/>
                <a:cs typeface="Times New Roman"/>
              </a:rPr>
              <a:t>Microsoft Office</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Signature Line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9D810C0-1704-411C-8CB0-74D15DFA7960}"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834205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Times New Roman"/>
              </a:rPr>
              <a:t>In the </a:t>
            </a:r>
            <a:r>
              <a:rPr lang="en-US" sz="1000" b="1" dirty="0">
                <a:latin typeface="Arial"/>
                <a:ea typeface="Times New Roman"/>
                <a:cs typeface="Times New Roman"/>
              </a:rPr>
              <a:t>Signature Setup</a:t>
            </a:r>
            <a:r>
              <a:rPr lang="en-US" sz="1000" dirty="0">
                <a:solidFill>
                  <a:srgbClr val="000000"/>
                </a:solidFill>
                <a:latin typeface="Arial"/>
                <a:ea typeface="Times New Roman"/>
                <a:cs typeface="Times New Roman"/>
              </a:rPr>
              <a:t> window, type your name in the </a:t>
            </a:r>
            <a:r>
              <a:rPr lang="en-US" sz="1000" b="1" dirty="0">
                <a:latin typeface="Arial"/>
                <a:ea typeface="Times New Roman"/>
                <a:cs typeface="Times New Roman"/>
              </a:rPr>
              <a:t>Suggested signer</a:t>
            </a:r>
            <a:r>
              <a:rPr lang="en-US" sz="1000" dirty="0">
                <a:solidFill>
                  <a:srgbClr val="000000"/>
                </a:solidFill>
                <a:latin typeface="Arial"/>
                <a:ea typeface="Times New Roman"/>
                <a:cs typeface="Times New Roman"/>
              </a:rPr>
              <a:t> text box, type</a:t>
            </a:r>
            <a:r>
              <a:rPr lang="en-US" sz="1000" dirty="0">
                <a:latin typeface="Arial"/>
                <a:ea typeface="Times New Roman"/>
                <a:cs typeface="Times New Roman"/>
              </a:rPr>
              <a:t> </a:t>
            </a:r>
            <a:r>
              <a:rPr lang="en-US" sz="1000" b="1" dirty="0">
                <a:solidFill>
                  <a:prstClr val="black"/>
                </a:solidFill>
                <a:latin typeface="Arial"/>
                <a:ea typeface="Times New Roman"/>
                <a:cs typeface="Times New Roman"/>
              </a:rPr>
              <a:t>Administrator</a:t>
            </a:r>
            <a:r>
              <a:rPr lang="en-US" sz="1000" dirty="0">
                <a:solidFill>
                  <a:srgbClr val="000000"/>
                </a:solidFill>
                <a:latin typeface="Arial"/>
                <a:ea typeface="Times New Roman"/>
                <a:cs typeface="Times New Roman"/>
              </a:rPr>
              <a:t> in the </a:t>
            </a:r>
            <a:r>
              <a:rPr lang="en-US" sz="1000" b="1" dirty="0">
                <a:solidFill>
                  <a:prstClr val="black"/>
                </a:solidFill>
                <a:latin typeface="Arial"/>
                <a:ea typeface="Times New Roman"/>
                <a:cs typeface="Times New Roman"/>
              </a:rPr>
              <a:t>Suggested signer’s title</a:t>
            </a:r>
            <a:r>
              <a:rPr lang="en-US" sz="1000" dirty="0">
                <a:solidFill>
                  <a:srgbClr val="000000"/>
                </a:solidFill>
                <a:latin typeface="Arial"/>
                <a:ea typeface="Times New Roman"/>
                <a:cs typeface="Times New Roman"/>
              </a:rPr>
              <a:t> text box, type </a:t>
            </a:r>
            <a:r>
              <a:rPr lang="en-US" sz="1000" b="1" dirty="0">
                <a:solidFill>
                  <a:prstClr val="black"/>
                </a:solidFill>
                <a:latin typeface="Arial"/>
                <a:ea typeface="Times New Roman"/>
                <a:cs typeface="Times New Roman"/>
              </a:rPr>
              <a:t>Administrator@adatum.com</a:t>
            </a:r>
            <a:r>
              <a:rPr lang="en-US" sz="1000" dirty="0">
                <a:solidFill>
                  <a:srgbClr val="000000"/>
                </a:solidFill>
                <a:latin typeface="Arial"/>
                <a:ea typeface="Times New Roman"/>
                <a:cs typeface="Times New Roman"/>
              </a:rPr>
              <a:t> in the </a:t>
            </a:r>
            <a:r>
              <a:rPr lang="en-US" sz="1000" b="1" dirty="0">
                <a:solidFill>
                  <a:prstClr val="black"/>
                </a:solidFill>
                <a:latin typeface="Arial"/>
                <a:ea typeface="Times New Roman"/>
                <a:cs typeface="Times New Roman"/>
              </a:rPr>
              <a:t>Suggested signer’s email address</a:t>
            </a:r>
            <a:r>
              <a:rPr lang="en-US" sz="1000" dirty="0">
                <a:solidFill>
                  <a:srgbClr val="000000"/>
                </a:solidFill>
                <a:latin typeface="Arial"/>
                <a:ea typeface="Times New Roman"/>
                <a:cs typeface="Times New Roman"/>
              </a:rPr>
              <a:t> text box,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srgbClr val="000000"/>
                </a:solidFill>
                <a:latin typeface="Arial"/>
                <a:ea typeface="Times New Roman"/>
                <a:cs typeface="Times New Roman"/>
              </a:rPr>
              <a:t>Right-click the signature line in the document, and then click </a:t>
            </a:r>
            <a:r>
              <a:rPr lang="en-US" sz="1000" b="1" dirty="0">
                <a:solidFill>
                  <a:prstClr val="black"/>
                </a:solidFill>
                <a:latin typeface="Arial"/>
                <a:ea typeface="Times New Roman"/>
                <a:cs typeface="Times New Roman"/>
              </a:rPr>
              <a:t>Sign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Sign</a:t>
            </a:r>
            <a:r>
              <a:rPr lang="en-US" sz="1000" dirty="0">
                <a:solidFill>
                  <a:srgbClr val="000000"/>
                </a:solidFill>
                <a:latin typeface="Arial"/>
                <a:ea typeface="Times New Roman"/>
                <a:cs typeface="Times New Roman"/>
              </a:rPr>
              <a:t> window, click </a:t>
            </a:r>
            <a:r>
              <a:rPr lang="en-US" sz="1000" b="1" dirty="0">
                <a:solidFill>
                  <a:prstClr val="black"/>
                </a:solidFill>
                <a:latin typeface="Arial"/>
                <a:ea typeface="Times New Roman"/>
                <a:cs typeface="Times New Roman"/>
              </a:rPr>
              <a:t>Change</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Security</a:t>
            </a:r>
            <a:r>
              <a:rPr lang="en-US" sz="1000" dirty="0">
                <a:solidFill>
                  <a:srgbClr val="000000"/>
                </a:solidFill>
                <a:latin typeface="Arial"/>
                <a:ea typeface="Times New Roman"/>
                <a:cs typeface="Times New Roman"/>
              </a:rPr>
              <a:t> window under </a:t>
            </a:r>
            <a:r>
              <a:rPr lang="en-US" sz="1000" b="1" dirty="0">
                <a:solidFill>
                  <a:prstClr val="black"/>
                </a:solidFill>
                <a:latin typeface="Arial"/>
                <a:ea typeface="Times New Roman"/>
                <a:cs typeface="Times New Roman"/>
              </a:rPr>
              <a:t>Select a certificate</a:t>
            </a:r>
            <a:r>
              <a:rPr lang="en-US" sz="1000" dirty="0">
                <a:solidFill>
                  <a:srgbClr val="000000"/>
                </a:solidFill>
                <a:latin typeface="Arial"/>
                <a:ea typeface="Times New Roman"/>
                <a:cs typeface="Times New Roman"/>
              </a:rPr>
              <a:t>, select the </a:t>
            </a:r>
            <a:r>
              <a:rPr lang="en-US" sz="1000" b="1" dirty="0">
                <a:solidFill>
                  <a:prstClr val="black"/>
                </a:solidFill>
                <a:latin typeface="Arial"/>
                <a:ea typeface="Times New Roman"/>
                <a:cs typeface="Times New Roman"/>
              </a:rPr>
              <a:t>Administrator </a:t>
            </a:r>
            <a:r>
              <a:rPr lang="en-US" sz="1000" dirty="0">
                <a:solidFill>
                  <a:srgbClr val="000000"/>
                </a:solidFill>
                <a:latin typeface="Arial"/>
                <a:ea typeface="Times New Roman"/>
                <a:cs typeface="Times New Roman"/>
              </a:rPr>
              <a:t>certificate with today’s date,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srgbClr val="000000"/>
                </a:solidFill>
                <a:latin typeface="Arial"/>
                <a:ea typeface="Times New Roman"/>
                <a:cs typeface="Times New Roman"/>
              </a:rPr>
              <a:t>In the text box to the right of the X, type your name, click </a:t>
            </a:r>
            <a:r>
              <a:rPr lang="en-US" sz="1000" b="1" dirty="0">
                <a:solidFill>
                  <a:prstClr val="black"/>
                </a:solidFill>
                <a:latin typeface="Arial"/>
                <a:ea typeface="Times New Roman"/>
                <a:cs typeface="Times New Roman"/>
              </a:rPr>
              <a:t>Sign</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Times New Roman"/>
              </a:rPr>
              <a:t>Explain to students that you can select an image instead of typing your name. This image can be your scanned, handwritten signature.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7"/>
            </a:pPr>
            <a:r>
              <a:rPr lang="en-US" sz="1000" dirty="0">
                <a:solidFill>
                  <a:srgbClr val="000000"/>
                </a:solidFill>
                <a:latin typeface="Arial"/>
                <a:ea typeface="Times New Roman"/>
                <a:cs typeface="Times New Roman"/>
              </a:rPr>
              <a:t>Ensure that you cannot edit </a:t>
            </a:r>
            <a:r>
              <a:rPr lang="en-US" sz="1000" dirty="0">
                <a:solidFill>
                  <a:prstClr val="black"/>
                </a:solidFill>
                <a:latin typeface="Arial"/>
                <a:ea typeface="Times New Roman"/>
                <a:cs typeface="Times New Roman"/>
              </a:rPr>
              <a:t>the </a:t>
            </a:r>
            <a:r>
              <a:rPr lang="en-US" sz="1000" dirty="0">
                <a:solidFill>
                  <a:srgbClr val="000000"/>
                </a:solidFill>
                <a:latin typeface="Arial"/>
                <a:ea typeface="Times New Roman"/>
                <a:cs typeface="Times New Roman"/>
              </a:rPr>
              <a:t>document further.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srgbClr val="000000"/>
                </a:solidFill>
                <a:latin typeface="Arial"/>
                <a:ea typeface="Times New Roman"/>
                <a:cs typeface="Times New Roman"/>
              </a:rPr>
              <a:t>Close Word 2016, and then save the changes when prompted.</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startAt="17"/>
            </a:pPr>
            <a:r>
              <a:rPr lang="en-US" sz="1000" dirty="0">
                <a:solidFill>
                  <a:srgbClr val="000000"/>
                </a:solidFill>
                <a:latin typeface="Arial"/>
                <a:ea typeface="Times New Roman"/>
                <a:cs typeface="Times New Roman"/>
              </a:rPr>
              <a:t>Stay signed in for the next demonstration.</a:t>
            </a:r>
          </a:p>
        </p:txBody>
      </p:sp>
      <p:sp>
        <p:nvSpPr>
          <p:cNvPr id="4" name="Slide Number Placeholder 3"/>
          <p:cNvSpPr>
            <a:spLocks noGrp="1"/>
          </p:cNvSpPr>
          <p:nvPr>
            <p:ph type="sldNum" sz="quarter" idx="10"/>
          </p:nvPr>
        </p:nvSpPr>
        <p:spPr/>
        <p:txBody>
          <a:bodyPr/>
          <a:lstStyle/>
          <a:p>
            <a:fld id="{E9D810C0-1704-411C-8CB0-74D15DFA7960}" type="slidenum">
              <a:rPr lang="en-US" smtClean="0"/>
              <a:t>29</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89645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statements are true regarding version 2 certificate templates in AD CS? (Choose all that apply.)</a:t>
            </a:r>
          </a:p>
          <a:p>
            <a:pPr>
              <a:lnSpc>
                <a:spcPct val="115000"/>
              </a:lnSpc>
              <a:spcAft>
                <a:spcPts val="1000"/>
              </a:spcAft>
            </a:pPr>
            <a:r>
              <a:rPr lang="en-US" sz="1000" dirty="0">
                <a:latin typeface="Arial"/>
                <a:ea typeface="Calibri"/>
                <a:cs typeface="Times New Roman"/>
              </a:rPr>
              <a:t>(   ) Option 1: Version 2 templates support autoenrollment.</a:t>
            </a:r>
          </a:p>
          <a:p>
            <a:pPr>
              <a:lnSpc>
                <a:spcPct val="115000"/>
              </a:lnSpc>
              <a:spcAft>
                <a:spcPts val="1000"/>
              </a:spcAft>
            </a:pPr>
            <a:r>
              <a:rPr lang="en-US" sz="1000" dirty="0">
                <a:latin typeface="Arial"/>
                <a:ea typeface="Calibri"/>
                <a:cs typeface="Times New Roman"/>
              </a:rPr>
              <a:t>(   ) Option 2: You can only modify the Security tab on a version 2 template.</a:t>
            </a:r>
          </a:p>
          <a:p>
            <a:pPr>
              <a:lnSpc>
                <a:spcPct val="115000"/>
              </a:lnSpc>
              <a:spcAft>
                <a:spcPts val="1000"/>
              </a:spcAft>
            </a:pPr>
            <a:r>
              <a:rPr lang="en-US" sz="1000" dirty="0">
                <a:latin typeface="Arial"/>
                <a:ea typeface="Calibri"/>
                <a:cs typeface="Times New Roman"/>
              </a:rPr>
              <a:t>(   ) Option 3: You can upgrade to a version 2 template by duplicating a version 1 template.</a:t>
            </a:r>
          </a:p>
          <a:p>
            <a:pPr>
              <a:lnSpc>
                <a:spcPct val="115000"/>
              </a:lnSpc>
              <a:spcAft>
                <a:spcPts val="1000"/>
              </a:spcAft>
            </a:pPr>
            <a:r>
              <a:rPr lang="en-US" sz="1000" dirty="0">
                <a:latin typeface="Arial"/>
                <a:ea typeface="Calibri"/>
                <a:cs typeface="Times New Roman"/>
              </a:rPr>
              <a:t>(   ) Option 4: Only Windows Server 2008, Windows Vista, and later operating systems support version 2 templates.</a:t>
            </a:r>
          </a:p>
          <a:p>
            <a:pPr>
              <a:lnSpc>
                <a:spcPct val="115000"/>
              </a:lnSpc>
              <a:spcAft>
                <a:spcPts val="1000"/>
              </a:spcAft>
            </a:pPr>
            <a:r>
              <a:rPr lang="en-US" sz="1000" dirty="0">
                <a:latin typeface="Arial"/>
                <a:ea typeface="Calibri"/>
                <a:cs typeface="Times New Roman"/>
              </a:rPr>
              <a:t>(   ) Option 5: Only Windows Server 2012, Windows 8, and later operating systems support version 2 templates.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Version 2 templates support autoenrollment.</a:t>
            </a:r>
          </a:p>
          <a:p>
            <a:pPr>
              <a:lnSpc>
                <a:spcPct val="115000"/>
              </a:lnSpc>
              <a:spcAft>
                <a:spcPts val="1000"/>
              </a:spcAft>
            </a:pPr>
            <a:r>
              <a:rPr lang="en-US" sz="1000" dirty="0">
                <a:latin typeface="Arial"/>
                <a:ea typeface="Calibri"/>
                <a:cs typeface="Times New Roman"/>
              </a:rPr>
              <a:t>(   ) Option 2: You can only modify the Security tab on a version 2 template.</a:t>
            </a:r>
          </a:p>
          <a:p>
            <a:pPr>
              <a:lnSpc>
                <a:spcPct val="115000"/>
              </a:lnSpc>
              <a:spcAft>
                <a:spcPts val="1000"/>
              </a:spcAft>
            </a:pPr>
            <a:r>
              <a:rPr lang="en-US" sz="1000" dirty="0">
                <a:latin typeface="Arial"/>
                <a:ea typeface="Calibri"/>
                <a:cs typeface="Times New Roman"/>
              </a:rPr>
              <a:t>(√ ) Option 3: You can upgrade to a version 2 template by duplicating a version 1 template.</a:t>
            </a:r>
          </a:p>
          <a:p>
            <a:pPr>
              <a:lnSpc>
                <a:spcPct val="115000"/>
              </a:lnSpc>
              <a:spcAft>
                <a:spcPts val="1000"/>
              </a:spcAft>
            </a:pPr>
            <a:r>
              <a:rPr lang="en-US" sz="1000" dirty="0">
                <a:latin typeface="Arial"/>
                <a:ea typeface="Calibri"/>
                <a:cs typeface="Times New Roman"/>
              </a:rPr>
              <a:t>(   ) Option 4: Only Windows Server 2008, Windows Vista, and later operating systems support version 2 templates.</a:t>
            </a:r>
          </a:p>
          <a:p>
            <a:pPr>
              <a:lnSpc>
                <a:spcPct val="115000"/>
              </a:lnSpc>
              <a:spcAft>
                <a:spcPts val="1000"/>
              </a:spcAft>
            </a:pPr>
            <a:r>
              <a:rPr lang="en-US" sz="1000" dirty="0">
                <a:latin typeface="Arial"/>
                <a:ea typeface="Calibri"/>
                <a:cs typeface="Times New Roman"/>
              </a:rPr>
              <a:t>(   ) Option 5: Only Windows Server 2012, Windows 8, and later operating systems support version 2 templates.</a:t>
            </a:r>
          </a:p>
          <a:p>
            <a:pPr>
              <a:lnSpc>
                <a:spcPct val="115000"/>
              </a:lnSpc>
              <a:spcAft>
                <a:spcPts val="1000"/>
              </a:spcAft>
            </a:pP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Feedback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One important aspect of version 2 templates is that they support </a:t>
            </a:r>
            <a:r>
              <a:rPr lang="en-US" sz="1000" dirty="0" err="1">
                <a:latin typeface="Arial"/>
                <a:ea typeface="Calibri"/>
                <a:cs typeface="Times New Roman"/>
              </a:rPr>
              <a:t>autoenrollment</a:t>
            </a:r>
            <a:r>
              <a:rPr lang="en-US" sz="1000" dirty="0">
                <a:latin typeface="Arial"/>
                <a:ea typeface="Calibri"/>
                <a:cs typeface="Times New Roman"/>
              </a:rPr>
              <a:t> by Active Directory Domain Services (AD DS) users and computers. Unlike version 1 templates, you can modify all aspects of a version 2 template. To upgrade to a version 2 template, you can duplicate a version 1 template. Version 2 templates are supported on Windows Server 2003 Enterprise Edition, Windows Server 2008 Enterprise, and Windows Server 2008 R2 and later.</a:t>
            </a:r>
          </a:p>
        </p:txBody>
      </p:sp>
      <p:sp>
        <p:nvSpPr>
          <p:cNvPr id="4" name="Slide Number Placeholder 3"/>
          <p:cNvSpPr>
            <a:spLocks noGrp="1"/>
          </p:cNvSpPr>
          <p:nvPr>
            <p:ph type="sldNum" sz="quarter" idx="10"/>
          </p:nvPr>
        </p:nvSpPr>
        <p:spPr/>
        <p:txBody>
          <a:bodyPr/>
          <a:lstStyle/>
          <a:p>
            <a:fld id="{E9D810C0-1704-411C-8CB0-74D15DFA7960}"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937844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Describe encryption, and compare it to digital signatures, emphasizing how they are different. Define </a:t>
            </a:r>
            <a:r>
              <a:rPr lang="en-US" sz="1000">
                <a:latin typeface="Arial"/>
                <a:ea typeface="Calibri"/>
                <a:cs typeface="Segoe UI"/>
              </a:rPr>
              <a:t>Encrypting File System (</a:t>
            </a:r>
            <a:r>
              <a:rPr lang="en-US" sz="1000">
                <a:latin typeface="Arial"/>
                <a:ea typeface="Calibri"/>
                <a:cs typeface="Times New Roman"/>
              </a:rPr>
              <a:t>EFS), and use the diagram on the slide to describe how it works with one user and with multiple users and a Data Recovery Agent (DRA). Describe how email encryption works and what the limitations are. Also, mention that Microsoft recommends the use of Bitlocker Drive Encryption instead of encrypting files with EFS.</a:t>
            </a:r>
          </a:p>
        </p:txBody>
      </p:sp>
      <p:sp>
        <p:nvSpPr>
          <p:cNvPr id="4" name="Slide Number Placeholder 3"/>
          <p:cNvSpPr>
            <a:spLocks noGrp="1"/>
          </p:cNvSpPr>
          <p:nvPr>
            <p:ph type="sldNum" sz="quarter" idx="10"/>
          </p:nvPr>
        </p:nvSpPr>
        <p:spPr/>
        <p:txBody>
          <a:bodyPr/>
          <a:lstStyle/>
          <a:p>
            <a:fld id="{E9D810C0-1704-411C-8CB0-74D15DFA7960}"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760562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For this demonstration, you will need the </a:t>
            </a:r>
            <a:r>
              <a:rPr lang="en-US" sz="1000" b="1">
                <a:latin typeface="Arial"/>
                <a:ea typeface="Calibri"/>
                <a:cs typeface="Times New Roman"/>
              </a:rPr>
              <a:t>20742B-LON-DC1</a:t>
            </a:r>
            <a:r>
              <a:rPr lang="en-US" sz="1000">
                <a:latin typeface="Arial"/>
                <a:ea typeface="Calibri"/>
                <a:cs typeface="Times New Roman"/>
              </a:rPr>
              <a:t> and </a:t>
            </a:r>
            <a:r>
              <a:rPr lang="en-US" sz="1000" b="1">
                <a:latin typeface="Arial"/>
                <a:ea typeface="Calibri"/>
                <a:cs typeface="Times New Roman"/>
              </a:rPr>
              <a:t>20742B-LON-CL1</a:t>
            </a:r>
            <a:r>
              <a:rPr lang="en-US" sz="1000">
                <a:latin typeface="Arial"/>
                <a:ea typeface="Calibri"/>
                <a:cs typeface="Times New Roman"/>
              </a:rPr>
              <a:t> virtual machines. Sign in as </a:t>
            </a:r>
            <a:r>
              <a:rPr lang="en-US" sz="1000" b="1">
                <a:latin typeface="Arial"/>
                <a:ea typeface="Calibri"/>
                <a:cs typeface="Times New Roman"/>
              </a:rPr>
              <a:t>Adatum\Administrator</a:t>
            </a:r>
            <a:r>
              <a:rPr lang="en-US" sz="1000">
                <a:latin typeface="Arial"/>
                <a:ea typeface="Calibri"/>
                <a:cs typeface="Times New Roman"/>
              </a:rPr>
              <a:t> with the password </a:t>
            </a:r>
            <a:r>
              <a:rPr lang="en-US" sz="1000" b="1">
                <a:latin typeface="Arial"/>
                <a:ea typeface="Calibri"/>
                <a:cs typeface="Times New Roman"/>
              </a:rPr>
              <a:t>Pa55w.rd</a:t>
            </a:r>
            <a:r>
              <a:rPr lang="en-US" sz="1000">
                <a:latin typeface="Arial"/>
                <a:ea typeface="Calibri"/>
                <a:cs typeface="Times New Roman"/>
              </a:rPr>
              <a:t>.</a:t>
            </a:r>
          </a:p>
          <a:p>
            <a:pPr>
              <a:lnSpc>
                <a:spcPct val="115000"/>
              </a:lnSpc>
              <a:spcAft>
                <a:spcPts val="1000"/>
              </a:spcAft>
            </a:pPr>
            <a:r>
              <a:rPr lang="en-US" sz="1000">
                <a:latin typeface="Arial"/>
                <a:ea typeface="Calibri"/>
                <a:cs typeface="Times New Roman"/>
              </a:rPr>
              <a:t>You must complete the previous demonstration before starting this one. After you finish this demonstration, you can revert all virtual machines to their initial snapshot.</a:t>
            </a: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On </a:t>
            </a:r>
            <a:r>
              <a:rPr lang="en-US" sz="1000" b="1">
                <a:effectLst/>
                <a:latin typeface="Arial"/>
                <a:ea typeface="Times New Roman"/>
                <a:cs typeface="Times New Roman"/>
              </a:rPr>
              <a:t>LON-CL1</a:t>
            </a:r>
            <a:r>
              <a:rPr lang="en-US" sz="1000">
                <a:effectLst/>
                <a:latin typeface="Arial"/>
                <a:ea typeface="Times New Roman"/>
                <a:cs typeface="Times New Roman"/>
              </a:rPr>
              <a:t>, right-click the Microsoft Word document that you saved to the desktop in the previous demonstration, and then click </a:t>
            </a:r>
            <a:r>
              <a:rPr lang="en-US" sz="1000" b="1">
                <a:effectLst/>
                <a:latin typeface="Arial"/>
                <a:ea typeface="Times New Roman"/>
                <a:cs typeface="Times New Roman"/>
              </a:rPr>
              <a:t>Properties</a:t>
            </a:r>
            <a:r>
              <a:rPr lang="en-US" sz="100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On the </a:t>
            </a:r>
            <a:r>
              <a:rPr lang="en-US" sz="1000" b="1">
                <a:effectLst/>
                <a:latin typeface="Arial"/>
                <a:ea typeface="Times New Roman"/>
                <a:cs typeface="Times New Roman"/>
              </a:rPr>
              <a:t>General</a:t>
            </a:r>
            <a:r>
              <a:rPr lang="en-US" sz="1000">
                <a:effectLst/>
                <a:latin typeface="Arial"/>
                <a:ea typeface="Times New Roman"/>
                <a:cs typeface="Times New Roman"/>
              </a:rPr>
              <a:t> tab of the </a:t>
            </a:r>
            <a:r>
              <a:rPr lang="en-US" sz="1000" b="1">
                <a:effectLst/>
                <a:latin typeface="Arial"/>
                <a:ea typeface="Times New Roman"/>
                <a:cs typeface="Times New Roman"/>
              </a:rPr>
              <a:t>Properties</a:t>
            </a:r>
            <a:r>
              <a:rPr lang="en-US" sz="1000">
                <a:effectLst/>
                <a:latin typeface="Arial"/>
                <a:ea typeface="Times New Roman"/>
                <a:cs typeface="Times New Roman"/>
              </a:rPr>
              <a:t> dialog box, click </a:t>
            </a:r>
            <a:r>
              <a:rPr lang="en-US" sz="1000" b="1">
                <a:effectLst/>
                <a:latin typeface="Arial"/>
                <a:ea typeface="Times New Roman"/>
                <a:cs typeface="Times New Roman"/>
              </a:rPr>
              <a:t>Advanced</a:t>
            </a:r>
            <a:r>
              <a:rPr lang="en-US" sz="1000">
                <a:effectLst/>
                <a:latin typeface="Arial"/>
                <a:ea typeface="Times New Roman"/>
                <a:cs typeface="Times New Roman"/>
              </a:rPr>
              <a:t>, click </a:t>
            </a:r>
            <a:r>
              <a:rPr lang="en-US" sz="1000" b="1">
                <a:effectLst/>
                <a:latin typeface="Arial"/>
                <a:ea typeface="Times New Roman"/>
                <a:cs typeface="Times New Roman"/>
              </a:rPr>
              <a:t>Encrypt contents to secure data</a:t>
            </a:r>
            <a:r>
              <a:rPr lang="en-US" sz="1000">
                <a:effectLst/>
                <a:latin typeface="Arial"/>
                <a:ea typeface="Times New Roman"/>
                <a:cs typeface="Times New Roman"/>
              </a:rPr>
              <a:t>, and then click </a:t>
            </a:r>
            <a:r>
              <a:rPr lang="en-US" sz="1000" b="1">
                <a:effectLst/>
                <a:latin typeface="Arial"/>
                <a:ea typeface="Times New Roman"/>
                <a:cs typeface="Times New Roman"/>
              </a:rPr>
              <a:t>OK</a:t>
            </a:r>
            <a:r>
              <a:rPr lang="en-US" sz="1000">
                <a:effectLst/>
                <a:latin typeface="Arial"/>
                <a:ea typeface="Times New Roman"/>
                <a:cs typeface="Times New Roman"/>
              </a:rPr>
              <a:t> twice.</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In the prompt window, select </a:t>
            </a:r>
            <a:r>
              <a:rPr lang="en-US" sz="1000" b="1">
                <a:effectLst/>
                <a:latin typeface="Arial"/>
                <a:ea typeface="Times New Roman"/>
                <a:cs typeface="Times New Roman"/>
              </a:rPr>
              <a:t>Encrypt the file only</a:t>
            </a:r>
            <a:r>
              <a:rPr lang="en-US" sz="1000">
                <a:effectLst/>
                <a:latin typeface="Arial"/>
                <a:ea typeface="Times New Roman"/>
                <a:cs typeface="Times New Roman"/>
              </a:rPr>
              <a:t>, and then click </a:t>
            </a:r>
            <a:r>
              <a:rPr lang="en-US" sz="1000" b="1">
                <a:effectLst/>
                <a:latin typeface="Arial"/>
                <a:ea typeface="Times New Roman"/>
                <a:cs typeface="Times New Roman"/>
              </a:rPr>
              <a:t>OK</a:t>
            </a:r>
            <a:r>
              <a:rPr lang="en-US" sz="100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Move the document that you encrypted to the </a:t>
            </a:r>
            <a:r>
              <a:rPr lang="en-US" sz="1000" b="1">
                <a:effectLst/>
                <a:latin typeface="Arial"/>
                <a:ea typeface="Times New Roman"/>
                <a:cs typeface="Times New Roman"/>
              </a:rPr>
              <a:t>C:\Users\Public\Public Documents</a:t>
            </a:r>
            <a:r>
              <a:rPr lang="en-US" sz="1000">
                <a:effectLst/>
                <a:latin typeface="Arial"/>
                <a:ea typeface="Times New Roman"/>
                <a:cs typeface="Times New Roman"/>
              </a:rPr>
              <a:t> folder. </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Sign out of </a:t>
            </a:r>
            <a:r>
              <a:rPr lang="en-US" sz="1000" b="1">
                <a:effectLst/>
                <a:latin typeface="Arial"/>
                <a:ea typeface="Times New Roman"/>
                <a:cs typeface="Times New Roman"/>
              </a:rPr>
              <a:t>LON-CL1</a:t>
            </a:r>
            <a:r>
              <a:rPr lang="en-US" sz="100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Sign in as </a:t>
            </a:r>
            <a:r>
              <a:rPr lang="en-US" sz="1000" b="1">
                <a:effectLst/>
                <a:latin typeface="Arial"/>
                <a:ea typeface="Times New Roman"/>
                <a:cs typeface="Times New Roman"/>
              </a:rPr>
              <a:t>Adatum\Aidan</a:t>
            </a:r>
            <a:r>
              <a:rPr lang="en-US" sz="1000">
                <a:effectLst/>
                <a:latin typeface="Arial"/>
                <a:ea typeface="Times New Roman"/>
                <a:cs typeface="Times New Roman"/>
              </a:rPr>
              <a:t> with the password </a:t>
            </a:r>
            <a:r>
              <a:rPr lang="en-US" sz="1000" b="1">
                <a:effectLst/>
                <a:latin typeface="Arial"/>
                <a:ea typeface="Times New Roman"/>
                <a:cs typeface="Times New Roman"/>
              </a:rPr>
              <a:t>Pa55w.rd</a:t>
            </a:r>
            <a:r>
              <a:rPr lang="en-US" sz="100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Open File Explorer, and then go to </a:t>
            </a:r>
            <a:r>
              <a:rPr lang="en-US" sz="1000" b="1">
                <a:effectLst/>
                <a:latin typeface="Arial"/>
                <a:ea typeface="Times New Roman"/>
                <a:cs typeface="Times New Roman"/>
              </a:rPr>
              <a:t>C:\Users\Public\Public Documents</a:t>
            </a:r>
            <a:r>
              <a:rPr lang="en-US" sz="100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Try to open the encrypted document.</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Verify that you cannot open the document.</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Sign out of </a:t>
            </a:r>
            <a:r>
              <a:rPr lang="en-US" sz="1000" b="1">
                <a:effectLst/>
                <a:latin typeface="Arial"/>
                <a:ea typeface="Times New Roman"/>
                <a:cs typeface="Times New Roman"/>
              </a:rPr>
              <a:t>LON-CL1</a:t>
            </a:r>
            <a:r>
              <a:rPr lang="en-US" sz="1000">
                <a:effectLst/>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E9D810C0-1704-411C-8CB0-74D15DFA7960}"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1895437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some scenarios for using certificates for authentication of users and devices.</a:t>
            </a:r>
          </a:p>
        </p:txBody>
      </p:sp>
      <p:sp>
        <p:nvSpPr>
          <p:cNvPr id="4" name="Slide Number Placeholder 3"/>
          <p:cNvSpPr>
            <a:spLocks noGrp="1"/>
          </p:cNvSpPr>
          <p:nvPr>
            <p:ph type="sldNum" sz="quarter" idx="10"/>
          </p:nvPr>
        </p:nvSpPr>
        <p:spPr/>
        <p:txBody>
          <a:bodyPr/>
          <a:lstStyle/>
          <a:p>
            <a:fld id="{E9D810C0-1704-411C-8CB0-74D15DFA7960}"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190795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statements about smart cards are true? </a:t>
            </a:r>
          </a:p>
          <a:p>
            <a:pPr>
              <a:lnSpc>
                <a:spcPct val="115000"/>
              </a:lnSpc>
              <a:spcAft>
                <a:spcPts val="1000"/>
              </a:spcAft>
            </a:pPr>
            <a:r>
              <a:rPr lang="en-US" sz="1000" dirty="0">
                <a:latin typeface="Arial"/>
                <a:ea typeface="Calibri"/>
                <a:cs typeface="Times New Roman"/>
              </a:rPr>
              <a:t>(   ) Option 1: Smart cards provide an option for multifactor authentication.</a:t>
            </a:r>
          </a:p>
          <a:p>
            <a:pPr>
              <a:lnSpc>
                <a:spcPct val="115000"/>
              </a:lnSpc>
              <a:spcAft>
                <a:spcPts val="1000"/>
              </a:spcAft>
            </a:pPr>
            <a:r>
              <a:rPr lang="en-US" sz="1000" dirty="0">
                <a:latin typeface="Arial"/>
                <a:ea typeface="Calibri"/>
                <a:cs typeface="Times New Roman"/>
              </a:rPr>
              <a:t>(   ) Option 2: You cannot use smart cards for interactive sign in.</a:t>
            </a:r>
          </a:p>
          <a:p>
            <a:pPr>
              <a:lnSpc>
                <a:spcPct val="115000"/>
              </a:lnSpc>
              <a:spcAft>
                <a:spcPts val="1000"/>
              </a:spcAft>
            </a:pPr>
            <a:r>
              <a:rPr lang="en-US" sz="1000" dirty="0">
                <a:latin typeface="Arial"/>
                <a:ea typeface="Calibri"/>
                <a:cs typeface="Times New Roman"/>
              </a:rPr>
              <a:t>(   ) Option 3: Smart cards contain a certificate and private key that you can only access by using a PIN.</a:t>
            </a:r>
          </a:p>
          <a:p>
            <a:pPr>
              <a:lnSpc>
                <a:spcPct val="115000"/>
              </a:lnSpc>
              <a:spcAft>
                <a:spcPts val="1000"/>
              </a:spcAft>
            </a:pPr>
            <a:r>
              <a:rPr lang="en-US" sz="1000" dirty="0">
                <a:latin typeface="Arial"/>
                <a:ea typeface="Calibri"/>
                <a:cs typeface="Times New Roman"/>
              </a:rPr>
              <a:t>(   ) Option 4: Smart cards provide enhanced security beyond a password.</a:t>
            </a:r>
          </a:p>
          <a:p>
            <a:pPr>
              <a:lnSpc>
                <a:spcPct val="115000"/>
              </a:lnSpc>
              <a:spcAft>
                <a:spcPts val="1000"/>
              </a:spcAft>
            </a:pPr>
            <a:r>
              <a:rPr lang="en-US" sz="1000" dirty="0">
                <a:latin typeface="Arial"/>
                <a:ea typeface="Calibri"/>
                <a:cs typeface="Times New Roman"/>
              </a:rPr>
              <a:t>(   ) Option 5: You can use smart cards only for digital signature and encryption.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Smart cards provide an option for multifactor authentication.</a:t>
            </a:r>
          </a:p>
          <a:p>
            <a:pPr>
              <a:lnSpc>
                <a:spcPct val="115000"/>
              </a:lnSpc>
              <a:spcAft>
                <a:spcPts val="1000"/>
              </a:spcAft>
            </a:pPr>
            <a:r>
              <a:rPr lang="en-US" sz="1000" dirty="0">
                <a:latin typeface="Arial"/>
                <a:ea typeface="Calibri"/>
                <a:cs typeface="Times New Roman"/>
              </a:rPr>
              <a:t>(   ) Option 2: You cannot use smart cards for interactive sign in.</a:t>
            </a:r>
          </a:p>
          <a:p>
            <a:pPr>
              <a:lnSpc>
                <a:spcPct val="115000"/>
              </a:lnSpc>
              <a:spcAft>
                <a:spcPts val="1000"/>
              </a:spcAft>
            </a:pPr>
            <a:r>
              <a:rPr lang="en-US" sz="1000" dirty="0">
                <a:latin typeface="Arial"/>
                <a:ea typeface="Calibri"/>
                <a:cs typeface="Times New Roman"/>
              </a:rPr>
              <a:t>(√ ) Option 3: Smart cards contain a certificate and private key that you can only access by using a PIN.</a:t>
            </a:r>
          </a:p>
          <a:p>
            <a:pPr>
              <a:lnSpc>
                <a:spcPct val="115000"/>
              </a:lnSpc>
              <a:spcAft>
                <a:spcPts val="1000"/>
              </a:spcAft>
            </a:pPr>
            <a:r>
              <a:rPr lang="en-US" sz="1000" dirty="0">
                <a:latin typeface="Arial"/>
                <a:ea typeface="Calibri"/>
                <a:cs typeface="Times New Roman"/>
              </a:rPr>
              <a:t>(√ ) Option 4: Smart cards provide enhanced security beyond a password.</a:t>
            </a:r>
          </a:p>
          <a:p>
            <a:pPr>
              <a:lnSpc>
                <a:spcPct val="115000"/>
              </a:lnSpc>
              <a:spcAft>
                <a:spcPts val="1000"/>
              </a:spcAft>
            </a:pPr>
            <a:r>
              <a:rPr lang="en-US" sz="1000" dirty="0">
                <a:latin typeface="Arial"/>
                <a:ea typeface="Calibri"/>
                <a:cs typeface="Times New Roman"/>
              </a:rPr>
              <a:t>(   ) Option 5: You can use smart cards only for digital signature and encryption.</a:t>
            </a:r>
          </a:p>
          <a:p>
            <a:pPr>
              <a:lnSpc>
                <a:spcPct val="115000"/>
              </a:lnSpc>
              <a:spcAft>
                <a:spcPts val="1000"/>
              </a:spcAft>
            </a:pP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Feedback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Smart cards provide an option for multifactor authentication: users must have the smart card in their physical possession and must additionally know their PIN. By entering the PIN, certificates and private keys stored on the smart card become available for authentication, digital signature, and encryption. Using smart cards for interactive sign in provides enhanced security beyond a password.</a:t>
            </a:r>
          </a:p>
        </p:txBody>
      </p:sp>
      <p:sp>
        <p:nvSpPr>
          <p:cNvPr id="4" name="Slide Number Placeholder 3"/>
          <p:cNvSpPr>
            <a:spLocks noGrp="1"/>
          </p:cNvSpPr>
          <p:nvPr>
            <p:ph type="sldNum" sz="quarter" idx="10"/>
          </p:nvPr>
        </p:nvSpPr>
        <p:spPr/>
        <p:txBody>
          <a:bodyPr/>
          <a:lstStyle/>
          <a:p>
            <a:fld id="{E9D810C0-1704-411C-8CB0-74D15DFA7960}"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158253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implementing a smart card infrastructure, which of the following processes should be part of your certificate management framework?</a:t>
            </a:r>
          </a:p>
          <a:p>
            <a:pPr>
              <a:lnSpc>
                <a:spcPct val="115000"/>
              </a:lnSpc>
              <a:spcAft>
                <a:spcPts val="1000"/>
              </a:spcAft>
            </a:pPr>
            <a:r>
              <a:rPr lang="en-US" sz="1000" dirty="0">
                <a:latin typeface="Arial"/>
                <a:ea typeface="Calibri"/>
                <a:cs typeface="Times New Roman"/>
              </a:rPr>
              <a:t>(   ) Option 1: Issuance</a:t>
            </a:r>
          </a:p>
          <a:p>
            <a:pPr>
              <a:lnSpc>
                <a:spcPct val="115000"/>
              </a:lnSpc>
              <a:spcAft>
                <a:spcPts val="1000"/>
              </a:spcAft>
            </a:pPr>
            <a:r>
              <a:rPr lang="en-US" sz="1000" dirty="0">
                <a:latin typeface="Arial"/>
                <a:ea typeface="Calibri"/>
                <a:cs typeface="Times New Roman"/>
              </a:rPr>
              <a:t>(   ) Option 2: Revocation</a:t>
            </a:r>
          </a:p>
          <a:p>
            <a:pPr>
              <a:lnSpc>
                <a:spcPct val="115000"/>
              </a:lnSpc>
              <a:spcAft>
                <a:spcPts val="1000"/>
              </a:spcAft>
            </a:pPr>
            <a:r>
              <a:rPr lang="en-US" sz="1000" dirty="0">
                <a:latin typeface="Arial"/>
                <a:ea typeface="Calibri"/>
                <a:cs typeface="Times New Roman"/>
              </a:rPr>
              <a:t>(   ) Option 3: Renewal</a:t>
            </a:r>
          </a:p>
          <a:p>
            <a:pPr>
              <a:lnSpc>
                <a:spcPct val="115000"/>
              </a:lnSpc>
              <a:spcAft>
                <a:spcPts val="1000"/>
              </a:spcAft>
            </a:pPr>
            <a:r>
              <a:rPr lang="en-US" sz="1000" dirty="0">
                <a:latin typeface="Arial"/>
                <a:ea typeface="Calibri"/>
                <a:cs typeface="Times New Roman"/>
              </a:rPr>
              <a:t>(   ) Option 4: Blocking and unblocking</a:t>
            </a:r>
          </a:p>
          <a:p>
            <a:pPr>
              <a:lnSpc>
                <a:spcPct val="115000"/>
              </a:lnSpc>
              <a:spcAft>
                <a:spcPts val="1000"/>
              </a:spcAft>
            </a:pPr>
            <a:r>
              <a:rPr lang="en-US" sz="1000" dirty="0">
                <a:latin typeface="Arial"/>
                <a:ea typeface="Calibri"/>
                <a:cs typeface="Times New Roman"/>
              </a:rPr>
              <a:t>(   ) Option 5: Suspension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Issuance</a:t>
            </a:r>
          </a:p>
          <a:p>
            <a:pPr>
              <a:lnSpc>
                <a:spcPct val="115000"/>
              </a:lnSpc>
              <a:spcAft>
                <a:spcPts val="1000"/>
              </a:spcAft>
            </a:pPr>
            <a:r>
              <a:rPr lang="en-US" sz="1000" dirty="0">
                <a:latin typeface="Arial"/>
                <a:ea typeface="Calibri"/>
                <a:cs typeface="Times New Roman"/>
              </a:rPr>
              <a:t>(√ ) Option 2: Revocation</a:t>
            </a:r>
          </a:p>
          <a:p>
            <a:pPr lvl="0">
              <a:lnSpc>
                <a:spcPct val="115000"/>
              </a:lnSpc>
              <a:spcAft>
                <a:spcPts val="1000"/>
              </a:spcAft>
            </a:pPr>
            <a:r>
              <a:rPr lang="en-US" sz="1000" dirty="0">
                <a:solidFill>
                  <a:prstClr val="black"/>
                </a:solidFill>
                <a:latin typeface="Arial"/>
                <a:ea typeface="Calibri"/>
                <a:cs typeface="Times New Roman"/>
              </a:rPr>
              <a:t>(√ ) Option 3: Renewal</a:t>
            </a:r>
          </a:p>
          <a:p>
            <a:pPr lvl="0">
              <a:lnSpc>
                <a:spcPct val="115000"/>
              </a:lnSpc>
              <a:spcAft>
                <a:spcPts val="1000"/>
              </a:spcAft>
            </a:pPr>
            <a:r>
              <a:rPr lang="en-US" sz="1000" dirty="0">
                <a:solidFill>
                  <a:prstClr val="black"/>
                </a:solidFill>
                <a:latin typeface="Arial"/>
                <a:ea typeface="Calibri"/>
                <a:cs typeface="Times New Roman"/>
              </a:rPr>
              <a:t>(√ ) Option 4: Blocking and unblocking</a:t>
            </a:r>
          </a:p>
          <a:p>
            <a:pPr lvl="0">
              <a:lnSpc>
                <a:spcPct val="115000"/>
              </a:lnSpc>
              <a:spcAft>
                <a:spcPts val="1000"/>
              </a:spcAft>
            </a:pPr>
            <a:r>
              <a:rPr lang="en-US" sz="1000" dirty="0">
                <a:solidFill>
                  <a:prstClr val="black"/>
                </a:solidFill>
                <a:latin typeface="Arial"/>
                <a:ea typeface="Calibri"/>
                <a:cs typeface="Times New Roman"/>
              </a:rPr>
              <a:t>(√ ) Option 5: Suspension</a:t>
            </a:r>
          </a:p>
          <a:p>
            <a:pPr lvl="0">
              <a:lnSpc>
                <a:spcPct val="115000"/>
              </a:lnSpc>
              <a:spcAft>
                <a:spcPts val="1000"/>
              </a:spcAft>
            </a:pPr>
            <a:endParaRPr lang="en-US" sz="1000" b="1" dirty="0">
              <a:solidFill>
                <a:prstClr val="black"/>
              </a:solidFill>
              <a:latin typeface="Arial"/>
              <a:cs typeface="Times New Roman"/>
            </a:endParaRPr>
          </a:p>
          <a:p>
            <a:pPr lvl="0">
              <a:lnSpc>
                <a:spcPct val="115000"/>
              </a:lnSpc>
              <a:spcAft>
                <a:spcPts val="1000"/>
              </a:spcAft>
            </a:pPr>
            <a:r>
              <a:rPr lang="en-US" sz="1000" b="1" dirty="0">
                <a:solidFill>
                  <a:prstClr val="black"/>
                </a:solidFill>
                <a:latin typeface="Arial"/>
                <a:cs typeface="Times New Roman"/>
              </a:rPr>
              <a:t>Feedback</a:t>
            </a:r>
          </a:p>
          <a:p>
            <a:pPr lvl="0">
              <a:lnSpc>
                <a:spcPct val="115000"/>
              </a:lnSpc>
              <a:spcAft>
                <a:spcPts val="1000"/>
              </a:spcAft>
            </a:pPr>
            <a:r>
              <a:rPr lang="en-US" sz="1000" dirty="0">
                <a:latin typeface="Arial" panose="020B0604020202020204" pitchFamily="34" charset="0"/>
                <a:cs typeface="Arial" panose="020B0604020202020204" pitchFamily="34" charset="0"/>
              </a:rPr>
              <a:t>All of the above are correct processes that you should include in your certificate management plan.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You can perform some of the processes with built-in tools. However, because of the complexity involved, we recommend that you implement a dedicated solution for smart card and certificate management, such as MIM.</a:t>
            </a:r>
          </a:p>
          <a:p>
            <a:pPr lvl="0">
              <a:lnSpc>
                <a:spcPct val="115000"/>
              </a:lnSpc>
              <a:spcAft>
                <a:spcPts val="1000"/>
              </a:spcAft>
            </a:pPr>
            <a:endParaRPr lang="en-US" b="1" dirty="0"/>
          </a:p>
        </p:txBody>
      </p:sp>
      <p:sp>
        <p:nvSpPr>
          <p:cNvPr id="4" name="Slide Number Placeholder 3"/>
          <p:cNvSpPr>
            <a:spLocks noGrp="1"/>
          </p:cNvSpPr>
          <p:nvPr>
            <p:ph type="sldNum" sz="quarter" idx="10"/>
          </p:nvPr>
        </p:nvSpPr>
        <p:spPr/>
        <p:txBody>
          <a:bodyPr/>
          <a:lstStyle/>
          <a:p>
            <a:fld id="{E9D810C0-1704-411C-8CB0-74D15DFA7960}"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4634464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Provide a general definition of smart cards.</a:t>
            </a:r>
          </a:p>
        </p:txBody>
      </p:sp>
      <p:sp>
        <p:nvSpPr>
          <p:cNvPr id="4" name="Slide Number Placeholder 3"/>
          <p:cNvSpPr>
            <a:spLocks noGrp="1"/>
          </p:cNvSpPr>
          <p:nvPr>
            <p:ph type="sldNum" sz="quarter" idx="10"/>
          </p:nvPr>
        </p:nvSpPr>
        <p:spPr/>
        <p:txBody>
          <a:bodyPr/>
          <a:lstStyle/>
          <a:p>
            <a:fld id="{E9D810C0-1704-411C-8CB0-74D15DFA7960}"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598792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how smart cards are used for authentication. First, describe the types of authentication that involve smart cards. After that, use the steps provided on the slide with content from the manual to describe how interactive sign in works with smart cards. Finally, explain how offline sign in works with smart cards.</a:t>
            </a:r>
          </a:p>
        </p:txBody>
      </p:sp>
      <p:sp>
        <p:nvSpPr>
          <p:cNvPr id="4" name="Slide Number Placeholder 3"/>
          <p:cNvSpPr>
            <a:spLocks noGrp="1"/>
          </p:cNvSpPr>
          <p:nvPr>
            <p:ph type="sldNum" sz="quarter" idx="10"/>
          </p:nvPr>
        </p:nvSpPr>
        <p:spPr/>
        <p:txBody>
          <a:bodyPr/>
          <a:lstStyle/>
          <a:p>
            <a:fld id="{E9D810C0-1704-411C-8CB0-74D15DFA7960}"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227207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virtual smart cards and explain their benefits. Emphasize how virtual smart cards work and compare them to physical smart cards. Briefly explain the trusted platform module (TPM).</a:t>
            </a:r>
          </a:p>
        </p:txBody>
      </p:sp>
      <p:sp>
        <p:nvSpPr>
          <p:cNvPr id="4" name="Slide Number Placeholder 3"/>
          <p:cNvSpPr>
            <a:spLocks noGrp="1"/>
          </p:cNvSpPr>
          <p:nvPr>
            <p:ph type="sldNum" sz="quarter" idx="10"/>
          </p:nvPr>
        </p:nvSpPr>
        <p:spPr/>
        <p:txBody>
          <a:bodyPr/>
          <a:lstStyle/>
          <a:p>
            <a:fld id="{E9D810C0-1704-411C-8CB0-74D15DFA7960}"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753729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the preparation steps and process of smart card enrollment.</a:t>
            </a:r>
          </a:p>
        </p:txBody>
      </p:sp>
      <p:sp>
        <p:nvSpPr>
          <p:cNvPr id="4" name="Slide Number Placeholder 3"/>
          <p:cNvSpPr>
            <a:spLocks noGrp="1"/>
          </p:cNvSpPr>
          <p:nvPr>
            <p:ph type="sldNum" sz="quarter" idx="10"/>
          </p:nvPr>
        </p:nvSpPr>
        <p:spPr/>
        <p:txBody>
          <a:bodyPr/>
          <a:lstStyle/>
          <a:p>
            <a:fld id="{E9D810C0-1704-411C-8CB0-74D15DFA7960}"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9453705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smart card management tasks. Discuss with students the importance of having a smart card management solution. Briefly define </a:t>
            </a:r>
            <a:r>
              <a:rPr lang="en-US" sz="1000">
                <a:solidFill>
                  <a:srgbClr val="000000"/>
                </a:solidFill>
                <a:latin typeface="Arial"/>
                <a:ea typeface="Calibri"/>
                <a:cs typeface="Times New Roman"/>
              </a:rPr>
              <a:t>Microsoft Identity Manager (M</a:t>
            </a:r>
            <a:r>
              <a:rPr lang="en-US" sz="1000">
                <a:latin typeface="Arial"/>
                <a:ea typeface="Calibri"/>
                <a:cs typeface="Times New Roman"/>
              </a:rPr>
              <a:t>IM) certificate management and explain how you can use it for smart card management.</a:t>
            </a:r>
          </a:p>
        </p:txBody>
      </p:sp>
      <p:sp>
        <p:nvSpPr>
          <p:cNvPr id="4" name="Slide Number Placeholder 3"/>
          <p:cNvSpPr>
            <a:spLocks noGrp="1"/>
          </p:cNvSpPr>
          <p:nvPr>
            <p:ph type="sldNum" sz="quarter" idx="10"/>
          </p:nvPr>
        </p:nvSpPr>
        <p:spPr/>
        <p:txBody>
          <a:bodyPr/>
          <a:lstStyle/>
          <a:p>
            <a:fld id="{E9D810C0-1704-411C-8CB0-74D15DFA7960}"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885398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the AD CS administrator for A. Datum Corporation. Several users in your AD DS environment have </a:t>
            </a:r>
            <a:r>
              <a:rPr lang="en-US" sz="1000" dirty="0" err="1">
                <a:latin typeface="Arial"/>
                <a:ea typeface="Calibri"/>
                <a:cs typeface="Times New Roman"/>
              </a:rPr>
              <a:t>autoenrolled</a:t>
            </a:r>
            <a:r>
              <a:rPr lang="en-US" sz="1000" dirty="0">
                <a:latin typeface="Arial"/>
                <a:ea typeface="Calibri"/>
                <a:cs typeface="Times New Roman"/>
              </a:rPr>
              <a:t> for a user certificate. You want to shorten the validity period of the user certificate and need to ensure that users get a new certificate immediately without experiencing any break in validity of the existing certificate. Which of the following actions should you take? (Choose all that apply.)</a:t>
            </a:r>
          </a:p>
          <a:p>
            <a:pPr>
              <a:lnSpc>
                <a:spcPct val="115000"/>
              </a:lnSpc>
              <a:spcAft>
                <a:spcPts val="1000"/>
              </a:spcAft>
            </a:pPr>
            <a:r>
              <a:rPr lang="en-US" sz="1000" dirty="0">
                <a:latin typeface="Arial"/>
                <a:ea typeface="Calibri"/>
                <a:cs typeface="Times New Roman"/>
              </a:rPr>
              <a:t>(   ) Option 1: Duplicate the existing template and provide a new template name. Modify the validity period of the new template.</a:t>
            </a:r>
          </a:p>
          <a:p>
            <a:pPr>
              <a:lnSpc>
                <a:spcPct val="115000"/>
              </a:lnSpc>
              <a:spcAft>
                <a:spcPts val="1000"/>
              </a:spcAft>
            </a:pPr>
            <a:r>
              <a:rPr lang="en-US" sz="1000" dirty="0">
                <a:latin typeface="Arial"/>
                <a:ea typeface="Calibri"/>
                <a:cs typeface="Times New Roman"/>
              </a:rPr>
              <a:t>(   ) Option 2: Modify the validity period of the existing template.</a:t>
            </a:r>
          </a:p>
          <a:p>
            <a:pPr>
              <a:lnSpc>
                <a:spcPct val="115000"/>
              </a:lnSpc>
              <a:spcAft>
                <a:spcPts val="1000"/>
              </a:spcAft>
            </a:pPr>
            <a:r>
              <a:rPr lang="en-US" sz="1000" dirty="0">
                <a:latin typeface="Arial"/>
                <a:ea typeface="Calibri"/>
                <a:cs typeface="Times New Roman"/>
              </a:rPr>
              <a:t>(   ) Option 3: Modify the autoenrollment settings of the existing template.</a:t>
            </a:r>
          </a:p>
          <a:p>
            <a:pPr>
              <a:lnSpc>
                <a:spcPct val="115000"/>
              </a:lnSpc>
              <a:spcAft>
                <a:spcPts val="1000"/>
              </a:spcAft>
            </a:pPr>
            <a:r>
              <a:rPr lang="en-US" sz="1000" dirty="0">
                <a:latin typeface="Arial"/>
                <a:ea typeface="Calibri"/>
                <a:cs typeface="Times New Roman"/>
              </a:rPr>
              <a:t>(   ) Option 4: Revoke all user certificates issued from the existing template.</a:t>
            </a:r>
          </a:p>
          <a:p>
            <a:pPr lvl="0">
              <a:lnSpc>
                <a:spcPct val="115000"/>
              </a:lnSpc>
              <a:spcAft>
                <a:spcPts val="1000"/>
              </a:spcAft>
            </a:pPr>
            <a:r>
              <a:rPr lang="en-US" sz="1000" dirty="0">
                <a:solidFill>
                  <a:prstClr val="black"/>
                </a:solidFill>
                <a:latin typeface="Arial"/>
                <a:ea typeface="Calibri"/>
                <a:cs typeface="Times New Roman"/>
              </a:rPr>
              <a:t>(   ) Option 5: Modify the new template so that it supersedes the existing template. Publish the new template.</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 Option 1: Duplicate the existing template and provide a new template name. Modify the validity period of the new template.</a:t>
            </a:r>
          </a:p>
          <a:p>
            <a:pPr>
              <a:lnSpc>
                <a:spcPct val="115000"/>
              </a:lnSpc>
              <a:spcAft>
                <a:spcPts val="1000"/>
              </a:spcAft>
            </a:pPr>
            <a:r>
              <a:rPr lang="en-US" sz="1000" dirty="0">
                <a:latin typeface="Arial"/>
                <a:ea typeface="Calibri"/>
                <a:cs typeface="Times New Roman"/>
              </a:rPr>
              <a:t>(   ) Option 2: Modify the validity period of the existing template.</a:t>
            </a:r>
          </a:p>
          <a:p>
            <a:pPr>
              <a:lnSpc>
                <a:spcPct val="115000"/>
              </a:lnSpc>
              <a:spcAft>
                <a:spcPts val="1000"/>
              </a:spcAft>
            </a:pPr>
            <a:r>
              <a:rPr lang="en-US" sz="1000" dirty="0">
                <a:latin typeface="Arial"/>
                <a:ea typeface="Calibri"/>
                <a:cs typeface="Times New Roman"/>
              </a:rPr>
              <a:t>(   ) Option 3: Modify the autoenrollment settings of the existing template.</a:t>
            </a:r>
          </a:p>
          <a:p>
            <a:pPr lvl="0">
              <a:lnSpc>
                <a:spcPct val="115000"/>
              </a:lnSpc>
              <a:spcAft>
                <a:spcPts val="1000"/>
              </a:spcAft>
            </a:pPr>
            <a:r>
              <a:rPr lang="en-US" sz="1000" dirty="0">
                <a:solidFill>
                  <a:prstClr val="black"/>
                </a:solidFill>
                <a:latin typeface="Arial"/>
                <a:ea typeface="Calibri"/>
                <a:cs typeface="Times New Roman"/>
              </a:rPr>
              <a:t>(√ ) Option 4: Revoke all user certificates issued from the existing template.</a:t>
            </a:r>
          </a:p>
          <a:p>
            <a:pPr lvl="0">
              <a:lnSpc>
                <a:spcPct val="115000"/>
              </a:lnSpc>
              <a:spcAft>
                <a:spcPts val="1000"/>
              </a:spcAft>
            </a:pPr>
            <a:r>
              <a:rPr lang="en-US" sz="1000" dirty="0">
                <a:solidFill>
                  <a:prstClr val="black"/>
                </a:solidFill>
                <a:latin typeface="Arial"/>
                <a:ea typeface="Calibri"/>
                <a:cs typeface="Times New Roman"/>
              </a:rPr>
              <a:t>(√ ) Option 5: Modify the new template so that it supersedes the existing template. Publish the new template.</a:t>
            </a:r>
          </a:p>
          <a:p>
            <a:pPr lvl="0">
              <a:lnSpc>
                <a:spcPct val="115000"/>
              </a:lnSpc>
              <a:spcAft>
                <a:spcPts val="1000"/>
              </a:spcAft>
            </a:pPr>
            <a:endParaRPr lang="en-US" b="1" dirty="0"/>
          </a:p>
          <a:p>
            <a:pPr lvl="0">
              <a:lnSpc>
                <a:spcPct val="115000"/>
              </a:lnSpc>
              <a:spcAft>
                <a:spcPts val="1000"/>
              </a:spcAft>
            </a:pPr>
            <a:endParaRPr lang="en-US" b="1" dirty="0"/>
          </a:p>
        </p:txBody>
      </p:sp>
      <p:sp>
        <p:nvSpPr>
          <p:cNvPr id="4" name="Slide Number Placeholder 3"/>
          <p:cNvSpPr>
            <a:spLocks noGrp="1"/>
          </p:cNvSpPr>
          <p:nvPr>
            <p:ph type="sldNum" sz="quarter" idx="10"/>
          </p:nvPr>
        </p:nvSpPr>
        <p:spPr/>
        <p:txBody>
          <a:bodyPr/>
          <a:lstStyle/>
          <a:p>
            <a:fld id="{E9D810C0-1704-411C-8CB0-74D15DFA7960}"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819288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Configuring certificate templates</a:t>
            </a:r>
          </a:p>
          <a:p>
            <a:pPr>
              <a:lnSpc>
                <a:spcPct val="115000"/>
              </a:lnSpc>
              <a:spcAft>
                <a:spcPts val="1000"/>
              </a:spcAft>
            </a:pPr>
            <a:r>
              <a:rPr lang="en-US" sz="1000" dirty="0">
                <a:latin typeface="Arial"/>
                <a:ea typeface="Calibri"/>
                <a:cs typeface="Times New Roman"/>
              </a:rPr>
              <a:t>After deploying the CA infrastructure, the next step is to deploy the certificate templates that the organization requires. First, A. Datum wants to implement a new web server certificate and certificates for users.</a:t>
            </a:r>
          </a:p>
          <a:p>
            <a:pPr>
              <a:lnSpc>
                <a:spcPct val="115000"/>
              </a:lnSpc>
              <a:spcAft>
                <a:spcPts val="1000"/>
              </a:spcAft>
            </a:pPr>
            <a:r>
              <a:rPr lang="en-US" sz="1000" b="1" dirty="0">
                <a:latin typeface="Arial"/>
                <a:ea typeface="Calibri"/>
                <a:cs typeface="Times New Roman"/>
              </a:rPr>
              <a:t>Exercise 2: Enrolling and using certificates</a:t>
            </a:r>
          </a:p>
          <a:p>
            <a:pPr>
              <a:lnSpc>
                <a:spcPct val="115000"/>
              </a:lnSpc>
              <a:spcAft>
                <a:spcPts val="1000"/>
              </a:spcAft>
            </a:pPr>
            <a:r>
              <a:rPr lang="en-US" sz="1000" dirty="0">
                <a:latin typeface="Arial"/>
                <a:ea typeface="Calibri"/>
                <a:cs typeface="Times New Roman"/>
              </a:rPr>
              <a:t>The next step in implementing a PKI at A. Datum is configuring certificate enrollment. A. Datum wants to enable different options for distributing certificates. Users should be able to enroll automatically, and smart card users should get their smart cards from Enrollment Agents. A. Datum has delegated Enrollment Agent rights for the Marketing department group to user Annie Conner.</a:t>
            </a:r>
          </a:p>
          <a:p>
            <a:pPr>
              <a:lnSpc>
                <a:spcPct val="115000"/>
              </a:lnSpc>
              <a:spcAft>
                <a:spcPts val="1000"/>
              </a:spcAft>
            </a:pPr>
            <a:r>
              <a:rPr lang="en-US" sz="1000" b="1" dirty="0">
                <a:latin typeface="Arial"/>
                <a:ea typeface="Calibri"/>
                <a:cs typeface="Times New Roman"/>
              </a:rPr>
              <a:t>Exercise 3: Configuring and implementing key recovery</a:t>
            </a:r>
          </a:p>
          <a:p>
            <a:pPr>
              <a:lnSpc>
                <a:spcPct val="115000"/>
              </a:lnSpc>
              <a:spcAft>
                <a:spcPts val="1000"/>
              </a:spcAft>
            </a:pPr>
            <a:r>
              <a:rPr lang="en-US" sz="1000" dirty="0">
                <a:latin typeface="Arial"/>
                <a:ea typeface="Calibri"/>
                <a:cs typeface="Times New Roman"/>
              </a:rPr>
              <a:t>As a part of establishing a PKI, you want to configure and test procedures for private key recovery. You want to assign a KRA certificate for an administrator and configure a CA and specific certificate templates to allow key archival. In addition, you want to test a procedure for key recovery.</a:t>
            </a:r>
          </a:p>
        </p:txBody>
      </p:sp>
      <p:sp>
        <p:nvSpPr>
          <p:cNvPr id="4" name="Slide Number Placeholder 3"/>
          <p:cNvSpPr>
            <a:spLocks noGrp="1"/>
          </p:cNvSpPr>
          <p:nvPr>
            <p:ph type="sldNum" sz="quarter" idx="10"/>
          </p:nvPr>
        </p:nvSpPr>
        <p:spPr/>
        <p:txBody>
          <a:bodyPr/>
          <a:lstStyle/>
          <a:p>
            <a:fld id="{E9D810C0-1704-411C-8CB0-74D15DFA7960}"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535320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E9D810C0-1704-411C-8CB0-74D15DFA7960}" type="slidenum">
              <a:rPr lang="en-US" smtClean="0"/>
              <a:t>41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8067399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must you do to recover private keys?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recover private keys, you must configure a CA to archive private keys for specific templates, and you must issue a KRA certificate.</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benefit of using a restricted Enrollment Agent?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Enrollment Agent </a:t>
            </a:r>
            <a:r>
              <a:rPr lang="en-US" sz="1000">
                <a:latin typeface="Arial"/>
                <a:ea typeface="Calibri"/>
                <a:cs typeface="Segoe UI"/>
              </a:rPr>
              <a:t>allows you to limit the permissions for users who are designated as Enrollment Agents to enroll for smart card certificates on behalf of other users.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9D810C0-1704-411C-8CB0-74D15DFA7960}" type="slidenum">
              <a:rPr lang="en-US" smtClean="0"/>
              <a:t>42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9772788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List the requirements to use </a:t>
            </a:r>
            <a:r>
              <a:rPr lang="en-US" sz="1000" dirty="0" err="1">
                <a:latin typeface="Arial"/>
                <a:ea typeface="Calibri"/>
                <a:cs typeface="Times New Roman"/>
              </a:rPr>
              <a:t>autoenrollment</a:t>
            </a:r>
            <a:r>
              <a:rPr lang="en-US" sz="1000" dirty="0">
                <a:latin typeface="Arial"/>
                <a:ea typeface="Calibri"/>
                <a:cs typeface="Times New Roman"/>
              </a:rPr>
              <a:t> for certificates.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use </a:t>
            </a:r>
            <a:r>
              <a:rPr lang="en-US" sz="1000" dirty="0" err="1">
                <a:latin typeface="Arial"/>
                <a:ea typeface="Calibri"/>
                <a:cs typeface="Times New Roman"/>
              </a:rPr>
              <a:t>autoenrollment</a:t>
            </a:r>
            <a:r>
              <a:rPr lang="en-US" sz="1000" dirty="0">
                <a:latin typeface="Arial"/>
                <a:ea typeface="Calibri"/>
                <a:cs typeface="Times New Roman"/>
              </a:rPr>
              <a:t> for certificates, you must have an enterprise CA, and you must configure Group Policy options. In addition, you must enable </a:t>
            </a:r>
            <a:r>
              <a:rPr lang="en-US" sz="1000" dirty="0" err="1">
                <a:latin typeface="Arial"/>
                <a:ea typeface="Calibri"/>
                <a:cs typeface="Times New Roman"/>
              </a:rPr>
              <a:t>autoenrollment</a:t>
            </a:r>
            <a:r>
              <a:rPr lang="en-US" sz="1000" dirty="0">
                <a:latin typeface="Arial"/>
                <a:ea typeface="Calibri"/>
                <a:cs typeface="Times New Roman"/>
              </a:rPr>
              <a:t> for the desired certificate templates, and you must configure Group Policy Objects.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 virtual smart cards work?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Virtual smart cards emulate the functionality of traditional smart cards, but instead of requiring the purchase of additional hardware, they utilize technology that users already own.</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Contoso, Ltd. wants to deploy a PKI to support and secure several services. It has decided to use Windows Server 2016 AD CS as a platform for PKI. Contoso will use certificates primarily for EFS, digital signing, and web servers. Because encrypted documents are important, it is crucial to have a disaster recovery strategy in case of key loss. In addition, clients that will access secure parts of the company website must not receive any warning in their browsers. Consider the following questions: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What kind of deployment should Contoso choose?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What kind of certificates should Contoso use for EFS and digital signing?</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What kind of certificates should Contoso use for a website?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How will Contoso ensure that EFS-encrypted data is not lost if a user loses a certificate?</a:t>
            </a:r>
          </a:p>
        </p:txBody>
      </p:sp>
      <p:sp>
        <p:nvSpPr>
          <p:cNvPr id="4" name="Slide Number Placeholder 3"/>
          <p:cNvSpPr>
            <a:spLocks noGrp="1"/>
          </p:cNvSpPr>
          <p:nvPr>
            <p:ph type="sldNum" sz="quarter" idx="10"/>
          </p:nvPr>
        </p:nvSpPr>
        <p:spPr/>
        <p:txBody>
          <a:bodyPr/>
          <a:lstStyle/>
          <a:p>
            <a:fld id="{E9D810C0-1704-411C-8CB0-74D15DFA7960}" type="slidenum">
              <a:rPr lang="en-US" smtClean="0"/>
              <a:t>43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4224736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Tools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Certification Authority</a:t>
            </a:r>
            <a:r>
              <a:rPr lang="en-US" sz="1000" dirty="0">
                <a:solidFill>
                  <a:prstClr val="black"/>
                </a:solidFill>
                <a:latin typeface="Arial"/>
                <a:ea typeface="Times New Roman"/>
                <a:cs typeface="Segoe UI"/>
              </a:rPr>
              <a:t> console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Certificate Templates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Console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Certificates </a:t>
            </a:r>
            <a:r>
              <a:rPr lang="en-US" sz="1000" dirty="0">
                <a:solidFill>
                  <a:prstClr val="black"/>
                </a:solidFill>
                <a:latin typeface="Arial"/>
                <a:ea typeface="Times New Roman"/>
                <a:cs typeface="Segoe UI"/>
              </a:rPr>
              <a:t>console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b="1" dirty="0">
                <a:solidFill>
                  <a:prstClr val="black"/>
                </a:solidFill>
                <a:latin typeface="Arial"/>
                <a:ea typeface="Times New Roman"/>
                <a:cs typeface="Times New Roman"/>
              </a:rPr>
              <a:t>Certutil.exe</a:t>
            </a:r>
            <a:endParaRPr lang="en-US" sz="1000" b="0" dirty="0">
              <a:solidFill>
                <a:prstClr val="black"/>
              </a:solidFill>
              <a:latin typeface="Arial"/>
              <a:ea typeface="Times New Roman"/>
              <a:cs typeface="Times New Roman"/>
            </a:endParaRPr>
          </a:p>
          <a:p>
            <a:pPr marL="0" lvl="0" indent="0">
              <a:lnSpc>
                <a:spcPct val="115000"/>
              </a:lnSpc>
              <a:spcAft>
                <a:spcPts val="995"/>
              </a:spcAft>
              <a:buFont typeface="Symbol"/>
              <a:buNone/>
            </a:pPr>
            <a:r>
              <a:rPr lang="en-US" sz="1000" b="1" dirty="0">
                <a:solidFill>
                  <a:prstClr val="black"/>
                </a:solidFill>
                <a:latin typeface="Arial"/>
                <a:ea typeface="Times New Roman"/>
                <a:cs typeface="Times New Roman"/>
              </a:rPr>
              <a:t>Best Practices</a:t>
            </a:r>
          </a:p>
          <a:p>
            <a:pPr marL="171450" lvl="0" indent="-329184">
              <a:lnSpc>
                <a:spcPct val="115000"/>
              </a:lnSpc>
              <a:spcAft>
                <a:spcPts val="995"/>
              </a:spcAft>
              <a:buSzPct val="150000"/>
              <a:buFont typeface="Arial" panose="020B0604020202020204" pitchFamily="34" charset="0"/>
              <a:buChar char="•"/>
            </a:pPr>
            <a:r>
              <a:rPr lang="en-US" sz="1000" dirty="0">
                <a:solidFill>
                  <a:prstClr val="black"/>
                </a:solidFill>
                <a:latin typeface="Arial"/>
                <a:ea typeface="Times New Roman"/>
                <a:cs typeface="Times New Roman"/>
              </a:rPr>
              <a:t>When replacing old certificate templates, use superseding templates.</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Always archive certificates that serve encryption purposes.</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Use </a:t>
            </a:r>
            <a:r>
              <a:rPr lang="en-US" sz="1000" dirty="0" err="1">
                <a:solidFill>
                  <a:prstClr val="black"/>
                </a:solidFill>
                <a:latin typeface="Arial"/>
                <a:ea typeface="Times New Roman"/>
                <a:cs typeface="Times New Roman"/>
              </a:rPr>
              <a:t>autoenrollment</a:t>
            </a:r>
            <a:r>
              <a:rPr lang="en-US" sz="1000" dirty="0">
                <a:solidFill>
                  <a:prstClr val="black"/>
                </a:solidFill>
                <a:latin typeface="Arial"/>
                <a:ea typeface="Times New Roman"/>
                <a:cs typeface="Times New Roman"/>
              </a:rPr>
              <a:t> for mass deployment of certificates.</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If you are using smart cards, make sure that users change their PINs regularly.</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If you are using smart cards, implement a smart card management solution.</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The certificate template is not visible during enrollment.</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Make sure that you configured the Read and Enroll permissions on the template correctly.</a:t>
            </a: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err="1">
                <a:solidFill>
                  <a:prstClr val="black"/>
                </a:solidFill>
                <a:latin typeface="Arial"/>
                <a:ea typeface="Calibri"/>
                <a:cs typeface="Times New Roman"/>
              </a:rPr>
              <a:t>Autoenrollment</a:t>
            </a:r>
            <a:r>
              <a:rPr lang="en-US" sz="1000" dirty="0">
                <a:solidFill>
                  <a:prstClr val="black"/>
                </a:solidFill>
                <a:latin typeface="Arial"/>
                <a:ea typeface="Calibri"/>
                <a:cs typeface="Times New Roman"/>
              </a:rPr>
              <a:t> does not work.</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Ensure that you configured the </a:t>
            </a:r>
            <a:r>
              <a:rPr lang="en-US" sz="1000" dirty="0" err="1">
                <a:solidFill>
                  <a:prstClr val="black"/>
                </a:solidFill>
                <a:latin typeface="Arial"/>
                <a:ea typeface="Calibri"/>
                <a:cs typeface="Times New Roman"/>
              </a:rPr>
              <a:t>autoenrollment</a:t>
            </a:r>
            <a:r>
              <a:rPr lang="en-US" sz="1000" dirty="0">
                <a:solidFill>
                  <a:prstClr val="black"/>
                </a:solidFill>
                <a:latin typeface="Arial"/>
                <a:ea typeface="Calibri"/>
                <a:cs typeface="Times New Roman"/>
              </a:rPr>
              <a:t> options in Group Policy and that you assigned the Read, Enroll, and </a:t>
            </a:r>
            <a:r>
              <a:rPr lang="en-US" sz="1000" dirty="0" err="1">
                <a:solidFill>
                  <a:prstClr val="black"/>
                </a:solidFill>
                <a:latin typeface="Arial"/>
                <a:ea typeface="Calibri"/>
                <a:cs typeface="Times New Roman"/>
              </a:rPr>
              <a:t>Autoenroll</a:t>
            </a:r>
            <a:r>
              <a:rPr lang="en-US" sz="1000" dirty="0">
                <a:solidFill>
                  <a:prstClr val="black"/>
                </a:solidFill>
                <a:latin typeface="Arial"/>
                <a:ea typeface="Calibri"/>
                <a:cs typeface="Times New Roman"/>
              </a:rPr>
              <a:t> permissions to the appropriate group of users or computers.</a:t>
            </a:r>
          </a:p>
          <a:p>
            <a:pPr lvl="0">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E9D810C0-1704-411C-8CB0-74D15DFA7960}" type="slidenum">
              <a:rPr lang="en-US" smtClean="0"/>
              <a:t>44</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435796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The user who encrypted a file cannot decrypt it.</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Ensure that the user possesses the private key from the key pair. Also, ensure that the certificate has not expired. If a private key is lost or a certificate has expired, use KRA or DRA.</a:t>
            </a:r>
          </a:p>
          <a:p>
            <a:pPr lvl="0">
              <a:lnSpc>
                <a:spcPct val="115000"/>
              </a:lnSpc>
              <a:spcAft>
                <a:spcPts val="1000"/>
              </a:spcAft>
            </a:pPr>
            <a:r>
              <a:rPr lang="en-US" sz="1000" b="1" dirty="0">
                <a:solidFill>
                  <a:prstClr val="black"/>
                </a:solidFill>
                <a:latin typeface="Arial"/>
                <a:ea typeface="Calibri"/>
                <a:cs typeface="Times New Roman"/>
              </a:rPr>
              <a:t>Note</a:t>
            </a:r>
            <a:r>
              <a:rPr lang="en-US" sz="1000" dirty="0">
                <a:solidFill>
                  <a:prstClr val="black"/>
                </a:solidFill>
                <a:latin typeface="Arial"/>
                <a:ea typeface="Calibri"/>
                <a:cs typeface="Times New Roman"/>
              </a:rPr>
              <a:t>: Ensure that you cover the common issues and the corresponding troubleshooting tips listed in this section. Encourage students to share tips from their own work environments.</a:t>
            </a:r>
          </a:p>
          <a:p>
            <a:endParaRPr lang="en-US" sz="1000" dirty="0"/>
          </a:p>
        </p:txBody>
      </p:sp>
      <p:sp>
        <p:nvSpPr>
          <p:cNvPr id="4" name="Slide Number Placeholder 3"/>
          <p:cNvSpPr>
            <a:spLocks noGrp="1"/>
          </p:cNvSpPr>
          <p:nvPr>
            <p:ph type="sldNum" sz="quarter" idx="10"/>
          </p:nvPr>
        </p:nvSpPr>
        <p:spPr/>
        <p:txBody>
          <a:bodyPr/>
          <a:lstStyle/>
          <a:p>
            <a:fld id="{E9D810C0-1704-411C-8CB0-74D15DFA7960}" type="slidenum">
              <a:rPr lang="en-US" smtClean="0"/>
              <a:t>45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29054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15000"/>
              </a:lnSpc>
              <a:spcAft>
                <a:spcPts val="1000"/>
              </a:spcAft>
            </a:pPr>
            <a:r>
              <a:rPr lang="en-US" sz="1000" b="1" dirty="0">
                <a:solidFill>
                  <a:prstClr val="black"/>
                </a:solidFill>
                <a:latin typeface="Arial"/>
                <a:cs typeface="Times New Roman"/>
              </a:rPr>
              <a:t>Feedback</a:t>
            </a:r>
          </a:p>
          <a:p>
            <a:pPr lvl="0">
              <a:lnSpc>
                <a:spcPct val="115000"/>
              </a:lnSpc>
              <a:spcAft>
                <a:spcPts val="1000"/>
              </a:spcAft>
            </a:pPr>
            <a:r>
              <a:rPr lang="en-US" sz="1000" dirty="0">
                <a:latin typeface="Arial" panose="020B0604020202020204" pitchFamily="34" charset="0"/>
                <a:cs typeface="Arial" panose="020B0604020202020204" pitchFamily="34" charset="0"/>
              </a:rPr>
              <a:t>In this situation, you should duplicate the existing template, providing a new template name and validity period. In addition, you should update the new template so that it supersedes the previous template. After you publish the new template to an enterprise CA, users who had </a:t>
            </a:r>
            <a:r>
              <a:rPr lang="en-US" sz="1000" dirty="0" err="1">
                <a:latin typeface="Arial" panose="020B0604020202020204" pitchFamily="34" charset="0"/>
                <a:cs typeface="Arial" panose="020B0604020202020204" pitchFamily="34" charset="0"/>
              </a:rPr>
              <a:t>autoenrolled</a:t>
            </a:r>
            <a:r>
              <a:rPr lang="en-US" sz="1000" dirty="0">
                <a:latin typeface="Arial" panose="020B0604020202020204" pitchFamily="34" charset="0"/>
                <a:cs typeface="Arial" panose="020B0604020202020204" pitchFamily="34" charset="0"/>
              </a:rPr>
              <a:t> against the previous template will </a:t>
            </a:r>
            <a:r>
              <a:rPr lang="en-US" sz="1000" dirty="0" err="1">
                <a:latin typeface="Arial" panose="020B0604020202020204" pitchFamily="34" charset="0"/>
                <a:cs typeface="Arial" panose="020B0604020202020204" pitchFamily="34" charset="0"/>
              </a:rPr>
              <a:t>autoenroll</a:t>
            </a:r>
            <a:r>
              <a:rPr lang="en-US" sz="1000" dirty="0">
                <a:latin typeface="Arial" panose="020B0604020202020204" pitchFamily="34" charset="0"/>
                <a:cs typeface="Arial" panose="020B0604020202020204" pitchFamily="34" charset="0"/>
              </a:rPr>
              <a:t> again for the new template. Once new certificates with the correct validity period have replaced the previously issued certificates, you should revoke all user certificates from the existing template so users cannot use them.</a:t>
            </a:r>
          </a:p>
          <a:p>
            <a:pPr lvl="0">
              <a:lnSpc>
                <a:spcPct val="115000"/>
              </a:lnSpc>
              <a:spcAft>
                <a:spcPts val="1000"/>
              </a:spcAft>
            </a:pPr>
            <a:r>
              <a:rPr lang="en-US" sz="1000" dirty="0">
                <a:latin typeface="Arial" panose="020B0604020202020204" pitchFamily="34" charset="0"/>
                <a:cs typeface="Arial" panose="020B0604020202020204" pitchFamily="34" charset="0"/>
              </a:rPr>
              <a:t>If you modify the validity period of the existing template, new enrollments against the template will have the correct settings, but previously issued certificates will still contain the undesired validity period. Modifying the </a:t>
            </a:r>
            <a:r>
              <a:rPr lang="en-US" sz="1000" dirty="0" err="1">
                <a:latin typeface="Arial" panose="020B0604020202020204" pitchFamily="34" charset="0"/>
                <a:cs typeface="Arial" panose="020B0604020202020204" pitchFamily="34" charset="0"/>
              </a:rPr>
              <a:t>autoenrollment</a:t>
            </a:r>
            <a:r>
              <a:rPr lang="en-US" sz="1000" dirty="0">
                <a:latin typeface="Arial" panose="020B0604020202020204" pitchFamily="34" charset="0"/>
                <a:cs typeface="Arial" panose="020B0604020202020204" pitchFamily="34" charset="0"/>
              </a:rPr>
              <a:t> settings on the existing template is not necessary and would not achieve the desired effect.</a:t>
            </a:r>
          </a:p>
          <a:p>
            <a:endParaRPr lang="en-US" sz="1000" dirty="0"/>
          </a:p>
        </p:txBody>
      </p:sp>
      <p:sp>
        <p:nvSpPr>
          <p:cNvPr id="4" name="Slide Number Placeholder 3"/>
          <p:cNvSpPr>
            <a:spLocks noGrp="1"/>
          </p:cNvSpPr>
          <p:nvPr>
            <p:ph type="sldNum" sz="quarter" idx="10"/>
          </p:nvPr>
        </p:nvSpPr>
        <p:spPr/>
        <p:txBody>
          <a:bodyPr/>
          <a:lstStyle/>
          <a:p>
            <a:fld id="{E9D810C0-1704-411C-8CB0-74D15DFA7960}"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14648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should start by defining a certificate. Ask students to provide their definition of a certificate. After that, start introducing templates. A set of default templates is included during the installation of Active Directory Certificate Services (AD CS). Explain that students can duplicate and modify these default templates to meet business requirements. Later topics cover specific template versions and features. Also, emphasize that in Windows Server 2008 R2 and later, the Standard edition operating system also works with certificate templates.</a:t>
            </a:r>
          </a:p>
        </p:txBody>
      </p:sp>
      <p:sp>
        <p:nvSpPr>
          <p:cNvPr id="4" name="Slide Number Placeholder 3"/>
          <p:cNvSpPr>
            <a:spLocks noGrp="1"/>
          </p:cNvSpPr>
          <p:nvPr>
            <p:ph type="sldNum" sz="quarter" idx="10"/>
          </p:nvPr>
        </p:nvSpPr>
        <p:spPr/>
        <p:txBody>
          <a:bodyPr/>
          <a:lstStyle/>
          <a:p>
            <a:fld id="{E9D810C0-1704-411C-8CB0-74D15DFA7960}"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96660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certificate template versions and the functional differences between them. Point out to student that version 4 templates are only available in Windows Server 2012, Windows 8, and later operating systems.</a:t>
            </a:r>
          </a:p>
        </p:txBody>
      </p:sp>
      <p:sp>
        <p:nvSpPr>
          <p:cNvPr id="4" name="Slide Number Placeholder 3"/>
          <p:cNvSpPr>
            <a:spLocks noGrp="1"/>
          </p:cNvSpPr>
          <p:nvPr>
            <p:ph type="sldNum" sz="quarter" idx="10"/>
          </p:nvPr>
        </p:nvSpPr>
        <p:spPr/>
        <p:txBody>
          <a:bodyPr/>
          <a:lstStyle/>
          <a:p>
            <a:fld id="{E9D810C0-1704-411C-8CB0-74D15DFA7960}"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83955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Times New Roman"/>
              </a:rPr>
              <a:t>Discuss security options for certificate templates. Explain that the </a:t>
            </a:r>
            <a:r>
              <a:rPr lang="en-US" sz="1000">
                <a:latin typeface="Arial"/>
                <a:ea typeface="Calibri"/>
                <a:cs typeface="Segoe UI"/>
              </a:rPr>
              <a:t>discretionary access control list (</a:t>
            </a:r>
            <a:r>
              <a:rPr lang="en-CA" sz="1000">
                <a:latin typeface="Arial"/>
                <a:ea typeface="Calibri"/>
                <a:cs typeface="Times New Roman"/>
              </a:rPr>
              <a:t>DACL) for a certificate template has the same purpose as other Active Directory objects. Also, emphasize the difference between the Enroll and Autoenroll permissions.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9D810C0-1704-411C-8CB0-74D15DFA7960}"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95243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the settings that students can modify on a certificate template. If time permits, you can show these options quickly in a certification authority (CA) console. Also, discuss single-purpose and multipurpose certificates.</a:t>
            </a:r>
          </a:p>
        </p:txBody>
      </p:sp>
      <p:sp>
        <p:nvSpPr>
          <p:cNvPr id="4" name="Slide Number Placeholder 3"/>
          <p:cNvSpPr>
            <a:spLocks noGrp="1"/>
          </p:cNvSpPr>
          <p:nvPr>
            <p:ph type="sldNum" sz="quarter" idx="10"/>
          </p:nvPr>
        </p:nvSpPr>
        <p:spPr/>
        <p:txBody>
          <a:bodyPr/>
          <a:lstStyle/>
          <a:p>
            <a:fld id="{E9D810C0-1704-411C-8CB0-74D15DFA7960}"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165452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58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9</a:t>
            </a:r>
          </a:p>
        </p:txBody>
      </p:sp>
      <p:sp>
        <p:nvSpPr>
          <p:cNvPr id="3" name="Subtitle 2"/>
          <p:cNvSpPr>
            <a:spLocks noGrp="1"/>
          </p:cNvSpPr>
          <p:nvPr>
            <p:ph type="subTitle" sz="quarter" idx="1"/>
          </p:nvPr>
        </p:nvSpPr>
        <p:spPr/>
        <p:txBody>
          <a:bodyPr/>
          <a:lstStyle/>
          <a:p>
            <a:r>
              <a:rPr lang="en-US"/>
              <a:t>Deploying and managing certificates
</a:t>
            </a:r>
          </a:p>
        </p:txBody>
      </p:sp>
    </p:spTree>
    <p:custDataLst>
      <p:tags r:id="rId1"/>
    </p:custDataLst>
    <p:extLst>
      <p:ext uri="{BB962C8B-B14F-4D97-AF65-F5344CB8AC3E}">
        <p14:creationId xmlns:p14="http://schemas.microsoft.com/office/powerpoint/2010/main" val="77991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3de5f44-4e35-4a5d-892b-2e69ea27d7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Options for updating a certificate template</a:t>
            </a:r>
          </a:p>
        </p:txBody>
      </p:sp>
      <p:grpSp>
        <p:nvGrpSpPr>
          <p:cNvPr id="4" name="Group 3" descr="The illustration depicting two types of certificate template modifications. Modifying a template is depicted as an original template that is connected by an arrow to an updated template. Superseding a template is depicted as two smart card templates (Smart card 1 and Smart card 2) pointing to one new template called Smart cards (new).&#10;&#10;"/>
          <p:cNvGrpSpPr/>
          <p:nvPr/>
        </p:nvGrpSpPr>
        <p:grpSpPr>
          <a:xfrm>
            <a:off x="679450" y="1005597"/>
            <a:ext cx="7997622" cy="5262436"/>
            <a:chOff x="679450" y="1005597"/>
            <a:chExt cx="7997622" cy="5262436"/>
          </a:xfrm>
        </p:grpSpPr>
        <p:sp>
          <p:nvSpPr>
            <p:cNvPr id="5" name="AutoShape 50"/>
            <p:cNvSpPr>
              <a:spLocks noChangeArrowheads="1"/>
            </p:cNvSpPr>
            <p:nvPr/>
          </p:nvSpPr>
          <p:spPr bwMode="auto">
            <a:xfrm>
              <a:off x="679450" y="1005597"/>
              <a:ext cx="7997622" cy="2173288"/>
            </a:xfrm>
            <a:prstGeom prst="roundRect">
              <a:avLst>
                <a:gd name="adj" fmla="val 4167"/>
              </a:avLst>
            </a:prstGeom>
            <a:solidFill>
              <a:srgbClr val="6DC2E9"/>
            </a:solidFill>
            <a:ln>
              <a:noFill/>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31775" indent="-231775" algn="l">
                <a:spcBef>
                  <a:spcPct val="25000"/>
                </a:spcBef>
                <a:spcAft>
                  <a:spcPct val="20000"/>
                </a:spcAft>
                <a:buClr>
                  <a:schemeClr val="hlink"/>
                </a:buClr>
              </a:pPr>
              <a:endParaRPr lang="en-US" b="0" dirty="0">
                <a:latin typeface="Segoe UI" pitchFamily="34" charset="0"/>
                <a:ea typeface="Segoe UI" pitchFamily="34" charset="0"/>
                <a:cs typeface="Segoe UI" pitchFamily="34" charset="0"/>
              </a:endParaRPr>
            </a:p>
          </p:txBody>
        </p:sp>
        <p:sp>
          <p:nvSpPr>
            <p:cNvPr id="6" name="AutoShape 27"/>
            <p:cNvSpPr>
              <a:spLocks noChangeArrowheads="1"/>
            </p:cNvSpPr>
            <p:nvPr/>
          </p:nvSpPr>
          <p:spPr bwMode="auto">
            <a:xfrm>
              <a:off x="4017962" y="1305014"/>
              <a:ext cx="4446588" cy="164147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endParaRPr lang="en-US" dirty="0">
                <a:latin typeface="Segoe UI" pitchFamily="34" charset="0"/>
                <a:ea typeface="Segoe UI" pitchFamily="34" charset="0"/>
                <a:cs typeface="Segoe UI" pitchFamily="34" charset="0"/>
              </a:endParaRPr>
            </a:p>
          </p:txBody>
        </p:sp>
        <p:sp>
          <p:nvSpPr>
            <p:cNvPr id="7" name="AutoShape 28"/>
            <p:cNvSpPr>
              <a:spLocks noChangeArrowheads="1"/>
            </p:cNvSpPr>
            <p:nvPr/>
          </p:nvSpPr>
          <p:spPr bwMode="auto">
            <a:xfrm>
              <a:off x="4076148" y="1708507"/>
              <a:ext cx="4186186" cy="1133475"/>
            </a:xfrm>
            <a:prstGeom prst="roundRect">
              <a:avLst>
                <a:gd name="adj" fmla="val 4167"/>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31775" indent="-231775" algn="l">
                <a:spcBef>
                  <a:spcPct val="25000"/>
                </a:spcBef>
                <a:spcAft>
                  <a:spcPct val="20000"/>
                </a:spcAft>
                <a:buClr>
                  <a:schemeClr val="hlink"/>
                </a:buClr>
              </a:pPr>
              <a:r>
                <a:rPr lang="en-US" b="0" dirty="0">
                  <a:latin typeface="Segoe UI" pitchFamily="34" charset="0"/>
                  <a:ea typeface="Segoe UI" pitchFamily="34" charset="0"/>
                  <a:cs typeface="Segoe UI" pitchFamily="34" charset="0"/>
                </a:rPr>
                <a:t>    Modify the original certificate template to incorporate the new settings</a:t>
              </a:r>
            </a:p>
          </p:txBody>
        </p:sp>
        <p:sp>
          <p:nvSpPr>
            <p:cNvPr id="8" name="Text Box 33"/>
            <p:cNvSpPr txBox="1">
              <a:spLocks noChangeArrowheads="1"/>
            </p:cNvSpPr>
            <p:nvPr/>
          </p:nvSpPr>
          <p:spPr bwMode="auto">
            <a:xfrm>
              <a:off x="4017962" y="1179965"/>
              <a:ext cx="3043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spcBef>
                  <a:spcPct val="50000"/>
                </a:spcBef>
              </a:pPr>
              <a:r>
                <a:rPr lang="en-US" sz="2400" b="0" dirty="0">
                  <a:latin typeface="Segoe UI" pitchFamily="34" charset="0"/>
                  <a:ea typeface="Segoe UI" pitchFamily="34" charset="0"/>
                  <a:cs typeface="Segoe UI" pitchFamily="34" charset="0"/>
                </a:rPr>
                <a:t>Modifying</a:t>
              </a:r>
            </a:p>
          </p:txBody>
        </p:sp>
        <p:sp>
          <p:nvSpPr>
            <p:cNvPr id="9" name="AutoShape 34"/>
            <p:cNvSpPr>
              <a:spLocks noChangeArrowheads="1"/>
            </p:cNvSpPr>
            <p:nvPr/>
          </p:nvSpPr>
          <p:spPr bwMode="auto">
            <a:xfrm>
              <a:off x="679450" y="3814172"/>
              <a:ext cx="7997622" cy="2419350"/>
            </a:xfrm>
            <a:prstGeom prst="roundRect">
              <a:avLst>
                <a:gd name="adj" fmla="val 4167"/>
              </a:avLst>
            </a:prstGeom>
            <a:solidFill>
              <a:srgbClr val="6DC2E9"/>
            </a:solidFill>
            <a:ln>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31775" indent="-231775" algn="l">
                <a:spcBef>
                  <a:spcPct val="25000"/>
                </a:spcBef>
                <a:spcAft>
                  <a:spcPct val="20000"/>
                </a:spcAft>
                <a:buClr>
                  <a:schemeClr val="hlink"/>
                </a:buClr>
              </a:pPr>
              <a:endParaRPr lang="en-US" b="0" dirty="0">
                <a:latin typeface="Segoe UI" pitchFamily="34" charset="0"/>
                <a:ea typeface="Segoe UI" pitchFamily="34" charset="0"/>
                <a:cs typeface="Segoe UI" pitchFamily="34" charset="0"/>
              </a:endParaRPr>
            </a:p>
          </p:txBody>
        </p:sp>
        <p:sp>
          <p:nvSpPr>
            <p:cNvPr id="10" name="AutoShape 35"/>
            <p:cNvSpPr>
              <a:spLocks noChangeArrowheads="1"/>
            </p:cNvSpPr>
            <p:nvPr/>
          </p:nvSpPr>
          <p:spPr bwMode="auto">
            <a:xfrm>
              <a:off x="4070350" y="3988003"/>
              <a:ext cx="4394200" cy="2071687"/>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endParaRPr lang="en-US" dirty="0">
                <a:latin typeface="Segoe UI" pitchFamily="34" charset="0"/>
                <a:ea typeface="Segoe UI" pitchFamily="34" charset="0"/>
                <a:cs typeface="Segoe UI" pitchFamily="34" charset="0"/>
              </a:endParaRPr>
            </a:p>
          </p:txBody>
        </p:sp>
        <p:sp>
          <p:nvSpPr>
            <p:cNvPr id="11" name="AutoShape 36"/>
            <p:cNvSpPr>
              <a:spLocks noChangeArrowheads="1"/>
            </p:cNvSpPr>
            <p:nvPr/>
          </p:nvSpPr>
          <p:spPr bwMode="auto">
            <a:xfrm>
              <a:off x="4070350" y="4474888"/>
              <a:ext cx="4158102" cy="1160463"/>
            </a:xfrm>
            <a:prstGeom prst="roundRect">
              <a:avLst>
                <a:gd name="adj" fmla="val 4167"/>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31775" indent="-231775" algn="l">
                <a:spcBef>
                  <a:spcPct val="25000"/>
                </a:spcBef>
                <a:spcAft>
                  <a:spcPct val="20000"/>
                </a:spcAft>
                <a:buClr>
                  <a:schemeClr val="hlink"/>
                </a:buClr>
              </a:pPr>
              <a:r>
                <a:rPr lang="en-US" b="0" dirty="0">
                  <a:latin typeface="Segoe UI" pitchFamily="34" charset="0"/>
                  <a:ea typeface="Segoe UI" pitchFamily="34" charset="0"/>
                  <a:cs typeface="Segoe UI" pitchFamily="34" charset="0"/>
                </a:rPr>
                <a:t>    Replace one or more certificate templates with an updated certificate template</a:t>
              </a:r>
            </a:p>
          </p:txBody>
        </p:sp>
        <p:sp>
          <p:nvSpPr>
            <p:cNvPr id="12" name="Text Box 37"/>
            <p:cNvSpPr txBox="1">
              <a:spLocks noChangeArrowheads="1"/>
            </p:cNvSpPr>
            <p:nvPr/>
          </p:nvSpPr>
          <p:spPr bwMode="auto">
            <a:xfrm>
              <a:off x="4168775" y="3959875"/>
              <a:ext cx="3043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spcBef>
                  <a:spcPct val="50000"/>
                </a:spcBef>
              </a:pPr>
              <a:r>
                <a:rPr lang="en-US" sz="2400" b="0" dirty="0">
                  <a:latin typeface="Segoe UI" pitchFamily="34" charset="0"/>
                  <a:ea typeface="Segoe UI" pitchFamily="34" charset="0"/>
                  <a:cs typeface="Segoe UI" pitchFamily="34" charset="0"/>
                </a:rPr>
                <a:t>Superseding</a:t>
              </a:r>
            </a:p>
          </p:txBody>
        </p:sp>
        <p:sp>
          <p:nvSpPr>
            <p:cNvPr id="13" name="Text Box 32"/>
            <p:cNvSpPr txBox="1">
              <a:spLocks noChangeArrowheads="1"/>
            </p:cNvSpPr>
            <p:nvPr/>
          </p:nvSpPr>
          <p:spPr bwMode="auto">
            <a:xfrm>
              <a:off x="2623502" y="2371179"/>
              <a:ext cx="12091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Updated</a:t>
              </a:r>
            </a:p>
          </p:txBody>
        </p:sp>
        <p:sp>
          <p:nvSpPr>
            <p:cNvPr id="14" name="Text Box 49"/>
            <p:cNvSpPr txBox="1">
              <a:spLocks noChangeArrowheads="1"/>
            </p:cNvSpPr>
            <p:nvPr/>
          </p:nvSpPr>
          <p:spPr bwMode="auto">
            <a:xfrm>
              <a:off x="786130" y="2372132"/>
              <a:ext cx="1023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Original</a:t>
              </a:r>
            </a:p>
          </p:txBody>
        </p:sp>
        <p:cxnSp>
          <p:nvCxnSpPr>
            <p:cNvPr id="15" name="Straight Arrow Connector 14"/>
            <p:cNvCxnSpPr/>
            <p:nvPr/>
          </p:nvCxnSpPr>
          <p:spPr bwMode="auto">
            <a:xfrm>
              <a:off x="1810068" y="2048866"/>
              <a:ext cx="813434"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16" name="Text Box 45"/>
            <p:cNvSpPr txBox="1">
              <a:spLocks noChangeArrowheads="1"/>
            </p:cNvSpPr>
            <p:nvPr/>
          </p:nvSpPr>
          <p:spPr bwMode="auto">
            <a:xfrm>
              <a:off x="700651" y="4749921"/>
              <a:ext cx="13305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400" b="0" dirty="0">
                  <a:latin typeface="Segoe UI" pitchFamily="34" charset="0"/>
                  <a:ea typeface="Segoe UI" pitchFamily="34" charset="0"/>
                  <a:cs typeface="Segoe UI" pitchFamily="34" charset="0"/>
                </a:rPr>
                <a:t>Smart card 1</a:t>
              </a:r>
            </a:p>
          </p:txBody>
        </p:sp>
        <p:sp>
          <p:nvSpPr>
            <p:cNvPr id="17" name="Text Box 46"/>
            <p:cNvSpPr txBox="1">
              <a:spLocks noChangeArrowheads="1"/>
            </p:cNvSpPr>
            <p:nvPr/>
          </p:nvSpPr>
          <p:spPr bwMode="auto">
            <a:xfrm>
              <a:off x="688975" y="5960256"/>
              <a:ext cx="13422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400" b="0" dirty="0">
                  <a:latin typeface="Segoe UI" pitchFamily="34" charset="0"/>
                  <a:ea typeface="Segoe UI" pitchFamily="34" charset="0"/>
                  <a:cs typeface="Segoe UI" pitchFamily="34" charset="0"/>
                </a:rPr>
                <a:t>Smart card 2</a:t>
              </a:r>
            </a:p>
          </p:txBody>
        </p:sp>
        <p:sp>
          <p:nvSpPr>
            <p:cNvPr id="18" name="Text Box 47"/>
            <p:cNvSpPr txBox="1">
              <a:spLocks noChangeArrowheads="1"/>
            </p:cNvSpPr>
            <p:nvPr/>
          </p:nvSpPr>
          <p:spPr bwMode="auto">
            <a:xfrm>
              <a:off x="2713486" y="5383852"/>
              <a:ext cx="12593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400" b="0" dirty="0">
                  <a:latin typeface="Segoe UI" pitchFamily="34" charset="0"/>
                  <a:ea typeface="Segoe UI" pitchFamily="34" charset="0"/>
                  <a:cs typeface="Segoe UI" pitchFamily="34" charset="0"/>
                </a:rPr>
                <a:t>Smart cards (new)</a:t>
              </a:r>
            </a:p>
          </p:txBody>
        </p:sp>
        <p:cxnSp>
          <p:nvCxnSpPr>
            <p:cNvPr id="19" name="Straight Arrow Connector 18"/>
            <p:cNvCxnSpPr/>
            <p:nvPr/>
          </p:nvCxnSpPr>
          <p:spPr bwMode="auto">
            <a:xfrm>
              <a:off x="1840508" y="4429581"/>
              <a:ext cx="914940" cy="421744"/>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bwMode="auto">
            <a:xfrm flipV="1">
              <a:off x="1840508" y="5141370"/>
              <a:ext cx="938465" cy="439252"/>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21" name="Group 20"/>
            <p:cNvGrpSpPr>
              <a:grpSpLocks noChangeAspect="1"/>
            </p:cNvGrpSpPr>
            <p:nvPr/>
          </p:nvGrpSpPr>
          <p:grpSpPr>
            <a:xfrm rot="16200000">
              <a:off x="764473" y="4045615"/>
              <a:ext cx="905650" cy="560901"/>
              <a:chOff x="9067802" y="4985546"/>
              <a:chExt cx="1576388" cy="976313"/>
            </a:xfrm>
          </p:grpSpPr>
          <p:grpSp>
            <p:nvGrpSpPr>
              <p:cNvPr id="50" name="Group 49"/>
              <p:cNvGrpSpPr>
                <a:grpSpLocks noChangeAspect="1"/>
              </p:cNvGrpSpPr>
              <p:nvPr/>
            </p:nvGrpSpPr>
            <p:grpSpPr bwMode="auto">
              <a:xfrm>
                <a:off x="9067802" y="4985546"/>
                <a:ext cx="1576388" cy="976313"/>
                <a:chOff x="5717" y="3143"/>
                <a:chExt cx="993" cy="615"/>
              </a:xfrm>
            </p:grpSpPr>
            <p:sp>
              <p:nvSpPr>
                <p:cNvPr id="52" name="AutoShape 3"/>
                <p:cNvSpPr>
                  <a:spLocks noChangeAspect="1" noChangeArrowheads="1" noTextEdit="1"/>
                </p:cNvSpPr>
                <p:nvPr/>
              </p:nvSpPr>
              <p:spPr bwMode="auto">
                <a:xfrm>
                  <a:off x="5722" y="3143"/>
                  <a:ext cx="98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3" name="Freeform 52"/>
                <p:cNvSpPr>
                  <a:spLocks/>
                </p:cNvSpPr>
                <p:nvPr/>
              </p:nvSpPr>
              <p:spPr bwMode="auto">
                <a:xfrm>
                  <a:off x="5717" y="3148"/>
                  <a:ext cx="988" cy="61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bg1"/>
                </a:solidFill>
                <a:ln w="12700">
                  <a:solidFill>
                    <a:srgbClr val="969696"/>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pic>
            <p:nvPicPr>
              <p:cNvPr id="51" name="Picture 50"/>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556" r="100000"/>
                        </a14:imgEffect>
                      </a14:imgLayer>
                    </a14:imgProps>
                  </a:ext>
                  <a:ext uri="{28A0092B-C50C-407E-A947-70E740481C1C}">
                    <a14:useLocalDpi xmlns:a14="http://schemas.microsoft.com/office/drawing/2010/main" val="0"/>
                  </a:ext>
                </a:extLst>
              </a:blip>
              <a:srcRect/>
              <a:stretch>
                <a:fillRect/>
              </a:stretch>
            </p:blipFill>
            <p:spPr bwMode="auto">
              <a:xfrm rot="5400000">
                <a:off x="9306837" y="5346807"/>
                <a:ext cx="244504" cy="28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 name="Group 21"/>
            <p:cNvGrpSpPr>
              <a:grpSpLocks noChangeAspect="1"/>
            </p:cNvGrpSpPr>
            <p:nvPr/>
          </p:nvGrpSpPr>
          <p:grpSpPr>
            <a:xfrm rot="16200000">
              <a:off x="2811458" y="4627721"/>
              <a:ext cx="905650" cy="560901"/>
              <a:chOff x="9067802" y="4985546"/>
              <a:chExt cx="1576388" cy="976313"/>
            </a:xfrm>
          </p:grpSpPr>
          <p:grpSp>
            <p:nvGrpSpPr>
              <p:cNvPr id="46" name="Group 45"/>
              <p:cNvGrpSpPr>
                <a:grpSpLocks noChangeAspect="1"/>
              </p:cNvGrpSpPr>
              <p:nvPr/>
            </p:nvGrpSpPr>
            <p:grpSpPr bwMode="auto">
              <a:xfrm>
                <a:off x="9067802" y="4985546"/>
                <a:ext cx="1576388" cy="976313"/>
                <a:chOff x="5717" y="3143"/>
                <a:chExt cx="993" cy="615"/>
              </a:xfrm>
            </p:grpSpPr>
            <p:sp>
              <p:nvSpPr>
                <p:cNvPr id="48" name="AutoShape 3"/>
                <p:cNvSpPr>
                  <a:spLocks noChangeAspect="1" noChangeArrowheads="1" noTextEdit="1"/>
                </p:cNvSpPr>
                <p:nvPr/>
              </p:nvSpPr>
              <p:spPr bwMode="auto">
                <a:xfrm>
                  <a:off x="5722" y="3143"/>
                  <a:ext cx="98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9" name="Freeform 48"/>
                <p:cNvSpPr>
                  <a:spLocks/>
                </p:cNvSpPr>
                <p:nvPr/>
              </p:nvSpPr>
              <p:spPr bwMode="auto">
                <a:xfrm>
                  <a:off x="5717" y="3148"/>
                  <a:ext cx="988" cy="61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bg1"/>
                </a:solidFill>
                <a:ln w="12700">
                  <a:solidFill>
                    <a:srgbClr val="969696"/>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pic>
            <p:nvPicPr>
              <p:cNvPr id="47" name="Picture 46"/>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556" r="100000"/>
                        </a14:imgEffect>
                      </a14:imgLayer>
                    </a14:imgProps>
                  </a:ext>
                  <a:ext uri="{28A0092B-C50C-407E-A947-70E740481C1C}">
                    <a14:useLocalDpi xmlns:a14="http://schemas.microsoft.com/office/drawing/2010/main" val="0"/>
                  </a:ext>
                </a:extLst>
              </a:blip>
              <a:srcRect/>
              <a:stretch>
                <a:fillRect/>
              </a:stretch>
            </p:blipFill>
            <p:spPr bwMode="auto">
              <a:xfrm rot="5400000">
                <a:off x="9306837" y="5346807"/>
                <a:ext cx="244504" cy="28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 name="Group 22"/>
            <p:cNvGrpSpPr>
              <a:grpSpLocks noChangeAspect="1"/>
            </p:cNvGrpSpPr>
            <p:nvPr/>
          </p:nvGrpSpPr>
          <p:grpSpPr>
            <a:xfrm rot="16200000">
              <a:off x="755824" y="5241388"/>
              <a:ext cx="905650" cy="560901"/>
              <a:chOff x="9067802" y="4985546"/>
              <a:chExt cx="1576388" cy="976313"/>
            </a:xfrm>
          </p:grpSpPr>
          <p:grpSp>
            <p:nvGrpSpPr>
              <p:cNvPr id="42" name="Group 41"/>
              <p:cNvGrpSpPr>
                <a:grpSpLocks noChangeAspect="1"/>
              </p:cNvGrpSpPr>
              <p:nvPr/>
            </p:nvGrpSpPr>
            <p:grpSpPr bwMode="auto">
              <a:xfrm>
                <a:off x="9067802" y="4985546"/>
                <a:ext cx="1576388" cy="976313"/>
                <a:chOff x="5717" y="3143"/>
                <a:chExt cx="993" cy="615"/>
              </a:xfrm>
            </p:grpSpPr>
            <p:sp>
              <p:nvSpPr>
                <p:cNvPr id="44" name="AutoShape 3"/>
                <p:cNvSpPr>
                  <a:spLocks noChangeAspect="1" noChangeArrowheads="1" noTextEdit="1"/>
                </p:cNvSpPr>
                <p:nvPr/>
              </p:nvSpPr>
              <p:spPr bwMode="auto">
                <a:xfrm>
                  <a:off x="5722" y="3143"/>
                  <a:ext cx="98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5" name="Freeform 44"/>
                <p:cNvSpPr>
                  <a:spLocks/>
                </p:cNvSpPr>
                <p:nvPr/>
              </p:nvSpPr>
              <p:spPr bwMode="auto">
                <a:xfrm>
                  <a:off x="5717" y="3148"/>
                  <a:ext cx="988" cy="61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bg1"/>
                </a:solidFill>
                <a:ln w="12700">
                  <a:solidFill>
                    <a:srgbClr val="969696"/>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pic>
            <p:nvPicPr>
              <p:cNvPr id="43" name="Picture 4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556" r="100000"/>
                        </a14:imgEffect>
                      </a14:imgLayer>
                    </a14:imgProps>
                  </a:ext>
                  <a:ext uri="{28A0092B-C50C-407E-A947-70E740481C1C}">
                    <a14:useLocalDpi xmlns:a14="http://schemas.microsoft.com/office/drawing/2010/main" val="0"/>
                  </a:ext>
                </a:extLst>
              </a:blip>
              <a:srcRect/>
              <a:stretch>
                <a:fillRect/>
              </a:stretch>
            </p:blipFill>
            <p:spPr bwMode="auto">
              <a:xfrm rot="5400000">
                <a:off x="9306837" y="5346807"/>
                <a:ext cx="244504" cy="28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 name="Group 23"/>
            <p:cNvGrpSpPr>
              <a:grpSpLocks noChangeAspect="1"/>
            </p:cNvGrpSpPr>
            <p:nvPr/>
          </p:nvGrpSpPr>
          <p:grpSpPr>
            <a:xfrm>
              <a:off x="835551" y="1710210"/>
              <a:ext cx="921260" cy="646274"/>
              <a:chOff x="7193746" y="1983638"/>
              <a:chExt cx="2715568" cy="1905001"/>
            </a:xfrm>
          </p:grpSpPr>
          <p:sp>
            <p:nvSpPr>
              <p:cNvPr id="34" name="Rectangle 33"/>
              <p:cNvSpPr/>
              <p:nvPr/>
            </p:nvSpPr>
            <p:spPr bwMode="auto">
              <a:xfrm rot="5400000">
                <a:off x="7599029" y="1578355"/>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Line 11"/>
              <p:cNvSpPr>
                <a:spLocks noChangeShapeType="1"/>
              </p:cNvSpPr>
              <p:nvPr/>
            </p:nvSpPr>
            <p:spPr bwMode="auto">
              <a:xfrm flipV="1">
                <a:off x="7507699" y="2337594"/>
                <a:ext cx="2033820" cy="46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6" name="Line 12"/>
              <p:cNvSpPr>
                <a:spLocks noChangeShapeType="1"/>
              </p:cNvSpPr>
              <p:nvPr/>
            </p:nvSpPr>
            <p:spPr bwMode="auto">
              <a:xfrm>
                <a:off x="7535239" y="3482943"/>
                <a:ext cx="638942"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7" name="Line 14"/>
              <p:cNvSpPr>
                <a:spLocks noChangeShapeType="1"/>
              </p:cNvSpPr>
              <p:nvPr/>
            </p:nvSpPr>
            <p:spPr bwMode="auto">
              <a:xfrm>
                <a:off x="7535239" y="3294015"/>
                <a:ext cx="742951"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8" name="Line 16"/>
              <p:cNvSpPr>
                <a:spLocks noChangeShapeType="1"/>
              </p:cNvSpPr>
              <p:nvPr/>
            </p:nvSpPr>
            <p:spPr bwMode="auto">
              <a:xfrm>
                <a:off x="7520866" y="2721828"/>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9" name="Line 17"/>
              <p:cNvSpPr>
                <a:spLocks noChangeShapeType="1"/>
              </p:cNvSpPr>
              <p:nvPr/>
            </p:nvSpPr>
            <p:spPr bwMode="auto">
              <a:xfrm>
                <a:off x="7520866" y="2532467"/>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0" name="Oval 39"/>
              <p:cNvSpPr>
                <a:spLocks noChangeArrowheads="1"/>
              </p:cNvSpPr>
              <p:nvPr/>
            </p:nvSpPr>
            <p:spPr bwMode="auto">
              <a:xfrm>
                <a:off x="8996053" y="3106042"/>
                <a:ext cx="457201" cy="457201"/>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1" name="Freeform 40"/>
              <p:cNvSpPr>
                <a:spLocks noEditPoints="1"/>
              </p:cNvSpPr>
              <p:nvPr/>
            </p:nvSpPr>
            <p:spPr bwMode="auto">
              <a:xfrm>
                <a:off x="8813174" y="2923166"/>
                <a:ext cx="822959" cy="822959"/>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nvGrpSpPr>
            <p:cNvPr id="25" name="Group 24"/>
            <p:cNvGrpSpPr>
              <a:grpSpLocks noChangeAspect="1"/>
            </p:cNvGrpSpPr>
            <p:nvPr/>
          </p:nvGrpSpPr>
          <p:grpSpPr>
            <a:xfrm>
              <a:off x="2742066" y="1706883"/>
              <a:ext cx="921260" cy="646274"/>
              <a:chOff x="7193745" y="1781496"/>
              <a:chExt cx="2715568" cy="1905001"/>
            </a:xfrm>
          </p:grpSpPr>
          <p:sp>
            <p:nvSpPr>
              <p:cNvPr id="26" name="Rectangle 25"/>
              <p:cNvSpPr/>
              <p:nvPr/>
            </p:nvSpPr>
            <p:spPr bwMode="auto">
              <a:xfrm rot="5400000">
                <a:off x="7599028" y="1376213"/>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Line 11"/>
              <p:cNvSpPr>
                <a:spLocks noChangeShapeType="1"/>
              </p:cNvSpPr>
              <p:nvPr/>
            </p:nvSpPr>
            <p:spPr bwMode="auto">
              <a:xfrm flipV="1">
                <a:off x="7507699" y="2135450"/>
                <a:ext cx="2033821" cy="459"/>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8" name="Line 12"/>
              <p:cNvSpPr>
                <a:spLocks noChangeShapeType="1"/>
              </p:cNvSpPr>
              <p:nvPr/>
            </p:nvSpPr>
            <p:spPr bwMode="auto">
              <a:xfrm>
                <a:off x="7535239" y="3280798"/>
                <a:ext cx="638942"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9" name="Line 14"/>
              <p:cNvSpPr>
                <a:spLocks noChangeShapeType="1"/>
              </p:cNvSpPr>
              <p:nvPr/>
            </p:nvSpPr>
            <p:spPr bwMode="auto">
              <a:xfrm>
                <a:off x="7535239" y="3091873"/>
                <a:ext cx="742950"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0" name="Line 16"/>
              <p:cNvSpPr>
                <a:spLocks noChangeShapeType="1"/>
              </p:cNvSpPr>
              <p:nvPr/>
            </p:nvSpPr>
            <p:spPr bwMode="auto">
              <a:xfrm>
                <a:off x="7520865" y="2519685"/>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1" name="Line 17"/>
              <p:cNvSpPr>
                <a:spLocks noChangeShapeType="1"/>
              </p:cNvSpPr>
              <p:nvPr/>
            </p:nvSpPr>
            <p:spPr bwMode="auto">
              <a:xfrm>
                <a:off x="7520865" y="2330325"/>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2" name="Oval 31"/>
              <p:cNvSpPr>
                <a:spLocks noChangeArrowheads="1"/>
              </p:cNvSpPr>
              <p:nvPr/>
            </p:nvSpPr>
            <p:spPr bwMode="auto">
              <a:xfrm>
                <a:off x="8996053" y="2903898"/>
                <a:ext cx="457200" cy="457200"/>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3" name="Freeform 32"/>
              <p:cNvSpPr>
                <a:spLocks noEditPoints="1"/>
              </p:cNvSpPr>
              <p:nvPr/>
            </p:nvSpPr>
            <p:spPr bwMode="auto">
              <a:xfrm>
                <a:off x="8813173" y="2721018"/>
                <a:ext cx="822960" cy="822960"/>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spTree>
    <p:extLst>
      <p:ext uri="{BB962C8B-B14F-4D97-AF65-F5344CB8AC3E}">
        <p14:creationId xmlns:p14="http://schemas.microsoft.com/office/powerpoint/2010/main" val="321420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c2b6ec7-3d20-48c1-9363-0fa5ebf300a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Demonstration: Modifying and enabling a certificate template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a:t>
            </a:r>
            <a:r>
              <a:rPr lang="bs-Latn-BA" dirty="0"/>
              <a:t>you will </a:t>
            </a:r>
            <a:r>
              <a:rPr lang="en-US" dirty="0"/>
              <a:t>see how to modify and enable a certificate template</a:t>
            </a:r>
          </a:p>
          <a:p>
            <a:endParaRPr lang="en-US" dirty="0"/>
          </a:p>
        </p:txBody>
      </p:sp>
    </p:spTree>
    <p:extLst>
      <p:ext uri="{BB962C8B-B14F-4D97-AF65-F5344CB8AC3E}">
        <p14:creationId xmlns:p14="http://schemas.microsoft.com/office/powerpoint/2010/main" val="394681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386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540625" cy="740664"/>
          </a:xfrm>
        </p:spPr>
        <p:txBody>
          <a:bodyPr/>
          <a:lstStyle/>
          <a:p>
            <a:r>
              <a:rPr lang="en-US" dirty="0"/>
              <a:t>Lesson 2: Managing certificate deployment, revocation, and recovery</a:t>
            </a:r>
          </a:p>
        </p:txBody>
      </p:sp>
      <p:sp>
        <p:nvSpPr>
          <p:cNvPr id="3" name="Text Placeholder 2"/>
          <p:cNvSpPr>
            <a:spLocks noGrp="1"/>
          </p:cNvSpPr>
          <p:nvPr>
            <p:ph type="body" idx="1"/>
          </p:nvPr>
        </p:nvSpPr>
        <p:spPr/>
        <p:txBody>
          <a:bodyPr/>
          <a:lstStyle/>
          <a:p>
            <a:r>
              <a:rPr lang="en-US" dirty="0"/>
              <a:t>Certificate enrollment methods
Overview of certificate autoenrollment
What is an enrollment agent?
How does certificate revocation work?
Overview of key archival and recovery
Configuring automatic key archival
Demonstration: Configuring a CA for key archival</a:t>
            </a:r>
          </a:p>
        </p:txBody>
      </p:sp>
    </p:spTree>
    <p:extLst>
      <p:ext uri="{BB962C8B-B14F-4D97-AF65-F5344CB8AC3E}">
        <p14:creationId xmlns:p14="http://schemas.microsoft.com/office/powerpoint/2010/main" val="98164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0899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Certificate enrollment methods</a:t>
            </a:r>
          </a:p>
        </p:txBody>
      </p:sp>
      <p:graphicFrame>
        <p:nvGraphicFramePr>
          <p:cNvPr id="4" name="Table 3"/>
          <p:cNvGraphicFramePr>
            <a:graphicFrameLocks noGrp="1"/>
          </p:cNvGraphicFramePr>
          <p:nvPr>
            <p:extLst>
              <p:ext uri="{D42A27DB-BD31-4B8C-83A1-F6EECF244321}">
                <p14:modId xmlns:p14="http://schemas.microsoft.com/office/powerpoint/2010/main" val="2688002726"/>
              </p:ext>
            </p:extLst>
          </p:nvPr>
        </p:nvGraphicFramePr>
        <p:xfrm>
          <a:off x="416560" y="1234440"/>
          <a:ext cx="8310880" cy="5242560"/>
        </p:xfrm>
        <a:graphic>
          <a:graphicData uri="http://schemas.openxmlformats.org/drawingml/2006/table">
            <a:tbl>
              <a:tblPr firstRow="1" bandRow="1">
                <a:tableStyleId>{5C22544A-7EE6-4342-B048-85BDC9FD1C3A}</a:tableStyleId>
              </a:tblPr>
              <a:tblGrid>
                <a:gridCol w="3230880">
                  <a:extLst>
                    <a:ext uri="{9D8B030D-6E8A-4147-A177-3AD203B41FA5}">
                      <a16:colId xmlns:a16="http://schemas.microsoft.com/office/drawing/2014/main" val="20000"/>
                    </a:ext>
                  </a:extLst>
                </a:gridCol>
                <a:gridCol w="50800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Method</a:t>
                      </a:r>
                      <a:endParaRPr kumimoji="0" lang="en-US" sz="20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Use</a:t>
                      </a:r>
                      <a:endParaRPr kumimoji="0" lang="en-US" sz="20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1005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err="1">
                          <a:ln>
                            <a:noFill/>
                          </a:ln>
                          <a:effectLst/>
                          <a:latin typeface="Segoe UI" panose="020B0502040204020203" pitchFamily="34" charset="0"/>
                          <a:cs typeface="Segoe UI" panose="020B0502040204020203" pitchFamily="34" charset="0"/>
                        </a:rPr>
                        <a:t>Autoenrollment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342900" marR="0" lvl="0" indent="-342900"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To automate the request, retrieval, and storage of certificates for domain-based computers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128016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Manual enrollment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342900" marR="0" lvl="0" indent="-342900"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To request certificates by using the </a:t>
                      </a:r>
                      <a:r>
                        <a:rPr kumimoji="0" lang="en-US" sz="2000" b="1" u="none" strike="noStrike" cap="none" normalizeH="0" baseline="0" dirty="0">
                          <a:ln>
                            <a:noFill/>
                          </a:ln>
                          <a:effectLst/>
                          <a:latin typeface="Segoe UI" panose="020B0502040204020203" pitchFamily="34" charset="0"/>
                          <a:cs typeface="Segoe UI" panose="020B0502040204020203" pitchFamily="34" charset="0"/>
                        </a:rPr>
                        <a:t>Certificates</a:t>
                      </a:r>
                      <a:r>
                        <a:rPr kumimoji="0" lang="en-US" sz="2000" u="none" strike="noStrike" cap="none" normalizeH="0" baseline="0" dirty="0">
                          <a:ln>
                            <a:noFill/>
                          </a:ln>
                          <a:effectLst/>
                          <a:latin typeface="Segoe UI" panose="020B0502040204020203" pitchFamily="34" charset="0"/>
                          <a:cs typeface="Segoe UI" panose="020B0502040204020203" pitchFamily="34" charset="0"/>
                        </a:rPr>
                        <a:t> console or </a:t>
                      </a:r>
                      <a:r>
                        <a:rPr kumimoji="0" lang="en-US" sz="2000" b="1" u="none" strike="noStrike" cap="none" normalizeH="0" baseline="0" dirty="0">
                          <a:ln>
                            <a:noFill/>
                          </a:ln>
                          <a:effectLst/>
                          <a:latin typeface="Segoe UI" panose="020B0502040204020203" pitchFamily="34" charset="0"/>
                          <a:cs typeface="Segoe UI" panose="020B0502040204020203" pitchFamily="34" charset="0"/>
                        </a:rPr>
                        <a:t>Certreq.exe</a:t>
                      </a:r>
                      <a:r>
                        <a:rPr kumimoji="0" lang="en-US" sz="2000" u="none" strike="noStrike" cap="none" normalizeH="0" baseline="0" dirty="0">
                          <a:ln>
                            <a:noFill/>
                          </a:ln>
                          <a:effectLst/>
                          <a:latin typeface="Segoe UI" panose="020B0502040204020203" pitchFamily="34" charset="0"/>
                          <a:cs typeface="Segoe UI" panose="020B0502040204020203" pitchFamily="34" charset="0"/>
                        </a:rPr>
                        <a:t> when the requestor cannot communicate directly with the CA</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149352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CA Web enrollment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342900" marR="0" lvl="0" indent="-342900"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To request certificates from a website that is located on a CA</a:t>
                      </a:r>
                    </a:p>
                    <a:p>
                      <a:pPr marL="342900" marR="0" lvl="0" indent="-342900"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To issue certificates when autoenrollment is not available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1005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Enroll on behalf</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342900" marR="0" lvl="0" indent="-342900"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To provide </a:t>
                      </a:r>
                      <a:r>
                        <a:rPr kumimoji="0" lang="bs-Latn-BA" sz="2000" u="none" strike="noStrike" cap="none" normalizeH="0" baseline="0" dirty="0">
                          <a:ln>
                            <a:noFill/>
                          </a:ln>
                          <a:effectLst/>
                          <a:latin typeface="Segoe UI" panose="020B0502040204020203" pitchFamily="34" charset="0"/>
                          <a:cs typeface="Segoe UI" panose="020B0502040204020203" pitchFamily="34" charset="0"/>
                        </a:rPr>
                        <a:t>IT st</a:t>
                      </a:r>
                      <a:r>
                        <a:rPr kumimoji="0" lang="en-CA" sz="2000" u="none" strike="noStrike" cap="none" normalizeH="0" baseline="0" dirty="0">
                          <a:ln>
                            <a:noFill/>
                          </a:ln>
                          <a:effectLst/>
                          <a:latin typeface="Segoe UI" panose="020B0502040204020203" pitchFamily="34" charset="0"/>
                          <a:cs typeface="Segoe UI" panose="020B0502040204020203" pitchFamily="34" charset="0"/>
                        </a:rPr>
                        <a:t>a</a:t>
                      </a:r>
                      <a:r>
                        <a:rPr kumimoji="0" lang="bs-Latn-BA" sz="2000" u="none" strike="noStrike" cap="none" normalizeH="0" baseline="0" dirty="0">
                          <a:ln>
                            <a:noFill/>
                          </a:ln>
                          <a:effectLst/>
                          <a:latin typeface="Segoe UI" panose="020B0502040204020203" pitchFamily="34" charset="0"/>
                          <a:cs typeface="Segoe UI" panose="020B0502040204020203" pitchFamily="34" charset="0"/>
                        </a:rPr>
                        <a:t>ff with </a:t>
                      </a:r>
                      <a:r>
                        <a:rPr kumimoji="0" lang="en-US" sz="2000" u="none" strike="noStrike" cap="none" normalizeH="0" baseline="0" dirty="0">
                          <a:ln>
                            <a:noFill/>
                          </a:ln>
                          <a:effectLst/>
                          <a:latin typeface="Segoe UI" panose="020B0502040204020203" pitchFamily="34" charset="0"/>
                          <a:cs typeface="Segoe UI" panose="020B0502040204020203" pitchFamily="34" charset="0"/>
                        </a:rPr>
                        <a:t>the right to request certificates on behalf of another user</a:t>
                      </a:r>
                      <a:r>
                        <a:rPr kumimoji="0" lang="bs-Latn-BA" sz="2000" u="none" strike="noStrike" cap="none" normalizeH="0" baseline="0" dirty="0">
                          <a:ln>
                            <a:noFill/>
                          </a:ln>
                          <a:effectLst/>
                          <a:latin typeface="Segoe UI" panose="020B0502040204020203" pitchFamily="34" charset="0"/>
                          <a:cs typeface="Segoe UI" panose="020B0502040204020203" pitchFamily="34" charset="0"/>
                        </a:rPr>
                        <a:t> (Enrollment Agent)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906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97b362a-6495-4e6e-991e-a4099d727b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certificate autoenrollment</a:t>
            </a:r>
          </a:p>
        </p:txBody>
      </p:sp>
      <p:sp>
        <p:nvSpPr>
          <p:cNvPr id="4" name="Rectangle 3"/>
          <p:cNvSpPr>
            <a:spLocks noChangeArrowheads="1"/>
          </p:cNvSpPr>
          <p:nvPr/>
        </p:nvSpPr>
        <p:spPr bwMode="auto">
          <a:xfrm>
            <a:off x="500063" y="893763"/>
            <a:ext cx="2105025" cy="1357312"/>
          </a:xfrm>
          <a:prstGeom prst="rect">
            <a:avLst/>
          </a:prstGeom>
          <a:noFill/>
          <a:ln w="9525">
            <a:noFill/>
            <a:miter lim="800000"/>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70000"/>
              </a:spcBef>
              <a:buClr>
                <a:schemeClr val="hlink"/>
              </a:buClr>
              <a:buSzPct val="90000"/>
              <a:buFontTx/>
              <a:buChar char="•"/>
            </a:pPr>
            <a:endParaRPr lang="x-none" sz="1600" b="0">
              <a:latin typeface="Segoe UI" pitchFamily="34" charset="0"/>
              <a:ea typeface="Segoe UI" pitchFamily="34" charset="0"/>
              <a:cs typeface="Segoe UI" pitchFamily="34" charset="0"/>
            </a:endParaRPr>
          </a:p>
        </p:txBody>
      </p:sp>
      <p:sp>
        <p:nvSpPr>
          <p:cNvPr id="5" name="Rectangle 4"/>
          <p:cNvSpPr>
            <a:spLocks noChangeArrowheads="1"/>
          </p:cNvSpPr>
          <p:nvPr/>
        </p:nvSpPr>
        <p:spPr bwMode="auto">
          <a:xfrm>
            <a:off x="500063" y="4908550"/>
            <a:ext cx="2105025" cy="1436688"/>
          </a:xfrm>
          <a:prstGeom prst="rect">
            <a:avLst/>
          </a:prstGeom>
          <a:noFill/>
          <a:ln w="9525">
            <a:noFill/>
            <a:miter lim="800000"/>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70000"/>
              </a:spcBef>
              <a:buClr>
                <a:schemeClr val="hlink"/>
              </a:buClr>
              <a:buSzPct val="90000"/>
            </a:pPr>
            <a:endParaRPr lang="x-none" sz="1600" b="0">
              <a:latin typeface="Segoe UI" pitchFamily="34" charset="0"/>
              <a:ea typeface="Segoe UI" pitchFamily="34" charset="0"/>
              <a:cs typeface="Segoe UI" pitchFamily="34" charset="0"/>
            </a:endParaRPr>
          </a:p>
        </p:txBody>
      </p:sp>
      <p:sp>
        <p:nvSpPr>
          <p:cNvPr id="6" name="Rectangle 5"/>
          <p:cNvSpPr>
            <a:spLocks noChangeArrowheads="1"/>
          </p:cNvSpPr>
          <p:nvPr/>
        </p:nvSpPr>
        <p:spPr bwMode="auto">
          <a:xfrm>
            <a:off x="492125" y="3619500"/>
            <a:ext cx="2105025" cy="1300163"/>
          </a:xfrm>
          <a:prstGeom prst="rect">
            <a:avLst/>
          </a:prstGeom>
          <a:noFill/>
          <a:ln>
            <a:noFill/>
          </a:ln>
          <a:effectLs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70000"/>
              </a:spcBef>
              <a:buClr>
                <a:schemeClr val="hlink"/>
              </a:buClr>
              <a:buSzPct val="90000"/>
            </a:pPr>
            <a:endParaRPr lang="x-none" sz="1600" b="0">
              <a:latin typeface="Segoe UI" pitchFamily="34" charset="0"/>
              <a:ea typeface="Segoe UI" pitchFamily="34" charset="0"/>
              <a:cs typeface="Segoe UI" pitchFamily="34" charset="0"/>
            </a:endParaRPr>
          </a:p>
        </p:txBody>
      </p:sp>
      <p:sp>
        <p:nvSpPr>
          <p:cNvPr id="7" name="Rectangle 6"/>
          <p:cNvSpPr>
            <a:spLocks noChangeArrowheads="1"/>
          </p:cNvSpPr>
          <p:nvPr/>
        </p:nvSpPr>
        <p:spPr bwMode="auto">
          <a:xfrm>
            <a:off x="500063" y="2251075"/>
            <a:ext cx="2105025" cy="1357313"/>
          </a:xfrm>
          <a:prstGeom prst="rect">
            <a:avLst/>
          </a:prstGeom>
          <a:noFill/>
          <a:ln w="9525">
            <a:noFill/>
            <a:miter lim="800000"/>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70000"/>
              </a:spcBef>
              <a:buClr>
                <a:schemeClr val="hlink"/>
              </a:buClr>
              <a:buSzPct val="90000"/>
              <a:buFontTx/>
              <a:buChar char="•"/>
            </a:pPr>
            <a:endParaRPr lang="x-none" sz="1600" b="0">
              <a:latin typeface="Segoe UI" pitchFamily="34" charset="0"/>
              <a:ea typeface="Segoe UI" pitchFamily="34" charset="0"/>
              <a:cs typeface="Segoe UI" pitchFamily="34" charset="0"/>
            </a:endParaRPr>
          </a:p>
        </p:txBody>
      </p:sp>
      <p:sp>
        <p:nvSpPr>
          <p:cNvPr id="8" name="Line 40"/>
          <p:cNvSpPr>
            <a:spLocks noChangeShapeType="1"/>
          </p:cNvSpPr>
          <p:nvPr/>
        </p:nvSpPr>
        <p:spPr bwMode="auto">
          <a:xfrm>
            <a:off x="2605088" y="893763"/>
            <a:ext cx="0" cy="5451475"/>
          </a:xfrm>
          <a:prstGeom prst="line">
            <a:avLst/>
          </a:prstGeom>
          <a:noFill/>
          <a:ln w="12700">
            <a:noFill/>
            <a:round/>
            <a:headEnd/>
            <a:tailEnd/>
          </a:ln>
          <a:effectLst/>
          <a:extLst>
            <a:ext uri="{909E8E84-426E-40DD-AFC4-6F175D3DCCD1}">
              <a14:hiddenFill xmlns:a14="http://schemas.microsoft.com/office/drawing/2010/main">
                <a:noFill/>
              </a14:hiddenFill>
            </a:ex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9" name="Line 41"/>
          <p:cNvSpPr>
            <a:spLocks noChangeShapeType="1"/>
          </p:cNvSpPr>
          <p:nvPr/>
        </p:nvSpPr>
        <p:spPr bwMode="auto">
          <a:xfrm>
            <a:off x="492125" y="893763"/>
            <a:ext cx="0" cy="5451475"/>
          </a:xfrm>
          <a:prstGeom prst="line">
            <a:avLst/>
          </a:prstGeom>
          <a:noFill/>
          <a:ln w="12700" cap="sq">
            <a:noFill/>
            <a:round/>
            <a:headEnd/>
            <a:tailEnd/>
          </a:ln>
          <a:effectLst/>
          <a:extLst>
            <a:ext uri="{909E8E84-426E-40DD-AFC4-6F175D3DCCD1}">
              <a14:hiddenFill xmlns:a14="http://schemas.microsoft.com/office/drawing/2010/main">
                <a:noFill/>
              </a14:hiddenFill>
            </a:ex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0" name="Line 42"/>
          <p:cNvSpPr>
            <a:spLocks noChangeShapeType="1"/>
          </p:cNvSpPr>
          <p:nvPr/>
        </p:nvSpPr>
        <p:spPr bwMode="auto">
          <a:xfrm>
            <a:off x="500063" y="893763"/>
            <a:ext cx="8213725" cy="0"/>
          </a:xfrm>
          <a:prstGeom prst="line">
            <a:avLst/>
          </a:prstGeom>
          <a:noFill/>
          <a:ln w="12700" cap="sq">
            <a:noFill/>
            <a:round/>
            <a:headEnd/>
            <a:tailEnd/>
          </a:ln>
          <a:effectLst/>
          <a:extLst>
            <a:ext uri="{909E8E84-426E-40DD-AFC4-6F175D3DCCD1}">
              <a14:hiddenFill xmlns:a14="http://schemas.microsoft.com/office/drawing/2010/main">
                <a:noFill/>
              </a14:hiddenFill>
            </a:ex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1" name="Line 43"/>
          <p:cNvSpPr>
            <a:spLocks noChangeShapeType="1"/>
          </p:cNvSpPr>
          <p:nvPr/>
        </p:nvSpPr>
        <p:spPr bwMode="auto">
          <a:xfrm>
            <a:off x="8713788" y="893763"/>
            <a:ext cx="0" cy="5451475"/>
          </a:xfrm>
          <a:prstGeom prst="line">
            <a:avLst/>
          </a:prstGeom>
          <a:noFill/>
          <a:ln w="12700" cap="sq">
            <a:noFill/>
            <a:round/>
            <a:headEnd/>
            <a:tailEnd/>
          </a:ln>
          <a:effectLst/>
          <a:extLst>
            <a:ext uri="{909E8E84-426E-40DD-AFC4-6F175D3DCCD1}">
              <a14:hiddenFill xmlns:a14="http://schemas.microsoft.com/office/drawing/2010/main">
                <a:noFill/>
              </a14:hiddenFill>
            </a:ex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2" name="Line 44"/>
          <p:cNvSpPr>
            <a:spLocks noChangeShapeType="1"/>
          </p:cNvSpPr>
          <p:nvPr/>
        </p:nvSpPr>
        <p:spPr bwMode="auto">
          <a:xfrm>
            <a:off x="500063" y="6345238"/>
            <a:ext cx="8213725" cy="0"/>
          </a:xfrm>
          <a:prstGeom prst="line">
            <a:avLst/>
          </a:prstGeom>
          <a:noFill/>
          <a:ln w="12700" cap="sq">
            <a:noFill/>
            <a:round/>
            <a:headEnd/>
            <a:tailEnd/>
          </a:ln>
          <a:effectLst/>
          <a:extLst>
            <a:ext uri="{909E8E84-426E-40DD-AFC4-6F175D3DCCD1}">
              <a14:hiddenFill xmlns:a14="http://schemas.microsoft.com/office/drawing/2010/main">
                <a:noFill/>
              </a14:hiddenFill>
            </a:ex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3" name="Line 45"/>
          <p:cNvSpPr>
            <a:spLocks noChangeShapeType="1"/>
          </p:cNvSpPr>
          <p:nvPr/>
        </p:nvSpPr>
        <p:spPr bwMode="auto">
          <a:xfrm>
            <a:off x="500063" y="3608388"/>
            <a:ext cx="8213725" cy="0"/>
          </a:xfrm>
          <a:prstGeom prst="line">
            <a:avLst/>
          </a:prstGeom>
          <a:noFill/>
          <a:ln w="12700">
            <a:noFill/>
            <a:round/>
            <a:headEnd/>
            <a:tailEnd/>
          </a:ln>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4" name="Line 46"/>
          <p:cNvSpPr>
            <a:spLocks noChangeShapeType="1"/>
          </p:cNvSpPr>
          <p:nvPr/>
        </p:nvSpPr>
        <p:spPr bwMode="auto">
          <a:xfrm>
            <a:off x="500063" y="4908550"/>
            <a:ext cx="8213725" cy="0"/>
          </a:xfrm>
          <a:prstGeom prst="line">
            <a:avLst/>
          </a:prstGeom>
          <a:noFill/>
          <a:ln w="12700">
            <a:noFill/>
            <a:round/>
            <a:headEnd/>
            <a:tailEnd/>
          </a:ln>
          <a:effectLst/>
          <a:extLst>
            <a:ext uri="{909E8E84-426E-40DD-AFC4-6F175D3DCCD1}">
              <a14:hiddenFill xmlns:a14="http://schemas.microsoft.com/office/drawing/2010/main">
                <a:noFill/>
              </a14:hiddenFill>
            </a:ext>
          </a:ex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5" name="Content Placeholder 2"/>
          <p:cNvSpPr>
            <a:spLocks noGrp="1"/>
          </p:cNvSpPr>
          <p:nvPr/>
        </p:nvSpPr>
        <p:spPr bwMode="auto">
          <a:xfrm>
            <a:off x="369650" y="1143000"/>
            <a:ext cx="838304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342900">
              <a:lnSpc>
                <a:spcPct val="90000"/>
              </a:lnSpc>
              <a:spcBef>
                <a:spcPct val="70000"/>
              </a:spcBef>
              <a:buClr>
                <a:schemeClr val="hlink"/>
              </a:buClr>
            </a:pPr>
            <a:r>
              <a:rPr lang="en-US" dirty="0"/>
              <a:t>A certificate template is configured for Allow, Enroll, and </a:t>
            </a:r>
            <a:r>
              <a:rPr lang="en-US" dirty="0" err="1"/>
              <a:t>Autoenroll</a:t>
            </a:r>
            <a:r>
              <a:rPr lang="en-US" dirty="0"/>
              <a:t> permissions for users who receive the certificates</a:t>
            </a:r>
          </a:p>
          <a:p>
            <a:pPr marL="342900" indent="-342900">
              <a:lnSpc>
                <a:spcPct val="90000"/>
              </a:lnSpc>
              <a:spcBef>
                <a:spcPct val="70000"/>
              </a:spcBef>
              <a:buClr>
                <a:schemeClr val="hlink"/>
              </a:buClr>
            </a:pPr>
            <a:endParaRPr lang="en-US" sz="800" dirty="0"/>
          </a:p>
          <a:p>
            <a:r>
              <a:rPr lang="en-US" dirty="0"/>
              <a:t>The CA is configured to issue the template</a:t>
            </a:r>
          </a:p>
          <a:p>
            <a:endParaRPr lang="en-US" sz="800" dirty="0"/>
          </a:p>
          <a:p>
            <a:r>
              <a:rPr lang="en-US" dirty="0"/>
              <a:t>An AD DS Group Policy Object </a:t>
            </a:r>
            <a:r>
              <a:rPr lang="bs-Latn-BA" dirty="0"/>
              <a:t>should be</a:t>
            </a:r>
            <a:r>
              <a:rPr lang="en-US" dirty="0"/>
              <a:t> created to enable </a:t>
            </a:r>
            <a:r>
              <a:rPr lang="en-US" dirty="0" err="1"/>
              <a:t>autoenrollment</a:t>
            </a:r>
            <a:endParaRPr lang="en-US" dirty="0"/>
          </a:p>
          <a:p>
            <a:endParaRPr lang="en-US" sz="800" dirty="0"/>
          </a:p>
          <a:p>
            <a:r>
              <a:rPr lang="en-US" dirty="0"/>
              <a:t>The GPO </a:t>
            </a:r>
            <a:r>
              <a:rPr lang="bs-Latn-BA" dirty="0"/>
              <a:t>should be</a:t>
            </a:r>
            <a:r>
              <a:rPr lang="en-US" dirty="0"/>
              <a:t> linked to the appropriate site, domain, or Organizational Unit</a:t>
            </a:r>
          </a:p>
          <a:p>
            <a:endParaRPr lang="en-US" sz="800" dirty="0"/>
          </a:p>
          <a:p>
            <a:r>
              <a:rPr lang="en-US" dirty="0"/>
              <a:t>The user or computer receives the certificates during the next Group Policy refresh interval</a:t>
            </a:r>
          </a:p>
        </p:txBody>
      </p:sp>
    </p:spTree>
    <p:extLst>
      <p:ext uri="{BB962C8B-B14F-4D97-AF65-F5344CB8AC3E}">
        <p14:creationId xmlns:p14="http://schemas.microsoft.com/office/powerpoint/2010/main" val="1014179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an enrollment agent?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 </a:t>
            </a:r>
            <a:r>
              <a:rPr lang="en-US" i="1" dirty="0"/>
              <a:t>Enrollment Agent</a:t>
            </a:r>
            <a:r>
              <a:rPr lang="en-US" dirty="0"/>
              <a:t> is a user account used to request certificates on behalf of another user account</a:t>
            </a:r>
          </a:p>
          <a:p>
            <a:r>
              <a:rPr lang="en-US" dirty="0"/>
              <a:t>An Enrollment Agent must possess a certificate based on the Enrollment Agent template</a:t>
            </a:r>
          </a:p>
          <a:p>
            <a:r>
              <a:rPr lang="en-US" dirty="0"/>
              <a:t>Enrollment Agents are typically members of corporate or IT security departments</a:t>
            </a:r>
          </a:p>
          <a:p>
            <a:r>
              <a:rPr lang="en-US" dirty="0"/>
              <a:t>You can limit the scope of an Enrollment Agent to:</a:t>
            </a:r>
          </a:p>
          <a:p>
            <a:pPr marL="411480" lvl="1"/>
            <a:r>
              <a:rPr lang="en-US" dirty="0"/>
              <a:t>S</a:t>
            </a:r>
            <a:r>
              <a:rPr lang="hr-HR" dirty="0"/>
              <a:t>pecific </a:t>
            </a:r>
            <a:r>
              <a:rPr lang="en-US" dirty="0"/>
              <a:t>users or security groups</a:t>
            </a:r>
            <a:endParaRPr lang="hr-HR" dirty="0"/>
          </a:p>
          <a:p>
            <a:pPr marL="411480" lvl="1"/>
            <a:r>
              <a:rPr lang="en-US" dirty="0"/>
              <a:t>S</a:t>
            </a:r>
            <a:r>
              <a:rPr lang="hr-HR" dirty="0"/>
              <a:t>pecific certificate templates</a:t>
            </a:r>
            <a:endParaRPr lang="en-US" dirty="0"/>
          </a:p>
        </p:txBody>
      </p:sp>
    </p:spTree>
    <p:extLst>
      <p:ext uri="{BB962C8B-B14F-4D97-AF65-F5344CB8AC3E}">
        <p14:creationId xmlns:p14="http://schemas.microsoft.com/office/powerpoint/2010/main" val="377152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does certificate revocation work?</a:t>
            </a:r>
          </a:p>
        </p:txBody>
      </p:sp>
      <p:sp>
        <p:nvSpPr>
          <p:cNvPr id="4" name="Content Placeholder 2"/>
          <p:cNvSpPr>
            <a:spLocks noGrp="1"/>
          </p:cNvSpPr>
          <p:nvPr/>
        </p:nvSpPr>
        <p:spPr bwMode="auto">
          <a:xfrm>
            <a:off x="512422" y="1295400"/>
            <a:ext cx="8119156" cy="28854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following are steps in the certificate revocation lifecycle:</a:t>
            </a:r>
          </a:p>
          <a:p>
            <a:pPr marL="457200" indent="-457200">
              <a:buFont typeface="+mj-lt"/>
              <a:buAutoNum type="arabicPeriod"/>
            </a:pPr>
            <a:r>
              <a:rPr lang="en-US" dirty="0"/>
              <a:t>A certificate is revoked</a:t>
            </a:r>
          </a:p>
          <a:p>
            <a:pPr marL="457200" indent="-457200">
              <a:buFont typeface="+mj-lt"/>
              <a:buAutoNum type="arabicPeriod"/>
            </a:pPr>
            <a:r>
              <a:rPr lang="en-US" dirty="0"/>
              <a:t>A CRL is published</a:t>
            </a:r>
          </a:p>
          <a:p>
            <a:pPr marL="457200" indent="-457200">
              <a:buFont typeface="+mj-lt"/>
              <a:buAutoNum type="arabicPeriod"/>
            </a:pPr>
            <a:r>
              <a:rPr lang="en-US" dirty="0"/>
              <a:t>A client computer verifies certificate validity and revocation</a:t>
            </a:r>
          </a:p>
        </p:txBody>
      </p:sp>
    </p:spTree>
    <p:extLst>
      <p:ext uri="{BB962C8B-B14F-4D97-AF65-F5344CB8AC3E}">
        <p14:creationId xmlns:p14="http://schemas.microsoft.com/office/powerpoint/2010/main" val="3873150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8d4c3c1-acf6-414b-b3e8-6be655d56b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key archival and recovery</a:t>
            </a:r>
          </a:p>
        </p:txBody>
      </p:sp>
      <p:sp>
        <p:nvSpPr>
          <p:cNvPr id="4" name="Content Placeholder 2"/>
          <p:cNvSpPr>
            <a:spLocks noGrp="1"/>
          </p:cNvSpPr>
          <p:nvPr/>
        </p:nvSpPr>
        <p:spPr bwMode="auto">
          <a:xfrm>
            <a:off x="458788" y="8461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sz="2400" dirty="0"/>
              <a:t>Private k</a:t>
            </a:r>
            <a:r>
              <a:rPr lang="en-US" sz="2400" dirty="0" err="1"/>
              <a:t>eys</a:t>
            </a:r>
            <a:r>
              <a:rPr lang="en-US" sz="2400" dirty="0"/>
              <a:t> can get lost when:</a:t>
            </a:r>
          </a:p>
          <a:p>
            <a:pPr marL="365760" lvl="1"/>
            <a:r>
              <a:rPr lang="en-US" sz="2000" dirty="0"/>
              <a:t>A user profile is deleted</a:t>
            </a:r>
          </a:p>
          <a:p>
            <a:pPr marL="365760" lvl="1"/>
            <a:r>
              <a:rPr lang="en-US" sz="2000" dirty="0"/>
              <a:t>An operating system is reinstalled </a:t>
            </a:r>
          </a:p>
          <a:p>
            <a:pPr marL="365760" lvl="1"/>
            <a:r>
              <a:rPr lang="en-US" sz="2000" dirty="0"/>
              <a:t>A disk is corrupted</a:t>
            </a:r>
          </a:p>
          <a:p>
            <a:pPr marL="365760" lvl="1"/>
            <a:r>
              <a:rPr lang="en-US" sz="2000" dirty="0"/>
              <a:t>A computer is lost or stolen</a:t>
            </a:r>
          </a:p>
          <a:p>
            <a:r>
              <a:rPr lang="en-US" sz="2400" dirty="0"/>
              <a:t>I</a:t>
            </a:r>
            <a:r>
              <a:rPr lang="hr-HR" sz="2400" dirty="0"/>
              <a:t>t is critical that you archive</a:t>
            </a:r>
            <a:r>
              <a:rPr lang="en-US" sz="2400" dirty="0"/>
              <a:t> private keys for </a:t>
            </a:r>
            <a:r>
              <a:rPr lang="hr-HR" sz="2400" dirty="0"/>
              <a:t>certificates </a:t>
            </a:r>
            <a:r>
              <a:rPr lang="en-US" sz="2400" dirty="0"/>
              <a:t>that are </a:t>
            </a:r>
            <a:r>
              <a:rPr lang="hr-HR" sz="2400" dirty="0"/>
              <a:t>used for encryption</a:t>
            </a:r>
            <a:endParaRPr lang="en-US" sz="2400" dirty="0"/>
          </a:p>
          <a:p>
            <a:r>
              <a:rPr lang="en-US" sz="2400" dirty="0"/>
              <a:t>The KRA </a:t>
            </a:r>
            <a:r>
              <a:rPr lang="hr-HR" sz="2400" dirty="0"/>
              <a:t>is needed for key recovery</a:t>
            </a:r>
          </a:p>
          <a:p>
            <a:r>
              <a:rPr lang="en-US" sz="2400" dirty="0"/>
              <a:t>You must configure key archival on the CA and on the certificate template</a:t>
            </a:r>
            <a:endParaRPr lang="hr-HR" sz="2400" dirty="0"/>
          </a:p>
          <a:p>
            <a:r>
              <a:rPr lang="hr-HR" sz="2400" dirty="0"/>
              <a:t>Key recovery is a </a:t>
            </a:r>
            <a:r>
              <a:rPr lang="en-US" sz="2400" dirty="0"/>
              <a:t>two</a:t>
            </a:r>
            <a:r>
              <a:rPr lang="hr-HR" sz="2400" dirty="0"/>
              <a:t>-phase process</a:t>
            </a:r>
            <a:r>
              <a:rPr lang="en-US" sz="2400" dirty="0"/>
              <a:t>:</a:t>
            </a:r>
            <a:endParaRPr lang="hr-HR" sz="2400" dirty="0"/>
          </a:p>
          <a:p>
            <a:pPr marL="676656" lvl="1" indent="-457200">
              <a:buFont typeface="+mj-lt"/>
              <a:buAutoNum type="arabicPeriod"/>
            </a:pPr>
            <a:r>
              <a:rPr lang="hr-HR" sz="2000" dirty="0"/>
              <a:t>Key retrieval</a:t>
            </a:r>
          </a:p>
          <a:p>
            <a:pPr marL="676656" lvl="1" indent="-457200">
              <a:buFont typeface="+mj-lt"/>
              <a:buAutoNum type="arabicPeriod"/>
            </a:pPr>
            <a:r>
              <a:rPr lang="hr-HR" sz="2000" dirty="0"/>
              <a:t>Key recovery</a:t>
            </a:r>
          </a:p>
          <a:p>
            <a:r>
              <a:rPr lang="en-US" sz="2400" dirty="0"/>
              <a:t>The KRA </a:t>
            </a:r>
            <a:r>
              <a:rPr lang="hr-HR" sz="2400" dirty="0"/>
              <a:t>certificate must be protected</a:t>
            </a:r>
            <a:endParaRPr lang="en-US" sz="2400" dirty="0"/>
          </a:p>
        </p:txBody>
      </p:sp>
    </p:spTree>
    <p:extLst>
      <p:ext uri="{BB962C8B-B14F-4D97-AF65-F5344CB8AC3E}">
        <p14:creationId xmlns:p14="http://schemas.microsoft.com/office/powerpoint/2010/main" val="350957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Deploying and managing certificate templates
Managing certificate deployment, revocation, and recovery
Using certificates in a business environment
Implementing and managing smart cards</a:t>
            </a:r>
          </a:p>
        </p:txBody>
      </p:sp>
    </p:spTree>
    <p:extLst>
      <p:ext uri="{BB962C8B-B14F-4D97-AF65-F5344CB8AC3E}">
        <p14:creationId xmlns:p14="http://schemas.microsoft.com/office/powerpoint/2010/main" val="252742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256f079-db62-423c-8e25-a96d36ba05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automatic key archival</a:t>
            </a:r>
          </a:p>
        </p:txBody>
      </p:sp>
      <p:sp>
        <p:nvSpPr>
          <p:cNvPr id="4" name="Content Placeholder 2"/>
          <p:cNvSpPr>
            <a:spLocks noGrp="1"/>
          </p:cNvSpPr>
          <p:nvPr/>
        </p:nvSpPr>
        <p:spPr bwMode="auto">
          <a:xfrm>
            <a:off x="512422" y="1003787"/>
            <a:ext cx="8119156" cy="37968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Steps to configure automatic key archival:</a:t>
            </a:r>
          </a:p>
          <a:p>
            <a:pPr marL="514350" indent="-514350">
              <a:buFont typeface="+mj-lt"/>
              <a:buAutoNum type="arabicPeriod"/>
            </a:pPr>
            <a:r>
              <a:rPr lang="en-US" sz="2400" dirty="0"/>
              <a:t>Configure the KRA certificate template</a:t>
            </a:r>
          </a:p>
          <a:p>
            <a:pPr marL="514350" indent="-514350">
              <a:lnSpc>
                <a:spcPct val="90000"/>
              </a:lnSpc>
              <a:buClr>
                <a:schemeClr val="hlink"/>
              </a:buClr>
              <a:buFont typeface="+mj-lt"/>
              <a:buAutoNum type="arabicPeriod"/>
            </a:pPr>
            <a:r>
              <a:rPr lang="en-US" sz="2400" dirty="0"/>
              <a:t>Designated Key Recovery Agents enroll for a KRA certificate</a:t>
            </a:r>
          </a:p>
          <a:p>
            <a:pPr marL="514350" indent="-514350">
              <a:lnSpc>
                <a:spcPct val="90000"/>
              </a:lnSpc>
              <a:buClr>
                <a:schemeClr val="hlink"/>
              </a:buClr>
              <a:buFont typeface="+mj-lt"/>
              <a:buAutoNum type="arabicPeriod"/>
            </a:pPr>
            <a:r>
              <a:rPr lang="en-CA" sz="2400" dirty="0"/>
              <a:t>Enable Key Recovery Agents on the CA</a:t>
            </a:r>
          </a:p>
          <a:p>
            <a:pPr marL="514350" indent="-514350">
              <a:lnSpc>
                <a:spcPct val="90000"/>
              </a:lnSpc>
              <a:buClr>
                <a:schemeClr val="hlink"/>
              </a:buClr>
              <a:buFont typeface="+mj-lt"/>
              <a:buAutoNum type="arabicPeriod"/>
            </a:pPr>
            <a:r>
              <a:rPr lang="en-US" sz="2400" dirty="0"/>
              <a:t>Configure necessary certificate templates for key archival</a:t>
            </a:r>
          </a:p>
          <a:p>
            <a:pPr marL="514350" indent="-514350">
              <a:buFont typeface="+mj-lt"/>
              <a:buAutoNum type="arabicPeriod"/>
            </a:pPr>
            <a:endParaRPr lang="en-US" dirty="0"/>
          </a:p>
        </p:txBody>
      </p:sp>
    </p:spTree>
    <p:extLst>
      <p:ext uri="{BB962C8B-B14F-4D97-AF65-F5344CB8AC3E}">
        <p14:creationId xmlns:p14="http://schemas.microsoft.com/office/powerpoint/2010/main" val="1855301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7c38cc4-1eb6-4603-8111-aa4bf4af92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a CA for key archival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 this demonstration, </a:t>
            </a:r>
            <a:r>
              <a:rPr lang="en-US" dirty="0"/>
              <a:t>you will see </a:t>
            </a:r>
            <a:r>
              <a:rPr lang="bs-Latn-BA" dirty="0"/>
              <a:t>how to configure </a:t>
            </a:r>
            <a:r>
              <a:rPr lang="en-US" dirty="0"/>
              <a:t>a </a:t>
            </a:r>
            <a:r>
              <a:rPr lang="bs-Latn-BA" dirty="0"/>
              <a:t>CA for key archival</a:t>
            </a:r>
            <a:endParaRPr lang="en-US" dirty="0"/>
          </a:p>
        </p:txBody>
      </p:sp>
    </p:spTree>
    <p:extLst>
      <p:ext uri="{BB962C8B-B14F-4D97-AF65-F5344CB8AC3E}">
        <p14:creationId xmlns:p14="http://schemas.microsoft.com/office/powerpoint/2010/main" val="55464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310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07425" cy="740664"/>
          </a:xfrm>
        </p:spPr>
        <p:txBody>
          <a:bodyPr/>
          <a:lstStyle/>
          <a:p>
            <a:r>
              <a:rPr lang="en-US" dirty="0"/>
              <a:t>Lesson 3: Using certificates in a business environment</a:t>
            </a:r>
          </a:p>
        </p:txBody>
      </p:sp>
      <p:sp>
        <p:nvSpPr>
          <p:cNvPr id="3" name="Text Placeholder 2"/>
          <p:cNvSpPr>
            <a:spLocks noGrp="1"/>
          </p:cNvSpPr>
          <p:nvPr>
            <p:ph type="body" idx="1"/>
          </p:nvPr>
        </p:nvSpPr>
        <p:spPr/>
        <p:txBody>
          <a:bodyPr/>
          <a:lstStyle/>
          <a:p>
            <a:r>
              <a:rPr lang="en-US"/>
              <a:t>Using certificates for SSL
Using certificates for digital signatures
Demonstration: Signing a document digitally
Using certificates for content encryption
Demonstration: Encrypting a file with EFS
Using certificates for authentication</a:t>
            </a:r>
          </a:p>
        </p:txBody>
      </p:sp>
    </p:spTree>
    <p:extLst>
      <p:ext uri="{BB962C8B-B14F-4D97-AF65-F5344CB8AC3E}">
        <p14:creationId xmlns:p14="http://schemas.microsoft.com/office/powerpoint/2010/main" val="625134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0840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7467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certificates for SSL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purpose of securing a connection with SSL is to protect data</a:t>
            </a:r>
            <a:r>
              <a:rPr lang="hr-HR" sz="2400" dirty="0"/>
              <a:t> during communication</a:t>
            </a:r>
            <a:endParaRPr lang="en-US" sz="2400" dirty="0"/>
          </a:p>
          <a:p>
            <a:r>
              <a:rPr lang="hr-HR" sz="2400" dirty="0"/>
              <a:t>For </a:t>
            </a:r>
            <a:r>
              <a:rPr lang="en-US" sz="2400" dirty="0"/>
              <a:t>SSL,</a:t>
            </a:r>
            <a:r>
              <a:rPr lang="hr-HR" sz="2400" dirty="0"/>
              <a:t> </a:t>
            </a:r>
            <a:r>
              <a:rPr lang="en-US" sz="2400" dirty="0"/>
              <a:t>a certificate must be installed on the server</a:t>
            </a:r>
          </a:p>
          <a:p>
            <a:r>
              <a:rPr lang="hr-HR" sz="2400" dirty="0"/>
              <a:t>Be aware of </a:t>
            </a:r>
            <a:r>
              <a:rPr lang="en-US" sz="2400" dirty="0"/>
              <a:t>trust issues </a:t>
            </a:r>
            <a:endParaRPr lang="hr-HR" sz="2400" dirty="0"/>
          </a:p>
          <a:p>
            <a:r>
              <a:rPr lang="hr-HR" sz="2400" dirty="0"/>
              <a:t>SSL works in</a:t>
            </a:r>
            <a:r>
              <a:rPr lang="en-US" sz="2400" dirty="0"/>
              <a:t> the</a:t>
            </a:r>
            <a:r>
              <a:rPr lang="hr-HR" sz="2400" dirty="0"/>
              <a:t> following steps:</a:t>
            </a:r>
            <a:endParaRPr lang="en-US" sz="2400" dirty="0"/>
          </a:p>
          <a:p>
            <a:pPr marL="640080" lvl="1" indent="-457200">
              <a:buFont typeface="+mj-lt"/>
              <a:buAutoNum type="arabicPeriod"/>
            </a:pPr>
            <a:r>
              <a:rPr lang="en-US" dirty="0"/>
              <a:t>The user types an HTTPS URL </a:t>
            </a:r>
          </a:p>
          <a:p>
            <a:pPr marL="640080" lvl="1" indent="-457200">
              <a:buFont typeface="+mj-lt"/>
              <a:buAutoNum type="arabicPeriod"/>
            </a:pPr>
            <a:r>
              <a:rPr lang="en-US" dirty="0"/>
              <a:t>The web server sends its SSL certificate</a:t>
            </a:r>
          </a:p>
          <a:p>
            <a:pPr marL="640080" lvl="1" indent="-457200">
              <a:buFont typeface="+mj-lt"/>
              <a:buAutoNum type="arabicPeriod"/>
            </a:pPr>
            <a:r>
              <a:rPr lang="en-US" dirty="0"/>
              <a:t>The client performs a check of the server certificate</a:t>
            </a:r>
          </a:p>
          <a:p>
            <a:pPr marL="640080" lvl="1" indent="-457200">
              <a:buFont typeface="+mj-lt"/>
              <a:buAutoNum type="arabicPeriod"/>
            </a:pPr>
            <a:r>
              <a:rPr lang="en-US" dirty="0"/>
              <a:t>The client generate</a:t>
            </a:r>
            <a:r>
              <a:rPr lang="hr-HR" dirty="0"/>
              <a:t>s</a:t>
            </a:r>
            <a:r>
              <a:rPr lang="en-US" dirty="0"/>
              <a:t> a symmetric encryption key</a:t>
            </a:r>
          </a:p>
          <a:p>
            <a:pPr marL="640080" lvl="1" indent="-457200">
              <a:buFont typeface="+mj-lt"/>
              <a:buAutoNum type="arabicPeriod"/>
            </a:pPr>
            <a:r>
              <a:rPr lang="en-US" dirty="0"/>
              <a:t>The c</a:t>
            </a:r>
            <a:r>
              <a:rPr lang="hr-HR" dirty="0"/>
              <a:t>lient </a:t>
            </a:r>
            <a:r>
              <a:rPr lang="en-US" dirty="0"/>
              <a:t>encrypt</a:t>
            </a:r>
            <a:r>
              <a:rPr lang="hr-HR" dirty="0"/>
              <a:t>s</a:t>
            </a:r>
            <a:r>
              <a:rPr lang="en-US" dirty="0"/>
              <a:t> this key with the server’s public key</a:t>
            </a:r>
          </a:p>
          <a:p>
            <a:pPr marL="640080" lvl="1" indent="-457200">
              <a:buFont typeface="+mj-lt"/>
              <a:buAutoNum type="arabicPeriod"/>
            </a:pPr>
            <a:r>
              <a:rPr lang="en-US" dirty="0"/>
              <a:t>The server uses its private key to decrypt the encrypted symmetric key</a:t>
            </a:r>
            <a:endParaRPr lang="hr-HR" dirty="0"/>
          </a:p>
        </p:txBody>
      </p:sp>
    </p:spTree>
    <p:extLst>
      <p:ext uri="{BB962C8B-B14F-4D97-AF65-F5344CB8AC3E}">
        <p14:creationId xmlns:p14="http://schemas.microsoft.com/office/powerpoint/2010/main" val="37324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certificates for digital signatures</a:t>
            </a:r>
          </a:p>
        </p:txBody>
      </p:sp>
      <p:sp>
        <p:nvSpPr>
          <p:cNvPr id="4" name="Content Placeholder 2"/>
          <p:cNvSpPr>
            <a:spLocks noGrp="1"/>
          </p:cNvSpPr>
          <p:nvPr/>
        </p:nvSpPr>
        <p:spPr bwMode="auto">
          <a:xfrm>
            <a:off x="484909" y="917305"/>
            <a:ext cx="850669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sz="2400" dirty="0"/>
              <a:t>Digital signature</a:t>
            </a:r>
            <a:r>
              <a:rPr lang="en-US" sz="2400" dirty="0"/>
              <a:t>s</a:t>
            </a:r>
            <a:r>
              <a:rPr lang="hr-HR" sz="2400" dirty="0"/>
              <a:t> ensure</a:t>
            </a:r>
            <a:r>
              <a:rPr lang="en-US" sz="2400" dirty="0"/>
              <a:t> that</a:t>
            </a:r>
            <a:r>
              <a:rPr lang="hr-HR" sz="2400" dirty="0"/>
              <a:t>:</a:t>
            </a:r>
          </a:p>
          <a:p>
            <a:pPr marL="411480" lvl="1"/>
            <a:r>
              <a:rPr lang="hr-HR" sz="2000" dirty="0"/>
              <a:t>Content</a:t>
            </a:r>
            <a:r>
              <a:rPr lang="en-US" sz="2000" dirty="0"/>
              <a:t> is not modified during transport</a:t>
            </a:r>
          </a:p>
          <a:p>
            <a:pPr marL="411480" lvl="1"/>
            <a:r>
              <a:rPr lang="en-US" sz="2000" dirty="0"/>
              <a:t>The identity of the author is verifiable</a:t>
            </a:r>
          </a:p>
          <a:p>
            <a:r>
              <a:rPr lang="en-US" sz="2400" dirty="0"/>
              <a:t>Digital signatures work in the following way</a:t>
            </a:r>
            <a:r>
              <a:rPr lang="hr-HR" sz="2400" dirty="0"/>
              <a:t>:</a:t>
            </a:r>
          </a:p>
          <a:p>
            <a:pPr marL="676656" lvl="1" indent="-457200">
              <a:buFont typeface="+mj-lt"/>
              <a:buAutoNum type="arabicPeriod"/>
            </a:pPr>
            <a:r>
              <a:rPr lang="en-US" sz="2000" dirty="0"/>
              <a:t>When an author digitally signs a document or a message, the operating system on his or her computer creates a message cryptographic digest</a:t>
            </a:r>
          </a:p>
          <a:p>
            <a:pPr marL="676656" lvl="1" indent="-457200">
              <a:buFont typeface="+mj-lt"/>
              <a:buAutoNum type="arabicPeriod"/>
            </a:pPr>
            <a:r>
              <a:rPr lang="en-US" sz="2000" dirty="0"/>
              <a:t>The cryptographic d</a:t>
            </a:r>
            <a:r>
              <a:rPr lang="hr-HR" sz="2000" dirty="0"/>
              <a:t>igest</a:t>
            </a:r>
            <a:r>
              <a:rPr lang="en-US" sz="2000" dirty="0"/>
              <a:t> is then encrypted by using the author’s private key</a:t>
            </a:r>
            <a:r>
              <a:rPr lang="hr-HR" sz="2000" dirty="0"/>
              <a:t> and </a:t>
            </a:r>
            <a:r>
              <a:rPr lang="en-US" sz="2000" dirty="0"/>
              <a:t>added to the end of the document or message</a:t>
            </a:r>
            <a:endParaRPr lang="hr-HR" sz="2000" dirty="0"/>
          </a:p>
          <a:p>
            <a:pPr marL="676656" lvl="1" indent="-457200">
              <a:buFont typeface="+mj-lt"/>
              <a:buAutoNum type="arabicPeriod"/>
            </a:pPr>
            <a:r>
              <a:rPr lang="en-US" sz="2000" dirty="0"/>
              <a:t>The recipient use</a:t>
            </a:r>
            <a:r>
              <a:rPr lang="hr-HR" sz="2000" dirty="0"/>
              <a:t>s</a:t>
            </a:r>
            <a:r>
              <a:rPr lang="en-US" sz="2000" dirty="0"/>
              <a:t> the author’s public key to decrypt the cryptographic digest </a:t>
            </a:r>
            <a:r>
              <a:rPr lang="hr-HR" sz="2000" dirty="0"/>
              <a:t>and compare it to </a:t>
            </a:r>
            <a:r>
              <a:rPr lang="en-US" sz="2000" dirty="0"/>
              <a:t>the cryptographic </a:t>
            </a:r>
            <a:r>
              <a:rPr lang="hr-HR" sz="2000" dirty="0"/>
              <a:t>digest created on </a:t>
            </a:r>
            <a:r>
              <a:rPr lang="en-US" sz="2000" dirty="0"/>
              <a:t>the </a:t>
            </a:r>
            <a:r>
              <a:rPr lang="hr-HR" sz="2000" dirty="0"/>
              <a:t>recipient</a:t>
            </a:r>
            <a:r>
              <a:rPr lang="en-US" sz="2000" dirty="0"/>
              <a:t>’s</a:t>
            </a:r>
            <a:r>
              <a:rPr lang="hr-HR" sz="2000" dirty="0"/>
              <a:t> </a:t>
            </a:r>
            <a:r>
              <a:rPr lang="en-US" sz="2000" dirty="0"/>
              <a:t>computer</a:t>
            </a:r>
          </a:p>
          <a:p>
            <a:r>
              <a:rPr lang="hr-HR" sz="2400" dirty="0"/>
              <a:t>Users need to have </a:t>
            </a:r>
            <a:r>
              <a:rPr lang="en-US" sz="2400" dirty="0"/>
              <a:t>a </a:t>
            </a:r>
            <a:r>
              <a:rPr lang="hr-HR" sz="2400" dirty="0"/>
              <a:t>certificate</a:t>
            </a:r>
            <a:r>
              <a:rPr lang="en-US" sz="2400" dirty="0"/>
              <a:t> that is</a:t>
            </a:r>
            <a:r>
              <a:rPr lang="hr-HR" sz="2400" dirty="0"/>
              <a:t> based on</a:t>
            </a:r>
            <a:r>
              <a:rPr lang="en-US" sz="2400" dirty="0"/>
              <a:t> a</a:t>
            </a:r>
            <a:r>
              <a:rPr lang="hr-HR" sz="2400" dirty="0"/>
              <a:t> </a:t>
            </a:r>
            <a:r>
              <a:rPr lang="hr-HR" sz="2400" b="1" dirty="0"/>
              <a:t>User</a:t>
            </a:r>
            <a:r>
              <a:rPr lang="hr-HR" sz="2400" dirty="0"/>
              <a:t> template to use digital signatures</a:t>
            </a:r>
            <a:endParaRPr lang="en-US" sz="2400" dirty="0"/>
          </a:p>
          <a:p>
            <a:endParaRPr lang="en-US" dirty="0"/>
          </a:p>
        </p:txBody>
      </p:sp>
    </p:spTree>
    <p:extLst>
      <p:ext uri="{BB962C8B-B14F-4D97-AF65-F5344CB8AC3E}">
        <p14:creationId xmlns:p14="http://schemas.microsoft.com/office/powerpoint/2010/main" val="296910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0cac8fdc-3bcd-41fd-bec4-78e3836916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Signing a document digitally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hr-HR" dirty="0"/>
              <a:t>In this demonstration, </a:t>
            </a:r>
            <a:r>
              <a:rPr lang="en-US" dirty="0"/>
              <a:t>you will see how </a:t>
            </a:r>
            <a:r>
              <a:rPr lang="hr-HR" dirty="0"/>
              <a:t>to </a:t>
            </a:r>
            <a:r>
              <a:rPr lang="en-US" dirty="0"/>
              <a:t>sign a document </a:t>
            </a:r>
            <a:r>
              <a:rPr lang="hr-HR" dirty="0"/>
              <a:t>digitally</a:t>
            </a:r>
            <a:endParaRPr lang="en-US" dirty="0"/>
          </a:p>
        </p:txBody>
      </p:sp>
    </p:spTree>
    <p:extLst>
      <p:ext uri="{BB962C8B-B14F-4D97-AF65-F5344CB8AC3E}">
        <p14:creationId xmlns:p14="http://schemas.microsoft.com/office/powerpoint/2010/main" val="3065430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10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58788" y="0"/>
            <a:ext cx="8304212" cy="740664"/>
          </a:xfrm>
        </p:spPr>
        <p:txBody>
          <a:bodyPr/>
          <a:lstStyle/>
          <a:p>
            <a:r>
              <a:rPr lang="en-US" dirty="0"/>
              <a:t>Lesson 1: Deploying and managing certificate templates</a:t>
            </a:r>
          </a:p>
        </p:txBody>
      </p:sp>
      <p:sp>
        <p:nvSpPr>
          <p:cNvPr id="3" name="Text Placeholder 2"/>
          <p:cNvSpPr>
            <a:spLocks noGrp="1"/>
          </p:cNvSpPr>
          <p:nvPr>
            <p:ph type="body" idx="1"/>
          </p:nvPr>
        </p:nvSpPr>
        <p:spPr/>
        <p:txBody>
          <a:bodyPr/>
          <a:lstStyle/>
          <a:p>
            <a:r>
              <a:rPr lang="en-US" dirty="0"/>
              <a:t>What are certificates and certificate templates?
Certificate template versions in </a:t>
            </a:r>
            <a:br>
              <a:rPr lang="en-US" dirty="0"/>
            </a:br>
            <a:r>
              <a:rPr lang="en-US" dirty="0"/>
              <a:t>Windows Server 2016
Configuring certificate template permissions
Configuring certificate template settings
Options for updating a certificate template
Demonstration: Modifying and enabling a certificate template</a:t>
            </a:r>
          </a:p>
        </p:txBody>
      </p:sp>
    </p:spTree>
    <p:extLst>
      <p:ext uri="{BB962C8B-B14F-4D97-AF65-F5344CB8AC3E}">
        <p14:creationId xmlns:p14="http://schemas.microsoft.com/office/powerpoint/2010/main" val="1384575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certificates for content encryption</a:t>
            </a:r>
          </a:p>
        </p:txBody>
      </p:sp>
      <p:sp>
        <p:nvSpPr>
          <p:cNvPr id="4" name="Content Placeholder 2"/>
          <p:cNvSpPr>
            <a:spLocks noGrp="1"/>
          </p:cNvSpPr>
          <p:nvPr/>
        </p:nvSpPr>
        <p:spPr bwMode="auto">
          <a:xfrm>
            <a:off x="145473" y="1084521"/>
            <a:ext cx="8686800" cy="49593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sz="2400" dirty="0"/>
              <a:t>Encryption protects</a:t>
            </a:r>
            <a:br>
              <a:rPr lang="en-US" sz="2400" dirty="0"/>
            </a:br>
            <a:r>
              <a:rPr lang="hr-HR" sz="2400" dirty="0"/>
              <a:t>data from unauthorized</a:t>
            </a:r>
            <a:br>
              <a:rPr lang="en-US" sz="2400" dirty="0"/>
            </a:br>
            <a:r>
              <a:rPr lang="hr-HR" sz="2400" dirty="0"/>
              <a:t>access</a:t>
            </a:r>
          </a:p>
          <a:p>
            <a:r>
              <a:rPr lang="hr-HR" sz="2400" dirty="0"/>
              <a:t>EFS uses certificates for</a:t>
            </a:r>
            <a:br>
              <a:rPr lang="en-US" sz="2400" dirty="0"/>
            </a:br>
            <a:r>
              <a:rPr lang="hr-HR" sz="2400" dirty="0"/>
              <a:t>file encryption</a:t>
            </a:r>
          </a:p>
          <a:p>
            <a:pPr marL="0" indent="0">
              <a:buNone/>
            </a:pPr>
            <a:endParaRPr lang="hr-HR" sz="2400" dirty="0"/>
          </a:p>
          <a:p>
            <a:endParaRPr lang="hr-HR" sz="2400" dirty="0"/>
          </a:p>
          <a:p>
            <a:endParaRPr lang="en-US" dirty="0"/>
          </a:p>
          <a:p>
            <a:endParaRPr lang="en-US" dirty="0"/>
          </a:p>
          <a:p>
            <a:r>
              <a:rPr lang="hr-HR" sz="2400" dirty="0"/>
              <a:t>To send </a:t>
            </a:r>
            <a:r>
              <a:rPr lang="en-US" sz="2400" dirty="0"/>
              <a:t>an </a:t>
            </a:r>
            <a:r>
              <a:rPr lang="hr-HR" sz="2400" dirty="0"/>
              <a:t>encrypted</a:t>
            </a:r>
            <a:br>
              <a:rPr lang="en-US" sz="2400" dirty="0"/>
            </a:br>
            <a:r>
              <a:rPr lang="hr-HR" sz="2400" dirty="0"/>
              <a:t>message, you must</a:t>
            </a:r>
            <a:br>
              <a:rPr lang="en-US" sz="2400" dirty="0"/>
            </a:br>
            <a:r>
              <a:rPr lang="en-US" sz="2400" dirty="0"/>
              <a:t>possess the </a:t>
            </a:r>
            <a:r>
              <a:rPr lang="hr-HR" sz="2400" dirty="0"/>
              <a:t>recipient</a:t>
            </a:r>
            <a:r>
              <a:rPr lang="en-US" sz="2400" dirty="0"/>
              <a:t>’s</a:t>
            </a:r>
            <a:br>
              <a:rPr lang="en-US" sz="2400" dirty="0"/>
            </a:br>
            <a:r>
              <a:rPr lang="hr-HR" sz="2400" dirty="0"/>
              <a:t>public key</a:t>
            </a:r>
            <a:endParaRPr lang="en-US" sz="2400" dirty="0"/>
          </a:p>
        </p:txBody>
      </p:sp>
      <p:sp>
        <p:nvSpPr>
          <p:cNvPr id="5" name="Rectangle 4"/>
          <p:cNvSpPr/>
          <p:nvPr/>
        </p:nvSpPr>
        <p:spPr bwMode="auto">
          <a:xfrm>
            <a:off x="3831560" y="1612151"/>
            <a:ext cx="3478065" cy="3782809"/>
          </a:xfrm>
          <a:prstGeom prst="rect">
            <a:avLst/>
          </a:prstGeom>
          <a:noFill/>
          <a:ln w="9525" cap="flat" cmpd="sng" algn="ctr">
            <a:solidFill>
              <a:srgbClr val="0070C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rgbClr val="A3D8F5"/>
              </a:solidFill>
              <a:effectLst/>
              <a:latin typeface="Segoe UI" panose="020B0502040204020203" pitchFamily="34" charset="0"/>
              <a:ea typeface="Segoe UI" panose="020B0502040204020203" pitchFamily="34" charset="0"/>
              <a:cs typeface="Segoe UI" panose="020B0502040204020203" pitchFamily="34" charset="0"/>
            </a:endParaRPr>
          </a:p>
        </p:txBody>
      </p:sp>
      <p:cxnSp>
        <p:nvCxnSpPr>
          <p:cNvPr id="6" name="Straight Connector 5"/>
          <p:cNvCxnSpPr/>
          <p:nvPr/>
        </p:nvCxnSpPr>
        <p:spPr bwMode="auto">
          <a:xfrm>
            <a:off x="3831560" y="2498807"/>
            <a:ext cx="3478065" cy="0"/>
          </a:xfrm>
          <a:prstGeom prst="line">
            <a:avLst/>
          </a:prstGeom>
          <a:ln>
            <a:solidFill>
              <a:srgbClr val="0070C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bwMode="auto">
          <a:xfrm>
            <a:off x="3831560" y="3511472"/>
            <a:ext cx="3478065" cy="0"/>
          </a:xfrm>
          <a:prstGeom prst="line">
            <a:avLst/>
          </a:prstGeom>
          <a:ln>
            <a:solidFill>
              <a:srgbClr val="0070C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bwMode="auto">
          <a:xfrm>
            <a:off x="3831560" y="4524137"/>
            <a:ext cx="3478065" cy="0"/>
          </a:xfrm>
          <a:prstGeom prst="line">
            <a:avLst/>
          </a:prstGeom>
          <a:ln>
            <a:solidFill>
              <a:srgbClr val="0070C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9" name="TextBox 11"/>
          <p:cNvSpPr txBox="1"/>
          <p:nvPr/>
        </p:nvSpPr>
        <p:spPr>
          <a:xfrm>
            <a:off x="4124522" y="1604975"/>
            <a:ext cx="2961645"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File encryption key:</a:t>
            </a:r>
          </a:p>
          <a:p>
            <a:r>
              <a:rPr lang="en-US" sz="1600" b="0" dirty="0">
                <a:latin typeface="Segoe UI" panose="020B0502040204020203" pitchFamily="34" charset="0"/>
                <a:ea typeface="Segoe UI" panose="020B0502040204020203" pitchFamily="34" charset="0"/>
                <a:cs typeface="Segoe UI" panose="020B0502040204020203" pitchFamily="34" charset="0"/>
              </a:rPr>
              <a:t>Encrypted with the file owner’s</a:t>
            </a:r>
            <a:br>
              <a:rPr lang="en-US" sz="1600" b="0" dirty="0">
                <a:latin typeface="Segoe UI" panose="020B0502040204020203" pitchFamily="34" charset="0"/>
                <a:ea typeface="Segoe UI" panose="020B0502040204020203" pitchFamily="34" charset="0"/>
                <a:cs typeface="Segoe UI" panose="020B0502040204020203" pitchFamily="34" charset="0"/>
              </a:rPr>
            </a:br>
            <a:r>
              <a:rPr lang="en-US" sz="1600" b="0" dirty="0">
                <a:latin typeface="Segoe UI" panose="020B0502040204020203" pitchFamily="34" charset="0"/>
                <a:ea typeface="Segoe UI" panose="020B0502040204020203" pitchFamily="34" charset="0"/>
                <a:cs typeface="Segoe UI" panose="020B0502040204020203" pitchFamily="34" charset="0"/>
              </a:rPr>
              <a:t>public key</a:t>
            </a:r>
          </a:p>
        </p:txBody>
      </p:sp>
      <p:sp>
        <p:nvSpPr>
          <p:cNvPr id="10" name="TextBox 12"/>
          <p:cNvSpPr txBox="1"/>
          <p:nvPr/>
        </p:nvSpPr>
        <p:spPr>
          <a:xfrm>
            <a:off x="4023817" y="2498807"/>
            <a:ext cx="3140988"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File encryption key:</a:t>
            </a:r>
          </a:p>
          <a:p>
            <a:r>
              <a:rPr lang="en-US" sz="1600" b="0" dirty="0">
                <a:latin typeface="Segoe UI" panose="020B0502040204020203" pitchFamily="34" charset="0"/>
                <a:ea typeface="Segoe UI" panose="020B0502040204020203" pitchFamily="34" charset="0"/>
                <a:cs typeface="Segoe UI" panose="020B0502040204020203" pitchFamily="34" charset="0"/>
              </a:rPr>
              <a:t>Encrypted with the public key of </a:t>
            </a:r>
          </a:p>
          <a:p>
            <a:r>
              <a:rPr lang="en-US" sz="1600" b="0" dirty="0">
                <a:latin typeface="Segoe UI" panose="020B0502040204020203" pitchFamily="34" charset="0"/>
                <a:ea typeface="Segoe UI" panose="020B0502040204020203" pitchFamily="34" charset="0"/>
                <a:cs typeface="Segoe UI" panose="020B0502040204020203" pitchFamily="34" charset="0"/>
              </a:rPr>
              <a:t>Recovery Agent 1</a:t>
            </a:r>
          </a:p>
        </p:txBody>
      </p:sp>
      <p:sp>
        <p:nvSpPr>
          <p:cNvPr id="11" name="TextBox 13"/>
          <p:cNvSpPr txBox="1"/>
          <p:nvPr/>
        </p:nvSpPr>
        <p:spPr>
          <a:xfrm>
            <a:off x="4058194" y="3535297"/>
            <a:ext cx="3084883"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File encryption key:</a:t>
            </a:r>
          </a:p>
          <a:p>
            <a:r>
              <a:rPr lang="en-US" sz="1600" b="0" dirty="0">
                <a:latin typeface="Segoe UI" panose="020B0502040204020203" pitchFamily="34" charset="0"/>
                <a:ea typeface="Segoe UI" panose="020B0502040204020203" pitchFamily="34" charset="0"/>
                <a:cs typeface="Segoe UI" panose="020B0502040204020203" pitchFamily="34" charset="0"/>
              </a:rPr>
              <a:t>Encrypted with the public key of</a:t>
            </a:r>
          </a:p>
          <a:p>
            <a:r>
              <a:rPr lang="en-US" sz="1600" b="0" dirty="0">
                <a:latin typeface="Segoe UI" panose="020B0502040204020203" pitchFamily="34" charset="0"/>
                <a:ea typeface="Segoe UI" panose="020B0502040204020203" pitchFamily="34" charset="0"/>
                <a:cs typeface="Segoe UI" panose="020B0502040204020203" pitchFamily="34" charset="0"/>
              </a:rPr>
              <a:t>Recovery Agent 2 (optional)</a:t>
            </a:r>
          </a:p>
        </p:txBody>
      </p:sp>
      <p:sp>
        <p:nvSpPr>
          <p:cNvPr id="12" name="TextBox 15"/>
          <p:cNvSpPr txBox="1"/>
          <p:nvPr/>
        </p:nvSpPr>
        <p:spPr>
          <a:xfrm>
            <a:off x="4023817" y="4608399"/>
            <a:ext cx="1666803"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Encrypted data</a:t>
            </a:r>
            <a:endParaRPr lang="en-US" sz="1600" b="0" dirty="0">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7"/>
          <p:cNvSpPr txBox="1"/>
          <p:nvPr/>
        </p:nvSpPr>
        <p:spPr>
          <a:xfrm>
            <a:off x="7522275" y="1705135"/>
            <a:ext cx="1510977"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cs typeface="Segoe UI" panose="020B0502040204020203" pitchFamily="34" charset="0"/>
              </a:rPr>
              <a:t>Data</a:t>
            </a:r>
          </a:p>
          <a:p>
            <a:r>
              <a:rPr lang="en-US" sz="1600" dirty="0">
                <a:latin typeface="Segoe UI" panose="020B0502040204020203" pitchFamily="34" charset="0"/>
                <a:cs typeface="Segoe UI" panose="020B0502040204020203" pitchFamily="34" charset="0"/>
              </a:rPr>
              <a:t>Decryption</a:t>
            </a:r>
          </a:p>
          <a:p>
            <a:r>
              <a:rPr lang="en-US" sz="1600" dirty="0">
                <a:latin typeface="Segoe UI" panose="020B0502040204020203" pitchFamily="34" charset="0"/>
                <a:cs typeface="Segoe UI" panose="020B0502040204020203" pitchFamily="34" charset="0"/>
              </a:rPr>
              <a:t>Field</a:t>
            </a:r>
          </a:p>
        </p:txBody>
      </p:sp>
      <p:sp>
        <p:nvSpPr>
          <p:cNvPr id="14" name="TextBox 18"/>
          <p:cNvSpPr txBox="1"/>
          <p:nvPr/>
        </p:nvSpPr>
        <p:spPr>
          <a:xfrm>
            <a:off x="7615676" y="3609710"/>
            <a:ext cx="1067408"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cs typeface="Segoe UI" panose="020B0502040204020203" pitchFamily="34" charset="0"/>
              </a:rPr>
              <a:t>Data</a:t>
            </a:r>
          </a:p>
          <a:p>
            <a:r>
              <a:rPr lang="en-US" sz="1600" dirty="0">
                <a:latin typeface="Segoe UI" panose="020B0502040204020203" pitchFamily="34" charset="0"/>
                <a:cs typeface="Segoe UI" panose="020B0502040204020203" pitchFamily="34" charset="0"/>
              </a:rPr>
              <a:t>Recovery</a:t>
            </a:r>
          </a:p>
          <a:p>
            <a:r>
              <a:rPr lang="en-US" sz="1600" dirty="0">
                <a:latin typeface="Segoe UI" panose="020B0502040204020203" pitchFamily="34" charset="0"/>
                <a:cs typeface="Segoe UI" panose="020B0502040204020203" pitchFamily="34" charset="0"/>
              </a:rPr>
              <a:t>Fields</a:t>
            </a:r>
          </a:p>
        </p:txBody>
      </p:sp>
      <p:sp>
        <p:nvSpPr>
          <p:cNvPr id="15" name="TextBox 19"/>
          <p:cNvSpPr txBox="1"/>
          <p:nvPr/>
        </p:nvSpPr>
        <p:spPr>
          <a:xfrm>
            <a:off x="2471353" y="3393161"/>
            <a:ext cx="96853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Header</a:t>
            </a:r>
          </a:p>
        </p:txBody>
      </p:sp>
      <p:sp>
        <p:nvSpPr>
          <p:cNvPr id="16" name="Left Brace 15"/>
          <p:cNvSpPr/>
          <p:nvPr/>
        </p:nvSpPr>
        <p:spPr bwMode="auto">
          <a:xfrm flipH="1">
            <a:off x="7309621" y="1664073"/>
            <a:ext cx="212653" cy="834734"/>
          </a:xfrm>
          <a:prstGeom prst="leftBrac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7" name="Left Brace 16"/>
          <p:cNvSpPr/>
          <p:nvPr/>
        </p:nvSpPr>
        <p:spPr bwMode="auto">
          <a:xfrm flipH="1">
            <a:off x="7355726" y="2537134"/>
            <a:ext cx="191354" cy="1987003"/>
          </a:xfrm>
          <a:prstGeom prst="leftBrac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8" name="Left Brace 17"/>
          <p:cNvSpPr/>
          <p:nvPr/>
        </p:nvSpPr>
        <p:spPr bwMode="auto">
          <a:xfrm>
            <a:off x="3503907" y="1664710"/>
            <a:ext cx="318931" cy="2859428"/>
          </a:xfrm>
          <a:prstGeom prst="leftBrac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527271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554bd744-3db9-4de3-beec-062cd81ca6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Encrypting a file with EFS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 this demonstration, </a:t>
            </a:r>
            <a:r>
              <a:rPr lang="en-US" dirty="0"/>
              <a:t>you will see </a:t>
            </a:r>
            <a:r>
              <a:rPr lang="bs-Latn-BA" dirty="0"/>
              <a:t>how to encrypt </a:t>
            </a:r>
            <a:r>
              <a:rPr lang="en-US" dirty="0"/>
              <a:t>a </a:t>
            </a:r>
            <a:r>
              <a:rPr lang="bs-Latn-BA" dirty="0"/>
              <a:t>file with EFS</a:t>
            </a:r>
            <a:endParaRPr lang="en-US" dirty="0"/>
          </a:p>
        </p:txBody>
      </p:sp>
    </p:spTree>
    <p:extLst>
      <p:ext uri="{BB962C8B-B14F-4D97-AF65-F5344CB8AC3E}">
        <p14:creationId xmlns:p14="http://schemas.microsoft.com/office/powerpoint/2010/main" val="3308188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2bf95d81-7fcb-4372-83bc-3c56f5a6eb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certificates for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use c</a:t>
            </a:r>
            <a:r>
              <a:rPr lang="hr-HR" dirty="0"/>
              <a:t>ertificates</a:t>
            </a:r>
            <a:r>
              <a:rPr lang="en-US" dirty="0"/>
              <a:t> </a:t>
            </a:r>
            <a:r>
              <a:rPr lang="hr-HR" dirty="0"/>
              <a:t>for user and device authentication</a:t>
            </a:r>
            <a:endParaRPr lang="en-US" dirty="0"/>
          </a:p>
          <a:p>
            <a:r>
              <a:rPr lang="en-US" dirty="0"/>
              <a:t>You can also use certificates in </a:t>
            </a:r>
            <a:r>
              <a:rPr lang="hr-HR" dirty="0"/>
              <a:t>network and application access scenarios such as:</a:t>
            </a:r>
          </a:p>
          <a:p>
            <a:pPr marL="411480" lvl="1"/>
            <a:r>
              <a:rPr lang="en-US" dirty="0"/>
              <a:t>L2TP/IPsec</a:t>
            </a:r>
            <a:r>
              <a:rPr lang="hr-HR" dirty="0"/>
              <a:t> </a:t>
            </a:r>
            <a:r>
              <a:rPr lang="en-US" dirty="0"/>
              <a:t>VPN</a:t>
            </a:r>
          </a:p>
          <a:p>
            <a:pPr marL="411480" lvl="1"/>
            <a:r>
              <a:rPr lang="en-US" dirty="0"/>
              <a:t>EAP-TLS</a:t>
            </a:r>
          </a:p>
          <a:p>
            <a:pPr marL="411480" lvl="1"/>
            <a:r>
              <a:rPr lang="en-US" dirty="0"/>
              <a:t>PEAP</a:t>
            </a:r>
          </a:p>
          <a:p>
            <a:pPr marL="411480" lvl="1"/>
            <a:r>
              <a:rPr lang="en-US" dirty="0"/>
              <a:t>NAP </a:t>
            </a:r>
            <a:r>
              <a:rPr lang="hr-HR" dirty="0"/>
              <a:t>with </a:t>
            </a:r>
            <a:r>
              <a:rPr lang="en-US" dirty="0"/>
              <a:t>I</a:t>
            </a:r>
            <a:r>
              <a:rPr lang="hr-HR" dirty="0"/>
              <a:t>P</a:t>
            </a:r>
            <a:r>
              <a:rPr lang="en-US" dirty="0"/>
              <a:t>sec</a:t>
            </a:r>
          </a:p>
          <a:p>
            <a:pPr marL="411480" lvl="1"/>
            <a:r>
              <a:rPr lang="en-US" dirty="0"/>
              <a:t>Outlook Web App </a:t>
            </a:r>
          </a:p>
          <a:p>
            <a:pPr marL="411480" lvl="1"/>
            <a:r>
              <a:rPr lang="hr-HR" dirty="0"/>
              <a:t>M</a:t>
            </a:r>
            <a:r>
              <a:rPr lang="en-US" dirty="0" err="1"/>
              <a:t>obile</a:t>
            </a:r>
            <a:r>
              <a:rPr lang="en-US" dirty="0"/>
              <a:t> device</a:t>
            </a:r>
            <a:r>
              <a:rPr lang="hr-HR" dirty="0"/>
              <a:t> authentication</a:t>
            </a:r>
            <a:endParaRPr lang="en-US" dirty="0"/>
          </a:p>
          <a:p>
            <a:endParaRPr lang="en-US" dirty="0"/>
          </a:p>
        </p:txBody>
      </p:sp>
    </p:spTree>
    <p:extLst>
      <p:ext uri="{BB962C8B-B14F-4D97-AF65-F5344CB8AC3E}">
        <p14:creationId xmlns:p14="http://schemas.microsoft.com/office/powerpoint/2010/main" val="17920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ef36477f-7121-43ad-acd0-b8f29a7370f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Lesson 4: Implementing and managing smart cards</a:t>
            </a:r>
          </a:p>
        </p:txBody>
      </p:sp>
      <p:sp>
        <p:nvSpPr>
          <p:cNvPr id="3" name="Text Placeholder 2"/>
          <p:cNvSpPr>
            <a:spLocks noGrp="1"/>
          </p:cNvSpPr>
          <p:nvPr>
            <p:ph type="body" idx="1"/>
          </p:nvPr>
        </p:nvSpPr>
        <p:spPr/>
        <p:txBody>
          <a:bodyPr/>
          <a:lstStyle/>
          <a:p>
            <a:r>
              <a:rPr lang="en-US"/>
              <a:t>What is a smart card?
How does smart card authentication work?
What is a virtual smart card?
Enrolling certificates for smart cards
Smart card management</a:t>
            </a:r>
          </a:p>
        </p:txBody>
      </p:sp>
    </p:spTree>
    <p:extLst>
      <p:ext uri="{BB962C8B-B14F-4D97-AF65-F5344CB8AC3E}">
        <p14:creationId xmlns:p14="http://schemas.microsoft.com/office/powerpoint/2010/main" val="564235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2000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6ccb5ea8-4dc7-40c8-8295-d737c0b76f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smart card?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smart card is a miniature computer, with limited storage and processing capabilities, embedded in a plastic card about the size of a credit card</a:t>
            </a:r>
          </a:p>
          <a:p>
            <a:endParaRPr lang="bs-Latn-BA" dirty="0"/>
          </a:p>
          <a:p>
            <a:r>
              <a:rPr lang="bs-Latn-BA" dirty="0"/>
              <a:t>Smart </a:t>
            </a:r>
            <a:r>
              <a:rPr lang="bs-Latn-BA" dirty="0" err="1"/>
              <a:t>cards</a:t>
            </a:r>
            <a:r>
              <a:rPr lang="bs-Latn-BA" dirty="0"/>
              <a:t>:</a:t>
            </a:r>
          </a:p>
          <a:p>
            <a:pPr marL="411480" lvl="1"/>
            <a:r>
              <a:rPr lang="bs-Latn-BA" dirty="0"/>
              <a:t>Provide </a:t>
            </a:r>
            <a:r>
              <a:rPr lang="en-US" dirty="0"/>
              <a:t>options for multifactor authentication</a:t>
            </a:r>
          </a:p>
          <a:p>
            <a:pPr marL="411480" lvl="1"/>
            <a:r>
              <a:rPr lang="bs-Latn-BA" dirty="0"/>
              <a:t>P</a:t>
            </a:r>
            <a:r>
              <a:rPr lang="en-US" dirty="0" err="1"/>
              <a:t>rovide</a:t>
            </a:r>
            <a:r>
              <a:rPr lang="en-US" dirty="0"/>
              <a:t> enhanced security over passwords</a:t>
            </a:r>
          </a:p>
          <a:p>
            <a:pPr lvl="1"/>
            <a:endParaRPr lang="en-US" dirty="0"/>
          </a:p>
          <a:p>
            <a:pPr marL="174625" lvl="1" indent="-174625">
              <a:buSzPct val="90000"/>
            </a:pPr>
            <a:r>
              <a:rPr lang="en-US" sz="2800" dirty="0"/>
              <a:t>You must use a valid smart card and PIN together</a:t>
            </a:r>
            <a:endParaRPr lang="en-US" dirty="0"/>
          </a:p>
        </p:txBody>
      </p:sp>
    </p:spTree>
    <p:extLst>
      <p:ext uri="{BB962C8B-B14F-4D97-AF65-F5344CB8AC3E}">
        <p14:creationId xmlns:p14="http://schemas.microsoft.com/office/powerpoint/2010/main" val="1451304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53fcb9ad-2a15-4364-977f-633c92180c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does smart card authentication work?</a:t>
            </a:r>
          </a:p>
        </p:txBody>
      </p:sp>
      <p:sp>
        <p:nvSpPr>
          <p:cNvPr id="4" name="Content Placeholder 2"/>
          <p:cNvSpPr>
            <a:spLocks noGrp="1"/>
          </p:cNvSpPr>
          <p:nvPr/>
        </p:nvSpPr>
        <p:spPr bwMode="auto">
          <a:xfrm>
            <a:off x="419878" y="1021215"/>
            <a:ext cx="829610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sz="2400" dirty="0"/>
              <a:t>Smart </a:t>
            </a:r>
            <a:r>
              <a:rPr lang="bs-Latn-BA" sz="2400" dirty="0" err="1"/>
              <a:t>cards</a:t>
            </a:r>
            <a:r>
              <a:rPr lang="bs-Latn-BA" sz="2400" dirty="0"/>
              <a:t> can be </a:t>
            </a:r>
            <a:r>
              <a:rPr lang="bs-Latn-BA" sz="2400" dirty="0" err="1"/>
              <a:t>used</a:t>
            </a:r>
            <a:r>
              <a:rPr lang="bs-Latn-BA" sz="2400" dirty="0"/>
              <a:t> for:</a:t>
            </a:r>
          </a:p>
          <a:p>
            <a:pPr marL="411480" lvl="1"/>
            <a:r>
              <a:rPr lang="en-US" sz="2000" dirty="0"/>
              <a:t>Interactive sign in to AD DS</a:t>
            </a:r>
          </a:p>
          <a:p>
            <a:pPr marL="411480" lvl="1"/>
            <a:r>
              <a:rPr lang="en-US" sz="2000" dirty="0"/>
              <a:t>Client authentication</a:t>
            </a:r>
          </a:p>
          <a:p>
            <a:pPr marL="411480" lvl="1"/>
            <a:r>
              <a:rPr lang="en-US" sz="2000" dirty="0"/>
              <a:t>Remote sign-in</a:t>
            </a:r>
          </a:p>
          <a:p>
            <a:pPr marL="411480" lvl="1"/>
            <a:r>
              <a:rPr lang="en-US" sz="2000" dirty="0"/>
              <a:t>Offline sign-in </a:t>
            </a:r>
          </a:p>
          <a:p>
            <a:pPr marL="288925" lvl="1" indent="0">
              <a:buNone/>
            </a:pPr>
            <a:endParaRPr lang="en-US" sz="2000" dirty="0"/>
          </a:p>
          <a:p>
            <a:r>
              <a:rPr lang="en-US" sz="2400" dirty="0"/>
              <a:t>Interactive sign-in </a:t>
            </a:r>
            <a:r>
              <a:rPr lang="bs-Latn-BA" sz="2400" dirty="0" err="1"/>
              <a:t>steps</a:t>
            </a:r>
            <a:r>
              <a:rPr lang="bs-Latn-BA" sz="2400" dirty="0"/>
              <a:t>:</a:t>
            </a:r>
            <a:endParaRPr lang="en-US" sz="2400" dirty="0"/>
          </a:p>
          <a:p>
            <a:pPr marL="640080" lvl="1" indent="-457200">
              <a:buFont typeface="+mj-lt"/>
              <a:buAutoNum type="arabicPeriod"/>
            </a:pPr>
            <a:r>
              <a:rPr lang="en-US" sz="2000" dirty="0"/>
              <a:t>The sign-in request goes to the LSA, </a:t>
            </a:r>
            <a:r>
              <a:rPr lang="bs-Latn-BA" sz="2000" dirty="0"/>
              <a:t>which</a:t>
            </a:r>
            <a:r>
              <a:rPr lang="en-US" sz="2000" dirty="0"/>
              <a:t> is</a:t>
            </a:r>
            <a:r>
              <a:rPr lang="bs-Latn-BA" sz="2000" dirty="0"/>
              <a:t> forward</a:t>
            </a:r>
            <a:r>
              <a:rPr lang="en-US" sz="2000" dirty="0" err="1"/>
              <a:t>ed</a:t>
            </a:r>
            <a:r>
              <a:rPr lang="bs-Latn-BA" sz="2000" dirty="0"/>
              <a:t> to</a:t>
            </a:r>
            <a:r>
              <a:rPr lang="en-US" sz="2000" dirty="0"/>
              <a:t> the</a:t>
            </a:r>
            <a:r>
              <a:rPr lang="bs-Latn-BA" sz="2000" dirty="0"/>
              <a:t> Kerberos</a:t>
            </a:r>
            <a:r>
              <a:rPr lang="en-US" sz="2000" dirty="0"/>
              <a:t> package</a:t>
            </a:r>
          </a:p>
          <a:p>
            <a:pPr marL="640080" lvl="1" indent="-457200">
              <a:buFont typeface="+mj-lt"/>
              <a:buAutoNum type="arabicPeriod"/>
            </a:pPr>
            <a:r>
              <a:rPr lang="en-US" sz="2000" dirty="0"/>
              <a:t>KDC</a:t>
            </a:r>
            <a:r>
              <a:rPr lang="bs-Latn-BA" sz="2000" dirty="0"/>
              <a:t> </a:t>
            </a:r>
            <a:r>
              <a:rPr lang="en-US" sz="2000" dirty="0"/>
              <a:t>verifies the certificate </a:t>
            </a:r>
          </a:p>
          <a:p>
            <a:pPr marL="640080" lvl="1" indent="-457200">
              <a:buFont typeface="+mj-lt"/>
              <a:buAutoNum type="arabicPeriod"/>
            </a:pPr>
            <a:r>
              <a:rPr lang="bs-Latn-BA" sz="2000" dirty="0"/>
              <a:t>KDC </a:t>
            </a:r>
            <a:r>
              <a:rPr lang="en-US" sz="2000" dirty="0"/>
              <a:t>verifies the digital signature on the authentication service </a:t>
            </a:r>
          </a:p>
          <a:p>
            <a:pPr marL="640080" lvl="1" indent="-457200">
              <a:buFont typeface="+mj-lt"/>
              <a:buAutoNum type="arabicPeriod"/>
            </a:pPr>
            <a:r>
              <a:rPr lang="en-US" sz="2000" dirty="0"/>
              <a:t>KDC</a:t>
            </a:r>
            <a:r>
              <a:rPr lang="bs-Latn-BA" sz="2000" dirty="0"/>
              <a:t> </a:t>
            </a:r>
            <a:r>
              <a:rPr lang="en-US" sz="2000" dirty="0"/>
              <a:t>performs an AD DS query to locate the user account </a:t>
            </a:r>
          </a:p>
          <a:p>
            <a:pPr marL="640080" lvl="1" indent="-457200">
              <a:buFont typeface="+mj-lt"/>
              <a:buAutoNum type="arabicPeriod"/>
            </a:pPr>
            <a:r>
              <a:rPr lang="en-US" sz="2000" dirty="0"/>
              <a:t>KDC generates a random encryption key to encrypt the TGT</a:t>
            </a:r>
          </a:p>
          <a:p>
            <a:pPr marL="640080" lvl="1" indent="-457200">
              <a:buFont typeface="+mj-lt"/>
              <a:buAutoNum type="arabicPeriod"/>
            </a:pPr>
            <a:r>
              <a:rPr lang="en-US" sz="2000" dirty="0"/>
              <a:t>KDC signs the reply with its private key and sends it to the user</a:t>
            </a:r>
          </a:p>
        </p:txBody>
      </p:sp>
    </p:spTree>
    <p:extLst>
      <p:ext uri="{BB962C8B-B14F-4D97-AF65-F5344CB8AC3E}">
        <p14:creationId xmlns:p14="http://schemas.microsoft.com/office/powerpoint/2010/main" val="1662458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a919cd57-e932-4588-8e95-13eee7e82c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virtual smart card?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smart card infrastructure </a:t>
            </a:r>
            <a:r>
              <a:rPr lang="bs-Latn-BA" dirty="0"/>
              <a:t>might be </a:t>
            </a:r>
            <a:r>
              <a:rPr lang="en-US" dirty="0"/>
              <a:t>expensive</a:t>
            </a:r>
            <a:endParaRPr lang="bs-Latn-BA" dirty="0"/>
          </a:p>
          <a:p>
            <a:r>
              <a:rPr lang="en-US" dirty="0"/>
              <a:t>Windows Server 2012 AD CS introduced virtual smart cards</a:t>
            </a:r>
            <a:endParaRPr lang="bs-Latn-BA" dirty="0"/>
          </a:p>
          <a:p>
            <a:r>
              <a:rPr lang="bs-Latn-BA" dirty="0"/>
              <a:t>Virtual </a:t>
            </a:r>
            <a:r>
              <a:rPr lang="en-US" dirty="0"/>
              <a:t>s</a:t>
            </a:r>
            <a:r>
              <a:rPr lang="bs-Latn-BA" dirty="0"/>
              <a:t>mart </a:t>
            </a:r>
            <a:r>
              <a:rPr lang="en-US" dirty="0"/>
              <a:t>c</a:t>
            </a:r>
            <a:r>
              <a:rPr lang="bs-Latn-BA" dirty="0"/>
              <a:t>ard</a:t>
            </a:r>
            <a:r>
              <a:rPr lang="en-US" dirty="0"/>
              <a:t>s use</a:t>
            </a:r>
            <a:r>
              <a:rPr lang="bs-Latn-BA" dirty="0"/>
              <a:t> </a:t>
            </a:r>
            <a:r>
              <a:rPr lang="en-US" dirty="0"/>
              <a:t>the capabilities of the </a:t>
            </a:r>
            <a:br>
              <a:rPr lang="en-US" dirty="0"/>
            </a:br>
            <a:r>
              <a:rPr lang="en-US" dirty="0"/>
              <a:t>TPM chip </a:t>
            </a:r>
            <a:endParaRPr lang="bs-Latn-BA" dirty="0"/>
          </a:p>
          <a:p>
            <a:r>
              <a:rPr lang="bs-Latn-BA" dirty="0"/>
              <a:t>N</a:t>
            </a:r>
            <a:r>
              <a:rPr lang="en-US" dirty="0"/>
              <a:t>o cost for buying smart cards and smart card readers</a:t>
            </a:r>
            <a:endParaRPr lang="bs-Latn-BA" dirty="0"/>
          </a:p>
          <a:p>
            <a:r>
              <a:rPr lang="en-US" dirty="0"/>
              <a:t>The computer</a:t>
            </a:r>
            <a:r>
              <a:rPr lang="bs-Latn-BA" dirty="0"/>
              <a:t> </a:t>
            </a:r>
            <a:r>
              <a:rPr lang="en-US" dirty="0"/>
              <a:t>acts like a smart card</a:t>
            </a:r>
            <a:endParaRPr lang="bs-Latn-BA" dirty="0"/>
          </a:p>
          <a:p>
            <a:r>
              <a:rPr lang="en-US" dirty="0"/>
              <a:t>The cryptographic capabilities of the TPM protect the private keys</a:t>
            </a:r>
            <a:endParaRPr lang="bs-Latn-BA" dirty="0"/>
          </a:p>
          <a:p>
            <a:endParaRPr lang="en-US" dirty="0"/>
          </a:p>
        </p:txBody>
      </p:sp>
    </p:spTree>
    <p:extLst>
      <p:ext uri="{BB962C8B-B14F-4D97-AF65-F5344CB8AC3E}">
        <p14:creationId xmlns:p14="http://schemas.microsoft.com/office/powerpoint/2010/main" val="3810559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c09206f1-ccc2-489a-bf36-9d8abba8fc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Enrolling certificates for smart cards</a:t>
            </a:r>
          </a:p>
        </p:txBody>
      </p:sp>
      <p:sp>
        <p:nvSpPr>
          <p:cNvPr id="4" name="Content Placeholder 2"/>
          <p:cNvSpPr>
            <a:spLocks noGrp="1"/>
          </p:cNvSpPr>
          <p:nvPr/>
        </p:nvSpPr>
        <p:spPr bwMode="auto">
          <a:xfrm>
            <a:off x="369651" y="1021215"/>
            <a:ext cx="8208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Before </a:t>
            </a:r>
            <a:r>
              <a:rPr lang="en-US" dirty="0"/>
              <a:t>you issue smart cards, define the method of enrolling smart card certificates</a:t>
            </a:r>
          </a:p>
          <a:p>
            <a:endParaRPr lang="en-US" sz="800" dirty="0"/>
          </a:p>
          <a:p>
            <a:r>
              <a:rPr lang="en-US" dirty="0"/>
              <a:t>Smart card certificate enrollment requires some manual intervention</a:t>
            </a:r>
          </a:p>
          <a:p>
            <a:endParaRPr lang="en-US" sz="800" dirty="0"/>
          </a:p>
          <a:p>
            <a:r>
              <a:rPr lang="bs-Latn-BA" dirty="0"/>
              <a:t>For smart card enrollment:</a:t>
            </a:r>
          </a:p>
          <a:p>
            <a:pPr marL="411480" lvl="1"/>
            <a:r>
              <a:rPr lang="bs-Latn-BA" dirty="0"/>
              <a:t>D</a:t>
            </a:r>
            <a:r>
              <a:rPr lang="en-US" dirty="0" err="1"/>
              <a:t>efine</a:t>
            </a:r>
            <a:r>
              <a:rPr lang="en-US" dirty="0"/>
              <a:t> the certificate template </a:t>
            </a:r>
            <a:r>
              <a:rPr lang="bs-Latn-BA" dirty="0"/>
              <a:t>for </a:t>
            </a:r>
            <a:r>
              <a:rPr lang="en-US" dirty="0"/>
              <a:t>the </a:t>
            </a:r>
            <a:r>
              <a:rPr lang="bs-Latn-BA" dirty="0"/>
              <a:t>smart cards</a:t>
            </a:r>
            <a:endParaRPr lang="en-US" dirty="0"/>
          </a:p>
          <a:p>
            <a:pPr marL="411480" lvl="1"/>
            <a:r>
              <a:rPr lang="bs-Latn-BA" dirty="0"/>
              <a:t>E</a:t>
            </a:r>
            <a:r>
              <a:rPr lang="en-US" dirty="0" err="1"/>
              <a:t>nroll</a:t>
            </a:r>
            <a:r>
              <a:rPr lang="en-US" dirty="0"/>
              <a:t> one or more users for the Enrollment Agent certificate</a:t>
            </a:r>
          </a:p>
          <a:p>
            <a:pPr marL="411480" lvl="1"/>
            <a:r>
              <a:rPr lang="bs-Latn-BA" dirty="0"/>
              <a:t>Configure </a:t>
            </a:r>
            <a:r>
              <a:rPr lang="en-US" dirty="0"/>
              <a:t>the enrollment station</a:t>
            </a:r>
          </a:p>
          <a:p>
            <a:pPr marL="411480" lvl="1"/>
            <a:r>
              <a:rPr lang="bs-Latn-BA" dirty="0"/>
              <a:t>Start </a:t>
            </a:r>
            <a:r>
              <a:rPr lang="en-US" dirty="0"/>
              <a:t>the </a:t>
            </a:r>
            <a:r>
              <a:rPr lang="en-US" b="1" dirty="0"/>
              <a:t>Enroll On Behalf O</a:t>
            </a:r>
            <a:r>
              <a:rPr lang="bs-Latn-BA" b="1" dirty="0"/>
              <a:t>f </a:t>
            </a:r>
            <a:r>
              <a:rPr lang="en-US" dirty="0"/>
              <a:t>w</a:t>
            </a:r>
            <a:r>
              <a:rPr lang="bs-Latn-BA" dirty="0"/>
              <a:t>izard</a:t>
            </a:r>
            <a:endParaRPr lang="en-US" dirty="0"/>
          </a:p>
          <a:p>
            <a:pPr lvl="1"/>
            <a:endParaRPr lang="bs-Latn-BA" sz="800" dirty="0"/>
          </a:p>
          <a:p>
            <a:r>
              <a:rPr lang="bs-Latn-BA" dirty="0"/>
              <a:t>Ensure that users change their personal PIN</a:t>
            </a:r>
            <a:r>
              <a:rPr lang="en-US" dirty="0"/>
              <a:t>s</a:t>
            </a:r>
          </a:p>
          <a:p>
            <a:endParaRPr lang="en-US" dirty="0"/>
          </a:p>
        </p:txBody>
      </p:sp>
    </p:spTree>
    <p:extLst>
      <p:ext uri="{BB962C8B-B14F-4D97-AF65-F5344CB8AC3E}">
        <p14:creationId xmlns:p14="http://schemas.microsoft.com/office/powerpoint/2010/main" val="316037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0186128a-7bf0-47e6-b045-9c3f95c6da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Smart card management</a:t>
            </a:r>
          </a:p>
        </p:txBody>
      </p:sp>
      <p:sp>
        <p:nvSpPr>
          <p:cNvPr id="4" name="Content Placeholder 2"/>
          <p:cNvSpPr>
            <a:spLocks noGrp="1"/>
          </p:cNvSpPr>
          <p:nvPr/>
        </p:nvSpPr>
        <p:spPr bwMode="auto">
          <a:xfrm>
            <a:off x="458787" y="762000"/>
            <a:ext cx="833837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bs-Latn-BA" sz="2400" dirty="0"/>
              <a:t>Smart </a:t>
            </a:r>
            <a:r>
              <a:rPr lang="bs-Latn-BA" sz="2400" dirty="0" err="1"/>
              <a:t>card</a:t>
            </a:r>
            <a:r>
              <a:rPr lang="bs-Latn-BA" sz="2400" dirty="0"/>
              <a:t> </a:t>
            </a:r>
            <a:r>
              <a:rPr lang="bs-Latn-BA" sz="2400" dirty="0" err="1"/>
              <a:t>management</a:t>
            </a:r>
            <a:r>
              <a:rPr lang="bs-Latn-BA" sz="2400" dirty="0"/>
              <a:t> </a:t>
            </a:r>
            <a:r>
              <a:rPr lang="bs-Latn-BA" sz="2400" dirty="0" err="1"/>
              <a:t>tasks</a:t>
            </a:r>
            <a:r>
              <a:rPr lang="bs-Latn-BA" sz="2400" dirty="0"/>
              <a:t>:</a:t>
            </a:r>
          </a:p>
          <a:p>
            <a:pPr marL="411480" lvl="1"/>
            <a:r>
              <a:rPr lang="en-US" sz="2000" dirty="0"/>
              <a:t>Issuance</a:t>
            </a:r>
            <a:endParaRPr lang="bs-Latn-BA" sz="2000" dirty="0"/>
          </a:p>
          <a:p>
            <a:pPr marL="411480" lvl="1"/>
            <a:r>
              <a:rPr lang="en-US" sz="2000" dirty="0"/>
              <a:t>Revocation</a:t>
            </a:r>
            <a:endParaRPr lang="bs-Latn-BA" sz="2000" dirty="0"/>
          </a:p>
          <a:p>
            <a:pPr marL="411480" lvl="1"/>
            <a:r>
              <a:rPr lang="en-US" sz="2000" dirty="0"/>
              <a:t>Renewal</a:t>
            </a:r>
            <a:endParaRPr lang="bs-Latn-BA" sz="2000" dirty="0"/>
          </a:p>
          <a:p>
            <a:pPr marL="411480" lvl="1"/>
            <a:r>
              <a:rPr lang="en-US" sz="2000" dirty="0"/>
              <a:t>Blocking and unblocking</a:t>
            </a:r>
            <a:endParaRPr lang="bs-Latn-BA" sz="2000" dirty="0"/>
          </a:p>
          <a:p>
            <a:pPr marL="411480" lvl="1"/>
            <a:r>
              <a:rPr lang="en-US" sz="2000" dirty="0"/>
              <a:t>Duplication</a:t>
            </a:r>
            <a:endParaRPr lang="bs-Latn-BA" sz="2000" dirty="0"/>
          </a:p>
          <a:p>
            <a:pPr marL="411480" lvl="1"/>
            <a:r>
              <a:rPr lang="en-US" sz="2000" dirty="0"/>
              <a:t>Suspension</a:t>
            </a:r>
            <a:endParaRPr lang="bs-Latn-BA" sz="2000" dirty="0"/>
          </a:p>
          <a:p>
            <a:pPr lvl="0"/>
            <a:r>
              <a:rPr lang="en-US" sz="2400" dirty="0"/>
              <a:t>Use MIM to</a:t>
            </a:r>
            <a:r>
              <a:rPr lang="bs-Latn-BA" sz="2400" dirty="0"/>
              <a:t>:</a:t>
            </a:r>
          </a:p>
          <a:p>
            <a:pPr marL="411480" lvl="1"/>
            <a:r>
              <a:rPr lang="en-US" sz="2000" dirty="0"/>
              <a:t>Issue smart cards to users</a:t>
            </a:r>
            <a:endParaRPr lang="bs-Latn-BA" sz="2000" dirty="0"/>
          </a:p>
          <a:p>
            <a:pPr marL="411480" lvl="1"/>
            <a:r>
              <a:rPr lang="en-US" sz="2000" dirty="0"/>
              <a:t>Store information in a SQL database</a:t>
            </a:r>
            <a:endParaRPr lang="bs-Latn-BA" sz="2000" dirty="0"/>
          </a:p>
          <a:p>
            <a:pPr marL="411480" lvl="1"/>
            <a:r>
              <a:rPr lang="en-US" sz="2000" dirty="0"/>
              <a:t>Manage revocation, renewal, unblocking, suspension, and reinstatement procedures</a:t>
            </a:r>
            <a:endParaRPr lang="bs-Latn-BA" sz="2000" dirty="0"/>
          </a:p>
          <a:p>
            <a:pPr marL="411480" lvl="1"/>
            <a:r>
              <a:rPr lang="en-US" sz="2000" dirty="0"/>
              <a:t>Provide users and administrators with a web-based, self-service smart card management interface</a:t>
            </a:r>
            <a:endParaRPr lang="bs-Latn-BA" sz="2000" dirty="0"/>
          </a:p>
          <a:p>
            <a:pPr marL="411480" lvl="1"/>
            <a:r>
              <a:rPr lang="en-US" sz="2000" dirty="0"/>
              <a:t>Manage smart card printing with appropriate hardware</a:t>
            </a:r>
            <a:endParaRPr lang="bs-Latn-BA" sz="2000" dirty="0"/>
          </a:p>
          <a:p>
            <a:pPr marL="411480" lvl="1"/>
            <a:r>
              <a:rPr lang="en-US" sz="2000" dirty="0"/>
              <a:t>Implement workflows for each management task</a:t>
            </a:r>
            <a:endParaRPr lang="bs-Latn-BA" sz="2000" dirty="0"/>
          </a:p>
          <a:p>
            <a:endParaRPr lang="en-US" dirty="0"/>
          </a:p>
        </p:txBody>
      </p:sp>
    </p:spTree>
    <p:extLst>
      <p:ext uri="{BB962C8B-B14F-4D97-AF65-F5344CB8AC3E}">
        <p14:creationId xmlns:p14="http://schemas.microsoft.com/office/powerpoint/2010/main" val="317700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4636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Deploying and using certificates</a:t>
            </a:r>
          </a:p>
        </p:txBody>
      </p:sp>
      <p:sp>
        <p:nvSpPr>
          <p:cNvPr id="3" name="Text Placeholder 2"/>
          <p:cNvSpPr>
            <a:spLocks noGrp="1"/>
          </p:cNvSpPr>
          <p:nvPr>
            <p:ph type="body" idx="1"/>
          </p:nvPr>
        </p:nvSpPr>
        <p:spPr/>
        <p:txBody>
          <a:bodyPr/>
          <a:lstStyle/>
          <a:p>
            <a:r>
              <a:rPr lang="en-US"/>
              <a:t>Exercise 1: Configuring certificate templates
Exercise 2: Enrolling and using certificates
Exercise 3: Configuring and implementing key recovery</a:t>
            </a:r>
          </a:p>
        </p:txBody>
      </p:sp>
      <p:sp>
        <p:nvSpPr>
          <p:cNvPr id="4" name="TextBox 3"/>
          <p:cNvSpPr txBox="1"/>
          <p:nvPr/>
        </p:nvSpPr>
        <p:spPr>
          <a:xfrm>
            <a:off x="458788" y="312420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3657600"/>
            <a:ext cx="7194983" cy="2308324"/>
          </a:xfrm>
          <a:prstGeom prst="rect">
            <a:avLst/>
          </a:prstGeom>
          <a:noFill/>
        </p:spPr>
        <p:txBody>
          <a:bodyPr vert="horz" wrap="none" rtlCol="0">
            <a:spAutoFit/>
          </a:bodyPr>
          <a:lstStyle/>
          <a:p>
            <a:r>
              <a:rPr lang="en-US" sz="2400" b="0" i="0" u="none" strike="noStrike" baseline="0" dirty="0">
                <a:latin typeface="Segoe UI"/>
              </a:rPr>
              <a:t>Virtual machines: 		</a:t>
            </a:r>
            <a:r>
              <a:rPr lang="en-US" sz="2400" b="1" i="0" u="none" strike="noStrike" baseline="0" dirty="0">
                <a:latin typeface="Segoe UI"/>
              </a:rPr>
              <a:t>20742B-LON-DC1 </a:t>
            </a:r>
          </a:p>
          <a:p>
            <a:r>
              <a:rPr lang="en-US" sz="2400" b="1" dirty="0">
                <a:latin typeface="Segoe UI"/>
              </a:rPr>
              <a:t>				</a:t>
            </a:r>
            <a:r>
              <a:rPr lang="en-US" sz="2400" b="1" i="0" u="none" strike="noStrike" baseline="0" dirty="0">
                <a:latin typeface="Segoe UI"/>
              </a:rPr>
              <a:t>20742B-LON-SVR1 </a:t>
            </a:r>
          </a:p>
          <a:p>
            <a:r>
              <a:rPr lang="en-US" sz="2400" b="1" dirty="0">
                <a:latin typeface="Segoe UI"/>
              </a:rPr>
              <a:t>				</a:t>
            </a:r>
            <a:r>
              <a:rPr lang="en-US" sz="2400" b="1" i="0" u="none" strike="noStrike" baseline="0" dirty="0">
                <a:latin typeface="Segoe UI"/>
              </a:rPr>
              <a:t>20742B-LON-SVR2</a:t>
            </a:r>
            <a:r>
              <a:rPr lang="en-US" sz="2400" b="0" i="0" u="none" strike="noStrike" baseline="0" dirty="0">
                <a:latin typeface="Segoe UI"/>
              </a:rPr>
              <a:t> </a:t>
            </a:r>
          </a:p>
          <a:p>
            <a:r>
              <a:rPr lang="en-US" sz="2400" dirty="0">
                <a:latin typeface="Segoe UI"/>
              </a:rPr>
              <a:t>				</a:t>
            </a:r>
            <a:r>
              <a:rPr lang="en-US" sz="2400" b="1" i="0" u="none" strike="noStrike" baseline="0" dirty="0">
                <a:latin typeface="Segoe UI"/>
              </a:rPr>
              <a:t>20742B-LON-CL1</a:t>
            </a:r>
            <a:endParaRPr lang="en-US" sz="2400" b="0" i="0" u="none" strike="noStrike" baseline="0" dirty="0">
              <a:latin typeface="Segoe UI"/>
            </a:endParaRPr>
          </a:p>
          <a:p>
            <a:r>
              <a:rPr lang="en-US" sz="2400" b="0" i="0" u="none" strike="noStrike" baseline="0" dirty="0">
                <a:latin typeface="Segoe UI"/>
              </a:rPr>
              <a:t>User name: 			</a:t>
            </a:r>
            <a:r>
              <a:rPr lang="en-US" sz="2400" b="1" i="0" u="none" strike="noStrike" baseline="0" dirty="0" err="1">
                <a:latin typeface="Segoe UI"/>
              </a:rPr>
              <a:t>Adatum</a:t>
            </a:r>
            <a:r>
              <a:rPr lang="en-US" sz="2400" b="1" i="0" u="none" strike="noStrike" baseline="0" dirty="0">
                <a:latin typeface="Segoe UI"/>
              </a:rPr>
              <a:t>\Administrator</a:t>
            </a:r>
            <a:endParaRPr lang="en-US" sz="2400" b="0" i="0" u="none" strike="noStrike" baseline="0" dirty="0">
              <a:latin typeface="Segoe UI"/>
            </a:endParaRPr>
          </a:p>
          <a:p>
            <a:r>
              <a:rPr lang="en-US" sz="2400" b="0" i="0" u="none" strike="noStrike" baseline="0" dirty="0">
                <a:latin typeface="Segoe UI"/>
              </a:rPr>
              <a:t>Password: 			</a:t>
            </a:r>
            <a:r>
              <a:rPr lang="en-US" sz="2400" b="1" i="0" u="none" strike="noStrike" baseline="0" dirty="0">
                <a:latin typeface="Segoe UI"/>
              </a:rPr>
              <a:t>Pa55w.rd</a:t>
            </a:r>
            <a:endParaRPr lang="en-US" sz="24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50 minutes</a:t>
            </a:r>
          </a:p>
        </p:txBody>
      </p:sp>
    </p:spTree>
    <p:extLst>
      <p:ext uri="{BB962C8B-B14F-4D97-AF65-F5344CB8AC3E}">
        <p14:creationId xmlns:p14="http://schemas.microsoft.com/office/powerpoint/2010/main" val="3229702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914400"/>
            <a:ext cx="8119156" cy="5298886"/>
          </a:xfrm>
          <a:prstGeom prst="rect">
            <a:avLst/>
          </a:prstGeom>
          <a:noFill/>
        </p:spPr>
        <p:txBody>
          <a:bodyPr vert="horz" wrap="square" rtlCol="0">
            <a:spAutoFit/>
          </a:bodyPr>
          <a:lstStyle/>
          <a:p>
            <a:pPr>
              <a:spcBef>
                <a:spcPts val="600"/>
              </a:spcBef>
              <a:spcAft>
                <a:spcPts val="1000"/>
              </a:spcAft>
            </a:pPr>
            <a:r>
              <a:rPr lang="en-US" sz="2200" dirty="0">
                <a:effectLst/>
                <a:latin typeface="Segoe UI"/>
                <a:ea typeface="Calibri"/>
                <a:cs typeface="Times New Roman"/>
              </a:rPr>
              <a:t>You are working as an administrator at A. Datum Corporation. As A. Datum expands, its security requirements are also increasing. The Security department particularly is interested in enabling secure access to critical websites and in providing additional security for features such as EFS, digital signatures, smart cards, and the </a:t>
            </a:r>
            <a:r>
              <a:rPr lang="en-US" sz="2200" b="1" dirty="0" err="1">
                <a:effectLst/>
                <a:latin typeface="Segoe UI"/>
                <a:ea typeface="Calibri"/>
                <a:cs typeface="Times New Roman"/>
              </a:rPr>
              <a:t>DirectAccess</a:t>
            </a:r>
            <a:r>
              <a:rPr lang="en-US" sz="2200" dirty="0">
                <a:effectLst/>
                <a:latin typeface="Segoe UI"/>
                <a:ea typeface="Calibri"/>
                <a:cs typeface="Times New Roman"/>
              </a:rPr>
              <a:t> feature in Windows 8.1 and Windows 10. The Security department especially wants to evaluate digital signatures in Microsoft Office documents. To address these and other security requirements, A. Datum has decided to use certificates issued by the AD CS role in Windows Server 2016.</a:t>
            </a:r>
            <a:r>
              <a:rPr lang="en-US" sz="2200" dirty="0">
                <a:solidFill>
                  <a:srgbClr val="000000"/>
                </a:solidFill>
                <a:latin typeface="Segoe UI"/>
                <a:ea typeface="Calibri"/>
                <a:cs typeface="Times New Roman"/>
              </a:rPr>
              <a:t> </a:t>
            </a:r>
          </a:p>
          <a:p>
            <a:pPr lvl="0">
              <a:spcAft>
                <a:spcPts val="1000"/>
              </a:spcAft>
            </a:pPr>
            <a:r>
              <a:rPr lang="en-US" sz="2200" dirty="0">
                <a:solidFill>
                  <a:srgbClr val="000000"/>
                </a:solidFill>
                <a:latin typeface="Segoe UI"/>
                <a:ea typeface="Calibri"/>
                <a:cs typeface="Times New Roman"/>
              </a:rPr>
              <a:t>As a senior network administrator at A. Datum, you are responsible for implementing certificate enrollment. You also will be developing the procedures and process for managing certificate templates and for deploying and revoking certificates.</a:t>
            </a:r>
            <a:endParaRPr lang="en-US" sz="2200" dirty="0">
              <a:effectLst/>
              <a:latin typeface="Segoe UI"/>
              <a:ea typeface="Calibri"/>
              <a:cs typeface="Times New Roman"/>
            </a:endParaRPr>
          </a:p>
        </p:txBody>
      </p:sp>
    </p:spTree>
    <p:extLst>
      <p:ext uri="{BB962C8B-B14F-4D97-AF65-F5344CB8AC3E}">
        <p14:creationId xmlns:p14="http://schemas.microsoft.com/office/powerpoint/2010/main" val="1303200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must you do to recover private keys?
What is the benefit of using a restricted Enrollment Agent?</a:t>
            </a:r>
          </a:p>
        </p:txBody>
      </p:sp>
    </p:spTree>
    <p:extLst>
      <p:ext uri="{BB962C8B-B14F-4D97-AF65-F5344CB8AC3E}">
        <p14:creationId xmlns:p14="http://schemas.microsoft.com/office/powerpoint/2010/main" val="534284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
Real-world Issues and Scenarios
Tools
Best Practices
Common Issues and Troubleshooting Tips</a:t>
            </a:r>
          </a:p>
        </p:txBody>
      </p:sp>
    </p:spTree>
    <p:extLst>
      <p:ext uri="{BB962C8B-B14F-4D97-AF65-F5344CB8AC3E}">
        <p14:creationId xmlns:p14="http://schemas.microsoft.com/office/powerpoint/2010/main" val="2008547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0741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780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292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certificates and certificate templates?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a:t>
            </a:r>
            <a:r>
              <a:rPr lang="en-US" dirty="0" err="1"/>
              <a:t>ce</a:t>
            </a:r>
            <a:r>
              <a:rPr lang="hr-HR" dirty="0"/>
              <a:t>rtificate contains information about user</a:t>
            </a:r>
            <a:r>
              <a:rPr lang="en-US" dirty="0"/>
              <a:t>s,</a:t>
            </a:r>
            <a:r>
              <a:rPr lang="hr-HR" dirty="0"/>
              <a:t> device</a:t>
            </a:r>
            <a:r>
              <a:rPr lang="en-US" dirty="0"/>
              <a:t>s</a:t>
            </a:r>
            <a:r>
              <a:rPr lang="hr-HR" dirty="0"/>
              <a:t>, usage, validity</a:t>
            </a:r>
            <a:r>
              <a:rPr lang="en-US" dirty="0"/>
              <a:t>,</a:t>
            </a:r>
            <a:r>
              <a:rPr lang="hr-HR" dirty="0"/>
              <a:t> and a key pair</a:t>
            </a:r>
          </a:p>
          <a:p>
            <a:r>
              <a:rPr lang="en-US" dirty="0"/>
              <a:t>A certificate template defines:</a:t>
            </a:r>
          </a:p>
          <a:p>
            <a:pPr marL="411480" lvl="1"/>
            <a:r>
              <a:rPr lang="en-US" dirty="0"/>
              <a:t>The format and contents of a certificate</a:t>
            </a:r>
          </a:p>
          <a:p>
            <a:pPr marL="411480" lvl="1"/>
            <a:r>
              <a:rPr lang="en-US" dirty="0"/>
              <a:t>The process for creating and submitting a valid certificate request</a:t>
            </a:r>
          </a:p>
          <a:p>
            <a:pPr marL="411480" lvl="1"/>
            <a:r>
              <a:rPr lang="en-US" dirty="0"/>
              <a:t>The security principals that are allowed to read, enroll, or use </a:t>
            </a:r>
            <a:r>
              <a:rPr lang="en-US" dirty="0" err="1"/>
              <a:t>autoenrollment</a:t>
            </a:r>
            <a:r>
              <a:rPr lang="en-US" dirty="0"/>
              <a:t> for a certificate that will be based on the template</a:t>
            </a:r>
          </a:p>
          <a:p>
            <a:pPr marL="411480" lvl="1"/>
            <a:r>
              <a:rPr lang="en-US" dirty="0"/>
              <a:t>The permissions that are required to modify a certificate template </a:t>
            </a:r>
          </a:p>
          <a:p>
            <a:endParaRPr lang="en-US" dirty="0"/>
          </a:p>
        </p:txBody>
      </p:sp>
    </p:spTree>
    <p:extLst>
      <p:ext uri="{BB962C8B-B14F-4D97-AF65-F5344CB8AC3E}">
        <p14:creationId xmlns:p14="http://schemas.microsoft.com/office/powerpoint/2010/main" val="225539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88425" cy="740664"/>
          </a:xfrm>
        </p:spPr>
        <p:txBody>
          <a:bodyPr/>
          <a:lstStyle/>
          <a:p>
            <a:r>
              <a:rPr lang="en-US" dirty="0"/>
              <a:t>Certificate template versions in Windows Server 2016</a:t>
            </a:r>
          </a:p>
        </p:txBody>
      </p:sp>
      <p:sp>
        <p:nvSpPr>
          <p:cNvPr id="4" name="Content Placeholder 2"/>
          <p:cNvSpPr>
            <a:spLocks noGrp="1"/>
          </p:cNvSpPr>
          <p:nvPr/>
        </p:nvSpPr>
        <p:spPr bwMode="auto">
          <a:xfrm>
            <a:off x="458788" y="990600"/>
            <a:ext cx="8119156" cy="5582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Version 1</a:t>
            </a:r>
          </a:p>
          <a:p>
            <a:pPr marL="411480" lvl="1"/>
            <a:r>
              <a:rPr lang="en-US" sz="2000" dirty="0"/>
              <a:t>Created by default when CA is installed</a:t>
            </a:r>
          </a:p>
          <a:p>
            <a:pPr marL="411480" lvl="1"/>
            <a:r>
              <a:rPr lang="en-US" sz="2000" dirty="0"/>
              <a:t>Cannot be modified (except for permissions) or removed</a:t>
            </a:r>
          </a:p>
          <a:p>
            <a:pPr marL="411480" lvl="1"/>
            <a:r>
              <a:rPr lang="en-US" sz="2000" dirty="0"/>
              <a:t>Can be duplicated to create version 2 or version 3 templates</a:t>
            </a:r>
          </a:p>
          <a:p>
            <a:r>
              <a:rPr lang="en-US" sz="2400" dirty="0"/>
              <a:t>Version 2</a:t>
            </a:r>
          </a:p>
          <a:p>
            <a:pPr marL="411480" lvl="1"/>
            <a:r>
              <a:rPr lang="en-US" sz="2000" dirty="0"/>
              <a:t>Allows customization of most settings in the template</a:t>
            </a:r>
          </a:p>
          <a:p>
            <a:pPr marL="411480" lvl="1"/>
            <a:r>
              <a:rPr lang="en-US" sz="2000" dirty="0"/>
              <a:t>Supports autoenrollment</a:t>
            </a:r>
          </a:p>
          <a:p>
            <a:r>
              <a:rPr lang="en-US" sz="2400" dirty="0"/>
              <a:t>Version 3</a:t>
            </a:r>
          </a:p>
          <a:p>
            <a:pPr marL="411480" lvl="1"/>
            <a:r>
              <a:rPr lang="en-US" sz="2000" dirty="0"/>
              <a:t>Supports advanced Suite B cryptographic settings</a:t>
            </a:r>
          </a:p>
          <a:p>
            <a:pPr marL="411480" lvl="1"/>
            <a:r>
              <a:rPr lang="en-US" sz="2000" dirty="0"/>
              <a:t>Includes advanced options for encryption, digital signatures, key exchange, and hashing</a:t>
            </a:r>
          </a:p>
          <a:p>
            <a:r>
              <a:rPr lang="en-US" sz="2400" dirty="0"/>
              <a:t>Version 4</a:t>
            </a:r>
          </a:p>
          <a:p>
            <a:pPr marL="411480" lvl="1"/>
            <a:r>
              <a:rPr lang="en-US" sz="2000" dirty="0"/>
              <a:t>Supports both CSPs and key storage providers</a:t>
            </a:r>
          </a:p>
          <a:p>
            <a:pPr marL="411480" lvl="1"/>
            <a:r>
              <a:rPr lang="en-US" sz="2000" dirty="0"/>
              <a:t>Supports renewal with the same key</a:t>
            </a:r>
          </a:p>
        </p:txBody>
      </p:sp>
    </p:spTree>
    <p:extLst>
      <p:ext uri="{BB962C8B-B14F-4D97-AF65-F5344CB8AC3E}">
        <p14:creationId xmlns:p14="http://schemas.microsoft.com/office/powerpoint/2010/main" val="264493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certificate template permissions</a:t>
            </a:r>
          </a:p>
        </p:txBody>
      </p:sp>
      <p:graphicFrame>
        <p:nvGraphicFramePr>
          <p:cNvPr id="4" name="Table 3"/>
          <p:cNvGraphicFramePr>
            <a:graphicFrameLocks noGrp="1"/>
          </p:cNvGraphicFramePr>
          <p:nvPr>
            <p:extLst>
              <p:ext uri="{D42A27DB-BD31-4B8C-83A1-F6EECF244321}">
                <p14:modId xmlns:p14="http://schemas.microsoft.com/office/powerpoint/2010/main" val="2016471092"/>
              </p:ext>
            </p:extLst>
          </p:nvPr>
        </p:nvGraphicFramePr>
        <p:xfrm>
          <a:off x="457199" y="1096178"/>
          <a:ext cx="8229602" cy="4689282"/>
        </p:xfrm>
        <a:graphic>
          <a:graphicData uri="http://schemas.openxmlformats.org/drawingml/2006/table">
            <a:tbl>
              <a:tblPr firstRow="1" bandRow="1">
                <a:tableStyleId>{2D5ABB26-0587-4C30-8999-92F81FD0307C}</a:tableStyleId>
              </a:tblPr>
              <a:tblGrid>
                <a:gridCol w="2626243">
                  <a:extLst>
                    <a:ext uri="{9D8B030D-6E8A-4147-A177-3AD203B41FA5}">
                      <a16:colId xmlns:a16="http://schemas.microsoft.com/office/drawing/2014/main" val="20000"/>
                    </a:ext>
                  </a:extLst>
                </a:gridCol>
                <a:gridCol w="5603359">
                  <a:extLst>
                    <a:ext uri="{9D8B030D-6E8A-4147-A177-3AD203B41FA5}">
                      <a16:colId xmlns:a16="http://schemas.microsoft.com/office/drawing/2014/main" val="20001"/>
                    </a:ext>
                  </a:extLst>
                </a:gridCol>
              </a:tblGrid>
              <a:tr h="37084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u="none" strike="noStrike" cap="none" normalizeH="0" baseline="0" dirty="0">
                          <a:ln>
                            <a:noFill/>
                          </a:ln>
                          <a:effectLst/>
                          <a:latin typeface="Segoe UI" panose="020B0502040204020203" pitchFamily="34" charset="0"/>
                          <a:cs typeface="Segoe UI" panose="020B0502040204020203" pitchFamily="34" charset="0"/>
                        </a:rPr>
                        <a:t>Permission</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a:ln>
                            <a:noFill/>
                          </a:ln>
                          <a:effectLst/>
                          <a:latin typeface="Segoe UI" panose="020B0502040204020203" pitchFamily="34" charset="0"/>
                          <a:cs typeface="Segoe UI" panose="020B0502040204020203" pitchFamily="34" charset="0"/>
                        </a:rPr>
                        <a:t>Description</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latin typeface="Segoe UI" panose="020B0502040204020203" pitchFamily="34" charset="0"/>
                          <a:cs typeface="Segoe UI" panose="020B0502040204020203" pitchFamily="34" charset="0"/>
                        </a:rPr>
                        <a:t>Full Control</a:t>
                      </a:r>
                      <a:endParaRPr lang="en-US" sz="2000" dirty="0">
                        <a:latin typeface="Segoe UI" panose="020B0502040204020203" pitchFamily="34" charset="0"/>
                        <a:ea typeface="Segoe UI" panose="020B0502040204020203" pitchFamily="34" charset="0"/>
                        <a:cs typeface="Segoe UI" panose="020B0502040204020203"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Allows a designated user, group, or computer to modify all attributes—</a:t>
                      </a:r>
                      <a:r>
                        <a:rPr kumimoji="0" lang="bs-Latn-BA" sz="2000" u="none" strike="noStrike" cap="none" normalizeH="0" baseline="0" dirty="0">
                          <a:ln>
                            <a:noFill/>
                          </a:ln>
                          <a:effectLst/>
                          <a:latin typeface="Segoe UI" panose="020B0502040204020203" pitchFamily="34" charset="0"/>
                          <a:cs typeface="Segoe UI" panose="020B0502040204020203" pitchFamily="34" charset="0"/>
                        </a:rPr>
                        <a:t>including ownership and permissions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latin typeface="Segoe UI" panose="020B0502040204020203" pitchFamily="34" charset="0"/>
                          <a:cs typeface="Segoe UI" panose="020B0502040204020203" pitchFamily="34" charset="0"/>
                        </a:rPr>
                        <a:t>Read</a:t>
                      </a:r>
                      <a:endParaRPr lang="en-US" sz="2000" dirty="0">
                        <a:latin typeface="Segoe UI" panose="020B0502040204020203" pitchFamily="34" charset="0"/>
                        <a:ea typeface="Segoe UI" panose="020B0502040204020203" pitchFamily="34" charset="0"/>
                        <a:cs typeface="Segoe UI" panose="020B0502040204020203"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Allows a designated user, group, or computer to read the certificate in AD DS when enrolling</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latin typeface="Segoe UI" panose="020B0502040204020203" pitchFamily="34" charset="0"/>
                          <a:cs typeface="Segoe UI" panose="020B0502040204020203" pitchFamily="34" charset="0"/>
                        </a:rPr>
                        <a:t>Write</a:t>
                      </a:r>
                      <a:endParaRPr lang="en-US" sz="2000" dirty="0">
                        <a:latin typeface="Segoe UI" panose="020B0502040204020203" pitchFamily="34" charset="0"/>
                        <a:ea typeface="Segoe UI" panose="020B0502040204020203" pitchFamily="34" charset="0"/>
                        <a:cs typeface="Segoe UI" panose="020B0502040204020203"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Allows a designated user, group, or computer to modify all attributes except permissions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757362">
                <a:tc>
                  <a:txBody>
                    <a:bodyPr/>
                    <a:lstStyle/>
                    <a:p>
                      <a:r>
                        <a:rPr lang="en-US" sz="2000" dirty="0">
                          <a:latin typeface="Segoe UI" panose="020B0502040204020203" pitchFamily="34" charset="0"/>
                          <a:cs typeface="Segoe UI" panose="020B0502040204020203" pitchFamily="34" charset="0"/>
                        </a:rPr>
                        <a:t>Enroll</a:t>
                      </a:r>
                      <a:endParaRPr lang="en-US" sz="2000" dirty="0">
                        <a:latin typeface="Segoe UI" panose="020B0502040204020203" pitchFamily="34" charset="0"/>
                        <a:ea typeface="Segoe UI" panose="020B0502040204020203" pitchFamily="34" charset="0"/>
                        <a:cs typeface="Segoe UI" panose="020B0502040204020203"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Allows a designated user, group, or computer to enroll for the certificate template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err="1">
                          <a:latin typeface="Segoe UI" panose="020B0502040204020203" pitchFamily="34" charset="0"/>
                          <a:cs typeface="Segoe UI" panose="020B0502040204020203" pitchFamily="34" charset="0"/>
                        </a:rPr>
                        <a:t>Autoenroll</a:t>
                      </a:r>
                      <a:endParaRPr lang="en-US" sz="2000" dirty="0">
                        <a:latin typeface="Segoe UI" panose="020B0502040204020203" pitchFamily="34" charset="0"/>
                        <a:ea typeface="Segoe UI" panose="020B0502040204020203" pitchFamily="34" charset="0"/>
                        <a:cs typeface="Segoe UI" panose="020B0502040204020203"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Allows a designated user, group, or computer to receive a certificate through the </a:t>
                      </a:r>
                      <a:r>
                        <a:rPr kumimoji="0" lang="en-US" sz="2000" u="none" strike="noStrike" cap="none" normalizeH="0" baseline="0" dirty="0" err="1">
                          <a:ln>
                            <a:noFill/>
                          </a:ln>
                          <a:effectLst/>
                          <a:latin typeface="Segoe UI" panose="020B0502040204020203" pitchFamily="34" charset="0"/>
                          <a:cs typeface="Segoe UI" panose="020B0502040204020203" pitchFamily="34" charset="0"/>
                        </a:rPr>
                        <a:t>autoenrollment</a:t>
                      </a:r>
                      <a:r>
                        <a:rPr kumimoji="0" lang="en-US" sz="2000" u="none" strike="noStrike" cap="none" normalizeH="0" baseline="0" dirty="0">
                          <a:ln>
                            <a:noFill/>
                          </a:ln>
                          <a:effectLst/>
                          <a:latin typeface="Segoe UI" panose="020B0502040204020203" pitchFamily="34" charset="0"/>
                          <a:cs typeface="Segoe UI" panose="020B0502040204020203" pitchFamily="34" charset="0"/>
                        </a:rPr>
                        <a:t> process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9135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e33ac11-5a49-42d5-998e-0eac073770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certificate template settings</a:t>
            </a:r>
          </a:p>
        </p:txBody>
      </p:sp>
      <p:sp>
        <p:nvSpPr>
          <p:cNvPr id="4" name="TextBox 1"/>
          <p:cNvSpPr txBox="1"/>
          <p:nvPr/>
        </p:nvSpPr>
        <p:spPr>
          <a:xfrm>
            <a:off x="544749" y="929629"/>
            <a:ext cx="7918315"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bs-Latn-BA" sz="2400" b="0" dirty="0">
                <a:latin typeface="Segoe UI" pitchFamily="34" charset="0"/>
                <a:ea typeface="Segoe UI" pitchFamily="34" charset="0"/>
                <a:cs typeface="Segoe UI" pitchFamily="34" charset="0"/>
              </a:rPr>
              <a:t>For each certificate template, you can customize several settings</a:t>
            </a:r>
            <a:r>
              <a:rPr lang="en-US" sz="2400" b="0" dirty="0">
                <a:latin typeface="Segoe UI" pitchFamily="34" charset="0"/>
                <a:ea typeface="Segoe UI" pitchFamily="34" charset="0"/>
                <a:cs typeface="Segoe UI" pitchFamily="34" charset="0"/>
              </a:rPr>
              <a:t>,</a:t>
            </a:r>
            <a:r>
              <a:rPr lang="bs-Latn-BA" sz="2400" b="0" dirty="0">
                <a:latin typeface="Segoe UI" pitchFamily="34" charset="0"/>
                <a:ea typeface="Segoe UI" pitchFamily="34" charset="0"/>
                <a:cs typeface="Segoe UI" pitchFamily="34" charset="0"/>
              </a:rPr>
              <a:t> such as validity time, purpose, CSP, private key exportability</a:t>
            </a:r>
            <a:r>
              <a:rPr lang="en-CA" sz="2400" b="0" dirty="0">
                <a:latin typeface="Segoe UI" pitchFamily="34" charset="0"/>
                <a:ea typeface="Segoe UI" pitchFamily="34" charset="0"/>
                <a:cs typeface="Segoe UI" pitchFamily="34" charset="0"/>
              </a:rPr>
              <a:t>,</a:t>
            </a:r>
            <a:r>
              <a:rPr lang="bs-Latn-BA" sz="2400" b="0" dirty="0">
                <a:latin typeface="Segoe UI" pitchFamily="34" charset="0"/>
                <a:ea typeface="Segoe UI" pitchFamily="34" charset="0"/>
                <a:cs typeface="Segoe UI" pitchFamily="34" charset="0"/>
              </a:rPr>
              <a:t> and issuance requirements</a:t>
            </a:r>
          </a:p>
        </p:txBody>
      </p:sp>
      <p:graphicFrame>
        <p:nvGraphicFramePr>
          <p:cNvPr id="5" name="Table 4"/>
          <p:cNvGraphicFramePr>
            <a:graphicFrameLocks noGrp="1"/>
          </p:cNvGraphicFramePr>
          <p:nvPr>
            <p:extLst>
              <p:ext uri="{D42A27DB-BD31-4B8C-83A1-F6EECF244321}">
                <p14:modId xmlns:p14="http://schemas.microsoft.com/office/powerpoint/2010/main" val="3312853931"/>
              </p:ext>
            </p:extLst>
          </p:nvPr>
        </p:nvGraphicFramePr>
        <p:xfrm>
          <a:off x="874644" y="2550637"/>
          <a:ext cx="7394712" cy="3139440"/>
        </p:xfrm>
        <a:graphic>
          <a:graphicData uri="http://schemas.openxmlformats.org/drawingml/2006/table">
            <a:tbl>
              <a:tblPr firstRow="1" bandRow="1">
                <a:tableStyleId>{5C22544A-7EE6-4342-B048-85BDC9FD1C3A}</a:tableStyleId>
              </a:tblPr>
              <a:tblGrid>
                <a:gridCol w="1987826">
                  <a:extLst>
                    <a:ext uri="{9D8B030D-6E8A-4147-A177-3AD203B41FA5}">
                      <a16:colId xmlns:a16="http://schemas.microsoft.com/office/drawing/2014/main" val="20000"/>
                    </a:ext>
                  </a:extLst>
                </a:gridCol>
                <a:gridCol w="2941982">
                  <a:extLst>
                    <a:ext uri="{9D8B030D-6E8A-4147-A177-3AD203B41FA5}">
                      <a16:colId xmlns:a16="http://schemas.microsoft.com/office/drawing/2014/main" val="20001"/>
                    </a:ext>
                  </a:extLst>
                </a:gridCol>
                <a:gridCol w="2464904">
                  <a:extLst>
                    <a:ext uri="{9D8B030D-6E8A-4147-A177-3AD203B41FA5}">
                      <a16:colId xmlns:a16="http://schemas.microsoft.com/office/drawing/2014/main" val="20002"/>
                    </a:ext>
                  </a:extLst>
                </a:gridCol>
              </a:tblGrid>
              <a:tr h="64008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lang="en-US" sz="2000" b="1" kern="1200" dirty="0">
                          <a:solidFill>
                            <a:schemeClr val="tx1"/>
                          </a:solidFill>
                          <a:latin typeface="Segoe UI" pitchFamily="34" charset="0"/>
                          <a:ea typeface="Segoe UI" pitchFamily="34" charset="0"/>
                          <a:cs typeface="Segoe UI" pitchFamily="34" charset="0"/>
                        </a:rPr>
                        <a:t>Category</a:t>
                      </a:r>
                    </a:p>
                  </a:txBody>
                  <a:tcPr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sz="2000" b="1" kern="1200" dirty="0">
                          <a:solidFill>
                            <a:schemeClr val="tx1"/>
                          </a:solidFill>
                          <a:latin typeface="Segoe UI" pitchFamily="34" charset="0"/>
                          <a:ea typeface="Segoe UI" pitchFamily="34" charset="0"/>
                          <a:cs typeface="Segoe UI" pitchFamily="34" charset="0"/>
                        </a:rPr>
                        <a:t>Example of single purpose</a:t>
                      </a:r>
                    </a:p>
                  </a:txBody>
                  <a:tcPr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sz="2000" b="1" kern="1200" dirty="0">
                          <a:solidFill>
                            <a:schemeClr val="tx1"/>
                          </a:solidFill>
                          <a:latin typeface="Segoe UI" pitchFamily="34" charset="0"/>
                          <a:ea typeface="Segoe UI" pitchFamily="34" charset="0"/>
                          <a:cs typeface="Segoe UI" pitchFamily="34" charset="0"/>
                        </a:rPr>
                        <a:t>Example of multipurpose</a:t>
                      </a:r>
                    </a:p>
                  </a:txBody>
                  <a:tcPr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1341120">
                <a:tc>
                  <a:txBody>
                    <a:bodyPr/>
                    <a:lstStyle/>
                    <a:p>
                      <a:pPr algn="l"/>
                      <a:endParaRPr lang="en-US" sz="2000" b="0" kern="1200" dirty="0">
                        <a:solidFill>
                          <a:schemeClr val="tx1"/>
                        </a:solidFill>
                        <a:latin typeface="Segoe UI" pitchFamily="34" charset="0"/>
                        <a:ea typeface="Segoe UI" pitchFamily="34" charset="0"/>
                        <a:cs typeface="Segoe UI" pitchFamily="34" charset="0"/>
                      </a:endParaRPr>
                    </a:p>
                    <a:p>
                      <a:pPr algn="l"/>
                      <a:endParaRPr lang="en-US" sz="2000" b="0" kern="1200" dirty="0">
                        <a:solidFill>
                          <a:schemeClr val="tx1"/>
                        </a:solidFill>
                        <a:latin typeface="Segoe UI" pitchFamily="34" charset="0"/>
                        <a:ea typeface="Segoe UI" pitchFamily="34" charset="0"/>
                        <a:cs typeface="Segoe UI" pitchFamily="34" charset="0"/>
                      </a:endParaRPr>
                    </a:p>
                    <a:p>
                      <a:pPr algn="l"/>
                      <a:r>
                        <a:rPr lang="en-US" sz="2000" b="0" kern="1200" dirty="0">
                          <a:solidFill>
                            <a:schemeClr val="tx1"/>
                          </a:solidFill>
                          <a:latin typeface="Segoe UI" pitchFamily="34" charset="0"/>
                          <a:ea typeface="Segoe UI" pitchFamily="34" charset="0"/>
                          <a:cs typeface="Segoe UI" pitchFamily="34" charset="0"/>
                        </a:rPr>
                        <a:t>Users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Basic EFS</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Authenticated session</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Smart card sign-in</a:t>
                      </a:r>
                      <a:r>
                        <a:rPr lang="en-US" sz="2000" b="0" kern="1200" dirty="0">
                          <a:solidFill>
                            <a:schemeClr val="tx1"/>
                          </a:solidFill>
                          <a:latin typeface="Segoe UI" pitchFamily="34" charset="0"/>
                          <a:ea typeface="Segoe UI" pitchFamily="34" charset="0"/>
                          <a:cs typeface="Segoe UI" pitchFamily="34" charset="0"/>
                        </a:rPr>
                        <a:t>  </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Administrator</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User</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Smart card user</a:t>
                      </a:r>
                      <a:endParaRPr lang="en-US" sz="2000" b="0" kern="1200" dirty="0">
                        <a:solidFill>
                          <a:schemeClr val="tx1"/>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1158240">
                <a:tc>
                  <a:txBody>
                    <a:bodyPr/>
                    <a:lstStyle/>
                    <a:p>
                      <a:pPr algn="l"/>
                      <a:endParaRPr lang="en-US" sz="2000" b="0" kern="1200" dirty="0">
                        <a:solidFill>
                          <a:schemeClr val="tx1"/>
                        </a:solidFill>
                        <a:latin typeface="Segoe UI" pitchFamily="34" charset="0"/>
                        <a:ea typeface="Segoe UI" pitchFamily="34" charset="0"/>
                        <a:cs typeface="Segoe UI" pitchFamily="34" charset="0"/>
                      </a:endParaRPr>
                    </a:p>
                    <a:p>
                      <a:pPr algn="l"/>
                      <a:r>
                        <a:rPr lang="en-US" sz="2000" b="0" kern="1200" dirty="0">
                          <a:solidFill>
                            <a:schemeClr val="tx1"/>
                          </a:solidFill>
                          <a:latin typeface="Segoe UI" pitchFamily="34" charset="0"/>
                          <a:ea typeface="Segoe UI" pitchFamily="34" charset="0"/>
                          <a:cs typeface="Segoe UI" pitchFamily="34" charset="0"/>
                        </a:rPr>
                        <a:t>Computers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Web server</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IPsec </a:t>
                      </a:r>
                      <a:endParaRPr lang="en-US" sz="2000" b="0" kern="1200" dirty="0">
                        <a:solidFill>
                          <a:schemeClr val="tx1"/>
                        </a:solidFill>
                        <a:latin typeface="Segoe UI" pitchFamily="34" charset="0"/>
                        <a:ea typeface="Segoe UI" pitchFamily="34" charset="0"/>
                        <a:cs typeface="Segoe UI" pitchFamily="34" charset="0"/>
                      </a:endParaRPr>
                    </a:p>
                    <a:p>
                      <a:pPr marL="285750" indent="-285750">
                        <a:buClr>
                          <a:srgbClr val="0070C0"/>
                        </a:buClr>
                        <a:buSzPct val="100000"/>
                        <a:buFont typeface="Arial" panose="020B0604020202020204" pitchFamily="34" charset="0"/>
                        <a:buChar char="•"/>
                      </a:pPr>
                      <a:endParaRPr lang="en-US" sz="2000" b="0" kern="1200" dirty="0">
                        <a:solidFill>
                          <a:schemeClr val="tx1"/>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Computer</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Domain controller </a:t>
                      </a:r>
                      <a:endParaRPr lang="en-US" sz="2000" b="0" kern="1200" dirty="0">
                        <a:solidFill>
                          <a:schemeClr val="tx1"/>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594507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4"/>
  <p:tag name="ISPRING_RESOURCE_PATHS_HASH_PRESENTER" val="acd65f6869cdabc6ef385019b691ed37fdf88e4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103</TotalTime>
  <Words>7630</Words>
  <Application>Microsoft Office PowerPoint</Application>
  <PresentationFormat>On-screen Show (4:3)</PresentationFormat>
  <Paragraphs>711</Paragraphs>
  <Slides>45</Slides>
  <Notes>45</Notes>
  <HiddenSlides>11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Symbol</vt:lpstr>
      <vt:lpstr>Arial</vt:lpstr>
      <vt:lpstr>Segoe UI</vt:lpstr>
      <vt:lpstr>Verdana</vt:lpstr>
      <vt:lpstr>Wingdings</vt:lpstr>
      <vt:lpstr>Times New Roman</vt:lpstr>
      <vt:lpstr>Calibri</vt:lpstr>
      <vt:lpstr>NG_MOC_Core_ModuleNew2</vt:lpstr>
      <vt:lpstr>Module 9</vt:lpstr>
      <vt:lpstr>Module Overview</vt:lpstr>
      <vt:lpstr>Lesson 1: Deploying and managing certificate templates</vt:lpstr>
      <vt:lpstr>PowerPoint Presentation</vt:lpstr>
      <vt:lpstr>PowerPoint Presentation</vt:lpstr>
      <vt:lpstr>What are certificates and certificate templates?</vt:lpstr>
      <vt:lpstr>Certificate template versions in Windows Server 2016</vt:lpstr>
      <vt:lpstr>Configuring certificate template permissions</vt:lpstr>
      <vt:lpstr>Configuring certificate template settings</vt:lpstr>
      <vt:lpstr>Options for updating a certificate template</vt:lpstr>
      <vt:lpstr>Demonstration: Modifying and enabling a certificate template</vt:lpstr>
      <vt:lpstr>PowerPoint Presentation</vt:lpstr>
      <vt:lpstr>Lesson 2: Managing certificate deployment, revocation, and recovery</vt:lpstr>
      <vt:lpstr>PowerPoint Presentation</vt:lpstr>
      <vt:lpstr>Certificate enrollment methods</vt:lpstr>
      <vt:lpstr>Overview of certificate autoenrollment</vt:lpstr>
      <vt:lpstr>What is an enrollment agent?</vt:lpstr>
      <vt:lpstr>How does certificate revocation work?</vt:lpstr>
      <vt:lpstr>Overview of key archival and recovery</vt:lpstr>
      <vt:lpstr>Configuring automatic key archival</vt:lpstr>
      <vt:lpstr>Demonstration: Configuring a CA for key archival</vt:lpstr>
      <vt:lpstr>PowerPoint Presentation</vt:lpstr>
      <vt:lpstr>Lesson 3: Using certificates in a business environment</vt:lpstr>
      <vt:lpstr>PowerPoint Presentation</vt:lpstr>
      <vt:lpstr>PowerPoint Presentation</vt:lpstr>
      <vt:lpstr>Using certificates for SSL</vt:lpstr>
      <vt:lpstr>Using certificates for digital signatures</vt:lpstr>
      <vt:lpstr>Demonstration: Signing a document digitally</vt:lpstr>
      <vt:lpstr>PowerPoint Presentation</vt:lpstr>
      <vt:lpstr>Using certificates for content encryption</vt:lpstr>
      <vt:lpstr>Demonstration: Encrypting a file with EFS</vt:lpstr>
      <vt:lpstr>Using certificates for authentication</vt:lpstr>
      <vt:lpstr>Lesson 4: Implementing and managing smart cards</vt:lpstr>
      <vt:lpstr>PowerPoint Presentation</vt:lpstr>
      <vt:lpstr>What is a smart card?</vt:lpstr>
      <vt:lpstr>How does smart card authentication work?</vt:lpstr>
      <vt:lpstr>What is a virtual smart card?</vt:lpstr>
      <vt:lpstr>Enrolling certificates for smart cards</vt:lpstr>
      <vt:lpstr>Smart card management</vt:lpstr>
      <vt:lpstr>Lab: Deploying and using certificates</vt:lpstr>
      <vt:lpstr>Lab Scenario</vt:lpstr>
      <vt:lpstr>Lab Review</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apposite_emp1@outlook.com</dc:creator>
  <cp:lastModifiedBy>Jaime Odell</cp:lastModifiedBy>
  <cp:revision>15</cp:revision>
  <dcterms:created xsi:type="dcterms:W3CDTF">2016-12-29T11:56:05Z</dcterms:created>
  <dcterms:modified xsi:type="dcterms:W3CDTF">2017-01-26T17:40:00Z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CB2C85F3-83F8-4B9B-89F5-266DC74538B0</vt:lpwstr>
  </property>
  <property fmtid="{D5CDD505-2E9C-101B-9397-08002B2CF9AE}" pid="3" name="ArticulatePath">
    <vt:lpwstr>20742B_09_Source</vt:lpwstr>
  </property>
</Properties>
</file>