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theme/theme31.xml" ContentType="application/vnd.openxmlformats-officedocument.theme+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theme/theme32.xml" ContentType="application/vnd.openxmlformats-officedocument.theme+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3.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theme/theme34.xml" ContentType="application/vnd.openxmlformats-officedocument.theme+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theme/theme35.xml" ContentType="application/vnd.openxmlformats-officedocument.theme+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theme/theme36.xml" ContentType="application/vnd.openxmlformats-officedocument.theme+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theme/theme37.xml" ContentType="application/vnd.openxmlformats-officedocument.theme+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theme/theme38.xml" ContentType="application/vnd.openxmlformats-officedocument.theme+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theme/theme39.xml" ContentType="application/vnd.openxmlformats-officedocument.theme+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theme/theme40.xml" ContentType="application/vnd.openxmlformats-officedocument.theme+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theme/theme41.xml" ContentType="application/vnd.openxmlformats-officedocument.theme+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theme/theme42.xml" ContentType="application/vnd.openxmlformats-officedocument.theme+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theme/theme43.xml" ContentType="application/vnd.openxmlformats-officedocument.theme+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theme/theme44.xml" ContentType="application/vnd.openxmlformats-officedocument.theme+xml"/>
  <Override PartName="/ppt/slideLayouts/slideLayout528.xml" ContentType="application/vnd.openxmlformats-officedocument.presentationml.slideLayout+xml"/>
  <Override PartName="/ppt/slideLayouts/slideLayout529.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theme/theme45.xml" ContentType="application/vnd.openxmlformats-officedocument.theme+xml"/>
  <Override PartName="/ppt/slideLayouts/slideLayout540.xml" ContentType="application/vnd.openxmlformats-officedocument.presentationml.slideLayout+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0.xml" ContentType="application/vnd.openxmlformats-officedocument.presentationml.slideLayout+xml"/>
  <Override PartName="/ppt/slideLayouts/slideLayout551.xml" ContentType="application/vnd.openxmlformats-officedocument.presentationml.slideLayout+xml"/>
  <Override PartName="/ppt/theme/theme46.xml" ContentType="application/vnd.openxmlformats-officedocument.theme+xml"/>
  <Override PartName="/ppt/slideLayouts/slideLayout552.xml" ContentType="application/vnd.openxmlformats-officedocument.presentationml.slideLayout+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55.xml" ContentType="application/vnd.openxmlformats-officedocument.presentationml.slideLayout+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slideLayouts/slideLayout562.xml" ContentType="application/vnd.openxmlformats-officedocument.presentationml.slideLayout+xml"/>
  <Override PartName="/ppt/slideLayouts/slideLayout563.xml" ContentType="application/vnd.openxmlformats-officedocument.presentationml.slideLayout+xml"/>
  <Override PartName="/ppt/theme/theme47.xml" ContentType="application/vnd.openxmlformats-officedocument.theme+xml"/>
  <Override PartName="/ppt/slideLayouts/slideLayout564.xml" ContentType="application/vnd.openxmlformats-officedocument.presentationml.slideLayout+xml"/>
  <Override PartName="/ppt/slideLayouts/slideLayout565.xml" ContentType="application/vnd.openxmlformats-officedocument.presentationml.slideLayout+xml"/>
  <Override PartName="/ppt/slideLayouts/slideLayout566.xml" ContentType="application/vnd.openxmlformats-officedocument.presentationml.slideLayout+xml"/>
  <Override PartName="/ppt/slideLayouts/slideLayout567.xml" ContentType="application/vnd.openxmlformats-officedocument.presentationml.slideLayout+xml"/>
  <Override PartName="/ppt/slideLayouts/slideLayout568.xml" ContentType="application/vnd.openxmlformats-officedocument.presentationml.slideLayout+xml"/>
  <Override PartName="/ppt/slideLayouts/slideLayout569.xml" ContentType="application/vnd.openxmlformats-officedocument.presentationml.slideLayout+xml"/>
  <Override PartName="/ppt/slideLayouts/slideLayout570.xml" ContentType="application/vnd.openxmlformats-officedocument.presentationml.slideLayout+xml"/>
  <Override PartName="/ppt/slideLayouts/slideLayout571.xml" ContentType="application/vnd.openxmlformats-officedocument.presentationml.slideLayout+xml"/>
  <Override PartName="/ppt/slideLayouts/slideLayout572.xml" ContentType="application/vnd.openxmlformats-officedocument.presentationml.slideLayout+xml"/>
  <Override PartName="/ppt/slideLayouts/slideLayout573.xml" ContentType="application/vnd.openxmlformats-officedocument.presentationml.slideLayout+xml"/>
  <Override PartName="/ppt/slideLayouts/slideLayout574.xml" ContentType="application/vnd.openxmlformats-officedocument.presentationml.slideLayout+xml"/>
  <Override PartName="/ppt/slideLayouts/slideLayout575.xml" ContentType="application/vnd.openxmlformats-officedocument.presentationml.slideLayout+xml"/>
  <Override PartName="/ppt/theme/theme48.xml" ContentType="application/vnd.openxmlformats-officedocument.theme+xml"/>
  <Override PartName="/ppt/slideLayouts/slideLayout576.xml" ContentType="application/vnd.openxmlformats-officedocument.presentationml.slideLayout+xml"/>
  <Override PartName="/ppt/slideLayouts/slideLayout577.xml" ContentType="application/vnd.openxmlformats-officedocument.presentationml.slideLayout+xml"/>
  <Override PartName="/ppt/slideLayouts/slideLayout578.xml" ContentType="application/vnd.openxmlformats-officedocument.presentationml.slideLayout+xml"/>
  <Override PartName="/ppt/slideLayouts/slideLayout579.xml" ContentType="application/vnd.openxmlformats-officedocument.presentationml.slideLayout+xml"/>
  <Override PartName="/ppt/slideLayouts/slideLayout580.xml" ContentType="application/vnd.openxmlformats-officedocument.presentationml.slideLayout+xml"/>
  <Override PartName="/ppt/slideLayouts/slideLayout581.xml" ContentType="application/vnd.openxmlformats-officedocument.presentationml.slideLayout+xml"/>
  <Override PartName="/ppt/slideLayouts/slideLayout582.xml" ContentType="application/vnd.openxmlformats-officedocument.presentationml.slideLayout+xml"/>
  <Override PartName="/ppt/slideLayouts/slideLayout583.xml" ContentType="application/vnd.openxmlformats-officedocument.presentationml.slideLayout+xml"/>
  <Override PartName="/ppt/slideLayouts/slideLayout584.xml" ContentType="application/vnd.openxmlformats-officedocument.presentationml.slideLayout+xml"/>
  <Override PartName="/ppt/slideLayouts/slideLayout585.xml" ContentType="application/vnd.openxmlformats-officedocument.presentationml.slideLayout+xml"/>
  <Override PartName="/ppt/slideLayouts/slideLayout586.xml" ContentType="application/vnd.openxmlformats-officedocument.presentationml.slideLayout+xml"/>
  <Override PartName="/ppt/slideLayouts/slideLayout587.xml" ContentType="application/vnd.openxmlformats-officedocument.presentationml.slideLayout+xml"/>
  <Override PartName="/ppt/theme/theme49.xml" ContentType="application/vnd.openxmlformats-officedocument.theme+xml"/>
  <Override PartName="/ppt/slideLayouts/slideLayout588.xml" ContentType="application/vnd.openxmlformats-officedocument.presentationml.slideLayout+xml"/>
  <Override PartName="/ppt/slideLayouts/slideLayout589.xml" ContentType="application/vnd.openxmlformats-officedocument.presentationml.slideLayout+xml"/>
  <Override PartName="/ppt/slideLayouts/slideLayout590.xml" ContentType="application/vnd.openxmlformats-officedocument.presentationml.slideLayout+xml"/>
  <Override PartName="/ppt/slideLayouts/slideLayout591.xml" ContentType="application/vnd.openxmlformats-officedocument.presentationml.slideLayout+xml"/>
  <Override PartName="/ppt/slideLayouts/slideLayout592.xml" ContentType="application/vnd.openxmlformats-officedocument.presentationml.slideLayout+xml"/>
  <Override PartName="/ppt/slideLayouts/slideLayout593.xml" ContentType="application/vnd.openxmlformats-officedocument.presentationml.slideLayout+xml"/>
  <Override PartName="/ppt/slideLayouts/slideLayout594.xml" ContentType="application/vnd.openxmlformats-officedocument.presentationml.slideLayout+xml"/>
  <Override PartName="/ppt/slideLayouts/slideLayout595.xml" ContentType="application/vnd.openxmlformats-officedocument.presentationml.slideLayout+xml"/>
  <Override PartName="/ppt/slideLayouts/slideLayout596.xml" ContentType="application/vnd.openxmlformats-officedocument.presentationml.slideLayout+xml"/>
  <Override PartName="/ppt/slideLayouts/slideLayout597.xml" ContentType="application/vnd.openxmlformats-officedocument.presentationml.slideLayout+xml"/>
  <Override PartName="/ppt/slideLayouts/slideLayout598.xml" ContentType="application/vnd.openxmlformats-officedocument.presentationml.slideLayout+xml"/>
  <Override PartName="/ppt/slideLayouts/slideLayout599.xml" ContentType="application/vnd.openxmlformats-officedocument.presentationml.slideLayout+xml"/>
  <Override PartName="/ppt/theme/theme50.xml" ContentType="application/vnd.openxmlformats-officedocument.theme+xml"/>
  <Override PartName="/ppt/theme/theme5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90" r:id="rId9"/>
    <p:sldMasterId id="2147483803" r:id="rId10"/>
    <p:sldMasterId id="2147483816" r:id="rId11"/>
    <p:sldMasterId id="2147483829" r:id="rId12"/>
    <p:sldMasterId id="2147483842" r:id="rId13"/>
    <p:sldMasterId id="2147483868" r:id="rId14"/>
    <p:sldMasterId id="2147483881" r:id="rId15"/>
    <p:sldMasterId id="2147483894" r:id="rId16"/>
    <p:sldMasterId id="2147483907" r:id="rId17"/>
    <p:sldMasterId id="2147483920" r:id="rId18"/>
    <p:sldMasterId id="2147483933" r:id="rId19"/>
    <p:sldMasterId id="2147483946" r:id="rId20"/>
    <p:sldMasterId id="2147483959" r:id="rId21"/>
    <p:sldMasterId id="2147483972" r:id="rId22"/>
    <p:sldMasterId id="2147483985" r:id="rId23"/>
    <p:sldMasterId id="2147483998" r:id="rId24"/>
    <p:sldMasterId id="2147484011" r:id="rId25"/>
    <p:sldMasterId id="2147484024" r:id="rId26"/>
    <p:sldMasterId id="2147484037" r:id="rId27"/>
    <p:sldMasterId id="2147484050" r:id="rId28"/>
    <p:sldMasterId id="2147484063" r:id="rId29"/>
    <p:sldMasterId id="2147484076" r:id="rId30"/>
    <p:sldMasterId id="2147484089" r:id="rId31"/>
    <p:sldMasterId id="2147484102" r:id="rId32"/>
    <p:sldMasterId id="2147484115" r:id="rId33"/>
    <p:sldMasterId id="2147484128" r:id="rId34"/>
    <p:sldMasterId id="2147484141" r:id="rId35"/>
    <p:sldMasterId id="2147484154" r:id="rId36"/>
    <p:sldMasterId id="2147484167" r:id="rId37"/>
    <p:sldMasterId id="2147484180" r:id="rId38"/>
    <p:sldMasterId id="2147484193" r:id="rId39"/>
    <p:sldMasterId id="2147484219" r:id="rId40"/>
    <p:sldMasterId id="2147484232" r:id="rId41"/>
    <p:sldMasterId id="2147484245" r:id="rId42"/>
    <p:sldMasterId id="2147484258" r:id="rId43"/>
    <p:sldMasterId id="2147484271" r:id="rId44"/>
    <p:sldMasterId id="2147484284" r:id="rId45"/>
    <p:sldMasterId id="2147484297" r:id="rId46"/>
    <p:sldMasterId id="2147484310" r:id="rId47"/>
    <p:sldMasterId id="2147484323" r:id="rId48"/>
    <p:sldMasterId id="2147484336" r:id="rId49"/>
    <p:sldMasterId id="2147484349" r:id="rId50"/>
  </p:sldMasterIdLst>
  <p:notesMasterIdLst>
    <p:notesMasterId r:id="rId103"/>
  </p:notesMasterIdLst>
  <p:sldIdLst>
    <p:sldId id="256" r:id="rId51"/>
    <p:sldId id="257" r:id="rId52"/>
    <p:sldId id="258" r:id="rId53"/>
    <p:sldId id="259" r:id="rId54"/>
    <p:sldId id="260" r:id="rId55"/>
    <p:sldId id="261" r:id="rId56"/>
    <p:sldId id="262" r:id="rId57"/>
    <p:sldId id="263" r:id="rId58"/>
    <p:sldId id="310" r:id="rId59"/>
    <p:sldId id="311" r:id="rId60"/>
    <p:sldId id="266" r:id="rId61"/>
    <p:sldId id="267" r:id="rId62"/>
    <p:sldId id="268" r:id="rId63"/>
    <p:sldId id="269" r:id="rId64"/>
    <p:sldId id="270" r:id="rId65"/>
    <p:sldId id="312" r:id="rId66"/>
    <p:sldId id="272" r:id="rId67"/>
    <p:sldId id="273" r:id="rId68"/>
    <p:sldId id="274" r:id="rId69"/>
    <p:sldId id="275" r:id="rId70"/>
    <p:sldId id="301" r:id="rId71"/>
    <p:sldId id="302" r:id="rId72"/>
    <p:sldId id="276" r:id="rId73"/>
    <p:sldId id="277" r:id="rId74"/>
    <p:sldId id="278" r:id="rId75"/>
    <p:sldId id="279" r:id="rId76"/>
    <p:sldId id="280" r:id="rId77"/>
    <p:sldId id="281" r:id="rId78"/>
    <p:sldId id="303" r:id="rId79"/>
    <p:sldId id="304" r:id="rId80"/>
    <p:sldId id="305" r:id="rId81"/>
    <p:sldId id="282" r:id="rId82"/>
    <p:sldId id="283" r:id="rId83"/>
    <p:sldId id="284" r:id="rId84"/>
    <p:sldId id="285" r:id="rId85"/>
    <p:sldId id="286" r:id="rId86"/>
    <p:sldId id="306" r:id="rId87"/>
    <p:sldId id="287" r:id="rId88"/>
    <p:sldId id="288" r:id="rId89"/>
    <p:sldId id="289" r:id="rId90"/>
    <p:sldId id="290" r:id="rId91"/>
    <p:sldId id="291" r:id="rId92"/>
    <p:sldId id="292" r:id="rId93"/>
    <p:sldId id="293" r:id="rId94"/>
    <p:sldId id="294" r:id="rId95"/>
    <p:sldId id="307" r:id="rId96"/>
    <p:sldId id="308" r:id="rId97"/>
    <p:sldId id="309" r:id="rId98"/>
    <p:sldId id="295" r:id="rId99"/>
    <p:sldId id="296" r:id="rId100"/>
    <p:sldId id="299" r:id="rId101"/>
    <p:sldId id="300" r:id="rId102"/>
  </p:sldIdLst>
  <p:sldSz cx="9144000" cy="6858000" type="screen4x3"/>
  <p:notesSz cx="6858000" cy="9144000"/>
  <p:embeddedFontLst>
    <p:embeddedFont>
      <p:font typeface="Segoe UI" panose="020B0502040204020203" pitchFamily="34" charset="0"/>
      <p:regular r:id="rId104"/>
      <p:bold r:id="rId105"/>
      <p:italic r:id="rId106"/>
      <p:boldItalic r:id="rId107"/>
    </p:embeddedFont>
    <p:embeddedFont>
      <p:font typeface="Verdana" panose="020B0604030504040204" pitchFamily="34" charset="0"/>
      <p:regular r:id="rId108"/>
      <p:bold r:id="rId109"/>
      <p:italic r:id="rId110"/>
      <p:boldItalic r:id="rId111"/>
    </p:embeddedFont>
    <p:embeddedFont>
      <p:font typeface="Calibri" panose="020F0502020204030204" pitchFamily="34" charset="0"/>
      <p:regular r:id="rId112"/>
      <p:bold r:id="rId113"/>
      <p:italic r:id="rId114"/>
      <p:boldItalic r:id="rId1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250" autoAdjust="0"/>
    <p:restoredTop sz="94280" autoAdjust="0"/>
  </p:normalViewPr>
  <p:slideViewPr>
    <p:cSldViewPr snapToGrid="0">
      <p:cViewPr varScale="1">
        <p:scale>
          <a:sx n="114" d="100"/>
          <a:sy n="114" d="100"/>
        </p:scale>
        <p:origin x="150" y="102"/>
      </p:cViewPr>
      <p:guideLst/>
    </p:cSldViewPr>
  </p:slideViewPr>
  <p:notesTextViewPr>
    <p:cViewPr>
      <p:scale>
        <a:sx n="1" d="1"/>
        <a:sy n="1" d="1"/>
      </p:scale>
      <p:origin x="0" y="0"/>
    </p:cViewPr>
  </p:notesTextViewPr>
  <p:notesViewPr>
    <p:cSldViewPr snapToGrid="0">
      <p:cViewPr varScale="1">
        <p:scale>
          <a:sx n="87" d="100"/>
          <a:sy n="87" d="100"/>
        </p:scale>
        <p:origin x="1686"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117" Type="http://schemas.openxmlformats.org/officeDocument/2006/relationships/viewProps" Target="viewProps.xml"/><Relationship Id="rId21" Type="http://schemas.openxmlformats.org/officeDocument/2006/relationships/slideMaster" Target="slideMasters/slideMaster21.xml"/><Relationship Id="rId42" Type="http://schemas.openxmlformats.org/officeDocument/2006/relationships/slideMaster" Target="slideMasters/slideMaster42.xml"/><Relationship Id="rId47" Type="http://schemas.openxmlformats.org/officeDocument/2006/relationships/slideMaster" Target="slideMasters/slideMaster47.xml"/><Relationship Id="rId63" Type="http://schemas.openxmlformats.org/officeDocument/2006/relationships/slide" Target="slides/slide13.xml"/><Relationship Id="rId68" Type="http://schemas.openxmlformats.org/officeDocument/2006/relationships/slide" Target="slides/slide18.xml"/><Relationship Id="rId84" Type="http://schemas.openxmlformats.org/officeDocument/2006/relationships/slide" Target="slides/slide34.xml"/><Relationship Id="rId89" Type="http://schemas.openxmlformats.org/officeDocument/2006/relationships/slide" Target="slides/slide39.xml"/><Relationship Id="rId112" Type="http://schemas.openxmlformats.org/officeDocument/2006/relationships/font" Target="fonts/font9.fntdata"/><Relationship Id="rId16" Type="http://schemas.openxmlformats.org/officeDocument/2006/relationships/slideMaster" Target="slideMasters/slideMaster16.xml"/><Relationship Id="rId107" Type="http://schemas.openxmlformats.org/officeDocument/2006/relationships/font" Target="fonts/font4.fntdata"/><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53" Type="http://schemas.openxmlformats.org/officeDocument/2006/relationships/slide" Target="slides/slide3.xml"/><Relationship Id="rId58" Type="http://schemas.openxmlformats.org/officeDocument/2006/relationships/slide" Target="slides/slide8.xml"/><Relationship Id="rId66" Type="http://schemas.openxmlformats.org/officeDocument/2006/relationships/slide" Target="slides/slide16.xml"/><Relationship Id="rId74" Type="http://schemas.openxmlformats.org/officeDocument/2006/relationships/slide" Target="slides/slide24.xml"/><Relationship Id="rId79" Type="http://schemas.openxmlformats.org/officeDocument/2006/relationships/slide" Target="slides/slide29.xml"/><Relationship Id="rId87" Type="http://schemas.openxmlformats.org/officeDocument/2006/relationships/slide" Target="slides/slide37.xml"/><Relationship Id="rId102" Type="http://schemas.openxmlformats.org/officeDocument/2006/relationships/slide" Target="slides/slide52.xml"/><Relationship Id="rId110" Type="http://schemas.openxmlformats.org/officeDocument/2006/relationships/font" Target="fonts/font7.fntdata"/><Relationship Id="rId115" Type="http://schemas.openxmlformats.org/officeDocument/2006/relationships/font" Target="fonts/font12.fntdata"/><Relationship Id="rId5" Type="http://schemas.openxmlformats.org/officeDocument/2006/relationships/slideMaster" Target="slideMasters/slideMaster5.xml"/><Relationship Id="rId61" Type="http://schemas.openxmlformats.org/officeDocument/2006/relationships/slide" Target="slides/slide11.xml"/><Relationship Id="rId82" Type="http://schemas.openxmlformats.org/officeDocument/2006/relationships/slide" Target="slides/slide32.xml"/><Relationship Id="rId90" Type="http://schemas.openxmlformats.org/officeDocument/2006/relationships/slide" Target="slides/slide40.xml"/><Relationship Id="rId95" Type="http://schemas.openxmlformats.org/officeDocument/2006/relationships/slide" Target="slides/slide45.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Master" Target="slideMasters/slideMaster43.xml"/><Relationship Id="rId48" Type="http://schemas.openxmlformats.org/officeDocument/2006/relationships/slideMaster" Target="slideMasters/slideMaster48.xml"/><Relationship Id="rId56" Type="http://schemas.openxmlformats.org/officeDocument/2006/relationships/slide" Target="slides/slide6.xml"/><Relationship Id="rId64" Type="http://schemas.openxmlformats.org/officeDocument/2006/relationships/slide" Target="slides/slide14.xml"/><Relationship Id="rId69" Type="http://schemas.openxmlformats.org/officeDocument/2006/relationships/slide" Target="slides/slide19.xml"/><Relationship Id="rId77" Type="http://schemas.openxmlformats.org/officeDocument/2006/relationships/slide" Target="slides/slide27.xml"/><Relationship Id="rId100" Type="http://schemas.openxmlformats.org/officeDocument/2006/relationships/slide" Target="slides/slide50.xml"/><Relationship Id="rId105" Type="http://schemas.openxmlformats.org/officeDocument/2006/relationships/font" Target="fonts/font2.fntdata"/><Relationship Id="rId113" Type="http://schemas.openxmlformats.org/officeDocument/2006/relationships/font" Target="fonts/font10.fntdata"/><Relationship Id="rId118"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1.xml"/><Relationship Id="rId72" Type="http://schemas.openxmlformats.org/officeDocument/2006/relationships/slide" Target="slides/slide22.xml"/><Relationship Id="rId80" Type="http://schemas.openxmlformats.org/officeDocument/2006/relationships/slide" Target="slides/slide30.xml"/><Relationship Id="rId85" Type="http://schemas.openxmlformats.org/officeDocument/2006/relationships/slide" Target="slides/slide35.xml"/><Relationship Id="rId93" Type="http://schemas.openxmlformats.org/officeDocument/2006/relationships/slide" Target="slides/slide43.xml"/><Relationship Id="rId98"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Master" Target="slideMasters/slideMaster46.xml"/><Relationship Id="rId59" Type="http://schemas.openxmlformats.org/officeDocument/2006/relationships/slide" Target="slides/slide9.xml"/><Relationship Id="rId67" Type="http://schemas.openxmlformats.org/officeDocument/2006/relationships/slide" Target="slides/slide17.xml"/><Relationship Id="rId103" Type="http://schemas.openxmlformats.org/officeDocument/2006/relationships/notesMaster" Target="notesMasters/notesMaster1.xml"/><Relationship Id="rId108" Type="http://schemas.openxmlformats.org/officeDocument/2006/relationships/font" Target="fonts/font5.fntdata"/><Relationship Id="rId116" Type="http://schemas.openxmlformats.org/officeDocument/2006/relationships/presProps" Target="presProps.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54" Type="http://schemas.openxmlformats.org/officeDocument/2006/relationships/slide" Target="slides/slide4.xml"/><Relationship Id="rId62" Type="http://schemas.openxmlformats.org/officeDocument/2006/relationships/slide" Target="slides/slide12.xml"/><Relationship Id="rId70" Type="http://schemas.openxmlformats.org/officeDocument/2006/relationships/slide" Target="slides/slide20.xml"/><Relationship Id="rId75" Type="http://schemas.openxmlformats.org/officeDocument/2006/relationships/slide" Target="slides/slide25.xml"/><Relationship Id="rId83" Type="http://schemas.openxmlformats.org/officeDocument/2006/relationships/slide" Target="slides/slide33.xml"/><Relationship Id="rId88" Type="http://schemas.openxmlformats.org/officeDocument/2006/relationships/slide" Target="slides/slide38.xml"/><Relationship Id="rId91" Type="http://schemas.openxmlformats.org/officeDocument/2006/relationships/slide" Target="slides/slide41.xml"/><Relationship Id="rId96" Type="http://schemas.openxmlformats.org/officeDocument/2006/relationships/slide" Target="slides/slide46.xml"/><Relationship Id="rId11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Master" Target="slideMasters/slideMaster49.xml"/><Relationship Id="rId57" Type="http://schemas.openxmlformats.org/officeDocument/2006/relationships/slide" Target="slides/slide7.xml"/><Relationship Id="rId106" Type="http://schemas.openxmlformats.org/officeDocument/2006/relationships/font" Target="fonts/font3.fntdata"/><Relationship Id="rId114" Type="http://schemas.openxmlformats.org/officeDocument/2006/relationships/font" Target="fonts/font11.fntdata"/><Relationship Id="rId119" Type="http://schemas.openxmlformats.org/officeDocument/2006/relationships/tableStyles" Target="tableStyles.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Master" Target="slideMasters/slideMaster44.xml"/><Relationship Id="rId52" Type="http://schemas.openxmlformats.org/officeDocument/2006/relationships/slide" Target="slides/slide2.xml"/><Relationship Id="rId60" Type="http://schemas.openxmlformats.org/officeDocument/2006/relationships/slide" Target="slides/slide10.xml"/><Relationship Id="rId65" Type="http://schemas.openxmlformats.org/officeDocument/2006/relationships/slide" Target="slides/slide15.xml"/><Relationship Id="rId73" Type="http://schemas.openxmlformats.org/officeDocument/2006/relationships/slide" Target="slides/slide23.xml"/><Relationship Id="rId78" Type="http://schemas.openxmlformats.org/officeDocument/2006/relationships/slide" Target="slides/slide28.xml"/><Relationship Id="rId81" Type="http://schemas.openxmlformats.org/officeDocument/2006/relationships/slide" Target="slides/slide31.xml"/><Relationship Id="rId86" Type="http://schemas.openxmlformats.org/officeDocument/2006/relationships/slide" Target="slides/slide36.xml"/><Relationship Id="rId94" Type="http://schemas.openxmlformats.org/officeDocument/2006/relationships/slide" Target="slides/slide44.xml"/><Relationship Id="rId99" Type="http://schemas.openxmlformats.org/officeDocument/2006/relationships/slide" Target="slides/slide49.xml"/><Relationship Id="rId101" Type="http://schemas.openxmlformats.org/officeDocument/2006/relationships/slide" Target="slides/slide5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font" Target="fonts/font6.fntdata"/><Relationship Id="rId34" Type="http://schemas.openxmlformats.org/officeDocument/2006/relationships/slideMaster" Target="slideMasters/slideMaster34.xml"/><Relationship Id="rId50" Type="http://schemas.openxmlformats.org/officeDocument/2006/relationships/slideMaster" Target="slideMasters/slideMaster50.xml"/><Relationship Id="rId55" Type="http://schemas.openxmlformats.org/officeDocument/2006/relationships/slide" Target="slides/slide5.xml"/><Relationship Id="rId76" Type="http://schemas.openxmlformats.org/officeDocument/2006/relationships/slide" Target="slides/slide26.xml"/><Relationship Id="rId97" Type="http://schemas.openxmlformats.org/officeDocument/2006/relationships/slide" Target="slides/slide47.xml"/><Relationship Id="rId104" Type="http://schemas.openxmlformats.org/officeDocument/2006/relationships/font" Target="fonts/font1.fntdata"/><Relationship Id="rId7" Type="http://schemas.openxmlformats.org/officeDocument/2006/relationships/slideMaster" Target="slideMasters/slideMaster7.xml"/><Relationship Id="rId71" Type="http://schemas.openxmlformats.org/officeDocument/2006/relationships/slide" Target="slides/slide21.xml"/><Relationship Id="rId92" Type="http://schemas.openxmlformats.org/officeDocument/2006/relationships/slide" Target="slides/slide42.xml"/><Relationship Id="rId2" Type="http://schemas.openxmlformats.org/officeDocument/2006/relationships/slideMaster" Target="slideMasters/slideMaster2.xml"/><Relationship Id="rId29" Type="http://schemas.openxmlformats.org/officeDocument/2006/relationships/slideMaster" Target="slideMasters/slideMaster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20D01B-83CB-4837-A94F-D49BDE33E316}" type="datetimeFigureOut">
              <a:rPr lang="en-US" smtClean="0"/>
              <a:t>1/26/2017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0F7987-2D5B-4BB1-8B75-EAE4AED11DD1}" type="slidenum">
              <a:rPr lang="en-US" smtClean="0"/>
              <a:t>‹#›</a:t>
            </a:fld>
            <a:endParaRPr lang="en-US"/>
          </a:p>
        </p:txBody>
      </p:sp>
    </p:spTree>
    <p:extLst>
      <p:ext uri="{BB962C8B-B14F-4D97-AF65-F5344CB8AC3E}">
        <p14:creationId xmlns:p14="http://schemas.microsoft.com/office/powerpoint/2010/main" val="441849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aka.ms/Ncq8jm"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Presentation: </a:t>
            </a:r>
            <a:r>
              <a:rPr lang="en-US" sz="1000" b="1">
                <a:effectLst/>
                <a:latin typeface="Arial" panose="020B0604020202020204" pitchFamily="34" charset="0"/>
                <a:ea typeface="Calibri" panose="020F0502020204030204" pitchFamily="34" charset="0"/>
                <a:cs typeface="Times New Roman" panose="02020603050405020304" pitchFamily="18" charset="0"/>
              </a:rPr>
              <a:t>90 minutes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Lab: </a:t>
            </a:r>
            <a:r>
              <a:rPr lang="en-US" sz="1000" b="1">
                <a:effectLst/>
                <a:latin typeface="Arial" panose="020B0604020202020204" pitchFamily="34" charset="0"/>
                <a:ea typeface="Calibri" panose="020F0502020204030204" pitchFamily="34" charset="0"/>
                <a:cs typeface="Times New Roman" panose="02020603050405020304" pitchFamily="18" charset="0"/>
              </a:rPr>
              <a:t>90 minutes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 </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Segoe UI" panose="020B0502040204020203" pitchFamily="34" charset="0"/>
              </a:rPr>
              <a:t>Describe Active Directory Federation Services (AD FS).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Explain how to deploy AD FS.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Explain how to implement AD FS for a single organization.</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Explain how to extend AD FS to external clients.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Implement single sign-on (SSO) to support online services.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Bef>
                <a:spcPts val="900"/>
              </a:spcBef>
              <a:spcAft>
                <a:spcPts val="995"/>
              </a:spcAft>
            </a:pPr>
            <a:r>
              <a:rPr lang="en-US" sz="1000" b="1">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15000"/>
              </a:lnSpc>
              <a:spcAft>
                <a:spcPts val="995"/>
              </a:spcAft>
            </a:pPr>
            <a:r>
              <a:rPr lang="en-US" sz="1000">
                <a:effectLst/>
                <a:latin typeface="Arial" panose="020B0604020202020204" pitchFamily="34" charset="0"/>
                <a:ea typeface="Calibri" panose="020F0502020204030204" pitchFamily="34" charset="0"/>
                <a:cs typeface="Segoe UI" panose="020B0502040204020203" pitchFamily="34" charset="0"/>
              </a:rPr>
              <a:t>To teach this module, you need the Microsoft PowerPoint file </a:t>
            </a:r>
            <a:r>
              <a:rPr lang="en-US" sz="1000" b="1">
                <a:effectLst/>
                <a:latin typeface="Arial" panose="020B0604020202020204" pitchFamily="34" charset="0"/>
                <a:ea typeface="Calibri" panose="020F0502020204030204" pitchFamily="34" charset="0"/>
                <a:cs typeface="Times New Roman" panose="02020603050405020304" pitchFamily="18" charset="0"/>
              </a:rPr>
              <a:t>20742B_04.pptx</a:t>
            </a:r>
            <a:r>
              <a:rPr lang="en-US" sz="1000">
                <a:effectLst/>
                <a:latin typeface="Arial" panose="020B0604020202020204" pitchFamily="34" charset="0"/>
                <a:ea typeface="Calibri" panose="020F0502020204030204" pitchFamily="34" charset="0"/>
                <a:cs typeface="Segoe UI" panose="020B0502040204020203" pitchFamily="34" charset="0"/>
              </a:rPr>
              <a: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Bef>
                <a:spcPts val="900"/>
              </a:spcBef>
              <a:spcAft>
                <a:spcPts val="995"/>
              </a:spcAft>
            </a:pPr>
            <a:r>
              <a:rPr lang="en-US" sz="1000" b="1">
                <a:effectLst/>
                <a:latin typeface="Arial" panose="020B0604020202020204" pitchFamily="34" charset="0"/>
                <a:ea typeface="Times New Roman" panose="02020603050405020304" pitchFamily="18" charset="0"/>
                <a:cs typeface="Segoe UI" panose="020B0502040204020203" pitchFamily="34" charset="0"/>
              </a:rPr>
              <a:t>Preparation tasks</a:t>
            </a:r>
          </a:p>
          <a:p>
            <a:pPr fontAlgn="base">
              <a:lnSpc>
                <a:spcPct val="115000"/>
              </a:lnSpc>
              <a:spcAft>
                <a:spcPts val="995"/>
              </a:spcAft>
            </a:pPr>
            <a:r>
              <a:rPr lang="en-US" sz="1000">
                <a:effectLst/>
                <a:latin typeface="Arial" panose="020B0604020202020204" pitchFamily="34" charset="0"/>
                <a:ea typeface="Times New Roman" panose="02020603050405020304" pitchFamily="18" charset="0"/>
                <a:cs typeface="Segoe UI" panose="020B0502040204020203" pitchFamily="34" charset="0"/>
              </a:rPr>
              <a:t>To prepare for this module, you should:</a:t>
            </a:r>
            <a:endParaRPr lang="en-US" sz="100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Segoe UI" panose="020B0502040204020203" pitchFamily="34" charset="0"/>
              </a:rPr>
              <a:t>Read all of this module’s materials.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Segoe UI" panose="020B0502040204020203" pitchFamily="34" charset="0"/>
              </a:rPr>
              <a:t>Practice performing the demonstrations and the lab.</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Segoe UI" panose="020B0502040204020203" pitchFamily="34" charset="0"/>
              </a:rPr>
              <a:t>Work through the Module Review and Takeaways section to determine how you will use the information to reinforce student learning and promote knowledge transfer to on-the-job performance.</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As you prepare for this class, it is imperative that you complete the lab yourself. This gives you an understanding of how the lab works, as well as the concepts that the lab covers. This allows you to provide meaningful hints to students who might have issues while working in the lab. Furthermore, it will help guide your lecture to ensure that you discuss the concepts that the lab covers. </a:t>
            </a:r>
          </a:p>
        </p:txBody>
      </p:sp>
      <p:sp>
        <p:nvSpPr>
          <p:cNvPr id="4" name="Slide Number Placeholder 3"/>
          <p:cNvSpPr>
            <a:spLocks noGrp="1"/>
          </p:cNvSpPr>
          <p:nvPr>
            <p:ph type="sldNum" sz="quarter" idx="10"/>
          </p:nvPr>
        </p:nvSpPr>
        <p:spPr/>
        <p:txBody>
          <a:bodyPr/>
          <a:lstStyle/>
          <a:p>
            <a:fld id="{7B0F7987-2D5B-4BB1-8B75-EAE4AED11DD1}"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577616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diagram illustrates the 11 steps that the student handbook describes.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you describe this scenario, emphasize the areas of control in each organization. Trey Research, which is the account partner, or claims provider, has complete control over its user accounts and authentication mechanisms. A. Datum Corporation has no control over how Trey Research implements its user accounts. On the other hand, A. Datum Corporation, as the relying party, has complete control over the application and the access it grants to the application. </a:t>
            </a:r>
            <a:r>
              <a:rPr lang="en-US" sz="1000">
                <a:effectLst/>
                <a:latin typeface="Arial" panose="020B0604020202020204" pitchFamily="34" charset="0"/>
                <a:ea typeface="Calibri" panose="020F0502020204030204" pitchFamily="34" charset="0"/>
                <a:cs typeface="Times New Roman" panose="02020603050405020304" pitchFamily="18" charset="0"/>
              </a:rPr>
              <a:t>To enable the relationship, the organizations must agree on what kinds of claims each party will provide and accept, and they must exchange certificates and public keys.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730912F-634D-4A8B-8560-D2976403809C}"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248312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Provide an overview of the lesson.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Windows Server 2016, the federation server proxy functionality is part of the Web Application Proxy role.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True</a:t>
            </a:r>
            <a:endParaRPr lang="en-US"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federation server proxy is an optional component that you usually deploy in a perimeter network. It does not add any functionality to the AD FS deployment, but it provides a layer of security enhancement for connections from the Internet to the federation server. In Windows Server 2016, the federation server proxy functionality is part of Web Application Proxy.</a:t>
            </a: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B0F7987-2D5B-4BB1-8B75-EAE4AED11DD1}"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2251973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This topic’s goal is to provide an overview of the terminology and components that this module detail explains in more detail. Do not spend a lot of time on this topic, and avoid going into too much detail for any of the terms.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B0F7987-2D5B-4BB1-8B75-EAE4AED11DD1}"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513668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You might need to discuss the concept of a split Domain Name System (DNS) with the students. In most cases, organizations implement a split DNS to allow users, both internal and external, to resolve DNS names to different IP addresses when accessing the network. For example, if an organization deploys a federation server proxy, the federation server fully qualified domain name (FQDN) from the Internet must point to the public IP address of the federation server proxy. That same FQDN from the perimeter network resolves to the federation server on the internal network. Therefore, a split DNS is required to help ensure that the perimeter network has access to something other than the Internet DNS.</a:t>
            </a:r>
          </a:p>
        </p:txBody>
      </p:sp>
      <p:sp>
        <p:nvSpPr>
          <p:cNvPr id="4" name="Slide Number Placeholder 3"/>
          <p:cNvSpPr>
            <a:spLocks noGrp="1"/>
          </p:cNvSpPr>
          <p:nvPr>
            <p:ph type="sldNum" sz="quarter" idx="10"/>
          </p:nvPr>
        </p:nvSpPr>
        <p:spPr/>
        <p:txBody>
          <a:bodyPr/>
          <a:lstStyle/>
          <a:p>
            <a:fld id="{7B0F7987-2D5B-4BB1-8B75-EAE4AED11DD1}"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258105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It is important that the s</a:t>
            </a:r>
            <a:r>
              <a:rPr lang="en-US" sz="1000">
                <a:effectLst/>
                <a:latin typeface="Arial" panose="020B0604020202020204" pitchFamily="34" charset="0"/>
                <a:ea typeface="Calibri" panose="020F0502020204030204" pitchFamily="34" charset="0"/>
                <a:cs typeface="Segoe UI" panose="020B0502040204020203" pitchFamily="34" charset="0"/>
              </a:rPr>
              <a:t>tudents understand the role of certificates in an AD FS deployment, so be prepared to spend extra time on this topic. If the students are not familiar with the certification authority (CA) options, describe the differences between using a public CA and deploying an internal CA by using Active Directory Certificate Services (AD CS).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Emphasize the concept of certificate trust. For certificates to be trusted by federation servers and clients, the certificates must be issued by a CA that is trusted by the servers and clients, or the servers and clients must be explicitly configured to trust the certificates.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If the students are not familiar with AD CS, spend some time discussing the option of using AD CS to deploy an internal, private CA. Discuss the advantages of this deployment, such as a lower cost, complete control of the CA deployment, and the automatic enrollment of certificates. Also, explain to the students that they must carefully plan the deployment to help ensure that it provides the appropriate services while maintaining the maximum security enhancement</a:t>
            </a:r>
            <a:r>
              <a:rPr lang="en-US" sz="100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7B0F7987-2D5B-4BB1-8B75-EAE4AED11DD1}"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3318746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The </a:t>
            </a: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students must understand the material that this topic covers if they want to understand the rest of this module, because the terms </a:t>
            </a:r>
            <a:r>
              <a:rPr lang="en-US" sz="1000" i="1">
                <a:effectLst/>
                <a:latin typeface="Arial" panose="020B0604020202020204" pitchFamily="34" charset="0"/>
                <a:ea typeface="Calibri" panose="020F0502020204030204" pitchFamily="34" charset="0"/>
                <a:cs typeface="Times New Roman" panose="02020603050405020304" pitchFamily="18" charset="0"/>
              </a:rPr>
              <a:t>claims provider</a:t>
            </a: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 and </a:t>
            </a:r>
            <a:r>
              <a:rPr lang="en-US" sz="1000" i="1">
                <a:effectLst/>
                <a:latin typeface="Arial" panose="020B0604020202020204" pitchFamily="34" charset="0"/>
                <a:ea typeface="Calibri" panose="020F0502020204030204" pitchFamily="34" charset="0"/>
                <a:cs typeface="Times New Roman" panose="02020603050405020304" pitchFamily="18" charset="0"/>
              </a:rPr>
              <a:t>relying party</a:t>
            </a: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 are used throughout. Make it clear that the </a:t>
            </a:r>
            <a:r>
              <a:rPr lang="en-US" sz="1000">
                <a:effectLst/>
                <a:latin typeface="Arial" panose="020B0604020202020204" pitchFamily="34" charset="0"/>
                <a:ea typeface="Calibri" panose="020F0502020204030204" pitchFamily="34" charset="0"/>
                <a:cs typeface="Times New Roman" panose="02020603050405020304" pitchFamily="18" charset="0"/>
              </a:rPr>
              <a:t>claims provider</a:t>
            </a: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 is the server that issues claims and authenticates users. The </a:t>
            </a:r>
            <a:r>
              <a:rPr lang="en-US" sz="1000">
                <a:effectLst/>
                <a:latin typeface="Arial" panose="020B0604020202020204" pitchFamily="34" charset="0"/>
                <a:ea typeface="Calibri" panose="020F0502020204030204" pitchFamily="34" charset="0"/>
                <a:cs typeface="Times New Roman" panose="02020603050405020304" pitchFamily="18" charset="0"/>
              </a:rPr>
              <a:t>relying p</a:t>
            </a: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arty is located where the application is located, and it consumes the claims issued by the claims provider.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Ensure that the students understand that a single AD FS federation server can be both a claims provider and a relying party. In a single-organization deployment of AD FS, the federation server authenticates users and creates claims, but it also consumes those claims and issues tokens for application access.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B0F7987-2D5B-4BB1-8B75-EAE4AED11DD1}"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337207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diagram illustrates the eleven steps that the student handbook describes.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Stress the similarity of the business-to-business scenario to the cloud-based services scenario. The communication flow between client computers and AD FS servers is exactly the same. Highlight that you can extend the Microsoft Exchange Online example to any cloud-based service that uses claims-based authentication.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Highlight that you can extend the Microsoft Office 365 example so that it applies to any cloud-based service that uses claims-based authentication.</a:t>
            </a:r>
          </a:p>
        </p:txBody>
      </p:sp>
      <p:sp>
        <p:nvSpPr>
          <p:cNvPr id="4" name="Slide Number Placeholder 3"/>
          <p:cNvSpPr>
            <a:spLocks noGrp="1"/>
          </p:cNvSpPr>
          <p:nvPr>
            <p:ph type="sldNum" sz="quarter" idx="10"/>
          </p:nvPr>
        </p:nvSpPr>
        <p:spPr/>
        <p:txBody>
          <a:bodyPr/>
          <a:lstStyle/>
          <a:p>
            <a:fld id="{F730912F-634D-4A8B-8560-D2976403809C}"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2715507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B0F7987-2D5B-4BB1-8B75-EAE4AED11DD1}"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582256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B0F7987-2D5B-4BB1-8B75-EAE4AED11DD1}"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2077453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B0F7987-2D5B-4BB1-8B75-EAE4AED11DD1}"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527520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Provide an overview of the module.</a:t>
            </a:r>
          </a:p>
        </p:txBody>
      </p:sp>
      <p:sp>
        <p:nvSpPr>
          <p:cNvPr id="4" name="Slide Number Placeholder 3"/>
          <p:cNvSpPr>
            <a:spLocks noGrp="1"/>
          </p:cNvSpPr>
          <p:nvPr>
            <p:ph type="sldNum" sz="quarter" idx="10"/>
          </p:nvPr>
        </p:nvSpPr>
        <p:spPr/>
        <p:txBody>
          <a:bodyPr/>
          <a:lstStyle/>
          <a:p>
            <a:fld id="{7B0F7987-2D5B-4BB1-8B75-EAE4AED11DD1}"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2768486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Mention that the name that you use for AD FS should differ from the server name. This helps to ensure that you can use load balancing.</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you complete the demonstration, leave all of the virtual machines running. </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For this demonstration, you will use the available virtual machine environment. Before you begin the demonstration, complete the following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On the host computer, start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Hyper–V Manager</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In Hyper-V Manager,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20742B-LON-DC1</a:t>
            </a:r>
            <a:r>
              <a:rPr lang="en-US" sz="1000" dirty="0">
                <a:effectLst/>
                <a:latin typeface="Arial" panose="020B0604020202020204" pitchFamily="34" charset="0"/>
                <a:ea typeface="Times New Roman" panose="02020603050405020304" pitchFamily="18" charset="0"/>
                <a:cs typeface="Segoe UI" panose="020B0502040204020203" pitchFamily="34" charset="0"/>
              </a:rPr>
              <a:t>, and then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effectLst/>
                <a:latin typeface="Arial" panose="020B0604020202020204" pitchFamily="34" charset="0"/>
                <a:ea typeface="Times New Roman" panose="02020603050405020304" pitchFamily="18" charset="0"/>
                <a:cs typeface="Segoe UI" panose="020B0502040204020203" pitchFamily="34"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effectLst/>
                <a:latin typeface="Arial" panose="020B0604020202020204" pitchFamily="34" charset="0"/>
                <a:ea typeface="Times New Roman" panose="02020603050405020304" pitchFamily="18" charset="0"/>
                <a:cs typeface="Segoe UI" panose="020B0502040204020203" pitchFamily="34"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effectLst/>
                <a:latin typeface="Arial" panose="020B0604020202020204" pitchFamily="34" charset="0"/>
                <a:ea typeface="Times New Roman" panose="02020603050405020304" pitchFamily="18" charset="0"/>
                <a:cs typeface="Segoe UI" panose="020B0502040204020203" pitchFamily="34" charset="0"/>
              </a:rPr>
              <a:t>. Wait until the virtual machine starts.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Sign in by using the following credentials: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Segoe UI" panose="020B0502040204020203" pitchFamily="34" charset="0"/>
              </a:rPr>
              <a:t>User name: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\Administrator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Segoe UI" panose="020B0502040204020203" pitchFamily="34" charset="0"/>
              </a:rPr>
              <a:t>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228600" indent="-228600">
              <a:lnSpc>
                <a:spcPct val="107000"/>
              </a:lnSpc>
              <a:spcAft>
                <a:spcPts val="800"/>
              </a:spcAft>
              <a:buFont typeface="+mj-lt"/>
              <a:buAutoNum type="arabicPeriod"/>
            </a:pPr>
            <a:r>
              <a:rPr lang="en-US" sz="1000" dirty="0">
                <a:effectLst/>
                <a:latin typeface="Arial" panose="020B0604020202020204" pitchFamily="34" charset="0"/>
                <a:ea typeface="Calibri" panose="020F0502020204030204" pitchFamily="34" charset="0"/>
                <a:cs typeface="Segoe UI" panose="020B0502040204020203" pitchFamily="34" charset="0"/>
              </a:rPr>
              <a:t>Repeat steps 2 through 4 for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20742B-LON-SVR1</a:t>
            </a:r>
            <a:r>
              <a:rPr lang="en-US" sz="1000" dirty="0">
                <a:effectLst/>
                <a:latin typeface="Arial" panose="020B0604020202020204" pitchFamily="34" charset="0"/>
                <a:ea typeface="Calibri" panose="020F0502020204030204" pitchFamily="34" charset="0"/>
                <a:cs typeface="Segoe UI" panose="020B0502040204020203" pitchFamily="34" charset="0"/>
              </a:rPr>
              <a:t>.</a:t>
            </a:r>
          </a:p>
          <a:p>
            <a:pPr>
              <a:lnSpc>
                <a:spcPct val="107000"/>
              </a:lnSpc>
              <a:spcAft>
                <a:spcPts val="800"/>
              </a:spcAft>
            </a:pPr>
            <a:endParaRPr lang="en-US" sz="1000" dirty="0">
              <a:latin typeface="Arial" panose="020B0604020202020204"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Segoe UI" panose="020B0502040204020203" pitchFamily="34" charset="0"/>
              </a:rPr>
              <a:t>Demonstration Steps</a:t>
            </a:r>
            <a:endParaRPr lang="en-US"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Install AD FS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the command prompt, type the following command, and then press Enter: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Add-</a:t>
            </a:r>
            <a:r>
              <a:rPr lang="en-US" sz="1000" dirty="0" err="1">
                <a:effectLst/>
                <a:latin typeface="Arial" panose="020B0604020202020204" pitchFamily="34" charset="0"/>
                <a:ea typeface="Times New Roman" panose="02020603050405020304" pitchFamily="18" charset="0"/>
                <a:cs typeface="Times New Roman" panose="02020603050405020304" pitchFamily="18" charset="0"/>
              </a:rPr>
              <a:t>KdsRootKey</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err="1">
                <a:effectLst/>
                <a:latin typeface="Arial" panose="020B0604020202020204" pitchFamily="34" charset="0"/>
                <a:ea typeface="Times New Roman" panose="02020603050405020304" pitchFamily="18" charset="0"/>
                <a:cs typeface="Times New Roman" panose="02020603050405020304" pitchFamily="18" charset="0"/>
              </a:rPr>
              <a:t>EffectiveTime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((Get-Date).</a:t>
            </a:r>
            <a:r>
              <a:rPr lang="en-US" sz="1000" dirty="0" err="1">
                <a:effectLst/>
                <a:latin typeface="Arial" panose="020B0604020202020204" pitchFamily="34" charset="0"/>
                <a:ea typeface="Times New Roman" panose="02020603050405020304" pitchFamily="18" charset="0"/>
                <a:cs typeface="Times New Roman" panose="02020603050405020304" pitchFamily="18" charset="0"/>
              </a:rPr>
              <a:t>AddHours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(-10))</a:t>
            </a:r>
          </a:p>
          <a:p>
            <a:pPr marL="457200" marR="0">
              <a:lnSpc>
                <a:spcPct val="115000"/>
              </a:lnSpc>
              <a:spcBef>
                <a:spcPts val="0"/>
              </a:spcBef>
              <a:spcAft>
                <a:spcPts val="995"/>
              </a:spcAft>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This command creates the Microsoft Group Key Distribution Service root key to generate group Managed Service Account (</a:t>
            </a:r>
            <a:r>
              <a:rPr lang="en-US" sz="10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gMSA</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passwords for the account that will be used later in this lab. You should receive a globally unique identifier (GUID) as a response to this command.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in Server Manager,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Manage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Roles and Features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7B0F7987-2D5B-4BB1-8B75-EAE4AED11DD1}"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619306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Add Roles and Features Wizard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Before you begin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installation type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Role-based or feature-based installation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destination server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server roles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Active Directory Federation Services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check box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features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Active Directory Federation Services (AD FS)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 installation selections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Wait until the installation is complete,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Add a DNS record for AD FS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Server Manager,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Tools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DNS Manager,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Forward Lookup Zones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Host (A or AAAA)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Host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adfs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IP address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172.16.0.10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Host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DNS Manager.</a:t>
            </a:r>
          </a:p>
        </p:txBody>
      </p:sp>
      <p:sp>
        <p:nvSpPr>
          <p:cNvPr id="4" name="Slide Number Placeholder 3"/>
          <p:cNvSpPr>
            <a:spLocks noGrp="1"/>
          </p:cNvSpPr>
          <p:nvPr>
            <p:ph type="sldNum" sz="quarter" idx="10"/>
          </p:nvPr>
        </p:nvSpPr>
        <p:spPr/>
        <p:txBody>
          <a:bodyPr/>
          <a:lstStyle/>
          <a:p>
            <a:fld id="{7B0F7987-2D5B-4BB1-8B75-EAE4AED11DD1}" type="slidenum">
              <a:rPr lang="en-US" smtClean="0"/>
              <a:t>21</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2777668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Configure AD FS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Server Manager,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Notifications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icon,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 the federation service on this server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Active Directory Federation Services Configuration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Welcome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the first federation server in a federation server farm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to Active Directory Domain Services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use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perform the configuration.</a:t>
            </a: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Service 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SSL Certificate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adfs.adatum.com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Federation Service Display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 Datum Corporation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Service Account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Group Managed Service Account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Account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ADFSService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Configuration Database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database on this server using Windows Internal Database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Review Options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Pre-requisite Checks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7B0F7987-2D5B-4BB1-8B75-EAE4AED11DD1}" type="slidenum">
              <a:rPr lang="en-US" smtClean="0"/>
              <a:t>22</a:t>
            </a:fld>
            <a:endParaRPr lang="en-US"/>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9636979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Provide an overview of the lesson.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are claim rules? What can you use claim rules for?</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Claim rules define how AD FS servers send and consume claims. Claim rules define the business logic that is applied to claims that</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the claims providers provide and that the relying parties accept</a:t>
            </a:r>
            <a:r>
              <a:rPr lang="en-US" sz="1000" dirty="0">
                <a:effectLst/>
                <a:latin typeface="Arial" panose="020B0604020202020204" pitchFamily="34" charset="0"/>
                <a:ea typeface="Calibri" panose="020F0502020204030204" pitchFamily="34" charset="0"/>
                <a:cs typeface="Times New Roman" panose="02020603050405020304" pitchFamily="18" charset="0"/>
              </a:rPr>
              <a:t>. You can use claim rules to: </a:t>
            </a: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Define which incoming claims are accepted from one or more claims providers.</a:t>
            </a: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Define which outbound claims are provided to one or more relying parties.</a:t>
            </a: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panose="020B0604020202020204" pitchFamily="34" charset="0"/>
                <a:ea typeface="Calibri" panose="020F0502020204030204" pitchFamily="34" charset="0"/>
                <a:cs typeface="Times New Roman" panose="02020603050405020304" pitchFamily="18" charset="0"/>
              </a:rPr>
              <a:t>Apply authorization rules to enable access to a specific relying party for one or more users or groups of users.</a:t>
            </a:r>
          </a:p>
        </p:txBody>
      </p:sp>
      <p:sp>
        <p:nvSpPr>
          <p:cNvPr id="4" name="Slide Number Placeholder 3"/>
          <p:cNvSpPr>
            <a:spLocks noGrp="1"/>
          </p:cNvSpPr>
          <p:nvPr>
            <p:ph type="sldNum" sz="quarter" idx="10"/>
          </p:nvPr>
        </p:nvSpPr>
        <p:spPr/>
        <p:txBody>
          <a:bodyPr/>
          <a:lstStyle/>
          <a:p>
            <a:fld id="{7B0F7987-2D5B-4BB1-8B75-EAE4AED11DD1}"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3414967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The concept of claims should be simple for students to understand. You can use a driver’s license example to describe claims. A state, province, or region (the claims provider) issues driver’s licenses to its residents. When a user travels to another state. province, or region, the user presents the license (the claim) to an official (the relying party). If the official deems the license trustworthy, the user is admitted into the state, province, or region. The license </a:t>
            </a:r>
            <a:r>
              <a:rPr lang="en-US" sz="1000">
                <a:effectLst/>
                <a:latin typeface="Arial" panose="020B0604020202020204" pitchFamily="34" charset="0"/>
                <a:ea typeface="Calibri" panose="020F0502020204030204" pitchFamily="34" charset="0"/>
                <a:cs typeface="Times New Roman" panose="02020603050405020304" pitchFamily="18" charset="0"/>
              </a:rPr>
              <a:t>might </a:t>
            </a:r>
            <a:r>
              <a:rPr lang="en-US" sz="1000">
                <a:effectLst/>
                <a:latin typeface="Arial" panose="020B0604020202020204" pitchFamily="34" charset="0"/>
                <a:ea typeface="Calibri" panose="020F0502020204030204" pitchFamily="34" charset="0"/>
                <a:cs typeface="Segoe UI" panose="020B0502040204020203" pitchFamily="34" charset="0"/>
              </a:rPr>
              <a:t>even be used to make additional decisions. For example, if a specific state, province, or region issues the driver’s license, the user </a:t>
            </a:r>
            <a:r>
              <a:rPr lang="en-US" sz="1000">
                <a:effectLst/>
                <a:latin typeface="Arial" panose="020B0604020202020204" pitchFamily="34" charset="0"/>
                <a:ea typeface="Calibri" panose="020F0502020204030204" pitchFamily="34" charset="0"/>
                <a:cs typeface="Times New Roman" panose="02020603050405020304" pitchFamily="18" charset="0"/>
              </a:rPr>
              <a:t>might </a:t>
            </a:r>
            <a:r>
              <a:rPr lang="en-US" sz="1000">
                <a:effectLst/>
                <a:latin typeface="Arial" panose="020B0604020202020204" pitchFamily="34" charset="0"/>
                <a:ea typeface="Calibri" panose="020F0502020204030204" pitchFamily="34" charset="0"/>
                <a:cs typeface="Segoe UI" panose="020B0502040204020203" pitchFamily="34" charset="0"/>
              </a:rPr>
              <a:t>have to provide additional information, such as a vehicle registration, to drive a vehicle.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Spend some time on the options for populating claims. Most of the students will not have trouble understanding the role AD DS information might play in providing retrievable values, but you </a:t>
            </a:r>
            <a:r>
              <a:rPr lang="en-US" sz="1000">
                <a:effectLst/>
                <a:latin typeface="Arial" panose="020B0604020202020204" pitchFamily="34" charset="0"/>
                <a:ea typeface="Calibri" panose="020F0502020204030204" pitchFamily="34" charset="0"/>
                <a:cs typeface="Times New Roman" panose="02020603050405020304" pitchFamily="18" charset="0"/>
              </a:rPr>
              <a:t>might </a:t>
            </a:r>
            <a:r>
              <a:rPr lang="en-US" sz="1000">
                <a:effectLst/>
                <a:latin typeface="Arial" panose="020B0604020202020204" pitchFamily="34" charset="0"/>
                <a:ea typeface="Calibri" panose="020F0502020204030204" pitchFamily="34" charset="0"/>
                <a:cs typeface="Segoe UI" panose="020B0502040204020203" pitchFamily="34" charset="0"/>
              </a:rPr>
              <a:t>have to spend additional time describing the calculated and transformed values.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B0F7987-2D5B-4BB1-8B75-EAE4AED11DD1}"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228134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effectLst/>
                <a:latin typeface="Arial" panose="020B0604020202020204" pitchFamily="34" charset="0"/>
                <a:ea typeface="Calibri" panose="020F0502020204030204" pitchFamily="34" charset="0"/>
                <a:cs typeface="Times New Roman" panose="02020603050405020304" pitchFamily="18" charset="0"/>
              </a:rPr>
              <a:t>The easiest way for the students to understand claim rules is to describe them as applying business logic to claims. In the previous topics, the students learned about all the possible claims that can be defined on an AD FS server. When you define the claim rules, you decide which of all the possible claims your organization will actually use. If you are the claims provider organization, the claim rules define which attributes you use to populate a claim before sending the claim to the relying party. If you are the relying party organization, the claim rules define which claims you will accept.</a:t>
            </a:r>
          </a:p>
        </p:txBody>
      </p:sp>
      <p:sp>
        <p:nvSpPr>
          <p:cNvPr id="4" name="Slide Number Placeholder 3"/>
          <p:cNvSpPr>
            <a:spLocks noGrp="1"/>
          </p:cNvSpPr>
          <p:nvPr>
            <p:ph type="sldNum" sz="quarter" idx="10"/>
          </p:nvPr>
        </p:nvSpPr>
        <p:spPr/>
        <p:txBody>
          <a:bodyPr/>
          <a:lstStyle/>
          <a:p>
            <a:fld id="{7B0F7987-2D5B-4BB1-8B75-EAE4AED11DD1}"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323669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Describe a claims provider trust as one half of setting up an AD FS federation between organizations, with the relying party trust being the second half. Point out that the claims provider trust actually configures much of what this module has covered thus far and that this configuration object defines how a relying party accepts claims from an AD FS partner organization.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Point out that in a single-organization deployment of AD FS, there is no need for additional claims provider trusts beyond the Active Directory claims provider trust. In this scenario, all users authenticate by AD DS, and the claims provider trust simply defines what AD DS attributes that AD FS accepts and how it uses them.</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B0F7987-2D5B-4BB1-8B75-EAE4AED11DD1}"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95766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Mention that the relying party trust is the second part of the AD FS configuration. This component defines how the claims provider sends information to the relying party.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Point out that the options for creating new relying party trusts are identical to those for configuring claims provider trusts.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B0F7987-2D5B-4BB1-8B75-EAE4AED11DD1}"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8302946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you complete the demonstration, leave all of the virtual machines running. </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For this demonstration, you will use the available virtual machine environment. Before you begin the demonstration, complete the following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On the host computer, start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Hyper–V Manager</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In Hyper-V Manager,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20742B-LON-DC1</a:t>
            </a:r>
            <a:r>
              <a:rPr lang="en-US" sz="1000" dirty="0">
                <a:effectLst/>
                <a:latin typeface="Arial" panose="020B0604020202020204" pitchFamily="34" charset="0"/>
                <a:ea typeface="Times New Roman" panose="02020603050405020304" pitchFamily="18" charset="0"/>
                <a:cs typeface="Segoe UI" panose="020B0502040204020203" pitchFamily="34" charset="0"/>
              </a:rPr>
              <a:t>, and then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effectLst/>
                <a:latin typeface="Arial" panose="020B0604020202020204" pitchFamily="34" charset="0"/>
                <a:ea typeface="Times New Roman" panose="02020603050405020304" pitchFamily="18" charset="0"/>
                <a:cs typeface="Segoe UI" panose="020B0502040204020203" pitchFamily="34"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effectLst/>
                <a:latin typeface="Arial" panose="020B0604020202020204" pitchFamily="34" charset="0"/>
                <a:ea typeface="Times New Roman" panose="02020603050405020304" pitchFamily="18" charset="0"/>
                <a:cs typeface="Segoe UI" panose="020B0502040204020203" pitchFamily="34"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effectLst/>
                <a:latin typeface="Arial" panose="020B0604020202020204" pitchFamily="34" charset="0"/>
                <a:ea typeface="Times New Roman" panose="02020603050405020304" pitchFamily="18" charset="0"/>
                <a:cs typeface="Segoe UI" panose="020B0502040204020203" pitchFamily="34" charset="0"/>
              </a:rPr>
              <a:t>. Wait until the virtual machine starts.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Sign in by using the following credentials: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Segoe UI" panose="020B0502040204020203" pitchFamily="34" charset="0"/>
              </a:rPr>
              <a:t>User name: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\Administrator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Segoe UI" panose="020B0502040204020203" pitchFamily="34" charset="0"/>
              </a:rPr>
              <a:t>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Repeat steps 2 through 4 for virtual machines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20742B-LON-SVR1</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lnSpc>
                <a:spcPct val="115000"/>
              </a:lnSpc>
              <a:spcBef>
                <a:spcPts val="0"/>
              </a:spcBef>
              <a:spcAft>
                <a:spcPts val="1000"/>
              </a:spcAft>
            </a:pPr>
            <a:r>
              <a:rPr lang="en-US" sz="1000" dirty="0">
                <a:effectLst/>
                <a:latin typeface="Arial" panose="020B0604020202020204" pitchFamily="34" charset="0"/>
                <a:ea typeface="Times New Roman" panose="02020603050405020304" pitchFamily="18" charset="0"/>
                <a:cs typeface="Segoe UI" panose="020B0502040204020203" pitchFamily="34" charset="0"/>
              </a:rPr>
              <a:t>You must complete the previous demonstration to perform this demonstration successfully.</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also need to complete Lab A: Exercise 1: Task 3 before performing this demonstration.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Configure a claims provider trust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in Server Manager,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 FS Management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 FS management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console,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Claims Provider Trusts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Active Directory</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Edit Claim Rules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Edit Claim Rules for Active Directory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window, 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Acceptance Transform Rules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Rule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7B0F7987-2D5B-4BB1-8B75-EAE4AED11DD1}"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3367899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mj-lt"/>
              <a:buAutoNum type="arabicPeriod" startAt="5"/>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Add Transform Claim Rule Wizard</a:t>
            </a:r>
            <a:r>
              <a:rPr lang="en-US" sz="1000" dirty="0">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Rule Template </a:t>
            </a:r>
            <a:r>
              <a:rPr lang="en-US" sz="1000" dirty="0">
                <a:latin typeface="Arial" panose="020B0604020202020204" pitchFamily="34" charset="0"/>
                <a:ea typeface="Times New Roman" panose="02020603050405020304" pitchFamily="18" charset="0"/>
                <a:cs typeface="Times New Roman" panose="02020603050405020304" pitchFamily="18" charset="0"/>
              </a:rPr>
              <a:t>page,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Claim rule template </a:t>
            </a:r>
            <a:r>
              <a:rPr lang="en-US" sz="1000" dirty="0">
                <a:latin typeface="Arial" panose="020B0604020202020204" pitchFamily="34" charset="0"/>
                <a:ea typeface="Times New Roman" panose="02020603050405020304" pitchFamily="18" charset="0"/>
                <a:cs typeface="Times New Roman" panose="02020603050405020304" pitchFamily="18" charset="0"/>
              </a:rPr>
              <a:t>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Send LDAP Attributes as Claims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startAt="5"/>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Configure Rule</a:t>
            </a:r>
            <a:r>
              <a:rPr lang="en-US" sz="1000" dirty="0">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Claim rule name</a:t>
            </a:r>
            <a:r>
              <a:rPr lang="en-US" sz="1000" dirty="0">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Outbound LDAP Attributes Rule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Attribute store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Active Directory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Mapping of LDAP attributes to outgoing claim types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select the following values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LDAP Attribute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Outgoing Claim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800100" lvl="1" indent="-34290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E-Mail-Addresses: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E-Mail Address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User-Principal-Name: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UPN</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Configure a Windows Identity Foundation (WIF) application for AD FS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open Server Manager,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Tools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Identity Foundation Federation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Welcome to the Federation Utility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Application configuration location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C:\inetpub\wwwroot\AdatumTestApp\web.config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for the location of the sample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Web.config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file.</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Application URI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https://lon-svr1.adatum.com/AdatumTestApp/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indicate the path to the sample application that will trust the incoming claims from the federation server,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Security Token Service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an existing STS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STS WS-Federation metadata document location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https://adfs.adatum.com/federationmetadata/2007-06/federationmetadata.xml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STS signing certificate chain validation error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Disable certificate chain validation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B0F7987-2D5B-4BB1-8B75-EAE4AED11DD1}" type="slidenum">
              <a:rPr lang="en-US" smtClean="0"/>
              <a:t>29</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545106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Provide an overview of the lesson.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 federated trust is the same as a forest trust that organizations can configure between AD DS forests.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False</a:t>
            </a:r>
            <a:endParaRPr lang="en-US"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800"/>
              </a:spcAft>
            </a:pPr>
            <a:endParaRPr lang="en-US"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Feedback</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 federated trust is not the same as a forest trust that organizations can configure between AD DS forests. In a federated trust, the AD FS servers in two organizations never have to communicate directly with each other. In addition, all communication in a federation deployment occurs over HTTPS, so you do not need to open multiple ports on any firewalls to allow federation.</a:t>
            </a:r>
          </a:p>
        </p:txBody>
      </p:sp>
      <p:sp>
        <p:nvSpPr>
          <p:cNvPr id="4" name="Slide Number Placeholder 3"/>
          <p:cNvSpPr>
            <a:spLocks noGrp="1"/>
          </p:cNvSpPr>
          <p:nvPr>
            <p:ph type="sldNum" sz="quarter" idx="10"/>
          </p:nvPr>
        </p:nvSpPr>
        <p:spPr/>
        <p:txBody>
          <a:bodyPr/>
          <a:lstStyle/>
          <a:p>
            <a:fld id="{7B0F7987-2D5B-4BB1-8B75-EAE4AED11DD1}"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24449697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Security token encryption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 encryption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Offered claims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review the claims that will be offered by the federation server,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review the changes that will be made to the sample application by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Federation Utility Wizard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scroll through the items to understand what each item is doing,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Success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Configure a relying party trust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PowerShell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prompt, type the following command to add a relying party trust,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Add-</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ADFSRelyingPartyTrust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–Name ‘A. Datum Corporation Test App’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MetadataURL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‘https://lon-svr1.adatum.com/</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AdatumTestApp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federationmetadata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/2007-	06/federationmetadata.xml’ </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 FS management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console, in the list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Relying Party Trusts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 Datum Corporation Test App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then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 Claim Issuance policy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 Claim Issuance Policy for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 Datum Corporation Test App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Issuance Transform Rules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Rule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Claim rule template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dialog</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 Through or Filter an Incoming Claim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Claim rule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 through Windows account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Incoming claim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account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Issuance Transform Rules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Rule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7B0F7987-2D5B-4BB1-8B75-EAE4AED11DD1}" type="slidenum">
              <a:rPr lang="en-US" smtClean="0"/>
              <a:t>30</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21976237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Claim rule template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dialog</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 Through or Filter an Incoming Claim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Claim rule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 through E-Mail Address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Incoming claim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E-Mail Address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Issuance Transform Rules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Rule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Claim rule template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dialog 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 Through or Filter an Incoming Claim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Claim rule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 through UPN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Incoming claim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UPN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Issuance Transform Rules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Rule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Claim rule template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dialog 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 Through or Filter an Incoming Claim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Claim rule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 through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Incoming claim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Issuance Transform Rules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7B0F7987-2D5B-4BB1-8B75-EAE4AED11DD1}" type="slidenum">
              <a:rPr lang="en-US" smtClean="0"/>
              <a:t>31</a:t>
            </a:fld>
            <a:endParaRPr lang="en-US"/>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42843084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B0F7987-2D5B-4BB1-8B75-EAE4AED11DD1}" type="slidenum">
              <a:rPr lang="en-US" smtClean="0"/>
              <a:t>32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22028921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Explain that an account partner is just another name for the claims provider, which was discussed in the previous lesson. </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Additionally, explain that the process for implementing the account partner side of the federation does not differ significantly from the single-organization scenario. The only real difference is that the relying party trust references the AD FS servers in another organization, rather than a web server within the organization.</a:t>
            </a:r>
          </a:p>
          <a:p>
            <a:pPr>
              <a:lnSpc>
                <a:spcPct val="107000"/>
              </a:lnSpc>
              <a:spcAft>
                <a:spcPts val="800"/>
              </a:spcAft>
            </a:pP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Point out the similarities in the processes of configuring a relying partner and configuring the account partner side of the federation.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B0F7987-2D5B-4BB1-8B75-EAE4AED11DD1}" type="slidenum">
              <a:rPr lang="en-US" smtClean="0"/>
              <a:t>33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3588272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Students might find this topic complicated, because there are so many variations and ways to use these rules. Unless the students are interested in this topic, consider just listing the claim rule templates and focusing on examples of when you would use each. </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Another option for you to teach this content is to move ahead to the “Configuring claims rules” demonstration, and use the demonstration to show the options for creating each type of rule by using the provided templates. </a:t>
            </a:r>
          </a:p>
        </p:txBody>
      </p:sp>
      <p:sp>
        <p:nvSpPr>
          <p:cNvPr id="4" name="Slide Number Placeholder 3"/>
          <p:cNvSpPr>
            <a:spLocks noGrp="1"/>
          </p:cNvSpPr>
          <p:nvPr>
            <p:ph type="sldNum" sz="quarter" idx="10"/>
          </p:nvPr>
        </p:nvSpPr>
        <p:spPr/>
        <p:txBody>
          <a:bodyPr/>
          <a:lstStyle/>
          <a:p>
            <a:fld id="{7B0F7987-2D5B-4BB1-8B75-EAE4AED11DD1}" type="slidenum">
              <a:rPr lang="en-US" smtClean="0"/>
              <a:t>34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3166486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Focus on the conceptual component of this topic rather than on how you implement home realm discovery. The students should not have trouble understanding that home realm discovery is required in the scenario where users access a resource partner’s website from many different account partners. Point out that configuring home realm discovery is likely included in the web application.</a:t>
            </a:r>
          </a:p>
        </p:txBody>
      </p:sp>
      <p:sp>
        <p:nvSpPr>
          <p:cNvPr id="4" name="Slide Number Placeholder 3"/>
          <p:cNvSpPr>
            <a:spLocks noGrp="1"/>
          </p:cNvSpPr>
          <p:nvPr>
            <p:ph type="sldNum" sz="quarter" idx="10"/>
          </p:nvPr>
        </p:nvSpPr>
        <p:spPr/>
        <p:txBody>
          <a:bodyPr/>
          <a:lstStyle/>
          <a:p>
            <a:fld id="{7B0F7987-2D5B-4BB1-8B75-EAE4AED11DD1}" type="slidenum">
              <a:rPr lang="en-US" smtClean="0"/>
              <a:t>35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29038947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you complete the demonstration, leave all of the virtual machines running.</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complete this demonstration,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20742B-LON-DC1 </a:t>
            </a:r>
            <a:r>
              <a:rPr lang="en-US" sz="1000" dirty="0">
                <a:effectLst/>
                <a:latin typeface="Arial" panose="020B0604020202020204" pitchFamily="34" charset="0"/>
                <a:ea typeface="Calibri" panose="020F0502020204030204" pitchFamily="34" charset="0"/>
                <a:cs typeface="Times New Roman" panose="02020603050405020304" pitchFamily="18" charset="0"/>
              </a:rPr>
              <a:t>and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20742B-LON-SVR1</a:t>
            </a:r>
            <a:r>
              <a:rPr lang="en-US" sz="1000" dirty="0">
                <a:effectLst/>
                <a:latin typeface="Arial" panose="020B0604020202020204" pitchFamily="34" charset="0"/>
                <a:ea typeface="Calibri" panose="020F0502020204030204" pitchFamily="34" charset="0"/>
                <a:cs typeface="Times New Roman" panose="02020603050405020304" pitchFamily="18" charset="0"/>
              </a:rPr>
              <a:t> virtual machines must be running. Sign in to all servers as </a:t>
            </a:r>
            <a:r>
              <a:rPr lang="en-US" sz="1000" b="1" dirty="0" err="1">
                <a:effectLst/>
                <a:latin typeface="Arial" panose="020B0604020202020204" pitchFamily="34" charset="0"/>
                <a:ea typeface="Calibri" panose="020F0502020204030204" pitchFamily="34" charset="0"/>
                <a:cs typeface="Times New Roman" panose="02020603050405020304" pitchFamily="18" charset="0"/>
              </a:rPr>
              <a:t>Adatum</a:t>
            </a:r>
            <a:r>
              <a:rPr lang="en-US" sz="1000" b="1" dirty="0">
                <a:effectLst/>
                <a:latin typeface="Arial" panose="020B0604020202020204" pitchFamily="34" charset="0"/>
                <a:ea typeface="Calibri" panose="020F0502020204030204" pitchFamily="34" charset="0"/>
                <a:cs typeface="Times New Roman" panose="02020603050405020304" pitchFamily="18" charset="0"/>
              </a:rPr>
              <a:t>\Administrator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 with the 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Pa55w.rd</a:t>
            </a:r>
            <a:r>
              <a:rPr lang="en-US" sz="1000" dirty="0">
                <a:effectLst/>
                <a:latin typeface="Arial" panose="020B0604020202020204" pitchFamily="34" charset="0"/>
                <a:ea typeface="Calibri" panose="020F0502020204030204" pitchFamily="34" charset="0"/>
                <a:cs typeface="Times New Roman" panose="02020603050405020304" pitchFamily="18" charset="0"/>
              </a:rPr>
              <a:t>. You must complete the previous demonstrations before you start this demonstration.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in the AD FS Manager,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Relying Party Trusts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 Datum Corporation Test App</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Edit Claim Issuance Policy</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Edit Claim Issuance Policy for A. Datum Corporation Test App</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window, 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Issuance Transform Rules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Rule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Claim Rule Template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dialog box,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Pass Through or Filter an Incoming Claim</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Claim rule name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Send Group Name Rule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Incoming claim type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Group</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Finish</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 Datum Corporation Test App</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Edit Access Control Policy</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Edit Access Control Policy for A. Datum Corporation Test App</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window, 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Access control policy</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tab, 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Permit specific group</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rule. </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Under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Policy</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&lt;parameter&gt;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link. </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Groups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Research</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again to close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Groups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box.</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to close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Access Control Policy</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dialog box.</a:t>
            </a:r>
          </a:p>
        </p:txBody>
      </p:sp>
      <p:sp>
        <p:nvSpPr>
          <p:cNvPr id="4" name="Slide Number Placeholder 3"/>
          <p:cNvSpPr>
            <a:spLocks noGrp="1"/>
          </p:cNvSpPr>
          <p:nvPr>
            <p:ph type="sldNum" sz="quarter" idx="10"/>
          </p:nvPr>
        </p:nvSpPr>
        <p:spPr/>
        <p:txBody>
          <a:bodyPr/>
          <a:lstStyle/>
          <a:p>
            <a:fld id="{7B0F7987-2D5B-4BB1-8B75-EAE4AED11DD1}" type="slidenum">
              <a:rPr lang="en-US" smtClean="0"/>
              <a:t>36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1150336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12"/>
            </a:pPr>
            <a:r>
              <a:rPr lang="en-US" sz="1000" dirty="0">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 Datum Corporation Test App</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Edit Claim Issuance Policy</a:t>
            </a:r>
            <a:r>
              <a:rPr lang="en-US" dirty="0"/>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Issuance Transform Rules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 through UPN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then click</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Edit Rule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Incoming claim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verify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UPN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 through only a specific claim value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Incoming claim value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Rule Language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again.</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 Claim Issuance Policy for A. Datum Corporation Test App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7B0F7987-2D5B-4BB1-8B75-EAE4AED11DD1}" type="slidenum">
              <a:rPr lang="en-US" smtClean="0"/>
              <a:t>37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8355266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B0F7987-2D5B-4BB1-8B75-EAE4AED11DD1}" type="slidenum">
              <a:rPr lang="en-US" smtClean="0"/>
              <a:t>38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35446583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Provide an overview of the lesson.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Which of the following statements about configuring the Web Application Proxy is true? (Choose all that apply.)</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1: To install the Web Application Proxy, you first must implement AD FS in your organization.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2: To install the Web Application Proxy, you do not have to implement AD FS in your organization.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3: For each application that you publish, you must configure an external URL and an internal server URL.</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4: When you define the external URL, you must also select a certificate that contains the host name in the internal URL.</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5: When you define the external URL, you must also select a certificate that contains the host name in the external URL.</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Option 1: To install the Web Application Proxy, you first must implement AD FS in your organization.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To install the Web Application Proxy, you do not have to implement AD FS in your organization.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3: For each application that you publish, you must configure an external URL and an internal server URL.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When you define the external URL, you must also select a certificate that contains the host name in the internal URL.</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5: When you define the external URL, you must also select a certificate that contains the host name in the external URL.</a:t>
            </a: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Option 4 is incorrect. The certificate must contain the host name of the external URL.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Option 2 is incorrect. To install the Web Application Proxy, you must have AD FS installed already.</a:t>
            </a:r>
          </a:p>
        </p:txBody>
      </p:sp>
      <p:sp>
        <p:nvSpPr>
          <p:cNvPr id="4" name="Slide Number Placeholder 3"/>
          <p:cNvSpPr>
            <a:spLocks noGrp="1"/>
          </p:cNvSpPr>
          <p:nvPr>
            <p:ph type="sldNum" sz="quarter" idx="10"/>
          </p:nvPr>
        </p:nvSpPr>
        <p:spPr/>
        <p:txBody>
          <a:bodyPr/>
          <a:lstStyle/>
          <a:p>
            <a:fld id="{7B0F7987-2D5B-4BB1-8B75-EAE4AED11DD1}" type="slidenum">
              <a:rPr lang="en-US" smtClean="0"/>
              <a:t>39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855554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As you start this lesson and this topic, emphasize that identity federation addresses authentication and authorization scenarios that are not easily addressed by traditional means. Within most organizations, users authenticate to Active Directory Domain Services (AD DS) by using the Kerberos V5 authentication protocol, and based on that authentication, users are granted access to most services and applications. Most of these deployment scenarios do not use AD FS. Instead, AD FS allows authentication and authorization across boundaries where AD DS authentication is not sufficient. For example, two organizations </a:t>
            </a:r>
            <a:r>
              <a:rPr lang="en-US" sz="1000">
                <a:effectLst/>
                <a:latin typeface="Arial" panose="020B0604020202020204" pitchFamily="34" charset="0"/>
                <a:ea typeface="Calibri" panose="020F0502020204030204" pitchFamily="34" charset="0"/>
                <a:cs typeface="Times New Roman" panose="02020603050405020304" pitchFamily="18" charset="0"/>
              </a:rPr>
              <a:t>might </a:t>
            </a:r>
            <a:r>
              <a:rPr lang="en-US" sz="1000">
                <a:effectLst/>
                <a:latin typeface="Arial" panose="020B0604020202020204" pitchFamily="34" charset="0"/>
                <a:ea typeface="Calibri" panose="020F0502020204030204" pitchFamily="34" charset="0"/>
                <a:cs typeface="Segoe UI" panose="020B0502040204020203" pitchFamily="34" charset="0"/>
              </a:rPr>
              <a:t>want to allow access to applications and still maintain strict security requirements that help prevent cross-forest trusts.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Identity federation is also becoming increasingly popular in cloud deployment scenarios. Traditional options for allowing authentication and authorization are not available in hosted private cloud environments, so an alternative method to allow access to cloud applications is necessary</a:t>
            </a:r>
            <a:r>
              <a:rPr lang="en-US" sz="100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7B0F7987-2D5B-4BB1-8B75-EAE4AED11DD1}"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4504280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Describe the new features of Web Application Proxy in Windows Server 2016.</a:t>
            </a:r>
          </a:p>
        </p:txBody>
      </p:sp>
      <p:sp>
        <p:nvSpPr>
          <p:cNvPr id="4" name="Slide Number Placeholder 3"/>
          <p:cNvSpPr>
            <a:spLocks noGrp="1"/>
          </p:cNvSpPr>
          <p:nvPr>
            <p:ph type="sldNum" sz="quarter" idx="10"/>
          </p:nvPr>
        </p:nvSpPr>
        <p:spPr/>
        <p:txBody>
          <a:bodyPr/>
          <a:lstStyle/>
          <a:p>
            <a:fld id="{7B0F7987-2D5B-4BB1-8B75-EAE4AED11DD1}" type="slidenum">
              <a:rPr lang="en-US" smtClean="0"/>
              <a:t>40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2029872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This topic builds on content presented earlier in this module, and provides additional details about the importance of DNS resolution and certificates. Ensure that the students understand these points because they are critical for the real-world implementation of AD FS connectivity to the Internet.</a:t>
            </a:r>
          </a:p>
        </p:txBody>
      </p:sp>
      <p:sp>
        <p:nvSpPr>
          <p:cNvPr id="4" name="Slide Number Placeholder 3"/>
          <p:cNvSpPr>
            <a:spLocks noGrp="1"/>
          </p:cNvSpPr>
          <p:nvPr>
            <p:ph type="sldNum" sz="quarter" idx="10"/>
          </p:nvPr>
        </p:nvSpPr>
        <p:spPr/>
        <p:txBody>
          <a:bodyPr/>
          <a:lstStyle/>
          <a:p>
            <a:fld id="{7B0F7987-2D5B-4BB1-8B75-EAE4AED11DD1}" type="slidenum">
              <a:rPr lang="en-US" smtClean="0"/>
              <a:t>41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8550344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A Web Application Proxy server has two functions. This slide addresses the application proxy functionality. In this scenario, the Web Application Proxy is a reverse proxy server that has the ability to perform preauthentication for an application by using AD FS. This helps to ensure that a user authenticates before requests are passed to an internal network. Use the network diagram to show the location of the Web Application Proxy server and to show the firewall locations.</a:t>
            </a:r>
          </a:p>
        </p:txBody>
      </p:sp>
      <p:sp>
        <p:nvSpPr>
          <p:cNvPr id="4" name="Slide Number Placeholder 3"/>
          <p:cNvSpPr>
            <a:spLocks noGrp="1"/>
          </p:cNvSpPr>
          <p:nvPr>
            <p:ph type="sldNum" sz="quarter" idx="10"/>
          </p:nvPr>
        </p:nvSpPr>
        <p:spPr/>
        <p:txBody>
          <a:bodyPr/>
          <a:lstStyle/>
          <a:p>
            <a:fld id="{7B0F7987-2D5B-4BB1-8B75-EAE4AED11DD1}" type="slidenum">
              <a:rPr lang="en-US" smtClean="0"/>
              <a:t>42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41162901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B0F7987-2D5B-4BB1-8B75-EAE4AED11DD1}" type="slidenum">
              <a:rPr lang="en-US" smtClean="0"/>
              <a:t>43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865882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B0F7987-2D5B-4BB1-8B75-EAE4AED11DD1}" type="slidenum">
              <a:rPr lang="en-US" smtClean="0"/>
              <a:t>44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31294551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Virtual machines should be running from the previous demonstration, so you should need to start only virtual machine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20742B-LON-SVR2</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you complete the demonstration, revert all of the virtual machines.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For this demonstration, you will use the available virtual machine environment. Before you begin the demonstration, complete the following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On the host computer, start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Hyper–V Manager</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In Hyper–V Manager,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20742B-LON-DC1</a:t>
            </a:r>
            <a:r>
              <a:rPr lang="en-US" sz="1000" dirty="0">
                <a:effectLst/>
                <a:latin typeface="Arial" panose="020B0604020202020204" pitchFamily="34" charset="0"/>
                <a:ea typeface="Times New Roman" panose="02020603050405020304" pitchFamily="18" charset="0"/>
                <a:cs typeface="Segoe UI" panose="020B0502040204020203" pitchFamily="34" charset="0"/>
              </a:rPr>
              <a:t>, and then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effectLst/>
                <a:latin typeface="Arial" panose="020B0604020202020204" pitchFamily="34" charset="0"/>
                <a:ea typeface="Times New Roman" panose="02020603050405020304" pitchFamily="18" charset="0"/>
                <a:cs typeface="Segoe UI" panose="020B0502040204020203" pitchFamily="34"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effectLst/>
                <a:latin typeface="Arial" panose="020B0604020202020204" pitchFamily="34" charset="0"/>
                <a:ea typeface="Times New Roman" panose="02020603050405020304" pitchFamily="18" charset="0"/>
                <a:cs typeface="Segoe UI" panose="020B0502040204020203" pitchFamily="34"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effectLst/>
                <a:latin typeface="Arial" panose="020B0604020202020204" pitchFamily="34" charset="0"/>
                <a:ea typeface="Times New Roman" panose="02020603050405020304" pitchFamily="18" charset="0"/>
                <a:cs typeface="Segoe UI" panose="020B0502040204020203" pitchFamily="34" charset="0"/>
              </a:rPr>
              <a:t>. Wait until the virtual machine starts.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Sign in by using the following credentials: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Segoe UI" panose="020B0502040204020203" pitchFamily="34" charset="0"/>
              </a:rPr>
              <a:t>User name: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\Administrator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Segoe UI" panose="020B0502040204020203" pitchFamily="34" charset="0"/>
              </a:rPr>
              <a:t>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Repeat steps 2 through 4 for virtual machines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20742B-LON-SVR1</a:t>
            </a:r>
            <a:r>
              <a:rPr lang="en-US" sz="1000" dirty="0">
                <a:effectLst/>
                <a:latin typeface="Arial" panose="020B0604020202020204" pitchFamily="34" charset="0"/>
                <a:ea typeface="Times New Roman" panose="02020603050405020304" pitchFamily="18" charset="0"/>
                <a:cs typeface="Segoe UI" panose="020B0502040204020203" pitchFamily="34" charset="0"/>
              </a:rPr>
              <a:t> 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20742B-LON-SVR2</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Install the Web Application Proxy</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LON-SVR2</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open Server Manager,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Manage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Roles and Features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Roles and Features Wizard</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Before you begin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installation type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Role-based or feature-based installation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destination server</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LON-SVR2.Adatum.com</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server roles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select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Remote Access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check box</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B0F7987-2D5B-4BB1-8B75-EAE4AED11DD1}" type="slidenum">
              <a:rPr lang="en-US" smtClean="0"/>
              <a:t>45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16798437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features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Remote Access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role services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Web Application Proxy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Roles and Features Wizard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Features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role services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 installation selections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Installation progress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Export the adfs.adatum.com certificate from LON-DC1</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on the Start screen,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mmc</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Console1 – [Console Root]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Add/Remove Snap-in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or Remove Snap-ins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Available snap-ins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Certificates snap-in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 account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Computer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Local Computer (the computer this console is running 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or Remove Snap-ins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Console1 – [Console Root]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Certificates (Local Computer)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Personal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Right-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adfs.adatum.com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Tasks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 Export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7B0F7987-2D5B-4BB1-8B75-EAE4AED11DD1}" type="slidenum">
              <a:rPr lang="en-US" smtClean="0"/>
              <a:t>46</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31530185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Export Private 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 export the private 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Export File Format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 password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boxes,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to Export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C:\adfs.pfx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Completing the Certificate Export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close the success message.</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Console1 – [Console Root]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do not save the changes.</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Import the adfs.adatum.com certificate onto LON-SVR2</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LON-SVR2</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on the Start screen,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mmc</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Console1 – [Console Root]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Add/Remove Snap-in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or Remove Snap-ins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Available snap-ins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Certificates snap-in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 account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Computer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Local Computer (the computer this console is running 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or remove Snap-ins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Console1 – [Console Root]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Certificates (Local Computer)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Personal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Personal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Tasks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 Import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7B0F7987-2D5B-4BB1-8B75-EAE4AED11DD1}" type="slidenum">
              <a:rPr lang="en-US" smtClean="0"/>
              <a:t>47</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30537336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to Import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\\LON-DC1\c$\adfs.pfx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Private key protection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Mark this key as exportable. This will allow you to back up or transport your keys at a later time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 Store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Place all certificates in the following store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 store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Personal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Completing the Certificate Import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clear the success message.</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Console1 – [Console Root]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do not save the changes.</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Configure the Web Application Proxy</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Server Manager,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Notifications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icon,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Web Application Proxy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Web Application Proxy Configuration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Welcome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Federation Server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type the following information,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800100" lvl="1" indent="-34290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Federation service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adfs.adatum.com</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 FS Proxy Certificate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 certificate to be used by the AD FS proxy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adfs.adatum.com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7B0F7987-2D5B-4BB1-8B75-EAE4AED11DD1}" type="slidenum">
              <a:rPr lang="en-US" smtClean="0"/>
              <a:t>48</a:t>
            </a:fld>
            <a:endParaRPr lang="en-US"/>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6364712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1: Configuring the AD FS prerequisites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deploy AD FS at A. Datum Corporation, you must verify the configuration of all required components. You also must verify that AD CS is deployed in the organization and configure the certificates that AD FS requires on the AD FS server and web servers. You also must configure the DNS forwarders to enable communication between Adatum.com and TreyResearch.net.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2: Installing and configuring AD FS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first scenario for implementing the proof-of-concept AD FS application is to ensure that internal users can use SSO to access the web application. You plan to configure the AD FS server and a web application to enable this scenario. You also want to verify that internal users can access the application. To start the AD FS implementation, you will install AD FS on the A. Datum Corporation domain controller and configure the server as a standalone federation server. You will also configure the server to use a CA-signed token-signing certificate.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3: Configuring an internal application for AD FS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The first scenario for implementing the proof-of-concept AD FS application is to ensure that internal users can use SSO to access the web application. You plan to configure the AD FS server and a web application to enable this scenario. You also want to verify that internal users can access the application.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4: Configuring AD FS for federated business partners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second deployment scenario is to enable Trey Research users to access the web application. You plan to configure the integration of AD FS at Trey Research with AD FS at A. Datum Corporation and then verify that Trey Research users can access the application. You also want to confirm that you can configure access that is based on user groups. You must ensure that all users at A. Datum Corporation, and only users who are in the Production group at Trey Research can access the application.</a:t>
            </a:r>
          </a:p>
        </p:txBody>
      </p:sp>
      <p:sp>
        <p:nvSpPr>
          <p:cNvPr id="4" name="Slide Number Placeholder 3"/>
          <p:cNvSpPr>
            <a:spLocks noGrp="1"/>
          </p:cNvSpPr>
          <p:nvPr>
            <p:ph type="sldNum" sz="quarter" idx="10"/>
          </p:nvPr>
        </p:nvSpPr>
        <p:spPr/>
        <p:txBody>
          <a:bodyPr/>
          <a:lstStyle/>
          <a:p>
            <a:fld id="{7B0F7987-2D5B-4BB1-8B75-EAE4AED11DD1}" type="slidenum">
              <a:rPr lang="en-US" smtClean="0"/>
              <a:t>49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008522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Use this topic to describe how claims-based authentication makes it possible to implement identity federation. As organizations define their business processes with partner organizations, they define which users are granted access and what applications or data the users can access. Claims are a way to transmit agreed-upon information between organizations. If the application provider wants to allow access based on specific groups or another attribute, the identity provider has to ensure that information is in the claims that are sent to the application provider.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B0F7987-2D5B-4BB1-8B75-EAE4AED11DD1}"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41872809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7B0F7987-2D5B-4BB1-8B75-EAE4AED11DD1}" type="slidenum">
              <a:rPr lang="en-US" smtClean="0"/>
              <a:t>50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3404693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Why is configuring adfs.adatum.com for use as a host name important for the AD FS service?</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Answer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If you use the host name of an existing server for the AD FS server, you will not be able to add additional servers to your server farm. All the servers in the server farm must share the same host name when providing AD FS services. AD FS proxy servers also use the host name for AD FS.</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How can you test whether AD FS is functioning properly?</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Answer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If you can successfully access </a:t>
            </a:r>
            <a:r>
              <a:rPr lang="en-US" sz="1000" b="1">
                <a:effectLst/>
                <a:latin typeface="Arial" panose="020B0604020202020204" pitchFamily="34" charset="0"/>
                <a:ea typeface="Times New Roman" panose="02020603050405020304" pitchFamily="18" charset="0"/>
                <a:cs typeface="Times New Roman" panose="02020603050405020304" pitchFamily="18" charset="0"/>
              </a:rPr>
              <a:t>https://hostname/federationmetadata/2007-06/federationmetadata.xml</a:t>
            </a:r>
            <a:r>
              <a:rPr lang="en-US" sz="1000">
                <a:effectLst/>
                <a:latin typeface="Arial" panose="020B0604020202020204" pitchFamily="34" charset="0"/>
                <a:ea typeface="Times New Roman" panose="02020603050405020304" pitchFamily="18" charset="0"/>
                <a:cs typeface="Times New Roman" panose="02020603050405020304" pitchFamily="18" charset="0"/>
              </a:rPr>
              <a:t> on the AD FS server, it means that AD FS is functioning properly.</a:t>
            </a:r>
          </a:p>
        </p:txBody>
      </p:sp>
      <p:sp>
        <p:nvSpPr>
          <p:cNvPr id="4" name="Slide Number Placeholder 3"/>
          <p:cNvSpPr>
            <a:spLocks noGrp="1"/>
          </p:cNvSpPr>
          <p:nvPr>
            <p:ph type="sldNum" sz="quarter" idx="10"/>
          </p:nvPr>
        </p:nvSpPr>
        <p:spPr/>
        <p:txBody>
          <a:bodyPr/>
          <a:lstStyle/>
          <a:p>
            <a:fld id="{7B0F7987-2D5B-4BB1-8B75-EAE4AED11DD1}" type="slidenum">
              <a:rPr lang="en-US" smtClean="0"/>
              <a:t>51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38708769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Your organization is planning to implement AD FS. In the short term, only internal clients will use AD FS to access internal applications. However, you must later provide access to web-based applications that are security enhanced by AD FS to users at home. How many certificates should you obtain from a third-party CA?</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You require only one certificate from a third-party CA, because the only AD FS certificate that needs to be trusted is the service communication certificate. You can leave the token signing and token decrypting certificates as self-signed.</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Your organization has successfully implemented a single AD FS server and a single Web Application Proxy. Initially, AD FS was used for only a single application, but now it is used for several business-critical applications. AD FS must be configured to be highly available.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During the installation of AD FS, you chose to use WID. Can you use this database in a highly available configuration?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Yes, you can use Windows Internal Database (WID) to support up to five AD FS servers. The first AD FS server is the primary server, where all the configuration changes take place. Changes in the primary server are replicated to the other AD FS servers.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Best Practice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earlier AD FS versions, it was common to use the Security Configuration Wizard (SCW) to apply AD FS–specific security best practices to federation servers and federation server proxy computers. In Windows Server 2016, SCW was removed because features are security enhanced by default. Consequently, if you need to control specific security settings, you can use either Group Policy or Microsoft Security Compliance Manager (see </a:t>
            </a:r>
            <a:r>
              <a:rPr lang="en-US" sz="1000" u="sng" dirty="0">
                <a:effectLst/>
                <a:latin typeface="Arial" panose="020B0604020202020204" pitchFamily="34" charset="0"/>
                <a:ea typeface="Calibri" panose="020F0502020204030204" pitchFamily="34" charset="0"/>
                <a:cs typeface="Segoe UI" panose="020B0502040204020203" pitchFamily="34" charset="0"/>
                <a:hlinkClick r:id="rId3"/>
              </a:rPr>
              <a:t>http://aka.ms/Ncq8jm</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7B0F7987-2D5B-4BB1-8B75-EAE4AED11DD1}" type="slidenum">
              <a:rPr lang="en-US" smtClean="0"/>
              <a:t>52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423755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Emphasize that web services comprise an industry-standard solution and are not exclusively a Microsoft solution. The industry standards have been developed over the last several years. The goal of web services specifications is to allow organizations to use almost any authentication mechanism and almost any application platform. Web services specifications define how the two components communicate.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Mention that web services include many more specifications than those that are listed in the student handbook. This topic describes the current Web Services Security (WS-Security) specifications as they are implemented in AD FS.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You should emphasize that you can make user account properties available to other organizations, but only if your administrator defines it. Only information that your administrator defines as visible to other organizations is made available. Conversely, any information about the user accounts that an administrator does not define specifically as visible is never available to other organizations.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B0F7987-2D5B-4BB1-8B75-EAE4AED11DD1}"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4168987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Provide an introduction to AD FS.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B0F7987-2D5B-4BB1-8B75-EAE4AED11DD1}"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916438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Discuss the new features in AD FS. Make sure to differentiate those that are new in Windows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dirty="0">
                <a:effectLst/>
                <a:latin typeface="Arial" panose="020B0604020202020204" pitchFamily="34" charset="0"/>
                <a:ea typeface="Calibri" panose="020F0502020204030204" pitchFamily="34" charset="0"/>
                <a:cs typeface="Times New Roman" panose="02020603050405020304" pitchFamily="18" charset="0"/>
              </a:rPr>
              <a:t>Server 2012 R2 from those that are new in Windows Server 2016.</a:t>
            </a:r>
          </a:p>
        </p:txBody>
      </p:sp>
      <p:sp>
        <p:nvSpPr>
          <p:cNvPr id="4" name="Slide Number Placeholder 3"/>
          <p:cNvSpPr>
            <a:spLocks noGrp="1"/>
          </p:cNvSpPr>
          <p:nvPr>
            <p:ph type="sldNum" sz="quarter" idx="10"/>
          </p:nvPr>
        </p:nvSpPr>
        <p:spPr/>
        <p:txBody>
          <a:bodyPr/>
          <a:lstStyle/>
          <a:p>
            <a:fld id="{7B0F7987-2D5B-4BB1-8B75-EAE4AED11DD1}"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763704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diagram illustrates the nine steps that the student handbook describes.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Start this topic by describing the scenarios for which an organization might use AD FS. The students </a:t>
            </a:r>
            <a:r>
              <a:rPr lang="en-US" sz="1000" dirty="0">
                <a:effectLst/>
                <a:latin typeface="Arial" panose="020B0604020202020204" pitchFamily="34" charset="0"/>
                <a:ea typeface="Calibri" panose="020F0502020204030204" pitchFamily="34" charset="0"/>
                <a:cs typeface="Times New Roman" panose="02020603050405020304" pitchFamily="18" charset="0"/>
              </a:rPr>
              <a:t>might </a:t>
            </a:r>
            <a:r>
              <a:rPr lang="en-US" sz="1000" dirty="0">
                <a:effectLst/>
                <a:latin typeface="Arial" panose="020B0604020202020204" pitchFamily="34" charset="0"/>
                <a:ea typeface="Calibri" panose="020F0502020204030204" pitchFamily="34" charset="0"/>
                <a:cs typeface="Segoe UI" panose="020B0502040204020203" pitchFamily="34" charset="0"/>
              </a:rPr>
              <a:t>mention that they use AD FS to connect to a cloud service. Mention that this is definitely valid in a single-organization scenario but that this lesson describes it later because it requires a different infrastructure.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Use the build slide to describe the communication flow in this scenario. The goal is not necessarily for the students to understand all the details of how AD FS works in this scenario. Instead, keep the discussion at a high level so that the students can see the overall communication flow. Highlight that the web server in this scenario does not communicate directly with the Web Application Proxy or the federation server. Rather, the client computer initiates all the communication steps.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Emphasize to the students that a federation server is a server with AD FS installed and that a Web Application Proxy is a server with Web Application Proxy installed. These terms are used throughout the documentation for AD FS, and it is useful for the students to become accustomed to them.</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730912F-634D-4A8B-8560-D2976403809C}"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716824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8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2.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3.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4.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7.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09829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972639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72672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480493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5850454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09802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68669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1111885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675248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9216042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096763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802353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514396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775943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4938330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717826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6513436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996083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87425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0922897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4564424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106871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9034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339970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523898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3893722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179069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4928298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010355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837059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4525988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853359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9196074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3135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2645628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975465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286848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936414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4957710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774245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5506363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714771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921299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302972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0758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762427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6192120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719155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813041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276118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513105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203237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225094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300540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673870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5131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403522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840228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899227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23047783"/>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4710308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710758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028832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874892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5192854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4573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71027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610505"/>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03361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16566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4165711"/>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0479480"/>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6103961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4852317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6644172"/>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877063"/>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866596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9709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854233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6506501"/>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3004935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064820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7933793"/>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70970030"/>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339625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7557315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920081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5734055"/>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3102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362953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992313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84230258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4075696"/>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1488511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300679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29011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76784827"/>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3551538"/>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7012402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326573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989738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3639849"/>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368362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7710814"/>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99110219"/>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4123727"/>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142333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02349399"/>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670485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71194205"/>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837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11163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09670663"/>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627410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00194510"/>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67479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7711598"/>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0407862"/>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65664859"/>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6827388"/>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50681685"/>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0429679"/>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0226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3141377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064903"/>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2140209"/>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3207956"/>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75958784"/>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8447977"/>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7555798"/>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1319437"/>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95410038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0337099"/>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398104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2988536"/>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367156"/>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693132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2255630"/>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2067487"/>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79381856"/>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53236848"/>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852020"/>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706588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634245"/>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334333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0582540"/>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5832041"/>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90933546"/>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3790216"/>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661295"/>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98391056"/>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5299499"/>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48665424"/>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08604264"/>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4029314"/>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49913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777862"/>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2088929"/>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52061055"/>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18949540"/>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28036387"/>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6102238"/>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8734983"/>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46813849"/>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356224"/>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54994305"/>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621356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89051108"/>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9067779"/>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9500099"/>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8498711"/>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216952933"/>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4656567"/>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88381524"/>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815010"/>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318381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7306814"/>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48102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793855"/>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30873891"/>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7300107"/>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10512"/>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7827395"/>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3084410"/>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964139664"/>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8118231"/>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00401269"/>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7658958"/>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8056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93745033"/>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716905"/>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08286487"/>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90499151"/>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72016265"/>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4710217"/>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2096809"/>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5002609"/>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717624746"/>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3400235"/>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080568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6806899"/>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6438211"/>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5097093"/>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5025562"/>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5291580"/>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169006"/>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41135139"/>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2153890"/>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0972191"/>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5454048"/>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345462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9685007"/>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63898"/>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34847991"/>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4903571"/>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1230083"/>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0289947"/>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8345075"/>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44891390"/>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23164025"/>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3071210"/>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5575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255127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2899987"/>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6817318"/>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603280566"/>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4914453"/>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49161039"/>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0629747"/>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1344938"/>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97177365"/>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788458"/>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2105328"/>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402740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7156987"/>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5500661"/>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460937"/>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7126628"/>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36539951"/>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9604873"/>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49644897"/>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6188620"/>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7399163"/>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32214968"/>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48824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85034363"/>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72077400"/>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0718954"/>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6278340"/>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8244986"/>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920843"/>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26102317"/>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4836001"/>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41981888"/>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3327354"/>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79794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19904999"/>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0232904"/>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67178"/>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01324644"/>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44147597"/>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08337"/>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9609168"/>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2581212"/>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90893845"/>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1555699"/>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250406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2225327"/>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5286517"/>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8723279"/>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5759291"/>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5180513"/>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57054803"/>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36675560"/>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1197680"/>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4990010"/>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8197768"/>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830248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7268415"/>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1147061"/>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58879369"/>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9515316"/>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8927457"/>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56494"/>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1494235"/>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57425357"/>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65570104"/>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0124559"/>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029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3065866"/>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7218265"/>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929168932"/>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2446733"/>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60626235"/>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5390916"/>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2522827"/>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0455188"/>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1091844"/>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33290954"/>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049311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79409622"/>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2123003"/>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5076647"/>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9818572"/>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14430378"/>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4737361"/>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57224066"/>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2026895"/>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9512207"/>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29181477"/>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05488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7121020"/>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62548224"/>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87581732"/>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8723452"/>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5937567"/>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6663663"/>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809268532"/>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6649995"/>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09721453"/>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5901410"/>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17031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30829741"/>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63190894"/>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3750281"/>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11867941"/>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60388990"/>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5387478"/>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9196486"/>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2834783"/>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899556586"/>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71311284"/>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3113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862357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0956222"/>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6972976"/>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3832414"/>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3399663"/>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9500649"/>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39551185"/>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52163278"/>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7326154"/>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6029935"/>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9204948"/>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083908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3502291"/>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5780082"/>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7208051"/>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1380482"/>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0042320"/>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67085834"/>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4289374"/>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7114162"/>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605700"/>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978742"/>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30917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8901535"/>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57939"/>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8759443"/>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0802271"/>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87356951"/>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1187293"/>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65325186"/>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5707158"/>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9161668"/>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2159975"/>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235109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528950"/>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7056944"/>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2016551"/>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7476092"/>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47021638"/>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9794831"/>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24588645"/>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984893"/>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8481081"/>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8270120"/>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34740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25970767"/>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17357652"/>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732369"/>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0260670"/>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9389725"/>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3092140"/>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33288747"/>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5819562"/>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53904135"/>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0710274"/>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278033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64868649"/>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88829222"/>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5230645"/>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1557241"/>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63610234"/>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3787205"/>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5943838"/>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9250471"/>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27286344"/>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2885532"/>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014073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0783407"/>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3663029"/>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6343986"/>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79528067"/>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6730652"/>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5258402"/>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22615649"/>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4059850"/>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2010358"/>
      </p:ext>
    </p:extLst>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847530488"/>
      </p:ext>
    </p:extLst>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97841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4001065"/>
      </p:ext>
    </p:extLst>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21347046"/>
      </p:ext>
    </p:extLst>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55609511"/>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3556290"/>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3697449"/>
      </p:ext>
    </p:extLst>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874958"/>
      </p:ext>
    </p:extLst>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46575711"/>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9264688"/>
      </p:ext>
    </p:extLst>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3311406"/>
      </p:ext>
    </p:extLst>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3958166"/>
      </p:ext>
    </p:extLst>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26942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224289"/>
      </p:ext>
    </p:extLst>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110765912"/>
      </p:ext>
    </p:extLst>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1618448"/>
      </p:ext>
    </p:extLst>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45515656"/>
      </p:ext>
    </p:extLst>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21645115"/>
      </p:ext>
    </p:extLst>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5958590"/>
      </p:ext>
    </p:extLst>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3075369"/>
      </p:ext>
    </p:extLst>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978030"/>
      </p:ext>
    </p:extLst>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873724"/>
      </p:ext>
    </p:extLst>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60538315"/>
      </p:ext>
    </p:extLst>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1859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03773960"/>
      </p:ext>
    </p:extLst>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0029490"/>
      </p:ext>
    </p:extLst>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3881836"/>
      </p:ext>
    </p:extLst>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314486676"/>
      </p:ext>
    </p:extLst>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0462518"/>
      </p:ext>
    </p:extLst>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83958225"/>
      </p:ext>
    </p:extLst>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1738929"/>
      </p:ext>
    </p:extLst>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7061261"/>
      </p:ext>
    </p:extLst>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2435258"/>
      </p:ext>
    </p:extLst>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3684313"/>
      </p:ext>
    </p:extLst>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77532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73694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170081"/>
      </p:ext>
    </p:extLst>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32017816"/>
      </p:ext>
    </p:extLst>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336797"/>
      </p:ext>
    </p:extLst>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8938560"/>
      </p:ext>
    </p:extLst>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3403499"/>
      </p:ext>
    </p:extLst>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772779515"/>
      </p:ext>
    </p:extLst>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3839361"/>
      </p:ext>
    </p:extLst>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24913860"/>
      </p:ext>
    </p:extLst>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4918224"/>
      </p:ext>
    </p:extLst>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4295457"/>
      </p:ext>
    </p:extLst>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19790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28573490"/>
      </p:ext>
    </p:extLst>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306780"/>
      </p:ext>
    </p:extLst>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04430031"/>
      </p:ext>
    </p:extLst>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22473336"/>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8985411"/>
      </p:ext>
    </p:extLst>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4291074"/>
      </p:ext>
    </p:extLst>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5977994"/>
      </p:ext>
    </p:extLst>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33104063"/>
      </p:ext>
    </p:extLst>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0486906"/>
      </p:ext>
    </p:extLst>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64124196"/>
      </p:ext>
    </p:extLst>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88386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6743147"/>
      </p:ext>
    </p:extLst>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9709079"/>
      </p:ext>
    </p:extLst>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4802503"/>
      </p:ext>
    </p:extLst>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5092537"/>
      </p:ext>
    </p:extLst>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46472046"/>
      </p:ext>
    </p:extLst>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5964558"/>
      </p:ext>
    </p:extLst>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3362800"/>
      </p:ext>
    </p:extLst>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2117420"/>
      </p:ext>
    </p:extLst>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0285823"/>
      </p:ext>
    </p:extLst>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868968664"/>
      </p:ext>
    </p:extLst>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4048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0777282"/>
      </p:ext>
    </p:extLst>
  </p:cSld>
  <p:clrMapOvr>
    <a:masterClrMapping/>
  </p:clrMapOvr>
</p:sldLayout>
</file>

<file path=ppt/slideLayouts/slideLayout5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79572118"/>
      </p:ext>
    </p:extLst>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5564101"/>
      </p:ext>
    </p:extLst>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1967376"/>
      </p:ext>
    </p:extLst>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4192305"/>
      </p:ext>
    </p:extLst>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504271"/>
      </p:ext>
    </p:extLst>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82482906"/>
      </p:ext>
    </p:extLst>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81795660"/>
      </p:ext>
    </p:extLst>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4844651"/>
      </p:ext>
    </p:extLst>
  </p:cSld>
  <p:clrMapOvr>
    <a:masterClrMapping/>
  </p:clrMapOvr>
</p:sldLayout>
</file>

<file path=ppt/slideLayouts/slideLayout5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4952323"/>
      </p:ext>
    </p:extLst>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0829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0135458"/>
      </p:ext>
    </p:extLst>
  </p:cSld>
  <p:clrMapOvr>
    <a:masterClrMapping/>
  </p:clrMapOvr>
</p:sldLayout>
</file>

<file path=ppt/slideLayouts/slideLayout54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857588879"/>
      </p:ext>
    </p:extLst>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9416652"/>
      </p:ext>
    </p:extLst>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03946402"/>
      </p:ext>
    </p:extLst>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7753772"/>
      </p:ext>
    </p:extLst>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0639238"/>
      </p:ext>
    </p:extLst>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0697359"/>
      </p:ext>
    </p:extLst>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4645976"/>
      </p:ext>
    </p:extLst>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02670495"/>
      </p:ext>
    </p:extLst>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5093006"/>
      </p:ext>
    </p:extLst>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348635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9544810"/>
      </p:ext>
    </p:extLst>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3416610"/>
      </p:ext>
    </p:extLst>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228289"/>
      </p:ext>
    </p:extLst>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00146799"/>
      </p:ext>
    </p:extLst>
  </p:cSld>
  <p:clrMapOvr>
    <a:masterClrMapping/>
  </p:clrMapOvr>
</p:sldLayout>
</file>

<file path=ppt/slideLayouts/slideLayout5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3723953"/>
      </p:ext>
    </p:extLst>
  </p:cSld>
  <p:clrMapOvr>
    <a:masterClrMapping/>
  </p:clrMapOvr>
</p:sldLayout>
</file>

<file path=ppt/slideLayouts/slideLayout5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05729259"/>
      </p:ext>
    </p:extLst>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74056118"/>
      </p:ext>
    </p:extLst>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1329966"/>
      </p:ext>
    </p:extLst>
  </p:cSld>
  <p:clrMapOvr>
    <a:masterClrMapping/>
  </p:clrMapOvr>
</p:sldLayout>
</file>

<file path=ppt/slideLayouts/slideLayout5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6704851"/>
      </p:ext>
    </p:extLst>
  </p:cSld>
  <p:clrMapOvr>
    <a:masterClrMapping/>
  </p:clrMapOvr>
</p:sldLayout>
</file>

<file path=ppt/slideLayouts/slideLayout5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3145453"/>
      </p:ext>
    </p:extLst>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479200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37052330"/>
      </p:ext>
    </p:extLst>
  </p:cSld>
  <p:clrMapOvr>
    <a:masterClrMapping/>
  </p:clrMapOvr>
</p:sldLayout>
</file>

<file path=ppt/slideLayouts/slideLayout5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22130516"/>
      </p:ext>
    </p:extLst>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5461430"/>
      </p:ext>
    </p:extLst>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4968865"/>
      </p:ext>
    </p:extLst>
  </p:cSld>
  <p:clrMapOvr>
    <a:masterClrMapping/>
  </p:clrMapOvr>
</p:sldLayout>
</file>

<file path=ppt/slideLayouts/slideLayout56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4182799"/>
      </p:ext>
    </p:extLst>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847398536"/>
      </p:ext>
    </p:extLst>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9157821"/>
      </p:ext>
    </p:extLst>
  </p:cSld>
  <p:clrMapOvr>
    <a:masterClrMapping/>
  </p:clrMapOvr>
</p:sldLayout>
</file>

<file path=ppt/slideLayouts/slideLayout5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85243978"/>
      </p:ext>
    </p:extLst>
  </p:cSld>
  <p:clrMapOvr>
    <a:masterClrMapping/>
  </p:clrMapOvr>
</p:sldLayout>
</file>

<file path=ppt/slideLayouts/slideLayout5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0905360"/>
      </p:ext>
    </p:extLst>
  </p:cSld>
  <p:clrMapOvr>
    <a:masterClrMapping/>
  </p:clrMapOvr>
</p:sldLayout>
</file>

<file path=ppt/slideLayouts/slideLayout5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5874121"/>
      </p:ext>
    </p:extLst>
  </p:cSld>
  <p:clrMapOvr>
    <a:masterClrMapping/>
  </p:clrMapOvr>
</p:sldLayout>
</file>

<file path=ppt/slideLayouts/slideLayout5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504961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77852987"/>
      </p:ext>
    </p:extLst>
  </p:cSld>
  <p:clrMapOvr>
    <a:masterClrMapping/>
  </p:clrMapOvr>
</p:sldLayout>
</file>

<file path=ppt/slideLayouts/slideLayout5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0468736"/>
      </p:ext>
    </p:extLst>
  </p:cSld>
  <p:clrMapOvr>
    <a:masterClrMapping/>
  </p:clrMapOvr>
</p:sldLayout>
</file>

<file path=ppt/slideLayouts/slideLayout5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92162783"/>
      </p:ext>
    </p:extLst>
  </p:cSld>
  <p:clrMapOvr>
    <a:masterClrMapping/>
  </p:clrMapOvr>
</p:sldLayout>
</file>

<file path=ppt/slideLayouts/slideLayout5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88807256"/>
      </p:ext>
    </p:extLst>
  </p:cSld>
  <p:clrMapOvr>
    <a:masterClrMapping/>
  </p:clrMapOvr>
</p:sldLayout>
</file>

<file path=ppt/slideLayouts/slideLayout5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4757027"/>
      </p:ext>
    </p:extLst>
  </p:cSld>
  <p:clrMapOvr>
    <a:masterClrMapping/>
  </p:clrMapOvr>
</p:sldLayout>
</file>

<file path=ppt/slideLayouts/slideLayout5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9994655"/>
      </p:ext>
    </p:extLst>
  </p:cSld>
  <p:clrMapOvr>
    <a:masterClrMapping/>
  </p:clrMapOvr>
</p:sldLayout>
</file>

<file path=ppt/slideLayouts/slideLayout57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9454155"/>
      </p:ext>
    </p:extLst>
  </p:cSld>
  <p:clrMapOvr>
    <a:masterClrMapping/>
  </p:clrMapOvr>
</p:sldLayout>
</file>

<file path=ppt/slideLayouts/slideLayout57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904138328"/>
      </p:ext>
    </p:extLst>
  </p:cSld>
  <p:clrMapOvr>
    <a:masterClrMapping/>
  </p:clrMapOvr>
</p:sldLayout>
</file>

<file path=ppt/slideLayouts/slideLayout5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8586504"/>
      </p:ext>
    </p:extLst>
  </p:cSld>
  <p:clrMapOvr>
    <a:masterClrMapping/>
  </p:clrMapOvr>
</p:sldLayout>
</file>

<file path=ppt/slideLayouts/slideLayout5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70316416"/>
      </p:ext>
    </p:extLst>
  </p:cSld>
  <p:clrMapOvr>
    <a:masterClrMapping/>
  </p:clrMapOvr>
</p:sldLayout>
</file>

<file path=ppt/slideLayouts/slideLayout5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072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3881239"/>
      </p:ext>
    </p:extLst>
  </p:cSld>
  <p:clrMapOvr>
    <a:masterClrMapping/>
  </p:clrMapOvr>
</p:sldLayout>
</file>

<file path=ppt/slideLayouts/slideLayout5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6173179"/>
      </p:ext>
    </p:extLst>
  </p:cSld>
  <p:clrMapOvr>
    <a:masterClrMapping/>
  </p:clrMapOvr>
</p:sldLayout>
</file>

<file path=ppt/slideLayouts/slideLayout5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53913159"/>
      </p:ext>
    </p:extLst>
  </p:cSld>
  <p:clrMapOvr>
    <a:masterClrMapping/>
  </p:clrMapOvr>
</p:sldLayout>
</file>

<file path=ppt/slideLayouts/slideLayout5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1255434"/>
      </p:ext>
    </p:extLst>
  </p:cSld>
  <p:clrMapOvr>
    <a:masterClrMapping/>
  </p:clrMapOvr>
</p:sldLayout>
</file>

<file path=ppt/slideLayouts/slideLayout5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43960832"/>
      </p:ext>
    </p:extLst>
  </p:cSld>
  <p:clrMapOvr>
    <a:masterClrMapping/>
  </p:clrMapOvr>
</p:sldLayout>
</file>

<file path=ppt/slideLayouts/slideLayout5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33438790"/>
      </p:ext>
    </p:extLst>
  </p:cSld>
  <p:clrMapOvr>
    <a:masterClrMapping/>
  </p:clrMapOvr>
</p:sldLayout>
</file>

<file path=ppt/slideLayouts/slideLayout5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1547563"/>
      </p:ext>
    </p:extLst>
  </p:cSld>
  <p:clrMapOvr>
    <a:masterClrMapping/>
  </p:clrMapOvr>
</p:sldLayout>
</file>

<file path=ppt/slideLayouts/slideLayout5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6393067"/>
      </p:ext>
    </p:extLst>
  </p:cSld>
  <p:clrMapOvr>
    <a:masterClrMapping/>
  </p:clrMapOvr>
</p:sldLayout>
</file>

<file path=ppt/slideLayouts/slideLayout58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7079979"/>
      </p:ext>
    </p:extLst>
  </p:cSld>
  <p:clrMapOvr>
    <a:masterClrMapping/>
  </p:clrMapOvr>
</p:sldLayout>
</file>

<file path=ppt/slideLayouts/slideLayout58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48811312"/>
      </p:ext>
    </p:extLst>
  </p:cSld>
  <p:clrMapOvr>
    <a:masterClrMapping/>
  </p:clrMapOvr>
</p:sldLayout>
</file>

<file path=ppt/slideLayouts/slideLayout5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776158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92949433"/>
      </p:ext>
    </p:extLst>
  </p:cSld>
  <p:clrMapOvr>
    <a:masterClrMapping/>
  </p:clrMapOvr>
</p:sldLayout>
</file>

<file path=ppt/slideLayouts/slideLayout5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99083094"/>
      </p:ext>
    </p:extLst>
  </p:cSld>
  <p:clrMapOvr>
    <a:masterClrMapping/>
  </p:clrMapOvr>
</p:sldLayout>
</file>

<file path=ppt/slideLayouts/slideLayout5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5115318"/>
      </p:ext>
    </p:extLst>
  </p:cSld>
  <p:clrMapOvr>
    <a:masterClrMapping/>
  </p:clrMapOvr>
</p:sldLayout>
</file>

<file path=ppt/slideLayouts/slideLayout5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8850110"/>
      </p:ext>
    </p:extLst>
  </p:cSld>
  <p:clrMapOvr>
    <a:masterClrMapping/>
  </p:clrMapOvr>
</p:sldLayout>
</file>

<file path=ppt/slideLayouts/slideLayout5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5928161"/>
      </p:ext>
    </p:extLst>
  </p:cSld>
  <p:clrMapOvr>
    <a:masterClrMapping/>
  </p:clrMapOvr>
</p:sldLayout>
</file>

<file path=ppt/slideLayouts/slideLayout5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085795"/>
      </p:ext>
    </p:extLst>
  </p:cSld>
  <p:clrMapOvr>
    <a:masterClrMapping/>
  </p:clrMapOvr>
</p:sldLayout>
</file>

<file path=ppt/slideLayouts/slideLayout5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62543180"/>
      </p:ext>
    </p:extLst>
  </p:cSld>
  <p:clrMapOvr>
    <a:masterClrMapping/>
  </p:clrMapOvr>
</p:sldLayout>
</file>

<file path=ppt/slideLayouts/slideLayout5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15203828"/>
      </p:ext>
    </p:extLst>
  </p:cSld>
  <p:clrMapOvr>
    <a:masterClrMapping/>
  </p:clrMapOvr>
</p:sldLayout>
</file>

<file path=ppt/slideLayouts/slideLayout5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4152845"/>
      </p:ext>
    </p:extLst>
  </p:cSld>
  <p:clrMapOvr>
    <a:masterClrMapping/>
  </p:clrMapOvr>
</p:sldLayout>
</file>

<file path=ppt/slideLayouts/slideLayout5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9240851"/>
      </p:ext>
    </p:extLst>
  </p:cSld>
  <p:clrMapOvr>
    <a:masterClrMapping/>
  </p:clrMapOvr>
</p:sldLayout>
</file>

<file path=ppt/slideLayouts/slideLayout59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3990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04022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51565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6935240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964548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6486587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67865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910400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80707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210555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8517341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64305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364822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385207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8536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631115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0644709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495361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8103928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26567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815844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6596648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1732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1173690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8008516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0566047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537633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95299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020970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5739727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90408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4125846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911181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0668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359411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8828004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734375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0827418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5523926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690078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016066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555424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810463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320032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1158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13" Type="http://schemas.openxmlformats.org/officeDocument/2006/relationships/theme" Target="../theme/theme32.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slideLayout" Target="../slideLayouts/slideLayout384.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theme" Target="../theme/theme33.xml"/><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slideLayout" Target="../slideLayouts/slideLayout396.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theme" Target="../theme/theme34.xml"/><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slideLayout" Target="../slideLayouts/slideLayout408.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16.xml"/><Relationship Id="rId13" Type="http://schemas.openxmlformats.org/officeDocument/2006/relationships/theme" Target="../theme/theme35.xml"/><Relationship Id="rId3" Type="http://schemas.openxmlformats.org/officeDocument/2006/relationships/slideLayout" Target="../slideLayouts/slideLayout411.xml"/><Relationship Id="rId7" Type="http://schemas.openxmlformats.org/officeDocument/2006/relationships/slideLayout" Target="../slideLayouts/slideLayout415.xml"/><Relationship Id="rId12" Type="http://schemas.openxmlformats.org/officeDocument/2006/relationships/slideLayout" Target="../slideLayouts/slideLayout420.xml"/><Relationship Id="rId2" Type="http://schemas.openxmlformats.org/officeDocument/2006/relationships/slideLayout" Target="../slideLayouts/slideLayout410.xml"/><Relationship Id="rId1" Type="http://schemas.openxmlformats.org/officeDocument/2006/relationships/slideLayout" Target="../slideLayouts/slideLayout409.xml"/><Relationship Id="rId6" Type="http://schemas.openxmlformats.org/officeDocument/2006/relationships/slideLayout" Target="../slideLayouts/slideLayout414.xml"/><Relationship Id="rId11" Type="http://schemas.openxmlformats.org/officeDocument/2006/relationships/slideLayout" Target="../slideLayouts/slideLayout419.xml"/><Relationship Id="rId5" Type="http://schemas.openxmlformats.org/officeDocument/2006/relationships/slideLayout" Target="../slideLayouts/slideLayout413.xml"/><Relationship Id="rId10" Type="http://schemas.openxmlformats.org/officeDocument/2006/relationships/slideLayout" Target="../slideLayouts/slideLayout418.xml"/><Relationship Id="rId4" Type="http://schemas.openxmlformats.org/officeDocument/2006/relationships/slideLayout" Target="../slideLayouts/slideLayout412.xml"/><Relationship Id="rId9" Type="http://schemas.openxmlformats.org/officeDocument/2006/relationships/slideLayout" Target="../slideLayouts/slideLayout417.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28.xml"/><Relationship Id="rId13" Type="http://schemas.openxmlformats.org/officeDocument/2006/relationships/theme" Target="../theme/theme36.xml"/><Relationship Id="rId3" Type="http://schemas.openxmlformats.org/officeDocument/2006/relationships/slideLayout" Target="../slideLayouts/slideLayout423.xml"/><Relationship Id="rId7" Type="http://schemas.openxmlformats.org/officeDocument/2006/relationships/slideLayout" Target="../slideLayouts/slideLayout427.xml"/><Relationship Id="rId12" Type="http://schemas.openxmlformats.org/officeDocument/2006/relationships/slideLayout" Target="../slideLayouts/slideLayout432.xml"/><Relationship Id="rId2" Type="http://schemas.openxmlformats.org/officeDocument/2006/relationships/slideLayout" Target="../slideLayouts/slideLayout422.xml"/><Relationship Id="rId1" Type="http://schemas.openxmlformats.org/officeDocument/2006/relationships/slideLayout" Target="../slideLayouts/slideLayout421.xml"/><Relationship Id="rId6" Type="http://schemas.openxmlformats.org/officeDocument/2006/relationships/slideLayout" Target="../slideLayouts/slideLayout426.xml"/><Relationship Id="rId11" Type="http://schemas.openxmlformats.org/officeDocument/2006/relationships/slideLayout" Target="../slideLayouts/slideLayout431.xml"/><Relationship Id="rId5" Type="http://schemas.openxmlformats.org/officeDocument/2006/relationships/slideLayout" Target="../slideLayouts/slideLayout425.xml"/><Relationship Id="rId10" Type="http://schemas.openxmlformats.org/officeDocument/2006/relationships/slideLayout" Target="../slideLayouts/slideLayout430.xml"/><Relationship Id="rId4" Type="http://schemas.openxmlformats.org/officeDocument/2006/relationships/slideLayout" Target="../slideLayouts/slideLayout424.xml"/><Relationship Id="rId9" Type="http://schemas.openxmlformats.org/officeDocument/2006/relationships/slideLayout" Target="../slideLayouts/slideLayout429.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40.xml"/><Relationship Id="rId13" Type="http://schemas.openxmlformats.org/officeDocument/2006/relationships/theme" Target="../theme/theme37.xml"/><Relationship Id="rId3" Type="http://schemas.openxmlformats.org/officeDocument/2006/relationships/slideLayout" Target="../slideLayouts/slideLayout435.xml"/><Relationship Id="rId7" Type="http://schemas.openxmlformats.org/officeDocument/2006/relationships/slideLayout" Target="../slideLayouts/slideLayout439.xml"/><Relationship Id="rId12" Type="http://schemas.openxmlformats.org/officeDocument/2006/relationships/slideLayout" Target="../slideLayouts/slideLayout444.xml"/><Relationship Id="rId2" Type="http://schemas.openxmlformats.org/officeDocument/2006/relationships/slideLayout" Target="../slideLayouts/slideLayout434.xml"/><Relationship Id="rId1" Type="http://schemas.openxmlformats.org/officeDocument/2006/relationships/slideLayout" Target="../slideLayouts/slideLayout433.xml"/><Relationship Id="rId6" Type="http://schemas.openxmlformats.org/officeDocument/2006/relationships/slideLayout" Target="../slideLayouts/slideLayout438.xml"/><Relationship Id="rId11" Type="http://schemas.openxmlformats.org/officeDocument/2006/relationships/slideLayout" Target="../slideLayouts/slideLayout443.xml"/><Relationship Id="rId5" Type="http://schemas.openxmlformats.org/officeDocument/2006/relationships/slideLayout" Target="../slideLayouts/slideLayout437.xml"/><Relationship Id="rId10" Type="http://schemas.openxmlformats.org/officeDocument/2006/relationships/slideLayout" Target="../slideLayouts/slideLayout442.xml"/><Relationship Id="rId4" Type="http://schemas.openxmlformats.org/officeDocument/2006/relationships/slideLayout" Target="../slideLayouts/slideLayout436.xml"/><Relationship Id="rId9" Type="http://schemas.openxmlformats.org/officeDocument/2006/relationships/slideLayout" Target="../slideLayouts/slideLayout441.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52.xml"/><Relationship Id="rId13" Type="http://schemas.openxmlformats.org/officeDocument/2006/relationships/theme" Target="../theme/theme38.xml"/><Relationship Id="rId3" Type="http://schemas.openxmlformats.org/officeDocument/2006/relationships/slideLayout" Target="../slideLayouts/slideLayout447.xml"/><Relationship Id="rId7" Type="http://schemas.openxmlformats.org/officeDocument/2006/relationships/slideLayout" Target="../slideLayouts/slideLayout451.xml"/><Relationship Id="rId12" Type="http://schemas.openxmlformats.org/officeDocument/2006/relationships/slideLayout" Target="../slideLayouts/slideLayout456.xml"/><Relationship Id="rId2" Type="http://schemas.openxmlformats.org/officeDocument/2006/relationships/slideLayout" Target="../slideLayouts/slideLayout446.xml"/><Relationship Id="rId1" Type="http://schemas.openxmlformats.org/officeDocument/2006/relationships/slideLayout" Target="../slideLayouts/slideLayout445.xml"/><Relationship Id="rId6" Type="http://schemas.openxmlformats.org/officeDocument/2006/relationships/slideLayout" Target="../slideLayouts/slideLayout450.xml"/><Relationship Id="rId11" Type="http://schemas.openxmlformats.org/officeDocument/2006/relationships/slideLayout" Target="../slideLayouts/slideLayout455.xml"/><Relationship Id="rId5" Type="http://schemas.openxmlformats.org/officeDocument/2006/relationships/slideLayout" Target="../slideLayouts/slideLayout449.xml"/><Relationship Id="rId10" Type="http://schemas.openxmlformats.org/officeDocument/2006/relationships/slideLayout" Target="../slideLayouts/slideLayout454.xml"/><Relationship Id="rId4" Type="http://schemas.openxmlformats.org/officeDocument/2006/relationships/slideLayout" Target="../slideLayouts/slideLayout448.xml"/><Relationship Id="rId9" Type="http://schemas.openxmlformats.org/officeDocument/2006/relationships/slideLayout" Target="../slideLayouts/slideLayout453.xml"/></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64.xml"/><Relationship Id="rId3" Type="http://schemas.openxmlformats.org/officeDocument/2006/relationships/slideLayout" Target="../slideLayouts/slideLayout459.xml"/><Relationship Id="rId7" Type="http://schemas.openxmlformats.org/officeDocument/2006/relationships/slideLayout" Target="../slideLayouts/slideLayout463.xml"/><Relationship Id="rId12" Type="http://schemas.openxmlformats.org/officeDocument/2006/relationships/theme" Target="../theme/theme39.xml"/><Relationship Id="rId2" Type="http://schemas.openxmlformats.org/officeDocument/2006/relationships/slideLayout" Target="../slideLayouts/slideLayout458.xml"/><Relationship Id="rId1" Type="http://schemas.openxmlformats.org/officeDocument/2006/relationships/slideLayout" Target="../slideLayouts/slideLayout457.xml"/><Relationship Id="rId6" Type="http://schemas.openxmlformats.org/officeDocument/2006/relationships/slideLayout" Target="../slideLayouts/slideLayout462.xml"/><Relationship Id="rId11" Type="http://schemas.openxmlformats.org/officeDocument/2006/relationships/slideLayout" Target="../slideLayouts/slideLayout467.xml"/><Relationship Id="rId5" Type="http://schemas.openxmlformats.org/officeDocument/2006/relationships/slideLayout" Target="../slideLayouts/slideLayout461.xml"/><Relationship Id="rId10" Type="http://schemas.openxmlformats.org/officeDocument/2006/relationships/slideLayout" Target="../slideLayouts/slideLayout466.xml"/><Relationship Id="rId4" Type="http://schemas.openxmlformats.org/officeDocument/2006/relationships/slideLayout" Target="../slideLayouts/slideLayout460.xml"/><Relationship Id="rId9" Type="http://schemas.openxmlformats.org/officeDocument/2006/relationships/slideLayout" Target="../slideLayouts/slideLayout46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75.xml"/><Relationship Id="rId13" Type="http://schemas.openxmlformats.org/officeDocument/2006/relationships/theme" Target="../theme/theme40.xml"/><Relationship Id="rId3" Type="http://schemas.openxmlformats.org/officeDocument/2006/relationships/slideLayout" Target="../slideLayouts/slideLayout470.xml"/><Relationship Id="rId7" Type="http://schemas.openxmlformats.org/officeDocument/2006/relationships/slideLayout" Target="../slideLayouts/slideLayout474.xml"/><Relationship Id="rId12" Type="http://schemas.openxmlformats.org/officeDocument/2006/relationships/slideLayout" Target="../slideLayouts/slideLayout479.xml"/><Relationship Id="rId2" Type="http://schemas.openxmlformats.org/officeDocument/2006/relationships/slideLayout" Target="../slideLayouts/slideLayout469.xml"/><Relationship Id="rId1" Type="http://schemas.openxmlformats.org/officeDocument/2006/relationships/slideLayout" Target="../slideLayouts/slideLayout468.xml"/><Relationship Id="rId6" Type="http://schemas.openxmlformats.org/officeDocument/2006/relationships/slideLayout" Target="../slideLayouts/slideLayout473.xml"/><Relationship Id="rId11" Type="http://schemas.openxmlformats.org/officeDocument/2006/relationships/slideLayout" Target="../slideLayouts/slideLayout478.xml"/><Relationship Id="rId5" Type="http://schemas.openxmlformats.org/officeDocument/2006/relationships/slideLayout" Target="../slideLayouts/slideLayout472.xml"/><Relationship Id="rId10" Type="http://schemas.openxmlformats.org/officeDocument/2006/relationships/slideLayout" Target="../slideLayouts/slideLayout477.xml"/><Relationship Id="rId4" Type="http://schemas.openxmlformats.org/officeDocument/2006/relationships/slideLayout" Target="../slideLayouts/slideLayout471.xml"/><Relationship Id="rId9" Type="http://schemas.openxmlformats.org/officeDocument/2006/relationships/slideLayout" Target="../slideLayouts/slideLayout476.xml"/></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87.xml"/><Relationship Id="rId13" Type="http://schemas.openxmlformats.org/officeDocument/2006/relationships/theme" Target="../theme/theme41.xml"/><Relationship Id="rId3" Type="http://schemas.openxmlformats.org/officeDocument/2006/relationships/slideLayout" Target="../slideLayouts/slideLayout482.xml"/><Relationship Id="rId7" Type="http://schemas.openxmlformats.org/officeDocument/2006/relationships/slideLayout" Target="../slideLayouts/slideLayout486.xml"/><Relationship Id="rId12" Type="http://schemas.openxmlformats.org/officeDocument/2006/relationships/slideLayout" Target="../slideLayouts/slideLayout491.xml"/><Relationship Id="rId2" Type="http://schemas.openxmlformats.org/officeDocument/2006/relationships/slideLayout" Target="../slideLayouts/slideLayout481.xml"/><Relationship Id="rId1" Type="http://schemas.openxmlformats.org/officeDocument/2006/relationships/slideLayout" Target="../slideLayouts/slideLayout480.xml"/><Relationship Id="rId6" Type="http://schemas.openxmlformats.org/officeDocument/2006/relationships/slideLayout" Target="../slideLayouts/slideLayout485.xml"/><Relationship Id="rId11" Type="http://schemas.openxmlformats.org/officeDocument/2006/relationships/slideLayout" Target="../slideLayouts/slideLayout490.xml"/><Relationship Id="rId5" Type="http://schemas.openxmlformats.org/officeDocument/2006/relationships/slideLayout" Target="../slideLayouts/slideLayout484.xml"/><Relationship Id="rId10" Type="http://schemas.openxmlformats.org/officeDocument/2006/relationships/slideLayout" Target="../slideLayouts/slideLayout489.xml"/><Relationship Id="rId4" Type="http://schemas.openxmlformats.org/officeDocument/2006/relationships/slideLayout" Target="../slideLayouts/slideLayout483.xml"/><Relationship Id="rId9" Type="http://schemas.openxmlformats.org/officeDocument/2006/relationships/slideLayout" Target="../slideLayouts/slideLayout488.xml"/></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499.xml"/><Relationship Id="rId13" Type="http://schemas.openxmlformats.org/officeDocument/2006/relationships/theme" Target="../theme/theme42.xml"/><Relationship Id="rId3" Type="http://schemas.openxmlformats.org/officeDocument/2006/relationships/slideLayout" Target="../slideLayouts/slideLayout494.xml"/><Relationship Id="rId7" Type="http://schemas.openxmlformats.org/officeDocument/2006/relationships/slideLayout" Target="../slideLayouts/slideLayout498.xml"/><Relationship Id="rId12" Type="http://schemas.openxmlformats.org/officeDocument/2006/relationships/slideLayout" Target="../slideLayouts/slideLayout503.xml"/><Relationship Id="rId2" Type="http://schemas.openxmlformats.org/officeDocument/2006/relationships/slideLayout" Target="../slideLayouts/slideLayout493.xml"/><Relationship Id="rId1" Type="http://schemas.openxmlformats.org/officeDocument/2006/relationships/slideLayout" Target="../slideLayouts/slideLayout492.xml"/><Relationship Id="rId6" Type="http://schemas.openxmlformats.org/officeDocument/2006/relationships/slideLayout" Target="../slideLayouts/slideLayout497.xml"/><Relationship Id="rId11" Type="http://schemas.openxmlformats.org/officeDocument/2006/relationships/slideLayout" Target="../slideLayouts/slideLayout502.xml"/><Relationship Id="rId5" Type="http://schemas.openxmlformats.org/officeDocument/2006/relationships/slideLayout" Target="../slideLayouts/slideLayout496.xml"/><Relationship Id="rId10" Type="http://schemas.openxmlformats.org/officeDocument/2006/relationships/slideLayout" Target="../slideLayouts/slideLayout501.xml"/><Relationship Id="rId4" Type="http://schemas.openxmlformats.org/officeDocument/2006/relationships/slideLayout" Target="../slideLayouts/slideLayout495.xml"/><Relationship Id="rId9" Type="http://schemas.openxmlformats.org/officeDocument/2006/relationships/slideLayout" Target="../slideLayouts/slideLayout500.xml"/></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511.xml"/><Relationship Id="rId13" Type="http://schemas.openxmlformats.org/officeDocument/2006/relationships/theme" Target="../theme/theme43.xml"/><Relationship Id="rId3" Type="http://schemas.openxmlformats.org/officeDocument/2006/relationships/slideLayout" Target="../slideLayouts/slideLayout506.xml"/><Relationship Id="rId7" Type="http://schemas.openxmlformats.org/officeDocument/2006/relationships/slideLayout" Target="../slideLayouts/slideLayout510.xml"/><Relationship Id="rId12" Type="http://schemas.openxmlformats.org/officeDocument/2006/relationships/slideLayout" Target="../slideLayouts/slideLayout515.xml"/><Relationship Id="rId2" Type="http://schemas.openxmlformats.org/officeDocument/2006/relationships/slideLayout" Target="../slideLayouts/slideLayout505.xml"/><Relationship Id="rId1" Type="http://schemas.openxmlformats.org/officeDocument/2006/relationships/slideLayout" Target="../slideLayouts/slideLayout504.xml"/><Relationship Id="rId6" Type="http://schemas.openxmlformats.org/officeDocument/2006/relationships/slideLayout" Target="../slideLayouts/slideLayout509.xml"/><Relationship Id="rId11" Type="http://schemas.openxmlformats.org/officeDocument/2006/relationships/slideLayout" Target="../slideLayouts/slideLayout514.xml"/><Relationship Id="rId5" Type="http://schemas.openxmlformats.org/officeDocument/2006/relationships/slideLayout" Target="../slideLayouts/slideLayout508.xml"/><Relationship Id="rId10" Type="http://schemas.openxmlformats.org/officeDocument/2006/relationships/slideLayout" Target="../slideLayouts/slideLayout513.xml"/><Relationship Id="rId4" Type="http://schemas.openxmlformats.org/officeDocument/2006/relationships/slideLayout" Target="../slideLayouts/slideLayout507.xml"/><Relationship Id="rId9" Type="http://schemas.openxmlformats.org/officeDocument/2006/relationships/slideLayout" Target="../slideLayouts/slideLayout512.xml"/></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523.xml"/><Relationship Id="rId13" Type="http://schemas.openxmlformats.org/officeDocument/2006/relationships/theme" Target="../theme/theme44.xml"/><Relationship Id="rId3" Type="http://schemas.openxmlformats.org/officeDocument/2006/relationships/slideLayout" Target="../slideLayouts/slideLayout518.xml"/><Relationship Id="rId7" Type="http://schemas.openxmlformats.org/officeDocument/2006/relationships/slideLayout" Target="../slideLayouts/slideLayout522.xml"/><Relationship Id="rId12" Type="http://schemas.openxmlformats.org/officeDocument/2006/relationships/slideLayout" Target="../slideLayouts/slideLayout527.xml"/><Relationship Id="rId2" Type="http://schemas.openxmlformats.org/officeDocument/2006/relationships/slideLayout" Target="../slideLayouts/slideLayout517.xml"/><Relationship Id="rId1" Type="http://schemas.openxmlformats.org/officeDocument/2006/relationships/slideLayout" Target="../slideLayouts/slideLayout516.xml"/><Relationship Id="rId6" Type="http://schemas.openxmlformats.org/officeDocument/2006/relationships/slideLayout" Target="../slideLayouts/slideLayout521.xml"/><Relationship Id="rId11" Type="http://schemas.openxmlformats.org/officeDocument/2006/relationships/slideLayout" Target="../slideLayouts/slideLayout526.xml"/><Relationship Id="rId5" Type="http://schemas.openxmlformats.org/officeDocument/2006/relationships/slideLayout" Target="../slideLayouts/slideLayout520.xml"/><Relationship Id="rId10" Type="http://schemas.openxmlformats.org/officeDocument/2006/relationships/slideLayout" Target="../slideLayouts/slideLayout525.xml"/><Relationship Id="rId4" Type="http://schemas.openxmlformats.org/officeDocument/2006/relationships/slideLayout" Target="../slideLayouts/slideLayout519.xml"/><Relationship Id="rId9" Type="http://schemas.openxmlformats.org/officeDocument/2006/relationships/slideLayout" Target="../slideLayouts/slideLayout524.xml"/></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535.xml"/><Relationship Id="rId13" Type="http://schemas.openxmlformats.org/officeDocument/2006/relationships/theme" Target="../theme/theme45.xml"/><Relationship Id="rId3" Type="http://schemas.openxmlformats.org/officeDocument/2006/relationships/slideLayout" Target="../slideLayouts/slideLayout530.xml"/><Relationship Id="rId7" Type="http://schemas.openxmlformats.org/officeDocument/2006/relationships/slideLayout" Target="../slideLayouts/slideLayout534.xml"/><Relationship Id="rId12" Type="http://schemas.openxmlformats.org/officeDocument/2006/relationships/slideLayout" Target="../slideLayouts/slideLayout539.xml"/><Relationship Id="rId2" Type="http://schemas.openxmlformats.org/officeDocument/2006/relationships/slideLayout" Target="../slideLayouts/slideLayout529.xml"/><Relationship Id="rId1" Type="http://schemas.openxmlformats.org/officeDocument/2006/relationships/slideLayout" Target="../slideLayouts/slideLayout528.xml"/><Relationship Id="rId6" Type="http://schemas.openxmlformats.org/officeDocument/2006/relationships/slideLayout" Target="../slideLayouts/slideLayout533.xml"/><Relationship Id="rId11" Type="http://schemas.openxmlformats.org/officeDocument/2006/relationships/slideLayout" Target="../slideLayouts/slideLayout538.xml"/><Relationship Id="rId5" Type="http://schemas.openxmlformats.org/officeDocument/2006/relationships/slideLayout" Target="../slideLayouts/slideLayout532.xml"/><Relationship Id="rId10" Type="http://schemas.openxmlformats.org/officeDocument/2006/relationships/slideLayout" Target="../slideLayouts/slideLayout537.xml"/><Relationship Id="rId4" Type="http://schemas.openxmlformats.org/officeDocument/2006/relationships/slideLayout" Target="../slideLayouts/slideLayout531.xml"/><Relationship Id="rId9" Type="http://schemas.openxmlformats.org/officeDocument/2006/relationships/slideLayout" Target="../slideLayouts/slideLayout536.xml"/></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547.xml"/><Relationship Id="rId13" Type="http://schemas.openxmlformats.org/officeDocument/2006/relationships/theme" Target="../theme/theme46.xml"/><Relationship Id="rId3" Type="http://schemas.openxmlformats.org/officeDocument/2006/relationships/slideLayout" Target="../slideLayouts/slideLayout542.xml"/><Relationship Id="rId7" Type="http://schemas.openxmlformats.org/officeDocument/2006/relationships/slideLayout" Target="../slideLayouts/slideLayout546.xml"/><Relationship Id="rId12" Type="http://schemas.openxmlformats.org/officeDocument/2006/relationships/slideLayout" Target="../slideLayouts/slideLayout551.xml"/><Relationship Id="rId2" Type="http://schemas.openxmlformats.org/officeDocument/2006/relationships/slideLayout" Target="../slideLayouts/slideLayout541.xml"/><Relationship Id="rId1" Type="http://schemas.openxmlformats.org/officeDocument/2006/relationships/slideLayout" Target="../slideLayouts/slideLayout540.xml"/><Relationship Id="rId6" Type="http://schemas.openxmlformats.org/officeDocument/2006/relationships/slideLayout" Target="../slideLayouts/slideLayout545.xml"/><Relationship Id="rId11" Type="http://schemas.openxmlformats.org/officeDocument/2006/relationships/slideLayout" Target="../slideLayouts/slideLayout550.xml"/><Relationship Id="rId5" Type="http://schemas.openxmlformats.org/officeDocument/2006/relationships/slideLayout" Target="../slideLayouts/slideLayout544.xml"/><Relationship Id="rId10" Type="http://schemas.openxmlformats.org/officeDocument/2006/relationships/slideLayout" Target="../slideLayouts/slideLayout549.xml"/><Relationship Id="rId4" Type="http://schemas.openxmlformats.org/officeDocument/2006/relationships/slideLayout" Target="../slideLayouts/slideLayout543.xml"/><Relationship Id="rId9" Type="http://schemas.openxmlformats.org/officeDocument/2006/relationships/slideLayout" Target="../slideLayouts/slideLayout548.xml"/></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559.xml"/><Relationship Id="rId13" Type="http://schemas.openxmlformats.org/officeDocument/2006/relationships/theme" Target="../theme/theme47.xml"/><Relationship Id="rId3" Type="http://schemas.openxmlformats.org/officeDocument/2006/relationships/slideLayout" Target="../slideLayouts/slideLayout554.xml"/><Relationship Id="rId7" Type="http://schemas.openxmlformats.org/officeDocument/2006/relationships/slideLayout" Target="../slideLayouts/slideLayout558.xml"/><Relationship Id="rId12" Type="http://schemas.openxmlformats.org/officeDocument/2006/relationships/slideLayout" Target="../slideLayouts/slideLayout563.xml"/><Relationship Id="rId2" Type="http://schemas.openxmlformats.org/officeDocument/2006/relationships/slideLayout" Target="../slideLayouts/slideLayout553.xml"/><Relationship Id="rId1" Type="http://schemas.openxmlformats.org/officeDocument/2006/relationships/slideLayout" Target="../slideLayouts/slideLayout552.xml"/><Relationship Id="rId6" Type="http://schemas.openxmlformats.org/officeDocument/2006/relationships/slideLayout" Target="../slideLayouts/slideLayout557.xml"/><Relationship Id="rId11" Type="http://schemas.openxmlformats.org/officeDocument/2006/relationships/slideLayout" Target="../slideLayouts/slideLayout562.xml"/><Relationship Id="rId5" Type="http://schemas.openxmlformats.org/officeDocument/2006/relationships/slideLayout" Target="../slideLayouts/slideLayout556.xml"/><Relationship Id="rId10" Type="http://schemas.openxmlformats.org/officeDocument/2006/relationships/slideLayout" Target="../slideLayouts/slideLayout561.xml"/><Relationship Id="rId4" Type="http://schemas.openxmlformats.org/officeDocument/2006/relationships/slideLayout" Target="../slideLayouts/slideLayout555.xml"/><Relationship Id="rId9" Type="http://schemas.openxmlformats.org/officeDocument/2006/relationships/slideLayout" Target="../slideLayouts/slideLayout560.xml"/></Relationships>
</file>

<file path=ppt/slideMasters/_rels/slideMaster48.xml.rels><?xml version="1.0" encoding="UTF-8" standalone="yes"?>
<Relationships xmlns="http://schemas.openxmlformats.org/package/2006/relationships"><Relationship Id="rId8" Type="http://schemas.openxmlformats.org/officeDocument/2006/relationships/slideLayout" Target="../slideLayouts/slideLayout571.xml"/><Relationship Id="rId13" Type="http://schemas.openxmlformats.org/officeDocument/2006/relationships/theme" Target="../theme/theme48.xml"/><Relationship Id="rId3" Type="http://schemas.openxmlformats.org/officeDocument/2006/relationships/slideLayout" Target="../slideLayouts/slideLayout566.xml"/><Relationship Id="rId7" Type="http://schemas.openxmlformats.org/officeDocument/2006/relationships/slideLayout" Target="../slideLayouts/slideLayout570.xml"/><Relationship Id="rId12" Type="http://schemas.openxmlformats.org/officeDocument/2006/relationships/slideLayout" Target="../slideLayouts/slideLayout575.xml"/><Relationship Id="rId2" Type="http://schemas.openxmlformats.org/officeDocument/2006/relationships/slideLayout" Target="../slideLayouts/slideLayout565.xml"/><Relationship Id="rId1" Type="http://schemas.openxmlformats.org/officeDocument/2006/relationships/slideLayout" Target="../slideLayouts/slideLayout564.xml"/><Relationship Id="rId6" Type="http://schemas.openxmlformats.org/officeDocument/2006/relationships/slideLayout" Target="../slideLayouts/slideLayout569.xml"/><Relationship Id="rId11" Type="http://schemas.openxmlformats.org/officeDocument/2006/relationships/slideLayout" Target="../slideLayouts/slideLayout574.xml"/><Relationship Id="rId5" Type="http://schemas.openxmlformats.org/officeDocument/2006/relationships/slideLayout" Target="../slideLayouts/slideLayout568.xml"/><Relationship Id="rId10" Type="http://schemas.openxmlformats.org/officeDocument/2006/relationships/slideLayout" Target="../slideLayouts/slideLayout573.xml"/><Relationship Id="rId4" Type="http://schemas.openxmlformats.org/officeDocument/2006/relationships/slideLayout" Target="../slideLayouts/slideLayout567.xml"/><Relationship Id="rId9" Type="http://schemas.openxmlformats.org/officeDocument/2006/relationships/slideLayout" Target="../slideLayouts/slideLayout572.xml"/></Relationships>
</file>

<file path=ppt/slideMasters/_rels/slideMaster49.xml.rels><?xml version="1.0" encoding="UTF-8" standalone="yes"?>
<Relationships xmlns="http://schemas.openxmlformats.org/package/2006/relationships"><Relationship Id="rId8" Type="http://schemas.openxmlformats.org/officeDocument/2006/relationships/slideLayout" Target="../slideLayouts/slideLayout583.xml"/><Relationship Id="rId13" Type="http://schemas.openxmlformats.org/officeDocument/2006/relationships/theme" Target="../theme/theme49.xml"/><Relationship Id="rId3" Type="http://schemas.openxmlformats.org/officeDocument/2006/relationships/slideLayout" Target="../slideLayouts/slideLayout578.xml"/><Relationship Id="rId7" Type="http://schemas.openxmlformats.org/officeDocument/2006/relationships/slideLayout" Target="../slideLayouts/slideLayout582.xml"/><Relationship Id="rId12" Type="http://schemas.openxmlformats.org/officeDocument/2006/relationships/slideLayout" Target="../slideLayouts/slideLayout587.xml"/><Relationship Id="rId2" Type="http://schemas.openxmlformats.org/officeDocument/2006/relationships/slideLayout" Target="../slideLayouts/slideLayout577.xml"/><Relationship Id="rId1" Type="http://schemas.openxmlformats.org/officeDocument/2006/relationships/slideLayout" Target="../slideLayouts/slideLayout576.xml"/><Relationship Id="rId6" Type="http://schemas.openxmlformats.org/officeDocument/2006/relationships/slideLayout" Target="../slideLayouts/slideLayout581.xml"/><Relationship Id="rId11" Type="http://schemas.openxmlformats.org/officeDocument/2006/relationships/slideLayout" Target="../slideLayouts/slideLayout586.xml"/><Relationship Id="rId5" Type="http://schemas.openxmlformats.org/officeDocument/2006/relationships/slideLayout" Target="../slideLayouts/slideLayout580.xml"/><Relationship Id="rId10" Type="http://schemas.openxmlformats.org/officeDocument/2006/relationships/slideLayout" Target="../slideLayouts/slideLayout585.xml"/><Relationship Id="rId4" Type="http://schemas.openxmlformats.org/officeDocument/2006/relationships/slideLayout" Target="../slideLayouts/slideLayout579.xml"/><Relationship Id="rId9" Type="http://schemas.openxmlformats.org/officeDocument/2006/relationships/slideLayout" Target="../slideLayouts/slideLayout58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50.xml.rels><?xml version="1.0" encoding="UTF-8" standalone="yes"?>
<Relationships xmlns="http://schemas.openxmlformats.org/package/2006/relationships"><Relationship Id="rId8" Type="http://schemas.openxmlformats.org/officeDocument/2006/relationships/slideLayout" Target="../slideLayouts/slideLayout595.xml"/><Relationship Id="rId13" Type="http://schemas.openxmlformats.org/officeDocument/2006/relationships/theme" Target="../theme/theme50.xml"/><Relationship Id="rId3" Type="http://schemas.openxmlformats.org/officeDocument/2006/relationships/slideLayout" Target="../slideLayouts/slideLayout590.xml"/><Relationship Id="rId7" Type="http://schemas.openxmlformats.org/officeDocument/2006/relationships/slideLayout" Target="../slideLayouts/slideLayout594.xml"/><Relationship Id="rId12" Type="http://schemas.openxmlformats.org/officeDocument/2006/relationships/slideLayout" Target="../slideLayouts/slideLayout599.xml"/><Relationship Id="rId2" Type="http://schemas.openxmlformats.org/officeDocument/2006/relationships/slideLayout" Target="../slideLayouts/slideLayout589.xml"/><Relationship Id="rId1" Type="http://schemas.openxmlformats.org/officeDocument/2006/relationships/slideLayout" Target="../slideLayouts/slideLayout588.xml"/><Relationship Id="rId6" Type="http://schemas.openxmlformats.org/officeDocument/2006/relationships/slideLayout" Target="../slideLayouts/slideLayout593.xml"/><Relationship Id="rId11" Type="http://schemas.openxmlformats.org/officeDocument/2006/relationships/slideLayout" Target="../slideLayouts/slideLayout598.xml"/><Relationship Id="rId5" Type="http://schemas.openxmlformats.org/officeDocument/2006/relationships/slideLayout" Target="../slideLayouts/slideLayout592.xml"/><Relationship Id="rId10" Type="http://schemas.openxmlformats.org/officeDocument/2006/relationships/slideLayout" Target="../slideLayouts/slideLayout597.xml"/><Relationship Id="rId4" Type="http://schemas.openxmlformats.org/officeDocument/2006/relationships/slideLayout" Target="../slideLayouts/slideLayout591.xml"/><Relationship Id="rId9" Type="http://schemas.openxmlformats.org/officeDocument/2006/relationships/slideLayout" Target="../slideLayouts/slideLayout59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6966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399450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3666732"/>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2124806"/>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8011557"/>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54074605"/>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79783306"/>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2375496"/>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8688537"/>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5427647"/>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525196"/>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972269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910168"/>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7183532"/>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4286085"/>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0231694"/>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75251897"/>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0013770"/>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4658382"/>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1153338"/>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29547062"/>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61574388"/>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2082655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59845279"/>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20030366"/>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0780969"/>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23894383"/>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8756616"/>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1031706"/>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90959893"/>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 id="214748416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94778415"/>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10482959"/>
      </p:ext>
    </p:extLst>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 id="214748419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918258"/>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792119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3685427"/>
      </p:ext>
    </p:extLst>
  </p:cSld>
  <p:clrMap bg1="lt1" tx1="dk1" bg2="lt2" tx2="dk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9275549"/>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342320"/>
      </p:ext>
    </p:extLst>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54" r:id="rId9"/>
    <p:sldLayoutId id="2147484255" r:id="rId10"/>
    <p:sldLayoutId id="2147484256" r:id="rId11"/>
    <p:sldLayoutId id="214748425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17790985"/>
      </p:ext>
    </p:extLst>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 id="214748427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952887"/>
      </p:ext>
    </p:extLst>
  </p:cSld>
  <p:clrMap bg1="lt1" tx1="dk1" bg2="lt2" tx2="dk2" accent1="accent1" accent2="accent2" accent3="accent3" accent4="accent4" accent5="accent5" accent6="accent6" hlink="hlink" folHlink="folHlink"/>
  <p:sldLayoutIdLst>
    <p:sldLayoutId id="2147484272" r:id="rId1"/>
    <p:sldLayoutId id="2147484273" r:id="rId2"/>
    <p:sldLayoutId id="2147484274" r:id="rId3"/>
    <p:sldLayoutId id="2147484275" r:id="rId4"/>
    <p:sldLayoutId id="2147484276" r:id="rId5"/>
    <p:sldLayoutId id="2147484277" r:id="rId6"/>
    <p:sldLayoutId id="2147484278" r:id="rId7"/>
    <p:sldLayoutId id="2147484279" r:id="rId8"/>
    <p:sldLayoutId id="2147484280" r:id="rId9"/>
    <p:sldLayoutId id="2147484281" r:id="rId10"/>
    <p:sldLayoutId id="2147484282" r:id="rId11"/>
    <p:sldLayoutId id="214748428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5709701"/>
      </p:ext>
    </p:extLst>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 id="214748429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2965763"/>
      </p:ext>
    </p:extLst>
  </p:cSld>
  <p:clrMap bg1="lt1" tx1="dk1" bg2="lt2" tx2="dk2" accent1="accent1" accent2="accent2" accent3="accent3" accent4="accent4" accent5="accent5" accent6="accent6" hlink="hlink" folHlink="folHlink"/>
  <p:sldLayoutIdLst>
    <p:sldLayoutId id="2147484298" r:id="rId1"/>
    <p:sldLayoutId id="2147484299" r:id="rId2"/>
    <p:sldLayoutId id="2147484300" r:id="rId3"/>
    <p:sldLayoutId id="2147484301" r:id="rId4"/>
    <p:sldLayoutId id="2147484302" r:id="rId5"/>
    <p:sldLayoutId id="2147484303" r:id="rId6"/>
    <p:sldLayoutId id="2147484304" r:id="rId7"/>
    <p:sldLayoutId id="2147484305" r:id="rId8"/>
    <p:sldLayoutId id="2147484306" r:id="rId9"/>
    <p:sldLayoutId id="2147484307" r:id="rId10"/>
    <p:sldLayoutId id="2147484308" r:id="rId11"/>
    <p:sldLayoutId id="214748430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3579375"/>
      </p:ext>
    </p:extLst>
  </p:cSld>
  <p:clrMap bg1="lt1" tx1="dk1" bg2="lt2" tx2="dk2" accent1="accent1" accent2="accent2" accent3="accent3" accent4="accent4" accent5="accent5" accent6="accent6" hlink="hlink" folHlink="folHlink"/>
  <p:sldLayoutIdLst>
    <p:sldLayoutId id="2147484311" r:id="rId1"/>
    <p:sldLayoutId id="2147484312" r:id="rId2"/>
    <p:sldLayoutId id="2147484313" r:id="rId3"/>
    <p:sldLayoutId id="2147484314" r:id="rId4"/>
    <p:sldLayoutId id="2147484315" r:id="rId5"/>
    <p:sldLayoutId id="2147484316" r:id="rId6"/>
    <p:sldLayoutId id="2147484317" r:id="rId7"/>
    <p:sldLayoutId id="2147484318" r:id="rId8"/>
    <p:sldLayoutId id="2147484319" r:id="rId9"/>
    <p:sldLayoutId id="2147484320" r:id="rId10"/>
    <p:sldLayoutId id="2147484321" r:id="rId11"/>
    <p:sldLayoutId id="214748432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1789312"/>
      </p:ext>
    </p:extLst>
  </p:cSld>
  <p:clrMap bg1="lt1" tx1="dk1" bg2="lt2" tx2="dk2" accent1="accent1" accent2="accent2" accent3="accent3" accent4="accent4" accent5="accent5" accent6="accent6" hlink="hlink" folHlink="folHlink"/>
  <p:sldLayoutIdLst>
    <p:sldLayoutId id="2147484324" r:id="rId1"/>
    <p:sldLayoutId id="2147484325" r:id="rId2"/>
    <p:sldLayoutId id="2147484326" r:id="rId3"/>
    <p:sldLayoutId id="2147484327" r:id="rId4"/>
    <p:sldLayoutId id="2147484328" r:id="rId5"/>
    <p:sldLayoutId id="2147484329" r:id="rId6"/>
    <p:sldLayoutId id="2147484330" r:id="rId7"/>
    <p:sldLayoutId id="2147484331" r:id="rId8"/>
    <p:sldLayoutId id="2147484332" r:id="rId9"/>
    <p:sldLayoutId id="2147484333" r:id="rId10"/>
    <p:sldLayoutId id="2147484334" r:id="rId11"/>
    <p:sldLayoutId id="214748433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0133988"/>
      </p:ext>
    </p:extLst>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46" r:id="rId10"/>
    <p:sldLayoutId id="2147484347" r:id="rId11"/>
    <p:sldLayoutId id="214748434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11310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3198003"/>
      </p:ext>
    </p:extLst>
  </p:cSld>
  <p:clrMap bg1="lt1" tx1="dk1" bg2="lt2" tx2="dk2" accent1="accent1" accent2="accent2" accent3="accent3" accent4="accent4" accent5="accent5" accent6="accent6" hlink="hlink" folHlink="folHlink"/>
  <p:sldLayoutIdLst>
    <p:sldLayoutId id="2147484350" r:id="rId1"/>
    <p:sldLayoutId id="2147484351" r:id="rId2"/>
    <p:sldLayoutId id="2147484352" r:id="rId3"/>
    <p:sldLayoutId id="2147484353" r:id="rId4"/>
    <p:sldLayoutId id="2147484354" r:id="rId5"/>
    <p:sldLayoutId id="2147484355" r:id="rId6"/>
    <p:sldLayoutId id="2147484356" r:id="rId7"/>
    <p:sldLayoutId id="2147484357" r:id="rId8"/>
    <p:sldLayoutId id="2147484358" r:id="rId9"/>
    <p:sldLayoutId id="2147484359" r:id="rId10"/>
    <p:sldLayoutId id="2147484360" r:id="rId11"/>
    <p:sldLayoutId id="214748436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1173844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0394022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7821066"/>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0594923"/>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png"/><Relationship Id="rId7"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9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0.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150.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162.xml"/><Relationship Id="rId4" Type="http://schemas.openxmlformats.org/officeDocument/2006/relationships/image" Target="../media/image8.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0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6.xml"/></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4.xml"/><Relationship Id="rId1" Type="http://schemas.openxmlformats.org/officeDocument/2006/relationships/slideLayout" Target="../slideLayouts/slideLayout222.xml"/></Relationships>
</file>

<file path=ppt/slides/_rels/slide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5.xml"/><Relationship Id="rId1" Type="http://schemas.openxmlformats.org/officeDocument/2006/relationships/slideLayout" Target="../slideLayouts/slideLayout234.xml"/><Relationship Id="rId4" Type="http://schemas.openxmlformats.org/officeDocument/2006/relationships/image" Target="../media/image8.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7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3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5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0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3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6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4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6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66.xml"/></Relationships>
</file>

<file path=ppt/slides/_rels/slide4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1.xml"/><Relationship Id="rId1" Type="http://schemas.openxmlformats.org/officeDocument/2006/relationships/slideLayout" Target="../slideLayouts/slideLayout378.xml"/><Relationship Id="rId4" Type="http://schemas.openxmlformats.org/officeDocument/2006/relationships/image" Target="../media/image2.emf"/></Relationships>
</file>

<file path=ppt/slides/_rels/slide4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2.xml"/><Relationship Id="rId1" Type="http://schemas.openxmlformats.org/officeDocument/2006/relationships/slideLayout" Target="../slideLayouts/slideLayout390.xml"/><Relationship Id="rId4" Type="http://schemas.openxmlformats.org/officeDocument/2006/relationships/image" Target="../media/image2.emf"/></Relationships>
</file>

<file path=ppt/slides/_rels/slide4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3.xml"/><Relationship Id="rId1" Type="http://schemas.openxmlformats.org/officeDocument/2006/relationships/slideLayout" Target="../slideLayouts/slideLayout402.xml"/><Relationship Id="rId5" Type="http://schemas.openxmlformats.org/officeDocument/2006/relationships/image" Target="../media/image13.emf"/><Relationship Id="rId4" Type="http://schemas.openxmlformats.org/officeDocument/2006/relationships/image" Target="../media/image1.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2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7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8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9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44.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54.xml"/><Relationship Id="rId4" Type="http://schemas.openxmlformats.org/officeDocument/2006/relationships/image" Target="../media/image2.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5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7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9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png"/><Relationship Id="rId7"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9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28ad4195-a72c-4709-86eb-8c14d2f5e9e3">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10</a:t>
            </a:r>
          </a:p>
        </p:txBody>
      </p:sp>
      <p:sp>
        <p:nvSpPr>
          <p:cNvPr id="3" name="Subtitle 2"/>
          <p:cNvSpPr>
            <a:spLocks noGrp="1"/>
          </p:cNvSpPr>
          <p:nvPr>
            <p:ph type="subTitle" sz="quarter" idx="1"/>
          </p:nvPr>
        </p:nvSpPr>
        <p:spPr/>
        <p:txBody>
          <a:bodyPr/>
          <a:lstStyle/>
          <a:p>
            <a:r>
              <a:rPr lang="en-US"/>
              <a:t>Implementing and administering AD FS
</a:t>
            </a:r>
          </a:p>
        </p:txBody>
      </p:sp>
    </p:spTree>
    <p:extLst>
      <p:ext uri="{BB962C8B-B14F-4D97-AF65-F5344CB8AC3E}">
        <p14:creationId xmlns:p14="http://schemas.microsoft.com/office/powerpoint/2010/main" val="30611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31287" cy="740664"/>
          </a:xfrm>
        </p:spPr>
        <p:txBody>
          <a:bodyPr/>
          <a:lstStyle/>
          <a:p>
            <a:r>
              <a:rPr lang="en-US" dirty="0"/>
              <a:t>How AD FS enables SSO in a business-to-business federation</a:t>
            </a:r>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71766" y="2755429"/>
            <a:ext cx="2095634" cy="118607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urved Connector 18"/>
          <p:cNvCxnSpPr/>
          <p:nvPr/>
        </p:nvCxnSpPr>
        <p:spPr bwMode="auto">
          <a:xfrm>
            <a:off x="6705600" y="2590800"/>
            <a:ext cx="914400" cy="914400"/>
          </a:xfrm>
          <a:prstGeom prst="curvedConnector3">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grpSp>
        <p:nvGrpSpPr>
          <p:cNvPr id="51" name="Group 0" descr="A diagram of the 11 steps that demonstrates the flow of traffic in a federated business-to-business scenario by using a claims-aware web application. Numbered arrows connect components labeled as follows for Trey Research on the left side: AD DS, Account federation server, and Internal client computer. Numbered arrows connect components labeled as follows for A. Datum Corporation on the right side: Resource federation server and Web server. In this 11-step scenario, users at Trey Research must access a web-based application at A. Datum Corporation. The AD FS authentication process for this scenario is as follows:&#10;1. A user at Trey Research uses a web browser to establish an HTTPS connection to the web server at A. Datum Corporation.&#10;2. The web application receives the request and verifies that the user does not have a valid token stored in a cookie by the web browser. Because the user is not authenticated, the web application redirects the client to the federation server at A. Datum Corporation by using an HTTP 302 redirect message.&#10;3. The client computer sends an HTTPS request to the federation server at A. Datum Corporation. The federation server determines the home realm for the user. In this case, the home realm is Trey Research. &#10;4. The web server again redirects the client computer to the federation server in the user’s home realm, which is Trey Research.&#10;5. The client computer sends an HTTPS request to the Trey Research federation server.&#10;6. If the user is already signed in to the domain, the federation server can take the user’s Kerberos ticket and request authentication from AD DS on the user’s behalf by using IWA. If the user is not signed in to the domain, the user is prompted for credentials.&#10;7. The AD DS domain controller authenticates the user and sends the success message back to the federation server along with other information about the user that the federation server can use to generate the user’s claims.&#10;8. The federation server creates the claim for the user based on the rules defined for the federation partner. The federation server places the claims data in a digitally signed security token and then sends it to the client computer, which posts it back to the federation server at A. Datum Corporation.&#10;9. The federation server at A. Datum Corporation validates that the security token came from a trusted federation partner.&#10;10. The federation server at A. Datum Corporation creates and signs a new token, which it sends to the client computer. The client computer then sends the token back to the original URL that was requested.&#10;11. The application on the web server receives the request and validates the signed tokens. The web server issues the client a session cookie, indicating that the authentication succeeded. The federation server issues a file-based persistent cookie, which is valid for 30 days by default. It eliminates the home-realm discovery step during the cookie’s lifetime. The server then provides access to the application based on the claims that the user provides.&#10;&#10;"/>
          <p:cNvGrpSpPr/>
          <p:nvPr/>
        </p:nvGrpSpPr>
        <p:grpSpPr>
          <a:xfrm>
            <a:off x="418405" y="914400"/>
            <a:ext cx="8525347" cy="5472547"/>
            <a:chOff x="418405" y="914400"/>
            <a:chExt cx="8525347" cy="5472547"/>
          </a:xfrm>
        </p:grpSpPr>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49617" y="1905000"/>
              <a:ext cx="544339" cy="10353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3400" y="5547897"/>
              <a:ext cx="1365052" cy="838397"/>
              <a:chOff x="855888" y="4160099"/>
              <a:chExt cx="1139268" cy="699724"/>
            </a:xfrm>
          </p:grpSpPr>
          <p:pic>
            <p:nvPicPr>
              <p:cNvPr id="5" name="Picture 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041826" y="4160099"/>
                <a:ext cx="953330" cy="5847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55888" y="4299563"/>
                <a:ext cx="549130" cy="560260"/>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458019" y="3217246"/>
              <a:ext cx="544339" cy="10353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360840" y="2850887"/>
              <a:ext cx="544339" cy="10353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253035" y="5351634"/>
              <a:ext cx="544339" cy="1035313"/>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p:cNvCxnSpPr/>
            <p:nvPr/>
          </p:nvCxnSpPr>
          <p:spPr bwMode="auto">
            <a:xfrm flipH="1">
              <a:off x="3352800" y="2057400"/>
              <a:ext cx="2971800" cy="0"/>
            </a:xfrm>
            <a:prstGeom prst="straightConnector1">
              <a:avLst/>
            </a:prstGeom>
            <a:ln>
              <a:solidFill>
                <a:schemeClr val="tx1"/>
              </a:solidFill>
              <a:prstDash val="dash"/>
              <a:headEnd type="none" w="med" len="med"/>
              <a:tailEnd type="arrow"/>
            </a:ln>
            <a:effectLst/>
          </p:spPr>
          <p:style>
            <a:lnRef idx="3">
              <a:schemeClr val="dk1"/>
            </a:lnRef>
            <a:fillRef idx="0">
              <a:schemeClr val="dk1"/>
            </a:fillRef>
            <a:effectRef idx="2">
              <a:schemeClr val="dk1"/>
            </a:effectRef>
            <a:fontRef idx="minor">
              <a:schemeClr val="tx1"/>
            </a:fontRef>
          </p:style>
        </p:cxnSp>
        <p:sp>
          <p:nvSpPr>
            <p:cNvPr id="21" name="Rectangle 5"/>
            <p:cNvSpPr>
              <a:spLocks noChangeArrowheads="1"/>
            </p:cNvSpPr>
            <p:nvPr/>
          </p:nvSpPr>
          <p:spPr bwMode="auto">
            <a:xfrm>
              <a:off x="418405" y="914400"/>
              <a:ext cx="2816225" cy="455612"/>
            </a:xfrm>
            <a:prstGeom prst="rect">
              <a:avLst/>
            </a:prstGeom>
            <a:ln>
              <a:noFill/>
              <a:headEnd/>
              <a:tailEnd/>
            </a:ln>
            <a:effectLst/>
          </p:spPr>
          <p:style>
            <a:lnRef idx="1">
              <a:schemeClr val="accent1"/>
            </a:lnRef>
            <a:fillRef idx="2">
              <a:schemeClr val="accent1"/>
            </a:fillRef>
            <a:effectRef idx="1">
              <a:schemeClr val="accent1"/>
            </a:effectRef>
            <a:fontRef idx="minor">
              <a:schemeClr val="dk1"/>
            </a:fontRef>
          </p:style>
          <p:txBody>
            <a:bodyPr wrap="none" lIns="91436" tIns="45718" rIns="91436" bIns="45718" anchor="ctr"/>
            <a:lstStyle/>
            <a:p>
              <a:pPr algn="ctr">
                <a:lnSpc>
                  <a:spcPct val="80000"/>
                </a:lnSpc>
                <a:defRPr/>
              </a:pPr>
              <a:r>
                <a:rPr lang="en-US" sz="2000" b="1" dirty="0">
                  <a:solidFill>
                    <a:schemeClr val="tx1"/>
                  </a:solidFill>
                  <a:latin typeface="Segoe UI" panose="020B0502040204020203" pitchFamily="34" charset="0"/>
                  <a:ea typeface="Segoe UI" panose="020B0502040204020203" pitchFamily="34" charset="0"/>
                  <a:cs typeface="Segoe UI" panose="020B0502040204020203" pitchFamily="34" charset="0"/>
                </a:rPr>
                <a:t>Trey Research</a:t>
              </a:r>
            </a:p>
          </p:txBody>
        </p:sp>
        <p:sp>
          <p:nvSpPr>
            <p:cNvPr id="22" name="Rectangle 6"/>
            <p:cNvSpPr>
              <a:spLocks noChangeArrowheads="1"/>
            </p:cNvSpPr>
            <p:nvPr/>
          </p:nvSpPr>
          <p:spPr bwMode="auto">
            <a:xfrm>
              <a:off x="6108477" y="914400"/>
              <a:ext cx="2835275" cy="455612"/>
            </a:xfrm>
            <a:prstGeom prst="rect">
              <a:avLst/>
            </a:prstGeom>
            <a:ln>
              <a:noFill/>
              <a:headEnd/>
              <a:tailEnd/>
            </a:ln>
            <a:effectLst/>
          </p:spPr>
          <p:style>
            <a:lnRef idx="1">
              <a:schemeClr val="accent1"/>
            </a:lnRef>
            <a:fillRef idx="2">
              <a:schemeClr val="accent1"/>
            </a:fillRef>
            <a:effectRef idx="1">
              <a:schemeClr val="accent1"/>
            </a:effectRef>
            <a:fontRef idx="minor">
              <a:schemeClr val="dk1"/>
            </a:fontRef>
          </p:style>
          <p:txBody>
            <a:bodyPr wrap="none" lIns="91436" tIns="45718" rIns="91436" bIns="45718" anchor="ctr"/>
            <a:lstStyle/>
            <a:p>
              <a:pPr algn="ctr">
                <a:lnSpc>
                  <a:spcPct val="80000"/>
                </a:lnSpc>
                <a:defRPr/>
              </a:pPr>
              <a:r>
                <a:rPr lang="en-US" sz="2000" b="1" dirty="0">
                  <a:solidFill>
                    <a:schemeClr val="tx1"/>
                  </a:solidFill>
                  <a:latin typeface="Segoe UI" panose="020B0502040204020203" pitchFamily="34" charset="0"/>
                  <a:ea typeface="Segoe UI" panose="020B0502040204020203" pitchFamily="34" charset="0"/>
                  <a:cs typeface="Segoe UI" panose="020B0502040204020203" pitchFamily="34" charset="0"/>
                </a:rPr>
                <a:t>A. Datum Corporation</a:t>
              </a:r>
            </a:p>
          </p:txBody>
        </p:sp>
        <p:sp>
          <p:nvSpPr>
            <p:cNvPr id="23" name="Rectangle 178"/>
            <p:cNvSpPr>
              <a:spLocks noChangeArrowheads="1"/>
            </p:cNvSpPr>
            <p:nvPr/>
          </p:nvSpPr>
          <p:spPr bwMode="auto">
            <a:xfrm>
              <a:off x="457200" y="4495800"/>
              <a:ext cx="13081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Internal</a:t>
              </a:r>
            </a:p>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client computer</a:t>
              </a:r>
              <a:endParaRPr lang="en-GB" b="1" dirty="0">
                <a:latin typeface="Segoe UI" panose="020B0502040204020203" pitchFamily="34" charset="0"/>
                <a:ea typeface="Segoe UI" panose="020B0502040204020203" pitchFamily="34" charset="0"/>
                <a:cs typeface="Segoe UI" panose="020B0502040204020203" pitchFamily="34" charset="0"/>
              </a:endParaRPr>
            </a:p>
          </p:txBody>
        </p:sp>
        <p:sp>
          <p:nvSpPr>
            <p:cNvPr id="24" name="Rectangle 233"/>
            <p:cNvSpPr>
              <a:spLocks noChangeArrowheads="1"/>
            </p:cNvSpPr>
            <p:nvPr/>
          </p:nvSpPr>
          <p:spPr bwMode="auto">
            <a:xfrm>
              <a:off x="7094557" y="1981200"/>
              <a:ext cx="113172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Resource</a:t>
              </a:r>
            </a:p>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federation</a:t>
              </a:r>
            </a:p>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server</a:t>
              </a:r>
              <a:endParaRPr lang="en-GB" b="1" dirty="0">
                <a:latin typeface="Segoe UI" panose="020B0502040204020203" pitchFamily="34" charset="0"/>
                <a:ea typeface="Segoe UI" panose="020B0502040204020203" pitchFamily="34" charset="0"/>
                <a:cs typeface="Segoe UI" panose="020B0502040204020203" pitchFamily="34" charset="0"/>
              </a:endParaRPr>
            </a:p>
          </p:txBody>
        </p:sp>
        <p:sp>
          <p:nvSpPr>
            <p:cNvPr id="25" name="Rectangle 289"/>
            <p:cNvSpPr>
              <a:spLocks noChangeArrowheads="1"/>
            </p:cNvSpPr>
            <p:nvPr/>
          </p:nvSpPr>
          <p:spPr bwMode="auto">
            <a:xfrm>
              <a:off x="2286000" y="2413337"/>
              <a:ext cx="134685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GB"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Account</a:t>
              </a:r>
            </a:p>
            <a:p>
              <a:pPr algn="ctr"/>
              <a:r>
                <a:rPr lang="en-GB"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federation server</a:t>
              </a:r>
              <a:endParaRPr lang="en-GB" sz="1600" b="1" dirty="0">
                <a:latin typeface="Segoe UI" panose="020B0502040204020203" pitchFamily="34" charset="0"/>
                <a:ea typeface="Segoe UI" panose="020B0502040204020203" pitchFamily="34" charset="0"/>
                <a:cs typeface="Segoe UI" panose="020B0502040204020203" pitchFamily="34" charset="0"/>
              </a:endParaRPr>
            </a:p>
            <a:p>
              <a:endParaRPr lang="en-GB" b="1" dirty="0">
                <a:latin typeface="Segoe UI" panose="020B0502040204020203" pitchFamily="34" charset="0"/>
                <a:ea typeface="Segoe UI" panose="020B0502040204020203" pitchFamily="34" charset="0"/>
                <a:cs typeface="Segoe UI" panose="020B0502040204020203" pitchFamily="34" charset="0"/>
              </a:endParaRPr>
            </a:p>
          </p:txBody>
        </p:sp>
        <p:sp>
          <p:nvSpPr>
            <p:cNvPr id="26" name="Rectangle 350"/>
            <p:cNvSpPr>
              <a:spLocks noChangeArrowheads="1"/>
            </p:cNvSpPr>
            <p:nvPr/>
          </p:nvSpPr>
          <p:spPr bwMode="auto">
            <a:xfrm>
              <a:off x="7194351" y="4794290"/>
              <a:ext cx="66582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Web</a:t>
              </a:r>
            </a:p>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server</a:t>
              </a:r>
              <a:endParaRPr lang="en-GB" b="1" dirty="0">
                <a:latin typeface="Segoe UI" panose="020B0502040204020203" pitchFamily="34" charset="0"/>
                <a:ea typeface="Segoe UI" panose="020B0502040204020203" pitchFamily="34" charset="0"/>
                <a:cs typeface="Segoe UI" panose="020B0502040204020203" pitchFamily="34" charset="0"/>
              </a:endParaRPr>
            </a:p>
          </p:txBody>
        </p:sp>
        <p:sp>
          <p:nvSpPr>
            <p:cNvPr id="27" name="Rectangle 418"/>
            <p:cNvSpPr>
              <a:spLocks noChangeArrowheads="1"/>
            </p:cNvSpPr>
            <p:nvPr/>
          </p:nvSpPr>
          <p:spPr bwMode="auto">
            <a:xfrm>
              <a:off x="1135283" y="1351002"/>
              <a:ext cx="6957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AD DS</a:t>
              </a:r>
              <a:endParaRPr lang="en-GB" b="1" dirty="0">
                <a:latin typeface="Segoe UI" panose="020B0502040204020203" pitchFamily="34" charset="0"/>
                <a:ea typeface="Segoe UI" panose="020B0502040204020203" pitchFamily="34" charset="0"/>
                <a:cs typeface="Segoe UI" panose="020B0502040204020203" pitchFamily="34" charset="0"/>
              </a:endParaRPr>
            </a:p>
          </p:txBody>
        </p:sp>
        <p:sp>
          <p:nvSpPr>
            <p:cNvPr id="28" name="TextBox 27"/>
            <p:cNvSpPr txBox="1"/>
            <p:nvPr/>
          </p:nvSpPr>
          <p:spPr>
            <a:xfrm>
              <a:off x="3896104" y="1600200"/>
              <a:ext cx="1924629" cy="369332"/>
            </a:xfrm>
            <a:prstGeom prst="rect">
              <a:avLst/>
            </a:prstGeom>
            <a:noFill/>
          </p:spPr>
          <p:txBody>
            <a:bodyPr wrap="none" rtlCol="0">
              <a:spAutoFit/>
            </a:bodyPr>
            <a:lstStyle/>
            <a:p>
              <a:r>
                <a:rPr lang="en-US" b="1" dirty="0">
                  <a:latin typeface="Segoe UI" panose="020B0502040204020203" pitchFamily="34" charset="0"/>
                  <a:ea typeface="Segoe UI" panose="020B0502040204020203" pitchFamily="34" charset="0"/>
                  <a:cs typeface="Segoe UI" panose="020B0502040204020203" pitchFamily="34" charset="0"/>
                </a:rPr>
                <a:t>Federation trust</a:t>
              </a:r>
            </a:p>
          </p:txBody>
        </p:sp>
      </p:grpSp>
      <p:grpSp>
        <p:nvGrpSpPr>
          <p:cNvPr id="56" name="Group 7" descr="The seventh click shows the AD DS domain communicating back to the account federation server within Trey Research."/>
          <p:cNvGrpSpPr/>
          <p:nvPr/>
        </p:nvGrpSpPr>
        <p:grpSpPr>
          <a:xfrm>
            <a:off x="1671500" y="2772093"/>
            <a:ext cx="690700" cy="656907"/>
            <a:chOff x="1671500" y="2772093"/>
            <a:chExt cx="690700" cy="656907"/>
          </a:xfrm>
        </p:grpSpPr>
        <p:cxnSp>
          <p:nvCxnSpPr>
            <p:cNvPr id="11" name="Straight Arrow Connector 10"/>
            <p:cNvCxnSpPr/>
            <p:nvPr/>
          </p:nvCxnSpPr>
          <p:spPr bwMode="auto">
            <a:xfrm>
              <a:off x="1682038" y="2772093"/>
              <a:ext cx="680162" cy="656907"/>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1671500" y="2971800"/>
              <a:ext cx="317716" cy="369332"/>
            </a:xfrm>
            <a:prstGeom prst="rect">
              <a:avLst/>
            </a:prstGeom>
            <a:noFill/>
          </p:spPr>
          <p:txBody>
            <a:bodyPr wrap="none" rtlCol="0">
              <a:spAutoFit/>
            </a:bodyPr>
            <a:lstStyle/>
            <a:p>
              <a:r>
                <a:rPr lang="en-US" b="1" dirty="0">
                  <a:latin typeface="Segoe UI" panose="020B0502040204020203" pitchFamily="34" charset="0"/>
                  <a:ea typeface="Segoe UI" panose="020B0502040204020203" pitchFamily="34" charset="0"/>
                  <a:cs typeface="Segoe UI" panose="020B0502040204020203" pitchFamily="34" charset="0"/>
                </a:rPr>
                <a:t>7</a:t>
              </a:r>
            </a:p>
          </p:txBody>
        </p:sp>
      </p:grpSp>
      <p:grpSp>
        <p:nvGrpSpPr>
          <p:cNvPr id="55" name="Group 6" descr="The sixth click shows the acount federation server connecting to the AD DS domain within Trey Research."/>
          <p:cNvGrpSpPr/>
          <p:nvPr/>
        </p:nvGrpSpPr>
        <p:grpSpPr>
          <a:xfrm>
            <a:off x="1752600" y="2438400"/>
            <a:ext cx="690090" cy="652937"/>
            <a:chOff x="1752600" y="2438400"/>
            <a:chExt cx="690090" cy="652937"/>
          </a:xfrm>
        </p:grpSpPr>
        <p:cxnSp>
          <p:nvCxnSpPr>
            <p:cNvPr id="12" name="Straight Arrow Connector 11"/>
            <p:cNvCxnSpPr/>
            <p:nvPr/>
          </p:nvCxnSpPr>
          <p:spPr bwMode="auto">
            <a:xfrm flipH="1" flipV="1">
              <a:off x="1752600" y="2438400"/>
              <a:ext cx="690090" cy="652937"/>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2052500" y="2450068"/>
              <a:ext cx="317716" cy="369332"/>
            </a:xfrm>
            <a:prstGeom prst="rect">
              <a:avLst/>
            </a:prstGeom>
            <a:noFill/>
          </p:spPr>
          <p:txBody>
            <a:bodyPr wrap="none" rtlCol="0">
              <a:spAutoFit/>
            </a:bodyPr>
            <a:lstStyle/>
            <a:p>
              <a:r>
                <a:rPr lang="en-US" b="1" dirty="0">
                  <a:latin typeface="Segoe UI" panose="020B0502040204020203" pitchFamily="34" charset="0"/>
                  <a:ea typeface="Segoe UI" panose="020B0502040204020203" pitchFamily="34" charset="0"/>
                  <a:cs typeface="Segoe UI" panose="020B0502040204020203" pitchFamily="34" charset="0"/>
                </a:rPr>
                <a:t>6</a:t>
              </a:r>
            </a:p>
          </p:txBody>
        </p:sp>
      </p:grpSp>
      <p:grpSp>
        <p:nvGrpSpPr>
          <p:cNvPr id="57" name="Group 8"/>
          <p:cNvGrpSpPr/>
          <p:nvPr/>
        </p:nvGrpSpPr>
        <p:grpSpPr>
          <a:xfrm>
            <a:off x="1600200" y="4343400"/>
            <a:ext cx="724821" cy="1033588"/>
            <a:chOff x="1600200" y="4343400"/>
            <a:chExt cx="724821" cy="1033588"/>
          </a:xfrm>
        </p:grpSpPr>
        <p:cxnSp>
          <p:nvCxnSpPr>
            <p:cNvPr id="13" name="Straight Arrow Connector 12" descr="The eighth click depicts the account federation server commincating to the interal client computer within Trey Research."/>
            <p:cNvCxnSpPr/>
            <p:nvPr/>
          </p:nvCxnSpPr>
          <p:spPr bwMode="auto">
            <a:xfrm flipH="1">
              <a:off x="1600200" y="4343400"/>
              <a:ext cx="724821" cy="1033588"/>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1791623" y="4495800"/>
              <a:ext cx="317716" cy="369332"/>
            </a:xfrm>
            <a:prstGeom prst="rect">
              <a:avLst/>
            </a:prstGeom>
            <a:noFill/>
          </p:spPr>
          <p:txBody>
            <a:bodyPr wrap="none" rtlCol="0">
              <a:spAutoFit/>
            </a:bodyPr>
            <a:lstStyle/>
            <a:p>
              <a:r>
                <a:rPr lang="en-US" b="1" dirty="0">
                  <a:latin typeface="Segoe UI" panose="020B0502040204020203" pitchFamily="34" charset="0"/>
                  <a:ea typeface="Segoe UI" panose="020B0502040204020203" pitchFamily="34" charset="0"/>
                  <a:cs typeface="Segoe UI" panose="020B0502040204020203" pitchFamily="34" charset="0"/>
                </a:rPr>
                <a:t>8</a:t>
              </a:r>
            </a:p>
          </p:txBody>
        </p:sp>
      </p:grpSp>
      <p:grpSp>
        <p:nvGrpSpPr>
          <p:cNvPr id="54" name="Group 5"/>
          <p:cNvGrpSpPr/>
          <p:nvPr/>
        </p:nvGrpSpPr>
        <p:grpSpPr>
          <a:xfrm>
            <a:off x="1898452" y="4460515"/>
            <a:ext cx="723065" cy="1025885"/>
            <a:chOff x="1898452" y="4460515"/>
            <a:chExt cx="723065" cy="1025885"/>
          </a:xfrm>
        </p:grpSpPr>
        <p:cxnSp>
          <p:nvCxnSpPr>
            <p:cNvPr id="14" name="Straight Arrow Connector 13" descr="The fifth click show the internal client computer connecting to the account federation server within Trey Research."/>
            <p:cNvCxnSpPr/>
            <p:nvPr/>
          </p:nvCxnSpPr>
          <p:spPr bwMode="auto">
            <a:xfrm flipV="1">
              <a:off x="1898452" y="4460515"/>
              <a:ext cx="723065" cy="1025885"/>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2" name="Group 5"/>
            <p:cNvSpPr txBox="1"/>
            <p:nvPr/>
          </p:nvSpPr>
          <p:spPr>
            <a:xfrm>
              <a:off x="2281100" y="4800600"/>
              <a:ext cx="317716" cy="369332"/>
            </a:xfrm>
            <a:prstGeom prst="rect">
              <a:avLst/>
            </a:prstGeom>
            <a:noFill/>
          </p:spPr>
          <p:txBody>
            <a:bodyPr wrap="none" rtlCol="0">
              <a:spAutoFit/>
            </a:bodyPr>
            <a:lstStyle/>
            <a:p>
              <a:r>
                <a:rPr lang="en-US" b="1" dirty="0">
                  <a:latin typeface="Segoe UI" panose="020B0502040204020203" pitchFamily="34" charset="0"/>
                  <a:ea typeface="Segoe UI" panose="020B0502040204020203" pitchFamily="34" charset="0"/>
                  <a:cs typeface="Segoe UI" panose="020B0502040204020203" pitchFamily="34" charset="0"/>
                </a:rPr>
                <a:t>5</a:t>
              </a:r>
            </a:p>
          </p:txBody>
        </p:sp>
      </p:grpSp>
      <p:grpSp>
        <p:nvGrpSpPr>
          <p:cNvPr id="53" name="Group 4"/>
          <p:cNvGrpSpPr/>
          <p:nvPr/>
        </p:nvGrpSpPr>
        <p:grpSpPr>
          <a:xfrm>
            <a:off x="2038810" y="3581400"/>
            <a:ext cx="5037555" cy="1984080"/>
            <a:chOff x="2038810" y="3581400"/>
            <a:chExt cx="5037555" cy="1984080"/>
          </a:xfrm>
        </p:grpSpPr>
        <p:cxnSp>
          <p:nvCxnSpPr>
            <p:cNvPr id="15" name="Group 4"/>
            <p:cNvCxnSpPr/>
            <p:nvPr/>
          </p:nvCxnSpPr>
          <p:spPr bwMode="auto">
            <a:xfrm flipH="1">
              <a:off x="2038810" y="3581400"/>
              <a:ext cx="5037555" cy="1984080"/>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3" name="TextBox 32" descr="The fourth step depicts the resource federation server communicating through the cloud back to the internal client computer within A. Datum Corporation.&#10;&#10;"/>
            <p:cNvSpPr txBox="1"/>
            <p:nvPr/>
          </p:nvSpPr>
          <p:spPr>
            <a:xfrm>
              <a:off x="4034915" y="4301206"/>
              <a:ext cx="317716" cy="369332"/>
            </a:xfrm>
            <a:prstGeom prst="rect">
              <a:avLst/>
            </a:prstGeom>
            <a:noFill/>
          </p:spPr>
          <p:txBody>
            <a:bodyPr wrap="none" rtlCol="0">
              <a:spAutoFit/>
            </a:bodyPr>
            <a:lstStyle/>
            <a:p>
              <a:r>
                <a:rPr lang="en-US" b="1" dirty="0">
                  <a:latin typeface="Segoe UI" panose="020B0502040204020203" pitchFamily="34" charset="0"/>
                  <a:ea typeface="Segoe UI" panose="020B0502040204020203" pitchFamily="34" charset="0"/>
                  <a:cs typeface="Segoe UI" panose="020B0502040204020203" pitchFamily="34" charset="0"/>
                </a:rPr>
                <a:t>4</a:t>
              </a:r>
            </a:p>
          </p:txBody>
        </p:sp>
      </p:grpSp>
      <p:grpSp>
        <p:nvGrpSpPr>
          <p:cNvPr id="63" name="Group 3" descr="The third click depicts the internal client accessing the resource federation server within A. Datum Corporation thorugh the cloud."/>
          <p:cNvGrpSpPr/>
          <p:nvPr/>
        </p:nvGrpSpPr>
        <p:grpSpPr>
          <a:xfrm>
            <a:off x="2142015" y="3801244"/>
            <a:ext cx="5065380" cy="2018344"/>
            <a:chOff x="2142015" y="3801244"/>
            <a:chExt cx="5065380" cy="2018344"/>
          </a:xfrm>
        </p:grpSpPr>
        <p:cxnSp>
          <p:nvCxnSpPr>
            <p:cNvPr id="16" name="Group 3"/>
            <p:cNvCxnSpPr/>
            <p:nvPr/>
          </p:nvCxnSpPr>
          <p:spPr bwMode="auto">
            <a:xfrm flipV="1">
              <a:off x="2142015" y="3801244"/>
              <a:ext cx="5065380" cy="2018344"/>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5" name="TextBox 34" descr="The third click depicts the internal client accessing the resource federation server within A. Datum Corporation thorugh the cloud."/>
            <p:cNvSpPr txBox="1"/>
            <p:nvPr/>
          </p:nvSpPr>
          <p:spPr>
            <a:xfrm>
              <a:off x="4187315" y="5040868"/>
              <a:ext cx="317716" cy="369332"/>
            </a:xfrm>
            <a:prstGeom prst="rect">
              <a:avLst/>
            </a:prstGeom>
            <a:noFill/>
          </p:spPr>
          <p:txBody>
            <a:bodyPr wrap="none" rtlCol="0">
              <a:spAutoFit/>
            </a:bodyPr>
            <a:lstStyle/>
            <a:p>
              <a:r>
                <a:rPr lang="en-US" b="1" dirty="0">
                  <a:latin typeface="Segoe UI" panose="020B0502040204020203" pitchFamily="34" charset="0"/>
                  <a:ea typeface="Segoe UI" panose="020B0502040204020203" pitchFamily="34" charset="0"/>
                  <a:cs typeface="Segoe UI" panose="020B0502040204020203" pitchFamily="34" charset="0"/>
                </a:rPr>
                <a:t>3</a:t>
              </a:r>
            </a:p>
          </p:txBody>
        </p:sp>
      </p:grpSp>
      <p:grpSp>
        <p:nvGrpSpPr>
          <p:cNvPr id="62" name="Group 2" descr="The second click depicts the web server communicating through the cloud back to the internal client computer within A. Datum Corporation."/>
          <p:cNvGrpSpPr/>
          <p:nvPr/>
        </p:nvGrpSpPr>
        <p:grpSpPr>
          <a:xfrm>
            <a:off x="2013672" y="5562600"/>
            <a:ext cx="5095143" cy="381000"/>
            <a:chOff x="2013672" y="5562600"/>
            <a:chExt cx="5095143" cy="381000"/>
          </a:xfrm>
        </p:grpSpPr>
        <p:cxnSp>
          <p:nvCxnSpPr>
            <p:cNvPr id="17" name="Group 2"/>
            <p:cNvCxnSpPr/>
            <p:nvPr/>
          </p:nvCxnSpPr>
          <p:spPr bwMode="auto">
            <a:xfrm flipH="1">
              <a:off x="2013672" y="5931932"/>
              <a:ext cx="5095143" cy="11668"/>
            </a:xfrm>
            <a:prstGeom prst="straightConnector1">
              <a:avLst/>
            </a:prstGeom>
            <a:ln>
              <a:solidFill>
                <a:schemeClr val="tx1"/>
              </a:solidFill>
              <a:prstDash val="solid"/>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7" name="Group 2"/>
            <p:cNvSpPr txBox="1"/>
            <p:nvPr/>
          </p:nvSpPr>
          <p:spPr>
            <a:xfrm>
              <a:off x="3881300" y="5562600"/>
              <a:ext cx="317716" cy="369332"/>
            </a:xfrm>
            <a:prstGeom prst="rect">
              <a:avLst/>
            </a:prstGeom>
            <a:noFill/>
          </p:spPr>
          <p:txBody>
            <a:bodyPr wrap="none" rtlCol="0">
              <a:spAutoFit/>
            </a:bodyPr>
            <a:lstStyle/>
            <a:p>
              <a:r>
                <a:rPr lang="en-US" b="1" dirty="0">
                  <a:latin typeface="Segoe UI" panose="020B0502040204020203" pitchFamily="34" charset="0"/>
                  <a:ea typeface="Segoe UI" panose="020B0502040204020203" pitchFamily="34" charset="0"/>
                  <a:cs typeface="Segoe UI" panose="020B0502040204020203" pitchFamily="34" charset="0"/>
                </a:rPr>
                <a:t>2</a:t>
              </a:r>
            </a:p>
          </p:txBody>
        </p:sp>
      </p:grpSp>
      <p:grpSp>
        <p:nvGrpSpPr>
          <p:cNvPr id="52" name="Group 1" descr="The first click depicts an internal client accessing a web server within A. Datum Corporation through the cloud."/>
          <p:cNvGrpSpPr/>
          <p:nvPr/>
        </p:nvGrpSpPr>
        <p:grpSpPr>
          <a:xfrm>
            <a:off x="2057400" y="6172200"/>
            <a:ext cx="4966800" cy="457200"/>
            <a:chOff x="2057400" y="6172200"/>
            <a:chExt cx="4966800" cy="457200"/>
          </a:xfrm>
        </p:grpSpPr>
        <p:cxnSp>
          <p:nvCxnSpPr>
            <p:cNvPr id="18" name="Group 1"/>
            <p:cNvCxnSpPr/>
            <p:nvPr/>
          </p:nvCxnSpPr>
          <p:spPr bwMode="auto">
            <a:xfrm>
              <a:off x="2057400" y="6172200"/>
              <a:ext cx="4966800" cy="1"/>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3887666" y="6260068"/>
              <a:ext cx="317716" cy="369332"/>
            </a:xfrm>
            <a:prstGeom prst="rect">
              <a:avLst/>
            </a:prstGeom>
            <a:noFill/>
          </p:spPr>
          <p:txBody>
            <a:bodyPr wrap="none" rtlCol="0">
              <a:spAutoFit/>
            </a:bodyPr>
            <a:lstStyle/>
            <a:p>
              <a:r>
                <a:rPr lang="en-US" b="1" dirty="0">
                  <a:latin typeface="Segoe UI" panose="020B0502040204020203" pitchFamily="34" charset="0"/>
                  <a:ea typeface="Segoe UI" panose="020B0502040204020203" pitchFamily="34" charset="0"/>
                  <a:cs typeface="Segoe UI" panose="020B0502040204020203" pitchFamily="34" charset="0"/>
                </a:rPr>
                <a:t>1</a:t>
              </a:r>
            </a:p>
          </p:txBody>
        </p:sp>
      </p:grpSp>
      <p:grpSp>
        <p:nvGrpSpPr>
          <p:cNvPr id="61" name="Group 11" descr="The eleventh and last click depicts the internal client computer communicating through the cloud with the seb server within A. Datum Corporation."/>
          <p:cNvGrpSpPr/>
          <p:nvPr/>
        </p:nvGrpSpPr>
        <p:grpSpPr>
          <a:xfrm>
            <a:off x="2061909" y="6106804"/>
            <a:ext cx="5162342" cy="510928"/>
            <a:chOff x="2238412" y="6619606"/>
            <a:chExt cx="5162342" cy="510928"/>
          </a:xfrm>
        </p:grpSpPr>
        <p:sp>
          <p:nvSpPr>
            <p:cNvPr id="38" name="TextBox 37"/>
            <p:cNvSpPr txBox="1"/>
            <p:nvPr/>
          </p:nvSpPr>
          <p:spPr>
            <a:xfrm>
              <a:off x="4734090" y="6761202"/>
              <a:ext cx="450764" cy="369332"/>
            </a:xfrm>
            <a:prstGeom prst="rect">
              <a:avLst/>
            </a:prstGeom>
            <a:noFill/>
          </p:spPr>
          <p:txBody>
            <a:bodyPr wrap="none" rtlCol="0">
              <a:spAutoFit/>
            </a:bodyPr>
            <a:lstStyle/>
            <a:p>
              <a:r>
                <a:rPr lang="en-US" b="1" dirty="0">
                  <a:latin typeface="Segoe UI" panose="020B0502040204020203" pitchFamily="34" charset="0"/>
                  <a:ea typeface="Segoe UI" panose="020B0502040204020203" pitchFamily="34" charset="0"/>
                  <a:cs typeface="Segoe UI" panose="020B0502040204020203" pitchFamily="34" charset="0"/>
                </a:rPr>
                <a:t>11</a:t>
              </a:r>
            </a:p>
          </p:txBody>
        </p:sp>
        <p:grpSp>
          <p:nvGrpSpPr>
            <p:cNvPr id="48" name="Group 47"/>
            <p:cNvGrpSpPr/>
            <p:nvPr/>
          </p:nvGrpSpPr>
          <p:grpSpPr>
            <a:xfrm>
              <a:off x="2238412" y="6619606"/>
              <a:ext cx="5162342" cy="214747"/>
              <a:chOff x="2000458" y="6096000"/>
              <a:chExt cx="5162342" cy="214747"/>
            </a:xfrm>
          </p:grpSpPr>
          <p:sp>
            <p:nvSpPr>
              <p:cNvPr id="40" name="Rectangle 39"/>
              <p:cNvSpPr/>
              <p:nvPr/>
            </p:nvSpPr>
            <p:spPr bwMode="auto">
              <a:xfrm>
                <a:off x="2000458" y="6096000"/>
                <a:ext cx="5162342" cy="214747"/>
              </a:xfrm>
              <a:prstGeom prst="rect">
                <a:avLst/>
              </a:prstGeom>
              <a:solidFill>
                <a:schemeClr val="bg1"/>
              </a:solidFill>
              <a:ln w="9525" cap="flat" cmpd="sng" algn="ctr">
                <a:noFill/>
                <a:prstDash val="sysDash"/>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cxnSp>
            <p:nvCxnSpPr>
              <p:cNvPr id="41" name="Straight Arrow Connector 40"/>
              <p:cNvCxnSpPr/>
              <p:nvPr/>
            </p:nvCxnSpPr>
            <p:spPr bwMode="auto">
              <a:xfrm>
                <a:off x="2057400" y="6172200"/>
                <a:ext cx="4966800" cy="1"/>
              </a:xfrm>
              <a:prstGeom prst="straightConnector1">
                <a:avLst/>
              </a:prstGeom>
              <a:ln w="28575">
                <a:solidFill>
                  <a:schemeClr val="tx1"/>
                </a:solidFill>
                <a:prstDash val="sysDash"/>
                <a:headEnd type="none" w="med" len="med"/>
                <a:tailEnd type="arrow"/>
              </a:ln>
              <a:effectLst/>
            </p:spPr>
            <p:style>
              <a:lnRef idx="2">
                <a:schemeClr val="dk1"/>
              </a:lnRef>
              <a:fillRef idx="0">
                <a:schemeClr val="dk1"/>
              </a:fillRef>
              <a:effectRef idx="1">
                <a:schemeClr val="dk1"/>
              </a:effectRef>
              <a:fontRef idx="minor">
                <a:schemeClr val="tx1"/>
              </a:fontRef>
            </p:style>
          </p:cxnSp>
        </p:grpSp>
      </p:grpSp>
      <p:grpSp>
        <p:nvGrpSpPr>
          <p:cNvPr id="58" name="Group 9" descr="The ninth click depicts the internal client server communicating through the cloud with the resource federation server within A. Datum Corporation."/>
          <p:cNvGrpSpPr/>
          <p:nvPr/>
        </p:nvGrpSpPr>
        <p:grpSpPr>
          <a:xfrm>
            <a:off x="1965551" y="3801244"/>
            <a:ext cx="5539726" cy="2018344"/>
            <a:chOff x="1898452" y="3791428"/>
            <a:chExt cx="5539726" cy="2018344"/>
          </a:xfrm>
        </p:grpSpPr>
        <p:sp>
          <p:nvSpPr>
            <p:cNvPr id="36" name="Group 3" descr="The ninth click depicts the internal client server communicating through the cloud with the resource federation server within A. Datum Corporation."/>
            <p:cNvSpPr txBox="1"/>
            <p:nvPr/>
          </p:nvSpPr>
          <p:spPr>
            <a:xfrm>
              <a:off x="4719500" y="4799196"/>
              <a:ext cx="317716" cy="369332"/>
            </a:xfrm>
            <a:prstGeom prst="rect">
              <a:avLst/>
            </a:prstGeom>
            <a:noFill/>
          </p:spPr>
          <p:txBody>
            <a:bodyPr wrap="none" rtlCol="0">
              <a:spAutoFit/>
            </a:bodyPr>
            <a:lstStyle/>
            <a:p>
              <a:r>
                <a:rPr lang="en-US" b="1" dirty="0">
                  <a:latin typeface="Segoe UI" panose="020B0502040204020203" pitchFamily="34" charset="0"/>
                  <a:ea typeface="Segoe UI" panose="020B0502040204020203" pitchFamily="34" charset="0"/>
                  <a:cs typeface="Segoe UI" panose="020B0502040204020203" pitchFamily="34" charset="0"/>
                </a:rPr>
                <a:t>9</a:t>
              </a:r>
            </a:p>
          </p:txBody>
        </p:sp>
        <p:grpSp>
          <p:nvGrpSpPr>
            <p:cNvPr id="46" name="Group 45"/>
            <p:cNvGrpSpPr/>
            <p:nvPr/>
          </p:nvGrpSpPr>
          <p:grpSpPr>
            <a:xfrm>
              <a:off x="1898452" y="3791428"/>
              <a:ext cx="5539726" cy="2018344"/>
              <a:chOff x="1900974" y="3810000"/>
              <a:chExt cx="5539726" cy="2018344"/>
            </a:xfrm>
          </p:grpSpPr>
          <p:sp>
            <p:nvSpPr>
              <p:cNvPr id="42" name="Rectangle 41"/>
              <p:cNvSpPr/>
              <p:nvPr/>
            </p:nvSpPr>
            <p:spPr bwMode="auto">
              <a:xfrm rot="20293789">
                <a:off x="1900974" y="4676992"/>
                <a:ext cx="5539726" cy="221756"/>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cxnSp>
            <p:nvCxnSpPr>
              <p:cNvPr id="44" name="Straight Arrow Connector 43"/>
              <p:cNvCxnSpPr/>
              <p:nvPr/>
            </p:nvCxnSpPr>
            <p:spPr bwMode="auto">
              <a:xfrm flipV="1">
                <a:off x="2133600" y="3810000"/>
                <a:ext cx="5065380" cy="2018344"/>
              </a:xfrm>
              <a:prstGeom prst="straightConnector1">
                <a:avLst/>
              </a:prstGeom>
              <a:ln w="28575">
                <a:solidFill>
                  <a:schemeClr val="tx1"/>
                </a:solidFill>
                <a:prstDash val="sysDash"/>
                <a:headEnd type="none" w="med" len="med"/>
                <a:tailEnd type="arrow"/>
              </a:ln>
              <a:effectLst/>
            </p:spPr>
            <p:style>
              <a:lnRef idx="2">
                <a:schemeClr val="dk1"/>
              </a:lnRef>
              <a:fillRef idx="0">
                <a:schemeClr val="dk1"/>
              </a:fillRef>
              <a:effectRef idx="1">
                <a:schemeClr val="dk1"/>
              </a:effectRef>
              <a:fontRef idx="minor">
                <a:schemeClr val="tx1"/>
              </a:fontRef>
            </p:style>
          </p:cxnSp>
        </p:grpSp>
      </p:grpSp>
      <p:grpSp>
        <p:nvGrpSpPr>
          <p:cNvPr id="60" name="Group 10" descr="The tenth click depicts the resource federation server communicating through the cloud back to the internal client computer located within Trey Research."/>
          <p:cNvGrpSpPr/>
          <p:nvPr/>
        </p:nvGrpSpPr>
        <p:grpSpPr>
          <a:xfrm>
            <a:off x="1809125" y="3581400"/>
            <a:ext cx="5539726" cy="1984080"/>
            <a:chOff x="1809125" y="3581400"/>
            <a:chExt cx="5539726" cy="1984080"/>
          </a:xfrm>
        </p:grpSpPr>
        <p:sp>
          <p:nvSpPr>
            <p:cNvPr id="34" name="TextBox 33"/>
            <p:cNvSpPr txBox="1"/>
            <p:nvPr/>
          </p:nvSpPr>
          <p:spPr>
            <a:xfrm>
              <a:off x="4567100" y="4059534"/>
              <a:ext cx="450764" cy="369332"/>
            </a:xfrm>
            <a:prstGeom prst="rect">
              <a:avLst/>
            </a:prstGeom>
            <a:noFill/>
          </p:spPr>
          <p:txBody>
            <a:bodyPr wrap="none" rtlCol="0">
              <a:spAutoFit/>
            </a:bodyPr>
            <a:lstStyle/>
            <a:p>
              <a:r>
                <a:rPr lang="en-US" b="1" dirty="0">
                  <a:latin typeface="Segoe UI" panose="020B0502040204020203" pitchFamily="34" charset="0"/>
                  <a:ea typeface="Segoe UI" panose="020B0502040204020203" pitchFamily="34" charset="0"/>
                  <a:cs typeface="Segoe UI" panose="020B0502040204020203" pitchFamily="34" charset="0"/>
                </a:rPr>
                <a:t>10</a:t>
              </a:r>
            </a:p>
          </p:txBody>
        </p:sp>
        <p:grpSp>
          <p:nvGrpSpPr>
            <p:cNvPr id="47" name="Group 46"/>
            <p:cNvGrpSpPr/>
            <p:nvPr/>
          </p:nvGrpSpPr>
          <p:grpSpPr>
            <a:xfrm>
              <a:off x="1809125" y="3581400"/>
              <a:ext cx="5539726" cy="1984080"/>
              <a:chOff x="1271944" y="4285699"/>
              <a:chExt cx="5539726" cy="1984080"/>
            </a:xfrm>
          </p:grpSpPr>
          <p:sp>
            <p:nvSpPr>
              <p:cNvPr id="43" name="Rectangle 42"/>
              <p:cNvSpPr/>
              <p:nvPr/>
            </p:nvSpPr>
            <p:spPr bwMode="auto">
              <a:xfrm rot="20293789">
                <a:off x="1271944" y="5178151"/>
                <a:ext cx="5539726" cy="221756"/>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cxnSp>
            <p:nvCxnSpPr>
              <p:cNvPr id="45" name="Straight Arrow Connector 44"/>
              <p:cNvCxnSpPr/>
              <p:nvPr/>
            </p:nvCxnSpPr>
            <p:spPr bwMode="auto">
              <a:xfrm flipH="1">
                <a:off x="1459571" y="4285699"/>
                <a:ext cx="5037555" cy="1984080"/>
              </a:xfrm>
              <a:prstGeom prst="straightConnector1">
                <a:avLst/>
              </a:prstGeom>
              <a:ln w="28575">
                <a:solidFill>
                  <a:schemeClr val="tx1"/>
                </a:solidFill>
                <a:prstDash val="sysDash"/>
                <a:headEnd type="none" w="med" len="med"/>
                <a:tailEnd type="arrow"/>
              </a:ln>
              <a:effectLst/>
            </p:spPr>
            <p:style>
              <a:lnRef idx="2">
                <a:schemeClr val="dk1"/>
              </a:lnRef>
              <a:fillRef idx="0">
                <a:schemeClr val="dk1"/>
              </a:fillRef>
              <a:effectRef idx="1">
                <a:schemeClr val="dk1"/>
              </a:effectRef>
              <a:fontRef idx="minor">
                <a:schemeClr val="tx1"/>
              </a:fontRef>
            </p:style>
          </p:cxnSp>
        </p:grpSp>
      </p:grpSp>
      <p:pic>
        <p:nvPicPr>
          <p:cNvPr id="64" name="Picture 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4008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63529" y="64008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385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name="800e1ab7-079a-4ca3-969b-ffd7cc4d795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AD FS requirements and planning</a:t>
            </a:r>
          </a:p>
        </p:txBody>
      </p:sp>
      <p:sp>
        <p:nvSpPr>
          <p:cNvPr id="3" name="Text Placeholder 2"/>
          <p:cNvSpPr>
            <a:spLocks noGrp="1"/>
          </p:cNvSpPr>
          <p:nvPr>
            <p:ph type="body" idx="1"/>
          </p:nvPr>
        </p:nvSpPr>
        <p:spPr/>
        <p:txBody>
          <a:bodyPr/>
          <a:lstStyle/>
          <a:p>
            <a:r>
              <a:rPr lang="en-US"/>
              <a:t>AD FS components
AD FS requirements
PKI and certificate requirements
Federation server roles
Planning an AD FS deployment for online services
Planning a highly available AD FS deployment
Capacity planning
Demonstration: Installing the AD FS server role</a:t>
            </a:r>
          </a:p>
        </p:txBody>
      </p:sp>
    </p:spTree>
    <p:extLst>
      <p:ext uri="{BB962C8B-B14F-4D97-AF65-F5344CB8AC3E}">
        <p14:creationId xmlns:p14="http://schemas.microsoft.com/office/powerpoint/2010/main" val="40167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92a8c454-3315-4c46-8d07-7579ac9f60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 FS components</a:t>
            </a:r>
          </a:p>
        </p:txBody>
      </p:sp>
      <p:graphicFrame>
        <p:nvGraphicFramePr>
          <p:cNvPr id="4" name="Table 3"/>
          <p:cNvGraphicFramePr>
            <a:graphicFrameLocks noGrp="1"/>
          </p:cNvGraphicFramePr>
          <p:nvPr>
            <p:extLst>
              <p:ext uri="{D42A27DB-BD31-4B8C-83A1-F6EECF244321}">
                <p14:modId xmlns:p14="http://schemas.microsoft.com/office/powerpoint/2010/main" val="1792716438"/>
              </p:ext>
            </p:extLst>
          </p:nvPr>
        </p:nvGraphicFramePr>
        <p:xfrm>
          <a:off x="320589" y="1344468"/>
          <a:ext cx="8496886" cy="3962400"/>
        </p:xfrm>
        <a:graphic>
          <a:graphicData uri="http://schemas.openxmlformats.org/drawingml/2006/table">
            <a:tbl>
              <a:tblPr firstRow="1" bandRow="1">
                <a:tableStyleId>{5940675A-B579-460E-94D1-54222C63F5DA}</a:tableStyleId>
              </a:tblPr>
              <a:tblGrid>
                <a:gridCol w="4600135">
                  <a:extLst>
                    <a:ext uri="{9D8B030D-6E8A-4147-A177-3AD203B41FA5}">
                      <a16:colId xmlns:a16="http://schemas.microsoft.com/office/drawing/2014/main" val="20000"/>
                    </a:ext>
                  </a:extLst>
                </a:gridCol>
                <a:gridCol w="3896751">
                  <a:extLst>
                    <a:ext uri="{9D8B030D-6E8A-4147-A177-3AD203B41FA5}">
                      <a16:colId xmlns:a16="http://schemas.microsoft.com/office/drawing/2014/main" val="20001"/>
                    </a:ext>
                  </a:extLst>
                </a:gridCol>
              </a:tblGrid>
              <a:tr h="518160">
                <a:tc>
                  <a:txBody>
                    <a:bodyPr/>
                    <a:lstStyle/>
                    <a:p>
                      <a:pPr marL="457200" indent="-457200" algn="l" defTabSz="914400" rtl="0" eaLnBrk="1" latinLnBrk="0" hangingPunct="1">
                        <a:buClr>
                          <a:srgbClr val="0070C0"/>
                        </a:buClr>
                        <a:buFont typeface="Arial" panose="020B0604020202020204" pitchFamily="34" charset="0"/>
                        <a:buChar char="•"/>
                      </a:pPr>
                      <a:r>
                        <a:rPr lang="en-US" sz="2800" kern="1200" dirty="0">
                          <a:latin typeface="Segoe UI" pitchFamily="34" charset="0"/>
                          <a:cs typeface="Segoe UI" pitchFamily="34" charset="0"/>
                        </a:rPr>
                        <a:t>Federation server</a:t>
                      </a:r>
                      <a:endParaRPr lang="en-US" sz="2800" b="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l" defTabSz="914400" rtl="0" eaLnBrk="1" latinLnBrk="0" hangingPunct="1">
                        <a:buClr>
                          <a:srgbClr val="0070C0"/>
                        </a:buClr>
                        <a:buFont typeface="Arial" panose="020B0604020202020204" pitchFamily="34" charset="0"/>
                        <a:buChar char="•"/>
                      </a:pPr>
                      <a:r>
                        <a:rPr lang="en-US" sz="2800" kern="1200" dirty="0">
                          <a:latin typeface="Segoe UI" pitchFamily="34" charset="0"/>
                          <a:cs typeface="Segoe UI" pitchFamily="34" charset="0"/>
                        </a:rPr>
                        <a:t>Relying parties</a:t>
                      </a:r>
                      <a:endParaRPr lang="en-US" sz="2800" b="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71600">
                <a:tc>
                  <a:txBody>
                    <a:bodyPr/>
                    <a:lstStyle/>
                    <a:p>
                      <a:pPr marL="457200" indent="-457200">
                        <a:buClr>
                          <a:srgbClr val="0070C0"/>
                        </a:buClr>
                        <a:buFont typeface="Arial" panose="020B0604020202020204" pitchFamily="34" charset="0"/>
                        <a:buChar char="•"/>
                      </a:pPr>
                      <a:r>
                        <a:rPr lang="en-US" sz="2800" dirty="0">
                          <a:latin typeface="Segoe UI" pitchFamily="34" charset="0"/>
                          <a:cs typeface="Segoe UI" pitchFamily="34" charset="0"/>
                        </a:rPr>
                        <a:t>Federation server proxy</a:t>
                      </a:r>
                      <a:br>
                        <a:rPr lang="en-US" sz="2800" dirty="0">
                          <a:latin typeface="Segoe UI" pitchFamily="34" charset="0"/>
                          <a:cs typeface="Segoe UI" pitchFamily="34" charset="0"/>
                        </a:rPr>
                      </a:br>
                      <a:r>
                        <a:rPr lang="en-US" sz="2800" dirty="0">
                          <a:latin typeface="Segoe UI" pitchFamily="34" charset="0"/>
                          <a:cs typeface="Segoe UI" pitchFamily="34" charset="0"/>
                        </a:rPr>
                        <a:t>and Web Application</a:t>
                      </a:r>
                      <a:r>
                        <a:rPr lang="en-US" sz="2800" baseline="0" dirty="0">
                          <a:latin typeface="Segoe UI" pitchFamily="34" charset="0"/>
                          <a:cs typeface="Segoe UI" pitchFamily="34" charset="0"/>
                        </a:rPr>
                        <a:t> Proxy</a:t>
                      </a:r>
                      <a:endParaRPr lang="en-US" sz="28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l" defTabSz="914400" rtl="0" eaLnBrk="1" latinLnBrk="0" hangingPunct="1">
                        <a:buClr>
                          <a:srgbClr val="0070C0"/>
                        </a:buClr>
                        <a:buFont typeface="Arial" panose="020B0604020202020204" pitchFamily="34" charset="0"/>
                        <a:buChar char="•"/>
                      </a:pPr>
                      <a:r>
                        <a:rPr lang="en-US" sz="2800" kern="1200" dirty="0">
                          <a:solidFill>
                            <a:schemeClr val="tx1"/>
                          </a:solidFill>
                          <a:latin typeface="Segoe UI" pitchFamily="34" charset="0"/>
                          <a:ea typeface="+mn-ea"/>
                          <a:cs typeface="Segoe UI" pitchFamily="34" charset="0"/>
                        </a:rPr>
                        <a:t>Claims provider trust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18160">
                <a:tc>
                  <a:txBody>
                    <a:bodyPr/>
                    <a:lstStyle/>
                    <a:p>
                      <a:pPr marL="457200" indent="-457200">
                        <a:buClr>
                          <a:srgbClr val="0070C0"/>
                        </a:buClr>
                        <a:buFont typeface="Arial" panose="020B0604020202020204" pitchFamily="34" charset="0"/>
                        <a:buChar char="•"/>
                      </a:pPr>
                      <a:r>
                        <a:rPr lang="en-US" sz="2800" dirty="0">
                          <a:latin typeface="Segoe UI" pitchFamily="34" charset="0"/>
                          <a:cs typeface="Segoe UI" pitchFamily="34" charset="0"/>
                        </a:rPr>
                        <a:t>Claims</a:t>
                      </a:r>
                      <a:endParaRPr lang="en-US" sz="28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buClr>
                          <a:srgbClr val="0070C0"/>
                        </a:buClr>
                        <a:buFont typeface="Arial" panose="020B0604020202020204" pitchFamily="34" charset="0"/>
                        <a:buChar char="•"/>
                      </a:pPr>
                      <a:r>
                        <a:rPr lang="en-US" sz="2800" dirty="0">
                          <a:latin typeface="Segoe UI" pitchFamily="34" charset="0"/>
                          <a:cs typeface="Segoe UI" pitchFamily="34" charset="0"/>
                        </a:rPr>
                        <a:t>Relying party trust</a:t>
                      </a:r>
                      <a:endParaRPr lang="en-US" sz="28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18160">
                <a:tc>
                  <a:txBody>
                    <a:bodyPr/>
                    <a:lstStyle/>
                    <a:p>
                      <a:pPr marL="457200" indent="-457200">
                        <a:buClr>
                          <a:srgbClr val="0070C0"/>
                        </a:buClr>
                        <a:buFont typeface="Arial" panose="020B0604020202020204" pitchFamily="34" charset="0"/>
                        <a:buChar char="•"/>
                      </a:pPr>
                      <a:r>
                        <a:rPr lang="en-US" sz="2800" dirty="0">
                          <a:latin typeface="Segoe UI" pitchFamily="34" charset="0"/>
                          <a:cs typeface="Segoe UI" pitchFamily="34" charset="0"/>
                        </a:rPr>
                        <a:t>Claim</a:t>
                      </a:r>
                      <a:r>
                        <a:rPr lang="en-US" sz="2800" baseline="0" dirty="0">
                          <a:latin typeface="Segoe UI" pitchFamily="34" charset="0"/>
                          <a:cs typeface="Segoe UI" pitchFamily="34" charset="0"/>
                        </a:rPr>
                        <a:t> rules</a:t>
                      </a:r>
                      <a:endParaRPr lang="en-US" sz="28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buClr>
                          <a:srgbClr val="0070C0"/>
                        </a:buClr>
                        <a:buFont typeface="Arial" panose="020B0604020202020204" pitchFamily="34" charset="0"/>
                        <a:buChar char="•"/>
                      </a:pPr>
                      <a:r>
                        <a:rPr lang="en-US" sz="2800" dirty="0">
                          <a:latin typeface="Segoe UI" pitchFamily="34" charset="0"/>
                          <a:cs typeface="Segoe UI" pitchFamily="34" charset="0"/>
                        </a:rPr>
                        <a:t>Certificates</a:t>
                      </a:r>
                      <a:endParaRPr lang="en-US" sz="28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18160">
                <a:tc>
                  <a:txBody>
                    <a:bodyPr/>
                    <a:lstStyle/>
                    <a:p>
                      <a:pPr marL="457200" indent="-457200">
                        <a:buClr>
                          <a:srgbClr val="0070C0"/>
                        </a:buClr>
                        <a:buFont typeface="Arial" panose="020B0604020202020204" pitchFamily="34" charset="0"/>
                        <a:buChar char="•"/>
                      </a:pPr>
                      <a:r>
                        <a:rPr lang="en-US" sz="2800" dirty="0">
                          <a:latin typeface="Segoe UI" pitchFamily="34" charset="0"/>
                          <a:cs typeface="Segoe UI" pitchFamily="34" charset="0"/>
                        </a:rPr>
                        <a:t>Attribute store</a:t>
                      </a:r>
                      <a:endParaRPr lang="en-US" sz="28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buClr>
                          <a:srgbClr val="0070C0"/>
                        </a:buClr>
                        <a:buFont typeface="Arial" panose="020B0604020202020204" pitchFamily="34" charset="0"/>
                        <a:buChar char="•"/>
                      </a:pPr>
                      <a:r>
                        <a:rPr lang="en-US" sz="2800" dirty="0">
                          <a:latin typeface="Segoe UI" pitchFamily="34" charset="0"/>
                          <a:cs typeface="Segoe UI" pitchFamily="34" charset="0"/>
                        </a:rPr>
                        <a:t>Endpoints</a:t>
                      </a:r>
                      <a:endParaRPr lang="en-US" sz="28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18160">
                <a:tc>
                  <a:txBody>
                    <a:bodyPr/>
                    <a:lstStyle/>
                    <a:p>
                      <a:pPr marL="457200" indent="-457200">
                        <a:buClr>
                          <a:srgbClr val="0070C0"/>
                        </a:buClr>
                        <a:buFont typeface="Arial" panose="020B0604020202020204" pitchFamily="34" charset="0"/>
                        <a:buChar char="•"/>
                      </a:pPr>
                      <a:r>
                        <a:rPr lang="en-US" sz="2800" dirty="0">
                          <a:latin typeface="Segoe UI" pitchFamily="34" charset="0"/>
                          <a:cs typeface="Segoe UI" pitchFamily="34" charset="0"/>
                        </a:rPr>
                        <a:t>Claims providers</a:t>
                      </a:r>
                      <a:endParaRPr lang="en-US" sz="28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buClr>
                          <a:srgbClr val="0070C0"/>
                        </a:buClr>
                        <a:buFont typeface="Arial" panose="020B0604020202020204" pitchFamily="34" charset="0"/>
                        <a:buChar char="•"/>
                      </a:pPr>
                      <a:endParaRPr lang="en-US" sz="28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58768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8f742dee-2778-48a7-a77b-8ef0f35255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 FS requirements</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8738" lvl="0" indent="0">
              <a:buNone/>
              <a:defRPr/>
            </a:pPr>
            <a:r>
              <a:rPr lang="en-US" kern="0">
                <a:solidFill>
                  <a:srgbClr val="000000"/>
                </a:solidFill>
              </a:rPr>
              <a:t>A successful AD FS deployment includes the following critical infrastructure:</a:t>
            </a:r>
          </a:p>
          <a:p>
            <a:pPr marL="404813" lvl="1" indent="-342900">
              <a:buSzPct val="90000"/>
              <a:defRPr/>
            </a:pPr>
            <a:r>
              <a:rPr lang="en-GB" sz="2800" kern="0">
                <a:solidFill>
                  <a:srgbClr val="000000"/>
                </a:solidFill>
              </a:rPr>
              <a:t>TCP/IP network connectivity</a:t>
            </a:r>
          </a:p>
          <a:p>
            <a:pPr marL="404813" lvl="1" indent="-342900">
              <a:buSzPct val="90000"/>
              <a:defRPr/>
            </a:pPr>
            <a:r>
              <a:rPr lang="en-US" sz="2800" kern="0">
                <a:solidFill>
                  <a:srgbClr val="000000"/>
                </a:solidFill>
              </a:rPr>
              <a:t>AD DS</a:t>
            </a:r>
          </a:p>
          <a:p>
            <a:pPr marL="404813" lvl="1" indent="-342900">
              <a:buSzPct val="90000"/>
              <a:defRPr/>
            </a:pPr>
            <a:r>
              <a:rPr lang="en-US" sz="2800" kern="0">
                <a:solidFill>
                  <a:srgbClr val="000000"/>
                </a:solidFill>
              </a:rPr>
              <a:t>Attribute stores</a:t>
            </a:r>
          </a:p>
          <a:p>
            <a:pPr marL="404813" lvl="1" indent="-342900">
              <a:buSzPct val="90000"/>
              <a:defRPr/>
            </a:pPr>
            <a:r>
              <a:rPr lang="en-CA" sz="2800" kern="0">
                <a:solidFill>
                  <a:srgbClr val="000000"/>
                </a:solidFill>
              </a:rPr>
              <a:t>DNS</a:t>
            </a:r>
            <a:endParaRPr lang="en-US" sz="2800" kern="0">
              <a:solidFill>
                <a:srgbClr val="000000"/>
              </a:solidFill>
            </a:endParaRPr>
          </a:p>
          <a:p>
            <a:pPr marL="0" lvl="1">
              <a:buSzPct val="90000"/>
              <a:defRPr/>
            </a:pPr>
            <a:endParaRPr lang="en-US" kern="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119414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0aa307a3-e83f-4c48-892f-889ce632c16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PKI and certificate requirements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AD FS uses the following certificates:</a:t>
            </a:r>
          </a:p>
          <a:p>
            <a:pPr lvl="1"/>
            <a:r>
              <a:rPr lang="en-US" kern="0">
                <a:solidFill>
                  <a:srgbClr val="000000"/>
                </a:solidFill>
              </a:rPr>
              <a:t>Service communication certificates</a:t>
            </a:r>
          </a:p>
          <a:p>
            <a:pPr lvl="1"/>
            <a:r>
              <a:rPr lang="en-US" kern="0">
                <a:solidFill>
                  <a:srgbClr val="000000"/>
                </a:solidFill>
              </a:rPr>
              <a:t>Token-signing certificates</a:t>
            </a:r>
          </a:p>
          <a:p>
            <a:pPr lvl="1"/>
            <a:r>
              <a:rPr lang="en-US" kern="0">
                <a:solidFill>
                  <a:srgbClr val="000000"/>
                </a:solidFill>
              </a:rPr>
              <a:t>Token-decrypting certificates</a:t>
            </a:r>
          </a:p>
          <a:p>
            <a:pPr lvl="0"/>
            <a:r>
              <a:rPr lang="en-US" kern="0">
                <a:solidFill>
                  <a:srgbClr val="000000"/>
                </a:solidFill>
              </a:rPr>
              <a:t>When choosing certificates, ensure that all federation partners and clients trust the service communication certificate</a:t>
            </a:r>
          </a:p>
          <a:p>
            <a:pPr lvl="0"/>
            <a:endParaRPr lang="en-US" kern="0" dirty="0">
              <a:solidFill>
                <a:srgbClr val="000000"/>
              </a:solidFill>
            </a:endParaRPr>
          </a:p>
        </p:txBody>
      </p:sp>
    </p:spTree>
    <p:extLst>
      <p:ext uri="{BB962C8B-B14F-4D97-AF65-F5344CB8AC3E}">
        <p14:creationId xmlns:p14="http://schemas.microsoft.com/office/powerpoint/2010/main" val="2615106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137a89f8-4052-4fb1-b88c-9593445121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Federation server roles</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A claims provider federation server:</a:t>
            </a:r>
          </a:p>
          <a:p>
            <a:pPr lvl="1"/>
            <a:r>
              <a:rPr lang="en-US" kern="0">
                <a:solidFill>
                  <a:srgbClr val="000000"/>
                </a:solidFill>
              </a:rPr>
              <a:t>Authenticates internal users</a:t>
            </a:r>
          </a:p>
          <a:p>
            <a:pPr lvl="1"/>
            <a:r>
              <a:rPr lang="en-US" kern="0">
                <a:solidFill>
                  <a:srgbClr val="000000"/>
                </a:solidFill>
              </a:rPr>
              <a:t>Issues signed tokens containing user claims</a:t>
            </a:r>
          </a:p>
          <a:p>
            <a:pPr lvl="0"/>
            <a:r>
              <a:rPr lang="en-US" kern="0">
                <a:solidFill>
                  <a:srgbClr val="000000"/>
                </a:solidFill>
              </a:rPr>
              <a:t>A relying party federation server:</a:t>
            </a:r>
          </a:p>
          <a:p>
            <a:pPr lvl="1"/>
            <a:r>
              <a:rPr lang="en-US" kern="0">
                <a:solidFill>
                  <a:srgbClr val="000000"/>
                </a:solidFill>
              </a:rPr>
              <a:t>Consumes tokens from the claims provider</a:t>
            </a:r>
          </a:p>
          <a:p>
            <a:pPr lvl="1"/>
            <a:r>
              <a:rPr lang="en-US" kern="0">
                <a:solidFill>
                  <a:srgbClr val="000000"/>
                </a:solidFill>
              </a:rPr>
              <a:t>Issues tokens for application access</a:t>
            </a:r>
          </a:p>
          <a:p>
            <a:pPr lvl="0"/>
            <a:r>
              <a:rPr lang="en-US" kern="0">
                <a:solidFill>
                  <a:srgbClr val="000000"/>
                </a:solidFill>
              </a:rPr>
              <a:t>A Federation Service Proxy:</a:t>
            </a:r>
          </a:p>
          <a:p>
            <a:pPr lvl="1"/>
            <a:r>
              <a:rPr lang="en-US" kern="0">
                <a:solidFill>
                  <a:srgbClr val="000000"/>
                </a:solidFill>
              </a:rPr>
              <a:t>Gets deployed in a perimeter network</a:t>
            </a:r>
          </a:p>
          <a:p>
            <a:pPr lvl="1"/>
            <a:r>
              <a:rPr lang="en-US" kern="0">
                <a:solidFill>
                  <a:srgbClr val="000000"/>
                </a:solidFill>
              </a:rPr>
              <a:t>Provides a layer of security enhancement for internal federation servers</a:t>
            </a:r>
            <a:endParaRPr lang="en-US" kern="0" dirty="0">
              <a:solidFill>
                <a:srgbClr val="000000"/>
              </a:solidFill>
            </a:endParaRPr>
          </a:p>
        </p:txBody>
      </p:sp>
    </p:spTree>
    <p:extLst>
      <p:ext uri="{BB962C8B-B14F-4D97-AF65-F5344CB8AC3E}">
        <p14:creationId xmlns:p14="http://schemas.microsoft.com/office/powerpoint/2010/main" val="1976293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457714" cy="740664"/>
          </a:xfrm>
        </p:spPr>
        <p:txBody>
          <a:bodyPr/>
          <a:lstStyle/>
          <a:p>
            <a:r>
              <a:rPr lang="en-US" dirty="0"/>
              <a:t>Planning an AD FS deployment for online services</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89440" y="3200400"/>
            <a:ext cx="544339" cy="1035313"/>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urved Connector 18"/>
          <p:cNvCxnSpPr/>
          <p:nvPr/>
        </p:nvCxnSpPr>
        <p:spPr bwMode="auto">
          <a:xfrm>
            <a:off x="6924701" y="2684835"/>
            <a:ext cx="914400" cy="914400"/>
          </a:xfrm>
          <a:prstGeom prst="curvedConnector3">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sp>
        <p:nvSpPr>
          <p:cNvPr id="25" name="Rectangle 289"/>
          <p:cNvSpPr>
            <a:spLocks noChangeArrowheads="1"/>
          </p:cNvSpPr>
          <p:nvPr/>
        </p:nvSpPr>
        <p:spPr bwMode="auto">
          <a:xfrm>
            <a:off x="2262973" y="2571002"/>
            <a:ext cx="134685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GB"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Account</a:t>
            </a:r>
          </a:p>
          <a:p>
            <a:pPr algn="ctr"/>
            <a:r>
              <a:rPr lang="en-GB"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federation server</a:t>
            </a:r>
            <a:endParaRPr lang="en-GB" sz="1600" b="1" dirty="0">
              <a:latin typeface="Segoe UI" panose="020B0502040204020203" pitchFamily="34" charset="0"/>
              <a:ea typeface="Segoe UI" panose="020B0502040204020203" pitchFamily="34" charset="0"/>
              <a:cs typeface="Segoe UI" panose="020B0502040204020203" pitchFamily="34" charset="0"/>
            </a:endParaRPr>
          </a:p>
          <a:p>
            <a:endParaRPr lang="en-GB" b="1" dirty="0">
              <a:latin typeface="Segoe UI" panose="020B0502040204020203" pitchFamily="34" charset="0"/>
              <a:ea typeface="Segoe UI" panose="020B0502040204020203" pitchFamily="34" charset="0"/>
              <a:cs typeface="Segoe UI" panose="020B0502040204020203" pitchFamily="34" charset="0"/>
            </a:endParaRPr>
          </a:p>
        </p:txBody>
      </p:sp>
      <p:grpSp>
        <p:nvGrpSpPr>
          <p:cNvPr id="49" name="Group 0" descr="The diagram illustrates the 11 steps necessary for AD FS to enable SSO with Microsoft online services: &#10;1. The user opens a web browser and sends an HTTPS request to the Office 365 Outlook Web App server. &#10;2. The Outlook Web App server receives the request and verifies whether the user is part of a hybrid Exchange Server deployment. If this is the case, the server redirects the client computer to the Microsoft online services federation server.&#10;3. The client computer sends an HTTPS request to the Microsoft online services federation server. &#10;4. The client computer is redirected again to the on-premises federation server. The redirection to the user’s home domain is based on the UPN suffix of the user.&#10;5. The client computer sends an HTTPS request to the on-premises federation server. &#10;6. If the user is already signed in to the domain, the on-premises federation server can take the user’s Kerberos ticket and request authentication from AD DS on the user’s behalf by using Windows authentication. If the user signs in from outside of the network or from a computer that is not a member of the internal domain, the user is prompted for credentials.&#10;7. The AD DS domain controller authenticates the user and then sends the success message back to the federation server along with other information about the user that the federation server can use to generate the user’s claims.&#10;8. The federation server creates the claim for the user based on the rules defined during the AD FS server setup. The claims data is placed in a digitally signed security token. Then the data is sent to the client computer, which posts it back to the Microsoft online services federation server.&#10;9. The Microsoft online services federation server validates that the security token came from a trusted federation partner. This trust is configured when you configure the hybrid Exchange Server environment.&#10;10. The Microsoft online services federation server creates and signs a new token that it sends to the client computer, which then sends the token back to the Outlook Web App server.&#10;11. The Outlook Web App server receives the request and validates the signed tokens. The server issues the client a session cookie indicating that it has successfully authenticated. The user is then granted access to his or her Exchange Server mailbox.&#10;&#10;"/>
          <p:cNvGrpSpPr/>
          <p:nvPr/>
        </p:nvGrpSpPr>
        <p:grpSpPr>
          <a:xfrm>
            <a:off x="152400" y="1116122"/>
            <a:ext cx="8915400" cy="5360878"/>
            <a:chOff x="152400" y="1116122"/>
            <a:chExt cx="8915400" cy="5360878"/>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83612" y="2106722"/>
              <a:ext cx="544339" cy="10353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3413931" y="4466174"/>
              <a:ext cx="1365052" cy="867826"/>
              <a:chOff x="855888" y="4160099"/>
              <a:chExt cx="1139268" cy="724285"/>
            </a:xfrm>
          </p:grpSpPr>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041826" y="4160099"/>
                <a:ext cx="953330" cy="5847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55888" y="4324124"/>
                <a:ext cx="549130" cy="560260"/>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5"/>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3456783" y="2576151"/>
              <a:ext cx="2095634" cy="11860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92014" y="3418968"/>
              <a:ext cx="544339" cy="10353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23748" y="5441687"/>
              <a:ext cx="544339" cy="1035313"/>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p:cNvCxnSpPr/>
            <p:nvPr/>
          </p:nvCxnSpPr>
          <p:spPr bwMode="auto">
            <a:xfrm flipH="1">
              <a:off x="3086795" y="2259122"/>
              <a:ext cx="2971800" cy="0"/>
            </a:xfrm>
            <a:prstGeom prst="straightConnector1">
              <a:avLst/>
            </a:prstGeom>
            <a:ln>
              <a:solidFill>
                <a:schemeClr val="tx1"/>
              </a:solidFill>
              <a:prstDash val="dash"/>
              <a:headEnd type="none" w="med" len="med"/>
              <a:tailEnd type="arrow"/>
            </a:ln>
            <a:effectLst/>
          </p:spPr>
          <p:style>
            <a:lnRef idx="3">
              <a:schemeClr val="dk1"/>
            </a:lnRef>
            <a:fillRef idx="0">
              <a:schemeClr val="dk1"/>
            </a:fillRef>
            <a:effectRef idx="2">
              <a:schemeClr val="dk1"/>
            </a:effectRef>
            <a:fontRef idx="minor">
              <a:schemeClr val="tx1"/>
            </a:fontRef>
          </p:style>
        </p:cxnSp>
        <p:sp>
          <p:nvSpPr>
            <p:cNvPr id="21" name="Rectangle 5"/>
            <p:cNvSpPr>
              <a:spLocks noChangeArrowheads="1"/>
            </p:cNvSpPr>
            <p:nvPr/>
          </p:nvSpPr>
          <p:spPr bwMode="auto">
            <a:xfrm>
              <a:off x="152400" y="1116122"/>
              <a:ext cx="2816225" cy="455612"/>
            </a:xfrm>
            <a:prstGeom prst="rect">
              <a:avLst/>
            </a:prstGeom>
            <a:ln>
              <a:noFill/>
              <a:headEnd/>
              <a:tailEnd/>
            </a:ln>
            <a:effectLst/>
          </p:spPr>
          <p:style>
            <a:lnRef idx="1">
              <a:schemeClr val="accent1"/>
            </a:lnRef>
            <a:fillRef idx="2">
              <a:schemeClr val="accent1"/>
            </a:fillRef>
            <a:effectRef idx="1">
              <a:schemeClr val="accent1"/>
            </a:effectRef>
            <a:fontRef idx="minor">
              <a:schemeClr val="dk1"/>
            </a:fontRef>
          </p:style>
          <p:txBody>
            <a:bodyPr wrap="none" lIns="91436" tIns="45718" rIns="91436" bIns="45718" anchor="ctr"/>
            <a:lstStyle/>
            <a:p>
              <a:pPr algn="ctr">
                <a:lnSpc>
                  <a:spcPct val="80000"/>
                </a:lnSpc>
                <a:defRPr/>
              </a:pPr>
              <a:r>
                <a:rPr lang="en-US" sz="2000" b="1" dirty="0">
                  <a:solidFill>
                    <a:schemeClr val="tx1"/>
                  </a:solidFill>
                  <a:latin typeface="Segoe UI" panose="020B0502040204020203" pitchFamily="34" charset="0"/>
                  <a:ea typeface="Segoe UI" panose="020B0502040204020203" pitchFamily="34" charset="0"/>
                  <a:cs typeface="Segoe UI" panose="020B0502040204020203" pitchFamily="34" charset="0"/>
                </a:rPr>
                <a:t>On-premises</a:t>
              </a:r>
            </a:p>
          </p:txBody>
        </p:sp>
        <p:sp>
          <p:nvSpPr>
            <p:cNvPr id="22" name="Rectangle 6"/>
            <p:cNvSpPr>
              <a:spLocks noChangeArrowheads="1"/>
            </p:cNvSpPr>
            <p:nvPr/>
          </p:nvSpPr>
          <p:spPr bwMode="auto">
            <a:xfrm>
              <a:off x="6232525" y="1143000"/>
              <a:ext cx="2835275" cy="455612"/>
            </a:xfrm>
            <a:prstGeom prst="rect">
              <a:avLst/>
            </a:prstGeom>
            <a:ln>
              <a:noFill/>
              <a:headEnd/>
              <a:tailEnd/>
            </a:ln>
            <a:effectLst/>
          </p:spPr>
          <p:style>
            <a:lnRef idx="1">
              <a:schemeClr val="accent1"/>
            </a:lnRef>
            <a:fillRef idx="2">
              <a:schemeClr val="accent1"/>
            </a:fillRef>
            <a:effectRef idx="1">
              <a:schemeClr val="accent1"/>
            </a:effectRef>
            <a:fontRef idx="minor">
              <a:schemeClr val="dk1"/>
            </a:fontRef>
          </p:style>
          <p:txBody>
            <a:bodyPr wrap="none" lIns="91436" tIns="45718" rIns="91436" bIns="45718" anchor="ctr"/>
            <a:lstStyle/>
            <a:p>
              <a:pPr algn="ctr">
                <a:lnSpc>
                  <a:spcPct val="80000"/>
                </a:lnSpc>
                <a:defRPr/>
              </a:pPr>
              <a:r>
                <a:rPr lang="en-US" sz="2000" b="1" dirty="0">
                  <a:solidFill>
                    <a:schemeClr val="tx1"/>
                  </a:solidFill>
                  <a:latin typeface="Segoe UI" panose="020B0502040204020203" pitchFamily="34" charset="0"/>
                  <a:ea typeface="Segoe UI" panose="020B0502040204020203" pitchFamily="34" charset="0"/>
                  <a:cs typeface="Segoe UI" panose="020B0502040204020203" pitchFamily="34" charset="0"/>
                </a:rPr>
                <a:t>Exchange Online</a:t>
              </a:r>
            </a:p>
          </p:txBody>
        </p:sp>
        <p:sp>
          <p:nvSpPr>
            <p:cNvPr id="23" name="Rectangle 178"/>
            <p:cNvSpPr>
              <a:spLocks noChangeArrowheads="1"/>
            </p:cNvSpPr>
            <p:nvPr/>
          </p:nvSpPr>
          <p:spPr bwMode="auto">
            <a:xfrm>
              <a:off x="3326457" y="5383322"/>
              <a:ext cx="13081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Internal</a:t>
              </a:r>
            </a:p>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client computer</a:t>
              </a:r>
              <a:endParaRPr lang="en-GB" b="1" dirty="0">
                <a:latin typeface="Segoe UI" panose="020B0502040204020203" pitchFamily="34" charset="0"/>
                <a:ea typeface="Segoe UI" panose="020B0502040204020203" pitchFamily="34" charset="0"/>
                <a:cs typeface="Segoe UI" panose="020B0502040204020203" pitchFamily="34" charset="0"/>
              </a:endParaRPr>
            </a:p>
          </p:txBody>
        </p:sp>
        <p:sp>
          <p:nvSpPr>
            <p:cNvPr id="24" name="Rectangle 233"/>
            <p:cNvSpPr>
              <a:spLocks noChangeArrowheads="1"/>
            </p:cNvSpPr>
            <p:nvPr/>
          </p:nvSpPr>
          <p:spPr bwMode="auto">
            <a:xfrm>
              <a:off x="7011672" y="2034039"/>
              <a:ext cx="179061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Microsoft online</a:t>
              </a:r>
            </a:p>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services</a:t>
              </a:r>
            </a:p>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federation</a:t>
              </a:r>
            </a:p>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server</a:t>
              </a:r>
              <a:endParaRPr lang="en-GB" b="1" dirty="0">
                <a:latin typeface="Segoe UI" panose="020B0502040204020203" pitchFamily="34" charset="0"/>
                <a:ea typeface="Segoe UI" panose="020B0502040204020203" pitchFamily="34" charset="0"/>
                <a:cs typeface="Segoe UI" panose="020B0502040204020203" pitchFamily="34" charset="0"/>
              </a:endParaRPr>
            </a:p>
          </p:txBody>
        </p:sp>
        <p:sp>
          <p:nvSpPr>
            <p:cNvPr id="26" name="Rectangle 350"/>
            <p:cNvSpPr>
              <a:spLocks noChangeArrowheads="1"/>
            </p:cNvSpPr>
            <p:nvPr/>
          </p:nvSpPr>
          <p:spPr bwMode="auto">
            <a:xfrm>
              <a:off x="7257151" y="4302204"/>
              <a:ext cx="105003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Microsoft</a:t>
              </a:r>
            </a:p>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Outlook</a:t>
              </a:r>
            </a:p>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Web App</a:t>
              </a:r>
            </a:p>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server</a:t>
              </a:r>
              <a:endParaRPr lang="en-GB" b="1" dirty="0">
                <a:latin typeface="Segoe UI" panose="020B0502040204020203" pitchFamily="34" charset="0"/>
                <a:ea typeface="Segoe UI" panose="020B0502040204020203" pitchFamily="34" charset="0"/>
                <a:cs typeface="Segoe UI" panose="020B0502040204020203" pitchFamily="34" charset="0"/>
              </a:endParaRPr>
            </a:p>
          </p:txBody>
        </p:sp>
        <p:sp>
          <p:nvSpPr>
            <p:cNvPr id="27" name="Rectangle 418"/>
            <p:cNvSpPr>
              <a:spLocks noChangeArrowheads="1"/>
            </p:cNvSpPr>
            <p:nvPr/>
          </p:nvSpPr>
          <p:spPr bwMode="auto">
            <a:xfrm>
              <a:off x="869278" y="1828800"/>
              <a:ext cx="6957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AD DS</a:t>
              </a:r>
              <a:endParaRPr lang="en-GB" b="1" dirty="0">
                <a:latin typeface="Segoe UI" panose="020B0502040204020203" pitchFamily="34" charset="0"/>
                <a:ea typeface="Segoe UI" panose="020B0502040204020203" pitchFamily="34" charset="0"/>
                <a:cs typeface="Segoe UI" panose="020B0502040204020203" pitchFamily="34" charset="0"/>
              </a:endParaRPr>
            </a:p>
          </p:txBody>
        </p:sp>
        <p:sp>
          <p:nvSpPr>
            <p:cNvPr id="28" name="TextBox 27"/>
            <p:cNvSpPr txBox="1"/>
            <p:nvPr/>
          </p:nvSpPr>
          <p:spPr>
            <a:xfrm>
              <a:off x="3630099" y="1889790"/>
              <a:ext cx="1924629" cy="369332"/>
            </a:xfrm>
            <a:prstGeom prst="rect">
              <a:avLst/>
            </a:prstGeom>
            <a:noFill/>
          </p:spPr>
          <p:txBody>
            <a:bodyPr wrap="none" rtlCol="0">
              <a:spAutoFit/>
            </a:bodyPr>
            <a:lstStyle/>
            <a:p>
              <a:r>
                <a:rPr lang="en-US" b="1" dirty="0">
                  <a:latin typeface="Segoe UI" panose="020B0502040204020203" pitchFamily="34" charset="0"/>
                  <a:ea typeface="Segoe UI" panose="020B0502040204020203" pitchFamily="34" charset="0"/>
                  <a:cs typeface="Segoe UI" panose="020B0502040204020203" pitchFamily="34" charset="0"/>
                </a:rPr>
                <a:t>Federation trust</a:t>
              </a:r>
            </a:p>
          </p:txBody>
        </p:sp>
      </p:grpSp>
      <p:grpSp>
        <p:nvGrpSpPr>
          <p:cNvPr id="57" name="Group 7" descr="The seventh click depicts the AD DS domain communicating with the account federation server, which is located on-premises."/>
          <p:cNvGrpSpPr/>
          <p:nvPr/>
        </p:nvGrpSpPr>
        <p:grpSpPr>
          <a:xfrm>
            <a:off x="1424514" y="3050605"/>
            <a:ext cx="680162" cy="683195"/>
            <a:chOff x="1424514" y="3050605"/>
            <a:chExt cx="680162" cy="683195"/>
          </a:xfrm>
        </p:grpSpPr>
        <p:cxnSp>
          <p:nvCxnSpPr>
            <p:cNvPr id="11" name="Straight Arrow Connector 10"/>
            <p:cNvCxnSpPr/>
            <p:nvPr/>
          </p:nvCxnSpPr>
          <p:spPr bwMode="auto">
            <a:xfrm>
              <a:off x="1424514" y="3050605"/>
              <a:ext cx="680162" cy="656907"/>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1490681" y="3364468"/>
              <a:ext cx="317716" cy="369332"/>
            </a:xfrm>
            <a:prstGeom prst="rect">
              <a:avLst/>
            </a:prstGeom>
            <a:noFill/>
          </p:spPr>
          <p:txBody>
            <a:bodyPr wrap="none" rtlCol="0">
              <a:spAutoFit/>
            </a:bodyPr>
            <a:lstStyle/>
            <a:p>
              <a:r>
                <a:rPr lang="en-US" b="1" dirty="0">
                  <a:latin typeface="Segoe UI" panose="020B0502040204020203" pitchFamily="34" charset="0"/>
                  <a:ea typeface="Segoe UI" panose="020B0502040204020203" pitchFamily="34" charset="0"/>
                  <a:cs typeface="Segoe UI" panose="020B0502040204020203" pitchFamily="34" charset="0"/>
                </a:rPr>
                <a:t>7</a:t>
              </a:r>
            </a:p>
          </p:txBody>
        </p:sp>
      </p:grpSp>
      <p:grpSp>
        <p:nvGrpSpPr>
          <p:cNvPr id="56" name="Group 6" descr="The sixth click depicts the account federation server communicating to the AD DS domain, which is located on-premises."/>
          <p:cNvGrpSpPr/>
          <p:nvPr/>
        </p:nvGrpSpPr>
        <p:grpSpPr>
          <a:xfrm>
            <a:off x="1556931" y="2713342"/>
            <a:ext cx="690090" cy="652937"/>
            <a:chOff x="1556931" y="2713342"/>
            <a:chExt cx="690090" cy="652937"/>
          </a:xfrm>
        </p:grpSpPr>
        <p:cxnSp>
          <p:nvCxnSpPr>
            <p:cNvPr id="12" name="Straight Arrow Connector 11"/>
            <p:cNvCxnSpPr/>
            <p:nvPr/>
          </p:nvCxnSpPr>
          <p:spPr bwMode="auto">
            <a:xfrm flipH="1" flipV="1">
              <a:off x="1556931" y="2713342"/>
              <a:ext cx="690090" cy="652937"/>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1800381" y="2721357"/>
              <a:ext cx="317716" cy="369332"/>
            </a:xfrm>
            <a:prstGeom prst="rect">
              <a:avLst/>
            </a:prstGeom>
            <a:noFill/>
          </p:spPr>
          <p:txBody>
            <a:bodyPr wrap="none" rtlCol="0">
              <a:spAutoFit/>
            </a:bodyPr>
            <a:lstStyle/>
            <a:p>
              <a:r>
                <a:rPr lang="en-US" b="1" dirty="0">
                  <a:latin typeface="Segoe UI" panose="020B0502040204020203" pitchFamily="34" charset="0"/>
                  <a:ea typeface="Segoe UI" panose="020B0502040204020203" pitchFamily="34" charset="0"/>
                  <a:cs typeface="Segoe UI" panose="020B0502040204020203" pitchFamily="34" charset="0"/>
                </a:rPr>
                <a:t>6</a:t>
              </a:r>
            </a:p>
          </p:txBody>
        </p:sp>
      </p:grpSp>
      <p:grpSp>
        <p:nvGrpSpPr>
          <p:cNvPr id="58" name="Group 8" descr="The eighth click depicts the account federation server communicating to the internal client computer, located in the cloud."/>
          <p:cNvGrpSpPr/>
          <p:nvPr/>
        </p:nvGrpSpPr>
        <p:grpSpPr>
          <a:xfrm>
            <a:off x="2629595" y="4453748"/>
            <a:ext cx="642374" cy="628742"/>
            <a:chOff x="2629595" y="4453748"/>
            <a:chExt cx="642374" cy="628742"/>
          </a:xfrm>
        </p:grpSpPr>
        <p:cxnSp>
          <p:nvCxnSpPr>
            <p:cNvPr id="13" name="Straight Arrow Connector 12"/>
            <p:cNvCxnSpPr/>
            <p:nvPr/>
          </p:nvCxnSpPr>
          <p:spPr bwMode="auto">
            <a:xfrm>
              <a:off x="2629595" y="4453748"/>
              <a:ext cx="642374" cy="575452"/>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2662100" y="4713158"/>
              <a:ext cx="317716" cy="369332"/>
            </a:xfrm>
            <a:prstGeom prst="rect">
              <a:avLst/>
            </a:prstGeom>
            <a:noFill/>
          </p:spPr>
          <p:txBody>
            <a:bodyPr wrap="none" rtlCol="0">
              <a:spAutoFit/>
            </a:bodyPr>
            <a:lstStyle/>
            <a:p>
              <a:r>
                <a:rPr lang="en-US" b="1" dirty="0">
                  <a:latin typeface="Segoe UI" panose="020B0502040204020203" pitchFamily="34" charset="0"/>
                  <a:ea typeface="Segoe UI" panose="020B0502040204020203" pitchFamily="34" charset="0"/>
                  <a:cs typeface="Segoe UI" panose="020B0502040204020203" pitchFamily="34" charset="0"/>
                </a:rPr>
                <a:t>8</a:t>
              </a:r>
            </a:p>
          </p:txBody>
        </p:sp>
      </p:grpSp>
      <p:grpSp>
        <p:nvGrpSpPr>
          <p:cNvPr id="54" name="Group 4" descr="The fourth click depicts the Microsoft online services federation server communicating to an internal client computer, located within the cloud. The Microsoft online services federation server is located within Exchange Online."/>
          <p:cNvGrpSpPr/>
          <p:nvPr/>
        </p:nvGrpSpPr>
        <p:grpSpPr>
          <a:xfrm>
            <a:off x="4760243" y="3535324"/>
            <a:ext cx="2164458" cy="852488"/>
            <a:chOff x="4760243" y="3535324"/>
            <a:chExt cx="2164458" cy="852488"/>
          </a:xfrm>
        </p:grpSpPr>
        <p:cxnSp>
          <p:nvCxnSpPr>
            <p:cNvPr id="15" name="Straight Arrow Connector 14"/>
            <p:cNvCxnSpPr/>
            <p:nvPr/>
          </p:nvCxnSpPr>
          <p:spPr bwMode="auto">
            <a:xfrm flipH="1">
              <a:off x="4760243" y="3535324"/>
              <a:ext cx="2164458" cy="852488"/>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3" name="TextBox 32"/>
            <p:cNvSpPr txBox="1"/>
            <p:nvPr/>
          </p:nvSpPr>
          <p:spPr>
            <a:xfrm>
              <a:off x="5486400" y="3581400"/>
              <a:ext cx="317716" cy="369332"/>
            </a:xfrm>
            <a:prstGeom prst="rect">
              <a:avLst/>
            </a:prstGeom>
            <a:noFill/>
          </p:spPr>
          <p:txBody>
            <a:bodyPr wrap="none" rtlCol="0">
              <a:spAutoFit/>
            </a:bodyPr>
            <a:lstStyle/>
            <a:p>
              <a:r>
                <a:rPr lang="en-US" b="1" dirty="0">
                  <a:latin typeface="Segoe UI" panose="020B0502040204020203" pitchFamily="34" charset="0"/>
                  <a:ea typeface="Segoe UI" panose="020B0502040204020203" pitchFamily="34" charset="0"/>
                  <a:cs typeface="Segoe UI" panose="020B0502040204020203" pitchFamily="34" charset="0"/>
                </a:rPr>
                <a:t>4</a:t>
              </a:r>
            </a:p>
          </p:txBody>
        </p:sp>
      </p:grpSp>
      <p:grpSp>
        <p:nvGrpSpPr>
          <p:cNvPr id="53" name="Group 3" descr="The third click depicts an internal client computer, located within the cloud, communicating to the Microsoft online services federation server, with an arrow between the two images. The Microsoft online services federation server is located within Exchange Online."/>
          <p:cNvGrpSpPr/>
          <p:nvPr/>
        </p:nvGrpSpPr>
        <p:grpSpPr>
          <a:xfrm>
            <a:off x="4946795" y="3837886"/>
            <a:ext cx="2125581" cy="874846"/>
            <a:chOff x="4946795" y="3837886"/>
            <a:chExt cx="2125581" cy="874846"/>
          </a:xfrm>
        </p:grpSpPr>
        <p:cxnSp>
          <p:nvCxnSpPr>
            <p:cNvPr id="16" name="Straight Arrow Connector 15"/>
            <p:cNvCxnSpPr/>
            <p:nvPr/>
          </p:nvCxnSpPr>
          <p:spPr bwMode="auto">
            <a:xfrm flipV="1">
              <a:off x="4946795" y="3837886"/>
              <a:ext cx="2125581" cy="846956"/>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5" name="TextBox 34"/>
            <p:cNvSpPr txBox="1"/>
            <p:nvPr/>
          </p:nvSpPr>
          <p:spPr>
            <a:xfrm>
              <a:off x="5826310" y="4343400"/>
              <a:ext cx="317716" cy="369332"/>
            </a:xfrm>
            <a:prstGeom prst="rect">
              <a:avLst/>
            </a:prstGeom>
            <a:noFill/>
          </p:spPr>
          <p:txBody>
            <a:bodyPr wrap="none" rtlCol="0">
              <a:spAutoFit/>
            </a:bodyPr>
            <a:lstStyle/>
            <a:p>
              <a:r>
                <a:rPr lang="en-US" b="1" dirty="0">
                  <a:latin typeface="Segoe UI" panose="020B0502040204020203" pitchFamily="34" charset="0"/>
                  <a:ea typeface="Segoe UI" panose="020B0502040204020203" pitchFamily="34" charset="0"/>
                  <a:cs typeface="Segoe UI" panose="020B0502040204020203" pitchFamily="34" charset="0"/>
                </a:rPr>
                <a:t>3</a:t>
              </a:r>
            </a:p>
          </p:txBody>
        </p:sp>
      </p:grpSp>
      <p:grpSp>
        <p:nvGrpSpPr>
          <p:cNvPr id="51" name="Group 2" descr="The second click depicts the Outlook Web App server communicating to an internal client computer, located within the cloud, with an arrow between the two images."/>
          <p:cNvGrpSpPr/>
          <p:nvPr/>
        </p:nvGrpSpPr>
        <p:grpSpPr>
          <a:xfrm>
            <a:off x="4778983" y="4876800"/>
            <a:ext cx="2602920" cy="723605"/>
            <a:chOff x="4778983" y="4876800"/>
            <a:chExt cx="2602920" cy="723605"/>
          </a:xfrm>
        </p:grpSpPr>
        <p:cxnSp>
          <p:nvCxnSpPr>
            <p:cNvPr id="17" name="Straight Arrow Connector 16"/>
            <p:cNvCxnSpPr/>
            <p:nvPr/>
          </p:nvCxnSpPr>
          <p:spPr bwMode="auto">
            <a:xfrm flipH="1" flipV="1">
              <a:off x="4778983" y="5082490"/>
              <a:ext cx="2602920" cy="517915"/>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5575803" y="4876800"/>
              <a:ext cx="317716" cy="369332"/>
            </a:xfrm>
            <a:prstGeom prst="rect">
              <a:avLst/>
            </a:prstGeom>
            <a:noFill/>
          </p:spPr>
          <p:txBody>
            <a:bodyPr wrap="none" rtlCol="0">
              <a:spAutoFit/>
            </a:bodyPr>
            <a:lstStyle/>
            <a:p>
              <a:r>
                <a:rPr lang="en-US" b="1" dirty="0">
                  <a:latin typeface="Segoe UI" panose="020B0502040204020203" pitchFamily="34" charset="0"/>
                  <a:ea typeface="Segoe UI" panose="020B0502040204020203" pitchFamily="34" charset="0"/>
                  <a:cs typeface="Segoe UI" panose="020B0502040204020203" pitchFamily="34" charset="0"/>
                </a:rPr>
                <a:t>2</a:t>
              </a:r>
            </a:p>
          </p:txBody>
        </p:sp>
      </p:grpSp>
      <p:grpSp>
        <p:nvGrpSpPr>
          <p:cNvPr id="50" name="Group 1" descr="The first click depicts an internal client computer, located within the cloud, communicating to the Outlook Web App server. Outlook Web App is located within Exchange Online."/>
          <p:cNvGrpSpPr/>
          <p:nvPr/>
        </p:nvGrpSpPr>
        <p:grpSpPr>
          <a:xfrm>
            <a:off x="4777125" y="5452110"/>
            <a:ext cx="2529302" cy="632222"/>
            <a:chOff x="4777125" y="5452110"/>
            <a:chExt cx="2529302" cy="632222"/>
          </a:xfrm>
        </p:grpSpPr>
        <p:cxnSp>
          <p:nvCxnSpPr>
            <p:cNvPr id="18" name="Straight Arrow Connector 17"/>
            <p:cNvCxnSpPr/>
            <p:nvPr/>
          </p:nvCxnSpPr>
          <p:spPr bwMode="auto">
            <a:xfrm>
              <a:off x="4777125" y="5452110"/>
              <a:ext cx="2529302" cy="540812"/>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5410200" y="5715000"/>
              <a:ext cx="317716" cy="369332"/>
            </a:xfrm>
            <a:prstGeom prst="rect">
              <a:avLst/>
            </a:prstGeom>
            <a:noFill/>
          </p:spPr>
          <p:txBody>
            <a:bodyPr wrap="none" rtlCol="0">
              <a:spAutoFit/>
            </a:bodyPr>
            <a:lstStyle/>
            <a:p>
              <a:r>
                <a:rPr lang="en-US" b="1" dirty="0">
                  <a:latin typeface="Segoe UI" panose="020B0502040204020203" pitchFamily="34" charset="0"/>
                  <a:ea typeface="Segoe UI" panose="020B0502040204020203" pitchFamily="34" charset="0"/>
                  <a:cs typeface="Segoe UI" panose="020B0502040204020203" pitchFamily="34" charset="0"/>
                </a:rPr>
                <a:t>1</a:t>
              </a:r>
            </a:p>
          </p:txBody>
        </p:sp>
      </p:grpSp>
      <p:grpSp>
        <p:nvGrpSpPr>
          <p:cNvPr id="60" name="Group 11" descr="The eleventh and final click depicts an internal client computer, located within the cloud, communicating to the Outlook Web App Server. Outlook Web App is located within Exchange Online."/>
          <p:cNvGrpSpPr/>
          <p:nvPr/>
        </p:nvGrpSpPr>
        <p:grpSpPr>
          <a:xfrm>
            <a:off x="4715036" y="5628226"/>
            <a:ext cx="2825877" cy="542880"/>
            <a:chOff x="4697046" y="6151052"/>
            <a:chExt cx="2825877" cy="542880"/>
          </a:xfrm>
        </p:grpSpPr>
        <p:sp>
          <p:nvSpPr>
            <p:cNvPr id="38" name="TextBox 37"/>
            <p:cNvSpPr txBox="1"/>
            <p:nvPr/>
          </p:nvSpPr>
          <p:spPr>
            <a:xfrm>
              <a:off x="5885503" y="6324600"/>
              <a:ext cx="450764" cy="369332"/>
            </a:xfrm>
            <a:prstGeom prst="rect">
              <a:avLst/>
            </a:prstGeom>
            <a:noFill/>
          </p:spPr>
          <p:txBody>
            <a:bodyPr wrap="none" rtlCol="0">
              <a:spAutoFit/>
            </a:bodyPr>
            <a:lstStyle/>
            <a:p>
              <a:r>
                <a:rPr lang="en-US" b="1" dirty="0">
                  <a:latin typeface="Segoe UI" panose="020B0502040204020203" pitchFamily="34" charset="0"/>
                  <a:ea typeface="Segoe UI" panose="020B0502040204020203" pitchFamily="34" charset="0"/>
                  <a:cs typeface="Segoe UI" panose="020B0502040204020203" pitchFamily="34" charset="0"/>
                </a:rPr>
                <a:t>11</a:t>
              </a:r>
            </a:p>
          </p:txBody>
        </p:sp>
        <p:grpSp>
          <p:nvGrpSpPr>
            <p:cNvPr id="40" name="Group 39"/>
            <p:cNvGrpSpPr/>
            <p:nvPr/>
          </p:nvGrpSpPr>
          <p:grpSpPr>
            <a:xfrm rot="728533">
              <a:off x="4697046" y="6151052"/>
              <a:ext cx="2825877" cy="260263"/>
              <a:chOff x="2000457" y="6096001"/>
              <a:chExt cx="5329010" cy="192224"/>
            </a:xfrm>
          </p:grpSpPr>
          <p:sp>
            <p:nvSpPr>
              <p:cNvPr id="41" name="Rectangle 40"/>
              <p:cNvSpPr/>
              <p:nvPr/>
            </p:nvSpPr>
            <p:spPr bwMode="auto">
              <a:xfrm>
                <a:off x="2000457" y="6096001"/>
                <a:ext cx="5329010" cy="19222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cxnSp>
            <p:nvCxnSpPr>
              <p:cNvPr id="42" name="Straight Arrow Connector 41"/>
              <p:cNvCxnSpPr/>
              <p:nvPr/>
            </p:nvCxnSpPr>
            <p:spPr bwMode="auto">
              <a:xfrm>
                <a:off x="2057400" y="6172200"/>
                <a:ext cx="4966800" cy="1"/>
              </a:xfrm>
              <a:prstGeom prst="straightConnector1">
                <a:avLst/>
              </a:prstGeom>
              <a:ln w="28575">
                <a:solidFill>
                  <a:schemeClr val="tx1"/>
                </a:solidFill>
                <a:prstDash val="sysDash"/>
                <a:headEnd type="none" w="med" len="med"/>
                <a:tailEnd type="arrow"/>
              </a:ln>
              <a:effectLst/>
            </p:spPr>
            <p:style>
              <a:lnRef idx="2">
                <a:schemeClr val="dk1"/>
              </a:lnRef>
              <a:fillRef idx="0">
                <a:schemeClr val="dk1"/>
              </a:fillRef>
              <a:effectRef idx="1">
                <a:schemeClr val="dk1"/>
              </a:effectRef>
              <a:fontRef idx="minor">
                <a:schemeClr val="tx1"/>
              </a:fontRef>
            </p:style>
          </p:cxnSp>
        </p:grpSp>
      </p:grpSp>
      <p:grpSp>
        <p:nvGrpSpPr>
          <p:cNvPr id="70" name="Group 10" descr="On the tenth click, the Microsoft online services federation server creates and signs a new token that it sends to the client computer, which then sends the token back to the Outlook Web App server."/>
          <p:cNvGrpSpPr/>
          <p:nvPr/>
        </p:nvGrpSpPr>
        <p:grpSpPr>
          <a:xfrm>
            <a:off x="4767139" y="3718891"/>
            <a:ext cx="2719847" cy="1008750"/>
            <a:chOff x="4623017" y="3418865"/>
            <a:chExt cx="2719847" cy="1008750"/>
          </a:xfrm>
        </p:grpSpPr>
        <p:grpSp>
          <p:nvGrpSpPr>
            <p:cNvPr id="43" name="Group 42"/>
            <p:cNvGrpSpPr/>
            <p:nvPr/>
          </p:nvGrpSpPr>
          <p:grpSpPr>
            <a:xfrm>
              <a:off x="4623017" y="3418865"/>
              <a:ext cx="2719847" cy="1008750"/>
              <a:chOff x="1882751" y="3790069"/>
              <a:chExt cx="5539726" cy="2054601"/>
            </a:xfrm>
          </p:grpSpPr>
          <p:sp>
            <p:nvSpPr>
              <p:cNvPr id="44" name="Rectangle 43"/>
              <p:cNvSpPr/>
              <p:nvPr/>
            </p:nvSpPr>
            <p:spPr bwMode="auto">
              <a:xfrm rot="20293789">
                <a:off x="1882751" y="4657354"/>
                <a:ext cx="5539726" cy="320029"/>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cxnSp>
            <p:nvCxnSpPr>
              <p:cNvPr id="45" name="Straight Arrow Connector 44"/>
              <p:cNvCxnSpPr>
                <a:stCxn id="44" idx="3"/>
                <a:endCxn id="44" idx="1"/>
              </p:cNvCxnSpPr>
              <p:nvPr/>
            </p:nvCxnSpPr>
            <p:spPr bwMode="auto">
              <a:xfrm flipH="1">
                <a:off x="2080300" y="3790069"/>
                <a:ext cx="5144628" cy="2054601"/>
              </a:xfrm>
              <a:prstGeom prst="straightConnector1">
                <a:avLst/>
              </a:prstGeom>
              <a:ln w="28575">
                <a:solidFill>
                  <a:schemeClr val="tx1"/>
                </a:solidFill>
                <a:prstDash val="sysDash"/>
                <a:headEnd type="none" w="med" len="med"/>
                <a:tailEnd type="arrow"/>
              </a:ln>
              <a:effectLst/>
            </p:spPr>
            <p:style>
              <a:lnRef idx="2">
                <a:schemeClr val="dk1"/>
              </a:lnRef>
              <a:fillRef idx="0">
                <a:schemeClr val="dk1"/>
              </a:fillRef>
              <a:effectRef idx="1">
                <a:schemeClr val="dk1"/>
              </a:effectRef>
              <a:fontRef idx="minor">
                <a:schemeClr val="tx1"/>
              </a:fontRef>
            </p:style>
          </p:cxnSp>
        </p:grpSp>
        <p:sp>
          <p:nvSpPr>
            <p:cNvPr id="34" name="TextBox 33"/>
            <p:cNvSpPr txBox="1"/>
            <p:nvPr/>
          </p:nvSpPr>
          <p:spPr>
            <a:xfrm>
              <a:off x="6332878" y="3738574"/>
              <a:ext cx="450764" cy="369332"/>
            </a:xfrm>
            <a:prstGeom prst="rect">
              <a:avLst/>
            </a:prstGeom>
            <a:noFill/>
          </p:spPr>
          <p:txBody>
            <a:bodyPr wrap="none" rtlCol="0">
              <a:spAutoFit/>
            </a:bodyPr>
            <a:lstStyle/>
            <a:p>
              <a:r>
                <a:rPr lang="en-US" b="1" dirty="0">
                  <a:latin typeface="Segoe UI" panose="020B0502040204020203" pitchFamily="34" charset="0"/>
                  <a:ea typeface="Segoe UI" panose="020B0502040204020203" pitchFamily="34" charset="0"/>
                  <a:cs typeface="Segoe UI" panose="020B0502040204020203" pitchFamily="34" charset="0"/>
                </a:rPr>
                <a:t>10</a:t>
              </a:r>
            </a:p>
          </p:txBody>
        </p:sp>
      </p:grpSp>
      <p:grpSp>
        <p:nvGrpSpPr>
          <p:cNvPr id="69" name="Group 9" descr="On the ninth click, the Microsoft online services federation server validates that the security token came from a trusted federation partner. This trust is configured when you configure the hybrid Exchange Server environment."/>
          <p:cNvGrpSpPr/>
          <p:nvPr/>
        </p:nvGrpSpPr>
        <p:grpSpPr>
          <a:xfrm>
            <a:off x="4593556" y="3352800"/>
            <a:ext cx="2896440" cy="1009665"/>
            <a:chOff x="4694453" y="3652339"/>
            <a:chExt cx="2896440" cy="1009665"/>
          </a:xfrm>
        </p:grpSpPr>
        <p:sp>
          <p:nvSpPr>
            <p:cNvPr id="36" name="TextBox 35"/>
            <p:cNvSpPr txBox="1"/>
            <p:nvPr/>
          </p:nvSpPr>
          <p:spPr>
            <a:xfrm>
              <a:off x="6268197" y="3652339"/>
              <a:ext cx="317716" cy="369332"/>
            </a:xfrm>
            <a:prstGeom prst="rect">
              <a:avLst/>
            </a:prstGeom>
            <a:noFill/>
          </p:spPr>
          <p:txBody>
            <a:bodyPr wrap="none" rtlCol="0">
              <a:spAutoFit/>
            </a:bodyPr>
            <a:lstStyle/>
            <a:p>
              <a:r>
                <a:rPr lang="en-US" b="1" dirty="0">
                  <a:latin typeface="Segoe UI" panose="020B0502040204020203" pitchFamily="34" charset="0"/>
                  <a:ea typeface="Segoe UI" panose="020B0502040204020203" pitchFamily="34" charset="0"/>
                  <a:cs typeface="Segoe UI" panose="020B0502040204020203" pitchFamily="34" charset="0"/>
                </a:rPr>
                <a:t>9</a:t>
              </a:r>
            </a:p>
          </p:txBody>
        </p:sp>
        <p:grpSp>
          <p:nvGrpSpPr>
            <p:cNvPr id="46" name="Group 45"/>
            <p:cNvGrpSpPr/>
            <p:nvPr/>
          </p:nvGrpSpPr>
          <p:grpSpPr>
            <a:xfrm>
              <a:off x="4694453" y="3657600"/>
              <a:ext cx="2896440" cy="1004404"/>
              <a:chOff x="1852887" y="3554276"/>
              <a:chExt cx="5539726" cy="1921022"/>
            </a:xfrm>
          </p:grpSpPr>
          <p:sp>
            <p:nvSpPr>
              <p:cNvPr id="47" name="Rectangle 46"/>
              <p:cNvSpPr/>
              <p:nvPr/>
            </p:nvSpPr>
            <p:spPr bwMode="auto">
              <a:xfrm rot="20293789">
                <a:off x="1852887" y="4367297"/>
                <a:ext cx="5539726" cy="373362"/>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cxnSp>
            <p:nvCxnSpPr>
              <p:cNvPr id="48" name="Straight Arrow Connector 47"/>
              <p:cNvCxnSpPr/>
              <p:nvPr/>
            </p:nvCxnSpPr>
            <p:spPr bwMode="auto">
              <a:xfrm flipV="1">
                <a:off x="2335516" y="3554276"/>
                <a:ext cx="4657379" cy="1921022"/>
              </a:xfrm>
              <a:prstGeom prst="straightConnector1">
                <a:avLst/>
              </a:prstGeom>
              <a:ln w="28575">
                <a:solidFill>
                  <a:schemeClr val="tx1"/>
                </a:solidFill>
                <a:prstDash val="sysDash"/>
                <a:headEnd type="none" w="med" len="med"/>
                <a:tailEnd type="arrow"/>
              </a:ln>
              <a:effectLst/>
            </p:spPr>
            <p:style>
              <a:lnRef idx="2">
                <a:schemeClr val="dk1"/>
              </a:lnRef>
              <a:fillRef idx="0">
                <a:schemeClr val="dk1"/>
              </a:fillRef>
              <a:effectRef idx="1">
                <a:schemeClr val="dk1"/>
              </a:effectRef>
              <a:fontRef idx="minor">
                <a:schemeClr val="tx1"/>
              </a:fontRef>
            </p:style>
          </p:cxnSp>
        </p:grpSp>
      </p:grpSp>
      <p:grpSp>
        <p:nvGrpSpPr>
          <p:cNvPr id="55" name="Group 5" descr="The fifth click depicts the internal client computer, located within the cloud, communicating to the account federation server. The account federation server is located on-premises."/>
          <p:cNvGrpSpPr/>
          <p:nvPr/>
        </p:nvGrpSpPr>
        <p:grpSpPr>
          <a:xfrm>
            <a:off x="2755975" y="4114800"/>
            <a:ext cx="678859" cy="576079"/>
            <a:chOff x="2755975" y="4114800"/>
            <a:chExt cx="678859" cy="576079"/>
          </a:xfrm>
        </p:grpSpPr>
        <p:cxnSp>
          <p:nvCxnSpPr>
            <p:cNvPr id="14" name="Straight Arrow Connector 13"/>
            <p:cNvCxnSpPr/>
            <p:nvPr/>
          </p:nvCxnSpPr>
          <p:spPr bwMode="auto">
            <a:xfrm flipH="1" flipV="1">
              <a:off x="2755975" y="4114800"/>
              <a:ext cx="657956" cy="576079"/>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63" name="Rectangle 62"/>
            <p:cNvSpPr/>
            <p:nvPr/>
          </p:nvSpPr>
          <p:spPr>
            <a:xfrm>
              <a:off x="3117118" y="4175790"/>
              <a:ext cx="317716" cy="369332"/>
            </a:xfrm>
            <a:prstGeom prst="rect">
              <a:avLst/>
            </a:prstGeom>
          </p:spPr>
          <p:txBody>
            <a:bodyPr wrap="none">
              <a:spAutoFit/>
            </a:bodyPr>
            <a:lstStyle/>
            <a:p>
              <a:pPr lvl="0"/>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5</a:t>
              </a:r>
            </a:p>
          </p:txBody>
        </p:sp>
      </p:grpSp>
      <p:pic>
        <p:nvPicPr>
          <p:cNvPr id="61" name="Picture 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4008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36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name="cc0f9f28-565b-41a9-b163-56b6fcb8923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SSO integration with Microsoft online services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To configure SSO for integration with online services, you must: </a:t>
            </a:r>
          </a:p>
          <a:p>
            <a:pPr lvl="0"/>
            <a:r>
              <a:rPr lang="en-US" kern="0">
                <a:solidFill>
                  <a:srgbClr val="000000"/>
                </a:solidFill>
              </a:rPr>
              <a:t>Prepare your environment for SSO</a:t>
            </a:r>
          </a:p>
          <a:p>
            <a:pPr lvl="0"/>
            <a:r>
              <a:rPr lang="en-US" kern="0">
                <a:solidFill>
                  <a:srgbClr val="000000"/>
                </a:solidFill>
              </a:rPr>
              <a:t>Deploy federation services</a:t>
            </a:r>
          </a:p>
          <a:p>
            <a:pPr lvl="0"/>
            <a:r>
              <a:rPr lang="en-US" kern="0">
                <a:solidFill>
                  <a:srgbClr val="000000"/>
                </a:solidFill>
              </a:rPr>
              <a:t>Deploy directory synchronization</a:t>
            </a:r>
          </a:p>
          <a:p>
            <a:pPr lvl="0"/>
            <a:r>
              <a:rPr lang="en-US" kern="0">
                <a:solidFill>
                  <a:srgbClr val="000000"/>
                </a:solidFill>
              </a:rPr>
              <a:t>Verify SSO</a:t>
            </a:r>
          </a:p>
          <a:p>
            <a:pPr lvl="0"/>
            <a:endParaRPr lang="en-US" kern="0" dirty="0">
              <a:solidFill>
                <a:srgbClr val="000000"/>
              </a:solidFill>
            </a:endParaRPr>
          </a:p>
        </p:txBody>
      </p:sp>
      <p:pic>
        <p:nvPicPr>
          <p:cNvPr id="5" name="Picture 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64008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3529" y="64008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4052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2ec58c29-a715-4ec0-b576-66e1eec5f8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Planning a highly available AD FS deployment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When planning the availability of your AD FS environment for federated authentication, you should consider the following categories:</a:t>
            </a:r>
          </a:p>
          <a:p>
            <a:pPr lvl="0"/>
            <a:r>
              <a:rPr lang="en-US" kern="0">
                <a:solidFill>
                  <a:srgbClr val="000000"/>
                </a:solidFill>
              </a:rPr>
              <a:t>The federation server farm</a:t>
            </a:r>
          </a:p>
          <a:p>
            <a:pPr lvl="0"/>
            <a:r>
              <a:rPr lang="en-US" kern="0">
                <a:solidFill>
                  <a:srgbClr val="000000"/>
                </a:solidFill>
              </a:rPr>
              <a:t>NLB</a:t>
            </a:r>
          </a:p>
          <a:p>
            <a:pPr lvl="0"/>
            <a:r>
              <a:rPr lang="en-US" kern="0">
                <a:solidFill>
                  <a:srgbClr val="000000"/>
                </a:solidFill>
              </a:rPr>
              <a:t>The configuration database</a:t>
            </a:r>
          </a:p>
          <a:p>
            <a:pPr lvl="0"/>
            <a:endParaRPr lang="en-US" kern="0" dirty="0">
              <a:solidFill>
                <a:srgbClr val="000000"/>
              </a:solidFill>
            </a:endParaRPr>
          </a:p>
        </p:txBody>
      </p:sp>
    </p:spTree>
    <p:extLst>
      <p:ext uri="{BB962C8B-B14F-4D97-AF65-F5344CB8AC3E}">
        <p14:creationId xmlns:p14="http://schemas.microsoft.com/office/powerpoint/2010/main" val="3614424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1a35dee-482a-4a60-9d93-1464a0587c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Capacity planning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Use the following when planning for the capacity of your federation servers:</a:t>
            </a:r>
          </a:p>
          <a:p>
            <a:pPr lvl="1"/>
            <a:r>
              <a:rPr lang="en-US" kern="0" dirty="0">
                <a:solidFill>
                  <a:srgbClr val="000000"/>
                </a:solidFill>
              </a:rPr>
              <a:t>Capacity Planning spreadsheet requirements:</a:t>
            </a:r>
          </a:p>
          <a:p>
            <a:pPr marL="731520" lvl="2"/>
            <a:r>
              <a:rPr lang="en-US" kern="0" dirty="0">
                <a:solidFill>
                  <a:srgbClr val="000000"/>
                </a:solidFill>
              </a:rPr>
              <a:t>The percentage of total users expected to send authentication requests to AD FS during peak usage periods</a:t>
            </a:r>
          </a:p>
          <a:p>
            <a:pPr marL="731520" lvl="2"/>
            <a:r>
              <a:rPr lang="en-US" kern="0" dirty="0">
                <a:solidFill>
                  <a:srgbClr val="000000"/>
                </a:solidFill>
              </a:rPr>
              <a:t>The length of time the peak usage period is expected to last</a:t>
            </a:r>
          </a:p>
          <a:p>
            <a:pPr marL="731520" lvl="2"/>
            <a:r>
              <a:rPr lang="en-US" kern="0" dirty="0">
                <a:solidFill>
                  <a:srgbClr val="000000"/>
                </a:solidFill>
              </a:rPr>
              <a:t>The total number of users that will require SSO access</a:t>
            </a:r>
          </a:p>
          <a:p>
            <a:pPr lvl="1"/>
            <a:r>
              <a:rPr lang="en-US" kern="0" dirty="0">
                <a:solidFill>
                  <a:srgbClr val="000000"/>
                </a:solidFill>
              </a:rPr>
              <a:t>Estimation table:</a:t>
            </a:r>
          </a:p>
          <a:p>
            <a:pPr lvl="0"/>
            <a:endParaRPr lang="en-US"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866896066"/>
              </p:ext>
            </p:extLst>
          </p:nvPr>
        </p:nvGraphicFramePr>
        <p:xfrm>
          <a:off x="899677" y="4319451"/>
          <a:ext cx="7237378" cy="1849120"/>
        </p:xfrm>
        <a:graphic>
          <a:graphicData uri="http://schemas.openxmlformats.org/drawingml/2006/table">
            <a:tbl>
              <a:tblPr firstRow="1" bandRow="1">
                <a:tableStyleId>{5C22544A-7EE6-4342-B048-85BDC9FD1C3A}</a:tableStyleId>
              </a:tblPr>
              <a:tblGrid>
                <a:gridCol w="2743199">
                  <a:extLst>
                    <a:ext uri="{9D8B030D-6E8A-4147-A177-3AD203B41FA5}">
                      <a16:colId xmlns:a16="http://schemas.microsoft.com/office/drawing/2014/main" val="20000"/>
                    </a:ext>
                  </a:extLst>
                </a:gridCol>
                <a:gridCol w="4494179">
                  <a:extLst>
                    <a:ext uri="{9D8B030D-6E8A-4147-A177-3AD203B41FA5}">
                      <a16:colId xmlns:a16="http://schemas.microsoft.com/office/drawing/2014/main" val="20001"/>
                    </a:ext>
                  </a:extLst>
                </a:gridCol>
              </a:tblGrid>
              <a:tr h="365760">
                <a:tc>
                  <a:txBody>
                    <a:bodyPr/>
                    <a:lstStyle/>
                    <a:p>
                      <a:r>
                        <a:rPr lang="en-US" dirty="0">
                          <a:solidFill>
                            <a:schemeClr val="tx1"/>
                          </a:solidFill>
                          <a:latin typeface="Segoe UI" panose="020B0502040204020203" pitchFamily="34" charset="0"/>
                          <a:cs typeface="Segoe UI" panose="020B0502040204020203" pitchFamily="34" charset="0"/>
                        </a:rPr>
                        <a:t>Number of users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dirty="0">
                          <a:solidFill>
                            <a:schemeClr val="tx1"/>
                          </a:solidFill>
                          <a:latin typeface="Segoe UI" panose="020B0502040204020203" pitchFamily="34" charset="0"/>
                          <a:cs typeface="Segoe UI" panose="020B0502040204020203" pitchFamily="34" charset="0"/>
                        </a:rPr>
                        <a:t>Minimum</a:t>
                      </a:r>
                      <a:r>
                        <a:rPr lang="en-US" baseline="0" dirty="0">
                          <a:solidFill>
                            <a:schemeClr val="tx1"/>
                          </a:solidFill>
                          <a:latin typeface="Segoe UI" panose="020B0502040204020203" pitchFamily="34" charset="0"/>
                          <a:cs typeface="Segoe UI" panose="020B0502040204020203" pitchFamily="34" charset="0"/>
                        </a:rPr>
                        <a:t> number of servers</a:t>
                      </a:r>
                      <a:endParaRPr lang="en-US"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solidFill>
                            <a:schemeClr val="tx1"/>
                          </a:solidFill>
                          <a:latin typeface="Segoe UI" panose="020B0502040204020203" pitchFamily="34" charset="0"/>
                          <a:cs typeface="Segoe UI" panose="020B0502040204020203" pitchFamily="34" charset="0"/>
                        </a:rPr>
                        <a:t>Fewer than 1,000</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dirty="0">
                          <a:solidFill>
                            <a:schemeClr val="tx1"/>
                          </a:solidFill>
                          <a:latin typeface="Segoe UI" panose="020B0502040204020203" pitchFamily="34" charset="0"/>
                          <a:cs typeface="Segoe UI" panose="020B0502040204020203" pitchFamily="34" charset="0"/>
                        </a:rPr>
                        <a:t>2 federation</a:t>
                      </a:r>
                      <a:r>
                        <a:rPr lang="en-US" baseline="0" dirty="0">
                          <a:solidFill>
                            <a:schemeClr val="tx1"/>
                          </a:solidFill>
                          <a:latin typeface="Segoe UI" panose="020B0502040204020203" pitchFamily="34" charset="0"/>
                          <a:cs typeface="Segoe UI" panose="020B0502040204020203" pitchFamily="34" charset="0"/>
                        </a:rPr>
                        <a:t> servers, 2 proxies</a:t>
                      </a:r>
                      <a:endParaRPr lang="en-US"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a:solidFill>
                            <a:schemeClr val="tx1"/>
                          </a:solidFill>
                          <a:latin typeface="Segoe UI" panose="020B0502040204020203" pitchFamily="34" charset="0"/>
                          <a:cs typeface="Segoe UI" panose="020B0502040204020203" pitchFamily="34" charset="0"/>
                        </a:rPr>
                        <a:t>1,000 – 15,000</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dirty="0">
                          <a:solidFill>
                            <a:schemeClr val="tx1"/>
                          </a:solidFill>
                          <a:latin typeface="Segoe UI" panose="020B0502040204020203" pitchFamily="34" charset="0"/>
                          <a:cs typeface="Segoe UI" panose="020B0502040204020203" pitchFamily="34" charset="0"/>
                        </a:rPr>
                        <a:t>2 federation servers, 2 proxies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solidFill>
                            <a:schemeClr val="tx1"/>
                          </a:solidFill>
                          <a:latin typeface="Segoe UI" panose="020B0502040204020203" pitchFamily="34" charset="0"/>
                          <a:cs typeface="Segoe UI" panose="020B0502040204020203" pitchFamily="34" charset="0"/>
                        </a:rPr>
                        <a:t>15,000 – 60,000</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a:solidFill>
                            <a:schemeClr val="tx1"/>
                          </a:solidFill>
                          <a:latin typeface="Segoe UI" panose="020B0502040204020203" pitchFamily="34" charset="0"/>
                          <a:cs typeface="Segoe UI" panose="020B0502040204020203" pitchFamily="34" charset="0"/>
                        </a:rPr>
                        <a:t>3</a:t>
                      </a:r>
                      <a:r>
                        <a:rPr lang="en-US" sz="1800" kern="1200">
                          <a:solidFill>
                            <a:schemeClr val="dk1"/>
                          </a:solidFill>
                          <a:effectLst/>
                          <a:latin typeface="+mn-lt"/>
                          <a:ea typeface="+mn-ea"/>
                          <a:cs typeface="+mn-cs"/>
                        </a:rPr>
                        <a:t>–</a:t>
                      </a:r>
                      <a:r>
                        <a:rPr lang="en-US">
                          <a:solidFill>
                            <a:schemeClr val="tx1"/>
                          </a:solidFill>
                          <a:latin typeface="Segoe UI" panose="020B0502040204020203" pitchFamily="34" charset="0"/>
                          <a:cs typeface="Segoe UI" panose="020B0502040204020203" pitchFamily="34" charset="0"/>
                        </a:rPr>
                        <a:t>5 </a:t>
                      </a:r>
                      <a:r>
                        <a:rPr lang="en-US" dirty="0">
                          <a:solidFill>
                            <a:schemeClr val="tx1"/>
                          </a:solidFill>
                          <a:latin typeface="Segoe UI" panose="020B0502040204020203" pitchFamily="34" charset="0"/>
                          <a:cs typeface="Segoe UI" panose="020B0502040204020203" pitchFamily="34" charset="0"/>
                        </a:rPr>
                        <a:t>federation servers, 2 proxies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a:solidFill>
                            <a:schemeClr val="tx1"/>
                          </a:solidFill>
                          <a:latin typeface="Segoe UI" panose="020B0502040204020203" pitchFamily="34" charset="0"/>
                          <a:cs typeface="Segoe UI" panose="020B0502040204020203" pitchFamily="34" charset="0"/>
                        </a:rPr>
                        <a:t>More than 60,000</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dirty="0">
                          <a:solidFill>
                            <a:schemeClr val="tx1"/>
                          </a:solidFill>
                          <a:latin typeface="Segoe UI" panose="020B0502040204020203" pitchFamily="34" charset="0"/>
                          <a:cs typeface="Segoe UI" panose="020B0502040204020203" pitchFamily="34" charset="0"/>
                        </a:rPr>
                        <a:t>5+ federation servers, 3+ proxies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24942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44d322de-4aed-497e-80af-e745df67183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Overview of AD FS
AD FS requirements and planning
Deploying and configuring AD FS
Web Application Proxy overview</a:t>
            </a:r>
          </a:p>
        </p:txBody>
      </p:sp>
    </p:spTree>
    <p:extLst>
      <p:ext uri="{BB962C8B-B14F-4D97-AF65-F5344CB8AC3E}">
        <p14:creationId xmlns:p14="http://schemas.microsoft.com/office/powerpoint/2010/main" val="4045131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c80f29b8-8e0d-4501-a7be-87cfd1cc4ce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Installing the AD FS server role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a:t>
            </a:r>
          </a:p>
          <a:p>
            <a:pPr lvl="0"/>
            <a:r>
              <a:rPr lang="en-GB" kern="0">
                <a:solidFill>
                  <a:srgbClr val="000000"/>
                </a:solidFill>
              </a:rPr>
              <a:t>Install AD FS</a:t>
            </a:r>
          </a:p>
          <a:p>
            <a:pPr lvl="0"/>
            <a:r>
              <a:rPr lang="en-GB" kern="0">
                <a:solidFill>
                  <a:srgbClr val="000000"/>
                </a:solidFill>
              </a:rPr>
              <a:t>Add a DNS record for AD FS</a:t>
            </a:r>
          </a:p>
          <a:p>
            <a:pPr lvl="0"/>
            <a:r>
              <a:rPr lang="en-GB" kern="0">
                <a:solidFill>
                  <a:srgbClr val="000000"/>
                </a:solidFill>
              </a:rPr>
              <a:t>Configure AD FS</a:t>
            </a:r>
          </a:p>
          <a:p>
            <a:pPr lvl="0"/>
            <a:endParaRPr lang="en-US" kern="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1891567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30860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6961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d86d398d-4603-474a-b992-7e8e001d73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Deploying and configuring AD FS</a:t>
            </a:r>
          </a:p>
        </p:txBody>
      </p:sp>
      <p:sp>
        <p:nvSpPr>
          <p:cNvPr id="3" name="Text Placeholder 2"/>
          <p:cNvSpPr>
            <a:spLocks noGrp="1"/>
          </p:cNvSpPr>
          <p:nvPr>
            <p:ph type="body" idx="1"/>
          </p:nvPr>
        </p:nvSpPr>
        <p:spPr>
          <a:xfrm>
            <a:off x="458788" y="913635"/>
            <a:ext cx="8119156" cy="5147356"/>
          </a:xfrm>
        </p:spPr>
        <p:txBody>
          <a:bodyPr/>
          <a:lstStyle/>
          <a:p>
            <a:r>
              <a:rPr lang="en-US" dirty="0"/>
              <a:t>What are AD FS claims and claims rules?
What is a claims provider trust?
What is a relying party trust?
Demonstration: Configuring claims provider and relying party trusts
Installing and configuring AD FS
Configuring an account partner and a resource partner
Configuring claims rules
How home realm discovery works
Demonstration: Configuring claims rules
Managing an AD FS deployment</a:t>
            </a:r>
          </a:p>
        </p:txBody>
      </p:sp>
    </p:spTree>
    <p:extLst>
      <p:ext uri="{BB962C8B-B14F-4D97-AF65-F5344CB8AC3E}">
        <p14:creationId xmlns:p14="http://schemas.microsoft.com/office/powerpoint/2010/main" val="2692658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9b9f5944-653b-4018-bbc6-9dd8e0b1af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AD FS claims and claim rules?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Claims provide information about users from the claims provider to the relying party</a:t>
            </a:r>
            <a:endParaRPr lang="en-US" sz="2400" kern="0">
              <a:solidFill>
                <a:srgbClr val="000000"/>
              </a:solidFill>
            </a:endParaRPr>
          </a:p>
          <a:p>
            <a:pPr lvl="0"/>
            <a:r>
              <a:rPr lang="en-US" kern="0">
                <a:solidFill>
                  <a:srgbClr val="000000"/>
                </a:solidFill>
              </a:rPr>
              <a:t>AD FS:</a:t>
            </a:r>
          </a:p>
          <a:p>
            <a:pPr lvl="1"/>
            <a:r>
              <a:rPr lang="en-US" kern="0">
                <a:solidFill>
                  <a:srgbClr val="000000"/>
                </a:solidFill>
              </a:rPr>
              <a:t>Provides a default set of built-in claims</a:t>
            </a:r>
          </a:p>
          <a:p>
            <a:pPr lvl="1"/>
            <a:r>
              <a:rPr lang="en-US" kern="0">
                <a:solidFill>
                  <a:srgbClr val="000000"/>
                </a:solidFill>
              </a:rPr>
              <a:t>Enables the creation of custom claims</a:t>
            </a:r>
          </a:p>
          <a:p>
            <a:pPr lvl="1"/>
            <a:r>
              <a:rPr lang="en-US" kern="0">
                <a:solidFill>
                  <a:srgbClr val="000000"/>
                </a:solidFill>
              </a:rPr>
              <a:t>Requires each claim have a unique URI</a:t>
            </a:r>
          </a:p>
          <a:p>
            <a:pPr lvl="0"/>
            <a:r>
              <a:rPr lang="en-US" kern="0">
                <a:solidFill>
                  <a:srgbClr val="000000"/>
                </a:solidFill>
              </a:rPr>
              <a:t>Claims can be:</a:t>
            </a:r>
          </a:p>
          <a:p>
            <a:pPr lvl="1"/>
            <a:r>
              <a:rPr lang="en-US" kern="0">
                <a:solidFill>
                  <a:srgbClr val="000000"/>
                </a:solidFill>
              </a:rPr>
              <a:t>Retrieved from an attribute store</a:t>
            </a:r>
          </a:p>
          <a:p>
            <a:pPr lvl="1"/>
            <a:r>
              <a:rPr lang="en-US" kern="0">
                <a:solidFill>
                  <a:srgbClr val="000000"/>
                </a:solidFill>
              </a:rPr>
              <a:t>Calculated based on retrieved values</a:t>
            </a:r>
          </a:p>
          <a:p>
            <a:pPr lvl="1"/>
            <a:r>
              <a:rPr lang="en-US" kern="0">
                <a:solidFill>
                  <a:srgbClr val="000000"/>
                </a:solidFill>
              </a:rPr>
              <a:t>Transformed into alternate values</a:t>
            </a:r>
          </a:p>
          <a:p>
            <a:pPr lvl="0"/>
            <a:endParaRPr lang="en-US" kern="0" dirty="0">
              <a:solidFill>
                <a:srgbClr val="000000"/>
              </a:solidFill>
            </a:endParaRPr>
          </a:p>
        </p:txBody>
      </p:sp>
      <p:pic>
        <p:nvPicPr>
          <p:cNvPr id="5" name="Picture 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64008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9175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da01e49f-8747-4f9a-abc3-31b8e0400e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AD FS claims and claim rules?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Claim rules define how claims are sent and consumed by AD FS servers</a:t>
            </a:r>
            <a:endParaRPr lang="en-US" sz="800" kern="0" dirty="0">
              <a:solidFill>
                <a:srgbClr val="000000"/>
              </a:solidFill>
            </a:endParaRPr>
          </a:p>
          <a:p>
            <a:pPr lvl="0"/>
            <a:r>
              <a:rPr lang="en-US" kern="0" dirty="0">
                <a:solidFill>
                  <a:srgbClr val="000000"/>
                </a:solidFill>
              </a:rPr>
              <a:t>Claims provider rules are acceptance transform rules</a:t>
            </a:r>
            <a:endParaRPr lang="en-US" sz="800" kern="0" dirty="0">
              <a:solidFill>
                <a:srgbClr val="000000"/>
              </a:solidFill>
            </a:endParaRPr>
          </a:p>
          <a:p>
            <a:pPr lvl="0"/>
            <a:r>
              <a:rPr lang="en-US" kern="0" dirty="0">
                <a:solidFill>
                  <a:srgbClr val="000000"/>
                </a:solidFill>
              </a:rPr>
              <a:t>Relying party rules can be:</a:t>
            </a:r>
          </a:p>
          <a:p>
            <a:pPr lvl="1"/>
            <a:r>
              <a:rPr lang="en-US" kern="0" dirty="0">
                <a:solidFill>
                  <a:srgbClr val="000000"/>
                </a:solidFill>
              </a:rPr>
              <a:t>Issuance transform rules</a:t>
            </a:r>
          </a:p>
          <a:p>
            <a:pPr lvl="1"/>
            <a:r>
              <a:rPr lang="en-US" kern="0" dirty="0">
                <a:solidFill>
                  <a:srgbClr val="000000"/>
                </a:solidFill>
              </a:rPr>
              <a:t>Issuance authorization rules</a:t>
            </a:r>
          </a:p>
          <a:p>
            <a:pPr lvl="1"/>
            <a:r>
              <a:rPr lang="en-US" kern="0" dirty="0">
                <a:solidFill>
                  <a:srgbClr val="000000"/>
                </a:solidFill>
              </a:rPr>
              <a:t>Delegation authorization rules</a:t>
            </a:r>
            <a:endParaRPr lang="en-US" sz="800" kern="0" dirty="0">
              <a:solidFill>
                <a:srgbClr val="000000"/>
              </a:solidFill>
            </a:endParaRPr>
          </a:p>
          <a:p>
            <a:pPr lvl="0"/>
            <a:r>
              <a:rPr lang="en-US" kern="0" dirty="0">
                <a:solidFill>
                  <a:srgbClr val="000000"/>
                </a:solidFill>
              </a:rPr>
              <a:t>AD FS servers provide default claim rules, templates, and a syntax for creating custom </a:t>
            </a:r>
            <a:br>
              <a:rPr lang="en-US" kern="0" dirty="0">
                <a:solidFill>
                  <a:srgbClr val="000000"/>
                </a:solidFill>
              </a:rPr>
            </a:br>
            <a:r>
              <a:rPr lang="en-US" kern="0" dirty="0">
                <a:solidFill>
                  <a:srgbClr val="000000"/>
                </a:solidFill>
              </a:rPr>
              <a:t>claim rules</a:t>
            </a:r>
          </a:p>
          <a:p>
            <a:pPr lvl="0"/>
            <a:endParaRPr lang="en-US" kern="0" dirty="0">
              <a:solidFill>
                <a:srgbClr val="000000"/>
              </a:solidFill>
            </a:endParaRPr>
          </a:p>
        </p:txBody>
      </p:sp>
      <p:pic>
        <p:nvPicPr>
          <p:cNvPr id="5" name="Picture 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64008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3529" y="64008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3754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49dc201f-33c5-417b-b1f4-d57c94e4817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claims provider trust?</a:t>
            </a:r>
          </a:p>
        </p:txBody>
      </p:sp>
      <p:sp>
        <p:nvSpPr>
          <p:cNvPr id="4" name="Content Placeholder 1"/>
          <p:cNvSpPr txBox="1">
            <a:spLocks/>
          </p:cNvSpPr>
          <p:nvPr/>
        </p:nvSpPr>
        <p:spPr>
          <a:xfrm>
            <a:off x="458788" y="1021214"/>
            <a:ext cx="8119156" cy="53795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Claims provider trusts:</a:t>
            </a:r>
          </a:p>
          <a:p>
            <a:pPr lvl="1"/>
            <a:r>
              <a:rPr lang="en-US" kern="0">
                <a:solidFill>
                  <a:srgbClr val="000000"/>
                </a:solidFill>
              </a:rPr>
              <a:t>Are configured on the relying party federation server</a:t>
            </a:r>
          </a:p>
          <a:p>
            <a:pPr lvl="1"/>
            <a:r>
              <a:rPr lang="en-US" kern="0">
                <a:solidFill>
                  <a:srgbClr val="000000"/>
                </a:solidFill>
              </a:rPr>
              <a:t>Identify the claims provider</a:t>
            </a:r>
          </a:p>
          <a:p>
            <a:pPr lvl="1"/>
            <a:r>
              <a:rPr lang="en-US" kern="0">
                <a:solidFill>
                  <a:srgbClr val="000000"/>
                </a:solidFill>
              </a:rPr>
              <a:t>Configure the claim rules for the claims provider</a:t>
            </a:r>
            <a:endParaRPr lang="en-US" sz="800" kern="0">
              <a:solidFill>
                <a:srgbClr val="000000"/>
              </a:solidFill>
            </a:endParaRPr>
          </a:p>
          <a:p>
            <a:pPr lvl="0"/>
            <a:r>
              <a:rPr lang="en-US" kern="0">
                <a:solidFill>
                  <a:srgbClr val="000000"/>
                </a:solidFill>
              </a:rPr>
              <a:t>In a single-organization scenario, a claims provider trust called Active Directory defines how AD DS user credentials are processed</a:t>
            </a:r>
            <a:endParaRPr lang="en-US" sz="800" kern="0">
              <a:solidFill>
                <a:srgbClr val="000000"/>
              </a:solidFill>
            </a:endParaRPr>
          </a:p>
          <a:p>
            <a:pPr lvl="0"/>
            <a:r>
              <a:rPr lang="en-US" kern="0">
                <a:solidFill>
                  <a:srgbClr val="000000"/>
                </a:solidFill>
              </a:rPr>
              <a:t>You can configure claims provider trusts by:</a:t>
            </a:r>
          </a:p>
          <a:p>
            <a:pPr lvl="1"/>
            <a:r>
              <a:rPr lang="en-US" kern="0">
                <a:solidFill>
                  <a:srgbClr val="000000"/>
                </a:solidFill>
              </a:rPr>
              <a:t>Importing the federation metadata</a:t>
            </a:r>
          </a:p>
          <a:p>
            <a:pPr lvl="1"/>
            <a:r>
              <a:rPr lang="en-US" kern="0">
                <a:solidFill>
                  <a:srgbClr val="000000"/>
                </a:solidFill>
              </a:rPr>
              <a:t>Importing a configuration file</a:t>
            </a:r>
          </a:p>
          <a:p>
            <a:pPr lvl="1"/>
            <a:r>
              <a:rPr lang="en-US" kern="0">
                <a:solidFill>
                  <a:srgbClr val="000000"/>
                </a:solidFill>
              </a:rPr>
              <a:t>Configuring the trust manually</a:t>
            </a:r>
            <a:endParaRPr lang="en-US" kern="0" dirty="0">
              <a:solidFill>
                <a:srgbClr val="000000"/>
              </a:solidFill>
            </a:endParaRPr>
          </a:p>
        </p:txBody>
      </p:sp>
    </p:spTree>
    <p:extLst>
      <p:ext uri="{BB962C8B-B14F-4D97-AF65-F5344CB8AC3E}">
        <p14:creationId xmlns:p14="http://schemas.microsoft.com/office/powerpoint/2010/main" val="69266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9835dd2d-624a-419c-9200-7f05237194b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relying party trust?</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Relying party trusts:</a:t>
            </a:r>
          </a:p>
          <a:p>
            <a:pPr lvl="1"/>
            <a:r>
              <a:rPr lang="en-US" kern="0">
                <a:solidFill>
                  <a:srgbClr val="000000"/>
                </a:solidFill>
              </a:rPr>
              <a:t>Are configured on the claims provider federation server</a:t>
            </a:r>
          </a:p>
          <a:p>
            <a:pPr lvl="1"/>
            <a:r>
              <a:rPr lang="en-US" kern="0">
                <a:solidFill>
                  <a:srgbClr val="000000"/>
                </a:solidFill>
              </a:rPr>
              <a:t>Identify the relying party</a:t>
            </a:r>
          </a:p>
          <a:p>
            <a:pPr lvl="1"/>
            <a:r>
              <a:rPr lang="en-US" kern="0">
                <a:solidFill>
                  <a:srgbClr val="000000"/>
                </a:solidFill>
              </a:rPr>
              <a:t>Configure the claim rules for the relying party</a:t>
            </a:r>
            <a:endParaRPr lang="en-US" sz="800" kern="0">
              <a:solidFill>
                <a:srgbClr val="000000"/>
              </a:solidFill>
            </a:endParaRPr>
          </a:p>
          <a:p>
            <a:pPr lvl="0"/>
            <a:r>
              <a:rPr lang="en-US" kern="0">
                <a:solidFill>
                  <a:srgbClr val="000000"/>
                </a:solidFill>
              </a:rPr>
              <a:t>In a single-organization scenario, a relying party trust defines the connection to internal applications</a:t>
            </a:r>
            <a:endParaRPr lang="en-US" sz="800" kern="0">
              <a:solidFill>
                <a:srgbClr val="000000"/>
              </a:solidFill>
            </a:endParaRPr>
          </a:p>
          <a:p>
            <a:pPr lvl="0"/>
            <a:r>
              <a:rPr lang="en-US" kern="0">
                <a:solidFill>
                  <a:srgbClr val="000000"/>
                </a:solidFill>
              </a:rPr>
              <a:t>You can configure relying party trusts by:</a:t>
            </a:r>
          </a:p>
          <a:p>
            <a:pPr lvl="1"/>
            <a:r>
              <a:rPr lang="en-US" kern="0">
                <a:solidFill>
                  <a:srgbClr val="000000"/>
                </a:solidFill>
              </a:rPr>
              <a:t>Importing the federation metadata</a:t>
            </a:r>
          </a:p>
          <a:p>
            <a:pPr lvl="1"/>
            <a:r>
              <a:rPr lang="en-US" kern="0">
                <a:solidFill>
                  <a:srgbClr val="000000"/>
                </a:solidFill>
              </a:rPr>
              <a:t>Importing a configuration file</a:t>
            </a:r>
          </a:p>
          <a:p>
            <a:pPr lvl="1"/>
            <a:r>
              <a:rPr lang="en-US" kern="0">
                <a:solidFill>
                  <a:srgbClr val="000000"/>
                </a:solidFill>
              </a:rPr>
              <a:t>Manually configuring the trust</a:t>
            </a:r>
          </a:p>
          <a:p>
            <a:pPr lvl="0"/>
            <a:endParaRPr lang="en-US" kern="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3552034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4ff12f94-d0e2-48d6-88da-0bf7878d05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Configuring claims provider and relying party trusts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a:t>
            </a:r>
          </a:p>
          <a:p>
            <a:pPr lvl="1"/>
            <a:r>
              <a:rPr lang="en-US" kern="0">
                <a:solidFill>
                  <a:srgbClr val="000000"/>
                </a:solidFill>
              </a:rPr>
              <a:t>Configure a claims provider trust</a:t>
            </a:r>
          </a:p>
          <a:p>
            <a:pPr lvl="1"/>
            <a:r>
              <a:rPr lang="en-US" kern="0">
                <a:solidFill>
                  <a:srgbClr val="000000"/>
                </a:solidFill>
              </a:rPr>
              <a:t>Configure a WIF application for AD FS</a:t>
            </a:r>
          </a:p>
          <a:p>
            <a:pPr lvl="1"/>
            <a:r>
              <a:rPr lang="en-US" kern="0">
                <a:solidFill>
                  <a:srgbClr val="000000"/>
                </a:solidFill>
              </a:rPr>
              <a:t>Configure a relying party trust</a:t>
            </a:r>
          </a:p>
          <a:p>
            <a:pPr marL="0" lvl="0" indent="0">
              <a:buNone/>
            </a:pPr>
            <a:endParaRPr lang="en-US" kern="0" dirty="0">
              <a:solidFill>
                <a:srgbClr val="000000"/>
              </a:solidFill>
            </a:endParaRPr>
          </a:p>
        </p:txBody>
      </p:sp>
    </p:spTree>
    <p:extLst>
      <p:ext uri="{BB962C8B-B14F-4D97-AF65-F5344CB8AC3E}">
        <p14:creationId xmlns:p14="http://schemas.microsoft.com/office/powerpoint/2010/main" val="1406919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90630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ea367f19-9d6e-41a1-9059-59031fe9de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Overview of AD FS</a:t>
            </a:r>
          </a:p>
        </p:txBody>
      </p:sp>
      <p:sp>
        <p:nvSpPr>
          <p:cNvPr id="3" name="Text Placeholder 2"/>
          <p:cNvSpPr>
            <a:spLocks noGrp="1"/>
          </p:cNvSpPr>
          <p:nvPr>
            <p:ph type="body" idx="1"/>
          </p:nvPr>
        </p:nvSpPr>
        <p:spPr/>
        <p:txBody>
          <a:bodyPr/>
          <a:lstStyle/>
          <a:p>
            <a:r>
              <a:rPr lang="en-US"/>
              <a:t>What is identity federation?
What are claims-based identity and claims-based authentication?
Overview of web services
What is AD FS?
What’s new in AD FS in Windows Server 2016?
How AD FS enables SSO in a single organization
How AD FS enables SSO in a business-to-business federation</a:t>
            </a:r>
          </a:p>
        </p:txBody>
      </p:sp>
    </p:spTree>
    <p:extLst>
      <p:ext uri="{BB962C8B-B14F-4D97-AF65-F5344CB8AC3E}">
        <p14:creationId xmlns:p14="http://schemas.microsoft.com/office/powerpoint/2010/main" val="2371896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24736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84893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cf57f2c1-9ccb-494e-90aa-7e93d2ac4a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Installing and configuring AD FS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You might need to prepare the following items before installing AD FS:</a:t>
            </a:r>
          </a:p>
          <a:p>
            <a:pPr lvl="1"/>
            <a:r>
              <a:rPr lang="en-US" kern="0">
                <a:solidFill>
                  <a:srgbClr val="000000"/>
                </a:solidFill>
              </a:rPr>
              <a:t>SQL Server</a:t>
            </a:r>
          </a:p>
          <a:p>
            <a:pPr lvl="1"/>
            <a:r>
              <a:rPr lang="en-US" kern="0">
                <a:solidFill>
                  <a:srgbClr val="000000"/>
                </a:solidFill>
              </a:rPr>
              <a:t>Service account</a:t>
            </a:r>
          </a:p>
          <a:p>
            <a:pPr lvl="1"/>
            <a:r>
              <a:rPr lang="en-US" kern="0">
                <a:solidFill>
                  <a:srgbClr val="000000"/>
                </a:solidFill>
              </a:rPr>
              <a:t>Certificates</a:t>
            </a:r>
          </a:p>
          <a:p>
            <a:pPr lvl="1"/>
            <a:r>
              <a:rPr lang="en-US" kern="0">
                <a:solidFill>
                  <a:srgbClr val="000000"/>
                </a:solidFill>
              </a:rPr>
              <a:t>DNS</a:t>
            </a:r>
          </a:p>
          <a:p>
            <a:pPr lvl="0"/>
            <a:r>
              <a:rPr lang="en-US" kern="0">
                <a:solidFill>
                  <a:srgbClr val="000000"/>
                </a:solidFill>
              </a:rPr>
              <a:t>During the deployment of AD FS, you:</a:t>
            </a:r>
          </a:p>
          <a:p>
            <a:pPr marL="746125" lvl="1" indent="-457200">
              <a:buFont typeface="+mj-lt"/>
              <a:buAutoNum type="arabicPeriod"/>
            </a:pPr>
            <a:r>
              <a:rPr lang="en-US" kern="0">
                <a:solidFill>
                  <a:srgbClr val="000000"/>
                </a:solidFill>
              </a:rPr>
              <a:t>Install AD FS</a:t>
            </a:r>
          </a:p>
          <a:p>
            <a:pPr marL="746125" lvl="1" indent="-457200">
              <a:buFont typeface="+mj-lt"/>
              <a:buAutoNum type="arabicPeriod"/>
            </a:pPr>
            <a:r>
              <a:rPr lang="en-US" kern="0">
                <a:solidFill>
                  <a:srgbClr val="000000"/>
                </a:solidFill>
              </a:rPr>
              <a:t>Configure AD FS</a:t>
            </a:r>
          </a:p>
          <a:p>
            <a:pPr marL="746125" lvl="1" indent="-457200">
              <a:buFont typeface="+mj-lt"/>
              <a:buAutoNum type="arabicPeriod"/>
            </a:pPr>
            <a:r>
              <a:rPr lang="en-US" kern="0">
                <a:solidFill>
                  <a:srgbClr val="000000"/>
                </a:solidFill>
              </a:rPr>
              <a:t>Create the first federation server in a farm</a:t>
            </a:r>
          </a:p>
          <a:p>
            <a:pPr marL="746125" lvl="1" indent="-457200">
              <a:buFont typeface="+mj-lt"/>
              <a:buAutoNum type="arabicPeriod"/>
            </a:pPr>
            <a:r>
              <a:rPr lang="en-US" kern="0">
                <a:solidFill>
                  <a:srgbClr val="000000"/>
                </a:solidFill>
              </a:rPr>
              <a:t>Add a federation server to a farm</a:t>
            </a:r>
          </a:p>
          <a:p>
            <a:pPr marL="746125" lvl="1" indent="-457200">
              <a:buFont typeface="+mj-lt"/>
              <a:buAutoNum type="arabicPeriod"/>
            </a:pPr>
            <a:r>
              <a:rPr lang="en-US" kern="0">
                <a:solidFill>
                  <a:srgbClr val="000000"/>
                </a:solidFill>
              </a:rPr>
              <a:t>Update AD FS</a:t>
            </a:r>
          </a:p>
          <a:p>
            <a:pPr lvl="0"/>
            <a:endParaRPr lang="en-US" kern="0" dirty="0">
              <a:solidFill>
                <a:srgbClr val="000000"/>
              </a:solidFill>
            </a:endParaRPr>
          </a:p>
        </p:txBody>
      </p:sp>
    </p:spTree>
    <p:extLst>
      <p:ext uri="{BB962C8B-B14F-4D97-AF65-F5344CB8AC3E}">
        <p14:creationId xmlns:p14="http://schemas.microsoft.com/office/powerpoint/2010/main" val="3637641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cc053133-b9f4-4764-9ae3-45a49552bf1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Configuring an account partner and a resource partner</a:t>
            </a:r>
          </a:p>
        </p:txBody>
      </p:sp>
      <p:sp>
        <p:nvSpPr>
          <p:cNvPr id="4" name="Content Placeholder 2"/>
          <p:cNvSpPr txBox="1">
            <a:spLocks/>
          </p:cNvSpPr>
          <p:nvPr/>
        </p:nvSpPr>
        <p:spPr>
          <a:xfrm>
            <a:off x="458788" y="881363"/>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An account partner is a claims provider in a business-to-business federation scenario. To configure an account partner:</a:t>
            </a:r>
          </a:p>
          <a:p>
            <a:pPr lvl="1"/>
            <a:r>
              <a:rPr lang="en-US" sz="2000" kern="0" dirty="0">
                <a:solidFill>
                  <a:srgbClr val="000000"/>
                </a:solidFill>
              </a:rPr>
              <a:t>Implement the physical topology</a:t>
            </a:r>
          </a:p>
          <a:p>
            <a:pPr lvl="1"/>
            <a:r>
              <a:rPr lang="en-US" sz="2000" kern="0" dirty="0">
                <a:solidFill>
                  <a:srgbClr val="000000"/>
                </a:solidFill>
              </a:rPr>
              <a:t>Add an attribute store</a:t>
            </a:r>
          </a:p>
          <a:p>
            <a:pPr lvl="1"/>
            <a:r>
              <a:rPr lang="en-US" sz="2000" kern="0" dirty="0">
                <a:solidFill>
                  <a:srgbClr val="000000"/>
                </a:solidFill>
              </a:rPr>
              <a:t>Configure a relying party trust</a:t>
            </a:r>
          </a:p>
          <a:p>
            <a:pPr lvl="1"/>
            <a:r>
              <a:rPr lang="en-US" sz="2000" kern="0" dirty="0">
                <a:solidFill>
                  <a:srgbClr val="000000"/>
                </a:solidFill>
              </a:rPr>
              <a:t>Add a claim description</a:t>
            </a:r>
          </a:p>
          <a:p>
            <a:pPr lvl="1"/>
            <a:r>
              <a:rPr lang="en-US" sz="2000" kern="0" dirty="0">
                <a:solidFill>
                  <a:srgbClr val="000000"/>
                </a:solidFill>
              </a:rPr>
              <a:t>Prepare the client computers for federation</a:t>
            </a:r>
          </a:p>
          <a:p>
            <a:pPr marL="347662" lvl="0" indent="-342900"/>
            <a:r>
              <a:rPr lang="en-US" sz="2400" kern="0" dirty="0">
                <a:solidFill>
                  <a:srgbClr val="000000"/>
                </a:solidFill>
              </a:rPr>
              <a:t>A resource partner is a relying party in a business-to-business federation scenario. To configure a relying partner</a:t>
            </a:r>
            <a:r>
              <a:rPr lang="en-US" sz="2000" kern="0" dirty="0">
                <a:solidFill>
                  <a:srgbClr val="000000"/>
                </a:solidFill>
              </a:rPr>
              <a:t>:</a:t>
            </a:r>
          </a:p>
          <a:p>
            <a:pPr lvl="1"/>
            <a:r>
              <a:rPr lang="en-US" sz="2000" kern="0" dirty="0">
                <a:solidFill>
                  <a:srgbClr val="000000"/>
                </a:solidFill>
              </a:rPr>
              <a:t>Implement the physical topology</a:t>
            </a:r>
          </a:p>
          <a:p>
            <a:pPr lvl="1"/>
            <a:r>
              <a:rPr lang="en-US" sz="2000" kern="0" dirty="0">
                <a:solidFill>
                  <a:srgbClr val="000000"/>
                </a:solidFill>
              </a:rPr>
              <a:t>Add an attribute store</a:t>
            </a:r>
          </a:p>
          <a:p>
            <a:pPr lvl="1"/>
            <a:r>
              <a:rPr lang="en-US" sz="2000" kern="0" dirty="0">
                <a:solidFill>
                  <a:srgbClr val="000000"/>
                </a:solidFill>
              </a:rPr>
              <a:t>Configure a claims provider trust</a:t>
            </a:r>
          </a:p>
          <a:p>
            <a:pPr lvl="1"/>
            <a:r>
              <a:rPr lang="en-US" sz="2000" kern="0" dirty="0">
                <a:solidFill>
                  <a:srgbClr val="000000"/>
                </a:solidFill>
              </a:rPr>
              <a:t>Create claim rule sets for the claims provider trust</a:t>
            </a:r>
          </a:p>
          <a:p>
            <a:pPr lvl="0"/>
            <a:endParaRPr lang="en-US" sz="2400" kern="0" dirty="0">
              <a:solidFill>
                <a:srgbClr val="000000"/>
              </a:solidFill>
            </a:endParaRPr>
          </a:p>
        </p:txBody>
      </p:sp>
    </p:spTree>
    <p:extLst>
      <p:ext uri="{BB962C8B-B14F-4D97-AF65-F5344CB8AC3E}">
        <p14:creationId xmlns:p14="http://schemas.microsoft.com/office/powerpoint/2010/main" val="1311359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87ae060e-b60d-47d3-836d-80053822f32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claims rules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Business-to-business scenarios might require more-complex claims rules</a:t>
            </a:r>
            <a:endParaRPr lang="en-US" sz="800" kern="0" dirty="0">
              <a:solidFill>
                <a:srgbClr val="000000"/>
              </a:solidFill>
            </a:endParaRPr>
          </a:p>
          <a:p>
            <a:pPr lvl="0"/>
            <a:r>
              <a:rPr lang="en-US" kern="0" dirty="0">
                <a:solidFill>
                  <a:srgbClr val="000000"/>
                </a:solidFill>
              </a:rPr>
              <a:t>You can create claims rules by using the following templates:</a:t>
            </a:r>
          </a:p>
          <a:p>
            <a:pPr lvl="1"/>
            <a:r>
              <a:rPr lang="en-US" kern="0" dirty="0">
                <a:solidFill>
                  <a:srgbClr val="000000"/>
                </a:solidFill>
              </a:rPr>
              <a:t>Send LDAP Attributes as Claims</a:t>
            </a:r>
          </a:p>
          <a:p>
            <a:pPr lvl="1"/>
            <a:r>
              <a:rPr lang="en-US" kern="0" dirty="0">
                <a:solidFill>
                  <a:srgbClr val="000000"/>
                </a:solidFill>
              </a:rPr>
              <a:t>Send Group Membership as a Claim</a:t>
            </a:r>
          </a:p>
          <a:p>
            <a:pPr lvl="1"/>
            <a:r>
              <a:rPr lang="en-US" kern="0" dirty="0">
                <a:solidFill>
                  <a:srgbClr val="000000"/>
                </a:solidFill>
              </a:rPr>
              <a:t>Pass Through or Filter an Incoming Claim</a:t>
            </a:r>
          </a:p>
          <a:p>
            <a:pPr lvl="1"/>
            <a:r>
              <a:rPr lang="en-US" kern="0" dirty="0">
                <a:solidFill>
                  <a:srgbClr val="000000"/>
                </a:solidFill>
              </a:rPr>
              <a:t>Transform an Incoming Claim</a:t>
            </a:r>
          </a:p>
          <a:p>
            <a:pPr lvl="1"/>
            <a:r>
              <a:rPr lang="en-US" kern="0" dirty="0">
                <a:solidFill>
                  <a:srgbClr val="000000"/>
                </a:solidFill>
              </a:rPr>
              <a:t>Permit or Deny Users Based on an Incoming Claim</a:t>
            </a:r>
          </a:p>
          <a:p>
            <a:pPr lvl="0"/>
            <a:r>
              <a:rPr lang="en-US" kern="0" dirty="0">
                <a:solidFill>
                  <a:srgbClr val="000000"/>
                </a:solidFill>
              </a:rPr>
              <a:t>You can also create custom rules by using the </a:t>
            </a:r>
            <a:br>
              <a:rPr lang="en-US" kern="0" dirty="0">
                <a:solidFill>
                  <a:srgbClr val="000000"/>
                </a:solidFill>
              </a:rPr>
            </a:br>
            <a:r>
              <a:rPr lang="en-US" kern="0" dirty="0">
                <a:solidFill>
                  <a:srgbClr val="000000"/>
                </a:solidFill>
              </a:rPr>
              <a:t>AD FS claim rule language</a:t>
            </a:r>
          </a:p>
          <a:p>
            <a:pPr lvl="0"/>
            <a:endParaRPr lang="en-US" kern="0" dirty="0">
              <a:solidFill>
                <a:srgbClr val="000000"/>
              </a:solidFill>
            </a:endParaRPr>
          </a:p>
        </p:txBody>
      </p:sp>
    </p:spTree>
    <p:extLst>
      <p:ext uri="{BB962C8B-B14F-4D97-AF65-F5344CB8AC3E}">
        <p14:creationId xmlns:p14="http://schemas.microsoft.com/office/powerpoint/2010/main" val="4154817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1a3f3b40-32cd-4c38-a606-3e57557a76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home realm discovery works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Home realm discovery identifies the AD FS server responsible for providing claims about a user</a:t>
            </a:r>
          </a:p>
          <a:p>
            <a:pPr lvl="0"/>
            <a:r>
              <a:rPr lang="en-US" kern="0">
                <a:solidFill>
                  <a:srgbClr val="000000"/>
                </a:solidFill>
              </a:rPr>
              <a:t>Two methods for home realm discovery exist:</a:t>
            </a:r>
          </a:p>
          <a:p>
            <a:pPr lvl="1"/>
            <a:r>
              <a:rPr lang="en-US" kern="0">
                <a:solidFill>
                  <a:srgbClr val="000000"/>
                </a:solidFill>
              </a:rPr>
              <a:t>Prompt users during their first authentication</a:t>
            </a:r>
          </a:p>
          <a:p>
            <a:pPr lvl="1"/>
            <a:r>
              <a:rPr lang="en-US" kern="0">
                <a:solidFill>
                  <a:srgbClr val="000000"/>
                </a:solidFill>
              </a:rPr>
              <a:t>Include a </a:t>
            </a:r>
            <a:r>
              <a:rPr lang="en-US" i="1" kern="0">
                <a:solidFill>
                  <a:srgbClr val="000000"/>
                </a:solidFill>
              </a:rPr>
              <a:t>whr </a:t>
            </a:r>
            <a:r>
              <a:rPr lang="en-US" kern="0">
                <a:solidFill>
                  <a:srgbClr val="000000"/>
                </a:solidFill>
              </a:rPr>
              <a:t>string in the application URL</a:t>
            </a:r>
          </a:p>
          <a:p>
            <a:pPr lvl="0"/>
            <a:r>
              <a:rPr lang="en-US" kern="0">
                <a:solidFill>
                  <a:srgbClr val="000000"/>
                </a:solidFill>
              </a:rPr>
              <a:t>SAML applications can use a preconfigured profile for home realm discovery</a:t>
            </a:r>
          </a:p>
          <a:p>
            <a:pPr lvl="0"/>
            <a:endParaRPr lang="en-US" kern="0" dirty="0">
              <a:solidFill>
                <a:srgbClr val="000000"/>
              </a:solidFill>
            </a:endParaRPr>
          </a:p>
        </p:txBody>
      </p:sp>
    </p:spTree>
    <p:extLst>
      <p:ext uri="{BB962C8B-B14F-4D97-AF65-F5344CB8AC3E}">
        <p14:creationId xmlns:p14="http://schemas.microsoft.com/office/powerpoint/2010/main" val="2668436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f35cfbbc-8fa3-46d4-afb1-5335e2dd5b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Configuring claims rules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learn how to configure claim rules</a:t>
            </a:r>
          </a:p>
          <a:p>
            <a:pPr lvl="0"/>
            <a:endParaRPr lang="en-US" kern="0" dirty="0">
              <a:solidFill>
                <a:srgbClr val="000000"/>
              </a:solidFill>
            </a:endParaRPr>
          </a:p>
        </p:txBody>
      </p:sp>
    </p:spTree>
    <p:extLst>
      <p:ext uri="{BB962C8B-B14F-4D97-AF65-F5344CB8AC3E}">
        <p14:creationId xmlns:p14="http://schemas.microsoft.com/office/powerpoint/2010/main" val="92864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316709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f4f4a074-f6a1-44df-a76b-a021b909547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Managing an AD FS deployment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After the installation, you might need to perform periodic AD FS management tasks, including:</a:t>
            </a:r>
          </a:p>
          <a:p>
            <a:r>
              <a:rPr lang="en-US" sz="2400" kern="0" dirty="0">
                <a:solidFill>
                  <a:srgbClr val="000000"/>
                </a:solidFill>
              </a:rPr>
              <a:t>Managing the certificate life cycle</a:t>
            </a:r>
          </a:p>
          <a:p>
            <a:r>
              <a:rPr lang="en-US" sz="2400" kern="0" dirty="0">
                <a:solidFill>
                  <a:srgbClr val="000000"/>
                </a:solidFill>
              </a:rPr>
              <a:t>Using automatic certificate rollover, which renews AD FS certificates once a year</a:t>
            </a:r>
          </a:p>
          <a:p>
            <a:r>
              <a:rPr lang="en-US" sz="2400" kern="0" dirty="0">
                <a:solidFill>
                  <a:srgbClr val="000000"/>
                </a:solidFill>
              </a:rPr>
              <a:t>Using the </a:t>
            </a:r>
            <a:r>
              <a:rPr lang="en-US" sz="2400" b="1" kern="0" dirty="0">
                <a:solidFill>
                  <a:srgbClr val="000000"/>
                </a:solidFill>
              </a:rPr>
              <a:t>Get-</a:t>
            </a:r>
            <a:r>
              <a:rPr lang="en-US" sz="2400" b="1" kern="0" dirty="0" err="1">
                <a:solidFill>
                  <a:srgbClr val="000000"/>
                </a:solidFill>
              </a:rPr>
              <a:t>ADFSCertificate</a:t>
            </a:r>
            <a:r>
              <a:rPr lang="en-US" sz="2400" kern="0" dirty="0">
                <a:solidFill>
                  <a:srgbClr val="000000"/>
                </a:solidFill>
              </a:rPr>
              <a:t> cmdlet to view certificate expiration dates</a:t>
            </a:r>
          </a:p>
          <a:p>
            <a:r>
              <a:rPr lang="en-US" sz="2400" kern="0" dirty="0">
                <a:solidFill>
                  <a:srgbClr val="000000"/>
                </a:solidFill>
              </a:rPr>
              <a:t>Using the </a:t>
            </a:r>
            <a:r>
              <a:rPr lang="en-US" sz="2400" b="1" kern="0" dirty="0">
                <a:solidFill>
                  <a:srgbClr val="000000"/>
                </a:solidFill>
              </a:rPr>
              <a:t>Update-</a:t>
            </a:r>
            <a:r>
              <a:rPr lang="en-US" sz="2400" b="1" kern="0" dirty="0" err="1">
                <a:solidFill>
                  <a:srgbClr val="000000"/>
                </a:solidFill>
              </a:rPr>
              <a:t>MsolFederatedDomain</a:t>
            </a:r>
            <a:r>
              <a:rPr lang="en-US" sz="2400" kern="0" dirty="0">
                <a:solidFill>
                  <a:srgbClr val="000000"/>
                </a:solidFill>
              </a:rPr>
              <a:t> cmdlet to manage certificate rollover when the AD FS token-signing certificate renews on an annual basis</a:t>
            </a:r>
          </a:p>
          <a:p>
            <a:r>
              <a:rPr lang="en-US" sz="2400" kern="0" dirty="0">
                <a:solidFill>
                  <a:srgbClr val="000000"/>
                </a:solidFill>
              </a:rPr>
              <a:t>Using the </a:t>
            </a:r>
            <a:r>
              <a:rPr lang="en-US" sz="2400" b="1" kern="0" dirty="0">
                <a:solidFill>
                  <a:srgbClr val="000000"/>
                </a:solidFill>
              </a:rPr>
              <a:t>Set-</a:t>
            </a:r>
            <a:r>
              <a:rPr lang="en-US" sz="2400" b="1" kern="0" dirty="0" err="1">
                <a:solidFill>
                  <a:srgbClr val="000000"/>
                </a:solidFill>
              </a:rPr>
              <a:t>AdfsSyncProperties</a:t>
            </a:r>
            <a:r>
              <a:rPr lang="en-US" sz="2400" kern="0" dirty="0">
                <a:solidFill>
                  <a:srgbClr val="000000"/>
                </a:solidFill>
              </a:rPr>
              <a:t> cmdlet to change the primary and secondary AD FS federation servers</a:t>
            </a:r>
          </a:p>
        </p:txBody>
      </p:sp>
    </p:spTree>
    <p:extLst>
      <p:ext uri="{BB962C8B-B14F-4D97-AF65-F5344CB8AC3E}">
        <p14:creationId xmlns:p14="http://schemas.microsoft.com/office/powerpoint/2010/main" val="24656965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fac5b2c0-48bd-434b-8643-9beb5874dd3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4: Web Application Proxy overview</a:t>
            </a:r>
          </a:p>
        </p:txBody>
      </p:sp>
      <p:sp>
        <p:nvSpPr>
          <p:cNvPr id="3" name="Text Placeholder 2"/>
          <p:cNvSpPr>
            <a:spLocks noGrp="1"/>
          </p:cNvSpPr>
          <p:nvPr>
            <p:ph type="body" idx="1"/>
          </p:nvPr>
        </p:nvSpPr>
        <p:spPr/>
        <p:txBody>
          <a:bodyPr/>
          <a:lstStyle/>
          <a:p>
            <a:r>
              <a:rPr lang="en-US"/>
              <a:t>What is the Web Application Proxy?
Web Application Proxy and AD FS proxy
Web Application Proxy authentication methods
Scenarios for using the Web Application Proxy
Installing and configuring the Web Application Proxy
Demonstration: Installing and configuring the Web Application Proxy</a:t>
            </a:r>
          </a:p>
        </p:txBody>
      </p:sp>
    </p:spTree>
    <p:extLst>
      <p:ext uri="{BB962C8B-B14F-4D97-AF65-F5344CB8AC3E}">
        <p14:creationId xmlns:p14="http://schemas.microsoft.com/office/powerpoint/2010/main" val="1805680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5a2b60c2-07ed-4cca-96d7-5c7d7a90012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identity federation?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Allows identification, authentication, and authorization across organizational and platform boundaries</a:t>
            </a:r>
            <a:endParaRPr lang="en-US" sz="900" kern="0">
              <a:solidFill>
                <a:srgbClr val="000000"/>
              </a:solidFill>
            </a:endParaRPr>
          </a:p>
          <a:p>
            <a:pPr lvl="0"/>
            <a:r>
              <a:rPr lang="en-US" kern="0">
                <a:solidFill>
                  <a:srgbClr val="000000"/>
                </a:solidFill>
              </a:rPr>
              <a:t>Requires a federated trust relationship between two organizations or entities</a:t>
            </a:r>
            <a:endParaRPr lang="en-US" sz="900" kern="0">
              <a:solidFill>
                <a:srgbClr val="000000"/>
              </a:solidFill>
            </a:endParaRPr>
          </a:p>
          <a:p>
            <a:pPr lvl="0"/>
            <a:r>
              <a:rPr lang="en-US" kern="0">
                <a:solidFill>
                  <a:srgbClr val="000000"/>
                </a:solidFill>
              </a:rPr>
              <a:t>Allows organizations to retain control over who can access resources</a:t>
            </a:r>
            <a:endParaRPr lang="en-US" sz="900" kern="0">
              <a:solidFill>
                <a:srgbClr val="000000"/>
              </a:solidFill>
            </a:endParaRPr>
          </a:p>
          <a:p>
            <a:pPr lvl="0"/>
            <a:r>
              <a:rPr lang="en-US" kern="0">
                <a:solidFill>
                  <a:srgbClr val="000000"/>
                </a:solidFill>
              </a:rPr>
              <a:t>Allows organizations to retain control of their user and group accounts</a:t>
            </a:r>
          </a:p>
          <a:p>
            <a:pPr lvl="0"/>
            <a:endParaRPr lang="en-US" kern="0" dirty="0">
              <a:solidFill>
                <a:srgbClr val="000000"/>
              </a:solidFill>
            </a:endParaRPr>
          </a:p>
        </p:txBody>
      </p:sp>
    </p:spTree>
    <p:extLst>
      <p:ext uri="{BB962C8B-B14F-4D97-AF65-F5344CB8AC3E}">
        <p14:creationId xmlns:p14="http://schemas.microsoft.com/office/powerpoint/2010/main" val="21222991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66ff0343-b613-4bb7-8dc4-cfd9904180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the Web Application Proxy?</a:t>
            </a:r>
          </a:p>
        </p:txBody>
      </p:sp>
      <p:sp>
        <p:nvSpPr>
          <p:cNvPr id="4" name="Content Placeholder 2"/>
          <p:cNvSpPr txBox="1">
            <a:spLocks/>
          </p:cNvSpPr>
          <p:nvPr/>
        </p:nvSpPr>
        <p:spPr>
          <a:xfrm>
            <a:off x="458788" y="1021215"/>
            <a:ext cx="83423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Windows Server 2016 includes several improvements to the Web Application Proxy role, including:</a:t>
            </a:r>
          </a:p>
          <a:p>
            <a:r>
              <a:rPr lang="en-GB" sz="2400" kern="0" dirty="0" err="1">
                <a:solidFill>
                  <a:srgbClr val="000000"/>
                </a:solidFill>
              </a:rPr>
              <a:t>Preauthentication</a:t>
            </a:r>
            <a:r>
              <a:rPr lang="en-GB" sz="2400" kern="0" dirty="0">
                <a:solidFill>
                  <a:srgbClr val="000000"/>
                </a:solidFill>
              </a:rPr>
              <a:t> for HTTP Basic app publishing</a:t>
            </a:r>
          </a:p>
          <a:p>
            <a:r>
              <a:rPr lang="en-GB" sz="2400" kern="0" dirty="0">
                <a:solidFill>
                  <a:srgbClr val="000000"/>
                </a:solidFill>
              </a:rPr>
              <a:t>Wildcard domain publishing of apps</a:t>
            </a:r>
          </a:p>
          <a:p>
            <a:r>
              <a:rPr lang="en-GB" sz="2400" kern="0" dirty="0">
                <a:solidFill>
                  <a:srgbClr val="000000"/>
                </a:solidFill>
              </a:rPr>
              <a:t>HTTP to HTTPS redirection</a:t>
            </a:r>
          </a:p>
          <a:p>
            <a:r>
              <a:rPr lang="en-GB" sz="2400" kern="0" dirty="0">
                <a:solidFill>
                  <a:srgbClr val="000000"/>
                </a:solidFill>
              </a:rPr>
              <a:t>HTTP publishing</a:t>
            </a:r>
          </a:p>
          <a:p>
            <a:pPr lvl="0"/>
            <a:endParaRPr lang="en-US" kern="0" dirty="0">
              <a:solidFill>
                <a:srgbClr val="000000"/>
              </a:solidFill>
            </a:endParaRPr>
          </a:p>
        </p:txBody>
      </p:sp>
    </p:spTree>
    <p:extLst>
      <p:ext uri="{BB962C8B-B14F-4D97-AF65-F5344CB8AC3E}">
        <p14:creationId xmlns:p14="http://schemas.microsoft.com/office/powerpoint/2010/main" val="42801594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01d616f6-7e4b-4ba5-90d0-983252de5cc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Application Proxy and AD FS proxy</a:t>
            </a:r>
          </a:p>
        </p:txBody>
      </p:sp>
      <p:sp>
        <p:nvSpPr>
          <p:cNvPr id="4" name="Content Placeholder 1"/>
          <p:cNvSpPr txBox="1">
            <a:spLocks/>
          </p:cNvSpPr>
          <p:nvPr/>
        </p:nvSpPr>
        <p:spPr>
          <a:xfrm>
            <a:off x="458788" y="1021215"/>
            <a:ext cx="8119156" cy="223633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The Web Application Proxy is an AD FS proxy</a:t>
            </a:r>
          </a:p>
          <a:p>
            <a:pPr lvl="0"/>
            <a:r>
              <a:rPr lang="en-US" kern="0">
                <a:solidFill>
                  <a:srgbClr val="000000"/>
                </a:solidFill>
              </a:rPr>
              <a:t>The same certificate is used on the AD FS server and the Web Application Proxy</a:t>
            </a:r>
          </a:p>
          <a:p>
            <a:pPr lvl="0"/>
            <a:r>
              <a:rPr lang="en-US" kern="0">
                <a:solidFill>
                  <a:srgbClr val="000000"/>
                </a:solidFill>
              </a:rPr>
              <a:t>Split DNS allows the same name to resolve to different IP addresses</a:t>
            </a:r>
          </a:p>
          <a:p>
            <a:pPr lvl="0"/>
            <a:endParaRPr lang="en-US" kern="0" dirty="0">
              <a:solidFill>
                <a:srgbClr val="000000"/>
              </a:solidFill>
            </a:endParaRPr>
          </a:p>
        </p:txBody>
      </p:sp>
      <p:grpSp>
        <p:nvGrpSpPr>
          <p:cNvPr id="5" name="Group 4" descr="An illustration, which includes three elements, of the Web Application Proxy location in relation to the Internet and an AD FS server. From left to right, these elements are a server labeled AD FS server, a security-enhanced server labeled Web Application Proxy, and a globe labeled Internet. The Web Application Proxy has a firewall on either side.&#10;"/>
          <p:cNvGrpSpPr/>
          <p:nvPr/>
        </p:nvGrpSpPr>
        <p:grpSpPr>
          <a:xfrm>
            <a:off x="561772" y="4005626"/>
            <a:ext cx="7846100" cy="2154219"/>
            <a:chOff x="561772" y="4005626"/>
            <a:chExt cx="7846100" cy="2154219"/>
          </a:xfrm>
        </p:grpSpPr>
        <p:sp>
          <p:nvSpPr>
            <p:cNvPr id="6" name="TextBox 5"/>
            <p:cNvSpPr txBox="1"/>
            <p:nvPr/>
          </p:nvSpPr>
          <p:spPr>
            <a:xfrm>
              <a:off x="561772" y="5513514"/>
              <a:ext cx="1436612" cy="646331"/>
            </a:xfrm>
            <a:prstGeom prst="rect">
              <a:avLst/>
            </a:prstGeom>
            <a:noFill/>
          </p:spPr>
          <p:txBody>
            <a:bodyPr wrap="none" rtlCol="0">
              <a:spAutoFit/>
            </a:bodyPr>
            <a:lstStyle/>
            <a:p>
              <a:pPr lvl="0" algn="ctr" fontAlgn="base">
                <a:spcBef>
                  <a:spcPct val="0"/>
                </a:spcBef>
                <a:spcAft>
                  <a:spcPct val="0"/>
                </a:spcAft>
              </a:pPr>
              <a:r>
                <a:rPr lang="en-US" sz="1200" b="1" dirty="0">
                  <a:solidFill>
                    <a:srgbClr val="000000"/>
                  </a:solidFill>
                  <a:latin typeface="Segoe UI" panose="020B0502040204020203" pitchFamily="34" charset="0"/>
                  <a:cs typeface="Segoe UI" panose="020B0502040204020203" pitchFamily="34" charset="0"/>
                </a:rPr>
                <a:t>AD FS server</a:t>
              </a:r>
            </a:p>
            <a:p>
              <a:pPr lvl="0" algn="ctr" fontAlgn="base">
                <a:spcBef>
                  <a:spcPct val="0"/>
                </a:spcBef>
                <a:spcAft>
                  <a:spcPct val="0"/>
                </a:spcAft>
              </a:pPr>
              <a:r>
                <a:rPr lang="en-US" sz="1200" b="1" dirty="0">
                  <a:solidFill>
                    <a:srgbClr val="000000"/>
                  </a:solidFill>
                  <a:latin typeface="Segoe UI" panose="020B0502040204020203" pitchFamily="34" charset="0"/>
                  <a:cs typeface="Segoe UI" panose="020B0502040204020203" pitchFamily="34" charset="0"/>
                </a:rPr>
                <a:t>adfs.adatum.com</a:t>
              </a:r>
            </a:p>
            <a:p>
              <a:pPr lvl="0" algn="ctr" fontAlgn="base">
                <a:spcBef>
                  <a:spcPct val="0"/>
                </a:spcBef>
                <a:spcAft>
                  <a:spcPct val="0"/>
                </a:spcAft>
              </a:pPr>
              <a:r>
                <a:rPr lang="en-US" sz="1200" b="1" dirty="0">
                  <a:solidFill>
                    <a:srgbClr val="000000"/>
                  </a:solidFill>
                  <a:latin typeface="Segoe UI" panose="020B0502040204020203" pitchFamily="34" charset="0"/>
                  <a:cs typeface="Segoe UI" panose="020B0502040204020203" pitchFamily="34" charset="0"/>
                </a:rPr>
                <a:t>172.16.0.21</a:t>
              </a:r>
            </a:p>
          </p:txBody>
        </p:sp>
        <p:sp>
          <p:nvSpPr>
            <p:cNvPr id="7" name="TextBox 6"/>
            <p:cNvSpPr txBox="1"/>
            <p:nvPr/>
          </p:nvSpPr>
          <p:spPr>
            <a:xfrm>
              <a:off x="3487345" y="5513513"/>
              <a:ext cx="1847237" cy="646331"/>
            </a:xfrm>
            <a:prstGeom prst="rect">
              <a:avLst/>
            </a:prstGeom>
            <a:noFill/>
          </p:spPr>
          <p:txBody>
            <a:bodyPr wrap="none" rtlCol="0">
              <a:spAutoFit/>
            </a:bodyPr>
            <a:lstStyle/>
            <a:p>
              <a:pPr lvl="0" algn="ctr" fontAlgn="base">
                <a:spcBef>
                  <a:spcPct val="0"/>
                </a:spcBef>
                <a:spcAft>
                  <a:spcPct val="0"/>
                </a:spcAft>
              </a:pPr>
              <a:r>
                <a:rPr lang="en-US" sz="1200" b="1">
                  <a:solidFill>
                    <a:srgbClr val="000000"/>
                  </a:solidFill>
                  <a:latin typeface="Segoe UI" panose="020B0502040204020203" pitchFamily="34" charset="0"/>
                  <a:cs typeface="Segoe UI" panose="020B0502040204020203" pitchFamily="34" charset="0"/>
                </a:rPr>
                <a:t>Web Application Proxy</a:t>
              </a:r>
            </a:p>
            <a:p>
              <a:pPr lvl="0" algn="ctr" fontAlgn="base">
                <a:spcBef>
                  <a:spcPct val="0"/>
                </a:spcBef>
                <a:spcAft>
                  <a:spcPct val="0"/>
                </a:spcAft>
              </a:pPr>
              <a:r>
                <a:rPr lang="en-US" sz="1200" b="1">
                  <a:solidFill>
                    <a:srgbClr val="000000"/>
                  </a:solidFill>
                  <a:latin typeface="Segoe UI" panose="020B0502040204020203" pitchFamily="34" charset="0"/>
                  <a:cs typeface="Segoe UI" panose="020B0502040204020203" pitchFamily="34" charset="0"/>
                </a:rPr>
                <a:t>adfs.adatum.com</a:t>
              </a:r>
            </a:p>
            <a:p>
              <a:pPr lvl="0" algn="ctr" fontAlgn="base">
                <a:spcBef>
                  <a:spcPct val="0"/>
                </a:spcBef>
                <a:spcAft>
                  <a:spcPct val="0"/>
                </a:spcAft>
              </a:pPr>
              <a:r>
                <a:rPr lang="en-US" sz="1200" b="1">
                  <a:solidFill>
                    <a:srgbClr val="000000"/>
                  </a:solidFill>
                  <a:latin typeface="Segoe UI" panose="020B0502040204020203" pitchFamily="34" charset="0"/>
                  <a:cs typeface="Segoe UI" panose="020B0502040204020203" pitchFamily="34" charset="0"/>
                </a:rPr>
                <a:t>10.10.0.100</a:t>
              </a:r>
              <a:endParaRPr lang="en-US" sz="1200" b="1" dirty="0">
                <a:solidFill>
                  <a:srgbClr val="000000"/>
                </a:solidFill>
                <a:latin typeface="Segoe UI" panose="020B0502040204020203" pitchFamily="34" charset="0"/>
                <a:cs typeface="Segoe UI" panose="020B0502040204020203" pitchFamily="34" charset="0"/>
              </a:endParaRPr>
            </a:p>
          </p:txBody>
        </p:sp>
        <p:sp>
          <p:nvSpPr>
            <p:cNvPr id="8" name="TextBox 7"/>
            <p:cNvSpPr txBox="1"/>
            <p:nvPr/>
          </p:nvSpPr>
          <p:spPr>
            <a:xfrm>
              <a:off x="7036272" y="5513512"/>
              <a:ext cx="1371600" cy="276999"/>
            </a:xfrm>
            <a:prstGeom prst="rect">
              <a:avLst/>
            </a:prstGeom>
            <a:noFill/>
          </p:spPr>
          <p:txBody>
            <a:bodyPr wrap="square" rtlCol="0">
              <a:spAutoFit/>
            </a:bodyPr>
            <a:lstStyle/>
            <a:p>
              <a:pPr lvl="0" algn="ctr" fontAlgn="base">
                <a:spcBef>
                  <a:spcPct val="0"/>
                </a:spcBef>
                <a:spcAft>
                  <a:spcPct val="0"/>
                </a:spcAft>
              </a:pPr>
              <a:r>
                <a:rPr lang="en-US" sz="1200" b="1">
                  <a:solidFill>
                    <a:srgbClr val="000000"/>
                  </a:solidFill>
                  <a:latin typeface="Segoe UI" panose="020B0502040204020203" pitchFamily="34" charset="0"/>
                  <a:cs typeface="Segoe UI" panose="020B0502040204020203" pitchFamily="34" charset="0"/>
                </a:rPr>
                <a:t>Internet</a:t>
              </a:r>
              <a:endParaRPr lang="en-US" sz="1200" b="1" dirty="0">
                <a:solidFill>
                  <a:srgbClr val="000000"/>
                </a:solidFill>
                <a:latin typeface="Segoe UI" panose="020B0502040204020203" pitchFamily="34" charset="0"/>
                <a:cs typeface="Segoe UI" panose="020B0502040204020203" pitchFamily="34" charset="0"/>
              </a:endParaRPr>
            </a:p>
          </p:txBody>
        </p:sp>
        <p:grpSp>
          <p:nvGrpSpPr>
            <p:cNvPr id="9" name="Group 8"/>
            <p:cNvGrpSpPr/>
            <p:nvPr/>
          </p:nvGrpSpPr>
          <p:grpSpPr>
            <a:xfrm>
              <a:off x="3556081" y="4005626"/>
              <a:ext cx="2082068" cy="2082068"/>
              <a:chOff x="3829986" y="4480593"/>
              <a:chExt cx="2082068" cy="2082068"/>
            </a:xfrm>
          </p:grpSpPr>
          <p:pic>
            <p:nvPicPr>
              <p:cNvPr id="54" name="Picture 53"/>
              <p:cNvPicPr>
                <a:picLocks noChangeAspect="1"/>
              </p:cNvPicPr>
              <p:nvPr/>
            </p:nvPicPr>
            <p:blipFill>
              <a:blip r:embed="rId3"/>
              <a:stretch>
                <a:fillRect/>
              </a:stretch>
            </p:blipFill>
            <p:spPr>
              <a:xfrm>
                <a:off x="4203508" y="4726054"/>
                <a:ext cx="619953" cy="1166969"/>
              </a:xfrm>
              <a:prstGeom prst="rect">
                <a:avLst/>
              </a:prstGeom>
            </p:spPr>
          </p:pic>
          <p:pic>
            <p:nvPicPr>
              <p:cNvPr id="55" name="Picture 54"/>
              <p:cNvPicPr>
                <a:picLocks noChangeAspect="1"/>
              </p:cNvPicPr>
              <p:nvPr/>
            </p:nvPicPr>
            <p:blipFill>
              <a:blip r:embed="rId4"/>
              <a:stretch>
                <a:fillRect/>
              </a:stretch>
            </p:blipFill>
            <p:spPr>
              <a:xfrm>
                <a:off x="3829986" y="4480593"/>
                <a:ext cx="2082068" cy="2082068"/>
              </a:xfrm>
              <a:prstGeom prst="rect">
                <a:avLst/>
              </a:prstGeom>
            </p:spPr>
          </p:pic>
        </p:grpSp>
        <p:grpSp>
          <p:nvGrpSpPr>
            <p:cNvPr id="10" name="Group 9"/>
            <p:cNvGrpSpPr>
              <a:grpSpLocks noChangeAspect="1"/>
            </p:cNvGrpSpPr>
            <p:nvPr/>
          </p:nvGrpSpPr>
          <p:grpSpPr>
            <a:xfrm>
              <a:off x="5481930" y="4490763"/>
              <a:ext cx="1207642" cy="791044"/>
              <a:chOff x="3034223" y="2037174"/>
              <a:chExt cx="2311441" cy="1478128"/>
            </a:xfrm>
          </p:grpSpPr>
          <p:sp>
            <p:nvSpPr>
              <p:cNvPr id="39" name="Rectangle 38"/>
              <p:cNvSpPr/>
              <p:nvPr/>
            </p:nvSpPr>
            <p:spPr bwMode="auto">
              <a:xfrm>
                <a:off x="3037597" y="2049462"/>
                <a:ext cx="2305927" cy="14658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0" name="Rectangle 39"/>
              <p:cNvSpPr/>
              <p:nvPr/>
            </p:nvSpPr>
            <p:spPr bwMode="auto">
              <a:xfrm>
                <a:off x="3037597"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1" name="Rectangle 40"/>
              <p:cNvSpPr/>
              <p:nvPr/>
            </p:nvSpPr>
            <p:spPr bwMode="auto">
              <a:xfrm>
                <a:off x="3816348"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2" name="Rectangle 41"/>
              <p:cNvSpPr/>
              <p:nvPr/>
            </p:nvSpPr>
            <p:spPr bwMode="auto">
              <a:xfrm>
                <a:off x="4601284" y="203717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3" name="Rectangle 42"/>
              <p:cNvSpPr/>
              <p:nvPr/>
            </p:nvSpPr>
            <p:spPr bwMode="auto">
              <a:xfrm>
                <a:off x="3037597"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4" name="Rectangle 43"/>
              <p:cNvSpPr/>
              <p:nvPr/>
            </p:nvSpPr>
            <p:spPr bwMode="auto">
              <a:xfrm>
                <a:off x="3815074"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5" name="Rectangle 44"/>
              <p:cNvSpPr/>
              <p:nvPr/>
            </p:nvSpPr>
            <p:spPr bwMode="auto">
              <a:xfrm>
                <a:off x="4603424" y="2799680"/>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6" name="Rectangle 45"/>
              <p:cNvSpPr/>
              <p:nvPr/>
            </p:nvSpPr>
            <p:spPr bwMode="auto">
              <a:xfrm>
                <a:off x="3034223" y="2421945"/>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7" name="Rectangle 46"/>
              <p:cNvSpPr/>
              <p:nvPr/>
            </p:nvSpPr>
            <p:spPr bwMode="auto">
              <a:xfrm>
                <a:off x="5016480" y="2422921"/>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8" name="Rectangle 47"/>
              <p:cNvSpPr/>
              <p:nvPr/>
            </p:nvSpPr>
            <p:spPr bwMode="auto">
              <a:xfrm>
                <a:off x="3448320" y="242194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9" name="Rectangle 48"/>
              <p:cNvSpPr/>
              <p:nvPr/>
            </p:nvSpPr>
            <p:spPr bwMode="auto">
              <a:xfrm>
                <a:off x="4232304" y="242194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0" name="Rectangle 49"/>
              <p:cNvSpPr/>
              <p:nvPr/>
            </p:nvSpPr>
            <p:spPr bwMode="auto">
              <a:xfrm>
                <a:off x="3037597" y="3178354"/>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1" name="Rectangle 50"/>
              <p:cNvSpPr/>
              <p:nvPr/>
            </p:nvSpPr>
            <p:spPr bwMode="auto">
              <a:xfrm>
                <a:off x="4974544" y="3178352"/>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2" name="Rectangle 51"/>
              <p:cNvSpPr/>
              <p:nvPr/>
            </p:nvSpPr>
            <p:spPr bwMode="auto">
              <a:xfrm>
                <a:off x="3405343" y="3178353"/>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3" name="Rectangle 52"/>
              <p:cNvSpPr/>
              <p:nvPr/>
            </p:nvSpPr>
            <p:spPr bwMode="auto">
              <a:xfrm>
                <a:off x="4190560" y="317835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11" name="Group 10"/>
            <p:cNvGrpSpPr>
              <a:grpSpLocks noChangeAspect="1"/>
            </p:cNvGrpSpPr>
            <p:nvPr/>
          </p:nvGrpSpPr>
          <p:grpSpPr>
            <a:xfrm>
              <a:off x="2149944" y="4512755"/>
              <a:ext cx="1207642" cy="791044"/>
              <a:chOff x="3034223" y="2037174"/>
              <a:chExt cx="2311441" cy="1478128"/>
            </a:xfrm>
          </p:grpSpPr>
          <p:sp>
            <p:nvSpPr>
              <p:cNvPr id="24" name="Rectangle 23"/>
              <p:cNvSpPr/>
              <p:nvPr/>
            </p:nvSpPr>
            <p:spPr bwMode="auto">
              <a:xfrm>
                <a:off x="3037597" y="2049462"/>
                <a:ext cx="2305927" cy="14658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5" name="Rectangle 24"/>
              <p:cNvSpPr/>
              <p:nvPr/>
            </p:nvSpPr>
            <p:spPr bwMode="auto">
              <a:xfrm>
                <a:off x="3037597"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6" name="Rectangle 25"/>
              <p:cNvSpPr/>
              <p:nvPr/>
            </p:nvSpPr>
            <p:spPr bwMode="auto">
              <a:xfrm>
                <a:off x="3816348"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7" name="Rectangle 26"/>
              <p:cNvSpPr/>
              <p:nvPr/>
            </p:nvSpPr>
            <p:spPr bwMode="auto">
              <a:xfrm>
                <a:off x="4601284" y="203717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8" name="Rectangle 27"/>
              <p:cNvSpPr/>
              <p:nvPr/>
            </p:nvSpPr>
            <p:spPr bwMode="auto">
              <a:xfrm>
                <a:off x="3037597"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9" name="Rectangle 28"/>
              <p:cNvSpPr/>
              <p:nvPr/>
            </p:nvSpPr>
            <p:spPr bwMode="auto">
              <a:xfrm>
                <a:off x="3815074"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0" name="Rectangle 29"/>
              <p:cNvSpPr/>
              <p:nvPr/>
            </p:nvSpPr>
            <p:spPr bwMode="auto">
              <a:xfrm>
                <a:off x="4603424" y="2799680"/>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1" name="Rectangle 30"/>
              <p:cNvSpPr/>
              <p:nvPr/>
            </p:nvSpPr>
            <p:spPr bwMode="auto">
              <a:xfrm>
                <a:off x="3034223" y="2421945"/>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2" name="Rectangle 31"/>
              <p:cNvSpPr/>
              <p:nvPr/>
            </p:nvSpPr>
            <p:spPr bwMode="auto">
              <a:xfrm>
                <a:off x="5016480" y="2422921"/>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3" name="Rectangle 32"/>
              <p:cNvSpPr/>
              <p:nvPr/>
            </p:nvSpPr>
            <p:spPr bwMode="auto">
              <a:xfrm>
                <a:off x="3448320" y="242194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4" name="Rectangle 33"/>
              <p:cNvSpPr/>
              <p:nvPr/>
            </p:nvSpPr>
            <p:spPr bwMode="auto">
              <a:xfrm>
                <a:off x="4232304" y="242194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5" name="Rectangle 34"/>
              <p:cNvSpPr/>
              <p:nvPr/>
            </p:nvSpPr>
            <p:spPr bwMode="auto">
              <a:xfrm>
                <a:off x="3037597" y="3178354"/>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6" name="Rectangle 35"/>
              <p:cNvSpPr/>
              <p:nvPr/>
            </p:nvSpPr>
            <p:spPr bwMode="auto">
              <a:xfrm>
                <a:off x="4974544" y="3178352"/>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7" name="Rectangle 36"/>
              <p:cNvSpPr/>
              <p:nvPr/>
            </p:nvSpPr>
            <p:spPr bwMode="auto">
              <a:xfrm>
                <a:off x="3405343" y="3178353"/>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8" name="Rectangle 37"/>
              <p:cNvSpPr/>
              <p:nvPr/>
            </p:nvSpPr>
            <p:spPr bwMode="auto">
              <a:xfrm>
                <a:off x="4190560" y="317835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2" name="Freeform 11"/>
            <p:cNvSpPr>
              <a:spLocks noChangeAspect="1" noEditPoints="1"/>
            </p:cNvSpPr>
            <p:nvPr/>
          </p:nvSpPr>
          <p:spPr bwMode="auto">
            <a:xfrm>
              <a:off x="7100206" y="4045637"/>
              <a:ext cx="1307666" cy="1423903"/>
            </a:xfrm>
            <a:custGeom>
              <a:avLst/>
              <a:gdLst>
                <a:gd name="T0" fmla="*/ 1116 w 1704"/>
                <a:gd name="T1" fmla="*/ 362 h 1920"/>
                <a:gd name="T2" fmla="*/ 1070 w 1704"/>
                <a:gd name="T3" fmla="*/ 285 h 1920"/>
                <a:gd name="T4" fmla="*/ 1398 w 1704"/>
                <a:gd name="T5" fmla="*/ 199 h 1920"/>
                <a:gd name="T6" fmla="*/ 1323 w 1704"/>
                <a:gd name="T7" fmla="*/ 149 h 1920"/>
                <a:gd name="T8" fmla="*/ 1089 w 1704"/>
                <a:gd name="T9" fmla="*/ 99 h 1920"/>
                <a:gd name="T10" fmla="*/ 869 w 1704"/>
                <a:gd name="T11" fmla="*/ 0 h 1920"/>
                <a:gd name="T12" fmla="*/ 263 w 1704"/>
                <a:gd name="T13" fmla="*/ 348 h 1920"/>
                <a:gd name="T14" fmla="*/ 283 w 1704"/>
                <a:gd name="T15" fmla="*/ 397 h 1920"/>
                <a:gd name="T16" fmla="*/ 264 w 1704"/>
                <a:gd name="T17" fmla="*/ 446 h 1920"/>
                <a:gd name="T18" fmla="*/ 770 w 1704"/>
                <a:gd name="T19" fmla="*/ 531 h 1920"/>
                <a:gd name="T20" fmla="*/ 957 w 1704"/>
                <a:gd name="T21" fmla="*/ 603 h 1920"/>
                <a:gd name="T22" fmla="*/ 436 w 1704"/>
                <a:gd name="T23" fmla="*/ 652 h 1920"/>
                <a:gd name="T24" fmla="*/ 496 w 1704"/>
                <a:gd name="T25" fmla="*/ 701 h 1920"/>
                <a:gd name="T26" fmla="*/ 867 w 1704"/>
                <a:gd name="T27" fmla="*/ 786 h 1920"/>
                <a:gd name="T28" fmla="*/ 798 w 1704"/>
                <a:gd name="T29" fmla="*/ 865 h 1920"/>
                <a:gd name="T30" fmla="*/ 623 w 1704"/>
                <a:gd name="T31" fmla="*/ 943 h 1920"/>
                <a:gd name="T32" fmla="*/ 579 w 1704"/>
                <a:gd name="T33" fmla="*/ 1028 h 1920"/>
                <a:gd name="T34" fmla="*/ 597 w 1704"/>
                <a:gd name="T35" fmla="*/ 1077 h 1920"/>
                <a:gd name="T36" fmla="*/ 727 w 1704"/>
                <a:gd name="T37" fmla="*/ 1127 h 1920"/>
                <a:gd name="T38" fmla="*/ 1009 w 1704"/>
                <a:gd name="T39" fmla="*/ 1212 h 1920"/>
                <a:gd name="T40" fmla="*/ 1130 w 1704"/>
                <a:gd name="T41" fmla="*/ 1289 h 1920"/>
                <a:gd name="T42" fmla="*/ 1102 w 1704"/>
                <a:gd name="T43" fmla="*/ 1368 h 1920"/>
                <a:gd name="T44" fmla="*/ 887 w 1704"/>
                <a:gd name="T45" fmla="*/ 1453 h 1920"/>
                <a:gd name="T46" fmla="*/ 840 w 1704"/>
                <a:gd name="T47" fmla="*/ 1503 h 1920"/>
                <a:gd name="T48" fmla="*/ 883 w 1704"/>
                <a:gd name="T49" fmla="*/ 1552 h 1920"/>
                <a:gd name="T50" fmla="*/ 925 w 1704"/>
                <a:gd name="T51" fmla="*/ 1637 h 1920"/>
                <a:gd name="T52" fmla="*/ 68 w 1704"/>
                <a:gd name="T53" fmla="*/ 827 h 1920"/>
                <a:gd name="T54" fmla="*/ 91 w 1704"/>
                <a:gd name="T55" fmla="*/ 212 h 1920"/>
                <a:gd name="T56" fmla="*/ 77 w 1704"/>
                <a:gd name="T57" fmla="*/ 237 h 1920"/>
                <a:gd name="T58" fmla="*/ 40 w 1704"/>
                <a:gd name="T59" fmla="*/ 827 h 1920"/>
                <a:gd name="T60" fmla="*/ 959 w 1704"/>
                <a:gd name="T61" fmla="*/ 1630 h 1920"/>
                <a:gd name="T62" fmla="*/ 959 w 1704"/>
                <a:gd name="T63" fmla="*/ 1580 h 1920"/>
                <a:gd name="T64" fmla="*/ 875 w 1704"/>
                <a:gd name="T65" fmla="*/ 1495 h 1920"/>
                <a:gd name="T66" fmla="*/ 880 w 1704"/>
                <a:gd name="T67" fmla="*/ 1418 h 1920"/>
                <a:gd name="T68" fmla="*/ 845 w 1704"/>
                <a:gd name="T69" fmla="*/ 1340 h 1920"/>
                <a:gd name="T70" fmla="*/ 1158 w 1704"/>
                <a:gd name="T71" fmla="*/ 1290 h 1920"/>
                <a:gd name="T72" fmla="*/ 1009 w 1704"/>
                <a:gd name="T73" fmla="*/ 1240 h 1920"/>
                <a:gd name="T74" fmla="*/ 727 w 1704"/>
                <a:gd name="T75" fmla="*/ 1155 h 1920"/>
                <a:gd name="T76" fmla="*/ 625 w 1704"/>
                <a:gd name="T77" fmla="*/ 1077 h 1920"/>
                <a:gd name="T78" fmla="*/ 579 w 1704"/>
                <a:gd name="T79" fmla="*/ 1000 h 1920"/>
                <a:gd name="T80" fmla="*/ 623 w 1704"/>
                <a:gd name="T81" fmla="*/ 915 h 1920"/>
                <a:gd name="T82" fmla="*/ 826 w 1704"/>
                <a:gd name="T83" fmla="*/ 865 h 1920"/>
                <a:gd name="T84" fmla="*/ 867 w 1704"/>
                <a:gd name="T85" fmla="*/ 814 h 1920"/>
                <a:gd name="T86" fmla="*/ 496 w 1704"/>
                <a:gd name="T87" fmla="*/ 729 h 1920"/>
                <a:gd name="T88" fmla="*/ 464 w 1704"/>
                <a:gd name="T89" fmla="*/ 652 h 1920"/>
                <a:gd name="T90" fmla="*/ 1006 w 1704"/>
                <a:gd name="T91" fmla="*/ 575 h 1920"/>
                <a:gd name="T92" fmla="*/ 462 w 1704"/>
                <a:gd name="T93" fmla="*/ 559 h 1920"/>
                <a:gd name="T94" fmla="*/ 256 w 1704"/>
                <a:gd name="T95" fmla="*/ 482 h 1920"/>
                <a:gd name="T96" fmla="*/ 318 w 1704"/>
                <a:gd name="T97" fmla="*/ 405 h 1920"/>
                <a:gd name="T98" fmla="*/ 580 w 1704"/>
                <a:gd name="T99" fmla="*/ 320 h 1920"/>
                <a:gd name="T100" fmla="*/ 869 w 1704"/>
                <a:gd name="T101" fmla="*/ 28 h 1920"/>
                <a:gd name="T102" fmla="*/ 1089 w 1704"/>
                <a:gd name="T103" fmla="*/ 71 h 1920"/>
                <a:gd name="T104" fmla="*/ 1295 w 1704"/>
                <a:gd name="T105" fmla="*/ 149 h 1920"/>
                <a:gd name="T106" fmla="*/ 1398 w 1704"/>
                <a:gd name="T107" fmla="*/ 227 h 1920"/>
                <a:gd name="T108" fmla="*/ 1070 w 1704"/>
                <a:gd name="T109" fmla="*/ 313 h 1920"/>
                <a:gd name="T110" fmla="*/ 1088 w 1704"/>
                <a:gd name="T111" fmla="*/ 362 h 1920"/>
                <a:gd name="T112" fmla="*/ 1676 w 1704"/>
                <a:gd name="T113" fmla="*/ 827 h 1920"/>
                <a:gd name="T114" fmla="*/ 1061 w 1704"/>
                <a:gd name="T115" fmla="*/ 1619 h 1920"/>
                <a:gd name="T116" fmla="*/ 985 w 1704"/>
                <a:gd name="T117" fmla="*/ 1810 h 1920"/>
                <a:gd name="T118" fmla="*/ 1704 w 1704"/>
                <a:gd name="T119" fmla="*/ 836 h 1920"/>
                <a:gd name="T120" fmla="*/ 61 w 1704"/>
                <a:gd name="T121" fmla="*/ 213 h 1920"/>
                <a:gd name="T122" fmla="*/ 63 w 1704"/>
                <a:gd name="T123" fmla="*/ 204 h 1920"/>
                <a:gd name="T124" fmla="*/ 965 w 1704"/>
                <a:gd name="T125" fmla="*/ 1844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04" h="1920">
                  <a:moveTo>
                    <a:pt x="1578" y="389"/>
                  </a:moveTo>
                  <a:cubicBezTo>
                    <a:pt x="1576" y="385"/>
                    <a:pt x="1576" y="385"/>
                    <a:pt x="1576" y="385"/>
                  </a:cubicBezTo>
                  <a:cubicBezTo>
                    <a:pt x="1569" y="376"/>
                    <a:pt x="1559" y="370"/>
                    <a:pt x="1547" y="370"/>
                  </a:cubicBezTo>
                  <a:cubicBezTo>
                    <a:pt x="1124" y="370"/>
                    <a:pt x="1124" y="370"/>
                    <a:pt x="1124" y="370"/>
                  </a:cubicBezTo>
                  <a:cubicBezTo>
                    <a:pt x="1119" y="370"/>
                    <a:pt x="1116" y="366"/>
                    <a:pt x="1116" y="362"/>
                  </a:cubicBezTo>
                  <a:cubicBezTo>
                    <a:pt x="1116" y="357"/>
                    <a:pt x="1119" y="354"/>
                    <a:pt x="1124" y="354"/>
                  </a:cubicBezTo>
                  <a:cubicBezTo>
                    <a:pt x="1442" y="354"/>
                    <a:pt x="1442" y="354"/>
                    <a:pt x="1442" y="354"/>
                  </a:cubicBezTo>
                  <a:cubicBezTo>
                    <a:pt x="1461" y="354"/>
                    <a:pt x="1476" y="338"/>
                    <a:pt x="1476" y="319"/>
                  </a:cubicBezTo>
                  <a:cubicBezTo>
                    <a:pt x="1476" y="300"/>
                    <a:pt x="1461" y="285"/>
                    <a:pt x="1442" y="285"/>
                  </a:cubicBezTo>
                  <a:cubicBezTo>
                    <a:pt x="1070" y="285"/>
                    <a:pt x="1070" y="285"/>
                    <a:pt x="1070" y="285"/>
                  </a:cubicBezTo>
                  <a:cubicBezTo>
                    <a:pt x="1066" y="285"/>
                    <a:pt x="1063" y="281"/>
                    <a:pt x="1063" y="277"/>
                  </a:cubicBezTo>
                  <a:cubicBezTo>
                    <a:pt x="1063" y="272"/>
                    <a:pt x="1066" y="269"/>
                    <a:pt x="1070" y="269"/>
                  </a:cubicBezTo>
                  <a:cubicBezTo>
                    <a:pt x="1398" y="269"/>
                    <a:pt x="1398" y="269"/>
                    <a:pt x="1398" y="269"/>
                  </a:cubicBezTo>
                  <a:cubicBezTo>
                    <a:pt x="1417" y="269"/>
                    <a:pt x="1433" y="253"/>
                    <a:pt x="1433" y="234"/>
                  </a:cubicBezTo>
                  <a:cubicBezTo>
                    <a:pt x="1433" y="215"/>
                    <a:pt x="1417" y="199"/>
                    <a:pt x="1398" y="199"/>
                  </a:cubicBezTo>
                  <a:cubicBezTo>
                    <a:pt x="1125" y="199"/>
                    <a:pt x="1125" y="199"/>
                    <a:pt x="1125" y="199"/>
                  </a:cubicBezTo>
                  <a:cubicBezTo>
                    <a:pt x="1121" y="199"/>
                    <a:pt x="1117" y="196"/>
                    <a:pt x="1117" y="192"/>
                  </a:cubicBezTo>
                  <a:cubicBezTo>
                    <a:pt x="1117" y="187"/>
                    <a:pt x="1121" y="184"/>
                    <a:pt x="1125" y="184"/>
                  </a:cubicBezTo>
                  <a:cubicBezTo>
                    <a:pt x="1289" y="184"/>
                    <a:pt x="1289" y="184"/>
                    <a:pt x="1289" y="184"/>
                  </a:cubicBezTo>
                  <a:cubicBezTo>
                    <a:pt x="1308" y="184"/>
                    <a:pt x="1323" y="168"/>
                    <a:pt x="1323" y="149"/>
                  </a:cubicBezTo>
                  <a:cubicBezTo>
                    <a:pt x="1323" y="130"/>
                    <a:pt x="1308" y="114"/>
                    <a:pt x="1289" y="114"/>
                  </a:cubicBezTo>
                  <a:cubicBezTo>
                    <a:pt x="1066" y="114"/>
                    <a:pt x="1066" y="114"/>
                    <a:pt x="1066" y="114"/>
                  </a:cubicBezTo>
                  <a:cubicBezTo>
                    <a:pt x="1062" y="114"/>
                    <a:pt x="1058" y="111"/>
                    <a:pt x="1058" y="107"/>
                  </a:cubicBezTo>
                  <a:cubicBezTo>
                    <a:pt x="1058" y="102"/>
                    <a:pt x="1062" y="99"/>
                    <a:pt x="1066" y="99"/>
                  </a:cubicBezTo>
                  <a:cubicBezTo>
                    <a:pt x="1089" y="99"/>
                    <a:pt x="1089" y="99"/>
                    <a:pt x="1089" y="99"/>
                  </a:cubicBezTo>
                  <a:cubicBezTo>
                    <a:pt x="1109" y="99"/>
                    <a:pt x="1124" y="83"/>
                    <a:pt x="1124" y="64"/>
                  </a:cubicBezTo>
                  <a:cubicBezTo>
                    <a:pt x="1124" y="48"/>
                    <a:pt x="1115" y="35"/>
                    <a:pt x="1101" y="31"/>
                  </a:cubicBezTo>
                  <a:cubicBezTo>
                    <a:pt x="1099" y="30"/>
                    <a:pt x="1099" y="30"/>
                    <a:pt x="1099" y="30"/>
                  </a:cubicBezTo>
                  <a:cubicBezTo>
                    <a:pt x="1027" y="10"/>
                    <a:pt x="952" y="0"/>
                    <a:pt x="877" y="0"/>
                  </a:cubicBezTo>
                  <a:cubicBezTo>
                    <a:pt x="869" y="0"/>
                    <a:pt x="869" y="0"/>
                    <a:pt x="869" y="0"/>
                  </a:cubicBezTo>
                  <a:cubicBezTo>
                    <a:pt x="625" y="0"/>
                    <a:pt x="394" y="106"/>
                    <a:pt x="235" y="291"/>
                  </a:cubicBezTo>
                  <a:cubicBezTo>
                    <a:pt x="229" y="299"/>
                    <a:pt x="229" y="299"/>
                    <a:pt x="229" y="299"/>
                  </a:cubicBezTo>
                  <a:cubicBezTo>
                    <a:pt x="229" y="301"/>
                    <a:pt x="229" y="301"/>
                    <a:pt x="229" y="301"/>
                  </a:cubicBezTo>
                  <a:cubicBezTo>
                    <a:pt x="228" y="305"/>
                    <a:pt x="227" y="308"/>
                    <a:pt x="227" y="312"/>
                  </a:cubicBezTo>
                  <a:cubicBezTo>
                    <a:pt x="227" y="332"/>
                    <a:pt x="243" y="348"/>
                    <a:pt x="263" y="348"/>
                  </a:cubicBezTo>
                  <a:cubicBezTo>
                    <a:pt x="580" y="348"/>
                    <a:pt x="580" y="348"/>
                    <a:pt x="580" y="348"/>
                  </a:cubicBezTo>
                  <a:cubicBezTo>
                    <a:pt x="583" y="348"/>
                    <a:pt x="586" y="351"/>
                    <a:pt x="586" y="354"/>
                  </a:cubicBezTo>
                  <a:cubicBezTo>
                    <a:pt x="586" y="358"/>
                    <a:pt x="583" y="361"/>
                    <a:pt x="580" y="361"/>
                  </a:cubicBezTo>
                  <a:cubicBezTo>
                    <a:pt x="318" y="361"/>
                    <a:pt x="318" y="361"/>
                    <a:pt x="318" y="361"/>
                  </a:cubicBezTo>
                  <a:cubicBezTo>
                    <a:pt x="299" y="361"/>
                    <a:pt x="283" y="377"/>
                    <a:pt x="283" y="397"/>
                  </a:cubicBezTo>
                  <a:cubicBezTo>
                    <a:pt x="283" y="417"/>
                    <a:pt x="299" y="433"/>
                    <a:pt x="318" y="433"/>
                  </a:cubicBezTo>
                  <a:cubicBezTo>
                    <a:pt x="740" y="433"/>
                    <a:pt x="740" y="433"/>
                    <a:pt x="740" y="433"/>
                  </a:cubicBezTo>
                  <a:cubicBezTo>
                    <a:pt x="743" y="433"/>
                    <a:pt x="746" y="436"/>
                    <a:pt x="746" y="439"/>
                  </a:cubicBezTo>
                  <a:cubicBezTo>
                    <a:pt x="746" y="443"/>
                    <a:pt x="743" y="446"/>
                    <a:pt x="740" y="446"/>
                  </a:cubicBezTo>
                  <a:cubicBezTo>
                    <a:pt x="264" y="446"/>
                    <a:pt x="264" y="446"/>
                    <a:pt x="264" y="446"/>
                  </a:cubicBezTo>
                  <a:cubicBezTo>
                    <a:pt x="244" y="446"/>
                    <a:pt x="228" y="462"/>
                    <a:pt x="228" y="482"/>
                  </a:cubicBezTo>
                  <a:cubicBezTo>
                    <a:pt x="228" y="502"/>
                    <a:pt x="244" y="518"/>
                    <a:pt x="264" y="518"/>
                  </a:cubicBezTo>
                  <a:cubicBezTo>
                    <a:pt x="770" y="518"/>
                    <a:pt x="770" y="518"/>
                    <a:pt x="770" y="518"/>
                  </a:cubicBezTo>
                  <a:cubicBezTo>
                    <a:pt x="774" y="518"/>
                    <a:pt x="777" y="521"/>
                    <a:pt x="777" y="524"/>
                  </a:cubicBezTo>
                  <a:cubicBezTo>
                    <a:pt x="777" y="528"/>
                    <a:pt x="774" y="531"/>
                    <a:pt x="770" y="531"/>
                  </a:cubicBezTo>
                  <a:cubicBezTo>
                    <a:pt x="462" y="531"/>
                    <a:pt x="462" y="531"/>
                    <a:pt x="462" y="531"/>
                  </a:cubicBezTo>
                  <a:cubicBezTo>
                    <a:pt x="442" y="531"/>
                    <a:pt x="426" y="547"/>
                    <a:pt x="426" y="567"/>
                  </a:cubicBezTo>
                  <a:cubicBezTo>
                    <a:pt x="426" y="587"/>
                    <a:pt x="442" y="603"/>
                    <a:pt x="462" y="603"/>
                  </a:cubicBezTo>
                  <a:cubicBezTo>
                    <a:pt x="957" y="603"/>
                    <a:pt x="957" y="603"/>
                    <a:pt x="957" y="603"/>
                  </a:cubicBezTo>
                  <a:cubicBezTo>
                    <a:pt x="957" y="603"/>
                    <a:pt x="957" y="603"/>
                    <a:pt x="957" y="603"/>
                  </a:cubicBezTo>
                  <a:cubicBezTo>
                    <a:pt x="1001" y="603"/>
                    <a:pt x="1001" y="603"/>
                    <a:pt x="1001" y="603"/>
                  </a:cubicBezTo>
                  <a:cubicBezTo>
                    <a:pt x="1004" y="604"/>
                    <a:pt x="1005" y="607"/>
                    <a:pt x="1005" y="610"/>
                  </a:cubicBezTo>
                  <a:cubicBezTo>
                    <a:pt x="1005" y="613"/>
                    <a:pt x="1002" y="616"/>
                    <a:pt x="999" y="616"/>
                  </a:cubicBezTo>
                  <a:cubicBezTo>
                    <a:pt x="472" y="616"/>
                    <a:pt x="472" y="616"/>
                    <a:pt x="472" y="616"/>
                  </a:cubicBezTo>
                  <a:cubicBezTo>
                    <a:pt x="452" y="616"/>
                    <a:pt x="436" y="632"/>
                    <a:pt x="436" y="652"/>
                  </a:cubicBezTo>
                  <a:cubicBezTo>
                    <a:pt x="436" y="672"/>
                    <a:pt x="452" y="688"/>
                    <a:pt x="472" y="688"/>
                  </a:cubicBezTo>
                  <a:cubicBezTo>
                    <a:pt x="993" y="688"/>
                    <a:pt x="993" y="688"/>
                    <a:pt x="993" y="688"/>
                  </a:cubicBezTo>
                  <a:cubicBezTo>
                    <a:pt x="996" y="688"/>
                    <a:pt x="999" y="691"/>
                    <a:pt x="999" y="695"/>
                  </a:cubicBezTo>
                  <a:cubicBezTo>
                    <a:pt x="999" y="698"/>
                    <a:pt x="996" y="701"/>
                    <a:pt x="993" y="701"/>
                  </a:cubicBezTo>
                  <a:cubicBezTo>
                    <a:pt x="496" y="701"/>
                    <a:pt x="496" y="701"/>
                    <a:pt x="496" y="701"/>
                  </a:cubicBezTo>
                  <a:cubicBezTo>
                    <a:pt x="476" y="701"/>
                    <a:pt x="460" y="717"/>
                    <a:pt x="460" y="737"/>
                  </a:cubicBezTo>
                  <a:cubicBezTo>
                    <a:pt x="460" y="757"/>
                    <a:pt x="476" y="773"/>
                    <a:pt x="496" y="773"/>
                  </a:cubicBezTo>
                  <a:cubicBezTo>
                    <a:pt x="867" y="773"/>
                    <a:pt x="867" y="773"/>
                    <a:pt x="867" y="773"/>
                  </a:cubicBezTo>
                  <a:cubicBezTo>
                    <a:pt x="871" y="773"/>
                    <a:pt x="874" y="776"/>
                    <a:pt x="874" y="780"/>
                  </a:cubicBezTo>
                  <a:cubicBezTo>
                    <a:pt x="874" y="783"/>
                    <a:pt x="871" y="786"/>
                    <a:pt x="867" y="786"/>
                  </a:cubicBezTo>
                  <a:cubicBezTo>
                    <a:pt x="469" y="786"/>
                    <a:pt x="469" y="786"/>
                    <a:pt x="469" y="786"/>
                  </a:cubicBezTo>
                  <a:cubicBezTo>
                    <a:pt x="450" y="786"/>
                    <a:pt x="434" y="802"/>
                    <a:pt x="434" y="822"/>
                  </a:cubicBezTo>
                  <a:cubicBezTo>
                    <a:pt x="434" y="842"/>
                    <a:pt x="450" y="858"/>
                    <a:pt x="469" y="858"/>
                  </a:cubicBezTo>
                  <a:cubicBezTo>
                    <a:pt x="791" y="858"/>
                    <a:pt x="791" y="858"/>
                    <a:pt x="791" y="858"/>
                  </a:cubicBezTo>
                  <a:cubicBezTo>
                    <a:pt x="795" y="858"/>
                    <a:pt x="798" y="861"/>
                    <a:pt x="798" y="865"/>
                  </a:cubicBezTo>
                  <a:cubicBezTo>
                    <a:pt x="798" y="868"/>
                    <a:pt x="795" y="871"/>
                    <a:pt x="791" y="871"/>
                  </a:cubicBezTo>
                  <a:cubicBezTo>
                    <a:pt x="510" y="871"/>
                    <a:pt x="510" y="871"/>
                    <a:pt x="510" y="871"/>
                  </a:cubicBezTo>
                  <a:cubicBezTo>
                    <a:pt x="491" y="871"/>
                    <a:pt x="475" y="888"/>
                    <a:pt x="475" y="907"/>
                  </a:cubicBezTo>
                  <a:cubicBezTo>
                    <a:pt x="475" y="927"/>
                    <a:pt x="491" y="943"/>
                    <a:pt x="510" y="943"/>
                  </a:cubicBezTo>
                  <a:cubicBezTo>
                    <a:pt x="623" y="943"/>
                    <a:pt x="623" y="943"/>
                    <a:pt x="623" y="943"/>
                  </a:cubicBezTo>
                  <a:cubicBezTo>
                    <a:pt x="626" y="943"/>
                    <a:pt x="629" y="946"/>
                    <a:pt x="629" y="950"/>
                  </a:cubicBezTo>
                  <a:cubicBezTo>
                    <a:pt x="629" y="953"/>
                    <a:pt x="626" y="956"/>
                    <a:pt x="623" y="956"/>
                  </a:cubicBezTo>
                  <a:cubicBezTo>
                    <a:pt x="579" y="956"/>
                    <a:pt x="579" y="956"/>
                    <a:pt x="579" y="956"/>
                  </a:cubicBezTo>
                  <a:cubicBezTo>
                    <a:pt x="559" y="956"/>
                    <a:pt x="543" y="973"/>
                    <a:pt x="543" y="992"/>
                  </a:cubicBezTo>
                  <a:cubicBezTo>
                    <a:pt x="543" y="1012"/>
                    <a:pt x="559" y="1028"/>
                    <a:pt x="579" y="1028"/>
                  </a:cubicBezTo>
                  <a:cubicBezTo>
                    <a:pt x="637" y="1028"/>
                    <a:pt x="637" y="1028"/>
                    <a:pt x="637" y="1028"/>
                  </a:cubicBezTo>
                  <a:cubicBezTo>
                    <a:pt x="640" y="1028"/>
                    <a:pt x="643" y="1031"/>
                    <a:pt x="643" y="1035"/>
                  </a:cubicBezTo>
                  <a:cubicBezTo>
                    <a:pt x="643" y="1039"/>
                    <a:pt x="640" y="1042"/>
                    <a:pt x="637" y="1042"/>
                  </a:cubicBezTo>
                  <a:cubicBezTo>
                    <a:pt x="633" y="1042"/>
                    <a:pt x="633" y="1042"/>
                    <a:pt x="633" y="1042"/>
                  </a:cubicBezTo>
                  <a:cubicBezTo>
                    <a:pt x="613" y="1042"/>
                    <a:pt x="597" y="1058"/>
                    <a:pt x="597" y="1077"/>
                  </a:cubicBezTo>
                  <a:cubicBezTo>
                    <a:pt x="597" y="1097"/>
                    <a:pt x="613" y="1113"/>
                    <a:pt x="633" y="1113"/>
                  </a:cubicBezTo>
                  <a:cubicBezTo>
                    <a:pt x="750" y="1113"/>
                    <a:pt x="750" y="1113"/>
                    <a:pt x="750" y="1113"/>
                  </a:cubicBezTo>
                  <a:cubicBezTo>
                    <a:pt x="754" y="1113"/>
                    <a:pt x="757" y="1116"/>
                    <a:pt x="757" y="1120"/>
                  </a:cubicBezTo>
                  <a:cubicBezTo>
                    <a:pt x="757" y="1124"/>
                    <a:pt x="754" y="1127"/>
                    <a:pt x="750" y="1127"/>
                  </a:cubicBezTo>
                  <a:cubicBezTo>
                    <a:pt x="727" y="1127"/>
                    <a:pt x="727" y="1127"/>
                    <a:pt x="727" y="1127"/>
                  </a:cubicBezTo>
                  <a:cubicBezTo>
                    <a:pt x="707" y="1127"/>
                    <a:pt x="691" y="1143"/>
                    <a:pt x="691" y="1162"/>
                  </a:cubicBezTo>
                  <a:cubicBezTo>
                    <a:pt x="691" y="1182"/>
                    <a:pt x="707" y="1198"/>
                    <a:pt x="727" y="1198"/>
                  </a:cubicBezTo>
                  <a:cubicBezTo>
                    <a:pt x="1009" y="1198"/>
                    <a:pt x="1009" y="1198"/>
                    <a:pt x="1009" y="1198"/>
                  </a:cubicBezTo>
                  <a:cubicBezTo>
                    <a:pt x="1013" y="1198"/>
                    <a:pt x="1016" y="1201"/>
                    <a:pt x="1016" y="1205"/>
                  </a:cubicBezTo>
                  <a:cubicBezTo>
                    <a:pt x="1016" y="1209"/>
                    <a:pt x="1013" y="1212"/>
                    <a:pt x="1009" y="1212"/>
                  </a:cubicBezTo>
                  <a:cubicBezTo>
                    <a:pt x="786" y="1212"/>
                    <a:pt x="786" y="1212"/>
                    <a:pt x="786" y="1212"/>
                  </a:cubicBezTo>
                  <a:cubicBezTo>
                    <a:pt x="766" y="1212"/>
                    <a:pt x="750" y="1228"/>
                    <a:pt x="750" y="1247"/>
                  </a:cubicBezTo>
                  <a:cubicBezTo>
                    <a:pt x="750" y="1267"/>
                    <a:pt x="766" y="1283"/>
                    <a:pt x="786" y="1283"/>
                  </a:cubicBezTo>
                  <a:cubicBezTo>
                    <a:pt x="1124" y="1283"/>
                    <a:pt x="1124" y="1283"/>
                    <a:pt x="1124" y="1283"/>
                  </a:cubicBezTo>
                  <a:cubicBezTo>
                    <a:pt x="1127" y="1283"/>
                    <a:pt x="1130" y="1286"/>
                    <a:pt x="1130" y="1289"/>
                  </a:cubicBezTo>
                  <a:cubicBezTo>
                    <a:pt x="1129" y="1291"/>
                    <a:pt x="1125" y="1294"/>
                    <a:pt x="1120" y="1297"/>
                  </a:cubicBezTo>
                  <a:cubicBezTo>
                    <a:pt x="845" y="1297"/>
                    <a:pt x="845" y="1297"/>
                    <a:pt x="845" y="1297"/>
                  </a:cubicBezTo>
                  <a:cubicBezTo>
                    <a:pt x="825" y="1297"/>
                    <a:pt x="809" y="1313"/>
                    <a:pt x="809" y="1333"/>
                  </a:cubicBezTo>
                  <a:cubicBezTo>
                    <a:pt x="809" y="1352"/>
                    <a:pt x="825" y="1368"/>
                    <a:pt x="845" y="1368"/>
                  </a:cubicBezTo>
                  <a:cubicBezTo>
                    <a:pt x="1102" y="1368"/>
                    <a:pt x="1102" y="1368"/>
                    <a:pt x="1102" y="1368"/>
                  </a:cubicBezTo>
                  <a:cubicBezTo>
                    <a:pt x="1106" y="1368"/>
                    <a:pt x="1109" y="1371"/>
                    <a:pt x="1109" y="1375"/>
                  </a:cubicBezTo>
                  <a:cubicBezTo>
                    <a:pt x="1109" y="1379"/>
                    <a:pt x="1106" y="1382"/>
                    <a:pt x="1102" y="1382"/>
                  </a:cubicBezTo>
                  <a:cubicBezTo>
                    <a:pt x="887" y="1382"/>
                    <a:pt x="887" y="1382"/>
                    <a:pt x="887" y="1382"/>
                  </a:cubicBezTo>
                  <a:cubicBezTo>
                    <a:pt x="868" y="1382"/>
                    <a:pt x="852" y="1398"/>
                    <a:pt x="852" y="1418"/>
                  </a:cubicBezTo>
                  <a:cubicBezTo>
                    <a:pt x="852" y="1437"/>
                    <a:pt x="868" y="1453"/>
                    <a:pt x="887" y="1453"/>
                  </a:cubicBezTo>
                  <a:cubicBezTo>
                    <a:pt x="1040" y="1453"/>
                    <a:pt x="1040" y="1453"/>
                    <a:pt x="1040" y="1453"/>
                  </a:cubicBezTo>
                  <a:cubicBezTo>
                    <a:pt x="1044" y="1453"/>
                    <a:pt x="1047" y="1456"/>
                    <a:pt x="1047" y="1460"/>
                  </a:cubicBezTo>
                  <a:cubicBezTo>
                    <a:pt x="1047" y="1464"/>
                    <a:pt x="1044" y="1467"/>
                    <a:pt x="1040" y="1467"/>
                  </a:cubicBezTo>
                  <a:cubicBezTo>
                    <a:pt x="875" y="1467"/>
                    <a:pt x="875" y="1467"/>
                    <a:pt x="875" y="1467"/>
                  </a:cubicBezTo>
                  <a:cubicBezTo>
                    <a:pt x="856" y="1467"/>
                    <a:pt x="840" y="1483"/>
                    <a:pt x="840" y="1503"/>
                  </a:cubicBezTo>
                  <a:cubicBezTo>
                    <a:pt x="840" y="1522"/>
                    <a:pt x="856" y="1538"/>
                    <a:pt x="875" y="1538"/>
                  </a:cubicBezTo>
                  <a:cubicBezTo>
                    <a:pt x="959" y="1538"/>
                    <a:pt x="959" y="1538"/>
                    <a:pt x="959" y="1538"/>
                  </a:cubicBezTo>
                  <a:cubicBezTo>
                    <a:pt x="963" y="1538"/>
                    <a:pt x="966" y="1541"/>
                    <a:pt x="966" y="1545"/>
                  </a:cubicBezTo>
                  <a:cubicBezTo>
                    <a:pt x="966" y="1549"/>
                    <a:pt x="963" y="1552"/>
                    <a:pt x="959" y="1552"/>
                  </a:cubicBezTo>
                  <a:cubicBezTo>
                    <a:pt x="883" y="1552"/>
                    <a:pt x="883" y="1552"/>
                    <a:pt x="883" y="1552"/>
                  </a:cubicBezTo>
                  <a:cubicBezTo>
                    <a:pt x="863" y="1552"/>
                    <a:pt x="847" y="1568"/>
                    <a:pt x="847" y="1588"/>
                  </a:cubicBezTo>
                  <a:cubicBezTo>
                    <a:pt x="847" y="1607"/>
                    <a:pt x="863" y="1624"/>
                    <a:pt x="883" y="1624"/>
                  </a:cubicBezTo>
                  <a:cubicBezTo>
                    <a:pt x="925" y="1624"/>
                    <a:pt x="925" y="1624"/>
                    <a:pt x="925" y="1624"/>
                  </a:cubicBezTo>
                  <a:cubicBezTo>
                    <a:pt x="928" y="1624"/>
                    <a:pt x="931" y="1627"/>
                    <a:pt x="931" y="1630"/>
                  </a:cubicBezTo>
                  <a:cubicBezTo>
                    <a:pt x="931" y="1634"/>
                    <a:pt x="928" y="1637"/>
                    <a:pt x="925" y="1637"/>
                  </a:cubicBezTo>
                  <a:cubicBezTo>
                    <a:pt x="883" y="1637"/>
                    <a:pt x="883" y="1637"/>
                    <a:pt x="883" y="1637"/>
                  </a:cubicBezTo>
                  <a:cubicBezTo>
                    <a:pt x="878" y="1636"/>
                    <a:pt x="878" y="1636"/>
                    <a:pt x="878" y="1636"/>
                  </a:cubicBezTo>
                  <a:cubicBezTo>
                    <a:pt x="876" y="1636"/>
                    <a:pt x="876" y="1636"/>
                    <a:pt x="876" y="1636"/>
                  </a:cubicBezTo>
                  <a:cubicBezTo>
                    <a:pt x="660" y="1636"/>
                    <a:pt x="458" y="1552"/>
                    <a:pt x="305" y="1399"/>
                  </a:cubicBezTo>
                  <a:cubicBezTo>
                    <a:pt x="152" y="1246"/>
                    <a:pt x="68" y="1043"/>
                    <a:pt x="68" y="827"/>
                  </a:cubicBezTo>
                  <a:cubicBezTo>
                    <a:pt x="68" y="693"/>
                    <a:pt x="100" y="566"/>
                    <a:pt x="162" y="449"/>
                  </a:cubicBezTo>
                  <a:cubicBezTo>
                    <a:pt x="163" y="448"/>
                    <a:pt x="163" y="448"/>
                    <a:pt x="163" y="448"/>
                  </a:cubicBezTo>
                  <a:cubicBezTo>
                    <a:pt x="164" y="446"/>
                    <a:pt x="164" y="446"/>
                    <a:pt x="164" y="446"/>
                  </a:cubicBezTo>
                  <a:cubicBezTo>
                    <a:pt x="184" y="403"/>
                    <a:pt x="187" y="354"/>
                    <a:pt x="171" y="309"/>
                  </a:cubicBezTo>
                  <a:cubicBezTo>
                    <a:pt x="157" y="267"/>
                    <a:pt x="128" y="234"/>
                    <a:pt x="91" y="212"/>
                  </a:cubicBezTo>
                  <a:cubicBezTo>
                    <a:pt x="91" y="210"/>
                    <a:pt x="91" y="207"/>
                    <a:pt x="91" y="204"/>
                  </a:cubicBezTo>
                  <a:cubicBezTo>
                    <a:pt x="91" y="179"/>
                    <a:pt x="71" y="158"/>
                    <a:pt x="46" y="158"/>
                  </a:cubicBezTo>
                  <a:cubicBezTo>
                    <a:pt x="21" y="158"/>
                    <a:pt x="0" y="179"/>
                    <a:pt x="0" y="204"/>
                  </a:cubicBezTo>
                  <a:cubicBezTo>
                    <a:pt x="0" y="229"/>
                    <a:pt x="21" y="250"/>
                    <a:pt x="46" y="250"/>
                  </a:cubicBezTo>
                  <a:cubicBezTo>
                    <a:pt x="58" y="250"/>
                    <a:pt x="69" y="245"/>
                    <a:pt x="77" y="237"/>
                  </a:cubicBezTo>
                  <a:cubicBezTo>
                    <a:pt x="109" y="255"/>
                    <a:pt x="133" y="283"/>
                    <a:pt x="145" y="318"/>
                  </a:cubicBezTo>
                  <a:cubicBezTo>
                    <a:pt x="158" y="355"/>
                    <a:pt x="156" y="396"/>
                    <a:pt x="139" y="432"/>
                  </a:cubicBezTo>
                  <a:cubicBezTo>
                    <a:pt x="139" y="433"/>
                    <a:pt x="139" y="433"/>
                    <a:pt x="139" y="433"/>
                  </a:cubicBezTo>
                  <a:cubicBezTo>
                    <a:pt x="138" y="434"/>
                    <a:pt x="138" y="434"/>
                    <a:pt x="138" y="434"/>
                  </a:cubicBezTo>
                  <a:cubicBezTo>
                    <a:pt x="73" y="555"/>
                    <a:pt x="40" y="688"/>
                    <a:pt x="40" y="827"/>
                  </a:cubicBezTo>
                  <a:cubicBezTo>
                    <a:pt x="40" y="1051"/>
                    <a:pt x="127" y="1261"/>
                    <a:pt x="285" y="1419"/>
                  </a:cubicBezTo>
                  <a:cubicBezTo>
                    <a:pt x="443" y="1577"/>
                    <a:pt x="652" y="1664"/>
                    <a:pt x="875" y="1664"/>
                  </a:cubicBezTo>
                  <a:cubicBezTo>
                    <a:pt x="879" y="1665"/>
                    <a:pt x="879" y="1665"/>
                    <a:pt x="879" y="1665"/>
                  </a:cubicBezTo>
                  <a:cubicBezTo>
                    <a:pt x="925" y="1665"/>
                    <a:pt x="925" y="1665"/>
                    <a:pt x="925" y="1665"/>
                  </a:cubicBezTo>
                  <a:cubicBezTo>
                    <a:pt x="944" y="1665"/>
                    <a:pt x="959" y="1649"/>
                    <a:pt x="959" y="1630"/>
                  </a:cubicBezTo>
                  <a:cubicBezTo>
                    <a:pt x="959" y="1611"/>
                    <a:pt x="944" y="1596"/>
                    <a:pt x="925" y="1596"/>
                  </a:cubicBezTo>
                  <a:cubicBezTo>
                    <a:pt x="883" y="1596"/>
                    <a:pt x="883" y="1596"/>
                    <a:pt x="883" y="1596"/>
                  </a:cubicBezTo>
                  <a:cubicBezTo>
                    <a:pt x="879" y="1596"/>
                    <a:pt x="875" y="1592"/>
                    <a:pt x="875" y="1588"/>
                  </a:cubicBezTo>
                  <a:cubicBezTo>
                    <a:pt x="875" y="1583"/>
                    <a:pt x="879" y="1580"/>
                    <a:pt x="883" y="1580"/>
                  </a:cubicBezTo>
                  <a:cubicBezTo>
                    <a:pt x="959" y="1580"/>
                    <a:pt x="959" y="1580"/>
                    <a:pt x="959" y="1580"/>
                  </a:cubicBezTo>
                  <a:cubicBezTo>
                    <a:pt x="978" y="1580"/>
                    <a:pt x="994" y="1564"/>
                    <a:pt x="994" y="1545"/>
                  </a:cubicBezTo>
                  <a:cubicBezTo>
                    <a:pt x="994" y="1526"/>
                    <a:pt x="978" y="1510"/>
                    <a:pt x="959" y="1510"/>
                  </a:cubicBezTo>
                  <a:cubicBezTo>
                    <a:pt x="875" y="1510"/>
                    <a:pt x="875" y="1510"/>
                    <a:pt x="875" y="1510"/>
                  </a:cubicBezTo>
                  <a:cubicBezTo>
                    <a:pt x="871" y="1510"/>
                    <a:pt x="868" y="1507"/>
                    <a:pt x="868" y="1503"/>
                  </a:cubicBezTo>
                  <a:cubicBezTo>
                    <a:pt x="868" y="1498"/>
                    <a:pt x="871" y="1495"/>
                    <a:pt x="875" y="1495"/>
                  </a:cubicBezTo>
                  <a:cubicBezTo>
                    <a:pt x="1040" y="1495"/>
                    <a:pt x="1040" y="1495"/>
                    <a:pt x="1040" y="1495"/>
                  </a:cubicBezTo>
                  <a:cubicBezTo>
                    <a:pt x="1060" y="1495"/>
                    <a:pt x="1075" y="1479"/>
                    <a:pt x="1075" y="1460"/>
                  </a:cubicBezTo>
                  <a:cubicBezTo>
                    <a:pt x="1075" y="1441"/>
                    <a:pt x="1060" y="1425"/>
                    <a:pt x="1040" y="1425"/>
                  </a:cubicBezTo>
                  <a:cubicBezTo>
                    <a:pt x="887" y="1425"/>
                    <a:pt x="887" y="1425"/>
                    <a:pt x="887" y="1425"/>
                  </a:cubicBezTo>
                  <a:cubicBezTo>
                    <a:pt x="883" y="1425"/>
                    <a:pt x="880" y="1422"/>
                    <a:pt x="880" y="1418"/>
                  </a:cubicBezTo>
                  <a:cubicBezTo>
                    <a:pt x="880" y="1413"/>
                    <a:pt x="883" y="1410"/>
                    <a:pt x="887" y="1410"/>
                  </a:cubicBezTo>
                  <a:cubicBezTo>
                    <a:pt x="1102" y="1410"/>
                    <a:pt x="1102" y="1410"/>
                    <a:pt x="1102" y="1410"/>
                  </a:cubicBezTo>
                  <a:cubicBezTo>
                    <a:pt x="1121" y="1410"/>
                    <a:pt x="1137" y="1394"/>
                    <a:pt x="1137" y="1375"/>
                  </a:cubicBezTo>
                  <a:cubicBezTo>
                    <a:pt x="1137" y="1356"/>
                    <a:pt x="1121" y="1340"/>
                    <a:pt x="1102" y="1340"/>
                  </a:cubicBezTo>
                  <a:cubicBezTo>
                    <a:pt x="845" y="1340"/>
                    <a:pt x="845" y="1340"/>
                    <a:pt x="845" y="1340"/>
                  </a:cubicBezTo>
                  <a:cubicBezTo>
                    <a:pt x="840" y="1340"/>
                    <a:pt x="837" y="1337"/>
                    <a:pt x="837" y="1333"/>
                  </a:cubicBezTo>
                  <a:cubicBezTo>
                    <a:pt x="837" y="1328"/>
                    <a:pt x="840" y="1325"/>
                    <a:pt x="845" y="1325"/>
                  </a:cubicBezTo>
                  <a:cubicBezTo>
                    <a:pt x="1127" y="1325"/>
                    <a:pt x="1127" y="1325"/>
                    <a:pt x="1127" y="1325"/>
                  </a:cubicBezTo>
                  <a:cubicBezTo>
                    <a:pt x="1129" y="1323"/>
                    <a:pt x="1129" y="1323"/>
                    <a:pt x="1129" y="1323"/>
                  </a:cubicBezTo>
                  <a:cubicBezTo>
                    <a:pt x="1136" y="1320"/>
                    <a:pt x="1158" y="1309"/>
                    <a:pt x="1158" y="1290"/>
                  </a:cubicBezTo>
                  <a:cubicBezTo>
                    <a:pt x="1158" y="1271"/>
                    <a:pt x="1143" y="1255"/>
                    <a:pt x="1124" y="1255"/>
                  </a:cubicBezTo>
                  <a:cubicBezTo>
                    <a:pt x="786" y="1255"/>
                    <a:pt x="786" y="1255"/>
                    <a:pt x="786" y="1255"/>
                  </a:cubicBezTo>
                  <a:cubicBezTo>
                    <a:pt x="782" y="1255"/>
                    <a:pt x="778" y="1252"/>
                    <a:pt x="778" y="1247"/>
                  </a:cubicBezTo>
                  <a:cubicBezTo>
                    <a:pt x="778" y="1243"/>
                    <a:pt x="782" y="1240"/>
                    <a:pt x="786" y="1240"/>
                  </a:cubicBezTo>
                  <a:cubicBezTo>
                    <a:pt x="1009" y="1240"/>
                    <a:pt x="1009" y="1240"/>
                    <a:pt x="1009" y="1240"/>
                  </a:cubicBezTo>
                  <a:cubicBezTo>
                    <a:pt x="1029" y="1240"/>
                    <a:pt x="1044" y="1224"/>
                    <a:pt x="1044" y="1205"/>
                  </a:cubicBezTo>
                  <a:cubicBezTo>
                    <a:pt x="1044" y="1186"/>
                    <a:pt x="1029" y="1170"/>
                    <a:pt x="1009" y="1170"/>
                  </a:cubicBezTo>
                  <a:cubicBezTo>
                    <a:pt x="727" y="1170"/>
                    <a:pt x="727" y="1170"/>
                    <a:pt x="727" y="1170"/>
                  </a:cubicBezTo>
                  <a:cubicBezTo>
                    <a:pt x="723" y="1170"/>
                    <a:pt x="719" y="1167"/>
                    <a:pt x="719" y="1162"/>
                  </a:cubicBezTo>
                  <a:cubicBezTo>
                    <a:pt x="719" y="1158"/>
                    <a:pt x="723" y="1155"/>
                    <a:pt x="727" y="1155"/>
                  </a:cubicBezTo>
                  <a:cubicBezTo>
                    <a:pt x="750" y="1155"/>
                    <a:pt x="750" y="1155"/>
                    <a:pt x="750" y="1155"/>
                  </a:cubicBezTo>
                  <a:cubicBezTo>
                    <a:pt x="769" y="1155"/>
                    <a:pt x="785" y="1139"/>
                    <a:pt x="785" y="1120"/>
                  </a:cubicBezTo>
                  <a:cubicBezTo>
                    <a:pt x="785" y="1101"/>
                    <a:pt x="769" y="1085"/>
                    <a:pt x="750" y="1085"/>
                  </a:cubicBezTo>
                  <a:cubicBezTo>
                    <a:pt x="633" y="1085"/>
                    <a:pt x="633" y="1085"/>
                    <a:pt x="633" y="1085"/>
                  </a:cubicBezTo>
                  <a:cubicBezTo>
                    <a:pt x="629" y="1085"/>
                    <a:pt x="625" y="1082"/>
                    <a:pt x="625" y="1077"/>
                  </a:cubicBezTo>
                  <a:cubicBezTo>
                    <a:pt x="625" y="1073"/>
                    <a:pt x="629" y="1070"/>
                    <a:pt x="633" y="1070"/>
                  </a:cubicBezTo>
                  <a:cubicBezTo>
                    <a:pt x="637" y="1070"/>
                    <a:pt x="637" y="1070"/>
                    <a:pt x="637" y="1070"/>
                  </a:cubicBezTo>
                  <a:cubicBezTo>
                    <a:pt x="656" y="1070"/>
                    <a:pt x="671" y="1054"/>
                    <a:pt x="671" y="1035"/>
                  </a:cubicBezTo>
                  <a:cubicBezTo>
                    <a:pt x="671" y="1016"/>
                    <a:pt x="656" y="1000"/>
                    <a:pt x="637" y="1000"/>
                  </a:cubicBezTo>
                  <a:cubicBezTo>
                    <a:pt x="579" y="1000"/>
                    <a:pt x="579" y="1000"/>
                    <a:pt x="579" y="1000"/>
                  </a:cubicBezTo>
                  <a:cubicBezTo>
                    <a:pt x="575" y="1000"/>
                    <a:pt x="571" y="997"/>
                    <a:pt x="571" y="992"/>
                  </a:cubicBezTo>
                  <a:cubicBezTo>
                    <a:pt x="571" y="988"/>
                    <a:pt x="575" y="984"/>
                    <a:pt x="579" y="984"/>
                  </a:cubicBezTo>
                  <a:cubicBezTo>
                    <a:pt x="623" y="984"/>
                    <a:pt x="623" y="984"/>
                    <a:pt x="623" y="984"/>
                  </a:cubicBezTo>
                  <a:cubicBezTo>
                    <a:pt x="642" y="984"/>
                    <a:pt x="657" y="969"/>
                    <a:pt x="657" y="950"/>
                  </a:cubicBezTo>
                  <a:cubicBezTo>
                    <a:pt x="657" y="931"/>
                    <a:pt x="642" y="915"/>
                    <a:pt x="623" y="915"/>
                  </a:cubicBezTo>
                  <a:cubicBezTo>
                    <a:pt x="510" y="915"/>
                    <a:pt x="510" y="915"/>
                    <a:pt x="510" y="915"/>
                  </a:cubicBezTo>
                  <a:cubicBezTo>
                    <a:pt x="506" y="915"/>
                    <a:pt x="503" y="912"/>
                    <a:pt x="503" y="907"/>
                  </a:cubicBezTo>
                  <a:cubicBezTo>
                    <a:pt x="503" y="903"/>
                    <a:pt x="506" y="899"/>
                    <a:pt x="510" y="899"/>
                  </a:cubicBezTo>
                  <a:cubicBezTo>
                    <a:pt x="791" y="899"/>
                    <a:pt x="791" y="899"/>
                    <a:pt x="791" y="899"/>
                  </a:cubicBezTo>
                  <a:cubicBezTo>
                    <a:pt x="810" y="899"/>
                    <a:pt x="826" y="884"/>
                    <a:pt x="826" y="865"/>
                  </a:cubicBezTo>
                  <a:cubicBezTo>
                    <a:pt x="826" y="846"/>
                    <a:pt x="810" y="830"/>
                    <a:pt x="791" y="830"/>
                  </a:cubicBezTo>
                  <a:cubicBezTo>
                    <a:pt x="469" y="830"/>
                    <a:pt x="469" y="830"/>
                    <a:pt x="469" y="830"/>
                  </a:cubicBezTo>
                  <a:cubicBezTo>
                    <a:pt x="465" y="830"/>
                    <a:pt x="462" y="827"/>
                    <a:pt x="462" y="822"/>
                  </a:cubicBezTo>
                  <a:cubicBezTo>
                    <a:pt x="462" y="818"/>
                    <a:pt x="465" y="814"/>
                    <a:pt x="469" y="814"/>
                  </a:cubicBezTo>
                  <a:cubicBezTo>
                    <a:pt x="867" y="814"/>
                    <a:pt x="867" y="814"/>
                    <a:pt x="867" y="814"/>
                  </a:cubicBezTo>
                  <a:cubicBezTo>
                    <a:pt x="887" y="814"/>
                    <a:pt x="902" y="799"/>
                    <a:pt x="902" y="780"/>
                  </a:cubicBezTo>
                  <a:cubicBezTo>
                    <a:pt x="902" y="761"/>
                    <a:pt x="887" y="745"/>
                    <a:pt x="867" y="745"/>
                  </a:cubicBezTo>
                  <a:cubicBezTo>
                    <a:pt x="496" y="745"/>
                    <a:pt x="496" y="745"/>
                    <a:pt x="496" y="745"/>
                  </a:cubicBezTo>
                  <a:cubicBezTo>
                    <a:pt x="492" y="745"/>
                    <a:pt x="488" y="741"/>
                    <a:pt x="488" y="737"/>
                  </a:cubicBezTo>
                  <a:cubicBezTo>
                    <a:pt x="488" y="733"/>
                    <a:pt x="492" y="729"/>
                    <a:pt x="496" y="729"/>
                  </a:cubicBezTo>
                  <a:cubicBezTo>
                    <a:pt x="993" y="729"/>
                    <a:pt x="993" y="729"/>
                    <a:pt x="993" y="729"/>
                  </a:cubicBezTo>
                  <a:cubicBezTo>
                    <a:pt x="1012" y="729"/>
                    <a:pt x="1027" y="714"/>
                    <a:pt x="1027" y="695"/>
                  </a:cubicBezTo>
                  <a:cubicBezTo>
                    <a:pt x="1027" y="675"/>
                    <a:pt x="1012" y="660"/>
                    <a:pt x="993" y="660"/>
                  </a:cubicBezTo>
                  <a:cubicBezTo>
                    <a:pt x="472" y="660"/>
                    <a:pt x="472" y="660"/>
                    <a:pt x="472" y="660"/>
                  </a:cubicBezTo>
                  <a:cubicBezTo>
                    <a:pt x="468" y="660"/>
                    <a:pt x="464" y="656"/>
                    <a:pt x="464" y="652"/>
                  </a:cubicBezTo>
                  <a:cubicBezTo>
                    <a:pt x="464" y="648"/>
                    <a:pt x="468" y="644"/>
                    <a:pt x="472" y="644"/>
                  </a:cubicBezTo>
                  <a:cubicBezTo>
                    <a:pt x="999" y="644"/>
                    <a:pt x="999" y="644"/>
                    <a:pt x="999" y="644"/>
                  </a:cubicBezTo>
                  <a:cubicBezTo>
                    <a:pt x="1018" y="644"/>
                    <a:pt x="1033" y="629"/>
                    <a:pt x="1033" y="610"/>
                  </a:cubicBezTo>
                  <a:cubicBezTo>
                    <a:pt x="1033" y="594"/>
                    <a:pt x="1024" y="581"/>
                    <a:pt x="1009" y="576"/>
                  </a:cubicBezTo>
                  <a:cubicBezTo>
                    <a:pt x="1006" y="575"/>
                    <a:pt x="1006" y="575"/>
                    <a:pt x="1006" y="575"/>
                  </a:cubicBezTo>
                  <a:cubicBezTo>
                    <a:pt x="985" y="575"/>
                    <a:pt x="985" y="575"/>
                    <a:pt x="985" y="575"/>
                  </a:cubicBezTo>
                  <a:cubicBezTo>
                    <a:pt x="985" y="575"/>
                    <a:pt x="985" y="575"/>
                    <a:pt x="985" y="575"/>
                  </a:cubicBezTo>
                  <a:cubicBezTo>
                    <a:pt x="462" y="575"/>
                    <a:pt x="462" y="575"/>
                    <a:pt x="462" y="575"/>
                  </a:cubicBezTo>
                  <a:cubicBezTo>
                    <a:pt x="458" y="575"/>
                    <a:pt x="454" y="571"/>
                    <a:pt x="454" y="567"/>
                  </a:cubicBezTo>
                  <a:cubicBezTo>
                    <a:pt x="454" y="563"/>
                    <a:pt x="458" y="559"/>
                    <a:pt x="462" y="559"/>
                  </a:cubicBezTo>
                  <a:cubicBezTo>
                    <a:pt x="770" y="559"/>
                    <a:pt x="770" y="559"/>
                    <a:pt x="770" y="559"/>
                  </a:cubicBezTo>
                  <a:cubicBezTo>
                    <a:pt x="789" y="559"/>
                    <a:pt x="805" y="544"/>
                    <a:pt x="805" y="524"/>
                  </a:cubicBezTo>
                  <a:cubicBezTo>
                    <a:pt x="805" y="505"/>
                    <a:pt x="789" y="490"/>
                    <a:pt x="770" y="490"/>
                  </a:cubicBezTo>
                  <a:cubicBezTo>
                    <a:pt x="264" y="490"/>
                    <a:pt x="264" y="490"/>
                    <a:pt x="264" y="490"/>
                  </a:cubicBezTo>
                  <a:cubicBezTo>
                    <a:pt x="260" y="490"/>
                    <a:pt x="256" y="486"/>
                    <a:pt x="256" y="482"/>
                  </a:cubicBezTo>
                  <a:cubicBezTo>
                    <a:pt x="256" y="478"/>
                    <a:pt x="260" y="474"/>
                    <a:pt x="264" y="474"/>
                  </a:cubicBezTo>
                  <a:cubicBezTo>
                    <a:pt x="740" y="474"/>
                    <a:pt x="740" y="474"/>
                    <a:pt x="740" y="474"/>
                  </a:cubicBezTo>
                  <a:cubicBezTo>
                    <a:pt x="759" y="474"/>
                    <a:pt x="774" y="459"/>
                    <a:pt x="774" y="439"/>
                  </a:cubicBezTo>
                  <a:cubicBezTo>
                    <a:pt x="774" y="420"/>
                    <a:pt x="759" y="405"/>
                    <a:pt x="740" y="405"/>
                  </a:cubicBezTo>
                  <a:cubicBezTo>
                    <a:pt x="318" y="405"/>
                    <a:pt x="318" y="405"/>
                    <a:pt x="318" y="405"/>
                  </a:cubicBezTo>
                  <a:cubicBezTo>
                    <a:pt x="314" y="405"/>
                    <a:pt x="311" y="401"/>
                    <a:pt x="311" y="397"/>
                  </a:cubicBezTo>
                  <a:cubicBezTo>
                    <a:pt x="311" y="393"/>
                    <a:pt x="314" y="389"/>
                    <a:pt x="318" y="389"/>
                  </a:cubicBezTo>
                  <a:cubicBezTo>
                    <a:pt x="580" y="389"/>
                    <a:pt x="580" y="389"/>
                    <a:pt x="580" y="389"/>
                  </a:cubicBezTo>
                  <a:cubicBezTo>
                    <a:pt x="599" y="389"/>
                    <a:pt x="614" y="374"/>
                    <a:pt x="614" y="354"/>
                  </a:cubicBezTo>
                  <a:cubicBezTo>
                    <a:pt x="614" y="335"/>
                    <a:pt x="599" y="320"/>
                    <a:pt x="580" y="320"/>
                  </a:cubicBezTo>
                  <a:cubicBezTo>
                    <a:pt x="263" y="320"/>
                    <a:pt x="263" y="320"/>
                    <a:pt x="263" y="320"/>
                  </a:cubicBezTo>
                  <a:cubicBezTo>
                    <a:pt x="259" y="320"/>
                    <a:pt x="255" y="316"/>
                    <a:pt x="255" y="312"/>
                  </a:cubicBezTo>
                  <a:cubicBezTo>
                    <a:pt x="255" y="312"/>
                    <a:pt x="255" y="311"/>
                    <a:pt x="255" y="311"/>
                  </a:cubicBezTo>
                  <a:cubicBezTo>
                    <a:pt x="257" y="309"/>
                    <a:pt x="257" y="309"/>
                    <a:pt x="257" y="309"/>
                  </a:cubicBezTo>
                  <a:cubicBezTo>
                    <a:pt x="410" y="131"/>
                    <a:pt x="633" y="28"/>
                    <a:pt x="869" y="28"/>
                  </a:cubicBezTo>
                  <a:cubicBezTo>
                    <a:pt x="877" y="28"/>
                    <a:pt x="877" y="28"/>
                    <a:pt x="877" y="28"/>
                  </a:cubicBezTo>
                  <a:cubicBezTo>
                    <a:pt x="950" y="28"/>
                    <a:pt x="1022" y="38"/>
                    <a:pt x="1091" y="57"/>
                  </a:cubicBezTo>
                  <a:cubicBezTo>
                    <a:pt x="1093" y="58"/>
                    <a:pt x="1093" y="58"/>
                    <a:pt x="1093" y="58"/>
                  </a:cubicBezTo>
                  <a:cubicBezTo>
                    <a:pt x="1096" y="59"/>
                    <a:pt x="1096" y="62"/>
                    <a:pt x="1096" y="64"/>
                  </a:cubicBezTo>
                  <a:cubicBezTo>
                    <a:pt x="1096" y="68"/>
                    <a:pt x="1093" y="71"/>
                    <a:pt x="1089" y="71"/>
                  </a:cubicBezTo>
                  <a:cubicBezTo>
                    <a:pt x="1066" y="71"/>
                    <a:pt x="1066" y="71"/>
                    <a:pt x="1066" y="71"/>
                  </a:cubicBezTo>
                  <a:cubicBezTo>
                    <a:pt x="1046" y="71"/>
                    <a:pt x="1030" y="87"/>
                    <a:pt x="1030" y="107"/>
                  </a:cubicBezTo>
                  <a:cubicBezTo>
                    <a:pt x="1030" y="126"/>
                    <a:pt x="1046" y="142"/>
                    <a:pt x="1066" y="142"/>
                  </a:cubicBezTo>
                  <a:cubicBezTo>
                    <a:pt x="1289" y="142"/>
                    <a:pt x="1289" y="142"/>
                    <a:pt x="1289" y="142"/>
                  </a:cubicBezTo>
                  <a:cubicBezTo>
                    <a:pt x="1292" y="142"/>
                    <a:pt x="1295" y="145"/>
                    <a:pt x="1295" y="149"/>
                  </a:cubicBezTo>
                  <a:cubicBezTo>
                    <a:pt x="1295" y="153"/>
                    <a:pt x="1292" y="156"/>
                    <a:pt x="1289" y="156"/>
                  </a:cubicBezTo>
                  <a:cubicBezTo>
                    <a:pt x="1125" y="156"/>
                    <a:pt x="1125" y="156"/>
                    <a:pt x="1125" y="156"/>
                  </a:cubicBezTo>
                  <a:cubicBezTo>
                    <a:pt x="1105" y="156"/>
                    <a:pt x="1089" y="172"/>
                    <a:pt x="1089" y="192"/>
                  </a:cubicBezTo>
                  <a:cubicBezTo>
                    <a:pt x="1089" y="211"/>
                    <a:pt x="1105" y="227"/>
                    <a:pt x="1125" y="227"/>
                  </a:cubicBezTo>
                  <a:cubicBezTo>
                    <a:pt x="1398" y="227"/>
                    <a:pt x="1398" y="227"/>
                    <a:pt x="1398" y="227"/>
                  </a:cubicBezTo>
                  <a:cubicBezTo>
                    <a:pt x="1402" y="227"/>
                    <a:pt x="1405" y="230"/>
                    <a:pt x="1405" y="234"/>
                  </a:cubicBezTo>
                  <a:cubicBezTo>
                    <a:pt x="1405" y="238"/>
                    <a:pt x="1402" y="241"/>
                    <a:pt x="1398" y="241"/>
                  </a:cubicBezTo>
                  <a:cubicBezTo>
                    <a:pt x="1070" y="241"/>
                    <a:pt x="1070" y="241"/>
                    <a:pt x="1070" y="241"/>
                  </a:cubicBezTo>
                  <a:cubicBezTo>
                    <a:pt x="1051" y="241"/>
                    <a:pt x="1035" y="257"/>
                    <a:pt x="1035" y="277"/>
                  </a:cubicBezTo>
                  <a:cubicBezTo>
                    <a:pt x="1035" y="296"/>
                    <a:pt x="1051" y="313"/>
                    <a:pt x="1070" y="313"/>
                  </a:cubicBezTo>
                  <a:cubicBezTo>
                    <a:pt x="1442" y="313"/>
                    <a:pt x="1442" y="313"/>
                    <a:pt x="1442" y="313"/>
                  </a:cubicBezTo>
                  <a:cubicBezTo>
                    <a:pt x="1445" y="313"/>
                    <a:pt x="1448" y="316"/>
                    <a:pt x="1448" y="319"/>
                  </a:cubicBezTo>
                  <a:cubicBezTo>
                    <a:pt x="1448" y="323"/>
                    <a:pt x="1445" y="326"/>
                    <a:pt x="1442" y="326"/>
                  </a:cubicBezTo>
                  <a:cubicBezTo>
                    <a:pt x="1124" y="326"/>
                    <a:pt x="1124" y="326"/>
                    <a:pt x="1124" y="326"/>
                  </a:cubicBezTo>
                  <a:cubicBezTo>
                    <a:pt x="1104" y="326"/>
                    <a:pt x="1088" y="342"/>
                    <a:pt x="1088" y="362"/>
                  </a:cubicBezTo>
                  <a:cubicBezTo>
                    <a:pt x="1088" y="382"/>
                    <a:pt x="1104" y="398"/>
                    <a:pt x="1124" y="398"/>
                  </a:cubicBezTo>
                  <a:cubicBezTo>
                    <a:pt x="1547" y="398"/>
                    <a:pt x="1547" y="398"/>
                    <a:pt x="1547" y="398"/>
                  </a:cubicBezTo>
                  <a:cubicBezTo>
                    <a:pt x="1549" y="398"/>
                    <a:pt x="1551" y="399"/>
                    <a:pt x="1552" y="401"/>
                  </a:cubicBezTo>
                  <a:cubicBezTo>
                    <a:pt x="1555" y="404"/>
                    <a:pt x="1555" y="404"/>
                    <a:pt x="1555" y="404"/>
                  </a:cubicBezTo>
                  <a:cubicBezTo>
                    <a:pt x="1634" y="531"/>
                    <a:pt x="1676" y="677"/>
                    <a:pt x="1676" y="827"/>
                  </a:cubicBezTo>
                  <a:cubicBezTo>
                    <a:pt x="1676" y="835"/>
                    <a:pt x="1676" y="835"/>
                    <a:pt x="1676" y="835"/>
                  </a:cubicBezTo>
                  <a:cubicBezTo>
                    <a:pt x="1676" y="835"/>
                    <a:pt x="1676" y="835"/>
                    <a:pt x="1676" y="835"/>
                  </a:cubicBezTo>
                  <a:cubicBezTo>
                    <a:pt x="1676" y="1204"/>
                    <a:pt x="1427" y="1525"/>
                    <a:pt x="1071" y="1617"/>
                  </a:cubicBezTo>
                  <a:cubicBezTo>
                    <a:pt x="1062" y="1618"/>
                    <a:pt x="1062" y="1618"/>
                    <a:pt x="1062" y="1618"/>
                  </a:cubicBezTo>
                  <a:cubicBezTo>
                    <a:pt x="1061" y="1619"/>
                    <a:pt x="1061" y="1619"/>
                    <a:pt x="1061" y="1619"/>
                  </a:cubicBezTo>
                  <a:cubicBezTo>
                    <a:pt x="969" y="1641"/>
                    <a:pt x="911" y="1732"/>
                    <a:pt x="927" y="1824"/>
                  </a:cubicBezTo>
                  <a:cubicBezTo>
                    <a:pt x="897" y="1832"/>
                    <a:pt x="897" y="1832"/>
                    <a:pt x="897" y="1832"/>
                  </a:cubicBezTo>
                  <a:cubicBezTo>
                    <a:pt x="919" y="1920"/>
                    <a:pt x="919" y="1920"/>
                    <a:pt x="919" y="1920"/>
                  </a:cubicBezTo>
                  <a:cubicBezTo>
                    <a:pt x="1007" y="1898"/>
                    <a:pt x="1007" y="1898"/>
                    <a:pt x="1007" y="1898"/>
                  </a:cubicBezTo>
                  <a:cubicBezTo>
                    <a:pt x="985" y="1810"/>
                    <a:pt x="985" y="1810"/>
                    <a:pt x="985" y="1810"/>
                  </a:cubicBezTo>
                  <a:cubicBezTo>
                    <a:pt x="955" y="1817"/>
                    <a:pt x="955" y="1817"/>
                    <a:pt x="955" y="1817"/>
                  </a:cubicBezTo>
                  <a:cubicBezTo>
                    <a:pt x="942" y="1740"/>
                    <a:pt x="991" y="1665"/>
                    <a:pt x="1067" y="1646"/>
                  </a:cubicBezTo>
                  <a:cubicBezTo>
                    <a:pt x="1076" y="1644"/>
                    <a:pt x="1076" y="1644"/>
                    <a:pt x="1076" y="1644"/>
                  </a:cubicBezTo>
                  <a:cubicBezTo>
                    <a:pt x="1077" y="1644"/>
                    <a:pt x="1077" y="1644"/>
                    <a:pt x="1077" y="1644"/>
                  </a:cubicBezTo>
                  <a:cubicBezTo>
                    <a:pt x="1446" y="1549"/>
                    <a:pt x="1704" y="1217"/>
                    <a:pt x="1704" y="836"/>
                  </a:cubicBezTo>
                  <a:cubicBezTo>
                    <a:pt x="1704" y="828"/>
                    <a:pt x="1704" y="828"/>
                    <a:pt x="1704" y="828"/>
                  </a:cubicBezTo>
                  <a:cubicBezTo>
                    <a:pt x="1704" y="827"/>
                    <a:pt x="1704" y="827"/>
                    <a:pt x="1704" y="827"/>
                  </a:cubicBezTo>
                  <a:cubicBezTo>
                    <a:pt x="1704" y="672"/>
                    <a:pt x="1660" y="520"/>
                    <a:pt x="1578" y="389"/>
                  </a:cubicBezTo>
                  <a:close/>
                  <a:moveTo>
                    <a:pt x="61" y="213"/>
                  </a:moveTo>
                  <a:cubicBezTo>
                    <a:pt x="61" y="213"/>
                    <a:pt x="61" y="213"/>
                    <a:pt x="61" y="213"/>
                  </a:cubicBezTo>
                  <a:cubicBezTo>
                    <a:pt x="61" y="213"/>
                    <a:pt x="61" y="213"/>
                    <a:pt x="61" y="213"/>
                  </a:cubicBezTo>
                  <a:cubicBezTo>
                    <a:pt x="58" y="218"/>
                    <a:pt x="52" y="222"/>
                    <a:pt x="46" y="222"/>
                  </a:cubicBezTo>
                  <a:cubicBezTo>
                    <a:pt x="36" y="222"/>
                    <a:pt x="28" y="214"/>
                    <a:pt x="28" y="204"/>
                  </a:cubicBezTo>
                  <a:cubicBezTo>
                    <a:pt x="28" y="194"/>
                    <a:pt x="36" y="186"/>
                    <a:pt x="46" y="186"/>
                  </a:cubicBezTo>
                  <a:cubicBezTo>
                    <a:pt x="55" y="186"/>
                    <a:pt x="63" y="194"/>
                    <a:pt x="63" y="204"/>
                  </a:cubicBezTo>
                  <a:cubicBezTo>
                    <a:pt x="63" y="207"/>
                    <a:pt x="62" y="210"/>
                    <a:pt x="61" y="213"/>
                  </a:cubicBezTo>
                  <a:close/>
                  <a:moveTo>
                    <a:pt x="974" y="1878"/>
                  </a:moveTo>
                  <a:cubicBezTo>
                    <a:pt x="939" y="1886"/>
                    <a:pt x="939" y="1886"/>
                    <a:pt x="939" y="1886"/>
                  </a:cubicBezTo>
                  <a:cubicBezTo>
                    <a:pt x="931" y="1852"/>
                    <a:pt x="931" y="1852"/>
                    <a:pt x="931" y="1852"/>
                  </a:cubicBezTo>
                  <a:cubicBezTo>
                    <a:pt x="965" y="1844"/>
                    <a:pt x="965" y="1844"/>
                    <a:pt x="965" y="1844"/>
                  </a:cubicBezTo>
                  <a:lnTo>
                    <a:pt x="974" y="1878"/>
                  </a:ln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Segoe UI" panose="020B0502040204020203" pitchFamily="34" charset="0"/>
                <a:cs typeface="Segoe UI" panose="020B0502040204020203" pitchFamily="34" charset="0"/>
              </a:endParaRPr>
            </a:p>
          </p:txBody>
        </p:sp>
        <p:grpSp>
          <p:nvGrpSpPr>
            <p:cNvPr id="13" name="Group 12"/>
            <p:cNvGrpSpPr/>
            <p:nvPr/>
          </p:nvGrpSpPr>
          <p:grpSpPr>
            <a:xfrm>
              <a:off x="606618" y="4034774"/>
              <a:ext cx="1103292" cy="1307006"/>
              <a:chOff x="606618" y="4034774"/>
              <a:chExt cx="1103292" cy="1307006"/>
            </a:xfrm>
          </p:grpSpPr>
          <p:pic>
            <p:nvPicPr>
              <p:cNvPr id="14" name="Picture 13"/>
              <p:cNvPicPr>
                <a:picLocks noChangeAspect="1"/>
              </p:cNvPicPr>
              <p:nvPr/>
            </p:nvPicPr>
            <p:blipFill>
              <a:blip r:embed="rId3"/>
              <a:stretch>
                <a:fillRect/>
              </a:stretch>
            </p:blipFill>
            <p:spPr>
              <a:xfrm>
                <a:off x="606618" y="4034774"/>
                <a:ext cx="619953" cy="1166969"/>
              </a:xfrm>
              <a:prstGeom prst="rect">
                <a:avLst/>
              </a:prstGeom>
            </p:spPr>
          </p:pic>
          <p:grpSp>
            <p:nvGrpSpPr>
              <p:cNvPr id="15" name="Group 14"/>
              <p:cNvGrpSpPr>
                <a:grpSpLocks noChangeAspect="1"/>
              </p:cNvGrpSpPr>
              <p:nvPr/>
            </p:nvGrpSpPr>
            <p:grpSpPr>
              <a:xfrm>
                <a:off x="916594" y="4785260"/>
                <a:ext cx="793316" cy="556520"/>
                <a:chOff x="7193745" y="1781496"/>
                <a:chExt cx="2715568" cy="1905001"/>
              </a:xfrm>
            </p:grpSpPr>
            <p:sp>
              <p:nvSpPr>
                <p:cNvPr id="16" name="Rectangle 15"/>
                <p:cNvSpPr/>
                <p:nvPr/>
              </p:nvSpPr>
              <p:spPr bwMode="auto">
                <a:xfrm rot="5400000">
                  <a:off x="7599028" y="1376213"/>
                  <a:ext cx="1905001" cy="2715568"/>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Line 11"/>
                <p:cNvSpPr>
                  <a:spLocks noChangeShapeType="1"/>
                </p:cNvSpPr>
                <p:nvPr/>
              </p:nvSpPr>
              <p:spPr bwMode="auto">
                <a:xfrm flipV="1">
                  <a:off x="7507699" y="2135450"/>
                  <a:ext cx="2033821" cy="459"/>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Segoe UI" panose="020B0502040204020203" pitchFamily="34" charset="0"/>
                    <a:cs typeface="Segoe UI" panose="020B0502040204020203" pitchFamily="34" charset="0"/>
                  </a:endParaRPr>
                </a:p>
              </p:txBody>
            </p:sp>
            <p:sp>
              <p:nvSpPr>
                <p:cNvPr id="18" name="Line 12"/>
                <p:cNvSpPr>
                  <a:spLocks noChangeShapeType="1"/>
                </p:cNvSpPr>
                <p:nvPr/>
              </p:nvSpPr>
              <p:spPr bwMode="auto">
                <a:xfrm>
                  <a:off x="7535239" y="3280798"/>
                  <a:ext cx="638942" cy="0"/>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Segoe UI" panose="020B0502040204020203" pitchFamily="34" charset="0"/>
                    <a:cs typeface="Segoe UI" panose="020B0502040204020203" pitchFamily="34" charset="0"/>
                  </a:endParaRPr>
                </a:p>
              </p:txBody>
            </p:sp>
            <p:sp>
              <p:nvSpPr>
                <p:cNvPr id="19" name="Line 14"/>
                <p:cNvSpPr>
                  <a:spLocks noChangeShapeType="1"/>
                </p:cNvSpPr>
                <p:nvPr/>
              </p:nvSpPr>
              <p:spPr bwMode="auto">
                <a:xfrm>
                  <a:off x="7535239" y="3091873"/>
                  <a:ext cx="742950" cy="0"/>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Segoe UI" panose="020B0502040204020203" pitchFamily="34" charset="0"/>
                    <a:cs typeface="Segoe UI" panose="020B0502040204020203" pitchFamily="34" charset="0"/>
                  </a:endParaRPr>
                </a:p>
              </p:txBody>
            </p:sp>
            <p:sp>
              <p:nvSpPr>
                <p:cNvPr id="20" name="Line 16"/>
                <p:cNvSpPr>
                  <a:spLocks noChangeShapeType="1"/>
                </p:cNvSpPr>
                <p:nvPr/>
              </p:nvSpPr>
              <p:spPr bwMode="auto">
                <a:xfrm>
                  <a:off x="7520865" y="2519685"/>
                  <a:ext cx="2020655" cy="0"/>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Segoe UI" panose="020B0502040204020203" pitchFamily="34" charset="0"/>
                    <a:cs typeface="Segoe UI" panose="020B0502040204020203" pitchFamily="34" charset="0"/>
                  </a:endParaRPr>
                </a:p>
              </p:txBody>
            </p:sp>
            <p:sp>
              <p:nvSpPr>
                <p:cNvPr id="21" name="Line 17"/>
                <p:cNvSpPr>
                  <a:spLocks noChangeShapeType="1"/>
                </p:cNvSpPr>
                <p:nvPr/>
              </p:nvSpPr>
              <p:spPr bwMode="auto">
                <a:xfrm>
                  <a:off x="7520865" y="2330325"/>
                  <a:ext cx="2020655" cy="0"/>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Segoe UI" panose="020B0502040204020203" pitchFamily="34" charset="0"/>
                    <a:cs typeface="Segoe UI" panose="020B0502040204020203" pitchFamily="34" charset="0"/>
                  </a:endParaRPr>
                </a:p>
              </p:txBody>
            </p:sp>
            <p:sp>
              <p:nvSpPr>
                <p:cNvPr id="22" name="Oval 5"/>
                <p:cNvSpPr>
                  <a:spLocks noChangeArrowheads="1"/>
                </p:cNvSpPr>
                <p:nvPr/>
              </p:nvSpPr>
              <p:spPr bwMode="auto">
                <a:xfrm>
                  <a:off x="8996053" y="2903898"/>
                  <a:ext cx="457200" cy="457200"/>
                </a:xfrm>
                <a:prstGeom prst="ellipse">
                  <a:avLst/>
                </a:prstGeom>
                <a:solidFill>
                  <a:srgbClr val="FF99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Segoe UI" panose="020B0502040204020203" pitchFamily="34" charset="0"/>
                    <a:cs typeface="Segoe UI" panose="020B0502040204020203" pitchFamily="34" charset="0"/>
                  </a:endParaRPr>
                </a:p>
              </p:txBody>
            </p:sp>
            <p:sp>
              <p:nvSpPr>
                <p:cNvPr id="23" name="Freeform 6"/>
                <p:cNvSpPr>
                  <a:spLocks noEditPoints="1"/>
                </p:cNvSpPr>
                <p:nvPr/>
              </p:nvSpPr>
              <p:spPr bwMode="auto">
                <a:xfrm>
                  <a:off x="8813173" y="2721018"/>
                  <a:ext cx="822960" cy="822960"/>
                </a:xfrm>
                <a:custGeom>
                  <a:avLst/>
                  <a:gdLst>
                    <a:gd name="T0" fmla="*/ 154 w 168"/>
                    <a:gd name="T1" fmla="*/ 95 h 168"/>
                    <a:gd name="T2" fmla="*/ 168 w 168"/>
                    <a:gd name="T3" fmla="*/ 84 h 168"/>
                    <a:gd name="T4" fmla="*/ 154 w 168"/>
                    <a:gd name="T5" fmla="*/ 73 h 168"/>
                    <a:gd name="T6" fmla="*/ 164 w 168"/>
                    <a:gd name="T7" fmla="*/ 58 h 168"/>
                    <a:gd name="T8" fmla="*/ 148 w 168"/>
                    <a:gd name="T9" fmla="*/ 51 h 168"/>
                    <a:gd name="T10" fmla="*/ 152 w 168"/>
                    <a:gd name="T11" fmla="*/ 34 h 168"/>
                    <a:gd name="T12" fmla="*/ 134 w 168"/>
                    <a:gd name="T13" fmla="*/ 33 h 168"/>
                    <a:gd name="T14" fmla="*/ 133 w 168"/>
                    <a:gd name="T15" fmla="*/ 16 h 168"/>
                    <a:gd name="T16" fmla="*/ 116 w 168"/>
                    <a:gd name="T17" fmla="*/ 20 h 168"/>
                    <a:gd name="T18" fmla="*/ 110 w 168"/>
                    <a:gd name="T19" fmla="*/ 4 h 168"/>
                    <a:gd name="T20" fmla="*/ 95 w 168"/>
                    <a:gd name="T21" fmla="*/ 13 h 168"/>
                    <a:gd name="T22" fmla="*/ 84 w 168"/>
                    <a:gd name="T23" fmla="*/ 0 h 168"/>
                    <a:gd name="T24" fmla="*/ 73 w 168"/>
                    <a:gd name="T25" fmla="*/ 13 h 168"/>
                    <a:gd name="T26" fmla="*/ 58 w 168"/>
                    <a:gd name="T27" fmla="*/ 4 h 168"/>
                    <a:gd name="T28" fmla="*/ 51 w 168"/>
                    <a:gd name="T29" fmla="*/ 20 h 168"/>
                    <a:gd name="T30" fmla="*/ 35 w 168"/>
                    <a:gd name="T31" fmla="*/ 16 h 168"/>
                    <a:gd name="T32" fmla="*/ 33 w 168"/>
                    <a:gd name="T33" fmla="*/ 33 h 168"/>
                    <a:gd name="T34" fmla="*/ 16 w 168"/>
                    <a:gd name="T35" fmla="*/ 34 h 168"/>
                    <a:gd name="T36" fmla="*/ 20 w 168"/>
                    <a:gd name="T37" fmla="*/ 51 h 168"/>
                    <a:gd name="T38" fmla="*/ 4 w 168"/>
                    <a:gd name="T39" fmla="*/ 58 h 168"/>
                    <a:gd name="T40" fmla="*/ 13 w 168"/>
                    <a:gd name="T41" fmla="*/ 73 h 168"/>
                    <a:gd name="T42" fmla="*/ 0 w 168"/>
                    <a:gd name="T43" fmla="*/ 84 h 168"/>
                    <a:gd name="T44" fmla="*/ 13 w 168"/>
                    <a:gd name="T45" fmla="*/ 95 h 168"/>
                    <a:gd name="T46" fmla="*/ 4 w 168"/>
                    <a:gd name="T47" fmla="*/ 110 h 168"/>
                    <a:gd name="T48" fmla="*/ 20 w 168"/>
                    <a:gd name="T49" fmla="*/ 116 h 168"/>
                    <a:gd name="T50" fmla="*/ 16 w 168"/>
                    <a:gd name="T51" fmla="*/ 133 h 168"/>
                    <a:gd name="T52" fmla="*/ 33 w 168"/>
                    <a:gd name="T53" fmla="*/ 134 h 168"/>
                    <a:gd name="T54" fmla="*/ 35 w 168"/>
                    <a:gd name="T55" fmla="*/ 152 h 168"/>
                    <a:gd name="T56" fmla="*/ 51 w 168"/>
                    <a:gd name="T57" fmla="*/ 147 h 168"/>
                    <a:gd name="T58" fmla="*/ 58 w 168"/>
                    <a:gd name="T59" fmla="*/ 164 h 168"/>
                    <a:gd name="T60" fmla="*/ 73 w 168"/>
                    <a:gd name="T61" fmla="*/ 154 h 168"/>
                    <a:gd name="T62" fmla="*/ 84 w 168"/>
                    <a:gd name="T63" fmla="*/ 168 h 168"/>
                    <a:gd name="T64" fmla="*/ 95 w 168"/>
                    <a:gd name="T65" fmla="*/ 154 h 168"/>
                    <a:gd name="T66" fmla="*/ 110 w 168"/>
                    <a:gd name="T67" fmla="*/ 164 h 168"/>
                    <a:gd name="T68" fmla="*/ 116 w 168"/>
                    <a:gd name="T69" fmla="*/ 147 h 168"/>
                    <a:gd name="T70" fmla="*/ 133 w 168"/>
                    <a:gd name="T71" fmla="*/ 152 h 168"/>
                    <a:gd name="T72" fmla="*/ 134 w 168"/>
                    <a:gd name="T73" fmla="*/ 134 h 168"/>
                    <a:gd name="T74" fmla="*/ 152 w 168"/>
                    <a:gd name="T75" fmla="*/ 133 h 168"/>
                    <a:gd name="T76" fmla="*/ 148 w 168"/>
                    <a:gd name="T77" fmla="*/ 116 h 168"/>
                    <a:gd name="T78" fmla="*/ 164 w 168"/>
                    <a:gd name="T79" fmla="*/ 110 h 168"/>
                    <a:gd name="T80" fmla="*/ 154 w 168"/>
                    <a:gd name="T81" fmla="*/ 95 h 168"/>
                    <a:gd name="T82" fmla="*/ 85 w 168"/>
                    <a:gd name="T83" fmla="*/ 147 h 168"/>
                    <a:gd name="T84" fmla="*/ 23 w 168"/>
                    <a:gd name="T85" fmla="*/ 85 h 168"/>
                    <a:gd name="T86" fmla="*/ 85 w 168"/>
                    <a:gd name="T87" fmla="*/ 23 h 168"/>
                    <a:gd name="T88" fmla="*/ 147 w 168"/>
                    <a:gd name="T89" fmla="*/ 85 h 168"/>
                    <a:gd name="T90" fmla="*/ 85 w 168"/>
                    <a:gd name="T91" fmla="*/ 14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8" h="168">
                      <a:moveTo>
                        <a:pt x="154" y="95"/>
                      </a:moveTo>
                      <a:cubicBezTo>
                        <a:pt x="168" y="84"/>
                        <a:pt x="168" y="84"/>
                        <a:pt x="168" y="84"/>
                      </a:cubicBezTo>
                      <a:cubicBezTo>
                        <a:pt x="154" y="73"/>
                        <a:pt x="154" y="73"/>
                        <a:pt x="154" y="73"/>
                      </a:cubicBezTo>
                      <a:cubicBezTo>
                        <a:pt x="164" y="58"/>
                        <a:pt x="164" y="58"/>
                        <a:pt x="164" y="58"/>
                      </a:cubicBezTo>
                      <a:cubicBezTo>
                        <a:pt x="148" y="51"/>
                        <a:pt x="148" y="51"/>
                        <a:pt x="148" y="51"/>
                      </a:cubicBezTo>
                      <a:cubicBezTo>
                        <a:pt x="152" y="34"/>
                        <a:pt x="152" y="34"/>
                        <a:pt x="152" y="34"/>
                      </a:cubicBezTo>
                      <a:cubicBezTo>
                        <a:pt x="134" y="33"/>
                        <a:pt x="134" y="33"/>
                        <a:pt x="134" y="33"/>
                      </a:cubicBezTo>
                      <a:cubicBezTo>
                        <a:pt x="133" y="16"/>
                        <a:pt x="133" y="16"/>
                        <a:pt x="133" y="16"/>
                      </a:cubicBezTo>
                      <a:cubicBezTo>
                        <a:pt x="116" y="20"/>
                        <a:pt x="116" y="20"/>
                        <a:pt x="116" y="20"/>
                      </a:cubicBezTo>
                      <a:cubicBezTo>
                        <a:pt x="110" y="4"/>
                        <a:pt x="110" y="4"/>
                        <a:pt x="110" y="4"/>
                      </a:cubicBezTo>
                      <a:cubicBezTo>
                        <a:pt x="95" y="13"/>
                        <a:pt x="95" y="13"/>
                        <a:pt x="95" y="13"/>
                      </a:cubicBezTo>
                      <a:cubicBezTo>
                        <a:pt x="84" y="0"/>
                        <a:pt x="84" y="0"/>
                        <a:pt x="84" y="0"/>
                      </a:cubicBezTo>
                      <a:cubicBezTo>
                        <a:pt x="73" y="13"/>
                        <a:pt x="73" y="13"/>
                        <a:pt x="73" y="13"/>
                      </a:cubicBezTo>
                      <a:cubicBezTo>
                        <a:pt x="58" y="4"/>
                        <a:pt x="58" y="4"/>
                        <a:pt x="58" y="4"/>
                      </a:cubicBezTo>
                      <a:cubicBezTo>
                        <a:pt x="51" y="20"/>
                        <a:pt x="51" y="20"/>
                        <a:pt x="51" y="20"/>
                      </a:cubicBezTo>
                      <a:cubicBezTo>
                        <a:pt x="35" y="16"/>
                        <a:pt x="35" y="16"/>
                        <a:pt x="35" y="16"/>
                      </a:cubicBezTo>
                      <a:cubicBezTo>
                        <a:pt x="33" y="33"/>
                        <a:pt x="33" y="33"/>
                        <a:pt x="33" y="33"/>
                      </a:cubicBezTo>
                      <a:cubicBezTo>
                        <a:pt x="16" y="34"/>
                        <a:pt x="16" y="34"/>
                        <a:pt x="16" y="34"/>
                      </a:cubicBezTo>
                      <a:cubicBezTo>
                        <a:pt x="20" y="51"/>
                        <a:pt x="20" y="51"/>
                        <a:pt x="20" y="51"/>
                      </a:cubicBezTo>
                      <a:cubicBezTo>
                        <a:pt x="4" y="58"/>
                        <a:pt x="4" y="58"/>
                        <a:pt x="4" y="58"/>
                      </a:cubicBezTo>
                      <a:cubicBezTo>
                        <a:pt x="13" y="73"/>
                        <a:pt x="13" y="73"/>
                        <a:pt x="13" y="73"/>
                      </a:cubicBezTo>
                      <a:cubicBezTo>
                        <a:pt x="0" y="84"/>
                        <a:pt x="0" y="84"/>
                        <a:pt x="0" y="84"/>
                      </a:cubicBezTo>
                      <a:cubicBezTo>
                        <a:pt x="13" y="95"/>
                        <a:pt x="13" y="95"/>
                        <a:pt x="13" y="95"/>
                      </a:cubicBezTo>
                      <a:cubicBezTo>
                        <a:pt x="4" y="110"/>
                        <a:pt x="4" y="110"/>
                        <a:pt x="4" y="110"/>
                      </a:cubicBezTo>
                      <a:cubicBezTo>
                        <a:pt x="20" y="116"/>
                        <a:pt x="20" y="116"/>
                        <a:pt x="20" y="116"/>
                      </a:cubicBezTo>
                      <a:cubicBezTo>
                        <a:pt x="16" y="133"/>
                        <a:pt x="16" y="133"/>
                        <a:pt x="16" y="133"/>
                      </a:cubicBezTo>
                      <a:cubicBezTo>
                        <a:pt x="33" y="134"/>
                        <a:pt x="33" y="134"/>
                        <a:pt x="33" y="134"/>
                      </a:cubicBezTo>
                      <a:cubicBezTo>
                        <a:pt x="35" y="152"/>
                        <a:pt x="35" y="152"/>
                        <a:pt x="35" y="152"/>
                      </a:cubicBezTo>
                      <a:cubicBezTo>
                        <a:pt x="51" y="147"/>
                        <a:pt x="51" y="147"/>
                        <a:pt x="51" y="147"/>
                      </a:cubicBezTo>
                      <a:cubicBezTo>
                        <a:pt x="58" y="164"/>
                        <a:pt x="58" y="164"/>
                        <a:pt x="58" y="164"/>
                      </a:cubicBezTo>
                      <a:cubicBezTo>
                        <a:pt x="73" y="154"/>
                        <a:pt x="73" y="154"/>
                        <a:pt x="73" y="154"/>
                      </a:cubicBezTo>
                      <a:cubicBezTo>
                        <a:pt x="84" y="168"/>
                        <a:pt x="84" y="168"/>
                        <a:pt x="84" y="168"/>
                      </a:cubicBezTo>
                      <a:cubicBezTo>
                        <a:pt x="95" y="154"/>
                        <a:pt x="95" y="154"/>
                        <a:pt x="95" y="154"/>
                      </a:cubicBezTo>
                      <a:cubicBezTo>
                        <a:pt x="110" y="164"/>
                        <a:pt x="110" y="164"/>
                        <a:pt x="110" y="164"/>
                      </a:cubicBezTo>
                      <a:cubicBezTo>
                        <a:pt x="116" y="147"/>
                        <a:pt x="116" y="147"/>
                        <a:pt x="116" y="147"/>
                      </a:cubicBezTo>
                      <a:cubicBezTo>
                        <a:pt x="133" y="152"/>
                        <a:pt x="133" y="152"/>
                        <a:pt x="133" y="152"/>
                      </a:cubicBezTo>
                      <a:cubicBezTo>
                        <a:pt x="134" y="134"/>
                        <a:pt x="134" y="134"/>
                        <a:pt x="134" y="134"/>
                      </a:cubicBezTo>
                      <a:cubicBezTo>
                        <a:pt x="152" y="133"/>
                        <a:pt x="152" y="133"/>
                        <a:pt x="152" y="133"/>
                      </a:cubicBezTo>
                      <a:cubicBezTo>
                        <a:pt x="148" y="116"/>
                        <a:pt x="148" y="116"/>
                        <a:pt x="148" y="116"/>
                      </a:cubicBezTo>
                      <a:cubicBezTo>
                        <a:pt x="164" y="110"/>
                        <a:pt x="164" y="110"/>
                        <a:pt x="164" y="110"/>
                      </a:cubicBezTo>
                      <a:lnTo>
                        <a:pt x="154" y="95"/>
                      </a:lnTo>
                      <a:close/>
                      <a:moveTo>
                        <a:pt x="85" y="147"/>
                      </a:moveTo>
                      <a:cubicBezTo>
                        <a:pt x="50" y="147"/>
                        <a:pt x="23" y="119"/>
                        <a:pt x="23" y="85"/>
                      </a:cubicBezTo>
                      <a:cubicBezTo>
                        <a:pt x="23" y="51"/>
                        <a:pt x="50" y="23"/>
                        <a:pt x="85" y="23"/>
                      </a:cubicBezTo>
                      <a:cubicBezTo>
                        <a:pt x="119" y="23"/>
                        <a:pt x="147" y="51"/>
                        <a:pt x="147" y="85"/>
                      </a:cubicBezTo>
                      <a:cubicBezTo>
                        <a:pt x="147" y="119"/>
                        <a:pt x="119" y="147"/>
                        <a:pt x="85" y="147"/>
                      </a:cubicBezTo>
                      <a:close/>
                    </a:path>
                  </a:pathLst>
                </a:custGeom>
                <a:solidFill>
                  <a:srgbClr val="FF99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Segoe UI" panose="020B0502040204020203" pitchFamily="34" charset="0"/>
                    <a:cs typeface="Segoe UI" panose="020B0502040204020203" pitchFamily="34" charset="0"/>
                  </a:endParaRPr>
                </a:p>
              </p:txBody>
            </p:sp>
          </p:grpSp>
        </p:grpSp>
      </p:grpSp>
    </p:spTree>
    <p:extLst>
      <p:ext uri="{BB962C8B-B14F-4D97-AF65-F5344CB8AC3E}">
        <p14:creationId xmlns:p14="http://schemas.microsoft.com/office/powerpoint/2010/main" val="7859103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e2183f22-4011-4f73-a014-08b152e9d0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Application Proxy authentication methods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err="1">
                <a:solidFill>
                  <a:srgbClr val="000000"/>
                </a:solidFill>
              </a:rPr>
              <a:t>Preauthentication</a:t>
            </a:r>
            <a:r>
              <a:rPr lang="en-US" kern="0" dirty="0">
                <a:solidFill>
                  <a:srgbClr val="000000"/>
                </a:solidFill>
              </a:rPr>
              <a:t> types:</a:t>
            </a:r>
          </a:p>
          <a:p>
            <a:r>
              <a:rPr lang="en-US" sz="2400" kern="0" dirty="0">
                <a:solidFill>
                  <a:srgbClr val="000000"/>
                </a:solidFill>
              </a:rPr>
              <a:t>AD FS</a:t>
            </a:r>
          </a:p>
          <a:p>
            <a:r>
              <a:rPr lang="en-US" sz="2400" kern="0" dirty="0">
                <a:solidFill>
                  <a:srgbClr val="000000"/>
                </a:solidFill>
              </a:rPr>
              <a:t>Pass-through</a:t>
            </a:r>
          </a:p>
          <a:p>
            <a:pPr lvl="0"/>
            <a:endParaRPr lang="en-US" kern="0" dirty="0">
              <a:solidFill>
                <a:srgbClr val="000000"/>
              </a:solidFill>
            </a:endParaRPr>
          </a:p>
        </p:txBody>
      </p:sp>
      <p:grpSp>
        <p:nvGrpSpPr>
          <p:cNvPr id="5" name="Group 4" descr="An illustration of the location of the Web Application Proxy in relation to the Internet and an intranet application. A drawing of three elements includes, from left to right, an office building labeled Intranet Application, a security-enhanced server labeled Web Application Proxy, and a globe labeled Internet. The Web Application Proxy has a brick wall, indicating a firewall, on either side of it.&#10;&#10;"/>
          <p:cNvGrpSpPr/>
          <p:nvPr/>
        </p:nvGrpSpPr>
        <p:grpSpPr>
          <a:xfrm>
            <a:off x="756483" y="4086503"/>
            <a:ext cx="7935869" cy="2082068"/>
            <a:chOff x="573603" y="4874472"/>
            <a:chExt cx="7935869" cy="2082068"/>
          </a:xfrm>
        </p:grpSpPr>
        <p:sp>
          <p:nvSpPr>
            <p:cNvPr id="6" name="TextBox 5"/>
            <p:cNvSpPr txBox="1"/>
            <p:nvPr/>
          </p:nvSpPr>
          <p:spPr>
            <a:xfrm>
              <a:off x="573603" y="6544028"/>
              <a:ext cx="1616148" cy="276999"/>
            </a:xfrm>
            <a:prstGeom prst="rect">
              <a:avLst/>
            </a:prstGeom>
            <a:noFill/>
          </p:spPr>
          <p:txBody>
            <a:bodyPr wrap="none" rtlCol="0">
              <a:spAutoFit/>
            </a:bodyPr>
            <a:lstStyle/>
            <a:p>
              <a:pPr lvl="0" algn="ctr" fontAlgn="base">
                <a:spcBef>
                  <a:spcPct val="0"/>
                </a:spcBef>
                <a:spcAft>
                  <a:spcPct val="0"/>
                </a:spcAft>
              </a:pPr>
              <a:r>
                <a:rPr lang="en-US" sz="1200" b="1" dirty="0">
                  <a:solidFill>
                    <a:srgbClr val="000000"/>
                  </a:solidFill>
                  <a:latin typeface="Segoe UI" panose="020B0502040204020203" pitchFamily="34" charset="0"/>
                  <a:cs typeface="Segoe UI" panose="020B0502040204020203" pitchFamily="34" charset="0"/>
                </a:rPr>
                <a:t>Intranet application</a:t>
              </a:r>
            </a:p>
          </p:txBody>
        </p:sp>
        <p:sp>
          <p:nvSpPr>
            <p:cNvPr id="7" name="TextBox 6"/>
            <p:cNvSpPr txBox="1"/>
            <p:nvPr/>
          </p:nvSpPr>
          <p:spPr>
            <a:xfrm>
              <a:off x="3588945" y="6544027"/>
              <a:ext cx="1847237" cy="276999"/>
            </a:xfrm>
            <a:prstGeom prst="rect">
              <a:avLst/>
            </a:prstGeom>
            <a:noFill/>
          </p:spPr>
          <p:txBody>
            <a:bodyPr wrap="none" rtlCol="0">
              <a:spAutoFit/>
            </a:bodyPr>
            <a:lstStyle/>
            <a:p>
              <a:pPr lvl="0" algn="ctr" fontAlgn="base">
                <a:spcBef>
                  <a:spcPct val="0"/>
                </a:spcBef>
                <a:spcAft>
                  <a:spcPct val="0"/>
                </a:spcAft>
              </a:pPr>
              <a:r>
                <a:rPr lang="en-US" sz="1200" b="1">
                  <a:solidFill>
                    <a:srgbClr val="000000"/>
                  </a:solidFill>
                  <a:latin typeface="Segoe UI" panose="020B0502040204020203" pitchFamily="34" charset="0"/>
                  <a:cs typeface="Segoe UI" panose="020B0502040204020203" pitchFamily="34" charset="0"/>
                </a:rPr>
                <a:t>Web Application Proxy</a:t>
              </a:r>
              <a:endParaRPr lang="en-US" sz="1200" b="1" dirty="0">
                <a:solidFill>
                  <a:srgbClr val="000000"/>
                </a:solidFill>
                <a:latin typeface="Segoe UI" panose="020B0502040204020203" pitchFamily="34" charset="0"/>
                <a:cs typeface="Segoe UI" panose="020B0502040204020203" pitchFamily="34" charset="0"/>
              </a:endParaRPr>
            </a:p>
          </p:txBody>
        </p:sp>
        <p:sp>
          <p:nvSpPr>
            <p:cNvPr id="8" name="TextBox 7"/>
            <p:cNvSpPr txBox="1"/>
            <p:nvPr/>
          </p:nvSpPr>
          <p:spPr>
            <a:xfrm>
              <a:off x="7137872" y="6544026"/>
              <a:ext cx="1371600" cy="276999"/>
            </a:xfrm>
            <a:prstGeom prst="rect">
              <a:avLst/>
            </a:prstGeom>
            <a:noFill/>
          </p:spPr>
          <p:txBody>
            <a:bodyPr wrap="square" rtlCol="0">
              <a:spAutoFit/>
            </a:bodyPr>
            <a:lstStyle/>
            <a:p>
              <a:pPr lvl="0" algn="ctr" fontAlgn="base">
                <a:spcBef>
                  <a:spcPct val="0"/>
                </a:spcBef>
                <a:spcAft>
                  <a:spcPct val="0"/>
                </a:spcAft>
              </a:pPr>
              <a:r>
                <a:rPr lang="en-US" sz="1200" b="1">
                  <a:solidFill>
                    <a:srgbClr val="000000"/>
                  </a:solidFill>
                  <a:latin typeface="Segoe UI" panose="020B0502040204020203" pitchFamily="34" charset="0"/>
                  <a:cs typeface="Segoe UI" panose="020B0502040204020203" pitchFamily="34" charset="0"/>
                </a:rPr>
                <a:t>Internet</a:t>
              </a:r>
              <a:endParaRPr lang="en-US" sz="1200" b="1" dirty="0">
                <a:solidFill>
                  <a:srgbClr val="000000"/>
                </a:solidFill>
                <a:latin typeface="Segoe UI" panose="020B0502040204020203" pitchFamily="34" charset="0"/>
                <a:cs typeface="Segoe UI" panose="020B0502040204020203" pitchFamily="34" charset="0"/>
              </a:endParaRPr>
            </a:p>
          </p:txBody>
        </p:sp>
        <p:grpSp>
          <p:nvGrpSpPr>
            <p:cNvPr id="9" name="Group 8"/>
            <p:cNvGrpSpPr/>
            <p:nvPr/>
          </p:nvGrpSpPr>
          <p:grpSpPr>
            <a:xfrm>
              <a:off x="3675102" y="4874472"/>
              <a:ext cx="2082068" cy="2082068"/>
              <a:chOff x="3829986" y="4480593"/>
              <a:chExt cx="2082068" cy="2082068"/>
            </a:xfrm>
          </p:grpSpPr>
          <p:pic>
            <p:nvPicPr>
              <p:cNvPr id="53" name="Picture 52"/>
              <p:cNvPicPr>
                <a:picLocks noChangeAspect="1"/>
              </p:cNvPicPr>
              <p:nvPr/>
            </p:nvPicPr>
            <p:blipFill>
              <a:blip r:embed="rId3"/>
              <a:stretch>
                <a:fillRect/>
              </a:stretch>
            </p:blipFill>
            <p:spPr>
              <a:xfrm>
                <a:off x="4203508" y="4726054"/>
                <a:ext cx="619953" cy="1166969"/>
              </a:xfrm>
              <a:prstGeom prst="rect">
                <a:avLst/>
              </a:prstGeom>
            </p:spPr>
          </p:pic>
          <p:pic>
            <p:nvPicPr>
              <p:cNvPr id="54" name="Picture 53"/>
              <p:cNvPicPr>
                <a:picLocks noChangeAspect="1"/>
              </p:cNvPicPr>
              <p:nvPr/>
            </p:nvPicPr>
            <p:blipFill>
              <a:blip r:embed="rId4"/>
              <a:stretch>
                <a:fillRect/>
              </a:stretch>
            </p:blipFill>
            <p:spPr>
              <a:xfrm>
                <a:off x="3829986" y="4480593"/>
                <a:ext cx="2082068" cy="2082068"/>
              </a:xfrm>
              <a:prstGeom prst="rect">
                <a:avLst/>
              </a:prstGeom>
            </p:spPr>
          </p:pic>
        </p:grpSp>
        <p:grpSp>
          <p:nvGrpSpPr>
            <p:cNvPr id="10" name="Group 9"/>
            <p:cNvGrpSpPr>
              <a:grpSpLocks noChangeAspect="1"/>
            </p:cNvGrpSpPr>
            <p:nvPr/>
          </p:nvGrpSpPr>
          <p:grpSpPr>
            <a:xfrm>
              <a:off x="5583530" y="5521277"/>
              <a:ext cx="1207642" cy="791044"/>
              <a:chOff x="3034223" y="2037174"/>
              <a:chExt cx="2311441" cy="1478128"/>
            </a:xfrm>
          </p:grpSpPr>
          <p:sp>
            <p:nvSpPr>
              <p:cNvPr id="38" name="Rectangle 37"/>
              <p:cNvSpPr/>
              <p:nvPr/>
            </p:nvSpPr>
            <p:spPr bwMode="auto">
              <a:xfrm>
                <a:off x="3037597" y="2049462"/>
                <a:ext cx="2305927" cy="14658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9" name="Rectangle 38"/>
              <p:cNvSpPr/>
              <p:nvPr/>
            </p:nvSpPr>
            <p:spPr bwMode="auto">
              <a:xfrm>
                <a:off x="3037597"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0" name="Rectangle 39"/>
              <p:cNvSpPr/>
              <p:nvPr/>
            </p:nvSpPr>
            <p:spPr bwMode="auto">
              <a:xfrm>
                <a:off x="3816348"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1" name="Rectangle 40"/>
              <p:cNvSpPr/>
              <p:nvPr/>
            </p:nvSpPr>
            <p:spPr bwMode="auto">
              <a:xfrm>
                <a:off x="4601284" y="203717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2" name="Rectangle 41"/>
              <p:cNvSpPr/>
              <p:nvPr/>
            </p:nvSpPr>
            <p:spPr bwMode="auto">
              <a:xfrm>
                <a:off x="3037597"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3" name="Rectangle 42"/>
              <p:cNvSpPr/>
              <p:nvPr/>
            </p:nvSpPr>
            <p:spPr bwMode="auto">
              <a:xfrm>
                <a:off x="3815074"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4" name="Rectangle 43"/>
              <p:cNvSpPr/>
              <p:nvPr/>
            </p:nvSpPr>
            <p:spPr bwMode="auto">
              <a:xfrm>
                <a:off x="4603424" y="2799680"/>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5" name="Rectangle 44"/>
              <p:cNvSpPr/>
              <p:nvPr/>
            </p:nvSpPr>
            <p:spPr bwMode="auto">
              <a:xfrm>
                <a:off x="3034223" y="2421945"/>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6" name="Rectangle 45"/>
              <p:cNvSpPr/>
              <p:nvPr/>
            </p:nvSpPr>
            <p:spPr bwMode="auto">
              <a:xfrm>
                <a:off x="5016480" y="2422921"/>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7" name="Rectangle 46"/>
              <p:cNvSpPr/>
              <p:nvPr/>
            </p:nvSpPr>
            <p:spPr bwMode="auto">
              <a:xfrm>
                <a:off x="3448320" y="242194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8" name="Rectangle 47"/>
              <p:cNvSpPr/>
              <p:nvPr/>
            </p:nvSpPr>
            <p:spPr bwMode="auto">
              <a:xfrm>
                <a:off x="4232304" y="242194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9" name="Rectangle 48"/>
              <p:cNvSpPr/>
              <p:nvPr/>
            </p:nvSpPr>
            <p:spPr bwMode="auto">
              <a:xfrm>
                <a:off x="3037597" y="3178354"/>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0" name="Rectangle 49"/>
              <p:cNvSpPr/>
              <p:nvPr/>
            </p:nvSpPr>
            <p:spPr bwMode="auto">
              <a:xfrm>
                <a:off x="4974544" y="3178352"/>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1" name="Rectangle 50"/>
              <p:cNvSpPr/>
              <p:nvPr/>
            </p:nvSpPr>
            <p:spPr bwMode="auto">
              <a:xfrm>
                <a:off x="3405343" y="3178353"/>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2" name="Rectangle 51"/>
              <p:cNvSpPr/>
              <p:nvPr/>
            </p:nvSpPr>
            <p:spPr bwMode="auto">
              <a:xfrm>
                <a:off x="4190560" y="317835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11" name="Group 10"/>
            <p:cNvGrpSpPr>
              <a:grpSpLocks noChangeAspect="1"/>
            </p:cNvGrpSpPr>
            <p:nvPr/>
          </p:nvGrpSpPr>
          <p:grpSpPr>
            <a:xfrm>
              <a:off x="2251544" y="5543269"/>
              <a:ext cx="1207642" cy="791044"/>
              <a:chOff x="3034223" y="2037174"/>
              <a:chExt cx="2311441" cy="1478128"/>
            </a:xfrm>
          </p:grpSpPr>
          <p:sp>
            <p:nvSpPr>
              <p:cNvPr id="23" name="Rectangle 22"/>
              <p:cNvSpPr/>
              <p:nvPr/>
            </p:nvSpPr>
            <p:spPr bwMode="auto">
              <a:xfrm>
                <a:off x="3037597" y="2049462"/>
                <a:ext cx="2305927" cy="14658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4" name="Rectangle 23"/>
              <p:cNvSpPr/>
              <p:nvPr/>
            </p:nvSpPr>
            <p:spPr bwMode="auto">
              <a:xfrm>
                <a:off x="3037597"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5" name="Rectangle 24"/>
              <p:cNvSpPr/>
              <p:nvPr/>
            </p:nvSpPr>
            <p:spPr bwMode="auto">
              <a:xfrm>
                <a:off x="3816348"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6" name="Rectangle 25"/>
              <p:cNvSpPr/>
              <p:nvPr/>
            </p:nvSpPr>
            <p:spPr bwMode="auto">
              <a:xfrm>
                <a:off x="4601284" y="203717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7" name="Rectangle 26"/>
              <p:cNvSpPr/>
              <p:nvPr/>
            </p:nvSpPr>
            <p:spPr bwMode="auto">
              <a:xfrm>
                <a:off x="3037597"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8" name="Rectangle 27"/>
              <p:cNvSpPr/>
              <p:nvPr/>
            </p:nvSpPr>
            <p:spPr bwMode="auto">
              <a:xfrm>
                <a:off x="3815074"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9" name="Rectangle 28"/>
              <p:cNvSpPr/>
              <p:nvPr/>
            </p:nvSpPr>
            <p:spPr bwMode="auto">
              <a:xfrm>
                <a:off x="4603424" y="2799680"/>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0" name="Rectangle 29"/>
              <p:cNvSpPr/>
              <p:nvPr/>
            </p:nvSpPr>
            <p:spPr bwMode="auto">
              <a:xfrm>
                <a:off x="3034223" y="2421945"/>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1" name="Rectangle 30"/>
              <p:cNvSpPr/>
              <p:nvPr/>
            </p:nvSpPr>
            <p:spPr bwMode="auto">
              <a:xfrm>
                <a:off x="5016480" y="2422921"/>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2" name="Rectangle 31"/>
              <p:cNvSpPr/>
              <p:nvPr/>
            </p:nvSpPr>
            <p:spPr bwMode="auto">
              <a:xfrm>
                <a:off x="3448320" y="242194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3" name="Rectangle 32"/>
              <p:cNvSpPr/>
              <p:nvPr/>
            </p:nvSpPr>
            <p:spPr bwMode="auto">
              <a:xfrm>
                <a:off x="4232304" y="242194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4" name="Rectangle 33"/>
              <p:cNvSpPr/>
              <p:nvPr/>
            </p:nvSpPr>
            <p:spPr bwMode="auto">
              <a:xfrm>
                <a:off x="3037597" y="3178354"/>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5" name="Rectangle 34"/>
              <p:cNvSpPr/>
              <p:nvPr/>
            </p:nvSpPr>
            <p:spPr bwMode="auto">
              <a:xfrm>
                <a:off x="4974544" y="3178352"/>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6" name="Rectangle 35"/>
              <p:cNvSpPr/>
              <p:nvPr/>
            </p:nvSpPr>
            <p:spPr bwMode="auto">
              <a:xfrm>
                <a:off x="3405343" y="3178353"/>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7" name="Rectangle 36"/>
              <p:cNvSpPr/>
              <p:nvPr/>
            </p:nvSpPr>
            <p:spPr bwMode="auto">
              <a:xfrm>
                <a:off x="4190560" y="317835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2" name="Freeform 11"/>
            <p:cNvSpPr>
              <a:spLocks noChangeAspect="1" noEditPoints="1"/>
            </p:cNvSpPr>
            <p:nvPr/>
          </p:nvSpPr>
          <p:spPr bwMode="auto">
            <a:xfrm>
              <a:off x="7201806" y="5076151"/>
              <a:ext cx="1307666" cy="1423903"/>
            </a:xfrm>
            <a:custGeom>
              <a:avLst/>
              <a:gdLst>
                <a:gd name="T0" fmla="*/ 1116 w 1704"/>
                <a:gd name="T1" fmla="*/ 362 h 1920"/>
                <a:gd name="T2" fmla="*/ 1070 w 1704"/>
                <a:gd name="T3" fmla="*/ 285 h 1920"/>
                <a:gd name="T4" fmla="*/ 1398 w 1704"/>
                <a:gd name="T5" fmla="*/ 199 h 1920"/>
                <a:gd name="T6" fmla="*/ 1323 w 1704"/>
                <a:gd name="T7" fmla="*/ 149 h 1920"/>
                <a:gd name="T8" fmla="*/ 1089 w 1704"/>
                <a:gd name="T9" fmla="*/ 99 h 1920"/>
                <a:gd name="T10" fmla="*/ 869 w 1704"/>
                <a:gd name="T11" fmla="*/ 0 h 1920"/>
                <a:gd name="T12" fmla="*/ 263 w 1704"/>
                <a:gd name="T13" fmla="*/ 348 h 1920"/>
                <a:gd name="T14" fmla="*/ 283 w 1704"/>
                <a:gd name="T15" fmla="*/ 397 h 1920"/>
                <a:gd name="T16" fmla="*/ 264 w 1704"/>
                <a:gd name="T17" fmla="*/ 446 h 1920"/>
                <a:gd name="T18" fmla="*/ 770 w 1704"/>
                <a:gd name="T19" fmla="*/ 531 h 1920"/>
                <a:gd name="T20" fmla="*/ 957 w 1704"/>
                <a:gd name="T21" fmla="*/ 603 h 1920"/>
                <a:gd name="T22" fmla="*/ 436 w 1704"/>
                <a:gd name="T23" fmla="*/ 652 h 1920"/>
                <a:gd name="T24" fmla="*/ 496 w 1704"/>
                <a:gd name="T25" fmla="*/ 701 h 1920"/>
                <a:gd name="T26" fmla="*/ 867 w 1704"/>
                <a:gd name="T27" fmla="*/ 786 h 1920"/>
                <a:gd name="T28" fmla="*/ 798 w 1704"/>
                <a:gd name="T29" fmla="*/ 865 h 1920"/>
                <a:gd name="T30" fmla="*/ 623 w 1704"/>
                <a:gd name="T31" fmla="*/ 943 h 1920"/>
                <a:gd name="T32" fmla="*/ 579 w 1704"/>
                <a:gd name="T33" fmla="*/ 1028 h 1920"/>
                <a:gd name="T34" fmla="*/ 597 w 1704"/>
                <a:gd name="T35" fmla="*/ 1077 h 1920"/>
                <a:gd name="T36" fmla="*/ 727 w 1704"/>
                <a:gd name="T37" fmla="*/ 1127 h 1920"/>
                <a:gd name="T38" fmla="*/ 1009 w 1704"/>
                <a:gd name="T39" fmla="*/ 1212 h 1920"/>
                <a:gd name="T40" fmla="*/ 1130 w 1704"/>
                <a:gd name="T41" fmla="*/ 1289 h 1920"/>
                <a:gd name="T42" fmla="*/ 1102 w 1704"/>
                <a:gd name="T43" fmla="*/ 1368 h 1920"/>
                <a:gd name="T44" fmla="*/ 887 w 1704"/>
                <a:gd name="T45" fmla="*/ 1453 h 1920"/>
                <a:gd name="T46" fmla="*/ 840 w 1704"/>
                <a:gd name="T47" fmla="*/ 1503 h 1920"/>
                <a:gd name="T48" fmla="*/ 883 w 1704"/>
                <a:gd name="T49" fmla="*/ 1552 h 1920"/>
                <a:gd name="T50" fmla="*/ 925 w 1704"/>
                <a:gd name="T51" fmla="*/ 1637 h 1920"/>
                <a:gd name="T52" fmla="*/ 68 w 1704"/>
                <a:gd name="T53" fmla="*/ 827 h 1920"/>
                <a:gd name="T54" fmla="*/ 91 w 1704"/>
                <a:gd name="T55" fmla="*/ 212 h 1920"/>
                <a:gd name="T56" fmla="*/ 77 w 1704"/>
                <a:gd name="T57" fmla="*/ 237 h 1920"/>
                <a:gd name="T58" fmla="*/ 40 w 1704"/>
                <a:gd name="T59" fmla="*/ 827 h 1920"/>
                <a:gd name="T60" fmla="*/ 959 w 1704"/>
                <a:gd name="T61" fmla="*/ 1630 h 1920"/>
                <a:gd name="T62" fmla="*/ 959 w 1704"/>
                <a:gd name="T63" fmla="*/ 1580 h 1920"/>
                <a:gd name="T64" fmla="*/ 875 w 1704"/>
                <a:gd name="T65" fmla="*/ 1495 h 1920"/>
                <a:gd name="T66" fmla="*/ 880 w 1704"/>
                <a:gd name="T67" fmla="*/ 1418 h 1920"/>
                <a:gd name="T68" fmla="*/ 845 w 1704"/>
                <a:gd name="T69" fmla="*/ 1340 h 1920"/>
                <a:gd name="T70" fmla="*/ 1158 w 1704"/>
                <a:gd name="T71" fmla="*/ 1290 h 1920"/>
                <a:gd name="T72" fmla="*/ 1009 w 1704"/>
                <a:gd name="T73" fmla="*/ 1240 h 1920"/>
                <a:gd name="T74" fmla="*/ 727 w 1704"/>
                <a:gd name="T75" fmla="*/ 1155 h 1920"/>
                <a:gd name="T76" fmla="*/ 625 w 1704"/>
                <a:gd name="T77" fmla="*/ 1077 h 1920"/>
                <a:gd name="T78" fmla="*/ 579 w 1704"/>
                <a:gd name="T79" fmla="*/ 1000 h 1920"/>
                <a:gd name="T80" fmla="*/ 623 w 1704"/>
                <a:gd name="T81" fmla="*/ 915 h 1920"/>
                <a:gd name="T82" fmla="*/ 826 w 1704"/>
                <a:gd name="T83" fmla="*/ 865 h 1920"/>
                <a:gd name="T84" fmla="*/ 867 w 1704"/>
                <a:gd name="T85" fmla="*/ 814 h 1920"/>
                <a:gd name="T86" fmla="*/ 496 w 1704"/>
                <a:gd name="T87" fmla="*/ 729 h 1920"/>
                <a:gd name="T88" fmla="*/ 464 w 1704"/>
                <a:gd name="T89" fmla="*/ 652 h 1920"/>
                <a:gd name="T90" fmla="*/ 1006 w 1704"/>
                <a:gd name="T91" fmla="*/ 575 h 1920"/>
                <a:gd name="T92" fmla="*/ 462 w 1704"/>
                <a:gd name="T93" fmla="*/ 559 h 1920"/>
                <a:gd name="T94" fmla="*/ 256 w 1704"/>
                <a:gd name="T95" fmla="*/ 482 h 1920"/>
                <a:gd name="T96" fmla="*/ 318 w 1704"/>
                <a:gd name="T97" fmla="*/ 405 h 1920"/>
                <a:gd name="T98" fmla="*/ 580 w 1704"/>
                <a:gd name="T99" fmla="*/ 320 h 1920"/>
                <a:gd name="T100" fmla="*/ 869 w 1704"/>
                <a:gd name="T101" fmla="*/ 28 h 1920"/>
                <a:gd name="T102" fmla="*/ 1089 w 1704"/>
                <a:gd name="T103" fmla="*/ 71 h 1920"/>
                <a:gd name="T104" fmla="*/ 1295 w 1704"/>
                <a:gd name="T105" fmla="*/ 149 h 1920"/>
                <a:gd name="T106" fmla="*/ 1398 w 1704"/>
                <a:gd name="T107" fmla="*/ 227 h 1920"/>
                <a:gd name="T108" fmla="*/ 1070 w 1704"/>
                <a:gd name="T109" fmla="*/ 313 h 1920"/>
                <a:gd name="T110" fmla="*/ 1088 w 1704"/>
                <a:gd name="T111" fmla="*/ 362 h 1920"/>
                <a:gd name="T112" fmla="*/ 1676 w 1704"/>
                <a:gd name="T113" fmla="*/ 827 h 1920"/>
                <a:gd name="T114" fmla="*/ 1061 w 1704"/>
                <a:gd name="T115" fmla="*/ 1619 h 1920"/>
                <a:gd name="T116" fmla="*/ 985 w 1704"/>
                <a:gd name="T117" fmla="*/ 1810 h 1920"/>
                <a:gd name="T118" fmla="*/ 1704 w 1704"/>
                <a:gd name="T119" fmla="*/ 836 h 1920"/>
                <a:gd name="T120" fmla="*/ 61 w 1704"/>
                <a:gd name="T121" fmla="*/ 213 h 1920"/>
                <a:gd name="T122" fmla="*/ 63 w 1704"/>
                <a:gd name="T123" fmla="*/ 204 h 1920"/>
                <a:gd name="T124" fmla="*/ 965 w 1704"/>
                <a:gd name="T125" fmla="*/ 1844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04" h="1920">
                  <a:moveTo>
                    <a:pt x="1578" y="389"/>
                  </a:moveTo>
                  <a:cubicBezTo>
                    <a:pt x="1576" y="385"/>
                    <a:pt x="1576" y="385"/>
                    <a:pt x="1576" y="385"/>
                  </a:cubicBezTo>
                  <a:cubicBezTo>
                    <a:pt x="1569" y="376"/>
                    <a:pt x="1559" y="370"/>
                    <a:pt x="1547" y="370"/>
                  </a:cubicBezTo>
                  <a:cubicBezTo>
                    <a:pt x="1124" y="370"/>
                    <a:pt x="1124" y="370"/>
                    <a:pt x="1124" y="370"/>
                  </a:cubicBezTo>
                  <a:cubicBezTo>
                    <a:pt x="1119" y="370"/>
                    <a:pt x="1116" y="366"/>
                    <a:pt x="1116" y="362"/>
                  </a:cubicBezTo>
                  <a:cubicBezTo>
                    <a:pt x="1116" y="357"/>
                    <a:pt x="1119" y="354"/>
                    <a:pt x="1124" y="354"/>
                  </a:cubicBezTo>
                  <a:cubicBezTo>
                    <a:pt x="1442" y="354"/>
                    <a:pt x="1442" y="354"/>
                    <a:pt x="1442" y="354"/>
                  </a:cubicBezTo>
                  <a:cubicBezTo>
                    <a:pt x="1461" y="354"/>
                    <a:pt x="1476" y="338"/>
                    <a:pt x="1476" y="319"/>
                  </a:cubicBezTo>
                  <a:cubicBezTo>
                    <a:pt x="1476" y="300"/>
                    <a:pt x="1461" y="285"/>
                    <a:pt x="1442" y="285"/>
                  </a:cubicBezTo>
                  <a:cubicBezTo>
                    <a:pt x="1070" y="285"/>
                    <a:pt x="1070" y="285"/>
                    <a:pt x="1070" y="285"/>
                  </a:cubicBezTo>
                  <a:cubicBezTo>
                    <a:pt x="1066" y="285"/>
                    <a:pt x="1063" y="281"/>
                    <a:pt x="1063" y="277"/>
                  </a:cubicBezTo>
                  <a:cubicBezTo>
                    <a:pt x="1063" y="272"/>
                    <a:pt x="1066" y="269"/>
                    <a:pt x="1070" y="269"/>
                  </a:cubicBezTo>
                  <a:cubicBezTo>
                    <a:pt x="1398" y="269"/>
                    <a:pt x="1398" y="269"/>
                    <a:pt x="1398" y="269"/>
                  </a:cubicBezTo>
                  <a:cubicBezTo>
                    <a:pt x="1417" y="269"/>
                    <a:pt x="1433" y="253"/>
                    <a:pt x="1433" y="234"/>
                  </a:cubicBezTo>
                  <a:cubicBezTo>
                    <a:pt x="1433" y="215"/>
                    <a:pt x="1417" y="199"/>
                    <a:pt x="1398" y="199"/>
                  </a:cubicBezTo>
                  <a:cubicBezTo>
                    <a:pt x="1125" y="199"/>
                    <a:pt x="1125" y="199"/>
                    <a:pt x="1125" y="199"/>
                  </a:cubicBezTo>
                  <a:cubicBezTo>
                    <a:pt x="1121" y="199"/>
                    <a:pt x="1117" y="196"/>
                    <a:pt x="1117" y="192"/>
                  </a:cubicBezTo>
                  <a:cubicBezTo>
                    <a:pt x="1117" y="187"/>
                    <a:pt x="1121" y="184"/>
                    <a:pt x="1125" y="184"/>
                  </a:cubicBezTo>
                  <a:cubicBezTo>
                    <a:pt x="1289" y="184"/>
                    <a:pt x="1289" y="184"/>
                    <a:pt x="1289" y="184"/>
                  </a:cubicBezTo>
                  <a:cubicBezTo>
                    <a:pt x="1308" y="184"/>
                    <a:pt x="1323" y="168"/>
                    <a:pt x="1323" y="149"/>
                  </a:cubicBezTo>
                  <a:cubicBezTo>
                    <a:pt x="1323" y="130"/>
                    <a:pt x="1308" y="114"/>
                    <a:pt x="1289" y="114"/>
                  </a:cubicBezTo>
                  <a:cubicBezTo>
                    <a:pt x="1066" y="114"/>
                    <a:pt x="1066" y="114"/>
                    <a:pt x="1066" y="114"/>
                  </a:cubicBezTo>
                  <a:cubicBezTo>
                    <a:pt x="1062" y="114"/>
                    <a:pt x="1058" y="111"/>
                    <a:pt x="1058" y="107"/>
                  </a:cubicBezTo>
                  <a:cubicBezTo>
                    <a:pt x="1058" y="102"/>
                    <a:pt x="1062" y="99"/>
                    <a:pt x="1066" y="99"/>
                  </a:cubicBezTo>
                  <a:cubicBezTo>
                    <a:pt x="1089" y="99"/>
                    <a:pt x="1089" y="99"/>
                    <a:pt x="1089" y="99"/>
                  </a:cubicBezTo>
                  <a:cubicBezTo>
                    <a:pt x="1109" y="99"/>
                    <a:pt x="1124" y="83"/>
                    <a:pt x="1124" y="64"/>
                  </a:cubicBezTo>
                  <a:cubicBezTo>
                    <a:pt x="1124" y="48"/>
                    <a:pt x="1115" y="35"/>
                    <a:pt x="1101" y="31"/>
                  </a:cubicBezTo>
                  <a:cubicBezTo>
                    <a:pt x="1099" y="30"/>
                    <a:pt x="1099" y="30"/>
                    <a:pt x="1099" y="30"/>
                  </a:cubicBezTo>
                  <a:cubicBezTo>
                    <a:pt x="1027" y="10"/>
                    <a:pt x="952" y="0"/>
                    <a:pt x="877" y="0"/>
                  </a:cubicBezTo>
                  <a:cubicBezTo>
                    <a:pt x="869" y="0"/>
                    <a:pt x="869" y="0"/>
                    <a:pt x="869" y="0"/>
                  </a:cubicBezTo>
                  <a:cubicBezTo>
                    <a:pt x="625" y="0"/>
                    <a:pt x="394" y="106"/>
                    <a:pt x="235" y="291"/>
                  </a:cubicBezTo>
                  <a:cubicBezTo>
                    <a:pt x="229" y="299"/>
                    <a:pt x="229" y="299"/>
                    <a:pt x="229" y="299"/>
                  </a:cubicBezTo>
                  <a:cubicBezTo>
                    <a:pt x="229" y="301"/>
                    <a:pt x="229" y="301"/>
                    <a:pt x="229" y="301"/>
                  </a:cubicBezTo>
                  <a:cubicBezTo>
                    <a:pt x="228" y="305"/>
                    <a:pt x="227" y="308"/>
                    <a:pt x="227" y="312"/>
                  </a:cubicBezTo>
                  <a:cubicBezTo>
                    <a:pt x="227" y="332"/>
                    <a:pt x="243" y="348"/>
                    <a:pt x="263" y="348"/>
                  </a:cubicBezTo>
                  <a:cubicBezTo>
                    <a:pt x="580" y="348"/>
                    <a:pt x="580" y="348"/>
                    <a:pt x="580" y="348"/>
                  </a:cubicBezTo>
                  <a:cubicBezTo>
                    <a:pt x="583" y="348"/>
                    <a:pt x="586" y="351"/>
                    <a:pt x="586" y="354"/>
                  </a:cubicBezTo>
                  <a:cubicBezTo>
                    <a:pt x="586" y="358"/>
                    <a:pt x="583" y="361"/>
                    <a:pt x="580" y="361"/>
                  </a:cubicBezTo>
                  <a:cubicBezTo>
                    <a:pt x="318" y="361"/>
                    <a:pt x="318" y="361"/>
                    <a:pt x="318" y="361"/>
                  </a:cubicBezTo>
                  <a:cubicBezTo>
                    <a:pt x="299" y="361"/>
                    <a:pt x="283" y="377"/>
                    <a:pt x="283" y="397"/>
                  </a:cubicBezTo>
                  <a:cubicBezTo>
                    <a:pt x="283" y="417"/>
                    <a:pt x="299" y="433"/>
                    <a:pt x="318" y="433"/>
                  </a:cubicBezTo>
                  <a:cubicBezTo>
                    <a:pt x="740" y="433"/>
                    <a:pt x="740" y="433"/>
                    <a:pt x="740" y="433"/>
                  </a:cubicBezTo>
                  <a:cubicBezTo>
                    <a:pt x="743" y="433"/>
                    <a:pt x="746" y="436"/>
                    <a:pt x="746" y="439"/>
                  </a:cubicBezTo>
                  <a:cubicBezTo>
                    <a:pt x="746" y="443"/>
                    <a:pt x="743" y="446"/>
                    <a:pt x="740" y="446"/>
                  </a:cubicBezTo>
                  <a:cubicBezTo>
                    <a:pt x="264" y="446"/>
                    <a:pt x="264" y="446"/>
                    <a:pt x="264" y="446"/>
                  </a:cubicBezTo>
                  <a:cubicBezTo>
                    <a:pt x="244" y="446"/>
                    <a:pt x="228" y="462"/>
                    <a:pt x="228" y="482"/>
                  </a:cubicBezTo>
                  <a:cubicBezTo>
                    <a:pt x="228" y="502"/>
                    <a:pt x="244" y="518"/>
                    <a:pt x="264" y="518"/>
                  </a:cubicBezTo>
                  <a:cubicBezTo>
                    <a:pt x="770" y="518"/>
                    <a:pt x="770" y="518"/>
                    <a:pt x="770" y="518"/>
                  </a:cubicBezTo>
                  <a:cubicBezTo>
                    <a:pt x="774" y="518"/>
                    <a:pt x="777" y="521"/>
                    <a:pt x="777" y="524"/>
                  </a:cubicBezTo>
                  <a:cubicBezTo>
                    <a:pt x="777" y="528"/>
                    <a:pt x="774" y="531"/>
                    <a:pt x="770" y="531"/>
                  </a:cubicBezTo>
                  <a:cubicBezTo>
                    <a:pt x="462" y="531"/>
                    <a:pt x="462" y="531"/>
                    <a:pt x="462" y="531"/>
                  </a:cubicBezTo>
                  <a:cubicBezTo>
                    <a:pt x="442" y="531"/>
                    <a:pt x="426" y="547"/>
                    <a:pt x="426" y="567"/>
                  </a:cubicBezTo>
                  <a:cubicBezTo>
                    <a:pt x="426" y="587"/>
                    <a:pt x="442" y="603"/>
                    <a:pt x="462" y="603"/>
                  </a:cubicBezTo>
                  <a:cubicBezTo>
                    <a:pt x="957" y="603"/>
                    <a:pt x="957" y="603"/>
                    <a:pt x="957" y="603"/>
                  </a:cubicBezTo>
                  <a:cubicBezTo>
                    <a:pt x="957" y="603"/>
                    <a:pt x="957" y="603"/>
                    <a:pt x="957" y="603"/>
                  </a:cubicBezTo>
                  <a:cubicBezTo>
                    <a:pt x="1001" y="603"/>
                    <a:pt x="1001" y="603"/>
                    <a:pt x="1001" y="603"/>
                  </a:cubicBezTo>
                  <a:cubicBezTo>
                    <a:pt x="1004" y="604"/>
                    <a:pt x="1005" y="607"/>
                    <a:pt x="1005" y="610"/>
                  </a:cubicBezTo>
                  <a:cubicBezTo>
                    <a:pt x="1005" y="613"/>
                    <a:pt x="1002" y="616"/>
                    <a:pt x="999" y="616"/>
                  </a:cubicBezTo>
                  <a:cubicBezTo>
                    <a:pt x="472" y="616"/>
                    <a:pt x="472" y="616"/>
                    <a:pt x="472" y="616"/>
                  </a:cubicBezTo>
                  <a:cubicBezTo>
                    <a:pt x="452" y="616"/>
                    <a:pt x="436" y="632"/>
                    <a:pt x="436" y="652"/>
                  </a:cubicBezTo>
                  <a:cubicBezTo>
                    <a:pt x="436" y="672"/>
                    <a:pt x="452" y="688"/>
                    <a:pt x="472" y="688"/>
                  </a:cubicBezTo>
                  <a:cubicBezTo>
                    <a:pt x="993" y="688"/>
                    <a:pt x="993" y="688"/>
                    <a:pt x="993" y="688"/>
                  </a:cubicBezTo>
                  <a:cubicBezTo>
                    <a:pt x="996" y="688"/>
                    <a:pt x="999" y="691"/>
                    <a:pt x="999" y="695"/>
                  </a:cubicBezTo>
                  <a:cubicBezTo>
                    <a:pt x="999" y="698"/>
                    <a:pt x="996" y="701"/>
                    <a:pt x="993" y="701"/>
                  </a:cubicBezTo>
                  <a:cubicBezTo>
                    <a:pt x="496" y="701"/>
                    <a:pt x="496" y="701"/>
                    <a:pt x="496" y="701"/>
                  </a:cubicBezTo>
                  <a:cubicBezTo>
                    <a:pt x="476" y="701"/>
                    <a:pt x="460" y="717"/>
                    <a:pt x="460" y="737"/>
                  </a:cubicBezTo>
                  <a:cubicBezTo>
                    <a:pt x="460" y="757"/>
                    <a:pt x="476" y="773"/>
                    <a:pt x="496" y="773"/>
                  </a:cubicBezTo>
                  <a:cubicBezTo>
                    <a:pt x="867" y="773"/>
                    <a:pt x="867" y="773"/>
                    <a:pt x="867" y="773"/>
                  </a:cubicBezTo>
                  <a:cubicBezTo>
                    <a:pt x="871" y="773"/>
                    <a:pt x="874" y="776"/>
                    <a:pt x="874" y="780"/>
                  </a:cubicBezTo>
                  <a:cubicBezTo>
                    <a:pt x="874" y="783"/>
                    <a:pt x="871" y="786"/>
                    <a:pt x="867" y="786"/>
                  </a:cubicBezTo>
                  <a:cubicBezTo>
                    <a:pt x="469" y="786"/>
                    <a:pt x="469" y="786"/>
                    <a:pt x="469" y="786"/>
                  </a:cubicBezTo>
                  <a:cubicBezTo>
                    <a:pt x="450" y="786"/>
                    <a:pt x="434" y="802"/>
                    <a:pt x="434" y="822"/>
                  </a:cubicBezTo>
                  <a:cubicBezTo>
                    <a:pt x="434" y="842"/>
                    <a:pt x="450" y="858"/>
                    <a:pt x="469" y="858"/>
                  </a:cubicBezTo>
                  <a:cubicBezTo>
                    <a:pt x="791" y="858"/>
                    <a:pt x="791" y="858"/>
                    <a:pt x="791" y="858"/>
                  </a:cubicBezTo>
                  <a:cubicBezTo>
                    <a:pt x="795" y="858"/>
                    <a:pt x="798" y="861"/>
                    <a:pt x="798" y="865"/>
                  </a:cubicBezTo>
                  <a:cubicBezTo>
                    <a:pt x="798" y="868"/>
                    <a:pt x="795" y="871"/>
                    <a:pt x="791" y="871"/>
                  </a:cubicBezTo>
                  <a:cubicBezTo>
                    <a:pt x="510" y="871"/>
                    <a:pt x="510" y="871"/>
                    <a:pt x="510" y="871"/>
                  </a:cubicBezTo>
                  <a:cubicBezTo>
                    <a:pt x="491" y="871"/>
                    <a:pt x="475" y="888"/>
                    <a:pt x="475" y="907"/>
                  </a:cubicBezTo>
                  <a:cubicBezTo>
                    <a:pt x="475" y="927"/>
                    <a:pt x="491" y="943"/>
                    <a:pt x="510" y="943"/>
                  </a:cubicBezTo>
                  <a:cubicBezTo>
                    <a:pt x="623" y="943"/>
                    <a:pt x="623" y="943"/>
                    <a:pt x="623" y="943"/>
                  </a:cubicBezTo>
                  <a:cubicBezTo>
                    <a:pt x="626" y="943"/>
                    <a:pt x="629" y="946"/>
                    <a:pt x="629" y="950"/>
                  </a:cubicBezTo>
                  <a:cubicBezTo>
                    <a:pt x="629" y="953"/>
                    <a:pt x="626" y="956"/>
                    <a:pt x="623" y="956"/>
                  </a:cubicBezTo>
                  <a:cubicBezTo>
                    <a:pt x="579" y="956"/>
                    <a:pt x="579" y="956"/>
                    <a:pt x="579" y="956"/>
                  </a:cubicBezTo>
                  <a:cubicBezTo>
                    <a:pt x="559" y="956"/>
                    <a:pt x="543" y="973"/>
                    <a:pt x="543" y="992"/>
                  </a:cubicBezTo>
                  <a:cubicBezTo>
                    <a:pt x="543" y="1012"/>
                    <a:pt x="559" y="1028"/>
                    <a:pt x="579" y="1028"/>
                  </a:cubicBezTo>
                  <a:cubicBezTo>
                    <a:pt x="637" y="1028"/>
                    <a:pt x="637" y="1028"/>
                    <a:pt x="637" y="1028"/>
                  </a:cubicBezTo>
                  <a:cubicBezTo>
                    <a:pt x="640" y="1028"/>
                    <a:pt x="643" y="1031"/>
                    <a:pt x="643" y="1035"/>
                  </a:cubicBezTo>
                  <a:cubicBezTo>
                    <a:pt x="643" y="1039"/>
                    <a:pt x="640" y="1042"/>
                    <a:pt x="637" y="1042"/>
                  </a:cubicBezTo>
                  <a:cubicBezTo>
                    <a:pt x="633" y="1042"/>
                    <a:pt x="633" y="1042"/>
                    <a:pt x="633" y="1042"/>
                  </a:cubicBezTo>
                  <a:cubicBezTo>
                    <a:pt x="613" y="1042"/>
                    <a:pt x="597" y="1058"/>
                    <a:pt x="597" y="1077"/>
                  </a:cubicBezTo>
                  <a:cubicBezTo>
                    <a:pt x="597" y="1097"/>
                    <a:pt x="613" y="1113"/>
                    <a:pt x="633" y="1113"/>
                  </a:cubicBezTo>
                  <a:cubicBezTo>
                    <a:pt x="750" y="1113"/>
                    <a:pt x="750" y="1113"/>
                    <a:pt x="750" y="1113"/>
                  </a:cubicBezTo>
                  <a:cubicBezTo>
                    <a:pt x="754" y="1113"/>
                    <a:pt x="757" y="1116"/>
                    <a:pt x="757" y="1120"/>
                  </a:cubicBezTo>
                  <a:cubicBezTo>
                    <a:pt x="757" y="1124"/>
                    <a:pt x="754" y="1127"/>
                    <a:pt x="750" y="1127"/>
                  </a:cubicBezTo>
                  <a:cubicBezTo>
                    <a:pt x="727" y="1127"/>
                    <a:pt x="727" y="1127"/>
                    <a:pt x="727" y="1127"/>
                  </a:cubicBezTo>
                  <a:cubicBezTo>
                    <a:pt x="707" y="1127"/>
                    <a:pt x="691" y="1143"/>
                    <a:pt x="691" y="1162"/>
                  </a:cubicBezTo>
                  <a:cubicBezTo>
                    <a:pt x="691" y="1182"/>
                    <a:pt x="707" y="1198"/>
                    <a:pt x="727" y="1198"/>
                  </a:cubicBezTo>
                  <a:cubicBezTo>
                    <a:pt x="1009" y="1198"/>
                    <a:pt x="1009" y="1198"/>
                    <a:pt x="1009" y="1198"/>
                  </a:cubicBezTo>
                  <a:cubicBezTo>
                    <a:pt x="1013" y="1198"/>
                    <a:pt x="1016" y="1201"/>
                    <a:pt x="1016" y="1205"/>
                  </a:cubicBezTo>
                  <a:cubicBezTo>
                    <a:pt x="1016" y="1209"/>
                    <a:pt x="1013" y="1212"/>
                    <a:pt x="1009" y="1212"/>
                  </a:cubicBezTo>
                  <a:cubicBezTo>
                    <a:pt x="786" y="1212"/>
                    <a:pt x="786" y="1212"/>
                    <a:pt x="786" y="1212"/>
                  </a:cubicBezTo>
                  <a:cubicBezTo>
                    <a:pt x="766" y="1212"/>
                    <a:pt x="750" y="1228"/>
                    <a:pt x="750" y="1247"/>
                  </a:cubicBezTo>
                  <a:cubicBezTo>
                    <a:pt x="750" y="1267"/>
                    <a:pt x="766" y="1283"/>
                    <a:pt x="786" y="1283"/>
                  </a:cubicBezTo>
                  <a:cubicBezTo>
                    <a:pt x="1124" y="1283"/>
                    <a:pt x="1124" y="1283"/>
                    <a:pt x="1124" y="1283"/>
                  </a:cubicBezTo>
                  <a:cubicBezTo>
                    <a:pt x="1127" y="1283"/>
                    <a:pt x="1130" y="1286"/>
                    <a:pt x="1130" y="1289"/>
                  </a:cubicBezTo>
                  <a:cubicBezTo>
                    <a:pt x="1129" y="1291"/>
                    <a:pt x="1125" y="1294"/>
                    <a:pt x="1120" y="1297"/>
                  </a:cubicBezTo>
                  <a:cubicBezTo>
                    <a:pt x="845" y="1297"/>
                    <a:pt x="845" y="1297"/>
                    <a:pt x="845" y="1297"/>
                  </a:cubicBezTo>
                  <a:cubicBezTo>
                    <a:pt x="825" y="1297"/>
                    <a:pt x="809" y="1313"/>
                    <a:pt x="809" y="1333"/>
                  </a:cubicBezTo>
                  <a:cubicBezTo>
                    <a:pt x="809" y="1352"/>
                    <a:pt x="825" y="1368"/>
                    <a:pt x="845" y="1368"/>
                  </a:cubicBezTo>
                  <a:cubicBezTo>
                    <a:pt x="1102" y="1368"/>
                    <a:pt x="1102" y="1368"/>
                    <a:pt x="1102" y="1368"/>
                  </a:cubicBezTo>
                  <a:cubicBezTo>
                    <a:pt x="1106" y="1368"/>
                    <a:pt x="1109" y="1371"/>
                    <a:pt x="1109" y="1375"/>
                  </a:cubicBezTo>
                  <a:cubicBezTo>
                    <a:pt x="1109" y="1379"/>
                    <a:pt x="1106" y="1382"/>
                    <a:pt x="1102" y="1382"/>
                  </a:cubicBezTo>
                  <a:cubicBezTo>
                    <a:pt x="887" y="1382"/>
                    <a:pt x="887" y="1382"/>
                    <a:pt x="887" y="1382"/>
                  </a:cubicBezTo>
                  <a:cubicBezTo>
                    <a:pt x="868" y="1382"/>
                    <a:pt x="852" y="1398"/>
                    <a:pt x="852" y="1418"/>
                  </a:cubicBezTo>
                  <a:cubicBezTo>
                    <a:pt x="852" y="1437"/>
                    <a:pt x="868" y="1453"/>
                    <a:pt x="887" y="1453"/>
                  </a:cubicBezTo>
                  <a:cubicBezTo>
                    <a:pt x="1040" y="1453"/>
                    <a:pt x="1040" y="1453"/>
                    <a:pt x="1040" y="1453"/>
                  </a:cubicBezTo>
                  <a:cubicBezTo>
                    <a:pt x="1044" y="1453"/>
                    <a:pt x="1047" y="1456"/>
                    <a:pt x="1047" y="1460"/>
                  </a:cubicBezTo>
                  <a:cubicBezTo>
                    <a:pt x="1047" y="1464"/>
                    <a:pt x="1044" y="1467"/>
                    <a:pt x="1040" y="1467"/>
                  </a:cubicBezTo>
                  <a:cubicBezTo>
                    <a:pt x="875" y="1467"/>
                    <a:pt x="875" y="1467"/>
                    <a:pt x="875" y="1467"/>
                  </a:cubicBezTo>
                  <a:cubicBezTo>
                    <a:pt x="856" y="1467"/>
                    <a:pt x="840" y="1483"/>
                    <a:pt x="840" y="1503"/>
                  </a:cubicBezTo>
                  <a:cubicBezTo>
                    <a:pt x="840" y="1522"/>
                    <a:pt x="856" y="1538"/>
                    <a:pt x="875" y="1538"/>
                  </a:cubicBezTo>
                  <a:cubicBezTo>
                    <a:pt x="959" y="1538"/>
                    <a:pt x="959" y="1538"/>
                    <a:pt x="959" y="1538"/>
                  </a:cubicBezTo>
                  <a:cubicBezTo>
                    <a:pt x="963" y="1538"/>
                    <a:pt x="966" y="1541"/>
                    <a:pt x="966" y="1545"/>
                  </a:cubicBezTo>
                  <a:cubicBezTo>
                    <a:pt x="966" y="1549"/>
                    <a:pt x="963" y="1552"/>
                    <a:pt x="959" y="1552"/>
                  </a:cubicBezTo>
                  <a:cubicBezTo>
                    <a:pt x="883" y="1552"/>
                    <a:pt x="883" y="1552"/>
                    <a:pt x="883" y="1552"/>
                  </a:cubicBezTo>
                  <a:cubicBezTo>
                    <a:pt x="863" y="1552"/>
                    <a:pt x="847" y="1568"/>
                    <a:pt x="847" y="1588"/>
                  </a:cubicBezTo>
                  <a:cubicBezTo>
                    <a:pt x="847" y="1607"/>
                    <a:pt x="863" y="1624"/>
                    <a:pt x="883" y="1624"/>
                  </a:cubicBezTo>
                  <a:cubicBezTo>
                    <a:pt x="925" y="1624"/>
                    <a:pt x="925" y="1624"/>
                    <a:pt x="925" y="1624"/>
                  </a:cubicBezTo>
                  <a:cubicBezTo>
                    <a:pt x="928" y="1624"/>
                    <a:pt x="931" y="1627"/>
                    <a:pt x="931" y="1630"/>
                  </a:cubicBezTo>
                  <a:cubicBezTo>
                    <a:pt x="931" y="1634"/>
                    <a:pt x="928" y="1637"/>
                    <a:pt x="925" y="1637"/>
                  </a:cubicBezTo>
                  <a:cubicBezTo>
                    <a:pt x="883" y="1637"/>
                    <a:pt x="883" y="1637"/>
                    <a:pt x="883" y="1637"/>
                  </a:cubicBezTo>
                  <a:cubicBezTo>
                    <a:pt x="878" y="1636"/>
                    <a:pt x="878" y="1636"/>
                    <a:pt x="878" y="1636"/>
                  </a:cubicBezTo>
                  <a:cubicBezTo>
                    <a:pt x="876" y="1636"/>
                    <a:pt x="876" y="1636"/>
                    <a:pt x="876" y="1636"/>
                  </a:cubicBezTo>
                  <a:cubicBezTo>
                    <a:pt x="660" y="1636"/>
                    <a:pt x="458" y="1552"/>
                    <a:pt x="305" y="1399"/>
                  </a:cubicBezTo>
                  <a:cubicBezTo>
                    <a:pt x="152" y="1246"/>
                    <a:pt x="68" y="1043"/>
                    <a:pt x="68" y="827"/>
                  </a:cubicBezTo>
                  <a:cubicBezTo>
                    <a:pt x="68" y="693"/>
                    <a:pt x="100" y="566"/>
                    <a:pt x="162" y="449"/>
                  </a:cubicBezTo>
                  <a:cubicBezTo>
                    <a:pt x="163" y="448"/>
                    <a:pt x="163" y="448"/>
                    <a:pt x="163" y="448"/>
                  </a:cubicBezTo>
                  <a:cubicBezTo>
                    <a:pt x="164" y="446"/>
                    <a:pt x="164" y="446"/>
                    <a:pt x="164" y="446"/>
                  </a:cubicBezTo>
                  <a:cubicBezTo>
                    <a:pt x="184" y="403"/>
                    <a:pt x="187" y="354"/>
                    <a:pt x="171" y="309"/>
                  </a:cubicBezTo>
                  <a:cubicBezTo>
                    <a:pt x="157" y="267"/>
                    <a:pt x="128" y="234"/>
                    <a:pt x="91" y="212"/>
                  </a:cubicBezTo>
                  <a:cubicBezTo>
                    <a:pt x="91" y="210"/>
                    <a:pt x="91" y="207"/>
                    <a:pt x="91" y="204"/>
                  </a:cubicBezTo>
                  <a:cubicBezTo>
                    <a:pt x="91" y="179"/>
                    <a:pt x="71" y="158"/>
                    <a:pt x="46" y="158"/>
                  </a:cubicBezTo>
                  <a:cubicBezTo>
                    <a:pt x="21" y="158"/>
                    <a:pt x="0" y="179"/>
                    <a:pt x="0" y="204"/>
                  </a:cubicBezTo>
                  <a:cubicBezTo>
                    <a:pt x="0" y="229"/>
                    <a:pt x="21" y="250"/>
                    <a:pt x="46" y="250"/>
                  </a:cubicBezTo>
                  <a:cubicBezTo>
                    <a:pt x="58" y="250"/>
                    <a:pt x="69" y="245"/>
                    <a:pt x="77" y="237"/>
                  </a:cubicBezTo>
                  <a:cubicBezTo>
                    <a:pt x="109" y="255"/>
                    <a:pt x="133" y="283"/>
                    <a:pt x="145" y="318"/>
                  </a:cubicBezTo>
                  <a:cubicBezTo>
                    <a:pt x="158" y="355"/>
                    <a:pt x="156" y="396"/>
                    <a:pt x="139" y="432"/>
                  </a:cubicBezTo>
                  <a:cubicBezTo>
                    <a:pt x="139" y="433"/>
                    <a:pt x="139" y="433"/>
                    <a:pt x="139" y="433"/>
                  </a:cubicBezTo>
                  <a:cubicBezTo>
                    <a:pt x="138" y="434"/>
                    <a:pt x="138" y="434"/>
                    <a:pt x="138" y="434"/>
                  </a:cubicBezTo>
                  <a:cubicBezTo>
                    <a:pt x="73" y="555"/>
                    <a:pt x="40" y="688"/>
                    <a:pt x="40" y="827"/>
                  </a:cubicBezTo>
                  <a:cubicBezTo>
                    <a:pt x="40" y="1051"/>
                    <a:pt x="127" y="1261"/>
                    <a:pt x="285" y="1419"/>
                  </a:cubicBezTo>
                  <a:cubicBezTo>
                    <a:pt x="443" y="1577"/>
                    <a:pt x="652" y="1664"/>
                    <a:pt x="875" y="1664"/>
                  </a:cubicBezTo>
                  <a:cubicBezTo>
                    <a:pt x="879" y="1665"/>
                    <a:pt x="879" y="1665"/>
                    <a:pt x="879" y="1665"/>
                  </a:cubicBezTo>
                  <a:cubicBezTo>
                    <a:pt x="925" y="1665"/>
                    <a:pt x="925" y="1665"/>
                    <a:pt x="925" y="1665"/>
                  </a:cubicBezTo>
                  <a:cubicBezTo>
                    <a:pt x="944" y="1665"/>
                    <a:pt x="959" y="1649"/>
                    <a:pt x="959" y="1630"/>
                  </a:cubicBezTo>
                  <a:cubicBezTo>
                    <a:pt x="959" y="1611"/>
                    <a:pt x="944" y="1596"/>
                    <a:pt x="925" y="1596"/>
                  </a:cubicBezTo>
                  <a:cubicBezTo>
                    <a:pt x="883" y="1596"/>
                    <a:pt x="883" y="1596"/>
                    <a:pt x="883" y="1596"/>
                  </a:cubicBezTo>
                  <a:cubicBezTo>
                    <a:pt x="879" y="1596"/>
                    <a:pt x="875" y="1592"/>
                    <a:pt x="875" y="1588"/>
                  </a:cubicBezTo>
                  <a:cubicBezTo>
                    <a:pt x="875" y="1583"/>
                    <a:pt x="879" y="1580"/>
                    <a:pt x="883" y="1580"/>
                  </a:cubicBezTo>
                  <a:cubicBezTo>
                    <a:pt x="959" y="1580"/>
                    <a:pt x="959" y="1580"/>
                    <a:pt x="959" y="1580"/>
                  </a:cubicBezTo>
                  <a:cubicBezTo>
                    <a:pt x="978" y="1580"/>
                    <a:pt x="994" y="1564"/>
                    <a:pt x="994" y="1545"/>
                  </a:cubicBezTo>
                  <a:cubicBezTo>
                    <a:pt x="994" y="1526"/>
                    <a:pt x="978" y="1510"/>
                    <a:pt x="959" y="1510"/>
                  </a:cubicBezTo>
                  <a:cubicBezTo>
                    <a:pt x="875" y="1510"/>
                    <a:pt x="875" y="1510"/>
                    <a:pt x="875" y="1510"/>
                  </a:cubicBezTo>
                  <a:cubicBezTo>
                    <a:pt x="871" y="1510"/>
                    <a:pt x="868" y="1507"/>
                    <a:pt x="868" y="1503"/>
                  </a:cubicBezTo>
                  <a:cubicBezTo>
                    <a:pt x="868" y="1498"/>
                    <a:pt x="871" y="1495"/>
                    <a:pt x="875" y="1495"/>
                  </a:cubicBezTo>
                  <a:cubicBezTo>
                    <a:pt x="1040" y="1495"/>
                    <a:pt x="1040" y="1495"/>
                    <a:pt x="1040" y="1495"/>
                  </a:cubicBezTo>
                  <a:cubicBezTo>
                    <a:pt x="1060" y="1495"/>
                    <a:pt x="1075" y="1479"/>
                    <a:pt x="1075" y="1460"/>
                  </a:cubicBezTo>
                  <a:cubicBezTo>
                    <a:pt x="1075" y="1441"/>
                    <a:pt x="1060" y="1425"/>
                    <a:pt x="1040" y="1425"/>
                  </a:cubicBezTo>
                  <a:cubicBezTo>
                    <a:pt x="887" y="1425"/>
                    <a:pt x="887" y="1425"/>
                    <a:pt x="887" y="1425"/>
                  </a:cubicBezTo>
                  <a:cubicBezTo>
                    <a:pt x="883" y="1425"/>
                    <a:pt x="880" y="1422"/>
                    <a:pt x="880" y="1418"/>
                  </a:cubicBezTo>
                  <a:cubicBezTo>
                    <a:pt x="880" y="1413"/>
                    <a:pt x="883" y="1410"/>
                    <a:pt x="887" y="1410"/>
                  </a:cubicBezTo>
                  <a:cubicBezTo>
                    <a:pt x="1102" y="1410"/>
                    <a:pt x="1102" y="1410"/>
                    <a:pt x="1102" y="1410"/>
                  </a:cubicBezTo>
                  <a:cubicBezTo>
                    <a:pt x="1121" y="1410"/>
                    <a:pt x="1137" y="1394"/>
                    <a:pt x="1137" y="1375"/>
                  </a:cubicBezTo>
                  <a:cubicBezTo>
                    <a:pt x="1137" y="1356"/>
                    <a:pt x="1121" y="1340"/>
                    <a:pt x="1102" y="1340"/>
                  </a:cubicBezTo>
                  <a:cubicBezTo>
                    <a:pt x="845" y="1340"/>
                    <a:pt x="845" y="1340"/>
                    <a:pt x="845" y="1340"/>
                  </a:cubicBezTo>
                  <a:cubicBezTo>
                    <a:pt x="840" y="1340"/>
                    <a:pt x="837" y="1337"/>
                    <a:pt x="837" y="1333"/>
                  </a:cubicBezTo>
                  <a:cubicBezTo>
                    <a:pt x="837" y="1328"/>
                    <a:pt x="840" y="1325"/>
                    <a:pt x="845" y="1325"/>
                  </a:cubicBezTo>
                  <a:cubicBezTo>
                    <a:pt x="1127" y="1325"/>
                    <a:pt x="1127" y="1325"/>
                    <a:pt x="1127" y="1325"/>
                  </a:cubicBezTo>
                  <a:cubicBezTo>
                    <a:pt x="1129" y="1323"/>
                    <a:pt x="1129" y="1323"/>
                    <a:pt x="1129" y="1323"/>
                  </a:cubicBezTo>
                  <a:cubicBezTo>
                    <a:pt x="1136" y="1320"/>
                    <a:pt x="1158" y="1309"/>
                    <a:pt x="1158" y="1290"/>
                  </a:cubicBezTo>
                  <a:cubicBezTo>
                    <a:pt x="1158" y="1271"/>
                    <a:pt x="1143" y="1255"/>
                    <a:pt x="1124" y="1255"/>
                  </a:cubicBezTo>
                  <a:cubicBezTo>
                    <a:pt x="786" y="1255"/>
                    <a:pt x="786" y="1255"/>
                    <a:pt x="786" y="1255"/>
                  </a:cubicBezTo>
                  <a:cubicBezTo>
                    <a:pt x="782" y="1255"/>
                    <a:pt x="778" y="1252"/>
                    <a:pt x="778" y="1247"/>
                  </a:cubicBezTo>
                  <a:cubicBezTo>
                    <a:pt x="778" y="1243"/>
                    <a:pt x="782" y="1240"/>
                    <a:pt x="786" y="1240"/>
                  </a:cubicBezTo>
                  <a:cubicBezTo>
                    <a:pt x="1009" y="1240"/>
                    <a:pt x="1009" y="1240"/>
                    <a:pt x="1009" y="1240"/>
                  </a:cubicBezTo>
                  <a:cubicBezTo>
                    <a:pt x="1029" y="1240"/>
                    <a:pt x="1044" y="1224"/>
                    <a:pt x="1044" y="1205"/>
                  </a:cubicBezTo>
                  <a:cubicBezTo>
                    <a:pt x="1044" y="1186"/>
                    <a:pt x="1029" y="1170"/>
                    <a:pt x="1009" y="1170"/>
                  </a:cubicBezTo>
                  <a:cubicBezTo>
                    <a:pt x="727" y="1170"/>
                    <a:pt x="727" y="1170"/>
                    <a:pt x="727" y="1170"/>
                  </a:cubicBezTo>
                  <a:cubicBezTo>
                    <a:pt x="723" y="1170"/>
                    <a:pt x="719" y="1167"/>
                    <a:pt x="719" y="1162"/>
                  </a:cubicBezTo>
                  <a:cubicBezTo>
                    <a:pt x="719" y="1158"/>
                    <a:pt x="723" y="1155"/>
                    <a:pt x="727" y="1155"/>
                  </a:cubicBezTo>
                  <a:cubicBezTo>
                    <a:pt x="750" y="1155"/>
                    <a:pt x="750" y="1155"/>
                    <a:pt x="750" y="1155"/>
                  </a:cubicBezTo>
                  <a:cubicBezTo>
                    <a:pt x="769" y="1155"/>
                    <a:pt x="785" y="1139"/>
                    <a:pt x="785" y="1120"/>
                  </a:cubicBezTo>
                  <a:cubicBezTo>
                    <a:pt x="785" y="1101"/>
                    <a:pt x="769" y="1085"/>
                    <a:pt x="750" y="1085"/>
                  </a:cubicBezTo>
                  <a:cubicBezTo>
                    <a:pt x="633" y="1085"/>
                    <a:pt x="633" y="1085"/>
                    <a:pt x="633" y="1085"/>
                  </a:cubicBezTo>
                  <a:cubicBezTo>
                    <a:pt x="629" y="1085"/>
                    <a:pt x="625" y="1082"/>
                    <a:pt x="625" y="1077"/>
                  </a:cubicBezTo>
                  <a:cubicBezTo>
                    <a:pt x="625" y="1073"/>
                    <a:pt x="629" y="1070"/>
                    <a:pt x="633" y="1070"/>
                  </a:cubicBezTo>
                  <a:cubicBezTo>
                    <a:pt x="637" y="1070"/>
                    <a:pt x="637" y="1070"/>
                    <a:pt x="637" y="1070"/>
                  </a:cubicBezTo>
                  <a:cubicBezTo>
                    <a:pt x="656" y="1070"/>
                    <a:pt x="671" y="1054"/>
                    <a:pt x="671" y="1035"/>
                  </a:cubicBezTo>
                  <a:cubicBezTo>
                    <a:pt x="671" y="1016"/>
                    <a:pt x="656" y="1000"/>
                    <a:pt x="637" y="1000"/>
                  </a:cubicBezTo>
                  <a:cubicBezTo>
                    <a:pt x="579" y="1000"/>
                    <a:pt x="579" y="1000"/>
                    <a:pt x="579" y="1000"/>
                  </a:cubicBezTo>
                  <a:cubicBezTo>
                    <a:pt x="575" y="1000"/>
                    <a:pt x="571" y="997"/>
                    <a:pt x="571" y="992"/>
                  </a:cubicBezTo>
                  <a:cubicBezTo>
                    <a:pt x="571" y="988"/>
                    <a:pt x="575" y="984"/>
                    <a:pt x="579" y="984"/>
                  </a:cubicBezTo>
                  <a:cubicBezTo>
                    <a:pt x="623" y="984"/>
                    <a:pt x="623" y="984"/>
                    <a:pt x="623" y="984"/>
                  </a:cubicBezTo>
                  <a:cubicBezTo>
                    <a:pt x="642" y="984"/>
                    <a:pt x="657" y="969"/>
                    <a:pt x="657" y="950"/>
                  </a:cubicBezTo>
                  <a:cubicBezTo>
                    <a:pt x="657" y="931"/>
                    <a:pt x="642" y="915"/>
                    <a:pt x="623" y="915"/>
                  </a:cubicBezTo>
                  <a:cubicBezTo>
                    <a:pt x="510" y="915"/>
                    <a:pt x="510" y="915"/>
                    <a:pt x="510" y="915"/>
                  </a:cubicBezTo>
                  <a:cubicBezTo>
                    <a:pt x="506" y="915"/>
                    <a:pt x="503" y="912"/>
                    <a:pt x="503" y="907"/>
                  </a:cubicBezTo>
                  <a:cubicBezTo>
                    <a:pt x="503" y="903"/>
                    <a:pt x="506" y="899"/>
                    <a:pt x="510" y="899"/>
                  </a:cubicBezTo>
                  <a:cubicBezTo>
                    <a:pt x="791" y="899"/>
                    <a:pt x="791" y="899"/>
                    <a:pt x="791" y="899"/>
                  </a:cubicBezTo>
                  <a:cubicBezTo>
                    <a:pt x="810" y="899"/>
                    <a:pt x="826" y="884"/>
                    <a:pt x="826" y="865"/>
                  </a:cubicBezTo>
                  <a:cubicBezTo>
                    <a:pt x="826" y="846"/>
                    <a:pt x="810" y="830"/>
                    <a:pt x="791" y="830"/>
                  </a:cubicBezTo>
                  <a:cubicBezTo>
                    <a:pt x="469" y="830"/>
                    <a:pt x="469" y="830"/>
                    <a:pt x="469" y="830"/>
                  </a:cubicBezTo>
                  <a:cubicBezTo>
                    <a:pt x="465" y="830"/>
                    <a:pt x="462" y="827"/>
                    <a:pt x="462" y="822"/>
                  </a:cubicBezTo>
                  <a:cubicBezTo>
                    <a:pt x="462" y="818"/>
                    <a:pt x="465" y="814"/>
                    <a:pt x="469" y="814"/>
                  </a:cubicBezTo>
                  <a:cubicBezTo>
                    <a:pt x="867" y="814"/>
                    <a:pt x="867" y="814"/>
                    <a:pt x="867" y="814"/>
                  </a:cubicBezTo>
                  <a:cubicBezTo>
                    <a:pt x="887" y="814"/>
                    <a:pt x="902" y="799"/>
                    <a:pt x="902" y="780"/>
                  </a:cubicBezTo>
                  <a:cubicBezTo>
                    <a:pt x="902" y="761"/>
                    <a:pt x="887" y="745"/>
                    <a:pt x="867" y="745"/>
                  </a:cubicBezTo>
                  <a:cubicBezTo>
                    <a:pt x="496" y="745"/>
                    <a:pt x="496" y="745"/>
                    <a:pt x="496" y="745"/>
                  </a:cubicBezTo>
                  <a:cubicBezTo>
                    <a:pt x="492" y="745"/>
                    <a:pt x="488" y="741"/>
                    <a:pt x="488" y="737"/>
                  </a:cubicBezTo>
                  <a:cubicBezTo>
                    <a:pt x="488" y="733"/>
                    <a:pt x="492" y="729"/>
                    <a:pt x="496" y="729"/>
                  </a:cubicBezTo>
                  <a:cubicBezTo>
                    <a:pt x="993" y="729"/>
                    <a:pt x="993" y="729"/>
                    <a:pt x="993" y="729"/>
                  </a:cubicBezTo>
                  <a:cubicBezTo>
                    <a:pt x="1012" y="729"/>
                    <a:pt x="1027" y="714"/>
                    <a:pt x="1027" y="695"/>
                  </a:cubicBezTo>
                  <a:cubicBezTo>
                    <a:pt x="1027" y="675"/>
                    <a:pt x="1012" y="660"/>
                    <a:pt x="993" y="660"/>
                  </a:cubicBezTo>
                  <a:cubicBezTo>
                    <a:pt x="472" y="660"/>
                    <a:pt x="472" y="660"/>
                    <a:pt x="472" y="660"/>
                  </a:cubicBezTo>
                  <a:cubicBezTo>
                    <a:pt x="468" y="660"/>
                    <a:pt x="464" y="656"/>
                    <a:pt x="464" y="652"/>
                  </a:cubicBezTo>
                  <a:cubicBezTo>
                    <a:pt x="464" y="648"/>
                    <a:pt x="468" y="644"/>
                    <a:pt x="472" y="644"/>
                  </a:cubicBezTo>
                  <a:cubicBezTo>
                    <a:pt x="999" y="644"/>
                    <a:pt x="999" y="644"/>
                    <a:pt x="999" y="644"/>
                  </a:cubicBezTo>
                  <a:cubicBezTo>
                    <a:pt x="1018" y="644"/>
                    <a:pt x="1033" y="629"/>
                    <a:pt x="1033" y="610"/>
                  </a:cubicBezTo>
                  <a:cubicBezTo>
                    <a:pt x="1033" y="594"/>
                    <a:pt x="1024" y="581"/>
                    <a:pt x="1009" y="576"/>
                  </a:cubicBezTo>
                  <a:cubicBezTo>
                    <a:pt x="1006" y="575"/>
                    <a:pt x="1006" y="575"/>
                    <a:pt x="1006" y="575"/>
                  </a:cubicBezTo>
                  <a:cubicBezTo>
                    <a:pt x="985" y="575"/>
                    <a:pt x="985" y="575"/>
                    <a:pt x="985" y="575"/>
                  </a:cubicBezTo>
                  <a:cubicBezTo>
                    <a:pt x="985" y="575"/>
                    <a:pt x="985" y="575"/>
                    <a:pt x="985" y="575"/>
                  </a:cubicBezTo>
                  <a:cubicBezTo>
                    <a:pt x="462" y="575"/>
                    <a:pt x="462" y="575"/>
                    <a:pt x="462" y="575"/>
                  </a:cubicBezTo>
                  <a:cubicBezTo>
                    <a:pt x="458" y="575"/>
                    <a:pt x="454" y="571"/>
                    <a:pt x="454" y="567"/>
                  </a:cubicBezTo>
                  <a:cubicBezTo>
                    <a:pt x="454" y="563"/>
                    <a:pt x="458" y="559"/>
                    <a:pt x="462" y="559"/>
                  </a:cubicBezTo>
                  <a:cubicBezTo>
                    <a:pt x="770" y="559"/>
                    <a:pt x="770" y="559"/>
                    <a:pt x="770" y="559"/>
                  </a:cubicBezTo>
                  <a:cubicBezTo>
                    <a:pt x="789" y="559"/>
                    <a:pt x="805" y="544"/>
                    <a:pt x="805" y="524"/>
                  </a:cubicBezTo>
                  <a:cubicBezTo>
                    <a:pt x="805" y="505"/>
                    <a:pt x="789" y="490"/>
                    <a:pt x="770" y="490"/>
                  </a:cubicBezTo>
                  <a:cubicBezTo>
                    <a:pt x="264" y="490"/>
                    <a:pt x="264" y="490"/>
                    <a:pt x="264" y="490"/>
                  </a:cubicBezTo>
                  <a:cubicBezTo>
                    <a:pt x="260" y="490"/>
                    <a:pt x="256" y="486"/>
                    <a:pt x="256" y="482"/>
                  </a:cubicBezTo>
                  <a:cubicBezTo>
                    <a:pt x="256" y="478"/>
                    <a:pt x="260" y="474"/>
                    <a:pt x="264" y="474"/>
                  </a:cubicBezTo>
                  <a:cubicBezTo>
                    <a:pt x="740" y="474"/>
                    <a:pt x="740" y="474"/>
                    <a:pt x="740" y="474"/>
                  </a:cubicBezTo>
                  <a:cubicBezTo>
                    <a:pt x="759" y="474"/>
                    <a:pt x="774" y="459"/>
                    <a:pt x="774" y="439"/>
                  </a:cubicBezTo>
                  <a:cubicBezTo>
                    <a:pt x="774" y="420"/>
                    <a:pt x="759" y="405"/>
                    <a:pt x="740" y="405"/>
                  </a:cubicBezTo>
                  <a:cubicBezTo>
                    <a:pt x="318" y="405"/>
                    <a:pt x="318" y="405"/>
                    <a:pt x="318" y="405"/>
                  </a:cubicBezTo>
                  <a:cubicBezTo>
                    <a:pt x="314" y="405"/>
                    <a:pt x="311" y="401"/>
                    <a:pt x="311" y="397"/>
                  </a:cubicBezTo>
                  <a:cubicBezTo>
                    <a:pt x="311" y="393"/>
                    <a:pt x="314" y="389"/>
                    <a:pt x="318" y="389"/>
                  </a:cubicBezTo>
                  <a:cubicBezTo>
                    <a:pt x="580" y="389"/>
                    <a:pt x="580" y="389"/>
                    <a:pt x="580" y="389"/>
                  </a:cubicBezTo>
                  <a:cubicBezTo>
                    <a:pt x="599" y="389"/>
                    <a:pt x="614" y="374"/>
                    <a:pt x="614" y="354"/>
                  </a:cubicBezTo>
                  <a:cubicBezTo>
                    <a:pt x="614" y="335"/>
                    <a:pt x="599" y="320"/>
                    <a:pt x="580" y="320"/>
                  </a:cubicBezTo>
                  <a:cubicBezTo>
                    <a:pt x="263" y="320"/>
                    <a:pt x="263" y="320"/>
                    <a:pt x="263" y="320"/>
                  </a:cubicBezTo>
                  <a:cubicBezTo>
                    <a:pt x="259" y="320"/>
                    <a:pt x="255" y="316"/>
                    <a:pt x="255" y="312"/>
                  </a:cubicBezTo>
                  <a:cubicBezTo>
                    <a:pt x="255" y="312"/>
                    <a:pt x="255" y="311"/>
                    <a:pt x="255" y="311"/>
                  </a:cubicBezTo>
                  <a:cubicBezTo>
                    <a:pt x="257" y="309"/>
                    <a:pt x="257" y="309"/>
                    <a:pt x="257" y="309"/>
                  </a:cubicBezTo>
                  <a:cubicBezTo>
                    <a:pt x="410" y="131"/>
                    <a:pt x="633" y="28"/>
                    <a:pt x="869" y="28"/>
                  </a:cubicBezTo>
                  <a:cubicBezTo>
                    <a:pt x="877" y="28"/>
                    <a:pt x="877" y="28"/>
                    <a:pt x="877" y="28"/>
                  </a:cubicBezTo>
                  <a:cubicBezTo>
                    <a:pt x="950" y="28"/>
                    <a:pt x="1022" y="38"/>
                    <a:pt x="1091" y="57"/>
                  </a:cubicBezTo>
                  <a:cubicBezTo>
                    <a:pt x="1093" y="58"/>
                    <a:pt x="1093" y="58"/>
                    <a:pt x="1093" y="58"/>
                  </a:cubicBezTo>
                  <a:cubicBezTo>
                    <a:pt x="1096" y="59"/>
                    <a:pt x="1096" y="62"/>
                    <a:pt x="1096" y="64"/>
                  </a:cubicBezTo>
                  <a:cubicBezTo>
                    <a:pt x="1096" y="68"/>
                    <a:pt x="1093" y="71"/>
                    <a:pt x="1089" y="71"/>
                  </a:cubicBezTo>
                  <a:cubicBezTo>
                    <a:pt x="1066" y="71"/>
                    <a:pt x="1066" y="71"/>
                    <a:pt x="1066" y="71"/>
                  </a:cubicBezTo>
                  <a:cubicBezTo>
                    <a:pt x="1046" y="71"/>
                    <a:pt x="1030" y="87"/>
                    <a:pt x="1030" y="107"/>
                  </a:cubicBezTo>
                  <a:cubicBezTo>
                    <a:pt x="1030" y="126"/>
                    <a:pt x="1046" y="142"/>
                    <a:pt x="1066" y="142"/>
                  </a:cubicBezTo>
                  <a:cubicBezTo>
                    <a:pt x="1289" y="142"/>
                    <a:pt x="1289" y="142"/>
                    <a:pt x="1289" y="142"/>
                  </a:cubicBezTo>
                  <a:cubicBezTo>
                    <a:pt x="1292" y="142"/>
                    <a:pt x="1295" y="145"/>
                    <a:pt x="1295" y="149"/>
                  </a:cubicBezTo>
                  <a:cubicBezTo>
                    <a:pt x="1295" y="153"/>
                    <a:pt x="1292" y="156"/>
                    <a:pt x="1289" y="156"/>
                  </a:cubicBezTo>
                  <a:cubicBezTo>
                    <a:pt x="1125" y="156"/>
                    <a:pt x="1125" y="156"/>
                    <a:pt x="1125" y="156"/>
                  </a:cubicBezTo>
                  <a:cubicBezTo>
                    <a:pt x="1105" y="156"/>
                    <a:pt x="1089" y="172"/>
                    <a:pt x="1089" y="192"/>
                  </a:cubicBezTo>
                  <a:cubicBezTo>
                    <a:pt x="1089" y="211"/>
                    <a:pt x="1105" y="227"/>
                    <a:pt x="1125" y="227"/>
                  </a:cubicBezTo>
                  <a:cubicBezTo>
                    <a:pt x="1398" y="227"/>
                    <a:pt x="1398" y="227"/>
                    <a:pt x="1398" y="227"/>
                  </a:cubicBezTo>
                  <a:cubicBezTo>
                    <a:pt x="1402" y="227"/>
                    <a:pt x="1405" y="230"/>
                    <a:pt x="1405" y="234"/>
                  </a:cubicBezTo>
                  <a:cubicBezTo>
                    <a:pt x="1405" y="238"/>
                    <a:pt x="1402" y="241"/>
                    <a:pt x="1398" y="241"/>
                  </a:cubicBezTo>
                  <a:cubicBezTo>
                    <a:pt x="1070" y="241"/>
                    <a:pt x="1070" y="241"/>
                    <a:pt x="1070" y="241"/>
                  </a:cubicBezTo>
                  <a:cubicBezTo>
                    <a:pt x="1051" y="241"/>
                    <a:pt x="1035" y="257"/>
                    <a:pt x="1035" y="277"/>
                  </a:cubicBezTo>
                  <a:cubicBezTo>
                    <a:pt x="1035" y="296"/>
                    <a:pt x="1051" y="313"/>
                    <a:pt x="1070" y="313"/>
                  </a:cubicBezTo>
                  <a:cubicBezTo>
                    <a:pt x="1442" y="313"/>
                    <a:pt x="1442" y="313"/>
                    <a:pt x="1442" y="313"/>
                  </a:cubicBezTo>
                  <a:cubicBezTo>
                    <a:pt x="1445" y="313"/>
                    <a:pt x="1448" y="316"/>
                    <a:pt x="1448" y="319"/>
                  </a:cubicBezTo>
                  <a:cubicBezTo>
                    <a:pt x="1448" y="323"/>
                    <a:pt x="1445" y="326"/>
                    <a:pt x="1442" y="326"/>
                  </a:cubicBezTo>
                  <a:cubicBezTo>
                    <a:pt x="1124" y="326"/>
                    <a:pt x="1124" y="326"/>
                    <a:pt x="1124" y="326"/>
                  </a:cubicBezTo>
                  <a:cubicBezTo>
                    <a:pt x="1104" y="326"/>
                    <a:pt x="1088" y="342"/>
                    <a:pt x="1088" y="362"/>
                  </a:cubicBezTo>
                  <a:cubicBezTo>
                    <a:pt x="1088" y="382"/>
                    <a:pt x="1104" y="398"/>
                    <a:pt x="1124" y="398"/>
                  </a:cubicBezTo>
                  <a:cubicBezTo>
                    <a:pt x="1547" y="398"/>
                    <a:pt x="1547" y="398"/>
                    <a:pt x="1547" y="398"/>
                  </a:cubicBezTo>
                  <a:cubicBezTo>
                    <a:pt x="1549" y="398"/>
                    <a:pt x="1551" y="399"/>
                    <a:pt x="1552" y="401"/>
                  </a:cubicBezTo>
                  <a:cubicBezTo>
                    <a:pt x="1555" y="404"/>
                    <a:pt x="1555" y="404"/>
                    <a:pt x="1555" y="404"/>
                  </a:cubicBezTo>
                  <a:cubicBezTo>
                    <a:pt x="1634" y="531"/>
                    <a:pt x="1676" y="677"/>
                    <a:pt x="1676" y="827"/>
                  </a:cubicBezTo>
                  <a:cubicBezTo>
                    <a:pt x="1676" y="835"/>
                    <a:pt x="1676" y="835"/>
                    <a:pt x="1676" y="835"/>
                  </a:cubicBezTo>
                  <a:cubicBezTo>
                    <a:pt x="1676" y="835"/>
                    <a:pt x="1676" y="835"/>
                    <a:pt x="1676" y="835"/>
                  </a:cubicBezTo>
                  <a:cubicBezTo>
                    <a:pt x="1676" y="1204"/>
                    <a:pt x="1427" y="1525"/>
                    <a:pt x="1071" y="1617"/>
                  </a:cubicBezTo>
                  <a:cubicBezTo>
                    <a:pt x="1062" y="1618"/>
                    <a:pt x="1062" y="1618"/>
                    <a:pt x="1062" y="1618"/>
                  </a:cubicBezTo>
                  <a:cubicBezTo>
                    <a:pt x="1061" y="1619"/>
                    <a:pt x="1061" y="1619"/>
                    <a:pt x="1061" y="1619"/>
                  </a:cubicBezTo>
                  <a:cubicBezTo>
                    <a:pt x="969" y="1641"/>
                    <a:pt x="911" y="1732"/>
                    <a:pt x="927" y="1824"/>
                  </a:cubicBezTo>
                  <a:cubicBezTo>
                    <a:pt x="897" y="1832"/>
                    <a:pt x="897" y="1832"/>
                    <a:pt x="897" y="1832"/>
                  </a:cubicBezTo>
                  <a:cubicBezTo>
                    <a:pt x="919" y="1920"/>
                    <a:pt x="919" y="1920"/>
                    <a:pt x="919" y="1920"/>
                  </a:cubicBezTo>
                  <a:cubicBezTo>
                    <a:pt x="1007" y="1898"/>
                    <a:pt x="1007" y="1898"/>
                    <a:pt x="1007" y="1898"/>
                  </a:cubicBezTo>
                  <a:cubicBezTo>
                    <a:pt x="985" y="1810"/>
                    <a:pt x="985" y="1810"/>
                    <a:pt x="985" y="1810"/>
                  </a:cubicBezTo>
                  <a:cubicBezTo>
                    <a:pt x="955" y="1817"/>
                    <a:pt x="955" y="1817"/>
                    <a:pt x="955" y="1817"/>
                  </a:cubicBezTo>
                  <a:cubicBezTo>
                    <a:pt x="942" y="1740"/>
                    <a:pt x="991" y="1665"/>
                    <a:pt x="1067" y="1646"/>
                  </a:cubicBezTo>
                  <a:cubicBezTo>
                    <a:pt x="1076" y="1644"/>
                    <a:pt x="1076" y="1644"/>
                    <a:pt x="1076" y="1644"/>
                  </a:cubicBezTo>
                  <a:cubicBezTo>
                    <a:pt x="1077" y="1644"/>
                    <a:pt x="1077" y="1644"/>
                    <a:pt x="1077" y="1644"/>
                  </a:cubicBezTo>
                  <a:cubicBezTo>
                    <a:pt x="1446" y="1549"/>
                    <a:pt x="1704" y="1217"/>
                    <a:pt x="1704" y="836"/>
                  </a:cubicBezTo>
                  <a:cubicBezTo>
                    <a:pt x="1704" y="828"/>
                    <a:pt x="1704" y="828"/>
                    <a:pt x="1704" y="828"/>
                  </a:cubicBezTo>
                  <a:cubicBezTo>
                    <a:pt x="1704" y="827"/>
                    <a:pt x="1704" y="827"/>
                    <a:pt x="1704" y="827"/>
                  </a:cubicBezTo>
                  <a:cubicBezTo>
                    <a:pt x="1704" y="672"/>
                    <a:pt x="1660" y="520"/>
                    <a:pt x="1578" y="389"/>
                  </a:cubicBezTo>
                  <a:close/>
                  <a:moveTo>
                    <a:pt x="61" y="213"/>
                  </a:moveTo>
                  <a:cubicBezTo>
                    <a:pt x="61" y="213"/>
                    <a:pt x="61" y="213"/>
                    <a:pt x="61" y="213"/>
                  </a:cubicBezTo>
                  <a:cubicBezTo>
                    <a:pt x="61" y="213"/>
                    <a:pt x="61" y="213"/>
                    <a:pt x="61" y="213"/>
                  </a:cubicBezTo>
                  <a:cubicBezTo>
                    <a:pt x="58" y="218"/>
                    <a:pt x="52" y="222"/>
                    <a:pt x="46" y="222"/>
                  </a:cubicBezTo>
                  <a:cubicBezTo>
                    <a:pt x="36" y="222"/>
                    <a:pt x="28" y="214"/>
                    <a:pt x="28" y="204"/>
                  </a:cubicBezTo>
                  <a:cubicBezTo>
                    <a:pt x="28" y="194"/>
                    <a:pt x="36" y="186"/>
                    <a:pt x="46" y="186"/>
                  </a:cubicBezTo>
                  <a:cubicBezTo>
                    <a:pt x="55" y="186"/>
                    <a:pt x="63" y="194"/>
                    <a:pt x="63" y="204"/>
                  </a:cubicBezTo>
                  <a:cubicBezTo>
                    <a:pt x="63" y="207"/>
                    <a:pt x="62" y="210"/>
                    <a:pt x="61" y="213"/>
                  </a:cubicBezTo>
                  <a:close/>
                  <a:moveTo>
                    <a:pt x="974" y="1878"/>
                  </a:moveTo>
                  <a:cubicBezTo>
                    <a:pt x="939" y="1886"/>
                    <a:pt x="939" y="1886"/>
                    <a:pt x="939" y="1886"/>
                  </a:cubicBezTo>
                  <a:cubicBezTo>
                    <a:pt x="931" y="1852"/>
                    <a:pt x="931" y="1852"/>
                    <a:pt x="931" y="1852"/>
                  </a:cubicBezTo>
                  <a:cubicBezTo>
                    <a:pt x="965" y="1844"/>
                    <a:pt x="965" y="1844"/>
                    <a:pt x="965" y="1844"/>
                  </a:cubicBezTo>
                  <a:lnTo>
                    <a:pt x="974" y="1878"/>
                  </a:ln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Segoe UI" panose="020B0502040204020203" pitchFamily="34" charset="0"/>
                <a:cs typeface="Segoe UI" panose="020B0502040204020203" pitchFamily="34" charset="0"/>
              </a:endParaRPr>
            </a:p>
          </p:txBody>
        </p:sp>
        <p:grpSp>
          <p:nvGrpSpPr>
            <p:cNvPr id="13" name="Group 12"/>
            <p:cNvGrpSpPr/>
            <p:nvPr/>
          </p:nvGrpSpPr>
          <p:grpSpPr>
            <a:xfrm>
              <a:off x="708218" y="5065288"/>
              <a:ext cx="1094816" cy="1316607"/>
              <a:chOff x="6790054" y="1915428"/>
              <a:chExt cx="1094816" cy="1316607"/>
            </a:xfrm>
          </p:grpSpPr>
          <p:pic>
            <p:nvPicPr>
              <p:cNvPr id="14" name="Picture 13"/>
              <p:cNvPicPr>
                <a:picLocks noChangeAspect="1"/>
              </p:cNvPicPr>
              <p:nvPr/>
            </p:nvPicPr>
            <p:blipFill>
              <a:blip r:embed="rId3"/>
              <a:stretch>
                <a:fillRect/>
              </a:stretch>
            </p:blipFill>
            <p:spPr>
              <a:xfrm>
                <a:off x="6790054" y="1915428"/>
                <a:ext cx="619953" cy="1166969"/>
              </a:xfrm>
              <a:prstGeom prst="rect">
                <a:avLst/>
              </a:prstGeom>
            </p:spPr>
          </p:pic>
          <p:grpSp>
            <p:nvGrpSpPr>
              <p:cNvPr id="15" name="Group 14"/>
              <p:cNvGrpSpPr>
                <a:grpSpLocks noChangeAspect="1"/>
              </p:cNvGrpSpPr>
              <p:nvPr/>
            </p:nvGrpSpPr>
            <p:grpSpPr>
              <a:xfrm>
                <a:off x="6935144" y="2491170"/>
                <a:ext cx="949726" cy="740865"/>
                <a:chOff x="1507436" y="1799127"/>
                <a:chExt cx="3681068" cy="2752580"/>
              </a:xfrm>
            </p:grpSpPr>
            <p:sp>
              <p:nvSpPr>
                <p:cNvPr id="16" name="Rectangle 15"/>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8" name="Rectangle 17"/>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9" name="Isosceles Triangle 18"/>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0" name="Rectangle 19"/>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1"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Segoe UI" panose="020B0502040204020203" pitchFamily="34" charset="0"/>
                    <a:cs typeface="Segoe UI" panose="020B0502040204020203" pitchFamily="34" charset="0"/>
                  </a:endParaRPr>
                </a:p>
              </p:txBody>
            </p:sp>
            <p:sp>
              <p:nvSpPr>
                <p:cNvPr id="22" name="5-Point Star 21"/>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grpSp>
      </p:grpSp>
    </p:spTree>
    <p:extLst>
      <p:ext uri="{BB962C8B-B14F-4D97-AF65-F5344CB8AC3E}">
        <p14:creationId xmlns:p14="http://schemas.microsoft.com/office/powerpoint/2010/main" val="18766452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a4b27f1d-77e4-4dca-9357-fbbca2f6c7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Scenarios for using the Web Application Proxy</a:t>
            </a:r>
          </a:p>
        </p:txBody>
      </p:sp>
      <p:sp>
        <p:nvSpPr>
          <p:cNvPr id="4" name="TextBox 3"/>
          <p:cNvSpPr txBox="1"/>
          <p:nvPr/>
        </p:nvSpPr>
        <p:spPr>
          <a:xfrm>
            <a:off x="272374" y="796979"/>
            <a:ext cx="8463064" cy="2000548"/>
          </a:xfrm>
          <a:prstGeom prst="rect">
            <a:avLst/>
          </a:prstGeom>
          <a:noFill/>
        </p:spPr>
        <p:txBody>
          <a:bodyPr wrap="square" rtlCol="0">
            <a:spAutoFit/>
          </a:bodyPr>
          <a:lstStyle/>
          <a:p>
            <a:pPr lvl="0" fontAlgn="base">
              <a:spcBef>
                <a:spcPct val="0"/>
              </a:spcBef>
              <a:spcAft>
                <a:spcPct val="0"/>
              </a:spcAft>
            </a:pPr>
            <a:r>
              <a:rPr lang="en-US" sz="2800" dirty="0">
                <a:solidFill>
                  <a:srgbClr val="000000"/>
                </a:solidFill>
                <a:latin typeface="Segoe UI" panose="020B0502040204020203" pitchFamily="34" charset="0"/>
                <a:ea typeface="Segoe UI" panose="020B0502040204020203" pitchFamily="34" charset="0"/>
                <a:cs typeface="Segoe UI" panose="020B0502040204020203" pitchFamily="34" charset="0"/>
              </a:rPr>
              <a:t>You can use the Web Application Proxy to publish: </a:t>
            </a:r>
          </a:p>
          <a:p>
            <a:pPr marL="457200" lvl="0" indent="-457200" fontAlgn="base">
              <a:spcBef>
                <a:spcPct val="0"/>
              </a:spcBef>
              <a:spcAft>
                <a:spcPct val="0"/>
              </a:spcAft>
              <a:buClr>
                <a:srgbClr val="0070C0"/>
              </a:buClr>
              <a:buFont typeface="Arial" panose="020B0604020202020204" pitchFamily="34" charset="0"/>
              <a:buChar char="•"/>
            </a:pPr>
            <a:r>
              <a:rPr lang="en-US" sz="2400" dirty="0">
                <a:solidFill>
                  <a:srgbClr val="000000"/>
                </a:solidFill>
                <a:latin typeface="Segoe UI" panose="020B0502040204020203" pitchFamily="34" charset="0"/>
                <a:ea typeface="Segoe UI" panose="020B0502040204020203" pitchFamily="34" charset="0"/>
                <a:cs typeface="Segoe UI" panose="020B0502040204020203" pitchFamily="34" charset="0"/>
              </a:rPr>
              <a:t>SharePoint services</a:t>
            </a:r>
            <a:endParaRPr lang="en-US" sz="28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457200" lvl="0" indent="-457200" fontAlgn="base">
              <a:spcBef>
                <a:spcPct val="0"/>
              </a:spcBef>
              <a:spcAft>
                <a:spcPct val="0"/>
              </a:spcAft>
              <a:buClr>
                <a:srgbClr val="0070C0"/>
              </a:buClr>
              <a:buFont typeface="Arial" panose="020B0604020202020204" pitchFamily="34" charset="0"/>
              <a:buChar char="•"/>
            </a:pPr>
            <a:r>
              <a:rPr lang="en-US" sz="2400" dirty="0">
                <a:solidFill>
                  <a:srgbClr val="000000"/>
                </a:solidFill>
                <a:latin typeface="Segoe UI" panose="020B0502040204020203" pitchFamily="34" charset="0"/>
                <a:ea typeface="Segoe UI" panose="020B0502040204020203" pitchFamily="34" charset="0"/>
                <a:cs typeface="Segoe UI" panose="020B0502040204020203" pitchFamily="34" charset="0"/>
              </a:rPr>
              <a:t>Exchange services</a:t>
            </a:r>
          </a:p>
          <a:p>
            <a:pPr marL="457200" lvl="0" indent="-457200" fontAlgn="base">
              <a:spcBef>
                <a:spcPct val="0"/>
              </a:spcBef>
              <a:spcAft>
                <a:spcPct val="0"/>
              </a:spcAft>
              <a:buClr>
                <a:srgbClr val="0070C0"/>
              </a:buClr>
              <a:buFont typeface="Arial" panose="020B0604020202020204" pitchFamily="34" charset="0"/>
              <a:buChar char="•"/>
            </a:pPr>
            <a:r>
              <a:rPr lang="en-US" sz="2400" dirty="0">
                <a:solidFill>
                  <a:srgbClr val="000000"/>
                </a:solidFill>
                <a:latin typeface="Segoe UI" panose="020B0502040204020203" pitchFamily="34" charset="0"/>
                <a:ea typeface="Segoe UI" panose="020B0502040204020203" pitchFamily="34" charset="0"/>
                <a:cs typeface="Segoe UI" panose="020B0502040204020203" pitchFamily="34" charset="0"/>
              </a:rPr>
              <a:t>Remote Desktop Gateway services</a:t>
            </a:r>
          </a:p>
          <a:p>
            <a:pPr marL="457200" lvl="0" indent="-457200" fontAlgn="base">
              <a:spcBef>
                <a:spcPct val="0"/>
              </a:spcBef>
              <a:spcAft>
                <a:spcPct val="0"/>
              </a:spcAft>
              <a:buClr>
                <a:srgbClr val="0070C0"/>
              </a:buClr>
              <a:buFont typeface="Arial" panose="020B0604020202020204" pitchFamily="34" charset="0"/>
              <a:buChar char="•"/>
            </a:pPr>
            <a:r>
              <a:rPr lang="en-US" sz="2400" dirty="0">
                <a:solidFill>
                  <a:srgbClr val="000000"/>
                </a:solidFill>
                <a:latin typeface="Segoe UI" panose="020B0502040204020203" pitchFamily="34" charset="0"/>
                <a:ea typeface="Segoe UI" panose="020B0502040204020203" pitchFamily="34" charset="0"/>
                <a:cs typeface="Segoe UI" panose="020B0502040204020203" pitchFamily="34" charset="0"/>
              </a:rPr>
              <a:t>Other, custom line-of-business applications</a:t>
            </a:r>
          </a:p>
        </p:txBody>
      </p:sp>
      <p:grpSp>
        <p:nvGrpSpPr>
          <p:cNvPr id="5" name="Group 4" descr="An illustration showing the typical topology used in scenarios for the Web Application Proxy to publish Microsoft applications and other line-of-business (LOB) applications. Starting from the left are the various clients on the Internet connecting through a firewall to access the Web Application Proxy. This traffic proceeds through another, optional firewall to the required infrastructure components and to the applications on the back-end servers on the corporate network. The required infrastructure components include AD DS and AD FS.&#10;&#10;"/>
          <p:cNvGrpSpPr/>
          <p:nvPr/>
        </p:nvGrpSpPr>
        <p:grpSpPr>
          <a:xfrm>
            <a:off x="456572" y="2891644"/>
            <a:ext cx="8977429" cy="3755443"/>
            <a:chOff x="456572" y="2999221"/>
            <a:chExt cx="8977429" cy="3755443"/>
          </a:xfrm>
        </p:grpSpPr>
        <p:cxnSp>
          <p:nvCxnSpPr>
            <p:cNvPr id="6" name="Straight Connector 5"/>
            <p:cNvCxnSpPr/>
            <p:nvPr/>
          </p:nvCxnSpPr>
          <p:spPr>
            <a:xfrm flipH="1">
              <a:off x="7201045" y="6024192"/>
              <a:ext cx="52916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7195980" y="5129480"/>
              <a:ext cx="52916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0" idx="1"/>
            </p:cNvCxnSpPr>
            <p:nvPr/>
          </p:nvCxnSpPr>
          <p:spPr>
            <a:xfrm flipH="1">
              <a:off x="7119891" y="4234768"/>
              <a:ext cx="52916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195513" y="5175019"/>
              <a:ext cx="492437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757238" y="3795713"/>
              <a:ext cx="1438275" cy="2595562"/>
            </a:xfrm>
            <a:custGeom>
              <a:avLst/>
              <a:gdLst>
                <a:gd name="connsiteX0" fmla="*/ 0 w 1438275"/>
                <a:gd name="connsiteY0" fmla="*/ 0 h 2595562"/>
                <a:gd name="connsiteX1" fmla="*/ 9525 w 1438275"/>
                <a:gd name="connsiteY1" fmla="*/ 2595562 h 2595562"/>
                <a:gd name="connsiteX2" fmla="*/ 1438275 w 1438275"/>
                <a:gd name="connsiteY2" fmla="*/ 2581275 h 2595562"/>
                <a:gd name="connsiteX3" fmla="*/ 1433512 w 1438275"/>
                <a:gd name="connsiteY3" fmla="*/ 233362 h 2595562"/>
                <a:gd name="connsiteX4" fmla="*/ 457200 w 1438275"/>
                <a:gd name="connsiteY4" fmla="*/ 252412 h 2595562"/>
                <a:gd name="connsiteX5" fmla="*/ 0 w 1438275"/>
                <a:gd name="connsiteY5" fmla="*/ 0 h 2595562"/>
                <a:gd name="connsiteX0" fmla="*/ 0 w 1438275"/>
                <a:gd name="connsiteY0" fmla="*/ 0 h 2595562"/>
                <a:gd name="connsiteX1" fmla="*/ 9525 w 1438275"/>
                <a:gd name="connsiteY1" fmla="*/ 2595562 h 2595562"/>
                <a:gd name="connsiteX2" fmla="*/ 1438275 w 1438275"/>
                <a:gd name="connsiteY2" fmla="*/ 2581275 h 2595562"/>
                <a:gd name="connsiteX3" fmla="*/ 1433512 w 1438275"/>
                <a:gd name="connsiteY3" fmla="*/ 233362 h 2595562"/>
                <a:gd name="connsiteX4" fmla="*/ 457200 w 1438275"/>
                <a:gd name="connsiteY4" fmla="*/ 252412 h 2595562"/>
                <a:gd name="connsiteX5" fmla="*/ 0 w 1438275"/>
                <a:gd name="connsiteY5" fmla="*/ 0 h 2595562"/>
                <a:gd name="connsiteX0" fmla="*/ 0 w 1438275"/>
                <a:gd name="connsiteY0" fmla="*/ 0 h 2595562"/>
                <a:gd name="connsiteX1" fmla="*/ 9525 w 1438275"/>
                <a:gd name="connsiteY1" fmla="*/ 2595562 h 2595562"/>
                <a:gd name="connsiteX2" fmla="*/ 1438275 w 1438275"/>
                <a:gd name="connsiteY2" fmla="*/ 2581275 h 2595562"/>
                <a:gd name="connsiteX3" fmla="*/ 1433512 w 1438275"/>
                <a:gd name="connsiteY3" fmla="*/ 233362 h 2595562"/>
                <a:gd name="connsiteX4" fmla="*/ 457200 w 1438275"/>
                <a:gd name="connsiteY4" fmla="*/ 252412 h 2595562"/>
                <a:gd name="connsiteX5" fmla="*/ 0 w 1438275"/>
                <a:gd name="connsiteY5" fmla="*/ 0 h 2595562"/>
                <a:gd name="connsiteX0" fmla="*/ 0 w 1438275"/>
                <a:gd name="connsiteY0" fmla="*/ 0 h 2595562"/>
                <a:gd name="connsiteX1" fmla="*/ 9525 w 1438275"/>
                <a:gd name="connsiteY1" fmla="*/ 2595562 h 2595562"/>
                <a:gd name="connsiteX2" fmla="*/ 1438275 w 1438275"/>
                <a:gd name="connsiteY2" fmla="*/ 2581275 h 2595562"/>
                <a:gd name="connsiteX3" fmla="*/ 1433512 w 1438275"/>
                <a:gd name="connsiteY3" fmla="*/ 233362 h 2595562"/>
                <a:gd name="connsiteX4" fmla="*/ 457200 w 1438275"/>
                <a:gd name="connsiteY4" fmla="*/ 252412 h 2595562"/>
                <a:gd name="connsiteX5" fmla="*/ 0 w 1438275"/>
                <a:gd name="connsiteY5" fmla="*/ 0 h 2595562"/>
                <a:gd name="connsiteX0" fmla="*/ 0 w 1438275"/>
                <a:gd name="connsiteY0" fmla="*/ 0 h 2595562"/>
                <a:gd name="connsiteX1" fmla="*/ 9525 w 1438275"/>
                <a:gd name="connsiteY1" fmla="*/ 2595562 h 2595562"/>
                <a:gd name="connsiteX2" fmla="*/ 1438275 w 1438275"/>
                <a:gd name="connsiteY2" fmla="*/ 2581275 h 2595562"/>
                <a:gd name="connsiteX3" fmla="*/ 1433512 w 1438275"/>
                <a:gd name="connsiteY3" fmla="*/ 233362 h 2595562"/>
                <a:gd name="connsiteX4" fmla="*/ 457200 w 1438275"/>
                <a:gd name="connsiteY4" fmla="*/ 252412 h 2595562"/>
                <a:gd name="connsiteX5" fmla="*/ 0 w 1438275"/>
                <a:gd name="connsiteY5" fmla="*/ 0 h 259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8275" h="2595562">
                  <a:moveTo>
                    <a:pt x="0" y="0"/>
                  </a:moveTo>
                  <a:lnTo>
                    <a:pt x="9525" y="2595562"/>
                  </a:lnTo>
                  <a:lnTo>
                    <a:pt x="1438275" y="2581275"/>
                  </a:lnTo>
                  <a:cubicBezTo>
                    <a:pt x="1436687" y="1798637"/>
                    <a:pt x="1435100" y="1016000"/>
                    <a:pt x="1433512" y="233362"/>
                  </a:cubicBezTo>
                  <a:lnTo>
                    <a:pt x="457200" y="252412"/>
                  </a:lnTo>
                  <a:cubicBezTo>
                    <a:pt x="128588" y="258763"/>
                    <a:pt x="119062" y="141287"/>
                    <a:pt x="0" y="0"/>
                  </a:cubicBezTo>
                  <a:close/>
                </a:path>
              </a:pathLst>
            </a:custGeom>
            <a:solidFill>
              <a:srgbClr val="BBC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latin typeface="Segoe UI" panose="020B0502040204020203" pitchFamily="34" charset="0"/>
                <a:cs typeface="Segoe UI" panose="020B0502040204020203" pitchFamily="34" charset="0"/>
              </a:endParaRPr>
            </a:p>
          </p:txBody>
        </p:sp>
        <p:pic>
          <p:nvPicPr>
            <p:cNvPr id="11" name="Picture 10"/>
            <p:cNvPicPr>
              <a:picLocks noChangeAspect="1"/>
            </p:cNvPicPr>
            <p:nvPr/>
          </p:nvPicPr>
          <p:blipFill>
            <a:blip r:embed="rId3"/>
            <a:stretch>
              <a:fillRect/>
            </a:stretch>
          </p:blipFill>
          <p:spPr>
            <a:xfrm>
              <a:off x="456572" y="3369167"/>
              <a:ext cx="975635" cy="552004"/>
            </a:xfrm>
            <a:prstGeom prst="rect">
              <a:avLst/>
            </a:prstGeom>
          </p:spPr>
        </p:pic>
        <p:grpSp>
          <p:nvGrpSpPr>
            <p:cNvPr id="12" name="Group 11"/>
            <p:cNvGrpSpPr/>
            <p:nvPr/>
          </p:nvGrpSpPr>
          <p:grpSpPr>
            <a:xfrm>
              <a:off x="6653212" y="3580880"/>
              <a:ext cx="607218" cy="3122339"/>
              <a:chOff x="6653212" y="3580880"/>
              <a:chExt cx="607218" cy="3122339"/>
            </a:xfrm>
          </p:grpSpPr>
          <p:grpSp>
            <p:nvGrpSpPr>
              <p:cNvPr id="90" name="Group 89"/>
              <p:cNvGrpSpPr/>
              <p:nvPr/>
            </p:nvGrpSpPr>
            <p:grpSpPr>
              <a:xfrm>
                <a:off x="6653212" y="3580880"/>
                <a:ext cx="607218" cy="3122339"/>
                <a:chOff x="6653212" y="3580880"/>
                <a:chExt cx="607218" cy="3122339"/>
              </a:xfrm>
            </p:grpSpPr>
            <p:grpSp>
              <p:nvGrpSpPr>
                <p:cNvPr id="92" name="Group 91"/>
                <p:cNvGrpSpPr/>
                <p:nvPr/>
              </p:nvGrpSpPr>
              <p:grpSpPr>
                <a:xfrm rot="5400000">
                  <a:off x="5582596" y="4663438"/>
                  <a:ext cx="2750867" cy="585752"/>
                  <a:chOff x="4734713" y="4387988"/>
                  <a:chExt cx="2001306" cy="535590"/>
                </a:xfrm>
              </p:grpSpPr>
              <p:sp>
                <p:nvSpPr>
                  <p:cNvPr id="94" name="Rectangle 93"/>
                  <p:cNvSpPr/>
                  <p:nvPr/>
                </p:nvSpPr>
                <p:spPr bwMode="auto">
                  <a:xfrm>
                    <a:off x="4916048" y="4387988"/>
                    <a:ext cx="1819971" cy="535590"/>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5" name="Oval 94"/>
                  <p:cNvSpPr/>
                  <p:nvPr/>
                </p:nvSpPr>
                <p:spPr bwMode="auto">
                  <a:xfrm>
                    <a:off x="4734713" y="4387988"/>
                    <a:ext cx="362670" cy="535590"/>
                  </a:xfrm>
                  <a:prstGeom prst="ellipse">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93" name="Oval 92"/>
                <p:cNvSpPr/>
                <p:nvPr/>
              </p:nvSpPr>
              <p:spPr>
                <a:xfrm>
                  <a:off x="6653212" y="6103144"/>
                  <a:ext cx="607218" cy="6000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latin typeface="Segoe UI" panose="020B0502040204020203" pitchFamily="34" charset="0"/>
                    <a:cs typeface="Segoe UI" panose="020B0502040204020203" pitchFamily="34" charset="0"/>
                  </a:endParaRPr>
                </a:p>
              </p:txBody>
            </p:sp>
          </p:grpSp>
          <p:sp>
            <p:nvSpPr>
              <p:cNvPr id="91" name="Oval 90"/>
              <p:cNvSpPr/>
              <p:nvPr/>
            </p:nvSpPr>
            <p:spPr>
              <a:xfrm>
                <a:off x="6682380" y="6134698"/>
                <a:ext cx="548882" cy="548882"/>
              </a:xfrm>
              <a:prstGeom prst="ellipse">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latin typeface="Segoe UI" panose="020B0502040204020203" pitchFamily="34" charset="0"/>
                  <a:cs typeface="Segoe UI" panose="020B0502040204020203" pitchFamily="34" charset="0"/>
                </a:endParaRPr>
              </a:p>
            </p:txBody>
          </p:sp>
        </p:grpSp>
        <p:grpSp>
          <p:nvGrpSpPr>
            <p:cNvPr id="13" name="Group 12"/>
            <p:cNvGrpSpPr>
              <a:grpSpLocks noChangeAspect="1"/>
            </p:cNvGrpSpPr>
            <p:nvPr/>
          </p:nvGrpSpPr>
          <p:grpSpPr>
            <a:xfrm>
              <a:off x="2684850" y="4884420"/>
              <a:ext cx="836851" cy="548164"/>
              <a:chOff x="3034223" y="2037174"/>
              <a:chExt cx="2311441" cy="1478128"/>
            </a:xfrm>
          </p:grpSpPr>
          <p:sp>
            <p:nvSpPr>
              <p:cNvPr id="75" name="Rectangle 74"/>
              <p:cNvSpPr/>
              <p:nvPr/>
            </p:nvSpPr>
            <p:spPr bwMode="auto">
              <a:xfrm>
                <a:off x="3037597" y="2049462"/>
                <a:ext cx="2305927" cy="14658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76" name="Rectangle 75"/>
              <p:cNvSpPr/>
              <p:nvPr/>
            </p:nvSpPr>
            <p:spPr bwMode="auto">
              <a:xfrm>
                <a:off x="3037597"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77" name="Rectangle 76"/>
              <p:cNvSpPr/>
              <p:nvPr/>
            </p:nvSpPr>
            <p:spPr bwMode="auto">
              <a:xfrm>
                <a:off x="3816348"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78" name="Rectangle 77"/>
              <p:cNvSpPr/>
              <p:nvPr/>
            </p:nvSpPr>
            <p:spPr bwMode="auto">
              <a:xfrm>
                <a:off x="4601284" y="203717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79" name="Rectangle 78"/>
              <p:cNvSpPr/>
              <p:nvPr/>
            </p:nvSpPr>
            <p:spPr bwMode="auto">
              <a:xfrm>
                <a:off x="3037597"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0" name="Rectangle 79"/>
              <p:cNvSpPr/>
              <p:nvPr/>
            </p:nvSpPr>
            <p:spPr bwMode="auto">
              <a:xfrm>
                <a:off x="3815074"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1" name="Rectangle 80"/>
              <p:cNvSpPr/>
              <p:nvPr/>
            </p:nvSpPr>
            <p:spPr bwMode="auto">
              <a:xfrm>
                <a:off x="4603424" y="2799680"/>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2" name="Rectangle 81"/>
              <p:cNvSpPr/>
              <p:nvPr/>
            </p:nvSpPr>
            <p:spPr bwMode="auto">
              <a:xfrm>
                <a:off x="3034223" y="2421945"/>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3" name="Rectangle 82"/>
              <p:cNvSpPr/>
              <p:nvPr/>
            </p:nvSpPr>
            <p:spPr bwMode="auto">
              <a:xfrm>
                <a:off x="5016480" y="2422921"/>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4" name="Rectangle 83"/>
              <p:cNvSpPr/>
              <p:nvPr/>
            </p:nvSpPr>
            <p:spPr bwMode="auto">
              <a:xfrm>
                <a:off x="3448320" y="242194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5" name="Rectangle 84"/>
              <p:cNvSpPr/>
              <p:nvPr/>
            </p:nvSpPr>
            <p:spPr bwMode="auto">
              <a:xfrm>
                <a:off x="4232304" y="242194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6" name="Rectangle 85"/>
              <p:cNvSpPr/>
              <p:nvPr/>
            </p:nvSpPr>
            <p:spPr bwMode="auto">
              <a:xfrm>
                <a:off x="3037597" y="3178354"/>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7" name="Rectangle 86"/>
              <p:cNvSpPr/>
              <p:nvPr/>
            </p:nvSpPr>
            <p:spPr bwMode="auto">
              <a:xfrm>
                <a:off x="4974544" y="3178352"/>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8" name="Rectangle 87"/>
              <p:cNvSpPr/>
              <p:nvPr/>
            </p:nvSpPr>
            <p:spPr bwMode="auto">
              <a:xfrm>
                <a:off x="3405343" y="3178353"/>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9" name="Rectangle 88"/>
              <p:cNvSpPr/>
              <p:nvPr/>
            </p:nvSpPr>
            <p:spPr bwMode="auto">
              <a:xfrm>
                <a:off x="4190560" y="317835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14" name="Group 13"/>
            <p:cNvGrpSpPr>
              <a:grpSpLocks noChangeAspect="1"/>
            </p:cNvGrpSpPr>
            <p:nvPr/>
          </p:nvGrpSpPr>
          <p:grpSpPr>
            <a:xfrm>
              <a:off x="5275291" y="4877987"/>
              <a:ext cx="836851" cy="548164"/>
              <a:chOff x="3034223" y="2037174"/>
              <a:chExt cx="2311441" cy="1478128"/>
            </a:xfrm>
          </p:grpSpPr>
          <p:sp>
            <p:nvSpPr>
              <p:cNvPr id="60" name="Rectangle 59"/>
              <p:cNvSpPr/>
              <p:nvPr/>
            </p:nvSpPr>
            <p:spPr bwMode="auto">
              <a:xfrm>
                <a:off x="3037597" y="2049462"/>
                <a:ext cx="2305927" cy="14658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1" name="Rectangle 60"/>
              <p:cNvSpPr/>
              <p:nvPr/>
            </p:nvSpPr>
            <p:spPr bwMode="auto">
              <a:xfrm>
                <a:off x="3037597"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2" name="Rectangle 61"/>
              <p:cNvSpPr/>
              <p:nvPr/>
            </p:nvSpPr>
            <p:spPr bwMode="auto">
              <a:xfrm>
                <a:off x="3816348"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3" name="Rectangle 62"/>
              <p:cNvSpPr/>
              <p:nvPr/>
            </p:nvSpPr>
            <p:spPr bwMode="auto">
              <a:xfrm>
                <a:off x="4601284" y="203717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4" name="Rectangle 63"/>
              <p:cNvSpPr/>
              <p:nvPr/>
            </p:nvSpPr>
            <p:spPr bwMode="auto">
              <a:xfrm>
                <a:off x="3037597"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5" name="Rectangle 64"/>
              <p:cNvSpPr/>
              <p:nvPr/>
            </p:nvSpPr>
            <p:spPr bwMode="auto">
              <a:xfrm>
                <a:off x="3815074"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6" name="Rectangle 65"/>
              <p:cNvSpPr/>
              <p:nvPr/>
            </p:nvSpPr>
            <p:spPr bwMode="auto">
              <a:xfrm>
                <a:off x="4603424" y="2799680"/>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7" name="Rectangle 66"/>
              <p:cNvSpPr/>
              <p:nvPr/>
            </p:nvSpPr>
            <p:spPr bwMode="auto">
              <a:xfrm>
                <a:off x="3034223" y="2421945"/>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8" name="Rectangle 67"/>
              <p:cNvSpPr/>
              <p:nvPr/>
            </p:nvSpPr>
            <p:spPr bwMode="auto">
              <a:xfrm>
                <a:off x="5016480" y="2422921"/>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9" name="Rectangle 68"/>
              <p:cNvSpPr/>
              <p:nvPr/>
            </p:nvSpPr>
            <p:spPr bwMode="auto">
              <a:xfrm>
                <a:off x="3448320" y="242194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70" name="Rectangle 69"/>
              <p:cNvSpPr/>
              <p:nvPr/>
            </p:nvSpPr>
            <p:spPr bwMode="auto">
              <a:xfrm>
                <a:off x="4232304" y="242194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71" name="Rectangle 70"/>
              <p:cNvSpPr/>
              <p:nvPr/>
            </p:nvSpPr>
            <p:spPr bwMode="auto">
              <a:xfrm>
                <a:off x="3037597" y="3178354"/>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72" name="Rectangle 71"/>
              <p:cNvSpPr/>
              <p:nvPr/>
            </p:nvSpPr>
            <p:spPr bwMode="auto">
              <a:xfrm>
                <a:off x="4974544" y="3178352"/>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73" name="Rectangle 72"/>
              <p:cNvSpPr/>
              <p:nvPr/>
            </p:nvSpPr>
            <p:spPr bwMode="auto">
              <a:xfrm>
                <a:off x="3405343" y="3178353"/>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74" name="Rectangle 73"/>
              <p:cNvSpPr/>
              <p:nvPr/>
            </p:nvSpPr>
            <p:spPr bwMode="auto">
              <a:xfrm>
                <a:off x="4190560" y="317835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pic>
          <p:nvPicPr>
            <p:cNvPr id="15" name="Picture 14"/>
            <p:cNvPicPr>
              <a:picLocks noChangeAspect="1"/>
            </p:cNvPicPr>
            <p:nvPr/>
          </p:nvPicPr>
          <p:blipFill>
            <a:blip r:embed="rId4"/>
            <a:stretch>
              <a:fillRect/>
            </a:stretch>
          </p:blipFill>
          <p:spPr>
            <a:xfrm>
              <a:off x="4257553" y="4800792"/>
              <a:ext cx="350204" cy="659207"/>
            </a:xfrm>
            <a:prstGeom prst="rect">
              <a:avLst/>
            </a:prstGeom>
          </p:spPr>
        </p:pic>
        <p:pic>
          <p:nvPicPr>
            <p:cNvPr id="16" name="Picture 15"/>
            <p:cNvPicPr>
              <a:picLocks noChangeAspect="1"/>
            </p:cNvPicPr>
            <p:nvPr/>
          </p:nvPicPr>
          <p:blipFill>
            <a:blip r:embed="rId4"/>
            <a:stretch>
              <a:fillRect/>
            </a:stretch>
          </p:blipFill>
          <p:spPr>
            <a:xfrm>
              <a:off x="7676360" y="5685220"/>
              <a:ext cx="350204" cy="659207"/>
            </a:xfrm>
            <a:prstGeom prst="rect">
              <a:avLst/>
            </a:prstGeom>
          </p:spPr>
        </p:pic>
        <p:pic>
          <p:nvPicPr>
            <p:cNvPr id="17" name="Picture 16"/>
            <p:cNvPicPr>
              <a:picLocks noChangeAspect="1"/>
            </p:cNvPicPr>
            <p:nvPr/>
          </p:nvPicPr>
          <p:blipFill>
            <a:blip r:embed="rId4"/>
            <a:stretch>
              <a:fillRect/>
            </a:stretch>
          </p:blipFill>
          <p:spPr>
            <a:xfrm>
              <a:off x="7670698" y="4766943"/>
              <a:ext cx="350204" cy="659207"/>
            </a:xfrm>
            <a:prstGeom prst="rect">
              <a:avLst/>
            </a:prstGeom>
          </p:spPr>
        </p:pic>
        <p:grpSp>
          <p:nvGrpSpPr>
            <p:cNvPr id="18" name="Group 11"/>
            <p:cNvGrpSpPr>
              <a:grpSpLocks noChangeAspect="1"/>
            </p:cNvGrpSpPr>
            <p:nvPr/>
          </p:nvGrpSpPr>
          <p:grpSpPr bwMode="auto">
            <a:xfrm>
              <a:off x="1041046" y="4210098"/>
              <a:ext cx="886814" cy="508327"/>
              <a:chOff x="2381" y="1391"/>
              <a:chExt cx="1366" cy="783"/>
            </a:xfrm>
          </p:grpSpPr>
          <p:sp>
            <p:nvSpPr>
              <p:cNvPr id="55" name="AutoShape 10"/>
              <p:cNvSpPr>
                <a:spLocks noChangeAspect="1" noChangeArrowheads="1" noTextEdit="1"/>
              </p:cNvSpPr>
              <p:nvPr/>
            </p:nvSpPr>
            <p:spPr bwMode="auto">
              <a:xfrm>
                <a:off x="2381" y="1399"/>
                <a:ext cx="1346" cy="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Segoe UI" panose="020B0502040204020203" pitchFamily="34" charset="0"/>
                  <a:cs typeface="Segoe UI" panose="020B0502040204020203" pitchFamily="34" charset="0"/>
                </a:endParaRPr>
              </a:p>
            </p:txBody>
          </p:sp>
          <p:sp>
            <p:nvSpPr>
              <p:cNvPr id="56" name="Rectangle 12"/>
              <p:cNvSpPr>
                <a:spLocks noChangeArrowheads="1"/>
              </p:cNvSpPr>
              <p:nvPr/>
            </p:nvSpPr>
            <p:spPr bwMode="auto">
              <a:xfrm>
                <a:off x="2549" y="1391"/>
                <a:ext cx="1026" cy="709"/>
              </a:xfrm>
              <a:prstGeom prst="rect">
                <a:avLst/>
              </a:prstGeom>
              <a:solidFill>
                <a:schemeClr val="tx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Segoe UI" panose="020B0502040204020203" pitchFamily="34" charset="0"/>
                  <a:cs typeface="Segoe UI" panose="020B0502040204020203" pitchFamily="34" charset="0"/>
                </a:endParaRPr>
              </a:p>
            </p:txBody>
          </p:sp>
          <p:sp>
            <p:nvSpPr>
              <p:cNvPr id="57" name="Oval 13"/>
              <p:cNvSpPr>
                <a:spLocks noChangeArrowheads="1"/>
              </p:cNvSpPr>
              <p:nvPr/>
            </p:nvSpPr>
            <p:spPr bwMode="auto">
              <a:xfrm>
                <a:off x="3051" y="1406"/>
                <a:ext cx="22" cy="2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Segoe UI" panose="020B0502040204020203" pitchFamily="34" charset="0"/>
                  <a:cs typeface="Segoe UI" panose="020B0502040204020203" pitchFamily="34" charset="0"/>
                </a:endParaRPr>
              </a:p>
            </p:txBody>
          </p:sp>
          <p:sp>
            <p:nvSpPr>
              <p:cNvPr id="58" name="Rectangle 14"/>
              <p:cNvSpPr>
                <a:spLocks noChangeArrowheads="1"/>
              </p:cNvSpPr>
              <p:nvPr/>
            </p:nvSpPr>
            <p:spPr bwMode="auto">
              <a:xfrm>
                <a:off x="2583" y="1434"/>
                <a:ext cx="958" cy="62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Segoe UI" panose="020B0502040204020203" pitchFamily="34" charset="0"/>
                  <a:cs typeface="Segoe UI" panose="020B0502040204020203" pitchFamily="34" charset="0"/>
                </a:endParaRPr>
              </a:p>
            </p:txBody>
          </p:sp>
          <p:sp>
            <p:nvSpPr>
              <p:cNvPr id="59" name="Freeform 15"/>
              <p:cNvSpPr>
                <a:spLocks/>
              </p:cNvSpPr>
              <p:nvPr/>
            </p:nvSpPr>
            <p:spPr bwMode="auto">
              <a:xfrm>
                <a:off x="2416" y="2120"/>
                <a:ext cx="1331" cy="54"/>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Segoe UI" panose="020B0502040204020203" pitchFamily="34" charset="0"/>
                  <a:cs typeface="Segoe UI" panose="020B0502040204020203" pitchFamily="34" charset="0"/>
                </a:endParaRPr>
              </a:p>
            </p:txBody>
          </p:sp>
        </p:grpSp>
        <p:pic>
          <p:nvPicPr>
            <p:cNvPr id="19" name="Picture 18"/>
            <p:cNvPicPr>
              <a:picLocks noChangeAspect="1"/>
            </p:cNvPicPr>
            <p:nvPr/>
          </p:nvPicPr>
          <p:blipFill>
            <a:blip r:embed="rId5"/>
            <a:stretch>
              <a:fillRect/>
            </a:stretch>
          </p:blipFill>
          <p:spPr>
            <a:xfrm>
              <a:off x="1160742" y="4890642"/>
              <a:ext cx="645049" cy="401510"/>
            </a:xfrm>
            <a:prstGeom prst="rect">
              <a:avLst/>
            </a:prstGeom>
          </p:spPr>
        </p:pic>
        <p:grpSp>
          <p:nvGrpSpPr>
            <p:cNvPr id="20" name="Group 13"/>
            <p:cNvGrpSpPr>
              <a:grpSpLocks noChangeAspect="1"/>
            </p:cNvGrpSpPr>
            <p:nvPr/>
          </p:nvGrpSpPr>
          <p:grpSpPr bwMode="auto">
            <a:xfrm>
              <a:off x="1283744" y="5469820"/>
              <a:ext cx="384537" cy="696144"/>
              <a:chOff x="2093" y="1089"/>
              <a:chExt cx="522" cy="945"/>
            </a:xfrm>
          </p:grpSpPr>
          <p:sp>
            <p:nvSpPr>
              <p:cNvPr id="48" name="AutoShape 12"/>
              <p:cNvSpPr>
                <a:spLocks noChangeAspect="1" noChangeArrowheads="1" noTextEdit="1"/>
              </p:cNvSpPr>
              <p:nvPr/>
            </p:nvSpPr>
            <p:spPr bwMode="auto">
              <a:xfrm>
                <a:off x="2093" y="1089"/>
                <a:ext cx="522"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Segoe UI" panose="020B0502040204020203" pitchFamily="34" charset="0"/>
                  <a:cs typeface="Segoe UI" panose="020B0502040204020203" pitchFamily="34" charset="0"/>
                </a:endParaRPr>
              </a:p>
            </p:txBody>
          </p:sp>
          <p:sp>
            <p:nvSpPr>
              <p:cNvPr id="49" name="Freeform 14"/>
              <p:cNvSpPr>
                <a:spLocks/>
              </p:cNvSpPr>
              <p:nvPr/>
            </p:nvSpPr>
            <p:spPr bwMode="auto">
              <a:xfrm>
                <a:off x="2098" y="1094"/>
                <a:ext cx="522" cy="935"/>
              </a:xfrm>
              <a:custGeom>
                <a:avLst/>
                <a:gdLst>
                  <a:gd name="T0" fmla="*/ 108 w 108"/>
                  <a:gd name="T1" fmla="*/ 188 h 196"/>
                  <a:gd name="T2" fmla="*/ 99 w 108"/>
                  <a:gd name="T3" fmla="*/ 196 h 196"/>
                  <a:gd name="T4" fmla="*/ 8 w 108"/>
                  <a:gd name="T5" fmla="*/ 196 h 196"/>
                  <a:gd name="T6" fmla="*/ 0 w 108"/>
                  <a:gd name="T7" fmla="*/ 188 h 196"/>
                  <a:gd name="T8" fmla="*/ 0 w 108"/>
                  <a:gd name="T9" fmla="*/ 8 h 196"/>
                  <a:gd name="T10" fmla="*/ 8 w 108"/>
                  <a:gd name="T11" fmla="*/ 0 h 196"/>
                  <a:gd name="T12" fmla="*/ 99 w 108"/>
                  <a:gd name="T13" fmla="*/ 0 h 196"/>
                  <a:gd name="T14" fmla="*/ 108 w 108"/>
                  <a:gd name="T15" fmla="*/ 8 h 196"/>
                  <a:gd name="T16" fmla="*/ 108 w 108"/>
                  <a:gd name="T17" fmla="*/ 18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96">
                    <a:moveTo>
                      <a:pt x="108" y="188"/>
                    </a:moveTo>
                    <a:cubicBezTo>
                      <a:pt x="108" y="192"/>
                      <a:pt x="104" y="196"/>
                      <a:pt x="99" y="196"/>
                    </a:cubicBezTo>
                    <a:cubicBezTo>
                      <a:pt x="8" y="196"/>
                      <a:pt x="8" y="196"/>
                      <a:pt x="8" y="196"/>
                    </a:cubicBezTo>
                    <a:cubicBezTo>
                      <a:pt x="4" y="196"/>
                      <a:pt x="0" y="192"/>
                      <a:pt x="0" y="188"/>
                    </a:cubicBezTo>
                    <a:cubicBezTo>
                      <a:pt x="0" y="8"/>
                      <a:pt x="0" y="8"/>
                      <a:pt x="0" y="8"/>
                    </a:cubicBezTo>
                    <a:cubicBezTo>
                      <a:pt x="0" y="4"/>
                      <a:pt x="4" y="0"/>
                      <a:pt x="8" y="0"/>
                    </a:cubicBezTo>
                    <a:cubicBezTo>
                      <a:pt x="99" y="0"/>
                      <a:pt x="99" y="0"/>
                      <a:pt x="99" y="0"/>
                    </a:cubicBezTo>
                    <a:cubicBezTo>
                      <a:pt x="104" y="0"/>
                      <a:pt x="108" y="4"/>
                      <a:pt x="108" y="8"/>
                    </a:cubicBezTo>
                    <a:lnTo>
                      <a:pt x="108" y="18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Segoe UI" panose="020B0502040204020203" pitchFamily="34" charset="0"/>
                  <a:cs typeface="Segoe UI" panose="020B0502040204020203" pitchFamily="34" charset="0"/>
                </a:endParaRPr>
              </a:p>
            </p:txBody>
          </p:sp>
          <p:sp>
            <p:nvSpPr>
              <p:cNvPr id="50" name="Rectangle 15"/>
              <p:cNvSpPr>
                <a:spLocks noChangeArrowheads="1"/>
              </p:cNvSpPr>
              <p:nvPr/>
            </p:nvSpPr>
            <p:spPr bwMode="auto">
              <a:xfrm>
                <a:off x="2122" y="1227"/>
                <a:ext cx="469" cy="6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Segoe UI" panose="020B0502040204020203" pitchFamily="34" charset="0"/>
                  <a:cs typeface="Segoe UI" panose="020B0502040204020203" pitchFamily="34" charset="0"/>
                </a:endParaRPr>
              </a:p>
            </p:txBody>
          </p:sp>
          <p:sp>
            <p:nvSpPr>
              <p:cNvPr id="51" name="Freeform 16"/>
              <p:cNvSpPr>
                <a:spLocks/>
              </p:cNvSpPr>
              <p:nvPr/>
            </p:nvSpPr>
            <p:spPr bwMode="auto">
              <a:xfrm>
                <a:off x="2214" y="1146"/>
                <a:ext cx="285" cy="15"/>
              </a:xfrm>
              <a:custGeom>
                <a:avLst/>
                <a:gdLst>
                  <a:gd name="T0" fmla="*/ 59 w 59"/>
                  <a:gd name="T1" fmla="*/ 2 h 3"/>
                  <a:gd name="T2" fmla="*/ 58 w 59"/>
                  <a:gd name="T3" fmla="*/ 3 h 3"/>
                  <a:gd name="T4" fmla="*/ 1 w 59"/>
                  <a:gd name="T5" fmla="*/ 3 h 3"/>
                  <a:gd name="T6" fmla="*/ 0 w 59"/>
                  <a:gd name="T7" fmla="*/ 2 h 3"/>
                  <a:gd name="T8" fmla="*/ 0 w 59"/>
                  <a:gd name="T9" fmla="*/ 2 h 3"/>
                  <a:gd name="T10" fmla="*/ 1 w 59"/>
                  <a:gd name="T11" fmla="*/ 0 h 3"/>
                  <a:gd name="T12" fmla="*/ 58 w 59"/>
                  <a:gd name="T13" fmla="*/ 0 h 3"/>
                  <a:gd name="T14" fmla="*/ 59 w 59"/>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
                    <a:moveTo>
                      <a:pt x="59" y="2"/>
                    </a:moveTo>
                    <a:cubicBezTo>
                      <a:pt x="59" y="2"/>
                      <a:pt x="59" y="3"/>
                      <a:pt x="58" y="3"/>
                    </a:cubicBezTo>
                    <a:cubicBezTo>
                      <a:pt x="1" y="3"/>
                      <a:pt x="1" y="3"/>
                      <a:pt x="1" y="3"/>
                    </a:cubicBezTo>
                    <a:cubicBezTo>
                      <a:pt x="0" y="3"/>
                      <a:pt x="0" y="2"/>
                      <a:pt x="0" y="2"/>
                    </a:cubicBezTo>
                    <a:cubicBezTo>
                      <a:pt x="0" y="2"/>
                      <a:pt x="0" y="2"/>
                      <a:pt x="0" y="2"/>
                    </a:cubicBezTo>
                    <a:cubicBezTo>
                      <a:pt x="0" y="1"/>
                      <a:pt x="0" y="0"/>
                      <a:pt x="1" y="0"/>
                    </a:cubicBezTo>
                    <a:cubicBezTo>
                      <a:pt x="58" y="0"/>
                      <a:pt x="58" y="0"/>
                      <a:pt x="58" y="0"/>
                    </a:cubicBezTo>
                    <a:cubicBezTo>
                      <a:pt x="59" y="0"/>
                      <a:pt x="59" y="1"/>
                      <a:pt x="59" y="2"/>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Segoe UI" panose="020B0502040204020203" pitchFamily="34" charset="0"/>
                  <a:cs typeface="Segoe UI" panose="020B0502040204020203" pitchFamily="34" charset="0"/>
                </a:endParaRPr>
              </a:p>
            </p:txBody>
          </p:sp>
          <p:sp>
            <p:nvSpPr>
              <p:cNvPr id="52" name="Freeform 17"/>
              <p:cNvSpPr>
                <a:spLocks/>
              </p:cNvSpPr>
              <p:nvPr/>
            </p:nvSpPr>
            <p:spPr bwMode="auto">
              <a:xfrm>
                <a:off x="2122" y="1948"/>
                <a:ext cx="53" cy="29"/>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10"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10" y="0"/>
                      <a:pt x="11" y="2"/>
                      <a:pt x="11" y="3"/>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Segoe UI" panose="020B0502040204020203" pitchFamily="34" charset="0"/>
                  <a:cs typeface="Segoe UI" panose="020B0502040204020203" pitchFamily="34" charset="0"/>
                </a:endParaRPr>
              </a:p>
            </p:txBody>
          </p:sp>
          <p:sp>
            <p:nvSpPr>
              <p:cNvPr id="53" name="Freeform 18"/>
              <p:cNvSpPr>
                <a:spLocks/>
              </p:cNvSpPr>
              <p:nvPr/>
            </p:nvSpPr>
            <p:spPr bwMode="auto">
              <a:xfrm>
                <a:off x="2538" y="1948"/>
                <a:ext cx="53" cy="29"/>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9"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9" y="0"/>
                      <a:pt x="11" y="2"/>
                      <a:pt x="11" y="3"/>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Segoe UI" panose="020B0502040204020203" pitchFamily="34" charset="0"/>
                  <a:cs typeface="Segoe UI" panose="020B0502040204020203" pitchFamily="34" charset="0"/>
                </a:endParaRPr>
              </a:p>
            </p:txBody>
          </p:sp>
          <p:sp>
            <p:nvSpPr>
              <p:cNvPr id="54" name="Freeform 19"/>
              <p:cNvSpPr>
                <a:spLocks/>
              </p:cNvSpPr>
              <p:nvPr/>
            </p:nvSpPr>
            <p:spPr bwMode="auto">
              <a:xfrm>
                <a:off x="2301" y="1934"/>
                <a:ext cx="111" cy="57"/>
              </a:xfrm>
              <a:custGeom>
                <a:avLst/>
                <a:gdLst>
                  <a:gd name="T0" fmla="*/ 23 w 23"/>
                  <a:gd name="T1" fmla="*/ 6 h 12"/>
                  <a:gd name="T2" fmla="*/ 17 w 23"/>
                  <a:gd name="T3" fmla="*/ 12 h 12"/>
                  <a:gd name="T4" fmla="*/ 6 w 23"/>
                  <a:gd name="T5" fmla="*/ 12 h 12"/>
                  <a:gd name="T6" fmla="*/ 0 w 23"/>
                  <a:gd name="T7" fmla="*/ 6 h 12"/>
                  <a:gd name="T8" fmla="*/ 0 w 23"/>
                  <a:gd name="T9" fmla="*/ 6 h 12"/>
                  <a:gd name="T10" fmla="*/ 6 w 23"/>
                  <a:gd name="T11" fmla="*/ 0 h 12"/>
                  <a:gd name="T12" fmla="*/ 17 w 23"/>
                  <a:gd name="T13" fmla="*/ 0 h 12"/>
                  <a:gd name="T14" fmla="*/ 23 w 2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2">
                    <a:moveTo>
                      <a:pt x="23" y="6"/>
                    </a:moveTo>
                    <a:cubicBezTo>
                      <a:pt x="23" y="10"/>
                      <a:pt x="21" y="12"/>
                      <a:pt x="17" y="12"/>
                    </a:cubicBezTo>
                    <a:cubicBezTo>
                      <a:pt x="6" y="12"/>
                      <a:pt x="6" y="12"/>
                      <a:pt x="6" y="12"/>
                    </a:cubicBezTo>
                    <a:cubicBezTo>
                      <a:pt x="3" y="12"/>
                      <a:pt x="0" y="10"/>
                      <a:pt x="0" y="6"/>
                    </a:cubicBezTo>
                    <a:cubicBezTo>
                      <a:pt x="0" y="6"/>
                      <a:pt x="0" y="6"/>
                      <a:pt x="0" y="6"/>
                    </a:cubicBezTo>
                    <a:cubicBezTo>
                      <a:pt x="0" y="3"/>
                      <a:pt x="3" y="0"/>
                      <a:pt x="6" y="0"/>
                    </a:cubicBezTo>
                    <a:cubicBezTo>
                      <a:pt x="17" y="0"/>
                      <a:pt x="17" y="0"/>
                      <a:pt x="17" y="0"/>
                    </a:cubicBezTo>
                    <a:cubicBezTo>
                      <a:pt x="21" y="0"/>
                      <a:pt x="23" y="3"/>
                      <a:pt x="23" y="6"/>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Segoe UI" panose="020B0502040204020203" pitchFamily="34" charset="0"/>
                  <a:cs typeface="Segoe UI" panose="020B0502040204020203" pitchFamily="34" charset="0"/>
                </a:endParaRPr>
              </a:p>
            </p:txBody>
          </p:sp>
        </p:grpSp>
        <p:grpSp>
          <p:nvGrpSpPr>
            <p:cNvPr id="21" name="Group 20"/>
            <p:cNvGrpSpPr/>
            <p:nvPr/>
          </p:nvGrpSpPr>
          <p:grpSpPr>
            <a:xfrm>
              <a:off x="7488522" y="3957994"/>
              <a:ext cx="642115" cy="553547"/>
              <a:chOff x="9643289" y="878889"/>
              <a:chExt cx="1215175" cy="1047565"/>
            </a:xfrm>
          </p:grpSpPr>
          <p:sp>
            <p:nvSpPr>
              <p:cNvPr id="40" name="Isosceles Triangle 39"/>
              <p:cNvSpPr/>
              <p:nvPr/>
            </p:nvSpPr>
            <p:spPr>
              <a:xfrm>
                <a:off x="9643289" y="878889"/>
                <a:ext cx="1215175" cy="1047565"/>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latin typeface="Segoe UI" panose="020B0502040204020203" pitchFamily="34" charset="0"/>
                  <a:cs typeface="Segoe UI" panose="020B0502040204020203" pitchFamily="34" charset="0"/>
                </a:endParaRPr>
              </a:p>
            </p:txBody>
          </p:sp>
          <p:sp>
            <p:nvSpPr>
              <p:cNvPr id="41" name="Rectangle 40"/>
              <p:cNvSpPr/>
              <p:nvPr/>
            </p:nvSpPr>
            <p:spPr>
              <a:xfrm>
                <a:off x="10091078" y="1322772"/>
                <a:ext cx="319596" cy="159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latin typeface="Segoe UI" panose="020B0502040204020203" pitchFamily="34" charset="0"/>
                  <a:cs typeface="Segoe UI" panose="020B0502040204020203" pitchFamily="34" charset="0"/>
                </a:endParaRPr>
              </a:p>
            </p:txBody>
          </p:sp>
          <p:sp>
            <p:nvSpPr>
              <p:cNvPr id="42" name="Rectangle 41"/>
              <p:cNvSpPr/>
              <p:nvPr/>
            </p:nvSpPr>
            <p:spPr>
              <a:xfrm>
                <a:off x="9833695" y="1660123"/>
                <a:ext cx="319596" cy="159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latin typeface="Segoe UI" panose="020B0502040204020203" pitchFamily="34" charset="0"/>
                  <a:cs typeface="Segoe UI" panose="020B0502040204020203" pitchFamily="34" charset="0"/>
                </a:endParaRPr>
              </a:p>
            </p:txBody>
          </p:sp>
          <p:sp>
            <p:nvSpPr>
              <p:cNvPr id="43" name="Rectangle 42"/>
              <p:cNvSpPr/>
              <p:nvPr/>
            </p:nvSpPr>
            <p:spPr>
              <a:xfrm>
                <a:off x="10343697" y="1660123"/>
                <a:ext cx="319596" cy="159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latin typeface="Segoe UI" panose="020B0502040204020203" pitchFamily="34" charset="0"/>
                  <a:cs typeface="Segoe UI" panose="020B0502040204020203" pitchFamily="34" charset="0"/>
                </a:endParaRPr>
              </a:p>
            </p:txBody>
          </p:sp>
          <p:cxnSp>
            <p:nvCxnSpPr>
              <p:cNvPr id="44" name="Straight Connector 43"/>
              <p:cNvCxnSpPr/>
              <p:nvPr/>
            </p:nvCxnSpPr>
            <p:spPr>
              <a:xfrm>
                <a:off x="10250876" y="1482570"/>
                <a:ext cx="0" cy="11286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9993493" y="1595438"/>
                <a:ext cx="51000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0004994" y="1580596"/>
                <a:ext cx="0" cy="11286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0489206" y="1585359"/>
                <a:ext cx="0" cy="11286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7778479" y="4940465"/>
              <a:ext cx="642115" cy="553547"/>
              <a:chOff x="9643289" y="878889"/>
              <a:chExt cx="1215175" cy="1047565"/>
            </a:xfrm>
          </p:grpSpPr>
          <p:sp>
            <p:nvSpPr>
              <p:cNvPr id="32" name="Isosceles Triangle 31"/>
              <p:cNvSpPr/>
              <p:nvPr/>
            </p:nvSpPr>
            <p:spPr>
              <a:xfrm>
                <a:off x="9643289" y="878889"/>
                <a:ext cx="1215175" cy="1047565"/>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latin typeface="Segoe UI" panose="020B0502040204020203" pitchFamily="34" charset="0"/>
                  <a:cs typeface="Segoe UI" panose="020B0502040204020203" pitchFamily="34" charset="0"/>
                </a:endParaRPr>
              </a:p>
            </p:txBody>
          </p:sp>
          <p:sp>
            <p:nvSpPr>
              <p:cNvPr id="33" name="Rectangle 32"/>
              <p:cNvSpPr/>
              <p:nvPr/>
            </p:nvSpPr>
            <p:spPr>
              <a:xfrm>
                <a:off x="10091078" y="1322772"/>
                <a:ext cx="319596" cy="159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latin typeface="Segoe UI" panose="020B0502040204020203" pitchFamily="34" charset="0"/>
                  <a:cs typeface="Segoe UI" panose="020B0502040204020203" pitchFamily="34" charset="0"/>
                </a:endParaRPr>
              </a:p>
            </p:txBody>
          </p:sp>
          <p:sp>
            <p:nvSpPr>
              <p:cNvPr id="34" name="Rectangle 33"/>
              <p:cNvSpPr/>
              <p:nvPr/>
            </p:nvSpPr>
            <p:spPr>
              <a:xfrm>
                <a:off x="9833695" y="1660123"/>
                <a:ext cx="319596" cy="159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latin typeface="Segoe UI" panose="020B0502040204020203" pitchFamily="34" charset="0"/>
                  <a:cs typeface="Segoe UI" panose="020B0502040204020203" pitchFamily="34" charset="0"/>
                </a:endParaRPr>
              </a:p>
            </p:txBody>
          </p:sp>
          <p:sp>
            <p:nvSpPr>
              <p:cNvPr id="35" name="Rectangle 34"/>
              <p:cNvSpPr/>
              <p:nvPr/>
            </p:nvSpPr>
            <p:spPr>
              <a:xfrm>
                <a:off x="10343697" y="1660123"/>
                <a:ext cx="319596" cy="159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latin typeface="Segoe UI" panose="020B0502040204020203" pitchFamily="34" charset="0"/>
                  <a:cs typeface="Segoe UI" panose="020B0502040204020203" pitchFamily="34" charset="0"/>
                </a:endParaRPr>
              </a:p>
            </p:txBody>
          </p:sp>
          <p:cxnSp>
            <p:nvCxnSpPr>
              <p:cNvPr id="36" name="Straight Connector 35"/>
              <p:cNvCxnSpPr/>
              <p:nvPr/>
            </p:nvCxnSpPr>
            <p:spPr>
              <a:xfrm>
                <a:off x="10250876" y="1482570"/>
                <a:ext cx="0" cy="11286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9993493" y="1595438"/>
                <a:ext cx="51000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0004994" y="1580596"/>
                <a:ext cx="0" cy="11286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489206" y="1585359"/>
                <a:ext cx="0" cy="11286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1269938" y="3253999"/>
              <a:ext cx="1058958" cy="369332"/>
            </a:xfrm>
            <a:prstGeom prst="rect">
              <a:avLst/>
            </a:prstGeom>
            <a:noFill/>
          </p:spPr>
          <p:txBody>
            <a:bodyPr wrap="square" rtlCol="0">
              <a:spAutoFit/>
            </a:bodyPr>
            <a:lstStyle/>
            <a:p>
              <a:pPr lvl="0" fontAlgn="base">
                <a:spcBef>
                  <a:spcPct val="0"/>
                </a:spcBef>
                <a:spcAft>
                  <a:spcPct val="0"/>
                </a:spcAft>
              </a:pPr>
              <a:r>
                <a:rPr lang="en-US" b="1">
                  <a:solidFill>
                    <a:srgbClr val="000000"/>
                  </a:solidFill>
                  <a:latin typeface="Segoe UI" panose="020B0502040204020203" pitchFamily="34" charset="0"/>
                  <a:cs typeface="Segoe UI" panose="020B0502040204020203" pitchFamily="34" charset="0"/>
                </a:rPr>
                <a:t>Internet</a:t>
              </a:r>
              <a:endParaRPr lang="en-US" b="1" dirty="0">
                <a:solidFill>
                  <a:srgbClr val="000000"/>
                </a:solidFill>
                <a:latin typeface="Segoe UI" panose="020B0502040204020203" pitchFamily="34" charset="0"/>
                <a:cs typeface="Segoe UI" panose="020B0502040204020203" pitchFamily="34" charset="0"/>
              </a:endParaRPr>
            </a:p>
          </p:txBody>
        </p:sp>
        <p:sp>
          <p:nvSpPr>
            <p:cNvPr id="24" name="TextBox 23"/>
            <p:cNvSpPr txBox="1"/>
            <p:nvPr/>
          </p:nvSpPr>
          <p:spPr>
            <a:xfrm>
              <a:off x="1428821" y="3683652"/>
              <a:ext cx="1957555" cy="369332"/>
            </a:xfrm>
            <a:prstGeom prst="rect">
              <a:avLst/>
            </a:prstGeom>
            <a:noFill/>
          </p:spPr>
          <p:txBody>
            <a:bodyPr wrap="square" rtlCol="0">
              <a:spAutoFit/>
            </a:bodyPr>
            <a:lstStyle/>
            <a:p>
              <a:pPr lvl="0" fontAlgn="base">
                <a:spcBef>
                  <a:spcPct val="0"/>
                </a:spcBef>
                <a:spcAft>
                  <a:spcPct val="0"/>
                </a:spcAft>
              </a:pPr>
              <a:r>
                <a:rPr lang="en-US" b="1">
                  <a:solidFill>
                    <a:srgbClr val="000000"/>
                  </a:solidFill>
                  <a:latin typeface="Segoe UI" panose="020B0502040204020203" pitchFamily="34" charset="0"/>
                  <a:cs typeface="Segoe UI" panose="020B0502040204020203" pitchFamily="34" charset="0"/>
                </a:rPr>
                <a:t>Client devices</a:t>
              </a:r>
              <a:endParaRPr lang="en-US" b="1" dirty="0">
                <a:solidFill>
                  <a:srgbClr val="000000"/>
                </a:solidFill>
                <a:latin typeface="Segoe UI" panose="020B0502040204020203" pitchFamily="34" charset="0"/>
                <a:cs typeface="Segoe UI" panose="020B0502040204020203" pitchFamily="34" charset="0"/>
              </a:endParaRPr>
            </a:p>
          </p:txBody>
        </p:sp>
        <p:sp>
          <p:nvSpPr>
            <p:cNvPr id="25" name="TextBox 24"/>
            <p:cNvSpPr txBox="1"/>
            <p:nvPr/>
          </p:nvSpPr>
          <p:spPr>
            <a:xfrm>
              <a:off x="5124450" y="4490558"/>
              <a:ext cx="1210501" cy="369332"/>
            </a:xfrm>
            <a:prstGeom prst="rect">
              <a:avLst/>
            </a:prstGeom>
            <a:noFill/>
          </p:spPr>
          <p:txBody>
            <a:bodyPr wrap="square" rtlCol="0">
              <a:spAutoFit/>
            </a:bodyPr>
            <a:lstStyle/>
            <a:p>
              <a:pPr lvl="0" fontAlgn="base">
                <a:spcBef>
                  <a:spcPct val="0"/>
                </a:spcBef>
                <a:spcAft>
                  <a:spcPct val="0"/>
                </a:spcAft>
              </a:pPr>
              <a:r>
                <a:rPr lang="en-US" b="1">
                  <a:solidFill>
                    <a:srgbClr val="000000"/>
                  </a:solidFill>
                  <a:latin typeface="Segoe UI" panose="020B0502040204020203" pitchFamily="34" charset="0"/>
                  <a:cs typeface="Segoe UI" panose="020B0502040204020203" pitchFamily="34" charset="0"/>
                </a:rPr>
                <a:t>Firewall</a:t>
              </a:r>
              <a:endParaRPr lang="en-US" b="1" dirty="0">
                <a:solidFill>
                  <a:srgbClr val="000000"/>
                </a:solidFill>
                <a:latin typeface="Segoe UI" panose="020B0502040204020203" pitchFamily="34" charset="0"/>
                <a:cs typeface="Segoe UI" panose="020B0502040204020203" pitchFamily="34" charset="0"/>
              </a:endParaRPr>
            </a:p>
          </p:txBody>
        </p:sp>
        <p:sp>
          <p:nvSpPr>
            <p:cNvPr id="26" name="TextBox 25"/>
            <p:cNvSpPr txBox="1"/>
            <p:nvPr/>
          </p:nvSpPr>
          <p:spPr>
            <a:xfrm>
              <a:off x="3682280" y="3886192"/>
              <a:ext cx="1498991" cy="923330"/>
            </a:xfrm>
            <a:prstGeom prst="rect">
              <a:avLst/>
            </a:prstGeom>
            <a:noFill/>
          </p:spPr>
          <p:txBody>
            <a:bodyPr wrap="square" rtlCol="0">
              <a:spAutoFit/>
            </a:bodyPr>
            <a:lstStyle/>
            <a:p>
              <a:pPr lvl="0" algn="ctr" fontAlgn="base">
                <a:spcBef>
                  <a:spcPct val="0"/>
                </a:spcBef>
                <a:spcAft>
                  <a:spcPct val="0"/>
                </a:spcAft>
              </a:pPr>
              <a:r>
                <a:rPr lang="en-US" b="1">
                  <a:solidFill>
                    <a:srgbClr val="000000"/>
                  </a:solidFill>
                  <a:latin typeface="Segoe UI" panose="020B0502040204020203" pitchFamily="34" charset="0"/>
                  <a:cs typeface="Segoe UI" panose="020B0502040204020203" pitchFamily="34" charset="0"/>
                </a:rPr>
                <a:t>Web</a:t>
              </a:r>
            </a:p>
            <a:p>
              <a:pPr lvl="0" algn="ctr" fontAlgn="base">
                <a:spcBef>
                  <a:spcPct val="0"/>
                </a:spcBef>
                <a:spcAft>
                  <a:spcPct val="0"/>
                </a:spcAft>
              </a:pPr>
              <a:r>
                <a:rPr lang="en-US" b="1">
                  <a:solidFill>
                    <a:srgbClr val="000000"/>
                  </a:solidFill>
                  <a:latin typeface="Segoe UI" panose="020B0502040204020203" pitchFamily="34" charset="0"/>
                  <a:cs typeface="Segoe UI" panose="020B0502040204020203" pitchFamily="34" charset="0"/>
                </a:rPr>
                <a:t>Application</a:t>
              </a:r>
            </a:p>
            <a:p>
              <a:pPr lvl="0" algn="ctr" fontAlgn="base">
                <a:spcBef>
                  <a:spcPct val="0"/>
                </a:spcBef>
                <a:spcAft>
                  <a:spcPct val="0"/>
                </a:spcAft>
              </a:pPr>
              <a:r>
                <a:rPr lang="en-US" b="1">
                  <a:solidFill>
                    <a:srgbClr val="000000"/>
                  </a:solidFill>
                  <a:latin typeface="Segoe UI" panose="020B0502040204020203" pitchFamily="34" charset="0"/>
                  <a:cs typeface="Segoe UI" panose="020B0502040204020203" pitchFamily="34" charset="0"/>
                </a:rPr>
                <a:t>Proxy</a:t>
              </a:r>
              <a:endParaRPr lang="en-US" b="1" dirty="0">
                <a:solidFill>
                  <a:srgbClr val="000000"/>
                </a:solidFill>
                <a:latin typeface="Segoe UI" panose="020B0502040204020203" pitchFamily="34" charset="0"/>
                <a:cs typeface="Segoe UI" panose="020B0502040204020203" pitchFamily="34" charset="0"/>
              </a:endParaRPr>
            </a:p>
          </p:txBody>
        </p:sp>
        <p:sp>
          <p:nvSpPr>
            <p:cNvPr id="27" name="TextBox 26"/>
            <p:cNvSpPr txBox="1"/>
            <p:nvPr/>
          </p:nvSpPr>
          <p:spPr>
            <a:xfrm>
              <a:off x="6397895" y="2999221"/>
              <a:ext cx="1327245" cy="646331"/>
            </a:xfrm>
            <a:prstGeom prst="rect">
              <a:avLst/>
            </a:prstGeom>
            <a:noFill/>
          </p:spPr>
          <p:txBody>
            <a:bodyPr wrap="square" rtlCol="0">
              <a:spAutoFit/>
            </a:bodyPr>
            <a:lstStyle/>
            <a:p>
              <a:pPr lvl="0" fontAlgn="base">
                <a:spcBef>
                  <a:spcPct val="0"/>
                </a:spcBef>
                <a:spcAft>
                  <a:spcPct val="0"/>
                </a:spcAft>
              </a:pPr>
              <a:r>
                <a:rPr lang="en-US" b="1">
                  <a:solidFill>
                    <a:srgbClr val="000000"/>
                  </a:solidFill>
                  <a:latin typeface="Segoe UI" panose="020B0502040204020203" pitchFamily="34" charset="0"/>
                  <a:cs typeface="Segoe UI" panose="020B0502040204020203" pitchFamily="34" charset="0"/>
                </a:rPr>
                <a:t>Corporate</a:t>
              </a:r>
            </a:p>
            <a:p>
              <a:pPr lvl="0" fontAlgn="base">
                <a:spcBef>
                  <a:spcPct val="0"/>
                </a:spcBef>
                <a:spcAft>
                  <a:spcPct val="0"/>
                </a:spcAft>
              </a:pPr>
              <a:r>
                <a:rPr lang="en-US" b="1">
                  <a:solidFill>
                    <a:srgbClr val="000000"/>
                  </a:solidFill>
                  <a:latin typeface="Segoe UI" panose="020B0502040204020203" pitchFamily="34" charset="0"/>
                  <a:cs typeface="Segoe UI" panose="020B0502040204020203" pitchFamily="34" charset="0"/>
                </a:rPr>
                <a:t>network</a:t>
              </a:r>
              <a:endParaRPr lang="en-US" b="1" dirty="0">
                <a:solidFill>
                  <a:srgbClr val="000000"/>
                </a:solidFill>
                <a:latin typeface="Segoe UI" panose="020B0502040204020203" pitchFamily="34" charset="0"/>
                <a:cs typeface="Segoe UI" panose="020B0502040204020203" pitchFamily="34" charset="0"/>
              </a:endParaRPr>
            </a:p>
          </p:txBody>
        </p:sp>
        <p:sp>
          <p:nvSpPr>
            <p:cNvPr id="28" name="TextBox 27"/>
            <p:cNvSpPr txBox="1"/>
            <p:nvPr/>
          </p:nvSpPr>
          <p:spPr>
            <a:xfrm>
              <a:off x="8010709" y="3868318"/>
              <a:ext cx="1327245" cy="369332"/>
            </a:xfrm>
            <a:prstGeom prst="rect">
              <a:avLst/>
            </a:prstGeom>
            <a:noFill/>
          </p:spPr>
          <p:txBody>
            <a:bodyPr wrap="square" rtlCol="0">
              <a:spAutoFit/>
            </a:bodyPr>
            <a:lstStyle/>
            <a:p>
              <a:pPr lvl="0" fontAlgn="base">
                <a:spcBef>
                  <a:spcPct val="0"/>
                </a:spcBef>
                <a:spcAft>
                  <a:spcPct val="0"/>
                </a:spcAft>
              </a:pPr>
              <a:r>
                <a:rPr lang="en-US" b="1">
                  <a:solidFill>
                    <a:srgbClr val="000000"/>
                  </a:solidFill>
                  <a:latin typeface="Segoe UI" panose="020B0502040204020203" pitchFamily="34" charset="0"/>
                  <a:cs typeface="Segoe UI" panose="020B0502040204020203" pitchFamily="34" charset="0"/>
                </a:rPr>
                <a:t>AD DS</a:t>
              </a:r>
              <a:endParaRPr lang="en-US" b="1" dirty="0">
                <a:solidFill>
                  <a:srgbClr val="000000"/>
                </a:solidFill>
                <a:latin typeface="Segoe UI" panose="020B0502040204020203" pitchFamily="34" charset="0"/>
                <a:cs typeface="Segoe UI" panose="020B0502040204020203" pitchFamily="34" charset="0"/>
              </a:endParaRPr>
            </a:p>
          </p:txBody>
        </p:sp>
        <p:sp>
          <p:nvSpPr>
            <p:cNvPr id="29" name="TextBox 28"/>
            <p:cNvSpPr txBox="1"/>
            <p:nvPr/>
          </p:nvSpPr>
          <p:spPr>
            <a:xfrm>
              <a:off x="8106756" y="4633612"/>
              <a:ext cx="1327245" cy="369332"/>
            </a:xfrm>
            <a:prstGeom prst="rect">
              <a:avLst/>
            </a:prstGeom>
            <a:noFill/>
          </p:spPr>
          <p:txBody>
            <a:bodyPr wrap="square" rtlCol="0">
              <a:spAutoFit/>
            </a:bodyPr>
            <a:lstStyle/>
            <a:p>
              <a:pPr lvl="0" fontAlgn="base">
                <a:spcBef>
                  <a:spcPct val="0"/>
                </a:spcBef>
                <a:spcAft>
                  <a:spcPct val="0"/>
                </a:spcAft>
              </a:pPr>
              <a:r>
                <a:rPr lang="en-US" b="1">
                  <a:solidFill>
                    <a:srgbClr val="000000"/>
                  </a:solidFill>
                  <a:latin typeface="Segoe UI" panose="020B0502040204020203" pitchFamily="34" charset="0"/>
                  <a:cs typeface="Segoe UI" panose="020B0502040204020203" pitchFamily="34" charset="0"/>
                </a:rPr>
                <a:t>AD FS</a:t>
              </a:r>
              <a:endParaRPr lang="en-US" b="1" dirty="0">
                <a:solidFill>
                  <a:srgbClr val="000000"/>
                </a:solidFill>
                <a:latin typeface="Segoe UI" panose="020B0502040204020203" pitchFamily="34" charset="0"/>
                <a:cs typeface="Segoe UI" panose="020B0502040204020203" pitchFamily="34" charset="0"/>
              </a:endParaRPr>
            </a:p>
          </p:txBody>
        </p:sp>
        <p:sp>
          <p:nvSpPr>
            <p:cNvPr id="30" name="TextBox 29"/>
            <p:cNvSpPr txBox="1"/>
            <p:nvPr/>
          </p:nvSpPr>
          <p:spPr>
            <a:xfrm>
              <a:off x="7513429" y="6385332"/>
              <a:ext cx="1630571" cy="369332"/>
            </a:xfrm>
            <a:prstGeom prst="rect">
              <a:avLst/>
            </a:prstGeom>
            <a:noFill/>
          </p:spPr>
          <p:txBody>
            <a:bodyPr wrap="square" rtlCol="0">
              <a:spAutoFit/>
            </a:bodyPr>
            <a:lstStyle/>
            <a:p>
              <a:pPr lvl="0" fontAlgn="base">
                <a:spcBef>
                  <a:spcPct val="0"/>
                </a:spcBef>
                <a:spcAft>
                  <a:spcPct val="0"/>
                </a:spcAft>
              </a:pPr>
              <a:r>
                <a:rPr lang="en-US" b="1">
                  <a:solidFill>
                    <a:srgbClr val="000000"/>
                  </a:solidFill>
                  <a:latin typeface="Segoe UI" panose="020B0502040204020203" pitchFamily="34" charset="0"/>
                  <a:cs typeface="Segoe UI" panose="020B0502040204020203" pitchFamily="34" charset="0"/>
                </a:rPr>
                <a:t>Applications</a:t>
              </a:r>
              <a:endParaRPr lang="en-US" b="1" dirty="0">
                <a:solidFill>
                  <a:srgbClr val="000000"/>
                </a:solidFill>
                <a:latin typeface="Segoe UI" panose="020B0502040204020203" pitchFamily="34" charset="0"/>
                <a:cs typeface="Segoe UI" panose="020B0502040204020203" pitchFamily="34" charset="0"/>
              </a:endParaRPr>
            </a:p>
          </p:txBody>
        </p:sp>
        <p:sp>
          <p:nvSpPr>
            <p:cNvPr id="31" name="TextBox 30"/>
            <p:cNvSpPr txBox="1"/>
            <p:nvPr/>
          </p:nvSpPr>
          <p:spPr>
            <a:xfrm>
              <a:off x="2555009" y="4495635"/>
              <a:ext cx="1233297" cy="369332"/>
            </a:xfrm>
            <a:prstGeom prst="rect">
              <a:avLst/>
            </a:prstGeom>
            <a:noFill/>
          </p:spPr>
          <p:txBody>
            <a:bodyPr wrap="square" rtlCol="0">
              <a:spAutoFit/>
            </a:bodyPr>
            <a:lstStyle/>
            <a:p>
              <a:pPr lvl="0" fontAlgn="base">
                <a:spcBef>
                  <a:spcPct val="0"/>
                </a:spcBef>
                <a:spcAft>
                  <a:spcPct val="0"/>
                </a:spcAft>
              </a:pPr>
              <a:r>
                <a:rPr lang="en-US" b="1">
                  <a:solidFill>
                    <a:srgbClr val="000000"/>
                  </a:solidFill>
                  <a:latin typeface="Segoe UI" panose="020B0502040204020203" pitchFamily="34" charset="0"/>
                  <a:cs typeface="Segoe UI" panose="020B0502040204020203" pitchFamily="34" charset="0"/>
                </a:rPr>
                <a:t>Firewall</a:t>
              </a:r>
              <a:endParaRPr lang="en-US" b="1" dirty="0">
                <a:solidFill>
                  <a:srgbClr val="000000"/>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060707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c90c0d03-b4b6-4346-8cad-ca884b279af8">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780444" cy="740664"/>
          </a:xfrm>
        </p:spPr>
        <p:txBody>
          <a:bodyPr/>
          <a:lstStyle/>
          <a:p>
            <a:r>
              <a:rPr lang="en-US" dirty="0"/>
              <a:t>Installing and configuring the Web Application Proxy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You might need to prepare the following items before installing the Web Application Proxy:</a:t>
            </a:r>
          </a:p>
          <a:p>
            <a:pPr lvl="1"/>
            <a:r>
              <a:rPr lang="en-US" kern="0">
                <a:solidFill>
                  <a:srgbClr val="000000"/>
                </a:solidFill>
              </a:rPr>
              <a:t>Certificates</a:t>
            </a:r>
          </a:p>
          <a:p>
            <a:pPr lvl="1"/>
            <a:r>
              <a:rPr lang="en-US" kern="0">
                <a:solidFill>
                  <a:srgbClr val="000000"/>
                </a:solidFill>
              </a:rPr>
              <a:t>Load balancing</a:t>
            </a:r>
          </a:p>
          <a:p>
            <a:pPr lvl="1"/>
            <a:r>
              <a:rPr lang="en-US" kern="0">
                <a:solidFill>
                  <a:srgbClr val="000000"/>
                </a:solidFill>
              </a:rPr>
              <a:t>DNS</a:t>
            </a:r>
          </a:p>
          <a:p>
            <a:pPr lvl="0"/>
            <a:r>
              <a:rPr lang="en-US" kern="0">
                <a:solidFill>
                  <a:srgbClr val="000000"/>
                </a:solidFill>
              </a:rPr>
              <a:t>During the deployment of the Web Application Proxy, you will:</a:t>
            </a:r>
          </a:p>
          <a:p>
            <a:pPr lvl="1"/>
            <a:r>
              <a:rPr lang="en-US" kern="0">
                <a:solidFill>
                  <a:srgbClr val="000000"/>
                </a:solidFill>
              </a:rPr>
              <a:t>Install the Web Application Proxy</a:t>
            </a:r>
          </a:p>
          <a:p>
            <a:pPr lvl="1"/>
            <a:r>
              <a:rPr lang="en-US" kern="0">
                <a:solidFill>
                  <a:srgbClr val="000000"/>
                </a:solidFill>
              </a:rPr>
              <a:t>Configure the Web Application Proxy</a:t>
            </a:r>
          </a:p>
          <a:p>
            <a:pPr lvl="1"/>
            <a:r>
              <a:rPr lang="en-US" kern="0">
                <a:solidFill>
                  <a:srgbClr val="000000"/>
                </a:solidFill>
              </a:rPr>
              <a:t>Update the Web Application Proxy</a:t>
            </a:r>
          </a:p>
          <a:p>
            <a:pPr lvl="0"/>
            <a:endParaRPr lang="en-US" kern="0" dirty="0">
              <a:solidFill>
                <a:srgbClr val="000000"/>
              </a:solidFill>
            </a:endParaRPr>
          </a:p>
        </p:txBody>
      </p:sp>
    </p:spTree>
    <p:extLst>
      <p:ext uri="{BB962C8B-B14F-4D97-AF65-F5344CB8AC3E}">
        <p14:creationId xmlns:p14="http://schemas.microsoft.com/office/powerpoint/2010/main" val="8409561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5e3af388-3e7d-49d7-b09b-4b0b90b5b9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Installing and configuring the Web Application Proxy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learn how to:</a:t>
            </a:r>
          </a:p>
          <a:p>
            <a:r>
              <a:rPr lang="en-US" sz="2400" kern="0" dirty="0">
                <a:solidFill>
                  <a:srgbClr val="000000"/>
                </a:solidFill>
              </a:rPr>
              <a:t>Install the Web Application Proxy</a:t>
            </a:r>
          </a:p>
          <a:p>
            <a:r>
              <a:rPr lang="en-US" sz="2400" kern="0" dirty="0">
                <a:solidFill>
                  <a:srgbClr val="000000"/>
                </a:solidFill>
              </a:rPr>
              <a:t>Export the certificate from the AD FS server</a:t>
            </a:r>
          </a:p>
          <a:p>
            <a:r>
              <a:rPr lang="en-US" sz="2400" kern="0" dirty="0">
                <a:solidFill>
                  <a:srgbClr val="000000"/>
                </a:solidFill>
              </a:rPr>
              <a:t>Import the certificate to the Web Application Proxy server</a:t>
            </a:r>
          </a:p>
          <a:p>
            <a:r>
              <a:rPr lang="en-US" sz="2400" kern="0" dirty="0">
                <a:solidFill>
                  <a:srgbClr val="000000"/>
                </a:solidFill>
              </a:rPr>
              <a:t>Configure the Web Application Proxy</a:t>
            </a:r>
          </a:p>
        </p:txBody>
      </p:sp>
    </p:spTree>
    <p:extLst>
      <p:ext uri="{BB962C8B-B14F-4D97-AF65-F5344CB8AC3E}">
        <p14:creationId xmlns:p14="http://schemas.microsoft.com/office/powerpoint/2010/main" val="13045239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056046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092427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820570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faade76e-eba6-469e-8d82-3f88fb4c754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Implementing AD FS</a:t>
            </a:r>
          </a:p>
        </p:txBody>
      </p:sp>
      <p:sp>
        <p:nvSpPr>
          <p:cNvPr id="3" name="Text Placeholder 2"/>
          <p:cNvSpPr>
            <a:spLocks noGrp="1"/>
          </p:cNvSpPr>
          <p:nvPr>
            <p:ph type="body" idx="1"/>
          </p:nvPr>
        </p:nvSpPr>
        <p:spPr>
          <a:xfrm>
            <a:off x="458788" y="816815"/>
            <a:ext cx="8119156" cy="5147356"/>
          </a:xfrm>
        </p:spPr>
        <p:txBody>
          <a:bodyPr/>
          <a:lstStyle/>
          <a:p>
            <a:r>
              <a:rPr lang="en-US" sz="2400" dirty="0"/>
              <a:t>Exercise 1: Configuring the AD FS prerequisites
Exercise 2: Installing and configuring AD FS
Exercise 3: Configuring an internal application for AD FS
Exercise 4: Configuring AD FS for federated business partners</a:t>
            </a:r>
          </a:p>
        </p:txBody>
      </p:sp>
      <p:sp>
        <p:nvSpPr>
          <p:cNvPr id="4" name="TextBox 3"/>
          <p:cNvSpPr txBox="1"/>
          <p:nvPr/>
        </p:nvSpPr>
        <p:spPr>
          <a:xfrm>
            <a:off x="523336" y="2949073"/>
            <a:ext cx="2729658" cy="461665"/>
          </a:xfrm>
          <a:prstGeom prst="rect">
            <a:avLst/>
          </a:prstGeom>
          <a:noFill/>
        </p:spPr>
        <p:txBody>
          <a:bodyPr vert="horz" wrap="none" rtlCol="0">
            <a:spAutoFit/>
          </a:bodyPr>
          <a:lstStyle/>
          <a:p>
            <a:r>
              <a:rPr lang="en-US" sz="2400" dirty="0">
                <a:latin typeface="Segoe UI" panose="020B0502040204020203" pitchFamily="34" charset="0"/>
              </a:rPr>
              <a:t>Logon Information</a:t>
            </a:r>
          </a:p>
        </p:txBody>
      </p:sp>
      <p:sp>
        <p:nvSpPr>
          <p:cNvPr id="5" name="TextBox 4"/>
          <p:cNvSpPr txBox="1"/>
          <p:nvPr/>
        </p:nvSpPr>
        <p:spPr>
          <a:xfrm>
            <a:off x="534094" y="3362344"/>
            <a:ext cx="6330644" cy="2862322"/>
          </a:xfrm>
          <a:prstGeom prst="rect">
            <a:avLst/>
          </a:prstGeom>
          <a:noFill/>
        </p:spPr>
        <p:txBody>
          <a:bodyPr vert="horz" wrap="none" rtlCol="0">
            <a:spAutoFit/>
          </a:bodyPr>
          <a:lstStyle/>
          <a:p>
            <a:r>
              <a:rPr lang="en-US" sz="2000" b="0" i="0" u="none" strike="noStrike" baseline="0" dirty="0">
                <a:latin typeface="Segoe UI" panose="020B0502040204020203" pitchFamily="34" charset="0"/>
              </a:rPr>
              <a:t>Virtual machines: 	</a:t>
            </a:r>
            <a:r>
              <a:rPr lang="en-US" sz="2000" b="1" i="0" u="none" strike="noStrike" baseline="0" dirty="0">
                <a:latin typeface="Segoe UI" panose="020B0502040204020203" pitchFamily="34" charset="0"/>
              </a:rPr>
              <a:t>20742B-LON-DC1</a:t>
            </a:r>
            <a:r>
              <a:rPr lang="en-US" sz="2000" b="0" i="0" u="none" strike="noStrike" baseline="0" dirty="0">
                <a:latin typeface="Segoe UI" panose="020B0502040204020203" pitchFamily="34" charset="0"/>
              </a:rPr>
              <a:t> </a:t>
            </a:r>
          </a:p>
          <a:p>
            <a:r>
              <a:rPr lang="en-US" sz="2000" dirty="0">
                <a:latin typeface="Segoe UI" panose="020B0502040204020203" pitchFamily="34" charset="0"/>
              </a:rPr>
              <a:t>			</a:t>
            </a:r>
            <a:r>
              <a:rPr lang="en-US" sz="2000" b="1" i="0" u="none" strike="noStrike" baseline="0" dirty="0">
                <a:latin typeface="Segoe UI" panose="020B0502040204020203" pitchFamily="34" charset="0"/>
              </a:rPr>
              <a:t>20742B-LON-SVR1</a:t>
            </a:r>
            <a:r>
              <a:rPr lang="en-US" sz="2000" b="0" i="0" u="none" strike="noStrike" baseline="0" dirty="0">
                <a:latin typeface="Segoe UI" panose="020B0502040204020203" pitchFamily="34" charset="0"/>
              </a:rPr>
              <a:t> </a:t>
            </a:r>
          </a:p>
          <a:p>
            <a:r>
              <a:rPr lang="en-US" sz="2000" dirty="0">
                <a:latin typeface="Segoe UI" panose="020B0502040204020203" pitchFamily="34" charset="0"/>
              </a:rPr>
              <a:t>			</a:t>
            </a:r>
            <a:r>
              <a:rPr lang="en-US" sz="2000" b="1" i="0" u="none" strike="noStrike" baseline="0" dirty="0">
                <a:latin typeface="Segoe UI" panose="020B0502040204020203" pitchFamily="34" charset="0"/>
              </a:rPr>
              <a:t>20742B-LON-CL1</a:t>
            </a:r>
            <a:endParaRPr lang="en-US" sz="2000" b="0" i="0" u="none" strike="noStrike" baseline="0" dirty="0">
              <a:latin typeface="Segoe UI" panose="020B0502040204020203" pitchFamily="34" charset="0"/>
            </a:endParaRPr>
          </a:p>
          <a:p>
            <a:r>
              <a:rPr lang="en-US" sz="2000" b="0" i="0" u="none" strike="noStrike" baseline="0" dirty="0">
                <a:latin typeface="Segoe UI" panose="020B0502040204020203" pitchFamily="34" charset="0"/>
              </a:rPr>
              <a:t>User name: 		</a:t>
            </a:r>
            <a:r>
              <a:rPr lang="en-US" sz="2000" b="1" i="0" u="none" strike="noStrike" baseline="0" dirty="0" err="1">
                <a:latin typeface="Segoe UI" panose="020B0502040204020203" pitchFamily="34" charset="0"/>
              </a:rPr>
              <a:t>Adatum</a:t>
            </a:r>
            <a:r>
              <a:rPr lang="en-US" sz="2000" b="1" i="0" u="none" strike="noStrike" baseline="0" dirty="0">
                <a:latin typeface="Segoe UI" panose="020B0502040204020203" pitchFamily="34" charset="0"/>
              </a:rPr>
              <a:t>\Administrator</a:t>
            </a:r>
            <a:endParaRPr lang="en-US" sz="2000" b="0" i="0" u="none" strike="noStrike" baseline="0" dirty="0">
              <a:latin typeface="Segoe UI" panose="020B0502040204020203" pitchFamily="34" charset="0"/>
            </a:endParaRPr>
          </a:p>
          <a:p>
            <a:r>
              <a:rPr lang="en-US" sz="2000" b="0" i="0" u="none" strike="noStrike" baseline="0" dirty="0">
                <a:latin typeface="Segoe UI" panose="020B0502040204020203" pitchFamily="34" charset="0"/>
              </a:rPr>
              <a:t>Password: 		</a:t>
            </a:r>
            <a:r>
              <a:rPr lang="en-US" sz="2000" b="1" i="0" u="none" strike="noStrike" baseline="0" dirty="0">
                <a:latin typeface="Segoe UI" panose="020B0502040204020203" pitchFamily="34" charset="0"/>
              </a:rPr>
              <a:t>Pa55w.rd</a:t>
            </a:r>
          </a:p>
          <a:p>
            <a:endParaRPr lang="en-US" sz="2000" b="1" i="0" u="none" strike="noStrike" baseline="0" dirty="0">
              <a:latin typeface="Segoe UI" panose="020B0502040204020203" pitchFamily="34" charset="0"/>
            </a:endParaRPr>
          </a:p>
          <a:p>
            <a:r>
              <a:rPr lang="en-US" sz="2000" b="0" i="0" u="none" strike="noStrike" baseline="0" dirty="0">
                <a:latin typeface="Segoe UI" panose="020B0502040204020203" pitchFamily="34" charset="0"/>
              </a:rPr>
              <a:t>Virtual machine: 	</a:t>
            </a:r>
            <a:r>
              <a:rPr lang="en-US" sz="2000" b="1" i="0" u="none" strike="noStrike" baseline="0" dirty="0">
                <a:latin typeface="Segoe UI" panose="020B0502040204020203" pitchFamily="34" charset="0"/>
              </a:rPr>
              <a:t>20742B-TREY-DC1</a:t>
            </a:r>
            <a:endParaRPr lang="en-US" sz="2000" b="0" i="0" u="none" strike="noStrike" baseline="0" dirty="0">
              <a:latin typeface="Segoe UI" panose="020B0502040204020203" pitchFamily="34" charset="0"/>
            </a:endParaRPr>
          </a:p>
          <a:p>
            <a:r>
              <a:rPr lang="en-US" sz="2000" b="0" i="0" u="none" strike="noStrike" baseline="0" dirty="0">
                <a:latin typeface="Segoe UI" panose="020B0502040204020203" pitchFamily="34" charset="0"/>
              </a:rPr>
              <a:t>User name: 		</a:t>
            </a:r>
            <a:r>
              <a:rPr lang="en-US" sz="2000" b="1" i="0" u="none" strike="noStrike" baseline="0" dirty="0" err="1">
                <a:latin typeface="Segoe UI" panose="020B0502040204020203" pitchFamily="34" charset="0"/>
              </a:rPr>
              <a:t>TreyResearch</a:t>
            </a:r>
            <a:r>
              <a:rPr lang="en-US" sz="2000" b="1" i="0" u="none" strike="noStrike" baseline="0" dirty="0">
                <a:latin typeface="Segoe UI" panose="020B0502040204020203" pitchFamily="34" charset="0"/>
              </a:rPr>
              <a:t>\Administrator</a:t>
            </a:r>
            <a:endParaRPr lang="en-US" sz="2000" b="0" i="0" u="none" strike="noStrike" baseline="0" dirty="0">
              <a:latin typeface="Segoe UI" panose="020B0502040204020203" pitchFamily="34" charset="0"/>
            </a:endParaRPr>
          </a:p>
          <a:p>
            <a:r>
              <a:rPr lang="en-US" sz="2000" b="0" i="0" u="none" strike="noStrike" baseline="0" dirty="0">
                <a:latin typeface="Segoe UI" panose="020B0502040204020203" pitchFamily="34" charset="0"/>
              </a:rPr>
              <a:t>Password: 		</a:t>
            </a:r>
            <a:r>
              <a:rPr lang="en-US" sz="2000" b="1" i="0" u="none" strike="noStrike" baseline="0" dirty="0">
                <a:latin typeface="Segoe UI" panose="020B0502040204020203" pitchFamily="34" charset="0"/>
              </a:rPr>
              <a:t>Pa55w.rd</a:t>
            </a:r>
            <a:endParaRPr lang="en-US" sz="2000" b="0" i="0" u="none" strike="noStrike" baseline="0" dirty="0">
              <a:latin typeface="Segoe UI" panose="020B0502040204020203" pitchFamily="34" charset="0"/>
            </a:endParaRPr>
          </a:p>
        </p:txBody>
      </p:sp>
      <p:sp>
        <p:nvSpPr>
          <p:cNvPr id="6" name="TextBox 5"/>
          <p:cNvSpPr txBox="1"/>
          <p:nvPr/>
        </p:nvSpPr>
        <p:spPr>
          <a:xfrm>
            <a:off x="491062" y="6206388"/>
            <a:ext cx="3913187" cy="461665"/>
          </a:xfrm>
          <a:prstGeom prst="rect">
            <a:avLst/>
          </a:prstGeom>
          <a:noFill/>
        </p:spPr>
        <p:txBody>
          <a:bodyPr vert="horz" wrap="none" rtlCol="0">
            <a:spAutoFit/>
          </a:bodyPr>
          <a:lstStyle/>
          <a:p>
            <a:r>
              <a:rPr lang="en-US" sz="2400" dirty="0">
                <a:latin typeface="Segoe UI" panose="020B0502040204020203" pitchFamily="34" charset="0"/>
              </a:rPr>
              <a:t>Estimated Time: 90 minutes</a:t>
            </a:r>
          </a:p>
        </p:txBody>
      </p:sp>
    </p:spTree>
    <p:extLst>
      <p:ext uri="{BB962C8B-B14F-4D97-AF65-F5344CB8AC3E}">
        <p14:creationId xmlns:p14="http://schemas.microsoft.com/office/powerpoint/2010/main" val="1536026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c7f898f4-bb7d-4b63-abee-232c987739a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55257" cy="740664"/>
          </a:xfrm>
        </p:spPr>
        <p:txBody>
          <a:bodyPr/>
          <a:lstStyle/>
          <a:p>
            <a:r>
              <a:rPr lang="en-US" dirty="0"/>
              <a:t>What are claims-based identity and claims-based authentication?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42900" lvl="1" indent="-342900"/>
            <a:r>
              <a:rPr lang="en-CA" kern="0">
                <a:solidFill>
                  <a:srgbClr val="000000"/>
                </a:solidFill>
              </a:rPr>
              <a:t>Claims provide information about the users</a:t>
            </a:r>
          </a:p>
          <a:p>
            <a:pPr marL="342900" lvl="1" indent="-342900"/>
            <a:r>
              <a:rPr lang="en-CA" kern="0">
                <a:solidFill>
                  <a:srgbClr val="000000"/>
                </a:solidFill>
              </a:rPr>
              <a:t>T</a:t>
            </a:r>
            <a:r>
              <a:rPr lang="en-US" kern="0">
                <a:solidFill>
                  <a:srgbClr val="000000"/>
                </a:solidFill>
              </a:rPr>
              <a:t>he users’ identity provider supplies information that the application provider accepts </a:t>
            </a:r>
            <a:endParaRPr lang="en-US" kern="0" dirty="0">
              <a:solidFill>
                <a:srgbClr val="000000"/>
              </a:solidFill>
            </a:endParaRPr>
          </a:p>
        </p:txBody>
      </p:sp>
      <p:grpSp>
        <p:nvGrpSpPr>
          <p:cNvPr id="5" name="Group 4" descr="Diagram of how the identity provider provides security tokens that are sent to the application provider, which is running an AD FS–compatible application. Two secure servers are connected by a horizontal arrow that passes through a cloud. The secure server on the left is labeled “Identity Provider” and “Security Token service. The secure server on the right is labeled “Application Provider” and “Application.”&#10;&#10;"/>
          <p:cNvGrpSpPr/>
          <p:nvPr/>
        </p:nvGrpSpPr>
        <p:grpSpPr>
          <a:xfrm>
            <a:off x="296341" y="2281084"/>
            <a:ext cx="8331879" cy="3475029"/>
            <a:chOff x="296341" y="2281084"/>
            <a:chExt cx="8331879" cy="3475029"/>
          </a:xfrm>
        </p:grpSpPr>
        <p:grpSp>
          <p:nvGrpSpPr>
            <p:cNvPr id="6" name="Group 4"/>
            <p:cNvGrpSpPr>
              <a:grpSpLocks noChangeAspect="1"/>
            </p:cNvGrpSpPr>
            <p:nvPr/>
          </p:nvGrpSpPr>
          <p:grpSpPr bwMode="auto">
            <a:xfrm>
              <a:off x="3104268" y="2281084"/>
              <a:ext cx="3846443" cy="2169422"/>
              <a:chOff x="6696" y="1934"/>
              <a:chExt cx="539" cy="304"/>
            </a:xfrm>
          </p:grpSpPr>
          <p:sp>
            <p:nvSpPr>
              <p:cNvPr id="18" name="AutoShape 3"/>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19" name="Freeform 5"/>
              <p:cNvSpPr>
                <a:spLocks/>
              </p:cNvSpPr>
              <p:nvPr/>
            </p:nvSpPr>
            <p:spPr bwMode="auto">
              <a:xfrm>
                <a:off x="6699" y="2031"/>
                <a:ext cx="402" cy="205"/>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grpSp>
        <p:sp>
          <p:nvSpPr>
            <p:cNvPr id="7" name="Text Box 3"/>
            <p:cNvSpPr txBox="1">
              <a:spLocks noChangeArrowheads="1"/>
            </p:cNvSpPr>
            <p:nvPr/>
          </p:nvSpPr>
          <p:spPr bwMode="blackWhite">
            <a:xfrm>
              <a:off x="7099759" y="5048226"/>
              <a:ext cx="1470274" cy="707886"/>
            </a:xfrm>
            <a:prstGeom prst="rect">
              <a:avLst/>
            </a:prstGeom>
            <a:noFill/>
            <a:ln w="9525">
              <a:noFill/>
              <a:miter lim="800000"/>
              <a:headEnd/>
              <a:tailEnd/>
            </a:ln>
            <a:effectLst/>
          </p:spPr>
          <p:txBody>
            <a:bodyPr wrap="none">
              <a:spAutoFit/>
              <a:flatTx/>
            </a:bodyPr>
            <a:lstStyle/>
            <a:p>
              <a:pPr lvl="0" algn="ctr" eaLnBrk="0" fontAlgn="base" hangingPunct="0">
                <a:spcBef>
                  <a:spcPct val="0"/>
                </a:spcBef>
                <a:spcAft>
                  <a:spcPct val="0"/>
                </a:spcAft>
                <a:defRPr/>
              </a:pPr>
              <a:r>
                <a:rPr lang="en-US" sz="2000">
                  <a:solidFill>
                    <a:srgbClr val="000000"/>
                  </a:solidFill>
                  <a:latin typeface="Segoe UI" pitchFamily="34" charset="0"/>
                  <a:ea typeface="Segoe UI" pitchFamily="34" charset="0"/>
                  <a:cs typeface="Segoe UI" pitchFamily="34" charset="0"/>
                </a:rPr>
                <a:t>Application</a:t>
              </a:r>
            </a:p>
            <a:p>
              <a:pPr lvl="0" algn="ctr" eaLnBrk="0" fontAlgn="base" hangingPunct="0">
                <a:spcBef>
                  <a:spcPct val="0"/>
                </a:spcBef>
                <a:spcAft>
                  <a:spcPct val="0"/>
                </a:spcAft>
                <a:defRPr/>
              </a:pPr>
              <a:r>
                <a:rPr lang="en-US" sz="2000">
                  <a:solidFill>
                    <a:srgbClr val="000000"/>
                  </a:solidFill>
                  <a:latin typeface="Segoe UI" pitchFamily="34" charset="0"/>
                  <a:ea typeface="Segoe UI" pitchFamily="34" charset="0"/>
                  <a:cs typeface="Segoe UI" pitchFamily="34" charset="0"/>
                </a:rPr>
                <a:t>provider</a:t>
              </a:r>
              <a:endParaRPr lang="en-US" sz="2000" dirty="0">
                <a:solidFill>
                  <a:srgbClr val="000000"/>
                </a:solidFill>
                <a:latin typeface="Segoe UI" pitchFamily="34" charset="0"/>
                <a:ea typeface="Segoe UI" pitchFamily="34" charset="0"/>
                <a:cs typeface="Segoe UI" pitchFamily="34" charset="0"/>
              </a:endParaRPr>
            </a:p>
          </p:txBody>
        </p:sp>
        <p:sp>
          <p:nvSpPr>
            <p:cNvPr id="8" name="Text Box 5"/>
            <p:cNvSpPr txBox="1">
              <a:spLocks noChangeArrowheads="1"/>
            </p:cNvSpPr>
            <p:nvPr/>
          </p:nvSpPr>
          <p:spPr bwMode="blackWhite">
            <a:xfrm>
              <a:off x="585311" y="5048227"/>
              <a:ext cx="1133452" cy="707886"/>
            </a:xfrm>
            <a:prstGeom prst="rect">
              <a:avLst/>
            </a:prstGeom>
            <a:noFill/>
            <a:ln w="9525">
              <a:noFill/>
              <a:miter lim="800000"/>
              <a:headEnd/>
              <a:tailEnd/>
            </a:ln>
            <a:effectLst/>
          </p:spPr>
          <p:txBody>
            <a:bodyPr wrap="none">
              <a:spAutoFit/>
              <a:flatTx/>
            </a:bodyPr>
            <a:lstStyle/>
            <a:p>
              <a:pPr lvl="0" algn="ctr" eaLnBrk="0" fontAlgn="base" hangingPunct="0">
                <a:spcBef>
                  <a:spcPct val="0"/>
                </a:spcBef>
                <a:spcAft>
                  <a:spcPct val="0"/>
                </a:spcAft>
                <a:defRPr/>
              </a:pPr>
              <a:r>
                <a:rPr lang="en-US" sz="2000">
                  <a:solidFill>
                    <a:srgbClr val="000000"/>
                  </a:solidFill>
                  <a:latin typeface="Segoe UI" pitchFamily="34" charset="0"/>
                  <a:ea typeface="Segoe UI" pitchFamily="34" charset="0"/>
                  <a:cs typeface="Segoe UI" pitchFamily="34" charset="0"/>
                </a:rPr>
                <a:t>Identity</a:t>
              </a:r>
            </a:p>
            <a:p>
              <a:pPr lvl="0" algn="ctr" eaLnBrk="0" fontAlgn="base" hangingPunct="0">
                <a:spcBef>
                  <a:spcPct val="0"/>
                </a:spcBef>
                <a:spcAft>
                  <a:spcPct val="0"/>
                </a:spcAft>
                <a:defRPr/>
              </a:pPr>
              <a:r>
                <a:rPr lang="en-US" sz="2000">
                  <a:solidFill>
                    <a:srgbClr val="000000"/>
                  </a:solidFill>
                  <a:latin typeface="Segoe UI" pitchFamily="34" charset="0"/>
                  <a:ea typeface="Segoe UI" pitchFamily="34" charset="0"/>
                  <a:cs typeface="Segoe UI" pitchFamily="34" charset="0"/>
                </a:rPr>
                <a:t>provider</a:t>
              </a:r>
              <a:endParaRPr lang="en-US" sz="2000" dirty="0">
                <a:solidFill>
                  <a:srgbClr val="000000"/>
                </a:solidFill>
                <a:latin typeface="Segoe UI" pitchFamily="34" charset="0"/>
                <a:ea typeface="Segoe UI" pitchFamily="34" charset="0"/>
                <a:cs typeface="Segoe UI" pitchFamily="34" charset="0"/>
              </a:endParaRPr>
            </a:p>
          </p:txBody>
        </p:sp>
        <p:sp>
          <p:nvSpPr>
            <p:cNvPr id="9" name="Text Box 7"/>
            <p:cNvSpPr txBox="1">
              <a:spLocks noChangeArrowheads="1"/>
            </p:cNvSpPr>
            <p:nvPr/>
          </p:nvSpPr>
          <p:spPr bwMode="auto">
            <a:xfrm>
              <a:off x="6896656" y="2962810"/>
              <a:ext cx="1731564" cy="461665"/>
            </a:xfrm>
            <a:prstGeom prst="rect">
              <a:avLst/>
            </a:prstGeom>
            <a:noFill/>
            <a:ln w="9525">
              <a:noFill/>
              <a:miter lim="800000"/>
              <a:headEnd/>
              <a:tailEnd/>
            </a:ln>
            <a:effectLst/>
          </p:spPr>
          <p:txBody>
            <a:bodyPr wrap="none">
              <a:spAutoFit/>
            </a:bodyPr>
            <a:lstStyle/>
            <a:p>
              <a:pPr lvl="0" algn="ctr" fontAlgn="base">
                <a:spcBef>
                  <a:spcPct val="0"/>
                </a:spcBef>
                <a:spcAft>
                  <a:spcPct val="0"/>
                </a:spcAft>
                <a:defRPr/>
              </a:pPr>
              <a:r>
                <a:rPr lang="en-US" sz="2400">
                  <a:solidFill>
                    <a:srgbClr val="000000"/>
                  </a:solidFill>
                  <a:latin typeface="Segoe UI" pitchFamily="34" charset="0"/>
                  <a:ea typeface="Segoe UI" pitchFamily="34" charset="0"/>
                  <a:cs typeface="Segoe UI" pitchFamily="34" charset="0"/>
                </a:rPr>
                <a:t>Application</a:t>
              </a:r>
              <a:endParaRPr lang="en-US" sz="2400" dirty="0">
                <a:solidFill>
                  <a:srgbClr val="000000"/>
                </a:solidFill>
                <a:latin typeface="Segoe UI" pitchFamily="34" charset="0"/>
                <a:ea typeface="Segoe UI" pitchFamily="34" charset="0"/>
                <a:cs typeface="Segoe UI" pitchFamily="34" charset="0"/>
              </a:endParaRPr>
            </a:p>
          </p:txBody>
        </p:sp>
        <p:sp>
          <p:nvSpPr>
            <p:cNvPr id="10" name="Text Box 11"/>
            <p:cNvSpPr txBox="1">
              <a:spLocks noChangeArrowheads="1"/>
            </p:cNvSpPr>
            <p:nvPr/>
          </p:nvSpPr>
          <p:spPr bwMode="auto">
            <a:xfrm>
              <a:off x="1147997" y="2382683"/>
              <a:ext cx="1261884" cy="1200329"/>
            </a:xfrm>
            <a:prstGeom prst="rect">
              <a:avLst/>
            </a:prstGeom>
            <a:noFill/>
            <a:ln w="9525">
              <a:noFill/>
              <a:miter lim="800000"/>
              <a:headEnd/>
              <a:tailEnd/>
            </a:ln>
            <a:effectLst/>
          </p:spPr>
          <p:txBody>
            <a:bodyPr wrap="none">
              <a:spAutoFit/>
            </a:bodyPr>
            <a:lstStyle/>
            <a:p>
              <a:pPr lvl="0" fontAlgn="base">
                <a:spcBef>
                  <a:spcPct val="0"/>
                </a:spcBef>
                <a:spcAft>
                  <a:spcPct val="0"/>
                </a:spcAft>
                <a:defRPr/>
              </a:pPr>
              <a:r>
                <a:rPr lang="en-US" sz="2400">
                  <a:solidFill>
                    <a:srgbClr val="000000"/>
                  </a:solidFill>
                  <a:latin typeface="Segoe UI" pitchFamily="34" charset="0"/>
                  <a:ea typeface="Segoe UI" pitchFamily="34" charset="0"/>
                  <a:cs typeface="Segoe UI" pitchFamily="34" charset="0"/>
                </a:rPr>
                <a:t>Security</a:t>
              </a:r>
            </a:p>
            <a:p>
              <a:pPr lvl="0" fontAlgn="base">
                <a:spcBef>
                  <a:spcPct val="0"/>
                </a:spcBef>
                <a:spcAft>
                  <a:spcPct val="0"/>
                </a:spcAft>
                <a:defRPr/>
              </a:pPr>
              <a:r>
                <a:rPr lang="en-US" sz="2400">
                  <a:solidFill>
                    <a:srgbClr val="000000"/>
                  </a:solidFill>
                  <a:latin typeface="Segoe UI" pitchFamily="34" charset="0"/>
                  <a:ea typeface="Segoe UI" pitchFamily="34" charset="0"/>
                  <a:cs typeface="Segoe UI" pitchFamily="34" charset="0"/>
                </a:rPr>
                <a:t>token</a:t>
              </a:r>
            </a:p>
            <a:p>
              <a:pPr lvl="0" fontAlgn="base">
                <a:spcBef>
                  <a:spcPct val="0"/>
                </a:spcBef>
                <a:spcAft>
                  <a:spcPct val="0"/>
                </a:spcAft>
                <a:defRPr/>
              </a:pPr>
              <a:r>
                <a:rPr lang="en-US" sz="2400">
                  <a:solidFill>
                    <a:srgbClr val="000000"/>
                  </a:solidFill>
                  <a:latin typeface="Segoe UI" pitchFamily="34" charset="0"/>
                  <a:ea typeface="Segoe UI" pitchFamily="34" charset="0"/>
                  <a:cs typeface="Segoe UI" pitchFamily="34" charset="0"/>
                </a:rPr>
                <a:t>service</a:t>
              </a:r>
              <a:endParaRPr lang="en-US" sz="2400" dirty="0">
                <a:solidFill>
                  <a:srgbClr val="000000"/>
                </a:solidFill>
                <a:latin typeface="Segoe UI" pitchFamily="34" charset="0"/>
                <a:ea typeface="Segoe UI" pitchFamily="34" charset="0"/>
                <a:cs typeface="Segoe UI" pitchFamily="34" charset="0"/>
              </a:endParaRPr>
            </a:p>
          </p:txBody>
        </p:sp>
        <p:sp>
          <p:nvSpPr>
            <p:cNvPr id="11" name="TextBox 10"/>
            <p:cNvSpPr txBox="1"/>
            <p:nvPr/>
          </p:nvSpPr>
          <p:spPr>
            <a:xfrm>
              <a:off x="1686915" y="3997927"/>
              <a:ext cx="1791773" cy="1015663"/>
            </a:xfrm>
            <a:prstGeom prst="rect">
              <a:avLst/>
            </a:prstGeom>
            <a:noFill/>
          </p:spPr>
          <p:txBody>
            <a:bodyPr wrap="none" rtlCol="0">
              <a:spAutoFit/>
            </a:bodyPr>
            <a:lstStyle/>
            <a:p>
              <a:pPr lvl="0" algn="ctr" fontAlgn="base">
                <a:spcBef>
                  <a:spcPct val="0"/>
                </a:spcBef>
                <a:spcAft>
                  <a:spcPct val="0"/>
                </a:spcAft>
                <a:defRPr/>
              </a:pPr>
              <a:r>
                <a:rPr lang="en-US" sz="2000">
                  <a:solidFill>
                    <a:srgbClr val="000000"/>
                  </a:solidFill>
                  <a:latin typeface="Segoe UI" pitchFamily="34" charset="0"/>
                  <a:ea typeface="Segoe UI" pitchFamily="34" charset="0"/>
                  <a:cs typeface="Segoe UI" pitchFamily="34" charset="0"/>
                </a:rPr>
                <a:t>Security token</a:t>
              </a:r>
            </a:p>
            <a:p>
              <a:pPr lvl="0" algn="ctr" fontAlgn="base">
                <a:spcBef>
                  <a:spcPct val="0"/>
                </a:spcBef>
                <a:spcAft>
                  <a:spcPct val="0"/>
                </a:spcAft>
                <a:defRPr/>
              </a:pPr>
              <a:r>
                <a:rPr lang="en-US" sz="2000">
                  <a:solidFill>
                    <a:srgbClr val="000000"/>
                  </a:solidFill>
                  <a:latin typeface="Segoe UI" pitchFamily="34" charset="0"/>
                  <a:ea typeface="Segoe UI" pitchFamily="34" charset="0"/>
                  <a:cs typeface="Segoe UI" pitchFamily="34" charset="0"/>
                </a:rPr>
                <a:t>(outgoing</a:t>
              </a:r>
            </a:p>
            <a:p>
              <a:pPr lvl="0" algn="ctr" fontAlgn="base">
                <a:spcBef>
                  <a:spcPct val="0"/>
                </a:spcBef>
                <a:spcAft>
                  <a:spcPct val="0"/>
                </a:spcAft>
                <a:defRPr/>
              </a:pPr>
              <a:r>
                <a:rPr lang="en-US" sz="2000">
                  <a:solidFill>
                    <a:srgbClr val="000000"/>
                  </a:solidFill>
                  <a:latin typeface="Segoe UI" pitchFamily="34" charset="0"/>
                  <a:ea typeface="Segoe UI" pitchFamily="34" charset="0"/>
                  <a:cs typeface="Segoe UI" pitchFamily="34" charset="0"/>
                </a:rPr>
                <a:t>claims)</a:t>
              </a:r>
              <a:endParaRPr lang="en-US" sz="2000" b="1" dirty="0">
                <a:solidFill>
                  <a:srgbClr val="000000"/>
                </a:solidFill>
                <a:latin typeface="Verdana" pitchFamily="34" charset="0"/>
                <a:cs typeface="Arial" charset="0"/>
              </a:endParaRPr>
            </a:p>
          </p:txBody>
        </p:sp>
        <p:sp>
          <p:nvSpPr>
            <p:cNvPr id="12" name="TextBox 11"/>
            <p:cNvSpPr txBox="1"/>
            <p:nvPr/>
          </p:nvSpPr>
          <p:spPr>
            <a:xfrm>
              <a:off x="5655943" y="3996154"/>
              <a:ext cx="1791773" cy="1015663"/>
            </a:xfrm>
            <a:prstGeom prst="rect">
              <a:avLst/>
            </a:prstGeom>
            <a:noFill/>
          </p:spPr>
          <p:txBody>
            <a:bodyPr wrap="none" rtlCol="0">
              <a:spAutoFit/>
            </a:bodyPr>
            <a:lstStyle/>
            <a:p>
              <a:pPr lvl="0" algn="ctr" fontAlgn="base">
                <a:spcBef>
                  <a:spcPct val="0"/>
                </a:spcBef>
                <a:spcAft>
                  <a:spcPct val="0"/>
                </a:spcAft>
                <a:defRPr/>
              </a:pPr>
              <a:r>
                <a:rPr lang="en-US" sz="2000" dirty="0">
                  <a:solidFill>
                    <a:srgbClr val="000000"/>
                  </a:solidFill>
                  <a:latin typeface="Segoe UI" pitchFamily="34" charset="0"/>
                  <a:ea typeface="Segoe UI" pitchFamily="34" charset="0"/>
                  <a:cs typeface="Segoe UI" pitchFamily="34" charset="0"/>
                </a:rPr>
                <a:t>Security token</a:t>
              </a:r>
            </a:p>
            <a:p>
              <a:pPr lvl="0" algn="ctr" fontAlgn="base">
                <a:spcBef>
                  <a:spcPct val="0"/>
                </a:spcBef>
                <a:spcAft>
                  <a:spcPct val="0"/>
                </a:spcAft>
                <a:defRPr/>
              </a:pPr>
              <a:r>
                <a:rPr lang="en-US" sz="2000" dirty="0">
                  <a:solidFill>
                    <a:srgbClr val="000000"/>
                  </a:solidFill>
                  <a:latin typeface="Segoe UI" pitchFamily="34" charset="0"/>
                  <a:ea typeface="Segoe UI" pitchFamily="34" charset="0"/>
                  <a:cs typeface="Segoe UI" pitchFamily="34" charset="0"/>
                </a:rPr>
                <a:t>(incoming</a:t>
              </a:r>
            </a:p>
            <a:p>
              <a:pPr lvl="0" algn="ctr" fontAlgn="base">
                <a:spcBef>
                  <a:spcPct val="0"/>
                </a:spcBef>
                <a:spcAft>
                  <a:spcPct val="0"/>
                </a:spcAft>
                <a:defRPr/>
              </a:pPr>
              <a:r>
                <a:rPr lang="en-US" sz="2000" dirty="0">
                  <a:solidFill>
                    <a:srgbClr val="000000"/>
                  </a:solidFill>
                  <a:latin typeface="Segoe UI" pitchFamily="34" charset="0"/>
                  <a:ea typeface="Segoe UI" pitchFamily="34" charset="0"/>
                  <a:cs typeface="Segoe UI" pitchFamily="34" charset="0"/>
                </a:rPr>
                <a:t>claims)</a:t>
              </a:r>
              <a:endParaRPr lang="en-US" sz="2000" b="1" dirty="0">
                <a:solidFill>
                  <a:srgbClr val="000000"/>
                </a:solidFill>
                <a:latin typeface="Verdana" pitchFamily="34" charset="0"/>
                <a:cs typeface="Arial" charset="0"/>
              </a:endParaRPr>
            </a:p>
          </p:txBody>
        </p:sp>
        <p:cxnSp>
          <p:nvCxnSpPr>
            <p:cNvPr id="13" name="Straight Arrow Connector 12"/>
            <p:cNvCxnSpPr/>
            <p:nvPr/>
          </p:nvCxnSpPr>
          <p:spPr bwMode="auto">
            <a:xfrm flipH="1">
              <a:off x="5291850" y="3966066"/>
              <a:ext cx="2092971" cy="1"/>
            </a:xfrm>
            <a:prstGeom prst="straightConnector1">
              <a:avLst/>
            </a:prstGeom>
            <a:ln>
              <a:solidFill>
                <a:schemeClr val="tx1"/>
              </a:solidFill>
              <a:headEnd type="arrow" w="med" len="med"/>
              <a:tailEnd type="none"/>
            </a:ln>
            <a:effectLst/>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bwMode="auto">
            <a:xfrm flipV="1">
              <a:off x="1564725" y="3966067"/>
              <a:ext cx="2190152" cy="6030"/>
            </a:xfrm>
            <a:prstGeom prst="straightConnector1">
              <a:avLst/>
            </a:prstGeom>
            <a:ln>
              <a:solidFill>
                <a:schemeClr val="tx1"/>
              </a:solidFill>
              <a:headEnd type="none" w="med" len="med"/>
              <a:tailEnd type="arrow"/>
            </a:ln>
            <a:effectLst/>
          </p:spPr>
          <p:style>
            <a:lnRef idx="3">
              <a:schemeClr val="dk1"/>
            </a:lnRef>
            <a:fillRef idx="0">
              <a:schemeClr val="dk1"/>
            </a:fillRef>
            <a:effectRef idx="2">
              <a:schemeClr val="dk1"/>
            </a:effectRef>
            <a:fontRef idx="minor">
              <a:schemeClr val="tx1"/>
            </a:fontRef>
          </p:style>
        </p:cxnSp>
        <p:grpSp>
          <p:nvGrpSpPr>
            <p:cNvPr id="15" name="Group 14"/>
            <p:cNvGrpSpPr/>
            <p:nvPr/>
          </p:nvGrpSpPr>
          <p:grpSpPr>
            <a:xfrm>
              <a:off x="296341" y="3324557"/>
              <a:ext cx="2082068" cy="2082068"/>
              <a:chOff x="3829986" y="4480593"/>
              <a:chExt cx="2082068" cy="2082068"/>
            </a:xfrm>
          </p:grpSpPr>
          <p:pic>
            <p:nvPicPr>
              <p:cNvPr id="16" name="Picture 15"/>
              <p:cNvPicPr>
                <a:picLocks noChangeAspect="1"/>
              </p:cNvPicPr>
              <p:nvPr/>
            </p:nvPicPr>
            <p:blipFill>
              <a:blip r:embed="rId3"/>
              <a:stretch>
                <a:fillRect/>
              </a:stretch>
            </p:blipFill>
            <p:spPr>
              <a:xfrm>
                <a:off x="4203508" y="4726054"/>
                <a:ext cx="619953" cy="1166969"/>
              </a:xfrm>
              <a:prstGeom prst="rect">
                <a:avLst/>
              </a:prstGeom>
            </p:spPr>
          </p:pic>
          <p:pic>
            <p:nvPicPr>
              <p:cNvPr id="17" name="Picture 16"/>
              <p:cNvPicPr>
                <a:picLocks noChangeAspect="1"/>
              </p:cNvPicPr>
              <p:nvPr/>
            </p:nvPicPr>
            <p:blipFill>
              <a:blip r:embed="rId4"/>
              <a:stretch>
                <a:fillRect/>
              </a:stretch>
            </p:blipFill>
            <p:spPr>
              <a:xfrm>
                <a:off x="3829986" y="4480593"/>
                <a:ext cx="2082068" cy="2082068"/>
              </a:xfrm>
              <a:prstGeom prst="rect">
                <a:avLst/>
              </a:prstGeom>
            </p:spPr>
          </p:pic>
        </p:grpSp>
      </p:grpSp>
      <p:grpSp>
        <p:nvGrpSpPr>
          <p:cNvPr id="20" name="Group 19"/>
          <p:cNvGrpSpPr/>
          <p:nvPr/>
        </p:nvGrpSpPr>
        <p:grpSpPr>
          <a:xfrm>
            <a:off x="7201184" y="3287476"/>
            <a:ext cx="2082068" cy="2082068"/>
            <a:chOff x="3829986" y="4480593"/>
            <a:chExt cx="2082068" cy="2082068"/>
          </a:xfrm>
        </p:grpSpPr>
        <p:pic>
          <p:nvPicPr>
            <p:cNvPr id="21" name="Picture 20"/>
            <p:cNvPicPr>
              <a:picLocks noChangeAspect="1"/>
            </p:cNvPicPr>
            <p:nvPr/>
          </p:nvPicPr>
          <p:blipFill>
            <a:blip r:embed="rId3"/>
            <a:stretch>
              <a:fillRect/>
            </a:stretch>
          </p:blipFill>
          <p:spPr>
            <a:xfrm>
              <a:off x="4203508" y="4726054"/>
              <a:ext cx="619953" cy="1166969"/>
            </a:xfrm>
            <a:prstGeom prst="rect">
              <a:avLst/>
            </a:prstGeom>
          </p:spPr>
        </p:pic>
        <p:pic>
          <p:nvPicPr>
            <p:cNvPr id="22" name="Picture 21"/>
            <p:cNvPicPr>
              <a:picLocks noChangeAspect="1"/>
            </p:cNvPicPr>
            <p:nvPr/>
          </p:nvPicPr>
          <p:blipFill>
            <a:blip r:embed="rId4"/>
            <a:stretch>
              <a:fillRect/>
            </a:stretch>
          </p:blipFill>
          <p:spPr>
            <a:xfrm>
              <a:off x="3829986" y="4480593"/>
              <a:ext cx="2082068" cy="2082068"/>
            </a:xfrm>
            <a:prstGeom prst="rect">
              <a:avLst/>
            </a:prstGeom>
          </p:spPr>
        </p:pic>
      </p:grpSp>
    </p:spTree>
    <p:extLst>
      <p:ext uri="{BB962C8B-B14F-4D97-AF65-F5344CB8AC3E}">
        <p14:creationId xmlns:p14="http://schemas.microsoft.com/office/powerpoint/2010/main" val="18984540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Lab Scenario403821874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7" y="1010454"/>
            <a:ext cx="8523847" cy="6396623"/>
          </a:xfrm>
          <a:prstGeom prst="rect">
            <a:avLst/>
          </a:prstGeom>
          <a:noFill/>
        </p:spPr>
        <p:txBody>
          <a:bodyPr vert="horz" wrap="square" rtlCol="0">
            <a:spAutoFit/>
          </a:bodyPr>
          <a:lstStyle/>
          <a:p>
            <a:pPr lvl="0">
              <a:spcAft>
                <a:spcPts val="800"/>
              </a:spcAft>
            </a:pPr>
            <a:r>
              <a:rPr lang="en-US" dirty="0">
                <a:effectLst/>
                <a:latin typeface="Segoe UI" panose="020B0502040204020203" pitchFamily="34" charset="0"/>
                <a:ea typeface="Calibri" panose="020F0502020204030204" pitchFamily="34" charset="0"/>
                <a:cs typeface="Segoe UI" panose="020B0502040204020203" pitchFamily="34" charset="0"/>
              </a:rPr>
              <a:t>A. Datum Corporation has set up a variety of business relationships with other companies and customers. Some of these partner companies and customers need to access business applications that are running on the A. Datum Corporation network. The business groups at A. Datum Corporation want to provide maximum level of functionality and access to these companies. The Security and Operations departments want to help ensure that the partners and customers can access only the resources that they are authorized for and that implementing the solution does not significantly increase the workload for the </a:t>
            </a:r>
            <a:r>
              <a:rPr lang="en-US" dirty="0">
                <a:solidFill>
                  <a:srgbClr val="000000"/>
                </a:solidFill>
                <a:latin typeface="Segoe UI" panose="020B0502040204020203" pitchFamily="34" charset="0"/>
                <a:ea typeface="Calibri" panose="020F0502020204030204" pitchFamily="34" charset="0"/>
                <a:cs typeface="Segoe UI" panose="020B0502040204020203" pitchFamily="34" charset="0"/>
              </a:rPr>
              <a:t>Operations team. A. Datum Corporation is also working on the migration of some parts of its network infrastructure to online services, including Azure and Office 365. </a:t>
            </a:r>
          </a:p>
          <a:p>
            <a:pPr lvl="0">
              <a:spcAft>
                <a:spcPts val="800"/>
              </a:spcAft>
            </a:pPr>
            <a:r>
              <a:rPr lang="en-US" dirty="0">
                <a:solidFill>
                  <a:srgbClr val="000000"/>
                </a:solidFill>
                <a:latin typeface="Segoe UI" panose="020B0502040204020203" pitchFamily="34" charset="0"/>
                <a:ea typeface="Calibri" panose="020F0502020204030204" pitchFamily="34" charset="0"/>
                <a:cs typeface="Segoe UI" panose="020B0502040204020203" pitchFamily="34" charset="0"/>
              </a:rPr>
              <a:t>To meet these business requirements, A. Datum Corporation is planning to implement AD FS. In the initial deployment, the company is planning to use AD FS to implement SSO for internal users accessing an application on a web server. A. Datum Corporation is partnering with another company, Trey Research. Trey Research users should be able to access the same application.</a:t>
            </a:r>
          </a:p>
          <a:p>
            <a:pPr>
              <a:spcAft>
                <a:spcPts val="800"/>
              </a:spcAft>
            </a:pPr>
            <a:r>
              <a:rPr lang="en-US" dirty="0">
                <a:solidFill>
                  <a:srgbClr val="000000"/>
                </a:solidFill>
                <a:latin typeface="Segoe UI" panose="020B0502040204020203" pitchFamily="34" charset="0"/>
                <a:ea typeface="Calibri" panose="020F0502020204030204" pitchFamily="34" charset="0"/>
                <a:cs typeface="Segoe UI" panose="020B0502040204020203" pitchFamily="34" charset="0"/>
              </a:rPr>
              <a:t>As one of the senior network administrators at A. Datum Corporation also, it is your responsibility to implement the AD FS solution. As a proof of concept, you are deploying a sample claims-aware application and configuring AD FS to allow both internal users and Trey Research users to access the same application.</a:t>
            </a:r>
            <a:endParaRPr lang="en-US" dirty="0">
              <a:latin typeface="Segoe UI" panose="020B0502040204020203" pitchFamily="34" charset="0"/>
              <a:cs typeface="Segoe UI" panose="020B0502040204020203" pitchFamily="34" charset="0"/>
            </a:endParaRPr>
          </a:p>
          <a:p>
            <a:pPr lvl="0">
              <a:spcAft>
                <a:spcPts val="800"/>
              </a:spcAft>
            </a:pPr>
            <a:endParaRPr lang="en-US" dirty="0">
              <a:solidFill>
                <a:srgbClr val="000000"/>
              </a:solidFill>
              <a:latin typeface="Segoe UI" panose="020B0502040204020203" pitchFamily="34" charset="0"/>
              <a:ea typeface="Calibri" panose="020F0502020204030204" pitchFamily="34" charset="0"/>
              <a:cs typeface="Segoe UI" panose="020B0502040204020203" pitchFamily="34" charset="0"/>
            </a:endParaRPr>
          </a:p>
          <a:p>
            <a:pPr>
              <a:spcBef>
                <a:spcPts val="600"/>
              </a:spcBef>
              <a:spcAft>
                <a:spcPts val="800"/>
              </a:spcAft>
            </a:pP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570674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577eebe3-f99f-4025-a17d-a48bece0213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Why is configuring adfs.adatum.com for use as a host name important for the AD FS service?
How can you test whether AD FS is functioning properly?</a:t>
            </a:r>
          </a:p>
        </p:txBody>
      </p:sp>
    </p:spTree>
    <p:extLst>
      <p:ext uri="{BB962C8B-B14F-4D97-AF65-F5344CB8AC3E}">
        <p14:creationId xmlns:p14="http://schemas.microsoft.com/office/powerpoint/2010/main" val="30536464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Review Questions
Best Practice</a:t>
            </a:r>
          </a:p>
        </p:txBody>
      </p:sp>
    </p:spTree>
    <p:extLst>
      <p:ext uri="{BB962C8B-B14F-4D97-AF65-F5344CB8AC3E}">
        <p14:creationId xmlns:p14="http://schemas.microsoft.com/office/powerpoint/2010/main" val="2471996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15d925b5-0e33-43a1-a0ec-10c8965b8d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web services</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Web services comprise a standardized set of specifications used to build applications and services</a:t>
            </a:r>
          </a:p>
          <a:p>
            <a:pPr lvl="0"/>
            <a:r>
              <a:rPr lang="en-US" kern="0">
                <a:solidFill>
                  <a:srgbClr val="000000"/>
                </a:solidFill>
              </a:rPr>
              <a:t>Web services typically:</a:t>
            </a:r>
          </a:p>
          <a:p>
            <a:pPr lvl="1"/>
            <a:r>
              <a:rPr lang="en-US" kern="0">
                <a:solidFill>
                  <a:srgbClr val="000000"/>
                </a:solidFill>
              </a:rPr>
              <a:t>Transmit data as XML</a:t>
            </a:r>
          </a:p>
          <a:p>
            <a:pPr lvl="1"/>
            <a:r>
              <a:rPr lang="en-US" kern="0">
                <a:solidFill>
                  <a:srgbClr val="000000"/>
                </a:solidFill>
              </a:rPr>
              <a:t>Use SOAP to define the XML message format</a:t>
            </a:r>
          </a:p>
          <a:p>
            <a:pPr lvl="1"/>
            <a:r>
              <a:rPr lang="en-US" kern="0">
                <a:solidFill>
                  <a:srgbClr val="000000"/>
                </a:solidFill>
              </a:rPr>
              <a:t>Use WSDL to define valid SOAP messages</a:t>
            </a:r>
          </a:p>
          <a:p>
            <a:pPr lvl="1"/>
            <a:r>
              <a:rPr lang="en-US" kern="0">
                <a:solidFill>
                  <a:srgbClr val="000000"/>
                </a:solidFill>
              </a:rPr>
              <a:t>Use UDDI to describe available web services</a:t>
            </a:r>
          </a:p>
          <a:p>
            <a:pPr lvl="0"/>
            <a:r>
              <a:rPr lang="en-US" kern="0">
                <a:solidFill>
                  <a:srgbClr val="000000"/>
                </a:solidFill>
              </a:rPr>
              <a:t>SAML is a standard for exchanging identity claims</a:t>
            </a:r>
          </a:p>
          <a:p>
            <a:pPr marL="0" lvl="0" indent="0">
              <a:buNone/>
            </a:pPr>
            <a:endParaRPr lang="en-US" kern="0" dirty="0">
              <a:solidFill>
                <a:srgbClr val="000000"/>
              </a:solidFill>
            </a:endParaRPr>
          </a:p>
        </p:txBody>
      </p:sp>
    </p:spTree>
    <p:extLst>
      <p:ext uri="{BB962C8B-B14F-4D97-AF65-F5344CB8AC3E}">
        <p14:creationId xmlns:p14="http://schemas.microsoft.com/office/powerpoint/2010/main" val="1184957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01ed6a4e-d30b-4106-a8f9-e7621b52c0c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AD FS?</a:t>
            </a:r>
          </a:p>
        </p:txBody>
      </p:sp>
      <p:sp>
        <p:nvSpPr>
          <p:cNvPr id="4" name="Content Placeholder 2"/>
          <p:cNvSpPr txBox="1">
            <a:spLocks/>
          </p:cNvSpPr>
          <p:nvPr/>
        </p:nvSpPr>
        <p:spPr>
          <a:xfrm>
            <a:off x="458788" y="1021214"/>
            <a:ext cx="8119156" cy="5665336"/>
          </a:xfrm>
          <a:prstGeom prst="rect">
            <a:avLst/>
          </a:prstGeom>
        </p:spPr>
        <p:txBody>
          <a:bodyPr>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AD FS is the Microsoft identity federation product that can use claims-based authentication</a:t>
            </a:r>
            <a:endParaRPr lang="en-US" sz="1000" kern="0">
              <a:solidFill>
                <a:srgbClr val="000000"/>
              </a:solidFill>
            </a:endParaRPr>
          </a:p>
          <a:p>
            <a:pPr lvl="0"/>
            <a:r>
              <a:rPr lang="en-US" kern="0">
                <a:solidFill>
                  <a:srgbClr val="000000"/>
                </a:solidFill>
              </a:rPr>
              <a:t>AD FS has the following features:</a:t>
            </a:r>
          </a:p>
          <a:p>
            <a:pPr lvl="1"/>
            <a:r>
              <a:rPr lang="en-US" kern="0">
                <a:solidFill>
                  <a:srgbClr val="000000"/>
                </a:solidFill>
              </a:rPr>
              <a:t>SSO for web-based apps</a:t>
            </a:r>
          </a:p>
          <a:p>
            <a:pPr lvl="1"/>
            <a:r>
              <a:rPr lang="en-US" kern="0">
                <a:solidFill>
                  <a:srgbClr val="000000"/>
                </a:solidFill>
              </a:rPr>
              <a:t>Interoperability with web services on multiple platforms</a:t>
            </a:r>
          </a:p>
          <a:p>
            <a:pPr lvl="1"/>
            <a:r>
              <a:rPr lang="en-US" kern="0">
                <a:solidFill>
                  <a:srgbClr val="000000"/>
                </a:solidFill>
              </a:rPr>
              <a:t>Support for many clients, such as web browsers, mobile devices, and applications</a:t>
            </a:r>
          </a:p>
          <a:p>
            <a:pPr lvl="1"/>
            <a:r>
              <a:rPr lang="en-US" kern="0">
                <a:solidFill>
                  <a:srgbClr val="000000"/>
                </a:solidFill>
              </a:rPr>
              <a:t>Extensibility to support customized claims from third-party applications</a:t>
            </a:r>
          </a:p>
          <a:p>
            <a:pPr lvl="1"/>
            <a:r>
              <a:rPr lang="en-US" kern="0">
                <a:solidFill>
                  <a:srgbClr val="000000"/>
                </a:solidFill>
              </a:rPr>
              <a:t>The Delegation of account management to the user’s organization </a:t>
            </a:r>
          </a:p>
          <a:p>
            <a:pPr lvl="1"/>
            <a:endParaRPr lang="en-US" sz="900" kern="0">
              <a:solidFill>
                <a:srgbClr val="000000"/>
              </a:solidFill>
            </a:endParaRPr>
          </a:p>
          <a:p>
            <a:pPr lvl="1"/>
            <a:endParaRPr lang="en-US" kern="0" dirty="0">
              <a:solidFill>
                <a:srgbClr val="000000"/>
              </a:solidFill>
            </a:endParaRPr>
          </a:p>
        </p:txBody>
      </p:sp>
    </p:spTree>
    <p:extLst>
      <p:ext uri="{BB962C8B-B14F-4D97-AF65-F5344CB8AC3E}">
        <p14:creationId xmlns:p14="http://schemas.microsoft.com/office/powerpoint/2010/main" val="867268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cc961bc-c4b1-4ef2-8fc9-fcb8b68ecd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What’s new in AD FS in Windows Server 2016?</a:t>
            </a:r>
          </a:p>
        </p:txBody>
      </p:sp>
      <p:sp>
        <p:nvSpPr>
          <p:cNvPr id="4" name="Content Placeholder 2"/>
          <p:cNvSpPr txBox="1">
            <a:spLocks/>
          </p:cNvSpPr>
          <p:nvPr/>
        </p:nvSpPr>
        <p:spPr>
          <a:xfrm>
            <a:off x="458787" y="1021215"/>
            <a:ext cx="8322355" cy="5147356"/>
          </a:xfrm>
          <a:prstGeom prst="rect">
            <a:avLst/>
          </a:prstGeom>
        </p:spPr>
        <p:txBody>
          <a:bodyPr>
            <a:normAutofit fontScale="92500" lnSpcReduction="1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3000" kern="0" dirty="0">
                <a:solidFill>
                  <a:srgbClr val="000000"/>
                </a:solidFill>
              </a:rPr>
              <a:t>New AD FS features introduced in </a:t>
            </a:r>
            <a:br>
              <a:rPr lang="en-GB" sz="3000" kern="0" dirty="0">
                <a:solidFill>
                  <a:srgbClr val="000000"/>
                </a:solidFill>
              </a:rPr>
            </a:br>
            <a:r>
              <a:rPr lang="en-GB" sz="3000" kern="0" dirty="0">
                <a:solidFill>
                  <a:srgbClr val="000000"/>
                </a:solidFill>
              </a:rPr>
              <a:t>Windows Server 2012:</a:t>
            </a:r>
          </a:p>
          <a:p>
            <a:pPr lvl="1"/>
            <a:r>
              <a:rPr lang="en-GB" sz="2600" kern="0" dirty="0">
                <a:solidFill>
                  <a:srgbClr val="000000"/>
                </a:solidFill>
              </a:rPr>
              <a:t>Integration with the Windows Server 2012 operating system</a:t>
            </a:r>
          </a:p>
          <a:p>
            <a:pPr lvl="1"/>
            <a:r>
              <a:rPr lang="en-GB" sz="2600" kern="0" dirty="0">
                <a:solidFill>
                  <a:srgbClr val="000000"/>
                </a:solidFill>
              </a:rPr>
              <a:t>Integration with Dynamic Access Control </a:t>
            </a:r>
          </a:p>
          <a:p>
            <a:pPr lvl="1"/>
            <a:r>
              <a:rPr lang="en-GB" sz="2600" kern="0" dirty="0">
                <a:solidFill>
                  <a:srgbClr val="000000"/>
                </a:solidFill>
              </a:rPr>
              <a:t>Windows PowerShell cmdlets for administering AD FS</a:t>
            </a:r>
          </a:p>
          <a:p>
            <a:pPr lvl="0"/>
            <a:r>
              <a:rPr lang="en-GB" sz="3000" kern="0" dirty="0">
                <a:solidFill>
                  <a:srgbClr val="000000"/>
                </a:solidFill>
              </a:rPr>
              <a:t>New AD FS features introduced in </a:t>
            </a:r>
            <a:br>
              <a:rPr lang="en-GB" sz="3000" kern="0" dirty="0">
                <a:solidFill>
                  <a:srgbClr val="000000"/>
                </a:solidFill>
              </a:rPr>
            </a:br>
            <a:r>
              <a:rPr lang="en-GB" sz="3000" kern="0" dirty="0">
                <a:solidFill>
                  <a:srgbClr val="000000"/>
                </a:solidFill>
              </a:rPr>
              <a:t>Windows Server 2016:</a:t>
            </a:r>
          </a:p>
          <a:p>
            <a:pPr lvl="1"/>
            <a:r>
              <a:rPr lang="en-GB" sz="2600" kern="0" dirty="0">
                <a:solidFill>
                  <a:srgbClr val="000000"/>
                </a:solidFill>
              </a:rPr>
              <a:t>Support for any directory that is LDAP v3-compliant </a:t>
            </a:r>
          </a:p>
          <a:p>
            <a:pPr lvl="1"/>
            <a:r>
              <a:rPr lang="en-GB" sz="2600" kern="0" dirty="0">
                <a:solidFill>
                  <a:srgbClr val="000000"/>
                </a:solidFill>
              </a:rPr>
              <a:t>New factors of authentication</a:t>
            </a:r>
          </a:p>
          <a:p>
            <a:pPr lvl="1"/>
            <a:r>
              <a:rPr lang="en-GB" sz="2600" kern="0" dirty="0">
                <a:solidFill>
                  <a:srgbClr val="000000"/>
                </a:solidFill>
              </a:rPr>
              <a:t>Improvements in AD FS management</a:t>
            </a:r>
          </a:p>
          <a:p>
            <a:pPr lvl="1"/>
            <a:r>
              <a:rPr lang="en-GB" sz="2600" kern="0" dirty="0">
                <a:solidFill>
                  <a:srgbClr val="000000"/>
                </a:solidFill>
              </a:rPr>
              <a:t>Conditional access</a:t>
            </a:r>
          </a:p>
          <a:p>
            <a:pPr lvl="0"/>
            <a:endParaRPr lang="en-US" kern="0" dirty="0">
              <a:solidFill>
                <a:srgbClr val="000000"/>
              </a:solidFill>
            </a:endParaRPr>
          </a:p>
        </p:txBody>
      </p:sp>
    </p:spTree>
    <p:extLst>
      <p:ext uri="{BB962C8B-B14F-4D97-AF65-F5344CB8AC3E}">
        <p14:creationId xmlns:p14="http://schemas.microsoft.com/office/powerpoint/2010/main" val="3656962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AD FS enables SSO in a single organization</a:t>
            </a:r>
          </a:p>
        </p:txBody>
      </p:sp>
      <p:sp>
        <p:nvSpPr>
          <p:cNvPr id="8" name="Rectangle 160"/>
          <p:cNvSpPr>
            <a:spLocks noChangeArrowheads="1"/>
          </p:cNvSpPr>
          <p:nvPr/>
        </p:nvSpPr>
        <p:spPr bwMode="auto">
          <a:xfrm>
            <a:off x="755036" y="4899698"/>
            <a:ext cx="111556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External client</a:t>
            </a:r>
            <a:endParaRPr lang="en-GB" b="1" dirty="0">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216"/>
          <p:cNvSpPr>
            <a:spLocks noChangeArrowheads="1"/>
          </p:cNvSpPr>
          <p:nvPr/>
        </p:nvSpPr>
        <p:spPr bwMode="auto">
          <a:xfrm>
            <a:off x="7449100" y="4412069"/>
            <a:ext cx="8399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GB"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Federation</a:t>
            </a:r>
          </a:p>
          <a:p>
            <a:pPr algn="ctr"/>
            <a:r>
              <a:rPr lang="en-GB"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server</a:t>
            </a:r>
            <a:endParaRPr lang="en-GB" b="1" dirty="0">
              <a:latin typeface="Segoe UI" panose="020B0502040204020203" pitchFamily="34" charset="0"/>
              <a:ea typeface="Segoe UI" panose="020B0502040204020203" pitchFamily="34" charset="0"/>
              <a:cs typeface="Segoe UI" panose="020B0502040204020203" pitchFamily="34" charset="0"/>
            </a:endParaRPr>
          </a:p>
        </p:txBody>
      </p:sp>
      <p:sp>
        <p:nvSpPr>
          <p:cNvPr id="10" name="Rectangle 272"/>
          <p:cNvSpPr>
            <a:spLocks noChangeArrowheads="1"/>
          </p:cNvSpPr>
          <p:nvPr/>
        </p:nvSpPr>
        <p:spPr bwMode="auto">
          <a:xfrm>
            <a:off x="4030775" y="3209836"/>
            <a:ext cx="839975"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GB"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Federation</a:t>
            </a:r>
          </a:p>
          <a:p>
            <a:pPr algn="ctr"/>
            <a:r>
              <a:rPr lang="en-GB"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Service</a:t>
            </a:r>
          </a:p>
          <a:p>
            <a:pPr algn="ctr"/>
            <a:r>
              <a:rPr lang="en-GB"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Proxy</a:t>
            </a:r>
            <a:endParaRPr lang="en-GB" b="1" dirty="0">
              <a:latin typeface="Segoe UI" panose="020B0502040204020203" pitchFamily="34" charset="0"/>
              <a:ea typeface="Segoe UI" panose="020B0502040204020203" pitchFamily="34" charset="0"/>
              <a:cs typeface="Segoe UI" panose="020B0502040204020203" pitchFamily="34" charset="0"/>
            </a:endParaRPr>
          </a:p>
        </p:txBody>
      </p:sp>
      <p:sp>
        <p:nvSpPr>
          <p:cNvPr id="13" name="Rectangle 333"/>
          <p:cNvSpPr>
            <a:spLocks noChangeArrowheads="1"/>
          </p:cNvSpPr>
          <p:nvPr/>
        </p:nvSpPr>
        <p:spPr bwMode="auto">
          <a:xfrm>
            <a:off x="3906428" y="5362545"/>
            <a:ext cx="882229"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Web server</a:t>
            </a:r>
            <a:endParaRPr lang="en-GB" b="1" dirty="0">
              <a:latin typeface="Segoe UI" panose="020B0502040204020203" pitchFamily="34" charset="0"/>
              <a:ea typeface="Segoe UI" panose="020B0502040204020203" pitchFamily="34" charset="0"/>
              <a:cs typeface="Segoe UI" panose="020B0502040204020203" pitchFamily="34" charset="0"/>
            </a:endParaRPr>
          </a:p>
        </p:txBody>
      </p:sp>
      <p:sp>
        <p:nvSpPr>
          <p:cNvPr id="14" name="Rectangle 399"/>
          <p:cNvSpPr>
            <a:spLocks noChangeArrowheads="1"/>
          </p:cNvSpPr>
          <p:nvPr/>
        </p:nvSpPr>
        <p:spPr bwMode="auto">
          <a:xfrm>
            <a:off x="7106828" y="2447836"/>
            <a:ext cx="145281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GB"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AD DS</a:t>
            </a:r>
          </a:p>
          <a:p>
            <a:pPr algn="ctr"/>
            <a:r>
              <a:rPr lang="en-GB"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domain</a:t>
            </a:r>
          </a:p>
          <a:p>
            <a:pPr algn="ctr"/>
            <a:r>
              <a:rPr lang="en-GB"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controller</a:t>
            </a:r>
            <a:endParaRPr lang="en-GB" b="1" dirty="0">
              <a:latin typeface="Segoe UI" panose="020B0502040204020203" pitchFamily="34" charset="0"/>
              <a:ea typeface="Segoe UI" panose="020B0502040204020203" pitchFamily="34" charset="0"/>
              <a:cs typeface="Segoe UI" panose="020B0502040204020203" pitchFamily="34" charset="0"/>
            </a:endParaRPr>
          </a:p>
        </p:txBody>
      </p:sp>
      <p:grpSp>
        <p:nvGrpSpPr>
          <p:cNvPr id="3" name="Group 0" descr="A diagram of the nine steps required for AD FS to enable single sign-on (SSO). Numbered arrows connect components labeled Web server, External client, Web Application Proxy, Federation server, and AD DS domain controller. The nine steps are: &#10;1. The client computer, which is located outside of the network, accesses a web-based application on the web server. The client computer sends an HTTPS request to the web server.&#10;2. The web server receives the request and identifies that the client computer does not have a claim. &#10;3. The web server redirects the client computer to the Web Application Proxy. The client computer sends an HTTPS request to the Web Application Proxy. Depending on the scenario, the Web Application Proxy might prompt the user for authentication or use Windows authentication to collect the user’s credentials. &#10;4. The Web Application Proxy transmits the request and the credentials to the federation server.&#10;5. The federation server uses AD DS to authenticate the user.&#10;6. If the authentication succeeds, the federation server collects AD DS information about the user and uses it to generate the user’s claims. &#10;7. If the authentication succeeds, the authentication information and other information is collected in a security token and passed back to the Web Application Proxy.&#10;8. The Web Application Proxy passes the token to the client.&#10;9. The client presents the token to the web server, and the web resource:&#10;a. Receives the request and validates the signed tokens. &#10;b. Uses the claims in the user’s token to provide access to the application.&#10;"/>
          <p:cNvGrpSpPr/>
          <p:nvPr/>
        </p:nvGrpSpPr>
        <p:grpSpPr>
          <a:xfrm>
            <a:off x="685800" y="1560656"/>
            <a:ext cx="7663863" cy="3682873"/>
            <a:chOff x="970372" y="1789256"/>
            <a:chExt cx="7663863" cy="3682873"/>
          </a:xfrm>
        </p:grpSpPr>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flipH="1">
              <a:off x="2057401" y="4254069"/>
              <a:ext cx="1087028" cy="666950"/>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p:cNvSpPr txBox="1"/>
            <p:nvPr/>
          </p:nvSpPr>
          <p:spPr>
            <a:xfrm>
              <a:off x="3625838" y="1789256"/>
              <a:ext cx="2207656" cy="369332"/>
            </a:xfrm>
            <a:prstGeom prst="rect">
              <a:avLst/>
            </a:prstGeom>
            <a:noFill/>
          </p:spPr>
          <p:txBody>
            <a:bodyPr wrap="none" rtlCol="0">
              <a:spAutoFit/>
            </a:bodyPr>
            <a:lstStyle/>
            <a:p>
              <a:r>
                <a:rPr lang="en-US" b="1" dirty="0">
                  <a:latin typeface="Segoe UI" panose="020B0502040204020203" pitchFamily="34" charset="0"/>
                  <a:ea typeface="Segoe UI" panose="020B0502040204020203" pitchFamily="34" charset="0"/>
                  <a:cs typeface="Segoe UI" panose="020B0502040204020203" pitchFamily="34" charset="0"/>
                </a:rPr>
                <a:t>Perimeter network</a:t>
              </a:r>
            </a:p>
          </p:txBody>
        </p:sp>
        <p:sp>
          <p:nvSpPr>
            <p:cNvPr id="70" name="TextBox 69"/>
            <p:cNvSpPr txBox="1"/>
            <p:nvPr/>
          </p:nvSpPr>
          <p:spPr>
            <a:xfrm>
              <a:off x="6396571" y="1795786"/>
              <a:ext cx="2237664" cy="369332"/>
            </a:xfrm>
            <a:prstGeom prst="rect">
              <a:avLst/>
            </a:prstGeom>
            <a:noFill/>
          </p:spPr>
          <p:txBody>
            <a:bodyPr wrap="none" rtlCol="0">
              <a:spAutoFit/>
            </a:bodyPr>
            <a:lstStyle/>
            <a:p>
              <a:r>
                <a:rPr lang="en-US" b="1" dirty="0">
                  <a:latin typeface="Segoe UI" panose="020B0502040204020203" pitchFamily="34" charset="0"/>
                  <a:ea typeface="Segoe UI" panose="020B0502040204020203" pitchFamily="34" charset="0"/>
                  <a:cs typeface="Segoe UI" panose="020B0502040204020203" pitchFamily="34" charset="0"/>
                </a:rPr>
                <a:t>Corporate network</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445525" y="2467813"/>
              <a:ext cx="473263" cy="90012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386478" y="4572000"/>
              <a:ext cx="473263" cy="900129"/>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269433" y="4357671"/>
              <a:ext cx="473263" cy="900129"/>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202085" y="2362200"/>
              <a:ext cx="473263" cy="90012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166304" y="4254069"/>
              <a:ext cx="828851" cy="5084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970372" y="4389695"/>
              <a:ext cx="477428" cy="4871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3" descr="The third click shows the external client communicating with the Federation Service Proxy through the cloud, with an arrow pointing from the client to the Federation Service Proxy located within the perimeter network."/>
          <p:cNvGrpSpPr/>
          <p:nvPr/>
        </p:nvGrpSpPr>
        <p:grpSpPr>
          <a:xfrm>
            <a:off x="2366553" y="3200400"/>
            <a:ext cx="1692275" cy="984984"/>
            <a:chOff x="2651125" y="3429000"/>
            <a:chExt cx="1692275" cy="984984"/>
          </a:xfrm>
        </p:grpSpPr>
        <p:sp>
          <p:nvSpPr>
            <p:cNvPr id="29" name="Oval 424"/>
            <p:cNvSpPr>
              <a:spLocks noChangeArrowheads="1"/>
            </p:cNvSpPr>
            <p:nvPr/>
          </p:nvSpPr>
          <p:spPr bwMode="auto">
            <a:xfrm>
              <a:off x="3571875" y="3886200"/>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latin typeface="Segoe UI" panose="020B0502040204020203" pitchFamily="34" charset="0"/>
                  <a:ea typeface="Segoe UI" panose="020B0502040204020203" pitchFamily="34" charset="0"/>
                  <a:cs typeface="Segoe UI" panose="020B0502040204020203" pitchFamily="34" charset="0"/>
                </a:rPr>
                <a:t>3</a:t>
              </a:r>
            </a:p>
          </p:txBody>
        </p:sp>
        <p:cxnSp>
          <p:nvCxnSpPr>
            <p:cNvPr id="82" name="Straight Arrow Connector 81"/>
            <p:cNvCxnSpPr/>
            <p:nvPr/>
          </p:nvCxnSpPr>
          <p:spPr bwMode="auto">
            <a:xfrm flipV="1">
              <a:off x="2651125" y="3429000"/>
              <a:ext cx="1692275" cy="984984"/>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grpSp>
      <p:cxnSp>
        <p:nvCxnSpPr>
          <p:cNvPr id="90" name="Straight Arrow Connector 89"/>
          <p:cNvCxnSpPr/>
          <p:nvPr/>
        </p:nvCxnSpPr>
        <p:spPr bwMode="auto">
          <a:xfrm>
            <a:off x="2189546" y="4663143"/>
            <a:ext cx="1786103" cy="213657"/>
          </a:xfrm>
          <a:prstGeom prst="straightConnector1">
            <a:avLst/>
          </a:prstGeom>
          <a:ln>
            <a:noFill/>
            <a:headEnd type="none" w="med" len="med"/>
            <a:tailEnd type="arrow"/>
          </a:ln>
          <a:effectLst/>
        </p:spPr>
        <p:style>
          <a:lnRef idx="2">
            <a:schemeClr val="dk1"/>
          </a:lnRef>
          <a:fillRef idx="0">
            <a:schemeClr val="dk1"/>
          </a:fillRef>
          <a:effectRef idx="1">
            <a:schemeClr val="dk1"/>
          </a:effectRef>
          <a:fontRef idx="minor">
            <a:schemeClr val="tx1"/>
          </a:fontRef>
        </p:style>
      </p:cxnSp>
      <p:grpSp>
        <p:nvGrpSpPr>
          <p:cNvPr id="5" name="Group 2" descr="The second click shows the web sever communicating back to the external client through a cloud, with an arrow between the two graphics."/>
          <p:cNvGrpSpPr/>
          <p:nvPr/>
        </p:nvGrpSpPr>
        <p:grpSpPr>
          <a:xfrm>
            <a:off x="2351248" y="4114800"/>
            <a:ext cx="1677454" cy="381000"/>
            <a:chOff x="2635820" y="4343400"/>
            <a:chExt cx="1677454" cy="381000"/>
          </a:xfrm>
        </p:grpSpPr>
        <p:sp>
          <p:nvSpPr>
            <p:cNvPr id="25" name="Oval 422"/>
            <p:cNvSpPr>
              <a:spLocks noChangeArrowheads="1"/>
            </p:cNvSpPr>
            <p:nvPr/>
          </p:nvSpPr>
          <p:spPr bwMode="auto">
            <a:xfrm>
              <a:off x="3438525" y="4343400"/>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latin typeface="Segoe UI" panose="020B0502040204020203" pitchFamily="34" charset="0"/>
                  <a:ea typeface="Segoe UI" panose="020B0502040204020203" pitchFamily="34" charset="0"/>
                  <a:cs typeface="Segoe UI" panose="020B0502040204020203" pitchFamily="34" charset="0"/>
                </a:rPr>
                <a:t>2</a:t>
              </a:r>
            </a:p>
          </p:txBody>
        </p:sp>
        <p:cxnSp>
          <p:nvCxnSpPr>
            <p:cNvPr id="94" name="Straight Arrow Connector 93"/>
            <p:cNvCxnSpPr/>
            <p:nvPr/>
          </p:nvCxnSpPr>
          <p:spPr bwMode="auto">
            <a:xfrm flipH="1" flipV="1">
              <a:off x="2635820" y="4540943"/>
              <a:ext cx="1677454" cy="183457"/>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grpSp>
      <p:grpSp>
        <p:nvGrpSpPr>
          <p:cNvPr id="7" name="Group 4" descr="The fourth click shows the Federation Service Proxy communicating with the federation server, with an arrow pointing from the Federation Service Proxy to the federation server located within the corporate network."/>
          <p:cNvGrpSpPr/>
          <p:nvPr/>
        </p:nvGrpSpPr>
        <p:grpSpPr>
          <a:xfrm>
            <a:off x="4749736" y="3028950"/>
            <a:ext cx="1980854" cy="1524769"/>
            <a:chOff x="5034308" y="3257550"/>
            <a:chExt cx="1980854" cy="1524769"/>
          </a:xfrm>
        </p:grpSpPr>
        <p:sp>
          <p:nvSpPr>
            <p:cNvPr id="33" name="Oval 425"/>
            <p:cNvSpPr>
              <a:spLocks noChangeArrowheads="1"/>
            </p:cNvSpPr>
            <p:nvPr/>
          </p:nvSpPr>
          <p:spPr bwMode="auto">
            <a:xfrm>
              <a:off x="5257800" y="3733800"/>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latin typeface="Segoe UI" panose="020B0502040204020203" pitchFamily="34" charset="0"/>
                  <a:ea typeface="Segoe UI" panose="020B0502040204020203" pitchFamily="34" charset="0"/>
                  <a:cs typeface="Segoe UI" panose="020B0502040204020203" pitchFamily="34" charset="0"/>
                </a:rPr>
                <a:t>4</a:t>
              </a:r>
            </a:p>
          </p:txBody>
        </p:sp>
        <p:cxnSp>
          <p:nvCxnSpPr>
            <p:cNvPr id="100" name="Straight Arrow Connector 99"/>
            <p:cNvCxnSpPr/>
            <p:nvPr/>
          </p:nvCxnSpPr>
          <p:spPr bwMode="auto">
            <a:xfrm>
              <a:off x="5034308" y="3257550"/>
              <a:ext cx="1980854" cy="1524769"/>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grpSp>
      <p:grpSp>
        <p:nvGrpSpPr>
          <p:cNvPr id="15" name="Group 7" descr="The seventh click shows the federation server communicating with the Federation Service Proxy and then to the external client through the cloud. There are two arrows pointing from the federation server to the Fereation Service Poxy within the perimeter network to the external client through the cloud."/>
          <p:cNvGrpSpPr/>
          <p:nvPr/>
        </p:nvGrpSpPr>
        <p:grpSpPr>
          <a:xfrm>
            <a:off x="2153828" y="2895601"/>
            <a:ext cx="4657725" cy="1407151"/>
            <a:chOff x="2438400" y="3124201"/>
            <a:chExt cx="4657725" cy="1407151"/>
          </a:xfrm>
        </p:grpSpPr>
        <p:grpSp>
          <p:nvGrpSpPr>
            <p:cNvPr id="49" name="Group 48" descr="The seventh build on the slide shows the authentication information and other information collected in a security token and passed back to the client computer, through the Federation Service Proxy."/>
            <p:cNvGrpSpPr/>
            <p:nvPr/>
          </p:nvGrpSpPr>
          <p:grpSpPr>
            <a:xfrm>
              <a:off x="3448678" y="3286031"/>
              <a:ext cx="2418722" cy="238125"/>
              <a:chOff x="3497263" y="3343275"/>
              <a:chExt cx="2418722" cy="238125"/>
            </a:xfrm>
          </p:grpSpPr>
          <p:sp>
            <p:nvSpPr>
              <p:cNvPr id="56" name="Oval 429"/>
              <p:cNvSpPr>
                <a:spLocks noChangeArrowheads="1"/>
              </p:cNvSpPr>
              <p:nvPr/>
            </p:nvSpPr>
            <p:spPr bwMode="auto">
              <a:xfrm>
                <a:off x="5754060" y="3343275"/>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latin typeface="Segoe UI" panose="020B0502040204020203" pitchFamily="34" charset="0"/>
                    <a:ea typeface="Segoe UI" panose="020B0502040204020203" pitchFamily="34" charset="0"/>
                    <a:cs typeface="Segoe UI" panose="020B0502040204020203" pitchFamily="34" charset="0"/>
                  </a:rPr>
                  <a:t>7</a:t>
                </a:r>
              </a:p>
            </p:txBody>
          </p:sp>
          <p:sp>
            <p:nvSpPr>
              <p:cNvPr id="53" name="Oval 430"/>
              <p:cNvSpPr>
                <a:spLocks noChangeArrowheads="1"/>
              </p:cNvSpPr>
              <p:nvPr/>
            </p:nvSpPr>
            <p:spPr bwMode="auto">
              <a:xfrm>
                <a:off x="3497263" y="3419475"/>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latin typeface="Segoe UI" panose="020B0502040204020203" pitchFamily="34" charset="0"/>
                    <a:ea typeface="Segoe UI" panose="020B0502040204020203" pitchFamily="34" charset="0"/>
                    <a:cs typeface="Segoe UI" panose="020B0502040204020203" pitchFamily="34" charset="0"/>
                  </a:rPr>
                  <a:t>8</a:t>
                </a:r>
              </a:p>
            </p:txBody>
          </p:sp>
        </p:grpSp>
        <p:cxnSp>
          <p:nvCxnSpPr>
            <p:cNvPr id="76" name="Straight Arrow Connector 75"/>
            <p:cNvCxnSpPr/>
            <p:nvPr/>
          </p:nvCxnSpPr>
          <p:spPr bwMode="auto">
            <a:xfrm flipH="1">
              <a:off x="2438400" y="3200400"/>
              <a:ext cx="1773236" cy="1025305"/>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cxnSp>
          <p:nvCxnSpPr>
            <p:cNvPr id="102" name="Straight Arrow Connector 101"/>
            <p:cNvCxnSpPr/>
            <p:nvPr/>
          </p:nvCxnSpPr>
          <p:spPr bwMode="auto">
            <a:xfrm flipH="1" flipV="1">
              <a:off x="5257801" y="3124201"/>
              <a:ext cx="1838324" cy="1407151"/>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grpSp>
      <p:grpSp>
        <p:nvGrpSpPr>
          <p:cNvPr id="12" name="Group 6" descr="The sixth click shows the AD DS domain controller communicating with the federation server, with an arrow pointing from the AD DS domain controller to the federation server located within the corporate network."/>
          <p:cNvGrpSpPr/>
          <p:nvPr/>
        </p:nvGrpSpPr>
        <p:grpSpPr>
          <a:xfrm>
            <a:off x="6649628" y="3159064"/>
            <a:ext cx="318174" cy="944591"/>
            <a:chOff x="6934200" y="3387664"/>
            <a:chExt cx="318174" cy="944591"/>
          </a:xfrm>
        </p:grpSpPr>
        <p:sp>
          <p:nvSpPr>
            <p:cNvPr id="42" name="Oval 428"/>
            <p:cNvSpPr>
              <a:spLocks noChangeArrowheads="1"/>
            </p:cNvSpPr>
            <p:nvPr/>
          </p:nvSpPr>
          <p:spPr bwMode="auto">
            <a:xfrm>
              <a:off x="6934200" y="3724275"/>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latin typeface="Segoe UI" panose="020B0502040204020203" pitchFamily="34" charset="0"/>
                  <a:ea typeface="Segoe UI" panose="020B0502040204020203" pitchFamily="34" charset="0"/>
                  <a:cs typeface="Segoe UI" panose="020B0502040204020203" pitchFamily="34" charset="0"/>
                </a:rPr>
                <a:t>6</a:t>
              </a:r>
            </a:p>
          </p:txBody>
        </p:sp>
        <p:cxnSp>
          <p:nvCxnSpPr>
            <p:cNvPr id="105" name="Straight Arrow Connector 104"/>
            <p:cNvCxnSpPr/>
            <p:nvPr/>
          </p:nvCxnSpPr>
          <p:spPr bwMode="auto">
            <a:xfrm>
              <a:off x="7252374" y="3387664"/>
              <a:ext cx="0" cy="944591"/>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grpSp>
      <p:grpSp>
        <p:nvGrpSpPr>
          <p:cNvPr id="11" name="Group 5" descr="The fifth click shows the federation server communicating with the AD DS domain controller, with an arrow pointing from the federation server located within the corporate network."/>
          <p:cNvGrpSpPr/>
          <p:nvPr/>
        </p:nvGrpSpPr>
        <p:grpSpPr>
          <a:xfrm>
            <a:off x="7183028" y="3154396"/>
            <a:ext cx="314325" cy="842709"/>
            <a:chOff x="7467600" y="3382996"/>
            <a:chExt cx="314325" cy="842709"/>
          </a:xfrm>
        </p:grpSpPr>
        <p:sp>
          <p:nvSpPr>
            <p:cNvPr id="38" name="Oval 427"/>
            <p:cNvSpPr>
              <a:spLocks noChangeArrowheads="1"/>
            </p:cNvSpPr>
            <p:nvPr/>
          </p:nvSpPr>
          <p:spPr bwMode="auto">
            <a:xfrm>
              <a:off x="7620000" y="3733800"/>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latin typeface="Segoe UI" panose="020B0502040204020203" pitchFamily="34" charset="0"/>
                  <a:ea typeface="Segoe UI" panose="020B0502040204020203" pitchFamily="34" charset="0"/>
                  <a:cs typeface="Segoe UI" panose="020B0502040204020203" pitchFamily="34" charset="0"/>
                </a:rPr>
                <a:t>5</a:t>
              </a:r>
            </a:p>
          </p:txBody>
        </p:sp>
        <p:cxnSp>
          <p:nvCxnSpPr>
            <p:cNvPr id="107" name="Straight Arrow Connector 106"/>
            <p:cNvCxnSpPr/>
            <p:nvPr/>
          </p:nvCxnSpPr>
          <p:spPr bwMode="auto">
            <a:xfrm flipV="1">
              <a:off x="7467600" y="3382996"/>
              <a:ext cx="0" cy="842709"/>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grpSp>
      <p:grpSp>
        <p:nvGrpSpPr>
          <p:cNvPr id="4" name="Group 1" descr="The first click shows an external client communicating with a web server through the cloud, with an arrow pointing from the client to the Web server."/>
          <p:cNvGrpSpPr/>
          <p:nvPr/>
        </p:nvGrpSpPr>
        <p:grpSpPr>
          <a:xfrm>
            <a:off x="2478683" y="4495800"/>
            <a:ext cx="1550019" cy="304800"/>
            <a:chOff x="2763255" y="4724400"/>
            <a:chExt cx="1550019" cy="304800"/>
          </a:xfrm>
        </p:grpSpPr>
        <p:sp>
          <p:nvSpPr>
            <p:cNvPr id="21" name="Oval 421"/>
            <p:cNvSpPr>
              <a:spLocks noChangeArrowheads="1"/>
            </p:cNvSpPr>
            <p:nvPr/>
          </p:nvSpPr>
          <p:spPr bwMode="auto">
            <a:xfrm>
              <a:off x="3429000" y="4724400"/>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latin typeface="Segoe UI" panose="020B0502040204020203" pitchFamily="34" charset="0"/>
                  <a:ea typeface="Segoe UI" panose="020B0502040204020203" pitchFamily="34" charset="0"/>
                  <a:cs typeface="Segoe UI" panose="020B0502040204020203" pitchFamily="34" charset="0"/>
                </a:rPr>
                <a:t>1</a:t>
              </a:r>
            </a:p>
          </p:txBody>
        </p:sp>
        <p:cxnSp>
          <p:nvCxnSpPr>
            <p:cNvPr id="112" name="Straight Arrow Connector 111"/>
            <p:cNvCxnSpPr/>
            <p:nvPr/>
          </p:nvCxnSpPr>
          <p:spPr bwMode="auto">
            <a:xfrm>
              <a:off x="2763255" y="4858423"/>
              <a:ext cx="1550019" cy="170777"/>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grpSp>
      <p:grpSp>
        <p:nvGrpSpPr>
          <p:cNvPr id="18" name="Group 8" descr="The eighth and last click show the exteral client communicating again with the web server through the cloud."/>
          <p:cNvGrpSpPr/>
          <p:nvPr/>
        </p:nvGrpSpPr>
        <p:grpSpPr>
          <a:xfrm>
            <a:off x="2478682" y="4867275"/>
            <a:ext cx="1550019" cy="314325"/>
            <a:chOff x="2763254" y="4814609"/>
            <a:chExt cx="1550019" cy="314325"/>
          </a:xfrm>
        </p:grpSpPr>
        <p:sp>
          <p:nvSpPr>
            <p:cNvPr id="43" name="Oval 431" descr="The eigth and final click on the slide shows the client presenting the token to the web server. The web resource receives the request, validates the signed tokens, and uses the claims in the user’s token to provide access to the application."/>
            <p:cNvSpPr>
              <a:spLocks noChangeArrowheads="1"/>
            </p:cNvSpPr>
            <p:nvPr/>
          </p:nvSpPr>
          <p:spPr bwMode="auto">
            <a:xfrm>
              <a:off x="3343275" y="4814609"/>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latin typeface="Segoe UI" panose="020B0502040204020203" pitchFamily="34" charset="0"/>
                  <a:ea typeface="Segoe UI" panose="020B0502040204020203" pitchFamily="34" charset="0"/>
                  <a:cs typeface="Segoe UI" panose="020B0502040204020203" pitchFamily="34" charset="0"/>
                </a:rPr>
                <a:t>9</a:t>
              </a:r>
            </a:p>
          </p:txBody>
        </p:sp>
        <p:cxnSp>
          <p:nvCxnSpPr>
            <p:cNvPr id="47" name="Straight Arrow Connector 46"/>
            <p:cNvCxnSpPr/>
            <p:nvPr/>
          </p:nvCxnSpPr>
          <p:spPr bwMode="auto">
            <a:xfrm>
              <a:off x="2763254" y="4958157"/>
              <a:ext cx="1550019" cy="170777"/>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grpSp>
      <p:pic>
        <p:nvPicPr>
          <p:cNvPr id="48" name="Picture 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4008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63529" y="64008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756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3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3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4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4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4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4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4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4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4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5.xml><?xml version="1.0" encoding="utf-8"?>
<a:theme xmlns:a="http://schemas.openxmlformats.org/drawingml/2006/main" name="4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6.xml><?xml version="1.0" encoding="utf-8"?>
<a:theme xmlns:a="http://schemas.openxmlformats.org/drawingml/2006/main" name="4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7.xml><?xml version="1.0" encoding="utf-8"?>
<a:theme xmlns:a="http://schemas.openxmlformats.org/drawingml/2006/main" name="5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8.xml><?xml version="1.0" encoding="utf-8"?>
<a:theme xmlns:a="http://schemas.openxmlformats.org/drawingml/2006/main" name="5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9.xml><?xml version="1.0" encoding="utf-8"?>
<a:theme xmlns:a="http://schemas.openxmlformats.org/drawingml/2006/main" name="5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0.xml><?xml version="1.0" encoding="utf-8"?>
<a:theme xmlns:a="http://schemas.openxmlformats.org/drawingml/2006/main" name="5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149</TotalTime>
  <Words>6254</Words>
  <Application>Microsoft Office PowerPoint</Application>
  <PresentationFormat>On-screen Show (4:3)</PresentationFormat>
  <Paragraphs>872</Paragraphs>
  <Slides>52</Slides>
  <Notes>52</Notes>
  <HiddenSlides>9</HiddenSlides>
  <MMClips>0</MMClips>
  <ScaleCrop>false</ScaleCrop>
  <HeadingPairs>
    <vt:vector size="6" baseType="variant">
      <vt:variant>
        <vt:lpstr>Fonts Used</vt:lpstr>
      </vt:variant>
      <vt:variant>
        <vt:i4>8</vt:i4>
      </vt:variant>
      <vt:variant>
        <vt:lpstr>Theme</vt:lpstr>
      </vt:variant>
      <vt:variant>
        <vt:i4>50</vt:i4>
      </vt:variant>
      <vt:variant>
        <vt:lpstr>Slide Titles</vt:lpstr>
      </vt:variant>
      <vt:variant>
        <vt:i4>52</vt:i4>
      </vt:variant>
    </vt:vector>
  </HeadingPairs>
  <TitlesOfParts>
    <vt:vector size="110" baseType="lpstr">
      <vt:lpstr>Symbol</vt:lpstr>
      <vt:lpstr>Arial</vt:lpstr>
      <vt:lpstr>Segoe UI</vt:lpstr>
      <vt:lpstr>Verdana</vt:lpstr>
      <vt:lpstr>Wingdings</vt:lpstr>
      <vt:lpstr>Courier New</vt:lpstr>
      <vt:lpstr>Times New Roman</vt:lpstr>
      <vt:lpstr>Calibri</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10_NG_MOC_Core_ModuleNew2</vt:lpstr>
      <vt:lpstr>11_NG_MOC_Core_ModuleNew2</vt:lpstr>
      <vt:lpstr>12_NG_MOC_Core_ModuleNew2</vt:lpstr>
      <vt:lpstr>13_NG_MOC_Core_ModuleNew2</vt:lpstr>
      <vt:lpstr>14_NG_MOC_Core_ModuleNew2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30_NG_MOC_Core_ModuleNew2</vt:lpstr>
      <vt:lpstr>31_NG_MOC_Core_ModuleNew2</vt:lpstr>
      <vt:lpstr>32_NG_MOC_Core_ModuleNew2</vt:lpstr>
      <vt:lpstr>33_NG_MOC_Core_ModuleNew2</vt:lpstr>
      <vt:lpstr>34_NG_MOC_Core_ModuleNew2</vt:lpstr>
      <vt:lpstr>35_NG_MOC_Core_ModuleNew2</vt:lpstr>
      <vt:lpstr>36_NG_MOC_Core_ModuleNew2</vt:lpstr>
      <vt:lpstr>37_NG_MOC_Core_ModuleNew2</vt:lpstr>
      <vt:lpstr>38_NG_MOC_Core_ModuleNew2</vt:lpstr>
      <vt:lpstr>39_NG_MOC_Core_ModuleNew2</vt:lpstr>
      <vt:lpstr>40_NG_MOC_Core_ModuleNew2</vt:lpstr>
      <vt:lpstr>41_NG_MOC_Core_ModuleNew2</vt:lpstr>
      <vt:lpstr>43_NG_MOC_Core_ModuleNew2</vt:lpstr>
      <vt:lpstr>44_NG_MOC_Core_ModuleNew2</vt:lpstr>
      <vt:lpstr>45_NG_MOC_Core_ModuleNew2</vt:lpstr>
      <vt:lpstr>46_NG_MOC_Core_ModuleNew2</vt:lpstr>
      <vt:lpstr>47_NG_MOC_Core_ModuleNew2</vt:lpstr>
      <vt:lpstr>48_NG_MOC_Core_ModuleNew2</vt:lpstr>
      <vt:lpstr>49_NG_MOC_Core_ModuleNew2</vt:lpstr>
      <vt:lpstr>50_NG_MOC_Core_ModuleNew2</vt:lpstr>
      <vt:lpstr>51_NG_MOC_Core_ModuleNew2</vt:lpstr>
      <vt:lpstr>52_NG_MOC_Core_ModuleNew2</vt:lpstr>
      <vt:lpstr>53_NG_MOC_Core_ModuleNew2</vt:lpstr>
      <vt:lpstr>Module 10</vt:lpstr>
      <vt:lpstr>Module Overview</vt:lpstr>
      <vt:lpstr>Lesson 1: Overview of AD FS</vt:lpstr>
      <vt:lpstr>What is identity federation?</vt:lpstr>
      <vt:lpstr>What are claims-based identity and claims-based authentication?</vt:lpstr>
      <vt:lpstr>Overview of web services</vt:lpstr>
      <vt:lpstr>What is AD FS?</vt:lpstr>
      <vt:lpstr>What’s new in AD FS in Windows Server 2016?</vt:lpstr>
      <vt:lpstr>How AD FS enables SSO in a single organization</vt:lpstr>
      <vt:lpstr>How AD FS enables SSO in a business-to-business federation</vt:lpstr>
      <vt:lpstr>Lesson 2: AD FS requirements and planning</vt:lpstr>
      <vt:lpstr>AD FS components</vt:lpstr>
      <vt:lpstr>AD FS requirements</vt:lpstr>
      <vt:lpstr>PKI and certificate requirements</vt:lpstr>
      <vt:lpstr>Federation server roles</vt:lpstr>
      <vt:lpstr>Planning an AD FS deployment for online services</vt:lpstr>
      <vt:lpstr>Deploying SSO integration with Microsoft online services</vt:lpstr>
      <vt:lpstr>Planning a highly available AD FS deployment</vt:lpstr>
      <vt:lpstr>Capacity planning</vt:lpstr>
      <vt:lpstr>Demonstration: Installing the AD FS server role</vt:lpstr>
      <vt:lpstr>PowerPoint Presentation</vt:lpstr>
      <vt:lpstr>PowerPoint Presentation</vt:lpstr>
      <vt:lpstr>Lesson 3: Deploying and configuring AD FS</vt:lpstr>
      <vt:lpstr>What are AD FS claims and claim rules?</vt:lpstr>
      <vt:lpstr>What are AD FS claims and claim rules?</vt:lpstr>
      <vt:lpstr>What is a claims provider trust?</vt:lpstr>
      <vt:lpstr>What is a relying party trust?</vt:lpstr>
      <vt:lpstr>Demonstration: Configuring claims provider and relying party trusts</vt:lpstr>
      <vt:lpstr>PowerPoint Presentation</vt:lpstr>
      <vt:lpstr>PowerPoint Presentation</vt:lpstr>
      <vt:lpstr>PowerPoint Presentation</vt:lpstr>
      <vt:lpstr>Installing and configuring AD FS</vt:lpstr>
      <vt:lpstr>Configuring an account partner and a resource partner</vt:lpstr>
      <vt:lpstr>Configuring claims rules</vt:lpstr>
      <vt:lpstr>How home realm discovery works</vt:lpstr>
      <vt:lpstr>Demonstration: Configuring claims rules</vt:lpstr>
      <vt:lpstr>PowerPoint Presentation</vt:lpstr>
      <vt:lpstr>Managing an AD FS deployment</vt:lpstr>
      <vt:lpstr>Lesson 4: Web Application Proxy overview</vt:lpstr>
      <vt:lpstr>What is the Web Application Proxy?</vt:lpstr>
      <vt:lpstr>Web Application Proxy and AD FS proxy</vt:lpstr>
      <vt:lpstr>Web Application Proxy authentication methods</vt:lpstr>
      <vt:lpstr>Scenarios for using the Web Application Proxy</vt:lpstr>
      <vt:lpstr>Installing and configuring the Web Application Proxy</vt:lpstr>
      <vt:lpstr>Demonstration: Installing and configuring the Web Application Proxy</vt:lpstr>
      <vt:lpstr>PowerPoint Presentation</vt:lpstr>
      <vt:lpstr>PowerPoint Presentation</vt:lpstr>
      <vt:lpstr>PowerPoint Presentation</vt:lpstr>
      <vt:lpstr>Lab: Implementing AD FS</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10</dc:title>
  <dc:creator>Keerthi</dc:creator>
  <cp:lastModifiedBy>Jaime Odell</cp:lastModifiedBy>
  <cp:revision>15</cp:revision>
  <dcterms:created xsi:type="dcterms:W3CDTF">2017-01-09T15:58:48Z</dcterms:created>
  <dcterms:modified xsi:type="dcterms:W3CDTF">2017-01-26T17:56:26Z</dcterms:modified>
</cp:coreProperties>
</file>