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7" r:id="rId16"/>
    <p:sldId id="288" r:id="rId17"/>
    <p:sldId id="289" r:id="rId18"/>
    <p:sldId id="270" r:id="rId19"/>
    <p:sldId id="271" r:id="rId20"/>
    <p:sldId id="272" r:id="rId21"/>
    <p:sldId id="273" r:id="rId22"/>
    <p:sldId id="274" r:id="rId23"/>
    <p:sldId id="275" r:id="rId24"/>
    <p:sldId id="276" r:id="rId25"/>
    <p:sldId id="277" r:id="rId26"/>
    <p:sldId id="290" r:id="rId27"/>
    <p:sldId id="278" r:id="rId28"/>
    <p:sldId id="279" r:id="rId29"/>
    <p:sldId id="280" r:id="rId30"/>
    <p:sldId id="281" r:id="rId31"/>
    <p:sldId id="282" r:id="rId32"/>
    <p:sldId id="283" r:id="rId33"/>
    <p:sldId id="285" r:id="rId34"/>
    <p:sldId id="286" r:id="rId35"/>
  </p:sldIdLst>
  <p:sldSz cx="9144000" cy="6858000" type="screen4x3"/>
  <p:notesSz cx="6858000" cy="9144000"/>
  <p:embeddedFontLst>
    <p:embeddedFont>
      <p:font typeface="Segoe UI" panose="020B0502040204020203" pitchFamily="3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96370" autoAdjust="0"/>
  </p:normalViewPr>
  <p:slideViewPr>
    <p:cSldViewPr snapToGrid="0">
      <p:cViewPr varScale="1">
        <p:scale>
          <a:sx n="114" d="100"/>
          <a:sy n="114" d="100"/>
        </p:scale>
        <p:origin x="150" y="102"/>
      </p:cViewPr>
      <p:guideLst/>
    </p:cSldViewPr>
  </p:slideViewPr>
  <p:notesTextViewPr>
    <p:cViewPr>
      <p:scale>
        <a:sx n="1" d="1"/>
        <a:sy n="1" d="1"/>
      </p:scale>
      <p:origin x="0" y="0"/>
    </p:cViewPr>
  </p:notesTextViewPr>
  <p:notesViewPr>
    <p:cSldViewPr snapToGrid="0">
      <p:cViewPr varScale="1">
        <p:scale>
          <a:sx n="87" d="100"/>
          <a:sy n="87" d="100"/>
        </p:scale>
        <p:origin x="16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30A16-7340-42BF-ADF1-541F07933768}"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a:latin typeface="Calibri" panose="020F0502020204030204" pitchFamily="34" charset="0"/>
                <a:cs typeface="Calibri" panose="020F0502020204030204" pitchFamily="34" charset="0"/>
              </a:defRPr>
            </a:lvl1pPr>
          </a:lstStyle>
          <a:p>
            <a:fld id="{EB9D6640-8395-4189-83B9-27AD542EF4AA}" type="slidenum">
              <a:rPr lang="en-US" smtClean="0"/>
              <a:pPr/>
              <a:t>‹#›</a:t>
            </a:fld>
            <a:endParaRPr lang="en-US" dirty="0"/>
          </a:p>
        </p:txBody>
      </p:sp>
    </p:spTree>
    <p:extLst>
      <p:ext uri="{BB962C8B-B14F-4D97-AF65-F5344CB8AC3E}">
        <p14:creationId xmlns:p14="http://schemas.microsoft.com/office/powerpoint/2010/main" val="303273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aka.ms/sndlw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Describe Active Directory Rights Management Services (AD RMS).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Deploy and manage an AD RMS infrastructure.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AD RMS content protection.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a:t>
            </a: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20742B_11.pptx</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the lab.</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 yourself. This gives you an understanding of how the lab works, as well as the concepts that the lab covers. This enables you to provide meaningful hints to students who might have issues while working in the lab. Furthermore, it will help guide your lecture to ensure that you discuss the concepts that the lab covers. </a:t>
            </a:r>
          </a:p>
        </p:txBody>
      </p:sp>
      <p:sp>
        <p:nvSpPr>
          <p:cNvPr id="4" name="Slide Number Placeholder 3"/>
          <p:cNvSpPr>
            <a:spLocks noGrp="1"/>
          </p:cNvSpPr>
          <p:nvPr>
            <p:ph type="sldNum" sz="quarter" idx="10"/>
          </p:nvPr>
        </p:nvSpPr>
        <p:spPr/>
        <p:txBody>
          <a:bodyPr/>
          <a:lstStyle/>
          <a:p>
            <a:fld id="{EB9D6640-8395-4189-83B9-27AD542EF4AA}"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796721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the differences among AD RMS, Azure RMS, and Azure RMS for Office 365. Focus on the differences that have a major impact on the initial setup, configuration, and ongoing administration required to maintain AD RMS. It is also worth mentioning that Microsoft has stated that its current direction is to bring new features to the cloud first and then roll out those features to on-premises versions of software (but not in all cases).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more information, refer to Comparing Azure Rights Management and AD RMS: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http://aka.ms/sndlw0</a:t>
            </a: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9D6640-8395-4189-83B9-27AD542EF4AA}"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349566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Introduce this lesson’s content and explain to the students that it is important to have a good understanding of their current infrastructure for AD RMS implementation. Also, emphasize that AD RMS strongly relies on Active Directory Domain Services (AD DS).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implement an AD RMS cluster, which components are necessary?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Office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 service account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 database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AD FS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A Secure Sockets Layer (SSL) certificate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Office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 service account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 database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AD FS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A Secure Sockets Layer (SSL) certificate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decide to remove your AD RMS cluster from AD DS, what should you do first?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Prior to removing an AD RMS server, you should decommission that server.</a:t>
            </a:r>
          </a:p>
        </p:txBody>
      </p:sp>
      <p:sp>
        <p:nvSpPr>
          <p:cNvPr id="4" name="Slide Number Placeholder 3"/>
          <p:cNvSpPr>
            <a:spLocks noGrp="1"/>
          </p:cNvSpPr>
          <p:nvPr>
            <p:ph type="sldNum" sz="quarter" idx="10"/>
          </p:nvPr>
        </p:nvSpPr>
        <p:spPr/>
        <p:txBody>
          <a:bodyPr/>
          <a:lstStyle/>
          <a:p>
            <a:fld id="{EB9D6640-8395-4189-83B9-27AD542EF4AA}"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099298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Describe the different AD RMS deployment scenarios. Ask the students if they have deployed AD RMS in their organizations. If they have, ask them how they did it.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636247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each component of AD RMS configuration. Explain to the students that, with the exception of small deployments, they should host the configuration database on Microsoft SQL Server rather than in Windows Internal Database (WID).</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2610556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50083" y="2093974"/>
            <a:ext cx="6153912" cy="6796026"/>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When you work through this demonstration, point out to the students all the steps that they need to take prior to deploying AD RMS. You should discuss the requirements of the service account. Mention that in production environments, the students should consider using a managed service account.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Make it clear to the students that the cluster address must be correct. If the cluster address is configured incorrectly, they must delete the service connection point AD DS object.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Mention to the students that in production environments, they will use an encrypted connection rather than an unencrypted connection when they configure the cluster address.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For this demonstration, you need the </a:t>
            </a:r>
            <a:r>
              <a:rPr lang="en-US" sz="1000" b="1" dirty="0">
                <a:latin typeface="Arial" panose="020B0604020202020204" pitchFamily="34" charset="0"/>
                <a:ea typeface="Calibri" panose="020F0502020204030204" pitchFamily="34" charset="0"/>
                <a:cs typeface="Times New Roman" panose="02020603050405020304" pitchFamily="18" charset="0"/>
              </a:rPr>
              <a:t>20742B-LON-DC1</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Segoe UI" panose="020B0502040204020203" pitchFamily="34" charset="0"/>
              </a:rPr>
              <a:t>and </a:t>
            </a:r>
            <a:r>
              <a:rPr lang="en-US" sz="1000" b="1" dirty="0">
                <a:latin typeface="Arial" panose="020B0604020202020204" pitchFamily="34" charset="0"/>
                <a:ea typeface="Calibri" panose="020F0502020204030204" pitchFamily="34" charset="0"/>
                <a:cs typeface="Times New Roman" panose="02020603050405020304" pitchFamily="18" charset="0"/>
              </a:rPr>
              <a:t>20742B-LON-SVR1</a:t>
            </a:r>
            <a:r>
              <a:rPr lang="en-US" sz="1000" dirty="0">
                <a:latin typeface="Arial" panose="020B0604020202020204" pitchFamily="34" charset="0"/>
                <a:ea typeface="Calibri" panose="020F0502020204030204" pitchFamily="34" charset="0"/>
                <a:cs typeface="Segoe UI" panose="020B0502040204020203" pitchFamily="34" charset="0"/>
              </a:rPr>
              <a:t> VMs.</a:t>
            </a:r>
            <a:r>
              <a:rPr lang="en-US" sz="1000" dirty="0">
                <a:latin typeface="Arial" panose="020B0604020202020204" pitchFamily="34" charset="0"/>
                <a:ea typeface="Calibri" panose="020F0502020204030204" pitchFamily="34" charset="0"/>
                <a:cs typeface="Times New Roman" panose="02020603050405020304" pitchFamily="18" charset="0"/>
              </a:rPr>
              <a:t> Sign in as </a:t>
            </a:r>
            <a:r>
              <a:rPr lang="en-US" sz="1000" b="1" dirty="0" err="1">
                <a:latin typeface="Arial" panose="020B0604020202020204" pitchFamily="34" charset="0"/>
                <a:ea typeface="Calibri" panose="020F0502020204030204" pitchFamily="34" charset="0"/>
                <a:cs typeface="Times New Roman" panose="02020603050405020304" pitchFamily="18" charset="0"/>
              </a:rPr>
              <a:t>Adatum</a:t>
            </a:r>
            <a:r>
              <a:rPr lang="en-US" sz="1000" b="1" dirty="0">
                <a:latin typeface="Arial" panose="020B0604020202020204" pitchFamily="34" charset="0"/>
                <a:ea typeface="Calibri" panose="020F0502020204030204" pitchFamily="34" charset="0"/>
                <a:cs typeface="Times New Roman" panose="02020603050405020304" pitchFamily="18" charset="0"/>
              </a:rPr>
              <a:t>\Administrator</a:t>
            </a:r>
            <a:r>
              <a:rPr lang="en-US" sz="1000" dirty="0">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 After you finish, leave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Configure a service account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a:t>
            </a:r>
            <a:r>
              <a:rPr lang="en-US" sz="1000" b="1" dirty="0">
                <a:latin typeface="Arial" panose="020B0604020202020204" pitchFamily="34" charset="0"/>
                <a:ea typeface="Times New Roman" panose="02020603050405020304" pitchFamily="18" charset="0"/>
                <a:cs typeface="Times New Roman" panose="02020603050405020304" pitchFamily="18" charset="0"/>
              </a:rPr>
              <a:t>LON-DC1</a:t>
            </a:r>
            <a:r>
              <a:rPr lang="en-US" sz="1000" dirty="0">
                <a:latin typeface="Arial" panose="020B0604020202020204" pitchFamily="34" charset="0"/>
                <a:ea typeface="Times New Roman" panose="02020603050405020304" pitchFamily="18" charset="0"/>
                <a:cs typeface="Times New Roman" panose="02020603050405020304" pitchFamily="18" charset="0"/>
              </a:rPr>
              <a:t>, in </a:t>
            </a:r>
            <a:r>
              <a:rPr lang="en-US" sz="1000" b="1" dirty="0">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Tools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and then right-click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latin typeface="Arial" panose="020B0604020202020204" pitchFamily="34" charset="0"/>
                <a:ea typeface="Times New Roman" panose="02020603050405020304" pitchFamily="18" charset="0"/>
                <a:cs typeface="Times New Roman" panose="02020603050405020304" pitchFamily="18" charset="0"/>
              </a:rPr>
              <a:t> (local)</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Organizational Unit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Organizational Unit </a:t>
            </a:r>
            <a:r>
              <a:rPr lang="en-US" sz="1000" dirty="0">
                <a:latin typeface="Arial" panose="020B0604020202020204" pitchFamily="34" charset="0"/>
                <a:ea typeface="Times New Roman" panose="02020603050405020304" pitchFamily="18" charset="0"/>
                <a:cs typeface="Times New Roman" panose="02020603050405020304" pitchFamily="18" charset="0"/>
              </a:rPr>
              <a:t>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Service Accounts</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 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Service Accounts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organizational unit (OU),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User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Symbol" panose="05050102010706020507" pitchFamily="18" charset="2"/>
              <a:buChar char=""/>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Symbol" panose="05050102010706020507" pitchFamily="18" charset="2"/>
              <a:buChar char=""/>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a:rPr>
              <a:t>(More notes on the next slide)</a:t>
            </a:r>
          </a:p>
        </p:txBody>
      </p:sp>
    </p:spTree>
    <p:extLst>
      <p:ext uri="{BB962C8B-B14F-4D97-AF65-F5344CB8AC3E}">
        <p14:creationId xmlns:p14="http://schemas.microsoft.com/office/powerpoint/2010/main" val="3350005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User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dialog box, provide the following details,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First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ADRMSSVC</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 UPN logon: </a:t>
            </a:r>
            <a:r>
              <a:rPr lang="en-US" sz="1000" b="1" dirty="0">
                <a:latin typeface="Arial" panose="020B0604020202020204" pitchFamily="34" charset="0"/>
                <a:ea typeface="Times New Roman" panose="02020603050405020304" pitchFamily="18" charset="0"/>
                <a:cs typeface="Times New Roman" panose="02020603050405020304" pitchFamily="18" charset="0"/>
              </a:rPr>
              <a:t>ADRMSSVC</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b="1" dirty="0">
                <a:latin typeface="Arial" panose="020B0604020202020204" pitchFamily="34" charset="0"/>
                <a:ea typeface="Times New Roman" panose="02020603050405020304" pitchFamily="18" charset="0"/>
                <a:cs typeface="Times New Roman" panose="02020603050405020304" pitchFamily="18" charset="0"/>
              </a:rPr>
              <a:t>User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SamAccountName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Logon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latin typeface="Arial" panose="020B0604020202020204" pitchFamily="34" charset="0"/>
                <a:ea typeface="Times New Roman" panose="02020603050405020304" pitchFamily="18" charset="0"/>
                <a:cs typeface="Times New Roman" panose="02020603050405020304" pitchFamily="18" charset="0"/>
              </a:rPr>
              <a:t>\ADRMSSVC</a:t>
            </a: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 </a:t>
            </a: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never expires: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should click 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Other password 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be able to select this)</a:t>
            </a: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cannot change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Prepare the Domain Name System (DNS)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 Manager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console,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 Lookup Zones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and then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 (A or AAAA)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type the following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Host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adrms</a:t>
            </a:r>
            <a:endPar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 address: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172.16.0.21</a:t>
            </a:r>
          </a:p>
          <a:p>
            <a:pPr marL="342900" lvl="0" indent="-342900">
              <a:lnSpc>
                <a:spcPct val="115000"/>
              </a:lnSpc>
              <a:spcAft>
                <a:spcPts val="995"/>
              </a:spcAft>
              <a:buFont typeface="+mj-lt"/>
              <a:buAutoNum type="arabicPeriod"/>
              <a:tabLst>
                <a:tab pos="3429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Install the AD RMS role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by using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EB9D6640-8395-4189-83B9-27AD542EF4AA}" type="slidenum">
              <a:rPr lang="en-US" smtClean="0"/>
              <a:t>15</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b="0" dirty="0">
                <a:latin typeface="Arial"/>
              </a:rPr>
              <a:t>(More notes on the next slide)</a:t>
            </a:r>
          </a:p>
        </p:txBody>
      </p:sp>
    </p:spTree>
    <p:extLst>
      <p:ext uri="{BB962C8B-B14F-4D97-AF65-F5344CB8AC3E}">
        <p14:creationId xmlns:p14="http://schemas.microsoft.com/office/powerpoint/2010/main" val="1263628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three times.</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Roles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Rights Management Services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four times, c</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AD RMS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 RMS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node.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Configuration required for Active Directory Rights Management Services at 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Servers Task Details and Notifications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 additional configuration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 RMS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 RMS Configuration: LON-SVR1.adatum.com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 RMS Cluster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new AD RMS root cluster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Configuration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Windows Internal Database on this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Security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type the following details,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ADRMSSVC</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Cryptographic Mode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Cryptographic Mode 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Key Storage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AD RMS centrally managed key storage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742950" lvl="1" indent="-285750">
              <a:lnSpc>
                <a:spcPct val="115000"/>
              </a:lnSpc>
              <a:spcAft>
                <a:spcPts val="995"/>
              </a:spcAft>
              <a:buFont typeface="Symbol" panose="05050102010706020507" pitchFamily="18" charset="2"/>
              <a:buChar char=""/>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16</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b="0" dirty="0">
                <a:latin typeface="Arial"/>
              </a:rPr>
              <a:t>(More notes on the next slide)</a:t>
            </a:r>
          </a:p>
        </p:txBody>
      </p:sp>
    </p:spTree>
    <p:extLst>
      <p:ext uri="{BB962C8B-B14F-4D97-AF65-F5344CB8AC3E}">
        <p14:creationId xmlns:p14="http://schemas.microsoft.com/office/powerpoint/2010/main" val="3107285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Key 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twice,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Web Site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Default Web Site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Address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provide the following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Connection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an unencrypted connection (http://)</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Fully-Qualified Domain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adrms.adatum.com</a:t>
            </a:r>
          </a:p>
          <a:p>
            <a:pPr marL="742950" lvl="1" indent="-28575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80</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Licensor Certificate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type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AdatumADRMS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SCP Registration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Register the SCP now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after the installation is complete,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Out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You must sign out before you can manage AD RMS.</a:t>
            </a:r>
            <a:endParaRPr lang="en-US" dirty="0"/>
          </a:p>
        </p:txBody>
      </p:sp>
      <p:sp>
        <p:nvSpPr>
          <p:cNvPr id="4" name="Slide Number Placeholder 3"/>
          <p:cNvSpPr>
            <a:spLocks noGrp="1"/>
          </p:cNvSpPr>
          <p:nvPr>
            <p:ph type="sldNum" sz="quarter" idx="10"/>
          </p:nvPr>
        </p:nvSpPr>
        <p:spPr/>
        <p:txBody>
          <a:bodyPr/>
          <a:lstStyle/>
          <a:p>
            <a:fld id="{EB9D6640-8395-4189-83B9-27AD542EF4AA}"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96695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to the students that the client is available in these operating systems but that the app must be AD RMS-enabled before it is possible to produce and consume AD RMS-protected content. Discuss the licensing requirements for AD RMS </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client access licenses (</a:t>
            </a:r>
            <a:r>
              <a:rPr lang="en-US" sz="1000">
                <a:latin typeface="Arial" panose="020B0604020202020204" pitchFamily="34" charset="0"/>
                <a:ea typeface="Calibri" panose="020F0502020204030204" pitchFamily="34" charset="0"/>
                <a:cs typeface="Times New Roman" panose="02020603050405020304" pitchFamily="18" charset="0"/>
              </a:rPr>
              <a:t>CALs).</a:t>
            </a:r>
          </a:p>
        </p:txBody>
      </p:sp>
      <p:sp>
        <p:nvSpPr>
          <p:cNvPr id="4" name="Slide Number Placeholder 3"/>
          <p:cNvSpPr>
            <a:spLocks noGrp="1"/>
          </p:cNvSpPr>
          <p:nvPr>
            <p:ph type="sldNum" sz="quarter" idx="10"/>
          </p:nvPr>
        </p:nvSpPr>
        <p:spPr/>
        <p:txBody>
          <a:bodyPr/>
          <a:lstStyle/>
          <a:p>
            <a:fld id="{EB9D6640-8395-4189-83B9-27AD542EF4AA}"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028522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Discuss the important components of AD RMS that you need to back up. Few tools are available to back up and restore WID. You can use SQL Server to host the configuration database if AD RMS is not deployed on a VM. SQL Server has built-in backup and recovery tools.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21606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Provide a brief overview of the module content.</a:t>
            </a:r>
          </a:p>
        </p:txBody>
      </p:sp>
      <p:sp>
        <p:nvSpPr>
          <p:cNvPr id="4" name="Slide Number Placeholder 3"/>
          <p:cNvSpPr>
            <a:spLocks noGrp="1"/>
          </p:cNvSpPr>
          <p:nvPr>
            <p:ph type="sldNum" sz="quarter" idx="10"/>
          </p:nvPr>
        </p:nvSpPr>
        <p:spPr/>
        <p:txBody>
          <a:bodyPr/>
          <a:lstStyle/>
          <a:p>
            <a:fld id="{EB9D6640-8395-4189-83B9-27AD542EF4AA}"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049366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to the students that they need to have an AD RMS cluster in a decommissioned state to allow the AD RMS-protected content to be accessed prior to removing the AD RMS role.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3834499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how to monitor AD RMS. Explain both the built-in monitoring capabilities for AD RMS and monitoring through Microsoft System Center Operations Manager.</a:t>
            </a:r>
          </a:p>
        </p:txBody>
      </p:sp>
      <p:sp>
        <p:nvSpPr>
          <p:cNvPr id="4" name="Slide Number Placeholder 3"/>
          <p:cNvSpPr>
            <a:spLocks noGrp="1"/>
          </p:cNvSpPr>
          <p:nvPr>
            <p:ph type="sldNum" sz="quarter" idx="10"/>
          </p:nvPr>
        </p:nvSpPr>
        <p:spPr/>
        <p:txBody>
          <a:bodyPr/>
          <a:lstStyle/>
          <a:p>
            <a:fld id="{EB9D6640-8395-4189-83B9-27AD542EF4AA}"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2651166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the methods you can use to establish external trusts for AD RMS-protected documents to be used outside your organization.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552645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kinds of permissions does a Super Users group have?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Super Users group members are granted full owner rights in all use licenses that are issued by the AD RMS cluster on which the Super Users group is configured.</a:t>
            </a:r>
          </a:p>
        </p:txBody>
      </p:sp>
      <p:sp>
        <p:nvSpPr>
          <p:cNvPr id="4" name="Slide Number Placeholder 3"/>
          <p:cNvSpPr>
            <a:spLocks noGrp="1"/>
          </p:cNvSpPr>
          <p:nvPr>
            <p:ph type="sldNum" sz="quarter" idx="10"/>
          </p:nvPr>
        </p:nvSpPr>
        <p:spPr/>
        <p:txBody>
          <a:bodyPr/>
          <a:lstStyle/>
          <a:p>
            <a:fld id="{EB9D6640-8395-4189-83B9-27AD542EF4AA}"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409801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Describe to the students how AD RMS templates collect rights together and how applying a template applies those rights to the content.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Describe to students the different rights that they can configure by using AD RMS.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the difference between content expiration (not being able to open a document after a certain time) and content revocation (stopping people from accessing content that has not expired).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Ask the students in which situations they would use content revocation. An example is if an important document is lost, and they want to revoke access to that document.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797996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When you create the rights policy template, discuss the other options that are available and why you would use them. For example, discuss why you would add multiple groups with different rights to the same template.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the benefit of including revocation in templates that deal with sensitive information.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For this demonstration, you need the </a:t>
            </a:r>
            <a:r>
              <a:rPr lang="en-US" sz="1000" b="1" dirty="0">
                <a:latin typeface="Arial" panose="020B0604020202020204" pitchFamily="34" charset="0"/>
                <a:ea typeface="Calibri" panose="020F0502020204030204" pitchFamily="34" charset="0"/>
                <a:cs typeface="Times New Roman" panose="02020603050405020304" pitchFamily="18" charset="0"/>
              </a:rPr>
              <a:t>20742B-LON-DC1</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Segoe UI" panose="020B0502040204020203" pitchFamily="34" charset="0"/>
              </a:rPr>
              <a:t>and </a:t>
            </a:r>
            <a:r>
              <a:rPr lang="en-US" sz="1000" b="1" dirty="0">
                <a:latin typeface="Arial" panose="020B0604020202020204" pitchFamily="34" charset="0"/>
                <a:ea typeface="Calibri" panose="020F0502020204030204" pitchFamily="34" charset="0"/>
                <a:cs typeface="Times New Roman" panose="02020603050405020304" pitchFamily="18" charset="0"/>
              </a:rPr>
              <a:t>20742B-LON-SVR1</a:t>
            </a:r>
            <a:r>
              <a:rPr lang="en-US" sz="1000" dirty="0">
                <a:latin typeface="Arial" panose="020B0604020202020204" pitchFamily="34" charset="0"/>
                <a:ea typeface="Calibri" panose="020F0502020204030204" pitchFamily="34" charset="0"/>
                <a:cs typeface="Segoe UI" panose="020B0502040204020203" pitchFamily="34" charset="0"/>
              </a:rPr>
              <a:t> VMs.</a:t>
            </a:r>
            <a:r>
              <a:rPr lang="en-US" sz="1000" dirty="0">
                <a:latin typeface="Arial" panose="020B0604020202020204" pitchFamily="34" charset="0"/>
                <a:ea typeface="Calibri" panose="020F0502020204030204" pitchFamily="34" charset="0"/>
                <a:cs typeface="Times New Roman" panose="02020603050405020304" pitchFamily="18" charset="0"/>
              </a:rPr>
              <a:t> Sign in as </a:t>
            </a:r>
            <a:r>
              <a:rPr lang="en-US" sz="1000" b="1" dirty="0" err="1">
                <a:latin typeface="Arial" panose="020B0604020202020204" pitchFamily="34" charset="0"/>
                <a:ea typeface="Calibri" panose="020F0502020204030204" pitchFamily="34" charset="0"/>
                <a:cs typeface="Times New Roman" panose="02020603050405020304" pitchFamily="18" charset="0"/>
              </a:rPr>
              <a:t>Adatum</a:t>
            </a:r>
            <a:r>
              <a:rPr lang="en-US" sz="1000" b="1" dirty="0">
                <a:latin typeface="Arial" panose="020B0604020202020204" pitchFamily="34" charset="0"/>
                <a:ea typeface="Calibri" panose="020F0502020204030204" pitchFamily="34" charset="0"/>
                <a:cs typeface="Times New Roman" panose="02020603050405020304" pitchFamily="18" charset="0"/>
              </a:rPr>
              <a:t>\Administrator</a:t>
            </a:r>
            <a:r>
              <a:rPr lang="en-US" sz="1000" dirty="0">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Prior to performing this demonstration, you need to create a global security group named </a:t>
            </a:r>
            <a:r>
              <a:rPr lang="en-US" sz="1000" b="1" dirty="0">
                <a:latin typeface="Arial" panose="020B0604020202020204" pitchFamily="34" charset="0"/>
                <a:ea typeface="Calibri" panose="020F0502020204030204" pitchFamily="34" charset="0"/>
                <a:cs typeface="Times New Roman" panose="02020603050405020304" pitchFamily="18" charset="0"/>
              </a:rPr>
              <a:t>Executives</a:t>
            </a:r>
            <a:r>
              <a:rPr lang="en-US" sz="1000" dirty="0">
                <a:latin typeface="Arial" panose="020B0604020202020204" pitchFamily="34" charset="0"/>
                <a:ea typeface="Calibri" panose="020F0502020204030204" pitchFamily="34" charset="0"/>
                <a:cs typeface="Segoe UI" panose="020B0502040204020203" pitchFamily="34" charset="0"/>
              </a:rPr>
              <a:t> and to associate the email address </a:t>
            </a:r>
            <a:r>
              <a:rPr lang="en-US" sz="1000" b="1" dirty="0">
                <a:latin typeface="Arial" panose="020B0604020202020204" pitchFamily="34" charset="0"/>
                <a:ea typeface="Calibri" panose="020F0502020204030204" pitchFamily="34" charset="0"/>
                <a:cs typeface="Times New Roman" panose="02020603050405020304" pitchFamily="18" charset="0"/>
              </a:rPr>
              <a:t>executives@adatum.com</a:t>
            </a:r>
            <a:r>
              <a:rPr lang="en-US" sz="1000" dirty="0">
                <a:latin typeface="Arial" panose="020B0604020202020204" pitchFamily="34" charset="0"/>
                <a:ea typeface="Calibri" panose="020F0502020204030204" pitchFamily="34" charset="0"/>
                <a:cs typeface="Segoe UI" panose="020B0502040204020203" pitchFamily="34" charset="0"/>
              </a:rPr>
              <a:t> with this group.</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you finish the demonstration, leave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Segoe UI" panose="020B0502040204020203" pitchFamily="34" charset="0"/>
              </a:rPr>
              <a:t>On </a:t>
            </a:r>
            <a:r>
              <a:rPr lang="en-US" sz="1000" b="1" dirty="0">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latin typeface="Arial" panose="020B0604020202020204" pitchFamily="34" charset="0"/>
                <a:ea typeface="Times New Roman" panose="02020603050405020304" pitchFamily="18" charset="0"/>
                <a:cs typeface="Segoe UI" panose="020B0502040204020203" pitchFamily="34" charset="0"/>
              </a:rPr>
              <a:t>, open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Active Directory Rights Management Services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 RMS </a:t>
            </a:r>
            <a:r>
              <a:rPr lang="en-US" sz="1000" dirty="0">
                <a:latin typeface="Arial" panose="020B0604020202020204" pitchFamily="34" charset="0"/>
                <a:ea typeface="Times New Roman" panose="02020603050405020304" pitchFamily="18" charset="0"/>
                <a:cs typeface="Times New Roman" panose="02020603050405020304" pitchFamily="18" charset="0"/>
              </a:rPr>
              <a:t>console, 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LON-SVR1\Rights Policy Templates</a:t>
            </a:r>
            <a:r>
              <a:rPr lang="en-US" sz="1000" dirty="0">
                <a:latin typeface="Arial" panose="020B0604020202020204" pitchFamily="34" charset="0"/>
                <a:ea typeface="Times New Roman" panose="02020603050405020304" pitchFamily="18" charset="0"/>
                <a:cs typeface="Times New Roman" panose="02020603050405020304" pitchFamily="18" charset="0"/>
              </a:rPr>
              <a:t> node.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Distributed Rights Policy Template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Distributed Rights Policy Template </a:t>
            </a:r>
            <a:r>
              <a:rPr lang="en-US" sz="1000" dirty="0">
                <a:latin typeface="Arial" panose="020B0604020202020204" pitchFamily="34" charset="0"/>
                <a:ea typeface="Times New Roman" panose="02020603050405020304" pitchFamily="18" charset="0"/>
                <a:cs typeface="Times New Roman" panose="02020603050405020304" pitchFamily="18" charset="0"/>
              </a:rPr>
              <a:t>wizard,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Template Identification Information</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New Template Identification Information</a:t>
            </a:r>
            <a:r>
              <a:rPr lang="en-US" sz="1000" dirty="0">
                <a:latin typeface="Arial" panose="020B0604020202020204" pitchFamily="34" charset="0"/>
                <a:ea typeface="Times New Roman" panose="02020603050405020304" pitchFamily="18" charset="0"/>
                <a:cs typeface="Times New Roman" panose="02020603050405020304" pitchFamily="18" charset="0"/>
              </a:rPr>
              <a:t> page, provide the following information,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Language: </a:t>
            </a:r>
            <a:r>
              <a:rPr lang="en-US" sz="1000" b="1" dirty="0">
                <a:latin typeface="Arial" panose="020B0604020202020204" pitchFamily="34" charset="0"/>
                <a:ea typeface="Times New Roman" panose="02020603050405020304" pitchFamily="18" charset="0"/>
                <a:cs typeface="Times New Roman" panose="02020603050405020304" pitchFamily="18" charset="0"/>
              </a:rPr>
              <a:t>English (United States)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Name: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ReadOnly</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Description: </a:t>
            </a:r>
            <a:r>
              <a:rPr lang="en-US" sz="1000" b="1" dirty="0">
                <a:latin typeface="Arial" panose="020B0604020202020204" pitchFamily="34" charset="0"/>
                <a:ea typeface="Times New Roman" panose="02020603050405020304" pitchFamily="18" charset="0"/>
                <a:cs typeface="Times New Roman" panose="02020603050405020304" pitchFamily="18" charset="0"/>
              </a:rPr>
              <a:t>Read-only access. No copy or print.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User Rights</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User or Group</a:t>
            </a:r>
            <a:r>
              <a:rPr lang="en-US" sz="1000" dirty="0">
                <a:latin typeface="Arial" panose="020B0604020202020204" pitchFamily="34" charset="0"/>
                <a:ea typeface="Times New Roman" panose="02020603050405020304" pitchFamily="18" charset="0"/>
                <a:cs typeface="Times New Roman" panose="02020603050405020304" pitchFamily="18" charset="0"/>
              </a:rPr>
              <a:t> page,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executives@adatum.com</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a:rPr>
              <a:t>(More notes on the next slide)</a:t>
            </a:r>
          </a:p>
        </p:txBody>
      </p:sp>
    </p:spTree>
    <p:extLst>
      <p:ext uri="{BB962C8B-B14F-4D97-AF65-F5344CB8AC3E}">
        <p14:creationId xmlns:p14="http://schemas.microsoft.com/office/powerpoint/2010/main" val="165363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executives@adatum.com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Rights for executives@adatum.com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Grant owner (author) full control right with no expiration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Expiration Policy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choose the following settings,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Content Expiration: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Expires after the following duration (days):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Use license expiration: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Expires after the following duration (days):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Extended Policy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Require a new use license every time content is consumed (disable client-side caching)</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dirty="0"/>
          </a:p>
        </p:txBody>
      </p:sp>
      <p:sp>
        <p:nvSpPr>
          <p:cNvPr id="4" name="Slide Number Placeholder 3"/>
          <p:cNvSpPr>
            <a:spLocks noGrp="1"/>
          </p:cNvSpPr>
          <p:nvPr>
            <p:ph type="sldNum" sz="quarter" idx="10"/>
          </p:nvPr>
        </p:nvSpPr>
        <p:spPr/>
        <p:txBody>
          <a:bodyPr/>
          <a:lstStyle/>
          <a:p>
            <a:fld id="{EB9D6640-8395-4189-83B9-27AD542EF4AA}"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3376671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Discuss the configurations of the shared folder and the settings that must be configured on the client to help ensure that AD RMS templates are available to users whose computers are not connected to an AD RMS cluster.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868678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Discuss with the students the scenarios in which they would implement exclusion policies. Remind the students that an exclusion policy blocks only the acquisition of new licenses, so an excluded user with an existing license will still consume content. It is only when that user attempts to acquire a new end-user license that he or she will be blocked.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4216712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When you perform this demonstration, describe scenarios to the students for which they would want to exclude particular apps from AD RMS. In addition, reiterate that it is necessary to use the appropriate version notation.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For this demonstration, you need the </a:t>
            </a:r>
            <a:r>
              <a:rPr lang="en-US" sz="1000" b="1" dirty="0">
                <a:latin typeface="Arial" panose="020B0604020202020204" pitchFamily="34" charset="0"/>
                <a:ea typeface="Calibri" panose="020F0502020204030204" pitchFamily="34" charset="0"/>
                <a:cs typeface="Times New Roman" panose="02020603050405020304" pitchFamily="18" charset="0"/>
              </a:rPr>
              <a:t>20742B-LON-DC1</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Segoe UI" panose="020B0502040204020203" pitchFamily="34" charset="0"/>
              </a:rPr>
              <a:t>and</a:t>
            </a:r>
            <a:r>
              <a:rPr lang="en-US" sz="1000" b="1" dirty="0">
                <a:latin typeface="Arial" panose="020B0604020202020204" pitchFamily="34" charset="0"/>
                <a:ea typeface="Calibri" panose="020F0502020204030204" pitchFamily="34" charset="0"/>
                <a:cs typeface="Times New Roman" panose="02020603050405020304" pitchFamily="18" charset="0"/>
              </a:rPr>
              <a:t> 20742B-LON-SVR1</a:t>
            </a:r>
            <a:r>
              <a:rPr lang="en-US" sz="1000" dirty="0">
                <a:latin typeface="Arial" panose="020B0604020202020204" pitchFamily="34" charset="0"/>
                <a:ea typeface="Calibri" panose="020F0502020204030204" pitchFamily="34" charset="0"/>
                <a:cs typeface="Segoe UI" panose="020B0502040204020203" pitchFamily="34" charset="0"/>
              </a:rPr>
              <a:t> VMs.</a:t>
            </a:r>
            <a:r>
              <a:rPr lang="en-US" sz="1000" dirty="0">
                <a:latin typeface="Arial" panose="020B0604020202020204" pitchFamily="34" charset="0"/>
                <a:ea typeface="Calibri" panose="020F0502020204030204" pitchFamily="34" charset="0"/>
                <a:cs typeface="Times New Roman" panose="02020603050405020304" pitchFamily="18" charset="0"/>
              </a:rPr>
              <a:t> Sign in as </a:t>
            </a:r>
            <a:r>
              <a:rPr lang="en-US" sz="1000" b="1" dirty="0" err="1">
                <a:latin typeface="Arial" panose="020B0604020202020204" pitchFamily="34" charset="0"/>
                <a:ea typeface="Calibri" panose="020F0502020204030204" pitchFamily="34" charset="0"/>
                <a:cs typeface="Times New Roman" panose="02020603050405020304" pitchFamily="18" charset="0"/>
              </a:rPr>
              <a:t>Adatum</a:t>
            </a:r>
            <a:r>
              <a:rPr lang="en-US" sz="1000" b="1" dirty="0">
                <a:latin typeface="Arial" panose="020B0604020202020204" pitchFamily="34" charset="0"/>
                <a:ea typeface="Calibri" panose="020F0502020204030204" pitchFamily="34" charset="0"/>
                <a:cs typeface="Times New Roman" panose="02020603050405020304" pitchFamily="18" charset="0"/>
              </a:rPr>
              <a:t>\Administrator</a:t>
            </a:r>
            <a:r>
              <a:rPr lang="en-US" sz="1000" dirty="0">
                <a:latin typeface="Arial" panose="020B0604020202020204" pitchFamily="34" charset="0"/>
                <a:ea typeface="Calibri" panose="020F0502020204030204" pitchFamily="34" charset="0"/>
                <a:cs typeface="Times New Roman" panose="02020603050405020304" pitchFamily="18" charset="0"/>
              </a:rPr>
              <a:t> by using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 After you finish this demonstration, you can revert all the VMs to the initial snapshot.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Segoe UI" panose="020B0502040204020203" pitchFamily="34" charset="0"/>
              </a:rPr>
              <a:t>On </a:t>
            </a:r>
            <a:r>
              <a:rPr lang="en-US" sz="1000" b="1" dirty="0">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latin typeface="Arial" panose="020B0604020202020204" pitchFamily="34" charset="0"/>
                <a:ea typeface="Times New Roman" panose="02020603050405020304" pitchFamily="18" charset="0"/>
                <a:cs typeface="Segoe UI" panose="020B0502040204020203" pitchFamily="34" charset="0"/>
              </a:rPr>
              <a:t>, in</a:t>
            </a:r>
            <a:r>
              <a:rPr lang="en-US" sz="1000" dirty="0">
                <a:latin typeface="Arial" panose="020B0604020202020204" pitchFamily="34" charset="0"/>
                <a:ea typeface="Times New Roman" panose="02020603050405020304" pitchFamily="18" charset="0"/>
                <a:cs typeface="Times New Roman" panose="02020603050405020304" pitchFamily="18" charset="0"/>
              </a:rPr>
              <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 RMS</a:t>
            </a:r>
            <a:r>
              <a:rPr lang="en-US" sz="1000" dirty="0">
                <a:latin typeface="Arial" panose="020B0604020202020204" pitchFamily="34" charset="0"/>
                <a:ea typeface="Times New Roman" panose="02020603050405020304" pitchFamily="18" charset="0"/>
                <a:cs typeface="Times New Roman" panose="02020603050405020304" pitchFamily="18" charset="0"/>
              </a:rPr>
              <a:t> console, 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Exclusion Policies</a:t>
            </a:r>
            <a:r>
              <a:rPr lang="en-US" sz="1000" dirty="0">
                <a:latin typeface="Arial" panose="020B0604020202020204" pitchFamily="34" charset="0"/>
                <a:ea typeface="Times New Roman" panose="02020603050405020304" pitchFamily="18" charset="0"/>
                <a:cs typeface="Times New Roman" panose="02020603050405020304" pitchFamily="18" charset="0"/>
              </a:rPr>
              <a:t> node,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 application exclusion list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Enable Application Exclusion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Exclude Application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Exclude Application</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type the following information,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Finish</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Application File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Powerpnt.exe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Minimum version: </a:t>
            </a:r>
            <a:r>
              <a:rPr lang="en-US" sz="1000" b="1" dirty="0">
                <a:latin typeface="Arial" panose="020B0604020202020204" pitchFamily="34" charset="0"/>
                <a:ea typeface="Times New Roman" panose="02020603050405020304" pitchFamily="18" charset="0"/>
                <a:cs typeface="Times New Roman" panose="02020603050405020304" pitchFamily="18" charset="0"/>
              </a:rPr>
              <a:t>14.0.0.0</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Maximum version: </a:t>
            </a:r>
            <a:r>
              <a:rPr lang="en-US" sz="1000" b="1" dirty="0">
                <a:latin typeface="Arial" panose="020B0604020202020204" pitchFamily="34" charset="0"/>
                <a:ea typeface="Times New Roman" panose="02020603050405020304" pitchFamily="18" charset="0"/>
                <a:cs typeface="Times New Roman" panose="02020603050405020304" pitchFamily="18" charset="0"/>
              </a:rPr>
              <a:t>16.0.0.0</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380387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Briefly describe the lesson content.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does a user receives a RAC?</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RAC is issued the first time a user attempts to access AD RMS-protected content or to perform an AD RMS task, such as creating a protected document.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RMS is deployed locally on a server.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82679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During your discussion, remind the students about the security risks involved with the Super Users group. Members of this group have access to all AD RMS-protected content. You must strictly monitor access to this group, because granting access to this group </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might</a:t>
            </a:r>
            <a:r>
              <a:rPr lang="en-US" sz="1000">
                <a:latin typeface="Arial" panose="020B0604020202020204" pitchFamily="34" charset="0"/>
                <a:ea typeface="Calibri" panose="020F0502020204030204" pitchFamily="34" charset="0"/>
                <a:cs typeface="Segoe UI" panose="020B0502040204020203" pitchFamily="34" charset="0"/>
              </a:rPr>
              <a:t> violate organizational policies. Concerns might also exist regarding compliance with legal obligations.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763733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Installing and configuring AD RMS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first step in deploying AD RMS at A. Datum Corporation is to deploy a single server in an AD RMS cluster. You will begin by configuring the appropriate DNS records and the AD RMS service account, and then you will continue to install and configure the first AD RMS server. You will also enable the AD RMS Super Users group.</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Configuring AD RMS templates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Having deployed the AD RMS server, you must now configure the rights policy templates and exclusion policies for the organization. You will then deploy both components.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3: Using AD RMS on clients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As a final step in the deployment, you will verify that the configuration works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3200755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EB9D6640-8395-4189-83B9-27AD542EF4AA}"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3909014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steps can you take to help ensure that you can use IRM services with the AD RMS role?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You need to configure a server certificate for the AD RMS server prior to deploying AD RMS</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3227720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are the benefits of having an SSL certificate installed on the AD RMS server when you perform an AD RMS configuration?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can protect the connection between clients and the AD RMS server with SSL.</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must provide access to AD RMS-protected content for five users who are unaffiliated contractors and who are not members of your organization. Which method should you use to provide this access?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Use a Microsoft account to provide RACs to the unaffiliated contractors.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want to block users from protecting PowerPoint content </a:t>
            </a:r>
            <a:r>
              <a:rPr lang="en-US" sz="1000" dirty="0">
                <a:latin typeface="Arial" panose="020B0604020202020204" pitchFamily="34" charset="0"/>
                <a:ea typeface="Calibri" panose="020F0502020204030204" pitchFamily="34" charset="0"/>
                <a:cs typeface="Times New Roman" panose="02020603050405020304" pitchFamily="18" charset="0"/>
              </a:rPr>
              <a:t>by </a:t>
            </a:r>
            <a:r>
              <a:rPr lang="en-US" sz="1000" dirty="0">
                <a:latin typeface="Arial" panose="020B0604020202020204" pitchFamily="34" charset="0"/>
                <a:ea typeface="Calibri" panose="020F0502020204030204" pitchFamily="34" charset="0"/>
                <a:cs typeface="Segoe UI" panose="020B0502040204020203" pitchFamily="34" charset="0"/>
              </a:rPr>
              <a:t>using AD RMS templates. What steps should you take to accomplish this goal?</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should configure Application Exclusion for PowerPoint.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995"/>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Best Practice: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Prior to deploying AD RMS, you must analyze your organization’s business requirements and create the necessary templates. You should meet with the users to inform them of AD RMS functionality and to ask for feedback on the types of templates that they want to have available.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Strictly control the membership of the Super Users group. Users in this group have complete access to all AD RMS-protected content.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34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4179388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Describe the basic functionality of AD RMS. Ask the students what steps they might take to stop the wrong recipients from accessing the content of an email message that was unintentionally sent to them. In addition, ask the students what steps they might take to help ensure that only authorized people can open data that is copied to a USB drive. When having this discussion, you </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might</a:t>
            </a:r>
            <a:r>
              <a:rPr lang="en-US" sz="1000">
                <a:latin typeface="Arial" panose="020B0604020202020204" pitchFamily="34" charset="0"/>
                <a:ea typeface="Calibri" panose="020F0502020204030204" pitchFamily="34" charset="0"/>
                <a:cs typeface="Segoe UI" panose="020B0502040204020203" pitchFamily="34" charset="0"/>
              </a:rPr>
              <a:t> become aware of misconceptions that the students have about technologies such as Encrypting File System (EFS) and BitLocker To Go.</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a:t>
            </a:r>
            <a:r>
              <a:rPr lang="en-US" sz="1000">
                <a:latin typeface="Arial" panose="020B0604020202020204" pitchFamily="34" charset="0"/>
                <a:ea typeface="Calibri" panose="020F0502020204030204" pitchFamily="34" charset="0"/>
                <a:cs typeface="Segoe UI" panose="020B0502040204020203" pitchFamily="34" charset="0"/>
              </a:rPr>
              <a:t>This topic helps to introduce usage scenarios for AD RMS, and you will explore many of these details later in this module.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80727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Discuss with the students the need for AD RMS beyond what it can accomplish with file and folder permissions, BitLocker Drive Encryption, BitLocker To Go, and EFS. For example, when they properly configure AD RMS, it is possible to revoke access to a document after it has been distributed. Provide the students with a hypothetical case for which they might want this. In addition, discuss the usage scenarios from the student handbook.</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239398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Describe the various AD RMS components.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2813807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Describe the different AD RMS certificates and license types. When you first introduce the students to the different certificates and licenses, they are likely to get them confused. It </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might</a:t>
            </a:r>
            <a:r>
              <a:rPr lang="en-US" sz="1000">
                <a:latin typeface="Arial" panose="020B0604020202020204" pitchFamily="34" charset="0"/>
                <a:ea typeface="Calibri" panose="020F0502020204030204" pitchFamily="34" charset="0"/>
                <a:cs typeface="Times New Roman" panose="02020603050405020304" pitchFamily="18" charset="0"/>
              </a:rPr>
              <a:t> be worth asking the students questions such as the following:</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Which certificate identifies a particular AD RMS user?</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Which certificate allows the publication of AD RMS-protected content?</a:t>
            </a:r>
          </a:p>
        </p:txBody>
      </p:sp>
      <p:sp>
        <p:nvSpPr>
          <p:cNvPr id="4" name="Slide Number Placeholder 3"/>
          <p:cNvSpPr>
            <a:spLocks noGrp="1"/>
          </p:cNvSpPr>
          <p:nvPr>
            <p:ph type="sldNum" sz="quarter" idx="10"/>
          </p:nvPr>
        </p:nvSpPr>
        <p:spPr/>
        <p:txBody>
          <a:bodyPr/>
          <a:lstStyle/>
          <a:p>
            <a:fld id="{EB9D6640-8395-4189-83B9-27AD542EF4AA}"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297830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This is an animated slide: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An author configures rights protection for a file.</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author receives a client licensor certificate from the AD RMS server.</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author defines a collection of usage rights and conditions for the file. </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app encrypts the file with a symmetric key. </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This symmetric key is encrypted to the public key of the AD RMS server that the author is using.</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app or browser transmits a request to the author's AD RMS server for a use license. </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AD RMS server determines if the recipient is authorized. If the recipient is authorized, the AD RMS server issues a use license.</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AD RMS server uses its private key to decrypt the symmetric key that was encrypted in step 3.</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AD RMS server re-encrypts the symmetric key by using the recipient's public key and then adds the encrypted session key to the use license.</a:t>
            </a:r>
          </a:p>
        </p:txBody>
      </p:sp>
      <p:sp>
        <p:nvSpPr>
          <p:cNvPr id="4" name="Slide Number Placeholder 3"/>
          <p:cNvSpPr>
            <a:spLocks noGrp="1"/>
          </p:cNvSpPr>
          <p:nvPr>
            <p:ph type="sldNum" sz="quarter" idx="10"/>
          </p:nvPr>
        </p:nvSpPr>
        <p:spPr/>
        <p:txBody>
          <a:bodyPr/>
          <a:lstStyle/>
          <a:p>
            <a:fld id="{EB9D6640-8395-4189-83B9-27AD542EF4AA}"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2107358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Define Microsoft Azure Rights Management Services (Azure RMS). Explain the benefits of using cloud-based RMS protection. Also, explain how Azure RMS integrates with Microsoft Office 365 services and with local services. Explain the Microsoft Rights Management Services (RMS) sharing application.</a:t>
            </a:r>
          </a:p>
        </p:txBody>
      </p:sp>
      <p:sp>
        <p:nvSpPr>
          <p:cNvPr id="4" name="Slide Number Placeholder 3"/>
          <p:cNvSpPr>
            <a:spLocks noGrp="1"/>
          </p:cNvSpPr>
          <p:nvPr>
            <p:ph type="sldNum" sz="quarter" idx="10"/>
          </p:nvPr>
        </p:nvSpPr>
        <p:spPr/>
        <p:txBody>
          <a:bodyPr/>
          <a:lstStyle/>
          <a:p>
            <a:fld id="{EB9D6640-8395-4189-83B9-27AD542EF4AA}"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291430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618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03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721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581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040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08651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198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101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659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86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817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5171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5395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em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11</a:t>
            </a:r>
          </a:p>
        </p:txBody>
      </p:sp>
      <p:sp>
        <p:nvSpPr>
          <p:cNvPr id="3" name="Subtitle 2"/>
          <p:cNvSpPr>
            <a:spLocks noGrp="1"/>
          </p:cNvSpPr>
          <p:nvPr>
            <p:ph type="subTitle" sz="quarter" idx="1"/>
          </p:nvPr>
        </p:nvSpPr>
        <p:spPr/>
        <p:txBody>
          <a:bodyPr/>
          <a:lstStyle/>
          <a:p>
            <a:r>
              <a:rPr lang="en-US"/>
              <a:t>Implementing and administering AD RMS
</a:t>
            </a:r>
          </a:p>
        </p:txBody>
      </p:sp>
    </p:spTree>
    <p:extLst>
      <p:ext uri="{BB962C8B-B14F-4D97-AF65-F5344CB8AC3E}">
        <p14:creationId xmlns:p14="http://schemas.microsoft.com/office/powerpoint/2010/main" val="180114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f26538f-0bdf-4629-aad8-a275a18f2a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AD RMS, Azure RMS, and Azure RMS for Office 365</a:t>
            </a:r>
          </a:p>
        </p:txBody>
      </p:sp>
      <p:graphicFrame>
        <p:nvGraphicFramePr>
          <p:cNvPr id="4" name="Table 3"/>
          <p:cNvGraphicFramePr>
            <a:graphicFrameLocks noGrp="1"/>
          </p:cNvGraphicFramePr>
          <p:nvPr>
            <p:extLst>
              <p:ext uri="{D42A27DB-BD31-4B8C-83A1-F6EECF244321}">
                <p14:modId xmlns:p14="http://schemas.microsoft.com/office/powerpoint/2010/main" val="1691861843"/>
              </p:ext>
            </p:extLst>
          </p:nvPr>
        </p:nvGraphicFramePr>
        <p:xfrm>
          <a:off x="209548" y="944880"/>
          <a:ext cx="8686801" cy="5913120"/>
        </p:xfrm>
        <a:graphic>
          <a:graphicData uri="http://schemas.openxmlformats.org/drawingml/2006/table">
            <a:tbl>
              <a:tblPr firstRow="1" bandRow="1">
                <a:tableStyleId>{5C22544A-7EE6-4342-B048-85BDC9FD1C3A}</a:tableStyleId>
              </a:tblPr>
              <a:tblGrid>
                <a:gridCol w="3326524">
                  <a:extLst>
                    <a:ext uri="{9D8B030D-6E8A-4147-A177-3AD203B41FA5}">
                      <a16:colId xmlns:a16="http://schemas.microsoft.com/office/drawing/2014/main" val="20000"/>
                    </a:ext>
                  </a:extLst>
                </a:gridCol>
                <a:gridCol w="1231005">
                  <a:extLst>
                    <a:ext uri="{9D8B030D-6E8A-4147-A177-3AD203B41FA5}">
                      <a16:colId xmlns:a16="http://schemas.microsoft.com/office/drawing/2014/main" val="20001"/>
                    </a:ext>
                  </a:extLst>
                </a:gridCol>
                <a:gridCol w="1543642">
                  <a:extLst>
                    <a:ext uri="{9D8B030D-6E8A-4147-A177-3AD203B41FA5}">
                      <a16:colId xmlns:a16="http://schemas.microsoft.com/office/drawing/2014/main" val="20002"/>
                    </a:ext>
                  </a:extLst>
                </a:gridCol>
                <a:gridCol w="2585630">
                  <a:extLst>
                    <a:ext uri="{9D8B030D-6E8A-4147-A177-3AD203B41FA5}">
                      <a16:colId xmlns:a16="http://schemas.microsoft.com/office/drawing/2014/main" val="20003"/>
                    </a:ext>
                  </a:extLst>
                </a:gridCol>
              </a:tblGrid>
              <a:tr h="669421">
                <a:tc>
                  <a:txBody>
                    <a:bodyPr/>
                    <a:lstStyle/>
                    <a:p>
                      <a:r>
                        <a:rPr lang="en-US" sz="2000" dirty="0">
                          <a:solidFill>
                            <a:schemeClr val="tx1"/>
                          </a:solidFill>
                          <a:latin typeface="Segoe UI" panose="020B0502040204020203" pitchFamily="34" charset="0"/>
                          <a:cs typeface="Segoe UI" panose="020B0502040204020203" pitchFamily="34" charset="0"/>
                        </a:rPr>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AD 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Azure RMS</a:t>
                      </a:r>
                      <a:r>
                        <a:rPr lang="en-US" sz="2000" baseline="0" dirty="0">
                          <a:solidFill>
                            <a:schemeClr val="tx1"/>
                          </a:solidFill>
                          <a:latin typeface="Segoe UI" panose="020B0502040204020203" pitchFamily="34" charset="0"/>
                          <a:cs typeface="Segoe UI" panose="020B0502040204020203" pitchFamily="34" charset="0"/>
                        </a:rPr>
                        <a:t> </a:t>
                      </a:r>
                      <a:endParaRPr lang="en-US" sz="200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a:solidFill>
                            <a:schemeClr val="tx1"/>
                          </a:solidFill>
                          <a:latin typeface="Segoe UI" panose="020B0502040204020203" pitchFamily="34" charset="0"/>
                          <a:cs typeface="Segoe UI" panose="020B0502040204020203" pitchFamily="34" charset="0"/>
                        </a:rPr>
                        <a:t>Azure RMS for Office 365</a:t>
                      </a:r>
                      <a:endParaRPr lang="en-US" sz="200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60474">
                <a:tc>
                  <a:txBody>
                    <a:bodyPr/>
                    <a:lstStyle/>
                    <a:p>
                      <a:r>
                        <a:rPr lang="en-US" sz="2000" dirty="0">
                          <a:solidFill>
                            <a:schemeClr val="tx1"/>
                          </a:solidFill>
                          <a:latin typeface="Segoe UI" panose="020B0502040204020203" pitchFamily="34" charset="0"/>
                          <a:cs typeface="Segoe UI" panose="020B0502040204020203" pitchFamily="34" charset="0"/>
                        </a:rPr>
                        <a:t>IRM for on-premises Exchange Server</a:t>
                      </a:r>
                      <a:r>
                        <a:rPr lang="en-US" sz="2000" baseline="0" dirty="0">
                          <a:solidFill>
                            <a:schemeClr val="tx1"/>
                          </a:solidFill>
                          <a:latin typeface="Segoe UI" panose="020B0502040204020203" pitchFamily="34" charset="0"/>
                          <a:cs typeface="Segoe UI" panose="020B0502040204020203" pitchFamily="34" charset="0"/>
                        </a:rPr>
                        <a:t> and </a:t>
                      </a:r>
                      <a:r>
                        <a:rPr lang="en-US" sz="2000" dirty="0">
                          <a:solidFill>
                            <a:schemeClr val="tx1"/>
                          </a:solidFill>
                          <a:latin typeface="Segoe UI" panose="020B0502040204020203" pitchFamily="34" charset="0"/>
                          <a:cs typeface="Segoe UI" panose="020B0502040204020203" pitchFamily="34" charset="0"/>
                        </a:rPr>
                        <a:t>SharePoint Server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69421">
                <a:tc>
                  <a:txBody>
                    <a:bodyPr/>
                    <a:lstStyle/>
                    <a:p>
                      <a:r>
                        <a:rPr lang="en-US" sz="2000" dirty="0">
                          <a:solidFill>
                            <a:schemeClr val="tx1"/>
                          </a:solidFill>
                          <a:latin typeface="Segoe UI" panose="020B0502040204020203" pitchFamily="34" charset="0"/>
                          <a:cs typeface="Segoe UI" panose="020B0502040204020203" pitchFamily="34" charset="0"/>
                        </a:rPr>
                        <a:t>IRM for Exchange</a:t>
                      </a:r>
                      <a:r>
                        <a:rPr lang="en-US" sz="2000" baseline="0" dirty="0">
                          <a:solidFill>
                            <a:schemeClr val="tx1"/>
                          </a:solidFill>
                          <a:latin typeface="Segoe UI" panose="020B0502040204020203" pitchFamily="34" charset="0"/>
                          <a:cs typeface="Segoe UI" panose="020B0502040204020203" pitchFamily="34" charset="0"/>
                        </a:rPr>
                        <a:t> Online and SharePoint Online</a:t>
                      </a:r>
                      <a:endParaRPr lang="en-US" sz="200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No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60474">
                <a:tc>
                  <a:txBody>
                    <a:bodyPr/>
                    <a:lstStyle/>
                    <a:p>
                      <a:r>
                        <a:rPr lang="en-US" sz="2000" dirty="0">
                          <a:solidFill>
                            <a:schemeClr val="tx1"/>
                          </a:solidFill>
                          <a:latin typeface="Segoe UI" panose="020B0502040204020203" pitchFamily="34" charset="0"/>
                          <a:cs typeface="Segoe UI" panose="020B0502040204020203" pitchFamily="34" charset="0"/>
                        </a:rPr>
                        <a:t>The ability to share with any organization without further configuration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No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8368">
                <a:tc>
                  <a:txBody>
                    <a:bodyPr/>
                    <a:lstStyle/>
                    <a:p>
                      <a:r>
                        <a:rPr lang="en-US" sz="2000" dirty="0">
                          <a:solidFill>
                            <a:schemeClr val="tx1"/>
                          </a:solidFill>
                          <a:latin typeface="Segoe UI" panose="020B0502040204020203" pitchFamily="34" charset="0"/>
                          <a:cs typeface="Segoe UI" panose="020B0502040204020203" pitchFamily="34" charset="0"/>
                        </a:rPr>
                        <a:t>Default</a:t>
                      </a:r>
                      <a:r>
                        <a:rPr lang="en-US" sz="2000" baseline="0" dirty="0">
                          <a:solidFill>
                            <a:schemeClr val="tx1"/>
                          </a:solidFill>
                          <a:latin typeface="Segoe UI" panose="020B0502040204020203" pitchFamily="34" charset="0"/>
                          <a:cs typeface="Segoe UI" panose="020B0502040204020203" pitchFamily="34" charset="0"/>
                        </a:rPr>
                        <a:t> templates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69421">
                <a:tc>
                  <a:txBody>
                    <a:bodyPr/>
                    <a:lstStyle/>
                    <a:p>
                      <a:r>
                        <a:rPr lang="en-US" sz="2000" dirty="0">
                          <a:solidFill>
                            <a:schemeClr val="tx1"/>
                          </a:solidFill>
                          <a:latin typeface="Segoe UI" panose="020B0502040204020203" pitchFamily="34" charset="0"/>
                          <a:cs typeface="Segoe UI" panose="020B0502040204020203" pitchFamily="34" charset="0"/>
                        </a:rPr>
                        <a:t>The ability to protect any file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669421">
                <a:tc>
                  <a:txBody>
                    <a:bodyPr/>
                    <a:lstStyle/>
                    <a:p>
                      <a:r>
                        <a:rPr lang="en-US" sz="2000" dirty="0">
                          <a:solidFill>
                            <a:schemeClr val="tx1"/>
                          </a:solidFill>
                          <a:latin typeface="Segoe UI" panose="020B0502040204020203" pitchFamily="34" charset="0"/>
                          <a:cs typeface="Segoe UI" panose="020B0502040204020203" pitchFamily="34" charset="0"/>
                        </a:rPr>
                        <a:t>RMS protected</a:t>
                      </a:r>
                      <a:r>
                        <a:rPr lang="en-US" sz="2000" baseline="0" dirty="0">
                          <a:solidFill>
                            <a:schemeClr val="tx1"/>
                          </a:solidFill>
                          <a:latin typeface="Segoe UI" panose="020B0502040204020203" pitchFamily="34" charset="0"/>
                          <a:cs typeface="Segoe UI" panose="020B0502040204020203" pitchFamily="34" charset="0"/>
                        </a:rPr>
                        <a:t> document tracking</a:t>
                      </a:r>
                      <a:endParaRPr lang="en-US" sz="200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No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2000" dirty="0">
                          <a:latin typeface="Segoe UI" panose="020B0502040204020203" pitchFamily="34" charset="0"/>
                          <a:cs typeface="Segoe UI" panose="020B0502040204020203"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2000" dirty="0">
                          <a:latin typeface="Segoe UI" panose="020B0502040204020203" pitchFamily="34" charset="0"/>
                          <a:cs typeface="Segoe UI" panose="020B0502040204020203"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669421">
                <a:tc>
                  <a:txBody>
                    <a:bodyPr/>
                    <a:lstStyle/>
                    <a:p>
                      <a:r>
                        <a:rPr lang="en-US" sz="2000" dirty="0">
                          <a:solidFill>
                            <a:schemeClr val="tx1"/>
                          </a:solidFill>
                          <a:latin typeface="Segoe UI" panose="020B0502040204020203" pitchFamily="34" charset="0"/>
                          <a:cs typeface="Segoe UI" panose="020B0502040204020203" pitchFamily="34" charset="0"/>
                        </a:rPr>
                        <a:t>Mobile device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anose="020B0502040204020203" pitchFamily="34" charset="0"/>
                          <a:cs typeface="Segoe UI" panose="020B0502040204020203" pitchFamily="34" charset="0"/>
                        </a:rPr>
                        <a:t>Yes</a:t>
                      </a:r>
                      <a:endParaRPr lang="en-CA" sz="2000" dirty="0">
                        <a:latin typeface="Segoe UI" panose="020B0502040204020203" pitchFamily="34" charset="0"/>
                        <a:cs typeface="Segoe UI" panose="020B0502040204020203" pitchFamily="34" charset="0"/>
                      </a:endParaRPr>
                    </a:p>
                    <a:p>
                      <a:endParaRPr lang="en-CA"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6494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Deploying and managing an AD RMS infrastructure</a:t>
            </a:r>
          </a:p>
        </p:txBody>
      </p:sp>
      <p:sp>
        <p:nvSpPr>
          <p:cNvPr id="3" name="Text Placeholder 2"/>
          <p:cNvSpPr>
            <a:spLocks noGrp="1"/>
          </p:cNvSpPr>
          <p:nvPr>
            <p:ph type="body" idx="1"/>
          </p:nvPr>
        </p:nvSpPr>
        <p:spPr/>
        <p:txBody>
          <a:bodyPr/>
          <a:lstStyle/>
          <a:p>
            <a:r>
              <a:rPr lang="en-US"/>
              <a:t>AD RMS deployment scenarios
Configuring the AD RMS cluster
Demonstration: Installing the first server of an AD RMS cluster
AD RMS client requirements
Implementing an AD RMS backup and recovery strategy
Decommissioning and removing AD RMS
Monitoring AD RMS
Implementing external sharing</a:t>
            </a:r>
          </a:p>
        </p:txBody>
      </p:sp>
    </p:spTree>
    <p:extLst>
      <p:ext uri="{BB962C8B-B14F-4D97-AF65-F5344CB8AC3E}">
        <p14:creationId xmlns:p14="http://schemas.microsoft.com/office/powerpoint/2010/main" val="234028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RMS deployment scenarios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Bef>
                <a:spcPts val="800"/>
              </a:spcBef>
              <a:buClr>
                <a:srgbClr val="006699"/>
              </a:buClr>
              <a:buNone/>
            </a:pPr>
            <a:r>
              <a:rPr lang="bs-Latn-BA" b="0" kern="0" dirty="0">
                <a:solidFill>
                  <a:srgbClr val="000000"/>
                </a:solidFill>
              </a:rPr>
              <a:t>Deployment scenarios for AD RMS:</a:t>
            </a:r>
          </a:p>
          <a:p>
            <a:pPr lvl="1">
              <a:spcBef>
                <a:spcPts val="800"/>
              </a:spcBef>
            </a:pPr>
            <a:r>
              <a:rPr lang="en-US" sz="2800" b="0" kern="0" dirty="0">
                <a:solidFill>
                  <a:srgbClr val="000000"/>
                </a:solidFill>
              </a:rPr>
              <a:t>Deployed in a single forest</a:t>
            </a:r>
          </a:p>
          <a:p>
            <a:pPr lvl="1">
              <a:spcBef>
                <a:spcPts val="800"/>
              </a:spcBef>
            </a:pPr>
            <a:r>
              <a:rPr lang="en-US" sz="2800" b="0" kern="0" dirty="0">
                <a:solidFill>
                  <a:srgbClr val="000000"/>
                </a:solidFill>
              </a:rPr>
              <a:t>Deployed in multiple forests</a:t>
            </a:r>
          </a:p>
          <a:p>
            <a:pPr lvl="1">
              <a:spcBef>
                <a:spcPts val="800"/>
              </a:spcBef>
            </a:pPr>
            <a:r>
              <a:rPr lang="en-US" sz="2800" b="0" kern="0" dirty="0">
                <a:solidFill>
                  <a:srgbClr val="000000"/>
                </a:solidFill>
              </a:rPr>
              <a:t>Used on an extranet</a:t>
            </a:r>
          </a:p>
          <a:p>
            <a:pPr lvl="1">
              <a:spcBef>
                <a:spcPts val="800"/>
              </a:spcBef>
            </a:pPr>
            <a:r>
              <a:rPr lang="en-US" sz="2800" b="0" kern="0" dirty="0">
                <a:solidFill>
                  <a:srgbClr val="000000"/>
                </a:solidFill>
              </a:rPr>
              <a:t>Integrated with AD FS</a:t>
            </a:r>
            <a:endParaRPr lang="bs-Latn-BA" sz="2800" b="0" kern="0" dirty="0">
              <a:solidFill>
                <a:srgbClr val="000000"/>
              </a:solidFill>
            </a:endParaRPr>
          </a:p>
          <a:p>
            <a:pPr lvl="1">
              <a:spcBef>
                <a:spcPts val="800"/>
              </a:spcBef>
            </a:pPr>
            <a:r>
              <a:rPr lang="bs-Latn-BA" sz="2800" b="0" kern="0" dirty="0">
                <a:solidFill>
                  <a:srgbClr val="000000"/>
                </a:solidFill>
              </a:rPr>
              <a:t>Deployed in Azure as </a:t>
            </a:r>
            <a:r>
              <a:rPr lang="en-US" sz="2800" b="0" kern="0" dirty="0">
                <a:solidFill>
                  <a:srgbClr val="000000"/>
                </a:solidFill>
              </a:rPr>
              <a:t>an </a:t>
            </a:r>
            <a:r>
              <a:rPr lang="bs-Latn-BA" sz="2800" b="0" kern="0" dirty="0">
                <a:solidFill>
                  <a:srgbClr val="000000"/>
                </a:solidFill>
              </a:rPr>
              <a:t>Azure RMS service</a:t>
            </a:r>
            <a:endParaRPr lang="en-US" sz="2800" b="0" kern="0" dirty="0">
              <a:solidFill>
                <a:srgbClr val="000000"/>
              </a:solidFill>
            </a:endParaRPr>
          </a:p>
        </p:txBody>
      </p:sp>
    </p:spTree>
    <p:extLst>
      <p:ext uri="{BB962C8B-B14F-4D97-AF65-F5344CB8AC3E}">
        <p14:creationId xmlns:p14="http://schemas.microsoft.com/office/powerpoint/2010/main" val="91435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the AD RMS cluster</a:t>
            </a:r>
          </a:p>
        </p:txBody>
      </p:sp>
      <p:sp>
        <p:nvSpPr>
          <p:cNvPr id="4" name="Content Placeholder 2"/>
          <p:cNvSpPr txBox="1">
            <a:spLocks/>
          </p:cNvSpPr>
          <p:nvPr/>
        </p:nvSpPr>
        <p:spPr>
          <a:xfrm>
            <a:off x="419878" y="758724"/>
            <a:ext cx="7751762" cy="570044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Bef>
                <a:spcPts val="800"/>
              </a:spcBef>
              <a:buClr>
                <a:srgbClr val="006699"/>
              </a:buClr>
              <a:buNone/>
            </a:pPr>
            <a:r>
              <a:rPr lang="bs-Latn-BA" b="0" kern="0" dirty="0">
                <a:solidFill>
                  <a:srgbClr val="000000"/>
                </a:solidFill>
              </a:rPr>
              <a:t>AD RMS configuration includes configuring</a:t>
            </a:r>
            <a:r>
              <a:rPr lang="en-US" b="0" kern="0" dirty="0">
                <a:solidFill>
                  <a:srgbClr val="000000"/>
                </a:solidFill>
              </a:rPr>
              <a:t> the</a:t>
            </a:r>
            <a:r>
              <a:rPr lang="bs-Latn-BA" b="0" kern="0" dirty="0">
                <a:solidFill>
                  <a:srgbClr val="000000"/>
                </a:solidFill>
              </a:rPr>
              <a:t> following</a:t>
            </a:r>
            <a:r>
              <a:rPr lang="en-US" b="0" kern="0" dirty="0">
                <a:solidFill>
                  <a:srgbClr val="000000"/>
                </a:solidFill>
              </a:rPr>
              <a:t> components:</a:t>
            </a:r>
          </a:p>
          <a:p>
            <a:pPr lvl="1"/>
            <a:r>
              <a:rPr lang="en-US" b="0" kern="0" dirty="0">
                <a:solidFill>
                  <a:srgbClr val="000000"/>
                </a:solidFill>
              </a:rPr>
              <a:t>New or existing cluster</a:t>
            </a:r>
          </a:p>
          <a:p>
            <a:pPr lvl="1"/>
            <a:r>
              <a:rPr lang="en-US" b="0" kern="0" dirty="0">
                <a:solidFill>
                  <a:srgbClr val="000000"/>
                </a:solidFill>
              </a:rPr>
              <a:t>Configuration database</a:t>
            </a:r>
          </a:p>
          <a:p>
            <a:pPr lvl="1"/>
            <a:r>
              <a:rPr lang="en-US" b="0" kern="0" dirty="0">
                <a:solidFill>
                  <a:srgbClr val="000000"/>
                </a:solidFill>
              </a:rPr>
              <a:t>Service account</a:t>
            </a:r>
          </a:p>
          <a:p>
            <a:pPr lvl="1"/>
            <a:r>
              <a:rPr lang="en-US" b="0" kern="0" dirty="0">
                <a:solidFill>
                  <a:srgbClr val="000000"/>
                </a:solidFill>
              </a:rPr>
              <a:t>Cryptographic mode</a:t>
            </a:r>
          </a:p>
          <a:p>
            <a:pPr lvl="1"/>
            <a:r>
              <a:rPr lang="en-US" b="0" kern="0" dirty="0">
                <a:solidFill>
                  <a:srgbClr val="000000"/>
                </a:solidFill>
              </a:rPr>
              <a:t>Cluster key storage</a:t>
            </a:r>
          </a:p>
          <a:p>
            <a:pPr lvl="1"/>
            <a:r>
              <a:rPr lang="en-US" b="0" kern="0" dirty="0">
                <a:solidFill>
                  <a:srgbClr val="000000"/>
                </a:solidFill>
              </a:rPr>
              <a:t>Cluster key password</a:t>
            </a:r>
          </a:p>
          <a:p>
            <a:pPr lvl="1"/>
            <a:r>
              <a:rPr lang="en-US" b="0" kern="0" dirty="0">
                <a:solidFill>
                  <a:srgbClr val="000000"/>
                </a:solidFill>
              </a:rPr>
              <a:t>Cluster website</a:t>
            </a:r>
          </a:p>
          <a:p>
            <a:pPr lvl="1"/>
            <a:r>
              <a:rPr lang="en-US" b="0" kern="0" dirty="0">
                <a:solidFill>
                  <a:srgbClr val="000000"/>
                </a:solidFill>
              </a:rPr>
              <a:t>Cluster address</a:t>
            </a:r>
          </a:p>
          <a:p>
            <a:pPr lvl="1"/>
            <a:r>
              <a:rPr lang="en-US" b="0" kern="0" dirty="0">
                <a:solidFill>
                  <a:srgbClr val="000000"/>
                </a:solidFill>
              </a:rPr>
              <a:t>Licensor certificate</a:t>
            </a:r>
          </a:p>
          <a:p>
            <a:pPr lvl="1"/>
            <a:r>
              <a:rPr lang="en-US" b="0" kern="0" dirty="0">
                <a:solidFill>
                  <a:srgbClr val="000000"/>
                </a:solidFill>
              </a:rPr>
              <a:t>Service connection point registration</a:t>
            </a:r>
          </a:p>
        </p:txBody>
      </p:sp>
    </p:spTree>
    <p:extLst>
      <p:ext uri="{BB962C8B-B14F-4D97-AF65-F5344CB8AC3E}">
        <p14:creationId xmlns:p14="http://schemas.microsoft.com/office/powerpoint/2010/main" val="71650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cc72745-f94b-4fdd-950f-a6649c7e1e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Installing the first server of an AD RMS cluster</a:t>
            </a:r>
          </a:p>
        </p:txBody>
      </p:sp>
      <p:sp>
        <p:nvSpPr>
          <p:cNvPr id="5" name="Text Placeholder 6"/>
          <p:cNvSpPr txBox="1">
            <a:spLocks/>
          </p:cNvSpPr>
          <p:nvPr/>
        </p:nvSpPr>
        <p:spPr>
          <a:xfrm>
            <a:off x="457200" y="1066800"/>
            <a:ext cx="8229600" cy="51054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800"/>
              </a:spcBef>
              <a:buNone/>
            </a:pPr>
            <a:r>
              <a:rPr lang="en-US" b="0" kern="0" dirty="0"/>
              <a:t>In this demonstration, you will see how to:</a:t>
            </a:r>
          </a:p>
          <a:p>
            <a:pPr marL="228600" lvl="1" indent="-228600">
              <a:spcBef>
                <a:spcPts val="800"/>
              </a:spcBef>
              <a:buSzPct val="100000"/>
            </a:pPr>
            <a:r>
              <a:rPr lang="en-US" b="0" kern="0" dirty="0"/>
              <a:t>Configure a service account</a:t>
            </a:r>
          </a:p>
          <a:p>
            <a:pPr marL="228600" lvl="1" indent="-228600">
              <a:spcBef>
                <a:spcPts val="800"/>
              </a:spcBef>
              <a:buSzPct val="100000"/>
            </a:pPr>
            <a:r>
              <a:rPr lang="en-US" b="0" kern="0" dirty="0"/>
              <a:t>Prepare DNS</a:t>
            </a:r>
          </a:p>
          <a:p>
            <a:pPr marL="228600" lvl="1" indent="-228600">
              <a:spcBef>
                <a:spcPts val="800"/>
              </a:spcBef>
              <a:buSzPct val="100000"/>
            </a:pPr>
            <a:r>
              <a:rPr lang="en-US" b="0" kern="0" dirty="0"/>
              <a:t>Install the AD RMS role</a:t>
            </a:r>
          </a:p>
          <a:p>
            <a:pPr marL="228600" lvl="1" indent="-228600">
              <a:spcBef>
                <a:spcPts val="800"/>
              </a:spcBef>
              <a:buSzPct val="100000"/>
            </a:pPr>
            <a:r>
              <a:rPr lang="en-US" b="0" kern="0" dirty="0"/>
              <a:t>Configure AD RMS</a:t>
            </a:r>
          </a:p>
          <a:p>
            <a:endParaRPr lang="en-US" b="0" kern="0" dirty="0"/>
          </a:p>
        </p:txBody>
      </p:sp>
    </p:spTree>
    <p:extLst>
      <p:ext uri="{BB962C8B-B14F-4D97-AF65-F5344CB8AC3E}">
        <p14:creationId xmlns:p14="http://schemas.microsoft.com/office/powerpoint/2010/main" val="126090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6878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3315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45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RMS client requirements</a:t>
            </a:r>
          </a:p>
        </p:txBody>
      </p:sp>
      <p:sp>
        <p:nvSpPr>
          <p:cNvPr id="4" name="Content Placeholder 2"/>
          <p:cNvSpPr txBox="1">
            <a:spLocks/>
          </p:cNvSpPr>
          <p:nvPr/>
        </p:nvSpPr>
        <p:spPr>
          <a:xfrm>
            <a:off x="458788" y="992188"/>
            <a:ext cx="7751762" cy="535374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buFontTx/>
              <a:buChar char="•"/>
            </a:pPr>
            <a:r>
              <a:rPr lang="en-US" b="0" kern="0" dirty="0">
                <a:solidFill>
                  <a:srgbClr val="000000"/>
                </a:solidFill>
              </a:rPr>
              <a:t>The client is included in Windows Vista</a:t>
            </a:r>
            <a:r>
              <a:rPr lang="bs-Latn-BA" b="0" kern="0" dirty="0">
                <a:solidFill>
                  <a:srgbClr val="000000"/>
                </a:solidFill>
              </a:rPr>
              <a:t> or newer</a:t>
            </a:r>
            <a:endParaRPr lang="en-US" b="0" kern="0" dirty="0">
              <a:solidFill>
                <a:srgbClr val="000000"/>
              </a:solidFill>
            </a:endParaRPr>
          </a:p>
          <a:p>
            <a:pPr lvl="0">
              <a:spcBef>
                <a:spcPts val="800"/>
              </a:spcBef>
              <a:buFontTx/>
              <a:buChar char="•"/>
            </a:pPr>
            <a:r>
              <a:rPr lang="en-US" b="0" kern="0" dirty="0">
                <a:solidFill>
                  <a:srgbClr val="000000"/>
                </a:solidFill>
              </a:rPr>
              <a:t>The client is included in Windows Server 2008</a:t>
            </a:r>
            <a:r>
              <a:rPr lang="bs-Latn-BA" b="0" kern="0" dirty="0">
                <a:solidFill>
                  <a:srgbClr val="000000"/>
                </a:solidFill>
              </a:rPr>
              <a:t> and </a:t>
            </a:r>
            <a:r>
              <a:rPr lang="en-US" b="0" kern="0" dirty="0">
                <a:solidFill>
                  <a:srgbClr val="000000"/>
                </a:solidFill>
              </a:rPr>
              <a:t>newer</a:t>
            </a:r>
            <a:r>
              <a:rPr lang="bs-Latn-BA" b="0" kern="0" dirty="0">
                <a:solidFill>
                  <a:srgbClr val="000000"/>
                </a:solidFill>
              </a:rPr>
              <a:t> </a:t>
            </a:r>
            <a:endParaRPr lang="en-US" b="0" kern="0" dirty="0">
              <a:solidFill>
                <a:srgbClr val="000000"/>
              </a:solidFill>
            </a:endParaRPr>
          </a:p>
          <a:p>
            <a:pPr lvl="0">
              <a:spcBef>
                <a:spcPts val="800"/>
              </a:spcBef>
              <a:buFontTx/>
              <a:buChar char="•"/>
            </a:pPr>
            <a:r>
              <a:rPr lang="en-US" b="0" kern="0" dirty="0">
                <a:solidFill>
                  <a:srgbClr val="000000"/>
                </a:solidFill>
              </a:rPr>
              <a:t>The client is available for download for </a:t>
            </a:r>
            <a:r>
              <a:rPr lang="bs-Latn-BA" b="0" kern="0" dirty="0">
                <a:solidFill>
                  <a:srgbClr val="000000"/>
                </a:solidFill>
              </a:rPr>
              <a:t>Windows XP </a:t>
            </a:r>
            <a:r>
              <a:rPr lang="en-CA" b="0" kern="0" dirty="0">
                <a:solidFill>
                  <a:srgbClr val="000000"/>
                </a:solidFill>
              </a:rPr>
              <a:t>operating systems and Mac OS X</a:t>
            </a:r>
            <a:endParaRPr lang="en-US" b="0" kern="0" dirty="0">
              <a:solidFill>
                <a:srgbClr val="000000"/>
              </a:solidFill>
            </a:endParaRPr>
          </a:p>
          <a:p>
            <a:pPr lvl="0">
              <a:spcBef>
                <a:spcPts val="800"/>
              </a:spcBef>
              <a:buFontTx/>
              <a:buChar char="•"/>
            </a:pPr>
            <a:r>
              <a:rPr lang="en-US" b="0" kern="0" dirty="0">
                <a:solidFill>
                  <a:srgbClr val="000000"/>
                </a:solidFill>
              </a:rPr>
              <a:t>The AD RMS-enabled applications include </a:t>
            </a:r>
            <a:r>
              <a:rPr lang="bs-Latn-BA" b="0" kern="0" dirty="0">
                <a:solidFill>
                  <a:srgbClr val="000000"/>
                </a:solidFill>
              </a:rPr>
              <a:t>Office 2007 and newer</a:t>
            </a:r>
            <a:endParaRPr lang="en-US" b="0" kern="0" dirty="0">
              <a:solidFill>
                <a:srgbClr val="000000"/>
              </a:solidFill>
            </a:endParaRPr>
          </a:p>
          <a:p>
            <a:pPr lvl="0">
              <a:spcBef>
                <a:spcPts val="800"/>
              </a:spcBef>
              <a:buFontTx/>
              <a:buChar char="•"/>
            </a:pPr>
            <a:r>
              <a:rPr lang="en-US" b="0" kern="0" dirty="0">
                <a:solidFill>
                  <a:srgbClr val="000000"/>
                </a:solidFill>
              </a:rPr>
              <a:t>Exchange Server 2007</a:t>
            </a:r>
            <a:r>
              <a:rPr lang="bs-Latn-BA" b="0" kern="0" dirty="0">
                <a:solidFill>
                  <a:srgbClr val="000000"/>
                </a:solidFill>
              </a:rPr>
              <a:t> and </a:t>
            </a:r>
            <a:r>
              <a:rPr lang="en-US" b="0" kern="0" dirty="0">
                <a:solidFill>
                  <a:srgbClr val="000000"/>
                </a:solidFill>
              </a:rPr>
              <a:t>newer support </a:t>
            </a:r>
            <a:br>
              <a:rPr lang="en-US" b="0" kern="0" dirty="0">
                <a:solidFill>
                  <a:srgbClr val="000000"/>
                </a:solidFill>
              </a:rPr>
            </a:br>
            <a:r>
              <a:rPr lang="en-US" b="0" kern="0" dirty="0">
                <a:solidFill>
                  <a:srgbClr val="000000"/>
                </a:solidFill>
              </a:rPr>
              <a:t>AD RMS</a:t>
            </a:r>
            <a:endParaRPr lang="bs-Latn-BA" b="0" kern="0" dirty="0">
              <a:solidFill>
                <a:srgbClr val="000000"/>
              </a:solidFill>
            </a:endParaRPr>
          </a:p>
          <a:p>
            <a:pPr lvl="0">
              <a:spcBef>
                <a:spcPts val="800"/>
              </a:spcBef>
              <a:buFontTx/>
              <a:buChar char="•"/>
            </a:pPr>
            <a:r>
              <a:rPr lang="en-US" b="0" kern="0" dirty="0">
                <a:solidFill>
                  <a:srgbClr val="000000"/>
                </a:solidFill>
              </a:rPr>
              <a:t>The </a:t>
            </a:r>
            <a:r>
              <a:rPr lang="bs-Latn-BA" b="0" kern="0" dirty="0">
                <a:solidFill>
                  <a:srgbClr val="000000"/>
                </a:solidFill>
              </a:rPr>
              <a:t>AD</a:t>
            </a:r>
            <a:r>
              <a:rPr lang="en-CA" b="0" kern="0" dirty="0">
                <a:solidFill>
                  <a:srgbClr val="000000"/>
                </a:solidFill>
              </a:rPr>
              <a:t> </a:t>
            </a:r>
            <a:r>
              <a:rPr lang="bs-Latn-BA" b="0" kern="0" dirty="0">
                <a:solidFill>
                  <a:srgbClr val="000000"/>
                </a:solidFill>
              </a:rPr>
              <a:t>RMS client needs </a:t>
            </a:r>
            <a:r>
              <a:rPr lang="en-US" b="0" kern="0" dirty="0">
                <a:solidFill>
                  <a:srgbClr val="000000"/>
                </a:solidFill>
              </a:rPr>
              <a:t>an </a:t>
            </a:r>
            <a:r>
              <a:rPr lang="bs-Latn-BA" b="0" kern="0" dirty="0">
                <a:solidFill>
                  <a:srgbClr val="000000"/>
                </a:solidFill>
              </a:rPr>
              <a:t>RMS CAL</a:t>
            </a:r>
            <a:endParaRPr lang="en-US" b="0" kern="0" dirty="0">
              <a:solidFill>
                <a:srgbClr val="000000"/>
              </a:solidFill>
            </a:endParaRPr>
          </a:p>
          <a:p>
            <a:pPr lvl="0">
              <a:lnSpc>
                <a:spcPct val="90000"/>
              </a:lnSpc>
              <a:spcBef>
                <a:spcPct val="70000"/>
              </a:spcBef>
              <a:buClr>
                <a:srgbClr val="006699"/>
              </a:buClr>
              <a:buFontTx/>
              <a:buChar char="•"/>
            </a:pPr>
            <a:endParaRPr lang="en-US" b="0" kern="0" dirty="0">
              <a:solidFill>
                <a:srgbClr val="000000"/>
              </a:solidFill>
            </a:endParaRPr>
          </a:p>
        </p:txBody>
      </p:sp>
    </p:spTree>
    <p:extLst>
      <p:ext uri="{BB962C8B-B14F-4D97-AF65-F5344CB8AC3E}">
        <p14:creationId xmlns:p14="http://schemas.microsoft.com/office/powerpoint/2010/main" val="3319046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14db5fe-f14a-4479-9c20-1d9be9455d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an AD RMS backup and recovery strategy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en-US" b="0" kern="0">
                <a:solidFill>
                  <a:srgbClr val="000000"/>
                </a:solidFill>
              </a:rPr>
              <a:t>Back up the private key and the certificates</a:t>
            </a:r>
          </a:p>
          <a:p>
            <a:pPr lvl="0">
              <a:spcBef>
                <a:spcPts val="800"/>
              </a:spcBef>
            </a:pPr>
            <a:r>
              <a:rPr lang="en-US" b="0" kern="0">
                <a:solidFill>
                  <a:srgbClr val="000000"/>
                </a:solidFill>
              </a:rPr>
              <a:t>Ensure that the AD RMS database is backed up regularly</a:t>
            </a:r>
          </a:p>
          <a:p>
            <a:pPr lvl="0">
              <a:spcBef>
                <a:spcPts val="800"/>
              </a:spcBef>
            </a:pPr>
            <a:r>
              <a:rPr lang="en-US" b="0" kern="0">
                <a:solidFill>
                  <a:srgbClr val="000000"/>
                </a:solidFill>
              </a:rPr>
              <a:t>Export templates to back them up</a:t>
            </a:r>
          </a:p>
          <a:p>
            <a:pPr lvl="0">
              <a:spcBef>
                <a:spcPts val="800"/>
              </a:spcBef>
            </a:pPr>
            <a:r>
              <a:rPr lang="en-US" b="0" kern="0">
                <a:solidFill>
                  <a:srgbClr val="000000"/>
                </a:solidFill>
              </a:rPr>
              <a:t>Run the AD RMS server as a VM, and perform a full server backup</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69523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Overview of AD RMS
Deploying and managing an AD RMS infrastructure
Configuring AD RMS content protection</a:t>
            </a:r>
          </a:p>
        </p:txBody>
      </p:sp>
    </p:spTree>
    <p:extLst>
      <p:ext uri="{BB962C8B-B14F-4D97-AF65-F5344CB8AC3E}">
        <p14:creationId xmlns:p14="http://schemas.microsoft.com/office/powerpoint/2010/main" val="1965511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1063bd5-a973-4103-9ffb-db2336a96f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Decommissioning and removing AD RMS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en-US" b="0" kern="0">
                <a:solidFill>
                  <a:srgbClr val="000000"/>
                </a:solidFill>
              </a:rPr>
              <a:t>Decommission an AD RMS cluster prior to removing it:</a:t>
            </a:r>
          </a:p>
          <a:p>
            <a:pPr lvl="1">
              <a:spcBef>
                <a:spcPts val="800"/>
              </a:spcBef>
            </a:pPr>
            <a:r>
              <a:rPr lang="en-US" b="0" kern="0">
                <a:solidFill>
                  <a:srgbClr val="000000"/>
                </a:solidFill>
              </a:rPr>
              <a:t>Decommission to provide a key that decrypts previously published AD RMS content</a:t>
            </a:r>
          </a:p>
          <a:p>
            <a:pPr lvl="1">
              <a:spcBef>
                <a:spcPts val="800"/>
              </a:spcBef>
            </a:pPr>
            <a:r>
              <a:rPr lang="en-US" b="0" kern="0">
                <a:solidFill>
                  <a:srgbClr val="000000"/>
                </a:solidFill>
              </a:rPr>
              <a:t>Leave the server in a decommissioned state until all the              AD RMS-protected content is migrated</a:t>
            </a:r>
          </a:p>
          <a:p>
            <a:pPr lvl="0">
              <a:spcBef>
                <a:spcPts val="800"/>
              </a:spcBef>
            </a:pPr>
            <a:r>
              <a:rPr lang="en-US" b="0" kern="0">
                <a:solidFill>
                  <a:srgbClr val="000000"/>
                </a:solidFill>
              </a:rPr>
              <a:t>Export the server licensor certificate prior to uninstalling the AD RMS role</a:t>
            </a:r>
            <a:endParaRPr lang="en-US" b="0" kern="0" dirty="0">
              <a:solidFill>
                <a:srgbClr val="000000"/>
              </a:solidFill>
            </a:endParaRPr>
          </a:p>
        </p:txBody>
      </p:sp>
    </p:spTree>
    <p:extLst>
      <p:ext uri="{BB962C8B-B14F-4D97-AF65-F5344CB8AC3E}">
        <p14:creationId xmlns:p14="http://schemas.microsoft.com/office/powerpoint/2010/main" val="3428982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25ad5cf-691e-4474-8d31-d852b8107a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Monitoring AD RMS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bs-Latn-BA" b="0" kern="0">
                <a:solidFill>
                  <a:srgbClr val="000000"/>
                </a:solidFill>
              </a:rPr>
              <a:t>AD RMS provides built-in monitoring and reporting capabilities</a:t>
            </a:r>
          </a:p>
          <a:p>
            <a:pPr lvl="0">
              <a:spcBef>
                <a:spcPts val="800"/>
              </a:spcBef>
            </a:pPr>
            <a:r>
              <a:rPr lang="bs-Latn-BA" b="0" kern="0">
                <a:solidFill>
                  <a:srgbClr val="000000"/>
                </a:solidFill>
              </a:rPr>
              <a:t>Microsoft Report Viewer is needed for reporting</a:t>
            </a:r>
          </a:p>
          <a:p>
            <a:pPr lvl="0">
              <a:spcBef>
                <a:spcPts val="800"/>
              </a:spcBef>
            </a:pPr>
            <a:r>
              <a:rPr lang="en-US" b="0" kern="0">
                <a:solidFill>
                  <a:srgbClr val="000000"/>
                </a:solidFill>
              </a:rPr>
              <a:t>The a</a:t>
            </a:r>
            <a:r>
              <a:rPr lang="bs-Latn-BA" b="0" kern="0">
                <a:solidFill>
                  <a:srgbClr val="000000"/>
                </a:solidFill>
              </a:rPr>
              <a:t>vailable reports</a:t>
            </a:r>
            <a:r>
              <a:rPr lang="en-US" b="0" kern="0">
                <a:solidFill>
                  <a:srgbClr val="000000"/>
                </a:solidFill>
              </a:rPr>
              <a:t> are</a:t>
            </a:r>
            <a:r>
              <a:rPr lang="bs-Latn-BA" b="0" kern="0">
                <a:solidFill>
                  <a:srgbClr val="000000"/>
                </a:solidFill>
              </a:rPr>
              <a:t>:</a:t>
            </a:r>
          </a:p>
          <a:p>
            <a:pPr lvl="1">
              <a:spcBef>
                <a:spcPts val="800"/>
              </a:spcBef>
            </a:pPr>
            <a:r>
              <a:rPr lang="en-US" b="0" kern="0">
                <a:solidFill>
                  <a:srgbClr val="000000"/>
                </a:solidFill>
              </a:rPr>
              <a:t>Statistics </a:t>
            </a:r>
          </a:p>
          <a:p>
            <a:pPr lvl="1">
              <a:spcBef>
                <a:spcPts val="800"/>
              </a:spcBef>
            </a:pPr>
            <a:r>
              <a:rPr lang="en-US" b="0" kern="0">
                <a:solidFill>
                  <a:srgbClr val="000000"/>
                </a:solidFill>
              </a:rPr>
              <a:t>Health </a:t>
            </a:r>
          </a:p>
          <a:p>
            <a:pPr lvl="1">
              <a:spcBef>
                <a:spcPts val="800"/>
              </a:spcBef>
            </a:pPr>
            <a:r>
              <a:rPr lang="en-US" b="0" kern="0">
                <a:solidFill>
                  <a:srgbClr val="000000"/>
                </a:solidFill>
              </a:rPr>
              <a:t>Troubleshooting </a:t>
            </a:r>
          </a:p>
          <a:p>
            <a:pPr lvl="0">
              <a:spcBef>
                <a:spcPts val="800"/>
              </a:spcBef>
            </a:pPr>
            <a:r>
              <a:rPr lang="en-US" b="0" kern="0">
                <a:solidFill>
                  <a:srgbClr val="000000"/>
                </a:solidFill>
              </a:rPr>
              <a:t>Operations Manager </a:t>
            </a:r>
            <a:r>
              <a:rPr lang="bs-Latn-BA" b="0" kern="0">
                <a:solidFill>
                  <a:srgbClr val="000000"/>
                </a:solidFill>
              </a:rPr>
              <a:t>can monitor AD RMS with </a:t>
            </a:r>
            <a:r>
              <a:rPr lang="en-US" b="0" kern="0">
                <a:solidFill>
                  <a:srgbClr val="000000"/>
                </a:solidFill>
              </a:rPr>
              <a:t>an </a:t>
            </a:r>
            <a:r>
              <a:rPr lang="bs-Latn-BA" b="0" kern="0">
                <a:solidFill>
                  <a:srgbClr val="000000"/>
                </a:solidFill>
              </a:rPr>
              <a:t>existing management pack</a:t>
            </a:r>
            <a:endParaRPr lang="en-US" b="0" kern="0">
              <a:solidFill>
                <a:srgbClr val="000000"/>
              </a:solidFill>
            </a:endParaRPr>
          </a:p>
          <a:p>
            <a:pPr lvl="0"/>
            <a:endParaRPr lang="bs-Latn-BA"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78508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7af1033-d725-40d0-b78d-166e426362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external sharing</a:t>
            </a:r>
          </a:p>
        </p:txBody>
      </p:sp>
      <p:sp>
        <p:nvSpPr>
          <p:cNvPr id="4" name="Content Placeholder 2"/>
          <p:cNvSpPr txBox="1">
            <a:spLocks/>
          </p:cNvSpPr>
          <p:nvPr/>
        </p:nvSpPr>
        <p:spPr>
          <a:xfrm>
            <a:off x="458788" y="1021214"/>
            <a:ext cx="8119156" cy="547289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en-US" sz="2400" b="0" kern="0" dirty="0">
                <a:solidFill>
                  <a:srgbClr val="000000"/>
                </a:solidFill>
              </a:rPr>
              <a:t>Trusted user domains exchange protected content between two organizations</a:t>
            </a:r>
          </a:p>
          <a:p>
            <a:pPr lvl="0">
              <a:spcBef>
                <a:spcPts val="800"/>
              </a:spcBef>
            </a:pPr>
            <a:r>
              <a:rPr lang="en-US" sz="2400" b="0" kern="0" dirty="0">
                <a:solidFill>
                  <a:srgbClr val="000000"/>
                </a:solidFill>
              </a:rPr>
              <a:t>Trusted publishing domains consolidate the AD RMS architecture</a:t>
            </a:r>
          </a:p>
          <a:p>
            <a:pPr lvl="0">
              <a:spcBef>
                <a:spcPts val="800"/>
              </a:spcBef>
            </a:pPr>
            <a:r>
              <a:rPr lang="en-US" sz="2400" b="0" kern="0" dirty="0">
                <a:solidFill>
                  <a:srgbClr val="000000"/>
                </a:solidFill>
              </a:rPr>
              <a:t>Federated trusts enable users from partner organizations to access and use a local AD RMS infrastructure</a:t>
            </a:r>
          </a:p>
          <a:p>
            <a:pPr lvl="0">
              <a:spcBef>
                <a:spcPts val="800"/>
              </a:spcBef>
            </a:pPr>
            <a:r>
              <a:rPr lang="bs-Latn-BA" sz="2400" b="0" kern="0" dirty="0">
                <a:solidFill>
                  <a:srgbClr val="000000"/>
                </a:solidFill>
              </a:rPr>
              <a:t>Microsoft account</a:t>
            </a:r>
            <a:r>
              <a:rPr lang="en-US" sz="2400" b="0" kern="0" dirty="0">
                <a:solidFill>
                  <a:srgbClr val="000000"/>
                </a:solidFill>
              </a:rPr>
              <a:t>s</a:t>
            </a:r>
            <a:r>
              <a:rPr lang="bs-Latn-BA" sz="2400" b="0" kern="0" dirty="0">
                <a:solidFill>
                  <a:srgbClr val="000000"/>
                </a:solidFill>
              </a:rPr>
              <a:t> </a:t>
            </a:r>
            <a:r>
              <a:rPr lang="en-US" sz="2400" b="0" kern="0" dirty="0">
                <a:solidFill>
                  <a:srgbClr val="000000"/>
                </a:solidFill>
              </a:rPr>
              <a:t>enable standalone users to access  AD RMS content</a:t>
            </a:r>
          </a:p>
          <a:p>
            <a:pPr lvl="0">
              <a:spcBef>
                <a:spcPts val="800"/>
              </a:spcBef>
            </a:pPr>
            <a:r>
              <a:rPr lang="en-US" sz="2400" b="0" kern="0" dirty="0">
                <a:solidFill>
                  <a:srgbClr val="000000"/>
                </a:solidFill>
              </a:rPr>
              <a:t>The </a:t>
            </a:r>
            <a:r>
              <a:rPr lang="bs-Latn-BA" sz="2400" b="0" kern="0" dirty="0">
                <a:solidFill>
                  <a:srgbClr val="000000"/>
                </a:solidFill>
              </a:rPr>
              <a:t>Azure </a:t>
            </a:r>
            <a:r>
              <a:rPr lang="en-US" sz="2400" b="0" kern="0" dirty="0">
                <a:solidFill>
                  <a:srgbClr val="000000"/>
                </a:solidFill>
              </a:rPr>
              <a:t>a</a:t>
            </a:r>
            <a:r>
              <a:rPr lang="bs-Latn-BA" sz="2400" b="0" kern="0" dirty="0">
                <a:solidFill>
                  <a:srgbClr val="000000"/>
                </a:solidFill>
              </a:rPr>
              <a:t>uthentication system</a:t>
            </a:r>
            <a:r>
              <a:rPr lang="en-US" sz="2400" b="0" kern="0" dirty="0">
                <a:solidFill>
                  <a:srgbClr val="000000"/>
                </a:solidFill>
              </a:rPr>
              <a:t> enables an AD RMS cluster to work with </a:t>
            </a:r>
            <a:r>
              <a:rPr lang="bs-Latn-BA" sz="2400" b="0" kern="0" dirty="0">
                <a:solidFill>
                  <a:srgbClr val="000000"/>
                </a:solidFill>
              </a:rPr>
              <a:t>partner organization</a:t>
            </a:r>
            <a:r>
              <a:rPr lang="en-US" sz="2400" b="0" kern="0" dirty="0">
                <a:solidFill>
                  <a:srgbClr val="000000"/>
                </a:solidFill>
              </a:rPr>
              <a:t>s</a:t>
            </a:r>
            <a:r>
              <a:rPr lang="bs-Latn-BA" sz="2400" b="0" kern="0" dirty="0">
                <a:solidFill>
                  <a:srgbClr val="000000"/>
                </a:solidFill>
              </a:rPr>
              <a:t> </a:t>
            </a:r>
            <a:r>
              <a:rPr lang="en-US" sz="2400" b="0" kern="0" dirty="0">
                <a:solidFill>
                  <a:srgbClr val="000000"/>
                </a:solidFill>
              </a:rPr>
              <a:t>without requiring a direct federation trust</a:t>
            </a:r>
          </a:p>
        </p:txBody>
      </p:sp>
    </p:spTree>
    <p:extLst>
      <p:ext uri="{BB962C8B-B14F-4D97-AF65-F5344CB8AC3E}">
        <p14:creationId xmlns:p14="http://schemas.microsoft.com/office/powerpoint/2010/main" val="1331862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012506" cy="740664"/>
          </a:xfrm>
        </p:spPr>
        <p:txBody>
          <a:bodyPr/>
          <a:lstStyle/>
          <a:p>
            <a:r>
              <a:rPr lang="en-US" dirty="0"/>
              <a:t>Lesson 3: Configuring AD RMS content protection</a:t>
            </a:r>
          </a:p>
        </p:txBody>
      </p:sp>
      <p:sp>
        <p:nvSpPr>
          <p:cNvPr id="3" name="Text Placeholder 2"/>
          <p:cNvSpPr>
            <a:spLocks noGrp="1"/>
          </p:cNvSpPr>
          <p:nvPr>
            <p:ph type="body" idx="1"/>
          </p:nvPr>
        </p:nvSpPr>
        <p:spPr/>
        <p:txBody>
          <a:bodyPr/>
          <a:lstStyle/>
          <a:p>
            <a:r>
              <a:rPr lang="en-US" dirty="0"/>
              <a:t>What are rights policy templates?
Demonstration: Creating a rights policy template
Providing rights policy templates for offline use
What are exclusion policies?
Demonstration: Creating an exclusion policy </a:t>
            </a:r>
            <a:br>
              <a:rPr lang="en-US" dirty="0"/>
            </a:br>
            <a:r>
              <a:rPr lang="en-US" dirty="0"/>
              <a:t>for an app
AD RMS Super Users group</a:t>
            </a:r>
          </a:p>
        </p:txBody>
      </p:sp>
    </p:spTree>
    <p:extLst>
      <p:ext uri="{BB962C8B-B14F-4D97-AF65-F5344CB8AC3E}">
        <p14:creationId xmlns:p14="http://schemas.microsoft.com/office/powerpoint/2010/main" val="341789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rights policy templates?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Bef>
                <a:spcPts val="800"/>
              </a:spcBef>
              <a:buClr>
                <a:srgbClr val="006699"/>
              </a:buClr>
              <a:buNone/>
            </a:pPr>
            <a:r>
              <a:rPr lang="en-US" b="0" kern="0">
                <a:solidFill>
                  <a:srgbClr val="000000"/>
                </a:solidFill>
              </a:rPr>
              <a:t>Rights policy templates:</a:t>
            </a:r>
          </a:p>
          <a:p>
            <a:pPr marL="457200" lvl="0">
              <a:lnSpc>
                <a:spcPct val="90000"/>
              </a:lnSpc>
              <a:spcBef>
                <a:spcPts val="800"/>
              </a:spcBef>
              <a:spcAft>
                <a:spcPts val="800"/>
              </a:spcAft>
              <a:buClr>
                <a:srgbClr val="006699"/>
              </a:buClr>
              <a:buFontTx/>
              <a:buChar char="•"/>
            </a:pPr>
            <a:r>
              <a:rPr lang="en-US" sz="2400" b="0" kern="0">
                <a:solidFill>
                  <a:srgbClr val="000000"/>
                </a:solidFill>
              </a:rPr>
              <a:t>Allow authors to apply standard forms of protection across an organization</a:t>
            </a:r>
          </a:p>
          <a:p>
            <a:pPr marL="457200" lvl="0">
              <a:lnSpc>
                <a:spcPct val="90000"/>
              </a:lnSpc>
              <a:spcBef>
                <a:spcPts val="800"/>
              </a:spcBef>
              <a:spcAft>
                <a:spcPts val="800"/>
              </a:spcAft>
              <a:buClr>
                <a:srgbClr val="006699"/>
              </a:buClr>
              <a:buFontTx/>
              <a:buChar char="•"/>
            </a:pPr>
            <a:r>
              <a:rPr lang="en-US" sz="2400" b="0" kern="0">
                <a:solidFill>
                  <a:srgbClr val="000000"/>
                </a:solidFill>
              </a:rPr>
              <a:t>Exist in different apps, which allow different forms of rights</a:t>
            </a:r>
          </a:p>
          <a:p>
            <a:pPr marL="457200" lvl="0">
              <a:lnSpc>
                <a:spcPct val="90000"/>
              </a:lnSpc>
              <a:spcBef>
                <a:spcPts val="800"/>
              </a:spcBef>
              <a:spcAft>
                <a:spcPts val="800"/>
              </a:spcAft>
              <a:buClr>
                <a:srgbClr val="006699"/>
              </a:buClr>
              <a:buFontTx/>
              <a:buChar char="•"/>
            </a:pPr>
            <a:r>
              <a:rPr lang="en-US" sz="2400" b="0" kern="0">
                <a:solidFill>
                  <a:srgbClr val="000000"/>
                </a:solidFill>
              </a:rPr>
              <a:t>Allow you to configure rights related to viewing, editing, and printing documents</a:t>
            </a:r>
          </a:p>
          <a:p>
            <a:pPr marL="457200" lvl="0">
              <a:lnSpc>
                <a:spcPct val="90000"/>
              </a:lnSpc>
              <a:spcBef>
                <a:spcPts val="800"/>
              </a:spcBef>
              <a:spcAft>
                <a:spcPts val="800"/>
              </a:spcAft>
              <a:buClr>
                <a:srgbClr val="006699"/>
              </a:buClr>
              <a:buFontTx/>
              <a:buChar char="•"/>
            </a:pPr>
            <a:r>
              <a:rPr lang="en-US" sz="2400" b="0" kern="0">
                <a:solidFill>
                  <a:srgbClr val="000000"/>
                </a:solidFill>
              </a:rPr>
              <a:t>Allow you to configure content expiration rights</a:t>
            </a:r>
          </a:p>
          <a:p>
            <a:pPr marL="457200" lvl="0">
              <a:lnSpc>
                <a:spcPct val="90000"/>
              </a:lnSpc>
              <a:spcBef>
                <a:spcPts val="800"/>
              </a:spcBef>
              <a:spcAft>
                <a:spcPts val="800"/>
              </a:spcAft>
              <a:buClr>
                <a:srgbClr val="006699"/>
              </a:buClr>
              <a:buFontTx/>
              <a:buChar char="•"/>
            </a:pPr>
            <a:r>
              <a:rPr lang="en-US" sz="2400" b="0" kern="0">
                <a:solidFill>
                  <a:srgbClr val="000000"/>
                </a:solidFill>
              </a:rPr>
              <a:t>Allow you to configure content revocation</a:t>
            </a:r>
            <a:endParaRPr lang="en-US" sz="2400" b="0" kern="0" dirty="0">
              <a:solidFill>
                <a:srgbClr val="000000"/>
              </a:solidFill>
            </a:endParaRPr>
          </a:p>
        </p:txBody>
      </p:sp>
    </p:spTree>
    <p:extLst>
      <p:ext uri="{BB962C8B-B14F-4D97-AF65-F5344CB8AC3E}">
        <p14:creationId xmlns:p14="http://schemas.microsoft.com/office/powerpoint/2010/main" val="2741154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fecbd328-7cc6-4b3d-94b9-f6a7934884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Creating a rights policy template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None/>
            </a:pPr>
            <a:r>
              <a:rPr lang="en-US" b="0" kern="0">
                <a:solidFill>
                  <a:srgbClr val="000000"/>
                </a:solidFill>
              </a:rPr>
              <a:t>In this demonstration, you will see how to create a rights policy template that allows users to view a document but not to perform other actions</a:t>
            </a:r>
            <a:endParaRPr lang="en-US" b="0" kern="0" dirty="0">
              <a:solidFill>
                <a:srgbClr val="000000"/>
              </a:solidFill>
            </a:endParaRPr>
          </a:p>
        </p:txBody>
      </p:sp>
    </p:spTree>
    <p:extLst>
      <p:ext uri="{BB962C8B-B14F-4D97-AF65-F5344CB8AC3E}">
        <p14:creationId xmlns:p14="http://schemas.microsoft.com/office/powerpoint/2010/main" val="1546488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9856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Providing rights policy templates for offline use</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spcBef>
                <a:spcPts val="800"/>
              </a:spcBef>
              <a:buClr>
                <a:srgbClr val="006699"/>
              </a:buClr>
              <a:buFont typeface="+mj-lt"/>
              <a:buAutoNum type="arabicPeriod"/>
            </a:pPr>
            <a:r>
              <a:rPr lang="en-US" b="0" kern="0">
                <a:solidFill>
                  <a:srgbClr val="000000"/>
                </a:solidFill>
              </a:rPr>
              <a:t>Enable the AD RMS Rights Policy Template Management (Automated) scheduled task</a:t>
            </a:r>
          </a:p>
          <a:p>
            <a:pPr marL="514350" lvl="0" indent="-514350">
              <a:spcBef>
                <a:spcPts val="800"/>
              </a:spcBef>
              <a:buClr>
                <a:srgbClr val="006699"/>
              </a:buClr>
              <a:buFont typeface="+mj-lt"/>
              <a:buAutoNum type="arabicPeriod"/>
            </a:pPr>
            <a:r>
              <a:rPr lang="en-US" b="0" kern="0">
                <a:solidFill>
                  <a:srgbClr val="000000"/>
                </a:solidFill>
              </a:rPr>
              <a:t>Edit the registry key to specify the </a:t>
            </a:r>
            <a:r>
              <a:rPr lang="bs-Latn-BA" b="0" kern="0">
                <a:solidFill>
                  <a:srgbClr val="000000"/>
                </a:solidFill>
              </a:rPr>
              <a:t>template </a:t>
            </a:r>
            <a:r>
              <a:rPr lang="en-US" b="0" kern="0">
                <a:solidFill>
                  <a:srgbClr val="000000"/>
                </a:solidFill>
              </a:rPr>
              <a:t>shared folder location</a:t>
            </a:r>
          </a:p>
          <a:p>
            <a:pPr marL="514350" lvl="0" indent="-514350">
              <a:spcBef>
                <a:spcPts val="800"/>
              </a:spcBef>
              <a:buClr>
                <a:srgbClr val="006699"/>
              </a:buClr>
              <a:buFont typeface="+mj-lt"/>
              <a:buAutoNum type="arabicPeriod"/>
            </a:pPr>
            <a:r>
              <a:rPr lang="en-US" b="0" kern="0">
                <a:solidFill>
                  <a:srgbClr val="000000"/>
                </a:solidFill>
              </a:rPr>
              <a:t>Publish templates to a shared folder</a:t>
            </a:r>
            <a:endParaRPr lang="en-US" b="0" kern="0" dirty="0">
              <a:solidFill>
                <a:srgbClr val="000000"/>
              </a:solidFill>
            </a:endParaRPr>
          </a:p>
        </p:txBody>
      </p:sp>
    </p:spTree>
    <p:extLst>
      <p:ext uri="{BB962C8B-B14F-4D97-AF65-F5344CB8AC3E}">
        <p14:creationId xmlns:p14="http://schemas.microsoft.com/office/powerpoint/2010/main" val="1144055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exclusion policies?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Clr>
                <a:srgbClr val="006699"/>
              </a:buClr>
              <a:buNone/>
            </a:pPr>
            <a:r>
              <a:rPr lang="en-US" b="0" kern="0">
                <a:solidFill>
                  <a:srgbClr val="000000"/>
                </a:solidFill>
              </a:rPr>
              <a:t>Exclusion policies enable you to:</a:t>
            </a:r>
          </a:p>
          <a:p>
            <a:pPr lvl="1">
              <a:lnSpc>
                <a:spcPct val="90000"/>
              </a:lnSpc>
              <a:spcBef>
                <a:spcPts val="800"/>
              </a:spcBef>
              <a:buClr>
                <a:srgbClr val="006699"/>
              </a:buClr>
            </a:pPr>
            <a:r>
              <a:rPr lang="en-US" sz="2800" b="0" kern="0">
                <a:solidFill>
                  <a:srgbClr val="000000"/>
                </a:solidFill>
              </a:rPr>
              <a:t>Block specific users from accessing                         AD RMS-protected content by blocking their RACs</a:t>
            </a:r>
          </a:p>
          <a:p>
            <a:pPr lvl="1">
              <a:lnSpc>
                <a:spcPct val="90000"/>
              </a:lnSpc>
              <a:spcBef>
                <a:spcPts val="800"/>
              </a:spcBef>
              <a:buClr>
                <a:srgbClr val="006699"/>
              </a:buClr>
            </a:pPr>
            <a:r>
              <a:rPr lang="en-US" sz="2800" b="0" kern="0">
                <a:solidFill>
                  <a:srgbClr val="000000"/>
                </a:solidFill>
              </a:rPr>
              <a:t>Block specific apps from creating or consuming AD RMS–protected content</a:t>
            </a:r>
          </a:p>
          <a:p>
            <a:pPr lvl="1">
              <a:lnSpc>
                <a:spcPct val="90000"/>
              </a:lnSpc>
              <a:spcBef>
                <a:spcPts val="800"/>
              </a:spcBef>
              <a:buClr>
                <a:srgbClr val="006699"/>
              </a:buClr>
            </a:pPr>
            <a:r>
              <a:rPr lang="en-US" sz="2800" b="0" kern="0">
                <a:solidFill>
                  <a:srgbClr val="000000"/>
                </a:solidFill>
              </a:rPr>
              <a:t>Block specific versions of AD RMS clients</a:t>
            </a:r>
            <a:endParaRPr lang="en-US" sz="2800" b="0" kern="0" dirty="0">
              <a:solidFill>
                <a:srgbClr val="000000"/>
              </a:solidFill>
            </a:endParaRPr>
          </a:p>
        </p:txBody>
      </p:sp>
    </p:spTree>
    <p:extLst>
      <p:ext uri="{BB962C8B-B14F-4D97-AF65-F5344CB8AC3E}">
        <p14:creationId xmlns:p14="http://schemas.microsoft.com/office/powerpoint/2010/main" val="1717275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f7b134c9-aa55-4979-ad69-f82d60237cea">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878282" cy="740664"/>
          </a:xfrm>
        </p:spPr>
        <p:txBody>
          <a:bodyPr/>
          <a:lstStyle/>
          <a:p>
            <a:r>
              <a:rPr lang="en-US" dirty="0"/>
              <a:t>Demonstration: Creating an exclusion policy for an app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None/>
            </a:pPr>
            <a:r>
              <a:rPr lang="en-US" b="0" kern="0" dirty="0">
                <a:solidFill>
                  <a:srgbClr val="000000"/>
                </a:solidFill>
              </a:rPr>
              <a:t>In this demonstration, you will see how to exclude the PowerPoint app from AD RMS</a:t>
            </a:r>
          </a:p>
        </p:txBody>
      </p:sp>
    </p:spTree>
    <p:extLst>
      <p:ext uri="{BB962C8B-B14F-4D97-AF65-F5344CB8AC3E}">
        <p14:creationId xmlns:p14="http://schemas.microsoft.com/office/powerpoint/2010/main" val="365236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Overview of AD RMS</a:t>
            </a:r>
          </a:p>
        </p:txBody>
      </p:sp>
      <p:sp>
        <p:nvSpPr>
          <p:cNvPr id="3" name="Text Placeholder 2"/>
          <p:cNvSpPr>
            <a:spLocks noGrp="1"/>
          </p:cNvSpPr>
          <p:nvPr>
            <p:ph type="body" idx="1"/>
          </p:nvPr>
        </p:nvSpPr>
        <p:spPr/>
        <p:txBody>
          <a:bodyPr/>
          <a:lstStyle/>
          <a:p>
            <a:r>
              <a:rPr lang="en-US"/>
              <a:t>What is AD RMS?
Usage scenarios for AD RMS
Overview of AD RMS components
AD RMS certificates and licenses
How AD RMS works
What is Azure RMS?
Comparing AD RMS, Azure RMS, and Azure RMS for Office 365</a:t>
            </a:r>
          </a:p>
        </p:txBody>
      </p:sp>
    </p:spTree>
    <p:extLst>
      <p:ext uri="{BB962C8B-B14F-4D97-AF65-F5344CB8AC3E}">
        <p14:creationId xmlns:p14="http://schemas.microsoft.com/office/powerpoint/2010/main" val="3175080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571a45af-fe58-410c-adf4-173bf7e3e9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RMS Super Users group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sz="2400" b="0" kern="0">
                <a:solidFill>
                  <a:srgbClr val="000000"/>
                </a:solidFill>
              </a:rPr>
              <a:t>The Super Users group members are granted full owner rights in all use licenses that are issued by the AD RMS cluster on which the Super Users group is configured </a:t>
            </a:r>
            <a:endParaRPr lang="bs-Latn-BA" sz="2400" b="0" kern="0">
              <a:solidFill>
                <a:srgbClr val="000000"/>
              </a:solidFill>
            </a:endParaRPr>
          </a:p>
          <a:p>
            <a:pPr lvl="0">
              <a:spcAft>
                <a:spcPts val="600"/>
              </a:spcAft>
            </a:pPr>
            <a:r>
              <a:rPr lang="en-US" sz="2400" b="0" kern="0">
                <a:solidFill>
                  <a:srgbClr val="000000"/>
                </a:solidFill>
              </a:rPr>
              <a:t>The S</a:t>
            </a:r>
            <a:r>
              <a:rPr lang="bs-Latn-BA" sz="2400" b="0" kern="0">
                <a:solidFill>
                  <a:srgbClr val="000000"/>
                </a:solidFill>
              </a:rPr>
              <a:t>uper </a:t>
            </a:r>
            <a:r>
              <a:rPr lang="en-CA" sz="2400" b="0" kern="0">
                <a:solidFill>
                  <a:srgbClr val="000000"/>
                </a:solidFill>
              </a:rPr>
              <a:t>U</a:t>
            </a:r>
            <a:r>
              <a:rPr lang="bs-Latn-BA" sz="2400" b="0" kern="0">
                <a:solidFill>
                  <a:srgbClr val="000000"/>
                </a:solidFill>
              </a:rPr>
              <a:t>sers </a:t>
            </a:r>
            <a:r>
              <a:rPr lang="en-CA" sz="2400" b="0" kern="0">
                <a:solidFill>
                  <a:srgbClr val="000000"/>
                </a:solidFill>
              </a:rPr>
              <a:t>g</a:t>
            </a:r>
            <a:r>
              <a:rPr lang="bs-Latn-BA" sz="2400" b="0" kern="0">
                <a:solidFill>
                  <a:srgbClr val="000000"/>
                </a:solidFill>
              </a:rPr>
              <a:t>roup:</a:t>
            </a:r>
          </a:p>
          <a:p>
            <a:pPr lvl="1">
              <a:spcAft>
                <a:spcPts val="600"/>
              </a:spcAft>
            </a:pPr>
            <a:r>
              <a:rPr lang="bs-Latn-BA" b="0" kern="0">
                <a:solidFill>
                  <a:srgbClr val="000000"/>
                </a:solidFill>
              </a:rPr>
              <a:t>Is n</a:t>
            </a:r>
            <a:r>
              <a:rPr lang="en-US" b="0" kern="0">
                <a:solidFill>
                  <a:srgbClr val="000000"/>
                </a:solidFill>
              </a:rPr>
              <a:t>ot configured by default</a:t>
            </a:r>
          </a:p>
          <a:p>
            <a:pPr lvl="1">
              <a:spcAft>
                <a:spcPts val="600"/>
              </a:spcAft>
            </a:pPr>
            <a:r>
              <a:rPr lang="bs-Latn-BA" b="0" kern="0">
                <a:solidFill>
                  <a:srgbClr val="000000"/>
                </a:solidFill>
              </a:rPr>
              <a:t>Can be used as </a:t>
            </a:r>
            <a:r>
              <a:rPr lang="en-US" b="0" kern="0">
                <a:solidFill>
                  <a:srgbClr val="000000"/>
                </a:solidFill>
              </a:rPr>
              <a:t>a </a:t>
            </a:r>
            <a:r>
              <a:rPr lang="bs-Latn-BA" b="0" kern="0">
                <a:solidFill>
                  <a:srgbClr val="000000"/>
                </a:solidFill>
              </a:rPr>
              <a:t>d</a:t>
            </a:r>
            <a:r>
              <a:rPr lang="en-US" b="0" kern="0">
                <a:solidFill>
                  <a:srgbClr val="000000"/>
                </a:solidFill>
              </a:rPr>
              <a:t>ata recovery mechanism for                   AD RMS-protected content:</a:t>
            </a:r>
          </a:p>
          <a:p>
            <a:pPr lvl="2">
              <a:spcAft>
                <a:spcPts val="600"/>
              </a:spcAft>
              <a:buSzPct val="100000"/>
            </a:pPr>
            <a:r>
              <a:rPr lang="en-US" b="0" kern="0">
                <a:solidFill>
                  <a:srgbClr val="000000"/>
                </a:solidFill>
              </a:rPr>
              <a:t>Can recover content that has expired</a:t>
            </a:r>
          </a:p>
          <a:p>
            <a:pPr lvl="2">
              <a:spcAft>
                <a:spcPts val="600"/>
              </a:spcAft>
              <a:buSzPct val="100000"/>
            </a:pPr>
            <a:r>
              <a:rPr lang="en-US" b="0" kern="0">
                <a:solidFill>
                  <a:srgbClr val="000000"/>
                </a:solidFill>
              </a:rPr>
              <a:t>Can recover content if the template is deleted</a:t>
            </a:r>
          </a:p>
          <a:p>
            <a:pPr lvl="2">
              <a:spcAft>
                <a:spcPts val="600"/>
              </a:spcAft>
              <a:buSzPct val="100000"/>
            </a:pPr>
            <a:r>
              <a:rPr lang="en-US" b="0" kern="0">
                <a:solidFill>
                  <a:srgbClr val="000000"/>
                </a:solidFill>
              </a:rPr>
              <a:t>Can recover content without requiring author credentials</a:t>
            </a:r>
          </a:p>
          <a:p>
            <a:pPr lvl="1">
              <a:spcAft>
                <a:spcPts val="600"/>
              </a:spcAft>
            </a:pPr>
            <a:r>
              <a:rPr lang="en-US" b="0" kern="0">
                <a:solidFill>
                  <a:srgbClr val="000000"/>
                </a:solidFill>
              </a:rPr>
              <a:t>Must be an Active Directory group with an assigned email address</a:t>
            </a:r>
            <a:endParaRPr lang="en-US" b="0" kern="0" dirty="0">
              <a:solidFill>
                <a:srgbClr val="000000"/>
              </a:solidFill>
            </a:endParaRPr>
          </a:p>
        </p:txBody>
      </p:sp>
    </p:spTree>
    <p:extLst>
      <p:ext uri="{BB962C8B-B14F-4D97-AF65-F5344CB8AC3E}">
        <p14:creationId xmlns:p14="http://schemas.microsoft.com/office/powerpoint/2010/main" val="4141851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Implementing an AD RMS infrastructure</a:t>
            </a:r>
          </a:p>
        </p:txBody>
      </p:sp>
      <p:sp>
        <p:nvSpPr>
          <p:cNvPr id="3" name="Text Placeholder 2"/>
          <p:cNvSpPr>
            <a:spLocks noGrp="1"/>
          </p:cNvSpPr>
          <p:nvPr>
            <p:ph type="body" idx="1"/>
          </p:nvPr>
        </p:nvSpPr>
        <p:spPr/>
        <p:txBody>
          <a:bodyPr/>
          <a:lstStyle/>
          <a:p>
            <a:r>
              <a:rPr lang="en-US"/>
              <a:t>Exercise 1: Installing and configuring AD RMS
Exercise 2: Configuring AD RMS templates
Exercise 3: Using AD RMS on clients</a:t>
            </a:r>
          </a:p>
        </p:txBody>
      </p:sp>
      <p:sp>
        <p:nvSpPr>
          <p:cNvPr id="4" name="TextBox 3"/>
          <p:cNvSpPr txBox="1"/>
          <p:nvPr/>
        </p:nvSpPr>
        <p:spPr>
          <a:xfrm>
            <a:off x="458788" y="2577523"/>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8" y="3272056"/>
            <a:ext cx="7754239" cy="2246769"/>
          </a:xfrm>
          <a:prstGeom prst="rect">
            <a:avLst/>
          </a:prstGeom>
          <a:noFill/>
        </p:spPr>
        <p:txBody>
          <a:bodyPr vert="horz" wrap="non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20742B-LON-DC1</a:t>
            </a:r>
            <a:endParaRPr lang="en-US" sz="2800" b="0" dirty="0">
              <a:latin typeface="Segoe UI" panose="020B0502040204020203" pitchFamily="34" charset="0"/>
            </a:endParaRPr>
          </a:p>
          <a:p>
            <a:r>
              <a:rPr lang="en-US" sz="2800" b="0" dirty="0">
                <a:latin typeface="Segoe UI" panose="020B0502040204020203" pitchFamily="34" charset="0"/>
              </a:rPr>
              <a:t>				</a:t>
            </a:r>
            <a:r>
              <a:rPr lang="en-US" sz="2800" dirty="0">
                <a:latin typeface="Segoe UI" panose="020B0502040204020203" pitchFamily="34" charset="0"/>
              </a:rPr>
              <a:t>20742B-LON-SVR1</a:t>
            </a:r>
            <a:endParaRPr lang="en-US" sz="2800" b="0" dirty="0">
              <a:latin typeface="Segoe UI" panose="020B0502040204020203" pitchFamily="34" charset="0"/>
            </a:endParaRPr>
          </a:p>
          <a:p>
            <a:r>
              <a:rPr lang="en-US" sz="2800" b="0" dirty="0">
                <a:latin typeface="Segoe UI" panose="020B0502040204020203" pitchFamily="34" charset="0"/>
              </a:rPr>
              <a:t>				</a:t>
            </a:r>
            <a:r>
              <a:rPr lang="en-US" sz="2800" dirty="0">
                <a:latin typeface="Segoe UI" panose="020B0502040204020203" pitchFamily="34" charset="0"/>
              </a:rPr>
              <a:t>20742B-LON-CL1</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err="1">
                <a:latin typeface="Segoe UI" panose="020B0502040204020203" pitchFamily="34" charset="0"/>
              </a:rPr>
              <a:t>Adatum</a:t>
            </a:r>
            <a:r>
              <a:rPr lang="en-US" sz="2800" dirty="0">
                <a:latin typeface="Segoe UI" panose="020B0502040204020203" pitchFamily="34" charset="0"/>
              </a:rPr>
              <a:t>\Administrator</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3754259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9719"/>
          </a:xfrm>
          <a:prstGeom prst="rect">
            <a:avLst/>
          </a:prstGeom>
          <a:noFill/>
        </p:spPr>
        <p:txBody>
          <a:bodyPr vert="horz" wrap="square" rtlCol="0">
            <a:spAutoFit/>
          </a:bodyPr>
          <a:lstStyle/>
          <a:p>
            <a:pPr marL="0" marR="0">
              <a:spcBef>
                <a:spcPts val="600"/>
              </a:spcBef>
              <a:spcAft>
                <a:spcPts val="800"/>
              </a:spcAft>
            </a:pPr>
            <a:r>
              <a:rPr lang="en-US" sz="2200" b="0" dirty="0">
                <a:latin typeface="Segoe UI" panose="020B0502040204020203" pitchFamily="34" charset="0"/>
                <a:ea typeface="Calibri" panose="020F0502020204030204" pitchFamily="34" charset="0"/>
                <a:cs typeface="Segoe UI" panose="020B0502040204020203" pitchFamily="34" charset="0"/>
              </a:rPr>
              <a:t>A. Datum Corporation performs highly confidential research, so their security team wants to implement additional security for some of the documents that the Research department creates. The security team is concerned that anyone with </a:t>
            </a:r>
            <a:r>
              <a:rPr lang="en-US" sz="2200" b="0" dirty="0">
                <a:latin typeface="Segoe UI" panose="020B0502040204020203" pitchFamily="34" charset="0"/>
                <a:ea typeface="Calibri" panose="020F0502020204030204" pitchFamily="34" charset="0"/>
                <a:cs typeface="Times New Roman" panose="02020603050405020304" pitchFamily="18" charset="0"/>
              </a:rPr>
              <a:t>read</a:t>
            </a:r>
            <a:r>
              <a:rPr lang="en-US" sz="2200" b="0" dirty="0">
                <a:latin typeface="Segoe UI" panose="020B0502040204020203" pitchFamily="34" charset="0"/>
                <a:ea typeface="Calibri" panose="020F0502020204030204" pitchFamily="34" charset="0"/>
                <a:cs typeface="Segoe UI" panose="020B0502040204020203" pitchFamily="34" charset="0"/>
              </a:rPr>
              <a:t> access to the documents can modify and distribute them in any way that they choose. The security team wants to provide an extra level of protection that stays with a document even if it moves around the network or outside of the network. </a:t>
            </a:r>
            <a:endParaRPr lang="en-US" sz="2200" b="0" dirty="0">
              <a:latin typeface="Segoe UI" panose="020B0502040204020203" pitchFamily="34" charset="0"/>
              <a:ea typeface="Calibri" panose="020F0502020204030204" pitchFamily="34" charset="0"/>
              <a:cs typeface="Times New Roman" panose="02020603050405020304" pitchFamily="18" charset="0"/>
            </a:endParaRPr>
          </a:p>
          <a:p>
            <a:pPr marL="0" marR="0">
              <a:spcBef>
                <a:spcPts val="600"/>
              </a:spcBef>
              <a:spcAft>
                <a:spcPts val="800"/>
              </a:spcAft>
            </a:pPr>
            <a:r>
              <a:rPr lang="en-US" sz="2200" b="0" dirty="0">
                <a:latin typeface="Segoe UI" panose="020B0502040204020203" pitchFamily="34" charset="0"/>
                <a:ea typeface="Calibri" panose="020F0502020204030204" pitchFamily="34" charset="0"/>
                <a:cs typeface="Segoe UI" panose="020B0502040204020203" pitchFamily="34" charset="0"/>
              </a:rPr>
              <a:t>As a senior network administrator at A. Datum Corporation, you must plan and implement an AD RMS solution that will help to provide the level of protection that the security team requested. The AD RMS solution must provide many options that can be adapted for a wide variety of business and security requirements.</a:t>
            </a:r>
          </a:p>
          <a:p>
            <a:pPr marL="0" marR="0">
              <a:spcBef>
                <a:spcPts val="600"/>
              </a:spcBef>
              <a:spcAft>
                <a:spcPts val="800"/>
              </a:spcAft>
            </a:pPr>
            <a:endParaRPr lang="en-US" sz="22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1130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384785b4-d529-479d-ace9-fc8bc54f3c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steps can you take to help ensure that you can use IRM services with the AD RMS role?</a:t>
            </a:r>
          </a:p>
        </p:txBody>
      </p:sp>
    </p:spTree>
    <p:extLst>
      <p:ext uri="{BB962C8B-B14F-4D97-AF65-F5344CB8AC3E}">
        <p14:creationId xmlns:p14="http://schemas.microsoft.com/office/powerpoint/2010/main" val="417930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
Best Practice</a:t>
            </a:r>
          </a:p>
        </p:txBody>
      </p:sp>
    </p:spTree>
    <p:extLst>
      <p:ext uri="{BB962C8B-B14F-4D97-AF65-F5344CB8AC3E}">
        <p14:creationId xmlns:p14="http://schemas.microsoft.com/office/powerpoint/2010/main" val="218725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AD RMS?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Clr>
                <a:srgbClr val="006699"/>
              </a:buClr>
              <a:buNone/>
            </a:pPr>
            <a:r>
              <a:rPr lang="en-US" b="0" kern="0" dirty="0">
                <a:solidFill>
                  <a:srgbClr val="000000"/>
                </a:solidFill>
              </a:rPr>
              <a:t>An Information protection technology that:</a:t>
            </a:r>
          </a:p>
          <a:p>
            <a:pPr lvl="1">
              <a:spcBef>
                <a:spcPts val="800"/>
              </a:spcBef>
              <a:buSzPct val="100000"/>
            </a:pPr>
            <a:r>
              <a:rPr lang="en-US" sz="2600" b="0" kern="0" dirty="0">
                <a:solidFill>
                  <a:srgbClr val="000000"/>
                </a:solidFill>
              </a:rPr>
              <a:t>Reduces data leakage by design</a:t>
            </a:r>
          </a:p>
          <a:p>
            <a:pPr lvl="1">
              <a:spcBef>
                <a:spcPts val="800"/>
              </a:spcBef>
              <a:buSzPct val="100000"/>
            </a:pPr>
            <a:r>
              <a:rPr lang="en-US" sz="2600" b="0" kern="0" dirty="0">
                <a:solidFill>
                  <a:srgbClr val="000000"/>
                </a:solidFill>
              </a:rPr>
              <a:t>Integrates with certain Microsoft products and Windows Server operating systems</a:t>
            </a:r>
          </a:p>
          <a:p>
            <a:pPr lvl="1">
              <a:spcBef>
                <a:spcPts val="800"/>
              </a:spcBef>
              <a:buSzPct val="100000"/>
            </a:pPr>
            <a:r>
              <a:rPr lang="en-US" sz="2600" b="0" kern="0" dirty="0">
                <a:solidFill>
                  <a:srgbClr val="000000"/>
                </a:solidFill>
              </a:rPr>
              <a:t>Helps protects data when in transit, at rest and in essentially any location</a:t>
            </a:r>
          </a:p>
          <a:p>
            <a:pPr marL="0" lvl="0" indent="0">
              <a:lnSpc>
                <a:spcPct val="90000"/>
              </a:lnSpc>
              <a:spcBef>
                <a:spcPct val="70000"/>
              </a:spcBef>
              <a:buClr>
                <a:srgbClr val="006699"/>
              </a:buClr>
              <a:buNone/>
            </a:pPr>
            <a:endParaRPr lang="en-US" b="0" kern="0" dirty="0">
              <a:solidFill>
                <a:srgbClr val="000000"/>
              </a:solidFill>
            </a:endParaRPr>
          </a:p>
        </p:txBody>
      </p:sp>
    </p:spTree>
    <p:extLst>
      <p:ext uri="{BB962C8B-B14F-4D97-AF65-F5344CB8AC3E}">
        <p14:creationId xmlns:p14="http://schemas.microsoft.com/office/powerpoint/2010/main" val="257700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Usage scenarios for AD RMS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Clr>
                <a:srgbClr val="006699"/>
              </a:buClr>
              <a:buNone/>
            </a:pPr>
            <a:r>
              <a:rPr lang="en-US" b="0" kern="0">
                <a:solidFill>
                  <a:srgbClr val="000000"/>
                </a:solidFill>
              </a:rPr>
              <a:t>The primary use for AD RMS is to control the distribution of sensitive information, and t</a:t>
            </a:r>
            <a:r>
              <a:rPr lang="bs-Latn-BA" b="0" kern="0">
                <a:solidFill>
                  <a:srgbClr val="000000"/>
                </a:solidFill>
              </a:rPr>
              <a:t>ypical usage scenarios</a:t>
            </a:r>
            <a:r>
              <a:rPr lang="en-US" b="0" kern="0">
                <a:solidFill>
                  <a:srgbClr val="000000"/>
                </a:solidFill>
              </a:rPr>
              <a:t> include</a:t>
            </a:r>
            <a:r>
              <a:rPr lang="bs-Latn-BA" b="0" kern="0">
                <a:solidFill>
                  <a:srgbClr val="000000"/>
                </a:solidFill>
              </a:rPr>
              <a:t>:</a:t>
            </a:r>
          </a:p>
          <a:p>
            <a:pPr marL="457200" lvl="1" indent="-342900">
              <a:spcBef>
                <a:spcPts val="800"/>
              </a:spcBef>
              <a:buClr>
                <a:srgbClr val="006699"/>
              </a:buClr>
              <a:buSzPct val="100000"/>
            </a:pPr>
            <a:r>
              <a:rPr lang="en-US" b="0" kern="0">
                <a:solidFill>
                  <a:srgbClr val="000000"/>
                </a:solidFill>
              </a:rPr>
              <a:t>Helping to prevent </a:t>
            </a:r>
            <a:r>
              <a:rPr lang="bs-Latn-BA" b="0" kern="0">
                <a:solidFill>
                  <a:srgbClr val="000000"/>
                </a:solidFill>
              </a:rPr>
              <a:t>access to confidential documents</a:t>
            </a:r>
            <a:r>
              <a:rPr lang="en-US" b="0" kern="0">
                <a:solidFill>
                  <a:srgbClr val="000000"/>
                </a:solidFill>
              </a:rPr>
              <a:t>,</a:t>
            </a:r>
            <a:r>
              <a:rPr lang="bs-Latn-BA" b="0" kern="0">
                <a:solidFill>
                  <a:srgbClr val="000000"/>
                </a:solidFill>
              </a:rPr>
              <a:t> </a:t>
            </a:r>
            <a:r>
              <a:rPr lang="en-US" b="0" kern="0">
                <a:solidFill>
                  <a:srgbClr val="000000"/>
                </a:solidFill>
              </a:rPr>
              <a:t>regardless of their location</a:t>
            </a:r>
          </a:p>
          <a:p>
            <a:pPr marL="457200" lvl="1" indent="-342900">
              <a:spcBef>
                <a:spcPts val="800"/>
              </a:spcBef>
              <a:buClr>
                <a:srgbClr val="006699"/>
              </a:buClr>
              <a:buSzPct val="100000"/>
            </a:pPr>
            <a:r>
              <a:rPr lang="en-US" b="0" kern="0">
                <a:solidFill>
                  <a:srgbClr val="000000"/>
                </a:solidFill>
              </a:rPr>
              <a:t>Using a</a:t>
            </a:r>
            <a:r>
              <a:rPr lang="bs-Latn-BA" b="0" kern="0">
                <a:solidFill>
                  <a:srgbClr val="000000"/>
                </a:solidFill>
              </a:rPr>
              <a:t>ction</a:t>
            </a:r>
            <a:r>
              <a:rPr lang="en-US" b="0" kern="0">
                <a:solidFill>
                  <a:srgbClr val="000000"/>
                </a:solidFill>
              </a:rPr>
              <a:t>-</a:t>
            </a:r>
            <a:r>
              <a:rPr lang="bs-Latn-BA" b="0" kern="0">
                <a:solidFill>
                  <a:srgbClr val="000000"/>
                </a:solidFill>
              </a:rPr>
              <a:t>based permissions based on AD DS accounts</a:t>
            </a:r>
            <a:endParaRPr lang="en-US" b="0" kern="0">
              <a:solidFill>
                <a:srgbClr val="000000"/>
              </a:solidFill>
            </a:endParaRPr>
          </a:p>
          <a:p>
            <a:pPr marL="457200" lvl="1" indent="-342900">
              <a:spcBef>
                <a:spcPts val="800"/>
              </a:spcBef>
              <a:buClr>
                <a:srgbClr val="006699"/>
              </a:buClr>
              <a:buSzPct val="100000"/>
            </a:pPr>
            <a:r>
              <a:rPr lang="en-US" b="0" kern="0">
                <a:solidFill>
                  <a:srgbClr val="000000"/>
                </a:solidFill>
              </a:rPr>
              <a:t>Helping to prevent </a:t>
            </a:r>
            <a:r>
              <a:rPr lang="bs-Latn-BA" b="0" kern="0">
                <a:solidFill>
                  <a:srgbClr val="000000"/>
                </a:solidFill>
              </a:rPr>
              <a:t>confidential emails </a:t>
            </a:r>
            <a:r>
              <a:rPr lang="en-US" b="0" kern="0">
                <a:solidFill>
                  <a:srgbClr val="000000"/>
                </a:solidFill>
              </a:rPr>
              <a:t>from</a:t>
            </a:r>
            <a:r>
              <a:rPr lang="bs-Latn-BA" b="0" kern="0">
                <a:solidFill>
                  <a:srgbClr val="000000"/>
                </a:solidFill>
              </a:rPr>
              <a:t> leav</a:t>
            </a:r>
            <a:r>
              <a:rPr lang="en-US" b="0" kern="0">
                <a:solidFill>
                  <a:srgbClr val="000000"/>
                </a:solidFill>
              </a:rPr>
              <a:t>ing an </a:t>
            </a:r>
            <a:r>
              <a:rPr lang="bs-Latn-BA" b="0" kern="0">
                <a:solidFill>
                  <a:srgbClr val="000000"/>
                </a:solidFill>
              </a:rPr>
              <a:t>organization</a:t>
            </a:r>
            <a:endParaRPr lang="en-US" b="0" kern="0" dirty="0">
              <a:solidFill>
                <a:srgbClr val="000000"/>
              </a:solidFill>
            </a:endParaRPr>
          </a:p>
        </p:txBody>
      </p:sp>
    </p:spTree>
    <p:extLst>
      <p:ext uri="{BB962C8B-B14F-4D97-AF65-F5344CB8AC3E}">
        <p14:creationId xmlns:p14="http://schemas.microsoft.com/office/powerpoint/2010/main" val="213805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AD RMS components</a:t>
            </a:r>
          </a:p>
        </p:txBody>
      </p:sp>
      <p:sp>
        <p:nvSpPr>
          <p:cNvPr id="4" name="Content Placeholder 2"/>
          <p:cNvSpPr txBox="1">
            <a:spLocks/>
          </p:cNvSpPr>
          <p:nvPr/>
        </p:nvSpPr>
        <p:spPr>
          <a:xfrm>
            <a:off x="458788" y="833162"/>
            <a:ext cx="7751762" cy="520187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Bef>
                <a:spcPts val="800"/>
              </a:spcBef>
              <a:buClr>
                <a:srgbClr val="006699"/>
              </a:buClr>
              <a:buFontTx/>
              <a:buChar char="•"/>
            </a:pPr>
            <a:r>
              <a:rPr lang="en-US" sz="2000" b="0" kern="0">
                <a:solidFill>
                  <a:srgbClr val="000000"/>
                </a:solidFill>
              </a:rPr>
              <a:t>The </a:t>
            </a:r>
            <a:r>
              <a:rPr lang="bs-Latn-BA" sz="2000" b="0" kern="0">
                <a:solidFill>
                  <a:srgbClr val="000000"/>
                </a:solidFill>
              </a:rPr>
              <a:t>AD RMS </a:t>
            </a:r>
            <a:r>
              <a:rPr lang="en-US" sz="2000" b="0" kern="0">
                <a:solidFill>
                  <a:srgbClr val="000000"/>
                </a:solidFill>
              </a:rPr>
              <a:t>c</a:t>
            </a:r>
            <a:r>
              <a:rPr lang="bs-Latn-BA" sz="2000" b="0" kern="0">
                <a:solidFill>
                  <a:srgbClr val="000000"/>
                </a:solidFill>
              </a:rPr>
              <a:t>luster: </a:t>
            </a:r>
            <a:endParaRPr lang="en-US" sz="2000" b="0" kern="0">
              <a:solidFill>
                <a:srgbClr val="000000"/>
              </a:solidFill>
            </a:endParaRPr>
          </a:p>
          <a:p>
            <a:pPr marL="457200" lvl="0">
              <a:lnSpc>
                <a:spcPct val="90000"/>
              </a:lnSpc>
              <a:spcBef>
                <a:spcPts val="800"/>
              </a:spcBef>
              <a:buClr>
                <a:srgbClr val="006699"/>
              </a:buClr>
              <a:buFontTx/>
              <a:buChar char="•"/>
            </a:pPr>
            <a:r>
              <a:rPr lang="en-US" sz="2000" b="0" kern="0">
                <a:solidFill>
                  <a:srgbClr val="000000"/>
                </a:solidFill>
              </a:rPr>
              <a:t>Is c</a:t>
            </a:r>
            <a:r>
              <a:rPr lang="bs-Latn-BA" sz="2000" b="0" kern="0">
                <a:solidFill>
                  <a:srgbClr val="000000"/>
                </a:solidFill>
              </a:rPr>
              <a:t>reated when you deploy </a:t>
            </a:r>
            <a:r>
              <a:rPr lang="en-US" sz="2000" b="0" kern="0">
                <a:solidFill>
                  <a:srgbClr val="000000"/>
                </a:solidFill>
              </a:rPr>
              <a:t>the </a:t>
            </a:r>
            <a:r>
              <a:rPr lang="bs-Latn-BA" sz="2000" b="0" kern="0">
                <a:solidFill>
                  <a:srgbClr val="000000"/>
                </a:solidFill>
              </a:rPr>
              <a:t>first AD RMS server</a:t>
            </a:r>
          </a:p>
          <a:p>
            <a:pPr lvl="0">
              <a:lnSpc>
                <a:spcPct val="90000"/>
              </a:lnSpc>
              <a:spcBef>
                <a:spcPts val="800"/>
              </a:spcBef>
              <a:buClr>
                <a:srgbClr val="006699"/>
              </a:buClr>
              <a:buFontTx/>
              <a:buChar char="•"/>
            </a:pPr>
            <a:r>
              <a:rPr lang="en-US" sz="2000" b="0" kern="0">
                <a:solidFill>
                  <a:srgbClr val="000000"/>
                </a:solidFill>
              </a:rPr>
              <a:t>The AD RMS server:</a:t>
            </a:r>
          </a:p>
          <a:p>
            <a:pPr lvl="1">
              <a:spcBef>
                <a:spcPts val="800"/>
              </a:spcBef>
              <a:buClr>
                <a:srgbClr val="006699"/>
              </a:buClr>
              <a:buSzPct val="100000"/>
            </a:pPr>
            <a:r>
              <a:rPr lang="en-US" sz="1800" b="0" kern="0">
                <a:solidFill>
                  <a:srgbClr val="000000"/>
                </a:solidFill>
              </a:rPr>
              <a:t>Licenses AD RMS-protected content</a:t>
            </a:r>
          </a:p>
          <a:p>
            <a:pPr lvl="1">
              <a:spcBef>
                <a:spcPts val="800"/>
              </a:spcBef>
              <a:buClr>
                <a:srgbClr val="006699"/>
              </a:buClr>
              <a:buSzPct val="100000"/>
            </a:pPr>
            <a:r>
              <a:rPr lang="en-US" sz="1800" b="0" kern="0">
                <a:solidFill>
                  <a:srgbClr val="000000"/>
                </a:solidFill>
              </a:rPr>
              <a:t>Certifies the identity of trusted users and devices</a:t>
            </a:r>
          </a:p>
          <a:p>
            <a:pPr lvl="0">
              <a:spcBef>
                <a:spcPts val="800"/>
              </a:spcBef>
              <a:buClr>
                <a:srgbClr val="006699"/>
              </a:buClr>
              <a:buFontTx/>
              <a:buChar char="•"/>
            </a:pPr>
            <a:r>
              <a:rPr lang="en-US" sz="2000" b="0" kern="0">
                <a:solidFill>
                  <a:srgbClr val="000000"/>
                </a:solidFill>
              </a:rPr>
              <a:t>The AD RMS client</a:t>
            </a:r>
            <a:r>
              <a:rPr lang="en-US" sz="2600" b="0" kern="0">
                <a:solidFill>
                  <a:srgbClr val="000000"/>
                </a:solidFill>
              </a:rPr>
              <a:t>:</a:t>
            </a:r>
          </a:p>
          <a:p>
            <a:pPr lvl="1">
              <a:spcBef>
                <a:spcPts val="800"/>
              </a:spcBef>
              <a:buClr>
                <a:srgbClr val="006699"/>
              </a:buClr>
              <a:buSzPct val="100000"/>
            </a:pPr>
            <a:r>
              <a:rPr lang="en-US" sz="1800" b="0" kern="0">
                <a:solidFill>
                  <a:srgbClr val="000000"/>
                </a:solidFill>
              </a:rPr>
              <a:t>Built in to Windows Vista</a:t>
            </a:r>
            <a:r>
              <a:rPr lang="bs-Latn-BA" sz="1800" b="0" kern="0">
                <a:solidFill>
                  <a:srgbClr val="000000"/>
                </a:solidFill>
              </a:rPr>
              <a:t> </a:t>
            </a:r>
            <a:r>
              <a:rPr lang="en-US" sz="1800" b="0" kern="0">
                <a:solidFill>
                  <a:srgbClr val="000000"/>
                </a:solidFill>
              </a:rPr>
              <a:t>, Windows 7 and later</a:t>
            </a:r>
          </a:p>
          <a:p>
            <a:pPr lvl="1">
              <a:spcBef>
                <a:spcPts val="800"/>
              </a:spcBef>
              <a:buClr>
                <a:srgbClr val="006699"/>
              </a:buClr>
              <a:buSzPct val="100000"/>
            </a:pPr>
            <a:r>
              <a:rPr lang="en-US" sz="1800" b="0" kern="0">
                <a:solidFill>
                  <a:srgbClr val="000000"/>
                </a:solidFill>
              </a:rPr>
              <a:t>Interacts with AD RMS-enabled apps</a:t>
            </a:r>
          </a:p>
          <a:p>
            <a:pPr lvl="0">
              <a:lnSpc>
                <a:spcPct val="90000"/>
              </a:lnSpc>
              <a:spcBef>
                <a:spcPts val="800"/>
              </a:spcBef>
              <a:buClr>
                <a:srgbClr val="006699"/>
              </a:buClr>
              <a:buFontTx/>
              <a:buChar char="•"/>
            </a:pPr>
            <a:r>
              <a:rPr lang="en-US" sz="2000" b="0" kern="0">
                <a:solidFill>
                  <a:srgbClr val="000000"/>
                </a:solidFill>
              </a:rPr>
              <a:t>AD RMS-enabled apps:</a:t>
            </a:r>
          </a:p>
          <a:p>
            <a:pPr lvl="1">
              <a:spcBef>
                <a:spcPts val="800"/>
              </a:spcBef>
              <a:buClr>
                <a:srgbClr val="006699"/>
              </a:buClr>
              <a:buSzPct val="100000"/>
            </a:pPr>
            <a:r>
              <a:rPr lang="en-US" sz="1800" b="0" kern="0">
                <a:solidFill>
                  <a:srgbClr val="000000"/>
                </a:solidFill>
              </a:rPr>
              <a:t>Allows for the publication and consumption of AD RMS protected content</a:t>
            </a:r>
          </a:p>
          <a:p>
            <a:pPr lvl="1">
              <a:spcBef>
                <a:spcPts val="800"/>
              </a:spcBef>
              <a:buClr>
                <a:srgbClr val="006699"/>
              </a:buClr>
              <a:buSzPct val="100000"/>
            </a:pPr>
            <a:r>
              <a:rPr lang="en-US" sz="1800" b="0" kern="0">
                <a:solidFill>
                  <a:srgbClr val="000000"/>
                </a:solidFill>
              </a:rPr>
              <a:t>Includes Office, Exchange Server, and SharePoint Server</a:t>
            </a:r>
          </a:p>
          <a:p>
            <a:pPr lvl="1">
              <a:spcBef>
                <a:spcPts val="800"/>
              </a:spcBef>
              <a:buClr>
                <a:srgbClr val="006699"/>
              </a:buClr>
              <a:buSzPct val="100000"/>
            </a:pPr>
            <a:r>
              <a:rPr lang="en-US" sz="1800" b="0" kern="0">
                <a:solidFill>
                  <a:srgbClr val="000000"/>
                </a:solidFill>
              </a:rPr>
              <a:t>Have the ability to be created through the AD RMS SDK</a:t>
            </a:r>
            <a:endParaRPr lang="en-US" sz="1800" b="0" kern="0" dirty="0">
              <a:solidFill>
                <a:srgbClr val="000000"/>
              </a:solidFill>
            </a:endParaRPr>
          </a:p>
        </p:txBody>
      </p:sp>
    </p:spTree>
    <p:extLst>
      <p:ext uri="{BB962C8B-B14F-4D97-AF65-F5344CB8AC3E}">
        <p14:creationId xmlns:p14="http://schemas.microsoft.com/office/powerpoint/2010/main" val="281785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d317573-c9df-4176-b991-beb170e9cd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RMS certificates and licenses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bs-Latn-BA" b="0" kern="0">
                <a:solidFill>
                  <a:srgbClr val="000000"/>
                </a:solidFill>
              </a:rPr>
              <a:t>AD RMS certificate</a:t>
            </a:r>
            <a:r>
              <a:rPr lang="en-US" b="0" kern="0">
                <a:solidFill>
                  <a:srgbClr val="000000"/>
                </a:solidFill>
              </a:rPr>
              <a:t>s</a:t>
            </a:r>
            <a:r>
              <a:rPr lang="bs-Latn-BA" b="0" kern="0">
                <a:solidFill>
                  <a:srgbClr val="000000"/>
                </a:solidFill>
              </a:rPr>
              <a:t> and licenses include:</a:t>
            </a:r>
          </a:p>
          <a:p>
            <a:pPr lvl="1"/>
            <a:r>
              <a:rPr lang="en-US" sz="2800" b="0" kern="0">
                <a:solidFill>
                  <a:srgbClr val="000000"/>
                </a:solidFill>
              </a:rPr>
              <a:t>Server licensor certificates </a:t>
            </a:r>
          </a:p>
          <a:p>
            <a:pPr lvl="1"/>
            <a:r>
              <a:rPr lang="en-US" sz="2800" b="0" kern="0">
                <a:solidFill>
                  <a:srgbClr val="000000"/>
                </a:solidFill>
              </a:rPr>
              <a:t>AD RMS machine certificates</a:t>
            </a:r>
          </a:p>
          <a:p>
            <a:pPr lvl="1"/>
            <a:r>
              <a:rPr lang="en-US" sz="2800" b="0" kern="0">
                <a:solidFill>
                  <a:srgbClr val="000000"/>
                </a:solidFill>
              </a:rPr>
              <a:t>RACs</a:t>
            </a:r>
          </a:p>
          <a:p>
            <a:pPr lvl="1"/>
            <a:r>
              <a:rPr lang="en-US" sz="2800" b="0" kern="0">
                <a:solidFill>
                  <a:srgbClr val="000000"/>
                </a:solidFill>
              </a:rPr>
              <a:t>Client licensor certificates</a:t>
            </a:r>
          </a:p>
          <a:p>
            <a:pPr lvl="1"/>
            <a:r>
              <a:rPr lang="en-US" sz="2800" b="0" kern="0">
                <a:solidFill>
                  <a:srgbClr val="000000"/>
                </a:solidFill>
              </a:rPr>
              <a:t>PLs</a:t>
            </a:r>
          </a:p>
          <a:p>
            <a:pPr lvl="1"/>
            <a:r>
              <a:rPr lang="en-US" sz="2800" b="0" kern="0">
                <a:solidFill>
                  <a:srgbClr val="000000"/>
                </a:solidFill>
              </a:rPr>
              <a:t>End-user licenses</a:t>
            </a:r>
          </a:p>
          <a:p>
            <a:pPr lvl="0"/>
            <a:endParaRPr lang="en-US" b="0" kern="0" dirty="0">
              <a:solidFill>
                <a:srgbClr val="000000"/>
              </a:solidFill>
            </a:endParaRPr>
          </a:p>
        </p:txBody>
      </p:sp>
    </p:spTree>
    <p:extLst>
      <p:ext uri="{BB962C8B-B14F-4D97-AF65-F5344CB8AC3E}">
        <p14:creationId xmlns:p14="http://schemas.microsoft.com/office/powerpoint/2010/main" val="199070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d95b5e2-4932-464b-a2c4-2dd339b4a3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AD RMS works</a:t>
            </a:r>
          </a:p>
        </p:txBody>
      </p:sp>
      <p:grpSp>
        <p:nvGrpSpPr>
          <p:cNvPr id="4" name="Group 3" descr="The AD RMS server uses its private key to decrypt the symmetric key that was encrypted in step three."/>
          <p:cNvGrpSpPr/>
          <p:nvPr/>
        </p:nvGrpSpPr>
        <p:grpSpPr>
          <a:xfrm>
            <a:off x="2550323" y="1201942"/>
            <a:ext cx="4720017" cy="2641894"/>
            <a:chOff x="2550323" y="1003161"/>
            <a:chExt cx="4720017" cy="2641894"/>
          </a:xfrm>
        </p:grpSpPr>
        <p:sp>
          <p:nvSpPr>
            <p:cNvPr id="5" name="Rectangle 4"/>
            <p:cNvSpPr/>
            <p:nvPr/>
          </p:nvSpPr>
          <p:spPr bwMode="auto">
            <a:xfrm>
              <a:off x="4861136" y="2153008"/>
              <a:ext cx="2409204" cy="1018637"/>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CA" sz="1600" b="0">
                  <a:solidFill>
                    <a:srgbClr val="000000"/>
                  </a:solidFill>
                  <a:latin typeface="Segoe UI" pitchFamily="34" charset="0"/>
                  <a:ea typeface="Segoe UI" pitchFamily="34" charset="0"/>
                  <a:cs typeface="Segoe UI" pitchFamily="34" charset="0"/>
                </a:rPr>
                <a:t>8. The server decrypts the symmetric key by using its private key</a:t>
              </a:r>
              <a:endParaRPr lang="en-CA" sz="1600" b="0" dirty="0">
                <a:solidFill>
                  <a:srgbClr val="000000"/>
                </a:solidFill>
                <a:latin typeface="Segoe UI" pitchFamily="34" charset="0"/>
                <a:ea typeface="Segoe UI" pitchFamily="34" charset="0"/>
                <a:cs typeface="Segoe UI" pitchFamily="34" charset="0"/>
              </a:endParaRPr>
            </a:p>
          </p:txBody>
        </p:sp>
        <p:cxnSp>
          <p:nvCxnSpPr>
            <p:cNvPr id="6" name="Straight Connector 5"/>
            <p:cNvCxnSpPr/>
            <p:nvPr/>
          </p:nvCxnSpPr>
          <p:spPr bwMode="auto">
            <a:xfrm>
              <a:off x="2550323" y="1003161"/>
              <a:ext cx="2243875" cy="0"/>
            </a:xfrm>
            <a:prstGeom prst="line">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none" w="med" len="med"/>
            </a:ln>
            <a:effectLst/>
          </p:spPr>
        </p:cxnSp>
        <p:cxnSp>
          <p:nvCxnSpPr>
            <p:cNvPr id="7" name="Straight Arrow Connector 6" descr="In the eight step, server decrypts the symmetric key using its private key&#10;"/>
            <p:cNvCxnSpPr/>
            <p:nvPr/>
          </p:nvCxnSpPr>
          <p:spPr bwMode="auto">
            <a:xfrm>
              <a:off x="4782333" y="1003161"/>
              <a:ext cx="5932" cy="2641894"/>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grpSp>
      <p:grpSp>
        <p:nvGrpSpPr>
          <p:cNvPr id="8" name="Group 7" descr="The AD RMS server re-encrypts the symmetric key using the recipient's public key, and then adds the encrypted session key to the Use License."/>
          <p:cNvGrpSpPr/>
          <p:nvPr/>
        </p:nvGrpSpPr>
        <p:grpSpPr>
          <a:xfrm>
            <a:off x="2090090" y="2147314"/>
            <a:ext cx="6574663" cy="3840229"/>
            <a:chOff x="2090090" y="1948533"/>
            <a:chExt cx="6574663" cy="3840229"/>
          </a:xfrm>
        </p:grpSpPr>
        <p:cxnSp>
          <p:nvCxnSpPr>
            <p:cNvPr id="9" name="Straight Connector 8"/>
            <p:cNvCxnSpPr/>
            <p:nvPr/>
          </p:nvCxnSpPr>
          <p:spPr bwMode="auto">
            <a:xfrm>
              <a:off x="2665989" y="4246194"/>
              <a:ext cx="5715710" cy="0"/>
            </a:xfrm>
            <a:prstGeom prst="line">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none" w="med" len="med"/>
            </a:ln>
            <a:effectLst/>
          </p:spPr>
        </p:cxnSp>
        <p:cxnSp>
          <p:nvCxnSpPr>
            <p:cNvPr id="10" name="Straight Arrow Connector 9" descr="In the ninth step, the server re-encrypts the symmetric key using the recipient's public key and adds the encrypted session key to the Use license"/>
            <p:cNvCxnSpPr/>
            <p:nvPr/>
          </p:nvCxnSpPr>
          <p:spPr bwMode="auto">
            <a:xfrm flipV="1">
              <a:off x="8381699" y="2185251"/>
              <a:ext cx="0" cy="2060943"/>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cxnSp>
          <p:nvCxnSpPr>
            <p:cNvPr id="11" name="Straight Connector 10"/>
            <p:cNvCxnSpPr/>
            <p:nvPr/>
          </p:nvCxnSpPr>
          <p:spPr bwMode="auto">
            <a:xfrm>
              <a:off x="2090090" y="1948533"/>
              <a:ext cx="575899" cy="2297661"/>
            </a:xfrm>
            <a:prstGeom prst="line">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none" w="med" len="med"/>
            </a:ln>
            <a:effectLst/>
          </p:spPr>
        </p:cxnSp>
        <p:sp>
          <p:nvSpPr>
            <p:cNvPr id="12" name="Rectangle 11"/>
            <p:cNvSpPr/>
            <p:nvPr/>
          </p:nvSpPr>
          <p:spPr bwMode="auto">
            <a:xfrm>
              <a:off x="6132417" y="4363477"/>
              <a:ext cx="2532336" cy="1425285"/>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US" sz="1600" b="0">
                  <a:solidFill>
                    <a:srgbClr val="000000"/>
                  </a:solidFill>
                  <a:latin typeface="Segoe UI" pitchFamily="34" charset="0"/>
                  <a:ea typeface="Segoe UI" pitchFamily="34" charset="0"/>
                  <a:cs typeface="Segoe UI" pitchFamily="34" charset="0"/>
                </a:rPr>
                <a:t>9. The server re-encrypts the symmetric key by using the recipient's public key and adds the encrypted session key to the use </a:t>
              </a:r>
              <a:r>
                <a:rPr lang="en-US" sz="1600">
                  <a:solidFill>
                    <a:srgbClr val="000000"/>
                  </a:solidFill>
                  <a:latin typeface="Segoe UI" pitchFamily="34" charset="0"/>
                  <a:ea typeface="Segoe UI" pitchFamily="34" charset="0"/>
                  <a:cs typeface="Segoe UI" pitchFamily="34" charset="0"/>
                </a:rPr>
                <a:t>l</a:t>
              </a:r>
              <a:r>
                <a:rPr lang="en-US" sz="1600" b="0">
                  <a:solidFill>
                    <a:srgbClr val="000000"/>
                  </a:solidFill>
                  <a:latin typeface="Segoe UI" pitchFamily="34" charset="0"/>
                  <a:ea typeface="Segoe UI" pitchFamily="34" charset="0"/>
                  <a:cs typeface="Segoe UI" pitchFamily="34" charset="0"/>
                </a:rPr>
                <a:t>icense</a:t>
              </a:r>
              <a:endParaRPr lang="en-CA" sz="1600" b="0" dirty="0">
                <a:solidFill>
                  <a:srgbClr val="000000"/>
                </a:solidFill>
                <a:latin typeface="Segoe UI" pitchFamily="34" charset="0"/>
                <a:ea typeface="Segoe UI" pitchFamily="34" charset="0"/>
                <a:cs typeface="Segoe UI" pitchFamily="34" charset="0"/>
              </a:endParaRPr>
            </a:p>
          </p:txBody>
        </p:sp>
      </p:grpSp>
      <p:cxnSp>
        <p:nvCxnSpPr>
          <p:cNvPr id="13" name="Straight Arrow Connector 12"/>
          <p:cNvCxnSpPr/>
          <p:nvPr/>
        </p:nvCxnSpPr>
        <p:spPr bwMode="auto">
          <a:xfrm>
            <a:off x="2393468" y="1405247"/>
            <a:ext cx="813731" cy="779064"/>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grpSp>
        <p:nvGrpSpPr>
          <p:cNvPr id="14" name="Group 13" descr="The AD RMS server determines if the recipient is authorized. If the recipient is authorized, then the AD RMS server issues a Use License."/>
          <p:cNvGrpSpPr/>
          <p:nvPr/>
        </p:nvGrpSpPr>
        <p:grpSpPr>
          <a:xfrm>
            <a:off x="2393468" y="978691"/>
            <a:ext cx="5418862" cy="354775"/>
            <a:chOff x="2393468" y="779910"/>
            <a:chExt cx="5418862" cy="354775"/>
          </a:xfrm>
        </p:grpSpPr>
        <p:sp>
          <p:nvSpPr>
            <p:cNvPr id="15" name="Rectangle 14"/>
            <p:cNvSpPr/>
            <p:nvPr/>
          </p:nvSpPr>
          <p:spPr bwMode="auto">
            <a:xfrm>
              <a:off x="4410393" y="779910"/>
              <a:ext cx="3046185" cy="230304"/>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en-CA" sz="1600" b="0" dirty="0">
                  <a:solidFill>
                    <a:srgbClr val="000000"/>
                  </a:solidFill>
                  <a:latin typeface="Segoe UI" pitchFamily="34" charset="0"/>
                  <a:ea typeface="Segoe UI" pitchFamily="34" charset="0"/>
                  <a:cs typeface="Segoe UI" pitchFamily="34" charset="0"/>
                </a:rPr>
                <a:t>7. The server issues a use </a:t>
              </a:r>
              <a:r>
                <a:rPr lang="en-CA" sz="1600" dirty="0">
                  <a:solidFill>
                    <a:srgbClr val="000000"/>
                  </a:solidFill>
                  <a:latin typeface="Segoe UI" pitchFamily="34" charset="0"/>
                  <a:ea typeface="Segoe UI" pitchFamily="34" charset="0"/>
                  <a:cs typeface="Segoe UI" pitchFamily="34" charset="0"/>
                </a:rPr>
                <a:t>l</a:t>
              </a:r>
              <a:r>
                <a:rPr lang="en-CA" sz="1600" b="0" dirty="0">
                  <a:solidFill>
                    <a:srgbClr val="000000"/>
                  </a:solidFill>
                  <a:latin typeface="Segoe UI" pitchFamily="34" charset="0"/>
                  <a:ea typeface="Segoe UI" pitchFamily="34" charset="0"/>
                  <a:cs typeface="Segoe UI" pitchFamily="34" charset="0"/>
                </a:rPr>
                <a:t>icense</a:t>
              </a:r>
            </a:p>
          </p:txBody>
        </p:sp>
        <p:cxnSp>
          <p:nvCxnSpPr>
            <p:cNvPr id="16" name="Straight Arrow Connector 15"/>
            <p:cNvCxnSpPr/>
            <p:nvPr/>
          </p:nvCxnSpPr>
          <p:spPr bwMode="auto">
            <a:xfrm>
              <a:off x="2393468" y="1118507"/>
              <a:ext cx="5418862" cy="16178"/>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grpSp>
        <p:nvGrpSpPr>
          <p:cNvPr id="17" name="Group 16" descr="The application or browser transmits a request to the author's AD RMS server for a Use License. "/>
          <p:cNvGrpSpPr/>
          <p:nvPr/>
        </p:nvGrpSpPr>
        <p:grpSpPr>
          <a:xfrm>
            <a:off x="2183317" y="1317288"/>
            <a:ext cx="6539429" cy="1097925"/>
            <a:chOff x="2183317" y="1118507"/>
            <a:chExt cx="6539429" cy="1097925"/>
          </a:xfrm>
        </p:grpSpPr>
        <p:grpSp>
          <p:nvGrpSpPr>
            <p:cNvPr id="18" name="Group 17"/>
            <p:cNvGrpSpPr/>
            <p:nvPr/>
          </p:nvGrpSpPr>
          <p:grpSpPr>
            <a:xfrm>
              <a:off x="4673126" y="1661226"/>
              <a:ext cx="4049620" cy="555206"/>
              <a:chOff x="4235159" y="1789037"/>
              <a:chExt cx="4550613" cy="651654"/>
            </a:xfrm>
          </p:grpSpPr>
          <p:sp>
            <p:nvSpPr>
              <p:cNvPr id="22" name="Rectangle 21"/>
              <p:cNvSpPr/>
              <p:nvPr/>
            </p:nvSpPr>
            <p:spPr bwMode="auto">
              <a:xfrm>
                <a:off x="7362962" y="2126249"/>
                <a:ext cx="1422810" cy="314442"/>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en-CA" sz="1600" b="0">
                    <a:solidFill>
                      <a:srgbClr val="000000"/>
                    </a:solidFill>
                    <a:latin typeface="Segoe UI" pitchFamily="34" charset="0"/>
                    <a:ea typeface="Segoe UI" pitchFamily="34" charset="0"/>
                    <a:cs typeface="Segoe UI" pitchFamily="34" charset="0"/>
                  </a:rPr>
                  <a:t>Recipient</a:t>
                </a:r>
                <a:endParaRPr lang="en-CA" sz="1600" b="0" dirty="0">
                  <a:solidFill>
                    <a:srgbClr val="000000"/>
                  </a:solidFill>
                  <a:latin typeface="Segoe UI" pitchFamily="34" charset="0"/>
                  <a:ea typeface="Segoe UI" pitchFamily="34" charset="0"/>
                  <a:cs typeface="Segoe UI" pitchFamily="34" charset="0"/>
                </a:endParaRPr>
              </a:p>
            </p:txBody>
          </p:sp>
          <p:sp>
            <p:nvSpPr>
              <p:cNvPr id="23" name="Rectangle 22"/>
              <p:cNvSpPr/>
              <p:nvPr/>
            </p:nvSpPr>
            <p:spPr bwMode="auto">
              <a:xfrm>
                <a:off x="4235159" y="1789037"/>
                <a:ext cx="3369668" cy="443708"/>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CA" sz="1600" b="0">
                    <a:solidFill>
                      <a:srgbClr val="000000"/>
                    </a:solidFill>
                    <a:latin typeface="Segoe UI" pitchFamily="34" charset="0"/>
                    <a:ea typeface="Segoe UI" pitchFamily="34" charset="0"/>
                    <a:cs typeface="Segoe UI" pitchFamily="34" charset="0"/>
                  </a:rPr>
                  <a:t>6. The app or browser requests a </a:t>
                </a:r>
                <a:r>
                  <a:rPr lang="en-CA" sz="1600">
                    <a:solidFill>
                      <a:srgbClr val="000000"/>
                    </a:solidFill>
                    <a:latin typeface="Segoe UI" pitchFamily="34" charset="0"/>
                    <a:ea typeface="Segoe UI" pitchFamily="34" charset="0"/>
                    <a:cs typeface="Segoe UI" pitchFamily="34" charset="0"/>
                  </a:rPr>
                  <a:t>u</a:t>
                </a:r>
                <a:r>
                  <a:rPr lang="en-CA" sz="1600" b="0">
                    <a:solidFill>
                      <a:srgbClr val="000000"/>
                    </a:solidFill>
                    <a:latin typeface="Segoe UI" pitchFamily="34" charset="0"/>
                    <a:ea typeface="Segoe UI" pitchFamily="34" charset="0"/>
                    <a:cs typeface="Segoe UI" pitchFamily="34" charset="0"/>
                  </a:rPr>
                  <a:t>se </a:t>
                </a:r>
                <a:r>
                  <a:rPr lang="en-CA" sz="1600">
                    <a:solidFill>
                      <a:srgbClr val="000000"/>
                    </a:solidFill>
                    <a:latin typeface="Segoe UI" pitchFamily="34" charset="0"/>
                    <a:ea typeface="Segoe UI" pitchFamily="34" charset="0"/>
                    <a:cs typeface="Segoe UI" pitchFamily="34" charset="0"/>
                  </a:rPr>
                  <a:t>l</a:t>
                </a:r>
                <a:r>
                  <a:rPr lang="en-CA" sz="1600" b="0">
                    <a:solidFill>
                      <a:srgbClr val="000000"/>
                    </a:solidFill>
                    <a:latin typeface="Segoe UI" pitchFamily="34" charset="0"/>
                    <a:ea typeface="Segoe UI" pitchFamily="34" charset="0"/>
                    <a:cs typeface="Segoe UI" pitchFamily="34" charset="0"/>
                  </a:rPr>
                  <a:t>icense from the server</a:t>
                </a:r>
                <a:endParaRPr lang="en-CA" sz="1600" b="0" dirty="0">
                  <a:solidFill>
                    <a:srgbClr val="000000"/>
                  </a:solidFill>
                  <a:latin typeface="Segoe UI" pitchFamily="34" charset="0"/>
                  <a:ea typeface="Segoe UI" pitchFamily="34" charset="0"/>
                  <a:cs typeface="Segoe UI" pitchFamily="34" charset="0"/>
                </a:endParaRPr>
              </a:p>
            </p:txBody>
          </p:sp>
        </p:grpSp>
        <p:pic>
          <p:nvPicPr>
            <p:cNvPr id="19" name="Picture 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827829" y="1181316"/>
              <a:ext cx="776333" cy="44421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16242" y="1241538"/>
              <a:ext cx="493479" cy="500147"/>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p:cNvCxnSpPr>
              <a:stCxn id="20" idx="1"/>
            </p:cNvCxnSpPr>
            <p:nvPr/>
          </p:nvCxnSpPr>
          <p:spPr bwMode="auto">
            <a:xfrm flipH="1" flipV="1">
              <a:off x="2183317" y="1118507"/>
              <a:ext cx="5432925" cy="373105"/>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cxnSp>
        <p:nvCxnSpPr>
          <p:cNvPr id="24" name="Straight Arrow Connector 23"/>
          <p:cNvCxnSpPr/>
          <p:nvPr/>
        </p:nvCxnSpPr>
        <p:spPr bwMode="auto">
          <a:xfrm>
            <a:off x="2393468" y="1850305"/>
            <a:ext cx="2893670" cy="267568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grpSp>
        <p:nvGrpSpPr>
          <p:cNvPr id="25" name="Group 24" descr="This symmetric key is encrypted to the public key of the AD RMS server that is used by the author."/>
          <p:cNvGrpSpPr/>
          <p:nvPr/>
        </p:nvGrpSpPr>
        <p:grpSpPr>
          <a:xfrm>
            <a:off x="2316038" y="1718752"/>
            <a:ext cx="2471664" cy="2163851"/>
            <a:chOff x="2316038" y="1519971"/>
            <a:chExt cx="2471664" cy="2163851"/>
          </a:xfrm>
        </p:grpSpPr>
        <p:sp>
          <p:nvSpPr>
            <p:cNvPr id="26" name="Rectangle 25"/>
            <p:cNvSpPr/>
            <p:nvPr/>
          </p:nvSpPr>
          <p:spPr bwMode="auto">
            <a:xfrm>
              <a:off x="3207199" y="1519971"/>
              <a:ext cx="1580503" cy="1142355"/>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CA" sz="1600" b="0">
                  <a:solidFill>
                    <a:srgbClr val="000000"/>
                  </a:solidFill>
                  <a:latin typeface="Segoe UI" pitchFamily="34" charset="0"/>
                  <a:ea typeface="Segoe UI" pitchFamily="34" charset="0"/>
                  <a:cs typeface="Segoe UI" pitchFamily="34" charset="0"/>
                </a:rPr>
                <a:t>5. The symmetric key is encrypted to the server’s public key</a:t>
              </a:r>
              <a:endParaRPr lang="en-CA" sz="1600" b="0" dirty="0">
                <a:solidFill>
                  <a:srgbClr val="000000"/>
                </a:solidFill>
                <a:latin typeface="Segoe UI" pitchFamily="34" charset="0"/>
                <a:ea typeface="Segoe UI" pitchFamily="34" charset="0"/>
                <a:cs typeface="Segoe UI" pitchFamily="34" charset="0"/>
              </a:endParaRPr>
            </a:p>
          </p:txBody>
        </p:sp>
        <p:pic>
          <p:nvPicPr>
            <p:cNvPr id="27" name="Picture 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550323" y="2353638"/>
              <a:ext cx="877757" cy="878838"/>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p:nvPr/>
          </p:nvCxnSpPr>
          <p:spPr bwMode="auto">
            <a:xfrm flipH="1" flipV="1">
              <a:off x="2316038" y="1783486"/>
              <a:ext cx="2224084" cy="1900336"/>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grpSp>
        <p:nvGrpSpPr>
          <p:cNvPr id="29" name="Group 28" descr="The author receives a client licensor certificate from the AD RMS server."/>
          <p:cNvGrpSpPr/>
          <p:nvPr/>
        </p:nvGrpSpPr>
        <p:grpSpPr>
          <a:xfrm>
            <a:off x="432610" y="1015106"/>
            <a:ext cx="1779411" cy="3429868"/>
            <a:chOff x="493146" y="816325"/>
            <a:chExt cx="1779411" cy="3429868"/>
          </a:xfrm>
        </p:grpSpPr>
        <p:pic>
          <p:nvPicPr>
            <p:cNvPr id="30"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rot="5400000">
              <a:off x="1921531" y="1017443"/>
              <a:ext cx="483747" cy="218305"/>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bwMode="auto">
            <a:xfrm>
              <a:off x="521835" y="3190848"/>
              <a:ext cx="1459121" cy="989775"/>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CA" sz="1600" b="0">
                  <a:solidFill>
                    <a:srgbClr val="000000"/>
                  </a:solidFill>
                  <a:latin typeface="Segoe UI" pitchFamily="34" charset="0"/>
                  <a:ea typeface="Segoe UI" pitchFamily="34" charset="0"/>
                  <a:cs typeface="Segoe UI" pitchFamily="34" charset="0"/>
                </a:rPr>
                <a:t>2. The server issues a client licensor certificate</a:t>
              </a:r>
              <a:endParaRPr lang="en-CA" sz="1600" b="0" dirty="0">
                <a:solidFill>
                  <a:srgbClr val="000000"/>
                </a:solidFill>
                <a:latin typeface="Segoe UI" pitchFamily="34" charset="0"/>
                <a:ea typeface="Segoe UI" pitchFamily="34" charset="0"/>
                <a:cs typeface="Segoe UI" pitchFamily="34" charset="0"/>
              </a:endParaRPr>
            </a:p>
          </p:txBody>
        </p:sp>
        <p:sp>
          <p:nvSpPr>
            <p:cNvPr id="32" name="Rectangle 31"/>
            <p:cNvSpPr/>
            <p:nvPr/>
          </p:nvSpPr>
          <p:spPr bwMode="auto">
            <a:xfrm>
              <a:off x="493146" y="1683799"/>
              <a:ext cx="1779250" cy="361833"/>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en-CA" sz="1600" b="0">
                  <a:solidFill>
                    <a:srgbClr val="000000"/>
                  </a:solidFill>
                  <a:latin typeface="Segoe UI" pitchFamily="34" charset="0"/>
                  <a:ea typeface="Segoe UI" pitchFamily="34" charset="0"/>
                  <a:cs typeface="Segoe UI" pitchFamily="34" charset="0"/>
                </a:rPr>
                <a:t>AD RMS server</a:t>
              </a:r>
              <a:endParaRPr lang="en-CA" sz="1600" b="0" dirty="0">
                <a:solidFill>
                  <a:srgbClr val="000000"/>
                </a:solidFill>
                <a:latin typeface="Segoe UI" pitchFamily="34" charset="0"/>
                <a:ea typeface="Segoe UI" pitchFamily="34" charset="0"/>
                <a:cs typeface="Segoe UI" pitchFamily="34" charset="0"/>
              </a:endParaRPr>
            </a:p>
          </p:txBody>
        </p:sp>
        <p:pic>
          <p:nvPicPr>
            <p:cNvPr id="33"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149864" y="816325"/>
              <a:ext cx="321788" cy="9346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06090" y="1042799"/>
              <a:ext cx="726092" cy="72698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878405" y="2467236"/>
              <a:ext cx="764179" cy="549465"/>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p:cNvCxnSpPr/>
            <p:nvPr/>
          </p:nvCxnSpPr>
          <p:spPr bwMode="auto">
            <a:xfrm>
              <a:off x="1849165" y="2082480"/>
              <a:ext cx="39945" cy="2163713"/>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grpSp>
        <p:nvGrpSpPr>
          <p:cNvPr id="37" name="Group 36" descr="The application encrypts the file with a symmetric key. "/>
          <p:cNvGrpSpPr/>
          <p:nvPr/>
        </p:nvGrpSpPr>
        <p:grpSpPr>
          <a:xfrm>
            <a:off x="3688453" y="3319037"/>
            <a:ext cx="3876979" cy="2104922"/>
            <a:chOff x="3688453" y="3120256"/>
            <a:chExt cx="3876979" cy="2104922"/>
          </a:xfrm>
        </p:grpSpPr>
        <p:grpSp>
          <p:nvGrpSpPr>
            <p:cNvPr id="38" name="Group 37"/>
            <p:cNvGrpSpPr/>
            <p:nvPr/>
          </p:nvGrpSpPr>
          <p:grpSpPr>
            <a:xfrm>
              <a:off x="4523842" y="3246052"/>
              <a:ext cx="3041590" cy="1979126"/>
              <a:chOff x="4512408" y="3694544"/>
              <a:chExt cx="3417875" cy="2322933"/>
            </a:xfrm>
          </p:grpSpPr>
          <p:sp>
            <p:nvSpPr>
              <p:cNvPr id="44" name="Rectangle 43"/>
              <p:cNvSpPr/>
              <p:nvPr/>
            </p:nvSpPr>
            <p:spPr bwMode="auto">
              <a:xfrm>
                <a:off x="4512408" y="5272326"/>
                <a:ext cx="2114827" cy="745151"/>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CA" sz="1600" b="0">
                    <a:solidFill>
                      <a:srgbClr val="000000"/>
                    </a:solidFill>
                    <a:latin typeface="Segoe UI" pitchFamily="34" charset="0"/>
                    <a:ea typeface="Segoe UI" pitchFamily="34" charset="0"/>
                    <a:cs typeface="Segoe UI" pitchFamily="34" charset="0"/>
                  </a:rPr>
                  <a:t>4. The app encrypts the file with a symmetric key</a:t>
                </a:r>
                <a:endParaRPr lang="en-CA" sz="1600" b="0" dirty="0">
                  <a:solidFill>
                    <a:srgbClr val="000000"/>
                  </a:solidFill>
                  <a:latin typeface="Segoe UI" pitchFamily="34" charset="0"/>
                  <a:ea typeface="Segoe UI" pitchFamily="34" charset="0"/>
                  <a:cs typeface="Segoe UI" pitchFamily="34" charset="0"/>
                </a:endParaRPr>
              </a:p>
            </p:txBody>
          </p:sp>
          <p:sp>
            <p:nvSpPr>
              <p:cNvPr id="45" name="Rectangle 44"/>
              <p:cNvSpPr/>
              <p:nvPr/>
            </p:nvSpPr>
            <p:spPr bwMode="auto">
              <a:xfrm>
                <a:off x="6294466" y="3694544"/>
                <a:ext cx="1635817" cy="349037"/>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en-CA" sz="1600" b="0">
                    <a:solidFill>
                      <a:srgbClr val="000000"/>
                    </a:solidFill>
                    <a:latin typeface="Segoe UI" pitchFamily="34" charset="0"/>
                    <a:ea typeface="Segoe UI" pitchFamily="34" charset="0"/>
                    <a:cs typeface="Segoe UI" pitchFamily="34" charset="0"/>
                  </a:rPr>
                  <a:t>App</a:t>
                </a:r>
                <a:endParaRPr lang="en-CA" sz="1600" b="0" dirty="0">
                  <a:solidFill>
                    <a:srgbClr val="000000"/>
                  </a:solidFill>
                  <a:latin typeface="Segoe UI" pitchFamily="34" charset="0"/>
                  <a:ea typeface="Segoe UI" pitchFamily="34" charset="0"/>
                  <a:cs typeface="Segoe UI" pitchFamily="34" charset="0"/>
                </a:endParaRPr>
              </a:p>
            </p:txBody>
          </p:sp>
        </p:grpSp>
        <p:pic>
          <p:nvPicPr>
            <p:cNvPr id="39" name="Picture 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688453" y="3215722"/>
              <a:ext cx="945292" cy="94645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5065854" y="3120256"/>
              <a:ext cx="1124556" cy="9277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31443" y="3401607"/>
              <a:ext cx="426026" cy="56443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3"/>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5406499" y="3633946"/>
              <a:ext cx="397194" cy="546677"/>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p:cNvCxnSpPr/>
            <p:nvPr/>
          </p:nvCxnSpPr>
          <p:spPr bwMode="auto">
            <a:xfrm flipH="1">
              <a:off x="4101144" y="4126051"/>
              <a:ext cx="964710" cy="896185"/>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cxnSp>
        <p:nvCxnSpPr>
          <p:cNvPr id="46" name="Straight Arrow Connector 45"/>
          <p:cNvCxnSpPr/>
          <p:nvPr/>
        </p:nvCxnSpPr>
        <p:spPr bwMode="auto">
          <a:xfrm>
            <a:off x="1734646" y="5484452"/>
            <a:ext cx="1097474" cy="288"/>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grpSp>
        <p:nvGrpSpPr>
          <p:cNvPr id="47" name="Group 46" descr="The author is able to define a collection of usage rights and conditions for the file"/>
          <p:cNvGrpSpPr/>
          <p:nvPr/>
        </p:nvGrpSpPr>
        <p:grpSpPr>
          <a:xfrm>
            <a:off x="953612" y="5433140"/>
            <a:ext cx="2848853" cy="1028485"/>
            <a:chOff x="953612" y="5234359"/>
            <a:chExt cx="2848853" cy="1028485"/>
          </a:xfrm>
        </p:grpSpPr>
        <p:sp>
          <p:nvSpPr>
            <p:cNvPr id="48" name="Rectangle 47"/>
            <p:cNvSpPr/>
            <p:nvPr/>
          </p:nvSpPr>
          <p:spPr bwMode="auto">
            <a:xfrm>
              <a:off x="953612" y="5400684"/>
              <a:ext cx="2848853" cy="862160"/>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CA" sz="1600" b="0">
                  <a:solidFill>
                    <a:srgbClr val="000000"/>
                  </a:solidFill>
                  <a:latin typeface="Segoe UI" pitchFamily="34" charset="0"/>
                  <a:ea typeface="Segoe UI" pitchFamily="34" charset="0"/>
                  <a:cs typeface="Segoe UI" pitchFamily="34" charset="0"/>
                </a:rPr>
                <a:t>3. The author defines a collection of usage rights and conditions</a:t>
              </a:r>
              <a:endParaRPr lang="en-CA" sz="1600" b="0" dirty="0">
                <a:solidFill>
                  <a:srgbClr val="000000"/>
                </a:solidFill>
                <a:latin typeface="Segoe UI" pitchFamily="34" charset="0"/>
                <a:ea typeface="Segoe UI" pitchFamily="34" charset="0"/>
                <a:cs typeface="Segoe UI" pitchFamily="34" charset="0"/>
              </a:endParaRPr>
            </a:p>
          </p:txBody>
        </p:sp>
        <p:cxnSp>
          <p:nvCxnSpPr>
            <p:cNvPr id="49" name="Straight Arrow Connector 48"/>
            <p:cNvCxnSpPr/>
            <p:nvPr/>
          </p:nvCxnSpPr>
          <p:spPr bwMode="auto">
            <a:xfrm>
              <a:off x="1993716" y="5234359"/>
              <a:ext cx="1319014" cy="0"/>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grpSp>
        <p:nvGrpSpPr>
          <p:cNvPr id="50" name="Group 49" descr="An author configures rights protection for information.&#10;&#10;"/>
          <p:cNvGrpSpPr/>
          <p:nvPr/>
        </p:nvGrpSpPr>
        <p:grpSpPr>
          <a:xfrm>
            <a:off x="635149" y="4465308"/>
            <a:ext cx="3904973" cy="1431826"/>
            <a:chOff x="635149" y="4266527"/>
            <a:chExt cx="3904973" cy="1431826"/>
          </a:xfrm>
        </p:grpSpPr>
        <p:sp>
          <p:nvSpPr>
            <p:cNvPr id="51" name="Rectangle 50"/>
            <p:cNvSpPr/>
            <p:nvPr/>
          </p:nvSpPr>
          <p:spPr bwMode="auto">
            <a:xfrm>
              <a:off x="635149" y="5153688"/>
              <a:ext cx="1099497" cy="263965"/>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en-CA" sz="1600" b="0">
                  <a:solidFill>
                    <a:srgbClr val="000000"/>
                  </a:solidFill>
                  <a:latin typeface="Segoe UI" pitchFamily="34" charset="0"/>
                  <a:ea typeface="Segoe UI" pitchFamily="34" charset="0"/>
                  <a:cs typeface="Segoe UI" pitchFamily="34" charset="0"/>
                </a:rPr>
                <a:t>Author</a:t>
              </a:r>
              <a:endParaRPr lang="en-CA" sz="1600" b="0" dirty="0">
                <a:solidFill>
                  <a:srgbClr val="000000"/>
                </a:solidFill>
                <a:latin typeface="Segoe UI" pitchFamily="34" charset="0"/>
                <a:ea typeface="Segoe UI" pitchFamily="34" charset="0"/>
                <a:cs typeface="Segoe UI" pitchFamily="34" charset="0"/>
              </a:endParaRPr>
            </a:p>
          </p:txBody>
        </p:sp>
        <p:sp>
          <p:nvSpPr>
            <p:cNvPr id="52" name="Rectangle 51"/>
            <p:cNvSpPr/>
            <p:nvPr/>
          </p:nvSpPr>
          <p:spPr bwMode="auto">
            <a:xfrm>
              <a:off x="1871646" y="4345454"/>
              <a:ext cx="2076730" cy="835767"/>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CA" sz="1600" b="0">
                  <a:solidFill>
                    <a:srgbClr val="000000"/>
                  </a:solidFill>
                  <a:latin typeface="Segoe UI" pitchFamily="34" charset="0"/>
                  <a:ea typeface="Segoe UI" pitchFamily="34" charset="0"/>
                  <a:cs typeface="Segoe UI" pitchFamily="34" charset="0"/>
                </a:rPr>
                <a:t>1. The author configures rights protection</a:t>
              </a:r>
              <a:endParaRPr lang="en-CA" sz="1600" b="0" dirty="0">
                <a:solidFill>
                  <a:srgbClr val="000000"/>
                </a:solidFill>
                <a:latin typeface="Segoe UI" pitchFamily="34" charset="0"/>
                <a:ea typeface="Segoe UI" pitchFamily="34" charset="0"/>
                <a:cs typeface="Segoe UI" pitchFamily="34" charset="0"/>
              </a:endParaRPr>
            </a:p>
          </p:txBody>
        </p:sp>
        <p:sp>
          <p:nvSpPr>
            <p:cNvPr id="53" name="Rectangle 52"/>
            <p:cNvSpPr/>
            <p:nvPr/>
          </p:nvSpPr>
          <p:spPr bwMode="auto">
            <a:xfrm>
              <a:off x="3662166" y="5433810"/>
              <a:ext cx="877956" cy="264543"/>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en-CA" sz="1600" b="0">
                  <a:solidFill>
                    <a:srgbClr val="000000"/>
                  </a:solidFill>
                  <a:latin typeface="Segoe UI" pitchFamily="34" charset="0"/>
                  <a:ea typeface="Segoe UI" pitchFamily="34" charset="0"/>
                  <a:cs typeface="Segoe UI" pitchFamily="34" charset="0"/>
                </a:rPr>
                <a:t>File</a:t>
              </a:r>
              <a:endParaRPr lang="en-CA" sz="1600" b="0" dirty="0">
                <a:solidFill>
                  <a:srgbClr val="000000"/>
                </a:solidFill>
                <a:latin typeface="Segoe UI" pitchFamily="34" charset="0"/>
                <a:ea typeface="Segoe UI" pitchFamily="34" charset="0"/>
                <a:cs typeface="Segoe UI" pitchFamily="34" charset="0"/>
              </a:endParaRPr>
            </a:p>
          </p:txBody>
        </p:sp>
        <p:pic>
          <p:nvPicPr>
            <p:cNvPr id="54" name="Picture 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45554" y="4453754"/>
              <a:ext cx="776333" cy="44421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1007885" y="4524854"/>
              <a:ext cx="505220" cy="51546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3574272" y="4703678"/>
              <a:ext cx="532062" cy="716767"/>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Curved Connector 56"/>
            <p:cNvCxnSpPr/>
            <p:nvPr/>
          </p:nvCxnSpPr>
          <p:spPr bwMode="auto">
            <a:xfrm>
              <a:off x="1921887" y="4266527"/>
              <a:ext cx="1511891" cy="369564"/>
            </a:xfrm>
            <a:prstGeom prst="curvedConnector3">
              <a:avLst>
                <a:gd name="adj1" fmla="val 77484"/>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pic>
        <p:nvPicPr>
          <p:cNvPr id="5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65432" y="634610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09720" y="634610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rot="5400000">
            <a:off x="1832291" y="1784158"/>
            <a:ext cx="483747" cy="21830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rot="5400000">
            <a:off x="4531769" y="4028660"/>
            <a:ext cx="483747" cy="21830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rot="5400000">
            <a:off x="7867847" y="2617443"/>
            <a:ext cx="483747" cy="21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69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up)">
                                      <p:cBhvr>
                                        <p:cTn id="42" dur="500"/>
                                        <p:tgtEl>
                                          <p:spTgt spid="47"/>
                                        </p:tgtEl>
                                      </p:cBhvr>
                                    </p:animEffect>
                                  </p:childTnLst>
                                </p:cTn>
                              </p:par>
                              <p:par>
                                <p:cTn id="43" presetID="22" presetClass="entr" presetSubtype="1"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up)">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down)">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down)">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name="9817ef97-6711-45c4-b290-af9f2710a8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RMS?</a:t>
            </a:r>
          </a:p>
        </p:txBody>
      </p:sp>
      <p:sp>
        <p:nvSpPr>
          <p:cNvPr id="4" name="Content Placeholder 2"/>
          <p:cNvSpPr txBox="1">
            <a:spLocks/>
          </p:cNvSpPr>
          <p:nvPr/>
        </p:nvSpPr>
        <p:spPr>
          <a:xfrm>
            <a:off x="458787" y="1021215"/>
            <a:ext cx="819865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en-US" b="0" kern="0" dirty="0">
                <a:solidFill>
                  <a:srgbClr val="000000"/>
                </a:solidFill>
              </a:rPr>
              <a:t>Azure RMS </a:t>
            </a:r>
            <a:r>
              <a:rPr lang="bs-Latn-BA" b="0" kern="0" dirty="0">
                <a:solidFill>
                  <a:srgbClr val="000000"/>
                </a:solidFill>
              </a:rPr>
              <a:t>is</a:t>
            </a:r>
            <a:r>
              <a:rPr lang="en-US" b="0" kern="0" dirty="0">
                <a:solidFill>
                  <a:srgbClr val="000000"/>
                </a:solidFill>
              </a:rPr>
              <a:t> RMS protection from the cloud</a:t>
            </a:r>
          </a:p>
          <a:p>
            <a:pPr lvl="0">
              <a:spcBef>
                <a:spcPts val="800"/>
              </a:spcBef>
            </a:pPr>
            <a:r>
              <a:rPr lang="bs-Latn-BA" b="0" kern="0" dirty="0">
                <a:solidFill>
                  <a:srgbClr val="000000"/>
                </a:solidFill>
              </a:rPr>
              <a:t>Azure RMS is available in </a:t>
            </a:r>
            <a:r>
              <a:rPr lang="en-US" b="0" kern="0" dirty="0">
                <a:solidFill>
                  <a:srgbClr val="000000"/>
                </a:solidFill>
              </a:rPr>
              <a:t>Office 365 Enterprise E3</a:t>
            </a:r>
            <a:r>
              <a:rPr lang="bs-Latn-BA" b="0" kern="0" dirty="0">
                <a:solidFill>
                  <a:srgbClr val="000000"/>
                </a:solidFill>
              </a:rPr>
              <a:t>, </a:t>
            </a:r>
            <a:r>
              <a:rPr lang="en-US" b="0" kern="0" dirty="0">
                <a:solidFill>
                  <a:srgbClr val="000000"/>
                </a:solidFill>
              </a:rPr>
              <a:t>Office 365 </a:t>
            </a:r>
            <a:r>
              <a:rPr lang="en-US" b="0" kern="0" dirty="0" err="1">
                <a:solidFill>
                  <a:srgbClr val="000000"/>
                </a:solidFill>
              </a:rPr>
              <a:t>ProPlus</a:t>
            </a:r>
            <a:r>
              <a:rPr lang="bs-Latn-BA" b="0" kern="0" dirty="0">
                <a:solidFill>
                  <a:srgbClr val="000000"/>
                </a:solidFill>
              </a:rPr>
              <a:t> and as a separate service</a:t>
            </a:r>
          </a:p>
          <a:p>
            <a:pPr lvl="0">
              <a:spcBef>
                <a:spcPts val="800"/>
              </a:spcBef>
            </a:pPr>
            <a:r>
              <a:rPr lang="bs-Latn-BA" b="0" kern="0" dirty="0">
                <a:solidFill>
                  <a:srgbClr val="000000"/>
                </a:solidFill>
              </a:rPr>
              <a:t>Azure RMS provides:</a:t>
            </a:r>
            <a:endParaRPr lang="en-US" b="0" kern="0" dirty="0">
              <a:solidFill>
                <a:srgbClr val="000000"/>
              </a:solidFill>
            </a:endParaRPr>
          </a:p>
          <a:p>
            <a:pPr lvl="1">
              <a:spcBef>
                <a:spcPts val="800"/>
              </a:spcBef>
            </a:pPr>
            <a:r>
              <a:rPr lang="en-US" b="0" kern="0" dirty="0">
                <a:solidFill>
                  <a:srgbClr val="000000"/>
                </a:solidFill>
              </a:rPr>
              <a:t>IRM integration with Office </a:t>
            </a:r>
            <a:r>
              <a:rPr lang="bs-Latn-BA" b="0" kern="0" dirty="0">
                <a:solidFill>
                  <a:srgbClr val="000000"/>
                </a:solidFill>
              </a:rPr>
              <a:t>Professional</a:t>
            </a:r>
            <a:endParaRPr lang="en-US" b="0" kern="0" dirty="0">
              <a:solidFill>
                <a:srgbClr val="000000"/>
              </a:solidFill>
            </a:endParaRPr>
          </a:p>
          <a:p>
            <a:pPr lvl="1">
              <a:spcBef>
                <a:spcPts val="800"/>
              </a:spcBef>
            </a:pPr>
            <a:r>
              <a:rPr lang="en-US" b="0" kern="0" dirty="0">
                <a:solidFill>
                  <a:srgbClr val="000000"/>
                </a:solidFill>
              </a:rPr>
              <a:t>Exchange Online IRM integration </a:t>
            </a:r>
          </a:p>
          <a:p>
            <a:pPr lvl="1">
              <a:spcBef>
                <a:spcPts val="800"/>
              </a:spcBef>
            </a:pPr>
            <a:r>
              <a:rPr lang="en-US" b="0" kern="0" dirty="0">
                <a:solidFill>
                  <a:srgbClr val="000000"/>
                </a:solidFill>
              </a:rPr>
              <a:t>SharePoint Online IRM integration </a:t>
            </a:r>
            <a:endParaRPr lang="bs-Latn-BA" b="0" kern="0" dirty="0">
              <a:solidFill>
                <a:srgbClr val="000000"/>
              </a:solidFill>
            </a:endParaRPr>
          </a:p>
          <a:p>
            <a:pPr lvl="1">
              <a:spcBef>
                <a:spcPts val="800"/>
              </a:spcBef>
            </a:pPr>
            <a:r>
              <a:rPr lang="bs-Latn-BA" b="0" kern="0" dirty="0">
                <a:solidFill>
                  <a:srgbClr val="000000"/>
                </a:solidFill>
              </a:rPr>
              <a:t>Windows Server FCI integration</a:t>
            </a:r>
          </a:p>
          <a:p>
            <a:pPr lvl="0">
              <a:spcBef>
                <a:spcPts val="800"/>
              </a:spcBef>
            </a:pPr>
            <a:r>
              <a:rPr lang="en-US" b="0" kern="0" dirty="0">
                <a:solidFill>
                  <a:srgbClr val="000000"/>
                </a:solidFill>
              </a:rPr>
              <a:t>The </a:t>
            </a:r>
            <a:r>
              <a:rPr lang="bs-Latn-BA" b="0" kern="0" dirty="0">
                <a:solidFill>
                  <a:srgbClr val="000000"/>
                </a:solidFill>
              </a:rPr>
              <a:t>RMS sharing app</a:t>
            </a:r>
            <a:r>
              <a:rPr lang="en-US" b="0" kern="0" dirty="0" err="1">
                <a:solidFill>
                  <a:srgbClr val="000000"/>
                </a:solidFill>
              </a:rPr>
              <a:t>lication</a:t>
            </a:r>
            <a:r>
              <a:rPr lang="bs-Latn-BA" b="0" kern="0" dirty="0">
                <a:solidFill>
                  <a:srgbClr val="000000"/>
                </a:solidFill>
              </a:rPr>
              <a:t> integrates with</a:t>
            </a:r>
            <a:r>
              <a:rPr lang="en-US" b="0" kern="0" dirty="0">
                <a:solidFill>
                  <a:srgbClr val="000000"/>
                </a:solidFill>
              </a:rPr>
              <a:t>     </a:t>
            </a:r>
            <a:r>
              <a:rPr lang="bs-Latn-BA" b="0" kern="0" dirty="0">
                <a:solidFill>
                  <a:srgbClr val="000000"/>
                </a:solidFill>
              </a:rPr>
              <a:t> File Explorer</a:t>
            </a: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93899550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36</TotalTime>
  <Words>2709</Words>
  <Application>Microsoft Office PowerPoint</Application>
  <PresentationFormat>On-screen Show (4:3)</PresentationFormat>
  <Paragraphs>505</Paragraphs>
  <Slides>34</Slides>
  <Notes>34</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Symbol</vt:lpstr>
      <vt:lpstr>Arial</vt:lpstr>
      <vt:lpstr>Segoe UI</vt:lpstr>
      <vt:lpstr>Verdana</vt:lpstr>
      <vt:lpstr>Wingdings</vt:lpstr>
      <vt:lpstr>Courier New</vt:lpstr>
      <vt:lpstr>Times New Roman</vt:lpstr>
      <vt:lpstr>Calibri</vt:lpstr>
      <vt:lpstr>NG_MOC_Core_ModuleNew2</vt:lpstr>
      <vt:lpstr>Module 11</vt:lpstr>
      <vt:lpstr>Module Overview</vt:lpstr>
      <vt:lpstr>Lesson 1: Overview of AD RMS</vt:lpstr>
      <vt:lpstr>What is AD RMS?</vt:lpstr>
      <vt:lpstr>Usage scenarios for AD RMS</vt:lpstr>
      <vt:lpstr>Overview of AD RMS components</vt:lpstr>
      <vt:lpstr>AD RMS certificates and licenses</vt:lpstr>
      <vt:lpstr>How AD RMS works</vt:lpstr>
      <vt:lpstr>What is Azure RMS?</vt:lpstr>
      <vt:lpstr>Comparing AD RMS, Azure RMS, and Azure RMS for Office 365</vt:lpstr>
      <vt:lpstr>Lesson 2: Deploying and managing an AD RMS infrastructure</vt:lpstr>
      <vt:lpstr>AD RMS deployment scenarios</vt:lpstr>
      <vt:lpstr>Configuring the AD RMS cluster</vt:lpstr>
      <vt:lpstr>Demonstration: Installing the first server of an AD RMS cluster</vt:lpstr>
      <vt:lpstr>PowerPoint Presentation</vt:lpstr>
      <vt:lpstr>PowerPoint Presentation</vt:lpstr>
      <vt:lpstr>PowerPoint Presentation</vt:lpstr>
      <vt:lpstr>AD RMS client requirements</vt:lpstr>
      <vt:lpstr>Implementing an AD RMS backup and recovery strategy</vt:lpstr>
      <vt:lpstr>Decommissioning and removing AD RMS</vt:lpstr>
      <vt:lpstr>Monitoring AD RMS</vt:lpstr>
      <vt:lpstr>Implementing external sharing</vt:lpstr>
      <vt:lpstr>Lesson 3: Configuring AD RMS content protection</vt:lpstr>
      <vt:lpstr>What are rights policy templates?</vt:lpstr>
      <vt:lpstr>Demonstration: Creating a rights policy template</vt:lpstr>
      <vt:lpstr>PowerPoint Presentation</vt:lpstr>
      <vt:lpstr>Providing rights policy templates for offline use</vt:lpstr>
      <vt:lpstr>What are exclusion policies?</vt:lpstr>
      <vt:lpstr>Demonstration: Creating an exclusion policy for an app</vt:lpstr>
      <vt:lpstr>AD RMS Super Users group</vt:lpstr>
      <vt:lpstr>Lab: Implementing an AD RMS infrastructure</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Sally Kalstrom</dc:creator>
  <cp:lastModifiedBy>Jaime Odell</cp:lastModifiedBy>
  <cp:revision>7</cp:revision>
  <dcterms:created xsi:type="dcterms:W3CDTF">2017-01-20T04:51:35Z</dcterms:created>
  <dcterms:modified xsi:type="dcterms:W3CDTF">2017-01-26T18:03:44Z</dcterms:modified>
</cp:coreProperties>
</file>