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theme/theme36.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Lst>
  <p:notesMasterIdLst>
    <p:notesMasterId r:id="rId72"/>
  </p:notesMasterIdLst>
  <p:sldIdLst>
    <p:sldId id="256" r:id="rId36"/>
    <p:sldId id="257" r:id="rId37"/>
    <p:sldId id="258" r:id="rId38"/>
    <p:sldId id="259" r:id="rId39"/>
    <p:sldId id="260" r:id="rId40"/>
    <p:sldId id="261" r:id="rId41"/>
    <p:sldId id="262" r:id="rId42"/>
    <p:sldId id="263" r:id="rId43"/>
    <p:sldId id="264" r:id="rId44"/>
    <p:sldId id="265" r:id="rId45"/>
    <p:sldId id="266" r:id="rId46"/>
    <p:sldId id="291" r:id="rId47"/>
    <p:sldId id="287" r:id="rId48"/>
    <p:sldId id="268" r:id="rId49"/>
    <p:sldId id="269" r:id="rId50"/>
    <p:sldId id="270" r:id="rId51"/>
    <p:sldId id="271" r:id="rId52"/>
    <p:sldId id="272" r:id="rId53"/>
    <p:sldId id="273" r:id="rId54"/>
    <p:sldId id="288" r:id="rId55"/>
    <p:sldId id="289" r:id="rId56"/>
    <p:sldId id="274" r:id="rId57"/>
    <p:sldId id="275" r:id="rId58"/>
    <p:sldId id="276" r:id="rId59"/>
    <p:sldId id="292" r:id="rId60"/>
    <p:sldId id="277" r:id="rId61"/>
    <p:sldId id="278" r:id="rId62"/>
    <p:sldId id="279" r:id="rId63"/>
    <p:sldId id="280" r:id="rId64"/>
    <p:sldId id="281" r:id="rId65"/>
    <p:sldId id="282" r:id="rId66"/>
    <p:sldId id="283" r:id="rId67"/>
    <p:sldId id="284" r:id="rId68"/>
    <p:sldId id="285" r:id="rId69"/>
    <p:sldId id="286" r:id="rId70"/>
    <p:sldId id="290" r:id="rId71"/>
  </p:sldIdLst>
  <p:sldSz cx="9144000" cy="6858000" type="screen4x3"/>
  <p:notesSz cx="6858000" cy="9144000"/>
  <p:embeddedFontLst>
    <p:embeddedFont>
      <p:font typeface="Verdana" panose="020B0604030504040204" pitchFamily="34" charset="0"/>
      <p:regular r:id="rId73"/>
      <p:bold r:id="rId74"/>
      <p:italic r:id="rId75"/>
      <p:boldItalic r:id="rId76"/>
    </p:embeddedFont>
    <p:embeddedFont>
      <p:font typeface="Segoe UI" panose="020B0502040204020203" pitchFamily="34" charset="0"/>
      <p:regular r:id="rId77"/>
      <p:bold r:id="rId78"/>
      <p:italic r:id="rId79"/>
      <p:boldItalic r:id="rId80"/>
    </p:embeddedFont>
    <p:embeddedFont>
      <p:font typeface="Calibri" panose="020F0502020204030204" pitchFamily="34" charset="0"/>
      <p:regular r:id="rId81"/>
      <p:bold r:id="rId82"/>
      <p:italic r:id="rId83"/>
      <p:boldItalic r:id="rId84"/>
    </p:embeddedFont>
    <p:embeddedFont>
      <p:font typeface="SimSun" panose="02010600030101010101" pitchFamily="2" charset="-122"/>
      <p:regular r:id="rId85"/>
    </p:embeddedFont>
  </p:embeddedFontLst>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4280" autoAdjust="0"/>
  </p:normalViewPr>
  <p:slideViewPr>
    <p:cSldViewPr snapToGrid="0">
      <p:cViewPr varScale="1">
        <p:scale>
          <a:sx n="69" d="100"/>
          <a:sy n="69" d="100"/>
        </p:scale>
        <p:origin x="1854" y="60"/>
      </p:cViewPr>
      <p:guideLst/>
    </p:cSldViewPr>
  </p:slideViewPr>
  <p:notesTextViewPr>
    <p:cViewPr>
      <p:scale>
        <a:sx n="1" d="1"/>
        <a:sy n="1" d="1"/>
      </p:scale>
      <p:origin x="0" y="0"/>
    </p:cViewPr>
  </p:notesTextViewPr>
  <p:notesViewPr>
    <p:cSldViewPr snapToGrid="0">
      <p:cViewPr varScale="1">
        <p:scale>
          <a:sx n="87" d="100"/>
          <a:sy n="87"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7.xml"/><Relationship Id="rId47" Type="http://schemas.openxmlformats.org/officeDocument/2006/relationships/slide" Target="slides/slide12.xml"/><Relationship Id="rId63" Type="http://schemas.openxmlformats.org/officeDocument/2006/relationships/slide" Target="slides/slide28.xml"/><Relationship Id="rId68" Type="http://schemas.openxmlformats.org/officeDocument/2006/relationships/slide" Target="slides/slide33.xml"/><Relationship Id="rId84" Type="http://schemas.openxmlformats.org/officeDocument/2006/relationships/font" Target="fonts/font12.fntdata"/><Relationship Id="rId89" Type="http://schemas.openxmlformats.org/officeDocument/2006/relationships/theme" Target="theme/theme1.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 Target="slides/slide2.xml"/><Relationship Id="rId53" Type="http://schemas.openxmlformats.org/officeDocument/2006/relationships/slide" Target="slides/slide18.xml"/><Relationship Id="rId58" Type="http://schemas.openxmlformats.org/officeDocument/2006/relationships/slide" Target="slides/slide23.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Master" Target="slideMasters/slideMaster5.xml"/><Relationship Id="rId90" Type="http://schemas.openxmlformats.org/officeDocument/2006/relationships/tableStyles" Target="tableStyles.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slide" Target="slides/slide29.xml"/><Relationship Id="rId69" Type="http://schemas.openxmlformats.org/officeDocument/2006/relationships/slide" Target="slides/slide34.xml"/><Relationship Id="rId77" Type="http://schemas.openxmlformats.org/officeDocument/2006/relationships/font" Target="fonts/font5.fntdata"/><Relationship Id="rId8" Type="http://schemas.openxmlformats.org/officeDocument/2006/relationships/slideMaster" Target="slideMasters/slideMaster8.xml"/><Relationship Id="rId51" Type="http://schemas.openxmlformats.org/officeDocument/2006/relationships/slide" Target="slides/slide16.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slide" Target="slides/slide32.xml"/><Relationship Id="rId20" Type="http://schemas.openxmlformats.org/officeDocument/2006/relationships/slideMaster" Target="slideMasters/slideMaster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slide" Target="slides/slide27.xml"/><Relationship Id="rId70" Type="http://schemas.openxmlformats.org/officeDocument/2006/relationships/slide" Target="slides/slide35.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slide" Target="slides/slide30.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4.xml"/><Relationship Id="rId34" Type="http://schemas.openxmlformats.org/officeDocument/2006/relationships/slideMaster" Target="slideMasters/slideMaster34.xml"/><Relationship Id="rId50" Type="http://schemas.openxmlformats.org/officeDocument/2006/relationships/slide" Target="slides/slide15.xml"/><Relationship Id="rId55" Type="http://schemas.openxmlformats.org/officeDocument/2006/relationships/slide" Target="slides/slide20.xml"/><Relationship Id="rId76" Type="http://schemas.openxmlformats.org/officeDocument/2006/relationships/font" Target="fonts/font4.fntdata"/><Relationship Id="rId7" Type="http://schemas.openxmlformats.org/officeDocument/2006/relationships/slideMaster" Target="slideMasters/slideMaster7.xml"/><Relationship Id="rId71" Type="http://schemas.openxmlformats.org/officeDocument/2006/relationships/slide" Target="slides/slide36.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5.xml"/><Relationship Id="rId45" Type="http://schemas.openxmlformats.org/officeDocument/2006/relationships/slide" Target="slides/slide10.xml"/><Relationship Id="rId66" Type="http://schemas.openxmlformats.org/officeDocument/2006/relationships/slide" Target="slides/slide31.xml"/><Relationship Id="rId87" Type="http://schemas.openxmlformats.org/officeDocument/2006/relationships/presProps" Target="presProps.xml"/><Relationship Id="rId61" Type="http://schemas.openxmlformats.org/officeDocument/2006/relationships/slide" Target="slides/slide26.xml"/><Relationship Id="rId82" Type="http://schemas.openxmlformats.org/officeDocument/2006/relationships/font" Target="fonts/font10.fntdata"/><Relationship Id="rId19" Type="http://schemas.openxmlformats.org/officeDocument/2006/relationships/slideMaster" Target="slideMasters/slideMaster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B8AB6-87F1-45BA-BD74-87CB9F8BD195}" type="datetimeFigureOut">
              <a:rPr lang="en-US" smtClean="0"/>
              <a:t>1/31/2017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F6BFF-0681-4550-B8B9-3E793AC23B72}" type="slidenum">
              <a:rPr lang="en-US" smtClean="0"/>
              <a:t>‹#›</a:t>
            </a:fld>
            <a:endParaRPr lang="en-US"/>
          </a:p>
        </p:txBody>
      </p:sp>
    </p:spTree>
    <p:extLst>
      <p:ext uri="{BB962C8B-B14F-4D97-AF65-F5344CB8AC3E}">
        <p14:creationId xmlns:p14="http://schemas.microsoft.com/office/powerpoint/2010/main" val="238407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aka.ms/n2l3cb"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Plan and prepare for directory synchronization.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Implement directory synchronization by using Microsoft Azure Active Directory Connect (Azure AD Connect).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Manage identities with directory synchronization.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20742B_12.pptx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018F6BFF-0681-4550-B8B9-3E793AC23B72}"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189807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prerequisites for directory synchronization.</a:t>
            </a:r>
          </a:p>
        </p:txBody>
      </p:sp>
      <p:sp>
        <p:nvSpPr>
          <p:cNvPr id="4" name="Slide Number Placeholder 3"/>
          <p:cNvSpPr>
            <a:spLocks noGrp="1"/>
          </p:cNvSpPr>
          <p:nvPr>
            <p:ph type="sldNum" sz="quarter" idx="10"/>
          </p:nvPr>
        </p:nvSpPr>
        <p:spPr/>
        <p:txBody>
          <a:bodyPr/>
          <a:lstStyle/>
          <a:p>
            <a:fld id="{018F6BFF-0681-4550-B8B9-3E793AC23B72}"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73354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an overview of the process to activate directory synchronization in the Azure classic portal.</a:t>
            </a:r>
          </a:p>
        </p:txBody>
      </p:sp>
      <p:sp>
        <p:nvSpPr>
          <p:cNvPr id="4" name="Slide Number Placeholder 3"/>
          <p:cNvSpPr>
            <a:spLocks noGrp="1"/>
          </p:cNvSpPr>
          <p:nvPr>
            <p:ph type="sldNum" sz="quarter" idx="10"/>
          </p:nvPr>
        </p:nvSpPr>
        <p:spPr/>
        <p:txBody>
          <a:bodyPr/>
          <a:lstStyle/>
          <a:p>
            <a:fld id="{018F6BFF-0681-4550-B8B9-3E793AC23B72}"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86151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F730912F-634D-4A8B-8560-D2976403809C}" type="slidenum">
              <a:rPr lang="en-US" smtClean="0">
                <a:solidFill>
                  <a:prstClr val="black"/>
                </a:solidFill>
              </a:rPr>
              <a:pPr/>
              <a:t>12</a:t>
            </a:fld>
            <a:endParaRPr lang="en-US" dirty="0">
              <a:solidFill>
                <a:prstClr val="black"/>
              </a:solidFill>
            </a:endParaRPr>
          </a:p>
        </p:txBody>
      </p:sp>
      <p:sp>
        <p:nvSpPr>
          <p:cNvPr id="5" name="Notes Placeholder 2"/>
          <p:cNvSpPr>
            <a:spLocks noGrp="1"/>
          </p:cNvSpPr>
          <p:nvPr>
            <p:ph type="body" idx="3"/>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process of authenticating access to an Azure AD–integrated software as a service (SaaS) application by a federated user.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is an animation slide with 11 clicks.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first click depicts the user opening a web browser and sending an HTTPS request to the SaaS application.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second click depicts the SaaS application determining that the user belongs to an integrated Azure AD instance. The SaaS application provider redirects the user to the user’s Azure AD instance.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third click depicts the user’s browser sending an HTTPS authentication request to the Azure AD instance.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fourth click depicts that if the user’s Azure AD account represents a federated identity, the user’s browser is redirected again to the on-premises federation server.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fifth click depicts the user’s browser sending an HTTPS request to the on-premises federation server.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sixth click depicts that if the user is signed in to the on-premises AD DS domain, the federation server automatically requests the AD DS authentication based on the user’s existing Kerberos ticket. Otherwise, the user receives a prompt to authenticate with the on-premises AD DS.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seventh click depicts the AD DS domain controller authenticating the user and then sending the successful authentication message back to the federation server.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eighth click depicts the federation server creating the claim for the user based on the rules defined as part of the Active Directory Federation Services (AD FS) configuration. The claims data is placed in a digitally signed security token and forwarded to the user’s browser.</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9" name="Rectangle 8"/>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72702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9"/>
            </a:pPr>
            <a:r>
              <a:rPr lang="en-US" sz="1000" dirty="0">
                <a:latin typeface="Arial" panose="020B0604020202020204" pitchFamily="34" charset="0"/>
                <a:ea typeface="Times New Roman" panose="02020603050405020304" pitchFamily="18" charset="0"/>
                <a:cs typeface="Times New Roman" panose="02020603050405020304" pitchFamily="18" charset="0"/>
              </a:rPr>
              <a:t>The ninth click depicts the user’s browser forwarding the security token containing claims to Azure AD.</a:t>
            </a:r>
          </a:p>
          <a:p>
            <a:pPr marL="342900" marR="0" lvl="0" indent="-342900">
              <a:lnSpc>
                <a:spcPct val="115000"/>
              </a:lnSpc>
              <a:spcBef>
                <a:spcPts val="0"/>
              </a:spcBef>
              <a:spcAft>
                <a:spcPts val="995"/>
              </a:spcAft>
              <a:buFont typeface="+mj-lt"/>
              <a:buAutoNum type="arabicPeriod" startAt="9"/>
            </a:pPr>
            <a:r>
              <a:rPr lang="en-US" sz="1000" dirty="0">
                <a:latin typeface="Arial" panose="020B0604020202020204" pitchFamily="34" charset="0"/>
                <a:ea typeface="Times New Roman" panose="02020603050405020304" pitchFamily="18" charset="0"/>
                <a:cs typeface="Times New Roman" panose="02020603050405020304" pitchFamily="18" charset="0"/>
              </a:rPr>
              <a:t>The tenth click depicts Azure AD verifying the validity of the AD FS security token based on the existing federation trust. It creates a new token to access the SaaS application and then sends it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to the user’s browser. </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eleventh click depicts the user using the token issued by Azure AD to access the SaaS application.</a:t>
            </a:r>
            <a:endParaRPr lang="en-US" dirty="0"/>
          </a:p>
        </p:txBody>
      </p:sp>
      <p:sp>
        <p:nvSpPr>
          <p:cNvPr id="4" name="Slide Number Placeholder 3"/>
          <p:cNvSpPr>
            <a:spLocks noGrp="1"/>
          </p:cNvSpPr>
          <p:nvPr>
            <p:ph type="sldNum" sz="quarter" idx="10"/>
          </p:nvPr>
        </p:nvSpPr>
        <p:spPr/>
        <p:txBody>
          <a:bodyPr/>
          <a:lstStyle/>
          <a:p>
            <a:fld id="{018F6BFF-0681-4550-B8B9-3E793AC23B72}"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536244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an overview of the lesson content. </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When you implement synchronization between AD DS and Azure AD, where do you master AD DS objects?</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If you have deployed Azure AD Connect for Active Directory synchronization, you are mastering objects from within your on-premises AD DS by using tools such as Active Directory Users and Computers or Windows PowerShell—the source of authority is the on-premises AD DS.</a:t>
            </a:r>
          </a:p>
        </p:txBody>
      </p:sp>
      <p:sp>
        <p:nvSpPr>
          <p:cNvPr id="4" name="Slide Number Placeholder 3"/>
          <p:cNvSpPr>
            <a:spLocks noGrp="1"/>
          </p:cNvSpPr>
          <p:nvPr>
            <p:ph type="sldNum" sz="quarter" idx="10"/>
          </p:nvPr>
        </p:nvSpPr>
        <p:spPr/>
        <p:txBody>
          <a:bodyPr/>
          <a:lstStyle/>
          <a:p>
            <a:fld id="{018F6BFF-0681-4550-B8B9-3E793AC23B72}"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168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what Azure AD Connect is and how it works. Inform the students that while multiple versions of directory synchronization exist, they should always use the latest version because it will provide the most features and include support for the longest period.</a:t>
            </a:r>
          </a:p>
        </p:txBody>
      </p:sp>
      <p:sp>
        <p:nvSpPr>
          <p:cNvPr id="4" name="Slide Number Placeholder 3"/>
          <p:cNvSpPr>
            <a:spLocks noGrp="1"/>
          </p:cNvSpPr>
          <p:nvPr>
            <p:ph type="sldNum" sz="quarter" idx="10"/>
          </p:nvPr>
        </p:nvSpPr>
        <p:spPr/>
        <p:txBody>
          <a:bodyPr/>
          <a:lstStyle/>
          <a:p>
            <a:fld id="{018F6BFF-0681-4550-B8B9-3E793AC23B72}"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550875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requirements to install and run Azure AD Connect.</a:t>
            </a:r>
          </a:p>
        </p:txBody>
      </p:sp>
      <p:sp>
        <p:nvSpPr>
          <p:cNvPr id="4" name="Slide Number Placeholder 3"/>
          <p:cNvSpPr>
            <a:spLocks noGrp="1"/>
          </p:cNvSpPr>
          <p:nvPr>
            <p:ph type="sldNum" sz="quarter" idx="10"/>
          </p:nvPr>
        </p:nvSpPr>
        <p:spPr/>
        <p:txBody>
          <a:bodyPr/>
          <a:lstStyle/>
          <a:p>
            <a:fld id="{018F6BFF-0681-4550-B8B9-3E793AC23B72}"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1303583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when you should use express settings in Azure AD Connect. Explain what settings are applied when you select express settings in the </a:t>
            </a:r>
            <a:r>
              <a:rPr lang="en-US" sz="1000" b="1">
                <a:effectLst/>
                <a:latin typeface="Arial" panose="020B0604020202020204" pitchFamily="34" charset="0"/>
                <a:ea typeface="Calibri" panose="020F0502020204030204" pitchFamily="34" charset="0"/>
                <a:cs typeface="Times New Roman" panose="02020603050405020304" pitchFamily="18" charset="0"/>
              </a:rPr>
              <a:t>Azure AD Connect Wizard</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018F6BFF-0681-4550-B8B9-3E793AC23B72}"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740979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when to use customized settings in the </a:t>
            </a:r>
            <a:r>
              <a:rPr lang="en-US" sz="1000" b="1">
                <a:effectLst/>
                <a:latin typeface="Arial" panose="020B0604020202020204" pitchFamily="34" charset="0"/>
                <a:ea typeface="Calibri" panose="020F0502020204030204" pitchFamily="34" charset="0"/>
                <a:cs typeface="Times New Roman" panose="02020603050405020304" pitchFamily="18" charset="0"/>
              </a:rPr>
              <a:t>Azure AD Connect Wizard</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018F6BFF-0681-4550-B8B9-3E793AC23B72}"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4078096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are finished with the demonstration, you can revert the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demonstration, you need to perform all the tasks in Exercise 1 and Task 1 in Exercise 2 of the lab.</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sign in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Internet Explorer, and then go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https://aka.ms/d8a60i</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Microsoft Azure Active Directory Connect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Download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Wait for a few minutes so that the download can finish.</a:t>
            </a:r>
          </a:p>
          <a:p>
            <a:pPr lvl="1">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If you experience any problems with starting the download, add the https://download.microsoft.com website to your trusted sites.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Microsoft Azure Active Directory Connect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Welcome to Azure AD 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 agree to the license terms and privacy notice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Express 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Customize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 required components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review the available options, but do not make any changes,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sign-in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 Synchronization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to Azure AD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boxes,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SYNC@yourdomain.onmicrosoft.com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for the account user name, type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Pa55w.rd1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as the password,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It might take a couple of minutes for the connection to establish.</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your directories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text box, type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Directory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18F6BFF-0681-4550-B8B9-3E793AC23B72}"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8" name="Rectangle 7"/>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34762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an overview of the module content. </a:t>
            </a:r>
          </a:p>
        </p:txBody>
      </p:sp>
      <p:sp>
        <p:nvSpPr>
          <p:cNvPr id="4" name="Slide Number Placeholder 3"/>
          <p:cNvSpPr>
            <a:spLocks noGrp="1"/>
          </p:cNvSpPr>
          <p:nvPr>
            <p:ph type="sldNum" sz="quarter" idx="10"/>
          </p:nvPr>
        </p:nvSpPr>
        <p:spPr/>
        <p:txBody>
          <a:bodyPr/>
          <a:lstStyle/>
          <a:p>
            <a:fld id="{018F6BFF-0681-4550-B8B9-3E793AC23B72}"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4022928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AD sign-in configuration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Continue without any verified domains</a:t>
            </a:r>
            <a:r>
              <a:rPr lang="en-US" sz="1000"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and OU filtering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Uniquely identifying your users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review and explain the available options, but do not make any changes.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 users and devices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Synchronize selected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Resolve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Ensure that a green check mark appears after you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Resolve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Optional features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writeback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explain the other options to students,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Ready to Configure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when the installation completes,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synchronization of objects from your local AD DS and Azure AD should begin. Wait for approximately five minutes for this process to complete.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Internet Explorer on your host computer, and then open the Azure portal by going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https://portal.azure.com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 with your account created while provisioning the Office 365 trial.</a:t>
            </a: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left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Active Directory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 and groups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options list.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users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you can see the user accounts from your local AD DS. You should be able to see all users from your local adatum.com domain.</a:t>
            </a:r>
          </a:p>
        </p:txBody>
      </p:sp>
      <p:sp>
        <p:nvSpPr>
          <p:cNvPr id="4" name="Slide Number Placeholder 3"/>
          <p:cNvSpPr>
            <a:spLocks noGrp="1"/>
          </p:cNvSpPr>
          <p:nvPr>
            <p:ph type="sldNum" sz="quarter" idx="10"/>
          </p:nvPr>
        </p:nvSpPr>
        <p:spPr/>
        <p:txBody>
          <a:bodyPr/>
          <a:lstStyle/>
          <a:p>
            <a:fld id="{018F6BFF-0681-4550-B8B9-3E793AC23B72}" type="slidenum">
              <a:rPr lang="en-US" smtClean="0"/>
              <a:t>20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8" name="Rectangle 7"/>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420396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AD 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AD 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Synchronization 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Synchronization Service Manager on 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a:t>
            </a:r>
          </a:p>
          <a:p>
            <a:pPr marL="342900" lvl="0" indent="-342900">
              <a:lnSpc>
                <a:spcPct val="115000"/>
              </a:lnSpc>
              <a:spcAft>
                <a:spcPts val="995"/>
              </a:spcAft>
              <a:buFont typeface="+mj-lt"/>
              <a:buAutoNum type="arabicPeriod" startAt="2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you see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Full Synchronization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Full Import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 </a:t>
            </a:r>
          </a:p>
          <a:p>
            <a:pPr marL="342900" lvl="0" indent="-342900">
              <a:lnSpc>
                <a:spcPct val="115000"/>
              </a:lnSpc>
              <a:spcAft>
                <a:spcPts val="995"/>
              </a:spcAft>
              <a:buFont typeface="+mj-lt"/>
              <a:buAutoNum type="arabicPeriod" startAt="2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all the tasks have the current time and date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 Also, ensure that all tasks show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success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endParaRPr lang="en-US" dirty="0"/>
          </a:p>
        </p:txBody>
      </p:sp>
      <p:sp>
        <p:nvSpPr>
          <p:cNvPr id="4" name="Slide Number Placeholder 3"/>
          <p:cNvSpPr>
            <a:spLocks noGrp="1"/>
          </p:cNvSpPr>
          <p:nvPr>
            <p:ph type="sldNum" sz="quarter" idx="10"/>
          </p:nvPr>
        </p:nvSpPr>
        <p:spPr/>
        <p:txBody>
          <a:bodyPr/>
          <a:lstStyle/>
          <a:p>
            <a:fld id="{018F6BFF-0681-4550-B8B9-3E793AC23B72}"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254517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Azure AD Connect Health and how it works.</a:t>
            </a:r>
          </a:p>
        </p:txBody>
      </p:sp>
      <p:sp>
        <p:nvSpPr>
          <p:cNvPr id="4" name="Slide Number Placeholder 3"/>
          <p:cNvSpPr>
            <a:spLocks noGrp="1"/>
          </p:cNvSpPr>
          <p:nvPr>
            <p:ph type="sldNum" sz="quarter" idx="10"/>
          </p:nvPr>
        </p:nvSpPr>
        <p:spPr/>
        <p:txBody>
          <a:bodyPr/>
          <a:lstStyle/>
          <a:p>
            <a:fld id="{018F6BFF-0681-4550-B8B9-3E793AC23B72}"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1511952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Mention that Azure AD Privileged Identity Management can be enabled in the Azure classic portal. Additionally, mention that with Azure Privileged Identity Management, you cannot manage subscription administrators. Also point out that Azure AD Privileged Identity Management can manage built-in Azure AD organizational roles, such as Global Administrator, Billing Administrator, Service Administrator, User Administrator, and Password Administrator.</a:t>
            </a:r>
          </a:p>
        </p:txBody>
      </p:sp>
      <p:sp>
        <p:nvSpPr>
          <p:cNvPr id="4" name="Slide Number Placeholder 3"/>
          <p:cNvSpPr>
            <a:spLocks noGrp="1"/>
          </p:cNvSpPr>
          <p:nvPr>
            <p:ph type="sldNum" sz="quarter" idx="10"/>
          </p:nvPr>
        </p:nvSpPr>
        <p:spPr/>
        <p:txBody>
          <a:bodyPr/>
          <a:lstStyle/>
          <a:p>
            <a:fld id="{018F6BFF-0681-4550-B8B9-3E793AC23B72}"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492378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 content.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want to have SSO for both cloud-based and on-premises services, what do you need to deploy? Choose all that apply.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Azure AD Connect Health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AD FS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Azure AD Connect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Office 365</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Azure AD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AD Connect Health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AD FS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Azure AD Connect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Office 365</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Azure AD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implement AD FS and federation between locally deployed AD DS and Azure AD, then you do not need to use Azure AD Connect.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p:txBody>
      </p:sp>
      <p:sp>
        <p:nvSpPr>
          <p:cNvPr id="4" name="Slide Number Placeholder 3"/>
          <p:cNvSpPr>
            <a:spLocks noGrp="1"/>
          </p:cNvSpPr>
          <p:nvPr>
            <p:ph type="sldNum" sz="quarter" idx="10"/>
          </p:nvPr>
        </p:nvSpPr>
        <p:spPr/>
        <p:txBody>
          <a:bodyPr/>
          <a:lstStyle/>
          <a:p>
            <a:fld id="{018F6BFF-0681-4550-B8B9-3E793AC23B72}"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412410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The on-premises AD DS performs authentication and then passes that information to Azure AD. The password for Azure AD is not used. However, the accounts in both directory services must match. Therefore, it is required that you use both Azure AD Connect and AD FS.</a:t>
            </a:r>
            <a:endParaRPr lang="en-US" sz="1000" dirty="0">
              <a:latin typeface="Arial" panose="020B0604020202020204" pitchFamily="34" charset="0"/>
              <a:ea typeface="Calibri" panose="020F0502020204030204" pitchFamily="34" charset="0"/>
              <a:cs typeface="Arial" panose="020B0604020202020204" pitchFamily="34" charset="0"/>
            </a:endParaRPr>
          </a:p>
          <a:p>
            <a:pPr lvl="0">
              <a:lnSpc>
                <a:spcPct val="115000"/>
              </a:lnSpc>
              <a:spcAft>
                <a:spcPts val="995"/>
              </a:spcAft>
            </a:pPr>
            <a:endParaRPr lang="en-US" dirty="0"/>
          </a:p>
        </p:txBody>
      </p:sp>
      <p:sp>
        <p:nvSpPr>
          <p:cNvPr id="4" name="Slide Number Placeholder 3"/>
          <p:cNvSpPr>
            <a:spLocks noGrp="1"/>
          </p:cNvSpPr>
          <p:nvPr>
            <p:ph type="sldNum" sz="quarter" idx="10"/>
          </p:nvPr>
        </p:nvSpPr>
        <p:spPr/>
        <p:txBody>
          <a:bodyPr/>
          <a:lstStyle/>
          <a:p>
            <a:fld id="{018F6BFF-0681-4550-B8B9-3E793AC23B72}"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128222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Take students through the table and contrast the differing levels of support that directory synchronization, directory synchronization with password synchronization, and directory synchronization with SSO provide. Highlight that single sign-on (SSO) does use directory synchronization to synchronize users, groups, and contacts, but the authentication takes place against the on-premises AD DS. Contrast this with Azure AD Connect with password synchronization, where authentication against the Azure resources takes place in Azure AD, but both user accounts use the same password.</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Emphasize that with password synchronization, the password itself does not replicate to Azure AD: a hash of the password replicates. The password hash then hashes again by using SHA-256, and stores it in Azure AD. When a user attempts to authenticate, this authentication process generates a password hash. This password hash then is compared with the stored password hash in Azure. If the two match, the passwords must also match, and the user is allowed to sign in to Azure.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With SSO, the authentication request relays to on-premises AD DS through a federation trust that was set up between Azure and the on-premises directory service. This federation trust is connected to an instance of AD FS that is either running in the on-premises environment or, increasingly, running in Azure. Remind students that if Azure hosts AD FS, then Azure also needs to host redundant domain controllers from the on-premises Active Directory.</a:t>
            </a:r>
          </a:p>
        </p:txBody>
      </p:sp>
      <p:sp>
        <p:nvSpPr>
          <p:cNvPr id="4" name="Slide Number Placeholder 3"/>
          <p:cNvSpPr>
            <a:spLocks noGrp="1"/>
          </p:cNvSpPr>
          <p:nvPr>
            <p:ph type="sldNum" sz="quarter" idx="10"/>
          </p:nvPr>
        </p:nvSpPr>
        <p:spPr/>
        <p:txBody>
          <a:bodyPr/>
          <a:lstStyle/>
          <a:p>
            <a:fld id="{018F6BFF-0681-4550-B8B9-3E793AC23B72}"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754107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user management tasks that you can perform with Azure AD Connect. Be sure that you spend enough time on this topic so that students understand each feature. Also, emphasize that Azure AD Connect and its features are updated frequently.</a:t>
            </a:r>
          </a:p>
        </p:txBody>
      </p:sp>
      <p:sp>
        <p:nvSpPr>
          <p:cNvPr id="4" name="Slide Number Placeholder 3"/>
          <p:cNvSpPr>
            <a:spLocks noGrp="1"/>
          </p:cNvSpPr>
          <p:nvPr>
            <p:ph type="sldNum" sz="quarter" idx="10"/>
          </p:nvPr>
        </p:nvSpPr>
        <p:spPr/>
        <p:txBody>
          <a:bodyPr/>
          <a:lstStyle/>
          <a:p>
            <a:fld id="{018F6BFF-0681-4550-B8B9-3E793AC23B72}"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4237284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group writeback, benefits, and limitations.</a:t>
            </a:r>
          </a:p>
        </p:txBody>
      </p:sp>
      <p:sp>
        <p:nvSpPr>
          <p:cNvPr id="4" name="Slide Number Placeholder 3"/>
          <p:cNvSpPr>
            <a:spLocks noGrp="1"/>
          </p:cNvSpPr>
          <p:nvPr>
            <p:ph type="sldNum" sz="quarter" idx="10"/>
          </p:nvPr>
        </p:nvSpPr>
        <p:spPr/>
        <p:txBody>
          <a:bodyPr/>
          <a:lstStyle/>
          <a:p>
            <a:fld id="{018F6BFF-0681-4550-B8B9-3E793AC23B72}"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770512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how to use filtering in Azure AD Connect. Discuss the purpose of filtering and scenarios for when you should use it.</a:t>
            </a:r>
          </a:p>
        </p:txBody>
      </p:sp>
      <p:sp>
        <p:nvSpPr>
          <p:cNvPr id="4" name="Slide Number Placeholder 3"/>
          <p:cNvSpPr>
            <a:spLocks noGrp="1"/>
          </p:cNvSpPr>
          <p:nvPr>
            <p:ph type="sldNum" sz="quarter" idx="10"/>
          </p:nvPr>
        </p:nvSpPr>
        <p:spPr/>
        <p:txBody>
          <a:bodyPr/>
          <a:lstStyle/>
          <a:p>
            <a:fld id="{018F6BFF-0681-4550-B8B9-3E793AC23B72}"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181321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 content.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implement directory synchronization, user accounts and groups move from your local AD DS to Azure AD.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endParaRPr lang="en-US" sz="10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Arial" panose="020B0604020202020204" pitchFamily="34"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Directory synchronization does not move objects. It copies objects from the local AD DS with a subset of their attributes, and it creates new objects in Azure AD.</a:t>
            </a:r>
            <a:endParaRPr lang="en-US" sz="1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18F6BFF-0681-4550-B8B9-3E793AC23B72}"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273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tools that you can use to monitor directory synchronization.</a:t>
            </a:r>
          </a:p>
        </p:txBody>
      </p:sp>
      <p:sp>
        <p:nvSpPr>
          <p:cNvPr id="4" name="Slide Number Placeholder 3"/>
          <p:cNvSpPr>
            <a:spLocks noGrp="1"/>
          </p:cNvSpPr>
          <p:nvPr>
            <p:ph type="sldNum" sz="quarter" idx="10"/>
          </p:nvPr>
        </p:nvSpPr>
        <p:spPr/>
        <p:txBody>
          <a:bodyPr/>
          <a:lstStyle/>
          <a:p>
            <a:fld id="{018F6BFF-0681-4550-B8B9-3E793AC23B72}"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552492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some of the most common troubleshooting steps for directory synchronization.</a:t>
            </a:r>
          </a:p>
        </p:txBody>
      </p:sp>
      <p:sp>
        <p:nvSpPr>
          <p:cNvPr id="4" name="Slide Number Placeholder 3"/>
          <p:cNvSpPr>
            <a:spLocks noGrp="1"/>
          </p:cNvSpPr>
          <p:nvPr>
            <p:ph type="sldNum" sz="quarter" idx="10"/>
          </p:nvPr>
        </p:nvSpPr>
        <p:spPr/>
        <p:txBody>
          <a:bodyPr/>
          <a:lstStyle/>
          <a:p>
            <a:fld id="{018F6BFF-0681-4550-B8B9-3E793AC23B72}"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107236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Preparing for directory synchronization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you configure directory synchronization, you must create and prepare your Azure AD tenant.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this exercise, you will create the required accounts and create a new Azure AD tenant by provisioning the Office 365 trial subscription.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the students that they are creating an Office 365 trial subscription to provision an Azure AD tenant without the need to use an Azure pass voucher or credit card details.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Configuring directory synchronization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Now that the environment is prepared for directory synchronization, the next step is to install and configure the Azure AD Connect tool and configure an initial synchronization.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Managing Active Directory users and groups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Now that directory synchronization is in place and working, you need to identify how managing user and group accounts has changed with directory synchronization.</a:t>
            </a:r>
          </a:p>
        </p:txBody>
      </p:sp>
      <p:sp>
        <p:nvSpPr>
          <p:cNvPr id="4" name="Slide Number Placeholder 3"/>
          <p:cNvSpPr>
            <a:spLocks noGrp="1"/>
          </p:cNvSpPr>
          <p:nvPr>
            <p:ph type="sldNum" sz="quarter" idx="10"/>
          </p:nvPr>
        </p:nvSpPr>
        <p:spPr/>
        <p:txBody>
          <a:bodyPr/>
          <a:lstStyle/>
          <a:p>
            <a:fld id="{018F6BFF-0681-4550-B8B9-3E793AC23B72}"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583105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18F6BFF-0681-4550-B8B9-3E793AC23B72}"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1665341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What do you need to do before you begin configuring Azure AD Connect?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must create a synchronization account in Azure AD, and then add your domain to the Azure AD tenant.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Which cmdlet should you use to change the synchronization schedule for Azure AD Connect?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should use the </a:t>
            </a:r>
            <a:r>
              <a:rPr lang="en-US" sz="1000" b="1">
                <a:effectLst/>
                <a:latin typeface="Arial" panose="020B0604020202020204" pitchFamily="34" charset="0"/>
                <a:ea typeface="Calibri" panose="020F0502020204030204" pitchFamily="34" charset="0"/>
                <a:cs typeface="Times New Roman" panose="02020603050405020304" pitchFamily="18" charset="0"/>
              </a:rPr>
              <a:t>Set-ADSyncScheduler</a:t>
            </a:r>
            <a:r>
              <a:rPr lang="en-US" sz="1000">
                <a:effectLst/>
                <a:latin typeface="Arial" panose="020B0604020202020204" pitchFamily="34" charset="0"/>
                <a:ea typeface="Calibri" panose="020F0502020204030204" pitchFamily="34" charset="0"/>
                <a:cs typeface="Times New Roman" panose="02020603050405020304" pitchFamily="18" charset="0"/>
              </a:rPr>
              <a:t> cmdlet on the computer on which you install Azure AD Connect.</a:t>
            </a:r>
          </a:p>
        </p:txBody>
      </p:sp>
      <p:sp>
        <p:nvSpPr>
          <p:cNvPr id="4" name="Slide Number Placeholder 3"/>
          <p:cNvSpPr>
            <a:spLocks noGrp="1"/>
          </p:cNvSpPr>
          <p:nvPr>
            <p:ph type="sldNum" sz="quarter" idx="10"/>
          </p:nvPr>
        </p:nvSpPr>
        <p:spPr/>
        <p:txBody>
          <a:bodyPr/>
          <a:lstStyle/>
          <a:p>
            <a:fld id="{018F6BFF-0681-4550-B8B9-3E793AC23B72}"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781492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Because directory synchronization is the link between your on-premises AD DS objects and the services in Azure AD, be careful when making changes to Azure AD Connect or Synchronization Service Manager after production deployment. For example, a minor mistake in filtering can accidentally delete all user mailboxes in Office 365.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some environments, for example, in a test environment, you might test all changes on a separate directory synchronization server that is connected to a separate Azure AD tenant (trial). In addition, you should manually initiate run profiles for each management agent in Synchronization Service Manager and observe the pending actions before exporting to Azure AD. In some cases, it might be a good idea to create a new run profile for exporting to Azure AD that includes a maximum limit on the number of allowed deletions.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feature do you need to configure so that objects synchronize from Azure AD to your on-premises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AD DS?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need to deploy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 functionalities. Currently, you can use password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 groups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 and devices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Tools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following table lists the tools that this module references:</a:t>
            </a:r>
          </a:p>
          <a:p>
            <a:pPr>
              <a:lnSpc>
                <a:spcPct val="107000"/>
              </a:lnSpc>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18F6BFF-0681-4550-B8B9-3E793AC23B72}"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graphicFrame>
        <p:nvGraphicFramePr>
          <p:cNvPr id="8" name="Table 7"/>
          <p:cNvGraphicFramePr>
            <a:graphicFrameLocks noGrp="1"/>
          </p:cNvGraphicFramePr>
          <p:nvPr>
            <p:extLst>
              <p:ext uri="{D42A27DB-BD31-4B8C-83A1-F6EECF244321}">
                <p14:modId xmlns:p14="http://schemas.microsoft.com/office/powerpoint/2010/main" val="1999770864"/>
              </p:ext>
            </p:extLst>
          </p:nvPr>
        </p:nvGraphicFramePr>
        <p:xfrm>
          <a:off x="420027" y="6386463"/>
          <a:ext cx="5791203" cy="1483360"/>
        </p:xfrm>
        <a:graphic>
          <a:graphicData uri="http://schemas.openxmlformats.org/drawingml/2006/table">
            <a:tbl>
              <a:tblPr firstRow="1" bandRow="1">
                <a:tableStyleId>{5940675A-B579-460E-94D1-54222C63F5DA}</a:tableStyleId>
              </a:tblPr>
              <a:tblGrid>
                <a:gridCol w="1930401">
                  <a:extLst>
                    <a:ext uri="{9D8B030D-6E8A-4147-A177-3AD203B41FA5}">
                      <a16:colId xmlns:a16="http://schemas.microsoft.com/office/drawing/2014/main" val="20000"/>
                    </a:ext>
                  </a:extLst>
                </a:gridCol>
                <a:gridCol w="1930401">
                  <a:extLst>
                    <a:ext uri="{9D8B030D-6E8A-4147-A177-3AD203B41FA5}">
                      <a16:colId xmlns:a16="http://schemas.microsoft.com/office/drawing/2014/main" val="20001"/>
                    </a:ext>
                  </a:extLst>
                </a:gridCol>
                <a:gridCol w="1930401">
                  <a:extLst>
                    <a:ext uri="{9D8B030D-6E8A-4147-A177-3AD203B41FA5}">
                      <a16:colId xmlns:a16="http://schemas.microsoft.com/office/drawing/2014/main" val="20002"/>
                    </a:ext>
                  </a:extLst>
                </a:gridCol>
              </a:tblGrid>
              <a:tr h="370840">
                <a:tc>
                  <a:txBody>
                    <a:bodyPr/>
                    <a:lstStyle/>
                    <a:p>
                      <a:pPr marL="0" marR="0">
                        <a:lnSpc>
                          <a:spcPct val="115000"/>
                        </a:lnSpc>
                        <a:spcBef>
                          <a:spcPts val="0"/>
                        </a:spcBef>
                        <a:spcAft>
                          <a:spcPts val="0"/>
                        </a:spcAft>
                      </a:pPr>
                      <a:r>
                        <a:rPr lang="en-US" sz="1000" b="1" dirty="0">
                          <a:effectLst/>
                          <a:latin typeface="Arial" panose="020B0604020202020204" pitchFamily="34" charset="0"/>
                          <a:ea typeface="SimSun" panose="02010600030101010101" pitchFamily="2" charset="-122"/>
                          <a:cs typeface="Arial" panose="020B0604020202020204" pitchFamily="34" charset="0"/>
                        </a:rPr>
                        <a:t>Tool</a:t>
                      </a:r>
                      <a:endParaRPr lang="en-US" sz="10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a:effectLst/>
                          <a:latin typeface="Arial" panose="020B0604020202020204" pitchFamily="34" charset="0"/>
                          <a:ea typeface="SimSun" panose="02010600030101010101" pitchFamily="2" charset="-122"/>
                          <a:cs typeface="Arial" panose="020B0604020202020204" pitchFamily="34" charset="0"/>
                        </a:rPr>
                        <a:t>Use for</a:t>
                      </a:r>
                      <a:endParaRPr lang="en-US" sz="10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a:effectLst/>
                          <a:latin typeface="Arial" panose="020B0604020202020204" pitchFamily="34" charset="0"/>
                          <a:ea typeface="SimSun" panose="02010600030101010101" pitchFamily="2" charset="-122"/>
                          <a:cs typeface="Arial" panose="020B0604020202020204" pitchFamily="34" charset="0"/>
                        </a:rPr>
                        <a:t>Where to find it</a:t>
                      </a:r>
                      <a:endParaRPr lang="en-US" sz="10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Azure AD Connect</a:t>
                      </a: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Establishing synchronization between AD DS and Azure AD</a:t>
                      </a: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panose="02010600030101010101" pitchFamily="2" charset="-122"/>
                          <a:cs typeface="Arial" panose="020B0604020202020204" pitchFamily="34" charset="0"/>
                        </a:rPr>
                        <a:t>Microsoft Download Center</a:t>
                      </a: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Azure AD Connect Health</a:t>
                      </a: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panose="02010600030101010101" pitchFamily="2" charset="-122"/>
                          <a:cs typeface="Arial" panose="020B0604020202020204" pitchFamily="34" charset="0"/>
                        </a:rPr>
                        <a:t>Monitoring AD DS to Azure AD synchronization health</a:t>
                      </a: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panose="02010600030101010101" pitchFamily="2" charset="-122"/>
                          <a:cs typeface="Arial" panose="020B0604020202020204" pitchFamily="34" charset="0"/>
                        </a:rPr>
                        <a:t>The Azure classic portal</a:t>
                      </a: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The Azure classic portal</a:t>
                      </a: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Azure AD management</a:t>
                      </a:r>
                    </a:p>
                  </a:txBody>
                  <a:tcPr marL="68580" marR="68580" marT="0" marB="0"/>
                </a:tc>
                <a:tc>
                  <a:txBody>
                    <a:bodyPr/>
                    <a:lstStyle/>
                    <a:p>
                      <a:pPr marL="0" marR="0">
                        <a:lnSpc>
                          <a:spcPct val="115000"/>
                        </a:lnSpc>
                        <a:spcBef>
                          <a:spcPts val="0"/>
                        </a:spcBef>
                        <a:spcAft>
                          <a:spcPts val="0"/>
                        </a:spcAft>
                      </a:pPr>
                      <a:r>
                        <a:rPr lang="en-US" sz="1000" u="sng" dirty="0">
                          <a:solidFill>
                            <a:srgbClr val="0000FF"/>
                          </a:solidFill>
                          <a:effectLst/>
                          <a:latin typeface="Arial" panose="020B0604020202020204" pitchFamily="34" charset="0"/>
                          <a:ea typeface="SimSun" panose="02010600030101010101" pitchFamily="2" charset="-122"/>
                          <a:cs typeface="Arial" panose="020B0604020202020204" pitchFamily="34" charset="0"/>
                          <a:hlinkClick r:id="rId3"/>
                        </a:rPr>
                        <a:t>http://aka.ms/n2l3cb</a:t>
                      </a:r>
                      <a:r>
                        <a:rPr lang="en-US" sz="1000" dirty="0">
                          <a:effectLst/>
                          <a:latin typeface="Arial" panose="020B0604020202020204" pitchFamily="34" charset="0"/>
                          <a:ea typeface="SimSun" panose="02010600030101010101" pitchFamily="2" charset="-122"/>
                          <a:cs typeface="Arial" panose="020B0604020202020204" pitchFamily="34" charset="0"/>
                        </a:rPr>
                        <a:t> </a:t>
                      </a:r>
                    </a:p>
                  </a:txBody>
                  <a:tcPr marL="68580" marR="68580" marT="0" marB="0"/>
                </a:tc>
                <a:extLst>
                  <a:ext uri="{0D108BD9-81ED-4DB2-BD59-A6C34878D82A}">
                    <a16:rowId xmlns:a16="http://schemas.microsoft.com/office/drawing/2014/main" val="10003"/>
                  </a:ext>
                </a:extLst>
              </a:tr>
            </a:tbl>
          </a:graphicData>
        </a:graphic>
      </p:graphicFrame>
      <p:sp>
        <p:nvSpPr>
          <p:cNvPr id="9" name="Rectangle 8"/>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730523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Best Practices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simple environments, use the Azure AD Connect express settings.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users to use the self-service password reset functionality with at least two authentication methods.</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 using </a:t>
            </a:r>
            <a:r>
              <a:rPr lang="en-US" sz="1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writeback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functionalities.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Implement Azure AD Connect Health if you have an Azure AD Premium subscription.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Directory synchronization filtering is no longer working.</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It is important to be on the latest version of the directory synchronization tool. However, when upgrading to a new version of the tool, all existing filters and other management agent customizations will not automatically import into the new installation. If you are upgrading to a newer version of directory synchronization, you must always manually reapply filtering configurations after you upgrade but before you run the first synchronization cycle.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After installing Azure AD Connect, you might receive a prompt with the following error message when you open Synchronization Service Manager: “Unable to connect to the Synchronization Service.”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the appropriate Azure AD Connect domain user account to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ADSyncAdmins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group, sign out, and then sign in again. The domain user account that you use to sign in during installation of Azure AD Connect is automatically added to the group, but you will still need to sign out and then sign in again before you can successfully open Synchronization Service Manager.</a:t>
            </a:r>
          </a:p>
          <a:p>
            <a:pPr lvl="0">
              <a:lnSpc>
                <a:spcPct val="107000"/>
              </a:lnSpc>
              <a:spcAft>
                <a:spcPts val="800"/>
              </a:spcAft>
            </a:pPr>
            <a:r>
              <a:rPr lang="en-US" sz="1000" b="1" dirty="0">
                <a:latin typeface="Arial" panose="020B0604020202020204" pitchFamily="34" charset="0"/>
                <a:cs typeface="Arial" panose="020B0604020202020204" pitchFamily="34" charset="0"/>
              </a:rPr>
              <a:t>Note: </a:t>
            </a:r>
            <a:r>
              <a:rPr lang="en-US"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018F6BFF-0681-4550-B8B9-3E793AC23B72}" type="slidenum">
              <a:rPr lang="en-US" smtClean="0"/>
              <a:t>36</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8" name="Rectangle 7"/>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425613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an additional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Point out that although it is possible to install Active Directory Domain Services (AD DS) domain controllers on Microsoft Azure infrastructure as a service (IaaS) virtual machines, this is not an example of Microsoft Azure Active Directory (Azure AD) or a federation. However, it is essentially equivalent to deploying an AD DS domain controller in a remote datacenter.</a:t>
            </a:r>
          </a:p>
        </p:txBody>
      </p:sp>
      <p:sp>
        <p:nvSpPr>
          <p:cNvPr id="4" name="Slide Number Placeholder 3"/>
          <p:cNvSpPr>
            <a:spLocks noGrp="1"/>
          </p:cNvSpPr>
          <p:nvPr>
            <p:ph type="sldNum" sz="quarter" idx="10"/>
          </p:nvPr>
        </p:nvSpPr>
        <p:spPr/>
        <p:txBody>
          <a:bodyPr/>
          <a:lstStyle/>
          <a:p>
            <a:fld id="{018F6BFF-0681-4550-B8B9-3E793AC23B72}"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133113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18F6BFF-0681-4550-B8B9-3E793AC23B72}"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68827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key differences between Azure AD and AD DS.</a:t>
            </a:r>
          </a:p>
        </p:txBody>
      </p:sp>
      <p:sp>
        <p:nvSpPr>
          <p:cNvPr id="4" name="Slide Number Placeholder 3"/>
          <p:cNvSpPr>
            <a:spLocks noGrp="1"/>
          </p:cNvSpPr>
          <p:nvPr>
            <p:ph type="sldNum" sz="quarter" idx="10"/>
          </p:nvPr>
        </p:nvSpPr>
        <p:spPr/>
        <p:txBody>
          <a:bodyPr/>
          <a:lstStyle/>
          <a:p>
            <a:fld id="{018F6BFF-0681-4550-B8B9-3E793AC23B72}"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382322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the authentication options that Azure AD can use.</a:t>
            </a:r>
          </a:p>
        </p:txBody>
      </p:sp>
      <p:sp>
        <p:nvSpPr>
          <p:cNvPr id="4" name="Slide Number Placeholder 3"/>
          <p:cNvSpPr>
            <a:spLocks noGrp="1"/>
          </p:cNvSpPr>
          <p:nvPr>
            <p:ph type="sldNum" sz="quarter" idx="10"/>
          </p:nvPr>
        </p:nvSpPr>
        <p:spPr/>
        <p:txBody>
          <a:bodyPr/>
          <a:lstStyle/>
          <a:p>
            <a:fld id="{018F6BFF-0681-4550-B8B9-3E793AC23B72}"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53374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an overview of the topic content.</a:t>
            </a:r>
          </a:p>
        </p:txBody>
      </p:sp>
      <p:sp>
        <p:nvSpPr>
          <p:cNvPr id="4" name="Slide Number Placeholder 3"/>
          <p:cNvSpPr>
            <a:spLocks noGrp="1"/>
          </p:cNvSpPr>
          <p:nvPr>
            <p:ph type="sldNum" sz="quarter" idx="10"/>
          </p:nvPr>
        </p:nvSpPr>
        <p:spPr/>
        <p:txBody>
          <a:bodyPr/>
          <a:lstStyle/>
          <a:p>
            <a:fld id="{018F6BFF-0681-4550-B8B9-3E793AC23B72}"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3962813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an overview of the topic content. </a:t>
            </a:r>
          </a:p>
        </p:txBody>
      </p:sp>
      <p:sp>
        <p:nvSpPr>
          <p:cNvPr id="4" name="Slide Number Placeholder 3"/>
          <p:cNvSpPr>
            <a:spLocks noGrp="1"/>
          </p:cNvSpPr>
          <p:nvPr>
            <p:ph type="sldNum" sz="quarter" idx="10"/>
          </p:nvPr>
        </p:nvSpPr>
        <p:spPr/>
        <p:txBody>
          <a:bodyPr/>
          <a:lstStyle/>
          <a:p>
            <a:fld id="{018F6BFF-0681-4550-B8B9-3E793AC23B72}"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06450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4639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95280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1479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358322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034750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0909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503799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47966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76103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595530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3403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6266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592752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684663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208417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917286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1842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66493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5106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137724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505478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402963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652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936299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26743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8784279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846214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5926015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08352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01290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339524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92061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99736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340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046678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22551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978912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6756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708420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15309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881864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33577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617537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0599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55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412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668778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027790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72055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95724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24889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8037944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50041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041950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553966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03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889875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553900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71266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495572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91779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587694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183651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73535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1073891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32813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0137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412392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734033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6871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06035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03208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710121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62722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604964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159034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07834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2766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484180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128150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259686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47782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297683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1880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39261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344816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563159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82381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322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866247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885789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5662482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29244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04015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749225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213269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900238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18303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621953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8506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3859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09330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60477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8980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5388389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28677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8199483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351836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241562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6920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0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3626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458058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9315979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480085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491304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201682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785547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6992571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50332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89623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594134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9752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018756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508002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41647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511672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614069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241079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771343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516561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3272167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79436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2727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897540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495750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25006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21770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35228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938493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359962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55345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721812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17644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28646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966567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54002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016581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067137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80021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690885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9196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777105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327720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199368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3545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107422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417096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6710690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367772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4432946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24378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35799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291870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19067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279001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1355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4244291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242426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456035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306175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2874779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641473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7967875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99474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185043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658298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135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441466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512792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924090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513024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770626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36249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1860252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270324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0747809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783366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1238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684314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29215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13710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767303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795984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402215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74158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115966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9180130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66869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81138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794939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27967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3565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478187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88181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015027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488464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475614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922355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60938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32195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33171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304944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5969550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270384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722142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866148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08430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333919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457352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466774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341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916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691166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0040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76070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646717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430228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523576"/>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343648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978236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845699"/>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2888126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80138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0492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80946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56937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6844943"/>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1157799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045492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52210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307954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2985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982418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584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27031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094958"/>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4417122"/>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427033"/>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592211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956729"/>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72196040"/>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746111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224759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113859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239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377397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105272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89898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896399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97744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29813"/>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613875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952796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02736772"/>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8142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9611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456529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018428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044929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801793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63239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2434951"/>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1341777"/>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605866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9851915"/>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486931"/>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32734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444880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292023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1154233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601831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4723653"/>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68269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92058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28335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22044"/>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2776040"/>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46074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9090"/>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613686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0889618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1611918"/>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8577326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788420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139111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3245979"/>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973376"/>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56349749"/>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81684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98708500"/>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2804734"/>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900504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806244"/>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17505047"/>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402144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00553170"/>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433219"/>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1133073"/>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59957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4909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8768465"/>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3389884"/>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319629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7251204"/>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040678"/>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7475529"/>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23997194"/>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2250679"/>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0615742"/>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0179637"/>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15507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6376710"/>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052503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182200"/>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054744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014992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854721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563868"/>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4759885"/>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85956797"/>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3765528"/>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489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2749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867171"/>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2707224"/>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9136124"/>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774953"/>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282523"/>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22823668"/>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0716309"/>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384435"/>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5427224"/>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120380"/>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257124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2871204"/>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901062"/>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32332026"/>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2957686"/>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36641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42029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358140"/>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0964030"/>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1809776"/>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6109055"/>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40447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90531"/>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52307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1303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96192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37581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60535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3004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3132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6737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94752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6228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106181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82062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296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27124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0262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038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24219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26899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78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67321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0295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500926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40348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718058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07263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5143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07099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9608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15773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103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1805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76769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83540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4580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787824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5055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195397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2631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86553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487561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8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50191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9369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79091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9080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27040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24281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419258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04241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55043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80821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74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52355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04334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1975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38891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49640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521902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2298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8018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745369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45669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0347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118424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051066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237198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292346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990934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120713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18722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786994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944039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298277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09724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399202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105235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974622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870248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46731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811792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85822"/>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854191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232025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198632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620882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700892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362558"/>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4318718"/>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0454204"/>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918024"/>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767914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419262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914934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25509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096448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945413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3404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12.xml"/><Relationship Id="rId7" Type="http://schemas.openxmlformats.org/officeDocument/2006/relationships/image" Target="../media/image20.emf"/><Relationship Id="rId2" Type="http://schemas.openxmlformats.org/officeDocument/2006/relationships/slideLayout" Target="../slideLayouts/slideLayout138.xml"/><Relationship Id="rId1" Type="http://schemas.openxmlformats.org/officeDocument/2006/relationships/tags" Target="../tags/tag13.xml"/><Relationship Id="rId6" Type="http://schemas.openxmlformats.org/officeDocument/2006/relationships/image" Target="../media/image19.emf"/><Relationship Id="rId5" Type="http://schemas.openxmlformats.org/officeDocument/2006/relationships/image" Target="../media/image18.emf"/><Relationship Id="rId10" Type="http://schemas.openxmlformats.org/officeDocument/2006/relationships/image" Target="../media/image1.emf"/><Relationship Id="rId4" Type="http://schemas.openxmlformats.org/officeDocument/2006/relationships/image" Target="../media/image17.emf"/><Relationship Id="rId9"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8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8.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0.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9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08.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notesSlide" Target="../notesSlides/notesSlide22.xml"/><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slideLayout" Target="../slideLayouts/slideLayout222.xml"/><Relationship Id="rId1" Type="http://schemas.openxmlformats.org/officeDocument/2006/relationships/tags" Target="../tags/tag23.xml"/><Relationship Id="rId6" Type="http://schemas.openxmlformats.org/officeDocument/2006/relationships/image" Target="../media/image23.emf"/><Relationship Id="rId11" Type="http://schemas.openxmlformats.org/officeDocument/2006/relationships/image" Target="../media/image28.png"/><Relationship Id="rId5" Type="http://schemas.openxmlformats.org/officeDocument/2006/relationships/image" Target="../media/image10.png"/><Relationship Id="rId10" Type="http://schemas.openxmlformats.org/officeDocument/2006/relationships/image" Target="../media/image27.png"/><Relationship Id="rId4" Type="http://schemas.openxmlformats.org/officeDocument/2006/relationships/image" Target="../media/image22.emf"/><Relationship Id="rId9" Type="http://schemas.openxmlformats.org/officeDocument/2006/relationships/image" Target="../media/image26.png"/><Relationship Id="rId1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3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58.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70.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8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9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0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18.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3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48.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60.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7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20.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notesSlide" Target="../notesSlides/notesSlide5.xml"/><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slideLayout" Target="../slideLayouts/slideLayout54.xml"/><Relationship Id="rId1" Type="http://schemas.openxmlformats.org/officeDocument/2006/relationships/tags" Target="../tags/tag6.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1.emf"/><Relationship Id="rId10" Type="http://schemas.openxmlformats.org/officeDocument/2006/relationships/image" Target="../media/image7.png"/><Relationship Id="rId4" Type="http://schemas.openxmlformats.org/officeDocument/2006/relationships/image" Target="../media/image2.emf"/><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8.xml"/><Relationship Id="rId1" Type="http://schemas.openxmlformats.org/officeDocument/2006/relationships/tags" Target="../tags/tag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90.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d3c16a2-ba6f-4781-999b-dbfe9874464a">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12</a:t>
            </a:r>
          </a:p>
        </p:txBody>
      </p:sp>
      <p:sp>
        <p:nvSpPr>
          <p:cNvPr id="3" name="Subtitle 2"/>
          <p:cNvSpPr>
            <a:spLocks noGrp="1"/>
          </p:cNvSpPr>
          <p:nvPr>
            <p:ph type="subTitle" sz="quarter" idx="1"/>
          </p:nvPr>
        </p:nvSpPr>
        <p:spPr>
          <a:xfrm>
            <a:off x="3200400" y="2895600"/>
            <a:ext cx="5775960" cy="1407952"/>
          </a:xfrm>
        </p:spPr>
        <p:txBody>
          <a:bodyPr/>
          <a:lstStyle/>
          <a:p>
            <a:r>
              <a:rPr lang="en-US" dirty="0"/>
              <a:t>Implementing AD DS synchronization with </a:t>
            </a:r>
            <a:br>
              <a:rPr lang="en-US" dirty="0"/>
            </a:br>
            <a:r>
              <a:rPr lang="en-US" dirty="0"/>
              <a:t>Microsoft Azure AD
</a:t>
            </a:r>
          </a:p>
        </p:txBody>
      </p:sp>
    </p:spTree>
    <p:custDataLst>
      <p:tags r:id="rId1"/>
    </p:custDataLst>
    <p:extLst>
      <p:ext uri="{BB962C8B-B14F-4D97-AF65-F5344CB8AC3E}">
        <p14:creationId xmlns:p14="http://schemas.microsoft.com/office/powerpoint/2010/main" val="291556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73068c5-9b47-4505-92a4-470289b35b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 and preparation for directory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When reviewing the prerequisites for directory synchronization, your tasks should include:</a:t>
            </a:r>
          </a:p>
          <a:p>
            <a:pPr marL="342900" lvl="1" indent="-342900"/>
            <a:r>
              <a:rPr lang="en-US" kern="0" dirty="0">
                <a:solidFill>
                  <a:srgbClr val="000000"/>
                </a:solidFill>
              </a:rPr>
              <a:t>Capacity planning for your directory synchronization database server</a:t>
            </a:r>
          </a:p>
          <a:p>
            <a:pPr marL="342900" lvl="1" indent="-342900"/>
            <a:r>
              <a:rPr lang="en-US" kern="0" dirty="0">
                <a:solidFill>
                  <a:srgbClr val="000000"/>
                </a:solidFill>
              </a:rPr>
              <a:t>Identifying the hardware requirements for your directory synchronization computer</a:t>
            </a:r>
          </a:p>
          <a:p>
            <a:pPr marL="342900" lvl="1" indent="-342900"/>
            <a:r>
              <a:rPr lang="en-US" kern="0" dirty="0">
                <a:solidFill>
                  <a:srgbClr val="000000"/>
                </a:solidFill>
              </a:rPr>
              <a:t>Identifying whether your environment exceeds the Azure AD object quota</a:t>
            </a:r>
          </a:p>
          <a:p>
            <a:pPr marL="342900" lvl="1" indent="-342900"/>
            <a:r>
              <a:rPr lang="en-US" kern="0" dirty="0">
                <a:solidFill>
                  <a:srgbClr val="000000"/>
                </a:solidFill>
              </a:rPr>
              <a:t>Reviewing the network ports required by directory synchronization</a:t>
            </a:r>
          </a:p>
          <a:p>
            <a:pPr marL="342900" lvl="1" indent="-342900"/>
            <a:r>
              <a:rPr lang="en-US" kern="0" dirty="0">
                <a:solidFill>
                  <a:srgbClr val="000000"/>
                </a:solidFill>
              </a:rPr>
              <a:t>Determining if any schema extensions to AD DS are required</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6238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d9fc889-3852-4088-a92d-1751716c835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a:t>Configuring a tenant for directory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enable Active Directory synchronization by using the </a:t>
            </a:r>
            <a:r>
              <a:rPr lang="bs-Latn-BA" kern="0" dirty="0">
                <a:solidFill>
                  <a:srgbClr val="000000"/>
                </a:solidFill>
              </a:rPr>
              <a:t>Azure portal</a:t>
            </a:r>
            <a:r>
              <a:rPr lang="en-US" kern="0" dirty="0">
                <a:solidFill>
                  <a:srgbClr val="000000"/>
                </a:solidFill>
              </a:rPr>
              <a:t>:</a:t>
            </a:r>
          </a:p>
          <a:p>
            <a:pPr marL="461962" indent="-457200">
              <a:buFont typeface="+mj-lt"/>
              <a:buAutoNum type="arabicPeriod"/>
            </a:pPr>
            <a:r>
              <a:rPr lang="en-US" sz="2400" kern="0" dirty="0">
                <a:solidFill>
                  <a:srgbClr val="000000"/>
                </a:solidFill>
              </a:rPr>
              <a:t>In the left navigation pane, click </a:t>
            </a:r>
            <a:r>
              <a:rPr lang="en-US" sz="2400" b="1" kern="0" dirty="0">
                <a:solidFill>
                  <a:srgbClr val="000000"/>
                </a:solidFill>
              </a:rPr>
              <a:t>ALL ITEMS</a:t>
            </a:r>
            <a:r>
              <a:rPr lang="en-US" sz="2400" kern="0" dirty="0">
                <a:solidFill>
                  <a:srgbClr val="000000"/>
                </a:solidFill>
              </a:rPr>
              <a:t>, and then click your Azure AD instance.</a:t>
            </a:r>
          </a:p>
          <a:p>
            <a:pPr marL="461962" indent="-457200">
              <a:buFont typeface="+mj-lt"/>
              <a:buAutoNum type="arabicPeriod"/>
            </a:pPr>
            <a:r>
              <a:rPr lang="en-US" sz="2400" kern="0" dirty="0">
                <a:solidFill>
                  <a:srgbClr val="000000"/>
                </a:solidFill>
              </a:rPr>
              <a:t>On the toolbar, click </a:t>
            </a:r>
            <a:r>
              <a:rPr lang="en-US" sz="2400" b="1" kern="0" dirty="0">
                <a:solidFill>
                  <a:srgbClr val="000000"/>
                </a:solidFill>
              </a:rPr>
              <a:t>DIRECTORY INTEGRATION</a:t>
            </a:r>
            <a:r>
              <a:rPr lang="en-US" sz="2400" kern="0" dirty="0">
                <a:solidFill>
                  <a:srgbClr val="000000"/>
                </a:solidFill>
              </a:rPr>
              <a:t>.</a:t>
            </a:r>
            <a:endParaRPr lang="bs-Latn-BA" sz="2400" kern="0" dirty="0">
              <a:solidFill>
                <a:srgbClr val="000000"/>
              </a:solidFill>
            </a:endParaRPr>
          </a:p>
          <a:p>
            <a:pPr marL="461962" indent="-457200">
              <a:buFont typeface="+mj-lt"/>
              <a:buAutoNum type="arabicPeriod"/>
            </a:pPr>
            <a:r>
              <a:rPr lang="en-US" sz="2400" kern="0" dirty="0">
                <a:solidFill>
                  <a:srgbClr val="000000"/>
                </a:solidFill>
              </a:rPr>
              <a:t>Under </a:t>
            </a:r>
            <a:r>
              <a:rPr lang="en-US" sz="2400" b="1" kern="0" dirty="0">
                <a:solidFill>
                  <a:srgbClr val="000000"/>
                </a:solidFill>
              </a:rPr>
              <a:t>integration with local active directory</a:t>
            </a:r>
            <a:r>
              <a:rPr lang="en-US" sz="2400" kern="0" dirty="0">
                <a:solidFill>
                  <a:srgbClr val="000000"/>
                </a:solidFill>
              </a:rPr>
              <a:t>, click </a:t>
            </a:r>
            <a:r>
              <a:rPr lang="en-US" sz="2400" b="1" kern="0" dirty="0">
                <a:solidFill>
                  <a:srgbClr val="000000"/>
                </a:solidFill>
              </a:rPr>
              <a:t>Activate</a:t>
            </a:r>
            <a:r>
              <a:rPr lang="en-US" sz="2400" kern="0" dirty="0">
                <a:solidFill>
                  <a:srgbClr val="000000"/>
                </a:solidFill>
              </a:rPr>
              <a:t>. </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36702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and Azure AD</a:t>
            </a:r>
          </a:p>
        </p:txBody>
      </p:sp>
      <p:pic>
        <p:nvPicPr>
          <p:cNvPr id="3"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77580" y="2106722"/>
            <a:ext cx="556403" cy="1035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413931" y="4465893"/>
            <a:ext cx="1365052" cy="742802"/>
            <a:chOff x="855888" y="4159869"/>
            <a:chExt cx="1139268" cy="619941"/>
          </a:xfrm>
        </p:grpSpPr>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41826" y="4159869"/>
              <a:ext cx="953330" cy="5852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55888" y="4223926"/>
              <a:ext cx="549130" cy="555884"/>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5" descr="The illustration depicts the steps that are part of the process of signing in to a browser-based software as a service (SaaS) application integrated with Azure AD when using Active Directory Federation Services (AD FS). In the upper-left corner, there is an AD DS domain controller that is communicating with a federation server. The federation server is communicating with the client computer. Above the client computer, there is an icon of a cloud. The client computer is communicating with a SaaS application that is on its lower-right side and with Azure AD on its upper-right side. Arrows between these icons represent communication."/>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203848" y="3128434"/>
            <a:ext cx="1801965" cy="10253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85982" y="3418968"/>
            <a:ext cx="556403" cy="1035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490309" y="2884912"/>
            <a:ext cx="1470653" cy="836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descr="The seventh click depicts the AD DS domain controller authenticating the user, and then sending the successful authentication message back to the federation server."/>
          <p:cNvCxnSpPr/>
          <p:nvPr/>
        </p:nvCxnSpPr>
        <p:spPr bwMode="auto">
          <a:xfrm>
            <a:off x="1424514" y="3050605"/>
            <a:ext cx="680162" cy="656907"/>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2" name="Straight Arrow Connector 11" descr="The sixth click depicts that if the user is logged on to the on-premises AD DS domain, the federation server will automatically request the AD DS authentication based on the user’s existing Kerberos ticket. Otherwise, the user will be prompted to authenticate with the on-premises AD DS. "/>
          <p:cNvCxnSpPr/>
          <p:nvPr/>
        </p:nvCxnSpPr>
        <p:spPr bwMode="auto">
          <a:xfrm flipH="1" flipV="1">
            <a:off x="1556931" y="2713342"/>
            <a:ext cx="690090" cy="652937"/>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3" name="Straight Arrow Connector 12" descr="The eighth click depicts the federation server creating the claim for the user based on the rules defined as part of Active Directory Federation Services (AD FS) configuration. The claims data is placed in a digitally signed security token and forwarded to the user’s browser. "/>
          <p:cNvCxnSpPr/>
          <p:nvPr/>
        </p:nvCxnSpPr>
        <p:spPr bwMode="auto">
          <a:xfrm>
            <a:off x="2629595" y="4453748"/>
            <a:ext cx="642374" cy="575452"/>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4" name="Straight Arrow Connector 13" descr="The fifth click depicts the user’s browser sending an HTTPS request to the on-premises federation server. "/>
          <p:cNvCxnSpPr/>
          <p:nvPr/>
        </p:nvCxnSpPr>
        <p:spPr bwMode="auto">
          <a:xfrm flipH="1" flipV="1">
            <a:off x="2755975" y="4114800"/>
            <a:ext cx="657956" cy="576079"/>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5" name="Straight Arrow Connector 14" descr="The fourth click depicts that if the user’s Azure AD account represents a federated identity, the user’s browser is redirected again to the on-premises federation server. "/>
          <p:cNvCxnSpPr/>
          <p:nvPr/>
        </p:nvCxnSpPr>
        <p:spPr bwMode="auto">
          <a:xfrm flipH="1">
            <a:off x="4760243" y="3535324"/>
            <a:ext cx="2164458" cy="852488"/>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6" name="Straight Arrow Connector 15" descr="The third click depicts the user’s browser sending an HTTPS authentication request to the Azure AD instance. "/>
          <p:cNvCxnSpPr/>
          <p:nvPr/>
        </p:nvCxnSpPr>
        <p:spPr bwMode="auto">
          <a:xfrm flipV="1">
            <a:off x="4946795" y="3837886"/>
            <a:ext cx="2125581" cy="846956"/>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7" name="Straight Arrow Connector 16" descr="The second click depicts the SaaS application determining that the user belongs to an integrated Azure AD instance. The SaaS application provider redirects the user to the user’s Azure AD instance."/>
          <p:cNvCxnSpPr/>
          <p:nvPr/>
        </p:nvCxnSpPr>
        <p:spPr bwMode="auto">
          <a:xfrm flipH="1" flipV="1">
            <a:off x="4778983" y="5082490"/>
            <a:ext cx="2602920" cy="517915"/>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8" name="Straight Arrow Connector 17" descr="This is an animation slide with 11 clicks. The first click depicts the user opening a web browser and sending an HTTPS request to the SaaS application. &#10;"/>
          <p:cNvCxnSpPr/>
          <p:nvPr/>
        </p:nvCxnSpPr>
        <p:spPr bwMode="auto">
          <a:xfrm>
            <a:off x="4777125" y="5452110"/>
            <a:ext cx="2529302" cy="540812"/>
          </a:xfrm>
          <a:prstGeom prst="straightConnector1">
            <a:avLst/>
          </a:prstGeom>
          <a:ln>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9" name="Curved Connector 18"/>
          <p:cNvCxnSpPr/>
          <p:nvPr/>
        </p:nvCxnSpPr>
        <p:spPr bwMode="auto">
          <a:xfrm>
            <a:off x="6924701" y="2684835"/>
            <a:ext cx="914400" cy="914400"/>
          </a:xfrm>
          <a:prstGeom prst="curvedConnector3">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20" name="Straight Arrow Connector 19"/>
          <p:cNvCxnSpPr/>
          <p:nvPr/>
        </p:nvCxnSpPr>
        <p:spPr bwMode="auto">
          <a:xfrm flipH="1">
            <a:off x="2608312" y="2996952"/>
            <a:ext cx="2971800" cy="0"/>
          </a:xfrm>
          <a:prstGeom prst="straightConnector1">
            <a:avLst/>
          </a:prstGeom>
          <a:ln>
            <a:solidFill>
              <a:srgbClr val="FF0000"/>
            </a:solidFill>
            <a:prstDash val="dash"/>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23" name="Rectangle 178"/>
          <p:cNvSpPr>
            <a:spLocks noChangeArrowheads="1"/>
          </p:cNvSpPr>
          <p:nvPr/>
        </p:nvSpPr>
        <p:spPr bwMode="auto">
          <a:xfrm>
            <a:off x="3326457" y="5383322"/>
            <a:ext cx="13081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Client computer</a:t>
            </a:r>
          </a:p>
        </p:txBody>
      </p:sp>
      <p:sp>
        <p:nvSpPr>
          <p:cNvPr id="24" name="Rectangle 233"/>
          <p:cNvSpPr>
            <a:spLocks noChangeArrowheads="1"/>
          </p:cNvSpPr>
          <p:nvPr/>
        </p:nvSpPr>
        <p:spPr bwMode="auto">
          <a:xfrm>
            <a:off x="7381903" y="5184804"/>
            <a:ext cx="16687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SaaS application</a:t>
            </a:r>
          </a:p>
        </p:txBody>
      </p:sp>
      <p:sp>
        <p:nvSpPr>
          <p:cNvPr id="25" name="Rectangle 289"/>
          <p:cNvSpPr>
            <a:spLocks noChangeArrowheads="1"/>
          </p:cNvSpPr>
          <p:nvPr/>
        </p:nvSpPr>
        <p:spPr bwMode="auto">
          <a:xfrm>
            <a:off x="1907704" y="3140968"/>
            <a:ext cx="1346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AD FS</a:t>
            </a:r>
          </a:p>
          <a:p>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418"/>
          <p:cNvSpPr>
            <a:spLocks noChangeArrowheads="1"/>
          </p:cNvSpPr>
          <p:nvPr/>
        </p:nvSpPr>
        <p:spPr bwMode="auto">
          <a:xfrm>
            <a:off x="370668" y="1556792"/>
            <a:ext cx="16090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AD DS domain controller</a:t>
            </a:r>
          </a:p>
        </p:txBody>
      </p:sp>
      <p:sp>
        <p:nvSpPr>
          <p:cNvPr id="28" name="TextBox 27"/>
          <p:cNvSpPr txBox="1"/>
          <p:nvPr/>
        </p:nvSpPr>
        <p:spPr>
          <a:xfrm>
            <a:off x="3151616" y="2627620"/>
            <a:ext cx="1797287"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trust</a:t>
            </a:r>
          </a:p>
        </p:txBody>
      </p:sp>
      <p:sp>
        <p:nvSpPr>
          <p:cNvPr id="29" name="TextBox 28" descr="The seventh click depicts the AD DS domain controller authenticating the user, and then sending the successful authentication message back to the federation server."/>
          <p:cNvSpPr txBox="1"/>
          <p:nvPr/>
        </p:nvSpPr>
        <p:spPr>
          <a:xfrm>
            <a:off x="1490681" y="3364468"/>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7</a:t>
            </a:r>
          </a:p>
        </p:txBody>
      </p:sp>
      <p:sp>
        <p:nvSpPr>
          <p:cNvPr id="30" name="TextBox 29" descr="The sixth click depicts that if the user is logged on to the on-premises AD DS domain, the federation server will automatically request the AD DS authentication based on the user’s existing Kerberos ticket. Otherwise, the user will be prompted to authenticate with the on-premises AD DS. "/>
          <p:cNvSpPr txBox="1"/>
          <p:nvPr/>
        </p:nvSpPr>
        <p:spPr>
          <a:xfrm>
            <a:off x="1800381" y="2721357"/>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6</a:t>
            </a:r>
          </a:p>
        </p:txBody>
      </p:sp>
      <p:sp>
        <p:nvSpPr>
          <p:cNvPr id="31" name="TextBox 30" descr="The eighth click depicts the federation server creating the claim for the user based on the rules defined as part of Active Directory Federation Services (AD FS) configuration. The claims data is placed in a digitally signed security token and forwarded to the user’s browser. "/>
          <p:cNvSpPr txBox="1"/>
          <p:nvPr/>
        </p:nvSpPr>
        <p:spPr>
          <a:xfrm>
            <a:off x="2662100" y="4713158"/>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8</a:t>
            </a:r>
          </a:p>
        </p:txBody>
      </p:sp>
      <p:sp>
        <p:nvSpPr>
          <p:cNvPr id="33" name="TextBox 32" descr="The fourth click depicts that if the user’s Azure AD account represents a federated identity, the user’s browser is redirected again to the on-premises federation server. "/>
          <p:cNvSpPr txBox="1"/>
          <p:nvPr/>
        </p:nvSpPr>
        <p:spPr>
          <a:xfrm>
            <a:off x="5548876" y="3643794"/>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4</a:t>
            </a:r>
          </a:p>
        </p:txBody>
      </p:sp>
      <p:sp>
        <p:nvSpPr>
          <p:cNvPr id="34" name="TextBox 33" descr="The tenth click depicts Azure AD verifying the validity of the AD FS security token based on the existing federation trust. It creates a new token for the purpose of accessing the SaaS application, and sends it back to the user’s browser. "/>
          <p:cNvSpPr txBox="1"/>
          <p:nvPr/>
        </p:nvSpPr>
        <p:spPr>
          <a:xfrm>
            <a:off x="6081061" y="3402122"/>
            <a:ext cx="434734"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10</a:t>
            </a:r>
          </a:p>
        </p:txBody>
      </p:sp>
      <p:sp>
        <p:nvSpPr>
          <p:cNvPr id="35" name="TextBox 34" descr="The third click depicts the user’s browser sending an HTTPS authentication request to the Azure AD instance. "/>
          <p:cNvSpPr txBox="1"/>
          <p:nvPr/>
        </p:nvSpPr>
        <p:spPr>
          <a:xfrm>
            <a:off x="5826310" y="4329594"/>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3</a:t>
            </a:r>
          </a:p>
        </p:txBody>
      </p:sp>
      <p:sp>
        <p:nvSpPr>
          <p:cNvPr id="36" name="TextBox 35" descr="The ninth click depicts the user’s browser forwarding the security token containing claims to Azure AD."/>
          <p:cNvSpPr txBox="1"/>
          <p:nvPr/>
        </p:nvSpPr>
        <p:spPr>
          <a:xfrm>
            <a:off x="6358495" y="4087922"/>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9</a:t>
            </a:r>
          </a:p>
        </p:txBody>
      </p:sp>
      <p:sp>
        <p:nvSpPr>
          <p:cNvPr id="37" name="TextBox 36" descr="The second click depicts the SaaS application determining that the user belongs to an integrated Azure AD instance. The SaaS application provider redirects the user to the user’s Azure AD instance."/>
          <p:cNvSpPr txBox="1"/>
          <p:nvPr/>
        </p:nvSpPr>
        <p:spPr>
          <a:xfrm>
            <a:off x="5575803" y="4876800"/>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2</a:t>
            </a:r>
          </a:p>
        </p:txBody>
      </p:sp>
      <p:sp>
        <p:nvSpPr>
          <p:cNvPr id="38" name="TextBox 37" descr="The eleventh click depicts the user using the Azure AD–issued token to access the SaaS application. &#10;"/>
          <p:cNvSpPr txBox="1"/>
          <p:nvPr/>
        </p:nvSpPr>
        <p:spPr>
          <a:xfrm>
            <a:off x="5867400" y="5791200"/>
            <a:ext cx="434734"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11</a:t>
            </a:r>
          </a:p>
        </p:txBody>
      </p:sp>
      <p:sp>
        <p:nvSpPr>
          <p:cNvPr id="39" name="TextBox 38" descr="This is an animation slide with 11 clicks. The first click depicts the user opening a web browser and sending an HTTPS request to the SaaS application. &#10;"/>
          <p:cNvSpPr txBox="1"/>
          <p:nvPr/>
        </p:nvSpPr>
        <p:spPr>
          <a:xfrm>
            <a:off x="5410200" y="5715000"/>
            <a:ext cx="309700" cy="369332"/>
          </a:xfrm>
          <a:prstGeom prst="rect">
            <a:avLst/>
          </a:prstGeom>
          <a:noFill/>
        </p:spPr>
        <p:txBody>
          <a:bodyPr wrap="none" rtlCol="0">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1</a:t>
            </a:r>
          </a:p>
        </p:txBody>
      </p:sp>
      <p:grpSp>
        <p:nvGrpSpPr>
          <p:cNvPr id="40" name="Group 39" descr="The eleventh click depicts the user using the Azure AD–issued token to access the SaaS application. &#10;"/>
          <p:cNvGrpSpPr/>
          <p:nvPr/>
        </p:nvGrpSpPr>
        <p:grpSpPr>
          <a:xfrm rot="728533">
            <a:off x="4678943" y="5617652"/>
            <a:ext cx="2825877" cy="260263"/>
            <a:chOff x="2000457" y="6096001"/>
            <a:chExt cx="5329010" cy="192224"/>
          </a:xfrm>
        </p:grpSpPr>
        <p:sp>
          <p:nvSpPr>
            <p:cNvPr id="41" name="Rectangle 40"/>
            <p:cNvSpPr/>
            <p:nvPr/>
          </p:nvSpPr>
          <p:spPr bwMode="auto">
            <a:xfrm>
              <a:off x="2000457" y="6096001"/>
              <a:ext cx="5329010" cy="19222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a:solidFill>
                  <a:srgbClr val="000000"/>
                </a:solidFill>
              </a:endParaRPr>
            </a:p>
          </p:txBody>
        </p:sp>
        <p:cxnSp>
          <p:nvCxnSpPr>
            <p:cNvPr id="42" name="Straight Arrow Connector 41" descr="Build 11 of 11. The Outlook Web App server receives the request and validates the signed tokens. The server issues the client a session cookie indicating that it has authenticated successfully. The user then is granted access to his or her Exchange Server mailbox."/>
            <p:cNvCxnSpPr/>
            <p:nvPr/>
          </p:nvCxnSpPr>
          <p:spPr bwMode="auto">
            <a:xfrm>
              <a:off x="2057400" y="6172200"/>
              <a:ext cx="4966800" cy="1"/>
            </a:xfrm>
            <a:prstGeom prst="straightConnector1">
              <a:avLst/>
            </a:prstGeom>
            <a:ln w="28575">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43" name="Group 42" descr="The ninth click depicts the user’s browser forwarding the security token containing claims to Azure AD."/>
          <p:cNvGrpSpPr/>
          <p:nvPr/>
        </p:nvGrpSpPr>
        <p:grpSpPr>
          <a:xfrm>
            <a:off x="4860435" y="3701463"/>
            <a:ext cx="2719847" cy="990949"/>
            <a:chOff x="1875107" y="3810000"/>
            <a:chExt cx="5539726" cy="2018344"/>
          </a:xfrm>
        </p:grpSpPr>
        <p:sp>
          <p:nvSpPr>
            <p:cNvPr id="44" name="Rectangle 43"/>
            <p:cNvSpPr/>
            <p:nvPr/>
          </p:nvSpPr>
          <p:spPr bwMode="auto">
            <a:xfrm rot="20293789">
              <a:off x="1875107" y="4676992"/>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a:solidFill>
                  <a:srgbClr val="000000"/>
                </a:solidFill>
              </a:endParaRPr>
            </a:p>
          </p:txBody>
        </p:sp>
        <p:cxnSp>
          <p:nvCxnSpPr>
            <p:cNvPr id="45" name="Straight Arrow Connector 44"/>
            <p:cNvCxnSpPr/>
            <p:nvPr/>
          </p:nvCxnSpPr>
          <p:spPr bwMode="auto">
            <a:xfrm flipV="1">
              <a:off x="2081866" y="3810000"/>
              <a:ext cx="5065381" cy="2018344"/>
            </a:xfrm>
            <a:prstGeom prst="straightConnector1">
              <a:avLst/>
            </a:prstGeom>
            <a:ln w="28575">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46" name="Group 45" descr="The tenth click depicts Azure AD verifying the validity of the AD FS security token based on the existing federation trust. It creates a new token for the purpose of accessing the SaaS application, and sends it back to the user’s browser. "/>
          <p:cNvGrpSpPr/>
          <p:nvPr/>
        </p:nvGrpSpPr>
        <p:grpSpPr>
          <a:xfrm>
            <a:off x="4619742" y="3342591"/>
            <a:ext cx="2896440" cy="1037374"/>
            <a:chOff x="1824774" y="3578520"/>
            <a:chExt cx="5539726" cy="1984080"/>
          </a:xfrm>
        </p:grpSpPr>
        <p:sp>
          <p:nvSpPr>
            <p:cNvPr id="47" name="Rectangle 46"/>
            <p:cNvSpPr/>
            <p:nvPr/>
          </p:nvSpPr>
          <p:spPr bwMode="auto">
            <a:xfrm rot="20293789">
              <a:off x="1824774" y="4473852"/>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a:solidFill>
                  <a:srgbClr val="000000"/>
                </a:solidFill>
              </a:endParaRPr>
            </a:p>
          </p:txBody>
        </p:sp>
        <p:cxnSp>
          <p:nvCxnSpPr>
            <p:cNvPr id="48" name="Straight Arrow Connector 47" descr="Build 10 of 11. The Microsoft Online Services federation server creates and signs a new token that it sends to the client computer, which then sends the token back to the Outlook Web App server."/>
            <p:cNvCxnSpPr/>
            <p:nvPr/>
          </p:nvCxnSpPr>
          <p:spPr bwMode="auto">
            <a:xfrm flipH="1">
              <a:off x="2056176" y="3578520"/>
              <a:ext cx="5037555" cy="1984080"/>
            </a:xfrm>
            <a:prstGeom prst="straightConnector1">
              <a:avLst/>
            </a:prstGeom>
            <a:ln w="28575">
              <a:solidFill>
                <a:srgbClr val="FF0000"/>
              </a:solidFill>
              <a:headEnd type="none" w="med" len="med"/>
              <a:tailEnd type="arrow"/>
            </a:ln>
            <a:effectLst/>
          </p:spPr>
          <p:style>
            <a:lnRef idx="2">
              <a:schemeClr val="dk1"/>
            </a:lnRef>
            <a:fillRef idx="0">
              <a:schemeClr val="dk1"/>
            </a:fillRef>
            <a:effectRef idx="1">
              <a:schemeClr val="dk1"/>
            </a:effectRef>
            <a:fontRef idx="minor">
              <a:schemeClr val="tx1"/>
            </a:fontRef>
          </p:style>
        </p:cxnSp>
      </p:grpSp>
      <p:sp>
        <p:nvSpPr>
          <p:cNvPr id="63" name="Rectangle 62" descr="The fifth click depicts the user’s browser sending an HTTPS request to the on-premises federation server. "/>
          <p:cNvSpPr/>
          <p:nvPr/>
        </p:nvSpPr>
        <p:spPr>
          <a:xfrm>
            <a:off x="3117118" y="4175790"/>
            <a:ext cx="309700" cy="369332"/>
          </a:xfrm>
          <a:prstGeom prst="rect">
            <a:avLst/>
          </a:prstGeom>
        </p:spPr>
        <p:txBody>
          <a:bodyPr wrap="none">
            <a:spAutoFit/>
          </a:bodyPr>
          <a:lstStyle/>
          <a:p>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sp>
        <p:nvSpPr>
          <p:cNvPr id="49" name="Rectangle 178"/>
          <p:cNvSpPr>
            <a:spLocks noChangeArrowheads="1"/>
          </p:cNvSpPr>
          <p:nvPr/>
        </p:nvSpPr>
        <p:spPr bwMode="auto">
          <a:xfrm>
            <a:off x="7500583" y="3253606"/>
            <a:ext cx="1308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dirty="0">
                <a:solidFill>
                  <a:schemeClr val="bg1"/>
                </a:solidFill>
                <a:latin typeface="Segoe UI" panose="020B0502040204020203" pitchFamily="34" charset="0"/>
                <a:ea typeface="Segoe UI" panose="020B0502040204020203" pitchFamily="34" charset="0"/>
                <a:cs typeface="Segoe UI" panose="020B0502040204020203" pitchFamily="34" charset="0"/>
              </a:rPr>
              <a:t>Azure AD</a:t>
            </a:r>
          </a:p>
        </p:txBody>
      </p:sp>
      <p:grpSp>
        <p:nvGrpSpPr>
          <p:cNvPr id="22" name="Group 21"/>
          <p:cNvGrpSpPr/>
          <p:nvPr/>
        </p:nvGrpSpPr>
        <p:grpSpPr>
          <a:xfrm>
            <a:off x="7490309" y="5617849"/>
            <a:ext cx="1474179" cy="838797"/>
            <a:chOff x="7490309" y="5617849"/>
            <a:chExt cx="1474179" cy="838797"/>
          </a:xfrm>
        </p:grpSpPr>
        <p:pic>
          <p:nvPicPr>
            <p:cNvPr id="9"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490309" y="5617849"/>
              <a:ext cx="1474179" cy="8387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7075" y="5877688"/>
              <a:ext cx="577555" cy="511913"/>
            </a:xfrm>
            <a:prstGeom prst="rect">
              <a:avLst/>
            </a:prstGeom>
          </p:spPr>
        </p:pic>
      </p:grpSp>
      <p:pic>
        <p:nvPicPr>
          <p:cNvPr id="52" name="Picture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7532" y="648048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6174" y="648048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69924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P spid="34" grpId="0"/>
      <p:bldP spid="35" grpId="0"/>
      <p:bldP spid="36" grpId="0"/>
      <p:bldP spid="37" grpId="0"/>
      <p:bldP spid="38" grpId="0"/>
      <p:bldP spid="39"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189192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4a142cb-646c-4cf6-9f9e-4afc9cb0668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a:t>Lesson 2: Implementing directory synchronization by using Azure AD Connect</a:t>
            </a:r>
          </a:p>
        </p:txBody>
      </p:sp>
      <p:sp>
        <p:nvSpPr>
          <p:cNvPr id="3" name="Text Placeholder 2"/>
          <p:cNvSpPr>
            <a:spLocks noGrp="1"/>
          </p:cNvSpPr>
          <p:nvPr>
            <p:ph type="body" idx="1"/>
          </p:nvPr>
        </p:nvSpPr>
        <p:spPr/>
        <p:txBody>
          <a:bodyPr/>
          <a:lstStyle/>
          <a:p>
            <a:r>
              <a:rPr lang="en-US" dirty="0"/>
              <a:t>Overview of Azure AD Connect
Azure AD Connect requirements
Azure AD Connect express synchronization
Azure AD Connect customized synchronization
Demonstration: Installing and configuring </a:t>
            </a:r>
            <a:br>
              <a:rPr lang="en-US" dirty="0"/>
            </a:br>
            <a:r>
              <a:rPr lang="en-US" dirty="0"/>
              <a:t>Azure AD Connect
Azure AD Connect monitoring features
Azure AD Privileged Identity Management</a:t>
            </a:r>
          </a:p>
        </p:txBody>
      </p:sp>
    </p:spTree>
    <p:custDataLst>
      <p:tags r:id="rId1"/>
    </p:custDataLst>
    <p:extLst>
      <p:ext uri="{BB962C8B-B14F-4D97-AF65-F5344CB8AC3E}">
        <p14:creationId xmlns:p14="http://schemas.microsoft.com/office/powerpoint/2010/main" val="427075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f85976c-67d8-47e5-b9ec-1444fde1d0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Azure AD Connect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When you use Azure AD Connect for directory synchronization:</a:t>
            </a:r>
          </a:p>
          <a:p>
            <a:pPr marL="288925" indent="-342900"/>
            <a:r>
              <a:rPr lang="en-US" sz="2400" kern="0" dirty="0">
                <a:solidFill>
                  <a:srgbClr val="000000"/>
                </a:solidFill>
              </a:rPr>
              <a:t>New user, group, and contact objects in on-premises  AD DS are added to </a:t>
            </a:r>
            <a:r>
              <a:rPr lang="bs-Latn-BA" sz="2400" kern="0" dirty="0">
                <a:solidFill>
                  <a:srgbClr val="000000"/>
                </a:solidFill>
              </a:rPr>
              <a:t>Azure AD</a:t>
            </a:r>
            <a:endParaRPr lang="en-US" sz="2400" kern="0" dirty="0">
              <a:solidFill>
                <a:srgbClr val="000000"/>
              </a:solidFill>
            </a:endParaRPr>
          </a:p>
          <a:p>
            <a:pPr marL="288925" indent="-342900"/>
            <a:r>
              <a:rPr lang="en-US" sz="2400" kern="0" dirty="0">
                <a:solidFill>
                  <a:srgbClr val="000000"/>
                </a:solidFill>
              </a:rPr>
              <a:t>Attributes of existing user, group, or contact objects that are modified in on-premises AD DS are modified </a:t>
            </a:r>
            <a:br>
              <a:rPr lang="en-US" sz="2400" kern="0" dirty="0">
                <a:solidFill>
                  <a:srgbClr val="000000"/>
                </a:solidFill>
              </a:rPr>
            </a:br>
            <a:r>
              <a:rPr lang="en-US" sz="2400" kern="0" dirty="0">
                <a:solidFill>
                  <a:srgbClr val="000000"/>
                </a:solidFill>
              </a:rPr>
              <a:t>in </a:t>
            </a:r>
            <a:r>
              <a:rPr lang="bs-Latn-BA" sz="2400" kern="0" dirty="0">
                <a:solidFill>
                  <a:srgbClr val="000000"/>
                </a:solidFill>
              </a:rPr>
              <a:t>Azure AD</a:t>
            </a:r>
            <a:endParaRPr lang="en-US" sz="2400" kern="0" dirty="0">
              <a:solidFill>
                <a:srgbClr val="000000"/>
              </a:solidFill>
            </a:endParaRPr>
          </a:p>
          <a:p>
            <a:pPr marL="288925" indent="-342900"/>
            <a:r>
              <a:rPr lang="en-US" sz="2400" kern="0" dirty="0">
                <a:solidFill>
                  <a:srgbClr val="000000"/>
                </a:solidFill>
              </a:rPr>
              <a:t>Existing user, group, and contact objects that are deleted from on-premises AD DS are deleted from </a:t>
            </a:r>
            <a:br>
              <a:rPr lang="en-US" sz="2400" kern="0" dirty="0">
                <a:solidFill>
                  <a:srgbClr val="000000"/>
                </a:solidFill>
              </a:rPr>
            </a:br>
            <a:r>
              <a:rPr lang="bs-Latn-BA" sz="2400" kern="0" dirty="0">
                <a:solidFill>
                  <a:srgbClr val="000000"/>
                </a:solidFill>
              </a:rPr>
              <a:t>Azure AD</a:t>
            </a:r>
            <a:endParaRPr lang="en-US" sz="2400" kern="0" dirty="0">
              <a:solidFill>
                <a:srgbClr val="000000"/>
              </a:solidFill>
            </a:endParaRPr>
          </a:p>
          <a:p>
            <a:pPr marL="288925" indent="-342900"/>
            <a:r>
              <a:rPr lang="en-US" sz="2400" kern="0" dirty="0">
                <a:solidFill>
                  <a:srgbClr val="000000"/>
                </a:solidFill>
              </a:rPr>
              <a:t>Existing user objects that are disabled on-premises are disabled in </a:t>
            </a:r>
            <a:r>
              <a:rPr lang="bs-Latn-BA" sz="2400" kern="0" dirty="0">
                <a:solidFill>
                  <a:srgbClr val="000000"/>
                </a:solidFill>
              </a:rPr>
              <a:t>Azure </a:t>
            </a:r>
            <a:r>
              <a:rPr lang="bs-Latn-BA" kern="0" dirty="0">
                <a:solidFill>
                  <a:srgbClr val="000000"/>
                </a:solidFill>
              </a:rPr>
              <a:t>AD</a:t>
            </a:r>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48096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c89f5e1-db21-4f74-9713-9778cee216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Connect requirements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When you identify the Azure AD Connect requirements, you should review:</a:t>
            </a:r>
          </a:p>
          <a:p>
            <a:pPr marL="173736" lvl="1" indent="-228600">
              <a:spcAft>
                <a:spcPts val="600"/>
              </a:spcAft>
              <a:buSzPct val="100000"/>
            </a:pPr>
            <a:r>
              <a:rPr lang="en-US" kern="0" dirty="0">
                <a:solidFill>
                  <a:srgbClr val="000000"/>
                </a:solidFill>
              </a:rPr>
              <a:t>Azure AD requirements</a:t>
            </a:r>
          </a:p>
          <a:p>
            <a:pPr marL="173736" lvl="1" indent="-228600">
              <a:spcAft>
                <a:spcPts val="600"/>
              </a:spcAft>
              <a:buSzPct val="100000"/>
            </a:pPr>
            <a:r>
              <a:rPr lang="en-US" kern="0" dirty="0">
                <a:solidFill>
                  <a:srgbClr val="000000"/>
                </a:solidFill>
              </a:rPr>
              <a:t>Domain and forest requirements</a:t>
            </a:r>
          </a:p>
          <a:p>
            <a:pPr marL="173736" lvl="1" indent="-228600">
              <a:spcAft>
                <a:spcPts val="600"/>
              </a:spcAft>
              <a:buSzPct val="100000"/>
            </a:pPr>
            <a:r>
              <a:rPr lang="en-US" kern="0" dirty="0">
                <a:solidFill>
                  <a:srgbClr val="000000"/>
                </a:solidFill>
              </a:rPr>
              <a:t>Operating system and supporting software requirements</a:t>
            </a:r>
          </a:p>
          <a:p>
            <a:pPr marL="173736" lvl="1" indent="-228600">
              <a:spcAft>
                <a:spcPts val="600"/>
              </a:spcAft>
              <a:buSzPct val="100000"/>
            </a:pPr>
            <a:r>
              <a:rPr lang="en-US" kern="0" dirty="0">
                <a:solidFill>
                  <a:srgbClr val="000000"/>
                </a:solidFill>
              </a:rPr>
              <a:t>Permissions and accounts</a:t>
            </a:r>
          </a:p>
          <a:p>
            <a:pPr marL="173736" lvl="1" indent="-228600">
              <a:spcAft>
                <a:spcPts val="600"/>
              </a:spcAft>
              <a:buSzPct val="100000"/>
            </a:pPr>
            <a:r>
              <a:rPr lang="en-US" kern="0" dirty="0">
                <a:solidFill>
                  <a:srgbClr val="000000"/>
                </a:solidFill>
              </a:rPr>
              <a:t>Database requirements</a:t>
            </a:r>
          </a:p>
        </p:txBody>
      </p:sp>
    </p:spTree>
    <p:custDataLst>
      <p:tags r:id="rId1"/>
    </p:custDataLst>
    <p:extLst>
      <p:ext uri="{BB962C8B-B14F-4D97-AF65-F5344CB8AC3E}">
        <p14:creationId xmlns:p14="http://schemas.microsoft.com/office/powerpoint/2010/main" val="3304208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ebe2c79-cb3e-46aa-8c2f-57457cf5c2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Connect express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lvl="0" indent="-228600"/>
            <a:r>
              <a:rPr lang="en-US" sz="2400" kern="0" dirty="0">
                <a:solidFill>
                  <a:srgbClr val="000000"/>
                </a:solidFill>
              </a:rPr>
              <a:t>Scenarios for using the express settings include: </a:t>
            </a:r>
          </a:p>
          <a:p>
            <a:pPr lvl="1" indent="-228600">
              <a:buSzPct val="100000"/>
            </a:pPr>
            <a:r>
              <a:rPr lang="en-US" sz="2000" kern="0" dirty="0">
                <a:solidFill>
                  <a:srgbClr val="000000"/>
                </a:solidFill>
              </a:rPr>
              <a:t>You have a single AD DS forest</a:t>
            </a:r>
          </a:p>
          <a:p>
            <a:pPr lvl="1" indent="-228600">
              <a:buSzPct val="100000"/>
            </a:pPr>
            <a:r>
              <a:rPr lang="en-US" sz="2000" kern="0" dirty="0">
                <a:solidFill>
                  <a:srgbClr val="000000"/>
                </a:solidFill>
              </a:rPr>
              <a:t>Users sign in with the same password by using passwords synchronization</a:t>
            </a:r>
          </a:p>
          <a:p>
            <a:pPr marL="228600" lvl="0" indent="-228600"/>
            <a:r>
              <a:rPr lang="en-US" sz="2400" kern="0" dirty="0">
                <a:solidFill>
                  <a:srgbClr val="000000"/>
                </a:solidFill>
              </a:rPr>
              <a:t>Installing Azure AD Connect with express settings:</a:t>
            </a:r>
          </a:p>
          <a:p>
            <a:pPr lvl="1" indent="-228600">
              <a:buSzPct val="100000"/>
            </a:pPr>
            <a:r>
              <a:rPr lang="en-US" sz="2000" kern="0" dirty="0">
                <a:solidFill>
                  <a:srgbClr val="000000"/>
                </a:solidFill>
              </a:rPr>
              <a:t>Installs the synchronization engine</a:t>
            </a:r>
          </a:p>
          <a:p>
            <a:pPr lvl="1" indent="-228600">
              <a:buSzPct val="100000"/>
            </a:pPr>
            <a:r>
              <a:rPr lang="en-US" sz="2000" kern="0" dirty="0">
                <a:solidFill>
                  <a:srgbClr val="000000"/>
                </a:solidFill>
              </a:rPr>
              <a:t>Configures Azure AD Connector</a:t>
            </a:r>
          </a:p>
          <a:p>
            <a:pPr lvl="1" indent="-228600">
              <a:buSzPct val="100000"/>
            </a:pPr>
            <a:r>
              <a:rPr lang="en-US" sz="2000" kern="0" dirty="0">
                <a:solidFill>
                  <a:srgbClr val="000000"/>
                </a:solidFill>
              </a:rPr>
              <a:t>Configures the on-premises AD DS connector</a:t>
            </a:r>
          </a:p>
          <a:p>
            <a:pPr lvl="1" indent="-228600">
              <a:buSzPct val="100000"/>
            </a:pPr>
            <a:r>
              <a:rPr lang="en-US" sz="2000" kern="0" dirty="0">
                <a:solidFill>
                  <a:srgbClr val="000000"/>
                </a:solidFill>
              </a:rPr>
              <a:t>Enables password synchronization</a:t>
            </a:r>
          </a:p>
          <a:p>
            <a:pPr lvl="1" indent="-228600">
              <a:buSzPct val="100000"/>
            </a:pPr>
            <a:r>
              <a:rPr lang="en-US" sz="2000" kern="0" dirty="0">
                <a:solidFill>
                  <a:srgbClr val="000000"/>
                </a:solidFill>
              </a:rPr>
              <a:t>Configures synchronization services</a:t>
            </a:r>
          </a:p>
          <a:p>
            <a:pPr lvl="1" indent="-228600">
              <a:buSzPct val="100000"/>
            </a:pPr>
            <a:r>
              <a:rPr lang="en-US" sz="2000" kern="0" dirty="0">
                <a:solidFill>
                  <a:srgbClr val="000000"/>
                </a:solidFill>
              </a:rPr>
              <a:t>Configures sync services for an Exchange hybrid deployment (optional)</a:t>
            </a:r>
          </a:p>
          <a:p>
            <a:pPr lvl="1" indent="-228600">
              <a:buSzPct val="100000"/>
            </a:pPr>
            <a:r>
              <a:rPr lang="en-US" sz="2000" kern="0" dirty="0">
                <a:solidFill>
                  <a:srgbClr val="000000"/>
                </a:solidFill>
              </a:rPr>
              <a:t>Enables automatic update of Azure AD Connect</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562076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6200419-8973-4661-b376-b117cdd627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Connect customized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select customized settings for the following scenarios:</a:t>
            </a:r>
          </a:p>
          <a:p>
            <a:pPr marL="173736" lvl="1" indent="-228600"/>
            <a:r>
              <a:rPr lang="en-US" kern="0" dirty="0">
                <a:solidFill>
                  <a:srgbClr val="000000"/>
                </a:solidFill>
              </a:rPr>
              <a:t>When you have multiple forests</a:t>
            </a:r>
          </a:p>
          <a:p>
            <a:pPr marL="173736" lvl="1" indent="-228600"/>
            <a:r>
              <a:rPr lang="en-US" kern="0" dirty="0">
                <a:solidFill>
                  <a:srgbClr val="000000"/>
                </a:solidFill>
              </a:rPr>
              <a:t>When you customize your sign-in option, such as AD FS for federation, or use a non-Microsoft identity provider</a:t>
            </a:r>
          </a:p>
          <a:p>
            <a:pPr marL="173736" lvl="1" indent="-228600"/>
            <a:r>
              <a:rPr lang="en-US" kern="0" dirty="0">
                <a:solidFill>
                  <a:srgbClr val="000000"/>
                </a:solidFill>
              </a:rPr>
              <a:t>When you customize synchronization features, such as filtering and </a:t>
            </a:r>
            <a:r>
              <a:rPr lang="en-US" kern="0" dirty="0" err="1">
                <a:solidFill>
                  <a:srgbClr val="000000"/>
                </a:solidFill>
              </a:rPr>
              <a:t>writeback</a:t>
            </a:r>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63942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15d1aa5-d093-4926-b6ea-d6dbb7a343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Installing and configuring Azure AD Connect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kern="0">
                <a:solidFill>
                  <a:srgbClr val="000000"/>
                </a:solidFill>
              </a:rPr>
              <a:t>In this demonstration, you</a:t>
            </a:r>
            <a:r>
              <a:rPr lang="en-IN" kern="0">
                <a:solidFill>
                  <a:srgbClr val="000000"/>
                </a:solidFill>
              </a:rPr>
              <a:t> </a:t>
            </a:r>
            <a:r>
              <a:rPr lang="bs-Latn-BA" kern="0">
                <a:solidFill>
                  <a:srgbClr val="000000"/>
                </a:solidFill>
              </a:rPr>
              <a:t>will </a:t>
            </a:r>
            <a:r>
              <a:rPr lang="en-IN" kern="0">
                <a:solidFill>
                  <a:srgbClr val="000000"/>
                </a:solidFill>
              </a:rPr>
              <a:t>learn how </a:t>
            </a:r>
            <a:r>
              <a:rPr lang="bs-Latn-BA" kern="0">
                <a:solidFill>
                  <a:srgbClr val="000000"/>
                </a:solidFill>
              </a:rPr>
              <a:t>to install, configure</a:t>
            </a:r>
            <a:r>
              <a:rPr lang="en-IN" kern="0">
                <a:solidFill>
                  <a:srgbClr val="000000"/>
                </a:solidFill>
              </a:rPr>
              <a:t>,</a:t>
            </a:r>
            <a:r>
              <a:rPr lang="bs-Latn-BA" kern="0">
                <a:solidFill>
                  <a:srgbClr val="000000"/>
                </a:solidFill>
              </a:rPr>
              <a:t> and run Azure AD Connect</a:t>
            </a:r>
            <a:endParaRPr lang="en-US" kern="0" dirty="0">
              <a:solidFill>
                <a:srgbClr val="000000"/>
              </a:solidFill>
            </a:endParaRPr>
          </a:p>
        </p:txBody>
      </p:sp>
    </p:spTree>
    <p:custDataLst>
      <p:tags r:id="rId1"/>
    </p:custDataLst>
    <p:extLst>
      <p:ext uri="{BB962C8B-B14F-4D97-AF65-F5344CB8AC3E}">
        <p14:creationId xmlns:p14="http://schemas.microsoft.com/office/powerpoint/2010/main" val="423129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fd8897a5-0939-4e55-ac60-e9a65fef7f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Planning and preparing for directory synchronization
Implementing directory synchronization by using Azure AD Connect
Managing identities with directory synchronization</a:t>
            </a:r>
          </a:p>
        </p:txBody>
      </p:sp>
    </p:spTree>
    <p:custDataLst>
      <p:tags r:id="rId1"/>
    </p:custDataLst>
    <p:extLst>
      <p:ext uri="{BB962C8B-B14F-4D97-AF65-F5344CB8AC3E}">
        <p14:creationId xmlns:p14="http://schemas.microsoft.com/office/powerpoint/2010/main" val="2519884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19946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326271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93d8409-022d-4263-925d-3a3f761ff5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Connect monitoring features</a:t>
            </a:r>
          </a:p>
        </p:txBody>
      </p:sp>
      <p:grpSp>
        <p:nvGrpSpPr>
          <p:cNvPr id="4" name="Group 3" descr="The illustration depicts an administrator viewing the Azure AD Connect Health portal. This portal is accessible from the Azure AD Connect Health service running in the cloud with Azure AD. Azure AD Connect Health uses an Azure AD Connect Health agent deployed on the on-premises AD DS/AD FS server.&#10;&#10;&#10;"/>
          <p:cNvGrpSpPr/>
          <p:nvPr/>
        </p:nvGrpSpPr>
        <p:grpSpPr>
          <a:xfrm>
            <a:off x="508066" y="1241463"/>
            <a:ext cx="8076058" cy="5299689"/>
            <a:chOff x="457200" y="1524000"/>
            <a:chExt cx="8076058" cy="5299689"/>
          </a:xfrm>
        </p:grpSpPr>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366" y="1524000"/>
              <a:ext cx="4786892" cy="2611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1842340"/>
              <a:ext cx="806450" cy="806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56535" y="1891583"/>
              <a:ext cx="1295400" cy="369332"/>
            </a:xfrm>
            <a:prstGeom prst="rect">
              <a:avLst/>
            </a:prstGeom>
            <a:noFill/>
          </p:spPr>
          <p:txBody>
            <a:bodyPr wrap="square" rtlCol="0">
              <a:spAutoFit/>
            </a:bodyP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Azure AD</a:t>
              </a:r>
              <a:endParaRPr lang="en-US" dirty="0">
                <a:solidFill>
                  <a:srgbClr val="000000"/>
                </a:solidFill>
                <a:latin typeface="Segoe UI" panose="020B0502040204020203" pitchFamily="34" charset="0"/>
                <a:cs typeface="Segoe UI" panose="020B0502040204020203" pitchFamily="34" charset="0"/>
              </a:endParaRPr>
            </a:p>
          </p:txBody>
        </p:sp>
        <p:cxnSp>
          <p:nvCxnSpPr>
            <p:cNvPr id="8" name="Straight Arrow Connector 7"/>
            <p:cNvCxnSpPr/>
            <p:nvPr/>
          </p:nvCxnSpPr>
          <p:spPr>
            <a:xfrm>
              <a:off x="2057400" y="3124200"/>
              <a:ext cx="1688966"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1829246"/>
              <a:ext cx="1145553" cy="20084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7120" y="3057409"/>
              <a:ext cx="257014" cy="7469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104164" y="2411078"/>
              <a:ext cx="1595438" cy="646331"/>
            </a:xfrm>
            <a:prstGeom prst="rect">
              <a:avLst/>
            </a:prstGeom>
            <a:noFill/>
          </p:spPr>
          <p:txBody>
            <a:bodyPr wrap="square" rtlCol="0">
              <a:spAutoFit/>
            </a:bodyP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Azure AD Connect</a:t>
              </a:r>
              <a:endParaRPr lang="en-US"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457200" y="3844108"/>
              <a:ext cx="1600200" cy="923330"/>
            </a:xfrm>
            <a:prstGeom prst="rect">
              <a:avLst/>
            </a:prstGeom>
            <a:noFill/>
          </p:spPr>
          <p:txBody>
            <a:bodyPr wrap="square" rtlCol="0">
              <a:spAutoFit/>
            </a:bodyPr>
            <a:lstStyle/>
            <a:p>
              <a:pPr lvl="0" algn="ctr" fontAlgn="base">
                <a:spcBef>
                  <a:spcPct val="0"/>
                </a:spcBef>
                <a:spcAft>
                  <a:spcPct val="0"/>
                </a:spcAft>
              </a:pPr>
              <a:r>
                <a:rPr lang="en-US" dirty="0">
                  <a:solidFill>
                    <a:srgbClr val="000000"/>
                  </a:solidFill>
                  <a:latin typeface="Segoe UI" panose="020B0502040204020203" pitchFamily="34" charset="0"/>
                  <a:cs typeface="Segoe UI" panose="020B0502040204020203" pitchFamily="34" charset="0"/>
                </a:rPr>
                <a:t>On-premises AD DS/AD FS server</a:t>
              </a:r>
            </a:p>
          </p:txBody>
        </p:sp>
        <p:sp>
          <p:nvSpPr>
            <p:cNvPr id="13" name="Isosceles Triangle 12"/>
            <p:cNvSpPr/>
            <p:nvPr/>
          </p:nvSpPr>
          <p:spPr>
            <a:xfrm>
              <a:off x="1646964" y="3424203"/>
              <a:ext cx="457200" cy="37345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a:solidFill>
                  <a:srgbClr val="FFFFFF"/>
                </a:solidFill>
              </a:endParaRPr>
            </a:p>
          </p:txBody>
        </p:sp>
        <p:pic>
          <p:nvPicPr>
            <p:cNvPr id="14"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84748" y="2555034"/>
              <a:ext cx="690488" cy="5691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46095" y="2692055"/>
              <a:ext cx="411955" cy="3653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698998" y="3101037"/>
              <a:ext cx="2480781" cy="646331"/>
            </a:xfrm>
            <a:prstGeom prst="rect">
              <a:avLst/>
            </a:prstGeom>
            <a:noFill/>
          </p:spPr>
          <p:txBody>
            <a:bodyPr wrap="square" rtlCol="0">
              <a:spAutoFit/>
            </a:bodyP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Azure AD Connect Health</a:t>
              </a:r>
              <a:endParaRPr lang="en-US" dirty="0">
                <a:solidFill>
                  <a:srgbClr val="000000"/>
                </a:solidFill>
                <a:latin typeface="Segoe UI" panose="020B0502040204020203" pitchFamily="34" charset="0"/>
                <a:cs typeface="Segoe UI" panose="020B0502040204020203" pitchFamily="34" charset="0"/>
              </a:endParaRPr>
            </a:p>
          </p:txBody>
        </p:sp>
        <p:cxnSp>
          <p:nvCxnSpPr>
            <p:cNvPr id="17" name="Straight Arrow Connector 16"/>
            <p:cNvCxnSpPr/>
            <p:nvPr/>
          </p:nvCxnSpPr>
          <p:spPr>
            <a:xfrm>
              <a:off x="6139812" y="4135530"/>
              <a:ext cx="4186" cy="66506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97692" y="4831492"/>
              <a:ext cx="1892612" cy="14764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9484" y="5364776"/>
              <a:ext cx="1439863" cy="14589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54565" y="5569723"/>
              <a:ext cx="349670" cy="6288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91698" y="5826531"/>
              <a:ext cx="1008300" cy="71462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69534" y="5128864"/>
              <a:ext cx="869311" cy="62547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79207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84e98ce-3194-4791-8057-9cfa88cefb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Privileged Identity Management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Azure AD Privileged Identity Management allows you to:</a:t>
            </a:r>
          </a:p>
          <a:p>
            <a:pPr lvl="0"/>
            <a:r>
              <a:rPr lang="en-US" kern="0">
                <a:solidFill>
                  <a:srgbClr val="000000"/>
                </a:solidFill>
              </a:rPr>
              <a:t>Discover which users are the Azure AD administrators</a:t>
            </a:r>
          </a:p>
          <a:p>
            <a:pPr lvl="0"/>
            <a:r>
              <a:rPr lang="en-US" kern="0">
                <a:solidFill>
                  <a:srgbClr val="000000"/>
                </a:solidFill>
              </a:rPr>
              <a:t>Enable on-demand, just-in-time administrative access to directory resources</a:t>
            </a:r>
          </a:p>
          <a:p>
            <a:pPr lvl="0"/>
            <a:r>
              <a:rPr lang="en-US" kern="0">
                <a:solidFill>
                  <a:srgbClr val="000000"/>
                </a:solidFill>
              </a:rPr>
              <a:t>Get reports about administrator access history and the changes in administrator assignments</a:t>
            </a:r>
          </a:p>
          <a:p>
            <a:pPr lvl="0"/>
            <a:r>
              <a:rPr lang="en-US" kern="0">
                <a:solidFill>
                  <a:srgbClr val="000000"/>
                </a:solidFill>
              </a:rPr>
              <a:t>Get alerts about access to a privileged role</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89776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9912f06-565d-454c-b788-319e438b49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Managing identities with directory synchronization</a:t>
            </a:r>
          </a:p>
        </p:txBody>
      </p:sp>
      <p:sp>
        <p:nvSpPr>
          <p:cNvPr id="3" name="Text Placeholder 2"/>
          <p:cNvSpPr>
            <a:spLocks noGrp="1"/>
          </p:cNvSpPr>
          <p:nvPr>
            <p:ph type="body" idx="1"/>
          </p:nvPr>
        </p:nvSpPr>
        <p:spPr/>
        <p:txBody>
          <a:bodyPr/>
          <a:lstStyle/>
          <a:p>
            <a:r>
              <a:rPr lang="en-US"/>
              <a:t>Comparing options for identity synchronization
Managing users with directory synchronization
Managing groups with directory synchronization
Modifying directory synchronization
Monitoring directory synchronization
Troubleshooting directory synchronization</a:t>
            </a:r>
          </a:p>
        </p:txBody>
      </p:sp>
    </p:spTree>
    <p:custDataLst>
      <p:tags r:id="rId1"/>
    </p:custDataLst>
    <p:extLst>
      <p:ext uri="{BB962C8B-B14F-4D97-AF65-F5344CB8AC3E}">
        <p14:creationId xmlns:p14="http://schemas.microsoft.com/office/powerpoint/2010/main" val="811071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267816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2ba1e00-ff7e-4ff9-bba7-3e79f057e1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options for identity synchronization</a:t>
            </a:r>
          </a:p>
        </p:txBody>
      </p:sp>
      <p:graphicFrame>
        <p:nvGraphicFramePr>
          <p:cNvPr id="4" name="Content Placeholder 2"/>
          <p:cNvGraphicFramePr>
            <a:graphicFrameLocks/>
          </p:cNvGraphicFramePr>
          <p:nvPr>
            <p:extLst>
              <p:ext uri="{D42A27DB-BD31-4B8C-83A1-F6EECF244321}">
                <p14:modId xmlns:p14="http://schemas.microsoft.com/office/powerpoint/2010/main" val="1389941023"/>
              </p:ext>
            </p:extLst>
          </p:nvPr>
        </p:nvGraphicFramePr>
        <p:xfrm>
          <a:off x="693495" y="853440"/>
          <a:ext cx="7779947" cy="5954897"/>
        </p:xfrm>
        <a:graphic>
          <a:graphicData uri="http://schemas.openxmlformats.org/drawingml/2006/table">
            <a:tbl>
              <a:tblPr firstRow="1" bandRow="1">
                <a:tableStyleId>{073A0DAA-6AF3-43AB-8588-CEC1D06C72B9}</a:tableStyleId>
              </a:tblPr>
              <a:tblGrid>
                <a:gridCol w="2495261">
                  <a:extLst>
                    <a:ext uri="{9D8B030D-6E8A-4147-A177-3AD203B41FA5}">
                      <a16:colId xmlns:a16="http://schemas.microsoft.com/office/drawing/2014/main" val="20000"/>
                    </a:ext>
                  </a:extLst>
                </a:gridCol>
                <a:gridCol w="1642110">
                  <a:extLst>
                    <a:ext uri="{9D8B030D-6E8A-4147-A177-3AD203B41FA5}">
                      <a16:colId xmlns:a16="http://schemas.microsoft.com/office/drawing/2014/main" val="20001"/>
                    </a:ext>
                  </a:extLst>
                </a:gridCol>
                <a:gridCol w="1820441">
                  <a:extLst>
                    <a:ext uri="{9D8B030D-6E8A-4147-A177-3AD203B41FA5}">
                      <a16:colId xmlns:a16="http://schemas.microsoft.com/office/drawing/2014/main" val="20002"/>
                    </a:ext>
                  </a:extLst>
                </a:gridCol>
                <a:gridCol w="1822135">
                  <a:extLst>
                    <a:ext uri="{9D8B030D-6E8A-4147-A177-3AD203B41FA5}">
                      <a16:colId xmlns:a16="http://schemas.microsoft.com/office/drawing/2014/main" val="20003"/>
                    </a:ext>
                  </a:extLst>
                </a:gridCol>
              </a:tblGrid>
              <a:tr h="820017">
                <a:tc>
                  <a:txBody>
                    <a:bodyPr/>
                    <a:lstStyle/>
                    <a:p>
                      <a:r>
                        <a:rPr lang="en-GB" sz="1200" dirty="0">
                          <a:latin typeface="Segoe UI" panose="020B0502040204020203" pitchFamily="34" charset="0"/>
                          <a:cs typeface="Segoe UI" panose="020B0502040204020203" pitchFamily="34" charset="0"/>
                        </a:rPr>
                        <a:t>Feature</a:t>
                      </a:r>
                      <a:endParaRPr lang="en-US" sz="1200" dirty="0">
                        <a:latin typeface="Segoe UI" panose="020B0502040204020203" pitchFamily="34" charset="0"/>
                        <a:cs typeface="Segoe UI" panose="020B0502040204020203" pitchFamily="34" charset="0"/>
                      </a:endParaRPr>
                    </a:p>
                  </a:txBody>
                  <a:tcPr marL="87786" marR="87786" marT="43893" marB="43893">
                    <a:solidFill>
                      <a:srgbClr val="0070C0"/>
                    </a:solidFill>
                  </a:tcPr>
                </a:tc>
                <a:tc>
                  <a:txBody>
                    <a:bodyPr/>
                    <a:lstStyle/>
                    <a:p>
                      <a:r>
                        <a:rPr lang="en-GB" sz="1200" dirty="0">
                          <a:latin typeface="Segoe UI" panose="020B0502040204020203" pitchFamily="34" charset="0"/>
                          <a:cs typeface="Segoe UI" panose="020B0502040204020203" pitchFamily="34" charset="0"/>
                        </a:rPr>
                        <a:t>Directory synchronization only</a:t>
                      </a:r>
                      <a:endParaRPr lang="en-US" sz="1200" dirty="0">
                        <a:latin typeface="Segoe UI" panose="020B0502040204020203" pitchFamily="34" charset="0"/>
                        <a:cs typeface="Segoe UI" panose="020B0502040204020203" pitchFamily="34" charset="0"/>
                      </a:endParaRPr>
                    </a:p>
                  </a:txBody>
                  <a:tcPr marL="87786" marR="87786" marT="43893" marB="43893">
                    <a:solidFill>
                      <a:srgbClr val="0070C0"/>
                    </a:solidFill>
                  </a:tcPr>
                </a:tc>
                <a:tc>
                  <a:txBody>
                    <a:bodyPr/>
                    <a:lstStyle/>
                    <a:p>
                      <a:r>
                        <a:rPr lang="en-GB" sz="1200" dirty="0">
                          <a:latin typeface="Segoe UI" panose="020B0502040204020203" pitchFamily="34" charset="0"/>
                          <a:cs typeface="Segoe UI" panose="020B0502040204020203" pitchFamily="34" charset="0"/>
                        </a:rPr>
                        <a:t>Directory synchronization </a:t>
                      </a:r>
                      <a:r>
                        <a:rPr lang="en-GB" sz="1200" baseline="0" dirty="0">
                          <a:latin typeface="Segoe UI" panose="020B0502040204020203" pitchFamily="34" charset="0"/>
                          <a:cs typeface="Segoe UI" panose="020B0502040204020203" pitchFamily="34" charset="0"/>
                        </a:rPr>
                        <a:t>with password </a:t>
                      </a:r>
                      <a:r>
                        <a:rPr lang="en-GB" sz="1200" dirty="0">
                          <a:latin typeface="Segoe UI" panose="020B0502040204020203" pitchFamily="34" charset="0"/>
                          <a:cs typeface="Segoe UI" panose="020B0502040204020203" pitchFamily="34" charset="0"/>
                        </a:rPr>
                        <a:t>synchronization</a:t>
                      </a:r>
                      <a:endParaRPr lang="en-US" sz="1200" dirty="0">
                        <a:latin typeface="Segoe UI" panose="020B0502040204020203" pitchFamily="34" charset="0"/>
                        <a:cs typeface="Segoe UI" panose="020B0502040204020203" pitchFamily="34" charset="0"/>
                      </a:endParaRPr>
                    </a:p>
                  </a:txBody>
                  <a:tcPr marL="87786" marR="87786" marT="43893" marB="43893">
                    <a:solidFill>
                      <a:srgbClr val="0070C0"/>
                    </a:solidFill>
                  </a:tcPr>
                </a:tc>
                <a:tc>
                  <a:txBody>
                    <a:bodyPr/>
                    <a:lstStyle/>
                    <a:p>
                      <a:r>
                        <a:rPr lang="en-GB" sz="1200" dirty="0">
                          <a:latin typeface="Segoe UI" panose="020B0502040204020203" pitchFamily="34" charset="0"/>
                          <a:cs typeface="Segoe UI" panose="020B0502040204020203" pitchFamily="34" charset="0"/>
                        </a:rPr>
                        <a:t>Directory synchronization </a:t>
                      </a:r>
                      <a:r>
                        <a:rPr lang="en-GB" sz="1200" baseline="0" dirty="0">
                          <a:latin typeface="Segoe UI" panose="020B0502040204020203" pitchFamily="34" charset="0"/>
                          <a:cs typeface="Segoe UI" panose="020B0502040204020203" pitchFamily="34" charset="0"/>
                        </a:rPr>
                        <a:t>with</a:t>
                      </a:r>
                      <a:br>
                        <a:rPr lang="en-GB" sz="1200" baseline="0" dirty="0">
                          <a:latin typeface="Segoe UI" panose="020B0502040204020203" pitchFamily="34" charset="0"/>
                          <a:cs typeface="Segoe UI" panose="020B0502040204020203" pitchFamily="34" charset="0"/>
                        </a:rPr>
                      </a:br>
                      <a:r>
                        <a:rPr lang="en-GB" sz="1200" dirty="0">
                          <a:latin typeface="Segoe UI" panose="020B0502040204020203" pitchFamily="34" charset="0"/>
                          <a:cs typeface="Segoe UI" panose="020B0502040204020203" pitchFamily="34" charset="0"/>
                        </a:rPr>
                        <a:t>SSO</a:t>
                      </a:r>
                      <a:endParaRPr lang="en-US" sz="1200" dirty="0">
                        <a:latin typeface="Segoe UI" panose="020B0502040204020203" pitchFamily="34" charset="0"/>
                        <a:cs typeface="Segoe UI" panose="020B0502040204020203" pitchFamily="34" charset="0"/>
                      </a:endParaRPr>
                    </a:p>
                  </a:txBody>
                  <a:tcPr marL="87786" marR="87786" marT="43893" marB="43893">
                    <a:solidFill>
                      <a:srgbClr val="0070C0"/>
                    </a:solidFill>
                  </a:tcPr>
                </a:tc>
                <a:extLst>
                  <a:ext uri="{0D108BD9-81ED-4DB2-BD59-A6C34878D82A}">
                    <a16:rowId xmlns:a16="http://schemas.microsoft.com/office/drawing/2014/main" val="10000"/>
                  </a:ext>
                </a:extLst>
              </a:tr>
              <a:tr h="461735">
                <a:tc>
                  <a:txBody>
                    <a:bodyPr/>
                    <a:lstStyle/>
                    <a:p>
                      <a:r>
                        <a:rPr lang="en-GB" sz="1200" dirty="0">
                          <a:latin typeface="Segoe UI" panose="020B0502040204020203" pitchFamily="34" charset="0"/>
                          <a:cs typeface="Segoe UI" panose="020B0502040204020203" pitchFamily="34" charset="0"/>
                        </a:rPr>
                        <a:t>Sync users,</a:t>
                      </a:r>
                      <a:r>
                        <a:rPr lang="en-GB" sz="1200" baseline="0" dirty="0">
                          <a:latin typeface="Segoe UI" panose="020B0502040204020203" pitchFamily="34" charset="0"/>
                          <a:cs typeface="Segoe UI" panose="020B0502040204020203" pitchFamily="34" charset="0"/>
                        </a:rPr>
                        <a:t> groups, and contacts with Azure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1"/>
                  </a:ext>
                </a:extLst>
              </a:tr>
              <a:tr h="452423">
                <a:tc>
                  <a:txBody>
                    <a:bodyPr/>
                    <a:lstStyle/>
                    <a:p>
                      <a:r>
                        <a:rPr lang="en-GB" sz="1200" dirty="0">
                          <a:latin typeface="Segoe UI" panose="020B0502040204020203" pitchFamily="34" charset="0"/>
                          <a:cs typeface="Segoe UI" panose="020B0502040204020203" pitchFamily="34" charset="0"/>
                        </a:rPr>
                        <a:t>Sync incremental</a:t>
                      </a:r>
                      <a:r>
                        <a:rPr lang="en-GB" sz="1200" baseline="0" dirty="0">
                          <a:latin typeface="Segoe UI" panose="020B0502040204020203" pitchFamily="34" charset="0"/>
                          <a:cs typeface="Segoe UI" panose="020B0502040204020203" pitchFamily="34" charset="0"/>
                        </a:rPr>
                        <a:t> updates with Azure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2"/>
                  </a:ext>
                </a:extLst>
              </a:tr>
              <a:tr h="461735">
                <a:tc>
                  <a:txBody>
                    <a:bodyPr/>
                    <a:lstStyle/>
                    <a:p>
                      <a:r>
                        <a:rPr lang="en-GB" sz="1200" dirty="0">
                          <a:latin typeface="Segoe UI" panose="020B0502040204020203" pitchFamily="34" charset="0"/>
                          <a:cs typeface="Segoe UI" panose="020B0502040204020203" pitchFamily="34" charset="0"/>
                        </a:rPr>
                        <a:t>Enable</a:t>
                      </a:r>
                      <a:r>
                        <a:rPr lang="en-GB" sz="1200" baseline="0" dirty="0">
                          <a:latin typeface="Segoe UI" panose="020B0502040204020203" pitchFamily="34" charset="0"/>
                          <a:cs typeface="Segoe UI" panose="020B0502040204020203" pitchFamily="34" charset="0"/>
                        </a:rPr>
                        <a:t> hybrid Office 365 scenarios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limited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FFC000"/>
                    </a:solidFill>
                  </a:tcPr>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limited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FFC000"/>
                    </a:solidFill>
                  </a:tcPr>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full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3"/>
                  </a:ext>
                </a:extLst>
              </a:tr>
              <a:tr h="461735">
                <a:tc>
                  <a:txBody>
                    <a:bodyPr/>
                    <a:lstStyle/>
                    <a:p>
                      <a:r>
                        <a:rPr lang="en-GB" sz="1200" dirty="0">
                          <a:latin typeface="Segoe UI" panose="020B0502040204020203" pitchFamily="34" charset="0"/>
                          <a:cs typeface="Segoe UI" panose="020B0502040204020203" pitchFamily="34" charset="0"/>
                        </a:rPr>
                        <a:t>Users</a:t>
                      </a:r>
                      <a:r>
                        <a:rPr lang="en-GB" sz="1200" baseline="0" dirty="0">
                          <a:latin typeface="Segoe UI" panose="020B0502040204020203" pitchFamily="34" charset="0"/>
                          <a:cs typeface="Segoe UI" panose="020B0502040204020203" pitchFamily="34" charset="0"/>
                        </a:rPr>
                        <a:t> can sign in with on-premises credentials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4"/>
                  </a:ext>
                </a:extLst>
              </a:tr>
              <a:tr h="452423">
                <a:tc>
                  <a:txBody>
                    <a:bodyPr/>
                    <a:lstStyle/>
                    <a:p>
                      <a:r>
                        <a:rPr lang="en-GB" sz="1200" dirty="0">
                          <a:latin typeface="Segoe UI" panose="020B0502040204020203" pitchFamily="34" charset="0"/>
                          <a:cs typeface="Segoe UI" panose="020B0502040204020203" pitchFamily="34" charset="0"/>
                        </a:rPr>
                        <a:t>Reduce password </a:t>
                      </a:r>
                      <a:r>
                        <a:rPr lang="en-GB" sz="1200" baseline="0" dirty="0">
                          <a:latin typeface="Segoe UI" panose="020B0502040204020203" pitchFamily="34" charset="0"/>
                          <a:cs typeface="Segoe UI" panose="020B0502040204020203" pitchFamily="34" charset="0"/>
                        </a:rPr>
                        <a:t>administration costs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5"/>
                  </a:ext>
                </a:extLst>
              </a:tr>
              <a:tr h="461735">
                <a:tc>
                  <a:txBody>
                    <a:bodyPr/>
                    <a:lstStyle/>
                    <a:p>
                      <a:r>
                        <a:rPr lang="en-GB" sz="1200" dirty="0">
                          <a:latin typeface="Segoe UI" panose="020B0502040204020203" pitchFamily="34" charset="0"/>
                          <a:cs typeface="Segoe UI" panose="020B0502040204020203" pitchFamily="34" charset="0"/>
                        </a:rPr>
                        <a:t>Control password policies from an on-premises directory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6"/>
                  </a:ext>
                </a:extLst>
              </a:tr>
              <a:tr h="452423">
                <a:tc>
                  <a:txBody>
                    <a:bodyPr/>
                    <a:lstStyle/>
                    <a:p>
                      <a:r>
                        <a:rPr lang="en-GB" sz="1200" dirty="0">
                          <a:latin typeface="Segoe UI" panose="020B0502040204020203" pitchFamily="34" charset="0"/>
                          <a:cs typeface="Segoe UI" panose="020B0502040204020203" pitchFamily="34" charset="0"/>
                        </a:rPr>
                        <a:t>Enable cloud-based</a:t>
                      </a:r>
                      <a:r>
                        <a:rPr lang="en-GB" sz="1200" baseline="0" dirty="0">
                          <a:latin typeface="Segoe UI" panose="020B0502040204020203" pitchFamily="34" charset="0"/>
                          <a:cs typeface="Segoe UI" panose="020B0502040204020203" pitchFamily="34" charset="0"/>
                        </a:rPr>
                        <a:t> MFA</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7"/>
                  </a:ext>
                </a:extLst>
              </a:tr>
              <a:tr h="271610">
                <a:tc>
                  <a:txBody>
                    <a:bodyPr/>
                    <a:lstStyle/>
                    <a:p>
                      <a:r>
                        <a:rPr lang="en-GB" sz="1200" dirty="0">
                          <a:latin typeface="Segoe UI" panose="020B0502040204020203" pitchFamily="34" charset="0"/>
                          <a:cs typeface="Segoe UI" panose="020B0502040204020203" pitchFamily="34" charset="0"/>
                        </a:rPr>
                        <a:t>Enable on-premises</a:t>
                      </a:r>
                      <a:r>
                        <a:rPr lang="en-GB" sz="1200" baseline="0" dirty="0">
                          <a:latin typeface="Segoe UI" panose="020B0502040204020203" pitchFamily="34" charset="0"/>
                          <a:cs typeface="Segoe UI" panose="020B0502040204020203" pitchFamily="34" charset="0"/>
                        </a:rPr>
                        <a:t> MFA</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8"/>
                  </a:ext>
                </a:extLst>
              </a:tr>
              <a:tr h="461735">
                <a:tc>
                  <a:txBody>
                    <a:bodyPr/>
                    <a:lstStyle/>
                    <a:p>
                      <a:r>
                        <a:rPr lang="en-GB" sz="1200" dirty="0">
                          <a:latin typeface="Segoe UI" panose="020B0502040204020203" pitchFamily="34" charset="0"/>
                          <a:cs typeface="Segoe UI" panose="020B0502040204020203" pitchFamily="34" charset="0"/>
                        </a:rPr>
                        <a:t>Authenticate</a:t>
                      </a:r>
                      <a:r>
                        <a:rPr lang="en-GB" sz="1200" baseline="0" dirty="0">
                          <a:latin typeface="Segoe UI" panose="020B0502040204020203" pitchFamily="34" charset="0"/>
                          <a:cs typeface="Segoe UI" panose="020B0502040204020203" pitchFamily="34" charset="0"/>
                        </a:rPr>
                        <a:t> against on-premises directory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9"/>
                  </a:ext>
                </a:extLst>
              </a:tr>
              <a:tr h="461735">
                <a:tc>
                  <a:txBody>
                    <a:bodyPr/>
                    <a:lstStyle/>
                    <a:p>
                      <a:r>
                        <a:rPr lang="en-GB" sz="1200" dirty="0">
                          <a:latin typeface="Segoe UI" panose="020B0502040204020203" pitchFamily="34" charset="0"/>
                          <a:cs typeface="Segoe UI" panose="020B0502040204020203" pitchFamily="34" charset="0"/>
                        </a:rPr>
                        <a:t>Implement</a:t>
                      </a:r>
                      <a:r>
                        <a:rPr lang="en-GB" sz="1200" baseline="0" dirty="0">
                          <a:latin typeface="Segoe UI" panose="020B0502040204020203" pitchFamily="34" charset="0"/>
                          <a:cs typeface="Segoe UI" panose="020B0502040204020203" pitchFamily="34" charset="0"/>
                        </a:rPr>
                        <a:t> SSO with  organizational credentials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10"/>
                  </a:ext>
                </a:extLst>
              </a:tr>
              <a:tr h="271610">
                <a:tc>
                  <a:txBody>
                    <a:bodyPr/>
                    <a:lstStyle/>
                    <a:p>
                      <a:r>
                        <a:rPr lang="en-GB" sz="1200" dirty="0">
                          <a:latin typeface="Segoe UI" panose="020B0502040204020203" pitchFamily="34" charset="0"/>
                          <a:cs typeface="Segoe UI" panose="020B0502040204020203" pitchFamily="34" charset="0"/>
                        </a:rPr>
                        <a:t>Customize</a:t>
                      </a:r>
                      <a:r>
                        <a:rPr lang="en-GB" sz="1200" baseline="0" dirty="0">
                          <a:latin typeface="Segoe UI" panose="020B0502040204020203" pitchFamily="34" charset="0"/>
                          <a:cs typeface="Segoe UI" panose="020B0502040204020203" pitchFamily="34" charset="0"/>
                        </a:rPr>
                        <a:t> the sign-in page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11"/>
                  </a:ext>
                </a:extLst>
              </a:tr>
              <a:tr h="461735">
                <a:tc>
                  <a:txBody>
                    <a:bodyPr/>
                    <a:lstStyle/>
                    <a:p>
                      <a:r>
                        <a:rPr lang="en-GB" sz="1200" dirty="0">
                          <a:latin typeface="Segoe UI" panose="020B0502040204020203" pitchFamily="34" charset="0"/>
                          <a:cs typeface="Segoe UI" panose="020B0502040204020203" pitchFamily="34" charset="0"/>
                        </a:rPr>
                        <a:t>Limit access</a:t>
                      </a:r>
                      <a:r>
                        <a:rPr lang="en-GB" sz="1200" baseline="0" dirty="0">
                          <a:latin typeface="Segoe UI" panose="020B0502040204020203" pitchFamily="34" charset="0"/>
                          <a:cs typeface="Segoe UI" panose="020B0502040204020203" pitchFamily="34" charset="0"/>
                        </a:rPr>
                        <a:t> to services based on location or client type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1600014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d28d643-b18d-4f0e-8b63-028f866a15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users with directory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After you deploy Azure AD Connect successfully and enable scheduled synchronization, perform these required management tasks to ensure users synchronize efficiently:</a:t>
            </a:r>
          </a:p>
          <a:p>
            <a:pPr marL="173736" lvl="1" indent="-228600"/>
            <a:r>
              <a:rPr lang="en-US" kern="0" dirty="0">
                <a:solidFill>
                  <a:srgbClr val="000000"/>
                </a:solidFill>
              </a:rPr>
              <a:t>User </a:t>
            </a:r>
            <a:r>
              <a:rPr lang="en-US" kern="0" dirty="0" err="1">
                <a:solidFill>
                  <a:srgbClr val="000000"/>
                </a:solidFill>
              </a:rPr>
              <a:t>writeback</a:t>
            </a:r>
            <a:endParaRPr lang="en-US" kern="0" dirty="0">
              <a:solidFill>
                <a:srgbClr val="000000"/>
              </a:solidFill>
            </a:endParaRPr>
          </a:p>
          <a:p>
            <a:pPr marL="173736" lvl="1" indent="-228600"/>
            <a:r>
              <a:rPr lang="en-US" kern="0" dirty="0">
                <a:solidFill>
                  <a:srgbClr val="000000"/>
                </a:solidFill>
              </a:rPr>
              <a:t>Password </a:t>
            </a:r>
            <a:r>
              <a:rPr lang="en-US" kern="0" dirty="0" err="1">
                <a:solidFill>
                  <a:srgbClr val="000000"/>
                </a:solidFill>
              </a:rPr>
              <a:t>writeback</a:t>
            </a:r>
            <a:endParaRPr lang="en-US" kern="0" dirty="0">
              <a:solidFill>
                <a:srgbClr val="000000"/>
              </a:solidFill>
            </a:endParaRPr>
          </a:p>
          <a:p>
            <a:pPr marL="173736" lvl="1" indent="-228600"/>
            <a:r>
              <a:rPr lang="en-US" kern="0" dirty="0">
                <a:solidFill>
                  <a:srgbClr val="000000"/>
                </a:solidFill>
              </a:rPr>
              <a:t>Device </a:t>
            </a:r>
            <a:r>
              <a:rPr lang="en-US" kern="0" dirty="0" err="1">
                <a:solidFill>
                  <a:srgbClr val="000000"/>
                </a:solidFill>
              </a:rPr>
              <a:t>writeback</a:t>
            </a:r>
            <a:endParaRPr lang="en-US" kern="0" dirty="0">
              <a:solidFill>
                <a:srgbClr val="000000"/>
              </a:solidFill>
            </a:endParaRPr>
          </a:p>
          <a:p>
            <a:pPr marL="173736" lvl="1" indent="-228600"/>
            <a:r>
              <a:rPr lang="en-US" kern="0" dirty="0">
                <a:solidFill>
                  <a:srgbClr val="000000"/>
                </a:solidFill>
              </a:rPr>
              <a:t>Primary SMTP address management</a:t>
            </a:r>
          </a:p>
          <a:p>
            <a:pPr marL="173736" lvl="1" indent="-228600"/>
            <a:r>
              <a:rPr lang="en-US" kern="0" dirty="0">
                <a:solidFill>
                  <a:srgbClr val="000000"/>
                </a:solidFill>
              </a:rPr>
              <a:t>Recovery from accidental deletions</a:t>
            </a:r>
          </a:p>
          <a:p>
            <a:pPr marL="173736" lvl="1" indent="-228600"/>
            <a:r>
              <a:rPr lang="en-US" kern="0" dirty="0">
                <a:solidFill>
                  <a:srgbClr val="000000"/>
                </a:solidFill>
              </a:rPr>
              <a:t>Recovery from unsynchronized deletions</a:t>
            </a:r>
          </a:p>
          <a:p>
            <a:pPr marL="173736" lvl="1" indent="-228600"/>
            <a:r>
              <a:rPr lang="en-US" kern="0" dirty="0">
                <a:solidFill>
                  <a:srgbClr val="000000"/>
                </a:solidFill>
              </a:rPr>
              <a:t>Accidental account deletion</a:t>
            </a:r>
          </a:p>
          <a:p>
            <a:pPr marL="173736" lvl="1" indent="-228600"/>
            <a:r>
              <a:rPr lang="en-US" kern="0" dirty="0">
                <a:solidFill>
                  <a:srgbClr val="000000"/>
                </a:solidFill>
              </a:rPr>
              <a:t>Bulk activation of new accounts</a:t>
            </a:r>
          </a:p>
        </p:txBody>
      </p:sp>
    </p:spTree>
    <p:custDataLst>
      <p:tags r:id="rId1"/>
    </p:custDataLst>
    <p:extLst>
      <p:ext uri="{BB962C8B-B14F-4D97-AF65-F5344CB8AC3E}">
        <p14:creationId xmlns:p14="http://schemas.microsoft.com/office/powerpoint/2010/main" val="3028341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46154a3-a076-4b55-b9c3-c6f6e3f0dc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groups with directory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group writeback feature writes groups from Azure AD to on-premises AD DS</a:t>
            </a:r>
          </a:p>
          <a:p>
            <a:pPr lvl="0"/>
            <a:r>
              <a:rPr lang="en-IN" kern="0">
                <a:solidFill>
                  <a:srgbClr val="000000"/>
                </a:solidFill>
              </a:rPr>
              <a:t>The c</a:t>
            </a:r>
            <a:r>
              <a:rPr lang="bs-Latn-BA" kern="0">
                <a:solidFill>
                  <a:srgbClr val="000000"/>
                </a:solidFill>
              </a:rPr>
              <a:t>mdlet </a:t>
            </a:r>
            <a:r>
              <a:rPr lang="en-US" b="1" kern="0">
                <a:solidFill>
                  <a:srgbClr val="000000"/>
                </a:solidFill>
              </a:rPr>
              <a:t>Initialize-ADSyncGroupWriteBack</a:t>
            </a:r>
            <a:r>
              <a:rPr lang="en-US" kern="0">
                <a:solidFill>
                  <a:srgbClr val="000000"/>
                </a:solidFill>
              </a:rPr>
              <a:t> prepares AD DS automatically</a:t>
            </a:r>
            <a:r>
              <a:rPr lang="bs-Latn-BA" kern="0">
                <a:solidFill>
                  <a:srgbClr val="000000"/>
                </a:solidFill>
              </a:rPr>
              <a:t> for group writeback</a:t>
            </a:r>
            <a:endParaRPr lang="en-US" kern="0">
              <a:solidFill>
                <a:srgbClr val="000000"/>
              </a:solidFill>
            </a:endParaRPr>
          </a:p>
          <a:p>
            <a:pPr lvl="0"/>
            <a:r>
              <a:rPr lang="en-US" kern="0">
                <a:solidFill>
                  <a:srgbClr val="000000"/>
                </a:solidFill>
              </a:rPr>
              <a:t>The OU where on-premises AD DS</a:t>
            </a:r>
            <a:r>
              <a:rPr lang="en-US" b="1" kern="0">
                <a:solidFill>
                  <a:srgbClr val="000000"/>
                </a:solidFill>
              </a:rPr>
              <a:t> </a:t>
            </a:r>
            <a:r>
              <a:rPr lang="en-US" kern="0">
                <a:solidFill>
                  <a:srgbClr val="000000"/>
                </a:solidFill>
              </a:rPr>
              <a:t>stores the cloud groups is</a:t>
            </a:r>
            <a:r>
              <a:rPr lang="en-US" b="1" kern="0">
                <a:solidFill>
                  <a:srgbClr val="000000"/>
                </a:solidFill>
              </a:rPr>
              <a:t> $groupOU</a:t>
            </a:r>
          </a:p>
          <a:p>
            <a:pPr lvl="0"/>
            <a:r>
              <a:rPr lang="bs-Latn-BA" kern="0">
                <a:solidFill>
                  <a:srgbClr val="000000"/>
                </a:solidFill>
              </a:rPr>
              <a:t>G</a:t>
            </a:r>
            <a:r>
              <a:rPr lang="en-US" kern="0">
                <a:solidFill>
                  <a:srgbClr val="000000"/>
                </a:solidFill>
              </a:rPr>
              <a:t>roups</a:t>
            </a:r>
            <a:r>
              <a:rPr lang="bs-Latn-BA" kern="0">
                <a:solidFill>
                  <a:srgbClr val="000000"/>
                </a:solidFill>
              </a:rPr>
              <a:t> from Azure AD</a:t>
            </a:r>
            <a:r>
              <a:rPr lang="en-US" kern="0">
                <a:solidFill>
                  <a:srgbClr val="000000"/>
                </a:solidFill>
              </a:rPr>
              <a:t> are represented as distribution groups in on-premises AD DS</a:t>
            </a:r>
            <a:endParaRPr lang="bs-Latn-BA" kern="0">
              <a:solidFill>
                <a:srgbClr val="000000"/>
              </a:solidFill>
            </a:endParaRPr>
          </a:p>
          <a:p>
            <a:pPr lvl="0"/>
            <a:r>
              <a:rPr lang="en-US" kern="0">
                <a:solidFill>
                  <a:srgbClr val="000000"/>
                </a:solidFill>
              </a:rPr>
              <a:t>An Azure AD Premium license is required if you enable a group writeback without the Exchange Server hybrid writeback feature</a:t>
            </a:r>
          </a:p>
          <a:p>
            <a:pPr lvl="0"/>
            <a:endParaRPr lang="en-US" kern="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71886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b5b9211-fd87-43a9-b019-7b19c0cecf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directory synchronization</a:t>
            </a:r>
          </a:p>
        </p:txBody>
      </p:sp>
      <p:sp>
        <p:nvSpPr>
          <p:cNvPr id="4" name="Content Placeholder 2"/>
          <p:cNvSpPr txBox="1">
            <a:spLocks/>
          </p:cNvSpPr>
          <p:nvPr/>
        </p:nvSpPr>
        <p:spPr>
          <a:xfrm>
            <a:off x="458787" y="1021214"/>
            <a:ext cx="8478735"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Filtering configuration types that you apply to Azure AD Connect include:</a:t>
            </a:r>
          </a:p>
          <a:p>
            <a:pPr marL="173736" lvl="1" indent="-228600">
              <a:buSzPct val="100000"/>
            </a:pPr>
            <a:r>
              <a:rPr lang="en-US" kern="0" dirty="0">
                <a:solidFill>
                  <a:srgbClr val="000000"/>
                </a:solidFill>
              </a:rPr>
              <a:t>Domain:</a:t>
            </a:r>
          </a:p>
          <a:p>
            <a:pPr marL="457200" lvl="2" indent="-228600">
              <a:buSzPct val="100000"/>
            </a:pPr>
            <a:r>
              <a:rPr lang="en-US" kern="0" dirty="0">
                <a:solidFill>
                  <a:srgbClr val="000000"/>
                </a:solidFill>
              </a:rPr>
              <a:t>Allows you to select which AD DS domains are allowed to synchronize to Azure AD</a:t>
            </a:r>
          </a:p>
          <a:p>
            <a:pPr marL="457200" lvl="2" indent="-228600">
              <a:buSzPct val="100000"/>
            </a:pPr>
            <a:r>
              <a:rPr lang="en-US" kern="0" dirty="0">
                <a:solidFill>
                  <a:srgbClr val="000000"/>
                </a:solidFill>
              </a:rPr>
              <a:t>Uses Azure AD Connect or Synchronization Service Manager </a:t>
            </a:r>
          </a:p>
          <a:p>
            <a:pPr marL="173736" lvl="1" indent="-228600">
              <a:buSzPct val="100000"/>
            </a:pPr>
            <a:r>
              <a:rPr lang="en-US" kern="0" dirty="0">
                <a:solidFill>
                  <a:srgbClr val="000000"/>
                </a:solidFill>
              </a:rPr>
              <a:t>OU:</a:t>
            </a:r>
          </a:p>
          <a:p>
            <a:pPr marL="457200" lvl="2" indent="-228600">
              <a:buSzPct val="100000"/>
            </a:pPr>
            <a:r>
              <a:rPr lang="en-US" kern="0" dirty="0">
                <a:solidFill>
                  <a:srgbClr val="000000"/>
                </a:solidFill>
              </a:rPr>
              <a:t>Allows you to select which OUs in AD DS are allowed to synchronize to Azure AD</a:t>
            </a:r>
          </a:p>
          <a:p>
            <a:pPr marL="457200" lvl="2" indent="-228600">
              <a:buSzPct val="100000"/>
            </a:pPr>
            <a:r>
              <a:rPr lang="en-US" kern="0" dirty="0">
                <a:solidFill>
                  <a:srgbClr val="000000"/>
                </a:solidFill>
              </a:rPr>
              <a:t>Uses Azure AD Connect or Synchronization Service Manager</a:t>
            </a:r>
          </a:p>
          <a:p>
            <a:pPr marL="173736" lvl="1" indent="-228600">
              <a:buSzPct val="100000"/>
            </a:pPr>
            <a:r>
              <a:rPr lang="en-US" kern="0" dirty="0">
                <a:solidFill>
                  <a:srgbClr val="000000"/>
                </a:solidFill>
              </a:rPr>
              <a:t>Attribute:</a:t>
            </a:r>
          </a:p>
          <a:p>
            <a:pPr marL="457200" lvl="2" indent="-228600">
              <a:buSzPct val="100000"/>
            </a:pPr>
            <a:r>
              <a:rPr lang="en-US" kern="0" dirty="0">
                <a:solidFill>
                  <a:srgbClr val="000000"/>
                </a:solidFill>
              </a:rPr>
              <a:t>Allows you to control which objects in AD DS should synchronize to the Azure AD based on criteria of the objects’ attributes</a:t>
            </a:r>
          </a:p>
          <a:p>
            <a:pPr marL="457200" lvl="2" indent="-228600">
              <a:buSzPct val="100000"/>
            </a:pPr>
            <a:r>
              <a:rPr lang="en-US" kern="0" dirty="0">
                <a:solidFill>
                  <a:srgbClr val="000000"/>
                </a:solidFill>
              </a:rPr>
              <a:t>Uses Synchronization Rules Editor</a:t>
            </a:r>
          </a:p>
        </p:txBody>
      </p:sp>
    </p:spTree>
    <p:custDataLst>
      <p:tags r:id="rId1"/>
    </p:custDataLst>
    <p:extLst>
      <p:ext uri="{BB962C8B-B14F-4D97-AF65-F5344CB8AC3E}">
        <p14:creationId xmlns:p14="http://schemas.microsoft.com/office/powerpoint/2010/main" val="413082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dc83416-a542-4bff-83df-21a44a53ff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Planning and preparing for directory synchronization</a:t>
            </a:r>
          </a:p>
        </p:txBody>
      </p:sp>
      <p:sp>
        <p:nvSpPr>
          <p:cNvPr id="3" name="Text Placeholder 2"/>
          <p:cNvSpPr>
            <a:spLocks noGrp="1"/>
          </p:cNvSpPr>
          <p:nvPr>
            <p:ph type="body" idx="1"/>
          </p:nvPr>
        </p:nvSpPr>
        <p:spPr/>
        <p:txBody>
          <a:bodyPr/>
          <a:lstStyle/>
          <a:p>
            <a:r>
              <a:rPr lang="en-US"/>
              <a:t>Extending the scope of AD DS
Azure AD as an authentication system
Overview of directory synchronization
Planning directory synchronization
Prerequisites and preparation for directory synchronization
Configuring a tenant for directory synchronization
AD FS and Azure AD</a:t>
            </a:r>
          </a:p>
        </p:txBody>
      </p:sp>
    </p:spTree>
    <p:custDataLst>
      <p:tags r:id="rId1"/>
    </p:custDataLst>
    <p:extLst>
      <p:ext uri="{BB962C8B-B14F-4D97-AF65-F5344CB8AC3E}">
        <p14:creationId xmlns:p14="http://schemas.microsoft.com/office/powerpoint/2010/main" val="2860000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f960f4fa-c451-48d0-92b6-11e7bf2ec9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Monitoring directory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Tools to monitor directory synchronization:</a:t>
            </a:r>
          </a:p>
          <a:p>
            <a:pPr marL="173736" lvl="1" indent="-228600">
              <a:spcAft>
                <a:spcPts val="600"/>
              </a:spcAft>
            </a:pPr>
            <a:r>
              <a:rPr lang="en-US" kern="0" dirty="0">
                <a:solidFill>
                  <a:srgbClr val="000000"/>
                </a:solidFill>
              </a:rPr>
              <a:t>Operations Manager—use the System Center Management Pack for Azure</a:t>
            </a:r>
          </a:p>
          <a:p>
            <a:pPr marL="173736" lvl="1" indent="-228600">
              <a:spcAft>
                <a:spcPts val="600"/>
              </a:spcAft>
            </a:pPr>
            <a:r>
              <a:rPr lang="en-US" kern="0" dirty="0">
                <a:solidFill>
                  <a:srgbClr val="000000"/>
                </a:solidFill>
              </a:rPr>
              <a:t>The </a:t>
            </a:r>
            <a:r>
              <a:rPr lang="bs-Latn-BA" kern="0" dirty="0">
                <a:solidFill>
                  <a:srgbClr val="000000"/>
                </a:solidFill>
              </a:rPr>
              <a:t>Azure </a:t>
            </a:r>
            <a:r>
              <a:rPr lang="en-US" kern="0" dirty="0">
                <a:solidFill>
                  <a:srgbClr val="000000"/>
                </a:solidFill>
              </a:rPr>
              <a:t>classic</a:t>
            </a:r>
            <a:r>
              <a:rPr lang="bs-Latn-BA" kern="0" dirty="0">
                <a:solidFill>
                  <a:srgbClr val="000000"/>
                </a:solidFill>
              </a:rPr>
              <a:t> portal</a:t>
            </a:r>
            <a:endParaRPr lang="en-US" kern="0" dirty="0">
              <a:solidFill>
                <a:srgbClr val="000000"/>
              </a:solidFill>
            </a:endParaRPr>
          </a:p>
          <a:p>
            <a:pPr marL="173736" lvl="1" indent="-228600">
              <a:spcAft>
                <a:spcPts val="600"/>
              </a:spcAft>
            </a:pPr>
            <a:r>
              <a:rPr lang="en-US" kern="0" dirty="0">
                <a:solidFill>
                  <a:srgbClr val="000000"/>
                </a:solidFill>
              </a:rPr>
              <a:t>Windows PowerShell</a:t>
            </a:r>
          </a:p>
          <a:p>
            <a:pPr marL="173736" lvl="1" indent="-228600">
              <a:spcAft>
                <a:spcPts val="600"/>
              </a:spcAft>
            </a:pPr>
            <a:r>
              <a:rPr lang="en-US" kern="0" dirty="0">
                <a:solidFill>
                  <a:srgbClr val="000000"/>
                </a:solidFill>
              </a:rPr>
              <a:t>Synchronization Service Manager</a:t>
            </a:r>
          </a:p>
          <a:p>
            <a:pPr marL="173736" lvl="1" indent="-228600">
              <a:spcAft>
                <a:spcPts val="600"/>
              </a:spcAft>
            </a:pPr>
            <a:r>
              <a:rPr lang="en-US" kern="0" dirty="0">
                <a:solidFill>
                  <a:srgbClr val="000000"/>
                </a:solidFill>
              </a:rPr>
              <a:t>Event logs</a:t>
            </a:r>
          </a:p>
          <a:p>
            <a:pPr lvl="1"/>
            <a:endParaRPr lang="en-US" kern="0" dirty="0">
              <a:solidFill>
                <a:srgbClr val="000000"/>
              </a:solidFill>
            </a:endParaRPr>
          </a:p>
        </p:txBody>
      </p:sp>
    </p:spTree>
    <p:custDataLst>
      <p:tags r:id="rId1"/>
    </p:custDataLst>
    <p:extLst>
      <p:ext uri="{BB962C8B-B14F-4D97-AF65-F5344CB8AC3E}">
        <p14:creationId xmlns:p14="http://schemas.microsoft.com/office/powerpoint/2010/main" val="2276679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f416726a-09ef-4968-a156-8534cd9585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Troubleshooting directory synchronization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Troubleshooting tasks for directory synchronization include:</a:t>
            </a:r>
          </a:p>
          <a:p>
            <a:pPr marL="365760" lvl="1"/>
            <a:r>
              <a:rPr lang="en-US" kern="0" dirty="0">
                <a:solidFill>
                  <a:srgbClr val="000000"/>
                </a:solidFill>
              </a:rPr>
              <a:t>Analyzing logs for errors</a:t>
            </a:r>
          </a:p>
          <a:p>
            <a:pPr marL="365760" lvl="1"/>
            <a:r>
              <a:rPr lang="en-US" kern="0" dirty="0">
                <a:solidFill>
                  <a:srgbClr val="000000"/>
                </a:solidFill>
              </a:rPr>
              <a:t>Remediating synchronization errors with the tool </a:t>
            </a:r>
          </a:p>
          <a:p>
            <a:pPr lvl="0"/>
            <a:r>
              <a:rPr lang="en-US" kern="0" dirty="0">
                <a:solidFill>
                  <a:srgbClr val="000000"/>
                </a:solidFill>
              </a:rPr>
              <a:t>Typical issues that can lead to problems include:</a:t>
            </a:r>
          </a:p>
          <a:p>
            <a:pPr marL="365760" lvl="1"/>
            <a:r>
              <a:rPr lang="en-US" kern="0" dirty="0">
                <a:solidFill>
                  <a:srgbClr val="000000"/>
                </a:solidFill>
              </a:rPr>
              <a:t>Installation errors, such as using incorrect on-premises or </a:t>
            </a:r>
            <a:r>
              <a:rPr lang="bs-Latn-BA" kern="0" dirty="0">
                <a:solidFill>
                  <a:srgbClr val="000000"/>
                </a:solidFill>
              </a:rPr>
              <a:t>Azure AD </a:t>
            </a:r>
            <a:r>
              <a:rPr lang="en-US" kern="0" dirty="0">
                <a:solidFill>
                  <a:srgbClr val="000000"/>
                </a:solidFill>
              </a:rPr>
              <a:t>credentials</a:t>
            </a:r>
          </a:p>
          <a:p>
            <a:pPr marL="365760" lvl="1"/>
            <a:r>
              <a:rPr lang="en-US" kern="0" dirty="0">
                <a:solidFill>
                  <a:srgbClr val="000000"/>
                </a:solidFill>
              </a:rPr>
              <a:t>Inadvertently deactivating directory synchronization in the Azure classic portal or through Windows PowerShell</a:t>
            </a:r>
          </a:p>
          <a:p>
            <a:pPr marL="365760" lvl="1"/>
            <a:r>
              <a:rPr lang="en-US" kern="0" dirty="0">
                <a:solidFill>
                  <a:srgbClr val="000000"/>
                </a:solidFill>
              </a:rPr>
              <a:t>Unexpected changes in AD DS that affect OU scoping or attribute filtering</a:t>
            </a:r>
          </a:p>
          <a:p>
            <a:pPr marL="365760" lvl="1"/>
            <a:r>
              <a:rPr lang="en-US" kern="0" dirty="0">
                <a:solidFill>
                  <a:srgbClr val="000000"/>
                </a:solidFill>
              </a:rPr>
              <a:t>Corrupted AD DS requiring directory recovery</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76459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3d4aacb1-f592-43da-a40c-40bc3dc03a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Configuring directory synchronization</a:t>
            </a:r>
          </a:p>
        </p:txBody>
      </p:sp>
      <p:sp>
        <p:nvSpPr>
          <p:cNvPr id="3" name="Text Placeholder 2"/>
          <p:cNvSpPr>
            <a:spLocks noGrp="1"/>
          </p:cNvSpPr>
          <p:nvPr>
            <p:ph type="body" idx="1"/>
          </p:nvPr>
        </p:nvSpPr>
        <p:spPr/>
        <p:txBody>
          <a:bodyPr/>
          <a:lstStyle/>
          <a:p>
            <a:r>
              <a:rPr lang="en-US"/>
              <a:t>Exercise 1: Preparing for directory synchronization
Exercise 2: Configuring directory synchronization
Exercise 3: Managing Active Directory users and groups</a:t>
            </a:r>
          </a:p>
        </p:txBody>
      </p:sp>
      <p:sp>
        <p:nvSpPr>
          <p:cNvPr id="4" name="TextBox 3"/>
          <p:cNvSpPr txBox="1"/>
          <p:nvPr/>
        </p:nvSpPr>
        <p:spPr>
          <a:xfrm>
            <a:off x="458788" y="3062389"/>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492157"/>
            <a:ext cx="7754239" cy="2677656"/>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machines: 	</a:t>
            </a:r>
            <a:r>
              <a:rPr lang="en-US" sz="2800" b="1" i="0" u="none" strike="noStrike" baseline="0" dirty="0">
                <a:latin typeface="Segoe UI" panose="020B0502040204020203" pitchFamily="34" charset="0"/>
              </a:rPr>
              <a:t>20742B-LON-DC1 </a:t>
            </a:r>
          </a:p>
          <a:p>
            <a:r>
              <a:rPr lang="en-US" sz="2800" b="1" i="0" u="none" strike="noStrike" baseline="0" dirty="0">
                <a:latin typeface="Segoe UI" panose="020B0502040204020203" pitchFamily="34" charset="0"/>
              </a:rPr>
              <a:t>				20742B-LON-SVR1 </a:t>
            </a:r>
          </a:p>
          <a:p>
            <a:r>
              <a:rPr lang="en-US" sz="2800" b="1" dirty="0">
                <a:latin typeface="Segoe UI" panose="020B0502040204020203" pitchFamily="34" charset="0"/>
              </a:rPr>
              <a:t>				</a:t>
            </a:r>
            <a:r>
              <a:rPr lang="en-US" sz="2800" b="1" i="0" u="none" strike="noStrike" baseline="0" dirty="0">
                <a:latin typeface="Segoe UI" panose="020B0502040204020203" pitchFamily="34" charset="0"/>
              </a:rPr>
              <a:t>20742B-LON-CL1</a:t>
            </a:r>
            <a:endParaRPr lang="en-US" sz="2800" b="0" i="0" u="none" strike="noStrike" baseline="0" dirty="0">
              <a:latin typeface="Segoe UI" panose="020B0502040204020203" pitchFamily="34" charset="0"/>
            </a:endParaRPr>
          </a:p>
          <a:p>
            <a:r>
              <a:rPr lang="en-US" sz="2800" dirty="0">
                <a:solidFill>
                  <a:srgbClr val="000000"/>
                </a:solidFill>
                <a:latin typeface="Segoe UI" panose="020B0502040204020203" pitchFamily="34" charset="0"/>
              </a:rPr>
              <a:t>Internet access: 		</a:t>
            </a:r>
            <a:r>
              <a:rPr lang="en-US" sz="2800" b="1" dirty="0">
                <a:solidFill>
                  <a:srgbClr val="000000"/>
                </a:solidFill>
                <a:latin typeface="Segoe UI" panose="020B0502040204020203" pitchFamily="34" charset="0"/>
              </a:rPr>
              <a:t>MT17B-WS2016-NAT</a:t>
            </a:r>
            <a:endParaRPr lang="en-US" sz="2800" dirty="0">
              <a:solidFill>
                <a:srgbClr val="000000"/>
              </a:solidFill>
              <a:latin typeface="Segoe UI" panose="020B0502040204020203" pitchFamily="34" charset="0"/>
            </a:endParaRPr>
          </a:p>
          <a:p>
            <a:r>
              <a:rPr lang="en-US" sz="2800" dirty="0">
                <a:solidFill>
                  <a:srgbClr val="000000"/>
                </a:solidFill>
                <a:latin typeface="Segoe UI" panose="020B0502040204020203" pitchFamily="34" charset="0"/>
              </a:rPr>
              <a:t>User name: 		</a:t>
            </a:r>
            <a:r>
              <a:rPr lang="en-US" sz="2800" b="1" dirty="0" err="1">
                <a:solidFill>
                  <a:srgbClr val="000000"/>
                </a:solidFill>
                <a:latin typeface="Segoe UI" panose="020B0502040204020203" pitchFamily="34" charset="0"/>
              </a:rPr>
              <a:t>Adatum</a:t>
            </a:r>
            <a:r>
              <a:rPr lang="en-US" sz="2800" b="1" dirty="0">
                <a:solidFill>
                  <a:srgbClr val="000000"/>
                </a:solidFill>
                <a:latin typeface="Segoe UI" panose="020B0502040204020203" pitchFamily="34" charset="0"/>
              </a:rPr>
              <a:t>\Administrator</a:t>
            </a:r>
          </a:p>
          <a:p>
            <a:r>
              <a:rPr lang="en-US" sz="2800" dirty="0">
                <a:solidFill>
                  <a:srgbClr val="000000"/>
                </a:solidFill>
                <a:latin typeface="Segoe UI" panose="020B0502040204020203" pitchFamily="34" charset="0"/>
              </a:rPr>
              <a:t>Password: 			</a:t>
            </a:r>
            <a:r>
              <a:rPr lang="en-US" sz="2800" b="1" dirty="0">
                <a:solidFill>
                  <a:srgbClr val="000000"/>
                </a:solidFill>
                <a:latin typeface="Segoe UI" panose="020B0502040204020203" pitchFamily="34" charset="0"/>
              </a:rPr>
              <a:t>Pa55w.rd</a:t>
            </a:r>
            <a:endParaRPr lang="en-US"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418611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pPr>
            <a:r>
              <a:rPr lang="en-US" sz="2800" dirty="0">
                <a:effectLst/>
                <a:latin typeface="Segoe UI" panose="020B0502040204020203" pitchFamily="34" charset="0"/>
                <a:ea typeface="Calibri" panose="020F0502020204030204" pitchFamily="34" charset="0"/>
                <a:cs typeface="Times New Roman" panose="02020603050405020304" pitchFamily="18" charset="0"/>
              </a:rPr>
              <a:t>As part of the proof-of-concept phase, your team must configure and test synchronization between on-premises AD DS and Azure AD. You must prepare AD DS for directory synchronization, install and run Azure AD Connect, and then verify that the directories synchronize.</a:t>
            </a:r>
            <a:endParaRPr lang="en-US"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625897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c0d8c45a-a411-4266-8af4-ce947d747a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do you need to do before you begin configuring Azure AD Connect?
Which cmdlet should you use to change the synchronization schedule for Azure AD Connect?</a:t>
            </a:r>
          </a:p>
        </p:txBody>
      </p:sp>
    </p:spTree>
    <p:custDataLst>
      <p:tags r:id="rId1"/>
    </p:custDataLst>
    <p:extLst>
      <p:ext uri="{BB962C8B-B14F-4D97-AF65-F5344CB8AC3E}">
        <p14:creationId xmlns:p14="http://schemas.microsoft.com/office/powerpoint/2010/main" val="3748848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Real-world Issues and Scenarios
Review Questions
Tools
Best Practices
Common Issues and Troubleshooting Tips</a:t>
            </a:r>
          </a:p>
        </p:txBody>
      </p:sp>
    </p:spTree>
    <p:custDataLst>
      <p:tags r:id="rId1"/>
    </p:custDataLst>
    <p:extLst>
      <p:ext uri="{BB962C8B-B14F-4D97-AF65-F5344CB8AC3E}">
        <p14:creationId xmlns:p14="http://schemas.microsoft.com/office/powerpoint/2010/main" val="4010637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351173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55871bc-f033-48b8-aeaa-d8bfa5e28f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Extending the scope of AD DS</a:t>
            </a:r>
          </a:p>
        </p:txBody>
      </p:sp>
      <p:sp>
        <p:nvSpPr>
          <p:cNvPr id="4" name="Content Placeholder 2"/>
          <p:cNvSpPr txBox="1">
            <a:spLocks/>
          </p:cNvSpPr>
          <p:nvPr/>
        </p:nvSpPr>
        <p:spPr>
          <a:xfrm>
            <a:off x="352926" y="932983"/>
            <a:ext cx="847023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bs-Latn-BA" kern="0" dirty="0">
                <a:solidFill>
                  <a:srgbClr val="000000"/>
                </a:solidFill>
              </a:rPr>
              <a:t>AD DS</a:t>
            </a:r>
            <a:r>
              <a:rPr lang="en-US" kern="0" dirty="0">
                <a:solidFill>
                  <a:srgbClr val="000000"/>
                </a:solidFill>
              </a:rPr>
              <a:t> was designed primarily for on-premises deployments, so its limitations are that it:</a:t>
            </a:r>
          </a:p>
          <a:p>
            <a:pPr marL="365760" lvl="1"/>
            <a:r>
              <a:rPr lang="en-US" kern="0" dirty="0">
                <a:solidFill>
                  <a:srgbClr val="000000"/>
                </a:solidFill>
              </a:rPr>
              <a:t>Has a single tenant by design</a:t>
            </a:r>
          </a:p>
          <a:p>
            <a:pPr marL="365760" lvl="1"/>
            <a:r>
              <a:rPr lang="en-US" kern="0" dirty="0">
                <a:solidFill>
                  <a:srgbClr val="000000"/>
                </a:solidFill>
              </a:rPr>
              <a:t>Employs protocols not suited for Internet communication</a:t>
            </a:r>
          </a:p>
          <a:p>
            <a:pPr marL="365760" lvl="1"/>
            <a:r>
              <a:rPr lang="en-US" kern="0" dirty="0">
                <a:solidFill>
                  <a:srgbClr val="000000"/>
                </a:solidFill>
              </a:rPr>
              <a:t>Requires domain-joined computers to deliver full functionality</a:t>
            </a:r>
          </a:p>
          <a:p>
            <a:pPr lvl="0"/>
            <a:r>
              <a:rPr lang="en-US" kern="0" dirty="0">
                <a:solidFill>
                  <a:srgbClr val="000000"/>
                </a:solidFill>
              </a:rPr>
              <a:t>You can install AD DS domain controllers on Azure virtual machines</a:t>
            </a:r>
          </a:p>
          <a:p>
            <a:pPr lvl="0"/>
            <a:endParaRPr lang="en-US" sz="2400" kern="0" dirty="0">
              <a:solidFill>
                <a:srgbClr val="000000"/>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6174" y="626102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273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de0aba-b9b9-4c9a-be34-0771b3b20b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Extending the scope of AD 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use AD DS to provide authentication and authorization for cloud-based services and mobile devices by using:</a:t>
            </a:r>
          </a:p>
          <a:p>
            <a:pPr marL="173736" lvl="1"/>
            <a:r>
              <a:rPr lang="en-US" kern="0" dirty="0">
                <a:solidFill>
                  <a:srgbClr val="000000"/>
                </a:solidFill>
              </a:rPr>
              <a:t>AD FS and Web Application Proxy </a:t>
            </a:r>
          </a:p>
          <a:p>
            <a:pPr marL="173736" lvl="1"/>
            <a:r>
              <a:rPr lang="en-US" kern="0" dirty="0">
                <a:solidFill>
                  <a:srgbClr val="000000"/>
                </a:solidFill>
              </a:rPr>
              <a:t>Azure AD </a:t>
            </a:r>
            <a:r>
              <a:rPr lang="bs-Latn-BA" kern="0" dirty="0">
                <a:solidFill>
                  <a:srgbClr val="000000"/>
                </a:solidFill>
              </a:rPr>
              <a:t>Device Registration </a:t>
            </a:r>
            <a:endParaRPr lang="en-US" kern="0" dirty="0">
              <a:solidFill>
                <a:srgbClr val="000000"/>
              </a:solidFill>
            </a:endParaRPr>
          </a:p>
          <a:p>
            <a:pPr marL="173736" lvl="1"/>
            <a:r>
              <a:rPr lang="en-US" kern="0" dirty="0">
                <a:solidFill>
                  <a:srgbClr val="000000"/>
                </a:solidFill>
              </a:rPr>
              <a:t>Federation support</a:t>
            </a:r>
          </a:p>
          <a:p>
            <a:pPr lvl="0"/>
            <a:endParaRPr lang="en-US" kern="0" dirty="0">
              <a:solidFill>
                <a:srgbClr val="000000"/>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7532" y="626102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6174" y="626102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6"/>
          <a:stretch>
            <a:fillRect/>
          </a:stretch>
        </p:blipFill>
        <p:spPr>
          <a:xfrm>
            <a:off x="3482687" y="3819779"/>
            <a:ext cx="2082068" cy="2082068"/>
          </a:xfrm>
          <a:prstGeom prst="rect">
            <a:avLst/>
          </a:prstGeom>
        </p:spPr>
      </p:pic>
      <p:grpSp>
        <p:nvGrpSpPr>
          <p:cNvPr id="8" name="Group 7" descr="The illustration depicts an arrow connecting an icon that represents Active Directory Domain Services (AD DS) to a cloud with an app and mobile devices in it. There are two icons above the arrow: one depicts authenticated user accounts and the other depicts a lock.&#10;&#10;"/>
          <p:cNvGrpSpPr/>
          <p:nvPr/>
        </p:nvGrpSpPr>
        <p:grpSpPr>
          <a:xfrm>
            <a:off x="425417" y="3643396"/>
            <a:ext cx="8513097" cy="2295345"/>
            <a:chOff x="425417" y="3643396"/>
            <a:chExt cx="8513097" cy="2295345"/>
          </a:xfrm>
        </p:grpSpPr>
        <p:pic>
          <p:nvPicPr>
            <p:cNvPr id="9" name="Picture 8"/>
            <p:cNvPicPr>
              <a:picLocks noChangeAspect="1"/>
            </p:cNvPicPr>
            <p:nvPr/>
          </p:nvPicPr>
          <p:blipFill>
            <a:blip r:embed="rId7"/>
            <a:stretch>
              <a:fillRect/>
            </a:stretch>
          </p:blipFill>
          <p:spPr>
            <a:xfrm>
              <a:off x="5073228" y="3643396"/>
              <a:ext cx="3865286" cy="2258934"/>
            </a:xfrm>
            <a:prstGeom prst="rect">
              <a:avLst/>
            </a:prstGeom>
          </p:spPr>
        </p:pic>
        <p:cxnSp>
          <p:nvCxnSpPr>
            <p:cNvPr id="10" name="Straight Arrow Connector 9"/>
            <p:cNvCxnSpPr/>
            <p:nvPr/>
          </p:nvCxnSpPr>
          <p:spPr bwMode="auto">
            <a:xfrm>
              <a:off x="2217629" y="5536095"/>
              <a:ext cx="2798446"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80674" y="4514244"/>
              <a:ext cx="1007451" cy="102097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8208" y="3689484"/>
              <a:ext cx="996735" cy="1010114"/>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7531" y="3693772"/>
              <a:ext cx="1007451" cy="1020974"/>
            </a:xfrm>
            <a:prstGeom prst="rect">
              <a:avLst/>
            </a:prstGeom>
          </p:spPr>
        </p:pic>
        <p:grpSp>
          <p:nvGrpSpPr>
            <p:cNvPr id="14" name="Group 4"/>
            <p:cNvGrpSpPr>
              <a:grpSpLocks noChangeAspect="1"/>
            </p:cNvGrpSpPr>
            <p:nvPr/>
          </p:nvGrpSpPr>
          <p:grpSpPr bwMode="auto">
            <a:xfrm>
              <a:off x="7409214" y="4798452"/>
              <a:ext cx="1309422" cy="796558"/>
              <a:chOff x="5876" y="1214"/>
              <a:chExt cx="1657" cy="1008"/>
            </a:xfrm>
          </p:grpSpPr>
          <p:sp>
            <p:nvSpPr>
              <p:cNvPr id="28" name="AutoShape 3"/>
              <p:cNvSpPr>
                <a:spLocks noChangeAspect="1" noChangeArrowheads="1" noTextEdit="1"/>
              </p:cNvSpPr>
              <p:nvPr/>
            </p:nvSpPr>
            <p:spPr bwMode="auto">
              <a:xfrm>
                <a:off x="5876" y="1214"/>
                <a:ext cx="165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9" name="Rectangle 28"/>
              <p:cNvSpPr>
                <a:spLocks noChangeArrowheads="1"/>
              </p:cNvSpPr>
              <p:nvPr/>
            </p:nvSpPr>
            <p:spPr bwMode="auto">
              <a:xfrm>
                <a:off x="6183" y="1210"/>
                <a:ext cx="1043" cy="68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0" name="Freeform 29"/>
              <p:cNvSpPr>
                <a:spLocks/>
              </p:cNvSpPr>
              <p:nvPr/>
            </p:nvSpPr>
            <p:spPr bwMode="auto">
              <a:xfrm>
                <a:off x="5880" y="1902"/>
                <a:ext cx="1649" cy="296"/>
              </a:xfrm>
              <a:custGeom>
                <a:avLst/>
                <a:gdLst>
                  <a:gd name="T0" fmla="*/ 1649 w 1649"/>
                  <a:gd name="T1" fmla="*/ 296 h 296"/>
                  <a:gd name="T2" fmla="*/ 0 w 1649"/>
                  <a:gd name="T3" fmla="*/ 296 h 296"/>
                  <a:gd name="T4" fmla="*/ 303 w 1649"/>
                  <a:gd name="T5" fmla="*/ 0 h 296"/>
                  <a:gd name="T6" fmla="*/ 1346 w 1649"/>
                  <a:gd name="T7" fmla="*/ 0 h 296"/>
                  <a:gd name="T8" fmla="*/ 1649 w 1649"/>
                  <a:gd name="T9" fmla="*/ 296 h 296"/>
                </a:gdLst>
                <a:ahLst/>
                <a:cxnLst>
                  <a:cxn ang="0">
                    <a:pos x="T0" y="T1"/>
                  </a:cxn>
                  <a:cxn ang="0">
                    <a:pos x="T2" y="T3"/>
                  </a:cxn>
                  <a:cxn ang="0">
                    <a:pos x="T4" y="T5"/>
                  </a:cxn>
                  <a:cxn ang="0">
                    <a:pos x="T6" y="T7"/>
                  </a:cxn>
                  <a:cxn ang="0">
                    <a:pos x="T8" y="T9"/>
                  </a:cxn>
                </a:cxnLst>
                <a:rect l="0" t="0" r="r" b="b"/>
                <a:pathLst>
                  <a:path w="1649" h="296">
                    <a:moveTo>
                      <a:pt x="1649" y="296"/>
                    </a:moveTo>
                    <a:lnTo>
                      <a:pt x="0" y="296"/>
                    </a:lnTo>
                    <a:lnTo>
                      <a:pt x="303" y="0"/>
                    </a:lnTo>
                    <a:lnTo>
                      <a:pt x="1346" y="0"/>
                    </a:lnTo>
                    <a:lnTo>
                      <a:pt x="1649" y="29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1" name="Rectangle 30"/>
              <p:cNvSpPr>
                <a:spLocks noChangeArrowheads="1"/>
              </p:cNvSpPr>
              <p:nvPr/>
            </p:nvSpPr>
            <p:spPr bwMode="auto">
              <a:xfrm>
                <a:off x="5880" y="2198"/>
                <a:ext cx="1649" cy="2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2" name="Oval 31"/>
              <p:cNvSpPr>
                <a:spLocks noChangeArrowheads="1"/>
              </p:cNvSpPr>
              <p:nvPr/>
            </p:nvSpPr>
            <p:spPr bwMode="auto">
              <a:xfrm>
                <a:off x="6693" y="122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3" name="Freeform 32"/>
              <p:cNvSpPr>
                <a:spLocks/>
              </p:cNvSpPr>
              <p:nvPr/>
            </p:nvSpPr>
            <p:spPr bwMode="auto">
              <a:xfrm>
                <a:off x="6522" y="2093"/>
                <a:ext cx="389" cy="74"/>
              </a:xfrm>
              <a:custGeom>
                <a:avLst/>
                <a:gdLst>
                  <a:gd name="T0" fmla="*/ 373 w 389"/>
                  <a:gd name="T1" fmla="*/ 0 h 74"/>
                  <a:gd name="T2" fmla="*/ 15 w 389"/>
                  <a:gd name="T3" fmla="*/ 0 h 74"/>
                  <a:gd name="T4" fmla="*/ 0 w 389"/>
                  <a:gd name="T5" fmla="*/ 74 h 74"/>
                  <a:gd name="T6" fmla="*/ 389 w 389"/>
                  <a:gd name="T7" fmla="*/ 74 h 74"/>
                  <a:gd name="T8" fmla="*/ 373 w 389"/>
                  <a:gd name="T9" fmla="*/ 0 h 74"/>
                </a:gdLst>
                <a:ahLst/>
                <a:cxnLst>
                  <a:cxn ang="0">
                    <a:pos x="T0" y="T1"/>
                  </a:cxn>
                  <a:cxn ang="0">
                    <a:pos x="T2" y="T3"/>
                  </a:cxn>
                  <a:cxn ang="0">
                    <a:pos x="T4" y="T5"/>
                  </a:cxn>
                  <a:cxn ang="0">
                    <a:pos x="T6" y="T7"/>
                  </a:cxn>
                  <a:cxn ang="0">
                    <a:pos x="T8" y="T9"/>
                  </a:cxn>
                </a:cxnLst>
                <a:rect l="0" t="0" r="r" b="b"/>
                <a:pathLst>
                  <a:path w="389" h="74">
                    <a:moveTo>
                      <a:pt x="373" y="0"/>
                    </a:moveTo>
                    <a:lnTo>
                      <a:pt x="15" y="0"/>
                    </a:lnTo>
                    <a:lnTo>
                      <a:pt x="0" y="74"/>
                    </a:lnTo>
                    <a:lnTo>
                      <a:pt x="389" y="74"/>
                    </a:lnTo>
                    <a:lnTo>
                      <a:pt x="373"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4" name="Freeform 33"/>
              <p:cNvSpPr>
                <a:spLocks/>
              </p:cNvSpPr>
              <p:nvPr/>
            </p:nvSpPr>
            <p:spPr bwMode="auto">
              <a:xfrm>
                <a:off x="6067" y="1925"/>
                <a:ext cx="1279" cy="144"/>
              </a:xfrm>
              <a:custGeom>
                <a:avLst/>
                <a:gdLst>
                  <a:gd name="T0" fmla="*/ 1139 w 1279"/>
                  <a:gd name="T1" fmla="*/ 0 h 144"/>
                  <a:gd name="T2" fmla="*/ 136 w 1279"/>
                  <a:gd name="T3" fmla="*/ 0 h 144"/>
                  <a:gd name="T4" fmla="*/ 0 w 1279"/>
                  <a:gd name="T5" fmla="*/ 144 h 144"/>
                  <a:gd name="T6" fmla="*/ 1279 w 1279"/>
                  <a:gd name="T7" fmla="*/ 144 h 144"/>
                  <a:gd name="T8" fmla="*/ 1139 w 1279"/>
                  <a:gd name="T9" fmla="*/ 0 h 144"/>
                </a:gdLst>
                <a:ahLst/>
                <a:cxnLst>
                  <a:cxn ang="0">
                    <a:pos x="T0" y="T1"/>
                  </a:cxn>
                  <a:cxn ang="0">
                    <a:pos x="T2" y="T3"/>
                  </a:cxn>
                  <a:cxn ang="0">
                    <a:pos x="T4" y="T5"/>
                  </a:cxn>
                  <a:cxn ang="0">
                    <a:pos x="T6" y="T7"/>
                  </a:cxn>
                  <a:cxn ang="0">
                    <a:pos x="T8" y="T9"/>
                  </a:cxn>
                </a:cxnLst>
                <a:rect l="0" t="0" r="r" b="b"/>
                <a:pathLst>
                  <a:path w="1279" h="144">
                    <a:moveTo>
                      <a:pt x="1139" y="0"/>
                    </a:moveTo>
                    <a:lnTo>
                      <a:pt x="136" y="0"/>
                    </a:lnTo>
                    <a:lnTo>
                      <a:pt x="0" y="144"/>
                    </a:lnTo>
                    <a:lnTo>
                      <a:pt x="1279" y="144"/>
                    </a:lnTo>
                    <a:lnTo>
                      <a:pt x="11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5" name="Rectangle 34"/>
              <p:cNvSpPr>
                <a:spLocks noChangeArrowheads="1"/>
              </p:cNvSpPr>
              <p:nvPr/>
            </p:nvSpPr>
            <p:spPr bwMode="auto">
              <a:xfrm>
                <a:off x="6086" y="2019"/>
                <a:ext cx="1241" cy="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6" name="Rectangle 12"/>
              <p:cNvSpPr>
                <a:spLocks noChangeArrowheads="1"/>
              </p:cNvSpPr>
              <p:nvPr/>
            </p:nvSpPr>
            <p:spPr bwMode="auto">
              <a:xfrm>
                <a:off x="6125" y="1984"/>
                <a:ext cx="1171" cy="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7" name="Rectangle 13"/>
              <p:cNvSpPr>
                <a:spLocks noChangeArrowheads="1"/>
              </p:cNvSpPr>
              <p:nvPr/>
            </p:nvSpPr>
            <p:spPr bwMode="auto">
              <a:xfrm>
                <a:off x="6148" y="1948"/>
                <a:ext cx="1113" cy="4"/>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8" name="Freeform 14"/>
              <p:cNvSpPr>
                <a:spLocks/>
              </p:cNvSpPr>
              <p:nvPr/>
            </p:nvSpPr>
            <p:spPr bwMode="auto">
              <a:xfrm>
                <a:off x="6992" y="1913"/>
                <a:ext cx="152" cy="180"/>
              </a:xfrm>
              <a:custGeom>
                <a:avLst/>
                <a:gdLst>
                  <a:gd name="T0" fmla="*/ 39 w 152"/>
                  <a:gd name="T1" fmla="*/ 0 h 180"/>
                  <a:gd name="T2" fmla="*/ 152 w 152"/>
                  <a:gd name="T3" fmla="*/ 180 h 180"/>
                  <a:gd name="T4" fmla="*/ 102 w 152"/>
                  <a:gd name="T5" fmla="*/ 180 h 180"/>
                  <a:gd name="T6" fmla="*/ 0 w 152"/>
                  <a:gd name="T7" fmla="*/ 0 h 180"/>
                  <a:gd name="T8" fmla="*/ 39 w 152"/>
                  <a:gd name="T9" fmla="*/ 0 h 180"/>
                </a:gdLst>
                <a:ahLst/>
                <a:cxnLst>
                  <a:cxn ang="0">
                    <a:pos x="T0" y="T1"/>
                  </a:cxn>
                  <a:cxn ang="0">
                    <a:pos x="T2" y="T3"/>
                  </a:cxn>
                  <a:cxn ang="0">
                    <a:pos x="T4" y="T5"/>
                  </a:cxn>
                  <a:cxn ang="0">
                    <a:pos x="T6" y="T7"/>
                  </a:cxn>
                  <a:cxn ang="0">
                    <a:pos x="T8" y="T9"/>
                  </a:cxn>
                </a:cxnLst>
                <a:rect l="0" t="0" r="r" b="b"/>
                <a:pathLst>
                  <a:path w="152" h="180">
                    <a:moveTo>
                      <a:pt x="39" y="0"/>
                    </a:moveTo>
                    <a:lnTo>
                      <a:pt x="152" y="180"/>
                    </a:lnTo>
                    <a:lnTo>
                      <a:pt x="102" y="180"/>
                    </a:lnTo>
                    <a:lnTo>
                      <a:pt x="0" y="0"/>
                    </a:lnTo>
                    <a:lnTo>
                      <a:pt x="3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9" name="Freeform 15"/>
              <p:cNvSpPr>
                <a:spLocks/>
              </p:cNvSpPr>
              <p:nvPr/>
            </p:nvSpPr>
            <p:spPr bwMode="auto">
              <a:xfrm>
                <a:off x="6495" y="2023"/>
                <a:ext cx="19" cy="54"/>
              </a:xfrm>
              <a:custGeom>
                <a:avLst/>
                <a:gdLst>
                  <a:gd name="T0" fmla="*/ 3 w 19"/>
                  <a:gd name="T1" fmla="*/ 54 h 54"/>
                  <a:gd name="T2" fmla="*/ 0 w 19"/>
                  <a:gd name="T3" fmla="*/ 50 h 54"/>
                  <a:gd name="T4" fmla="*/ 15 w 19"/>
                  <a:gd name="T5" fmla="*/ 0 h 54"/>
                  <a:gd name="T6" fmla="*/ 19 w 19"/>
                  <a:gd name="T7" fmla="*/ 4 h 54"/>
                  <a:gd name="T8" fmla="*/ 3 w 19"/>
                  <a:gd name="T9" fmla="*/ 54 h 54"/>
                </a:gdLst>
                <a:ahLst/>
                <a:cxnLst>
                  <a:cxn ang="0">
                    <a:pos x="T0" y="T1"/>
                  </a:cxn>
                  <a:cxn ang="0">
                    <a:pos x="T2" y="T3"/>
                  </a:cxn>
                  <a:cxn ang="0">
                    <a:pos x="T4" y="T5"/>
                  </a:cxn>
                  <a:cxn ang="0">
                    <a:pos x="T6" y="T7"/>
                  </a:cxn>
                  <a:cxn ang="0">
                    <a:pos x="T8" y="T9"/>
                  </a:cxn>
                </a:cxnLst>
                <a:rect l="0" t="0" r="r" b="b"/>
                <a:pathLst>
                  <a:path w="19" h="54">
                    <a:moveTo>
                      <a:pt x="3" y="54"/>
                    </a:moveTo>
                    <a:lnTo>
                      <a:pt x="0" y="50"/>
                    </a:lnTo>
                    <a:lnTo>
                      <a:pt x="15" y="0"/>
                    </a:lnTo>
                    <a:lnTo>
                      <a:pt x="19" y="4"/>
                    </a:lnTo>
                    <a:lnTo>
                      <a:pt x="3"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0" name="Freeform 16"/>
              <p:cNvSpPr>
                <a:spLocks/>
              </p:cNvSpPr>
              <p:nvPr/>
            </p:nvSpPr>
            <p:spPr bwMode="auto">
              <a:xfrm>
                <a:off x="6903" y="2023"/>
                <a:ext cx="23" cy="50"/>
              </a:xfrm>
              <a:custGeom>
                <a:avLst/>
                <a:gdLst>
                  <a:gd name="T0" fmla="*/ 16 w 23"/>
                  <a:gd name="T1" fmla="*/ 50 h 50"/>
                  <a:gd name="T2" fmla="*/ 0 w 23"/>
                  <a:gd name="T3" fmla="*/ 4 h 50"/>
                  <a:gd name="T4" fmla="*/ 8 w 23"/>
                  <a:gd name="T5" fmla="*/ 0 h 50"/>
                  <a:gd name="T6" fmla="*/ 23 w 23"/>
                  <a:gd name="T7" fmla="*/ 50 h 50"/>
                  <a:gd name="T8" fmla="*/ 16 w 23"/>
                  <a:gd name="T9" fmla="*/ 50 h 50"/>
                </a:gdLst>
                <a:ahLst/>
                <a:cxnLst>
                  <a:cxn ang="0">
                    <a:pos x="T0" y="T1"/>
                  </a:cxn>
                  <a:cxn ang="0">
                    <a:pos x="T2" y="T3"/>
                  </a:cxn>
                  <a:cxn ang="0">
                    <a:pos x="T4" y="T5"/>
                  </a:cxn>
                  <a:cxn ang="0">
                    <a:pos x="T6" y="T7"/>
                  </a:cxn>
                  <a:cxn ang="0">
                    <a:pos x="T8" y="T9"/>
                  </a:cxn>
                </a:cxnLst>
                <a:rect l="0" t="0" r="r" b="b"/>
                <a:pathLst>
                  <a:path w="23" h="50">
                    <a:moveTo>
                      <a:pt x="16" y="50"/>
                    </a:moveTo>
                    <a:lnTo>
                      <a:pt x="0" y="4"/>
                    </a:lnTo>
                    <a:lnTo>
                      <a:pt x="8" y="0"/>
                    </a:lnTo>
                    <a:lnTo>
                      <a:pt x="23" y="50"/>
                    </a:lnTo>
                    <a:lnTo>
                      <a:pt x="16"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1" name="Freeform 17"/>
              <p:cNvSpPr>
                <a:spLocks/>
              </p:cNvSpPr>
              <p:nvPr/>
            </p:nvSpPr>
            <p:spPr bwMode="auto">
              <a:xfrm>
                <a:off x="6440" y="2023"/>
                <a:ext cx="27" cy="58"/>
              </a:xfrm>
              <a:custGeom>
                <a:avLst/>
                <a:gdLst>
                  <a:gd name="T0" fmla="*/ 4 w 27"/>
                  <a:gd name="T1" fmla="*/ 58 h 58"/>
                  <a:gd name="T2" fmla="*/ 0 w 27"/>
                  <a:gd name="T3" fmla="*/ 54 h 58"/>
                  <a:gd name="T4" fmla="*/ 20 w 27"/>
                  <a:gd name="T5" fmla="*/ 0 h 58"/>
                  <a:gd name="T6" fmla="*/ 27 w 27"/>
                  <a:gd name="T7" fmla="*/ 4 h 58"/>
                  <a:gd name="T8" fmla="*/ 4 w 27"/>
                  <a:gd name="T9" fmla="*/ 58 h 58"/>
                </a:gdLst>
                <a:ahLst/>
                <a:cxnLst>
                  <a:cxn ang="0">
                    <a:pos x="T0" y="T1"/>
                  </a:cxn>
                  <a:cxn ang="0">
                    <a:pos x="T2" y="T3"/>
                  </a:cxn>
                  <a:cxn ang="0">
                    <a:pos x="T4" y="T5"/>
                  </a:cxn>
                  <a:cxn ang="0">
                    <a:pos x="T6" y="T7"/>
                  </a:cxn>
                  <a:cxn ang="0">
                    <a:pos x="T8" y="T9"/>
                  </a:cxn>
                </a:cxnLst>
                <a:rect l="0" t="0" r="r" b="b"/>
                <a:pathLst>
                  <a:path w="27" h="58">
                    <a:moveTo>
                      <a:pt x="4" y="58"/>
                    </a:moveTo>
                    <a:lnTo>
                      <a:pt x="0" y="54"/>
                    </a:lnTo>
                    <a:lnTo>
                      <a:pt x="20" y="0"/>
                    </a:lnTo>
                    <a:lnTo>
                      <a:pt x="27"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2" name="Freeform 18"/>
              <p:cNvSpPr>
                <a:spLocks/>
              </p:cNvSpPr>
              <p:nvPr/>
            </p:nvSpPr>
            <p:spPr bwMode="auto">
              <a:xfrm>
                <a:off x="6389" y="2023"/>
                <a:ext cx="28" cy="54"/>
              </a:xfrm>
              <a:custGeom>
                <a:avLst/>
                <a:gdLst>
                  <a:gd name="T0" fmla="*/ 4 w 28"/>
                  <a:gd name="T1" fmla="*/ 54 h 54"/>
                  <a:gd name="T2" fmla="*/ 0 w 28"/>
                  <a:gd name="T3" fmla="*/ 50 h 54"/>
                  <a:gd name="T4" fmla="*/ 24 w 28"/>
                  <a:gd name="T5" fmla="*/ 0 h 54"/>
                  <a:gd name="T6" fmla="*/ 28 w 28"/>
                  <a:gd name="T7" fmla="*/ 4 h 54"/>
                  <a:gd name="T8" fmla="*/ 4 w 28"/>
                  <a:gd name="T9" fmla="*/ 54 h 54"/>
                </a:gdLst>
                <a:ahLst/>
                <a:cxnLst>
                  <a:cxn ang="0">
                    <a:pos x="T0" y="T1"/>
                  </a:cxn>
                  <a:cxn ang="0">
                    <a:pos x="T2" y="T3"/>
                  </a:cxn>
                  <a:cxn ang="0">
                    <a:pos x="T4" y="T5"/>
                  </a:cxn>
                  <a:cxn ang="0">
                    <a:pos x="T6" y="T7"/>
                  </a:cxn>
                  <a:cxn ang="0">
                    <a:pos x="T8" y="T9"/>
                  </a:cxn>
                </a:cxnLst>
                <a:rect l="0" t="0" r="r" b="b"/>
                <a:pathLst>
                  <a:path w="28" h="54">
                    <a:moveTo>
                      <a:pt x="4" y="54"/>
                    </a:moveTo>
                    <a:lnTo>
                      <a:pt x="0" y="50"/>
                    </a:lnTo>
                    <a:lnTo>
                      <a:pt x="24" y="0"/>
                    </a:lnTo>
                    <a:lnTo>
                      <a:pt x="28" y="4"/>
                    </a:lnTo>
                    <a:lnTo>
                      <a:pt x="4"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3" name="Freeform 19"/>
              <p:cNvSpPr>
                <a:spLocks/>
              </p:cNvSpPr>
              <p:nvPr/>
            </p:nvSpPr>
            <p:spPr bwMode="auto">
              <a:xfrm>
                <a:off x="6331" y="2027"/>
                <a:ext cx="35" cy="54"/>
              </a:xfrm>
              <a:custGeom>
                <a:avLst/>
                <a:gdLst>
                  <a:gd name="T0" fmla="*/ 8 w 35"/>
                  <a:gd name="T1" fmla="*/ 54 h 54"/>
                  <a:gd name="T2" fmla="*/ 0 w 35"/>
                  <a:gd name="T3" fmla="*/ 50 h 54"/>
                  <a:gd name="T4" fmla="*/ 31 w 35"/>
                  <a:gd name="T5" fmla="*/ 0 h 54"/>
                  <a:gd name="T6" fmla="*/ 35 w 35"/>
                  <a:gd name="T7" fmla="*/ 3 h 54"/>
                  <a:gd name="T8" fmla="*/ 8 w 35"/>
                  <a:gd name="T9" fmla="*/ 54 h 54"/>
                </a:gdLst>
                <a:ahLst/>
                <a:cxnLst>
                  <a:cxn ang="0">
                    <a:pos x="T0" y="T1"/>
                  </a:cxn>
                  <a:cxn ang="0">
                    <a:pos x="T2" y="T3"/>
                  </a:cxn>
                  <a:cxn ang="0">
                    <a:pos x="T4" y="T5"/>
                  </a:cxn>
                  <a:cxn ang="0">
                    <a:pos x="T6" y="T7"/>
                  </a:cxn>
                  <a:cxn ang="0">
                    <a:pos x="T8" y="T9"/>
                  </a:cxn>
                </a:cxnLst>
                <a:rect l="0" t="0" r="r" b="b"/>
                <a:pathLst>
                  <a:path w="35" h="54">
                    <a:moveTo>
                      <a:pt x="8" y="54"/>
                    </a:moveTo>
                    <a:lnTo>
                      <a:pt x="0" y="50"/>
                    </a:lnTo>
                    <a:lnTo>
                      <a:pt x="31" y="0"/>
                    </a:lnTo>
                    <a:lnTo>
                      <a:pt x="35" y="3"/>
                    </a:lnTo>
                    <a:lnTo>
                      <a:pt x="8"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4" name="Freeform 20"/>
              <p:cNvSpPr>
                <a:spLocks/>
              </p:cNvSpPr>
              <p:nvPr/>
            </p:nvSpPr>
            <p:spPr bwMode="auto">
              <a:xfrm>
                <a:off x="6226" y="2023"/>
                <a:ext cx="43" cy="58"/>
              </a:xfrm>
              <a:custGeom>
                <a:avLst/>
                <a:gdLst>
                  <a:gd name="T0" fmla="*/ 4 w 43"/>
                  <a:gd name="T1" fmla="*/ 58 h 58"/>
                  <a:gd name="T2" fmla="*/ 0 w 43"/>
                  <a:gd name="T3" fmla="*/ 54 h 58"/>
                  <a:gd name="T4" fmla="*/ 39 w 43"/>
                  <a:gd name="T5" fmla="*/ 0 h 58"/>
                  <a:gd name="T6" fmla="*/ 43 w 43"/>
                  <a:gd name="T7" fmla="*/ 4 h 58"/>
                  <a:gd name="T8" fmla="*/ 4 w 43"/>
                  <a:gd name="T9" fmla="*/ 58 h 58"/>
                </a:gdLst>
                <a:ahLst/>
                <a:cxnLst>
                  <a:cxn ang="0">
                    <a:pos x="T0" y="T1"/>
                  </a:cxn>
                  <a:cxn ang="0">
                    <a:pos x="T2" y="T3"/>
                  </a:cxn>
                  <a:cxn ang="0">
                    <a:pos x="T4" y="T5"/>
                  </a:cxn>
                  <a:cxn ang="0">
                    <a:pos x="T6" y="T7"/>
                  </a:cxn>
                  <a:cxn ang="0">
                    <a:pos x="T8" y="T9"/>
                  </a:cxn>
                </a:cxnLst>
                <a:rect l="0" t="0" r="r" b="b"/>
                <a:pathLst>
                  <a:path w="43" h="58">
                    <a:moveTo>
                      <a:pt x="4" y="58"/>
                    </a:moveTo>
                    <a:lnTo>
                      <a:pt x="0" y="54"/>
                    </a:lnTo>
                    <a:lnTo>
                      <a:pt x="39" y="0"/>
                    </a:lnTo>
                    <a:lnTo>
                      <a:pt x="43"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5" name="Freeform 21"/>
              <p:cNvSpPr>
                <a:spLocks/>
              </p:cNvSpPr>
              <p:nvPr/>
            </p:nvSpPr>
            <p:spPr bwMode="auto">
              <a:xfrm>
                <a:off x="6954" y="2023"/>
                <a:ext cx="23" cy="50"/>
              </a:xfrm>
              <a:custGeom>
                <a:avLst/>
                <a:gdLst>
                  <a:gd name="T0" fmla="*/ 19 w 23"/>
                  <a:gd name="T1" fmla="*/ 50 h 50"/>
                  <a:gd name="T2" fmla="*/ 0 w 23"/>
                  <a:gd name="T3" fmla="*/ 4 h 50"/>
                  <a:gd name="T4" fmla="*/ 3 w 23"/>
                  <a:gd name="T5" fmla="*/ 0 h 50"/>
                  <a:gd name="T6" fmla="*/ 23 w 23"/>
                  <a:gd name="T7" fmla="*/ 50 h 50"/>
                  <a:gd name="T8" fmla="*/ 19 w 23"/>
                  <a:gd name="T9" fmla="*/ 50 h 50"/>
                </a:gdLst>
                <a:ahLst/>
                <a:cxnLst>
                  <a:cxn ang="0">
                    <a:pos x="T0" y="T1"/>
                  </a:cxn>
                  <a:cxn ang="0">
                    <a:pos x="T2" y="T3"/>
                  </a:cxn>
                  <a:cxn ang="0">
                    <a:pos x="T4" y="T5"/>
                  </a:cxn>
                  <a:cxn ang="0">
                    <a:pos x="T6" y="T7"/>
                  </a:cxn>
                  <a:cxn ang="0">
                    <a:pos x="T8" y="T9"/>
                  </a:cxn>
                </a:cxnLst>
                <a:rect l="0" t="0" r="r" b="b"/>
                <a:pathLst>
                  <a:path w="23" h="50">
                    <a:moveTo>
                      <a:pt x="19" y="50"/>
                    </a:moveTo>
                    <a:lnTo>
                      <a:pt x="0" y="4"/>
                    </a:lnTo>
                    <a:lnTo>
                      <a:pt x="3" y="0"/>
                    </a:lnTo>
                    <a:lnTo>
                      <a:pt x="23" y="50"/>
                    </a:lnTo>
                    <a:lnTo>
                      <a:pt x="19"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6" name="Freeform 22"/>
              <p:cNvSpPr>
                <a:spLocks/>
              </p:cNvSpPr>
              <p:nvPr/>
            </p:nvSpPr>
            <p:spPr bwMode="auto">
              <a:xfrm>
                <a:off x="7000" y="2023"/>
                <a:ext cx="31" cy="50"/>
              </a:xfrm>
              <a:custGeom>
                <a:avLst/>
                <a:gdLst>
                  <a:gd name="T0" fmla="*/ 24 w 31"/>
                  <a:gd name="T1" fmla="*/ 50 h 50"/>
                  <a:gd name="T2" fmla="*/ 0 w 31"/>
                  <a:gd name="T3" fmla="*/ 4 h 50"/>
                  <a:gd name="T4" fmla="*/ 8 w 31"/>
                  <a:gd name="T5" fmla="*/ 0 h 50"/>
                  <a:gd name="T6" fmla="*/ 31 w 31"/>
                  <a:gd name="T7" fmla="*/ 50 h 50"/>
                  <a:gd name="T8" fmla="*/ 24 w 31"/>
                  <a:gd name="T9" fmla="*/ 50 h 50"/>
                </a:gdLst>
                <a:ahLst/>
                <a:cxnLst>
                  <a:cxn ang="0">
                    <a:pos x="T0" y="T1"/>
                  </a:cxn>
                  <a:cxn ang="0">
                    <a:pos x="T2" y="T3"/>
                  </a:cxn>
                  <a:cxn ang="0">
                    <a:pos x="T4" y="T5"/>
                  </a:cxn>
                  <a:cxn ang="0">
                    <a:pos x="T6" y="T7"/>
                  </a:cxn>
                  <a:cxn ang="0">
                    <a:pos x="T8" y="T9"/>
                  </a:cxn>
                </a:cxnLst>
                <a:rect l="0" t="0" r="r" b="b"/>
                <a:pathLst>
                  <a:path w="31" h="50">
                    <a:moveTo>
                      <a:pt x="24" y="50"/>
                    </a:moveTo>
                    <a:lnTo>
                      <a:pt x="0" y="4"/>
                    </a:lnTo>
                    <a:lnTo>
                      <a:pt x="8" y="0"/>
                    </a:lnTo>
                    <a:lnTo>
                      <a:pt x="31" y="50"/>
                    </a:lnTo>
                    <a:lnTo>
                      <a:pt x="24"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7" name="Freeform 23"/>
              <p:cNvSpPr>
                <a:spLocks/>
              </p:cNvSpPr>
              <p:nvPr/>
            </p:nvSpPr>
            <p:spPr bwMode="auto">
              <a:xfrm>
                <a:off x="7148" y="2023"/>
                <a:ext cx="51" cy="66"/>
              </a:xfrm>
              <a:custGeom>
                <a:avLst/>
                <a:gdLst>
                  <a:gd name="T0" fmla="*/ 43 w 51"/>
                  <a:gd name="T1" fmla="*/ 66 h 66"/>
                  <a:gd name="T2" fmla="*/ 0 w 51"/>
                  <a:gd name="T3" fmla="*/ 4 h 66"/>
                  <a:gd name="T4" fmla="*/ 8 w 51"/>
                  <a:gd name="T5" fmla="*/ 0 h 66"/>
                  <a:gd name="T6" fmla="*/ 51 w 51"/>
                  <a:gd name="T7" fmla="*/ 62 h 66"/>
                  <a:gd name="T8" fmla="*/ 43 w 51"/>
                  <a:gd name="T9" fmla="*/ 66 h 66"/>
                </a:gdLst>
                <a:ahLst/>
                <a:cxnLst>
                  <a:cxn ang="0">
                    <a:pos x="T0" y="T1"/>
                  </a:cxn>
                  <a:cxn ang="0">
                    <a:pos x="T2" y="T3"/>
                  </a:cxn>
                  <a:cxn ang="0">
                    <a:pos x="T4" y="T5"/>
                  </a:cxn>
                  <a:cxn ang="0">
                    <a:pos x="T6" y="T7"/>
                  </a:cxn>
                  <a:cxn ang="0">
                    <a:pos x="T8" y="T9"/>
                  </a:cxn>
                </a:cxnLst>
                <a:rect l="0" t="0" r="r" b="b"/>
                <a:pathLst>
                  <a:path w="51" h="66">
                    <a:moveTo>
                      <a:pt x="43" y="66"/>
                    </a:moveTo>
                    <a:lnTo>
                      <a:pt x="0" y="4"/>
                    </a:lnTo>
                    <a:lnTo>
                      <a:pt x="8" y="0"/>
                    </a:lnTo>
                    <a:lnTo>
                      <a:pt x="51" y="62"/>
                    </a:lnTo>
                    <a:lnTo>
                      <a:pt x="43" y="6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8" name="Freeform 24"/>
              <p:cNvSpPr>
                <a:spLocks/>
              </p:cNvSpPr>
              <p:nvPr/>
            </p:nvSpPr>
            <p:spPr bwMode="auto">
              <a:xfrm>
                <a:off x="7199" y="2023"/>
                <a:ext cx="46" cy="54"/>
              </a:xfrm>
              <a:custGeom>
                <a:avLst/>
                <a:gdLst>
                  <a:gd name="T0" fmla="*/ 39 w 46"/>
                  <a:gd name="T1" fmla="*/ 54 h 54"/>
                  <a:gd name="T2" fmla="*/ 0 w 46"/>
                  <a:gd name="T3" fmla="*/ 4 h 54"/>
                  <a:gd name="T4" fmla="*/ 4 w 46"/>
                  <a:gd name="T5" fmla="*/ 0 h 54"/>
                  <a:gd name="T6" fmla="*/ 46 w 46"/>
                  <a:gd name="T7" fmla="*/ 50 h 54"/>
                  <a:gd name="T8" fmla="*/ 39 w 46"/>
                  <a:gd name="T9" fmla="*/ 54 h 54"/>
                </a:gdLst>
                <a:ahLst/>
                <a:cxnLst>
                  <a:cxn ang="0">
                    <a:pos x="T0" y="T1"/>
                  </a:cxn>
                  <a:cxn ang="0">
                    <a:pos x="T2" y="T3"/>
                  </a:cxn>
                  <a:cxn ang="0">
                    <a:pos x="T4" y="T5"/>
                  </a:cxn>
                  <a:cxn ang="0">
                    <a:pos x="T6" y="T7"/>
                  </a:cxn>
                  <a:cxn ang="0">
                    <a:pos x="T8" y="T9"/>
                  </a:cxn>
                </a:cxnLst>
                <a:rect l="0" t="0" r="r" b="b"/>
                <a:pathLst>
                  <a:path w="46" h="54">
                    <a:moveTo>
                      <a:pt x="39" y="54"/>
                    </a:moveTo>
                    <a:lnTo>
                      <a:pt x="0" y="4"/>
                    </a:lnTo>
                    <a:lnTo>
                      <a:pt x="4" y="0"/>
                    </a:lnTo>
                    <a:lnTo>
                      <a:pt x="46" y="50"/>
                    </a:lnTo>
                    <a:lnTo>
                      <a:pt x="39"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9" name="Freeform 25"/>
              <p:cNvSpPr>
                <a:spLocks/>
              </p:cNvSpPr>
              <p:nvPr/>
            </p:nvSpPr>
            <p:spPr bwMode="auto">
              <a:xfrm>
                <a:off x="7125" y="1984"/>
                <a:ext cx="31" cy="43"/>
              </a:xfrm>
              <a:custGeom>
                <a:avLst/>
                <a:gdLst>
                  <a:gd name="T0" fmla="*/ 23 w 31"/>
                  <a:gd name="T1" fmla="*/ 43 h 43"/>
                  <a:gd name="T2" fmla="*/ 0 w 31"/>
                  <a:gd name="T3" fmla="*/ 3 h 43"/>
                  <a:gd name="T4" fmla="*/ 4 w 31"/>
                  <a:gd name="T5" fmla="*/ 0 h 43"/>
                  <a:gd name="T6" fmla="*/ 31 w 31"/>
                  <a:gd name="T7" fmla="*/ 39 h 43"/>
                  <a:gd name="T8" fmla="*/ 23 w 31"/>
                  <a:gd name="T9" fmla="*/ 43 h 43"/>
                </a:gdLst>
                <a:ahLst/>
                <a:cxnLst>
                  <a:cxn ang="0">
                    <a:pos x="T0" y="T1"/>
                  </a:cxn>
                  <a:cxn ang="0">
                    <a:pos x="T2" y="T3"/>
                  </a:cxn>
                  <a:cxn ang="0">
                    <a:pos x="T4" y="T5"/>
                  </a:cxn>
                  <a:cxn ang="0">
                    <a:pos x="T6" y="T7"/>
                  </a:cxn>
                  <a:cxn ang="0">
                    <a:pos x="T8" y="T9"/>
                  </a:cxn>
                </a:cxnLst>
                <a:rect l="0" t="0" r="r" b="b"/>
                <a:pathLst>
                  <a:path w="31" h="43">
                    <a:moveTo>
                      <a:pt x="23" y="43"/>
                    </a:moveTo>
                    <a:lnTo>
                      <a:pt x="0" y="3"/>
                    </a:lnTo>
                    <a:lnTo>
                      <a:pt x="4" y="0"/>
                    </a:lnTo>
                    <a:lnTo>
                      <a:pt x="31" y="39"/>
                    </a:lnTo>
                    <a:lnTo>
                      <a:pt x="23"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0" name="Freeform 26"/>
              <p:cNvSpPr>
                <a:spLocks/>
              </p:cNvSpPr>
              <p:nvPr/>
            </p:nvSpPr>
            <p:spPr bwMode="auto">
              <a:xfrm>
                <a:off x="7117" y="1917"/>
                <a:ext cx="27" cy="35"/>
              </a:xfrm>
              <a:custGeom>
                <a:avLst/>
                <a:gdLst>
                  <a:gd name="T0" fmla="*/ 23 w 27"/>
                  <a:gd name="T1" fmla="*/ 35 h 35"/>
                  <a:gd name="T2" fmla="*/ 0 w 27"/>
                  <a:gd name="T3" fmla="*/ 4 h 35"/>
                  <a:gd name="T4" fmla="*/ 4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4"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1" name="Freeform 27"/>
              <p:cNvSpPr>
                <a:spLocks/>
              </p:cNvSpPr>
              <p:nvPr/>
            </p:nvSpPr>
            <p:spPr bwMode="auto">
              <a:xfrm>
                <a:off x="7074" y="1917"/>
                <a:ext cx="27" cy="35"/>
              </a:xfrm>
              <a:custGeom>
                <a:avLst/>
                <a:gdLst>
                  <a:gd name="T0" fmla="*/ 23 w 27"/>
                  <a:gd name="T1" fmla="*/ 35 h 35"/>
                  <a:gd name="T2" fmla="*/ 0 w 27"/>
                  <a:gd name="T3" fmla="*/ 4 h 35"/>
                  <a:gd name="T4" fmla="*/ 8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8"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2" name="Freeform 28"/>
              <p:cNvSpPr>
                <a:spLocks/>
              </p:cNvSpPr>
              <p:nvPr/>
            </p:nvSpPr>
            <p:spPr bwMode="auto">
              <a:xfrm>
                <a:off x="7140" y="1948"/>
                <a:ext cx="35" cy="39"/>
              </a:xfrm>
              <a:custGeom>
                <a:avLst/>
                <a:gdLst>
                  <a:gd name="T0" fmla="*/ 31 w 35"/>
                  <a:gd name="T1" fmla="*/ 39 h 39"/>
                  <a:gd name="T2" fmla="*/ 0 w 35"/>
                  <a:gd name="T3" fmla="*/ 4 h 39"/>
                  <a:gd name="T4" fmla="*/ 4 w 35"/>
                  <a:gd name="T5" fmla="*/ 0 h 39"/>
                  <a:gd name="T6" fmla="*/ 35 w 35"/>
                  <a:gd name="T7" fmla="*/ 36 h 39"/>
                  <a:gd name="T8" fmla="*/ 31 w 35"/>
                  <a:gd name="T9" fmla="*/ 39 h 39"/>
                </a:gdLst>
                <a:ahLst/>
                <a:cxnLst>
                  <a:cxn ang="0">
                    <a:pos x="T0" y="T1"/>
                  </a:cxn>
                  <a:cxn ang="0">
                    <a:pos x="T2" y="T3"/>
                  </a:cxn>
                  <a:cxn ang="0">
                    <a:pos x="T4" y="T5"/>
                  </a:cxn>
                  <a:cxn ang="0">
                    <a:pos x="T6" y="T7"/>
                  </a:cxn>
                  <a:cxn ang="0">
                    <a:pos x="T8" y="T9"/>
                  </a:cxn>
                </a:cxnLst>
                <a:rect l="0" t="0" r="r" b="b"/>
                <a:pathLst>
                  <a:path w="35" h="39">
                    <a:moveTo>
                      <a:pt x="31" y="39"/>
                    </a:moveTo>
                    <a:lnTo>
                      <a:pt x="0" y="4"/>
                    </a:lnTo>
                    <a:lnTo>
                      <a:pt x="4" y="0"/>
                    </a:lnTo>
                    <a:lnTo>
                      <a:pt x="35" y="36"/>
                    </a:lnTo>
                    <a:lnTo>
                      <a:pt x="3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3" name="Freeform 29"/>
              <p:cNvSpPr>
                <a:spLocks/>
              </p:cNvSpPr>
              <p:nvPr/>
            </p:nvSpPr>
            <p:spPr bwMode="auto">
              <a:xfrm>
                <a:off x="6965" y="1987"/>
                <a:ext cx="16" cy="36"/>
              </a:xfrm>
              <a:custGeom>
                <a:avLst/>
                <a:gdLst>
                  <a:gd name="T0" fmla="*/ 16 w 16"/>
                  <a:gd name="T1" fmla="*/ 36 h 36"/>
                  <a:gd name="T2" fmla="*/ 0 w 16"/>
                  <a:gd name="T3" fmla="*/ 0 h 36"/>
                  <a:gd name="T4" fmla="*/ 16 w 16"/>
                  <a:gd name="T5" fmla="*/ 36 h 36"/>
                </a:gdLst>
                <a:ahLst/>
                <a:cxnLst>
                  <a:cxn ang="0">
                    <a:pos x="T0" y="T1"/>
                  </a:cxn>
                  <a:cxn ang="0">
                    <a:pos x="T2" y="T3"/>
                  </a:cxn>
                  <a:cxn ang="0">
                    <a:pos x="T4" y="T5"/>
                  </a:cxn>
                </a:cxnLst>
                <a:rect l="0" t="0" r="r" b="b"/>
                <a:pathLst>
                  <a:path w="16" h="36">
                    <a:moveTo>
                      <a:pt x="16" y="36"/>
                    </a:moveTo>
                    <a:lnTo>
                      <a:pt x="0" y="0"/>
                    </a:lnTo>
                    <a:lnTo>
                      <a:pt x="16" y="3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4" name="Line 30"/>
              <p:cNvSpPr>
                <a:spLocks noChangeShapeType="1"/>
              </p:cNvSpPr>
              <p:nvPr/>
            </p:nvSpPr>
            <p:spPr bwMode="auto">
              <a:xfrm flipH="1" flipV="1">
                <a:off x="6965" y="1987"/>
                <a:ext cx="16" cy="3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5" name="Freeform 31"/>
              <p:cNvSpPr>
                <a:spLocks/>
              </p:cNvSpPr>
              <p:nvPr/>
            </p:nvSpPr>
            <p:spPr bwMode="auto">
              <a:xfrm>
                <a:off x="6915" y="1987"/>
                <a:ext cx="19" cy="40"/>
              </a:xfrm>
              <a:custGeom>
                <a:avLst/>
                <a:gdLst>
                  <a:gd name="T0" fmla="*/ 11 w 19"/>
                  <a:gd name="T1" fmla="*/ 40 h 40"/>
                  <a:gd name="T2" fmla="*/ 0 w 19"/>
                  <a:gd name="T3" fmla="*/ 0 h 40"/>
                  <a:gd name="T4" fmla="*/ 7 w 19"/>
                  <a:gd name="T5" fmla="*/ 0 h 40"/>
                  <a:gd name="T6" fmla="*/ 19 w 19"/>
                  <a:gd name="T7" fmla="*/ 36 h 40"/>
                  <a:gd name="T8" fmla="*/ 11 w 19"/>
                  <a:gd name="T9" fmla="*/ 40 h 40"/>
                </a:gdLst>
                <a:ahLst/>
                <a:cxnLst>
                  <a:cxn ang="0">
                    <a:pos x="T0" y="T1"/>
                  </a:cxn>
                  <a:cxn ang="0">
                    <a:pos x="T2" y="T3"/>
                  </a:cxn>
                  <a:cxn ang="0">
                    <a:pos x="T4" y="T5"/>
                  </a:cxn>
                  <a:cxn ang="0">
                    <a:pos x="T6" y="T7"/>
                  </a:cxn>
                  <a:cxn ang="0">
                    <a:pos x="T8" y="T9"/>
                  </a:cxn>
                </a:cxnLst>
                <a:rect l="0" t="0" r="r" b="b"/>
                <a:pathLst>
                  <a:path w="19" h="40">
                    <a:moveTo>
                      <a:pt x="11" y="40"/>
                    </a:moveTo>
                    <a:lnTo>
                      <a:pt x="0" y="0"/>
                    </a:lnTo>
                    <a:lnTo>
                      <a:pt x="7" y="0"/>
                    </a:lnTo>
                    <a:lnTo>
                      <a:pt x="19" y="36"/>
                    </a:lnTo>
                    <a:lnTo>
                      <a:pt x="11"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6" name="Freeform 32"/>
              <p:cNvSpPr>
                <a:spLocks/>
              </p:cNvSpPr>
              <p:nvPr/>
            </p:nvSpPr>
            <p:spPr bwMode="auto">
              <a:xfrm>
                <a:off x="6868" y="1987"/>
                <a:ext cx="16" cy="40"/>
              </a:xfrm>
              <a:custGeom>
                <a:avLst/>
                <a:gdLst>
                  <a:gd name="T0" fmla="*/ 12 w 16"/>
                  <a:gd name="T1" fmla="*/ 40 h 40"/>
                  <a:gd name="T2" fmla="*/ 0 w 16"/>
                  <a:gd name="T3" fmla="*/ 0 h 40"/>
                  <a:gd name="T4" fmla="*/ 8 w 16"/>
                  <a:gd name="T5" fmla="*/ 0 h 40"/>
                  <a:gd name="T6" fmla="*/ 16 w 16"/>
                  <a:gd name="T7" fmla="*/ 36 h 40"/>
                  <a:gd name="T8" fmla="*/ 12 w 16"/>
                  <a:gd name="T9" fmla="*/ 40 h 40"/>
                </a:gdLst>
                <a:ahLst/>
                <a:cxnLst>
                  <a:cxn ang="0">
                    <a:pos x="T0" y="T1"/>
                  </a:cxn>
                  <a:cxn ang="0">
                    <a:pos x="T2" y="T3"/>
                  </a:cxn>
                  <a:cxn ang="0">
                    <a:pos x="T4" y="T5"/>
                  </a:cxn>
                  <a:cxn ang="0">
                    <a:pos x="T6" y="T7"/>
                  </a:cxn>
                  <a:cxn ang="0">
                    <a:pos x="T8" y="T9"/>
                  </a:cxn>
                </a:cxnLst>
                <a:rect l="0" t="0" r="r" b="b"/>
                <a:pathLst>
                  <a:path w="16" h="40">
                    <a:moveTo>
                      <a:pt x="12" y="40"/>
                    </a:moveTo>
                    <a:lnTo>
                      <a:pt x="0" y="0"/>
                    </a:lnTo>
                    <a:lnTo>
                      <a:pt x="8" y="0"/>
                    </a:lnTo>
                    <a:lnTo>
                      <a:pt x="16" y="36"/>
                    </a:lnTo>
                    <a:lnTo>
                      <a:pt x="12"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7" name="Freeform 33"/>
              <p:cNvSpPr>
                <a:spLocks/>
              </p:cNvSpPr>
              <p:nvPr/>
            </p:nvSpPr>
            <p:spPr bwMode="auto">
              <a:xfrm>
                <a:off x="6821" y="1987"/>
                <a:ext cx="16" cy="40"/>
              </a:xfrm>
              <a:custGeom>
                <a:avLst/>
                <a:gdLst>
                  <a:gd name="T0" fmla="*/ 8 w 16"/>
                  <a:gd name="T1" fmla="*/ 40 h 40"/>
                  <a:gd name="T2" fmla="*/ 0 w 16"/>
                  <a:gd name="T3" fmla="*/ 0 h 40"/>
                  <a:gd name="T4" fmla="*/ 8 w 16"/>
                  <a:gd name="T5" fmla="*/ 0 h 40"/>
                  <a:gd name="T6" fmla="*/ 16 w 16"/>
                  <a:gd name="T7" fmla="*/ 36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0"/>
                    </a:lnTo>
                    <a:lnTo>
                      <a:pt x="8" y="0"/>
                    </a:lnTo>
                    <a:lnTo>
                      <a:pt x="16" y="36"/>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8" name="Freeform 34"/>
              <p:cNvSpPr>
                <a:spLocks/>
              </p:cNvSpPr>
              <p:nvPr/>
            </p:nvSpPr>
            <p:spPr bwMode="auto">
              <a:xfrm>
                <a:off x="6775" y="1987"/>
                <a:ext cx="11" cy="36"/>
              </a:xfrm>
              <a:custGeom>
                <a:avLst/>
                <a:gdLst>
                  <a:gd name="T0" fmla="*/ 7 w 11"/>
                  <a:gd name="T1" fmla="*/ 36 h 36"/>
                  <a:gd name="T2" fmla="*/ 0 w 11"/>
                  <a:gd name="T3" fmla="*/ 0 h 36"/>
                  <a:gd name="T4" fmla="*/ 7 w 11"/>
                  <a:gd name="T5" fmla="*/ 0 h 36"/>
                  <a:gd name="T6" fmla="*/ 11 w 11"/>
                  <a:gd name="T7" fmla="*/ 36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0"/>
                    </a:lnTo>
                    <a:lnTo>
                      <a:pt x="7" y="0"/>
                    </a:lnTo>
                    <a:lnTo>
                      <a:pt x="11" y="36"/>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9" name="Freeform 35"/>
              <p:cNvSpPr>
                <a:spLocks/>
              </p:cNvSpPr>
              <p:nvPr/>
            </p:nvSpPr>
            <p:spPr bwMode="auto">
              <a:xfrm>
                <a:off x="6732" y="1991"/>
                <a:ext cx="8" cy="32"/>
              </a:xfrm>
              <a:custGeom>
                <a:avLst/>
                <a:gdLst>
                  <a:gd name="T0" fmla="*/ 0 w 8"/>
                  <a:gd name="T1" fmla="*/ 32 h 32"/>
                  <a:gd name="T2" fmla="*/ 0 w 8"/>
                  <a:gd name="T3" fmla="*/ 0 h 32"/>
                  <a:gd name="T4" fmla="*/ 4 w 8"/>
                  <a:gd name="T5" fmla="*/ 0 h 32"/>
                  <a:gd name="T6" fmla="*/ 8 w 8"/>
                  <a:gd name="T7" fmla="*/ 32 h 32"/>
                  <a:gd name="T8" fmla="*/ 0 w 8"/>
                  <a:gd name="T9" fmla="*/ 32 h 32"/>
                </a:gdLst>
                <a:ahLst/>
                <a:cxnLst>
                  <a:cxn ang="0">
                    <a:pos x="T0" y="T1"/>
                  </a:cxn>
                  <a:cxn ang="0">
                    <a:pos x="T2" y="T3"/>
                  </a:cxn>
                  <a:cxn ang="0">
                    <a:pos x="T4" y="T5"/>
                  </a:cxn>
                  <a:cxn ang="0">
                    <a:pos x="T6" y="T7"/>
                  </a:cxn>
                  <a:cxn ang="0">
                    <a:pos x="T8" y="T9"/>
                  </a:cxn>
                </a:cxnLst>
                <a:rect l="0" t="0" r="r" b="b"/>
                <a:pathLst>
                  <a:path w="8" h="32">
                    <a:moveTo>
                      <a:pt x="0" y="32"/>
                    </a:moveTo>
                    <a:lnTo>
                      <a:pt x="0" y="0"/>
                    </a:lnTo>
                    <a:lnTo>
                      <a:pt x="4" y="0"/>
                    </a:lnTo>
                    <a:lnTo>
                      <a:pt x="8" y="32"/>
                    </a:lnTo>
                    <a:lnTo>
                      <a:pt x="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0" name="Rectangle 36"/>
              <p:cNvSpPr>
                <a:spLocks noChangeArrowheads="1"/>
              </p:cNvSpPr>
              <p:nvPr/>
            </p:nvSpPr>
            <p:spPr bwMode="auto">
              <a:xfrm>
                <a:off x="6681" y="1987"/>
                <a:ext cx="8" cy="36"/>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1" name="Freeform 37"/>
              <p:cNvSpPr>
                <a:spLocks/>
              </p:cNvSpPr>
              <p:nvPr/>
            </p:nvSpPr>
            <p:spPr bwMode="auto">
              <a:xfrm>
                <a:off x="6631" y="1987"/>
                <a:ext cx="11" cy="36"/>
              </a:xfrm>
              <a:custGeom>
                <a:avLst/>
                <a:gdLst>
                  <a:gd name="T0" fmla="*/ 7 w 11"/>
                  <a:gd name="T1" fmla="*/ 36 h 36"/>
                  <a:gd name="T2" fmla="*/ 0 w 11"/>
                  <a:gd name="T3" fmla="*/ 36 h 36"/>
                  <a:gd name="T4" fmla="*/ 4 w 11"/>
                  <a:gd name="T5" fmla="*/ 0 h 36"/>
                  <a:gd name="T6" fmla="*/ 11 w 11"/>
                  <a:gd name="T7" fmla="*/ 0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36"/>
                    </a:lnTo>
                    <a:lnTo>
                      <a:pt x="4" y="0"/>
                    </a:lnTo>
                    <a:lnTo>
                      <a:pt x="11" y="0"/>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2" name="Freeform 38"/>
              <p:cNvSpPr>
                <a:spLocks/>
              </p:cNvSpPr>
              <p:nvPr/>
            </p:nvSpPr>
            <p:spPr bwMode="auto">
              <a:xfrm>
                <a:off x="6584" y="1987"/>
                <a:ext cx="12" cy="36"/>
              </a:xfrm>
              <a:custGeom>
                <a:avLst/>
                <a:gdLst>
                  <a:gd name="T0" fmla="*/ 4 w 12"/>
                  <a:gd name="T1" fmla="*/ 36 h 36"/>
                  <a:gd name="T2" fmla="*/ 0 w 12"/>
                  <a:gd name="T3" fmla="*/ 36 h 36"/>
                  <a:gd name="T4" fmla="*/ 8 w 12"/>
                  <a:gd name="T5" fmla="*/ 0 h 36"/>
                  <a:gd name="T6" fmla="*/ 12 w 12"/>
                  <a:gd name="T7" fmla="*/ 0 h 36"/>
                  <a:gd name="T8" fmla="*/ 4 w 12"/>
                  <a:gd name="T9" fmla="*/ 36 h 36"/>
                </a:gdLst>
                <a:ahLst/>
                <a:cxnLst>
                  <a:cxn ang="0">
                    <a:pos x="T0" y="T1"/>
                  </a:cxn>
                  <a:cxn ang="0">
                    <a:pos x="T2" y="T3"/>
                  </a:cxn>
                  <a:cxn ang="0">
                    <a:pos x="T4" y="T5"/>
                  </a:cxn>
                  <a:cxn ang="0">
                    <a:pos x="T6" y="T7"/>
                  </a:cxn>
                  <a:cxn ang="0">
                    <a:pos x="T8" y="T9"/>
                  </a:cxn>
                </a:cxnLst>
                <a:rect l="0" t="0" r="r" b="b"/>
                <a:pathLst>
                  <a:path w="12" h="36">
                    <a:moveTo>
                      <a:pt x="4" y="36"/>
                    </a:moveTo>
                    <a:lnTo>
                      <a:pt x="0" y="36"/>
                    </a:lnTo>
                    <a:lnTo>
                      <a:pt x="8" y="0"/>
                    </a:lnTo>
                    <a:lnTo>
                      <a:pt x="12" y="0"/>
                    </a:lnTo>
                    <a:lnTo>
                      <a:pt x="4"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3" name="Freeform 39"/>
              <p:cNvSpPr>
                <a:spLocks/>
              </p:cNvSpPr>
              <p:nvPr/>
            </p:nvSpPr>
            <p:spPr bwMode="auto">
              <a:xfrm>
                <a:off x="6533" y="1987"/>
                <a:ext cx="16" cy="40"/>
              </a:xfrm>
              <a:custGeom>
                <a:avLst/>
                <a:gdLst>
                  <a:gd name="T0" fmla="*/ 8 w 16"/>
                  <a:gd name="T1" fmla="*/ 40 h 40"/>
                  <a:gd name="T2" fmla="*/ 0 w 16"/>
                  <a:gd name="T3" fmla="*/ 36 h 40"/>
                  <a:gd name="T4" fmla="*/ 12 w 16"/>
                  <a:gd name="T5" fmla="*/ 0 h 40"/>
                  <a:gd name="T6" fmla="*/ 16 w 16"/>
                  <a:gd name="T7" fmla="*/ 0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36"/>
                    </a:lnTo>
                    <a:lnTo>
                      <a:pt x="12" y="0"/>
                    </a:lnTo>
                    <a:lnTo>
                      <a:pt x="16" y="0"/>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4" name="Freeform 40"/>
              <p:cNvSpPr>
                <a:spLocks/>
              </p:cNvSpPr>
              <p:nvPr/>
            </p:nvSpPr>
            <p:spPr bwMode="auto">
              <a:xfrm>
                <a:off x="6487" y="1987"/>
                <a:ext cx="15" cy="40"/>
              </a:xfrm>
              <a:custGeom>
                <a:avLst/>
                <a:gdLst>
                  <a:gd name="T0" fmla="*/ 4 w 15"/>
                  <a:gd name="T1" fmla="*/ 40 h 40"/>
                  <a:gd name="T2" fmla="*/ 0 w 15"/>
                  <a:gd name="T3" fmla="*/ 36 h 40"/>
                  <a:gd name="T4" fmla="*/ 11 w 15"/>
                  <a:gd name="T5" fmla="*/ 0 h 40"/>
                  <a:gd name="T6" fmla="*/ 15 w 15"/>
                  <a:gd name="T7" fmla="*/ 0 h 40"/>
                  <a:gd name="T8" fmla="*/ 4 w 15"/>
                  <a:gd name="T9" fmla="*/ 40 h 40"/>
                </a:gdLst>
                <a:ahLst/>
                <a:cxnLst>
                  <a:cxn ang="0">
                    <a:pos x="T0" y="T1"/>
                  </a:cxn>
                  <a:cxn ang="0">
                    <a:pos x="T2" y="T3"/>
                  </a:cxn>
                  <a:cxn ang="0">
                    <a:pos x="T4" y="T5"/>
                  </a:cxn>
                  <a:cxn ang="0">
                    <a:pos x="T6" y="T7"/>
                  </a:cxn>
                  <a:cxn ang="0">
                    <a:pos x="T8" y="T9"/>
                  </a:cxn>
                </a:cxnLst>
                <a:rect l="0" t="0" r="r" b="b"/>
                <a:pathLst>
                  <a:path w="15" h="40">
                    <a:moveTo>
                      <a:pt x="4" y="40"/>
                    </a:moveTo>
                    <a:lnTo>
                      <a:pt x="0" y="36"/>
                    </a:lnTo>
                    <a:lnTo>
                      <a:pt x="11" y="0"/>
                    </a:lnTo>
                    <a:lnTo>
                      <a:pt x="15"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5" name="Rectangle 41"/>
              <p:cNvSpPr>
                <a:spLocks noChangeArrowheads="1"/>
              </p:cNvSpPr>
              <p:nvPr/>
            </p:nvSpPr>
            <p:spPr bwMode="auto">
              <a:xfrm>
                <a:off x="6218" y="1265"/>
                <a:ext cx="973" cy="59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6" name="Freeform 42"/>
              <p:cNvSpPr>
                <a:spLocks/>
              </p:cNvSpPr>
              <p:nvPr/>
            </p:nvSpPr>
            <p:spPr bwMode="auto">
              <a:xfrm>
                <a:off x="6436" y="1987"/>
                <a:ext cx="20" cy="40"/>
              </a:xfrm>
              <a:custGeom>
                <a:avLst/>
                <a:gdLst>
                  <a:gd name="T0" fmla="*/ 4 w 20"/>
                  <a:gd name="T1" fmla="*/ 40 h 40"/>
                  <a:gd name="T2" fmla="*/ 0 w 20"/>
                  <a:gd name="T3" fmla="*/ 36 h 40"/>
                  <a:gd name="T4" fmla="*/ 16 w 20"/>
                  <a:gd name="T5" fmla="*/ 0 h 40"/>
                  <a:gd name="T6" fmla="*/ 20 w 20"/>
                  <a:gd name="T7" fmla="*/ 0 h 40"/>
                  <a:gd name="T8" fmla="*/ 4 w 20"/>
                  <a:gd name="T9" fmla="*/ 40 h 40"/>
                </a:gdLst>
                <a:ahLst/>
                <a:cxnLst>
                  <a:cxn ang="0">
                    <a:pos x="T0" y="T1"/>
                  </a:cxn>
                  <a:cxn ang="0">
                    <a:pos x="T2" y="T3"/>
                  </a:cxn>
                  <a:cxn ang="0">
                    <a:pos x="T4" y="T5"/>
                  </a:cxn>
                  <a:cxn ang="0">
                    <a:pos x="T6" y="T7"/>
                  </a:cxn>
                  <a:cxn ang="0">
                    <a:pos x="T8" y="T9"/>
                  </a:cxn>
                </a:cxnLst>
                <a:rect l="0" t="0" r="r" b="b"/>
                <a:pathLst>
                  <a:path w="20" h="40">
                    <a:moveTo>
                      <a:pt x="4" y="40"/>
                    </a:moveTo>
                    <a:lnTo>
                      <a:pt x="0" y="36"/>
                    </a:lnTo>
                    <a:lnTo>
                      <a:pt x="16" y="0"/>
                    </a:lnTo>
                    <a:lnTo>
                      <a:pt x="20"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7" name="Freeform 43"/>
              <p:cNvSpPr>
                <a:spLocks/>
              </p:cNvSpPr>
              <p:nvPr/>
            </p:nvSpPr>
            <p:spPr bwMode="auto">
              <a:xfrm>
                <a:off x="6389" y="1987"/>
                <a:ext cx="24" cy="40"/>
              </a:xfrm>
              <a:custGeom>
                <a:avLst/>
                <a:gdLst>
                  <a:gd name="T0" fmla="*/ 4 w 24"/>
                  <a:gd name="T1" fmla="*/ 40 h 40"/>
                  <a:gd name="T2" fmla="*/ 0 w 24"/>
                  <a:gd name="T3" fmla="*/ 36 h 40"/>
                  <a:gd name="T4" fmla="*/ 16 w 24"/>
                  <a:gd name="T5" fmla="*/ 0 h 40"/>
                  <a:gd name="T6" fmla="*/ 24 w 24"/>
                  <a:gd name="T7" fmla="*/ 0 h 40"/>
                  <a:gd name="T8" fmla="*/ 4 w 24"/>
                  <a:gd name="T9" fmla="*/ 40 h 40"/>
                </a:gdLst>
                <a:ahLst/>
                <a:cxnLst>
                  <a:cxn ang="0">
                    <a:pos x="T0" y="T1"/>
                  </a:cxn>
                  <a:cxn ang="0">
                    <a:pos x="T2" y="T3"/>
                  </a:cxn>
                  <a:cxn ang="0">
                    <a:pos x="T4" y="T5"/>
                  </a:cxn>
                  <a:cxn ang="0">
                    <a:pos x="T6" y="T7"/>
                  </a:cxn>
                  <a:cxn ang="0">
                    <a:pos x="T8" y="T9"/>
                  </a:cxn>
                </a:cxnLst>
                <a:rect l="0" t="0" r="r" b="b"/>
                <a:pathLst>
                  <a:path w="24" h="40">
                    <a:moveTo>
                      <a:pt x="4" y="40"/>
                    </a:moveTo>
                    <a:lnTo>
                      <a:pt x="0" y="36"/>
                    </a:lnTo>
                    <a:lnTo>
                      <a:pt x="16" y="0"/>
                    </a:lnTo>
                    <a:lnTo>
                      <a:pt x="24"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8" name="Freeform 44"/>
              <p:cNvSpPr>
                <a:spLocks/>
              </p:cNvSpPr>
              <p:nvPr/>
            </p:nvSpPr>
            <p:spPr bwMode="auto">
              <a:xfrm>
                <a:off x="6339" y="1987"/>
                <a:ext cx="27" cy="40"/>
              </a:xfrm>
              <a:custGeom>
                <a:avLst/>
                <a:gdLst>
                  <a:gd name="T0" fmla="*/ 4 w 27"/>
                  <a:gd name="T1" fmla="*/ 40 h 40"/>
                  <a:gd name="T2" fmla="*/ 0 w 27"/>
                  <a:gd name="T3" fmla="*/ 36 h 40"/>
                  <a:gd name="T4" fmla="*/ 19 w 27"/>
                  <a:gd name="T5" fmla="*/ 0 h 40"/>
                  <a:gd name="T6" fmla="*/ 27 w 27"/>
                  <a:gd name="T7" fmla="*/ 0 h 40"/>
                  <a:gd name="T8" fmla="*/ 4 w 27"/>
                  <a:gd name="T9" fmla="*/ 40 h 40"/>
                </a:gdLst>
                <a:ahLst/>
                <a:cxnLst>
                  <a:cxn ang="0">
                    <a:pos x="T0" y="T1"/>
                  </a:cxn>
                  <a:cxn ang="0">
                    <a:pos x="T2" y="T3"/>
                  </a:cxn>
                  <a:cxn ang="0">
                    <a:pos x="T4" y="T5"/>
                  </a:cxn>
                  <a:cxn ang="0">
                    <a:pos x="T6" y="T7"/>
                  </a:cxn>
                  <a:cxn ang="0">
                    <a:pos x="T8" y="T9"/>
                  </a:cxn>
                </a:cxnLst>
                <a:rect l="0" t="0" r="r" b="b"/>
                <a:pathLst>
                  <a:path w="27" h="40">
                    <a:moveTo>
                      <a:pt x="4" y="40"/>
                    </a:moveTo>
                    <a:lnTo>
                      <a:pt x="0" y="36"/>
                    </a:lnTo>
                    <a:lnTo>
                      <a:pt x="19" y="0"/>
                    </a:lnTo>
                    <a:lnTo>
                      <a:pt x="27"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9" name="Freeform 45"/>
              <p:cNvSpPr>
                <a:spLocks/>
              </p:cNvSpPr>
              <p:nvPr/>
            </p:nvSpPr>
            <p:spPr bwMode="auto">
              <a:xfrm>
                <a:off x="6288" y="1984"/>
                <a:ext cx="31" cy="43"/>
              </a:xfrm>
              <a:custGeom>
                <a:avLst/>
                <a:gdLst>
                  <a:gd name="T0" fmla="*/ 8 w 31"/>
                  <a:gd name="T1" fmla="*/ 43 h 43"/>
                  <a:gd name="T2" fmla="*/ 0 w 31"/>
                  <a:gd name="T3" fmla="*/ 39 h 43"/>
                  <a:gd name="T4" fmla="*/ 24 w 31"/>
                  <a:gd name="T5" fmla="*/ 0 h 43"/>
                  <a:gd name="T6" fmla="*/ 31 w 31"/>
                  <a:gd name="T7" fmla="*/ 3 h 43"/>
                  <a:gd name="T8" fmla="*/ 8 w 31"/>
                  <a:gd name="T9" fmla="*/ 43 h 43"/>
                </a:gdLst>
                <a:ahLst/>
                <a:cxnLst>
                  <a:cxn ang="0">
                    <a:pos x="T0" y="T1"/>
                  </a:cxn>
                  <a:cxn ang="0">
                    <a:pos x="T2" y="T3"/>
                  </a:cxn>
                  <a:cxn ang="0">
                    <a:pos x="T4" y="T5"/>
                  </a:cxn>
                  <a:cxn ang="0">
                    <a:pos x="T6" y="T7"/>
                  </a:cxn>
                  <a:cxn ang="0">
                    <a:pos x="T8" y="T9"/>
                  </a:cxn>
                </a:cxnLst>
                <a:rect l="0" t="0" r="r" b="b"/>
                <a:pathLst>
                  <a:path w="31" h="43">
                    <a:moveTo>
                      <a:pt x="8" y="43"/>
                    </a:moveTo>
                    <a:lnTo>
                      <a:pt x="0" y="39"/>
                    </a:lnTo>
                    <a:lnTo>
                      <a:pt x="24" y="0"/>
                    </a:lnTo>
                    <a:lnTo>
                      <a:pt x="31" y="3"/>
                    </a:lnTo>
                    <a:lnTo>
                      <a:pt x="8"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0" name="Freeform 46"/>
              <p:cNvSpPr>
                <a:spLocks/>
              </p:cNvSpPr>
              <p:nvPr/>
            </p:nvSpPr>
            <p:spPr bwMode="auto">
              <a:xfrm>
                <a:off x="6242" y="1984"/>
                <a:ext cx="31" cy="43"/>
              </a:xfrm>
              <a:custGeom>
                <a:avLst/>
                <a:gdLst>
                  <a:gd name="T0" fmla="*/ 4 w 31"/>
                  <a:gd name="T1" fmla="*/ 43 h 43"/>
                  <a:gd name="T2" fmla="*/ 0 w 31"/>
                  <a:gd name="T3" fmla="*/ 39 h 43"/>
                  <a:gd name="T4" fmla="*/ 27 w 31"/>
                  <a:gd name="T5" fmla="*/ 0 h 43"/>
                  <a:gd name="T6" fmla="*/ 31 w 31"/>
                  <a:gd name="T7" fmla="*/ 3 h 43"/>
                  <a:gd name="T8" fmla="*/ 4 w 31"/>
                  <a:gd name="T9" fmla="*/ 43 h 43"/>
                </a:gdLst>
                <a:ahLst/>
                <a:cxnLst>
                  <a:cxn ang="0">
                    <a:pos x="T0" y="T1"/>
                  </a:cxn>
                  <a:cxn ang="0">
                    <a:pos x="T2" y="T3"/>
                  </a:cxn>
                  <a:cxn ang="0">
                    <a:pos x="T4" y="T5"/>
                  </a:cxn>
                  <a:cxn ang="0">
                    <a:pos x="T6" y="T7"/>
                  </a:cxn>
                  <a:cxn ang="0">
                    <a:pos x="T8" y="T9"/>
                  </a:cxn>
                </a:cxnLst>
                <a:rect l="0" t="0" r="r" b="b"/>
                <a:pathLst>
                  <a:path w="31" h="43">
                    <a:moveTo>
                      <a:pt x="4" y="43"/>
                    </a:moveTo>
                    <a:lnTo>
                      <a:pt x="0" y="39"/>
                    </a:lnTo>
                    <a:lnTo>
                      <a:pt x="27" y="0"/>
                    </a:lnTo>
                    <a:lnTo>
                      <a:pt x="31" y="3"/>
                    </a:lnTo>
                    <a:lnTo>
                      <a:pt x="4"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1" name="Freeform 47"/>
              <p:cNvSpPr>
                <a:spLocks/>
              </p:cNvSpPr>
              <p:nvPr/>
            </p:nvSpPr>
            <p:spPr bwMode="auto">
              <a:xfrm>
                <a:off x="6938" y="1948"/>
                <a:ext cx="19" cy="39"/>
              </a:xfrm>
              <a:custGeom>
                <a:avLst/>
                <a:gdLst>
                  <a:gd name="T0" fmla="*/ 16 w 19"/>
                  <a:gd name="T1" fmla="*/ 39 h 39"/>
                  <a:gd name="T2" fmla="*/ 0 w 19"/>
                  <a:gd name="T3" fmla="*/ 4 h 39"/>
                  <a:gd name="T4" fmla="*/ 4 w 19"/>
                  <a:gd name="T5" fmla="*/ 0 h 39"/>
                  <a:gd name="T6" fmla="*/ 19 w 19"/>
                  <a:gd name="T7" fmla="*/ 39 h 39"/>
                  <a:gd name="T8" fmla="*/ 16 w 19"/>
                  <a:gd name="T9" fmla="*/ 39 h 39"/>
                </a:gdLst>
                <a:ahLst/>
                <a:cxnLst>
                  <a:cxn ang="0">
                    <a:pos x="T0" y="T1"/>
                  </a:cxn>
                  <a:cxn ang="0">
                    <a:pos x="T2" y="T3"/>
                  </a:cxn>
                  <a:cxn ang="0">
                    <a:pos x="T4" y="T5"/>
                  </a:cxn>
                  <a:cxn ang="0">
                    <a:pos x="T6" y="T7"/>
                  </a:cxn>
                  <a:cxn ang="0">
                    <a:pos x="T8" y="T9"/>
                  </a:cxn>
                </a:cxnLst>
                <a:rect l="0" t="0" r="r" b="b"/>
                <a:pathLst>
                  <a:path w="19" h="39">
                    <a:moveTo>
                      <a:pt x="16" y="39"/>
                    </a:moveTo>
                    <a:lnTo>
                      <a:pt x="0" y="4"/>
                    </a:lnTo>
                    <a:lnTo>
                      <a:pt x="4" y="0"/>
                    </a:lnTo>
                    <a:lnTo>
                      <a:pt x="19" y="39"/>
                    </a:lnTo>
                    <a:lnTo>
                      <a:pt x="16"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2" name="Freeform 48"/>
              <p:cNvSpPr>
                <a:spLocks/>
              </p:cNvSpPr>
              <p:nvPr/>
            </p:nvSpPr>
            <p:spPr bwMode="auto">
              <a:xfrm>
                <a:off x="6895" y="1948"/>
                <a:ext cx="16" cy="39"/>
              </a:xfrm>
              <a:custGeom>
                <a:avLst/>
                <a:gdLst>
                  <a:gd name="T0" fmla="*/ 12 w 16"/>
                  <a:gd name="T1" fmla="*/ 39 h 39"/>
                  <a:gd name="T2" fmla="*/ 0 w 16"/>
                  <a:gd name="T3" fmla="*/ 4 h 39"/>
                  <a:gd name="T4" fmla="*/ 4 w 16"/>
                  <a:gd name="T5" fmla="*/ 0 h 39"/>
                  <a:gd name="T6" fmla="*/ 16 w 16"/>
                  <a:gd name="T7" fmla="*/ 39 h 39"/>
                  <a:gd name="T8" fmla="*/ 12 w 16"/>
                  <a:gd name="T9" fmla="*/ 39 h 39"/>
                </a:gdLst>
                <a:ahLst/>
                <a:cxnLst>
                  <a:cxn ang="0">
                    <a:pos x="T0" y="T1"/>
                  </a:cxn>
                  <a:cxn ang="0">
                    <a:pos x="T2" y="T3"/>
                  </a:cxn>
                  <a:cxn ang="0">
                    <a:pos x="T4" y="T5"/>
                  </a:cxn>
                  <a:cxn ang="0">
                    <a:pos x="T6" y="T7"/>
                  </a:cxn>
                  <a:cxn ang="0">
                    <a:pos x="T8" y="T9"/>
                  </a:cxn>
                </a:cxnLst>
                <a:rect l="0" t="0" r="r" b="b"/>
                <a:pathLst>
                  <a:path w="16" h="39">
                    <a:moveTo>
                      <a:pt x="12" y="39"/>
                    </a:moveTo>
                    <a:lnTo>
                      <a:pt x="0" y="4"/>
                    </a:lnTo>
                    <a:lnTo>
                      <a:pt x="4" y="0"/>
                    </a:lnTo>
                    <a:lnTo>
                      <a:pt x="16" y="39"/>
                    </a:lnTo>
                    <a:lnTo>
                      <a:pt x="12"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3" name="Freeform 49"/>
              <p:cNvSpPr>
                <a:spLocks/>
              </p:cNvSpPr>
              <p:nvPr/>
            </p:nvSpPr>
            <p:spPr bwMode="auto">
              <a:xfrm>
                <a:off x="6849" y="1948"/>
                <a:ext cx="15" cy="39"/>
              </a:xfrm>
              <a:custGeom>
                <a:avLst/>
                <a:gdLst>
                  <a:gd name="T0" fmla="*/ 11 w 15"/>
                  <a:gd name="T1" fmla="*/ 39 h 39"/>
                  <a:gd name="T2" fmla="*/ 0 w 15"/>
                  <a:gd name="T3" fmla="*/ 4 h 39"/>
                  <a:gd name="T4" fmla="*/ 7 w 15"/>
                  <a:gd name="T5" fmla="*/ 0 h 39"/>
                  <a:gd name="T6" fmla="*/ 15 w 15"/>
                  <a:gd name="T7" fmla="*/ 39 h 39"/>
                  <a:gd name="T8" fmla="*/ 11 w 15"/>
                  <a:gd name="T9" fmla="*/ 39 h 39"/>
                </a:gdLst>
                <a:ahLst/>
                <a:cxnLst>
                  <a:cxn ang="0">
                    <a:pos x="T0" y="T1"/>
                  </a:cxn>
                  <a:cxn ang="0">
                    <a:pos x="T2" y="T3"/>
                  </a:cxn>
                  <a:cxn ang="0">
                    <a:pos x="T4" y="T5"/>
                  </a:cxn>
                  <a:cxn ang="0">
                    <a:pos x="T6" y="T7"/>
                  </a:cxn>
                  <a:cxn ang="0">
                    <a:pos x="T8" y="T9"/>
                  </a:cxn>
                </a:cxnLst>
                <a:rect l="0" t="0" r="r" b="b"/>
                <a:pathLst>
                  <a:path w="15" h="39">
                    <a:moveTo>
                      <a:pt x="11" y="39"/>
                    </a:moveTo>
                    <a:lnTo>
                      <a:pt x="0" y="4"/>
                    </a:lnTo>
                    <a:lnTo>
                      <a:pt x="7" y="0"/>
                    </a:lnTo>
                    <a:lnTo>
                      <a:pt x="15" y="39"/>
                    </a:lnTo>
                    <a:lnTo>
                      <a:pt x="1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4" name="Freeform 50"/>
              <p:cNvSpPr>
                <a:spLocks/>
              </p:cNvSpPr>
              <p:nvPr/>
            </p:nvSpPr>
            <p:spPr bwMode="auto">
              <a:xfrm>
                <a:off x="6806" y="1948"/>
                <a:ext cx="11" cy="39"/>
              </a:xfrm>
              <a:custGeom>
                <a:avLst/>
                <a:gdLst>
                  <a:gd name="T0" fmla="*/ 8 w 11"/>
                  <a:gd name="T1" fmla="*/ 39 h 39"/>
                  <a:gd name="T2" fmla="*/ 0 w 11"/>
                  <a:gd name="T3" fmla="*/ 0 h 39"/>
                  <a:gd name="T4" fmla="*/ 8 w 11"/>
                  <a:gd name="T5" fmla="*/ 0 h 39"/>
                  <a:gd name="T6" fmla="*/ 11 w 11"/>
                  <a:gd name="T7" fmla="*/ 39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0"/>
                    </a:lnTo>
                    <a:lnTo>
                      <a:pt x="8" y="0"/>
                    </a:lnTo>
                    <a:lnTo>
                      <a:pt x="11" y="39"/>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5" name="Freeform 51"/>
              <p:cNvSpPr>
                <a:spLocks/>
              </p:cNvSpPr>
              <p:nvPr/>
            </p:nvSpPr>
            <p:spPr bwMode="auto">
              <a:xfrm>
                <a:off x="6763" y="1948"/>
                <a:ext cx="12" cy="39"/>
              </a:xfrm>
              <a:custGeom>
                <a:avLst/>
                <a:gdLst>
                  <a:gd name="T0" fmla="*/ 4 w 12"/>
                  <a:gd name="T1" fmla="*/ 39 h 39"/>
                  <a:gd name="T2" fmla="*/ 0 w 12"/>
                  <a:gd name="T3" fmla="*/ 0 h 39"/>
                  <a:gd name="T4" fmla="*/ 8 w 12"/>
                  <a:gd name="T5" fmla="*/ 0 h 39"/>
                  <a:gd name="T6" fmla="*/ 12 w 12"/>
                  <a:gd name="T7" fmla="*/ 39 h 39"/>
                  <a:gd name="T8" fmla="*/ 4 w 12"/>
                  <a:gd name="T9" fmla="*/ 39 h 39"/>
                </a:gdLst>
                <a:ahLst/>
                <a:cxnLst>
                  <a:cxn ang="0">
                    <a:pos x="T0" y="T1"/>
                  </a:cxn>
                  <a:cxn ang="0">
                    <a:pos x="T2" y="T3"/>
                  </a:cxn>
                  <a:cxn ang="0">
                    <a:pos x="T4" y="T5"/>
                  </a:cxn>
                  <a:cxn ang="0">
                    <a:pos x="T6" y="T7"/>
                  </a:cxn>
                  <a:cxn ang="0">
                    <a:pos x="T8" y="T9"/>
                  </a:cxn>
                </a:cxnLst>
                <a:rect l="0" t="0" r="r" b="b"/>
                <a:pathLst>
                  <a:path w="12" h="39">
                    <a:moveTo>
                      <a:pt x="4" y="39"/>
                    </a:moveTo>
                    <a:lnTo>
                      <a:pt x="0" y="0"/>
                    </a:lnTo>
                    <a:lnTo>
                      <a:pt x="8" y="0"/>
                    </a:lnTo>
                    <a:lnTo>
                      <a:pt x="12" y="39"/>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6" name="Rectangle 52"/>
              <p:cNvSpPr>
                <a:spLocks noChangeArrowheads="1"/>
              </p:cNvSpPr>
              <p:nvPr/>
            </p:nvSpPr>
            <p:spPr bwMode="auto">
              <a:xfrm>
                <a:off x="6720" y="1948"/>
                <a:ext cx="8" cy="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7" name="Freeform 53"/>
              <p:cNvSpPr>
                <a:spLocks/>
              </p:cNvSpPr>
              <p:nvPr/>
            </p:nvSpPr>
            <p:spPr bwMode="auto">
              <a:xfrm>
                <a:off x="6673" y="1948"/>
                <a:ext cx="8" cy="39"/>
              </a:xfrm>
              <a:custGeom>
                <a:avLst/>
                <a:gdLst>
                  <a:gd name="T0" fmla="*/ 8 w 8"/>
                  <a:gd name="T1" fmla="*/ 39 h 39"/>
                  <a:gd name="T2" fmla="*/ 0 w 8"/>
                  <a:gd name="T3" fmla="*/ 39 h 39"/>
                  <a:gd name="T4" fmla="*/ 4 w 8"/>
                  <a:gd name="T5" fmla="*/ 0 h 39"/>
                  <a:gd name="T6" fmla="*/ 8 w 8"/>
                  <a:gd name="T7" fmla="*/ 0 h 39"/>
                  <a:gd name="T8" fmla="*/ 8 w 8"/>
                  <a:gd name="T9" fmla="*/ 39 h 39"/>
                </a:gdLst>
                <a:ahLst/>
                <a:cxnLst>
                  <a:cxn ang="0">
                    <a:pos x="T0" y="T1"/>
                  </a:cxn>
                  <a:cxn ang="0">
                    <a:pos x="T2" y="T3"/>
                  </a:cxn>
                  <a:cxn ang="0">
                    <a:pos x="T4" y="T5"/>
                  </a:cxn>
                  <a:cxn ang="0">
                    <a:pos x="T6" y="T7"/>
                  </a:cxn>
                  <a:cxn ang="0">
                    <a:pos x="T8" y="T9"/>
                  </a:cxn>
                </a:cxnLst>
                <a:rect l="0" t="0" r="r" b="b"/>
                <a:pathLst>
                  <a:path w="8" h="39">
                    <a:moveTo>
                      <a:pt x="8" y="39"/>
                    </a:moveTo>
                    <a:lnTo>
                      <a:pt x="0" y="39"/>
                    </a:lnTo>
                    <a:lnTo>
                      <a:pt x="4" y="0"/>
                    </a:lnTo>
                    <a:lnTo>
                      <a:pt x="8"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8" name="Freeform 54"/>
              <p:cNvSpPr>
                <a:spLocks/>
              </p:cNvSpPr>
              <p:nvPr/>
            </p:nvSpPr>
            <p:spPr bwMode="auto">
              <a:xfrm>
                <a:off x="6627" y="1948"/>
                <a:ext cx="11" cy="39"/>
              </a:xfrm>
              <a:custGeom>
                <a:avLst/>
                <a:gdLst>
                  <a:gd name="T0" fmla="*/ 8 w 11"/>
                  <a:gd name="T1" fmla="*/ 39 h 39"/>
                  <a:gd name="T2" fmla="*/ 0 w 11"/>
                  <a:gd name="T3" fmla="*/ 39 h 39"/>
                  <a:gd name="T4" fmla="*/ 4 w 11"/>
                  <a:gd name="T5" fmla="*/ 0 h 39"/>
                  <a:gd name="T6" fmla="*/ 11 w 11"/>
                  <a:gd name="T7" fmla="*/ 0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39"/>
                    </a:lnTo>
                    <a:lnTo>
                      <a:pt x="4" y="0"/>
                    </a:lnTo>
                    <a:lnTo>
                      <a:pt x="11"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9" name="Freeform 55"/>
              <p:cNvSpPr>
                <a:spLocks/>
              </p:cNvSpPr>
              <p:nvPr/>
            </p:nvSpPr>
            <p:spPr bwMode="auto">
              <a:xfrm>
                <a:off x="6580" y="1948"/>
                <a:ext cx="16" cy="39"/>
              </a:xfrm>
              <a:custGeom>
                <a:avLst/>
                <a:gdLst>
                  <a:gd name="T0" fmla="*/ 8 w 16"/>
                  <a:gd name="T1" fmla="*/ 39 h 39"/>
                  <a:gd name="T2" fmla="*/ 0 w 16"/>
                  <a:gd name="T3" fmla="*/ 39 h 39"/>
                  <a:gd name="T4" fmla="*/ 8 w 16"/>
                  <a:gd name="T5" fmla="*/ 0 h 39"/>
                  <a:gd name="T6" fmla="*/ 16 w 16"/>
                  <a:gd name="T7" fmla="*/ 4 h 39"/>
                  <a:gd name="T8" fmla="*/ 8 w 16"/>
                  <a:gd name="T9" fmla="*/ 39 h 39"/>
                </a:gdLst>
                <a:ahLst/>
                <a:cxnLst>
                  <a:cxn ang="0">
                    <a:pos x="T0" y="T1"/>
                  </a:cxn>
                  <a:cxn ang="0">
                    <a:pos x="T2" y="T3"/>
                  </a:cxn>
                  <a:cxn ang="0">
                    <a:pos x="T4" y="T5"/>
                  </a:cxn>
                  <a:cxn ang="0">
                    <a:pos x="T6" y="T7"/>
                  </a:cxn>
                  <a:cxn ang="0">
                    <a:pos x="T8" y="T9"/>
                  </a:cxn>
                </a:cxnLst>
                <a:rect l="0" t="0" r="r" b="b"/>
                <a:pathLst>
                  <a:path w="16" h="39">
                    <a:moveTo>
                      <a:pt x="8" y="39"/>
                    </a:moveTo>
                    <a:lnTo>
                      <a:pt x="0" y="39"/>
                    </a:lnTo>
                    <a:lnTo>
                      <a:pt x="8" y="0"/>
                    </a:lnTo>
                    <a:lnTo>
                      <a:pt x="16"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0" name="Freeform 56"/>
              <p:cNvSpPr>
                <a:spLocks/>
              </p:cNvSpPr>
              <p:nvPr/>
            </p:nvSpPr>
            <p:spPr bwMode="auto">
              <a:xfrm>
                <a:off x="6533" y="1948"/>
                <a:ext cx="20" cy="39"/>
              </a:xfrm>
              <a:custGeom>
                <a:avLst/>
                <a:gdLst>
                  <a:gd name="T0" fmla="*/ 8 w 20"/>
                  <a:gd name="T1" fmla="*/ 39 h 39"/>
                  <a:gd name="T2" fmla="*/ 0 w 20"/>
                  <a:gd name="T3" fmla="*/ 39 h 39"/>
                  <a:gd name="T4" fmla="*/ 12 w 20"/>
                  <a:gd name="T5" fmla="*/ 0 h 39"/>
                  <a:gd name="T6" fmla="*/ 20 w 20"/>
                  <a:gd name="T7" fmla="*/ 4 h 39"/>
                  <a:gd name="T8" fmla="*/ 8 w 20"/>
                  <a:gd name="T9" fmla="*/ 39 h 39"/>
                </a:gdLst>
                <a:ahLst/>
                <a:cxnLst>
                  <a:cxn ang="0">
                    <a:pos x="T0" y="T1"/>
                  </a:cxn>
                  <a:cxn ang="0">
                    <a:pos x="T2" y="T3"/>
                  </a:cxn>
                  <a:cxn ang="0">
                    <a:pos x="T4" y="T5"/>
                  </a:cxn>
                  <a:cxn ang="0">
                    <a:pos x="T6" y="T7"/>
                  </a:cxn>
                  <a:cxn ang="0">
                    <a:pos x="T8" y="T9"/>
                  </a:cxn>
                </a:cxnLst>
                <a:rect l="0" t="0" r="r" b="b"/>
                <a:pathLst>
                  <a:path w="20" h="39">
                    <a:moveTo>
                      <a:pt x="8" y="39"/>
                    </a:moveTo>
                    <a:lnTo>
                      <a:pt x="0" y="39"/>
                    </a:lnTo>
                    <a:lnTo>
                      <a:pt x="12" y="0"/>
                    </a:lnTo>
                    <a:lnTo>
                      <a:pt x="20"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1" name="Freeform 57"/>
              <p:cNvSpPr>
                <a:spLocks/>
              </p:cNvSpPr>
              <p:nvPr/>
            </p:nvSpPr>
            <p:spPr bwMode="auto">
              <a:xfrm>
                <a:off x="6487" y="1948"/>
                <a:ext cx="19" cy="39"/>
              </a:xfrm>
              <a:custGeom>
                <a:avLst/>
                <a:gdLst>
                  <a:gd name="T0" fmla="*/ 8 w 19"/>
                  <a:gd name="T1" fmla="*/ 39 h 39"/>
                  <a:gd name="T2" fmla="*/ 0 w 19"/>
                  <a:gd name="T3" fmla="*/ 39 h 39"/>
                  <a:gd name="T4" fmla="*/ 15 w 19"/>
                  <a:gd name="T5" fmla="*/ 0 h 39"/>
                  <a:gd name="T6" fmla="*/ 19 w 19"/>
                  <a:gd name="T7" fmla="*/ 4 h 39"/>
                  <a:gd name="T8" fmla="*/ 8 w 19"/>
                  <a:gd name="T9" fmla="*/ 39 h 39"/>
                </a:gdLst>
                <a:ahLst/>
                <a:cxnLst>
                  <a:cxn ang="0">
                    <a:pos x="T0" y="T1"/>
                  </a:cxn>
                  <a:cxn ang="0">
                    <a:pos x="T2" y="T3"/>
                  </a:cxn>
                  <a:cxn ang="0">
                    <a:pos x="T4" y="T5"/>
                  </a:cxn>
                  <a:cxn ang="0">
                    <a:pos x="T6" y="T7"/>
                  </a:cxn>
                  <a:cxn ang="0">
                    <a:pos x="T8" y="T9"/>
                  </a:cxn>
                </a:cxnLst>
                <a:rect l="0" t="0" r="r" b="b"/>
                <a:pathLst>
                  <a:path w="19" h="39">
                    <a:moveTo>
                      <a:pt x="8" y="39"/>
                    </a:moveTo>
                    <a:lnTo>
                      <a:pt x="0" y="39"/>
                    </a:lnTo>
                    <a:lnTo>
                      <a:pt x="15" y="0"/>
                    </a:lnTo>
                    <a:lnTo>
                      <a:pt x="19"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2" name="Freeform 58"/>
              <p:cNvSpPr>
                <a:spLocks/>
              </p:cNvSpPr>
              <p:nvPr/>
            </p:nvSpPr>
            <p:spPr bwMode="auto">
              <a:xfrm>
                <a:off x="6444" y="1948"/>
                <a:ext cx="19" cy="39"/>
              </a:xfrm>
              <a:custGeom>
                <a:avLst/>
                <a:gdLst>
                  <a:gd name="T0" fmla="*/ 4 w 19"/>
                  <a:gd name="T1" fmla="*/ 39 h 39"/>
                  <a:gd name="T2" fmla="*/ 0 w 19"/>
                  <a:gd name="T3" fmla="*/ 39 h 39"/>
                  <a:gd name="T4" fmla="*/ 16 w 19"/>
                  <a:gd name="T5" fmla="*/ 0 h 39"/>
                  <a:gd name="T6" fmla="*/ 19 w 19"/>
                  <a:gd name="T7" fmla="*/ 4 h 39"/>
                  <a:gd name="T8" fmla="*/ 4 w 19"/>
                  <a:gd name="T9" fmla="*/ 39 h 39"/>
                </a:gdLst>
                <a:ahLst/>
                <a:cxnLst>
                  <a:cxn ang="0">
                    <a:pos x="T0" y="T1"/>
                  </a:cxn>
                  <a:cxn ang="0">
                    <a:pos x="T2" y="T3"/>
                  </a:cxn>
                  <a:cxn ang="0">
                    <a:pos x="T4" y="T5"/>
                  </a:cxn>
                  <a:cxn ang="0">
                    <a:pos x="T6" y="T7"/>
                  </a:cxn>
                  <a:cxn ang="0">
                    <a:pos x="T8" y="T9"/>
                  </a:cxn>
                </a:cxnLst>
                <a:rect l="0" t="0" r="r" b="b"/>
                <a:pathLst>
                  <a:path w="19" h="39">
                    <a:moveTo>
                      <a:pt x="4" y="39"/>
                    </a:moveTo>
                    <a:lnTo>
                      <a:pt x="0" y="39"/>
                    </a:lnTo>
                    <a:lnTo>
                      <a:pt x="16" y="0"/>
                    </a:lnTo>
                    <a:lnTo>
                      <a:pt x="19" y="4"/>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3" name="Freeform 59"/>
              <p:cNvSpPr>
                <a:spLocks/>
              </p:cNvSpPr>
              <p:nvPr/>
            </p:nvSpPr>
            <p:spPr bwMode="auto">
              <a:xfrm>
                <a:off x="6304" y="1948"/>
                <a:ext cx="31" cy="39"/>
              </a:xfrm>
              <a:custGeom>
                <a:avLst/>
                <a:gdLst>
                  <a:gd name="T0" fmla="*/ 8 w 31"/>
                  <a:gd name="T1" fmla="*/ 39 h 39"/>
                  <a:gd name="T2" fmla="*/ 0 w 31"/>
                  <a:gd name="T3" fmla="*/ 36 h 39"/>
                  <a:gd name="T4" fmla="*/ 27 w 31"/>
                  <a:gd name="T5" fmla="*/ 0 h 39"/>
                  <a:gd name="T6" fmla="*/ 31 w 31"/>
                  <a:gd name="T7" fmla="*/ 4 h 39"/>
                  <a:gd name="T8" fmla="*/ 8 w 31"/>
                  <a:gd name="T9" fmla="*/ 39 h 39"/>
                </a:gdLst>
                <a:ahLst/>
                <a:cxnLst>
                  <a:cxn ang="0">
                    <a:pos x="T0" y="T1"/>
                  </a:cxn>
                  <a:cxn ang="0">
                    <a:pos x="T2" y="T3"/>
                  </a:cxn>
                  <a:cxn ang="0">
                    <a:pos x="T4" y="T5"/>
                  </a:cxn>
                  <a:cxn ang="0">
                    <a:pos x="T6" y="T7"/>
                  </a:cxn>
                  <a:cxn ang="0">
                    <a:pos x="T8" y="T9"/>
                  </a:cxn>
                </a:cxnLst>
                <a:rect l="0" t="0" r="r" b="b"/>
                <a:pathLst>
                  <a:path w="31" h="39">
                    <a:moveTo>
                      <a:pt x="8" y="39"/>
                    </a:moveTo>
                    <a:lnTo>
                      <a:pt x="0" y="36"/>
                    </a:lnTo>
                    <a:lnTo>
                      <a:pt x="27" y="0"/>
                    </a:lnTo>
                    <a:lnTo>
                      <a:pt x="31"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4" name="Freeform 60"/>
              <p:cNvSpPr>
                <a:spLocks/>
              </p:cNvSpPr>
              <p:nvPr/>
            </p:nvSpPr>
            <p:spPr bwMode="auto">
              <a:xfrm>
                <a:off x="6479" y="1917"/>
                <a:ext cx="19" cy="35"/>
              </a:xfrm>
              <a:custGeom>
                <a:avLst/>
                <a:gdLst>
                  <a:gd name="T0" fmla="*/ 8 w 19"/>
                  <a:gd name="T1" fmla="*/ 35 h 35"/>
                  <a:gd name="T2" fmla="*/ 0 w 19"/>
                  <a:gd name="T3" fmla="*/ 31 h 35"/>
                  <a:gd name="T4" fmla="*/ 16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6"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5" name="Freeform 61"/>
              <p:cNvSpPr>
                <a:spLocks/>
              </p:cNvSpPr>
              <p:nvPr/>
            </p:nvSpPr>
            <p:spPr bwMode="auto">
              <a:xfrm>
                <a:off x="6436" y="1917"/>
                <a:ext cx="24" cy="35"/>
              </a:xfrm>
              <a:custGeom>
                <a:avLst/>
                <a:gdLst>
                  <a:gd name="T0" fmla="*/ 8 w 24"/>
                  <a:gd name="T1" fmla="*/ 35 h 35"/>
                  <a:gd name="T2" fmla="*/ 0 w 24"/>
                  <a:gd name="T3" fmla="*/ 31 h 35"/>
                  <a:gd name="T4" fmla="*/ 20 w 24"/>
                  <a:gd name="T5" fmla="*/ 0 h 35"/>
                  <a:gd name="T6" fmla="*/ 24 w 24"/>
                  <a:gd name="T7" fmla="*/ 0 h 35"/>
                  <a:gd name="T8" fmla="*/ 8 w 24"/>
                  <a:gd name="T9" fmla="*/ 35 h 35"/>
                </a:gdLst>
                <a:ahLst/>
                <a:cxnLst>
                  <a:cxn ang="0">
                    <a:pos x="T0" y="T1"/>
                  </a:cxn>
                  <a:cxn ang="0">
                    <a:pos x="T2" y="T3"/>
                  </a:cxn>
                  <a:cxn ang="0">
                    <a:pos x="T4" y="T5"/>
                  </a:cxn>
                  <a:cxn ang="0">
                    <a:pos x="T6" y="T7"/>
                  </a:cxn>
                  <a:cxn ang="0">
                    <a:pos x="T8" y="T9"/>
                  </a:cxn>
                </a:cxnLst>
                <a:rect l="0" t="0" r="r" b="b"/>
                <a:pathLst>
                  <a:path w="24" h="35">
                    <a:moveTo>
                      <a:pt x="8" y="35"/>
                    </a:moveTo>
                    <a:lnTo>
                      <a:pt x="0" y="31"/>
                    </a:lnTo>
                    <a:lnTo>
                      <a:pt x="20" y="0"/>
                    </a:lnTo>
                    <a:lnTo>
                      <a:pt x="24"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6" name="Freeform 62"/>
              <p:cNvSpPr>
                <a:spLocks/>
              </p:cNvSpPr>
              <p:nvPr/>
            </p:nvSpPr>
            <p:spPr bwMode="auto">
              <a:xfrm>
                <a:off x="6522" y="1917"/>
                <a:ext cx="19" cy="35"/>
              </a:xfrm>
              <a:custGeom>
                <a:avLst/>
                <a:gdLst>
                  <a:gd name="T0" fmla="*/ 8 w 19"/>
                  <a:gd name="T1" fmla="*/ 35 h 35"/>
                  <a:gd name="T2" fmla="*/ 0 w 19"/>
                  <a:gd name="T3" fmla="*/ 31 h 35"/>
                  <a:gd name="T4" fmla="*/ 11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1"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7" name="Freeform 63"/>
              <p:cNvSpPr>
                <a:spLocks/>
              </p:cNvSpPr>
              <p:nvPr/>
            </p:nvSpPr>
            <p:spPr bwMode="auto">
              <a:xfrm>
                <a:off x="6568" y="1921"/>
                <a:ext cx="12" cy="31"/>
              </a:xfrm>
              <a:custGeom>
                <a:avLst/>
                <a:gdLst>
                  <a:gd name="T0" fmla="*/ 4 w 12"/>
                  <a:gd name="T1" fmla="*/ 31 h 31"/>
                  <a:gd name="T2" fmla="*/ 0 w 12"/>
                  <a:gd name="T3" fmla="*/ 27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27"/>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8" name="Freeform 64"/>
              <p:cNvSpPr>
                <a:spLocks/>
              </p:cNvSpPr>
              <p:nvPr/>
            </p:nvSpPr>
            <p:spPr bwMode="auto">
              <a:xfrm>
                <a:off x="6611" y="1917"/>
                <a:ext cx="12" cy="31"/>
              </a:xfrm>
              <a:custGeom>
                <a:avLst/>
                <a:gdLst>
                  <a:gd name="T0" fmla="*/ 4 w 12"/>
                  <a:gd name="T1" fmla="*/ 31 h 31"/>
                  <a:gd name="T2" fmla="*/ 0 w 12"/>
                  <a:gd name="T3" fmla="*/ 31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31"/>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9" name="Freeform 65"/>
              <p:cNvSpPr>
                <a:spLocks/>
              </p:cNvSpPr>
              <p:nvPr/>
            </p:nvSpPr>
            <p:spPr bwMode="auto">
              <a:xfrm>
                <a:off x="6654" y="1921"/>
                <a:ext cx="12" cy="27"/>
              </a:xfrm>
              <a:custGeom>
                <a:avLst/>
                <a:gdLst>
                  <a:gd name="T0" fmla="*/ 8 w 12"/>
                  <a:gd name="T1" fmla="*/ 27 h 27"/>
                  <a:gd name="T2" fmla="*/ 0 w 12"/>
                  <a:gd name="T3" fmla="*/ 27 h 27"/>
                  <a:gd name="T4" fmla="*/ 4 w 12"/>
                  <a:gd name="T5" fmla="*/ 0 h 27"/>
                  <a:gd name="T6" fmla="*/ 12 w 12"/>
                  <a:gd name="T7" fmla="*/ 0 h 27"/>
                  <a:gd name="T8" fmla="*/ 8 w 12"/>
                  <a:gd name="T9" fmla="*/ 27 h 27"/>
                </a:gdLst>
                <a:ahLst/>
                <a:cxnLst>
                  <a:cxn ang="0">
                    <a:pos x="T0" y="T1"/>
                  </a:cxn>
                  <a:cxn ang="0">
                    <a:pos x="T2" y="T3"/>
                  </a:cxn>
                  <a:cxn ang="0">
                    <a:pos x="T4" y="T5"/>
                  </a:cxn>
                  <a:cxn ang="0">
                    <a:pos x="T6" y="T7"/>
                  </a:cxn>
                  <a:cxn ang="0">
                    <a:pos x="T8" y="T9"/>
                  </a:cxn>
                </a:cxnLst>
                <a:rect l="0" t="0" r="r" b="b"/>
                <a:pathLst>
                  <a:path w="12" h="27">
                    <a:moveTo>
                      <a:pt x="8" y="27"/>
                    </a:moveTo>
                    <a:lnTo>
                      <a:pt x="0" y="27"/>
                    </a:lnTo>
                    <a:lnTo>
                      <a:pt x="4" y="0"/>
                    </a:lnTo>
                    <a:lnTo>
                      <a:pt x="12"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0" name="Freeform 66"/>
              <p:cNvSpPr>
                <a:spLocks/>
              </p:cNvSpPr>
              <p:nvPr/>
            </p:nvSpPr>
            <p:spPr bwMode="auto">
              <a:xfrm>
                <a:off x="6697" y="1921"/>
                <a:ext cx="8" cy="27"/>
              </a:xfrm>
              <a:custGeom>
                <a:avLst/>
                <a:gdLst>
                  <a:gd name="T0" fmla="*/ 8 w 8"/>
                  <a:gd name="T1" fmla="*/ 27 h 27"/>
                  <a:gd name="T2" fmla="*/ 0 w 8"/>
                  <a:gd name="T3" fmla="*/ 27 h 27"/>
                  <a:gd name="T4" fmla="*/ 4 w 8"/>
                  <a:gd name="T5" fmla="*/ 0 h 27"/>
                  <a:gd name="T6" fmla="*/ 8 w 8"/>
                  <a:gd name="T7" fmla="*/ 0 h 27"/>
                  <a:gd name="T8" fmla="*/ 8 w 8"/>
                  <a:gd name="T9" fmla="*/ 27 h 27"/>
                </a:gdLst>
                <a:ahLst/>
                <a:cxnLst>
                  <a:cxn ang="0">
                    <a:pos x="T0" y="T1"/>
                  </a:cxn>
                  <a:cxn ang="0">
                    <a:pos x="T2" y="T3"/>
                  </a:cxn>
                  <a:cxn ang="0">
                    <a:pos x="T4" y="T5"/>
                  </a:cxn>
                  <a:cxn ang="0">
                    <a:pos x="T6" y="T7"/>
                  </a:cxn>
                  <a:cxn ang="0">
                    <a:pos x="T8" y="T9"/>
                  </a:cxn>
                </a:cxnLst>
                <a:rect l="0" t="0" r="r" b="b"/>
                <a:pathLst>
                  <a:path w="8" h="27">
                    <a:moveTo>
                      <a:pt x="8" y="27"/>
                    </a:moveTo>
                    <a:lnTo>
                      <a:pt x="0" y="27"/>
                    </a:lnTo>
                    <a:lnTo>
                      <a:pt x="4" y="0"/>
                    </a:lnTo>
                    <a:lnTo>
                      <a:pt x="8"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1" name="Freeform 67"/>
              <p:cNvSpPr>
                <a:spLocks/>
              </p:cNvSpPr>
              <p:nvPr/>
            </p:nvSpPr>
            <p:spPr bwMode="auto">
              <a:xfrm>
                <a:off x="6740" y="1921"/>
                <a:ext cx="7" cy="27"/>
              </a:xfrm>
              <a:custGeom>
                <a:avLst/>
                <a:gdLst>
                  <a:gd name="T0" fmla="*/ 3 w 7"/>
                  <a:gd name="T1" fmla="*/ 27 h 27"/>
                  <a:gd name="T2" fmla="*/ 0 w 7"/>
                  <a:gd name="T3" fmla="*/ 0 h 27"/>
                  <a:gd name="T4" fmla="*/ 7 w 7"/>
                  <a:gd name="T5" fmla="*/ 0 h 27"/>
                  <a:gd name="T6" fmla="*/ 7 w 7"/>
                  <a:gd name="T7" fmla="*/ 27 h 27"/>
                  <a:gd name="T8" fmla="*/ 3 w 7"/>
                  <a:gd name="T9" fmla="*/ 27 h 27"/>
                </a:gdLst>
                <a:ahLst/>
                <a:cxnLst>
                  <a:cxn ang="0">
                    <a:pos x="T0" y="T1"/>
                  </a:cxn>
                  <a:cxn ang="0">
                    <a:pos x="T2" y="T3"/>
                  </a:cxn>
                  <a:cxn ang="0">
                    <a:pos x="T4" y="T5"/>
                  </a:cxn>
                  <a:cxn ang="0">
                    <a:pos x="T6" y="T7"/>
                  </a:cxn>
                  <a:cxn ang="0">
                    <a:pos x="T8" y="T9"/>
                  </a:cxn>
                </a:cxnLst>
                <a:rect l="0" t="0" r="r" b="b"/>
                <a:pathLst>
                  <a:path w="7" h="27">
                    <a:moveTo>
                      <a:pt x="3" y="27"/>
                    </a:moveTo>
                    <a:lnTo>
                      <a:pt x="0" y="0"/>
                    </a:lnTo>
                    <a:lnTo>
                      <a:pt x="7" y="0"/>
                    </a:lnTo>
                    <a:lnTo>
                      <a:pt x="7" y="27"/>
                    </a:lnTo>
                    <a:lnTo>
                      <a:pt x="3"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2" name="Freeform 68"/>
              <p:cNvSpPr>
                <a:spLocks/>
              </p:cNvSpPr>
              <p:nvPr/>
            </p:nvSpPr>
            <p:spPr bwMode="auto">
              <a:xfrm>
                <a:off x="6782" y="1917"/>
                <a:ext cx="8" cy="31"/>
              </a:xfrm>
              <a:custGeom>
                <a:avLst/>
                <a:gdLst>
                  <a:gd name="T0" fmla="*/ 4 w 8"/>
                  <a:gd name="T1" fmla="*/ 31 h 31"/>
                  <a:gd name="T2" fmla="*/ 0 w 8"/>
                  <a:gd name="T3" fmla="*/ 0 h 31"/>
                  <a:gd name="T4" fmla="*/ 4 w 8"/>
                  <a:gd name="T5" fmla="*/ 0 h 31"/>
                  <a:gd name="T6" fmla="*/ 8 w 8"/>
                  <a:gd name="T7" fmla="*/ 31 h 31"/>
                  <a:gd name="T8" fmla="*/ 4 w 8"/>
                  <a:gd name="T9" fmla="*/ 31 h 31"/>
                </a:gdLst>
                <a:ahLst/>
                <a:cxnLst>
                  <a:cxn ang="0">
                    <a:pos x="T0" y="T1"/>
                  </a:cxn>
                  <a:cxn ang="0">
                    <a:pos x="T2" y="T3"/>
                  </a:cxn>
                  <a:cxn ang="0">
                    <a:pos x="T4" y="T5"/>
                  </a:cxn>
                  <a:cxn ang="0">
                    <a:pos x="T6" y="T7"/>
                  </a:cxn>
                  <a:cxn ang="0">
                    <a:pos x="T8" y="T9"/>
                  </a:cxn>
                </a:cxnLst>
                <a:rect l="0" t="0" r="r" b="b"/>
                <a:pathLst>
                  <a:path w="8" h="31">
                    <a:moveTo>
                      <a:pt x="4" y="31"/>
                    </a:moveTo>
                    <a:lnTo>
                      <a:pt x="0" y="0"/>
                    </a:lnTo>
                    <a:lnTo>
                      <a:pt x="4" y="0"/>
                    </a:lnTo>
                    <a:lnTo>
                      <a:pt x="8" y="31"/>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3" name="Freeform 69"/>
              <p:cNvSpPr>
                <a:spLocks/>
              </p:cNvSpPr>
              <p:nvPr/>
            </p:nvSpPr>
            <p:spPr bwMode="auto">
              <a:xfrm>
                <a:off x="6821" y="1917"/>
                <a:ext cx="12" cy="35"/>
              </a:xfrm>
              <a:custGeom>
                <a:avLst/>
                <a:gdLst>
                  <a:gd name="T0" fmla="*/ 8 w 12"/>
                  <a:gd name="T1" fmla="*/ 35 h 35"/>
                  <a:gd name="T2" fmla="*/ 0 w 12"/>
                  <a:gd name="T3" fmla="*/ 0 h 35"/>
                  <a:gd name="T4" fmla="*/ 8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0"/>
                    </a:lnTo>
                    <a:lnTo>
                      <a:pt x="8"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4" name="Freeform 70"/>
              <p:cNvSpPr>
                <a:spLocks/>
              </p:cNvSpPr>
              <p:nvPr/>
            </p:nvSpPr>
            <p:spPr bwMode="auto">
              <a:xfrm>
                <a:off x="6864" y="1917"/>
                <a:ext cx="12" cy="35"/>
              </a:xfrm>
              <a:custGeom>
                <a:avLst/>
                <a:gdLst>
                  <a:gd name="T0" fmla="*/ 8 w 12"/>
                  <a:gd name="T1" fmla="*/ 35 h 35"/>
                  <a:gd name="T2" fmla="*/ 0 w 12"/>
                  <a:gd name="T3" fmla="*/ 4 h 35"/>
                  <a:gd name="T4" fmla="*/ 4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4"/>
                    </a:lnTo>
                    <a:lnTo>
                      <a:pt x="4"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5" name="Freeform 71"/>
              <p:cNvSpPr>
                <a:spLocks/>
              </p:cNvSpPr>
              <p:nvPr/>
            </p:nvSpPr>
            <p:spPr bwMode="auto">
              <a:xfrm>
                <a:off x="6903" y="1917"/>
                <a:ext cx="19" cy="35"/>
              </a:xfrm>
              <a:custGeom>
                <a:avLst/>
                <a:gdLst>
                  <a:gd name="T0" fmla="*/ 12 w 19"/>
                  <a:gd name="T1" fmla="*/ 35 h 35"/>
                  <a:gd name="T2" fmla="*/ 0 w 19"/>
                  <a:gd name="T3" fmla="*/ 0 h 35"/>
                  <a:gd name="T4" fmla="*/ 4 w 19"/>
                  <a:gd name="T5" fmla="*/ 0 h 35"/>
                  <a:gd name="T6" fmla="*/ 19 w 19"/>
                  <a:gd name="T7" fmla="*/ 31 h 35"/>
                  <a:gd name="T8" fmla="*/ 12 w 19"/>
                  <a:gd name="T9" fmla="*/ 35 h 35"/>
                </a:gdLst>
                <a:ahLst/>
                <a:cxnLst>
                  <a:cxn ang="0">
                    <a:pos x="T0" y="T1"/>
                  </a:cxn>
                  <a:cxn ang="0">
                    <a:pos x="T2" y="T3"/>
                  </a:cxn>
                  <a:cxn ang="0">
                    <a:pos x="T4" y="T5"/>
                  </a:cxn>
                  <a:cxn ang="0">
                    <a:pos x="T6" y="T7"/>
                  </a:cxn>
                  <a:cxn ang="0">
                    <a:pos x="T8" y="T9"/>
                  </a:cxn>
                </a:cxnLst>
                <a:rect l="0" t="0" r="r" b="b"/>
                <a:pathLst>
                  <a:path w="19" h="35">
                    <a:moveTo>
                      <a:pt x="12" y="35"/>
                    </a:moveTo>
                    <a:lnTo>
                      <a:pt x="0" y="0"/>
                    </a:lnTo>
                    <a:lnTo>
                      <a:pt x="4" y="0"/>
                    </a:lnTo>
                    <a:lnTo>
                      <a:pt x="19" y="31"/>
                    </a:lnTo>
                    <a:lnTo>
                      <a:pt x="1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6" name="Freeform 72"/>
              <p:cNvSpPr>
                <a:spLocks/>
              </p:cNvSpPr>
              <p:nvPr/>
            </p:nvSpPr>
            <p:spPr bwMode="auto">
              <a:xfrm>
                <a:off x="6308" y="1917"/>
                <a:ext cx="27" cy="35"/>
              </a:xfrm>
              <a:custGeom>
                <a:avLst/>
                <a:gdLst>
                  <a:gd name="T0" fmla="*/ 4 w 27"/>
                  <a:gd name="T1" fmla="*/ 35 h 35"/>
                  <a:gd name="T2" fmla="*/ 0 w 27"/>
                  <a:gd name="T3" fmla="*/ 31 h 35"/>
                  <a:gd name="T4" fmla="*/ 23 w 27"/>
                  <a:gd name="T5" fmla="*/ 0 h 35"/>
                  <a:gd name="T6" fmla="*/ 27 w 27"/>
                  <a:gd name="T7" fmla="*/ 4 h 35"/>
                  <a:gd name="T8" fmla="*/ 4 w 27"/>
                  <a:gd name="T9" fmla="*/ 35 h 35"/>
                </a:gdLst>
                <a:ahLst/>
                <a:cxnLst>
                  <a:cxn ang="0">
                    <a:pos x="T0" y="T1"/>
                  </a:cxn>
                  <a:cxn ang="0">
                    <a:pos x="T2" y="T3"/>
                  </a:cxn>
                  <a:cxn ang="0">
                    <a:pos x="T4" y="T5"/>
                  </a:cxn>
                  <a:cxn ang="0">
                    <a:pos x="T6" y="T7"/>
                  </a:cxn>
                  <a:cxn ang="0">
                    <a:pos x="T8" y="T9"/>
                  </a:cxn>
                </a:cxnLst>
                <a:rect l="0" t="0" r="r" b="b"/>
                <a:pathLst>
                  <a:path w="27" h="35">
                    <a:moveTo>
                      <a:pt x="4" y="35"/>
                    </a:moveTo>
                    <a:lnTo>
                      <a:pt x="0" y="31"/>
                    </a:lnTo>
                    <a:lnTo>
                      <a:pt x="23" y="0"/>
                    </a:lnTo>
                    <a:lnTo>
                      <a:pt x="27" y="4"/>
                    </a:lnTo>
                    <a:lnTo>
                      <a:pt x="4"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pic>
          <p:nvPicPr>
            <p:cNvPr id="15" name="Picture 14"/>
            <p:cNvPicPr>
              <a:picLocks noChangeAspect="1"/>
            </p:cNvPicPr>
            <p:nvPr/>
          </p:nvPicPr>
          <p:blipFill>
            <a:blip r:embed="rId11"/>
            <a:stretch>
              <a:fillRect/>
            </a:stretch>
          </p:blipFill>
          <p:spPr>
            <a:xfrm>
              <a:off x="6488267" y="4400965"/>
              <a:ext cx="672442" cy="1217664"/>
            </a:xfrm>
            <a:prstGeom prst="rect">
              <a:avLst/>
            </a:prstGeom>
          </p:spPr>
        </p:pic>
        <p:grpSp>
          <p:nvGrpSpPr>
            <p:cNvPr id="16" name="Group 15"/>
            <p:cNvGrpSpPr>
              <a:grpSpLocks noChangeAspect="1"/>
            </p:cNvGrpSpPr>
            <p:nvPr/>
          </p:nvGrpSpPr>
          <p:grpSpPr>
            <a:xfrm>
              <a:off x="5344439" y="4825863"/>
              <a:ext cx="894366" cy="739308"/>
              <a:chOff x="6639572" y="1907217"/>
              <a:chExt cx="3200400" cy="2645540"/>
            </a:xfrm>
          </p:grpSpPr>
          <p:grpSp>
            <p:nvGrpSpPr>
              <p:cNvPr id="19" name="Group 18"/>
              <p:cNvGrpSpPr>
                <a:grpSpLocks noChangeAspect="1"/>
              </p:cNvGrpSpPr>
              <p:nvPr/>
            </p:nvGrpSpPr>
            <p:grpSpPr>
              <a:xfrm>
                <a:off x="6639572" y="1907217"/>
                <a:ext cx="3200400" cy="2645540"/>
                <a:chOff x="6219422" y="1886308"/>
                <a:chExt cx="3657600" cy="2752244"/>
              </a:xfrm>
            </p:grpSpPr>
            <p:grpSp>
              <p:nvGrpSpPr>
                <p:cNvPr id="21" name="Group 20"/>
                <p:cNvGrpSpPr/>
                <p:nvPr/>
              </p:nvGrpSpPr>
              <p:grpSpPr>
                <a:xfrm>
                  <a:off x="6219422" y="1886308"/>
                  <a:ext cx="3657600" cy="2752244"/>
                  <a:chOff x="6219421" y="1886308"/>
                  <a:chExt cx="3657600" cy="2752244"/>
                </a:xfrm>
              </p:grpSpPr>
              <p:sp>
                <p:nvSpPr>
                  <p:cNvPr id="23" name="Rectangle 22"/>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8580436" y="1996036"/>
                    <a:ext cx="731520" cy="237744"/>
                    <a:chOff x="8580436" y="1996036"/>
                    <a:chExt cx="731520" cy="237744"/>
                  </a:xfrm>
                </p:grpSpPr>
                <p:sp>
                  <p:nvSpPr>
                    <p:cNvPr id="26" name="Rectangle 25"/>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7" name="Straight Connector 26"/>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2" name="Straight Connector 21"/>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16988" y="4645488"/>
              <a:ext cx="593156" cy="538121"/>
            </a:xfrm>
            <a:prstGeom prst="rect">
              <a:avLst/>
            </a:prstGeom>
          </p:spPr>
        </p:pic>
        <p:pic>
          <p:nvPicPr>
            <p:cNvPr id="18"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5417" y="4208167"/>
              <a:ext cx="1730574" cy="1730574"/>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48622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7a0a95a-573d-4255-ae3f-dc2d973eb0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as an authentication system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kern="0">
                <a:solidFill>
                  <a:srgbClr val="000000"/>
                </a:solidFill>
              </a:rPr>
              <a:t>Key differences between Azure AD and AD DS:</a:t>
            </a:r>
          </a:p>
          <a:p>
            <a:pPr lvl="0"/>
            <a:r>
              <a:rPr lang="en-US" kern="0">
                <a:solidFill>
                  <a:srgbClr val="000000"/>
                </a:solidFill>
              </a:rPr>
              <a:t>Azure AD is designed for Internet-based applications </a:t>
            </a:r>
          </a:p>
          <a:p>
            <a:pPr lvl="0"/>
            <a:r>
              <a:rPr lang="bs-Latn-BA" kern="0">
                <a:solidFill>
                  <a:srgbClr val="000000"/>
                </a:solidFill>
              </a:rPr>
              <a:t>In </a:t>
            </a:r>
            <a:r>
              <a:rPr lang="en-US" kern="0">
                <a:solidFill>
                  <a:srgbClr val="000000"/>
                </a:solidFill>
              </a:rPr>
              <a:t>Azure AD,</a:t>
            </a:r>
            <a:r>
              <a:rPr lang="bs-Latn-BA" kern="0">
                <a:solidFill>
                  <a:srgbClr val="000000"/>
                </a:solidFill>
              </a:rPr>
              <a:t> </a:t>
            </a:r>
            <a:r>
              <a:rPr lang="en-US" kern="0">
                <a:solidFill>
                  <a:srgbClr val="000000"/>
                </a:solidFill>
              </a:rPr>
              <a:t>there are no OUs or GPOs</a:t>
            </a:r>
          </a:p>
          <a:p>
            <a:pPr lvl="0"/>
            <a:r>
              <a:rPr lang="en-US" kern="0">
                <a:solidFill>
                  <a:srgbClr val="000000"/>
                </a:solidFill>
              </a:rPr>
              <a:t>Azure AD cannot be queried through LDAP</a:t>
            </a:r>
          </a:p>
          <a:p>
            <a:pPr lvl="0"/>
            <a:r>
              <a:rPr lang="en-US" kern="0">
                <a:solidFill>
                  <a:srgbClr val="000000"/>
                </a:solidFill>
              </a:rPr>
              <a:t>Azure AD does not use Kerberos authentication</a:t>
            </a:r>
          </a:p>
          <a:p>
            <a:pPr lvl="0"/>
            <a:r>
              <a:rPr lang="en-US" kern="0">
                <a:solidFill>
                  <a:srgbClr val="000000"/>
                </a:solidFill>
              </a:rPr>
              <a:t>Azure AD includes federation services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36147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c42d550-3847-4433-852f-5c853466de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authentication options</a:t>
            </a:r>
          </a:p>
        </p:txBody>
      </p:sp>
      <p:grpSp>
        <p:nvGrpSpPr>
          <p:cNvPr id="4" name="Group 3" descr="The illustration depicts three columns representing the three authentication options in Microsoft Azure Active Directory (Azure AD). The left column represents cloud identity in which users authenticate by using an independent cloud identity in Azure AD. The middle column represents synchronized identity in which users authenticate by using a single identity that enables a same sign-on experience with password hash sync from on-premises AD DS to Azure AD via Azure AD Connect with password synchronization. The right column represents federated identity in which users authenticate by using a single federated identity that enables single sign-on (SSO) via federation from Azure AD to on-premises AD DS."/>
          <p:cNvGrpSpPr/>
          <p:nvPr/>
        </p:nvGrpSpPr>
        <p:grpSpPr>
          <a:xfrm>
            <a:off x="156471" y="1104900"/>
            <a:ext cx="8763000" cy="5410200"/>
            <a:chOff x="152400" y="609600"/>
            <a:chExt cx="8763000" cy="5410200"/>
          </a:xfrm>
        </p:grpSpPr>
        <p:sp>
          <p:nvSpPr>
            <p:cNvPr id="5" name="Rectangle 4"/>
            <p:cNvSpPr/>
            <p:nvPr/>
          </p:nvSpPr>
          <p:spPr>
            <a:xfrm>
              <a:off x="152400" y="609600"/>
              <a:ext cx="8763000" cy="5410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dirty="0">
                <a:solidFill>
                  <a:srgbClr val="000000"/>
                </a:solidFill>
              </a:endParaRPr>
            </a:p>
          </p:txBody>
        </p:sp>
        <p:sp>
          <p:nvSpPr>
            <p:cNvPr id="6" name="Rectangle 5"/>
            <p:cNvSpPr/>
            <p:nvPr/>
          </p:nvSpPr>
          <p:spPr>
            <a:xfrm>
              <a:off x="152400" y="2590800"/>
              <a:ext cx="87630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a:solidFill>
                  <a:srgbClr val="FFFFFF"/>
                </a:solidFill>
              </a:endParaRPr>
            </a:p>
          </p:txBody>
        </p:sp>
        <p:cxnSp>
          <p:nvCxnSpPr>
            <p:cNvPr id="7" name="Straight Connector 6"/>
            <p:cNvCxnSpPr/>
            <p:nvPr/>
          </p:nvCxnSpPr>
          <p:spPr>
            <a:xfrm>
              <a:off x="5867400" y="609600"/>
              <a:ext cx="0" cy="5410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95625" y="609600"/>
              <a:ext cx="0" cy="5410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C:\Users\Sally\Desktop\ID Resources\MSTP\SRTech_Reference\Graphics for IDs\Microsoft Illustrations\Cloud_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93" y="1493837"/>
              <a:ext cx="1931987" cy="1096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ally\Desktop\ID Resources\MSTP\SRTech_Reference\Graphics for IDs\Microsoft Illustrations\Cloud_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806" y="1493837"/>
              <a:ext cx="1931987" cy="10969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ally\Desktop\ID Resources\MSTP\SRTech_Reference\Graphics for IDs\Microsoft Illustrations\Cloud_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7630" y="1478754"/>
              <a:ext cx="1931987" cy="109696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99293" y="614362"/>
              <a:ext cx="2209800"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anose="020B0502040204020203" pitchFamily="34" charset="0"/>
                  <a:cs typeface="Segoe UI" panose="020B0502040204020203" pitchFamily="34" charset="0"/>
                </a:rPr>
                <a:t>Cloud identity</a:t>
              </a:r>
              <a:endParaRPr lang="en-US" sz="2000" dirty="0">
                <a:solidFill>
                  <a:srgbClr val="000000"/>
                </a:solidFill>
                <a:latin typeface="Segoe UI" panose="020B0502040204020203" pitchFamily="34" charset="0"/>
                <a:cs typeface="Segoe UI" panose="020B0502040204020203" pitchFamily="34" charset="0"/>
              </a:endParaRPr>
            </a:p>
          </p:txBody>
        </p:sp>
        <p:sp>
          <p:nvSpPr>
            <p:cNvPr id="13" name="TextBox 12"/>
            <p:cNvSpPr txBox="1"/>
            <p:nvPr/>
          </p:nvSpPr>
          <p:spPr>
            <a:xfrm>
              <a:off x="3095624" y="614362"/>
              <a:ext cx="2771775"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anose="020B0502040204020203" pitchFamily="34" charset="0"/>
                  <a:cs typeface="Segoe UI" panose="020B0502040204020203" pitchFamily="34" charset="0"/>
                </a:rPr>
                <a:t>Synchronized identity</a:t>
              </a:r>
              <a:endParaRPr lang="en-US" sz="2000" dirty="0">
                <a:solidFill>
                  <a:srgbClr val="000000"/>
                </a:solidFill>
                <a:latin typeface="Segoe UI" panose="020B0502040204020203" pitchFamily="34" charset="0"/>
                <a:cs typeface="Segoe UI" panose="020B0502040204020203" pitchFamily="34" charset="0"/>
              </a:endParaRPr>
            </a:p>
          </p:txBody>
        </p:sp>
        <p:sp>
          <p:nvSpPr>
            <p:cNvPr id="14" name="TextBox 13"/>
            <p:cNvSpPr txBox="1"/>
            <p:nvPr/>
          </p:nvSpPr>
          <p:spPr>
            <a:xfrm>
              <a:off x="5867400" y="614362"/>
              <a:ext cx="2666999"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anose="020B0502040204020203" pitchFamily="34" charset="0"/>
                  <a:cs typeface="Segoe UI" panose="020B0502040204020203" pitchFamily="34" charset="0"/>
                </a:rPr>
                <a:t>Federated identity</a:t>
              </a:r>
              <a:endParaRPr lang="en-US" sz="2000"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560387" y="2619345"/>
              <a:ext cx="2209800"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anose="020B0502040204020203" pitchFamily="34" charset="0"/>
                  <a:cs typeface="Segoe UI" panose="020B0502040204020203" pitchFamily="34" charset="0"/>
                </a:rPr>
                <a:t>Azure AD</a:t>
              </a:r>
              <a:endParaRPr lang="en-US" sz="2000" dirty="0">
                <a:solidFill>
                  <a:srgbClr val="000000"/>
                </a:solidFill>
                <a:latin typeface="Segoe UI" panose="020B0502040204020203" pitchFamily="34" charset="0"/>
                <a:cs typeface="Segoe UI" panose="020B0502040204020203" pitchFamily="34" charset="0"/>
              </a:endParaRPr>
            </a:p>
          </p:txBody>
        </p:sp>
        <p:sp>
          <p:nvSpPr>
            <p:cNvPr id="16" name="TextBox 15"/>
            <p:cNvSpPr txBox="1"/>
            <p:nvPr/>
          </p:nvSpPr>
          <p:spPr>
            <a:xfrm>
              <a:off x="3376611" y="2619345"/>
              <a:ext cx="2209800"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anose="020B0502040204020203" pitchFamily="34" charset="0"/>
                  <a:cs typeface="Segoe UI" panose="020B0502040204020203" pitchFamily="34" charset="0"/>
                </a:rPr>
                <a:t>Azure AD</a:t>
              </a:r>
              <a:endParaRPr lang="en-US" sz="2000" dirty="0">
                <a:solidFill>
                  <a:srgbClr val="000000"/>
                </a:solidFill>
                <a:latin typeface="Segoe UI" panose="020B0502040204020203" pitchFamily="34" charset="0"/>
                <a:cs typeface="Segoe UI" panose="020B0502040204020203" pitchFamily="34" charset="0"/>
              </a:endParaRPr>
            </a:p>
          </p:txBody>
        </p:sp>
        <p:sp>
          <p:nvSpPr>
            <p:cNvPr id="17" name="TextBox 16"/>
            <p:cNvSpPr txBox="1"/>
            <p:nvPr/>
          </p:nvSpPr>
          <p:spPr>
            <a:xfrm>
              <a:off x="6293643" y="2612126"/>
              <a:ext cx="2209800"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anose="020B0502040204020203" pitchFamily="34" charset="0"/>
                  <a:cs typeface="Segoe UI" panose="020B0502040204020203" pitchFamily="34" charset="0"/>
                </a:rPr>
                <a:t>Azure AD</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18" name="Straight Connector 17"/>
            <p:cNvCxnSpPr/>
            <p:nvPr/>
          </p:nvCxnSpPr>
          <p:spPr>
            <a:xfrm>
              <a:off x="4481511" y="3048000"/>
              <a:ext cx="0" cy="15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59548" y="3048000"/>
              <a:ext cx="0" cy="15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4800600"/>
              <a:ext cx="2638424" cy="646331"/>
            </a:xfrm>
            <a:prstGeom prst="rect">
              <a:avLst/>
            </a:prstGeom>
            <a:noFill/>
          </p:spPr>
          <p:txBody>
            <a:bodyPr wrap="square" rtlCol="0">
              <a:spAutoFit/>
            </a:bodyP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Independent cloud identity</a:t>
              </a:r>
              <a:endParaRPr lang="en-US" dirty="0">
                <a:solidFill>
                  <a:srgbClr val="000000"/>
                </a:solidFill>
                <a:latin typeface="Segoe UI" panose="020B0502040204020203" pitchFamily="34" charset="0"/>
                <a:cs typeface="Segoe UI" panose="020B0502040204020203" pitchFamily="34" charset="0"/>
              </a:endParaRPr>
            </a:p>
          </p:txBody>
        </p:sp>
        <p:sp>
          <p:nvSpPr>
            <p:cNvPr id="21" name="Rounded Rectangle 20"/>
            <p:cNvSpPr/>
            <p:nvPr/>
          </p:nvSpPr>
          <p:spPr>
            <a:xfrm>
              <a:off x="3200401" y="3505200"/>
              <a:ext cx="25146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Azure</a:t>
              </a:r>
              <a:r>
                <a:rPr lang="en-US">
                  <a:solidFill>
                    <a:srgbClr val="FFFFFF"/>
                  </a:solidFill>
                  <a:latin typeface="Segoe UI" panose="020B0502040204020203" pitchFamily="34" charset="0"/>
                  <a:cs typeface="Segoe UI" panose="020B0502040204020203" pitchFamily="34" charset="0"/>
                </a:rPr>
                <a:t> </a:t>
              </a:r>
              <a:r>
                <a:rPr lang="en-US">
                  <a:solidFill>
                    <a:srgbClr val="000000"/>
                  </a:solidFill>
                  <a:latin typeface="Segoe UI" panose="020B0502040204020203" pitchFamily="34" charset="0"/>
                  <a:cs typeface="Segoe UI" panose="020B0502040204020203" pitchFamily="34" charset="0"/>
                </a:rPr>
                <a:t>AD Connect and password sync </a:t>
              </a:r>
              <a:endParaRPr lang="en-US" dirty="0">
                <a:solidFill>
                  <a:srgbClr val="000000"/>
                </a:solidFill>
                <a:latin typeface="Segoe UI" panose="020B0502040204020203" pitchFamily="34" charset="0"/>
                <a:cs typeface="Segoe UI" panose="020B0502040204020203" pitchFamily="34" charset="0"/>
              </a:endParaRPr>
            </a:p>
          </p:txBody>
        </p:sp>
        <p:sp>
          <p:nvSpPr>
            <p:cNvPr id="22" name="Rounded Rectangle 21"/>
            <p:cNvSpPr/>
            <p:nvPr/>
          </p:nvSpPr>
          <p:spPr>
            <a:xfrm>
              <a:off x="3162300" y="4338637"/>
              <a:ext cx="2666997" cy="533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AD DS</a:t>
              </a:r>
              <a:endParaRPr lang="en-US" dirty="0">
                <a:solidFill>
                  <a:srgbClr val="000000"/>
                </a:solidFill>
                <a:latin typeface="Segoe UI" panose="020B0502040204020203" pitchFamily="34" charset="0"/>
                <a:cs typeface="Segoe UI" panose="020B0502040204020203" pitchFamily="34" charset="0"/>
              </a:endParaRPr>
            </a:p>
          </p:txBody>
        </p:sp>
        <p:cxnSp>
          <p:nvCxnSpPr>
            <p:cNvPr id="23" name="Straight Connector 22"/>
            <p:cNvCxnSpPr/>
            <p:nvPr/>
          </p:nvCxnSpPr>
          <p:spPr>
            <a:xfrm>
              <a:off x="8019254" y="3019455"/>
              <a:ext cx="0" cy="15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11848" y="3543300"/>
              <a:ext cx="12954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Azure</a:t>
              </a:r>
              <a:r>
                <a:rPr lang="en-US">
                  <a:solidFill>
                    <a:srgbClr val="FFFFFF"/>
                  </a:solidFill>
                  <a:latin typeface="Segoe UI" panose="020B0502040204020203" pitchFamily="34" charset="0"/>
                  <a:cs typeface="Segoe UI" panose="020B0502040204020203" pitchFamily="34" charset="0"/>
                </a:rPr>
                <a:t> </a:t>
              </a:r>
              <a:r>
                <a:rPr lang="en-US">
                  <a:solidFill>
                    <a:srgbClr val="000000"/>
                  </a:solidFill>
                  <a:latin typeface="Segoe UI" panose="020B0502040204020203" pitchFamily="34" charset="0"/>
                  <a:cs typeface="Segoe UI" panose="020B0502040204020203" pitchFamily="34" charset="0"/>
                </a:rPr>
                <a:t>AD</a:t>
              </a:r>
            </a:p>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Connect  </a:t>
              </a:r>
              <a:endParaRPr lang="en-US" dirty="0">
                <a:solidFill>
                  <a:srgbClr val="000000"/>
                </a:solidFill>
                <a:latin typeface="Segoe UI" panose="020B0502040204020203" pitchFamily="34" charset="0"/>
                <a:cs typeface="Segoe UI" panose="020B0502040204020203" pitchFamily="34" charset="0"/>
              </a:endParaRPr>
            </a:p>
          </p:txBody>
        </p:sp>
        <p:sp>
          <p:nvSpPr>
            <p:cNvPr id="25" name="Rounded Rectangle 24"/>
            <p:cNvSpPr/>
            <p:nvPr/>
          </p:nvSpPr>
          <p:spPr>
            <a:xfrm>
              <a:off x="7365205" y="3548062"/>
              <a:ext cx="1477963" cy="5334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Federation</a:t>
              </a:r>
              <a:endParaRPr lang="en-US" dirty="0">
                <a:solidFill>
                  <a:srgbClr val="000000"/>
                </a:solidFill>
                <a:latin typeface="Segoe UI" panose="020B0502040204020203" pitchFamily="34" charset="0"/>
                <a:cs typeface="Segoe UI" panose="020B0502040204020203" pitchFamily="34" charset="0"/>
              </a:endParaRPr>
            </a:p>
          </p:txBody>
        </p:sp>
        <p:sp>
          <p:nvSpPr>
            <p:cNvPr id="26" name="Rounded Rectangle 25"/>
            <p:cNvSpPr/>
            <p:nvPr/>
          </p:nvSpPr>
          <p:spPr>
            <a:xfrm>
              <a:off x="5911848" y="4338637"/>
              <a:ext cx="3003552" cy="533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AD DS</a:t>
              </a:r>
              <a:endParaRPr lang="en-US" dirty="0">
                <a:solidFill>
                  <a:srgbClr val="000000"/>
                </a:solidFill>
                <a:latin typeface="Segoe UI" panose="020B0502040204020203" pitchFamily="34" charset="0"/>
                <a:cs typeface="Segoe UI" panose="020B0502040204020203" pitchFamily="34" charset="0"/>
              </a:endParaRPr>
            </a:p>
          </p:txBody>
        </p:sp>
        <p:sp>
          <p:nvSpPr>
            <p:cNvPr id="27" name="TextBox 26"/>
            <p:cNvSpPr txBox="1"/>
            <p:nvPr/>
          </p:nvSpPr>
          <p:spPr>
            <a:xfrm>
              <a:off x="3143250" y="4908322"/>
              <a:ext cx="2744786" cy="1077218"/>
            </a:xfrm>
            <a:prstGeom prst="rect">
              <a:avLst/>
            </a:prstGeom>
            <a:noFill/>
          </p:spPr>
          <p:txBody>
            <a:bodyPr wrap="square" rtlCol="0">
              <a:spAutoFit/>
            </a:bodyPr>
            <a:lstStyle/>
            <a:p>
              <a:pPr lvl="0" fontAlgn="base">
                <a:spcBef>
                  <a:spcPct val="0"/>
                </a:spcBef>
                <a:spcAft>
                  <a:spcPct val="0"/>
                </a:spcAft>
              </a:pPr>
              <a:r>
                <a:rPr lang="en-US" sz="1600">
                  <a:solidFill>
                    <a:srgbClr val="000000"/>
                  </a:solidFill>
                  <a:latin typeface="Segoe UI" panose="020B0502040204020203" pitchFamily="34" charset="0"/>
                  <a:cs typeface="Segoe UI" panose="020B0502040204020203" pitchFamily="34" charset="0"/>
                </a:rPr>
                <a:t>Single identity, enabling the same sign-on experience with password hash synchronization</a:t>
              </a:r>
              <a:endParaRPr lang="en-US" sz="1600" dirty="0">
                <a:solidFill>
                  <a:srgbClr val="000000"/>
                </a:solidFill>
                <a:latin typeface="Segoe UI" panose="020B0502040204020203" pitchFamily="34" charset="0"/>
                <a:cs typeface="Segoe UI" panose="020B0502040204020203" pitchFamily="34" charset="0"/>
              </a:endParaRPr>
            </a:p>
          </p:txBody>
        </p:sp>
        <p:sp>
          <p:nvSpPr>
            <p:cNvPr id="28" name="TextBox 27"/>
            <p:cNvSpPr txBox="1"/>
            <p:nvPr/>
          </p:nvSpPr>
          <p:spPr>
            <a:xfrm>
              <a:off x="5930898" y="4895164"/>
              <a:ext cx="2984502" cy="1077218"/>
            </a:xfrm>
            <a:prstGeom prst="rect">
              <a:avLst/>
            </a:prstGeom>
            <a:noFill/>
          </p:spPr>
          <p:txBody>
            <a:bodyPr wrap="square" rtlCol="0">
              <a:spAutoFit/>
            </a:bodyPr>
            <a:lstStyle/>
            <a:p>
              <a:pPr lvl="0" fontAlgn="base">
                <a:spcBef>
                  <a:spcPct val="0"/>
                </a:spcBef>
                <a:spcAft>
                  <a:spcPct val="0"/>
                </a:spcAft>
              </a:pPr>
              <a:r>
                <a:rPr lang="en-US" sz="1600">
                  <a:solidFill>
                    <a:srgbClr val="000000"/>
                  </a:solidFill>
                  <a:latin typeface="Segoe UI" panose="020B0502040204020203" pitchFamily="34" charset="0"/>
                  <a:cs typeface="Segoe UI" panose="020B0502040204020203" pitchFamily="34" charset="0"/>
                </a:rPr>
                <a:t>Single federated identity, enabling SSO in some scenarios and additional flexibility</a:t>
              </a:r>
              <a:endParaRPr lang="en-US" sz="1600" dirty="0">
                <a:solidFill>
                  <a:srgbClr val="000000"/>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32087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730cf74-126c-4ff2-aeb0-dbb61b7f98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directory synchronization</a:t>
            </a:r>
          </a:p>
        </p:txBody>
      </p:sp>
      <p:grpSp>
        <p:nvGrpSpPr>
          <p:cNvPr id="4" name="Group 3" descr="The illustration depicts multiple directory systems surrounding a central box labelled Identity management. These various directory systems all connect to a central identity management system representing a two-way synchronization. The directory systems on the left, from top to bottom, are Human Resources (HR) database, Database, Exchange/Email, and Lightweight Directory Access Protocol (LDAP). The directory systems on the right, from top to bottom, are Azure AD and AD DS. In addition, there is a synchronization link between the directory systems on the right.&#10;&#10;"/>
          <p:cNvGrpSpPr/>
          <p:nvPr/>
        </p:nvGrpSpPr>
        <p:grpSpPr>
          <a:xfrm>
            <a:off x="1110653" y="1111566"/>
            <a:ext cx="7005477" cy="4627544"/>
            <a:chOff x="1528923" y="1132572"/>
            <a:chExt cx="7005477" cy="4627544"/>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8923" y="12954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8923" y="25146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8923" y="3798887"/>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8923" y="49530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3184" y="1492379"/>
              <a:ext cx="591424" cy="6031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57430" y="2995387"/>
              <a:ext cx="587178" cy="2661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05459" y="4030261"/>
              <a:ext cx="491119" cy="4722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05459" y="5300537"/>
              <a:ext cx="506411" cy="3993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85936" y="1132572"/>
              <a:ext cx="3671525" cy="369332"/>
            </a:xfrm>
            <a:prstGeom prst="rect">
              <a:avLst/>
            </a:prstGeom>
            <a:noFill/>
          </p:spPr>
          <p:txBody>
            <a:bodyPr wrap="square" rtlCol="0">
              <a:spAutoFit/>
            </a:bodyPr>
            <a:lstStyle/>
            <a:p>
              <a:pPr lvl="0"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Human Resources database</a:t>
              </a:r>
              <a:endParaRPr lang="en-US" dirty="0">
                <a:solidFill>
                  <a:srgbClr val="000000"/>
                </a:solidFill>
                <a:latin typeface="Segoe UI" panose="020B0502040204020203" pitchFamily="34" charset="0"/>
                <a:cs typeface="Segoe UI" panose="020B0502040204020203" pitchFamily="34" charset="0"/>
              </a:endParaRPr>
            </a:p>
          </p:txBody>
        </p:sp>
        <p:sp>
          <p:nvSpPr>
            <p:cNvPr id="14" name="TextBox 13"/>
            <p:cNvSpPr txBox="1"/>
            <p:nvPr/>
          </p:nvSpPr>
          <p:spPr>
            <a:xfrm>
              <a:off x="1785937" y="2508334"/>
              <a:ext cx="1613422" cy="369332"/>
            </a:xfrm>
            <a:prstGeom prst="rect">
              <a:avLst/>
            </a:prstGeom>
            <a:noFill/>
          </p:spPr>
          <p:txBody>
            <a:bodyPr wrap="square" rtlCol="0">
              <a:spAutoFit/>
            </a:bodyPr>
            <a:lstStyle/>
            <a:p>
              <a:pPr lvl="0"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Database</a:t>
              </a:r>
              <a:endParaRPr lang="en-US"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1785937" y="3379172"/>
              <a:ext cx="1613422" cy="646331"/>
            </a:xfrm>
            <a:prstGeom prst="rect">
              <a:avLst/>
            </a:prstGeom>
            <a:noFill/>
          </p:spPr>
          <p:txBody>
            <a:bodyPr wrap="square" rtlCol="0">
              <a:spAutoFit/>
            </a:bodyPr>
            <a:lstStyle/>
            <a:p>
              <a:pPr lvl="0"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Exchange Email</a:t>
              </a:r>
              <a:endParaRPr lang="en-US" dirty="0">
                <a:solidFill>
                  <a:srgbClr val="000000"/>
                </a:solidFill>
                <a:latin typeface="Segoe UI" panose="020B0502040204020203" pitchFamily="34" charset="0"/>
                <a:cs typeface="Segoe UI" panose="020B0502040204020203" pitchFamily="34" charset="0"/>
              </a:endParaRPr>
            </a:p>
          </p:txBody>
        </p:sp>
        <p:sp>
          <p:nvSpPr>
            <p:cNvPr id="16" name="TextBox 15"/>
            <p:cNvSpPr txBox="1"/>
            <p:nvPr/>
          </p:nvSpPr>
          <p:spPr>
            <a:xfrm>
              <a:off x="1785937" y="4940730"/>
              <a:ext cx="1613422" cy="369332"/>
            </a:xfrm>
            <a:prstGeom prst="rect">
              <a:avLst/>
            </a:prstGeom>
            <a:noFill/>
          </p:spPr>
          <p:txBody>
            <a:bodyPr wrap="square" rtlCol="0">
              <a:spAutoFit/>
            </a:bodyPr>
            <a:lstStyle/>
            <a:p>
              <a:pPr lvl="0"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LDAP</a:t>
              </a:r>
              <a:endParaRPr lang="en-US" dirty="0">
                <a:solidFill>
                  <a:srgbClr val="000000"/>
                </a:solidFill>
                <a:latin typeface="Segoe UI" panose="020B0502040204020203" pitchFamily="34" charset="0"/>
                <a:cs typeface="Segoe UI" panose="020B0502040204020203" pitchFamily="34" charset="0"/>
              </a:endParaRPr>
            </a:p>
          </p:txBody>
        </p:sp>
        <p:sp>
          <p:nvSpPr>
            <p:cNvPr id="17" name="Rectangle 16"/>
            <p:cNvSpPr/>
            <p:nvPr/>
          </p:nvSpPr>
          <p:spPr>
            <a:xfrm>
              <a:off x="3505200" y="2693000"/>
              <a:ext cx="2819400" cy="15686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sz="2000">
                  <a:solidFill>
                    <a:srgbClr val="FFFFFF"/>
                  </a:solidFill>
                  <a:latin typeface="Segoe UI" panose="020B0502040204020203" pitchFamily="34" charset="0"/>
                  <a:cs typeface="Segoe UI" panose="020B0502040204020203" pitchFamily="34" charset="0"/>
                </a:rPr>
                <a:t>Identity management</a:t>
              </a:r>
              <a:endParaRPr lang="en-US" sz="2000" dirty="0">
                <a:solidFill>
                  <a:srgbClr val="FFFFFF"/>
                </a:solidFill>
                <a:latin typeface="Segoe UI" panose="020B0502040204020203" pitchFamily="34" charset="0"/>
                <a:cs typeface="Segoe UI" panose="020B0502040204020203" pitchFamily="34" charset="0"/>
              </a:endParaRPr>
            </a:p>
          </p:txBody>
        </p:sp>
        <p:cxnSp>
          <p:nvCxnSpPr>
            <p:cNvPr id="18" name="Elbow Connector 17"/>
            <p:cNvCxnSpPr/>
            <p:nvPr/>
          </p:nvCxnSpPr>
          <p:spPr>
            <a:xfrm>
              <a:off x="2244608" y="1668859"/>
              <a:ext cx="2251192" cy="845741"/>
            </a:xfrm>
            <a:prstGeom prst="bentConnector3">
              <a:avLst>
                <a:gd name="adj1" fmla="val 100138"/>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62200" y="3128452"/>
              <a:ext cx="1037159"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4948237" y="1672669"/>
              <a:ext cx="2251192" cy="845741"/>
            </a:xfrm>
            <a:prstGeom prst="bentConnector3">
              <a:avLst>
                <a:gd name="adj1" fmla="val 100138"/>
              </a:avLst>
            </a:prstGeom>
            <a:ln w="38100">
              <a:solidFill>
                <a:schemeClr val="tx1"/>
              </a:solidFill>
              <a:headEnd type="triangle" w="med" len="med"/>
              <a:tailEnd type="triangle" w="med" len="me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pic>
          <p:nvPicPr>
            <p:cNvPr id="2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9273" y="49530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7887" y="1295400"/>
              <a:ext cx="806450" cy="8064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47780" y="5279627"/>
              <a:ext cx="403225" cy="40322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2" idx="2"/>
              <a:endCxn id="21" idx="0"/>
            </p:cNvCxnSpPr>
            <p:nvPr/>
          </p:nvCxnSpPr>
          <p:spPr>
            <a:xfrm>
              <a:off x="7631112" y="2101850"/>
              <a:ext cx="16668" cy="2851150"/>
            </a:xfrm>
            <a:prstGeom prst="straightConnector1">
              <a:avLst/>
            </a:prstGeom>
            <a:ln w="381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5024320" y="4502543"/>
              <a:ext cx="2251192" cy="845741"/>
            </a:xfrm>
            <a:prstGeom prst="bentConnector3">
              <a:avLst>
                <a:gd name="adj1" fmla="val 100138"/>
              </a:avLst>
            </a:prstGeom>
            <a:ln w="38100">
              <a:solidFill>
                <a:schemeClr val="tx1"/>
              </a:solidFill>
              <a:headEnd type="triangle" w="med" len="med"/>
              <a:tailEnd type="triangle" w="med" len="med"/>
            </a:ln>
            <a:scene3d>
              <a:camera prst="orthographicFront">
                <a:rot lat="1080000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2362200" y="4517859"/>
              <a:ext cx="2251192" cy="845741"/>
            </a:xfrm>
            <a:prstGeom prst="bentConnector3">
              <a:avLst>
                <a:gd name="adj1" fmla="val 100138"/>
              </a:avLst>
            </a:prstGeom>
            <a:ln w="38100">
              <a:solidFill>
                <a:schemeClr val="tx1"/>
              </a:solidFill>
              <a:headEnd type="triangle" w="med" len="med"/>
              <a:tailEnd type="triangle" w="med" len="med"/>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939188" y="1295400"/>
              <a:ext cx="1613422" cy="369332"/>
            </a:xfrm>
            <a:prstGeom prst="rect">
              <a:avLst/>
            </a:prstGeom>
            <a:noFill/>
          </p:spPr>
          <p:txBody>
            <a:bodyPr wrap="square" rtlCol="0">
              <a:spAutoFit/>
            </a:bodyPr>
            <a:lstStyle/>
            <a:p>
              <a:pPr lvl="0"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Azure AD</a:t>
              </a:r>
              <a:endParaRPr lang="en-US" dirty="0">
                <a:solidFill>
                  <a:srgbClr val="000000"/>
                </a:solidFill>
                <a:latin typeface="Segoe UI" panose="020B0502040204020203" pitchFamily="34" charset="0"/>
                <a:cs typeface="Segoe UI" panose="020B0502040204020203" pitchFamily="34" charset="0"/>
              </a:endParaRPr>
            </a:p>
          </p:txBody>
        </p:sp>
        <p:sp>
          <p:nvSpPr>
            <p:cNvPr id="28" name="TextBox 27"/>
            <p:cNvSpPr txBox="1"/>
            <p:nvPr/>
          </p:nvSpPr>
          <p:spPr>
            <a:xfrm>
              <a:off x="5882038" y="5390784"/>
              <a:ext cx="1613422" cy="369332"/>
            </a:xfrm>
            <a:prstGeom prst="rect">
              <a:avLst/>
            </a:prstGeom>
            <a:noFill/>
          </p:spPr>
          <p:txBody>
            <a:bodyPr wrap="square" rtlCol="0">
              <a:spAutoFit/>
            </a:bodyPr>
            <a:lstStyle/>
            <a:p>
              <a:pPr lvl="0" fontAlgn="base">
                <a:spcBef>
                  <a:spcPct val="0"/>
                </a:spcBef>
                <a:spcAft>
                  <a:spcPct val="0"/>
                </a:spcAft>
              </a:pPr>
              <a:r>
                <a:rPr lang="en-US">
                  <a:solidFill>
                    <a:srgbClr val="000000"/>
                  </a:solidFill>
                  <a:latin typeface="Segoe UI" panose="020B0502040204020203" pitchFamily="34" charset="0"/>
                  <a:cs typeface="Segoe UI" panose="020B0502040204020203" pitchFamily="34" charset="0"/>
                </a:rPr>
                <a:t>AD DS</a:t>
              </a:r>
              <a:endParaRPr lang="en-US" dirty="0">
                <a:solidFill>
                  <a:srgbClr val="000000"/>
                </a:solidFill>
                <a:latin typeface="Segoe UI" panose="020B0502040204020203" pitchFamily="34" charset="0"/>
                <a:cs typeface="Segoe UI" panose="020B0502040204020203" pitchFamily="34" charset="0"/>
              </a:endParaRPr>
            </a:p>
          </p:txBody>
        </p:sp>
        <p:cxnSp>
          <p:nvCxnSpPr>
            <p:cNvPr id="29" name="Straight Arrow Connector 28"/>
            <p:cNvCxnSpPr/>
            <p:nvPr/>
          </p:nvCxnSpPr>
          <p:spPr>
            <a:xfrm flipH="1">
              <a:off x="2135245" y="4495233"/>
              <a:ext cx="1565390" cy="0"/>
            </a:xfrm>
            <a:prstGeom prst="straightConnector1">
              <a:avLst/>
            </a:prstGeom>
            <a:ln w="38100">
              <a:solidFill>
                <a:schemeClr val="tx1"/>
              </a:solidFill>
              <a:headEnd type="triangle" w="med" len="med"/>
              <a:tailEnd type="none" w="med" len="me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810000" y="4266402"/>
              <a:ext cx="0" cy="21712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88749" y="3527425"/>
              <a:ext cx="1845651" cy="369332"/>
            </a:xfrm>
            <a:prstGeom prst="rect">
              <a:avLst/>
            </a:prstGeom>
            <a:solidFill>
              <a:schemeClr val="bg1"/>
            </a:solidFill>
          </p:spPr>
          <p:txBody>
            <a:bodyPr wrap="square" rtlCol="0">
              <a:spAutoFit/>
            </a:bodyPr>
            <a:lstStyle/>
            <a:p>
              <a:pPr lvl="0" fontAlgn="base">
                <a:spcBef>
                  <a:spcPct val="0"/>
                </a:spcBef>
                <a:spcAft>
                  <a:spcPct val="0"/>
                </a:spcAft>
              </a:pPr>
              <a:r>
                <a:rPr lang="en-US" dirty="0">
                  <a:solidFill>
                    <a:srgbClr val="000000"/>
                  </a:solidFill>
                  <a:latin typeface="Segoe UI" panose="020B0502040204020203" pitchFamily="34" charset="0"/>
                  <a:cs typeface="Segoe UI" panose="020B0502040204020203" pitchFamily="34" charset="0"/>
                </a:rPr>
                <a:t>Synchronization</a:t>
              </a:r>
            </a:p>
          </p:txBody>
        </p:sp>
      </p:grpSp>
    </p:spTree>
    <p:custDataLst>
      <p:tags r:id="rId1"/>
    </p:custDataLst>
    <p:extLst>
      <p:ext uri="{BB962C8B-B14F-4D97-AF65-F5344CB8AC3E}">
        <p14:creationId xmlns:p14="http://schemas.microsoft.com/office/powerpoint/2010/main" val="302001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a348d6d-368d-4e46-913c-1ad03c62d5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directory synchronization</a:t>
            </a:r>
          </a:p>
        </p:txBody>
      </p:sp>
      <p:sp>
        <p:nvSpPr>
          <p:cNvPr id="4" name="Content Placeholder 2"/>
          <p:cNvSpPr txBox="1">
            <a:spLocks/>
          </p:cNvSpPr>
          <p:nvPr/>
        </p:nvSpPr>
        <p:spPr>
          <a:xfrm>
            <a:off x="458788" y="1021215"/>
            <a:ext cx="833164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Best practices for deploying directory synchronization:</a:t>
            </a:r>
          </a:p>
          <a:p>
            <a:pPr marL="288925" indent="-342900"/>
            <a:r>
              <a:rPr lang="en-US" sz="2400" kern="0" dirty="0">
                <a:solidFill>
                  <a:srgbClr val="000000"/>
                </a:solidFill>
              </a:rPr>
              <a:t>Have a proper project plan</a:t>
            </a:r>
          </a:p>
          <a:p>
            <a:pPr marL="288925" indent="-342900"/>
            <a:r>
              <a:rPr lang="en-US" sz="2400" kern="0" dirty="0">
                <a:solidFill>
                  <a:srgbClr val="000000"/>
                </a:solidFill>
              </a:rPr>
              <a:t>If AD DS filtering is used, configure it before synchronizing objects to </a:t>
            </a:r>
            <a:r>
              <a:rPr lang="bs-Latn-BA" sz="2400" kern="0" dirty="0">
                <a:solidFill>
                  <a:srgbClr val="000000"/>
                </a:solidFill>
              </a:rPr>
              <a:t>Azure AD</a:t>
            </a:r>
            <a:endParaRPr lang="en-US" sz="2400" kern="0" dirty="0">
              <a:solidFill>
                <a:srgbClr val="000000"/>
              </a:solidFill>
            </a:endParaRPr>
          </a:p>
          <a:p>
            <a:pPr marL="288925" indent="-342900"/>
            <a:r>
              <a:rPr lang="en-US" sz="2400" kern="0" dirty="0">
                <a:solidFill>
                  <a:srgbClr val="000000"/>
                </a:solidFill>
              </a:rPr>
              <a:t>Work with a cloud services partner</a:t>
            </a:r>
          </a:p>
          <a:p>
            <a:pPr marL="288925" indent="-342900"/>
            <a:r>
              <a:rPr lang="en-US" sz="2400" kern="0" dirty="0">
                <a:solidFill>
                  <a:srgbClr val="000000"/>
                </a:solidFill>
              </a:rPr>
              <a:t>Perform thorough capacity planning</a:t>
            </a:r>
          </a:p>
          <a:p>
            <a:pPr marL="288925" indent="-342900"/>
            <a:r>
              <a:rPr lang="en-US" sz="2400" kern="0" dirty="0">
                <a:solidFill>
                  <a:srgbClr val="000000"/>
                </a:solidFill>
              </a:rPr>
              <a:t>Remediate AD DS before deploying directory synchronization</a:t>
            </a:r>
          </a:p>
          <a:p>
            <a:pPr marL="288925" indent="-342900"/>
            <a:r>
              <a:rPr lang="en-US" sz="2400" kern="0" dirty="0">
                <a:solidFill>
                  <a:srgbClr val="000000"/>
                </a:solidFill>
              </a:rPr>
              <a:t>Add all SMTP domains as verified domains before synchronizing</a:t>
            </a:r>
          </a:p>
        </p:txBody>
      </p:sp>
    </p:spTree>
    <p:custDataLst>
      <p:tags r:id="rId1"/>
    </p:custDataLst>
    <p:extLst>
      <p:ext uri="{BB962C8B-B14F-4D97-AF65-F5344CB8AC3E}">
        <p14:creationId xmlns:p14="http://schemas.microsoft.com/office/powerpoint/2010/main" val="32559593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64</TotalTime>
  <Words>4520</Words>
  <Application>Microsoft Office PowerPoint</Application>
  <PresentationFormat>On-screen Show (4:3)</PresentationFormat>
  <Paragraphs>530</Paragraphs>
  <Slides>36</Slides>
  <Notes>36</Notes>
  <HiddenSlides>5</HiddenSlides>
  <MMClips>0</MMClips>
  <ScaleCrop>false</ScaleCrop>
  <HeadingPairs>
    <vt:vector size="6" baseType="variant">
      <vt:variant>
        <vt:lpstr>Fonts Used</vt:lpstr>
      </vt:variant>
      <vt:variant>
        <vt:i4>8</vt:i4>
      </vt:variant>
      <vt:variant>
        <vt:lpstr>Theme</vt:lpstr>
      </vt:variant>
      <vt:variant>
        <vt:i4>35</vt:i4>
      </vt:variant>
      <vt:variant>
        <vt:lpstr>Slide Titles</vt:lpstr>
      </vt:variant>
      <vt:variant>
        <vt:i4>36</vt:i4>
      </vt:variant>
    </vt:vector>
  </HeadingPairs>
  <TitlesOfParts>
    <vt:vector size="79" baseType="lpstr">
      <vt:lpstr>Arial</vt:lpstr>
      <vt:lpstr>Verdana</vt:lpstr>
      <vt:lpstr>Segoe UI</vt:lpstr>
      <vt:lpstr>Calibri</vt:lpstr>
      <vt:lpstr>SimSun</vt:lpstr>
      <vt:lpstr>Wingdings</vt:lpstr>
      <vt:lpstr>Times New Roman</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Module 12</vt:lpstr>
      <vt:lpstr>Module Overview</vt:lpstr>
      <vt:lpstr>Lesson 1: Planning and preparing for directory synchronization</vt:lpstr>
      <vt:lpstr>Extending the scope of AD DS</vt:lpstr>
      <vt:lpstr>Extending the scope of AD DS</vt:lpstr>
      <vt:lpstr>Azure AD as an authentication system</vt:lpstr>
      <vt:lpstr>Azure AD authentication options</vt:lpstr>
      <vt:lpstr>Overview of directory synchronization</vt:lpstr>
      <vt:lpstr>Planning directory synchronization</vt:lpstr>
      <vt:lpstr>Prerequisites and preparation for directory synchronization</vt:lpstr>
      <vt:lpstr>Configuring a tenant for directory synchronization</vt:lpstr>
      <vt:lpstr>AD FS and Azure AD</vt:lpstr>
      <vt:lpstr>PowerPoint Presentation</vt:lpstr>
      <vt:lpstr>Lesson 2: Implementing directory synchronization by using Azure AD Connect</vt:lpstr>
      <vt:lpstr>Overview of Azure AD Connect</vt:lpstr>
      <vt:lpstr>Azure AD Connect requirements</vt:lpstr>
      <vt:lpstr>Azure AD Connect express synchronization</vt:lpstr>
      <vt:lpstr>Azure AD Connect customized synchronization</vt:lpstr>
      <vt:lpstr>Demonstration: Installing and configuring Azure AD Connect</vt:lpstr>
      <vt:lpstr>PowerPoint Presentation</vt:lpstr>
      <vt:lpstr>PowerPoint Presentation</vt:lpstr>
      <vt:lpstr>Azure AD Connect monitoring features</vt:lpstr>
      <vt:lpstr>Azure AD Privileged Identity Management</vt:lpstr>
      <vt:lpstr>Lesson 3: Managing identities with directory synchronization</vt:lpstr>
      <vt:lpstr>PowerPoint Presentation</vt:lpstr>
      <vt:lpstr>Comparing options for identity synchronization</vt:lpstr>
      <vt:lpstr>Managing users with directory synchronization</vt:lpstr>
      <vt:lpstr>Managing groups with directory synchronization</vt:lpstr>
      <vt:lpstr>Modifying directory synchronization</vt:lpstr>
      <vt:lpstr>Monitoring directory synchronization</vt:lpstr>
      <vt:lpstr>Troubleshooting directory synchronization</vt:lpstr>
      <vt:lpstr>Lab: Configuring directory synchronization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Apposite Emp 1</dc:creator>
  <cp:lastModifiedBy>Apposite</cp:lastModifiedBy>
  <cp:revision>11</cp:revision>
  <dcterms:created xsi:type="dcterms:W3CDTF">2016-12-30T06:31:53Z</dcterms:created>
  <dcterms:modified xsi:type="dcterms:W3CDTF">2017-01-30T20:21:34Z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DF91BFE8-0C36-49DE-AEC5-1B3E9560997C</vt:lpwstr>
  </property>
  <property fmtid="{D5CDD505-2E9C-101B-9397-08002B2CF9AE}" pid="3" name="ArticulatePath">
    <vt:lpwstr>20742B_12_Source</vt:lpwstr>
  </property>
</Properties>
</file>