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theme/theme3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Lst>
  <p:notesMasterIdLst>
    <p:notesMasterId r:id="rId60"/>
  </p:notesMasterIdLst>
  <p:sldIdLst>
    <p:sldId id="256" r:id="rId30"/>
    <p:sldId id="257" r:id="rId31"/>
    <p:sldId id="258" r:id="rId32"/>
    <p:sldId id="259" r:id="rId33"/>
    <p:sldId id="260" r:id="rId34"/>
    <p:sldId id="261" r:id="rId35"/>
    <p:sldId id="262" r:id="rId36"/>
    <p:sldId id="263" r:id="rId37"/>
    <p:sldId id="264" r:id="rId38"/>
    <p:sldId id="282" r:id="rId39"/>
    <p:sldId id="283" r:id="rId40"/>
    <p:sldId id="265" r:id="rId41"/>
    <p:sldId id="266" r:id="rId42"/>
    <p:sldId id="267" r:id="rId43"/>
    <p:sldId id="268" r:id="rId44"/>
    <p:sldId id="269" r:id="rId45"/>
    <p:sldId id="284" r:id="rId46"/>
    <p:sldId id="270" r:id="rId47"/>
    <p:sldId id="271" r:id="rId48"/>
    <p:sldId id="272" r:id="rId49"/>
    <p:sldId id="273" r:id="rId50"/>
    <p:sldId id="274" r:id="rId51"/>
    <p:sldId id="285" r:id="rId52"/>
    <p:sldId id="275" r:id="rId53"/>
    <p:sldId id="276" r:id="rId54"/>
    <p:sldId id="277" r:id="rId55"/>
    <p:sldId id="278" r:id="rId56"/>
    <p:sldId id="279" r:id="rId57"/>
    <p:sldId id="280" r:id="rId58"/>
    <p:sldId id="281" r:id="rId59"/>
  </p:sldIdLst>
  <p:sldSz cx="9144000" cy="6858000" type="screen4x3"/>
  <p:notesSz cx="6858000" cy="9144000"/>
  <p:embeddedFontLst>
    <p:embeddedFont>
      <p:font typeface="Segoe UI" panose="020B0502040204020203" pitchFamily="34" charset="0"/>
      <p:regular r:id="rId61"/>
      <p:bold r:id="rId62"/>
      <p:italic r:id="rId63"/>
      <p:boldItalic r:id="rId64"/>
    </p:embeddedFont>
    <p:embeddedFont>
      <p:font typeface="Verdana" panose="020B0604030504040204" pitchFamily="34" charset="0"/>
      <p:regular r:id="rId65"/>
      <p:bold r:id="rId66"/>
      <p:italic r:id="rId67"/>
      <p:boldItalic r:id="rId68"/>
    </p:embeddedFont>
    <p:embeddedFont>
      <p:font typeface="Calibri" panose="020F0502020204030204" pitchFamily="34" charset="0"/>
      <p:regular r:id="rId69"/>
      <p:bold r:id="rId70"/>
      <p:italic r:id="rId71"/>
      <p:boldItalic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307" autoAdjust="0"/>
    <p:restoredTop sz="96433" autoAdjust="0"/>
  </p:normalViewPr>
  <p:slideViewPr>
    <p:cSldViewPr snapToGrid="0">
      <p:cViewPr varScale="1">
        <p:scale>
          <a:sx n="114" d="100"/>
          <a:sy n="114" d="100"/>
        </p:scale>
        <p:origin x="150" y="102"/>
      </p:cViewPr>
      <p:guideLst/>
    </p:cSldViewPr>
  </p:slideViewPr>
  <p:notesTextViewPr>
    <p:cViewPr>
      <p:scale>
        <a:sx n="1" d="1"/>
        <a:sy n="1" d="1"/>
      </p:scale>
      <p:origin x="0" y="0"/>
    </p:cViewPr>
  </p:notesTextViewPr>
  <p:notesViewPr>
    <p:cSldViewPr snapToGrid="0">
      <p:cViewPr varScale="1">
        <p:scale>
          <a:sx n="87" d="100"/>
          <a:sy n="87" d="100"/>
        </p:scale>
        <p:origin x="16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0.xml"/><Relationship Id="rId21" Type="http://schemas.openxmlformats.org/officeDocument/2006/relationships/slideMaster" Target="slideMasters/slideMaster21.xml"/><Relationship Id="rId34" Type="http://schemas.openxmlformats.org/officeDocument/2006/relationships/slide" Target="slides/slide5.xml"/><Relationship Id="rId42" Type="http://schemas.openxmlformats.org/officeDocument/2006/relationships/slide" Target="slides/slide13.xml"/><Relationship Id="rId47" Type="http://schemas.openxmlformats.org/officeDocument/2006/relationships/slide" Target="slides/slide18.xml"/><Relationship Id="rId50" Type="http://schemas.openxmlformats.org/officeDocument/2006/relationships/slide" Target="slides/slide21.xml"/><Relationship Id="rId55" Type="http://schemas.openxmlformats.org/officeDocument/2006/relationships/slide" Target="slides/slide26.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slide" Target="slides/slide16.xml"/><Relationship Id="rId53" Type="http://schemas.openxmlformats.org/officeDocument/2006/relationships/slide" Target="slides/slide24.xml"/><Relationship Id="rId58" Type="http://schemas.openxmlformats.org/officeDocument/2006/relationships/slide" Target="slides/slide29.xml"/><Relationship Id="rId66" Type="http://schemas.openxmlformats.org/officeDocument/2006/relationships/font" Target="fonts/font6.fntdata"/><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7.xml"/><Relationship Id="rId49" Type="http://schemas.openxmlformats.org/officeDocument/2006/relationships/slide" Target="slides/slide20.xml"/><Relationship Id="rId57" Type="http://schemas.openxmlformats.org/officeDocument/2006/relationships/slide" Target="slides/slide28.xml"/><Relationship Id="rId61" Type="http://schemas.openxmlformats.org/officeDocument/2006/relationships/font" Target="fonts/font1.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slide" Target="slides/slide23.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slide" Target="slides/slide19.xml"/><Relationship Id="rId56" Type="http://schemas.openxmlformats.org/officeDocument/2006/relationships/slide" Target="slides/slide27.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Master" Target="slideMasters/slideMaster8.xml"/><Relationship Id="rId51" Type="http://schemas.openxmlformats.org/officeDocument/2006/relationships/slide" Target="slides/slide22.xml"/><Relationship Id="rId72"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59" Type="http://schemas.openxmlformats.org/officeDocument/2006/relationships/slide" Target="slides/slide30.xml"/><Relationship Id="rId67" Type="http://schemas.openxmlformats.org/officeDocument/2006/relationships/font" Target="fonts/font7.fntdata"/><Relationship Id="rId20" Type="http://schemas.openxmlformats.org/officeDocument/2006/relationships/slideMaster" Target="slideMasters/slideMaster20.xml"/><Relationship Id="rId41" Type="http://schemas.openxmlformats.org/officeDocument/2006/relationships/slide" Target="slides/slide12.xml"/><Relationship Id="rId54" Type="http://schemas.openxmlformats.org/officeDocument/2006/relationships/slide" Target="slides/slide25.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6F376-F99D-4E5C-8425-ED11C3748C59}"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F0E8F-FCA4-4F33-B3C4-D9AE05D5097D}" type="slidenum">
              <a:rPr lang="en-US" smtClean="0"/>
              <a:t>‹#›</a:t>
            </a:fld>
            <a:endParaRPr lang="en-US"/>
          </a:p>
        </p:txBody>
      </p:sp>
    </p:spTree>
    <p:extLst>
      <p:ext uri="{BB962C8B-B14F-4D97-AF65-F5344CB8AC3E}">
        <p14:creationId xmlns:p14="http://schemas.microsoft.com/office/powerpoint/2010/main" val="4002761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Monitor Active Directory Domain Services (AD DS).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Manage the Active Directory database.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Understand backup and recovery options for AD DS and other identity and access solutions.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20742B_13.pptx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the materials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C89F0E8F-FCA4-4F33-B3C4-D9AE05D5097D}"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524426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800100" lvl="1" indent="-34290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NTDS\DRA Pending Replication Synchronizations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 System-Wide Statistics\NTLM Authentications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 System-Wide Statistics\Kerberos Authentications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wait for a few moments.</a:t>
            </a: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counter list below the graph, select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DS Directory Searches/sec</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the toolbar,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Highlight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The selected counter is highlighted, making it easier to see that counter's performance.</a:t>
            </a: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the toolbar,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Highlight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turn off the highlight.</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Create a data collector set</a:t>
            </a: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console tree, expand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Performance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expand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Monitoring Tools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Performance Monitor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Right-click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Performance Monitor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point to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New</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Data Collector Set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new Data Collector Set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dialog box, 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Name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text box, type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Custom ADDS Performance Counters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Make a note of the default root directory in which the data collector set will be saved,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Start the data collector set</a:t>
            </a: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console tree, expand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Data Collector Sets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expand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User Defined</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User Defined</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Right-click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Custom ADDS Performance Counters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Start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Point out that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Custom ADDS Performance Counters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node is selected automatically. </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identify the individual data collectors in the data collector set. In this case, the data collector set contains only one data collector—the System Monitor Log performance counter. You also can identify where the output from the data collector is being saved.</a:t>
            </a:r>
          </a:p>
          <a:p>
            <a:pPr marL="228600" indent="-2286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console tree,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 ADDS Performance Counters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collector set,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10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972837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Analyze the resulting data in a report</a:t>
            </a: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console tree, expand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Reports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expand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User Defined</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expand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Custom ADDS Performance Counters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System Monitor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Log.blg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Verify that the graph of the log's performance counters displays.</a:t>
            </a:r>
            <a:endParaRPr lang="en-US" dirty="0"/>
          </a:p>
        </p:txBody>
      </p:sp>
      <p:sp>
        <p:nvSpPr>
          <p:cNvPr id="4" name="Slide Number Placeholder 3"/>
          <p:cNvSpPr>
            <a:spLocks noGrp="1"/>
          </p:cNvSpPr>
          <p:nvPr>
            <p:ph type="sldNum" sz="quarter" idx="10"/>
          </p:nvPr>
        </p:nvSpPr>
        <p:spPr/>
        <p:txBody>
          <a:bodyPr/>
          <a:lstStyle/>
          <a:p>
            <a:fld id="{C89F0E8F-FCA4-4F33-B3C4-D9AE05D5097D}"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7283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 lesson overview.</a:t>
            </a:r>
          </a:p>
        </p:txBody>
      </p:sp>
      <p:sp>
        <p:nvSpPr>
          <p:cNvPr id="4" name="Slide Number Placeholder 3"/>
          <p:cNvSpPr>
            <a:spLocks noGrp="1"/>
          </p:cNvSpPr>
          <p:nvPr>
            <p:ph type="sldNum" sz="quarter" idx="10"/>
          </p:nvPr>
        </p:nvSpPr>
        <p:spPr/>
        <p:txBody>
          <a:bodyPr/>
          <a:lstStyle/>
          <a:p>
            <a:fld id="{C89F0E8F-FCA4-4F33-B3C4-D9AE05D5097D}"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4269038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Introduce the key concepts of the AD DS database: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It has four partitions.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It is stored in a database file called </a:t>
            </a:r>
            <a:r>
              <a:rPr lang="en-US" sz="1000" b="1">
                <a:effectLst/>
                <a:latin typeface="Arial" panose="020B0604020202020204" pitchFamily="34" charset="0"/>
                <a:ea typeface="Times New Roman" panose="02020603050405020304" pitchFamily="18" charset="0"/>
                <a:cs typeface="Times New Roman" panose="02020603050405020304" pitchFamily="18" charset="0"/>
              </a:rPr>
              <a:t>Ntds.dit</a:t>
            </a:r>
            <a:r>
              <a:rPr lang="en-US" sz="1000">
                <a:effectLst/>
                <a:latin typeface="Arial" panose="020B0604020202020204" pitchFamily="34" charset="0"/>
                <a:ea typeface="Times New Roman" panose="02020603050405020304" pitchFamily="18" charset="0"/>
                <a:cs typeface="Times New Roman" panose="02020603050405020304" pitchFamily="18" charset="0"/>
              </a:rPr>
              <a:t>, which</a:t>
            </a: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is located on each domain controller.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Changes to the AD DS database replicate to all domain controllers.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612974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NtdsUtil.exe, and then describe some of the scenarios in which students can use it.</a:t>
            </a:r>
          </a:p>
        </p:txBody>
      </p:sp>
      <p:sp>
        <p:nvSpPr>
          <p:cNvPr id="4" name="Slide Number Placeholder 3"/>
          <p:cNvSpPr>
            <a:spLocks noGrp="1"/>
          </p:cNvSpPr>
          <p:nvPr>
            <p:ph type="sldNum" sz="quarter" idx="10"/>
          </p:nvPr>
        </p:nvSpPr>
        <p:spPr/>
        <p:txBody>
          <a:bodyPr/>
          <a:lstStyle/>
          <a:p>
            <a:fld id="{C89F0E8F-FCA4-4F33-B3C4-D9AE05D5097D}"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893248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Introduce restartable AD DS, and explain how it saves administrative time when performing AD DS maintenance.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282368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revert the virtual machines.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require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20742B-LON-DC1</a:t>
            </a:r>
            <a:r>
              <a:rPr lang="en-US" sz="1000" dirty="0">
                <a:effectLst/>
                <a:latin typeface="Arial" panose="020B0604020202020204" pitchFamily="34" charset="0"/>
                <a:ea typeface="Calibri" panose="020F0502020204030204" pitchFamily="34" charset="0"/>
                <a:cs typeface="Segoe UI" panose="020B0502040204020203" pitchFamily="34" charset="0"/>
              </a:rPr>
              <a:t> virtual machine</a:t>
            </a:r>
            <a:r>
              <a:rPr lang="en-US" sz="1000" dirty="0">
                <a:effectLst/>
                <a:latin typeface="Arial" panose="020B0604020202020204" pitchFamily="34" charset="0"/>
                <a:ea typeface="Calibri" panose="020F0502020204030204" pitchFamily="34" charset="0"/>
                <a:cs typeface="Times New Roman" panose="02020603050405020304" pitchFamily="18" charset="0"/>
              </a:rPr>
              <a:t> to perform this demonstration</a:t>
            </a:r>
            <a:r>
              <a:rPr lang="en-US" sz="1000" dirty="0">
                <a:effectLst/>
                <a:latin typeface="Arial" panose="020B0604020202020204" pitchFamily="34" charset="0"/>
                <a:ea typeface="Calibri" panose="020F0502020204030204" pitchFamily="34" charset="0"/>
                <a:cs typeface="Segoe UI" panose="020B0502040204020203" pitchFamily="34" charset="0"/>
              </a:rPr>
              <a:t>. If not already signed in, sign in as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Segoe UI" panose="020B0502040204020203" pitchFamily="34"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Stop AD DS</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If necessary, 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on the taskbar,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icon.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Services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Services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console,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Domain Services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Stop</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Stop Other Services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Perform an offline defragmentation of the Active Directory database</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the Windows PowerShell command prompt, type the following command, and then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NtdsUtil.exe</a:t>
            </a: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NtdsUtil.exe: </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prompt, type the following command, and then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activate instance NTDS</a:t>
            </a:r>
          </a:p>
          <a:p>
            <a:pPr marL="342900" marR="0" lvl="0" indent="-342900">
              <a:lnSpc>
                <a:spcPct val="115000"/>
              </a:lnSpc>
              <a:spcBef>
                <a:spcPts val="0"/>
              </a:spcBef>
              <a:spcAft>
                <a:spcPts val="995"/>
              </a:spcAft>
              <a:buFont typeface="+mj-lt"/>
              <a:buAutoNum type="arabicPeriod" startAt="4"/>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NtdsUtil.exe: </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prompt, type the following command, and then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files</a:t>
            </a: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 maintenance:</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prompt, type the following command, and then press Enter: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compact to C:\</a:t>
            </a:r>
          </a:p>
        </p:txBody>
      </p:sp>
      <p:sp>
        <p:nvSpPr>
          <p:cNvPr id="4" name="Slide Number Placeholder 3"/>
          <p:cNvSpPr>
            <a:spLocks noGrp="1"/>
          </p:cNvSpPr>
          <p:nvPr>
            <p:ph type="sldNum" sz="quarter" idx="10"/>
          </p:nvPr>
        </p:nvSpPr>
        <p:spPr/>
        <p:txBody>
          <a:bodyPr/>
          <a:lstStyle/>
          <a:p>
            <a:fld id="{C89F0E8F-FCA4-4F33-B3C4-D9AE05D5097D}"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183329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Check the integrity of the offline Active Directory database</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maintenance: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Integrity</a:t>
            </a: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maintenance: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quit</a:t>
            </a: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NtdsUtil.exe: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Quit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Start AD DS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taskbar,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icon.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console,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Domain Services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Confirm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Status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column for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Domain Services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lists a status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Running</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dirty="0"/>
          </a:p>
        </p:txBody>
      </p:sp>
      <p:sp>
        <p:nvSpPr>
          <p:cNvPr id="4" name="Slide Number Placeholder 3"/>
          <p:cNvSpPr>
            <a:spLocks noGrp="1"/>
          </p:cNvSpPr>
          <p:nvPr>
            <p:ph type="sldNum" sz="quarter" idx="10"/>
          </p:nvPr>
        </p:nvSpPr>
        <p:spPr/>
        <p:txBody>
          <a:bodyPr/>
          <a:lstStyle/>
          <a:p>
            <a:fld id="{C89F0E8F-FCA4-4F33-B3C4-D9AE05D5097D}" type="slidenum">
              <a:rPr lang="en-US" smtClean="0"/>
              <a:t>17</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4053064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Explain the purpose of Active Directory snapshots. Describe the process of capturing, mounting, viewing, and unmounting an AD DS snapshot.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1679332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p:txBody>
      </p:sp>
      <p:sp>
        <p:nvSpPr>
          <p:cNvPr id="4" name="Slide Number Placeholder 3"/>
          <p:cNvSpPr>
            <a:spLocks noGrp="1"/>
          </p:cNvSpPr>
          <p:nvPr>
            <p:ph type="sldNum" sz="quarter" idx="10"/>
          </p:nvPr>
        </p:nvSpPr>
        <p:spPr/>
        <p:txBody>
          <a:bodyPr/>
          <a:lstStyle/>
          <a:p>
            <a:fld id="{C89F0E8F-FCA4-4F33-B3C4-D9AE05D5097D}"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29595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 quick overview of each lesson.</a:t>
            </a:r>
          </a:p>
        </p:txBody>
      </p:sp>
      <p:sp>
        <p:nvSpPr>
          <p:cNvPr id="4" name="Slide Number Placeholder 3"/>
          <p:cNvSpPr>
            <a:spLocks noGrp="1"/>
          </p:cNvSpPr>
          <p:nvPr>
            <p:ph type="sldNum" sz="quarter" idx="10"/>
          </p:nvPr>
        </p:nvSpPr>
        <p:spPr/>
        <p:txBody>
          <a:bodyPr/>
          <a:lstStyle/>
          <a:p>
            <a:fld id="{C89F0E8F-FCA4-4F33-B3C4-D9AE05D5097D}"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607766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Take the students through the process of restoring Active Directory objects without using </a:t>
            </a:r>
            <a:r>
              <a:rPr lang="en-US" sz="1000" b="1">
                <a:effectLst/>
                <a:latin typeface="Arial" panose="020B0604020202020204" pitchFamily="34" charset="0"/>
                <a:ea typeface="Calibri" panose="020F0502020204030204" pitchFamily="34" charset="0"/>
                <a:cs typeface="Times New Roman" panose="02020603050405020304" pitchFamily="18" charset="0"/>
              </a:rPr>
              <a:t>Active Directory Recycle Bin</a:t>
            </a:r>
            <a:r>
              <a:rPr lang="en-US" sz="1000">
                <a:effectLst/>
                <a:latin typeface="Arial" panose="020B0604020202020204" pitchFamily="34" charset="0"/>
                <a:ea typeface="Calibri" panose="020F0502020204030204" pitchFamily="34" charset="0"/>
                <a:cs typeface="Segoe UI" panose="020B0502040204020203" pitchFamily="34"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Consider demonstrating the steps in this topic to give students a good idea of how the process works. The authoritative restore process is discussed later in this module, but it appears on this slide as an alternative to the outlined process; however, it requires downtime to facilitate. Explain to students that you will discuss it later.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1968546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Introduce </a:t>
            </a:r>
            <a:r>
              <a:rPr lang="en-US" sz="1000" b="1">
                <a:effectLst/>
                <a:latin typeface="Arial" panose="020B0604020202020204" pitchFamily="34" charset="0"/>
                <a:ea typeface="Calibri" panose="020F0502020204030204" pitchFamily="34" charset="0"/>
                <a:cs typeface="Times New Roman" panose="02020603050405020304" pitchFamily="18" charset="0"/>
              </a:rPr>
              <a:t>Active Directory Recycle Bin</a:t>
            </a:r>
            <a:r>
              <a:rPr lang="en-US" sz="1000">
                <a:effectLst/>
                <a:latin typeface="Arial" panose="020B0604020202020204" pitchFamily="34" charset="0"/>
                <a:ea typeface="Calibri" panose="020F0502020204030204" pitchFamily="34" charset="0"/>
                <a:cs typeface="Segoe UI" panose="020B0502040204020203" pitchFamily="34" charset="0"/>
              </a:rPr>
              <a:t>. Compare its functionality by reanimating a tombstoned object from Active Directory backup. Introduce the new graphical interface that Active Directory Administrative Center provides.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278541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revert all virtual machines.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require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machines to perform this demonstration. If you are not signed in already, sign in as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Enable the Active Directory Recycle Bin</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Segoe UI" panose="020B0502040204020203" pitchFamily="34" charset="0"/>
              </a:rPr>
              <a:t>, 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(local)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Enable Recycle Bin</a:t>
            </a:r>
            <a:r>
              <a:rPr lang="en-US" sz="1000" dirty="0">
                <a:effectLst/>
                <a:latin typeface="Arial" panose="020B0604020202020204" pitchFamily="34" charset="0"/>
                <a:ea typeface="Times New Roman" panose="02020603050405020304" pitchFamily="18" charset="0"/>
                <a:cs typeface="Segoe UI" panose="020B0502040204020203" pitchFamily="34" charset="0"/>
              </a:rPr>
              <a:t>. In the warning message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Segoe UI" panose="020B0502040204020203" pitchFamily="34" charset="0"/>
              </a:rPr>
              <a:t> again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Refresh Active Directory Administrative Center</a:t>
            </a:r>
            <a:r>
              <a:rPr lang="en-US" sz="1000" dirty="0">
                <a:effectLst/>
                <a:latin typeface="Arial" panose="020B0604020202020204" pitchFamily="34" charset="0"/>
                <a:ea typeface="Times New Roman" panose="02020603050405020304" pitchFamily="18" charset="0"/>
                <a:cs typeface="Segoe UI" panose="020B0502040204020203" pitchFamily="34" charset="0"/>
              </a:rPr>
              <a:t> window.</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Press the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F5</a:t>
            </a:r>
            <a:r>
              <a:rPr lang="en-US" sz="1000" dirty="0">
                <a:effectLst/>
                <a:latin typeface="Arial" panose="020B0604020202020204" pitchFamily="34" charset="0"/>
                <a:ea typeface="Times New Roman" panose="02020603050405020304" pitchFamily="18" charset="0"/>
                <a:cs typeface="Segoe UI" panose="020B0502040204020203" pitchFamily="34" charset="0"/>
              </a:rPr>
              <a:t> key to refresh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and then delete test accounts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Active Directory Administrative Center, double-click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Research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Segoe UI" panose="020B0502040204020203" pitchFamily="34" charset="0"/>
              </a:rPr>
              <a:t>organizational unit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OU).</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Under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Account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effectLst/>
                <a:latin typeface="Arial" panose="020B0604020202020204" pitchFamily="34" charset="0"/>
                <a:ea typeface="Times New Roman" panose="02020603050405020304" pitchFamily="18" charset="0"/>
                <a:cs typeface="Segoe UI" panose="020B0502040204020203" pitchFamily="34" charset="0"/>
              </a:rPr>
              <a:t> type the following information,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Full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Test1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User UPN logon: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Test1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Segoe UI" panose="020B0502040204020203" pitchFamily="34" charset="0"/>
              </a:rPr>
              <a:t>Confirm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Repeat the previous steps to create a second user,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Test2</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Accounts</a:t>
            </a:r>
            <a:r>
              <a:rPr lang="en-US" sz="1000" dirty="0">
                <a:effectLst/>
                <a:latin typeface="Arial" panose="020B0604020202020204" pitchFamily="34" charset="0"/>
                <a:ea typeface="Times New Roman" panose="02020603050405020304" pitchFamily="18" charset="0"/>
                <a:cs typeface="Segoe UI" panose="020B0502040204020203" pitchFamily="34" charset="0"/>
              </a:rPr>
              <a:t> box, select both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Test1</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Test2</a:t>
            </a:r>
            <a:r>
              <a:rPr lang="en-US" sz="1000" dirty="0">
                <a:effectLst/>
                <a:latin typeface="Arial" panose="020B0604020202020204" pitchFamily="34" charset="0"/>
                <a:ea typeface="Times New Roman" panose="02020603050405020304" pitchFamily="18" charset="0"/>
                <a:cs typeface="Segoe UI" panose="020B0502040204020203" pitchFamily="34" charset="0"/>
              </a:rPr>
              <a:t>, right-click the selection,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Delete</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confirmation prompt,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317156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Restore deleted accounts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Deleted Objects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Test1</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Test2</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 To</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 To</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window,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OU,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Confirm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Test1</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is now located in the Research OU, and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Test2</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is in the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IT OU.</a:t>
            </a:r>
            <a:endParaRPr lang="en-US" dirty="0"/>
          </a:p>
        </p:txBody>
      </p:sp>
      <p:sp>
        <p:nvSpPr>
          <p:cNvPr id="4" name="Slide Number Placeholder 3"/>
          <p:cNvSpPr>
            <a:spLocks noGrp="1"/>
          </p:cNvSpPr>
          <p:nvPr>
            <p:ph type="sldNum" sz="quarter" idx="10"/>
          </p:nvPr>
        </p:nvSpPr>
        <p:spPr/>
        <p:txBody>
          <a:bodyPr/>
          <a:lstStyle/>
          <a:p>
            <a:fld id="{C89F0E8F-FCA4-4F33-B3C4-D9AE05D5097D}"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246977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each of the backup and recovery tools listed on the slide. </a:t>
            </a:r>
          </a:p>
        </p:txBody>
      </p:sp>
      <p:sp>
        <p:nvSpPr>
          <p:cNvPr id="4" name="Slide Number Placeholder 3"/>
          <p:cNvSpPr>
            <a:spLocks noGrp="1"/>
          </p:cNvSpPr>
          <p:nvPr>
            <p:ph type="sldNum" sz="quarter" idx="10"/>
          </p:nvPr>
        </p:nvSpPr>
        <p:spPr/>
        <p:txBody>
          <a:bodyPr/>
          <a:lstStyle/>
          <a:p>
            <a:fld id="{C89F0E8F-FCA4-4F33-B3C4-D9AE05D5097D}"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030869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backup and recovery options for AD DS.</a:t>
            </a:r>
          </a:p>
        </p:txBody>
      </p:sp>
      <p:sp>
        <p:nvSpPr>
          <p:cNvPr id="4" name="Slide Number Placeholder 3"/>
          <p:cNvSpPr>
            <a:spLocks noGrp="1"/>
          </p:cNvSpPr>
          <p:nvPr>
            <p:ph type="sldNum" sz="quarter" idx="10"/>
          </p:nvPr>
        </p:nvSpPr>
        <p:spPr/>
        <p:txBody>
          <a:bodyPr/>
          <a:lstStyle/>
          <a:p>
            <a:fld id="{C89F0E8F-FCA4-4F33-B3C4-D9AE05D5097D}"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684818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Performing a System state backup in Exercise 1 can be time consuming. Try to schedule a break during the time when this process is running. If you are short on time, consider skipping the last part of the exercise.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Backing up and restoring AD DS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notice that AD DS has not been backed up recently. You decide to create a backup schedule and perform a one-time interactive backup, to be safe. Shortly after the interactive backup, someone deletes an AD DS object inadvertently. You must restore this object authoritatively.</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Recovering objects in AD DS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Several user accounts have recently been deleted in error. You decide to enable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Active Directory Recycle Bin</a:t>
            </a:r>
            <a:r>
              <a:rPr lang="en-US" sz="1000" dirty="0">
                <a:effectLst/>
                <a:latin typeface="Arial" panose="020B0604020202020204" pitchFamily="34" charset="0"/>
                <a:ea typeface="Calibri" panose="020F0502020204030204" pitchFamily="34" charset="0"/>
                <a:cs typeface="Times New Roman" panose="02020603050405020304" pitchFamily="18" charset="0"/>
              </a:rPr>
              <a:t> feature to help with future account recovery.</a:t>
            </a:r>
          </a:p>
        </p:txBody>
      </p:sp>
      <p:sp>
        <p:nvSpPr>
          <p:cNvPr id="4" name="Slide Number Placeholder 3"/>
          <p:cNvSpPr>
            <a:spLocks noGrp="1"/>
          </p:cNvSpPr>
          <p:nvPr>
            <p:ph type="sldNum" sz="quarter" idx="10"/>
          </p:nvPr>
        </p:nvSpPr>
        <p:spPr/>
        <p:txBody>
          <a:bodyPr/>
          <a:lstStyle/>
          <a:p>
            <a:fld id="{C89F0E8F-FCA4-4F33-B3C4-D9AE05D5097D}"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665670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C89F0E8F-FCA4-4F33-B3C4-D9AE05D5097D}"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094455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When you restore a deleted user or an OU with user objects by using authoritative restore, will the objects be exactly the same as before? Which attributes might not be the same?</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Answers might vary, but the question should frame a discussion about group membership. A user’s group membership is not an attribute of the user object but of the group object. When you authoritatively restore a user, you are not restoring the user’s membership in groups. The user was removed from the member attribute of groups when it was deleted. Therefore, the restored user will not be a member of any groups other than the user’s primary group. To restore group memberships, consider authoritatively restoring groups. This might not always be desirable—when you authoritatively restore groups, you return their membership to the date of the backup.</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In the lab, would it be possible to restore the deleted objects if they were deleted before you enabled </a:t>
            </a:r>
            <a:r>
              <a:rPr lang="en-US" sz="1000" b="1">
                <a:effectLst/>
                <a:latin typeface="Arial" panose="020B0604020202020204" pitchFamily="34" charset="0"/>
                <a:ea typeface="Calibri" panose="020F0502020204030204" pitchFamily="34" charset="0"/>
                <a:cs typeface="Times New Roman" panose="02020603050405020304" pitchFamily="18" charset="0"/>
              </a:rPr>
              <a:t>Active Directory Recycle Bin</a:t>
            </a:r>
            <a:r>
              <a:rPr lang="en-US" sz="100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Yes, but only as tombstone objects without most attributes, or by using authoritative restore of AD DS.</a:t>
            </a:r>
          </a:p>
        </p:txBody>
      </p:sp>
      <p:sp>
        <p:nvSpPr>
          <p:cNvPr id="4" name="Slide Number Placeholder 3"/>
          <p:cNvSpPr>
            <a:spLocks noGrp="1"/>
          </p:cNvSpPr>
          <p:nvPr>
            <p:ph type="sldNum" sz="quarter" idx="10"/>
          </p:nvPr>
        </p:nvSpPr>
        <p:spPr/>
        <p:txBody>
          <a:bodyPr/>
          <a:lstStyle/>
          <a:p>
            <a:fld id="{C89F0E8F-FCA4-4F33-B3C4-D9AE05D5097D}"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074870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kind of restoration can you perform with AD DS?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perform authoritative restore,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nonauthoritative</a:t>
            </a:r>
            <a:r>
              <a:rPr lang="en-US" sz="1000" dirty="0">
                <a:effectLst/>
                <a:latin typeface="Arial" panose="020B0604020202020204" pitchFamily="34" charset="0"/>
                <a:ea typeface="Calibri" panose="020F0502020204030204" pitchFamily="34" charset="0"/>
                <a:cs typeface="Times New Roman" panose="02020603050405020304" pitchFamily="18" charset="0"/>
              </a:rPr>
              <a:t> restore, and restoration of single objects with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Active Directory Recycle Bin</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marL="0" marR="0" lvl="0" indent="0">
              <a:lnSpc>
                <a:spcPct val="115000"/>
              </a:lnSpc>
              <a:spcBef>
                <a:spcPts val="0"/>
              </a:spcBef>
              <a:spcAft>
                <a:spcPts val="995"/>
              </a:spcAft>
              <a:buFont typeface="Symbol" panose="05050102010706020507" pitchFamily="18" charset="2"/>
              <a:buNone/>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Best Practices</a:t>
            </a:r>
          </a:p>
          <a:p>
            <a:pPr marL="171450" marR="0" lvl="0" indent="-329184">
              <a:lnSpc>
                <a:spcPct val="115000"/>
              </a:lnSpc>
              <a:spcBef>
                <a:spcPts val="0"/>
              </a:spcBef>
              <a:spcAft>
                <a:spcPts val="995"/>
              </a:spcAft>
              <a:buSzPct val="150000"/>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Back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up your domain controllers regularly.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Consider AD DS database recovery as one restore scenario for domain controllers.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Enable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Active Directory Recycle Bin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allow for simplified recovery of deleted objects.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a:t>
            </a: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restartable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AD DS when performing database-maintenance tasks.</a:t>
            </a:r>
          </a:p>
        </p:txBody>
      </p:sp>
      <p:sp>
        <p:nvSpPr>
          <p:cNvPr id="4" name="Slide Number Placeholder 3"/>
          <p:cNvSpPr>
            <a:spLocks noGrp="1"/>
          </p:cNvSpPr>
          <p:nvPr>
            <p:ph type="sldNum" sz="quarter" idx="10"/>
          </p:nvPr>
        </p:nvSpPr>
        <p:spPr/>
        <p:txBody>
          <a:bodyPr/>
          <a:lstStyle/>
          <a:p>
            <a:fld id="{C89F0E8F-FCA4-4F33-B3C4-D9AE05D5097D}"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2793260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a lesson overview.</a:t>
            </a:r>
          </a:p>
        </p:txBody>
      </p:sp>
      <p:sp>
        <p:nvSpPr>
          <p:cNvPr id="4" name="Slide Number Placeholder 3"/>
          <p:cNvSpPr>
            <a:spLocks noGrp="1"/>
          </p:cNvSpPr>
          <p:nvPr>
            <p:ph type="sldNum" sz="quarter" idx="10"/>
          </p:nvPr>
        </p:nvSpPr>
        <p:spPr/>
        <p:txBody>
          <a:bodyPr/>
          <a:lstStyle/>
          <a:p>
            <a:fld id="{C89F0E8F-FCA4-4F33-B3C4-D9AE05D5097D}"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5766226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b="1">
                <a:solidFill>
                  <a:srgbClr val="336699"/>
                </a:solidFill>
                <a:latin typeface="Arial" panose="020B0604020202020204" pitchFamily="34" charset="0"/>
              </a:rPr>
              <a:t>13: Monitoring, managing, and recovering AD DS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a:solidFill>
                  <a:srgbClr val="000000"/>
                </a:solidFill>
                <a:latin typeface="Arial" panose="020B0604020202020204" pitchFamily="34" charset="0"/>
              </a:rPr>
              <a:t>20742B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30</a:t>
            </a:fld>
            <a:endParaRPr lang="en-US"/>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a:ea typeface="굴림" pitchFamily="34" charset="-127"/>
              </a:rPr>
              <a:t>Remind students to complete the course evaluation.</a:t>
            </a:r>
          </a:p>
        </p:txBody>
      </p:sp>
    </p:spTree>
    <p:extLst>
      <p:ext uri="{BB962C8B-B14F-4D97-AF65-F5344CB8AC3E}">
        <p14:creationId xmlns:p14="http://schemas.microsoft.com/office/powerpoint/2010/main" val="300083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Before you display the slide, ask students to identify the key resources in a Windows-based server. Write these on the whiteboard and then explain the four key system resources.</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Define bottleneck, emphasizing that removing one bottleneck (for example, adding more memory to a server) might then lead to another bottleneck (for example, disk utilization).</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List some of the tools that are available to help students with performance monitoring.</a:t>
            </a:r>
          </a:p>
        </p:txBody>
      </p:sp>
      <p:sp>
        <p:nvSpPr>
          <p:cNvPr id="4" name="Slide Number Placeholder 3"/>
          <p:cNvSpPr>
            <a:spLocks noGrp="1"/>
          </p:cNvSpPr>
          <p:nvPr>
            <p:ph type="sldNum" sz="quarter" idx="10"/>
          </p:nvPr>
        </p:nvSpPr>
        <p:spPr/>
        <p:txBody>
          <a:bodyPr/>
          <a:lstStyle/>
          <a:p>
            <a:fld id="{C89F0E8F-FCA4-4F33-B3C4-D9AE05D5097D}"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4276799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Consider demonstrating each of the tools in this lesson while you discuss them.</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Ask students which of these tools they use to monitor AD DS. Ask them to discuss alternatives and write them on the whiteboard for consideration by the class.</a:t>
            </a:r>
          </a:p>
        </p:txBody>
      </p:sp>
      <p:sp>
        <p:nvSpPr>
          <p:cNvPr id="4" name="Slide Number Placeholder 3"/>
          <p:cNvSpPr>
            <a:spLocks noGrp="1"/>
          </p:cNvSpPr>
          <p:nvPr>
            <p:ph type="sldNum" sz="quarter" idx="10"/>
          </p:nvPr>
        </p:nvSpPr>
        <p:spPr/>
        <p:txBody>
          <a:bodyPr/>
          <a:lstStyle/>
          <a:p>
            <a:fld id="{C89F0E8F-FCA4-4F33-B3C4-D9AE05D5097D}"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3238278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Note:</a:t>
            </a:r>
            <a:r>
              <a:rPr lang="en-US" sz="1000">
                <a:effectLst/>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to students that </a:t>
            </a:r>
            <a:r>
              <a:rPr lang="en-US" sz="1000">
                <a:effectLst/>
                <a:latin typeface="Arial" panose="020B0604020202020204" pitchFamily="34" charset="0"/>
                <a:ea typeface="Calibri" panose="020F0502020204030204" pitchFamily="34" charset="0"/>
                <a:cs typeface="Segoe UI" panose="020B0502040204020203" pitchFamily="34" charset="0"/>
              </a:rPr>
              <a:t>you can use Performance Monitor to examine how the programs that you run affect your server’s performance, both in real time and by collecting log data for later analysis.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To access Performance Monitor, on the </a:t>
            </a:r>
            <a:r>
              <a:rPr lang="en-US" sz="1000" b="1">
                <a:effectLst/>
                <a:latin typeface="Arial" panose="020B0604020202020204" pitchFamily="34" charset="0"/>
                <a:ea typeface="Calibri" panose="020F0502020204030204" pitchFamily="34" charset="0"/>
                <a:cs typeface="Times New Roman" panose="02020603050405020304" pitchFamily="18" charset="0"/>
              </a:rPr>
              <a:t>Performance Information and Tools</a:t>
            </a:r>
            <a:r>
              <a:rPr lang="en-US" sz="1000">
                <a:effectLst/>
                <a:latin typeface="Arial" panose="020B0604020202020204" pitchFamily="34" charset="0"/>
                <a:ea typeface="Calibri" panose="020F0502020204030204" pitchFamily="34" charset="0"/>
                <a:cs typeface="Segoe UI" panose="020B0502040204020203" pitchFamily="34" charset="0"/>
              </a:rPr>
              <a:t> page, click </a:t>
            </a:r>
            <a:r>
              <a:rPr lang="en-US" sz="1000" b="1">
                <a:effectLst/>
                <a:latin typeface="Arial" panose="020B0604020202020204" pitchFamily="34" charset="0"/>
                <a:ea typeface="Calibri" panose="020F0502020204030204" pitchFamily="34" charset="0"/>
                <a:cs typeface="Times New Roman" panose="02020603050405020304" pitchFamily="18" charset="0"/>
              </a:rPr>
              <a:t>Advanced Tools</a:t>
            </a:r>
            <a:r>
              <a:rPr lang="en-US" sz="1000">
                <a:effectLst/>
                <a:latin typeface="Arial" panose="020B0604020202020204" pitchFamily="34" charset="0"/>
                <a:ea typeface="Calibri" panose="020F0502020204030204" pitchFamily="34" charset="0"/>
                <a:cs typeface="Segoe UI" panose="020B0502040204020203" pitchFamily="34"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The three ways of viewing data through Performance Monitor are: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Monitoring tools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Data collector sets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Reports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Briefly mention that you also can access Resource Monitor from Performance Monitor.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77985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89F0E8F-FCA4-4F33-B3C4-D9AE05D5097D}"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4259183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Describe data collector sets. In the next topic, you will demonstrate data collector sets.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Tree>
    <p:extLst>
      <p:ext uri="{BB962C8B-B14F-4D97-AF65-F5344CB8AC3E}">
        <p14:creationId xmlns:p14="http://schemas.microsoft.com/office/powerpoint/2010/main" val="1647798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Emphasize to students that these steps show the generic process of using Performance Monitor to gather and analyze performance-related data. The lab will use specific directory-related counters.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have completed the demonstration, leave the virtual machines running for the subsequent demonstrations.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require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20742B-LON-DC1 </a:t>
            </a:r>
            <a:r>
              <a:rPr lang="en-US" sz="1000" dirty="0">
                <a:effectLst/>
                <a:latin typeface="Arial" panose="020B0604020202020204" pitchFamily="34" charset="0"/>
                <a:ea typeface="Calibri" panose="020F0502020204030204" pitchFamily="34" charset="0"/>
                <a:cs typeface="Times New Roman" panose="02020603050405020304" pitchFamily="18" charset="0"/>
              </a:rPr>
              <a:t>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machines to perform this demonstration. Sign in as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Configure Performance Monitor to monitor AD DS</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Switch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In </a:t>
            </a:r>
            <a:r>
              <a:rPr lang="en-US" sz="1000" b="1" dirty="0">
                <a:effectLst/>
                <a:latin typeface="Arial" panose="020B0604020202020204" pitchFamily="34" charset="0"/>
                <a:ea typeface="Calibri" panose="020F0502020204030204" pitchFamily="34" charset="0"/>
                <a:cs typeface="Times New Roman" panose="02020603050405020304" pitchFamily="18" charset="0"/>
              </a:rPr>
              <a:t>Server Manager</a:t>
            </a:r>
            <a:r>
              <a:rPr lang="en-US" sz="1000" dirty="0">
                <a:effectLst/>
                <a:latin typeface="Arial" panose="020B0604020202020204" pitchFamily="34" charset="0"/>
                <a:ea typeface="Calibri" panose="020F0502020204030204" pitchFamily="34" charset="0"/>
                <a:cs typeface="Times New Roman" panose="02020603050405020304" pitchFamily="18" charset="0"/>
              </a:rPr>
              <a:t>,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Tools</a:t>
            </a:r>
            <a:r>
              <a:rPr lang="en-US" sz="1000" dirty="0">
                <a:effectLst/>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Performance Monitor</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Under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Monitoring Tools</a:t>
            </a:r>
            <a:r>
              <a:rPr lang="en-US" sz="1000" dirty="0">
                <a:effectLst/>
                <a:latin typeface="Arial" panose="020B0604020202020204" pitchFamily="34" charset="0"/>
                <a:ea typeface="Calibri" panose="020F0502020204030204" pitchFamily="34" charset="0"/>
                <a:cs typeface="Times New Roman" panose="02020603050405020304" pitchFamily="18" charset="0"/>
              </a:rPr>
              <a:t> node,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Performance Monitor</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Click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Add</a:t>
            </a:r>
            <a:r>
              <a:rPr lang="en-US" sz="1000" dirty="0">
                <a:effectLst/>
                <a:latin typeface="Arial" panose="020B0604020202020204" pitchFamily="34" charset="0"/>
                <a:ea typeface="Calibri" panose="020F0502020204030204" pitchFamily="34" charset="0"/>
                <a:cs typeface="Times New Roman" panose="02020603050405020304" pitchFamily="18" charset="0"/>
              </a:rPr>
              <a:t> button—the green </a:t>
            </a:r>
            <a:r>
              <a:rPr lang="en-US" sz="1000" b="1" dirty="0">
                <a:effectLst/>
                <a:latin typeface="Arial" panose="020B0604020202020204" pitchFamily="34" charset="0"/>
                <a:ea typeface="Calibri" panose="020F0502020204030204" pitchFamily="34" charset="0"/>
                <a:cs typeface="Times New Roman" panose="02020603050405020304" pitchFamily="18" charset="0"/>
              </a:rPr>
              <a:t>Plus Sign</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on the toolbar—to add objects and counters.</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Add Counters</a:t>
            </a:r>
            <a:r>
              <a:rPr lang="en-US" sz="1000" dirty="0">
                <a:effectLst/>
                <a:latin typeface="Arial" panose="020B0604020202020204" pitchFamily="34" charset="0"/>
                <a:ea typeface="Calibri" panose="020F0502020204030204" pitchFamily="34" charset="0"/>
                <a:cs typeface="Times New Roman" panose="02020603050405020304" pitchFamily="18" charset="0"/>
              </a:rPr>
              <a:t> dialog box, in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Available Counters </a:t>
            </a:r>
            <a:r>
              <a:rPr lang="en-US" sz="1000" dirty="0">
                <a:effectLst/>
                <a:latin typeface="Arial" panose="020B0604020202020204" pitchFamily="34" charset="0"/>
                <a:ea typeface="Calibri" panose="020F0502020204030204" pitchFamily="34" charset="0"/>
                <a:cs typeface="Times New Roman" panose="02020603050405020304" pitchFamily="18" charset="0"/>
              </a:rPr>
              <a:t>list, expand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Directory Services </a:t>
            </a:r>
            <a:r>
              <a:rPr lang="en-US" sz="1000" dirty="0">
                <a:effectLst/>
                <a:latin typeface="Arial" panose="020B0604020202020204" pitchFamily="34" charset="0"/>
                <a:ea typeface="Calibri" panose="020F0502020204030204" pitchFamily="34" charset="0"/>
                <a:cs typeface="Times New Roman" panose="02020603050405020304" pitchFamily="18" charset="0"/>
              </a:rPr>
              <a:t>object.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Click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DRA Inbound Bytes Total/sec </a:t>
            </a:r>
            <a:r>
              <a:rPr lang="en-US" sz="1000" dirty="0">
                <a:effectLst/>
                <a:latin typeface="Arial" panose="020B0604020202020204" pitchFamily="34" charset="0"/>
                <a:ea typeface="Calibri" panose="020F0502020204030204" pitchFamily="34" charset="0"/>
                <a:cs typeface="Times New Roman" panose="02020603050405020304" pitchFamily="18" charset="0"/>
              </a:rPr>
              <a:t>counter, and then click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Repeat the previous step (step 6) to add the following counters:</a:t>
            </a:r>
          </a:p>
          <a:p>
            <a:pPr marL="800100" lvl="1" indent="-342900">
              <a:lnSpc>
                <a:spcPct val="115000"/>
              </a:lnSpc>
              <a:spcAft>
                <a:spcPts val="995"/>
              </a:spcAft>
              <a:buFont typeface="Courier New" panose="02070309020205020404" pitchFamily="49" charset="0"/>
              <a:buChar char="o"/>
            </a:pP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DirectoryServices</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\DRA Outbound Bytes Total/sec</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DirectoryServices</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\DS Threads In Use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DirectoryServices</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\DS Directory Reads/sec</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DirectoryServices</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\DS Directory Writes/sec</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DirectoryServices</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\DS Directory Searches/sec</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NTDS\DRA Inbound Objects/sec</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9F0E8F-FCA4-4F33-B3C4-D9AE05D5097D}"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13: Monitoring, managing, and recovering AD DS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103040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3527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5607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351957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37521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16259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0375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184652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1900672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645939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087972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05130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7228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063410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260954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7354746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52938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989246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502326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83321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5822536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79010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920485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5204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16264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962628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6785858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463333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2348945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31053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737093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008567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6188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1290760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74868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6002669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160182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072378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985952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4658511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21969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3236000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390563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798870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197426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783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344525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1661411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652405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14274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377639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825470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8071259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89396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1945605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463935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0295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67055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9345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15011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4238156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430685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303948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011649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958492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0699173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420035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85853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14067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17544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227531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53158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53623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219228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4686560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2094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994708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01429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44044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518992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192751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2961127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592126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796753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22514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71273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016107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213146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73120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4774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38141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241802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7672611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46228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8005763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6861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1636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898491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90836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53341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27606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11820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894701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020087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046011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6008001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427531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6327164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141624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26950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471597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5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9081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486675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235331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8150251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108313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839926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107332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6767640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134193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6226955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987232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5382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948765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41327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9336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302834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4368956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579674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343918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20126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134574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042299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8609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371094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397664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511927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471923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94863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799615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4928480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64214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694511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854359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52560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899363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704147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2318796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071714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213296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247922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91188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99563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532174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998585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56366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20569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7267291"/>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3165691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28260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3441886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16437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1651808"/>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656618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22601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374285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6377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0492292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92814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539258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1252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5279153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451890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5215288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107085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67675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37938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4027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60765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763216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476045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9401063"/>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611095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8180242"/>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2660663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389326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92203761"/>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261386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2547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8031721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589409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281673"/>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536637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5135371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386112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070942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247429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7022019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594120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314081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6973535"/>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884949"/>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200962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544033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94300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305879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6666724"/>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781244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490591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662332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473463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6397233"/>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3216622"/>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1720166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197293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746240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9978446"/>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38010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955600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528419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617435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20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51155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250281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72470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4293239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282833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0435565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705353"/>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973838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473449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86371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921036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5762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48693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46765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671089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45538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0881335"/>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231908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5052282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25959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3030349"/>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2425563"/>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3578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962229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550901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74481112"/>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539358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2735830"/>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5188714"/>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66399681"/>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5558475"/>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3370506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0421064"/>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16581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74982206"/>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2458065"/>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5332392"/>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2988486"/>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131306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0825290"/>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583616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2408143"/>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87200509"/>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0226978"/>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928478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150734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02394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8957244"/>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2518929"/>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128942"/>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2733763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5407226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40609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884278"/>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415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1861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39713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522637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29134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6875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91693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74531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45291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08138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9049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15814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23690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15154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88040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323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3896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76880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47453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88122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829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24951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60643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3978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09262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3517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33816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71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57931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3816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417779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13824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69164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6538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76382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55295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3830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793965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735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240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27995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77466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21917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578895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29626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376857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90885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3880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49249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099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12647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029862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332740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9517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18092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97572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1744875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292188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79556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863407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844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91644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521363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07239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02213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6180539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75804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1801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90073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685099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95842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6675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838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19358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805083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445932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228543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230818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257015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122686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674524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75081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768184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53776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6733198"/>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372309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478353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54230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754955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694379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565843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189529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3660267"/>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91018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25209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302783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195738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03836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7991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1388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970863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13</a:t>
            </a:r>
          </a:p>
        </p:txBody>
      </p:sp>
      <p:sp>
        <p:nvSpPr>
          <p:cNvPr id="3" name="Subtitle 2"/>
          <p:cNvSpPr>
            <a:spLocks noGrp="1"/>
          </p:cNvSpPr>
          <p:nvPr>
            <p:ph type="subTitle" sz="quarter" idx="1"/>
          </p:nvPr>
        </p:nvSpPr>
        <p:spPr/>
        <p:txBody>
          <a:bodyPr/>
          <a:lstStyle/>
          <a:p>
            <a:r>
              <a:rPr lang="en-US"/>
              <a:t>Monitoring, managing, and recovering AD DS
</a:t>
            </a:r>
          </a:p>
        </p:txBody>
      </p:sp>
    </p:spTree>
    <p:extLst>
      <p:ext uri="{BB962C8B-B14F-4D97-AF65-F5344CB8AC3E}">
        <p14:creationId xmlns:p14="http://schemas.microsoft.com/office/powerpoint/2010/main" val="18673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444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76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87063" cy="740664"/>
          </a:xfrm>
        </p:spPr>
        <p:txBody>
          <a:bodyPr/>
          <a:lstStyle/>
          <a:p>
            <a:r>
              <a:rPr lang="en-US" dirty="0"/>
              <a:t>Lesson 2: Managing the Active Directory database</a:t>
            </a:r>
          </a:p>
        </p:txBody>
      </p:sp>
      <p:sp>
        <p:nvSpPr>
          <p:cNvPr id="3" name="Text Placeholder 2"/>
          <p:cNvSpPr>
            <a:spLocks noGrp="1"/>
          </p:cNvSpPr>
          <p:nvPr>
            <p:ph type="body" idx="1"/>
          </p:nvPr>
        </p:nvSpPr>
        <p:spPr/>
        <p:txBody>
          <a:bodyPr/>
          <a:lstStyle/>
          <a:p>
            <a:r>
              <a:rPr lang="en-US" dirty="0"/>
              <a:t>Overview of the AD DS database
What is </a:t>
            </a:r>
            <a:r>
              <a:rPr lang="en-US" dirty="0" err="1"/>
              <a:t>NtdsUtil</a:t>
            </a:r>
            <a:r>
              <a:rPr lang="en-US" dirty="0"/>
              <a:t>?
Understanding </a:t>
            </a:r>
            <a:r>
              <a:rPr lang="en-US" dirty="0" err="1"/>
              <a:t>restartable</a:t>
            </a:r>
            <a:r>
              <a:rPr lang="en-US" dirty="0"/>
              <a:t> AD DS
Demonstration: Performing database management
Managing Active Directory snapshots</a:t>
            </a:r>
          </a:p>
        </p:txBody>
      </p:sp>
    </p:spTree>
    <p:extLst>
      <p:ext uri="{BB962C8B-B14F-4D97-AF65-F5344CB8AC3E}">
        <p14:creationId xmlns:p14="http://schemas.microsoft.com/office/powerpoint/2010/main" val="2251793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cfa37fb-e749-4f0a-9095-edcb422880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the AD DS database</a:t>
            </a:r>
          </a:p>
        </p:txBody>
      </p:sp>
      <p:graphicFrame>
        <p:nvGraphicFramePr>
          <p:cNvPr id="4" name="Table 3"/>
          <p:cNvGraphicFramePr>
            <a:graphicFrameLocks noGrp="1"/>
          </p:cNvGraphicFramePr>
          <p:nvPr>
            <p:extLst>
              <p:ext uri="{D42A27DB-BD31-4B8C-83A1-F6EECF244321}">
                <p14:modId xmlns:p14="http://schemas.microsoft.com/office/powerpoint/2010/main" val="859339601"/>
              </p:ext>
            </p:extLst>
          </p:nvPr>
        </p:nvGraphicFramePr>
        <p:xfrm>
          <a:off x="549790" y="3638666"/>
          <a:ext cx="8319890" cy="3091947"/>
        </p:xfrm>
        <a:graphic>
          <a:graphicData uri="http://schemas.openxmlformats.org/drawingml/2006/table">
            <a:tbl>
              <a:tblPr firstRow="1" bandRow="1">
                <a:tableStyleId>{5940675A-B579-460E-94D1-54222C63F5DA}</a:tableStyleId>
              </a:tblPr>
              <a:tblGrid>
                <a:gridCol w="2178170">
                  <a:extLst>
                    <a:ext uri="{9D8B030D-6E8A-4147-A177-3AD203B41FA5}">
                      <a16:colId xmlns:a16="http://schemas.microsoft.com/office/drawing/2014/main" val="20000"/>
                    </a:ext>
                  </a:extLst>
                </a:gridCol>
                <a:gridCol w="6141720">
                  <a:extLst>
                    <a:ext uri="{9D8B030D-6E8A-4147-A177-3AD203B41FA5}">
                      <a16:colId xmlns:a16="http://schemas.microsoft.com/office/drawing/2014/main" val="20001"/>
                    </a:ext>
                  </a:extLst>
                </a:gridCol>
              </a:tblGrid>
              <a:tr h="370840">
                <a:tc>
                  <a:txBody>
                    <a:bodyPr/>
                    <a:lstStyle/>
                    <a:p>
                      <a:pPr>
                        <a:lnSpc>
                          <a:spcPct val="115000"/>
                        </a:lnSpc>
                        <a:spcAft>
                          <a:spcPts val="0"/>
                        </a:spcAft>
                      </a:pPr>
                      <a:r>
                        <a:rPr lang="en-US" sz="2400" b="1" dirty="0">
                          <a:effectLst/>
                          <a:latin typeface="Segoe UI" panose="020B0502040204020203" pitchFamily="34" charset="0"/>
                          <a:cs typeface="Segoe UI" panose="020B0502040204020203" pitchFamily="34" charset="0"/>
                        </a:rPr>
                        <a:t>File</a:t>
                      </a:r>
                      <a:endParaRPr lang="en-GB" sz="24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effectLst/>
                          <a:latin typeface="Segoe UI" panose="020B0502040204020203" pitchFamily="34" charset="0"/>
                          <a:cs typeface="Segoe UI" panose="020B0502040204020203" pitchFamily="34" charset="0"/>
                        </a:rPr>
                        <a:t>Description</a:t>
                      </a:r>
                      <a:endParaRPr lang="en-GB" sz="24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878083">
                <a:tc>
                  <a:txBody>
                    <a:bodyPr/>
                    <a:lstStyle/>
                    <a:p>
                      <a:pPr>
                        <a:lnSpc>
                          <a:spcPct val="115000"/>
                        </a:lnSpc>
                        <a:spcAft>
                          <a:spcPts val="0"/>
                        </a:spcAft>
                      </a:pPr>
                      <a:r>
                        <a:rPr lang="en-US" sz="2000" b="1" dirty="0" err="1">
                          <a:effectLst/>
                          <a:latin typeface="Segoe UI" panose="020B0502040204020203" pitchFamily="34" charset="0"/>
                          <a:cs typeface="Segoe UI" panose="020B0502040204020203" pitchFamily="34" charset="0"/>
                        </a:rPr>
                        <a:t>Ntds.dit</a:t>
                      </a:r>
                      <a:endParaRPr lang="en-GB" sz="20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342900" lvl="0" indent="-342900">
                        <a:lnSpc>
                          <a:spcPts val="1300"/>
                        </a:lnSpc>
                        <a:spcAft>
                          <a:spcPts val="0"/>
                        </a:spcAft>
                        <a:buFont typeface="Arial" panose="020B0604020202020204" pitchFamily="34" charset="0"/>
                        <a:buChar char="•"/>
                      </a:pPr>
                      <a:endParaRPr lang="en-US" sz="2000" dirty="0">
                        <a:effectLst/>
                        <a:latin typeface="Segoe UI" panose="020B0502040204020203" pitchFamily="34" charset="0"/>
                        <a:cs typeface="Segoe UI" panose="020B0502040204020203" pitchFamily="34" charset="0"/>
                      </a:endParaRPr>
                    </a:p>
                    <a:p>
                      <a:pPr marL="342900" lvl="0" indent="-342900">
                        <a:lnSpc>
                          <a:spcPts val="1300"/>
                        </a:lnSpc>
                        <a:spcAft>
                          <a:spcPts val="0"/>
                        </a:spcAft>
                        <a:buClr>
                          <a:srgbClr val="0070C0"/>
                        </a:buClr>
                        <a:buFont typeface="Arial" panose="020B0604020202020204" pitchFamily="34" charset="0"/>
                        <a:buChar char="•"/>
                      </a:pPr>
                      <a:r>
                        <a:rPr lang="en-US" sz="2000" dirty="0">
                          <a:effectLst/>
                          <a:latin typeface="Segoe UI" panose="020B0502040204020203" pitchFamily="34" charset="0"/>
                          <a:cs typeface="Segoe UI" panose="020B0502040204020203" pitchFamily="34" charset="0"/>
                        </a:rPr>
                        <a:t>Main AD DS</a:t>
                      </a:r>
                      <a:r>
                        <a:rPr lang="en-US" sz="2000" dirty="0"/>
                        <a:t> </a:t>
                      </a:r>
                      <a:r>
                        <a:rPr lang="en-US" sz="2000" dirty="0">
                          <a:effectLst/>
                          <a:latin typeface="Segoe UI" panose="020B0502040204020203" pitchFamily="34" charset="0"/>
                          <a:cs typeface="Segoe UI" panose="020B0502040204020203" pitchFamily="34" charset="0"/>
                        </a:rPr>
                        <a:t>database file</a:t>
                      </a:r>
                    </a:p>
                    <a:p>
                      <a:pPr marL="342900" lvl="0" indent="-342900">
                        <a:lnSpc>
                          <a:spcPts val="1300"/>
                        </a:lnSpc>
                        <a:spcAft>
                          <a:spcPts val="0"/>
                        </a:spcAft>
                        <a:buClr>
                          <a:srgbClr val="0070C0"/>
                        </a:buClr>
                        <a:buFont typeface="Arial" panose="020B0604020202020204" pitchFamily="34" charset="0"/>
                        <a:buChar char="•"/>
                      </a:pPr>
                      <a:endParaRPr lang="en-GB" sz="2000" dirty="0">
                        <a:effectLst/>
                        <a:latin typeface="Segoe UI" panose="020B0502040204020203" pitchFamily="34" charset="0"/>
                        <a:cs typeface="Segoe UI" panose="020B0502040204020203" pitchFamily="34" charset="0"/>
                      </a:endParaRPr>
                    </a:p>
                    <a:p>
                      <a:pPr marL="342900" lvl="0" indent="-342900">
                        <a:lnSpc>
                          <a:spcPts val="1300"/>
                        </a:lnSpc>
                        <a:spcAft>
                          <a:spcPts val="0"/>
                        </a:spcAft>
                        <a:buClr>
                          <a:srgbClr val="0070C0"/>
                        </a:buClr>
                        <a:buFont typeface="Arial" panose="020B0604020202020204" pitchFamily="34" charset="0"/>
                        <a:buChar char="•"/>
                      </a:pPr>
                      <a:r>
                        <a:rPr lang="en-US" sz="2000" dirty="0">
                          <a:effectLst/>
                          <a:latin typeface="Segoe UI" panose="020B0502040204020203" pitchFamily="34" charset="0"/>
                          <a:cs typeface="Segoe UI" panose="020B0502040204020203" pitchFamily="34" charset="0"/>
                        </a:rPr>
                        <a:t>Contains Active Directory partitions and objects</a:t>
                      </a:r>
                      <a:endParaRPr lang="en-GB" sz="2000" dirty="0">
                        <a:effectLst/>
                        <a:latin typeface="Segoe UI" panose="020B0502040204020203" pitchFamily="34" charset="0"/>
                        <a:cs typeface="Segoe UI" panose="020B0502040204020203" pitchFamily="34" charset="0"/>
                      </a:endParaRPr>
                    </a:p>
                    <a:p>
                      <a:pPr marL="0" lvl="0" indent="0">
                        <a:lnSpc>
                          <a:spcPts val="1300"/>
                        </a:lnSpc>
                        <a:spcAft>
                          <a:spcPts val="0"/>
                        </a:spcAft>
                        <a:buFont typeface="Symbol" panose="05050102010706020507" pitchFamily="18" charset="2"/>
                        <a:buNone/>
                      </a:pPr>
                      <a:endParaRPr lang="en-GB" sz="20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nSpc>
                          <a:spcPct val="115000"/>
                        </a:lnSpc>
                        <a:spcAft>
                          <a:spcPts val="0"/>
                        </a:spcAft>
                      </a:pPr>
                      <a:r>
                        <a:rPr lang="en-US" sz="2000" b="1" dirty="0">
                          <a:effectLst/>
                          <a:latin typeface="Segoe UI" panose="020B0502040204020203" pitchFamily="34" charset="0"/>
                          <a:cs typeface="Segoe UI" panose="020B0502040204020203" pitchFamily="34" charset="0"/>
                        </a:rPr>
                        <a:t>Edb*.log</a:t>
                      </a:r>
                      <a:endParaRPr lang="en-GB" sz="20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Transaction logs</a:t>
                      </a:r>
                      <a:endParaRPr lang="en-GB" sz="20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nSpc>
                          <a:spcPct val="115000"/>
                        </a:lnSpc>
                        <a:spcAft>
                          <a:spcPts val="0"/>
                        </a:spcAft>
                      </a:pPr>
                      <a:r>
                        <a:rPr lang="en-US" sz="2000" b="1" dirty="0">
                          <a:effectLst/>
                          <a:latin typeface="Segoe UI" panose="020B0502040204020203" pitchFamily="34" charset="0"/>
                          <a:cs typeface="Segoe UI" panose="020B0502040204020203" pitchFamily="34" charset="0"/>
                        </a:rPr>
                        <a:t>Edb.chk</a:t>
                      </a:r>
                      <a:endParaRPr lang="en-GB" sz="20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a:effectLst/>
                          <a:latin typeface="Segoe UI" panose="020B0502040204020203" pitchFamily="34" charset="0"/>
                          <a:cs typeface="Segoe UI" panose="020B0502040204020203" pitchFamily="34" charset="0"/>
                        </a:rPr>
                        <a:t>Database checkpoint file</a:t>
                      </a:r>
                      <a:endParaRPr lang="en-GB" sz="200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nSpc>
                          <a:spcPct val="115000"/>
                        </a:lnSpc>
                        <a:spcAft>
                          <a:spcPts val="0"/>
                        </a:spcAft>
                      </a:pPr>
                      <a:r>
                        <a:rPr lang="en-US" sz="2000" b="1" dirty="0">
                          <a:effectLst/>
                          <a:latin typeface="Segoe UI" panose="020B0502040204020203" pitchFamily="34" charset="0"/>
                          <a:cs typeface="Segoe UI" panose="020B0502040204020203" pitchFamily="34" charset="0"/>
                        </a:rPr>
                        <a:t>Edbres00001.jrs</a:t>
                      </a:r>
                      <a:endParaRPr lang="en-GB" sz="2000" b="1" dirty="0">
                        <a:effectLst/>
                        <a:latin typeface="Segoe UI" panose="020B0502040204020203" pitchFamily="34" charset="0"/>
                        <a:cs typeface="Segoe UI" panose="020B0502040204020203" pitchFamily="34" charset="0"/>
                      </a:endParaRPr>
                    </a:p>
                    <a:p>
                      <a:pPr>
                        <a:lnSpc>
                          <a:spcPct val="115000"/>
                        </a:lnSpc>
                        <a:spcAft>
                          <a:spcPts val="0"/>
                        </a:spcAft>
                      </a:pPr>
                      <a:r>
                        <a:rPr lang="en-US" sz="2000" b="1" dirty="0">
                          <a:effectLst/>
                          <a:latin typeface="Segoe UI" panose="020B0502040204020203" pitchFamily="34" charset="0"/>
                          <a:cs typeface="Segoe UI" panose="020B0502040204020203" pitchFamily="34" charset="0"/>
                        </a:rPr>
                        <a:t>Edbres00002.jrs</a:t>
                      </a:r>
                      <a:endParaRPr lang="en-GB" sz="20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Reserve transaction log file that allows the directory to process transactions if the server runs out of disk space</a:t>
                      </a:r>
                      <a:endParaRPr lang="en-GB" sz="20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Content Placeholder 2"/>
          <p:cNvSpPr txBox="1">
            <a:spLocks/>
          </p:cNvSpPr>
          <p:nvPr/>
        </p:nvSpPr>
        <p:spPr>
          <a:xfrm>
            <a:off x="458788" y="833905"/>
            <a:ext cx="8106092" cy="25876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directory database stores Active Directory information</a:t>
            </a:r>
          </a:p>
          <a:p>
            <a:pPr lvl="0"/>
            <a:r>
              <a:rPr lang="en-US" kern="0" dirty="0">
                <a:solidFill>
                  <a:srgbClr val="000000"/>
                </a:solidFill>
              </a:rPr>
              <a:t>Four Active Directory partitions on each domain controller are: domain, configuration, schema, and application (optional)</a:t>
            </a:r>
          </a:p>
          <a:p>
            <a:pPr lvl="0"/>
            <a:r>
              <a:rPr lang="en-US" kern="0" dirty="0">
                <a:solidFill>
                  <a:srgbClr val="000000"/>
                </a:solidFill>
              </a:rPr>
              <a:t>File-level components of the AD DS database are</a:t>
            </a:r>
            <a:endParaRPr lang="en-US" b="1" kern="0" dirty="0">
              <a:solidFill>
                <a:srgbClr val="000000"/>
              </a:solidFill>
            </a:endParaRPr>
          </a:p>
        </p:txBody>
      </p:sp>
    </p:spTree>
    <p:extLst>
      <p:ext uri="{BB962C8B-B14F-4D97-AF65-F5344CB8AC3E}">
        <p14:creationId xmlns:p14="http://schemas.microsoft.com/office/powerpoint/2010/main" val="3332090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bb1711a-f2cc-4925-8f1a-cf2d699be8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NtdsUtil</a:t>
            </a:r>
            <a:r>
              <a:rPr lang="en-US" dirty="0"/>
              <a:t>?</a:t>
            </a:r>
          </a:p>
        </p:txBody>
      </p:sp>
      <p:sp>
        <p:nvSpPr>
          <p:cNvPr id="4" name="Content Placeholder 2"/>
          <p:cNvSpPr txBox="1">
            <a:spLocks/>
          </p:cNvSpPr>
          <p:nvPr/>
        </p:nvSpPr>
        <p:spPr>
          <a:xfrm>
            <a:off x="458788" y="88333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can use </a:t>
            </a:r>
            <a:r>
              <a:rPr lang="en-US" kern="0" dirty="0" err="1">
                <a:solidFill>
                  <a:srgbClr val="000000"/>
                </a:solidFill>
              </a:rPr>
              <a:t>NtdsUtil</a:t>
            </a:r>
            <a:r>
              <a:rPr lang="en-US" kern="0" dirty="0">
                <a:solidFill>
                  <a:srgbClr val="000000"/>
                </a:solidFill>
              </a:rPr>
              <a:t> to:</a:t>
            </a:r>
          </a:p>
          <a:p>
            <a:pPr marL="402336" lvl="1"/>
            <a:r>
              <a:rPr lang="en-US" kern="0" dirty="0">
                <a:solidFill>
                  <a:srgbClr val="000000"/>
                </a:solidFill>
              </a:rPr>
              <a:t>Manage and control single-master operations </a:t>
            </a:r>
          </a:p>
          <a:p>
            <a:pPr marL="402336" lvl="1"/>
            <a:r>
              <a:rPr lang="en-US" kern="0" dirty="0">
                <a:solidFill>
                  <a:srgbClr val="000000"/>
                </a:solidFill>
              </a:rPr>
              <a:t>Perform Active Directory database maintenance:</a:t>
            </a:r>
          </a:p>
          <a:p>
            <a:pPr marL="603504" lvl="2"/>
            <a:r>
              <a:rPr lang="en-US" kern="0" dirty="0">
                <a:solidFill>
                  <a:srgbClr val="000000"/>
                </a:solidFill>
              </a:rPr>
              <a:t>Perform offline defragmentation</a:t>
            </a:r>
          </a:p>
          <a:p>
            <a:pPr marL="603504" lvl="2"/>
            <a:r>
              <a:rPr lang="en-US" kern="0" dirty="0">
                <a:solidFill>
                  <a:srgbClr val="000000"/>
                </a:solidFill>
              </a:rPr>
              <a:t>Create and mount snapshots</a:t>
            </a:r>
          </a:p>
          <a:p>
            <a:pPr marL="603504" lvl="2"/>
            <a:r>
              <a:rPr lang="en-US" kern="0" dirty="0">
                <a:solidFill>
                  <a:srgbClr val="000000"/>
                </a:solidFill>
              </a:rPr>
              <a:t>Move database files</a:t>
            </a:r>
          </a:p>
          <a:p>
            <a:pPr marL="402336" lvl="1"/>
            <a:r>
              <a:rPr lang="en-US" kern="0" dirty="0">
                <a:solidFill>
                  <a:srgbClr val="000000"/>
                </a:solidFill>
              </a:rPr>
              <a:t>Clean domain-controller metadata:</a:t>
            </a:r>
          </a:p>
          <a:p>
            <a:pPr marL="603504" lvl="2"/>
            <a:r>
              <a:rPr lang="en-US" kern="0" dirty="0">
                <a:solidFill>
                  <a:srgbClr val="000000"/>
                </a:solidFill>
              </a:rPr>
              <a:t>Domain-controller removal or demotion while not connected to a domain</a:t>
            </a:r>
          </a:p>
          <a:p>
            <a:pPr marL="402336" lvl="1"/>
            <a:r>
              <a:rPr lang="en-US" kern="0" dirty="0">
                <a:solidFill>
                  <a:srgbClr val="000000"/>
                </a:solidFill>
              </a:rPr>
              <a:t>Reset DSRM: </a:t>
            </a:r>
          </a:p>
          <a:p>
            <a:pPr marL="603504" lvl="2"/>
            <a:r>
              <a:rPr lang="en-US" kern="0" dirty="0">
                <a:solidFill>
                  <a:srgbClr val="000000"/>
                </a:solidFill>
              </a:rPr>
              <a:t>Password</a:t>
            </a:r>
          </a:p>
          <a:p>
            <a:pPr marL="603504" lvl="2"/>
            <a:r>
              <a:rPr lang="en-US" b="1" kern="0" dirty="0">
                <a:solidFill>
                  <a:srgbClr val="000000"/>
                </a:solidFill>
              </a:rPr>
              <a:t>set </a:t>
            </a:r>
            <a:r>
              <a:rPr lang="en-US" b="1" kern="0" dirty="0" err="1">
                <a:solidFill>
                  <a:srgbClr val="000000"/>
                </a:solidFill>
              </a:rPr>
              <a:t>dsrm</a:t>
            </a:r>
            <a:endParaRPr lang="en-US" b="1" kern="0" dirty="0">
              <a:solidFill>
                <a:srgbClr val="000000"/>
              </a:solidFill>
            </a:endParaRPr>
          </a:p>
          <a:p>
            <a:pPr lvl="0"/>
            <a:endParaRPr lang="en-US" b="1" kern="0" dirty="0">
              <a:solidFill>
                <a:srgbClr val="000000"/>
              </a:solidFill>
            </a:endParaRPr>
          </a:p>
        </p:txBody>
      </p:sp>
    </p:spTree>
    <p:extLst>
      <p:ext uri="{BB962C8B-B14F-4D97-AF65-F5344CB8AC3E}">
        <p14:creationId xmlns:p14="http://schemas.microsoft.com/office/powerpoint/2010/main" val="225269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ebc355c-629e-4b34-8d67-2b58864a3e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restartable AD 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the </a:t>
            </a:r>
            <a:r>
              <a:rPr lang="en-US" b="1" kern="0" dirty="0">
                <a:solidFill>
                  <a:srgbClr val="000000"/>
                </a:solidFill>
              </a:rPr>
              <a:t>Services</a:t>
            </a:r>
            <a:r>
              <a:rPr lang="en-US" kern="0" dirty="0">
                <a:solidFill>
                  <a:srgbClr val="000000"/>
                </a:solidFill>
              </a:rPr>
              <a:t> console to start  or stop </a:t>
            </a:r>
            <a:r>
              <a:rPr lang="hr-HR" kern="0" dirty="0">
                <a:solidFill>
                  <a:srgbClr val="000000"/>
                </a:solidFill>
              </a:rPr>
              <a:t>AD DS</a:t>
            </a:r>
            <a:endParaRPr lang="en-US" kern="0" dirty="0">
              <a:solidFill>
                <a:srgbClr val="000000"/>
              </a:solidFill>
            </a:endParaRPr>
          </a:p>
          <a:p>
            <a:pPr lvl="0"/>
            <a:r>
              <a:rPr lang="en-US" kern="0" dirty="0">
                <a:solidFill>
                  <a:srgbClr val="000000"/>
                </a:solidFill>
              </a:rPr>
              <a:t>Three states of </a:t>
            </a:r>
            <a:r>
              <a:rPr lang="hr-HR" kern="0" dirty="0">
                <a:solidFill>
                  <a:srgbClr val="000000"/>
                </a:solidFill>
              </a:rPr>
              <a:t>AD DS:</a:t>
            </a:r>
          </a:p>
          <a:p>
            <a:pPr marL="402336" lvl="1"/>
            <a:r>
              <a:rPr lang="en-US" kern="0" dirty="0">
                <a:solidFill>
                  <a:srgbClr val="000000"/>
                </a:solidFill>
              </a:rPr>
              <a:t>AD DS Started</a:t>
            </a:r>
          </a:p>
          <a:p>
            <a:pPr marL="402336" lvl="1"/>
            <a:r>
              <a:rPr lang="en-US" kern="0" dirty="0">
                <a:solidFill>
                  <a:srgbClr val="000000"/>
                </a:solidFill>
              </a:rPr>
              <a:t>AD DS Stopped</a:t>
            </a:r>
          </a:p>
          <a:p>
            <a:pPr marL="402336" lvl="1"/>
            <a:r>
              <a:rPr lang="en-US" kern="0" dirty="0">
                <a:solidFill>
                  <a:srgbClr val="000000"/>
                </a:solidFill>
              </a:rPr>
              <a:t>DSRM</a:t>
            </a:r>
          </a:p>
          <a:p>
            <a:pPr lvl="0"/>
            <a:r>
              <a:rPr lang="hr-HR" kern="0" dirty="0">
                <a:solidFill>
                  <a:srgbClr val="000000"/>
                </a:solidFill>
              </a:rPr>
              <a:t>It is not possible to perform</a:t>
            </a:r>
            <a:r>
              <a:rPr lang="en-US" kern="0" dirty="0">
                <a:solidFill>
                  <a:srgbClr val="000000"/>
                </a:solidFill>
              </a:rPr>
              <a:t> a</a:t>
            </a:r>
            <a:r>
              <a:rPr lang="hr-HR" kern="0" dirty="0">
                <a:solidFill>
                  <a:srgbClr val="000000"/>
                </a:solidFill>
              </a:rPr>
              <a:t> system state restor</a:t>
            </a:r>
            <a:r>
              <a:rPr lang="en-US" kern="0" dirty="0" err="1">
                <a:solidFill>
                  <a:srgbClr val="000000"/>
                </a:solidFill>
              </a:rPr>
              <a:t>ation</a:t>
            </a:r>
            <a:r>
              <a:rPr lang="hr-HR" kern="0" dirty="0">
                <a:solidFill>
                  <a:srgbClr val="000000"/>
                </a:solidFill>
              </a:rPr>
              <a:t> while AD DS is in Stopped state</a:t>
            </a:r>
          </a:p>
          <a:p>
            <a:pPr lvl="0"/>
            <a:endParaRPr lang="en-US" kern="0" dirty="0">
              <a:solidFill>
                <a:srgbClr val="000000"/>
              </a:solidFill>
            </a:endParaRPr>
          </a:p>
        </p:txBody>
      </p:sp>
    </p:spTree>
    <p:extLst>
      <p:ext uri="{BB962C8B-B14F-4D97-AF65-F5344CB8AC3E}">
        <p14:creationId xmlns:p14="http://schemas.microsoft.com/office/powerpoint/2010/main" val="173696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96a13fd-72e0-44f3-8942-675ec937e5c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21160" cy="740664"/>
          </a:xfrm>
        </p:spPr>
        <p:txBody>
          <a:bodyPr/>
          <a:lstStyle/>
          <a:p>
            <a:r>
              <a:rPr lang="en-US" dirty="0"/>
              <a:t>Demonstration: Performing database management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r>
              <a:rPr lang="en-US" sz="2400" kern="0" dirty="0">
                <a:solidFill>
                  <a:srgbClr val="000000"/>
                </a:solidFill>
              </a:rPr>
              <a:t>Stop AD DS</a:t>
            </a:r>
          </a:p>
          <a:p>
            <a:r>
              <a:rPr lang="en-US" sz="2400" kern="0" dirty="0">
                <a:solidFill>
                  <a:srgbClr val="000000"/>
                </a:solidFill>
              </a:rPr>
              <a:t>Perform an offline defragmentation of the Active Directory database</a:t>
            </a:r>
          </a:p>
          <a:p>
            <a:r>
              <a:rPr lang="en-US" sz="2400" kern="0" dirty="0">
                <a:solidFill>
                  <a:srgbClr val="000000"/>
                </a:solidFill>
              </a:rPr>
              <a:t>Check the integrity of the offline Active Directory database</a:t>
            </a:r>
          </a:p>
          <a:p>
            <a:r>
              <a:rPr lang="en-US" sz="2400" kern="0" dirty="0">
                <a:solidFill>
                  <a:srgbClr val="000000"/>
                </a:solidFill>
              </a:rPr>
              <a:t>Start AD DS</a:t>
            </a:r>
          </a:p>
        </p:txBody>
      </p:sp>
    </p:spTree>
    <p:extLst>
      <p:ext uri="{BB962C8B-B14F-4D97-AF65-F5344CB8AC3E}">
        <p14:creationId xmlns:p14="http://schemas.microsoft.com/office/powerpoint/2010/main" val="3577957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273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e1035bd-6562-4b66-baf8-d463d24917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Active Directory snapshots</a:t>
            </a:r>
          </a:p>
        </p:txBody>
      </p:sp>
      <p:sp>
        <p:nvSpPr>
          <p:cNvPr id="4" name="Content Placeholder 2"/>
          <p:cNvSpPr txBox="1">
            <a:spLocks/>
          </p:cNvSpPr>
          <p:nvPr/>
        </p:nvSpPr>
        <p:spPr>
          <a:xfrm>
            <a:off x="458788" y="1021215"/>
            <a:ext cx="8532812" cy="547417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Create a snapshot of AD DS with </a:t>
            </a:r>
            <a:r>
              <a:rPr lang="en-US" kern="0" dirty="0" err="1">
                <a:solidFill>
                  <a:srgbClr val="000000"/>
                </a:solidFill>
              </a:rPr>
              <a:t>NtdsUtil</a:t>
            </a:r>
            <a:endParaRPr lang="en-US" kern="0" dirty="0">
              <a:solidFill>
                <a:srgbClr val="000000"/>
              </a:solidFill>
            </a:endParaRPr>
          </a:p>
          <a:p>
            <a:pPr lvl="0"/>
            <a:r>
              <a:rPr lang="en-US" kern="0" dirty="0">
                <a:solidFill>
                  <a:srgbClr val="000000"/>
                </a:solidFill>
              </a:rPr>
              <a:t>Mount the snapshot with </a:t>
            </a:r>
            <a:r>
              <a:rPr lang="en-US" kern="0" dirty="0" err="1">
                <a:solidFill>
                  <a:srgbClr val="000000"/>
                </a:solidFill>
              </a:rPr>
              <a:t>NtdsUtil</a:t>
            </a:r>
            <a:endParaRPr lang="en-US" kern="0" dirty="0">
              <a:solidFill>
                <a:srgbClr val="000000"/>
              </a:solidFill>
            </a:endParaRPr>
          </a:p>
          <a:p>
            <a:pPr lvl="0"/>
            <a:r>
              <a:rPr lang="en-US" kern="0" dirty="0">
                <a:solidFill>
                  <a:srgbClr val="000000"/>
                </a:solidFill>
              </a:rPr>
              <a:t>View the snapshot:</a:t>
            </a:r>
          </a:p>
          <a:p>
            <a:pPr lvl="1"/>
            <a:r>
              <a:rPr lang="en-US" sz="1800" kern="0" dirty="0">
                <a:solidFill>
                  <a:srgbClr val="000000"/>
                </a:solidFill>
              </a:rPr>
              <a:t>Right-click the root node of Active Directory Users and Computers, and then click </a:t>
            </a:r>
            <a:r>
              <a:rPr lang="en-US" sz="1800" b="1" kern="0" dirty="0">
                <a:solidFill>
                  <a:srgbClr val="000000"/>
                </a:solidFill>
              </a:rPr>
              <a:t>Connect to Domain Controller</a:t>
            </a:r>
          </a:p>
          <a:p>
            <a:pPr lvl="1"/>
            <a:r>
              <a:rPr lang="en-US" sz="1800" kern="0" dirty="0">
                <a:solidFill>
                  <a:srgbClr val="000000"/>
                </a:solidFill>
              </a:rPr>
              <a:t>Type </a:t>
            </a:r>
            <a:r>
              <a:rPr lang="en-US" sz="1800" b="1" i="1" kern="0" dirty="0" err="1">
                <a:solidFill>
                  <a:srgbClr val="000000"/>
                </a:solidFill>
              </a:rPr>
              <a:t>serverFQDN:port</a:t>
            </a:r>
            <a:endParaRPr lang="en-US" sz="1800" b="1" i="1" kern="0" dirty="0">
              <a:solidFill>
                <a:srgbClr val="000000"/>
              </a:solidFill>
            </a:endParaRPr>
          </a:p>
          <a:p>
            <a:pPr lvl="0"/>
            <a:r>
              <a:rPr lang="en-US" kern="0" dirty="0">
                <a:solidFill>
                  <a:srgbClr val="000000"/>
                </a:solidFill>
              </a:rPr>
              <a:t>View read-only snapshot:</a:t>
            </a:r>
          </a:p>
          <a:p>
            <a:pPr lvl="1"/>
            <a:r>
              <a:rPr lang="en-US" sz="1800" kern="0" dirty="0">
                <a:solidFill>
                  <a:srgbClr val="000000"/>
                </a:solidFill>
              </a:rPr>
              <a:t>Cannot directly restore data from the snapshot</a:t>
            </a:r>
          </a:p>
          <a:p>
            <a:pPr lvl="0"/>
            <a:r>
              <a:rPr lang="en-US" kern="0" dirty="0">
                <a:solidFill>
                  <a:srgbClr val="000000"/>
                </a:solidFill>
              </a:rPr>
              <a:t>Recover data:</a:t>
            </a:r>
          </a:p>
          <a:p>
            <a:pPr lvl="1"/>
            <a:r>
              <a:rPr lang="en-US" sz="1800" kern="0" dirty="0">
                <a:solidFill>
                  <a:srgbClr val="000000"/>
                </a:solidFill>
              </a:rPr>
              <a:t>Connect to the mounted snapshot, and then export/reimport objects’ attributes with </a:t>
            </a:r>
            <a:r>
              <a:rPr lang="en-US" sz="1800" kern="0" dirty="0" err="1">
                <a:solidFill>
                  <a:srgbClr val="000000"/>
                </a:solidFill>
              </a:rPr>
              <a:t>Ldifde</a:t>
            </a:r>
            <a:endParaRPr lang="en-US" sz="1800" kern="0" dirty="0">
              <a:solidFill>
                <a:srgbClr val="000000"/>
              </a:solidFill>
            </a:endParaRPr>
          </a:p>
          <a:p>
            <a:pPr lvl="1"/>
            <a:r>
              <a:rPr lang="en-US" sz="1800" kern="0" dirty="0">
                <a:solidFill>
                  <a:srgbClr val="000000"/>
                </a:solidFill>
              </a:rPr>
              <a:t>Restore a backup from the same date as the snapshot</a:t>
            </a:r>
          </a:p>
          <a:p>
            <a:pPr lvl="0"/>
            <a:endParaRPr lang="en-US" kern="0" dirty="0">
              <a:solidFill>
                <a:srgbClr val="000000"/>
              </a:solidFill>
            </a:endParaRPr>
          </a:p>
        </p:txBody>
      </p:sp>
    </p:spTree>
    <p:extLst>
      <p:ext uri="{BB962C8B-B14F-4D97-AF65-F5344CB8AC3E}">
        <p14:creationId xmlns:p14="http://schemas.microsoft.com/office/powerpoint/2010/main" val="3444497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01247" cy="740664"/>
          </a:xfrm>
        </p:spPr>
        <p:txBody>
          <a:bodyPr/>
          <a:lstStyle/>
          <a:p>
            <a:r>
              <a:rPr lang="en-US" sz="2400" dirty="0"/>
              <a:t>Lesson 3: Active Directory backup and recovery options for AD DS and other identity and access solutions</a:t>
            </a:r>
          </a:p>
        </p:txBody>
      </p:sp>
      <p:sp>
        <p:nvSpPr>
          <p:cNvPr id="3" name="Text Placeholder 2"/>
          <p:cNvSpPr>
            <a:spLocks noGrp="1"/>
          </p:cNvSpPr>
          <p:nvPr>
            <p:ph type="body" idx="1"/>
          </p:nvPr>
        </p:nvSpPr>
        <p:spPr/>
        <p:txBody>
          <a:bodyPr/>
          <a:lstStyle/>
          <a:p>
            <a:r>
              <a:rPr lang="en-US" dirty="0"/>
              <a:t>Deleting and restoring objects from AD DS
Configuring Active Directory Recycle Bin
Demonstration: Implementing Active Directory Recycle Bin
Additional backup and recovery tools
Active Directory backup and recovery</a:t>
            </a:r>
          </a:p>
        </p:txBody>
      </p:sp>
    </p:spTree>
    <p:extLst>
      <p:ext uri="{BB962C8B-B14F-4D97-AF65-F5344CB8AC3E}">
        <p14:creationId xmlns:p14="http://schemas.microsoft.com/office/powerpoint/2010/main" val="3969166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Monitoring AD DS
Managing the Active Directory database
Active Directory backup and recovery options for AD DS and other identity and access solutions</a:t>
            </a:r>
          </a:p>
        </p:txBody>
      </p:sp>
    </p:spTree>
    <p:extLst>
      <p:ext uri="{BB962C8B-B14F-4D97-AF65-F5344CB8AC3E}">
        <p14:creationId xmlns:p14="http://schemas.microsoft.com/office/powerpoint/2010/main" val="199564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c74856a-7ad7-4e4a-8662-d96dc3bd3a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and restoring objects from AD DS</a:t>
            </a:r>
          </a:p>
        </p:txBody>
      </p:sp>
      <p:sp>
        <p:nvSpPr>
          <p:cNvPr id="4" name="Content Placeholder 2"/>
          <p:cNvSpPr txBox="1">
            <a:spLocks/>
          </p:cNvSpPr>
          <p:nvPr/>
        </p:nvSpPr>
        <p:spPr>
          <a:xfrm>
            <a:off x="458788" y="992188"/>
            <a:ext cx="7751762" cy="497998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hr-HR" sz="2400" kern="0">
                <a:solidFill>
                  <a:srgbClr val="000000"/>
                </a:solidFill>
              </a:rPr>
              <a:t>Deleted objects are recovered through tombstone reanimation</a:t>
            </a:r>
            <a:endParaRPr lang="hr-HR" sz="1000" kern="0">
              <a:solidFill>
                <a:srgbClr val="000000"/>
              </a:solidFill>
            </a:endParaRPr>
          </a:p>
          <a:p>
            <a:pPr lvl="0"/>
            <a:r>
              <a:rPr lang="hr-HR" sz="2400" kern="0">
                <a:solidFill>
                  <a:srgbClr val="000000"/>
                </a:solidFill>
              </a:rPr>
              <a:t>When </a:t>
            </a:r>
            <a:r>
              <a:rPr lang="en-US" sz="2400" kern="0">
                <a:solidFill>
                  <a:srgbClr val="000000"/>
                </a:solidFill>
              </a:rPr>
              <a:t>an </a:t>
            </a:r>
            <a:r>
              <a:rPr lang="hr-HR" sz="2400" kern="0">
                <a:solidFill>
                  <a:srgbClr val="000000"/>
                </a:solidFill>
              </a:rPr>
              <a:t>object is deleted</a:t>
            </a:r>
            <a:r>
              <a:rPr lang="en-CA" sz="2400" kern="0">
                <a:solidFill>
                  <a:srgbClr val="000000"/>
                </a:solidFill>
              </a:rPr>
              <a:t>,</a:t>
            </a:r>
            <a:r>
              <a:rPr lang="hr-HR" sz="2400" kern="0">
                <a:solidFill>
                  <a:srgbClr val="000000"/>
                </a:solidFill>
              </a:rPr>
              <a:t> most of</a:t>
            </a:r>
            <a:r>
              <a:rPr lang="en-US" sz="2400" kern="0">
                <a:solidFill>
                  <a:srgbClr val="000000"/>
                </a:solidFill>
              </a:rPr>
              <a:t> its</a:t>
            </a:r>
            <a:r>
              <a:rPr lang="hr-HR" sz="2400" kern="0">
                <a:solidFill>
                  <a:srgbClr val="000000"/>
                </a:solidFill>
              </a:rPr>
              <a:t> attributes are cleared</a:t>
            </a:r>
            <a:endParaRPr lang="en-US" sz="2400" kern="0">
              <a:solidFill>
                <a:srgbClr val="000000"/>
              </a:solidFill>
            </a:endParaRPr>
          </a:p>
          <a:p>
            <a:pPr lvl="0"/>
            <a:r>
              <a:rPr lang="hr-HR" sz="2400" kern="0">
                <a:solidFill>
                  <a:srgbClr val="000000"/>
                </a:solidFill>
              </a:rPr>
              <a:t>Authoritative restore requires </a:t>
            </a:r>
            <a:r>
              <a:rPr lang="en-US" sz="2400" kern="0">
                <a:solidFill>
                  <a:srgbClr val="000000"/>
                </a:solidFill>
              </a:rPr>
              <a:t>Active Directory </a:t>
            </a:r>
            <a:r>
              <a:rPr lang="hr-HR" sz="2400" kern="0">
                <a:solidFill>
                  <a:srgbClr val="000000"/>
                </a:solidFill>
              </a:rPr>
              <a:t>downtime</a:t>
            </a:r>
            <a:endParaRPr lang="hr-HR" sz="2400" kern="0" dirty="0">
              <a:solidFill>
                <a:srgbClr val="000000"/>
              </a:solidFill>
            </a:endParaRPr>
          </a:p>
        </p:txBody>
      </p:sp>
      <p:grpSp>
        <p:nvGrpSpPr>
          <p:cNvPr id="5" name="Group 4" descr="Diagram depicting the process of deleting an Active Directory object. A triangle on the left labeled Live connects to a rectangle labeled Tombstoned on the right with an arrow labeled Delete. The Tombstoned rectangle connects to another rectangle labeled Physically deleted with an arrow labeled Garbage collection. An arrow labelled Reanimate tombstone/authoritative restore points from the Tombstoned rectangle back to the Live triangle."/>
          <p:cNvGrpSpPr/>
          <p:nvPr/>
        </p:nvGrpSpPr>
        <p:grpSpPr>
          <a:xfrm>
            <a:off x="834887" y="3785937"/>
            <a:ext cx="7982188" cy="1975845"/>
            <a:chOff x="834887" y="3785937"/>
            <a:chExt cx="7982188" cy="1975845"/>
          </a:xfrm>
        </p:grpSpPr>
        <p:sp>
          <p:nvSpPr>
            <p:cNvPr id="6" name="Rectangle 5"/>
            <p:cNvSpPr/>
            <p:nvPr/>
          </p:nvSpPr>
          <p:spPr bwMode="auto">
            <a:xfrm>
              <a:off x="7076507" y="4080752"/>
              <a:ext cx="1740568" cy="796410"/>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7" name="Rectangle 6"/>
            <p:cNvSpPr/>
            <p:nvPr/>
          </p:nvSpPr>
          <p:spPr bwMode="auto">
            <a:xfrm>
              <a:off x="3709553" y="4109102"/>
              <a:ext cx="1740568" cy="796410"/>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8" name="Isosceles Triangle 7"/>
            <p:cNvSpPr/>
            <p:nvPr/>
          </p:nvSpPr>
          <p:spPr bwMode="auto">
            <a:xfrm>
              <a:off x="834887" y="4070192"/>
              <a:ext cx="1284052" cy="835320"/>
            </a:xfrm>
            <a:prstGeom prst="triangl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9" name="TextBox 8"/>
            <p:cNvSpPr txBox="1"/>
            <p:nvPr/>
          </p:nvSpPr>
          <p:spPr>
            <a:xfrm>
              <a:off x="1136029" y="4423265"/>
              <a:ext cx="726986" cy="400110"/>
            </a:xfrm>
            <a:prstGeom prst="rect">
              <a:avLst/>
            </a:prstGeom>
            <a:noFill/>
          </p:spPr>
          <p:txBody>
            <a:bodyPr wrap="square" rtlCol="0">
              <a:spAutoFit/>
            </a:bodyPr>
            <a:lstStyle/>
            <a:p>
              <a:pPr lvl="0" fontAlgn="base">
                <a:spcBef>
                  <a:spcPct val="0"/>
                </a:spcBef>
                <a:spcAft>
                  <a:spcPct val="0"/>
                </a:spcAft>
              </a:pPr>
              <a:r>
                <a:rPr lang="en-US" sz="2000" b="1">
                  <a:solidFill>
                    <a:srgbClr val="000000"/>
                  </a:solidFill>
                  <a:latin typeface="Segoe UI" pitchFamily="34" charset="0"/>
                  <a:ea typeface="Segoe UI" pitchFamily="34" charset="0"/>
                  <a:cs typeface="Segoe UI" pitchFamily="34" charset="0"/>
                </a:rPr>
                <a:t>Live</a:t>
              </a:r>
              <a:endParaRPr lang="en-US" sz="2000" b="1" dirty="0">
                <a:solidFill>
                  <a:srgbClr val="000000"/>
                </a:solidFill>
                <a:latin typeface="Segoe UI" pitchFamily="34" charset="0"/>
                <a:ea typeface="Segoe UI" pitchFamily="34" charset="0"/>
                <a:cs typeface="Segoe UI" pitchFamily="34" charset="0"/>
              </a:endParaRPr>
            </a:p>
          </p:txBody>
        </p:sp>
        <p:sp>
          <p:nvSpPr>
            <p:cNvPr id="10" name="TextBox 9"/>
            <p:cNvSpPr txBox="1"/>
            <p:nvPr/>
          </p:nvSpPr>
          <p:spPr>
            <a:xfrm>
              <a:off x="3757113" y="4315204"/>
              <a:ext cx="1871771" cy="400110"/>
            </a:xfrm>
            <a:prstGeom prst="rect">
              <a:avLst/>
            </a:prstGeom>
            <a:noFill/>
          </p:spPr>
          <p:txBody>
            <a:bodyPr wrap="square" rtlCol="0">
              <a:spAutoFit/>
            </a:bodyPr>
            <a:lstStyle/>
            <a:p>
              <a:pPr lvl="0" fontAlgn="base">
                <a:spcBef>
                  <a:spcPct val="0"/>
                </a:spcBef>
                <a:spcAft>
                  <a:spcPct val="0"/>
                </a:spcAft>
              </a:pPr>
              <a:r>
                <a:rPr lang="en-US" sz="2000" b="1" dirty="0" err="1">
                  <a:solidFill>
                    <a:srgbClr val="000000"/>
                  </a:solidFill>
                  <a:latin typeface="Segoe UI" pitchFamily="34" charset="0"/>
                  <a:ea typeface="Segoe UI" pitchFamily="34" charset="0"/>
                  <a:cs typeface="Segoe UI" pitchFamily="34" charset="0"/>
                </a:rPr>
                <a:t>Tombstoned</a:t>
              </a:r>
              <a:endParaRPr lang="en-US" sz="2000" b="1" dirty="0">
                <a:solidFill>
                  <a:srgbClr val="000000"/>
                </a:solidFill>
                <a:latin typeface="Segoe UI" pitchFamily="34" charset="0"/>
                <a:ea typeface="Segoe UI" pitchFamily="34" charset="0"/>
                <a:cs typeface="Segoe UI" pitchFamily="34" charset="0"/>
              </a:endParaRPr>
            </a:p>
          </p:txBody>
        </p:sp>
        <p:sp>
          <p:nvSpPr>
            <p:cNvPr id="11" name="TextBox 10"/>
            <p:cNvSpPr txBox="1"/>
            <p:nvPr/>
          </p:nvSpPr>
          <p:spPr>
            <a:xfrm>
              <a:off x="7130294" y="4132181"/>
              <a:ext cx="1580148" cy="707886"/>
            </a:xfrm>
            <a:prstGeom prst="rect">
              <a:avLst/>
            </a:prstGeom>
            <a:noFill/>
          </p:spPr>
          <p:txBody>
            <a:bodyPr wrap="square" rtlCol="0">
              <a:spAutoFit/>
            </a:bodyPr>
            <a:lstStyle/>
            <a:p>
              <a:pPr lvl="0" algn="ctr" fontAlgn="base">
                <a:spcBef>
                  <a:spcPct val="0"/>
                </a:spcBef>
                <a:spcAft>
                  <a:spcPct val="0"/>
                </a:spcAft>
              </a:pPr>
              <a:r>
                <a:rPr lang="en-US" sz="2000" b="1">
                  <a:solidFill>
                    <a:srgbClr val="000000"/>
                  </a:solidFill>
                  <a:latin typeface="Segoe UI" pitchFamily="34" charset="0"/>
                  <a:ea typeface="Segoe UI" pitchFamily="34" charset="0"/>
                  <a:cs typeface="Segoe UI" pitchFamily="34" charset="0"/>
                </a:rPr>
                <a:t>Physically deleted</a:t>
              </a:r>
              <a:endParaRPr lang="en-US" sz="2000" b="1" dirty="0">
                <a:solidFill>
                  <a:srgbClr val="000000"/>
                </a:solidFill>
                <a:latin typeface="Segoe UI" pitchFamily="34" charset="0"/>
                <a:ea typeface="Segoe UI" pitchFamily="34" charset="0"/>
                <a:cs typeface="Segoe UI" pitchFamily="34" charset="0"/>
              </a:endParaRPr>
            </a:p>
          </p:txBody>
        </p:sp>
        <p:sp>
          <p:nvSpPr>
            <p:cNvPr id="12" name="TextBox 11"/>
            <p:cNvSpPr txBox="1"/>
            <p:nvPr/>
          </p:nvSpPr>
          <p:spPr>
            <a:xfrm>
              <a:off x="5548409" y="3785937"/>
              <a:ext cx="1580148" cy="707886"/>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Garbage collection</a:t>
              </a:r>
              <a:endParaRPr lang="en-US" sz="2000" dirty="0">
                <a:solidFill>
                  <a:srgbClr val="000000"/>
                </a:solidFill>
                <a:latin typeface="Segoe UI" pitchFamily="34" charset="0"/>
                <a:ea typeface="Segoe UI" pitchFamily="34" charset="0"/>
                <a:cs typeface="Segoe UI" pitchFamily="34" charset="0"/>
              </a:endParaRPr>
            </a:p>
          </p:txBody>
        </p:sp>
        <p:sp>
          <p:nvSpPr>
            <p:cNvPr id="13" name="TextBox 12"/>
            <p:cNvSpPr txBox="1"/>
            <p:nvPr/>
          </p:nvSpPr>
          <p:spPr>
            <a:xfrm>
              <a:off x="2033850" y="3802329"/>
              <a:ext cx="1580148" cy="400110"/>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Delete</a:t>
              </a:r>
              <a:endParaRPr lang="en-US" sz="2000" dirty="0">
                <a:solidFill>
                  <a:srgbClr val="000000"/>
                </a:solidFill>
                <a:latin typeface="Segoe UI" pitchFamily="34" charset="0"/>
                <a:ea typeface="Segoe UI" pitchFamily="34" charset="0"/>
                <a:cs typeface="Segoe UI" pitchFamily="34" charset="0"/>
              </a:endParaRPr>
            </a:p>
          </p:txBody>
        </p:sp>
        <p:sp>
          <p:nvSpPr>
            <p:cNvPr id="14" name="TextBox 13"/>
            <p:cNvSpPr txBox="1"/>
            <p:nvPr/>
          </p:nvSpPr>
          <p:spPr>
            <a:xfrm>
              <a:off x="1420010" y="4746119"/>
              <a:ext cx="3192383" cy="1015663"/>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Reanimate</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tombstone/</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authoritative restore</a:t>
              </a:r>
              <a:endParaRPr lang="en-US" sz="2000" dirty="0">
                <a:solidFill>
                  <a:srgbClr val="000000"/>
                </a:solidFill>
                <a:latin typeface="Segoe UI" pitchFamily="34" charset="0"/>
                <a:ea typeface="Segoe UI" pitchFamily="34" charset="0"/>
                <a:cs typeface="Segoe UI" pitchFamily="34" charset="0"/>
              </a:endParaRPr>
            </a:p>
          </p:txBody>
        </p:sp>
        <p:cxnSp>
          <p:nvCxnSpPr>
            <p:cNvPr id="15" name="Straight Arrow Connector 14"/>
            <p:cNvCxnSpPr/>
            <p:nvPr/>
          </p:nvCxnSpPr>
          <p:spPr bwMode="auto">
            <a:xfrm>
              <a:off x="2033850" y="4337031"/>
              <a:ext cx="1599503"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bwMode="auto">
            <a:xfrm flipH="1">
              <a:off x="2113362" y="4628655"/>
              <a:ext cx="1516680"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bwMode="auto">
            <a:xfrm>
              <a:off x="5494933" y="4531658"/>
              <a:ext cx="1599503"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1343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a33770f-c015-4e0b-b5cd-4fb04bf635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Active Directory Recycle Bin</a:t>
            </a:r>
          </a:p>
        </p:txBody>
      </p:sp>
      <p:sp>
        <p:nvSpPr>
          <p:cNvPr id="4" name="Content Placeholder 2"/>
          <p:cNvSpPr txBox="1">
            <a:spLocks/>
          </p:cNvSpPr>
          <p:nvPr/>
        </p:nvSpPr>
        <p:spPr>
          <a:xfrm>
            <a:off x="458788" y="992188"/>
            <a:ext cx="8356600"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Active Directory Recycle Bin provides a way to restore deleted objects without Active Directory downtime</a:t>
            </a:r>
          </a:p>
          <a:p>
            <a:pPr lvl="0"/>
            <a:r>
              <a:rPr lang="hr-HR" kern="0">
                <a:solidFill>
                  <a:srgbClr val="000000"/>
                </a:solidFill>
              </a:rPr>
              <a:t>Uses Active Directory </a:t>
            </a:r>
            <a:r>
              <a:rPr lang="en-US" kern="0">
                <a:solidFill>
                  <a:srgbClr val="000000"/>
                </a:solidFill>
              </a:rPr>
              <a:t>m</a:t>
            </a:r>
            <a:r>
              <a:rPr lang="hr-HR" kern="0">
                <a:solidFill>
                  <a:srgbClr val="000000"/>
                </a:solidFill>
              </a:rPr>
              <a:t>odule</a:t>
            </a:r>
            <a:r>
              <a:rPr lang="en-US" kern="0">
                <a:solidFill>
                  <a:srgbClr val="000000"/>
                </a:solidFill>
              </a:rPr>
              <a:t> for </a:t>
            </a:r>
            <a:r>
              <a:rPr lang="hr-HR" kern="0">
                <a:solidFill>
                  <a:srgbClr val="000000"/>
                </a:solidFill>
              </a:rPr>
              <a:t>Windows PowerShell </a:t>
            </a:r>
            <a:r>
              <a:rPr lang="en-US" kern="0">
                <a:solidFill>
                  <a:srgbClr val="000000"/>
                </a:solidFill>
              </a:rPr>
              <a:t>or the Active Directory Administrative Center to restore objects</a:t>
            </a:r>
            <a:endParaRPr lang="hr-HR" kern="0" dirty="0">
              <a:solidFill>
                <a:srgbClr val="000000"/>
              </a:solidFill>
            </a:endParaRPr>
          </a:p>
        </p:txBody>
      </p:sp>
      <p:grpSp>
        <p:nvGrpSpPr>
          <p:cNvPr id="5" name="Group 4" descr="Diagram depicting the process of deleting an Active Directory object when Active Directory Recycle Bin is enabled. Polygons representing the stages are labeled, from left to right: Live, Deleted, Recycled, and Physically deleted. An arrow labeled Delete connects Live to Deleted. An arrow labeled Recycle connects Deleted to Recycled. An arrow labeled Garbage collection connects Recycled to Physically deleted. An arrow labelled authoritative restore connects Deleted back to Live. The time between deletion and recycling is labeled Deleted object lifetime. The time between recycling and physical deletion is labeled Recycled object lifetime.&#10;&#10;"/>
          <p:cNvGrpSpPr/>
          <p:nvPr/>
        </p:nvGrpSpPr>
        <p:grpSpPr>
          <a:xfrm>
            <a:off x="118353" y="3867528"/>
            <a:ext cx="8972700" cy="2899602"/>
            <a:chOff x="118353" y="3867528"/>
            <a:chExt cx="8972700" cy="2899602"/>
          </a:xfrm>
        </p:grpSpPr>
        <p:cxnSp>
          <p:nvCxnSpPr>
            <p:cNvPr id="6" name="Straight Arrow Connector 5"/>
            <p:cNvCxnSpPr/>
            <p:nvPr/>
          </p:nvCxnSpPr>
          <p:spPr bwMode="auto">
            <a:xfrm flipH="1" flipV="1">
              <a:off x="1158402" y="4684048"/>
              <a:ext cx="1658021" cy="1"/>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bwMode="auto">
            <a:xfrm>
              <a:off x="5862840" y="4969183"/>
              <a:ext cx="1042378" cy="863436"/>
            </a:xfrm>
            <a:prstGeom prst="lin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bwMode="auto">
            <a:xfrm flipH="1">
              <a:off x="7322426" y="4971883"/>
              <a:ext cx="924222" cy="860736"/>
            </a:xfrm>
            <a:prstGeom prst="lin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bwMode="auto">
            <a:xfrm>
              <a:off x="3171482" y="4876633"/>
              <a:ext cx="1121380" cy="955986"/>
            </a:xfrm>
            <a:prstGeom prst="lin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bwMode="auto">
            <a:xfrm flipH="1">
              <a:off x="4629150" y="4955533"/>
              <a:ext cx="907090" cy="892817"/>
            </a:xfrm>
            <a:prstGeom prst="lin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cxnSp>
        <p:sp>
          <p:nvSpPr>
            <p:cNvPr id="11" name="Rectangle 10"/>
            <p:cNvSpPr/>
            <p:nvPr/>
          </p:nvSpPr>
          <p:spPr bwMode="auto">
            <a:xfrm>
              <a:off x="2356181" y="4109102"/>
              <a:ext cx="1329492" cy="796410"/>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12" name="Isosceles Triangle 11"/>
            <p:cNvSpPr/>
            <p:nvPr/>
          </p:nvSpPr>
          <p:spPr bwMode="auto">
            <a:xfrm>
              <a:off x="118353" y="3974942"/>
              <a:ext cx="1089498" cy="796410"/>
            </a:xfrm>
            <a:prstGeom prst="triangl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13" name="TextBox 12"/>
            <p:cNvSpPr txBox="1"/>
            <p:nvPr/>
          </p:nvSpPr>
          <p:spPr>
            <a:xfrm>
              <a:off x="335091" y="4308137"/>
              <a:ext cx="616836" cy="369332"/>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Live</a:t>
              </a:r>
              <a:endParaRPr lang="en-US" b="1" dirty="0">
                <a:solidFill>
                  <a:srgbClr val="000000"/>
                </a:solidFill>
                <a:latin typeface="Segoe UI" pitchFamily="34" charset="0"/>
                <a:ea typeface="Segoe UI" pitchFamily="34" charset="0"/>
                <a:cs typeface="Segoe UI" pitchFamily="34" charset="0"/>
              </a:endParaRPr>
            </a:p>
          </p:txBody>
        </p:sp>
        <p:sp>
          <p:nvSpPr>
            <p:cNvPr id="14" name="TextBox 13"/>
            <p:cNvSpPr txBox="1"/>
            <p:nvPr/>
          </p:nvSpPr>
          <p:spPr>
            <a:xfrm>
              <a:off x="2500476" y="4344209"/>
              <a:ext cx="1588168" cy="369332"/>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Deleted</a:t>
              </a:r>
              <a:endParaRPr lang="en-US" b="1" dirty="0">
                <a:solidFill>
                  <a:srgbClr val="000000"/>
                </a:solidFill>
                <a:latin typeface="Segoe UI" pitchFamily="34" charset="0"/>
                <a:ea typeface="Segoe UI" pitchFamily="34" charset="0"/>
                <a:cs typeface="Segoe UI" pitchFamily="34" charset="0"/>
              </a:endParaRPr>
            </a:p>
          </p:txBody>
        </p:sp>
        <p:sp>
          <p:nvSpPr>
            <p:cNvPr id="15" name="TextBox 14"/>
            <p:cNvSpPr txBox="1"/>
            <p:nvPr/>
          </p:nvSpPr>
          <p:spPr>
            <a:xfrm>
              <a:off x="6112455" y="3867528"/>
              <a:ext cx="1580148" cy="707886"/>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Garbage collection</a:t>
              </a:r>
              <a:endParaRPr lang="en-US" sz="2000" dirty="0">
                <a:solidFill>
                  <a:srgbClr val="000000"/>
                </a:solidFill>
                <a:latin typeface="Segoe UI" pitchFamily="34" charset="0"/>
                <a:ea typeface="Segoe UI" pitchFamily="34" charset="0"/>
                <a:cs typeface="Segoe UI" pitchFamily="34" charset="0"/>
              </a:endParaRPr>
            </a:p>
          </p:txBody>
        </p:sp>
        <p:sp>
          <p:nvSpPr>
            <p:cNvPr id="16" name="TextBox 15"/>
            <p:cNvSpPr txBox="1"/>
            <p:nvPr/>
          </p:nvSpPr>
          <p:spPr>
            <a:xfrm>
              <a:off x="1296648" y="3981586"/>
              <a:ext cx="1580148" cy="400110"/>
            </a:xfrm>
            <a:prstGeom prst="rect">
              <a:avLst/>
            </a:prstGeom>
            <a:noFill/>
          </p:spPr>
          <p:txBody>
            <a:bodyPr wrap="square" rtlCol="0">
              <a:spAutoFit/>
            </a:bodyPr>
            <a:lstStyle/>
            <a:p>
              <a:pPr lvl="0"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Delete</a:t>
              </a:r>
              <a:endParaRPr lang="en-US" sz="2000" dirty="0">
                <a:solidFill>
                  <a:srgbClr val="000000"/>
                </a:solidFill>
                <a:latin typeface="Segoe UI" pitchFamily="34" charset="0"/>
                <a:ea typeface="Segoe UI" pitchFamily="34" charset="0"/>
                <a:cs typeface="Segoe UI" pitchFamily="34" charset="0"/>
              </a:endParaRPr>
            </a:p>
          </p:txBody>
        </p:sp>
        <p:sp>
          <p:nvSpPr>
            <p:cNvPr id="17" name="TextBox 16"/>
            <p:cNvSpPr txBox="1"/>
            <p:nvPr/>
          </p:nvSpPr>
          <p:spPr>
            <a:xfrm>
              <a:off x="872652" y="4753669"/>
              <a:ext cx="1770273" cy="707886"/>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Authoritative</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restore</a:t>
              </a:r>
              <a:endParaRPr lang="en-US" sz="2000" dirty="0">
                <a:solidFill>
                  <a:srgbClr val="000000"/>
                </a:solidFill>
                <a:latin typeface="Segoe UI" pitchFamily="34" charset="0"/>
                <a:ea typeface="Segoe UI" pitchFamily="34" charset="0"/>
                <a:cs typeface="Segoe UI" pitchFamily="34" charset="0"/>
              </a:endParaRPr>
            </a:p>
          </p:txBody>
        </p:sp>
        <p:sp>
          <p:nvSpPr>
            <p:cNvPr id="18" name="Rectangle 17"/>
            <p:cNvSpPr/>
            <p:nvPr/>
          </p:nvSpPr>
          <p:spPr bwMode="auto">
            <a:xfrm>
              <a:off x="4900207" y="4216273"/>
              <a:ext cx="1407622" cy="796410"/>
            </a:xfrm>
            <a:prstGeom prst="rect">
              <a:avLst/>
            </a:prstGeom>
            <a:solidFill>
              <a:srgbClr val="92D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19" name="TextBox 18"/>
            <p:cNvSpPr txBox="1"/>
            <p:nvPr/>
          </p:nvSpPr>
          <p:spPr>
            <a:xfrm>
              <a:off x="5036781" y="4413280"/>
              <a:ext cx="1231668" cy="369332"/>
            </a:xfrm>
            <a:prstGeom prst="rect">
              <a:avLst/>
            </a:prstGeom>
            <a:solidFill>
              <a:srgbClr val="92D050"/>
            </a:solidFill>
            <a:ln>
              <a:solidFill>
                <a:srgbClr val="92D050"/>
              </a:solidFill>
            </a:ln>
          </p:spPr>
          <p:txBody>
            <a:bodyPr wrap="squar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Recycled</a:t>
              </a:r>
              <a:endParaRPr lang="en-US" b="1" dirty="0">
                <a:solidFill>
                  <a:srgbClr val="000000"/>
                </a:solidFill>
                <a:latin typeface="Segoe UI" pitchFamily="34" charset="0"/>
                <a:ea typeface="Segoe UI" pitchFamily="34" charset="0"/>
                <a:cs typeface="Segoe UI" pitchFamily="34" charset="0"/>
              </a:endParaRPr>
            </a:p>
          </p:txBody>
        </p:sp>
        <p:sp>
          <p:nvSpPr>
            <p:cNvPr id="20" name="TextBox 19"/>
            <p:cNvSpPr txBox="1"/>
            <p:nvPr/>
          </p:nvSpPr>
          <p:spPr>
            <a:xfrm>
              <a:off x="3791032" y="4143964"/>
              <a:ext cx="1580148" cy="400110"/>
            </a:xfrm>
            <a:prstGeom prst="rect">
              <a:avLst/>
            </a:prstGeom>
            <a:noFill/>
          </p:spPr>
          <p:txBody>
            <a:bodyPr wrap="square" rtlCol="0">
              <a:spAutoFit/>
            </a:bodyPr>
            <a:lstStyle/>
            <a:p>
              <a:pPr lvl="0"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Recycle</a:t>
              </a:r>
              <a:endParaRPr lang="en-US" sz="2000" dirty="0">
                <a:solidFill>
                  <a:srgbClr val="000000"/>
                </a:solidFill>
                <a:latin typeface="Segoe UI" pitchFamily="34" charset="0"/>
                <a:ea typeface="Segoe UI" pitchFamily="34" charset="0"/>
                <a:cs typeface="Segoe UI" pitchFamily="34" charset="0"/>
              </a:endParaRPr>
            </a:p>
          </p:txBody>
        </p:sp>
        <p:sp>
          <p:nvSpPr>
            <p:cNvPr id="21" name="Rectangle 20"/>
            <p:cNvSpPr/>
            <p:nvPr/>
          </p:nvSpPr>
          <p:spPr bwMode="auto">
            <a:xfrm>
              <a:off x="7518711" y="4175473"/>
              <a:ext cx="1534242" cy="796410"/>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22" name="TextBox 21"/>
            <p:cNvSpPr txBox="1"/>
            <p:nvPr/>
          </p:nvSpPr>
          <p:spPr>
            <a:xfrm>
              <a:off x="7502885" y="4258180"/>
              <a:ext cx="1588168" cy="646331"/>
            </a:xfrm>
            <a:prstGeom prst="rect">
              <a:avLst/>
            </a:prstGeom>
            <a:noFill/>
          </p:spPr>
          <p:txBody>
            <a:bodyPr wrap="square" rtlCol="0">
              <a:spAutoFit/>
            </a:bodyPr>
            <a:lstStyle/>
            <a:p>
              <a:pPr lvl="0" algn="ctr"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Physically</a:t>
              </a:r>
            </a:p>
            <a:p>
              <a:pPr lvl="0" algn="ctr"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deleted</a:t>
              </a:r>
              <a:endParaRPr lang="en-US" b="1" dirty="0">
                <a:solidFill>
                  <a:srgbClr val="000000"/>
                </a:solidFill>
                <a:latin typeface="Segoe UI" pitchFamily="34" charset="0"/>
                <a:ea typeface="Segoe UI" pitchFamily="34" charset="0"/>
                <a:cs typeface="Segoe UI" pitchFamily="34" charset="0"/>
              </a:endParaRPr>
            </a:p>
          </p:txBody>
        </p:sp>
        <p:sp>
          <p:nvSpPr>
            <p:cNvPr id="23" name="TextBox 22"/>
            <p:cNvSpPr txBox="1"/>
            <p:nvPr/>
          </p:nvSpPr>
          <p:spPr>
            <a:xfrm>
              <a:off x="3323724" y="5751467"/>
              <a:ext cx="2221392" cy="1015663"/>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Deleted </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object</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lifetime</a:t>
              </a:r>
              <a:endParaRPr lang="en-US" sz="2000" dirty="0">
                <a:solidFill>
                  <a:srgbClr val="000000"/>
                </a:solidFill>
                <a:latin typeface="Segoe UI" pitchFamily="34" charset="0"/>
                <a:ea typeface="Segoe UI" pitchFamily="34" charset="0"/>
                <a:cs typeface="Segoe UI" pitchFamily="34" charset="0"/>
              </a:endParaRPr>
            </a:p>
          </p:txBody>
        </p:sp>
        <p:sp>
          <p:nvSpPr>
            <p:cNvPr id="24" name="TextBox 23"/>
            <p:cNvSpPr txBox="1"/>
            <p:nvPr/>
          </p:nvSpPr>
          <p:spPr>
            <a:xfrm>
              <a:off x="5994207" y="5745448"/>
              <a:ext cx="2221392" cy="1015663"/>
            </a:xfrm>
            <a:prstGeom prst="rect">
              <a:avLst/>
            </a:prstGeom>
            <a:noFill/>
          </p:spPr>
          <p:txBody>
            <a:bodyPr wrap="square" rtlCol="0">
              <a:spAutoFit/>
            </a:bodyPr>
            <a:lstStyle/>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Recycled</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object </a:t>
              </a:r>
            </a:p>
            <a:p>
              <a:pPr lvl="0" algn="ctr" fontAlgn="base">
                <a:spcBef>
                  <a:spcPct val="0"/>
                </a:spcBef>
                <a:spcAft>
                  <a:spcPct val="0"/>
                </a:spcAft>
              </a:pPr>
              <a:r>
                <a:rPr lang="en-US" sz="2000">
                  <a:solidFill>
                    <a:srgbClr val="000000"/>
                  </a:solidFill>
                  <a:latin typeface="Segoe UI" pitchFamily="34" charset="0"/>
                  <a:ea typeface="Segoe UI" pitchFamily="34" charset="0"/>
                  <a:cs typeface="Segoe UI" pitchFamily="34" charset="0"/>
                </a:rPr>
                <a:t>lifetime</a:t>
              </a:r>
              <a:endParaRPr lang="en-US" sz="2000" dirty="0">
                <a:solidFill>
                  <a:srgbClr val="000000"/>
                </a:solidFill>
                <a:latin typeface="Segoe UI" pitchFamily="34" charset="0"/>
                <a:ea typeface="Segoe UI" pitchFamily="34" charset="0"/>
                <a:cs typeface="Segoe UI" pitchFamily="34" charset="0"/>
              </a:endParaRPr>
            </a:p>
          </p:txBody>
        </p:sp>
        <p:cxnSp>
          <p:nvCxnSpPr>
            <p:cNvPr id="25" name="Straight Arrow Connector 24"/>
            <p:cNvCxnSpPr/>
            <p:nvPr/>
          </p:nvCxnSpPr>
          <p:spPr bwMode="auto">
            <a:xfrm>
              <a:off x="1124143" y="4374934"/>
              <a:ext cx="1232038"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bwMode="auto">
            <a:xfrm>
              <a:off x="3676843" y="4565434"/>
              <a:ext cx="1232038"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bwMode="auto">
            <a:xfrm>
              <a:off x="6267643" y="4603534"/>
              <a:ext cx="1232038"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922025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dcae875-74a8-4f31-82d1-4615bbc498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Implementing Active Directory Recycle Bin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r>
              <a:rPr lang="en-GB" sz="2400" kern="0" dirty="0">
                <a:solidFill>
                  <a:srgbClr val="000000"/>
                </a:solidFill>
              </a:rPr>
              <a:t>Enable Active Directory Recycle Bin</a:t>
            </a:r>
          </a:p>
          <a:p>
            <a:r>
              <a:rPr lang="en-GB" sz="2400" kern="0" dirty="0">
                <a:solidFill>
                  <a:srgbClr val="000000"/>
                </a:solidFill>
              </a:rPr>
              <a:t>Create and then delete test accounts</a:t>
            </a:r>
          </a:p>
          <a:p>
            <a:r>
              <a:rPr lang="en-GB" sz="2400" kern="0" dirty="0">
                <a:solidFill>
                  <a:srgbClr val="000000"/>
                </a:solidFill>
              </a:rPr>
              <a:t>Restore deleted accounts</a:t>
            </a:r>
          </a:p>
          <a:p>
            <a:pPr lvl="0"/>
            <a:endParaRPr lang="en-US" kern="0" dirty="0">
              <a:solidFill>
                <a:srgbClr val="000000"/>
              </a:solidFill>
            </a:endParaRPr>
          </a:p>
        </p:txBody>
      </p:sp>
    </p:spTree>
    <p:extLst>
      <p:ext uri="{BB962C8B-B14F-4D97-AF65-F5344CB8AC3E}">
        <p14:creationId xmlns:p14="http://schemas.microsoft.com/office/powerpoint/2010/main" val="2309616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0791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fc8cecb-2abd-4b1d-9410-cfb703f4da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backup and recovery tools</a:t>
            </a:r>
          </a:p>
        </p:txBody>
      </p:sp>
      <p:sp>
        <p:nvSpPr>
          <p:cNvPr id="4" name="Content Placeholder 2"/>
          <p:cNvSpPr txBox="1">
            <a:spLocks/>
          </p:cNvSpPr>
          <p:nvPr/>
        </p:nvSpPr>
        <p:spPr>
          <a:xfrm>
            <a:off x="458788" y="1021215"/>
            <a:ext cx="546904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a:solidFill>
                  <a:srgbClr val="000000"/>
                </a:solidFill>
              </a:rPr>
              <a:t>Windows Server Backup</a:t>
            </a:r>
          </a:p>
          <a:p>
            <a:pPr lvl="0"/>
            <a:r>
              <a:rPr lang="en-GB" kern="0">
                <a:solidFill>
                  <a:srgbClr val="000000"/>
                </a:solidFill>
              </a:rPr>
              <a:t>Microsoft Azure Backup</a:t>
            </a:r>
          </a:p>
          <a:p>
            <a:pPr lvl="0"/>
            <a:r>
              <a:rPr lang="en-GB" kern="0">
                <a:solidFill>
                  <a:srgbClr val="000000"/>
                </a:solidFill>
              </a:rPr>
              <a:t>Data Protection Manager</a:t>
            </a:r>
          </a:p>
          <a:p>
            <a:pPr lvl="0"/>
            <a:endParaRPr lang="en-US" kern="0" dirty="0">
              <a:solidFill>
                <a:srgbClr val="000000"/>
              </a:solidFill>
            </a:endParaRPr>
          </a:p>
        </p:txBody>
      </p:sp>
    </p:spTree>
    <p:extLst>
      <p:ext uri="{BB962C8B-B14F-4D97-AF65-F5344CB8AC3E}">
        <p14:creationId xmlns:p14="http://schemas.microsoft.com/office/powerpoint/2010/main" val="2956718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70aacd09-4250-4a27-b452-49cd64cfac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Active Directory backup and recovery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err="1">
                <a:solidFill>
                  <a:srgbClr val="000000"/>
                </a:solidFill>
              </a:rPr>
              <a:t>Nonauthoritative</a:t>
            </a:r>
            <a:r>
              <a:rPr lang="en-US" sz="2400" kern="0" dirty="0">
                <a:solidFill>
                  <a:srgbClr val="000000"/>
                </a:solidFill>
              </a:rPr>
              <a:t> or normal restore:</a:t>
            </a:r>
          </a:p>
          <a:p>
            <a:pPr marL="402336" lvl="1"/>
            <a:r>
              <a:rPr lang="en-US" sz="2000" kern="0" dirty="0">
                <a:solidFill>
                  <a:srgbClr val="000000"/>
                </a:solidFill>
              </a:rPr>
              <a:t>Restore domain controller to previously known good state</a:t>
            </a:r>
          </a:p>
          <a:p>
            <a:pPr marL="402336" lvl="1"/>
            <a:r>
              <a:rPr lang="en-US" sz="2000" kern="0" dirty="0">
                <a:solidFill>
                  <a:srgbClr val="000000"/>
                </a:solidFill>
              </a:rPr>
              <a:t>Domain controller updates by using standard replication from partners</a:t>
            </a:r>
          </a:p>
          <a:p>
            <a:pPr lvl="0"/>
            <a:r>
              <a:rPr lang="en-US" sz="2400" kern="0" dirty="0">
                <a:solidFill>
                  <a:srgbClr val="000000"/>
                </a:solidFill>
              </a:rPr>
              <a:t>Authoritative restore: </a:t>
            </a:r>
          </a:p>
          <a:p>
            <a:pPr marL="402336" lvl="1"/>
            <a:r>
              <a:rPr lang="en-US" sz="2000" kern="0" dirty="0">
                <a:solidFill>
                  <a:srgbClr val="000000"/>
                </a:solidFill>
              </a:rPr>
              <a:t>Restore domain controller to previously known good state </a:t>
            </a:r>
          </a:p>
          <a:p>
            <a:pPr marL="402336" lvl="1"/>
            <a:r>
              <a:rPr lang="en-US" sz="2000" kern="0" dirty="0">
                <a:solidFill>
                  <a:srgbClr val="000000"/>
                </a:solidFill>
              </a:rPr>
              <a:t>Mark objects that you want to be authoritative</a:t>
            </a:r>
          </a:p>
          <a:p>
            <a:pPr marL="402336" lvl="1"/>
            <a:r>
              <a:rPr lang="en-US" sz="2000" kern="0" dirty="0">
                <a:solidFill>
                  <a:srgbClr val="000000"/>
                </a:solidFill>
              </a:rPr>
              <a:t>Domain controller updates from its up-to-date partners</a:t>
            </a:r>
          </a:p>
          <a:p>
            <a:pPr marL="402336" lvl="1"/>
            <a:r>
              <a:rPr lang="en-US" sz="2000" kern="0" dirty="0">
                <a:solidFill>
                  <a:srgbClr val="000000"/>
                </a:solidFill>
              </a:rPr>
              <a:t>Domain controller sends authoritative updates to its partners</a:t>
            </a:r>
          </a:p>
          <a:p>
            <a:pPr lvl="0"/>
            <a:r>
              <a:rPr lang="en-US" sz="2400" kern="0" dirty="0">
                <a:solidFill>
                  <a:srgbClr val="000000"/>
                </a:solidFill>
              </a:rPr>
              <a:t>Full server restore: </a:t>
            </a:r>
          </a:p>
          <a:p>
            <a:pPr marL="402336" lvl="1"/>
            <a:r>
              <a:rPr lang="en-US" sz="2000" kern="0" dirty="0">
                <a:solidFill>
                  <a:srgbClr val="000000"/>
                </a:solidFill>
              </a:rPr>
              <a:t>Typically perform in Windows RE</a:t>
            </a:r>
          </a:p>
          <a:p>
            <a:pPr lvl="0"/>
            <a:r>
              <a:rPr lang="en-US" sz="2400" kern="0" dirty="0">
                <a:solidFill>
                  <a:srgbClr val="000000"/>
                </a:solidFill>
              </a:rPr>
              <a:t>Alternate location restore</a:t>
            </a:r>
          </a:p>
          <a:p>
            <a:pPr lvl="0"/>
            <a:endParaRPr lang="en-US" kern="0" dirty="0">
              <a:solidFill>
                <a:srgbClr val="000000"/>
              </a:solidFill>
            </a:endParaRPr>
          </a:p>
        </p:txBody>
      </p:sp>
    </p:spTree>
    <p:extLst>
      <p:ext uri="{BB962C8B-B14F-4D97-AF65-F5344CB8AC3E}">
        <p14:creationId xmlns:p14="http://schemas.microsoft.com/office/powerpoint/2010/main" val="660684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Recovering objects in AD DS</a:t>
            </a:r>
          </a:p>
        </p:txBody>
      </p:sp>
      <p:sp>
        <p:nvSpPr>
          <p:cNvPr id="3" name="Text Placeholder 2"/>
          <p:cNvSpPr>
            <a:spLocks noGrp="1"/>
          </p:cNvSpPr>
          <p:nvPr>
            <p:ph type="body" idx="1"/>
          </p:nvPr>
        </p:nvSpPr>
        <p:spPr/>
        <p:txBody>
          <a:bodyPr/>
          <a:lstStyle/>
          <a:p>
            <a:r>
              <a:rPr lang="en-US"/>
              <a:t>Exercise 1: Backing up and restoring AD DS
Exercise 2: Recovering objects in AD DS</a:t>
            </a:r>
          </a:p>
        </p:txBody>
      </p:sp>
      <p:sp>
        <p:nvSpPr>
          <p:cNvPr id="4" name="TextBox 3"/>
          <p:cNvSpPr txBox="1"/>
          <p:nvPr/>
        </p:nvSpPr>
        <p:spPr>
          <a:xfrm>
            <a:off x="458788" y="3638047"/>
            <a:ext cx="3146311" cy="523220"/>
          </a:xfrm>
          <a:prstGeom prst="rect">
            <a:avLst/>
          </a:prstGeom>
          <a:noFill/>
        </p:spPr>
        <p:txBody>
          <a:bodyPr vert="horz" wrap="none" rtlCol="0">
            <a:spAutoFit/>
          </a:bodyPr>
          <a:lstStyle/>
          <a:p>
            <a:r>
              <a:rPr lang="en-US" sz="2800">
                <a:latin typeface="Segoe UI" panose="020B0502040204020203" pitchFamily="34" charset="0"/>
              </a:rPr>
              <a:t>Logon Information</a:t>
            </a:r>
          </a:p>
        </p:txBody>
      </p:sp>
      <p:sp>
        <p:nvSpPr>
          <p:cNvPr id="5" name="TextBox 4"/>
          <p:cNvSpPr txBox="1"/>
          <p:nvPr/>
        </p:nvSpPr>
        <p:spPr>
          <a:xfrm>
            <a:off x="458788" y="4019047"/>
            <a:ext cx="7754239" cy="1384995"/>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Virtual machine: </a:t>
            </a:r>
            <a:r>
              <a:rPr lang="en-US" sz="2800" dirty="0">
                <a:latin typeface="Segoe UI" panose="020B0502040204020203" pitchFamily="34" charset="0"/>
              </a:rPr>
              <a:t>		</a:t>
            </a:r>
            <a:r>
              <a:rPr lang="en-US" sz="2800" b="1" i="0" u="none" strike="noStrike" baseline="0" dirty="0">
                <a:latin typeface="Segoe UI" panose="020B0502040204020203" pitchFamily="34" charset="0"/>
              </a:rPr>
              <a:t>20742B-LON-DC1</a:t>
            </a:r>
          </a:p>
          <a:p>
            <a:r>
              <a:rPr lang="en-US" sz="2800" b="0" i="0" u="none" strike="noStrike" baseline="0" dirty="0">
                <a:latin typeface="Segoe UI" panose="020B0502040204020203" pitchFamily="34" charset="0"/>
              </a:rPr>
              <a:t>User name: 		</a:t>
            </a:r>
            <a:r>
              <a:rPr lang="en-US" sz="2800" b="1" i="0" u="none" strike="noStrike" baseline="0" dirty="0" err="1">
                <a:latin typeface="Segoe UI" panose="020B0502040204020203" pitchFamily="34" charset="0"/>
              </a:rPr>
              <a:t>Adatum</a:t>
            </a:r>
            <a:r>
              <a:rPr lang="en-US" sz="2800" b="1" i="0" u="none" strike="noStrike" baseline="0" dirty="0">
                <a:latin typeface="Segoe UI" panose="020B0502040204020203" pitchFamily="34" charset="0"/>
              </a:rPr>
              <a:t>\Administrator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endParaRPr lang="en-US"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extLst>
      <p:ext uri="{BB962C8B-B14F-4D97-AF65-F5344CB8AC3E}">
        <p14:creationId xmlns:p14="http://schemas.microsoft.com/office/powerpoint/2010/main" val="3121575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a:effectLst/>
                <a:latin typeface="Segoe UI" panose="020B0502040204020203" pitchFamily="34" charset="0"/>
                <a:ea typeface="Calibri" panose="020F0502020204030204" pitchFamily="34" charset="0"/>
                <a:cs typeface="Times New Roman" panose="02020603050405020304" pitchFamily="18" charset="0"/>
              </a:rPr>
              <a:t>Yesterday, you discovered that one user account was deleted by accident. A few days ago, additional user accounts were deleted accidentally. You want to recover these accounts.</a:t>
            </a:r>
          </a:p>
          <a:p>
            <a:pPr>
              <a:spcBef>
                <a:spcPts val="600"/>
              </a:spcBef>
              <a:spcAft>
                <a:spcPts val="800"/>
              </a:spcAft>
            </a:pPr>
            <a:r>
              <a:rPr lang="en-US" sz="2800">
                <a:effectLst/>
                <a:latin typeface="Segoe UI" panose="020B0502040204020203" pitchFamily="34" charset="0"/>
                <a:ea typeface="Calibri" panose="020F0502020204030204" pitchFamily="34" charset="0"/>
                <a:cs typeface="Times New Roman" panose="02020603050405020304" pitchFamily="18" charset="0"/>
              </a:rPr>
              <a:t>It is your responsibility to ensure that the directory service is backed up. Today, you notice that last night's backup did not run as scheduled. You therefore decide to perform an interactive backup. Shortly after the backup, a domain administrator accidentally deletes the IT OU. You must recover this OU.</a:t>
            </a:r>
          </a:p>
        </p:txBody>
      </p:sp>
    </p:spTree>
    <p:extLst>
      <p:ext uri="{BB962C8B-B14F-4D97-AF65-F5344CB8AC3E}">
        <p14:creationId xmlns:p14="http://schemas.microsoft.com/office/powerpoint/2010/main" val="3376086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3ecc35ee-4036-42fc-ae1d-58c58888c8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When you restore a deleted user or an OU with user objects by using authoritative restore, will the objects be exactly the same as before? Which attributes might not be the same?
In the lab, would it be possible to restore the deleted objects if they were deleted before you enabled Active Directory Recycle Bin?</a:t>
            </a:r>
          </a:p>
        </p:txBody>
      </p:sp>
    </p:spTree>
    <p:extLst>
      <p:ext uri="{BB962C8B-B14F-4D97-AF65-F5344CB8AC3E}">
        <p14:creationId xmlns:p14="http://schemas.microsoft.com/office/powerpoint/2010/main" val="6293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Best Practices</a:t>
            </a:r>
          </a:p>
        </p:txBody>
      </p:sp>
    </p:spTree>
    <p:extLst>
      <p:ext uri="{BB962C8B-B14F-4D97-AF65-F5344CB8AC3E}">
        <p14:creationId xmlns:p14="http://schemas.microsoft.com/office/powerpoint/2010/main" val="133993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Lesson 1: Monitoring AD DS</a:t>
            </a:r>
            <a:endParaRPr lang="en-US"/>
          </a:p>
        </p:txBody>
      </p:sp>
      <p:sp>
        <p:nvSpPr>
          <p:cNvPr id="3" name="Text Placeholder 2"/>
          <p:cNvSpPr>
            <a:spLocks noGrp="1"/>
          </p:cNvSpPr>
          <p:nvPr>
            <p:ph type="body" idx="1"/>
          </p:nvPr>
        </p:nvSpPr>
        <p:spPr/>
        <p:txBody>
          <a:bodyPr/>
          <a:lstStyle/>
          <a:p>
            <a:r>
              <a:rPr lang="en-US" dirty="0"/>
              <a:t>Understanding performance and bottlenecks
Overview of monitoring tools
What is Performance Monitor?
What are data collector sets?
Demonstration: Monitoring AD DS</a:t>
            </a:r>
          </a:p>
        </p:txBody>
      </p:sp>
    </p:spTree>
    <p:extLst>
      <p:ext uri="{BB962C8B-B14F-4D97-AF65-F5344CB8AC3E}">
        <p14:creationId xmlns:p14="http://schemas.microsoft.com/office/powerpoint/2010/main" val="4109904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9a822d3-6608-4994-98d0-5b6ee2bee9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performance and bottlenecks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defRPr/>
            </a:pPr>
            <a:r>
              <a:rPr lang="en-US" kern="0" dirty="0">
                <a:solidFill>
                  <a:srgbClr val="000000"/>
                </a:solidFill>
              </a:rPr>
              <a:t>A </a:t>
            </a:r>
            <a:r>
              <a:rPr lang="en-US" i="1" kern="0" dirty="0">
                <a:solidFill>
                  <a:srgbClr val="000000"/>
                </a:solidFill>
              </a:rPr>
              <a:t>bottleneck</a:t>
            </a:r>
            <a:r>
              <a:rPr lang="en-US" kern="0" dirty="0">
                <a:solidFill>
                  <a:srgbClr val="000000"/>
                </a:solidFill>
              </a:rPr>
              <a:t> is a resource that is currently at peak utilization</a:t>
            </a:r>
          </a:p>
          <a:p>
            <a:pPr lvl="0">
              <a:defRPr/>
            </a:pPr>
            <a:r>
              <a:rPr lang="en-US" kern="0" dirty="0">
                <a:solidFill>
                  <a:srgbClr val="000000"/>
                </a:solidFill>
              </a:rPr>
              <a:t>Key system resources:</a:t>
            </a:r>
          </a:p>
          <a:p>
            <a:pPr marL="402336" lvl="1">
              <a:spcBef>
                <a:spcPts val="1200"/>
              </a:spcBef>
              <a:defRPr/>
            </a:pPr>
            <a:r>
              <a:rPr lang="en-US" kern="0" dirty="0">
                <a:solidFill>
                  <a:srgbClr val="000000"/>
                </a:solidFill>
              </a:rPr>
              <a:t>CPU</a:t>
            </a:r>
          </a:p>
          <a:p>
            <a:pPr marL="402336" lvl="1">
              <a:spcBef>
                <a:spcPts val="1200"/>
              </a:spcBef>
              <a:defRPr/>
            </a:pPr>
            <a:r>
              <a:rPr lang="en-US" kern="0" dirty="0">
                <a:solidFill>
                  <a:srgbClr val="000000"/>
                </a:solidFill>
              </a:rPr>
              <a:t>Disk</a:t>
            </a:r>
          </a:p>
          <a:p>
            <a:pPr marL="402336" lvl="1">
              <a:spcBef>
                <a:spcPts val="1200"/>
              </a:spcBef>
              <a:defRPr/>
            </a:pPr>
            <a:r>
              <a:rPr lang="en-US" kern="0" dirty="0">
                <a:solidFill>
                  <a:srgbClr val="000000"/>
                </a:solidFill>
              </a:rPr>
              <a:t>Memory</a:t>
            </a:r>
          </a:p>
          <a:p>
            <a:pPr marL="402336" lvl="1">
              <a:spcBef>
                <a:spcPts val="1200"/>
              </a:spcBef>
              <a:defRPr/>
            </a:pPr>
            <a:r>
              <a:rPr lang="en-US" kern="0" dirty="0">
                <a:solidFill>
                  <a:srgbClr val="000000"/>
                </a:solidFill>
              </a:rPr>
              <a:t>Network</a:t>
            </a:r>
            <a:endParaRPr lang="en-US" sz="1800" kern="0" dirty="0">
              <a:solidFill>
                <a:srgbClr val="000000"/>
              </a:solidFill>
            </a:endParaRPr>
          </a:p>
          <a:p>
            <a:pPr marL="0" lvl="0" indent="0">
              <a:buNone/>
              <a:defRPr/>
            </a:pPr>
            <a:endParaRPr lang="en-US" kern="0" dirty="0">
              <a:solidFill>
                <a:srgbClr val="000000"/>
              </a:solidFill>
            </a:endParaRPr>
          </a:p>
        </p:txBody>
      </p:sp>
    </p:spTree>
    <p:extLst>
      <p:ext uri="{BB962C8B-B14F-4D97-AF65-F5344CB8AC3E}">
        <p14:creationId xmlns:p14="http://schemas.microsoft.com/office/powerpoint/2010/main" val="190595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cc44878-249b-4926-9eff-61149ee182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monitoring tools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Windows Server provides the following tools to help with monitoring performance issues:</a:t>
            </a:r>
          </a:p>
          <a:p>
            <a:r>
              <a:rPr lang="en-GB" sz="2400" kern="0" dirty="0">
                <a:solidFill>
                  <a:srgbClr val="000000"/>
                </a:solidFill>
              </a:rPr>
              <a:t>Task Manager</a:t>
            </a:r>
          </a:p>
          <a:p>
            <a:r>
              <a:rPr lang="en-GB" sz="2400" kern="0" dirty="0">
                <a:solidFill>
                  <a:srgbClr val="000000"/>
                </a:solidFill>
              </a:rPr>
              <a:t>Resource Monitor</a:t>
            </a:r>
          </a:p>
          <a:p>
            <a:r>
              <a:rPr lang="en-GB" sz="2400" kern="0" dirty="0">
                <a:solidFill>
                  <a:srgbClr val="000000"/>
                </a:solidFill>
              </a:rPr>
              <a:t>Event Viewer</a:t>
            </a:r>
          </a:p>
          <a:p>
            <a:r>
              <a:rPr lang="en-GB" sz="2400" kern="0" dirty="0">
                <a:solidFill>
                  <a:srgbClr val="000000"/>
                </a:solidFill>
              </a:rPr>
              <a:t>Performance Monitor</a:t>
            </a:r>
          </a:p>
          <a:p>
            <a:r>
              <a:rPr lang="en-GB" sz="2400" kern="0" dirty="0">
                <a:solidFill>
                  <a:srgbClr val="000000"/>
                </a:solidFill>
              </a:rPr>
              <a:t>Windows PowerShell</a:t>
            </a:r>
          </a:p>
          <a:p>
            <a:pPr lvl="0"/>
            <a:endParaRPr lang="en-US" kern="0" dirty="0">
              <a:solidFill>
                <a:srgbClr val="000000"/>
              </a:solidFill>
            </a:endParaRPr>
          </a:p>
        </p:txBody>
      </p:sp>
    </p:spTree>
    <p:extLst>
      <p:ext uri="{BB962C8B-B14F-4D97-AF65-F5344CB8AC3E}">
        <p14:creationId xmlns:p14="http://schemas.microsoft.com/office/powerpoint/2010/main" val="272477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0dee529-afb3-4ea7-b0c7-50ee88fd8d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Performance Monitor?</a:t>
            </a:r>
          </a:p>
        </p:txBody>
      </p:sp>
      <p:pic>
        <p:nvPicPr>
          <p:cNvPr id="4" name="Picture 2" descr="This slide has a screenshot displaying the Performance Monitor with the most recent performance statistics and historical data represented together in a graph.&#10;&#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2" y="2033953"/>
            <a:ext cx="7141031" cy="4867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6681" y="1041321"/>
            <a:ext cx="9448800" cy="830997"/>
          </a:xfrm>
          <a:prstGeom prst="rect">
            <a:avLst/>
          </a:prstGeom>
          <a:noFill/>
        </p:spPr>
        <p:txBody>
          <a:bodyPr wrap="square" rtlCol="0">
            <a:spAutoFit/>
          </a:bodyPr>
          <a:lstStyle/>
          <a:p>
            <a:pPr lvl="0" fontAlgn="base">
              <a:spcBef>
                <a:spcPct val="0"/>
              </a:spcBef>
              <a:spcAft>
                <a:spcPct val="0"/>
              </a:spcAft>
              <a:buClr>
                <a:srgbClr val="0070C0"/>
              </a:buClr>
            </a:pPr>
            <a:r>
              <a:rPr lang="en-US" sz="2400">
                <a:solidFill>
                  <a:srgbClr val="000000"/>
                </a:solidFill>
                <a:latin typeface="Segoe UI" pitchFamily="34" charset="0"/>
                <a:ea typeface="Segoe UI" pitchFamily="34" charset="0"/>
                <a:cs typeface="Segoe UI" pitchFamily="34" charset="0"/>
              </a:rPr>
              <a:t>You can use Performance Monitor to view current performance statistics or historical data gathered by using data collector sets</a:t>
            </a:r>
            <a:endParaRPr lang="en-IN" sz="24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960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e773aab-452f-4365-a7db-06e677330dd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Performance Monitor?</a:t>
            </a:r>
          </a:p>
        </p:txBody>
      </p:sp>
      <p:sp>
        <p:nvSpPr>
          <p:cNvPr id="4" name="Content Placeholder 2"/>
          <p:cNvSpPr txBox="1">
            <a:spLocks/>
          </p:cNvSpPr>
          <p:nvPr/>
        </p:nvSpPr>
        <p:spPr>
          <a:xfrm>
            <a:off x="458788" y="1021214"/>
            <a:ext cx="8119156" cy="561234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Important performance counters include:</a:t>
            </a:r>
          </a:p>
          <a:p>
            <a:pPr lvl="0"/>
            <a:r>
              <a:rPr lang="en-US" sz="2400" kern="0" dirty="0">
                <a:solidFill>
                  <a:srgbClr val="000000"/>
                </a:solidFill>
              </a:rPr>
              <a:t>CPU</a:t>
            </a:r>
          </a:p>
          <a:p>
            <a:pPr lvl="0"/>
            <a:r>
              <a:rPr lang="en-US" sz="2400" kern="0" dirty="0">
                <a:solidFill>
                  <a:srgbClr val="000000"/>
                </a:solidFill>
              </a:rPr>
              <a:t>Memory</a:t>
            </a:r>
          </a:p>
          <a:p>
            <a:pPr lvl="0"/>
            <a:r>
              <a:rPr lang="en-US" sz="2400" kern="0" dirty="0">
                <a:solidFill>
                  <a:srgbClr val="000000"/>
                </a:solidFill>
              </a:rPr>
              <a:t>Disk</a:t>
            </a:r>
          </a:p>
          <a:p>
            <a:pPr lvl="0"/>
            <a:r>
              <a:rPr lang="en-US" sz="2400" kern="0" dirty="0">
                <a:solidFill>
                  <a:srgbClr val="000000"/>
                </a:solidFill>
              </a:rPr>
              <a:t>Network</a:t>
            </a:r>
          </a:p>
          <a:p>
            <a:pPr lvl="0"/>
            <a:r>
              <a:rPr lang="en-US" sz="2400" kern="0" dirty="0">
                <a:solidFill>
                  <a:srgbClr val="000000"/>
                </a:solidFill>
              </a:rPr>
              <a:t>AD DS:</a:t>
            </a:r>
          </a:p>
          <a:p>
            <a:pPr marL="402336" lvl="1"/>
            <a:r>
              <a:rPr lang="en-US" sz="2000" kern="0" dirty="0">
                <a:solidFill>
                  <a:srgbClr val="000000"/>
                </a:solidFill>
              </a:rPr>
              <a:t>NTDS\ DRA Inbound Bytes Total/sec</a:t>
            </a:r>
          </a:p>
          <a:p>
            <a:pPr marL="402336" lvl="1"/>
            <a:r>
              <a:rPr lang="en-US" sz="2000" kern="0" dirty="0">
                <a:solidFill>
                  <a:srgbClr val="000000"/>
                </a:solidFill>
              </a:rPr>
              <a:t>NTDS\ DRA Inbound Object</a:t>
            </a:r>
          </a:p>
          <a:p>
            <a:pPr marL="402336" lvl="1"/>
            <a:r>
              <a:rPr lang="en-US" sz="2000" kern="0" dirty="0">
                <a:solidFill>
                  <a:srgbClr val="000000"/>
                </a:solidFill>
              </a:rPr>
              <a:t>NTDS\ DRA Outbound Bytes Total/sec</a:t>
            </a:r>
          </a:p>
          <a:p>
            <a:pPr marL="402336" lvl="1"/>
            <a:r>
              <a:rPr lang="en-US" sz="2000" kern="0" dirty="0">
                <a:solidFill>
                  <a:srgbClr val="000000"/>
                </a:solidFill>
              </a:rPr>
              <a:t>NTDS\ DRA Pending Replication Synchronizations</a:t>
            </a:r>
          </a:p>
          <a:p>
            <a:pPr marL="402336" lvl="1"/>
            <a:r>
              <a:rPr lang="en-US" sz="2000" kern="0" dirty="0">
                <a:solidFill>
                  <a:srgbClr val="000000"/>
                </a:solidFill>
              </a:rPr>
              <a:t>Security System-Wide Statistics\ Kerberos Authentications/sec</a:t>
            </a:r>
          </a:p>
          <a:p>
            <a:pPr marL="402336" lvl="1"/>
            <a:r>
              <a:rPr lang="en-US" sz="2000" kern="0" dirty="0">
                <a:solidFill>
                  <a:srgbClr val="000000"/>
                </a:solidFill>
              </a:rPr>
              <a:t>Security System-Wide Statistics\ NTLM Authentications</a:t>
            </a:r>
          </a:p>
          <a:p>
            <a:pPr lvl="1"/>
            <a:endParaRPr lang="en-US" sz="2000" kern="0" dirty="0">
              <a:solidFill>
                <a:srgbClr val="000000"/>
              </a:solidFill>
            </a:endParaRPr>
          </a:p>
          <a:p>
            <a:pPr marL="288925" lvl="1" indent="0">
              <a:buNone/>
            </a:pPr>
            <a:endParaRPr lang="en-US" sz="2000" kern="0" dirty="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359324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27c996e-3b07-4879-beb9-6fee20653e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data collector sets?</a:t>
            </a:r>
          </a:p>
        </p:txBody>
      </p:sp>
      <p:sp>
        <p:nvSpPr>
          <p:cNvPr id="4" name="Content Placeholder 2"/>
          <p:cNvSpPr txBox="1">
            <a:spLocks/>
          </p:cNvSpPr>
          <p:nvPr/>
        </p:nvSpPr>
        <p:spPr>
          <a:xfrm>
            <a:off x="457200" y="1262743"/>
            <a:ext cx="8119156" cy="559525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can use data collector sets to gather performance-related information </a:t>
            </a:r>
          </a:p>
          <a:p>
            <a:pPr lvl="0"/>
            <a:r>
              <a:rPr lang="en-GB" kern="0" dirty="0">
                <a:solidFill>
                  <a:srgbClr val="000000"/>
                </a:solidFill>
              </a:rPr>
              <a:t>Data collector sets can contain the following types of data collectors:</a:t>
            </a:r>
          </a:p>
          <a:p>
            <a:pPr marL="402336" lvl="1"/>
            <a:r>
              <a:rPr lang="en-US" kern="0" dirty="0">
                <a:solidFill>
                  <a:srgbClr val="000000"/>
                </a:solidFill>
              </a:rPr>
              <a:t>Performance counters</a:t>
            </a:r>
          </a:p>
          <a:p>
            <a:pPr marL="402336" lvl="1"/>
            <a:r>
              <a:rPr lang="en-US" kern="0" dirty="0">
                <a:solidFill>
                  <a:srgbClr val="000000"/>
                </a:solidFill>
              </a:rPr>
              <a:t>Event trace data</a:t>
            </a:r>
          </a:p>
          <a:p>
            <a:pPr marL="402336" lvl="1"/>
            <a:r>
              <a:rPr lang="en-US" kern="0" dirty="0">
                <a:solidFill>
                  <a:srgbClr val="000000"/>
                </a:solidFill>
              </a:rPr>
              <a:t>System configuration information</a:t>
            </a:r>
          </a:p>
        </p:txBody>
      </p:sp>
    </p:spTree>
    <p:extLst>
      <p:ext uri="{BB962C8B-B14F-4D97-AF65-F5344CB8AC3E}">
        <p14:creationId xmlns:p14="http://schemas.microsoft.com/office/powerpoint/2010/main" val="766352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2a07a85d-2035-4a81-9886-a1640a96d0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Monitoring AD DS</a:t>
            </a:r>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dirty="0">
                <a:solidFill>
                  <a:srgbClr val="000000"/>
                </a:solidFill>
              </a:rPr>
              <a:t>In this demonstration, you will learn how to:</a:t>
            </a:r>
          </a:p>
          <a:p>
            <a:r>
              <a:rPr lang="en-GB" sz="2400" kern="0" dirty="0">
                <a:solidFill>
                  <a:srgbClr val="000000"/>
                </a:solidFill>
              </a:rPr>
              <a:t>Configure Performance Monitor to monitor AD DS</a:t>
            </a:r>
          </a:p>
          <a:p>
            <a:r>
              <a:rPr lang="en-GB" sz="2400" kern="0" dirty="0">
                <a:solidFill>
                  <a:srgbClr val="000000"/>
                </a:solidFill>
              </a:rPr>
              <a:t>Create a data collector set</a:t>
            </a:r>
          </a:p>
          <a:p>
            <a:r>
              <a:rPr lang="en-US" sz="2400" kern="0" dirty="0">
                <a:solidFill>
                  <a:srgbClr val="000000"/>
                </a:solidFill>
              </a:rPr>
              <a:t>Start the data collector set</a:t>
            </a:r>
          </a:p>
          <a:p>
            <a:r>
              <a:rPr lang="en-GB" sz="2400" kern="0" dirty="0" err="1">
                <a:solidFill>
                  <a:srgbClr val="000000"/>
                </a:solidFill>
              </a:rPr>
              <a:t>Analyze</a:t>
            </a:r>
            <a:r>
              <a:rPr lang="en-GB" sz="2400" kern="0" dirty="0">
                <a:solidFill>
                  <a:srgbClr val="000000"/>
                </a:solidFill>
              </a:rPr>
              <a:t> the resulting data in a report</a:t>
            </a:r>
            <a:r>
              <a:rPr lang="en-GB" kern="0" dirty="0">
                <a:solidFill>
                  <a:srgbClr val="000000"/>
                </a:solidFill>
              </a:rPr>
              <a:t> </a:t>
            </a:r>
          </a:p>
          <a:p>
            <a:pPr lvl="0"/>
            <a:endParaRPr lang="en-US" kern="0" dirty="0">
              <a:solidFill>
                <a:srgbClr val="000000"/>
              </a:solidFill>
            </a:endParaRPr>
          </a:p>
        </p:txBody>
      </p:sp>
    </p:spTree>
    <p:extLst>
      <p:ext uri="{BB962C8B-B14F-4D97-AF65-F5344CB8AC3E}">
        <p14:creationId xmlns:p14="http://schemas.microsoft.com/office/powerpoint/2010/main" val="134081882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2933</Words>
  <Application>Microsoft Office PowerPoint</Application>
  <PresentationFormat>On-screen Show (4:3)</PresentationFormat>
  <Paragraphs>435</Paragraphs>
  <Slides>30</Slides>
  <Notes>30</Notes>
  <HiddenSlides>4</HiddenSlides>
  <MMClips>0</MMClips>
  <ScaleCrop>false</ScaleCrop>
  <HeadingPairs>
    <vt:vector size="6" baseType="variant">
      <vt:variant>
        <vt:lpstr>Fonts Used</vt:lpstr>
      </vt:variant>
      <vt:variant>
        <vt:i4>9</vt:i4>
      </vt:variant>
      <vt:variant>
        <vt:lpstr>Theme</vt:lpstr>
      </vt:variant>
      <vt:variant>
        <vt:i4>29</vt:i4>
      </vt:variant>
      <vt:variant>
        <vt:lpstr>Slide Titles</vt:lpstr>
      </vt:variant>
      <vt:variant>
        <vt:i4>30</vt:i4>
      </vt:variant>
    </vt:vector>
  </HeadingPairs>
  <TitlesOfParts>
    <vt:vector size="68" baseType="lpstr">
      <vt:lpstr>Symbol</vt:lpstr>
      <vt:lpstr>굴림</vt:lpstr>
      <vt:lpstr>Arial</vt:lpstr>
      <vt:lpstr>Segoe UI</vt:lpstr>
      <vt:lpstr>Verdana</vt:lpstr>
      <vt:lpstr>Wingdings</vt:lpstr>
      <vt:lpstr>Courier New</vt:lpstr>
      <vt:lpstr>Times New Roman</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Module 13</vt:lpstr>
      <vt:lpstr>Module Overview</vt:lpstr>
      <vt:lpstr>Lesson 1: Monitoring AD DS</vt:lpstr>
      <vt:lpstr>Understanding performance and bottlenecks</vt:lpstr>
      <vt:lpstr>Overview of monitoring tools</vt:lpstr>
      <vt:lpstr>What is Performance Monitor?</vt:lpstr>
      <vt:lpstr>What is Performance Monitor?</vt:lpstr>
      <vt:lpstr>What are data collector sets?</vt:lpstr>
      <vt:lpstr>Demonstration: Monitoring AD DS</vt:lpstr>
      <vt:lpstr>PowerPoint Presentation</vt:lpstr>
      <vt:lpstr>PowerPoint Presentation</vt:lpstr>
      <vt:lpstr>Lesson 2: Managing the Active Directory database</vt:lpstr>
      <vt:lpstr>Overview of the AD DS database</vt:lpstr>
      <vt:lpstr>What is NtdsUtil?</vt:lpstr>
      <vt:lpstr>Understanding restartable AD DS</vt:lpstr>
      <vt:lpstr>Demonstration: Performing database management</vt:lpstr>
      <vt:lpstr>PowerPoint Presentation</vt:lpstr>
      <vt:lpstr>Managing Active Directory snapshots</vt:lpstr>
      <vt:lpstr>Lesson 3: Active Directory backup and recovery options for AD DS and other identity and access solutions</vt:lpstr>
      <vt:lpstr>Deleting and restoring objects from AD DS</vt:lpstr>
      <vt:lpstr>Configuring Active Directory Recycle Bin</vt:lpstr>
      <vt:lpstr>Demonstration: Implementing Active Directory Recycle Bin</vt:lpstr>
      <vt:lpstr>PowerPoint Presentation</vt:lpstr>
      <vt:lpstr>Additional backup and recovery tools</vt:lpstr>
      <vt:lpstr>Active Directory backup and recovery</vt:lpstr>
      <vt:lpstr>Lab: Recovering objects in AD DS</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Keerthi</dc:creator>
  <cp:lastModifiedBy>Jaime Odell</cp:lastModifiedBy>
  <cp:revision>6</cp:revision>
  <dcterms:created xsi:type="dcterms:W3CDTF">2017-01-10T16:55:43Z</dcterms:created>
  <dcterms:modified xsi:type="dcterms:W3CDTF">2017-01-26T18:10:13Z</dcterms:modified>
</cp:coreProperties>
</file>