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715" r:id="rId4"/>
  </p:sldMasterIdLst>
  <p:notesMasterIdLst>
    <p:notesMasterId r:id="rId52"/>
  </p:notesMasterIdLst>
  <p:handoutMasterIdLst>
    <p:handoutMasterId r:id="rId53"/>
  </p:handoutMasterIdLst>
  <p:sldIdLst>
    <p:sldId id="1721" r:id="rId5"/>
    <p:sldId id="1670" r:id="rId6"/>
    <p:sldId id="1722" r:id="rId7"/>
    <p:sldId id="1731" r:id="rId8"/>
    <p:sldId id="1720" r:id="rId9"/>
    <p:sldId id="1819" r:id="rId10"/>
    <p:sldId id="1839" r:id="rId11"/>
    <p:sldId id="1780" r:id="rId12"/>
    <p:sldId id="1781" r:id="rId13"/>
    <p:sldId id="1820" r:id="rId14"/>
    <p:sldId id="1816" r:id="rId15"/>
    <p:sldId id="1785" r:id="rId16"/>
    <p:sldId id="1747" r:id="rId17"/>
    <p:sldId id="1748" r:id="rId18"/>
    <p:sldId id="1727" r:id="rId19"/>
    <p:sldId id="1734" r:id="rId20"/>
    <p:sldId id="1821" r:id="rId21"/>
    <p:sldId id="1744" r:id="rId22"/>
    <p:sldId id="1745" r:id="rId23"/>
    <p:sldId id="1822" r:id="rId24"/>
    <p:sldId id="1823" r:id="rId25"/>
    <p:sldId id="1746" r:id="rId26"/>
    <p:sldId id="1818" r:id="rId27"/>
    <p:sldId id="1801" r:id="rId28"/>
    <p:sldId id="1824" r:id="rId29"/>
    <p:sldId id="1825" r:id="rId30"/>
    <p:sldId id="1826" r:id="rId31"/>
    <p:sldId id="1827" r:id="rId32"/>
    <p:sldId id="1828" r:id="rId33"/>
    <p:sldId id="1829" r:id="rId34"/>
    <p:sldId id="1830" r:id="rId35"/>
    <p:sldId id="1831" r:id="rId36"/>
    <p:sldId id="1832" r:id="rId37"/>
    <p:sldId id="1833" r:id="rId38"/>
    <p:sldId id="1834" r:id="rId39"/>
    <p:sldId id="1835" r:id="rId40"/>
    <p:sldId id="1840" r:id="rId41"/>
    <p:sldId id="1737" r:id="rId42"/>
    <p:sldId id="1749" r:id="rId43"/>
    <p:sldId id="1776" r:id="rId44"/>
    <p:sldId id="1836" r:id="rId45"/>
    <p:sldId id="1837" r:id="rId46"/>
    <p:sldId id="1777" r:id="rId47"/>
    <p:sldId id="1778" r:id="rId48"/>
    <p:sldId id="1761" r:id="rId49"/>
    <p:sldId id="1760" r:id="rId50"/>
    <p:sldId id="1532"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Wanlambok Nongbet [Chillibreeze]" initials="WN[" lastIdx="2" clrIdx="5">
    <p:extLst>
      <p:ext uri="{19B8F6BF-5375-455C-9EA6-DF929625EA0E}">
        <p15:presenceInfo xmlns:p15="http://schemas.microsoft.com/office/powerpoint/2012/main" userId="S::wanlambok.nongbet@chillibreeze.com::6bf028ea-505a-4797-9fbe-498829f78d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43A5E"/>
    <a:srgbClr val="D5EDFF"/>
    <a:srgbClr val="C1C1C1"/>
    <a:srgbClr val="EBEBEB"/>
    <a:srgbClr val="FF8C00"/>
    <a:srgbClr val="FFB900"/>
    <a:srgbClr val="A80000"/>
    <a:srgbClr val="737373"/>
    <a:srgbClr val="AFAFAF"/>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20" autoAdjust="0"/>
  </p:normalViewPr>
  <p:slideViewPr>
    <p:cSldViewPr snapToGrid="0">
      <p:cViewPr varScale="1">
        <p:scale>
          <a:sx n="77" d="100"/>
          <a:sy n="77" d="100"/>
        </p:scale>
        <p:origin x="749" y="67"/>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Frink" userId="f3ada52a-06d5-4454-9a8d-cefb10747f9e" providerId="ADAL" clId="{CF3AD9A8-6A49-4335-8BBC-C20964DD9B70}"/>
    <pc:docChg chg="modSld">
      <pc:chgData name="Tony Frink" userId="f3ada52a-06d5-4454-9a8d-cefb10747f9e" providerId="ADAL" clId="{CF3AD9A8-6A49-4335-8BBC-C20964DD9B70}" dt="2022-09-21T20:18:56.139" v="44" actId="6549"/>
      <pc:docMkLst>
        <pc:docMk/>
      </pc:docMkLst>
      <pc:sldChg chg="modSp mod">
        <pc:chgData name="Tony Frink" userId="f3ada52a-06d5-4454-9a8d-cefb10747f9e" providerId="ADAL" clId="{CF3AD9A8-6A49-4335-8BBC-C20964DD9B70}" dt="2022-09-21T20:10:40.838" v="23" actId="20577"/>
        <pc:sldMkLst>
          <pc:docMk/>
          <pc:sldMk cId="1793706927" sldId="1670"/>
        </pc:sldMkLst>
        <pc:spChg chg="mod">
          <ac:chgData name="Tony Frink" userId="f3ada52a-06d5-4454-9a8d-cefb10747f9e" providerId="ADAL" clId="{CF3AD9A8-6A49-4335-8BBC-C20964DD9B70}" dt="2022-09-21T20:10:23.942" v="19" actId="20577"/>
          <ac:spMkLst>
            <pc:docMk/>
            <pc:sldMk cId="1793706927" sldId="1670"/>
            <ac:spMk id="22" creationId="{37EBDD29-08BB-4843-9B0A-000797CD08F2}"/>
          </ac:spMkLst>
        </pc:spChg>
        <pc:spChg chg="mod">
          <ac:chgData name="Tony Frink" userId="f3ada52a-06d5-4454-9a8d-cefb10747f9e" providerId="ADAL" clId="{CF3AD9A8-6A49-4335-8BBC-C20964DD9B70}" dt="2022-09-21T20:10:40.838" v="23" actId="20577"/>
          <ac:spMkLst>
            <pc:docMk/>
            <pc:sldMk cId="1793706927" sldId="1670"/>
            <ac:spMk id="29" creationId="{5E59BC09-1DB5-47B4-A1FF-3F5A1A45D420}"/>
          </ac:spMkLst>
        </pc:spChg>
      </pc:sldChg>
      <pc:sldChg chg="modSp mod">
        <pc:chgData name="Tony Frink" userId="f3ada52a-06d5-4454-9a8d-cefb10747f9e" providerId="ADAL" clId="{CF3AD9A8-6A49-4335-8BBC-C20964DD9B70}" dt="2022-09-21T20:18:56.139" v="44" actId="6549"/>
        <pc:sldMkLst>
          <pc:docMk/>
          <pc:sldMk cId="114987291" sldId="1778"/>
        </pc:sldMkLst>
        <pc:spChg chg="mod">
          <ac:chgData name="Tony Frink" userId="f3ada52a-06d5-4454-9a8d-cefb10747f9e" providerId="ADAL" clId="{CF3AD9A8-6A49-4335-8BBC-C20964DD9B70}" dt="2022-09-21T20:18:42.468" v="39" actId="20577"/>
          <ac:spMkLst>
            <pc:docMk/>
            <pc:sldMk cId="114987291" sldId="1778"/>
            <ac:spMk id="3" creationId="{169A4E7D-ED16-4E11-9008-EA571505D48F}"/>
          </ac:spMkLst>
        </pc:spChg>
        <pc:spChg chg="mod">
          <ac:chgData name="Tony Frink" userId="f3ada52a-06d5-4454-9a8d-cefb10747f9e" providerId="ADAL" clId="{CF3AD9A8-6A49-4335-8BBC-C20964DD9B70}" dt="2022-09-21T20:18:56.139" v="44" actId="6549"/>
          <ac:spMkLst>
            <pc:docMk/>
            <pc:sldMk cId="114987291" sldId="1778"/>
            <ac:spMk id="14" creationId="{ADD28995-BAF7-40B4-A3ED-712E2A57B398}"/>
          </ac:spMkLst>
        </pc:spChg>
      </pc:sldChg>
    </pc:docChg>
  </pc:docChgLst>
  <pc:docChgLst>
    <pc:chgData name="Robert [Chillibreeze]" userId="8fe5ebfe-980d-441d-bbff-8c5265b810b8" providerId="ADAL" clId="{A14C866C-E3A8-4A0E-9B4B-ED0D3725B9D3}"/>
    <pc:docChg chg="undo custSel modSld sldOrd modMainMaster">
      <pc:chgData name="Robert [Chillibreeze]" userId="8fe5ebfe-980d-441d-bbff-8c5265b810b8" providerId="ADAL" clId="{A14C866C-E3A8-4A0E-9B4B-ED0D3725B9D3}" dt="2020-07-30T10:43:57.690" v="643"/>
      <pc:docMkLst>
        <pc:docMk/>
      </pc:docMkLst>
      <pc:sldChg chg="modSp mod ord modNotes">
        <pc:chgData name="Robert [Chillibreeze]" userId="8fe5ebfe-980d-441d-bbff-8c5265b810b8" providerId="ADAL" clId="{A14C866C-E3A8-4A0E-9B4B-ED0D3725B9D3}" dt="2020-07-30T10:37:37.406" v="635" actId="20578"/>
        <pc:sldMkLst>
          <pc:docMk/>
          <pc:sldMk cId="2402828649" sldId="1532"/>
        </pc:sldMkLst>
        <pc:spChg chg="mod">
          <ac:chgData name="Robert [Chillibreeze]" userId="8fe5ebfe-980d-441d-bbff-8c5265b810b8" providerId="ADAL" clId="{A14C866C-E3A8-4A0E-9B4B-ED0D3725B9D3}" dt="2020-07-29T16:11:19.995" v="384" actId="790"/>
          <ac:spMkLst>
            <pc:docMk/>
            <pc:sldMk cId="2402828649" sldId="1532"/>
            <ac:spMk id="2" creationId="{35C8FCAC-6C9E-4071-BD30-43DA5CF4E99B}"/>
          </ac:spMkLst>
        </pc:spChg>
      </pc:sldChg>
      <pc:sldChg chg="modSp mod modNotes">
        <pc:chgData name="Robert [Chillibreeze]" userId="8fe5ebfe-980d-441d-bbff-8c5265b810b8" providerId="ADAL" clId="{A14C866C-E3A8-4A0E-9B4B-ED0D3725B9D3}" dt="2020-07-29T16:11:19.690" v="134" actId="790"/>
        <pc:sldMkLst>
          <pc:docMk/>
          <pc:sldMk cId="1793706927" sldId="1670"/>
        </pc:sldMkLst>
        <pc:spChg chg="mod">
          <ac:chgData name="Robert [Chillibreeze]" userId="8fe5ebfe-980d-441d-bbff-8c5265b810b8" providerId="ADAL" clId="{A14C866C-E3A8-4A0E-9B4B-ED0D3725B9D3}" dt="2020-07-29T16:11:19.680" v="124" actId="790"/>
          <ac:spMkLst>
            <pc:docMk/>
            <pc:sldMk cId="1793706927" sldId="1670"/>
            <ac:spMk id="2" creationId="{193EB4EA-67DD-4487-91A5-ADF0CA130AB1}"/>
          </ac:spMkLst>
        </pc:spChg>
        <pc:spChg chg="mod">
          <ac:chgData name="Robert [Chillibreeze]" userId="8fe5ebfe-980d-441d-bbff-8c5265b810b8" providerId="ADAL" clId="{A14C866C-E3A8-4A0E-9B4B-ED0D3725B9D3}" dt="2020-07-29T16:11:19.679" v="123" actId="790"/>
          <ac:spMkLst>
            <pc:docMk/>
            <pc:sldMk cId="1793706927" sldId="1670"/>
            <ac:spMk id="17" creationId="{00000000-0000-0000-0000-000000000000}"/>
          </ac:spMkLst>
        </pc:spChg>
        <pc:spChg chg="mod">
          <ac:chgData name="Robert [Chillibreeze]" userId="8fe5ebfe-980d-441d-bbff-8c5265b810b8" providerId="ADAL" clId="{A14C866C-E3A8-4A0E-9B4B-ED0D3725B9D3}" dt="2020-07-29T16:11:19.681" v="125" actId="790"/>
          <ac:spMkLst>
            <pc:docMk/>
            <pc:sldMk cId="1793706927" sldId="1670"/>
            <ac:spMk id="22" creationId="{37EBDD29-08BB-4843-9B0A-000797CD08F2}"/>
          </ac:spMkLst>
        </pc:spChg>
        <pc:spChg chg="mod">
          <ac:chgData name="Robert [Chillibreeze]" userId="8fe5ebfe-980d-441d-bbff-8c5265b810b8" providerId="ADAL" clId="{A14C866C-E3A8-4A0E-9B4B-ED0D3725B9D3}" dt="2020-07-29T16:11:19.682" v="126" actId="790"/>
          <ac:spMkLst>
            <pc:docMk/>
            <pc:sldMk cId="1793706927" sldId="1670"/>
            <ac:spMk id="23" creationId="{D779F6FA-C018-4B6F-BAB4-7A80EEFE61F9}"/>
          </ac:spMkLst>
        </pc:spChg>
        <pc:spChg chg="mod">
          <ac:chgData name="Robert [Chillibreeze]" userId="8fe5ebfe-980d-441d-bbff-8c5265b810b8" providerId="ADAL" clId="{A14C866C-E3A8-4A0E-9B4B-ED0D3725B9D3}" dt="2020-07-29T16:11:19.683" v="127" actId="790"/>
          <ac:spMkLst>
            <pc:docMk/>
            <pc:sldMk cId="1793706927" sldId="1670"/>
            <ac:spMk id="24" creationId="{6C50EE21-CF09-42B6-BA46-C2F64C81AFA1}"/>
          </ac:spMkLst>
        </pc:spChg>
        <pc:spChg chg="mod">
          <ac:chgData name="Robert [Chillibreeze]" userId="8fe5ebfe-980d-441d-bbff-8c5265b810b8" providerId="ADAL" clId="{A14C866C-E3A8-4A0E-9B4B-ED0D3725B9D3}" dt="2020-07-29T16:11:19.684" v="128" actId="790"/>
          <ac:spMkLst>
            <pc:docMk/>
            <pc:sldMk cId="1793706927" sldId="1670"/>
            <ac:spMk id="25" creationId="{F08CBD4C-812E-4751-AD43-7E6724883622}"/>
          </ac:spMkLst>
        </pc:spChg>
        <pc:spChg chg="mod">
          <ac:chgData name="Robert [Chillibreeze]" userId="8fe5ebfe-980d-441d-bbff-8c5265b810b8" providerId="ADAL" clId="{A14C866C-E3A8-4A0E-9B4B-ED0D3725B9D3}" dt="2020-07-29T16:11:19.685" v="129" actId="790"/>
          <ac:spMkLst>
            <pc:docMk/>
            <pc:sldMk cId="1793706927" sldId="1670"/>
            <ac:spMk id="29" creationId="{5E59BC09-1DB5-47B4-A1FF-3F5A1A45D420}"/>
          </ac:spMkLst>
        </pc:spChg>
        <pc:picChg chg="mod">
          <ac:chgData name="Robert [Chillibreeze]" userId="8fe5ebfe-980d-441d-bbff-8c5265b810b8" providerId="ADAL" clId="{A14C866C-E3A8-4A0E-9B4B-ED0D3725B9D3}" dt="2020-07-29T16:07:02.228" v="15" actId="12789"/>
          <ac:picMkLst>
            <pc:docMk/>
            <pc:sldMk cId="1793706927" sldId="1670"/>
            <ac:picMk id="51" creationId="{FE69A105-89BB-4F1D-84A2-A3A85614C608}"/>
          </ac:picMkLst>
        </pc:picChg>
        <pc:picChg chg="mod">
          <ac:chgData name="Robert [Chillibreeze]" userId="8fe5ebfe-980d-441d-bbff-8c5265b810b8" providerId="ADAL" clId="{A14C866C-E3A8-4A0E-9B4B-ED0D3725B9D3}" dt="2020-07-29T16:07:00.203" v="13" actId="465"/>
          <ac:picMkLst>
            <pc:docMk/>
            <pc:sldMk cId="1793706927" sldId="1670"/>
            <ac:picMk id="53" creationId="{264A6C0E-E736-4052-BD97-B5F47D34E240}"/>
          </ac:picMkLst>
        </pc:picChg>
        <pc:picChg chg="mod">
          <ac:chgData name="Robert [Chillibreeze]" userId="8fe5ebfe-980d-441d-bbff-8c5265b810b8" providerId="ADAL" clId="{A14C866C-E3A8-4A0E-9B4B-ED0D3725B9D3}" dt="2020-07-29T16:07:13.989" v="24" actId="12789"/>
          <ac:picMkLst>
            <pc:docMk/>
            <pc:sldMk cId="1793706927" sldId="1670"/>
            <ac:picMk id="55" creationId="{07529419-9C66-417C-89A8-883EC8A51523}"/>
          </ac:picMkLst>
        </pc:picChg>
        <pc:picChg chg="mod">
          <ac:chgData name="Robert [Chillibreeze]" userId="8fe5ebfe-980d-441d-bbff-8c5265b810b8" providerId="ADAL" clId="{A14C866C-E3A8-4A0E-9B4B-ED0D3725B9D3}" dt="2020-07-29T16:07:11.500" v="22" actId="12789"/>
          <ac:picMkLst>
            <pc:docMk/>
            <pc:sldMk cId="1793706927" sldId="1670"/>
            <ac:picMk id="57" creationId="{B5F4CA06-67E0-42A9-8AA7-FD821332813E}"/>
          </ac:picMkLst>
        </pc:picChg>
        <pc:picChg chg="mod">
          <ac:chgData name="Robert [Chillibreeze]" userId="8fe5ebfe-980d-441d-bbff-8c5265b810b8" providerId="ADAL" clId="{A14C866C-E3A8-4A0E-9B4B-ED0D3725B9D3}" dt="2020-07-29T16:07:07.276" v="19" actId="12789"/>
          <ac:picMkLst>
            <pc:docMk/>
            <pc:sldMk cId="1793706927" sldId="1670"/>
            <ac:picMk id="59" creationId="{49253184-C393-4EC1-BB47-E160210384BC}"/>
          </ac:picMkLst>
        </pc:picChg>
        <pc:picChg chg="mod">
          <ac:chgData name="Robert [Chillibreeze]" userId="8fe5ebfe-980d-441d-bbff-8c5265b810b8" providerId="ADAL" clId="{A14C866C-E3A8-4A0E-9B4B-ED0D3725B9D3}" dt="2020-07-29T16:07:05.213" v="17" actId="12789"/>
          <ac:picMkLst>
            <pc:docMk/>
            <pc:sldMk cId="1793706927" sldId="1670"/>
            <ac:picMk id="61" creationId="{177A0D29-FB2E-4931-BF68-2FABEFC2C78D}"/>
          </ac:picMkLst>
        </pc:picChg>
      </pc:sldChg>
      <pc:sldChg chg="modSp mod modNotes">
        <pc:chgData name="Robert [Chillibreeze]" userId="8fe5ebfe-980d-441d-bbff-8c5265b810b8" providerId="ADAL" clId="{A14C866C-E3A8-4A0E-9B4B-ED0D3725B9D3}" dt="2020-07-29T16:11:19.713" v="156" actId="790"/>
        <pc:sldMkLst>
          <pc:docMk/>
          <pc:sldMk cId="224013511" sldId="1720"/>
        </pc:sldMkLst>
        <pc:spChg chg="mod">
          <ac:chgData name="Robert [Chillibreeze]" userId="8fe5ebfe-980d-441d-bbff-8c5265b810b8" providerId="ADAL" clId="{A14C866C-E3A8-4A0E-9B4B-ED0D3725B9D3}" dt="2020-07-29T16:11:19.709" v="151" actId="790"/>
          <ac:spMkLst>
            <pc:docMk/>
            <pc:sldMk cId="224013511" sldId="1720"/>
            <ac:spMk id="2" creationId="{D5006B76-A565-41F8-A941-DCE4BD921C89}"/>
          </ac:spMkLst>
        </pc:spChg>
        <pc:spChg chg="mod">
          <ac:chgData name="Robert [Chillibreeze]" userId="8fe5ebfe-980d-441d-bbff-8c5265b810b8" providerId="ADAL" clId="{A14C866C-E3A8-4A0E-9B4B-ED0D3725B9D3}" dt="2020-07-29T16:11:19.706" v="150" actId="790"/>
          <ac:spMkLst>
            <pc:docMk/>
            <pc:sldMk cId="224013511" sldId="1720"/>
            <ac:spMk id="17" creationId="{00000000-0000-0000-0000-000000000000}"/>
          </ac:spMkLst>
        </pc:spChg>
      </pc:sldChg>
      <pc:sldChg chg="modSp mod modNotes">
        <pc:chgData name="Robert [Chillibreeze]" userId="8fe5ebfe-980d-441d-bbff-8c5265b810b8" providerId="ADAL" clId="{A14C866C-E3A8-4A0E-9B4B-ED0D3725B9D3}" dt="2020-07-29T16:11:19.678" v="122" actId="790"/>
        <pc:sldMkLst>
          <pc:docMk/>
          <pc:sldMk cId="2754656475" sldId="1721"/>
        </pc:sldMkLst>
        <pc:spChg chg="mod">
          <ac:chgData name="Robert [Chillibreeze]" userId="8fe5ebfe-980d-441d-bbff-8c5265b810b8" providerId="ADAL" clId="{A14C866C-E3A8-4A0E-9B4B-ED0D3725B9D3}" dt="2020-07-29T16:11:19.668" v="117" actId="790"/>
          <ac:spMkLst>
            <pc:docMk/>
            <pc:sldMk cId="2754656475" sldId="1721"/>
            <ac:spMk id="2" creationId="{00000000-0000-0000-0000-000000000000}"/>
          </ac:spMkLst>
        </pc:spChg>
      </pc:sldChg>
      <pc:sldChg chg="modSp mod modNotes">
        <pc:chgData name="Robert [Chillibreeze]" userId="8fe5ebfe-980d-441d-bbff-8c5265b810b8" providerId="ADAL" clId="{A14C866C-E3A8-4A0E-9B4B-ED0D3725B9D3}" dt="2020-07-29T16:11:19.695" v="140" actId="790"/>
        <pc:sldMkLst>
          <pc:docMk/>
          <pc:sldMk cId="2164016885" sldId="1722"/>
        </pc:sldMkLst>
        <pc:spChg chg="mod">
          <ac:chgData name="Robert [Chillibreeze]" userId="8fe5ebfe-980d-441d-bbff-8c5265b810b8" providerId="ADAL" clId="{A14C866C-E3A8-4A0E-9B4B-ED0D3725B9D3}" dt="2020-07-29T16:11:19.691" v="135" actId="790"/>
          <ac:spMkLst>
            <pc:docMk/>
            <pc:sldMk cId="2164016885" sldId="1722"/>
            <ac:spMk id="2" creationId="{00000000-0000-0000-0000-000000000000}"/>
          </ac:spMkLst>
        </pc:spChg>
      </pc:sldChg>
      <pc:sldChg chg="modSp mod modNotes">
        <pc:chgData name="Robert [Chillibreeze]" userId="8fe5ebfe-980d-441d-bbff-8c5265b810b8" providerId="ADAL" clId="{A14C866C-E3A8-4A0E-9B4B-ED0D3725B9D3}" dt="2020-07-29T16:11:19.791" v="223" actId="790"/>
        <pc:sldMkLst>
          <pc:docMk/>
          <pc:sldMk cId="973494851" sldId="1723"/>
        </pc:sldMkLst>
        <pc:spChg chg="mod">
          <ac:chgData name="Robert [Chillibreeze]" userId="8fe5ebfe-980d-441d-bbff-8c5265b810b8" providerId="ADAL" clId="{A14C866C-E3A8-4A0E-9B4B-ED0D3725B9D3}" dt="2020-07-29T16:11:19.787" v="218" actId="790"/>
          <ac:spMkLst>
            <pc:docMk/>
            <pc:sldMk cId="973494851" sldId="1723"/>
            <ac:spMk id="2" creationId="{00000000-0000-0000-0000-000000000000}"/>
          </ac:spMkLst>
        </pc:spChg>
      </pc:sldChg>
      <pc:sldChg chg="modSp mod modNotes">
        <pc:chgData name="Robert [Chillibreeze]" userId="8fe5ebfe-980d-441d-bbff-8c5265b810b8" providerId="ADAL" clId="{A14C866C-E3A8-4A0E-9B4B-ED0D3725B9D3}" dt="2020-07-29T16:11:19.806" v="237" actId="790"/>
        <pc:sldMkLst>
          <pc:docMk/>
          <pc:sldMk cId="1748985861" sldId="1724"/>
        </pc:sldMkLst>
        <pc:spChg chg="mod">
          <ac:chgData name="Robert [Chillibreeze]" userId="8fe5ebfe-980d-441d-bbff-8c5265b810b8" providerId="ADAL" clId="{A14C866C-E3A8-4A0E-9B4B-ED0D3725B9D3}" dt="2020-07-29T16:11:19.801" v="232" actId="790"/>
          <ac:spMkLst>
            <pc:docMk/>
            <pc:sldMk cId="1748985861" sldId="1724"/>
            <ac:spMk id="10" creationId="{629F61BE-B0FF-483F-8BC8-BD5AF631A189}"/>
          </ac:spMkLst>
        </pc:spChg>
        <pc:spChg chg="mod">
          <ac:chgData name="Robert [Chillibreeze]" userId="8fe5ebfe-980d-441d-bbff-8c5265b810b8" providerId="ADAL" clId="{A14C866C-E3A8-4A0E-9B4B-ED0D3725B9D3}" dt="2020-07-29T16:11:19.800" v="231" actId="790"/>
          <ac:spMkLst>
            <pc:docMk/>
            <pc:sldMk cId="1748985861" sldId="1724"/>
            <ac:spMk id="17" creationId="{00000000-0000-0000-0000-000000000000}"/>
          </ac:spMkLst>
        </pc:spChg>
      </pc:sldChg>
      <pc:sldChg chg="modSp mod modNotes">
        <pc:chgData name="Robert [Chillibreeze]" userId="8fe5ebfe-980d-441d-bbff-8c5265b810b8" providerId="ADAL" clId="{A14C866C-E3A8-4A0E-9B4B-ED0D3725B9D3}" dt="2020-07-29T16:11:19.883" v="289" actId="790"/>
        <pc:sldMkLst>
          <pc:docMk/>
          <pc:sldMk cId="1633891919" sldId="1725"/>
        </pc:sldMkLst>
        <pc:spChg chg="mod">
          <ac:chgData name="Robert [Chillibreeze]" userId="8fe5ebfe-980d-441d-bbff-8c5265b810b8" providerId="ADAL" clId="{A14C866C-E3A8-4A0E-9B4B-ED0D3725B9D3}" dt="2020-07-29T16:11:19.878" v="284" actId="790"/>
          <ac:spMkLst>
            <pc:docMk/>
            <pc:sldMk cId="1633891919" sldId="1725"/>
            <ac:spMk id="2" creationId="{00000000-0000-0000-0000-000000000000}"/>
          </ac:spMkLst>
        </pc:spChg>
      </pc:sldChg>
      <pc:sldChg chg="modSp mod modNotes">
        <pc:chgData name="Robert [Chillibreeze]" userId="8fe5ebfe-980d-441d-bbff-8c5265b810b8" providerId="ADAL" clId="{A14C866C-E3A8-4A0E-9B4B-ED0D3725B9D3}" dt="2020-07-29T16:11:19.908" v="307" actId="790"/>
        <pc:sldMkLst>
          <pc:docMk/>
          <pc:sldMk cId="3221091382" sldId="1726"/>
        </pc:sldMkLst>
        <pc:spChg chg="mod">
          <ac:chgData name="Robert [Chillibreeze]" userId="8fe5ebfe-980d-441d-bbff-8c5265b810b8" providerId="ADAL" clId="{A14C866C-E3A8-4A0E-9B4B-ED0D3725B9D3}" dt="2020-07-29T16:11:19.895" v="300" actId="790"/>
          <ac:spMkLst>
            <pc:docMk/>
            <pc:sldMk cId="3221091382" sldId="1726"/>
            <ac:spMk id="5" creationId="{BD3B1B8E-3655-4C9B-9D24-624894F2ECE2}"/>
          </ac:spMkLst>
        </pc:spChg>
        <pc:spChg chg="mod">
          <ac:chgData name="Robert [Chillibreeze]" userId="8fe5ebfe-980d-441d-bbff-8c5265b810b8" providerId="ADAL" clId="{A14C866C-E3A8-4A0E-9B4B-ED0D3725B9D3}" dt="2020-07-29T16:11:19.902" v="301" actId="790"/>
          <ac:spMkLst>
            <pc:docMk/>
            <pc:sldMk cId="3221091382" sldId="1726"/>
            <ac:spMk id="9" creationId="{47C43F36-8136-4BFA-B83C-B3121A7E3D6E}"/>
          </ac:spMkLst>
        </pc:spChg>
        <pc:spChg chg="mod">
          <ac:chgData name="Robert [Chillibreeze]" userId="8fe5ebfe-980d-441d-bbff-8c5265b810b8" providerId="ADAL" clId="{A14C866C-E3A8-4A0E-9B4B-ED0D3725B9D3}" dt="2020-07-29T16:11:19.903" v="302" actId="790"/>
          <ac:spMkLst>
            <pc:docMk/>
            <pc:sldMk cId="3221091382" sldId="1726"/>
            <ac:spMk id="11" creationId="{6413505A-5674-4746-88CB-4888FEFBA17E}"/>
          </ac:spMkLst>
        </pc:spChg>
        <pc:spChg chg="mod">
          <ac:chgData name="Robert [Chillibreeze]" userId="8fe5ebfe-980d-441d-bbff-8c5265b810b8" providerId="ADAL" clId="{A14C866C-E3A8-4A0E-9B4B-ED0D3725B9D3}" dt="2020-07-29T16:11:19.894" v="299" actId="790"/>
          <ac:spMkLst>
            <pc:docMk/>
            <pc:sldMk cId="3221091382" sldId="1726"/>
            <ac:spMk id="17" creationId="{00000000-0000-0000-0000-000000000000}"/>
          </ac:spMkLst>
        </pc:spChg>
      </pc:sldChg>
      <pc:sldChg chg="modSp mod modNotes">
        <pc:chgData name="Robert [Chillibreeze]" userId="8fe5ebfe-980d-441d-bbff-8c5265b810b8" providerId="ADAL" clId="{A14C866C-E3A8-4A0E-9B4B-ED0D3725B9D3}" dt="2020-07-29T16:11:19.932" v="327" actId="790"/>
        <pc:sldMkLst>
          <pc:docMk/>
          <pc:sldMk cId="3272564355" sldId="1727"/>
        </pc:sldMkLst>
        <pc:spChg chg="mod">
          <ac:chgData name="Robert [Chillibreeze]" userId="8fe5ebfe-980d-441d-bbff-8c5265b810b8" providerId="ADAL" clId="{A14C866C-E3A8-4A0E-9B4B-ED0D3725B9D3}" dt="2020-07-29T16:11:19.927" v="322" actId="790"/>
          <ac:spMkLst>
            <pc:docMk/>
            <pc:sldMk cId="3272564355" sldId="1727"/>
            <ac:spMk id="2" creationId="{00000000-0000-0000-0000-000000000000}"/>
          </ac:spMkLst>
        </pc:spChg>
      </pc:sldChg>
      <pc:sldChg chg="modSp mod modNotes">
        <pc:chgData name="Robert [Chillibreeze]" userId="8fe5ebfe-980d-441d-bbff-8c5265b810b8" providerId="ADAL" clId="{A14C866C-E3A8-4A0E-9B4B-ED0D3725B9D3}" dt="2020-07-29T16:11:19.952" v="346" actId="790"/>
        <pc:sldMkLst>
          <pc:docMk/>
          <pc:sldMk cId="948761037" sldId="1728"/>
        </pc:sldMkLst>
        <pc:spChg chg="mod">
          <ac:chgData name="Robert [Chillibreeze]" userId="8fe5ebfe-980d-441d-bbff-8c5265b810b8" providerId="ADAL" clId="{A14C866C-E3A8-4A0E-9B4B-ED0D3725B9D3}" dt="2020-07-29T16:11:19.945" v="340" actId="790"/>
          <ac:spMkLst>
            <pc:docMk/>
            <pc:sldMk cId="948761037" sldId="1728"/>
            <ac:spMk id="7" creationId="{A3410DB5-84FB-4D62-B706-36C801611F4A}"/>
          </ac:spMkLst>
        </pc:spChg>
        <pc:spChg chg="mod">
          <ac:chgData name="Robert [Chillibreeze]" userId="8fe5ebfe-980d-441d-bbff-8c5265b810b8" providerId="ADAL" clId="{A14C866C-E3A8-4A0E-9B4B-ED0D3725B9D3}" dt="2020-07-29T16:11:19.947" v="341" actId="790"/>
          <ac:spMkLst>
            <pc:docMk/>
            <pc:sldMk cId="948761037" sldId="1728"/>
            <ac:spMk id="9" creationId="{CA232A2A-5F72-4AB5-B978-E6E5A6C6A96B}"/>
          </ac:spMkLst>
        </pc:spChg>
        <pc:spChg chg="mod">
          <ac:chgData name="Robert [Chillibreeze]" userId="8fe5ebfe-980d-441d-bbff-8c5265b810b8" providerId="ADAL" clId="{A14C866C-E3A8-4A0E-9B4B-ED0D3725B9D3}" dt="2020-07-29T16:11:19.944" v="339" actId="790"/>
          <ac:spMkLst>
            <pc:docMk/>
            <pc:sldMk cId="948761037" sldId="1728"/>
            <ac:spMk id="17" creationId="{00000000-0000-0000-0000-000000000000}"/>
          </ac:spMkLst>
        </pc:spChg>
      </pc:sldChg>
      <pc:sldChg chg="modSp mod modNotes">
        <pc:chgData name="Robert [Chillibreeze]" userId="8fe5ebfe-980d-441d-bbff-8c5265b810b8" providerId="ADAL" clId="{A14C866C-E3A8-4A0E-9B4B-ED0D3725B9D3}" dt="2020-07-29T16:11:19.705" v="149" actId="790"/>
        <pc:sldMkLst>
          <pc:docMk/>
          <pc:sldMk cId="2906060374" sldId="1731"/>
        </pc:sldMkLst>
        <pc:spChg chg="mod">
          <ac:chgData name="Robert [Chillibreeze]" userId="8fe5ebfe-980d-441d-bbff-8c5265b810b8" providerId="ADAL" clId="{A14C866C-E3A8-4A0E-9B4B-ED0D3725B9D3}" dt="2020-07-29T16:11:19.697" v="142" actId="790"/>
          <ac:spMkLst>
            <pc:docMk/>
            <pc:sldMk cId="2906060374" sldId="1731"/>
            <ac:spMk id="9" creationId="{8D549099-411A-426C-A4ED-C64FED55941E}"/>
          </ac:spMkLst>
        </pc:spChg>
        <pc:spChg chg="mod">
          <ac:chgData name="Robert [Chillibreeze]" userId="8fe5ebfe-980d-441d-bbff-8c5265b810b8" providerId="ADAL" clId="{A14C866C-E3A8-4A0E-9B4B-ED0D3725B9D3}" dt="2020-07-29T16:11:19.699" v="143" actId="790"/>
          <ac:spMkLst>
            <pc:docMk/>
            <pc:sldMk cId="2906060374" sldId="1731"/>
            <ac:spMk id="13" creationId="{737974F4-AA35-4DF1-BAD0-12C67E06482C}"/>
          </ac:spMkLst>
        </pc:spChg>
        <pc:spChg chg="mod">
          <ac:chgData name="Robert [Chillibreeze]" userId="8fe5ebfe-980d-441d-bbff-8c5265b810b8" providerId="ADAL" clId="{A14C866C-E3A8-4A0E-9B4B-ED0D3725B9D3}" dt="2020-07-29T16:11:19.696" v="141" actId="790"/>
          <ac:spMkLst>
            <pc:docMk/>
            <pc:sldMk cId="2906060374" sldId="1731"/>
            <ac:spMk id="17" creationId="{00000000-0000-0000-0000-000000000000}"/>
          </ac:spMkLst>
        </pc:spChg>
        <pc:spChg chg="mod">
          <ac:chgData name="Robert [Chillibreeze]" userId="8fe5ebfe-980d-441d-bbff-8c5265b810b8" providerId="ADAL" clId="{A14C866C-E3A8-4A0E-9B4B-ED0D3725B9D3}" dt="2020-07-29T16:11:19.700" v="144" actId="790"/>
          <ac:spMkLst>
            <pc:docMk/>
            <pc:sldMk cId="2906060374" sldId="1731"/>
            <ac:spMk id="18" creationId="{6CFCA8F8-835F-4B56-9A88-69D49C663A7D}"/>
          </ac:spMkLst>
        </pc:spChg>
      </pc:sldChg>
      <pc:sldChg chg="modSp mod modNotes">
        <pc:chgData name="Robert [Chillibreeze]" userId="8fe5ebfe-980d-441d-bbff-8c5265b810b8" providerId="ADAL" clId="{A14C866C-E3A8-4A0E-9B4B-ED0D3725B9D3}" dt="2020-07-29T16:11:19.799" v="230" actId="790"/>
        <pc:sldMkLst>
          <pc:docMk/>
          <pc:sldMk cId="2936289883" sldId="1732"/>
        </pc:sldMkLst>
        <pc:spChg chg="mod">
          <ac:chgData name="Robert [Chillibreeze]" userId="8fe5ebfe-980d-441d-bbff-8c5265b810b8" providerId="ADAL" clId="{A14C866C-E3A8-4A0E-9B4B-ED0D3725B9D3}" dt="2020-07-29T16:11:19.794" v="225" actId="790"/>
          <ac:spMkLst>
            <pc:docMk/>
            <pc:sldMk cId="2936289883" sldId="1732"/>
            <ac:spMk id="6" creationId="{00000000-0000-0000-0000-000000000000}"/>
          </ac:spMkLst>
        </pc:spChg>
        <pc:spChg chg="mod">
          <ac:chgData name="Robert [Chillibreeze]" userId="8fe5ebfe-980d-441d-bbff-8c5265b810b8" providerId="ADAL" clId="{A14C866C-E3A8-4A0E-9B4B-ED0D3725B9D3}" dt="2020-07-29T16:11:19.792" v="224" actId="790"/>
          <ac:spMkLst>
            <pc:docMk/>
            <pc:sldMk cId="2936289883" sldId="1732"/>
            <ac:spMk id="17" creationId="{00000000-0000-0000-0000-000000000000}"/>
          </ac:spMkLst>
        </pc:spChg>
      </pc:sldChg>
      <pc:sldChg chg="modSp mod modNotes">
        <pc:chgData name="Robert [Chillibreeze]" userId="8fe5ebfe-980d-441d-bbff-8c5265b810b8" providerId="ADAL" clId="{A14C866C-E3A8-4A0E-9B4B-ED0D3725B9D3}" dt="2020-07-29T16:14:28.347" v="597" actId="962"/>
        <pc:sldMkLst>
          <pc:docMk/>
          <pc:sldMk cId="3360045161" sldId="1733"/>
        </pc:sldMkLst>
        <pc:spChg chg="mod">
          <ac:chgData name="Robert [Chillibreeze]" userId="8fe5ebfe-980d-441d-bbff-8c5265b810b8" providerId="ADAL" clId="{A14C866C-E3A8-4A0E-9B4B-ED0D3725B9D3}" dt="2020-07-29T16:11:19.886" v="291" actId="790"/>
          <ac:spMkLst>
            <pc:docMk/>
            <pc:sldMk cId="3360045161" sldId="1733"/>
            <ac:spMk id="3" creationId="{6D70134D-7C33-4779-B472-73053C36F6A0}"/>
          </ac:spMkLst>
        </pc:spChg>
        <pc:spChg chg="mod">
          <ac:chgData name="Robert [Chillibreeze]" userId="8fe5ebfe-980d-441d-bbff-8c5265b810b8" providerId="ADAL" clId="{A14C866C-E3A8-4A0E-9B4B-ED0D3725B9D3}" dt="2020-07-29T16:11:19.887" v="292" actId="790"/>
          <ac:spMkLst>
            <pc:docMk/>
            <pc:sldMk cId="3360045161" sldId="1733"/>
            <ac:spMk id="9" creationId="{1EA2B6A1-C7F9-47E6-9CA7-88AACA6F5CF9}"/>
          </ac:spMkLst>
        </pc:spChg>
        <pc:spChg chg="mod">
          <ac:chgData name="Robert [Chillibreeze]" userId="8fe5ebfe-980d-441d-bbff-8c5265b810b8" providerId="ADAL" clId="{A14C866C-E3A8-4A0E-9B4B-ED0D3725B9D3}" dt="2020-07-29T16:11:19.888" v="293" actId="790"/>
          <ac:spMkLst>
            <pc:docMk/>
            <pc:sldMk cId="3360045161" sldId="1733"/>
            <ac:spMk id="15" creationId="{EA55E825-F6DC-411B-AF2B-FC27ADB67BBC}"/>
          </ac:spMkLst>
        </pc:spChg>
        <pc:spChg chg="mod">
          <ac:chgData name="Robert [Chillibreeze]" userId="8fe5ebfe-980d-441d-bbff-8c5265b810b8" providerId="ADAL" clId="{A14C866C-E3A8-4A0E-9B4B-ED0D3725B9D3}" dt="2020-07-29T16:11:19.884" v="290" actId="790"/>
          <ac:spMkLst>
            <pc:docMk/>
            <pc:sldMk cId="3360045161" sldId="1733"/>
            <ac:spMk id="17" creationId="{00000000-0000-0000-0000-000000000000}"/>
          </ac:spMkLst>
        </pc:spChg>
        <pc:picChg chg="mod">
          <ac:chgData name="Robert [Chillibreeze]" userId="8fe5ebfe-980d-441d-bbff-8c5265b810b8" providerId="ADAL" clId="{A14C866C-E3A8-4A0E-9B4B-ED0D3725B9D3}" dt="2020-07-29T16:14:28.347" v="597" actId="962"/>
          <ac:picMkLst>
            <pc:docMk/>
            <pc:sldMk cId="3360045161" sldId="1733"/>
            <ac:picMk id="6" creationId="{690FF53A-AFCD-4019-81E1-201D0AA590F6}"/>
          </ac:picMkLst>
        </pc:picChg>
      </pc:sldChg>
      <pc:sldChg chg="modSp mod modNotes">
        <pc:chgData name="Robert [Chillibreeze]" userId="8fe5ebfe-980d-441d-bbff-8c5265b810b8" providerId="ADAL" clId="{A14C866C-E3A8-4A0E-9B4B-ED0D3725B9D3}" dt="2020-07-29T16:16:03.183" v="605" actId="962"/>
        <pc:sldMkLst>
          <pc:docMk/>
          <pc:sldMk cId="2095653383" sldId="1734"/>
        </pc:sldMkLst>
        <pc:spChg chg="mod">
          <ac:chgData name="Robert [Chillibreeze]" userId="8fe5ebfe-980d-441d-bbff-8c5265b810b8" providerId="ADAL" clId="{A14C866C-E3A8-4A0E-9B4B-ED0D3725B9D3}" dt="2020-07-29T16:15:55.445" v="599" actId="1076"/>
          <ac:spMkLst>
            <pc:docMk/>
            <pc:sldMk cId="2095653383" sldId="1734"/>
            <ac:spMk id="7" creationId="{DF5DA6C3-D262-418A-87C0-B6895664C675}"/>
          </ac:spMkLst>
        </pc:spChg>
        <pc:spChg chg="mod">
          <ac:chgData name="Robert [Chillibreeze]" userId="8fe5ebfe-980d-441d-bbff-8c5265b810b8" providerId="ADAL" clId="{A14C866C-E3A8-4A0E-9B4B-ED0D3725B9D3}" dt="2020-07-29T16:11:19.935" v="330" actId="790"/>
          <ac:spMkLst>
            <pc:docMk/>
            <pc:sldMk cId="2095653383" sldId="1734"/>
            <ac:spMk id="9" creationId="{67608FEC-1B91-4017-9ED6-CDB85AAC5113}"/>
          </ac:spMkLst>
        </pc:spChg>
        <pc:spChg chg="mod">
          <ac:chgData name="Robert [Chillibreeze]" userId="8fe5ebfe-980d-441d-bbff-8c5265b810b8" providerId="ADAL" clId="{A14C866C-E3A8-4A0E-9B4B-ED0D3725B9D3}" dt="2020-07-29T16:11:19.936" v="331" actId="790"/>
          <ac:spMkLst>
            <pc:docMk/>
            <pc:sldMk cId="2095653383" sldId="1734"/>
            <ac:spMk id="12" creationId="{5B2393D3-ED02-4A1F-BA08-7B2E6DBAD4B8}"/>
          </ac:spMkLst>
        </pc:spChg>
        <pc:spChg chg="mod">
          <ac:chgData name="Robert [Chillibreeze]" userId="8fe5ebfe-980d-441d-bbff-8c5265b810b8" providerId="ADAL" clId="{A14C866C-E3A8-4A0E-9B4B-ED0D3725B9D3}" dt="2020-07-29T16:11:19.937" v="332" actId="790"/>
          <ac:spMkLst>
            <pc:docMk/>
            <pc:sldMk cId="2095653383" sldId="1734"/>
            <ac:spMk id="15" creationId="{98A78F78-9D11-4FEF-8C21-59BA1542C08D}"/>
          </ac:spMkLst>
        </pc:spChg>
        <pc:spChg chg="mod">
          <ac:chgData name="Robert [Chillibreeze]" userId="8fe5ebfe-980d-441d-bbff-8c5265b810b8" providerId="ADAL" clId="{A14C866C-E3A8-4A0E-9B4B-ED0D3725B9D3}" dt="2020-07-29T16:11:19.933" v="328" actId="790"/>
          <ac:spMkLst>
            <pc:docMk/>
            <pc:sldMk cId="2095653383" sldId="1734"/>
            <ac:spMk id="17" creationId="{00000000-0000-0000-0000-000000000000}"/>
          </ac:spMkLst>
        </pc:spChg>
        <pc:spChg chg="mod">
          <ac:chgData name="Robert [Chillibreeze]" userId="8fe5ebfe-980d-441d-bbff-8c5265b810b8" providerId="ADAL" clId="{A14C866C-E3A8-4A0E-9B4B-ED0D3725B9D3}" dt="2020-07-29T16:11:19.938" v="333" actId="790"/>
          <ac:spMkLst>
            <pc:docMk/>
            <pc:sldMk cId="2095653383" sldId="1734"/>
            <ac:spMk id="19" creationId="{B0B8E070-3221-4506-B1B0-4F8E6673FADD}"/>
          </ac:spMkLst>
        </pc:spChg>
        <pc:picChg chg="mod">
          <ac:chgData name="Robert [Chillibreeze]" userId="8fe5ebfe-980d-441d-bbff-8c5265b810b8" providerId="ADAL" clId="{A14C866C-E3A8-4A0E-9B4B-ED0D3725B9D3}" dt="2020-07-29T16:16:03.183" v="605" actId="962"/>
          <ac:picMkLst>
            <pc:docMk/>
            <pc:sldMk cId="2095653383" sldId="1734"/>
            <ac:picMk id="8" creationId="{2E2D4F99-C322-4A64-9829-559020468A51}"/>
          </ac:picMkLst>
        </pc:picChg>
      </pc:sldChg>
      <pc:sldChg chg="modSp mod modNotes">
        <pc:chgData name="Robert [Chillibreeze]" userId="8fe5ebfe-980d-441d-bbff-8c5265b810b8" providerId="ADAL" clId="{A14C866C-E3A8-4A0E-9B4B-ED0D3725B9D3}" dt="2020-07-29T16:11:19.723" v="165" actId="790"/>
        <pc:sldMkLst>
          <pc:docMk/>
          <pc:sldMk cId="2318269709" sldId="1736"/>
        </pc:sldMkLst>
        <pc:spChg chg="mod">
          <ac:chgData name="Robert [Chillibreeze]" userId="8fe5ebfe-980d-441d-bbff-8c5265b810b8" providerId="ADAL" clId="{A14C866C-E3A8-4A0E-9B4B-ED0D3725B9D3}" dt="2020-07-29T16:11:19.716" v="158" actId="790"/>
          <ac:spMkLst>
            <pc:docMk/>
            <pc:sldMk cId="2318269709" sldId="1736"/>
            <ac:spMk id="5" creationId="{3007AE01-ACAB-466D-B635-F6E3BE344E6B}"/>
          </ac:spMkLst>
        </pc:spChg>
        <pc:spChg chg="mod">
          <ac:chgData name="Robert [Chillibreeze]" userId="8fe5ebfe-980d-441d-bbff-8c5265b810b8" providerId="ADAL" clId="{A14C866C-E3A8-4A0E-9B4B-ED0D3725B9D3}" dt="2020-07-29T16:11:19.718" v="159" actId="790"/>
          <ac:spMkLst>
            <pc:docMk/>
            <pc:sldMk cId="2318269709" sldId="1736"/>
            <ac:spMk id="9" creationId="{9D788CCE-3E74-4AC9-8AFA-940E8A5DFA0F}"/>
          </ac:spMkLst>
        </pc:spChg>
        <pc:spChg chg="mod">
          <ac:chgData name="Robert [Chillibreeze]" userId="8fe5ebfe-980d-441d-bbff-8c5265b810b8" providerId="ADAL" clId="{A14C866C-E3A8-4A0E-9B4B-ED0D3725B9D3}" dt="2020-07-29T16:11:19.719" v="160" actId="790"/>
          <ac:spMkLst>
            <pc:docMk/>
            <pc:sldMk cId="2318269709" sldId="1736"/>
            <ac:spMk id="12" creationId="{10967805-8E72-4B9E-BC40-450C15DF19AC}"/>
          </ac:spMkLst>
        </pc:spChg>
        <pc:spChg chg="mod">
          <ac:chgData name="Robert [Chillibreeze]" userId="8fe5ebfe-980d-441d-bbff-8c5265b810b8" providerId="ADAL" clId="{A14C866C-E3A8-4A0E-9B4B-ED0D3725B9D3}" dt="2020-07-29T16:11:19.715" v="157" actId="790"/>
          <ac:spMkLst>
            <pc:docMk/>
            <pc:sldMk cId="2318269709" sldId="1736"/>
            <ac:spMk id="17" creationId="{00000000-0000-0000-0000-000000000000}"/>
          </ac:spMkLst>
        </pc:spChg>
      </pc:sldChg>
      <pc:sldChg chg="modSp mod modNotes">
        <pc:chgData name="Robert [Chillibreeze]" userId="8fe5ebfe-980d-441d-bbff-8c5265b810b8" providerId="ADAL" clId="{A14C866C-E3A8-4A0E-9B4B-ED0D3725B9D3}" dt="2020-07-29T16:11:19.731" v="172" actId="790"/>
        <pc:sldMkLst>
          <pc:docMk/>
          <pc:sldMk cId="4117698027" sldId="1737"/>
        </pc:sldMkLst>
        <pc:spChg chg="mod">
          <ac:chgData name="Robert [Chillibreeze]" userId="8fe5ebfe-980d-441d-bbff-8c5265b810b8" providerId="ADAL" clId="{A14C866C-E3A8-4A0E-9B4B-ED0D3725B9D3}" dt="2020-07-29T16:11:19.726" v="167" actId="790"/>
          <ac:spMkLst>
            <pc:docMk/>
            <pc:sldMk cId="4117698027" sldId="1737"/>
            <ac:spMk id="3" creationId="{A3104FE0-FB0E-4B31-A0B9-B933C819E5B6}"/>
          </ac:spMkLst>
        </pc:spChg>
        <pc:spChg chg="mod">
          <ac:chgData name="Robert [Chillibreeze]" userId="8fe5ebfe-980d-441d-bbff-8c5265b810b8" providerId="ADAL" clId="{A14C866C-E3A8-4A0E-9B4B-ED0D3725B9D3}" dt="2020-07-29T16:11:19.724" v="166" actId="790"/>
          <ac:spMkLst>
            <pc:docMk/>
            <pc:sldMk cId="4117698027" sldId="1737"/>
            <ac:spMk id="17" creationId="{00000000-0000-0000-0000-000000000000}"/>
          </ac:spMkLst>
        </pc:spChg>
      </pc:sldChg>
      <pc:sldChg chg="modSp mod modNotes">
        <pc:chgData name="Robert [Chillibreeze]" userId="8fe5ebfe-980d-441d-bbff-8c5265b810b8" providerId="ADAL" clId="{A14C866C-E3A8-4A0E-9B4B-ED0D3725B9D3}" dt="2020-07-29T16:11:19.815" v="245" actId="790"/>
        <pc:sldMkLst>
          <pc:docMk/>
          <pc:sldMk cId="1638741016" sldId="1738"/>
        </pc:sldMkLst>
        <pc:spChg chg="mod">
          <ac:chgData name="Robert [Chillibreeze]" userId="8fe5ebfe-980d-441d-bbff-8c5265b810b8" providerId="ADAL" clId="{A14C866C-E3A8-4A0E-9B4B-ED0D3725B9D3}" dt="2020-07-29T16:11:19.809" v="239" actId="790"/>
          <ac:spMkLst>
            <pc:docMk/>
            <pc:sldMk cId="1638741016" sldId="1738"/>
            <ac:spMk id="3" creationId="{DD041BCB-CA6C-47CF-8167-1FE4ECEDEFC6}"/>
          </ac:spMkLst>
        </pc:spChg>
        <pc:spChg chg="mod">
          <ac:chgData name="Robert [Chillibreeze]" userId="8fe5ebfe-980d-441d-bbff-8c5265b810b8" providerId="ADAL" clId="{A14C866C-E3A8-4A0E-9B4B-ED0D3725B9D3}" dt="2020-07-29T16:11:19.810" v="240" actId="790"/>
          <ac:spMkLst>
            <pc:docMk/>
            <pc:sldMk cId="1638741016" sldId="1738"/>
            <ac:spMk id="10" creationId="{54B8C2E5-0A34-4727-A617-A99BF5C94987}"/>
          </ac:spMkLst>
        </pc:spChg>
        <pc:spChg chg="mod">
          <ac:chgData name="Robert [Chillibreeze]" userId="8fe5ebfe-980d-441d-bbff-8c5265b810b8" providerId="ADAL" clId="{A14C866C-E3A8-4A0E-9B4B-ED0D3725B9D3}" dt="2020-07-29T16:11:19.807" v="238" actId="790"/>
          <ac:spMkLst>
            <pc:docMk/>
            <pc:sldMk cId="1638741016" sldId="1738"/>
            <ac:spMk id="17" creationId="{00000000-0000-0000-0000-000000000000}"/>
          </ac:spMkLst>
        </pc:spChg>
      </pc:sldChg>
      <pc:sldChg chg="modSp mod modNotes">
        <pc:chgData name="Robert [Chillibreeze]" userId="8fe5ebfe-980d-441d-bbff-8c5265b810b8" providerId="ADAL" clId="{A14C866C-E3A8-4A0E-9B4B-ED0D3725B9D3}" dt="2020-07-29T16:11:19.823" v="252" actId="790"/>
        <pc:sldMkLst>
          <pc:docMk/>
          <pc:sldMk cId="2222388693" sldId="1739"/>
        </pc:sldMkLst>
        <pc:spChg chg="mod">
          <ac:chgData name="Robert [Chillibreeze]" userId="8fe5ebfe-980d-441d-bbff-8c5265b810b8" providerId="ADAL" clId="{A14C866C-E3A8-4A0E-9B4B-ED0D3725B9D3}" dt="2020-07-29T16:11:19.818" v="247" actId="790"/>
          <ac:spMkLst>
            <pc:docMk/>
            <pc:sldMk cId="2222388693" sldId="1739"/>
            <ac:spMk id="8" creationId="{FF5D0DD1-7AFF-4AEC-8DE7-C4A4A66D7240}"/>
          </ac:spMkLst>
        </pc:spChg>
        <pc:spChg chg="mod">
          <ac:chgData name="Robert [Chillibreeze]" userId="8fe5ebfe-980d-441d-bbff-8c5265b810b8" providerId="ADAL" clId="{A14C866C-E3A8-4A0E-9B4B-ED0D3725B9D3}" dt="2020-07-29T16:11:19.816" v="246" actId="790"/>
          <ac:spMkLst>
            <pc:docMk/>
            <pc:sldMk cId="2222388693" sldId="1739"/>
            <ac:spMk id="17" creationId="{00000000-0000-0000-0000-000000000000}"/>
          </ac:spMkLst>
        </pc:spChg>
        <pc:picChg chg="mod">
          <ac:chgData name="Robert [Chillibreeze]" userId="8fe5ebfe-980d-441d-bbff-8c5265b810b8" providerId="ADAL" clId="{A14C866C-E3A8-4A0E-9B4B-ED0D3725B9D3}" dt="2020-07-29T16:11:11.268" v="116" actId="962"/>
          <ac:picMkLst>
            <pc:docMk/>
            <pc:sldMk cId="2222388693" sldId="1739"/>
            <ac:picMk id="4" creationId="{D2287638-E1A1-472A-B757-22E94D7D2252}"/>
          </ac:picMkLst>
        </pc:picChg>
      </pc:sldChg>
      <pc:sldChg chg="modSp mod modNotes">
        <pc:chgData name="Robert [Chillibreeze]" userId="8fe5ebfe-980d-441d-bbff-8c5265b810b8" providerId="ADAL" clId="{A14C866C-E3A8-4A0E-9B4B-ED0D3725B9D3}" dt="2020-07-29T16:13:31.828" v="575" actId="962"/>
        <pc:sldMkLst>
          <pc:docMk/>
          <pc:sldMk cId="2453990461" sldId="1740"/>
        </pc:sldMkLst>
        <pc:spChg chg="mod">
          <ac:chgData name="Robert [Chillibreeze]" userId="8fe5ebfe-980d-441d-bbff-8c5265b810b8" providerId="ADAL" clId="{A14C866C-E3A8-4A0E-9B4B-ED0D3725B9D3}" dt="2020-07-29T16:11:19.832" v="255" actId="790"/>
          <ac:spMkLst>
            <pc:docMk/>
            <pc:sldMk cId="2453990461" sldId="1740"/>
            <ac:spMk id="9" creationId="{9201D00A-5163-4979-9D46-16B391BE129C}"/>
          </ac:spMkLst>
        </pc:spChg>
        <pc:spChg chg="mod">
          <ac:chgData name="Robert [Chillibreeze]" userId="8fe5ebfe-980d-441d-bbff-8c5265b810b8" providerId="ADAL" clId="{A14C866C-E3A8-4A0E-9B4B-ED0D3725B9D3}" dt="2020-07-29T16:11:19.825" v="254" actId="790"/>
          <ac:spMkLst>
            <pc:docMk/>
            <pc:sldMk cId="2453990461" sldId="1740"/>
            <ac:spMk id="11" creationId="{CFAE5C36-9EF3-45BD-B93F-B1855E350A1D}"/>
          </ac:spMkLst>
        </pc:spChg>
        <pc:spChg chg="mod">
          <ac:chgData name="Robert [Chillibreeze]" userId="8fe5ebfe-980d-441d-bbff-8c5265b810b8" providerId="ADAL" clId="{A14C866C-E3A8-4A0E-9B4B-ED0D3725B9D3}" dt="2020-07-29T16:11:19.824" v="253" actId="790"/>
          <ac:spMkLst>
            <pc:docMk/>
            <pc:sldMk cId="2453990461" sldId="1740"/>
            <ac:spMk id="17" creationId="{00000000-0000-0000-0000-000000000000}"/>
          </ac:spMkLst>
        </pc:spChg>
        <pc:picChg chg="mod">
          <ac:chgData name="Robert [Chillibreeze]" userId="8fe5ebfe-980d-441d-bbff-8c5265b810b8" providerId="ADAL" clId="{A14C866C-E3A8-4A0E-9B4B-ED0D3725B9D3}" dt="2020-07-29T16:13:31.828" v="575" actId="962"/>
          <ac:picMkLst>
            <pc:docMk/>
            <pc:sldMk cId="2453990461" sldId="1740"/>
            <ac:picMk id="5" creationId="{9B077536-0F45-47D4-9586-2960D6E2CE49}"/>
          </ac:picMkLst>
        </pc:picChg>
      </pc:sldChg>
      <pc:sldChg chg="modSp mod modNotes">
        <pc:chgData name="Robert [Chillibreeze]" userId="8fe5ebfe-980d-441d-bbff-8c5265b810b8" providerId="ADAL" clId="{A14C866C-E3A8-4A0E-9B4B-ED0D3725B9D3}" dt="2020-07-29T16:11:19.917" v="314" actId="790"/>
        <pc:sldMkLst>
          <pc:docMk/>
          <pc:sldMk cId="3833831878" sldId="1742"/>
        </pc:sldMkLst>
        <pc:spChg chg="mod">
          <ac:chgData name="Robert [Chillibreeze]" userId="8fe5ebfe-980d-441d-bbff-8c5265b810b8" providerId="ADAL" clId="{A14C866C-E3A8-4A0E-9B4B-ED0D3725B9D3}" dt="2020-07-29T16:11:19.912" v="309" actId="790"/>
          <ac:spMkLst>
            <pc:docMk/>
            <pc:sldMk cId="3833831878" sldId="1742"/>
            <ac:spMk id="4" creationId="{D4F996D1-74FD-48A9-BE6D-A8699153FDE2}"/>
          </ac:spMkLst>
        </pc:spChg>
        <pc:spChg chg="mod">
          <ac:chgData name="Robert [Chillibreeze]" userId="8fe5ebfe-980d-441d-bbff-8c5265b810b8" providerId="ADAL" clId="{A14C866C-E3A8-4A0E-9B4B-ED0D3725B9D3}" dt="2020-07-29T16:11:19.909" v="308" actId="790"/>
          <ac:spMkLst>
            <pc:docMk/>
            <pc:sldMk cId="3833831878" sldId="1742"/>
            <ac:spMk id="17" creationId="{00000000-0000-0000-0000-000000000000}"/>
          </ac:spMkLst>
        </pc:spChg>
      </pc:sldChg>
      <pc:sldChg chg="modSp mod modNotes">
        <pc:chgData name="Robert [Chillibreeze]" userId="8fe5ebfe-980d-441d-bbff-8c5265b810b8" providerId="ADAL" clId="{A14C866C-E3A8-4A0E-9B4B-ED0D3725B9D3}" dt="2020-07-29T16:11:19.926" v="321" actId="790"/>
        <pc:sldMkLst>
          <pc:docMk/>
          <pc:sldMk cId="169390953" sldId="1743"/>
        </pc:sldMkLst>
        <pc:spChg chg="mod">
          <ac:chgData name="Robert [Chillibreeze]" userId="8fe5ebfe-980d-441d-bbff-8c5265b810b8" providerId="ADAL" clId="{A14C866C-E3A8-4A0E-9B4B-ED0D3725B9D3}" dt="2020-07-29T16:11:19.919" v="316" actId="790"/>
          <ac:spMkLst>
            <pc:docMk/>
            <pc:sldMk cId="169390953" sldId="1743"/>
            <ac:spMk id="4" creationId="{2F42F878-C3B2-4ACA-A605-CDF1EBDC3308}"/>
          </ac:spMkLst>
        </pc:spChg>
        <pc:spChg chg="mod">
          <ac:chgData name="Robert [Chillibreeze]" userId="8fe5ebfe-980d-441d-bbff-8c5265b810b8" providerId="ADAL" clId="{A14C866C-E3A8-4A0E-9B4B-ED0D3725B9D3}" dt="2020-07-29T16:11:19.918" v="315" actId="790"/>
          <ac:spMkLst>
            <pc:docMk/>
            <pc:sldMk cId="169390953" sldId="1743"/>
            <ac:spMk id="17" creationId="{00000000-0000-0000-0000-000000000000}"/>
          </ac:spMkLst>
        </pc:spChg>
      </pc:sldChg>
      <pc:sldChg chg="modSp mod modNotes">
        <pc:chgData name="Robert [Chillibreeze]" userId="8fe5ebfe-980d-441d-bbff-8c5265b810b8" providerId="ADAL" clId="{A14C866C-E3A8-4A0E-9B4B-ED0D3725B9D3}" dt="2020-07-29T16:11:19.961" v="354" actId="790"/>
        <pc:sldMkLst>
          <pc:docMk/>
          <pc:sldMk cId="1420315835" sldId="1744"/>
        </pc:sldMkLst>
        <pc:spChg chg="mod">
          <ac:chgData name="Robert [Chillibreeze]" userId="8fe5ebfe-980d-441d-bbff-8c5265b810b8" providerId="ADAL" clId="{A14C866C-E3A8-4A0E-9B4B-ED0D3725B9D3}" dt="2020-07-29T16:11:19.954" v="348" actId="790"/>
          <ac:spMkLst>
            <pc:docMk/>
            <pc:sldMk cId="1420315835" sldId="1744"/>
            <ac:spMk id="8" creationId="{46D34B89-B4A4-4344-9C9C-42B8C527223D}"/>
          </ac:spMkLst>
        </pc:spChg>
        <pc:spChg chg="mod">
          <ac:chgData name="Robert [Chillibreeze]" userId="8fe5ebfe-980d-441d-bbff-8c5265b810b8" providerId="ADAL" clId="{A14C866C-E3A8-4A0E-9B4B-ED0D3725B9D3}" dt="2020-07-29T16:11:19.956" v="349" actId="790"/>
          <ac:spMkLst>
            <pc:docMk/>
            <pc:sldMk cId="1420315835" sldId="1744"/>
            <ac:spMk id="12" creationId="{1DD73A71-0ED8-41C1-BDA5-0835599C3A52}"/>
          </ac:spMkLst>
        </pc:spChg>
        <pc:spChg chg="mod">
          <ac:chgData name="Robert [Chillibreeze]" userId="8fe5ebfe-980d-441d-bbff-8c5265b810b8" providerId="ADAL" clId="{A14C866C-E3A8-4A0E-9B4B-ED0D3725B9D3}" dt="2020-07-29T16:11:19.953" v="347" actId="790"/>
          <ac:spMkLst>
            <pc:docMk/>
            <pc:sldMk cId="1420315835" sldId="1744"/>
            <ac:spMk id="17" creationId="{00000000-0000-0000-0000-000000000000}"/>
          </ac:spMkLst>
        </pc:spChg>
      </pc:sldChg>
      <pc:sldChg chg="modSp mod modNotes">
        <pc:chgData name="Robert [Chillibreeze]" userId="8fe5ebfe-980d-441d-bbff-8c5265b810b8" providerId="ADAL" clId="{A14C866C-E3A8-4A0E-9B4B-ED0D3725B9D3}" dt="2020-07-29T16:11:19.971" v="363" actId="790"/>
        <pc:sldMkLst>
          <pc:docMk/>
          <pc:sldMk cId="744395235" sldId="1745"/>
        </pc:sldMkLst>
        <pc:spChg chg="mod">
          <ac:chgData name="Robert [Chillibreeze]" userId="8fe5ebfe-980d-441d-bbff-8c5265b810b8" providerId="ADAL" clId="{A14C866C-E3A8-4A0E-9B4B-ED0D3725B9D3}" dt="2020-07-29T16:11:19.963" v="356" actId="790"/>
          <ac:spMkLst>
            <pc:docMk/>
            <pc:sldMk cId="744395235" sldId="1745"/>
            <ac:spMk id="7" creationId="{3F688BE5-AE22-4D45-9496-8D53C33786B9}"/>
          </ac:spMkLst>
        </pc:spChg>
        <pc:spChg chg="mod">
          <ac:chgData name="Robert [Chillibreeze]" userId="8fe5ebfe-980d-441d-bbff-8c5265b810b8" providerId="ADAL" clId="{A14C866C-E3A8-4A0E-9B4B-ED0D3725B9D3}" dt="2020-07-29T16:11:19.964" v="357" actId="790"/>
          <ac:spMkLst>
            <pc:docMk/>
            <pc:sldMk cId="744395235" sldId="1745"/>
            <ac:spMk id="9" creationId="{8C814556-955D-438B-9B3E-F4708D84857A}"/>
          </ac:spMkLst>
        </pc:spChg>
        <pc:spChg chg="mod">
          <ac:chgData name="Robert [Chillibreeze]" userId="8fe5ebfe-980d-441d-bbff-8c5265b810b8" providerId="ADAL" clId="{A14C866C-E3A8-4A0E-9B4B-ED0D3725B9D3}" dt="2020-07-29T16:11:19.967" v="358" actId="790"/>
          <ac:spMkLst>
            <pc:docMk/>
            <pc:sldMk cId="744395235" sldId="1745"/>
            <ac:spMk id="10" creationId="{2B74C460-ABCF-4D60-8C3B-48C397047AA1}"/>
          </ac:spMkLst>
        </pc:spChg>
        <pc:spChg chg="mod">
          <ac:chgData name="Robert [Chillibreeze]" userId="8fe5ebfe-980d-441d-bbff-8c5265b810b8" providerId="ADAL" clId="{A14C866C-E3A8-4A0E-9B4B-ED0D3725B9D3}" dt="2020-07-29T16:11:19.962" v="355" actId="790"/>
          <ac:spMkLst>
            <pc:docMk/>
            <pc:sldMk cId="744395235" sldId="1745"/>
            <ac:spMk id="17" creationId="{00000000-0000-0000-0000-000000000000}"/>
          </ac:spMkLst>
        </pc:spChg>
      </pc:sldChg>
      <pc:sldChg chg="modSp mod modNotes">
        <pc:chgData name="Robert [Chillibreeze]" userId="8fe5ebfe-980d-441d-bbff-8c5265b810b8" providerId="ADAL" clId="{A14C866C-E3A8-4A0E-9B4B-ED0D3725B9D3}" dt="2020-07-29T16:11:19.979" v="370" actId="790"/>
        <pc:sldMkLst>
          <pc:docMk/>
          <pc:sldMk cId="4286386287" sldId="1746"/>
        </pc:sldMkLst>
        <pc:spChg chg="mod">
          <ac:chgData name="Robert [Chillibreeze]" userId="8fe5ebfe-980d-441d-bbff-8c5265b810b8" providerId="ADAL" clId="{A14C866C-E3A8-4A0E-9B4B-ED0D3725B9D3}" dt="2020-07-29T16:11:19.974" v="365" actId="790"/>
          <ac:spMkLst>
            <pc:docMk/>
            <pc:sldMk cId="4286386287" sldId="1746"/>
            <ac:spMk id="11" creationId="{3AF65D6D-A8EE-4FF2-8576-337EF8906905}"/>
          </ac:spMkLst>
        </pc:spChg>
        <pc:spChg chg="mod">
          <ac:chgData name="Robert [Chillibreeze]" userId="8fe5ebfe-980d-441d-bbff-8c5265b810b8" providerId="ADAL" clId="{A14C866C-E3A8-4A0E-9B4B-ED0D3725B9D3}" dt="2020-07-29T16:11:19.972" v="364" actId="790"/>
          <ac:spMkLst>
            <pc:docMk/>
            <pc:sldMk cId="4286386287" sldId="1746"/>
            <ac:spMk id="17" creationId="{00000000-0000-0000-0000-000000000000}"/>
          </ac:spMkLst>
        </pc:spChg>
      </pc:sldChg>
      <pc:sldChg chg="modSp mod modNotes">
        <pc:chgData name="Robert [Chillibreeze]" userId="8fe5ebfe-980d-441d-bbff-8c5265b810b8" providerId="ADAL" clId="{A14C866C-E3A8-4A0E-9B4B-ED0D3725B9D3}" dt="2020-07-29T16:11:19.846" v="266" actId="790"/>
        <pc:sldMkLst>
          <pc:docMk/>
          <pc:sldMk cId="147373596" sldId="1747"/>
        </pc:sldMkLst>
        <pc:spChg chg="mod">
          <ac:chgData name="Robert [Chillibreeze]" userId="8fe5ebfe-980d-441d-bbff-8c5265b810b8" providerId="ADAL" clId="{A14C866C-E3A8-4A0E-9B4B-ED0D3725B9D3}" dt="2020-07-29T16:11:19.841" v="261" actId="790"/>
          <ac:spMkLst>
            <pc:docMk/>
            <pc:sldMk cId="147373596" sldId="1747"/>
            <ac:spMk id="2" creationId="{00000000-0000-0000-0000-000000000000}"/>
          </ac:spMkLst>
        </pc:spChg>
      </pc:sldChg>
      <pc:sldChg chg="modSp mod modNotes">
        <pc:chgData name="Robert [Chillibreeze]" userId="8fe5ebfe-980d-441d-bbff-8c5265b810b8" providerId="ADAL" clId="{A14C866C-E3A8-4A0E-9B4B-ED0D3725B9D3}" dt="2020-07-29T16:14:04.276" v="583" actId="962"/>
        <pc:sldMkLst>
          <pc:docMk/>
          <pc:sldMk cId="1385595959" sldId="1748"/>
        </pc:sldMkLst>
        <pc:spChg chg="mod">
          <ac:chgData name="Robert [Chillibreeze]" userId="8fe5ebfe-980d-441d-bbff-8c5265b810b8" providerId="ADAL" clId="{A14C866C-E3A8-4A0E-9B4B-ED0D3725B9D3}" dt="2020-07-29T16:11:19.847" v="268" actId="790"/>
          <ac:spMkLst>
            <pc:docMk/>
            <pc:sldMk cId="1385595959" sldId="1748"/>
            <ac:spMk id="11" creationId="{C7D3CE94-1025-48B9-BA0C-FF293DA775A6}"/>
          </ac:spMkLst>
        </pc:spChg>
        <pc:spChg chg="mod">
          <ac:chgData name="Robert [Chillibreeze]" userId="8fe5ebfe-980d-441d-bbff-8c5265b810b8" providerId="ADAL" clId="{A14C866C-E3A8-4A0E-9B4B-ED0D3725B9D3}" dt="2020-07-29T16:11:19.849" v="269" actId="790"/>
          <ac:spMkLst>
            <pc:docMk/>
            <pc:sldMk cId="1385595959" sldId="1748"/>
            <ac:spMk id="12" creationId="{F2A68568-FA47-4EED-8056-83A870F1D836}"/>
          </ac:spMkLst>
        </pc:spChg>
        <pc:spChg chg="mod">
          <ac:chgData name="Robert [Chillibreeze]" userId="8fe5ebfe-980d-441d-bbff-8c5265b810b8" providerId="ADAL" clId="{A14C866C-E3A8-4A0E-9B4B-ED0D3725B9D3}" dt="2020-07-29T16:11:19.847" v="267" actId="790"/>
          <ac:spMkLst>
            <pc:docMk/>
            <pc:sldMk cId="1385595959" sldId="1748"/>
            <ac:spMk id="17" creationId="{00000000-0000-0000-0000-000000000000}"/>
          </ac:spMkLst>
        </pc:spChg>
        <pc:spChg chg="mod">
          <ac:chgData name="Robert [Chillibreeze]" userId="8fe5ebfe-980d-441d-bbff-8c5265b810b8" providerId="ADAL" clId="{A14C866C-E3A8-4A0E-9B4B-ED0D3725B9D3}" dt="2020-07-29T16:11:19.862" v="270" actId="790"/>
          <ac:spMkLst>
            <pc:docMk/>
            <pc:sldMk cId="1385595959" sldId="1748"/>
            <ac:spMk id="23" creationId="{92FD6F10-4B98-4722-A86C-BA7B66AE70A9}"/>
          </ac:spMkLst>
        </pc:spChg>
        <pc:spChg chg="mod">
          <ac:chgData name="Robert [Chillibreeze]" userId="8fe5ebfe-980d-441d-bbff-8c5265b810b8" providerId="ADAL" clId="{A14C866C-E3A8-4A0E-9B4B-ED0D3725B9D3}" dt="2020-07-29T16:11:19.864" v="271" actId="790"/>
          <ac:spMkLst>
            <pc:docMk/>
            <pc:sldMk cId="1385595959" sldId="1748"/>
            <ac:spMk id="24" creationId="{B36EEC07-BFAD-4053-8A24-B77E90798686}"/>
          </ac:spMkLst>
        </pc:spChg>
        <pc:spChg chg="mod">
          <ac:chgData name="Robert [Chillibreeze]" userId="8fe5ebfe-980d-441d-bbff-8c5265b810b8" providerId="ADAL" clId="{A14C866C-E3A8-4A0E-9B4B-ED0D3725B9D3}" dt="2020-07-29T16:11:19.865" v="272" actId="790"/>
          <ac:spMkLst>
            <pc:docMk/>
            <pc:sldMk cId="1385595959" sldId="1748"/>
            <ac:spMk id="28" creationId="{201AF16E-A783-42FA-B535-62137E539FC0}"/>
          </ac:spMkLst>
        </pc:spChg>
        <pc:spChg chg="mod">
          <ac:chgData name="Robert [Chillibreeze]" userId="8fe5ebfe-980d-441d-bbff-8c5265b810b8" providerId="ADAL" clId="{A14C866C-E3A8-4A0E-9B4B-ED0D3725B9D3}" dt="2020-07-29T16:11:19.866" v="273" actId="790"/>
          <ac:spMkLst>
            <pc:docMk/>
            <pc:sldMk cId="1385595959" sldId="1748"/>
            <ac:spMk id="32" creationId="{C5E129C6-29DE-41B4-B964-FF14D666DBE1}"/>
          </ac:spMkLst>
        </pc:spChg>
        <pc:spChg chg="mod">
          <ac:chgData name="Robert [Chillibreeze]" userId="8fe5ebfe-980d-441d-bbff-8c5265b810b8" providerId="ADAL" clId="{A14C866C-E3A8-4A0E-9B4B-ED0D3725B9D3}" dt="2020-07-29T16:11:19.868" v="274" actId="790"/>
          <ac:spMkLst>
            <pc:docMk/>
            <pc:sldMk cId="1385595959" sldId="1748"/>
            <ac:spMk id="33" creationId="{20D53542-1999-46A2-810E-D78D25EADB7A}"/>
          </ac:spMkLst>
        </pc:spChg>
        <pc:spChg chg="mod">
          <ac:chgData name="Robert [Chillibreeze]" userId="8fe5ebfe-980d-441d-bbff-8c5265b810b8" providerId="ADAL" clId="{A14C866C-E3A8-4A0E-9B4B-ED0D3725B9D3}" dt="2020-07-29T16:11:19.869" v="275" actId="790"/>
          <ac:spMkLst>
            <pc:docMk/>
            <pc:sldMk cId="1385595959" sldId="1748"/>
            <ac:spMk id="37" creationId="{AB4114C0-EC6C-49B4-A0CB-4116C3E6A146}"/>
          </ac:spMkLst>
        </pc:spChg>
        <pc:spChg chg="mod">
          <ac:chgData name="Robert [Chillibreeze]" userId="8fe5ebfe-980d-441d-bbff-8c5265b810b8" providerId="ADAL" clId="{A14C866C-E3A8-4A0E-9B4B-ED0D3725B9D3}" dt="2020-07-29T16:11:19.870" v="276" actId="790"/>
          <ac:spMkLst>
            <pc:docMk/>
            <pc:sldMk cId="1385595959" sldId="1748"/>
            <ac:spMk id="41" creationId="{0EFFF05F-0CA9-4F07-8966-09FDAFABD325}"/>
          </ac:spMkLst>
        </pc:spChg>
        <pc:spChg chg="mod">
          <ac:chgData name="Robert [Chillibreeze]" userId="8fe5ebfe-980d-441d-bbff-8c5265b810b8" providerId="ADAL" clId="{A14C866C-E3A8-4A0E-9B4B-ED0D3725B9D3}" dt="2020-07-29T16:11:19.871" v="277" actId="790"/>
          <ac:spMkLst>
            <pc:docMk/>
            <pc:sldMk cId="1385595959" sldId="1748"/>
            <ac:spMk id="42" creationId="{0DCE14CD-FEAD-4993-9CF6-421FBC024049}"/>
          </ac:spMkLst>
        </pc:spChg>
        <pc:spChg chg="mod">
          <ac:chgData name="Robert [Chillibreeze]" userId="8fe5ebfe-980d-441d-bbff-8c5265b810b8" providerId="ADAL" clId="{A14C866C-E3A8-4A0E-9B4B-ED0D3725B9D3}" dt="2020-07-29T16:11:19.872" v="278" actId="790"/>
          <ac:spMkLst>
            <pc:docMk/>
            <pc:sldMk cId="1385595959" sldId="1748"/>
            <ac:spMk id="46" creationId="{968CB912-B4E0-4FB8-B477-4367FF981A32}"/>
          </ac:spMkLst>
        </pc:spChg>
        <pc:picChg chg="mod">
          <ac:chgData name="Robert [Chillibreeze]" userId="8fe5ebfe-980d-441d-bbff-8c5265b810b8" providerId="ADAL" clId="{A14C866C-E3A8-4A0E-9B4B-ED0D3725B9D3}" dt="2020-07-29T16:14:04.276" v="583" actId="962"/>
          <ac:picMkLst>
            <pc:docMk/>
            <pc:sldMk cId="1385595959" sldId="1748"/>
            <ac:picMk id="68" creationId="{ED2207AD-84DE-4FA5-AC1C-C8FE5E574C3B}"/>
          </ac:picMkLst>
        </pc:picChg>
      </pc:sldChg>
      <pc:sldChg chg="modSp mod modNotes">
        <pc:chgData name="Robert [Chillibreeze]" userId="8fe5ebfe-980d-441d-bbff-8c5265b810b8" providerId="ADAL" clId="{A14C866C-E3A8-4A0E-9B4B-ED0D3725B9D3}" dt="2020-07-29T16:11:19.740" v="179" actId="790"/>
        <pc:sldMkLst>
          <pc:docMk/>
          <pc:sldMk cId="2431379323" sldId="1749"/>
        </pc:sldMkLst>
        <pc:spChg chg="mod">
          <ac:chgData name="Robert [Chillibreeze]" userId="8fe5ebfe-980d-441d-bbff-8c5265b810b8" providerId="ADAL" clId="{A14C866C-E3A8-4A0E-9B4B-ED0D3725B9D3}" dt="2020-07-29T16:11:19.732" v="173" actId="790"/>
          <ac:spMkLst>
            <pc:docMk/>
            <pc:sldMk cId="2431379323" sldId="1749"/>
            <ac:spMk id="2" creationId="{65CF1230-86E9-4A5B-8521-4C01BAEEBEAD}"/>
          </ac:spMkLst>
        </pc:spChg>
        <pc:spChg chg="mod">
          <ac:chgData name="Robert [Chillibreeze]" userId="8fe5ebfe-980d-441d-bbff-8c5265b810b8" providerId="ADAL" clId="{A14C866C-E3A8-4A0E-9B4B-ED0D3725B9D3}" dt="2020-07-29T16:11:19.734" v="174" actId="790"/>
          <ac:spMkLst>
            <pc:docMk/>
            <pc:sldMk cId="2431379323" sldId="1749"/>
            <ac:spMk id="6" creationId="{170DFA65-7CCD-4CB1-80BD-63FE0DEA69BE}"/>
          </ac:spMkLst>
        </pc:spChg>
        <pc:spChg chg="mod">
          <ac:chgData name="Robert [Chillibreeze]" userId="8fe5ebfe-980d-441d-bbff-8c5265b810b8" providerId="ADAL" clId="{A14C866C-E3A8-4A0E-9B4B-ED0D3725B9D3}" dt="2020-07-29T16:11:19.735" v="175" actId="790"/>
          <ac:spMkLst>
            <pc:docMk/>
            <pc:sldMk cId="2431379323" sldId="1749"/>
            <ac:spMk id="8" creationId="{4E0D6898-026B-4836-BB86-6C3AF10FB047}"/>
          </ac:spMkLst>
        </pc:spChg>
        <pc:picChg chg="mod">
          <ac:chgData name="Robert [Chillibreeze]" userId="8fe5ebfe-980d-441d-bbff-8c5265b810b8" providerId="ADAL" clId="{A14C866C-E3A8-4A0E-9B4B-ED0D3725B9D3}" dt="2020-07-29T16:08:53.434" v="46" actId="962"/>
          <ac:picMkLst>
            <pc:docMk/>
            <pc:sldMk cId="2431379323" sldId="1749"/>
            <ac:picMk id="21" creationId="{CA4CB434-3E20-42E9-A97B-6395D8B7F7F7}"/>
          </ac:picMkLst>
        </pc:picChg>
      </pc:sldChg>
      <pc:sldChg chg="modSp mod modNotes">
        <pc:chgData name="Robert [Chillibreeze]" userId="8fe5ebfe-980d-441d-bbff-8c5265b810b8" providerId="ADAL" clId="{A14C866C-E3A8-4A0E-9B4B-ED0D3725B9D3}" dt="2020-07-29T16:20:36.603" v="606" actId="962"/>
        <pc:sldMkLst>
          <pc:docMk/>
          <pc:sldMk cId="965140755" sldId="1760"/>
        </pc:sldMkLst>
        <pc:spChg chg="mod">
          <ac:chgData name="Robert [Chillibreeze]" userId="8fe5ebfe-980d-441d-bbff-8c5265b810b8" providerId="ADAL" clId="{A14C866C-E3A8-4A0E-9B4B-ED0D3725B9D3}" dt="2020-07-29T16:20:36.603" v="606" actId="962"/>
          <ac:spMkLst>
            <pc:docMk/>
            <pc:sldMk cId="965140755" sldId="1760"/>
            <ac:spMk id="7" creationId="{73B653DE-D8A1-4E49-B567-153E2CD504CF}"/>
          </ac:spMkLst>
        </pc:spChg>
        <pc:spChg chg="mod">
          <ac:chgData name="Robert [Chillibreeze]" userId="8fe5ebfe-980d-441d-bbff-8c5265b810b8" providerId="ADAL" clId="{A14C866C-E3A8-4A0E-9B4B-ED0D3725B9D3}" dt="2020-07-29T16:11:19.986" v="377" actId="790"/>
          <ac:spMkLst>
            <pc:docMk/>
            <pc:sldMk cId="965140755" sldId="1760"/>
            <ac:spMk id="17" creationId="{00000000-0000-0000-0000-000000000000}"/>
          </ac:spMkLst>
        </pc:spChg>
      </pc:sldChg>
      <pc:sldChg chg="modSp mod modNotes">
        <pc:chgData name="Robert [Chillibreeze]" userId="8fe5ebfe-980d-441d-bbff-8c5265b810b8" providerId="ADAL" clId="{A14C866C-E3A8-4A0E-9B4B-ED0D3725B9D3}" dt="2020-07-29T16:11:19.985" v="376" actId="790"/>
        <pc:sldMkLst>
          <pc:docMk/>
          <pc:sldMk cId="3088007092" sldId="1761"/>
        </pc:sldMkLst>
        <pc:spChg chg="mod">
          <ac:chgData name="Robert [Chillibreeze]" userId="8fe5ebfe-980d-441d-bbff-8c5265b810b8" providerId="ADAL" clId="{A14C866C-E3A8-4A0E-9B4B-ED0D3725B9D3}" dt="2020-07-29T16:11:19.980" v="371" actId="790"/>
          <ac:spMkLst>
            <pc:docMk/>
            <pc:sldMk cId="3088007092" sldId="1761"/>
            <ac:spMk id="2" creationId="{00000000-0000-0000-0000-000000000000}"/>
          </ac:spMkLst>
        </pc:spChg>
      </pc:sldChg>
      <pc:sldChg chg="modSp mod modNotes">
        <pc:chgData name="Robert [Chillibreeze]" userId="8fe5ebfe-980d-441d-bbff-8c5265b810b8" providerId="ADAL" clId="{A14C866C-E3A8-4A0E-9B4B-ED0D3725B9D3}" dt="2020-07-29T16:11:19.761" v="195" actId="790"/>
        <pc:sldMkLst>
          <pc:docMk/>
          <pc:sldMk cId="2603138993" sldId="1775"/>
        </pc:sldMkLst>
        <pc:spChg chg="mod">
          <ac:chgData name="Robert [Chillibreeze]" userId="8fe5ebfe-980d-441d-bbff-8c5265b810b8" providerId="ADAL" clId="{A14C866C-E3A8-4A0E-9B4B-ED0D3725B9D3}" dt="2020-07-29T16:11:19.756" v="190" actId="790"/>
          <ac:spMkLst>
            <pc:docMk/>
            <pc:sldMk cId="2603138993" sldId="1775"/>
            <ac:spMk id="2" creationId="{65CF1230-86E9-4A5B-8521-4C01BAEEBEAD}"/>
          </ac:spMkLst>
        </pc:spChg>
        <pc:picChg chg="mod">
          <ac:chgData name="Robert [Chillibreeze]" userId="8fe5ebfe-980d-441d-bbff-8c5265b810b8" providerId="ADAL" clId="{A14C866C-E3A8-4A0E-9B4B-ED0D3725B9D3}" dt="2020-07-29T16:09:43.189" v="112" actId="962"/>
          <ac:picMkLst>
            <pc:docMk/>
            <pc:sldMk cId="2603138993" sldId="1775"/>
            <ac:picMk id="7" creationId="{7CC82DF1-A755-4136-8575-C33AC733F436}"/>
          </ac:picMkLst>
        </pc:picChg>
      </pc:sldChg>
      <pc:sldChg chg="modSp mod modNotes">
        <pc:chgData name="Robert [Chillibreeze]" userId="8fe5ebfe-980d-441d-bbff-8c5265b810b8" providerId="ADAL" clId="{A14C866C-E3A8-4A0E-9B4B-ED0D3725B9D3}" dt="2020-07-29T16:11:19.755" v="189" actId="790"/>
        <pc:sldMkLst>
          <pc:docMk/>
          <pc:sldMk cId="2659480807" sldId="1776"/>
        </pc:sldMkLst>
        <pc:spChg chg="mod">
          <ac:chgData name="Robert [Chillibreeze]" userId="8fe5ebfe-980d-441d-bbff-8c5265b810b8" providerId="ADAL" clId="{A14C866C-E3A8-4A0E-9B4B-ED0D3725B9D3}" dt="2020-07-29T16:11:19.741" v="180" actId="790"/>
          <ac:spMkLst>
            <pc:docMk/>
            <pc:sldMk cId="2659480807" sldId="1776"/>
            <ac:spMk id="2" creationId="{65CF1230-86E9-4A5B-8521-4C01BAEEBEAD}"/>
          </ac:spMkLst>
        </pc:spChg>
        <pc:spChg chg="mod">
          <ac:chgData name="Robert [Chillibreeze]" userId="8fe5ebfe-980d-441d-bbff-8c5265b810b8" providerId="ADAL" clId="{A14C866C-E3A8-4A0E-9B4B-ED0D3725B9D3}" dt="2020-07-29T16:11:19.742" v="181" actId="790"/>
          <ac:spMkLst>
            <pc:docMk/>
            <pc:sldMk cId="2659480807" sldId="1776"/>
            <ac:spMk id="7" creationId="{A18D4924-C9DF-4A8E-8587-8D6DCC104278}"/>
          </ac:spMkLst>
        </pc:spChg>
        <pc:spChg chg="mod">
          <ac:chgData name="Robert [Chillibreeze]" userId="8fe5ebfe-980d-441d-bbff-8c5265b810b8" providerId="ADAL" clId="{A14C866C-E3A8-4A0E-9B4B-ED0D3725B9D3}" dt="2020-07-29T16:11:19.745" v="183" actId="790"/>
          <ac:spMkLst>
            <pc:docMk/>
            <pc:sldMk cId="2659480807" sldId="1776"/>
            <ac:spMk id="10" creationId="{4DD13963-F653-4381-82D9-3F5DE64D1E0D}"/>
          </ac:spMkLst>
        </pc:spChg>
        <pc:spChg chg="mod">
          <ac:chgData name="Robert [Chillibreeze]" userId="8fe5ebfe-980d-441d-bbff-8c5265b810b8" providerId="ADAL" clId="{A14C866C-E3A8-4A0E-9B4B-ED0D3725B9D3}" dt="2020-07-29T16:11:19.743" v="182" actId="790"/>
          <ac:spMkLst>
            <pc:docMk/>
            <pc:sldMk cId="2659480807" sldId="1776"/>
            <ac:spMk id="12" creationId="{2BF3560C-085B-4FDB-80AA-2BDE52B44476}"/>
          </ac:spMkLst>
        </pc:spChg>
        <pc:spChg chg="mod">
          <ac:chgData name="Robert [Chillibreeze]" userId="8fe5ebfe-980d-441d-bbff-8c5265b810b8" providerId="ADAL" clId="{A14C866C-E3A8-4A0E-9B4B-ED0D3725B9D3}" dt="2020-07-29T16:11:19.747" v="184" actId="790"/>
          <ac:spMkLst>
            <pc:docMk/>
            <pc:sldMk cId="2659480807" sldId="1776"/>
            <ac:spMk id="15" creationId="{BB56503E-A4D9-4825-9C8D-EC71D9F39D5B}"/>
          </ac:spMkLst>
        </pc:spChg>
      </pc:sldChg>
      <pc:sldChg chg="modSp mod modNotes">
        <pc:chgData name="Robert [Chillibreeze]" userId="8fe5ebfe-980d-441d-bbff-8c5265b810b8" providerId="ADAL" clId="{A14C866C-E3A8-4A0E-9B4B-ED0D3725B9D3}" dt="2020-07-29T16:11:19.768" v="201" actId="790"/>
        <pc:sldMkLst>
          <pc:docMk/>
          <pc:sldMk cId="549655461" sldId="1777"/>
        </pc:sldMkLst>
        <pc:spChg chg="mod">
          <ac:chgData name="Robert [Chillibreeze]" userId="8fe5ebfe-980d-441d-bbff-8c5265b810b8" providerId="ADAL" clId="{A14C866C-E3A8-4A0E-9B4B-ED0D3725B9D3}" dt="2020-07-29T16:11:19.762" v="196" actId="790"/>
          <ac:spMkLst>
            <pc:docMk/>
            <pc:sldMk cId="549655461" sldId="1777"/>
            <ac:spMk id="2" creationId="{00000000-0000-0000-0000-000000000000}"/>
          </ac:spMkLst>
        </pc:spChg>
      </pc:sldChg>
      <pc:sldChg chg="modSp mod modNotes">
        <pc:chgData name="Robert [Chillibreeze]" userId="8fe5ebfe-980d-441d-bbff-8c5265b810b8" providerId="ADAL" clId="{A14C866C-E3A8-4A0E-9B4B-ED0D3725B9D3}" dt="2020-07-29T16:11:19.785" v="217" actId="790"/>
        <pc:sldMkLst>
          <pc:docMk/>
          <pc:sldMk cId="114987291" sldId="1778"/>
        </pc:sldMkLst>
        <pc:spChg chg="mod">
          <ac:chgData name="Robert [Chillibreeze]" userId="8fe5ebfe-980d-441d-bbff-8c5265b810b8" providerId="ADAL" clId="{A14C866C-E3A8-4A0E-9B4B-ED0D3725B9D3}" dt="2020-07-29T16:11:19.770" v="203" actId="790"/>
          <ac:spMkLst>
            <pc:docMk/>
            <pc:sldMk cId="114987291" sldId="1778"/>
            <ac:spMk id="3" creationId="{169A4E7D-ED16-4E11-9008-EA571505D48F}"/>
          </ac:spMkLst>
        </pc:spChg>
        <pc:spChg chg="mod">
          <ac:chgData name="Robert [Chillibreeze]" userId="8fe5ebfe-980d-441d-bbff-8c5265b810b8" providerId="ADAL" clId="{A14C866C-E3A8-4A0E-9B4B-ED0D3725B9D3}" dt="2020-07-29T16:11:19.772" v="204" actId="790"/>
          <ac:spMkLst>
            <pc:docMk/>
            <pc:sldMk cId="114987291" sldId="1778"/>
            <ac:spMk id="8" creationId="{689EB8F9-CB2E-47F9-8649-61FB9A439EBE}"/>
          </ac:spMkLst>
        </pc:spChg>
        <pc:spChg chg="mod">
          <ac:chgData name="Robert [Chillibreeze]" userId="8fe5ebfe-980d-441d-bbff-8c5265b810b8" providerId="ADAL" clId="{A14C866C-E3A8-4A0E-9B4B-ED0D3725B9D3}" dt="2020-07-29T16:11:19.773" v="205" actId="790"/>
          <ac:spMkLst>
            <pc:docMk/>
            <pc:sldMk cId="114987291" sldId="1778"/>
            <ac:spMk id="11" creationId="{1FDAC932-8FD0-4CE9-A532-B4FEDD05907D}"/>
          </ac:spMkLst>
        </pc:spChg>
        <pc:spChg chg="mod">
          <ac:chgData name="Robert [Chillibreeze]" userId="8fe5ebfe-980d-441d-bbff-8c5265b810b8" providerId="ADAL" clId="{A14C866C-E3A8-4A0E-9B4B-ED0D3725B9D3}" dt="2020-07-29T16:11:19.774" v="206" actId="790"/>
          <ac:spMkLst>
            <pc:docMk/>
            <pc:sldMk cId="114987291" sldId="1778"/>
            <ac:spMk id="12" creationId="{1482327E-1911-4BA1-8ECA-4142AD2CD732}"/>
          </ac:spMkLst>
        </pc:spChg>
        <pc:spChg chg="mod">
          <ac:chgData name="Robert [Chillibreeze]" userId="8fe5ebfe-980d-441d-bbff-8c5265b810b8" providerId="ADAL" clId="{A14C866C-E3A8-4A0E-9B4B-ED0D3725B9D3}" dt="2020-07-29T16:11:19.775" v="207" actId="790"/>
          <ac:spMkLst>
            <pc:docMk/>
            <pc:sldMk cId="114987291" sldId="1778"/>
            <ac:spMk id="13" creationId="{670F0557-A6B9-4646-9C0C-507750F5D63F}"/>
          </ac:spMkLst>
        </pc:spChg>
        <pc:spChg chg="mod">
          <ac:chgData name="Robert [Chillibreeze]" userId="8fe5ebfe-980d-441d-bbff-8c5265b810b8" providerId="ADAL" clId="{A14C866C-E3A8-4A0E-9B4B-ED0D3725B9D3}" dt="2020-07-29T16:11:19.776" v="208" actId="790"/>
          <ac:spMkLst>
            <pc:docMk/>
            <pc:sldMk cId="114987291" sldId="1778"/>
            <ac:spMk id="14" creationId="{ADD28995-BAF7-40B4-A3ED-712E2A57B398}"/>
          </ac:spMkLst>
        </pc:spChg>
        <pc:spChg chg="mod">
          <ac:chgData name="Robert [Chillibreeze]" userId="8fe5ebfe-980d-441d-bbff-8c5265b810b8" providerId="ADAL" clId="{A14C866C-E3A8-4A0E-9B4B-ED0D3725B9D3}" dt="2020-07-29T16:11:19.777" v="209" actId="790"/>
          <ac:spMkLst>
            <pc:docMk/>
            <pc:sldMk cId="114987291" sldId="1778"/>
            <ac:spMk id="15" creationId="{7087D5F8-A48F-4902-A280-9A973A69C41A}"/>
          </ac:spMkLst>
        </pc:spChg>
        <pc:spChg chg="mod">
          <ac:chgData name="Robert [Chillibreeze]" userId="8fe5ebfe-980d-441d-bbff-8c5265b810b8" providerId="ADAL" clId="{A14C866C-E3A8-4A0E-9B4B-ED0D3725B9D3}" dt="2020-07-29T16:11:19.778" v="210" actId="790"/>
          <ac:spMkLst>
            <pc:docMk/>
            <pc:sldMk cId="114987291" sldId="1778"/>
            <ac:spMk id="16" creationId="{8D60DF18-C036-4878-B84C-1C52A123238B}"/>
          </ac:spMkLst>
        </pc:spChg>
        <pc:spChg chg="mod">
          <ac:chgData name="Robert [Chillibreeze]" userId="8fe5ebfe-980d-441d-bbff-8c5265b810b8" providerId="ADAL" clId="{A14C866C-E3A8-4A0E-9B4B-ED0D3725B9D3}" dt="2020-07-29T16:11:19.769" v="202" actId="790"/>
          <ac:spMkLst>
            <pc:docMk/>
            <pc:sldMk cId="114987291" sldId="1778"/>
            <ac:spMk id="17" creationId="{00000000-0000-0000-0000-000000000000}"/>
          </ac:spMkLst>
        </pc:spChg>
        <pc:spChg chg="mod">
          <ac:chgData name="Robert [Chillibreeze]" userId="8fe5ebfe-980d-441d-bbff-8c5265b810b8" providerId="ADAL" clId="{A14C866C-E3A8-4A0E-9B4B-ED0D3725B9D3}" dt="2020-07-29T16:11:19.778" v="211" actId="790"/>
          <ac:spMkLst>
            <pc:docMk/>
            <pc:sldMk cId="114987291" sldId="1778"/>
            <ac:spMk id="18" creationId="{EC1123FD-1B98-4084-AC3E-75D83EE9D0D3}"/>
          </ac:spMkLst>
        </pc:spChg>
        <pc:spChg chg="mod">
          <ac:chgData name="Robert [Chillibreeze]" userId="8fe5ebfe-980d-441d-bbff-8c5265b810b8" providerId="ADAL" clId="{A14C866C-E3A8-4A0E-9B4B-ED0D3725B9D3}" dt="2020-07-29T16:11:19.780" v="212" actId="790"/>
          <ac:spMkLst>
            <pc:docMk/>
            <pc:sldMk cId="114987291" sldId="1778"/>
            <ac:spMk id="19" creationId="{AD303FF6-0551-401F-864B-A2C842DFC38D}"/>
          </ac:spMkLst>
        </pc:spChg>
      </pc:sldChg>
      <pc:sldMasterChg chg="delSldLayout modSldLayout">
        <pc:chgData name="Robert [Chillibreeze]" userId="8fe5ebfe-980d-441d-bbff-8c5265b810b8" providerId="ADAL" clId="{A14C866C-E3A8-4A0E-9B4B-ED0D3725B9D3}" dt="2020-07-30T10:43:57.690" v="643"/>
        <pc:sldMasterMkLst>
          <pc:docMk/>
          <pc:sldMasterMk cId="3263374804" sldId="2147484715"/>
        </pc:sldMasterMkLst>
        <pc:sldLayoutChg chg="addSp delSp modSp mod setBg">
          <pc:chgData name="Robert [Chillibreeze]" userId="8fe5ebfe-980d-441d-bbff-8c5265b810b8" providerId="ADAL" clId="{A14C866C-E3A8-4A0E-9B4B-ED0D3725B9D3}" dt="2020-07-30T10:35:15.067" v="624"/>
          <pc:sldLayoutMkLst>
            <pc:docMk/>
            <pc:sldMasterMk cId="3263374804" sldId="2147484715"/>
            <pc:sldLayoutMk cId="3039092324" sldId="2147484716"/>
          </pc:sldLayoutMkLst>
          <pc:picChg chg="add del mod">
            <ac:chgData name="Robert [Chillibreeze]" userId="8fe5ebfe-980d-441d-bbff-8c5265b810b8" providerId="ADAL" clId="{A14C866C-E3A8-4A0E-9B4B-ED0D3725B9D3}" dt="2020-07-30T10:35:00.262" v="622" actId="478"/>
            <ac:picMkLst>
              <pc:docMk/>
              <pc:sldMasterMk cId="3263374804" sldId="2147484715"/>
              <pc:sldLayoutMk cId="3039092324" sldId="2147484716"/>
              <ac:picMk id="4" creationId="{5C41CC4A-2991-4CD4-9053-74CF9377485A}"/>
            </ac:picMkLst>
          </pc:picChg>
          <pc:picChg chg="add del mod">
            <ac:chgData name="Robert [Chillibreeze]" userId="8fe5ebfe-980d-441d-bbff-8c5265b810b8" providerId="ADAL" clId="{A14C866C-E3A8-4A0E-9B4B-ED0D3725B9D3}" dt="2020-07-30T10:34:00.262" v="610" actId="1076"/>
            <ac:picMkLst>
              <pc:docMk/>
              <pc:sldMasterMk cId="3263374804" sldId="2147484715"/>
              <pc:sldLayoutMk cId="3039092324" sldId="2147484716"/>
              <ac:picMk id="9" creationId="{24E49EB3-84B2-4F97-99A6-898F30449605}"/>
            </ac:picMkLst>
          </pc:picChg>
        </pc:sldLayoutChg>
        <pc:sldLayoutChg chg="setBg">
          <pc:chgData name="Robert [Chillibreeze]" userId="8fe5ebfe-980d-441d-bbff-8c5265b810b8" providerId="ADAL" clId="{A14C866C-E3A8-4A0E-9B4B-ED0D3725B9D3}" dt="2020-07-30T10:43:57.690" v="643"/>
          <pc:sldLayoutMkLst>
            <pc:docMk/>
            <pc:sldMasterMk cId="3263374804" sldId="2147484715"/>
            <pc:sldLayoutMk cId="1004837167" sldId="2147484724"/>
          </pc:sldLayoutMkLst>
        </pc:sldLayoutChg>
        <pc:sldLayoutChg chg="setBg">
          <pc:chgData name="Robert [Chillibreeze]" userId="8fe5ebfe-980d-441d-bbff-8c5265b810b8" providerId="ADAL" clId="{A14C866C-E3A8-4A0E-9B4B-ED0D3725B9D3}" dt="2020-07-30T10:42:33.958" v="639"/>
          <pc:sldLayoutMkLst>
            <pc:docMk/>
            <pc:sldMasterMk cId="3263374804" sldId="2147484715"/>
            <pc:sldLayoutMk cId="3027335546" sldId="2147484727"/>
          </pc:sldLayoutMkLst>
        </pc:sldLayoutChg>
        <pc:sldLayoutChg chg="del">
          <pc:chgData name="Robert [Chillibreeze]" userId="8fe5ebfe-980d-441d-bbff-8c5265b810b8" providerId="ADAL" clId="{A14C866C-E3A8-4A0E-9B4B-ED0D3725B9D3}" dt="2020-07-30T10:35:55.425" v="629" actId="2696"/>
          <pc:sldLayoutMkLst>
            <pc:docMk/>
            <pc:sldMasterMk cId="3263374804" sldId="2147484715"/>
            <pc:sldLayoutMk cId="3285417793" sldId="2147484745"/>
          </pc:sldLayoutMkLst>
        </pc:sldLayoutChg>
        <pc:sldLayoutChg chg="del">
          <pc:chgData name="Robert [Chillibreeze]" userId="8fe5ebfe-980d-441d-bbff-8c5265b810b8" providerId="ADAL" clId="{A14C866C-E3A8-4A0E-9B4B-ED0D3725B9D3}" dt="2020-07-30T10:35:55.433" v="630" actId="2696"/>
          <pc:sldLayoutMkLst>
            <pc:docMk/>
            <pc:sldMasterMk cId="3263374804" sldId="2147484715"/>
            <pc:sldLayoutMk cId="3303871712" sldId="2147484746"/>
          </pc:sldLayoutMkLst>
        </pc:sldLayoutChg>
        <pc:sldLayoutChg chg="del">
          <pc:chgData name="Robert [Chillibreeze]" userId="8fe5ebfe-980d-441d-bbff-8c5265b810b8" providerId="ADAL" clId="{A14C866C-E3A8-4A0E-9B4B-ED0D3725B9D3}" dt="2020-07-30T10:35:55.440" v="631" actId="2696"/>
          <pc:sldLayoutMkLst>
            <pc:docMk/>
            <pc:sldMasterMk cId="3263374804" sldId="2147484715"/>
            <pc:sldLayoutMk cId="2926568176" sldId="2147484747"/>
          </pc:sldLayoutMkLst>
        </pc:sldLayoutChg>
        <pc:sldLayoutChg chg="del">
          <pc:chgData name="Robert [Chillibreeze]" userId="8fe5ebfe-980d-441d-bbff-8c5265b810b8" providerId="ADAL" clId="{A14C866C-E3A8-4A0E-9B4B-ED0D3725B9D3}" dt="2020-07-30T10:35:55.444" v="632" actId="2696"/>
          <pc:sldLayoutMkLst>
            <pc:docMk/>
            <pc:sldMasterMk cId="3263374804" sldId="2147484715"/>
            <pc:sldLayoutMk cId="2385208272" sldId="2147484748"/>
          </pc:sldLayoutMkLst>
        </pc:sldLayoutChg>
      </pc:sldMasterChg>
    </pc:docChg>
  </pc:docChgLst>
  <pc:docChgLst>
    <pc:chgData name="Moirangthem Suresh Singh [Chillibreeze]" userId="f06758bc-9008-4d0e-8b8a-e89442bfaf22" providerId="ADAL" clId="{23540A3F-C843-409B-8FC1-E702AEB09E25}"/>
    <pc:docChg chg="undo custSel modSld delSection">
      <pc:chgData name="Moirangthem Suresh Singh [Chillibreeze]" userId="f06758bc-9008-4d0e-8b8a-e89442bfaf22" providerId="ADAL" clId="{23540A3F-C843-409B-8FC1-E702AEB09E25}" dt="2020-07-29T13:00:08.989" v="188" actId="3064"/>
      <pc:docMkLst>
        <pc:docMk/>
      </pc:docMkLst>
      <pc:sldChg chg="modSp mod">
        <pc:chgData name="Moirangthem Suresh Singh [Chillibreeze]" userId="f06758bc-9008-4d0e-8b8a-e89442bfaf22" providerId="ADAL" clId="{23540A3F-C843-409B-8FC1-E702AEB09E25}" dt="2020-07-29T12:26:26.883" v="134" actId="465"/>
        <pc:sldMkLst>
          <pc:docMk/>
          <pc:sldMk cId="1793706927" sldId="1670"/>
        </pc:sldMkLst>
        <pc:spChg chg="mod">
          <ac:chgData name="Moirangthem Suresh Singh [Chillibreeze]" userId="f06758bc-9008-4d0e-8b8a-e89442bfaf22" providerId="ADAL" clId="{23540A3F-C843-409B-8FC1-E702AEB09E25}" dt="2020-07-29T12:26:20.126" v="131" actId="1076"/>
          <ac:spMkLst>
            <pc:docMk/>
            <pc:sldMk cId="1793706927" sldId="1670"/>
            <ac:spMk id="2" creationId="{193EB4EA-67DD-4487-91A5-ADF0CA130AB1}"/>
          </ac:spMkLst>
        </pc:spChg>
        <pc:spChg chg="mod">
          <ac:chgData name="Moirangthem Suresh Singh [Chillibreeze]" userId="f06758bc-9008-4d0e-8b8a-e89442bfaf22" providerId="ADAL" clId="{23540A3F-C843-409B-8FC1-E702AEB09E25}" dt="2020-07-28T14:09:50.140" v="4" actId="20577"/>
          <ac:spMkLst>
            <pc:docMk/>
            <pc:sldMk cId="1793706927" sldId="1670"/>
            <ac:spMk id="17" creationId="{00000000-0000-0000-0000-000000000000}"/>
          </ac:spMkLst>
        </pc:spChg>
        <pc:spChg chg="mod">
          <ac:chgData name="Moirangthem Suresh Singh [Chillibreeze]" userId="f06758bc-9008-4d0e-8b8a-e89442bfaf22" providerId="ADAL" clId="{23540A3F-C843-409B-8FC1-E702AEB09E25}" dt="2020-07-29T12:26:25.260" v="133" actId="465"/>
          <ac:spMkLst>
            <pc:docMk/>
            <pc:sldMk cId="1793706927" sldId="1670"/>
            <ac:spMk id="22" creationId="{37EBDD29-08BB-4843-9B0A-000797CD08F2}"/>
          </ac:spMkLst>
        </pc:spChg>
        <pc:spChg chg="mod">
          <ac:chgData name="Moirangthem Suresh Singh [Chillibreeze]" userId="f06758bc-9008-4d0e-8b8a-e89442bfaf22" providerId="ADAL" clId="{23540A3F-C843-409B-8FC1-E702AEB09E25}" dt="2020-07-29T12:26:25.260" v="133" actId="465"/>
          <ac:spMkLst>
            <pc:docMk/>
            <pc:sldMk cId="1793706927" sldId="1670"/>
            <ac:spMk id="23" creationId="{D779F6FA-C018-4B6F-BAB4-7A80EEFE61F9}"/>
          </ac:spMkLst>
        </pc:spChg>
        <pc:spChg chg="mod">
          <ac:chgData name="Moirangthem Suresh Singh [Chillibreeze]" userId="f06758bc-9008-4d0e-8b8a-e89442bfaf22" providerId="ADAL" clId="{23540A3F-C843-409B-8FC1-E702AEB09E25}" dt="2020-07-29T12:26:25.260" v="133" actId="465"/>
          <ac:spMkLst>
            <pc:docMk/>
            <pc:sldMk cId="1793706927" sldId="1670"/>
            <ac:spMk id="24" creationId="{6C50EE21-CF09-42B6-BA46-C2F64C81AFA1}"/>
          </ac:spMkLst>
        </pc:spChg>
        <pc:spChg chg="mod">
          <ac:chgData name="Moirangthem Suresh Singh [Chillibreeze]" userId="f06758bc-9008-4d0e-8b8a-e89442bfaf22" providerId="ADAL" clId="{23540A3F-C843-409B-8FC1-E702AEB09E25}" dt="2020-07-29T12:26:25.260" v="133" actId="465"/>
          <ac:spMkLst>
            <pc:docMk/>
            <pc:sldMk cId="1793706927" sldId="1670"/>
            <ac:spMk id="25" creationId="{F08CBD4C-812E-4751-AD43-7E6724883622}"/>
          </ac:spMkLst>
        </pc:spChg>
        <pc:spChg chg="mod">
          <ac:chgData name="Moirangthem Suresh Singh [Chillibreeze]" userId="f06758bc-9008-4d0e-8b8a-e89442bfaf22" providerId="ADAL" clId="{23540A3F-C843-409B-8FC1-E702AEB09E25}" dt="2020-07-29T12:26:22.194" v="132" actId="1076"/>
          <ac:spMkLst>
            <pc:docMk/>
            <pc:sldMk cId="1793706927" sldId="1670"/>
            <ac:spMk id="29" creationId="{5E59BC09-1DB5-47B4-A1FF-3F5A1A45D420}"/>
          </ac:spMkLst>
        </pc:spChg>
        <pc:picChg chg="mod">
          <ac:chgData name="Moirangthem Suresh Singh [Chillibreeze]" userId="f06758bc-9008-4d0e-8b8a-e89442bfaf22" providerId="ADAL" clId="{23540A3F-C843-409B-8FC1-E702AEB09E25}" dt="2020-07-29T12:26:20.126" v="131" actId="1076"/>
          <ac:picMkLst>
            <pc:docMk/>
            <pc:sldMk cId="1793706927" sldId="1670"/>
            <ac:picMk id="51" creationId="{FE69A105-89BB-4F1D-84A2-A3A85614C608}"/>
          </ac:picMkLst>
        </pc:picChg>
        <pc:picChg chg="mod">
          <ac:chgData name="Moirangthem Suresh Singh [Chillibreeze]" userId="f06758bc-9008-4d0e-8b8a-e89442bfaf22" providerId="ADAL" clId="{23540A3F-C843-409B-8FC1-E702AEB09E25}" dt="2020-07-29T12:26:26.883" v="134" actId="465"/>
          <ac:picMkLst>
            <pc:docMk/>
            <pc:sldMk cId="1793706927" sldId="1670"/>
            <ac:picMk id="53" creationId="{264A6C0E-E736-4052-BD97-B5F47D34E240}"/>
          </ac:picMkLst>
        </pc:picChg>
        <pc:picChg chg="mod">
          <ac:chgData name="Moirangthem Suresh Singh [Chillibreeze]" userId="f06758bc-9008-4d0e-8b8a-e89442bfaf22" providerId="ADAL" clId="{23540A3F-C843-409B-8FC1-E702AEB09E25}" dt="2020-07-29T12:26:26.883" v="134" actId="465"/>
          <ac:picMkLst>
            <pc:docMk/>
            <pc:sldMk cId="1793706927" sldId="1670"/>
            <ac:picMk id="55" creationId="{07529419-9C66-417C-89A8-883EC8A51523}"/>
          </ac:picMkLst>
        </pc:picChg>
        <pc:picChg chg="mod">
          <ac:chgData name="Moirangthem Suresh Singh [Chillibreeze]" userId="f06758bc-9008-4d0e-8b8a-e89442bfaf22" providerId="ADAL" clId="{23540A3F-C843-409B-8FC1-E702AEB09E25}" dt="2020-07-29T12:26:26.883" v="134" actId="465"/>
          <ac:picMkLst>
            <pc:docMk/>
            <pc:sldMk cId="1793706927" sldId="1670"/>
            <ac:picMk id="57" creationId="{B5F4CA06-67E0-42A9-8AA7-FD821332813E}"/>
          </ac:picMkLst>
        </pc:picChg>
        <pc:picChg chg="mod">
          <ac:chgData name="Moirangthem Suresh Singh [Chillibreeze]" userId="f06758bc-9008-4d0e-8b8a-e89442bfaf22" providerId="ADAL" clId="{23540A3F-C843-409B-8FC1-E702AEB09E25}" dt="2020-07-29T12:26:26.883" v="134" actId="465"/>
          <ac:picMkLst>
            <pc:docMk/>
            <pc:sldMk cId="1793706927" sldId="1670"/>
            <ac:picMk id="59" creationId="{49253184-C393-4EC1-BB47-E160210384BC}"/>
          </ac:picMkLst>
        </pc:picChg>
        <pc:picChg chg="mod">
          <ac:chgData name="Moirangthem Suresh Singh [Chillibreeze]" userId="f06758bc-9008-4d0e-8b8a-e89442bfaf22" providerId="ADAL" clId="{23540A3F-C843-409B-8FC1-E702AEB09E25}" dt="2020-07-29T12:26:22.194" v="132" actId="1076"/>
          <ac:picMkLst>
            <pc:docMk/>
            <pc:sldMk cId="1793706927" sldId="1670"/>
            <ac:picMk id="61" creationId="{177A0D29-FB2E-4931-BF68-2FABEFC2C78D}"/>
          </ac:picMkLst>
        </pc:picChg>
      </pc:sldChg>
      <pc:sldChg chg="delSp modSp mod">
        <pc:chgData name="Moirangthem Suresh Singh [Chillibreeze]" userId="f06758bc-9008-4d0e-8b8a-e89442bfaf22" providerId="ADAL" clId="{23540A3F-C843-409B-8FC1-E702AEB09E25}" dt="2020-07-29T12:28:27.635" v="161" actId="1582"/>
        <pc:sldMkLst>
          <pc:docMk/>
          <pc:sldMk cId="224013511" sldId="1720"/>
        </pc:sldMkLst>
        <pc:spChg chg="mod">
          <ac:chgData name="Moirangthem Suresh Singh [Chillibreeze]" userId="f06758bc-9008-4d0e-8b8a-e89442bfaf22" providerId="ADAL" clId="{23540A3F-C843-409B-8FC1-E702AEB09E25}" dt="2020-07-28T14:56:07.003" v="86" actId="962"/>
          <ac:spMkLst>
            <pc:docMk/>
            <pc:sldMk cId="224013511" sldId="1720"/>
            <ac:spMk id="2" creationId="{D5006B76-A565-41F8-A941-DCE4BD921C89}"/>
          </ac:spMkLst>
        </pc:spChg>
        <pc:spChg chg="del mod ord">
          <ac:chgData name="Moirangthem Suresh Singh [Chillibreeze]" userId="f06758bc-9008-4d0e-8b8a-e89442bfaf22" providerId="ADAL" clId="{23540A3F-C843-409B-8FC1-E702AEB09E25}" dt="2020-07-29T12:28:23.241" v="159" actId="478"/>
          <ac:spMkLst>
            <pc:docMk/>
            <pc:sldMk cId="224013511" sldId="1720"/>
            <ac:spMk id="3" creationId="{B3AB2A3B-70F9-49C0-A604-5A3232914788}"/>
          </ac:spMkLst>
        </pc:spChg>
        <pc:spChg chg="mod">
          <ac:chgData name="Moirangthem Suresh Singh [Chillibreeze]" userId="f06758bc-9008-4d0e-8b8a-e89442bfaf22" providerId="ADAL" clId="{23540A3F-C843-409B-8FC1-E702AEB09E25}" dt="2020-07-28T14:55:49.123" v="84" actId="13244"/>
          <ac:spMkLst>
            <pc:docMk/>
            <pc:sldMk cId="224013511" sldId="1720"/>
            <ac:spMk id="17" creationId="{00000000-0000-0000-0000-000000000000}"/>
          </ac:spMkLst>
        </pc:spChg>
        <pc:picChg chg="mod modCrop">
          <ac:chgData name="Moirangthem Suresh Singh [Chillibreeze]" userId="f06758bc-9008-4d0e-8b8a-e89442bfaf22" providerId="ADAL" clId="{23540A3F-C843-409B-8FC1-E702AEB09E25}" dt="2020-07-29T12:28:27.635" v="161" actId="1582"/>
          <ac:picMkLst>
            <pc:docMk/>
            <pc:sldMk cId="224013511" sldId="1720"/>
            <ac:picMk id="4" creationId="{D03AC2BF-9E11-4E80-BF5F-921CB91918E7}"/>
          </ac:picMkLst>
        </pc:picChg>
      </pc:sldChg>
      <pc:sldChg chg="modSp mod">
        <pc:chgData name="Moirangthem Suresh Singh [Chillibreeze]" userId="f06758bc-9008-4d0e-8b8a-e89442bfaf22" providerId="ADAL" clId="{23540A3F-C843-409B-8FC1-E702AEB09E25}" dt="2020-07-28T14:09:31.699" v="3" actId="20577"/>
        <pc:sldMkLst>
          <pc:docMk/>
          <pc:sldMk cId="2754656475" sldId="1721"/>
        </pc:sldMkLst>
        <pc:spChg chg="mod">
          <ac:chgData name="Moirangthem Suresh Singh [Chillibreeze]" userId="f06758bc-9008-4d0e-8b8a-e89442bfaf22" providerId="ADAL" clId="{23540A3F-C843-409B-8FC1-E702AEB09E25}" dt="2020-07-28T14:09:31.699" v="3" actId="20577"/>
          <ac:spMkLst>
            <pc:docMk/>
            <pc:sldMk cId="2754656475" sldId="1721"/>
            <ac:spMk id="2" creationId="{00000000-0000-0000-0000-000000000000}"/>
          </ac:spMkLst>
        </pc:spChg>
      </pc:sldChg>
      <pc:sldChg chg="modSp mod">
        <pc:chgData name="Moirangthem Suresh Singh [Chillibreeze]" userId="f06758bc-9008-4d0e-8b8a-e89442bfaf22" providerId="ADAL" clId="{23540A3F-C843-409B-8FC1-E702AEB09E25}" dt="2020-07-28T14:13:00.811" v="14" actId="20577"/>
        <pc:sldMkLst>
          <pc:docMk/>
          <pc:sldMk cId="973494851" sldId="1723"/>
        </pc:sldMkLst>
        <pc:spChg chg="mod">
          <ac:chgData name="Moirangthem Suresh Singh [Chillibreeze]" userId="f06758bc-9008-4d0e-8b8a-e89442bfaf22" providerId="ADAL" clId="{23540A3F-C843-409B-8FC1-E702AEB09E25}" dt="2020-07-28T14:13:00.811" v="14" actId="20577"/>
          <ac:spMkLst>
            <pc:docMk/>
            <pc:sldMk cId="973494851" sldId="1723"/>
            <ac:spMk id="2" creationId="{00000000-0000-0000-0000-000000000000}"/>
          </ac:spMkLst>
        </pc:spChg>
      </pc:sldChg>
      <pc:sldChg chg="delSp modSp mod">
        <pc:chgData name="Moirangthem Suresh Singh [Chillibreeze]" userId="f06758bc-9008-4d0e-8b8a-e89442bfaf22" providerId="ADAL" clId="{23540A3F-C843-409B-8FC1-E702AEB09E25}" dt="2020-07-29T12:27:36.339" v="146" actId="1582"/>
        <pc:sldMkLst>
          <pc:docMk/>
          <pc:sldMk cId="1748985861" sldId="1724"/>
        </pc:sldMkLst>
        <pc:spChg chg="del mod">
          <ac:chgData name="Moirangthem Suresh Singh [Chillibreeze]" userId="f06758bc-9008-4d0e-8b8a-e89442bfaf22" providerId="ADAL" clId="{23540A3F-C843-409B-8FC1-E702AEB09E25}" dt="2020-07-29T12:27:33.114" v="145" actId="478"/>
          <ac:spMkLst>
            <pc:docMk/>
            <pc:sldMk cId="1748985861" sldId="1724"/>
            <ac:spMk id="8" creationId="{B8002D87-05DD-4082-A779-AF6B0AF10D56}"/>
          </ac:spMkLst>
        </pc:spChg>
        <pc:spChg chg="mod">
          <ac:chgData name="Moirangthem Suresh Singh [Chillibreeze]" userId="f06758bc-9008-4d0e-8b8a-e89442bfaf22" providerId="ADAL" clId="{23540A3F-C843-409B-8FC1-E702AEB09E25}" dt="2020-07-28T15:00:25.981" v="93" actId="13244"/>
          <ac:spMkLst>
            <pc:docMk/>
            <pc:sldMk cId="1748985861" sldId="1724"/>
            <ac:spMk id="10" creationId="{629F61BE-B0FF-483F-8BC8-BD5AF631A189}"/>
          </ac:spMkLst>
        </pc:spChg>
        <pc:picChg chg="mod modCrop">
          <ac:chgData name="Moirangthem Suresh Singh [Chillibreeze]" userId="f06758bc-9008-4d0e-8b8a-e89442bfaf22" providerId="ADAL" clId="{23540A3F-C843-409B-8FC1-E702AEB09E25}" dt="2020-07-29T12:27:36.339" v="146" actId="1582"/>
          <ac:picMkLst>
            <pc:docMk/>
            <pc:sldMk cId="1748985861" sldId="1724"/>
            <ac:picMk id="4" creationId="{6825E45A-7CDA-4C17-831E-090058B2786D}"/>
          </ac:picMkLst>
        </pc:picChg>
      </pc:sldChg>
      <pc:sldChg chg="modSp mod">
        <pc:chgData name="Moirangthem Suresh Singh [Chillibreeze]" userId="f06758bc-9008-4d0e-8b8a-e89442bfaf22" providerId="ADAL" clId="{23540A3F-C843-409B-8FC1-E702AEB09E25}" dt="2020-07-29T12:57:04.736" v="173" actId="20577"/>
        <pc:sldMkLst>
          <pc:docMk/>
          <pc:sldMk cId="3272564355" sldId="1727"/>
        </pc:sldMkLst>
        <pc:spChg chg="mod">
          <ac:chgData name="Moirangthem Suresh Singh [Chillibreeze]" userId="f06758bc-9008-4d0e-8b8a-e89442bfaf22" providerId="ADAL" clId="{23540A3F-C843-409B-8FC1-E702AEB09E25}" dt="2020-07-29T12:57:04.736" v="173" actId="20577"/>
          <ac:spMkLst>
            <pc:docMk/>
            <pc:sldMk cId="3272564355" sldId="1727"/>
            <ac:spMk id="2" creationId="{00000000-0000-0000-0000-000000000000}"/>
          </ac:spMkLst>
        </pc:spChg>
      </pc:sldChg>
      <pc:sldChg chg="modSp mod">
        <pc:chgData name="Moirangthem Suresh Singh [Chillibreeze]" userId="f06758bc-9008-4d0e-8b8a-e89442bfaf22" providerId="ADAL" clId="{23540A3F-C843-409B-8FC1-E702AEB09E25}" dt="2020-07-28T14:52:26.766" v="80" actId="20577"/>
        <pc:sldMkLst>
          <pc:docMk/>
          <pc:sldMk cId="948761037" sldId="1728"/>
        </pc:sldMkLst>
        <pc:spChg chg="mod">
          <ac:chgData name="Moirangthem Suresh Singh [Chillibreeze]" userId="f06758bc-9008-4d0e-8b8a-e89442bfaf22" providerId="ADAL" clId="{23540A3F-C843-409B-8FC1-E702AEB09E25}" dt="2020-07-28T14:52:23.850" v="79"/>
          <ac:spMkLst>
            <pc:docMk/>
            <pc:sldMk cId="948761037" sldId="1728"/>
            <ac:spMk id="9" creationId="{CA232A2A-5F72-4AB5-B978-E6E5A6C6A96B}"/>
          </ac:spMkLst>
        </pc:spChg>
        <pc:spChg chg="mod">
          <ac:chgData name="Moirangthem Suresh Singh [Chillibreeze]" userId="f06758bc-9008-4d0e-8b8a-e89442bfaf22" providerId="ADAL" clId="{23540A3F-C843-409B-8FC1-E702AEB09E25}" dt="2020-07-28T14:52:26.766" v="80" actId="20577"/>
          <ac:spMkLst>
            <pc:docMk/>
            <pc:sldMk cId="948761037" sldId="1728"/>
            <ac:spMk id="17" creationId="{00000000-0000-0000-0000-000000000000}"/>
          </ac:spMkLst>
        </pc:spChg>
      </pc:sldChg>
      <pc:sldChg chg="modSp mod">
        <pc:chgData name="Moirangthem Suresh Singh [Chillibreeze]" userId="f06758bc-9008-4d0e-8b8a-e89442bfaf22" providerId="ADAL" clId="{23540A3F-C843-409B-8FC1-E702AEB09E25}" dt="2020-07-28T15:03:19.497" v="116" actId="20577"/>
        <pc:sldMkLst>
          <pc:docMk/>
          <pc:sldMk cId="3360045161" sldId="1733"/>
        </pc:sldMkLst>
        <pc:spChg chg="mod">
          <ac:chgData name="Moirangthem Suresh Singh [Chillibreeze]" userId="f06758bc-9008-4d0e-8b8a-e89442bfaf22" providerId="ADAL" clId="{23540A3F-C843-409B-8FC1-E702AEB09E25}" dt="2020-07-28T15:03:19.497" v="116" actId="20577"/>
          <ac:spMkLst>
            <pc:docMk/>
            <pc:sldMk cId="3360045161" sldId="1733"/>
            <ac:spMk id="3" creationId="{6D70134D-7C33-4779-B472-73053C36F6A0}"/>
          </ac:spMkLst>
        </pc:spChg>
      </pc:sldChg>
      <pc:sldChg chg="modSp mod">
        <pc:chgData name="Moirangthem Suresh Singh [Chillibreeze]" userId="f06758bc-9008-4d0e-8b8a-e89442bfaf22" providerId="ADAL" clId="{23540A3F-C843-409B-8FC1-E702AEB09E25}" dt="2020-07-29T12:54:20.550" v="167" actId="20577"/>
        <pc:sldMkLst>
          <pc:docMk/>
          <pc:sldMk cId="2318269709" sldId="1736"/>
        </pc:sldMkLst>
        <pc:spChg chg="mod">
          <ac:chgData name="Moirangthem Suresh Singh [Chillibreeze]" userId="f06758bc-9008-4d0e-8b8a-e89442bfaf22" providerId="ADAL" clId="{23540A3F-C843-409B-8FC1-E702AEB09E25}" dt="2020-07-29T12:54:20.550" v="167" actId="20577"/>
          <ac:spMkLst>
            <pc:docMk/>
            <pc:sldMk cId="2318269709" sldId="1736"/>
            <ac:spMk id="17" creationId="{00000000-0000-0000-0000-000000000000}"/>
          </ac:spMkLst>
        </pc:spChg>
        <pc:picChg chg="mod">
          <ac:chgData name="Moirangthem Suresh Singh [Chillibreeze]" userId="f06758bc-9008-4d0e-8b8a-e89442bfaf22" providerId="ADAL" clId="{23540A3F-C843-409B-8FC1-E702AEB09E25}" dt="2020-07-28T14:11:05.946" v="7" actId="962"/>
          <ac:picMkLst>
            <pc:docMk/>
            <pc:sldMk cId="2318269709" sldId="1736"/>
            <ac:picMk id="11" creationId="{291E7A0E-41C4-4C16-A104-EC984BD9FBD9}"/>
          </ac:picMkLst>
        </pc:picChg>
        <pc:picChg chg="mod">
          <ac:chgData name="Moirangthem Suresh Singh [Chillibreeze]" userId="f06758bc-9008-4d0e-8b8a-e89442bfaf22" providerId="ADAL" clId="{23540A3F-C843-409B-8FC1-E702AEB09E25}" dt="2020-07-28T14:56:40.332" v="90" actId="962"/>
          <ac:picMkLst>
            <pc:docMk/>
            <pc:sldMk cId="2318269709" sldId="1736"/>
            <ac:picMk id="31" creationId="{7847ED96-45D7-4D17-A1D5-86F00BA9D571}"/>
          </ac:picMkLst>
        </pc:picChg>
      </pc:sldChg>
      <pc:sldChg chg="delSp modSp mod">
        <pc:chgData name="Moirangthem Suresh Singh [Chillibreeze]" userId="f06758bc-9008-4d0e-8b8a-e89442bfaf22" providerId="ADAL" clId="{23540A3F-C843-409B-8FC1-E702AEB09E25}" dt="2020-07-29T12:54:08.862" v="164"/>
        <pc:sldMkLst>
          <pc:docMk/>
          <pc:sldMk cId="4117698027" sldId="1737"/>
        </pc:sldMkLst>
        <pc:spChg chg="mod">
          <ac:chgData name="Moirangthem Suresh Singh [Chillibreeze]" userId="f06758bc-9008-4d0e-8b8a-e89442bfaf22" providerId="ADAL" clId="{23540A3F-C843-409B-8FC1-E702AEB09E25}" dt="2020-07-28T14:58:25.940" v="91" actId="962"/>
          <ac:spMkLst>
            <pc:docMk/>
            <pc:sldMk cId="4117698027" sldId="1737"/>
            <ac:spMk id="3" creationId="{A3104FE0-FB0E-4B31-A0B9-B933C819E5B6}"/>
          </ac:spMkLst>
        </pc:spChg>
        <pc:spChg chg="del mod">
          <ac:chgData name="Moirangthem Suresh Singh [Chillibreeze]" userId="f06758bc-9008-4d0e-8b8a-e89442bfaf22" providerId="ADAL" clId="{23540A3F-C843-409B-8FC1-E702AEB09E25}" dt="2020-07-29T12:28:08.467" v="154" actId="478"/>
          <ac:spMkLst>
            <pc:docMk/>
            <pc:sldMk cId="4117698027" sldId="1737"/>
            <ac:spMk id="8" creationId="{7A363C8A-5ED2-40B6-B1F9-544D42124B6C}"/>
          </ac:spMkLst>
        </pc:spChg>
        <pc:spChg chg="mod">
          <ac:chgData name="Moirangthem Suresh Singh [Chillibreeze]" userId="f06758bc-9008-4d0e-8b8a-e89442bfaf22" providerId="ADAL" clId="{23540A3F-C843-409B-8FC1-E702AEB09E25}" dt="2020-07-29T12:54:08.862" v="164"/>
          <ac:spMkLst>
            <pc:docMk/>
            <pc:sldMk cId="4117698027" sldId="1737"/>
            <ac:spMk id="17" creationId="{00000000-0000-0000-0000-000000000000}"/>
          </ac:spMkLst>
        </pc:spChg>
        <pc:picChg chg="mod ord modCrop">
          <ac:chgData name="Moirangthem Suresh Singh [Chillibreeze]" userId="f06758bc-9008-4d0e-8b8a-e89442bfaf22" providerId="ADAL" clId="{23540A3F-C843-409B-8FC1-E702AEB09E25}" dt="2020-07-29T12:28:12.537" v="156" actId="1582"/>
          <ac:picMkLst>
            <pc:docMk/>
            <pc:sldMk cId="4117698027" sldId="1737"/>
            <ac:picMk id="4" creationId="{0D9EC550-8D17-477F-8639-45AD0B863709}"/>
          </ac:picMkLst>
        </pc:picChg>
      </pc:sldChg>
      <pc:sldChg chg="addSp delSp modSp mod">
        <pc:chgData name="Moirangthem Suresh Singh [Chillibreeze]" userId="f06758bc-9008-4d0e-8b8a-e89442bfaf22" providerId="ADAL" clId="{23540A3F-C843-409B-8FC1-E702AEB09E25}" dt="2020-07-29T12:56:20.738" v="172" actId="20577"/>
        <pc:sldMkLst>
          <pc:docMk/>
          <pc:sldMk cId="1638741016" sldId="1738"/>
        </pc:sldMkLst>
        <pc:spChg chg="mod">
          <ac:chgData name="Moirangthem Suresh Singh [Chillibreeze]" userId="f06758bc-9008-4d0e-8b8a-e89442bfaf22" providerId="ADAL" clId="{23540A3F-C843-409B-8FC1-E702AEB09E25}" dt="2020-07-28T15:00:47.891" v="95" actId="962"/>
          <ac:spMkLst>
            <pc:docMk/>
            <pc:sldMk cId="1638741016" sldId="1738"/>
            <ac:spMk id="3" creationId="{DD041BCB-CA6C-47CF-8167-1FE4ECEDEFC6}"/>
          </ac:spMkLst>
        </pc:spChg>
        <pc:spChg chg="mod">
          <ac:chgData name="Moirangthem Suresh Singh [Chillibreeze]" userId="f06758bc-9008-4d0e-8b8a-e89442bfaf22" providerId="ADAL" clId="{23540A3F-C843-409B-8FC1-E702AEB09E25}" dt="2020-07-28T14:14:52.401" v="30" actId="12788"/>
          <ac:spMkLst>
            <pc:docMk/>
            <pc:sldMk cId="1638741016" sldId="1738"/>
            <ac:spMk id="10" creationId="{54B8C2E5-0A34-4727-A617-A99BF5C94987}"/>
          </ac:spMkLst>
        </pc:spChg>
        <pc:spChg chg="mod">
          <ac:chgData name="Moirangthem Suresh Singh [Chillibreeze]" userId="f06758bc-9008-4d0e-8b8a-e89442bfaf22" providerId="ADAL" clId="{23540A3F-C843-409B-8FC1-E702AEB09E25}" dt="2020-07-29T12:56:20.738" v="172" actId="20577"/>
          <ac:spMkLst>
            <pc:docMk/>
            <pc:sldMk cId="1638741016" sldId="1738"/>
            <ac:spMk id="17" creationId="{00000000-0000-0000-0000-000000000000}"/>
          </ac:spMkLst>
        </pc:spChg>
        <pc:grpChg chg="add del mod">
          <ac:chgData name="Moirangthem Suresh Singh [Chillibreeze]" userId="f06758bc-9008-4d0e-8b8a-e89442bfaf22" providerId="ADAL" clId="{23540A3F-C843-409B-8FC1-E702AEB09E25}" dt="2020-07-28T15:05:57.297" v="130" actId="165"/>
          <ac:grpSpMkLst>
            <pc:docMk/>
            <pc:sldMk cId="1638741016" sldId="1738"/>
            <ac:grpSpMk id="2" creationId="{7191F921-0F9C-43DE-8D35-58F946E5B587}"/>
          </ac:grpSpMkLst>
        </pc:grpChg>
        <pc:picChg chg="mod ord topLvl">
          <ac:chgData name="Moirangthem Suresh Singh [Chillibreeze]" userId="f06758bc-9008-4d0e-8b8a-e89442bfaf22" providerId="ADAL" clId="{23540A3F-C843-409B-8FC1-E702AEB09E25}" dt="2020-07-28T15:05:57.297" v="130" actId="165"/>
          <ac:picMkLst>
            <pc:docMk/>
            <pc:sldMk cId="1638741016" sldId="1738"/>
            <ac:picMk id="4" creationId="{A6A52066-722B-4407-9023-F4EEC5A430F5}"/>
          </ac:picMkLst>
        </pc:picChg>
        <pc:picChg chg="mod ord topLvl">
          <ac:chgData name="Moirangthem Suresh Singh [Chillibreeze]" userId="f06758bc-9008-4d0e-8b8a-e89442bfaf22" providerId="ADAL" clId="{23540A3F-C843-409B-8FC1-E702AEB09E25}" dt="2020-07-28T15:05:57.297" v="130" actId="165"/>
          <ac:picMkLst>
            <pc:docMk/>
            <pc:sldMk cId="1638741016" sldId="1738"/>
            <ac:picMk id="5" creationId="{BAF6DC8B-0D9D-4D19-9EBC-A2A724FCEED4}"/>
          </ac:picMkLst>
        </pc:picChg>
      </pc:sldChg>
      <pc:sldChg chg="delSp modSp mod">
        <pc:chgData name="Moirangthem Suresh Singh [Chillibreeze]" userId="f06758bc-9008-4d0e-8b8a-e89442bfaf22" providerId="ADAL" clId="{23540A3F-C843-409B-8FC1-E702AEB09E25}" dt="2020-07-29T12:59:54.570" v="182" actId="3064"/>
        <pc:sldMkLst>
          <pc:docMk/>
          <pc:sldMk cId="2222388693" sldId="1739"/>
        </pc:sldMkLst>
        <pc:spChg chg="del mod">
          <ac:chgData name="Moirangthem Suresh Singh [Chillibreeze]" userId="f06758bc-9008-4d0e-8b8a-e89442bfaf22" providerId="ADAL" clId="{23540A3F-C843-409B-8FC1-E702AEB09E25}" dt="2020-07-29T12:27:12.953" v="139" actId="478"/>
          <ac:spMkLst>
            <pc:docMk/>
            <pc:sldMk cId="2222388693" sldId="1739"/>
            <ac:spMk id="3" creationId="{8AEA06F1-E5AD-450A-85C7-0BE720979E1E}"/>
          </ac:spMkLst>
        </pc:spChg>
        <pc:spChg chg="mod">
          <ac:chgData name="Moirangthem Suresh Singh [Chillibreeze]" userId="f06758bc-9008-4d0e-8b8a-e89442bfaf22" providerId="ADAL" clId="{23540A3F-C843-409B-8FC1-E702AEB09E25}" dt="2020-07-29T12:59:54.570" v="182" actId="3064"/>
          <ac:spMkLst>
            <pc:docMk/>
            <pc:sldMk cId="2222388693" sldId="1739"/>
            <ac:spMk id="8" creationId="{FF5D0DD1-7AFF-4AEC-8DE7-C4A4A66D7240}"/>
          </ac:spMkLst>
        </pc:spChg>
        <pc:picChg chg="mod modCrop">
          <ac:chgData name="Moirangthem Suresh Singh [Chillibreeze]" userId="f06758bc-9008-4d0e-8b8a-e89442bfaf22" providerId="ADAL" clId="{23540A3F-C843-409B-8FC1-E702AEB09E25}" dt="2020-07-29T12:27:17.132" v="141" actId="1582"/>
          <ac:picMkLst>
            <pc:docMk/>
            <pc:sldMk cId="2222388693" sldId="1739"/>
            <ac:picMk id="4" creationId="{D2287638-E1A1-472A-B757-22E94D7D2252}"/>
          </ac:picMkLst>
        </pc:picChg>
      </pc:sldChg>
      <pc:sldChg chg="modSp mod">
        <pc:chgData name="Moirangthem Suresh Singh [Chillibreeze]" userId="f06758bc-9008-4d0e-8b8a-e89442bfaf22" providerId="ADAL" clId="{23540A3F-C843-409B-8FC1-E702AEB09E25}" dt="2020-07-29T13:00:08.989" v="188" actId="3064"/>
        <pc:sldMkLst>
          <pc:docMk/>
          <pc:sldMk cId="2453990461" sldId="1740"/>
        </pc:sldMkLst>
        <pc:spChg chg="mod">
          <ac:chgData name="Moirangthem Suresh Singh [Chillibreeze]" userId="f06758bc-9008-4d0e-8b8a-e89442bfaf22" providerId="ADAL" clId="{23540A3F-C843-409B-8FC1-E702AEB09E25}" dt="2020-07-28T15:01:55.092" v="113" actId="12789"/>
          <ac:spMkLst>
            <pc:docMk/>
            <pc:sldMk cId="2453990461" sldId="1740"/>
            <ac:spMk id="9" creationId="{9201D00A-5163-4979-9D46-16B391BE129C}"/>
          </ac:spMkLst>
        </pc:spChg>
        <pc:spChg chg="mod">
          <ac:chgData name="Moirangthem Suresh Singh [Chillibreeze]" userId="f06758bc-9008-4d0e-8b8a-e89442bfaf22" providerId="ADAL" clId="{23540A3F-C843-409B-8FC1-E702AEB09E25}" dt="2020-07-29T13:00:08.989" v="188" actId="3064"/>
          <ac:spMkLst>
            <pc:docMk/>
            <pc:sldMk cId="2453990461" sldId="1740"/>
            <ac:spMk id="11" creationId="{CFAE5C36-9EF3-45BD-B93F-B1855E350A1D}"/>
          </ac:spMkLst>
        </pc:spChg>
        <pc:spChg chg="mod">
          <ac:chgData name="Moirangthem Suresh Singh [Chillibreeze]" userId="f06758bc-9008-4d0e-8b8a-e89442bfaf22" providerId="ADAL" clId="{23540A3F-C843-409B-8FC1-E702AEB09E25}" dt="2020-07-28T14:38:11.511" v="33" actId="20577"/>
          <ac:spMkLst>
            <pc:docMk/>
            <pc:sldMk cId="2453990461" sldId="1740"/>
            <ac:spMk id="17" creationId="{00000000-0000-0000-0000-000000000000}"/>
          </ac:spMkLst>
        </pc:spChg>
        <pc:picChg chg="mod">
          <ac:chgData name="Moirangthem Suresh Singh [Chillibreeze]" userId="f06758bc-9008-4d0e-8b8a-e89442bfaf22" providerId="ADAL" clId="{23540A3F-C843-409B-8FC1-E702AEB09E25}" dt="2020-07-28T15:02:11.197" v="115" actId="962"/>
          <ac:picMkLst>
            <pc:docMk/>
            <pc:sldMk cId="2453990461" sldId="1740"/>
            <ac:picMk id="5" creationId="{9B077536-0F45-47D4-9586-2960D6E2CE49}"/>
          </ac:picMkLst>
        </pc:picChg>
      </pc:sldChg>
      <pc:sldChg chg="addSp delSp modSp mod">
        <pc:chgData name="Moirangthem Suresh Singh [Chillibreeze]" userId="f06758bc-9008-4d0e-8b8a-e89442bfaf22" providerId="ADAL" clId="{23540A3F-C843-409B-8FC1-E702AEB09E25}" dt="2020-07-28T15:04:33.409" v="128" actId="478"/>
        <pc:sldMkLst>
          <pc:docMk/>
          <pc:sldMk cId="3833831878" sldId="1742"/>
        </pc:sldMkLst>
        <pc:spChg chg="add del mod">
          <ac:chgData name="Moirangthem Suresh Singh [Chillibreeze]" userId="f06758bc-9008-4d0e-8b8a-e89442bfaf22" providerId="ADAL" clId="{23540A3F-C843-409B-8FC1-E702AEB09E25}" dt="2020-07-28T15:04:33.409" v="128" actId="478"/>
          <ac:spMkLst>
            <pc:docMk/>
            <pc:sldMk cId="3833831878" sldId="1742"/>
            <ac:spMk id="2" creationId="{D9C51342-2BFB-4C80-9FCB-B7CAFC4B5093}"/>
          </ac:spMkLst>
        </pc:spChg>
        <pc:spChg chg="mod">
          <ac:chgData name="Moirangthem Suresh Singh [Chillibreeze]" userId="f06758bc-9008-4d0e-8b8a-e89442bfaf22" providerId="ADAL" clId="{23540A3F-C843-409B-8FC1-E702AEB09E25}" dt="2020-07-28T15:04:32.074" v="127" actId="554"/>
          <ac:spMkLst>
            <pc:docMk/>
            <pc:sldMk cId="3833831878" sldId="1742"/>
            <ac:spMk id="4" creationId="{D4F996D1-74FD-48A9-BE6D-A8699153FDE2}"/>
          </ac:spMkLst>
        </pc:spChg>
      </pc:sldChg>
      <pc:sldChg chg="addSp delSp modSp mod">
        <pc:chgData name="Moirangthem Suresh Singh [Chillibreeze]" userId="f06758bc-9008-4d0e-8b8a-e89442bfaf22" providerId="ADAL" clId="{23540A3F-C843-409B-8FC1-E702AEB09E25}" dt="2020-07-28T15:04:24.900" v="124" actId="21"/>
        <pc:sldMkLst>
          <pc:docMk/>
          <pc:sldMk cId="169390953" sldId="1743"/>
        </pc:sldMkLst>
        <pc:spChg chg="add del mod">
          <ac:chgData name="Moirangthem Suresh Singh [Chillibreeze]" userId="f06758bc-9008-4d0e-8b8a-e89442bfaf22" providerId="ADAL" clId="{23540A3F-C843-409B-8FC1-E702AEB09E25}" dt="2020-07-28T15:04:24.900" v="124" actId="21"/>
          <ac:spMkLst>
            <pc:docMk/>
            <pc:sldMk cId="169390953" sldId="1743"/>
            <ac:spMk id="2" creationId="{9CB280CD-1207-4FE2-9323-4D0D8D0F2DD5}"/>
          </ac:spMkLst>
        </pc:spChg>
        <pc:spChg chg="mod">
          <ac:chgData name="Moirangthem Suresh Singh [Chillibreeze]" userId="f06758bc-9008-4d0e-8b8a-e89442bfaf22" providerId="ADAL" clId="{23540A3F-C843-409B-8FC1-E702AEB09E25}" dt="2020-07-28T15:04:23.372" v="123" actId="554"/>
          <ac:spMkLst>
            <pc:docMk/>
            <pc:sldMk cId="169390953" sldId="1743"/>
            <ac:spMk id="4" creationId="{2F42F878-C3B2-4ACA-A605-CDF1EBDC3308}"/>
          </ac:spMkLst>
        </pc:spChg>
      </pc:sldChg>
      <pc:sldChg chg="modSp mod">
        <pc:chgData name="Moirangthem Suresh Singh [Chillibreeze]" userId="f06758bc-9008-4d0e-8b8a-e89442bfaf22" providerId="ADAL" clId="{23540A3F-C843-409B-8FC1-E702AEB09E25}" dt="2020-07-29T12:58:01.365" v="174" actId="1035"/>
        <pc:sldMkLst>
          <pc:docMk/>
          <pc:sldMk cId="744395235" sldId="1745"/>
        </pc:sldMkLst>
        <pc:spChg chg="mod">
          <ac:chgData name="Moirangthem Suresh Singh [Chillibreeze]" userId="f06758bc-9008-4d0e-8b8a-e89442bfaf22" providerId="ADAL" clId="{23540A3F-C843-409B-8FC1-E702AEB09E25}" dt="2020-07-28T14:53:04.471" v="82" actId="179"/>
          <ac:spMkLst>
            <pc:docMk/>
            <pc:sldMk cId="744395235" sldId="1745"/>
            <ac:spMk id="10" creationId="{2B74C460-ABCF-4D60-8C3B-48C397047AA1}"/>
          </ac:spMkLst>
        </pc:spChg>
        <pc:picChg chg="mod">
          <ac:chgData name="Moirangthem Suresh Singh [Chillibreeze]" userId="f06758bc-9008-4d0e-8b8a-e89442bfaf22" providerId="ADAL" clId="{23540A3F-C843-409B-8FC1-E702AEB09E25}" dt="2020-07-29T12:58:01.365" v="174" actId="1035"/>
          <ac:picMkLst>
            <pc:docMk/>
            <pc:sldMk cId="744395235" sldId="1745"/>
            <ac:picMk id="30" creationId="{C00945F8-00B6-4B2D-A53E-35F6F8ED3022}"/>
          </ac:picMkLst>
        </pc:picChg>
      </pc:sldChg>
      <pc:sldChg chg="modSp mod">
        <pc:chgData name="Moirangthem Suresh Singh [Chillibreeze]" userId="f06758bc-9008-4d0e-8b8a-e89442bfaf22" providerId="ADAL" clId="{23540A3F-C843-409B-8FC1-E702AEB09E25}" dt="2020-07-29T12:58:05.447" v="176" actId="1038"/>
        <pc:sldMkLst>
          <pc:docMk/>
          <pc:sldMk cId="4286386287" sldId="1746"/>
        </pc:sldMkLst>
        <pc:picChg chg="mod">
          <ac:chgData name="Moirangthem Suresh Singh [Chillibreeze]" userId="f06758bc-9008-4d0e-8b8a-e89442bfaf22" providerId="ADAL" clId="{23540A3F-C843-409B-8FC1-E702AEB09E25}" dt="2020-07-29T12:58:05.447" v="176" actId="1038"/>
          <ac:picMkLst>
            <pc:docMk/>
            <pc:sldMk cId="4286386287" sldId="1746"/>
            <ac:picMk id="6" creationId="{57F300A2-B6B9-4F54-B01C-34299DD79D2D}"/>
          </ac:picMkLst>
        </pc:picChg>
      </pc:sldChg>
      <pc:sldChg chg="modSp mod">
        <pc:chgData name="Moirangthem Suresh Singh [Chillibreeze]" userId="f06758bc-9008-4d0e-8b8a-e89442bfaf22" providerId="ADAL" clId="{23540A3F-C843-409B-8FC1-E702AEB09E25}" dt="2020-07-28T14:38:39.626" v="34" actId="20577"/>
        <pc:sldMkLst>
          <pc:docMk/>
          <pc:sldMk cId="1385595959" sldId="1748"/>
        </pc:sldMkLst>
        <pc:spChg chg="mod">
          <ac:chgData name="Moirangthem Suresh Singh [Chillibreeze]" userId="f06758bc-9008-4d0e-8b8a-e89442bfaf22" providerId="ADAL" clId="{23540A3F-C843-409B-8FC1-E702AEB09E25}" dt="2020-07-28T14:38:39.626" v="34" actId="20577"/>
          <ac:spMkLst>
            <pc:docMk/>
            <pc:sldMk cId="1385595959" sldId="1748"/>
            <ac:spMk id="17" creationId="{00000000-0000-0000-0000-000000000000}"/>
          </ac:spMkLst>
        </pc:spChg>
      </pc:sldChg>
      <pc:sldChg chg="modSp mod">
        <pc:chgData name="Moirangthem Suresh Singh [Chillibreeze]" userId="f06758bc-9008-4d0e-8b8a-e89442bfaf22" providerId="ADAL" clId="{23540A3F-C843-409B-8FC1-E702AEB09E25}" dt="2020-07-29T12:54:07.170" v="163"/>
        <pc:sldMkLst>
          <pc:docMk/>
          <pc:sldMk cId="2431379323" sldId="1749"/>
        </pc:sldMkLst>
        <pc:spChg chg="mod">
          <ac:chgData name="Moirangthem Suresh Singh [Chillibreeze]" userId="f06758bc-9008-4d0e-8b8a-e89442bfaf22" providerId="ADAL" clId="{23540A3F-C843-409B-8FC1-E702AEB09E25}" dt="2020-07-29T12:54:07.170" v="163"/>
          <ac:spMkLst>
            <pc:docMk/>
            <pc:sldMk cId="2431379323" sldId="1749"/>
            <ac:spMk id="2" creationId="{65CF1230-86E9-4A5B-8521-4C01BAEEBEAD}"/>
          </ac:spMkLst>
        </pc:spChg>
        <pc:spChg chg="mod">
          <ac:chgData name="Moirangthem Suresh Singh [Chillibreeze]" userId="f06758bc-9008-4d0e-8b8a-e89442bfaf22" providerId="ADAL" clId="{23540A3F-C843-409B-8FC1-E702AEB09E25}" dt="2020-07-28T14:11:42.820" v="11" actId="948"/>
          <ac:spMkLst>
            <pc:docMk/>
            <pc:sldMk cId="2431379323" sldId="1749"/>
            <ac:spMk id="8" creationId="{4E0D6898-026B-4836-BB86-6C3AF10FB047}"/>
          </ac:spMkLst>
        </pc:spChg>
      </pc:sldChg>
      <pc:sldChg chg="modSp">
        <pc:chgData name="Moirangthem Suresh Singh [Chillibreeze]" userId="f06758bc-9008-4d0e-8b8a-e89442bfaf22" providerId="ADAL" clId="{23540A3F-C843-409B-8FC1-E702AEB09E25}" dt="2020-07-28T15:05:45.404" v="129" actId="13244"/>
        <pc:sldMkLst>
          <pc:docMk/>
          <pc:sldMk cId="965140755" sldId="1760"/>
        </pc:sldMkLst>
        <pc:spChg chg="mod">
          <ac:chgData name="Moirangthem Suresh Singh [Chillibreeze]" userId="f06758bc-9008-4d0e-8b8a-e89442bfaf22" providerId="ADAL" clId="{23540A3F-C843-409B-8FC1-E702AEB09E25}" dt="2020-07-28T15:05:45.404" v="129" actId="13244"/>
          <ac:spMkLst>
            <pc:docMk/>
            <pc:sldMk cId="965140755" sldId="1760"/>
            <ac:spMk id="7" creationId="{73B653DE-D8A1-4E49-B567-153E2CD504CF}"/>
          </ac:spMkLst>
        </pc:spChg>
      </pc:sldChg>
      <pc:sldChg chg="delSp modSp mod">
        <pc:chgData name="Moirangthem Suresh Singh [Chillibreeze]" userId="f06758bc-9008-4d0e-8b8a-e89442bfaf22" providerId="ADAL" clId="{23540A3F-C843-409B-8FC1-E702AEB09E25}" dt="2020-07-29T12:27:54.847" v="151" actId="1582"/>
        <pc:sldMkLst>
          <pc:docMk/>
          <pc:sldMk cId="2603138993" sldId="1775"/>
        </pc:sldMkLst>
        <pc:spChg chg="del mod">
          <ac:chgData name="Moirangthem Suresh Singh [Chillibreeze]" userId="f06758bc-9008-4d0e-8b8a-e89442bfaf22" providerId="ADAL" clId="{23540A3F-C843-409B-8FC1-E702AEB09E25}" dt="2020-07-29T12:27:51.265" v="149" actId="478"/>
          <ac:spMkLst>
            <pc:docMk/>
            <pc:sldMk cId="2603138993" sldId="1775"/>
            <ac:spMk id="5" creationId="{EB16BCBB-423D-471A-8AF6-6EB84848FD1A}"/>
          </ac:spMkLst>
        </pc:spChg>
        <pc:picChg chg="mod modCrop">
          <ac:chgData name="Moirangthem Suresh Singh [Chillibreeze]" userId="f06758bc-9008-4d0e-8b8a-e89442bfaf22" providerId="ADAL" clId="{23540A3F-C843-409B-8FC1-E702AEB09E25}" dt="2020-07-29T12:27:54.847" v="151" actId="1582"/>
          <ac:picMkLst>
            <pc:docMk/>
            <pc:sldMk cId="2603138993" sldId="1775"/>
            <ac:picMk id="7" creationId="{7CC82DF1-A755-4136-8575-C33AC733F436}"/>
          </ac:picMkLst>
        </pc:picChg>
      </pc:sldChg>
      <pc:sldChg chg="modSp mod">
        <pc:chgData name="Moirangthem Suresh Singh [Chillibreeze]" userId="f06758bc-9008-4d0e-8b8a-e89442bfaf22" providerId="ADAL" clId="{23540A3F-C843-409B-8FC1-E702AEB09E25}" dt="2020-07-29T12:54:05.010" v="162"/>
        <pc:sldMkLst>
          <pc:docMk/>
          <pc:sldMk cId="2659480807" sldId="1776"/>
        </pc:sldMkLst>
        <pc:spChg chg="mod">
          <ac:chgData name="Moirangthem Suresh Singh [Chillibreeze]" userId="f06758bc-9008-4d0e-8b8a-e89442bfaf22" providerId="ADAL" clId="{23540A3F-C843-409B-8FC1-E702AEB09E25}" dt="2020-07-29T12:54:05.010" v="162"/>
          <ac:spMkLst>
            <pc:docMk/>
            <pc:sldMk cId="2659480807" sldId="1776"/>
            <ac:spMk id="2" creationId="{65CF1230-86E9-4A5B-8521-4C01BAEEBEAD}"/>
          </ac:spMkLst>
        </pc:spChg>
      </pc:sldChg>
    </pc:docChg>
  </pc:docChgLst>
  <pc:docChgLst>
    <pc:chgData name="Marbahun" userId="f9980d50-8f48-457e-a9e2-6a97b313c7f2" providerId="ADAL" clId="{7D553BAA-00DF-4ED1-8617-8DC41FD578DC}"/>
    <pc:docChg chg="modSld">
      <pc:chgData name="Marbahun" userId="f9980d50-8f48-457e-a9e2-6a97b313c7f2" providerId="ADAL" clId="{7D553BAA-00DF-4ED1-8617-8DC41FD578DC}" dt="2020-07-29T12:53:40.150" v="3" actId="20577"/>
      <pc:docMkLst>
        <pc:docMk/>
      </pc:docMkLst>
      <pc:sldChg chg="modSp mod">
        <pc:chgData name="Marbahun" userId="f9980d50-8f48-457e-a9e2-6a97b313c7f2" providerId="ADAL" clId="{7D553BAA-00DF-4ED1-8617-8DC41FD578DC}" dt="2020-07-29T12:52:06.078" v="2" actId="20577"/>
        <pc:sldMkLst>
          <pc:docMk/>
          <pc:sldMk cId="224013511" sldId="1720"/>
        </pc:sldMkLst>
        <pc:spChg chg="mod">
          <ac:chgData name="Marbahun" userId="f9980d50-8f48-457e-a9e2-6a97b313c7f2" providerId="ADAL" clId="{7D553BAA-00DF-4ED1-8617-8DC41FD578DC}" dt="2020-07-29T12:52:06.078" v="2" actId="20577"/>
          <ac:spMkLst>
            <pc:docMk/>
            <pc:sldMk cId="224013511" sldId="1720"/>
            <ac:spMk id="17" creationId="{00000000-0000-0000-0000-000000000000}"/>
          </ac:spMkLst>
        </pc:spChg>
      </pc:sldChg>
      <pc:sldChg chg="modSp mod">
        <pc:chgData name="Marbahun" userId="f9980d50-8f48-457e-a9e2-6a97b313c7f2" providerId="ADAL" clId="{7D553BAA-00DF-4ED1-8617-8DC41FD578DC}" dt="2020-07-29T12:53:40.150" v="3" actId="20577"/>
        <pc:sldMkLst>
          <pc:docMk/>
          <pc:sldMk cId="973494851" sldId="1723"/>
        </pc:sldMkLst>
        <pc:spChg chg="mod">
          <ac:chgData name="Marbahun" userId="f9980d50-8f48-457e-a9e2-6a97b313c7f2" providerId="ADAL" clId="{7D553BAA-00DF-4ED1-8617-8DC41FD578DC}" dt="2020-07-29T12:53:40.150" v="3" actId="20577"/>
          <ac:spMkLst>
            <pc:docMk/>
            <pc:sldMk cId="973494851" sldId="1723"/>
            <ac:spMk id="2" creationId="{00000000-0000-0000-0000-000000000000}"/>
          </ac:spMkLst>
        </pc:spChg>
      </pc:sldChg>
    </pc:docChg>
  </pc:docChgLst>
  <pc:docChgLst>
    <pc:chgData name="Ashia Sheikh [Chillibreeze]" userId="6452a783-bade-4cce-97f1-f56691f8b6f5" providerId="ADAL" clId="{A647844E-CFAD-46BF-AAB5-4A891F1F02EB}"/>
    <pc:docChg chg="modSld">
      <pc:chgData name="Ashia Sheikh [Chillibreeze]" userId="6452a783-bade-4cce-97f1-f56691f8b6f5" providerId="ADAL" clId="{A647844E-CFAD-46BF-AAB5-4A891F1F02EB}" dt="2020-07-30T05:30:05.006" v="1" actId="1036"/>
      <pc:docMkLst>
        <pc:docMk/>
      </pc:docMkLst>
      <pc:sldChg chg="modSp mod">
        <pc:chgData name="Ashia Sheikh [Chillibreeze]" userId="6452a783-bade-4cce-97f1-f56691f8b6f5" providerId="ADAL" clId="{A647844E-CFAD-46BF-AAB5-4A891F1F02EB}" dt="2020-07-30T04:23:15.930" v="0" actId="465"/>
        <pc:sldMkLst>
          <pc:docMk/>
          <pc:sldMk cId="3221091382" sldId="1726"/>
        </pc:sldMkLst>
        <pc:spChg chg="mod">
          <ac:chgData name="Ashia Sheikh [Chillibreeze]" userId="6452a783-bade-4cce-97f1-f56691f8b6f5" providerId="ADAL" clId="{A647844E-CFAD-46BF-AAB5-4A891F1F02EB}" dt="2020-07-30T04:23:15.930" v="0" actId="465"/>
          <ac:spMkLst>
            <pc:docMk/>
            <pc:sldMk cId="3221091382" sldId="1726"/>
            <ac:spMk id="9" creationId="{47C43F36-8136-4BFA-B83C-B3121A7E3D6E}"/>
          </ac:spMkLst>
        </pc:spChg>
        <pc:cxnChg chg="mod">
          <ac:chgData name="Ashia Sheikh [Chillibreeze]" userId="6452a783-bade-4cce-97f1-f56691f8b6f5" providerId="ADAL" clId="{A647844E-CFAD-46BF-AAB5-4A891F1F02EB}" dt="2020-07-30T04:23:15.930" v="0" actId="465"/>
          <ac:cxnSpMkLst>
            <pc:docMk/>
            <pc:sldMk cId="3221091382" sldId="1726"/>
            <ac:cxnSpMk id="7" creationId="{B1A785EC-F1BC-4C48-ADA1-182C3150AEFF}"/>
          </ac:cxnSpMkLst>
        </pc:cxnChg>
        <pc:cxnChg chg="mod">
          <ac:chgData name="Ashia Sheikh [Chillibreeze]" userId="6452a783-bade-4cce-97f1-f56691f8b6f5" providerId="ADAL" clId="{A647844E-CFAD-46BF-AAB5-4A891F1F02EB}" dt="2020-07-30T04:23:15.930" v="0" actId="465"/>
          <ac:cxnSpMkLst>
            <pc:docMk/>
            <pc:sldMk cId="3221091382" sldId="1726"/>
            <ac:cxnSpMk id="12" creationId="{DCBD6077-288D-4242-B9F0-C2B6605DEDA3}"/>
          </ac:cxnSpMkLst>
        </pc:cxnChg>
      </pc:sldChg>
      <pc:sldChg chg="modSp mod">
        <pc:chgData name="Ashia Sheikh [Chillibreeze]" userId="6452a783-bade-4cce-97f1-f56691f8b6f5" providerId="ADAL" clId="{A647844E-CFAD-46BF-AAB5-4A891F1F02EB}" dt="2020-07-30T05:30:05.006" v="1" actId="1036"/>
        <pc:sldMkLst>
          <pc:docMk/>
          <pc:sldMk cId="1385595959" sldId="1748"/>
        </pc:sldMkLst>
        <pc:spChg chg="mod">
          <ac:chgData name="Ashia Sheikh [Chillibreeze]" userId="6452a783-bade-4cce-97f1-f56691f8b6f5" providerId="ADAL" clId="{A647844E-CFAD-46BF-AAB5-4A891F1F02EB}" dt="2020-07-30T05:30:05.006" v="1" actId="1036"/>
          <ac:spMkLst>
            <pc:docMk/>
            <pc:sldMk cId="1385595959" sldId="1748"/>
            <ac:spMk id="23" creationId="{92FD6F10-4B98-4722-A86C-BA7B66AE70A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9/21/2022 3:18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9/21/2022 3:18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defender-cloud-apps/zscaler-integration"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docs.microsoft.com/en-us/defender-cloud-apps/menlo-integration" TargetMode="External"/><Relationship Id="rId5" Type="http://schemas.openxmlformats.org/officeDocument/2006/relationships/hyperlink" Target="https://docs.microsoft.com/en-us/defender-cloud-apps/corrata-integration" TargetMode="External"/><Relationship Id="rId4" Type="http://schemas.openxmlformats.org/officeDocument/2006/relationships/hyperlink" Target="https://docs.microsoft.com/en-us/defender-cloud-apps/iboss-integration"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windows/security/threat-protection/microsoft-defender-atp/minimum-requirements"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docs.microsoft.com/en-us/mem/intune/fundamentals/licenses" TargetMode="External"/><Relationship Id="rId4" Type="http://schemas.openxmlformats.org/officeDocument/2006/relationships/hyperlink" Target="https://docs.microsoft.com/en-us/microsoft-365/security/defender/setup-m365deval#enable-microsoft-365-trial-subscription?azure-portal=true"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microsoft-365/security/defender-endpoint/tvm-security-recommendation"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108211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Threat analytics is our in-product threat intelligence solution from expert Microsoft security researchers. It's designed to assist security teams to be as efficient as possible while facing emerging threats, such as:</a:t>
            </a:r>
          </a:p>
          <a:p>
            <a:pPr marL="171450" indent="-171450">
              <a:buFont typeface="Arial" panose="020B0604020202020204" pitchFamily="34" charset="0"/>
              <a:buChar char="•"/>
            </a:pPr>
            <a:r>
              <a:rPr lang="en-US" dirty="0"/>
              <a:t>Active threat actors and their campaigns</a:t>
            </a:r>
          </a:p>
          <a:p>
            <a:pPr marL="171450" indent="-171450">
              <a:buFont typeface="Arial" panose="020B0604020202020204" pitchFamily="34" charset="0"/>
              <a:buChar char="•"/>
            </a:pPr>
            <a:r>
              <a:rPr lang="en-US" dirty="0"/>
              <a:t>Popular and new attack techniques</a:t>
            </a:r>
          </a:p>
          <a:p>
            <a:pPr marL="171450" indent="-171450">
              <a:buFont typeface="Arial" panose="020B0604020202020204" pitchFamily="34" charset="0"/>
              <a:buChar char="•"/>
            </a:pPr>
            <a:r>
              <a:rPr lang="en-US" dirty="0"/>
              <a:t>Critical vulnerabilities</a:t>
            </a:r>
          </a:p>
          <a:p>
            <a:pPr marL="171450" indent="-171450">
              <a:buFont typeface="Arial" panose="020B0604020202020204" pitchFamily="34" charset="0"/>
              <a:buChar char="•"/>
            </a:pPr>
            <a:r>
              <a:rPr lang="en-US" dirty="0"/>
              <a:t>Common attack surfaces</a:t>
            </a:r>
          </a:p>
          <a:p>
            <a:pPr marL="171450" indent="-171450">
              <a:buFont typeface="Arial" panose="020B0604020202020204" pitchFamily="34" charset="0"/>
              <a:buChar char="•"/>
            </a:pPr>
            <a:r>
              <a:rPr lang="en-US" dirty="0"/>
              <a:t>Prevalent malware</a:t>
            </a:r>
          </a:p>
          <a:p>
            <a:endParaRPr lang="en-US" dirty="0"/>
          </a:p>
          <a:p>
            <a:r>
              <a:rPr lang="en-US" dirty="0"/>
              <a:t>View the threat analytics dashboard</a:t>
            </a:r>
          </a:p>
          <a:p>
            <a:r>
              <a:rPr lang="en-US" dirty="0"/>
              <a:t>The threat analytics dashboard highlights the reports that are most relevant to your organization. It summarizes the threats in the following sections:</a:t>
            </a:r>
          </a:p>
          <a:p>
            <a:pPr marL="171450" indent="-171450">
              <a:buFont typeface="Arial" panose="020B0604020202020204" pitchFamily="34" charset="0"/>
              <a:buChar char="•"/>
            </a:pPr>
            <a:r>
              <a:rPr lang="en-US" b="1" dirty="0"/>
              <a:t>Latest threats</a:t>
            </a:r>
            <a:r>
              <a:rPr lang="en-US" dirty="0"/>
              <a:t>. Lists the most recently published or updated threat reports, along with the number of active and resolved alerts.</a:t>
            </a:r>
          </a:p>
          <a:p>
            <a:pPr marL="171450" indent="-171450">
              <a:buFont typeface="Arial" panose="020B0604020202020204" pitchFamily="34" charset="0"/>
              <a:buChar char="•"/>
            </a:pPr>
            <a:r>
              <a:rPr lang="en-US" b="1" dirty="0"/>
              <a:t>High-impact threats</a:t>
            </a:r>
            <a:r>
              <a:rPr lang="en-US" dirty="0"/>
              <a:t>. Lists the threats that have the greatest effect on your organization. This section lists threats with the highest number of active and resolved alerts first.</a:t>
            </a:r>
          </a:p>
          <a:p>
            <a:pPr marL="171450" indent="-171450">
              <a:buFont typeface="Arial" panose="020B0604020202020204" pitchFamily="34" charset="0"/>
              <a:buChar char="•"/>
            </a:pPr>
            <a:r>
              <a:rPr lang="en-US" b="1" dirty="0"/>
              <a:t>Highest exposure</a:t>
            </a:r>
            <a:r>
              <a:rPr lang="en-US" dirty="0"/>
              <a:t>. Lists threats with the highest exposure levels first. The exposure level of a threat is calculated using two pieces of information:</a:t>
            </a:r>
          </a:p>
          <a:p>
            <a:pPr marL="344250" indent="-171450">
              <a:buFont typeface="Courier New" panose="02070309020205020404" pitchFamily="49" charset="0"/>
              <a:buChar char="o"/>
            </a:pPr>
            <a:r>
              <a:rPr lang="en-US" dirty="0"/>
              <a:t>How severe the vulnerabilities associated with the threat are.</a:t>
            </a:r>
          </a:p>
          <a:p>
            <a:pPr marL="344250" indent="-171450">
              <a:buFont typeface="Courier New" panose="02070309020205020404" pitchFamily="49" charset="0"/>
              <a:buChar char="o"/>
            </a:pPr>
            <a:r>
              <a:rPr lang="en-US" dirty="0"/>
              <a:t>How many devices in the organization could be exploited by those vulnerabilities.</a:t>
            </a:r>
          </a:p>
          <a:p>
            <a:endParaRPr lang="en-US" dirty="0"/>
          </a:p>
          <a:p>
            <a:r>
              <a:rPr lang="en-US" b="1" dirty="0"/>
              <a:t>View a threat analytics report</a:t>
            </a:r>
          </a:p>
          <a:p>
            <a:pPr marL="171450" indent="-171450">
              <a:buFont typeface="Arial" panose="020B0604020202020204" pitchFamily="34" charset="0"/>
              <a:buChar char="•"/>
            </a:pPr>
            <a:r>
              <a:rPr lang="en-US" b="1" dirty="0"/>
              <a:t>Overview tab: </a:t>
            </a:r>
            <a:r>
              <a:rPr lang="en-US" dirty="0"/>
              <a:t>Quickly understand the threat, assess its impact, and review defenses</a:t>
            </a:r>
          </a:p>
          <a:p>
            <a:pPr marL="171450" indent="-171450">
              <a:buFont typeface="Arial" panose="020B0604020202020204" pitchFamily="34" charset="0"/>
              <a:buChar char="•"/>
            </a:pPr>
            <a:r>
              <a:rPr lang="en-US" b="1" dirty="0"/>
              <a:t>Analyst report tab: </a:t>
            </a:r>
            <a:r>
              <a:rPr lang="en-US" dirty="0"/>
              <a:t>Get expert insight from Microsoft security researchers</a:t>
            </a:r>
          </a:p>
          <a:p>
            <a:pPr marL="171450" indent="-171450">
              <a:buFont typeface="Arial" panose="020B0604020202020204" pitchFamily="34" charset="0"/>
              <a:buChar char="•"/>
            </a:pPr>
            <a:r>
              <a:rPr lang="en-US" b="1" dirty="0"/>
              <a:t>Related incidents tab: </a:t>
            </a:r>
            <a:r>
              <a:rPr lang="en-US" dirty="0"/>
              <a:t>View and manage related incidents</a:t>
            </a:r>
          </a:p>
          <a:p>
            <a:pPr marL="171450" indent="-171450">
              <a:buFont typeface="Arial" panose="020B0604020202020204" pitchFamily="34" charset="0"/>
              <a:buChar char="•"/>
            </a:pPr>
            <a:r>
              <a:rPr lang="en-US" b="1" dirty="0"/>
              <a:t>Impacted assets tab: </a:t>
            </a:r>
            <a:r>
              <a:rPr lang="en-US" dirty="0"/>
              <a:t>Get list of impacted devices and mailboxes</a:t>
            </a:r>
          </a:p>
          <a:p>
            <a:pPr marL="171450" indent="-171450">
              <a:buFont typeface="Arial" panose="020B0604020202020204" pitchFamily="34" charset="0"/>
              <a:buChar char="•"/>
            </a:pPr>
            <a:r>
              <a:rPr lang="en-US" b="1" dirty="0"/>
              <a:t>Prevented email attempts tab: </a:t>
            </a:r>
            <a:r>
              <a:rPr lang="en-US" dirty="0"/>
              <a:t>View blocked or junked threat emails</a:t>
            </a:r>
          </a:p>
          <a:p>
            <a:pPr marL="171450" indent="-171450">
              <a:buFont typeface="Arial" panose="020B0604020202020204" pitchFamily="34" charset="0"/>
              <a:buChar char="•"/>
            </a:pPr>
            <a:r>
              <a:rPr lang="en-US" b="1" dirty="0"/>
              <a:t>Exposure and mitigations tab: </a:t>
            </a:r>
            <a:r>
              <a:rPr lang="en-US" dirty="0"/>
              <a:t>Review list of mitigations and the status of your devices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751359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399799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9/21/2022 3:18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506262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193645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48290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464160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Defender for Cloud Apps is a Cloud Access Security Broker (CASB) that supports various deployment modes including log collection, API connectors, and reverse proxy. It provides rich visibility, control over data travel, and sophisticated analytics to identify and combat cyberthreats across all your Microsoft and third-party cloud services.</a:t>
            </a:r>
          </a:p>
          <a:p>
            <a:endParaRPr lang="en-US" dirty="0"/>
          </a:p>
          <a:p>
            <a:r>
              <a:rPr lang="en-US" b="1" dirty="0"/>
              <a:t>Why do I need a CASB?</a:t>
            </a:r>
          </a:p>
          <a:p>
            <a:r>
              <a:rPr lang="en-US" dirty="0"/>
              <a:t>As an organization, you need to protect your users and confidential data from the different methods employed by malicious actors. In general, CASBs should help you do this by providing a wide array of capabilities that protect your environment across the following pillars:</a:t>
            </a:r>
          </a:p>
          <a:p>
            <a:pPr marL="171450" indent="-171450">
              <a:buFont typeface="Arial" panose="020B0604020202020204" pitchFamily="34" charset="0"/>
              <a:buChar char="•"/>
            </a:pPr>
            <a:r>
              <a:rPr lang="en-US" b="1" dirty="0"/>
              <a:t>Visibility: </a:t>
            </a:r>
            <a:r>
              <a:rPr lang="en-US" dirty="0"/>
              <a:t>detect all cloud services; assign each a risk ranking; identify all users and third-party apps able to log in</a:t>
            </a:r>
          </a:p>
          <a:p>
            <a:pPr marL="171450" indent="-171450">
              <a:buFont typeface="Arial" panose="020B0604020202020204" pitchFamily="34" charset="0"/>
              <a:buChar char="•"/>
            </a:pPr>
            <a:r>
              <a:rPr lang="en-US" b="1" dirty="0"/>
              <a:t>Data security: </a:t>
            </a:r>
            <a:r>
              <a:rPr lang="en-US" dirty="0"/>
              <a:t>identify and control sensitive information (DLP); respond to sensitivity labels on content</a:t>
            </a:r>
          </a:p>
          <a:p>
            <a:pPr marL="171450" indent="-171450">
              <a:buFont typeface="Arial" panose="020B0604020202020204" pitchFamily="34" charset="0"/>
              <a:buChar char="•"/>
            </a:pPr>
            <a:r>
              <a:rPr lang="en-US" b="1" dirty="0"/>
              <a:t>Threat protection: </a:t>
            </a:r>
            <a:r>
              <a:rPr lang="en-US" dirty="0"/>
              <a:t>offer adaptive access control (AAC); provide user and entity behavior analysis (UEBA); mitigate malware</a:t>
            </a:r>
          </a:p>
          <a:p>
            <a:pPr marL="171450" indent="-171450">
              <a:buFont typeface="Arial" panose="020B0604020202020204" pitchFamily="34" charset="0"/>
              <a:buChar char="•"/>
            </a:pPr>
            <a:r>
              <a:rPr lang="en-US" b="1" dirty="0"/>
              <a:t>Compliance: </a:t>
            </a:r>
            <a:r>
              <a:rPr lang="en-US" dirty="0"/>
              <a:t>supply reports and dashboards to demonstrate cloud governance; assist efforts to conform to data residency and regulatory compliance requirements</a:t>
            </a:r>
          </a:p>
          <a:p>
            <a:endParaRPr lang="en-US" dirty="0"/>
          </a:p>
          <a:p>
            <a:pPr algn="l"/>
            <a:r>
              <a:rPr lang="en-US" b="1" i="0" dirty="0">
                <a:solidFill>
                  <a:srgbClr val="171717"/>
                </a:solidFill>
                <a:effectLst/>
                <a:latin typeface="Segoe UI" panose="020B0502040204020203" pitchFamily="34" charset="0"/>
              </a:rPr>
              <a:t>The Defender for Cloud Apps framework</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Discover and control the use of Shadow IT</a:t>
            </a:r>
            <a:r>
              <a:rPr lang="en-US" b="0" i="0" dirty="0">
                <a:solidFill>
                  <a:srgbClr val="171717"/>
                </a:solidFill>
                <a:effectLst/>
                <a:latin typeface="Segoe UI" panose="020B0502040204020203" pitchFamily="34" charset="0"/>
              </a:rPr>
              <a:t>: Identify the cloud apps, IaaS, and PaaS services used by your organization. Investigate usage patterns, assess the risk levels and business readiness of more than 25,000 SaaS apps against more than 80 risks. Start managing them to ensure security and compliance.</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Protect your sensitive information anywhere in the cloud</a:t>
            </a:r>
            <a:r>
              <a:rPr lang="en-US" b="0" i="0" dirty="0">
                <a:solidFill>
                  <a:srgbClr val="171717"/>
                </a:solidFill>
                <a:effectLst/>
                <a:latin typeface="Segoe UI" panose="020B0502040204020203" pitchFamily="34" charset="0"/>
              </a:rPr>
              <a:t>: Understand, classify, and protect the exposure of sensitive information at rest. Leverage out-of-the box policies and automated processes to apply controls in real time across all your cloud apps.</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Protect against cyberthreats and anomalies</a:t>
            </a:r>
            <a:r>
              <a:rPr lang="en-US" b="0" i="0" dirty="0">
                <a:solidFill>
                  <a:srgbClr val="171717"/>
                </a:solidFill>
                <a:effectLst/>
                <a:latin typeface="Segoe UI" panose="020B0502040204020203" pitchFamily="34" charset="0"/>
              </a:rPr>
              <a:t>: Detect unusual behavior across cloud apps to identify ransomware, compromised users or rogue applications, analyze high-risk usage and remediate automatically to limit the risk to your organization.</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Assess the compliance of your cloud apps</a:t>
            </a:r>
            <a:r>
              <a:rPr lang="en-US" b="0" i="0" dirty="0">
                <a:solidFill>
                  <a:srgbClr val="171717"/>
                </a:solidFill>
                <a:effectLst/>
                <a:latin typeface="Segoe UI" panose="020B0502040204020203" pitchFamily="34" charset="0"/>
              </a:rPr>
              <a:t>: Assess if your cloud apps meet relevant compliance requirements including regulatory compliance and industry standards. Prevent data leaks to non-compliant apps, and limit access to regulated data.</a:t>
            </a:r>
          </a:p>
          <a:p>
            <a:pPr marL="0" indent="0">
              <a:buFont typeface="Arial" panose="020B0604020202020204" pitchFamily="34" charset="0"/>
              <a:buNone/>
            </a:pP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544952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Prerequisites to deploying Microsoft Defender for Cloud Apps</a:t>
            </a:r>
          </a:p>
          <a:p>
            <a:pPr marL="171450" indent="-171450">
              <a:buFont typeface="Arial" panose="020B0604020202020204" pitchFamily="34" charset="0"/>
              <a:buChar char="•"/>
            </a:pPr>
            <a:r>
              <a:rPr lang="en-US" dirty="0"/>
              <a:t>An organization must be in compliance for licensing Microsoft Defender for Cloud Apps. To do so, it must obtain a license for every user protected by Microsoft Defender for Cloud Apps.</a:t>
            </a:r>
          </a:p>
          <a:p>
            <a:pPr marL="171450" indent="-171450">
              <a:buFont typeface="Arial" panose="020B0604020202020204" pitchFamily="34" charset="0"/>
              <a:buChar char="•"/>
            </a:pPr>
            <a:r>
              <a:rPr lang="en-US" dirty="0"/>
              <a:t>After you have a license for Microsoft Defender for Cloud Apps, you'll receive an email with activation information and a link to the Microsoft Defender for Cloud Apps portal.</a:t>
            </a:r>
          </a:p>
          <a:p>
            <a:pPr marL="171450" indent="-171450">
              <a:buFont typeface="Arial" panose="020B0604020202020204" pitchFamily="34" charset="0"/>
              <a:buChar char="•"/>
            </a:pPr>
            <a:r>
              <a:rPr lang="en-US" dirty="0"/>
              <a:t>To set up Microsoft Defender for Cloud Apps, you must be a Global Administrator or a Security Administrator in either Azure Active Directory or Microsoft 365. A user who's assigned an admin role will have the same permissions across all the cloud apps that your organization has subscribed to. This situation occurs regardless of where the role is assigned, whether it be in the Microsoft 365 admin center, or in the Azure classic portal, or by using the Azure AD module for Windows PowerShell.</a:t>
            </a:r>
          </a:p>
          <a:p>
            <a:pPr marL="171450" indent="-171450">
              <a:buFont typeface="Arial" panose="020B0604020202020204" pitchFamily="34" charset="0"/>
              <a:buChar char="•"/>
            </a:pPr>
            <a:r>
              <a:rPr lang="en-US" dirty="0"/>
              <a:t>To run the Microsoft Defender for Cloud Apps portal, use Internet Explorer 11, Microsoft Edge (latest), Google Chrome (latest), Mozilla Firefox (latest), or Apple Safari (latest).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762359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an organization enables a policy, the policy continuously:</a:t>
            </a:r>
          </a:p>
          <a:p>
            <a:pPr marL="171450" indent="-171450">
              <a:buFont typeface="Arial" panose="020B0604020202020204" pitchFamily="34" charset="0"/>
              <a:buChar char="•"/>
            </a:pPr>
            <a:r>
              <a:rPr lang="en-US" dirty="0"/>
              <a:t>scans the organization's cloud environment.</a:t>
            </a:r>
          </a:p>
          <a:p>
            <a:pPr marL="171450" indent="-171450">
              <a:buFont typeface="Arial" panose="020B0604020202020204" pitchFamily="34" charset="0"/>
              <a:buChar char="•"/>
            </a:pPr>
            <a:r>
              <a:rPr lang="en-US" dirty="0"/>
              <a:t>identifies files that match the content and context filters that were configured by the organization.</a:t>
            </a:r>
          </a:p>
          <a:p>
            <a:pPr marL="171450" indent="-171450">
              <a:buFont typeface="Arial" panose="020B0604020202020204" pitchFamily="34" charset="0"/>
              <a:buChar char="•"/>
            </a:pPr>
            <a:r>
              <a:rPr lang="en-US" dirty="0"/>
              <a:t>applies the requested automated actions.</a:t>
            </a:r>
          </a:p>
          <a:p>
            <a:r>
              <a:rPr lang="en-US" dirty="0"/>
              <a:t>File policies detect and remediate any violations for at-rest information or when new content is created. Policies can be monitored using real-time alerts or using console-generated reports.</a:t>
            </a:r>
          </a:p>
          <a:p>
            <a:endParaRPr lang="en-US" dirty="0"/>
          </a:p>
          <a:p>
            <a:r>
              <a:rPr lang="en-US" b="1" dirty="0"/>
              <a:t>Policy types</a:t>
            </a:r>
          </a:p>
          <a:p>
            <a:pPr marL="171450" indent="-171450">
              <a:buFont typeface="Arial" panose="020B0604020202020204" pitchFamily="34" charset="0"/>
              <a:buChar char="•"/>
            </a:pPr>
            <a:r>
              <a:rPr lang="en-US" dirty="0"/>
              <a:t>Activity policy</a:t>
            </a:r>
          </a:p>
          <a:p>
            <a:pPr marL="171450" indent="-171450">
              <a:buFont typeface="Arial" panose="020B0604020202020204" pitchFamily="34" charset="0"/>
              <a:buChar char="•"/>
            </a:pPr>
            <a:r>
              <a:rPr lang="en-US" dirty="0"/>
              <a:t>Anomaly detection policy</a:t>
            </a:r>
          </a:p>
          <a:p>
            <a:pPr marL="171450" indent="-171450">
              <a:buFont typeface="Arial" panose="020B0604020202020204" pitchFamily="34" charset="0"/>
              <a:buChar char="•"/>
            </a:pPr>
            <a:r>
              <a:rPr lang="en-US" dirty="0"/>
              <a:t>OAuth app policy</a:t>
            </a:r>
          </a:p>
          <a:p>
            <a:pPr marL="171450" indent="-171450">
              <a:buFont typeface="Arial" panose="020B0604020202020204" pitchFamily="34" charset="0"/>
              <a:buChar char="•"/>
            </a:pPr>
            <a:r>
              <a:rPr lang="en-US" dirty="0"/>
              <a:t>Malware detection policy</a:t>
            </a:r>
          </a:p>
          <a:p>
            <a:pPr marL="171450" indent="-171450">
              <a:buFont typeface="Arial" panose="020B0604020202020204" pitchFamily="34" charset="0"/>
              <a:buChar char="•"/>
            </a:pPr>
            <a:r>
              <a:rPr lang="en-US" dirty="0"/>
              <a:t>File policy</a:t>
            </a:r>
          </a:p>
          <a:p>
            <a:pPr marL="171450" indent="-171450">
              <a:buFont typeface="Arial" panose="020B0604020202020204" pitchFamily="34" charset="0"/>
              <a:buChar char="•"/>
            </a:pPr>
            <a:r>
              <a:rPr lang="en-US" dirty="0"/>
              <a:t>Access policy</a:t>
            </a:r>
          </a:p>
          <a:p>
            <a:pPr marL="171450" indent="-171450">
              <a:buFont typeface="Arial" panose="020B0604020202020204" pitchFamily="34" charset="0"/>
              <a:buChar char="•"/>
            </a:pPr>
            <a:r>
              <a:rPr lang="en-US" dirty="0"/>
              <a:t>Session policy</a:t>
            </a:r>
          </a:p>
          <a:p>
            <a:pPr marL="171450" indent="-171450">
              <a:buFont typeface="Arial" panose="020B0604020202020204" pitchFamily="34" charset="0"/>
              <a:buChar char="•"/>
            </a:pPr>
            <a:r>
              <a:rPr lang="en-US" dirty="0"/>
              <a:t>App discovery policy</a:t>
            </a:r>
          </a:p>
          <a:p>
            <a:pPr marL="171450" indent="-171450">
              <a:buFont typeface="Arial" panose="020B0604020202020204" pitchFamily="34" charset="0"/>
              <a:buChar char="•"/>
            </a:pPr>
            <a:r>
              <a:rPr lang="en-US" dirty="0"/>
              <a:t>Cloud Discovery anomaly detection policy</a:t>
            </a:r>
          </a:p>
          <a:p>
            <a:endParaRPr lang="en-US" dirty="0"/>
          </a:p>
          <a:p>
            <a:r>
              <a:rPr lang="en-US" b="1" dirty="0"/>
              <a:t>Identifying risk</a:t>
            </a:r>
          </a:p>
          <a:p>
            <a:pPr marL="171450" indent="-171450">
              <a:buFont typeface="Arial" panose="020B0604020202020204" pitchFamily="34" charset="0"/>
              <a:buChar char="•"/>
            </a:pPr>
            <a:r>
              <a:rPr lang="en-US" dirty="0"/>
              <a:t>Access control</a:t>
            </a:r>
          </a:p>
          <a:p>
            <a:pPr marL="171450" indent="-171450">
              <a:buFont typeface="Arial" panose="020B0604020202020204" pitchFamily="34" charset="0"/>
              <a:buChar char="•"/>
            </a:pPr>
            <a:r>
              <a:rPr lang="en-US" dirty="0"/>
              <a:t>Compliance</a:t>
            </a:r>
          </a:p>
          <a:p>
            <a:pPr marL="171450" indent="-171450">
              <a:buFont typeface="Arial" panose="020B0604020202020204" pitchFamily="34" charset="0"/>
              <a:buChar char="•"/>
            </a:pPr>
            <a:r>
              <a:rPr lang="en-US" dirty="0"/>
              <a:t>Configuration control</a:t>
            </a:r>
          </a:p>
          <a:p>
            <a:pPr marL="171450" indent="-171450">
              <a:buFont typeface="Arial" panose="020B0604020202020204" pitchFamily="34" charset="0"/>
              <a:buChar char="•"/>
            </a:pPr>
            <a:r>
              <a:rPr lang="en-US" dirty="0"/>
              <a:t>Cloud Discovery</a:t>
            </a:r>
          </a:p>
          <a:p>
            <a:pPr marL="171450" indent="-171450">
              <a:buFont typeface="Arial" panose="020B0604020202020204" pitchFamily="34" charset="0"/>
              <a:buChar char="•"/>
            </a:pPr>
            <a:r>
              <a:rPr lang="en-US" dirty="0"/>
              <a:t>DLP</a:t>
            </a:r>
          </a:p>
          <a:p>
            <a:pPr marL="171450" indent="-171450">
              <a:buFont typeface="Arial" panose="020B0604020202020204" pitchFamily="34" charset="0"/>
              <a:buChar char="•"/>
            </a:pPr>
            <a:r>
              <a:rPr lang="en-US" dirty="0"/>
              <a:t>Privileged accounts</a:t>
            </a:r>
          </a:p>
          <a:p>
            <a:pPr marL="171450" indent="-171450">
              <a:buFont typeface="Arial" panose="020B0604020202020204" pitchFamily="34" charset="0"/>
              <a:buChar char="•"/>
            </a:pPr>
            <a:r>
              <a:rPr lang="en-US" dirty="0"/>
              <a:t>Sharing control</a:t>
            </a:r>
          </a:p>
          <a:p>
            <a:pPr marL="171450" indent="-171450">
              <a:buFont typeface="Arial" panose="020B0604020202020204" pitchFamily="34" charset="0"/>
              <a:buChar char="•"/>
            </a:pPr>
            <a:r>
              <a:rPr lang="en-US" dirty="0"/>
              <a:t>Threat detection</a:t>
            </a:r>
          </a:p>
          <a:p>
            <a:endParaRPr lang="en-US" dirty="0"/>
          </a:p>
          <a:p>
            <a:r>
              <a:rPr lang="en-US" dirty="0"/>
              <a:t>The following are examples of file policies that can be created:</a:t>
            </a:r>
          </a:p>
          <a:p>
            <a:pPr marL="171450" indent="-171450">
              <a:buFont typeface="Arial" panose="020B0604020202020204" pitchFamily="34" charset="0"/>
              <a:buChar char="•"/>
            </a:pPr>
            <a:r>
              <a:rPr lang="en-US" b="1" dirty="0"/>
              <a:t>Publicly shared files </a:t>
            </a:r>
            <a:r>
              <a:rPr lang="en-US" dirty="0"/>
              <a:t>- Receive an alert about any file in your cloud that is publicly shared by selecting all files whose sharing level is public.</a:t>
            </a:r>
          </a:p>
          <a:p>
            <a:pPr marL="171450" indent="-171450">
              <a:buFont typeface="Arial" panose="020B0604020202020204" pitchFamily="34" charset="0"/>
              <a:buChar char="•"/>
            </a:pPr>
            <a:r>
              <a:rPr lang="en-US" b="1" dirty="0"/>
              <a:t>Publicly shared filename contains the organization's name </a:t>
            </a:r>
            <a:r>
              <a:rPr lang="en-US" dirty="0"/>
              <a:t>- Receive an alert about any file that contains your organization's name and is publicly shared. Select files with a filename containing the name of your organization and which are publicly shared.</a:t>
            </a:r>
          </a:p>
          <a:p>
            <a:pPr marL="171450" indent="-171450">
              <a:buFont typeface="Arial" panose="020B0604020202020204" pitchFamily="34" charset="0"/>
              <a:buChar char="•"/>
            </a:pPr>
            <a:r>
              <a:rPr lang="en-US" b="1" dirty="0"/>
              <a:t>Sharing with external domains </a:t>
            </a:r>
            <a:r>
              <a:rPr lang="en-US" dirty="0"/>
              <a:t>- Receive an alert about any file shared with accounts owned by specific external domains. For example, files shared with a competitor's domain. Select the external domain with which you want to limit sharing.</a:t>
            </a:r>
          </a:p>
          <a:p>
            <a:pPr marL="171450" indent="-171450">
              <a:buFont typeface="Arial" panose="020B0604020202020204" pitchFamily="34" charset="0"/>
              <a:buChar char="•"/>
            </a:pPr>
            <a:r>
              <a:rPr lang="en-US" b="1" dirty="0"/>
              <a:t>Quarantine shared files not modified during the last period</a:t>
            </a:r>
            <a:r>
              <a:rPr lang="en-US" dirty="0"/>
              <a:t> - Receive an alert about shared files that no one modified recently, to quarantine them or choose to turn on an automated action. Exclude all the Private files that weren't modified during a specified date range. On Google Workspace, you can choose to quarantine these files, using the 'quarantine file' checkbox on the policy creation page.</a:t>
            </a:r>
          </a:p>
          <a:p>
            <a:pPr marL="171450" indent="-171450">
              <a:buFont typeface="Arial" panose="020B0604020202020204" pitchFamily="34" charset="0"/>
              <a:buChar char="•"/>
            </a:pPr>
            <a:r>
              <a:rPr lang="en-US" b="1" dirty="0"/>
              <a:t>Sharing with unauthorized users </a:t>
            </a:r>
            <a:r>
              <a:rPr lang="en-US" dirty="0"/>
              <a:t>- Receive an alert about files shared with unauthorized group of users in your organization. Select the users for whom sharing is unauthorized.</a:t>
            </a:r>
          </a:p>
          <a:p>
            <a:pPr marL="171450" indent="-171450">
              <a:buFont typeface="Arial" panose="020B0604020202020204" pitchFamily="34" charset="0"/>
              <a:buChar char="•"/>
            </a:pPr>
            <a:r>
              <a:rPr lang="en-US" b="1" dirty="0"/>
              <a:t>Sensitive file extension </a:t>
            </a:r>
            <a:r>
              <a:rPr lang="en-US" dirty="0"/>
              <a:t>- Receive an alert about files with specific extensions that are potentially highly exposed. Select the specific extension (for example, </a:t>
            </a:r>
            <a:r>
              <a:rPr lang="en-US" dirty="0" err="1"/>
              <a:t>crt</a:t>
            </a:r>
            <a:r>
              <a:rPr lang="en-US" dirty="0"/>
              <a:t> for certificates) or filename and exclude those files with private sharing level.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653610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Alerts are the entry points to understanding your cloud environment more deeply. You might want to create new policies based on what you find. For example, you may see an administrator signing in from Greenland, and no one in your organization ever signed in from Greenland before. You can create a policy that automatically suspends an admin account when it's used to sign in from that location.</a:t>
            </a:r>
          </a:p>
          <a:p>
            <a:endParaRPr lang="en-US" dirty="0"/>
          </a:p>
          <a:p>
            <a:r>
              <a:rPr lang="en-US" b="1" dirty="0"/>
              <a:t>Monitor alerts</a:t>
            </a:r>
          </a:p>
          <a:p>
            <a:r>
              <a:rPr lang="en-US" dirty="0"/>
              <a:t>It's a good idea to review all of your alerts and use them as tools for modifying your policies. If harmless events are being considered violations to existing policies, refine your policies so that you receive fewer unnecessary alerts.</a:t>
            </a:r>
          </a:p>
          <a:p>
            <a:pPr marL="228600" indent="-228600">
              <a:buFont typeface="+mj-lt"/>
              <a:buAutoNum type="arabicPeriod"/>
            </a:pPr>
            <a:r>
              <a:rPr lang="en-US" dirty="0"/>
              <a:t>On the </a:t>
            </a:r>
            <a:r>
              <a:rPr lang="en-US" b="1" dirty="0"/>
              <a:t>Microsoft Defender for Cloud Apps </a:t>
            </a:r>
            <a:r>
              <a:rPr lang="en-US" dirty="0"/>
              <a:t>portal, select </a:t>
            </a:r>
            <a:r>
              <a:rPr lang="en-US" b="1" dirty="0"/>
              <a:t>Alerts</a:t>
            </a:r>
            <a:r>
              <a:rPr lang="en-US" dirty="0"/>
              <a:t> in the navigation pane.</a:t>
            </a:r>
          </a:p>
          <a:p>
            <a:pPr marL="228600" indent="-228600">
              <a:buFont typeface="+mj-lt"/>
              <a:buAutoNum type="arabicPeriod"/>
            </a:pPr>
            <a:r>
              <a:rPr lang="en-US" dirty="0"/>
              <a:t>On the </a:t>
            </a:r>
            <a:r>
              <a:rPr lang="en-US" b="1" dirty="0"/>
              <a:t>Alerts</a:t>
            </a:r>
            <a:r>
              <a:rPr lang="en-US" dirty="0"/>
              <a:t> page, in the </a:t>
            </a:r>
            <a:r>
              <a:rPr lang="en-US" b="1" dirty="0"/>
              <a:t>Filters</a:t>
            </a:r>
            <a:r>
              <a:rPr lang="en-US" dirty="0"/>
              <a:t> section, select </a:t>
            </a:r>
            <a:r>
              <a:rPr lang="en-US" b="1" dirty="0"/>
              <a:t>Open</a:t>
            </a:r>
            <a:r>
              <a:rPr lang="en-US" dirty="0"/>
              <a:t> for the resolution status. This section of the dashboard provides full visibility into any suspicious activity or violation of your established policies. It can help you safeguard the security posture you defined for your cloud environment.</a:t>
            </a:r>
          </a:p>
          <a:p>
            <a:pPr marL="0" indent="0">
              <a:buFont typeface="+mj-lt"/>
              <a:buNone/>
            </a:pPr>
            <a:endParaRPr lang="en-US" dirty="0"/>
          </a:p>
          <a:p>
            <a:pPr marL="0" indent="0">
              <a:buFont typeface="+mj-lt"/>
              <a:buNone/>
            </a:pPr>
            <a:r>
              <a:rPr lang="en-US" dirty="0"/>
              <a:t>You can follow these guidelines in deciding how to categorize the alert:</a:t>
            </a:r>
          </a:p>
          <a:p>
            <a:pPr marL="171450" indent="-171450">
              <a:buFont typeface="Arial" panose="020B0604020202020204" pitchFamily="34" charset="0"/>
              <a:buChar char="•"/>
            </a:pPr>
            <a:r>
              <a:rPr lang="en-US" dirty="0"/>
              <a:t>If legitimate use triggered the alert and it isn't a security issue, it could be one of these types:</a:t>
            </a:r>
          </a:p>
          <a:p>
            <a:pPr marL="344250" indent="-171450">
              <a:buFont typeface="Courier New" panose="02070309020205020404" pitchFamily="49" charset="0"/>
              <a:buChar char="o"/>
            </a:pPr>
            <a:r>
              <a:rPr lang="en-US" b="1" dirty="0"/>
              <a:t>Benign positive</a:t>
            </a:r>
            <a:r>
              <a:rPr lang="en-US" dirty="0"/>
              <a:t>. The alert is accurate but the activity is legitimate. You can dismiss the alert and set the reason to </a:t>
            </a:r>
            <a:r>
              <a:rPr lang="en-US" b="1" dirty="0"/>
              <a:t>Actual severity is lower </a:t>
            </a:r>
            <a:r>
              <a:rPr lang="en-US" dirty="0"/>
              <a:t>or </a:t>
            </a:r>
            <a:r>
              <a:rPr lang="en-US" b="1" dirty="0"/>
              <a:t>Not interesting</a:t>
            </a:r>
            <a:r>
              <a:rPr lang="en-US" dirty="0"/>
              <a:t>.</a:t>
            </a:r>
          </a:p>
          <a:p>
            <a:pPr marL="344250" indent="-171450">
              <a:buFont typeface="Courier New" panose="02070309020205020404" pitchFamily="49" charset="0"/>
              <a:buChar char="o"/>
            </a:pPr>
            <a:r>
              <a:rPr lang="en-US" b="1" dirty="0"/>
              <a:t>False positive</a:t>
            </a:r>
            <a:r>
              <a:rPr lang="en-US" dirty="0"/>
              <a:t>. The alert is inaccurate. Dismiss the alert and set the reason to </a:t>
            </a:r>
            <a:r>
              <a:rPr lang="en-US" b="1" dirty="0"/>
              <a:t>Alert is not accurate</a:t>
            </a:r>
            <a:r>
              <a:rPr lang="en-US" dirty="0"/>
              <a:t>.</a:t>
            </a:r>
          </a:p>
          <a:p>
            <a:pPr marL="171450" indent="-171450">
              <a:buFont typeface="Arial" panose="020B0604020202020204" pitchFamily="34" charset="0"/>
              <a:buChar char="•"/>
            </a:pPr>
            <a:r>
              <a:rPr lang="en-US" dirty="0"/>
              <a:t>If any use triggered the alert and it's a security issue, then it will be:</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b="1" kern="1200" dirty="0">
                <a:solidFill>
                  <a:schemeClr val="tx1"/>
                </a:solidFill>
                <a:latin typeface="Segoe UI Light" pitchFamily="34" charset="0"/>
                <a:ea typeface="+mn-ea"/>
                <a:cs typeface="+mn-cs"/>
              </a:rPr>
              <a:t>True positive</a:t>
            </a:r>
            <a:r>
              <a:rPr lang="en-US" sz="900" kern="1200" dirty="0">
                <a:solidFill>
                  <a:schemeClr val="tx1"/>
                </a:solidFill>
                <a:latin typeface="Segoe UI Light" pitchFamily="34" charset="0"/>
                <a:ea typeface="+mn-ea"/>
                <a:cs typeface="+mn-cs"/>
              </a:rPr>
              <a:t>. If the alert is related to an actual risky event that was either committed maliciously or unintentionally by an insider or outsider, you should set the event to </a:t>
            </a:r>
            <a:r>
              <a:rPr lang="en-US" sz="900" b="1" kern="1200" dirty="0">
                <a:solidFill>
                  <a:schemeClr val="tx1"/>
                </a:solidFill>
                <a:latin typeface="Segoe UI Light" pitchFamily="34" charset="0"/>
                <a:ea typeface="+mn-ea"/>
                <a:cs typeface="+mn-cs"/>
              </a:rPr>
              <a:t>Resolve</a:t>
            </a:r>
            <a:r>
              <a:rPr lang="en-US" sz="900" kern="1200" dirty="0">
                <a:solidFill>
                  <a:schemeClr val="tx1"/>
                </a:solidFill>
                <a:latin typeface="Segoe UI Light" pitchFamily="34" charset="0"/>
                <a:ea typeface="+mn-ea"/>
                <a:cs typeface="+mn-cs"/>
              </a:rPr>
              <a:t> after all appropriate action has been taken to remediate the event.</a:t>
            </a:r>
          </a:p>
          <a:p>
            <a:pPr marL="171450" indent="-171450">
              <a:buFont typeface="Arial" panose="020B0604020202020204" pitchFamily="34" charset="0"/>
              <a:buChar char="•"/>
            </a:pPr>
            <a:r>
              <a:rPr lang="en-US" dirty="0"/>
              <a:t>If there's too much noise to determine the legitimacy and accuracy of an alert, dismiss it and set the reason to </a:t>
            </a:r>
            <a:r>
              <a:rPr lang="en-US" b="1" dirty="0"/>
              <a:t>Too many similar alerts</a:t>
            </a:r>
            <a:r>
              <a:rPr lang="en-US" dirty="0"/>
              <a:t>.</a:t>
            </a:r>
          </a:p>
          <a:p>
            <a:pPr marL="0" indent="0">
              <a:buFont typeface="+mj-lt"/>
              <a:buNone/>
            </a:pPr>
            <a:endParaRPr lang="en-US" dirty="0"/>
          </a:p>
          <a:p>
            <a:pPr marL="0" indent="0">
              <a:buFont typeface="+mj-lt"/>
              <a:buNone/>
            </a:pPr>
            <a:r>
              <a:rPr lang="en-US" b="1" dirty="0"/>
              <a:t>Alert types</a:t>
            </a:r>
          </a:p>
          <a:p>
            <a:pPr marL="171450" indent="-171450">
              <a:buFont typeface="Arial" panose="020B0604020202020204" pitchFamily="34" charset="0"/>
              <a:buChar char="•"/>
            </a:pPr>
            <a:r>
              <a:rPr lang="en-US" dirty="0"/>
              <a:t>Activity policy violation</a:t>
            </a:r>
          </a:p>
          <a:p>
            <a:pPr marL="171450" indent="-171450">
              <a:buFont typeface="Arial" panose="020B0604020202020204" pitchFamily="34" charset="0"/>
              <a:buChar char="•"/>
            </a:pPr>
            <a:r>
              <a:rPr lang="en-US" dirty="0"/>
              <a:t>File policy violation</a:t>
            </a:r>
          </a:p>
          <a:p>
            <a:pPr marL="171450" indent="-171450">
              <a:buFont typeface="Arial" panose="020B0604020202020204" pitchFamily="34" charset="0"/>
              <a:buChar char="•"/>
            </a:pPr>
            <a:r>
              <a:rPr lang="en-US" dirty="0"/>
              <a:t>Compromised account</a:t>
            </a:r>
          </a:p>
          <a:p>
            <a:pPr marL="171450" indent="-171450">
              <a:buFont typeface="Arial" panose="020B0604020202020204" pitchFamily="34" charset="0"/>
              <a:buChar char="•"/>
            </a:pPr>
            <a:r>
              <a:rPr lang="en-US" dirty="0"/>
              <a:t>Inactive account</a:t>
            </a:r>
          </a:p>
          <a:p>
            <a:pPr marL="171450" indent="-171450">
              <a:buFont typeface="Arial" panose="020B0604020202020204" pitchFamily="34" charset="0"/>
              <a:buChar char="•"/>
            </a:pPr>
            <a:r>
              <a:rPr lang="en-US" dirty="0"/>
              <a:t>New admin user</a:t>
            </a:r>
          </a:p>
          <a:p>
            <a:pPr marL="171450" indent="-171450">
              <a:buFont typeface="Arial" panose="020B0604020202020204" pitchFamily="34" charset="0"/>
              <a:buChar char="•"/>
            </a:pPr>
            <a:r>
              <a:rPr lang="en-US" dirty="0"/>
              <a:t>New admin location</a:t>
            </a:r>
          </a:p>
          <a:p>
            <a:pPr marL="171450" indent="-171450">
              <a:buFont typeface="Arial" panose="020B0604020202020204" pitchFamily="34" charset="0"/>
              <a:buChar char="•"/>
            </a:pPr>
            <a:r>
              <a:rPr lang="en-US" dirty="0"/>
              <a:t>New location</a:t>
            </a:r>
          </a:p>
          <a:p>
            <a:pPr marL="171450" indent="-171450">
              <a:buFont typeface="Arial" panose="020B0604020202020204" pitchFamily="34" charset="0"/>
              <a:buChar char="•"/>
            </a:pPr>
            <a:r>
              <a:rPr lang="en-US" dirty="0"/>
              <a:t>New discovered service</a:t>
            </a:r>
          </a:p>
          <a:p>
            <a:pPr marL="171450" indent="-171450">
              <a:buFont typeface="Arial" panose="020B0604020202020204" pitchFamily="34" charset="0"/>
              <a:buChar char="•"/>
            </a:pPr>
            <a:r>
              <a:rPr lang="en-US" dirty="0"/>
              <a:t>Suspicious activity</a:t>
            </a:r>
          </a:p>
          <a:p>
            <a:pPr marL="171450" indent="-171450">
              <a:buFont typeface="Arial" panose="020B0604020202020204" pitchFamily="34" charset="0"/>
              <a:buChar char="•"/>
            </a:pPr>
            <a:r>
              <a:rPr lang="en-US" dirty="0"/>
              <a:t>Use of personal account</a:t>
            </a:r>
          </a:p>
          <a:p>
            <a:pPr marL="0" indent="0">
              <a:buFont typeface="+mj-lt"/>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815962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Discovery analyzes your traffic logs against the Microsoft Defender for Cloud Apps catalog of over 25,000 cloud apps. The apps are ranked and scored based on more than 90 risk factors. This design provides you with ongoing visibility into cloud use, Shadow IT, and the risk Shadow IT poses into your organization.</a:t>
            </a:r>
          </a:p>
          <a:p>
            <a:endParaRPr lang="en-US" dirty="0"/>
          </a:p>
          <a:p>
            <a:r>
              <a:rPr lang="en-US" b="1" dirty="0"/>
              <a:t>Snapshot and continuous risk assessment reports</a:t>
            </a:r>
          </a:p>
          <a:p>
            <a:r>
              <a:rPr lang="en-US" dirty="0"/>
              <a:t>Organizations can generate the following types of reports in Cloud Discovery:</a:t>
            </a:r>
          </a:p>
          <a:p>
            <a:endParaRPr lang="en-US" dirty="0"/>
          </a:p>
          <a:p>
            <a:pPr marL="171450" indent="-171450">
              <a:buFont typeface="Arial" panose="020B0604020202020204" pitchFamily="34" charset="0"/>
              <a:buChar char="•"/>
            </a:pPr>
            <a:r>
              <a:rPr lang="en-US" b="1" dirty="0"/>
              <a:t>Snapshot reports</a:t>
            </a:r>
            <a:r>
              <a:rPr lang="en-US" dirty="0"/>
              <a:t>. Provides ad-hoc visibility on a set of traffic logs you manually upload from your firewalls and proxies.</a:t>
            </a:r>
          </a:p>
          <a:p>
            <a:pPr marL="171450" indent="-171450">
              <a:buFont typeface="Arial" panose="020B0604020202020204" pitchFamily="34" charset="0"/>
              <a:buChar char="•"/>
            </a:pPr>
            <a:r>
              <a:rPr lang="en-US" b="1" dirty="0"/>
              <a:t>Continuous reports</a:t>
            </a:r>
            <a:r>
              <a:rPr lang="en-US" dirty="0"/>
              <a:t>. Analyze all logs that are forwarded from your network using Microsoft Defender for Cloud Apps. They provide improved visibility over all data, and automatically identify anomalous use using either the Machine Learning anomaly detection engine or by using custom policies that you define. These reports can be created by connecting in the following ways:</a:t>
            </a:r>
          </a:p>
          <a:p>
            <a:pPr marL="344250" indent="-171450">
              <a:buFont typeface="Courier New" panose="02070309020205020404" pitchFamily="49" charset="0"/>
              <a:buChar char="o"/>
            </a:pPr>
            <a:r>
              <a:rPr lang="en-US" dirty="0"/>
              <a:t>Microsoft Defender for Endpoint integration. Microsoft Defender for Cloud Apps integrates with Microsoft Defender for Endpoint natively, to simplify rollout of Cloud Discovery, extend Cloud Discovery capabilities beyond your corporate network, and enable machine-based investigation.</a:t>
            </a:r>
          </a:p>
          <a:p>
            <a:pPr marL="344250" indent="-171450">
              <a:buFont typeface="Courier New" panose="02070309020205020404" pitchFamily="49" charset="0"/>
              <a:buChar char="o"/>
            </a:pPr>
            <a:r>
              <a:rPr lang="en-US" dirty="0"/>
              <a:t>Log collector. Log collectors enable you to easily automate log upload from your network. The log collector runs on your network and receives logs over Syslog or FTP.</a:t>
            </a:r>
          </a:p>
          <a:p>
            <a:pPr marL="344250" indent="-171450">
              <a:buFont typeface="Courier New" panose="02070309020205020404" pitchFamily="49" charset="0"/>
              <a:buChar char="o"/>
            </a:pPr>
            <a:r>
              <a:rPr lang="en-US" dirty="0"/>
              <a:t>Secure Web Gateway (SWG). If you work with both Microsoft Defender for Cloud Apps and one of the following SWGs, you can integrate the products to enhance your security Cloud Discovery experience:</a:t>
            </a:r>
          </a:p>
          <a:p>
            <a:pPr marL="345600" algn="l">
              <a:buFont typeface="Arial" panose="020B0604020202020204" pitchFamily="34" charset="0"/>
              <a:buNone/>
            </a:pPr>
            <a:r>
              <a:rPr lang="en-US" b="0" i="0" u="none" strike="noStrike" dirty="0">
                <a:solidFill>
                  <a:srgbClr val="171717"/>
                </a:solidFill>
                <a:effectLst/>
                <a:latin typeface="Segoe UI Light" panose="020B0502040204020203" pitchFamily="34" charset="0"/>
                <a:cs typeface="Segoe UI Light" panose="020B0502040204020203" pitchFamily="34" charset="0"/>
                <a:hlinkClick r:id="rId3"/>
              </a:rPr>
              <a:t>Zscaler integration</a:t>
            </a:r>
            <a:endParaRPr lang="en-US" b="0" i="0" dirty="0">
              <a:solidFill>
                <a:srgbClr val="171717"/>
              </a:solidFill>
              <a:effectLst/>
              <a:latin typeface="Segoe UI Light" panose="020B0502040204020203" pitchFamily="34" charset="0"/>
              <a:cs typeface="Segoe UI Light" panose="020B0502040204020203" pitchFamily="34" charset="0"/>
            </a:endParaRPr>
          </a:p>
          <a:p>
            <a:pPr marL="345600" algn="l">
              <a:buFont typeface="Arial" panose="020B0604020202020204" pitchFamily="34" charset="0"/>
              <a:buNone/>
            </a:pPr>
            <a:r>
              <a:rPr lang="en-US" b="0" i="0" u="none" strike="noStrike" dirty="0" err="1">
                <a:solidFill>
                  <a:srgbClr val="171717"/>
                </a:solidFill>
                <a:effectLst/>
                <a:latin typeface="Segoe UI Light" panose="020B0502040204020203" pitchFamily="34" charset="0"/>
                <a:cs typeface="Segoe UI Light" panose="020B0502040204020203" pitchFamily="34" charset="0"/>
                <a:hlinkClick r:id="rId4"/>
              </a:rPr>
              <a:t>iboss</a:t>
            </a:r>
            <a:r>
              <a:rPr lang="en-US" b="0" i="0" u="none" strike="noStrike" dirty="0">
                <a:solidFill>
                  <a:srgbClr val="171717"/>
                </a:solidFill>
                <a:effectLst/>
                <a:latin typeface="Segoe UI Light" panose="020B0502040204020203" pitchFamily="34" charset="0"/>
                <a:cs typeface="Segoe UI Light" panose="020B0502040204020203" pitchFamily="34" charset="0"/>
                <a:hlinkClick r:id="rId4"/>
              </a:rPr>
              <a:t> integration</a:t>
            </a:r>
            <a:endParaRPr lang="en-US" b="0" i="0" dirty="0">
              <a:solidFill>
                <a:srgbClr val="171717"/>
              </a:solidFill>
              <a:effectLst/>
              <a:latin typeface="Segoe UI Light" panose="020B0502040204020203" pitchFamily="34" charset="0"/>
              <a:cs typeface="Segoe UI Light" panose="020B0502040204020203" pitchFamily="34" charset="0"/>
            </a:endParaRPr>
          </a:p>
          <a:p>
            <a:pPr marL="345600" algn="l">
              <a:buFont typeface="Arial" panose="020B0604020202020204" pitchFamily="34" charset="0"/>
              <a:buNone/>
            </a:pPr>
            <a:r>
              <a:rPr lang="en-US" b="0" i="0" u="none" strike="noStrike" dirty="0" err="1">
                <a:solidFill>
                  <a:srgbClr val="171717"/>
                </a:solidFill>
                <a:effectLst/>
                <a:latin typeface="Segoe UI Light" panose="020B0502040204020203" pitchFamily="34" charset="0"/>
                <a:cs typeface="Segoe UI Light" panose="020B0502040204020203" pitchFamily="34" charset="0"/>
                <a:hlinkClick r:id="rId5"/>
              </a:rPr>
              <a:t>Corrata</a:t>
            </a:r>
            <a:r>
              <a:rPr lang="en-US" b="0" i="0" u="none" strike="noStrike" dirty="0">
                <a:solidFill>
                  <a:srgbClr val="171717"/>
                </a:solidFill>
                <a:effectLst/>
                <a:latin typeface="Segoe UI Light" panose="020B0502040204020203" pitchFamily="34" charset="0"/>
                <a:cs typeface="Segoe UI Light" panose="020B0502040204020203" pitchFamily="34" charset="0"/>
                <a:hlinkClick r:id="rId5"/>
              </a:rPr>
              <a:t> integration</a:t>
            </a:r>
            <a:endParaRPr lang="en-US" b="0" i="0" dirty="0">
              <a:solidFill>
                <a:srgbClr val="171717"/>
              </a:solidFill>
              <a:effectLst/>
              <a:latin typeface="Segoe UI Light" panose="020B0502040204020203" pitchFamily="34" charset="0"/>
              <a:cs typeface="Segoe UI Light" panose="020B0502040204020203" pitchFamily="34" charset="0"/>
            </a:endParaRPr>
          </a:p>
          <a:p>
            <a:pPr marL="345600" algn="l">
              <a:buFont typeface="Arial" panose="020B0604020202020204" pitchFamily="34" charset="0"/>
              <a:buNone/>
            </a:pPr>
            <a:r>
              <a:rPr lang="en-US" b="0" i="0" u="none" strike="noStrike" dirty="0">
                <a:solidFill>
                  <a:srgbClr val="171717"/>
                </a:solidFill>
                <a:effectLst/>
                <a:latin typeface="Segoe UI Light" panose="020B0502040204020203" pitchFamily="34" charset="0"/>
                <a:cs typeface="Segoe UI Light" panose="020B0502040204020203" pitchFamily="34" charset="0"/>
                <a:hlinkClick r:id="rId6"/>
              </a:rPr>
              <a:t>Menlo Security integration</a:t>
            </a:r>
            <a:endParaRPr lang="en-US" b="0" i="0" dirty="0">
              <a:solidFill>
                <a:srgbClr val="171717"/>
              </a:solidFill>
              <a:effectLst/>
              <a:latin typeface="Segoe UI Light" panose="020B0502040204020203" pitchFamily="34" charset="0"/>
              <a:cs typeface="Segoe UI Light" panose="020B0502040204020203" pitchFamily="34" charset="0"/>
            </a:endParaRPr>
          </a:p>
          <a:p>
            <a:pPr marL="349200"/>
            <a:r>
              <a:rPr lang="en-US" dirty="0"/>
              <a:t>When Microsoft Defender for Cloud Apps and a Secure Web Gateway are integrated together, they provide seamless deployment of Cloud Discovery, automatic blocking of unsanctioned apps, and risk assessment directly in the SWG's portal.</a:t>
            </a:r>
          </a:p>
          <a:p>
            <a:pPr marL="171450" indent="-171450">
              <a:buFont typeface="Arial" panose="020B0604020202020204" pitchFamily="34" charset="0"/>
              <a:buChar char="•"/>
            </a:pPr>
            <a:r>
              <a:rPr lang="en-US" b="1" dirty="0"/>
              <a:t>Reports created using the Cloud Discovery API</a:t>
            </a:r>
            <a:r>
              <a:rPr lang="en-US" dirty="0"/>
              <a:t>. Use the Cloud Discovery API to automate traffic log upload and generate an automated Cloud Discovery report and risk assessment. You can also use the API to generate block scripts and streamline app controls directly to your network appliance.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Log process flow: From raw data to risk assessment</a:t>
            </a:r>
          </a:p>
          <a:p>
            <a:pPr marL="0" indent="0">
              <a:buFont typeface="Arial" panose="020B0604020202020204" pitchFamily="34" charset="0"/>
              <a:buNone/>
            </a:pPr>
            <a:r>
              <a:rPr lang="en-US" dirty="0"/>
              <a:t>The process of generating a risk assessment consists of the following steps.</a:t>
            </a:r>
          </a:p>
          <a:p>
            <a:pPr marL="228600" indent="-228600">
              <a:buFont typeface="+mj-lt"/>
              <a:buAutoNum type="arabicPeriod"/>
            </a:pPr>
            <a:r>
              <a:rPr lang="en-US" b="1" dirty="0"/>
              <a:t>Upload</a:t>
            </a:r>
            <a:r>
              <a:rPr lang="en-US" dirty="0"/>
              <a:t>. Web traffic logs from your network are uploaded to the portal.</a:t>
            </a:r>
          </a:p>
          <a:p>
            <a:pPr marL="228600" indent="-228600">
              <a:buFont typeface="+mj-lt"/>
              <a:buAutoNum type="arabicPeriod"/>
            </a:pPr>
            <a:r>
              <a:rPr lang="en-US" b="1" dirty="0"/>
              <a:t>Parse</a:t>
            </a:r>
            <a:r>
              <a:rPr lang="en-US" dirty="0"/>
              <a:t>. Defender for Cloud Apps parses and extracts traffic data from the traffic logs with a dedicated parser for each data source.</a:t>
            </a:r>
          </a:p>
          <a:p>
            <a:pPr marL="228600" indent="-228600">
              <a:buFont typeface="+mj-lt"/>
              <a:buAutoNum type="arabicPeriod"/>
            </a:pPr>
            <a:r>
              <a:rPr lang="en-US" b="1" dirty="0"/>
              <a:t>Analyze</a:t>
            </a:r>
            <a:r>
              <a:rPr lang="en-US" dirty="0"/>
              <a:t>. Traffic data is analyzed against the Cloud App Catalog to identify more than 25,000 cloud apps and to assess their risk score. Active users and IP addresses are also identified as part of the analysis.</a:t>
            </a:r>
          </a:p>
          <a:p>
            <a:pPr marL="228600" indent="-228600">
              <a:buFont typeface="+mj-lt"/>
              <a:buAutoNum type="arabicPeriod"/>
            </a:pPr>
            <a:r>
              <a:rPr lang="en-US" b="1" dirty="0"/>
              <a:t>Generate report</a:t>
            </a:r>
            <a:r>
              <a:rPr lang="en-US" dirty="0"/>
              <a:t>. A risk assessment report of the data extracted from log files is generated.</a:t>
            </a:r>
          </a:p>
          <a:p>
            <a:pPr marL="0" indent="0">
              <a:buFont typeface="Arial" panose="020B0604020202020204" pitchFamily="34" charset="0"/>
              <a:buNone/>
            </a:pPr>
            <a:r>
              <a:rPr lang="en-US" dirty="0"/>
              <a:t>The process takes between a few minutes to several hours depending on the amount of data processed.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Using traffic logs for Cloud Discovery</a:t>
            </a:r>
          </a:p>
          <a:p>
            <a:pPr marL="0" indent="0">
              <a:buFont typeface="Arial" panose="020B0604020202020204" pitchFamily="34" charset="0"/>
              <a:buNone/>
            </a:pPr>
            <a:r>
              <a:rPr lang="en-US" dirty="0"/>
              <a:t>Cloud Discovery uses the data in your traffic logs. The more detailed your log, the better visibility you get. Cloud Discovery requires web-traffic data with the following attributes:</a:t>
            </a:r>
          </a:p>
          <a:p>
            <a:pPr marL="171450" indent="-171450">
              <a:buFont typeface="Arial" panose="020B0604020202020204" pitchFamily="34" charset="0"/>
              <a:buChar char="•"/>
            </a:pPr>
            <a:r>
              <a:rPr lang="en-US" dirty="0"/>
              <a:t>Date of the transaction</a:t>
            </a:r>
          </a:p>
          <a:p>
            <a:pPr marL="171450" indent="-171450">
              <a:buFont typeface="Arial" panose="020B0604020202020204" pitchFamily="34" charset="0"/>
              <a:buChar char="•"/>
            </a:pPr>
            <a:r>
              <a:rPr lang="en-US" dirty="0"/>
              <a:t>Source IP</a:t>
            </a:r>
          </a:p>
          <a:p>
            <a:pPr marL="171450" indent="-171450">
              <a:buFont typeface="Arial" panose="020B0604020202020204" pitchFamily="34" charset="0"/>
              <a:buChar char="•"/>
            </a:pPr>
            <a:r>
              <a:rPr lang="en-US" dirty="0"/>
              <a:t>Source user - highly recommended</a:t>
            </a:r>
          </a:p>
          <a:p>
            <a:pPr marL="171450" indent="-171450">
              <a:buFont typeface="Arial" panose="020B0604020202020204" pitchFamily="34" charset="0"/>
              <a:buChar char="•"/>
            </a:pPr>
            <a:r>
              <a:rPr lang="en-US" dirty="0"/>
              <a:t>Destination IP address</a:t>
            </a:r>
          </a:p>
          <a:p>
            <a:pPr marL="171450" indent="-171450">
              <a:buFont typeface="Arial" panose="020B0604020202020204" pitchFamily="34" charset="0"/>
              <a:buChar char="•"/>
            </a:pPr>
            <a:r>
              <a:rPr lang="en-US" dirty="0"/>
              <a:t>Destination URL recommended (URLs provide higher accuracy for cloud app detection than IP addresses)</a:t>
            </a:r>
          </a:p>
          <a:p>
            <a:pPr marL="171450" indent="-171450">
              <a:buFont typeface="Arial" panose="020B0604020202020204" pitchFamily="34" charset="0"/>
              <a:buChar char="•"/>
            </a:pPr>
            <a:r>
              <a:rPr lang="en-US" dirty="0"/>
              <a:t>Total amount of data (data information is highly valuable)</a:t>
            </a:r>
          </a:p>
          <a:p>
            <a:pPr marL="171450" indent="-171450">
              <a:buFont typeface="Arial" panose="020B0604020202020204" pitchFamily="34" charset="0"/>
              <a:buChar char="•"/>
            </a:pPr>
            <a:r>
              <a:rPr lang="en-US" dirty="0"/>
              <a:t>Amount of uploaded or downloaded data (provides insights about the usage patterns of the cloud apps)</a:t>
            </a:r>
          </a:p>
          <a:p>
            <a:pPr marL="171450" indent="-171450">
              <a:buFont typeface="Arial" panose="020B0604020202020204" pitchFamily="34" charset="0"/>
              <a:buChar char="•"/>
            </a:pPr>
            <a:r>
              <a:rPr lang="en-US" dirty="0"/>
              <a:t>Action taken (allowed/blocked)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To successfully generate a Cloud Discovery report, your traffic logs must meet the following conditions:</a:t>
            </a:r>
          </a:p>
          <a:p>
            <a:pPr marL="171450" indent="-171450">
              <a:buFont typeface="Arial" panose="020B0604020202020204" pitchFamily="34" charset="0"/>
              <a:buChar char="•"/>
            </a:pPr>
            <a:r>
              <a:rPr lang="en-US" dirty="0"/>
              <a:t>Data source is supported.</a:t>
            </a:r>
          </a:p>
          <a:p>
            <a:pPr marL="171450" indent="-171450">
              <a:buFont typeface="Arial" panose="020B0604020202020204" pitchFamily="34" charset="0"/>
              <a:buChar char="•"/>
            </a:pPr>
            <a:r>
              <a:rPr lang="en-US" dirty="0"/>
              <a:t>Log format matches the expected standard format (format checked upon upload by the Log tool).</a:t>
            </a:r>
          </a:p>
          <a:p>
            <a:pPr marL="171450" indent="-171450">
              <a:buFont typeface="Arial" panose="020B0604020202020204" pitchFamily="34" charset="0"/>
              <a:buChar char="•"/>
            </a:pPr>
            <a:r>
              <a:rPr lang="en-US" dirty="0"/>
              <a:t>Events aren't more than 90 days old.</a:t>
            </a:r>
          </a:p>
          <a:p>
            <a:pPr marL="171450" indent="-171450">
              <a:buFont typeface="Arial" panose="020B0604020202020204" pitchFamily="34" charset="0"/>
              <a:buChar char="•"/>
            </a:pPr>
            <a:r>
              <a:rPr lang="en-US" dirty="0"/>
              <a:t>The log file is valid and includes outbound traffic information.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289533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420376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9/21/2022 3:18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623021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751117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Microsoft Defender for Endpoint is an enterprise endpoint security platform designed to help enterprise networks prevent, detect, investigate, and respond to advanced threats.</a:t>
            </a:r>
          </a:p>
          <a:p>
            <a:pPr marL="0" indent="0">
              <a:buFont typeface="+mj-lt"/>
              <a:buNone/>
            </a:pPr>
            <a:endParaRPr lang="en-US" dirty="0"/>
          </a:p>
          <a:p>
            <a:pPr marL="0" indent="0">
              <a:buFont typeface="+mj-lt"/>
              <a:buNone/>
            </a:pPr>
            <a:r>
              <a:rPr lang="en-US" dirty="0"/>
              <a:t>Microsoft Defender for Endpoint uses the following combination of technology built into Windows 10 and Microsoft's robust cloud service:</a:t>
            </a:r>
          </a:p>
          <a:p>
            <a:pPr marL="171450" indent="-171450">
              <a:buFont typeface="Arial" panose="020B0604020202020204" pitchFamily="34" charset="0"/>
              <a:buChar char="•"/>
            </a:pPr>
            <a:r>
              <a:rPr lang="en-US" b="1" dirty="0"/>
              <a:t>Endpoint behavioral sensors</a:t>
            </a:r>
            <a:r>
              <a:rPr lang="en-US" dirty="0"/>
              <a:t>. These sensors are embedded in Windows 10. They begin by collecting and processing behavioral signals from the operating system. They then send this sensor data to an organization's private, isolated, cloud instance of Microsoft Defender for Endpoint.</a:t>
            </a:r>
          </a:p>
          <a:p>
            <a:pPr marL="171450" indent="-171450">
              <a:buFont typeface="Arial" panose="020B0604020202020204" pitchFamily="34" charset="0"/>
              <a:buChar char="•"/>
            </a:pPr>
            <a:r>
              <a:rPr lang="en-US" b="1" dirty="0"/>
              <a:t>Cloud security analytics</a:t>
            </a:r>
            <a:r>
              <a:rPr lang="en-US" dirty="0"/>
              <a:t>. Enterprise cloud products (such as Microsoft 365) and online assets apply big-data, device learning, and unique Microsoft optics across the Windows ecosystem. Behavioral signals are translated into insights, detections, and recommended responses to advanced threats.</a:t>
            </a:r>
          </a:p>
          <a:p>
            <a:pPr marL="171450" indent="-171450">
              <a:buFont typeface="Arial" panose="020B0604020202020204" pitchFamily="34" charset="0"/>
              <a:buChar char="•"/>
            </a:pPr>
            <a:r>
              <a:rPr lang="en-US" b="1" dirty="0"/>
              <a:t>Threat intelligence</a:t>
            </a:r>
            <a:r>
              <a:rPr lang="en-US" dirty="0"/>
              <a:t>. Microsoft hunters and security teams generate threat intelligence. This information is then augmented by threat intelligence provided by partners. Threat intelligence enables Microsoft Defender for Endpoint to:</a:t>
            </a:r>
          </a:p>
          <a:p>
            <a:pPr marL="344250" indent="-171450">
              <a:buFont typeface="Courier New" panose="02070309020205020404" pitchFamily="49" charset="0"/>
              <a:buChar char="o"/>
            </a:pPr>
            <a:r>
              <a:rPr lang="en-US" dirty="0"/>
              <a:t>Identify attacker tools, techniques, and procedures.</a:t>
            </a:r>
          </a:p>
          <a:p>
            <a:pPr marL="344250" indent="-171450">
              <a:buFont typeface="Courier New" panose="02070309020205020404" pitchFamily="49" charset="0"/>
              <a:buChar char="o"/>
            </a:pPr>
            <a:r>
              <a:rPr lang="en-US" dirty="0"/>
              <a:t>Generate alerts when they're observed in collected sensor data.</a:t>
            </a:r>
          </a:p>
          <a:p>
            <a:pPr marL="0" indent="0">
              <a:buFont typeface="+mj-lt"/>
              <a:buNone/>
            </a:pPr>
            <a:endParaRPr lang="en-US" dirty="0"/>
          </a:p>
          <a:p>
            <a:pPr marL="0" indent="0">
              <a:buFont typeface="+mj-lt"/>
              <a:buNone/>
            </a:pPr>
            <a:r>
              <a:rPr lang="en-US" dirty="0"/>
              <a:t>Microsoft Defender for Endpoint is a service of Microsoft 365 Defender. Under the Microsoft 365 Defender umbrella are centralized configuration and administration APIs, followed by the Microsoft Defender for Endpoint services. These capabilities are outlined below:</a:t>
            </a:r>
          </a:p>
          <a:p>
            <a:pPr marL="171450" indent="-171450">
              <a:buFont typeface="Arial" panose="020B0604020202020204" pitchFamily="34" charset="0"/>
              <a:buChar char="•"/>
            </a:pPr>
            <a:r>
              <a:rPr lang="en-US" dirty="0"/>
              <a:t>Threat &amp; Vulnerability Management.</a:t>
            </a:r>
          </a:p>
          <a:p>
            <a:pPr marL="171450" indent="-171450">
              <a:buFont typeface="Arial" panose="020B0604020202020204" pitchFamily="34" charset="0"/>
              <a:buChar char="•"/>
            </a:pPr>
            <a:r>
              <a:rPr lang="en-US" dirty="0"/>
              <a:t>Attack surface reduction.</a:t>
            </a:r>
          </a:p>
          <a:p>
            <a:pPr marL="171450" indent="-171450">
              <a:buFont typeface="Arial" panose="020B0604020202020204" pitchFamily="34" charset="0"/>
              <a:buChar char="•"/>
            </a:pPr>
            <a:r>
              <a:rPr lang="en-US" dirty="0"/>
              <a:t>Next-generation protection.</a:t>
            </a:r>
          </a:p>
          <a:p>
            <a:pPr marL="171450" indent="-171450">
              <a:buFont typeface="Arial" panose="020B0604020202020204" pitchFamily="34" charset="0"/>
              <a:buChar char="•"/>
            </a:pPr>
            <a:r>
              <a:rPr lang="en-US" dirty="0"/>
              <a:t>Endpoint detection and response. </a:t>
            </a:r>
          </a:p>
          <a:p>
            <a:pPr marL="171450" indent="-171450">
              <a:buFont typeface="Arial" panose="020B0604020202020204" pitchFamily="34" charset="0"/>
              <a:buChar char="•"/>
            </a:pPr>
            <a:r>
              <a:rPr lang="en-US" dirty="0"/>
              <a:t>Automated investigation and remediation.</a:t>
            </a:r>
          </a:p>
          <a:p>
            <a:pPr marL="171450" indent="-171450">
              <a:buFont typeface="Arial" panose="020B0604020202020204" pitchFamily="34" charset="0"/>
              <a:buChar char="•"/>
            </a:pPr>
            <a:r>
              <a:rPr lang="en-US" dirty="0"/>
              <a:t>Microsoft Secure Score for Devices.</a:t>
            </a:r>
          </a:p>
          <a:p>
            <a:pPr marL="171450" indent="-171450">
              <a:buFont typeface="Arial" panose="020B0604020202020204" pitchFamily="34" charset="0"/>
              <a:buChar char="•"/>
            </a:pPr>
            <a:r>
              <a:rPr lang="en-US" dirty="0"/>
              <a:t>Microsoft Threat Experts.</a:t>
            </a:r>
          </a:p>
          <a:p>
            <a:pPr marL="171450" indent="-171450">
              <a:buFont typeface="Arial" panose="020B0604020202020204" pitchFamily="34" charset="0"/>
              <a:buChar char="•"/>
            </a:pPr>
            <a:r>
              <a:rPr lang="en-US" dirty="0"/>
              <a:t>Centralized configuration and administration, APIs.</a:t>
            </a:r>
          </a:p>
          <a:p>
            <a:pPr marL="171450" indent="-171450">
              <a:buFont typeface="Arial" panose="020B0604020202020204" pitchFamily="34" charset="0"/>
              <a:buChar char="•"/>
            </a:pPr>
            <a:r>
              <a:rPr lang="en-US" dirty="0"/>
              <a:t>Integration with Microsoft solutions.</a:t>
            </a:r>
          </a:p>
          <a:p>
            <a:pPr marL="171450" indent="-171450">
              <a:buFont typeface="Arial" panose="020B0604020202020204" pitchFamily="34" charset="0"/>
              <a:buChar char="•"/>
            </a:pPr>
            <a:r>
              <a:rPr lang="en-US" dirty="0"/>
              <a:t>Microsoft 365 Defender.</a:t>
            </a:r>
          </a:p>
          <a:p>
            <a:pPr marL="0" indent="0">
              <a:buFont typeface="+mj-lt"/>
              <a:buNone/>
            </a:pPr>
            <a:endParaRPr lang="en-US" dirty="0"/>
          </a:p>
          <a:p>
            <a:pPr marL="0" indent="0">
              <a:buFont typeface="+mj-lt"/>
              <a:buNone/>
            </a:pPr>
            <a:r>
              <a:rPr lang="en-US" b="1" dirty="0"/>
              <a:t>Plan your Microsoft Defender for Endpoint deployment</a:t>
            </a:r>
          </a:p>
          <a:p>
            <a:pPr marL="0" indent="0">
              <a:buFont typeface="+mj-lt"/>
              <a:buNone/>
            </a:pPr>
            <a:r>
              <a:rPr lang="en-US" dirty="0"/>
              <a:t>Plan your Microsoft Defender for Endpoint deployment so that you can maximize the security capabilities within the suite and better protect your enterprise from cyber threats.</a:t>
            </a:r>
          </a:p>
          <a:p>
            <a:pPr marL="0" indent="0">
              <a:buFont typeface="+mj-lt"/>
              <a:buNone/>
            </a:pPr>
            <a:r>
              <a:rPr lang="en-US" dirty="0"/>
              <a:t>This solution provides guidance on how to identify your environment architecture, select the type of deployment tool that best fits your needs, and guidance on how to configure capabilities.</a:t>
            </a:r>
          </a:p>
          <a:p>
            <a:pPr marL="171450" indent="-171450">
              <a:buFont typeface="Arial" panose="020B0604020202020204" pitchFamily="34" charset="0"/>
              <a:buChar char="•"/>
            </a:pPr>
            <a:r>
              <a:rPr lang="en-US" b="1" dirty="0"/>
              <a:t>Identify architecture</a:t>
            </a:r>
          </a:p>
          <a:p>
            <a:pPr marL="172800" indent="0">
              <a:buFont typeface="+mj-lt"/>
              <a:buNone/>
            </a:pPr>
            <a:r>
              <a:rPr lang="en-US" dirty="0"/>
              <a:t>Identify which architecture best represents your enterprise:</a:t>
            </a:r>
          </a:p>
          <a:p>
            <a:pPr marL="344250" indent="-171450">
              <a:buFont typeface="Courier New" panose="02070309020205020404" pitchFamily="49" charset="0"/>
              <a:buChar char="o"/>
            </a:pPr>
            <a:r>
              <a:rPr lang="en-US" dirty="0"/>
              <a:t>Cloud-native</a:t>
            </a:r>
          </a:p>
          <a:p>
            <a:pPr marL="344250" indent="-171450">
              <a:buFont typeface="Courier New" panose="02070309020205020404" pitchFamily="49" charset="0"/>
              <a:buChar char="o"/>
            </a:pPr>
            <a:r>
              <a:rPr lang="en-US" dirty="0"/>
              <a:t>Co-management</a:t>
            </a:r>
          </a:p>
          <a:p>
            <a:pPr marL="344250" indent="-171450">
              <a:buFont typeface="Courier New" panose="02070309020205020404" pitchFamily="49" charset="0"/>
              <a:buChar char="o"/>
            </a:pPr>
            <a:r>
              <a:rPr lang="en-US" dirty="0"/>
              <a:t>On-premises</a:t>
            </a:r>
          </a:p>
          <a:p>
            <a:pPr marL="344250" indent="-171450">
              <a:buFont typeface="Courier New" panose="02070309020205020404" pitchFamily="49" charset="0"/>
              <a:buChar char="o"/>
            </a:pPr>
            <a:r>
              <a:rPr lang="en-US" dirty="0"/>
              <a:t>Evaluation and local onboarding</a:t>
            </a:r>
          </a:p>
          <a:p>
            <a:pPr marL="171450" indent="-171450">
              <a:buFont typeface="Arial" panose="020B0604020202020204" pitchFamily="34" charset="0"/>
              <a:buChar char="•"/>
            </a:pPr>
            <a:r>
              <a:rPr lang="en-US" b="1" dirty="0"/>
              <a:t>Select deployment method</a:t>
            </a:r>
          </a:p>
          <a:p>
            <a:pPr marL="172800" indent="0" algn="l" defTabSz="932742" rtl="0" eaLnBrk="1" latinLnBrk="0" hangingPunct="1">
              <a:lnSpc>
                <a:spcPct val="90000"/>
              </a:lnSpc>
              <a:spcAft>
                <a:spcPts val="340"/>
              </a:spcAft>
              <a:buFont typeface="+mj-lt"/>
              <a:buNone/>
            </a:pPr>
            <a:r>
              <a:rPr lang="en-US" sz="900" kern="1200" dirty="0">
                <a:solidFill>
                  <a:schemeClr val="tx1"/>
                </a:solidFill>
                <a:latin typeface="Segoe UI Light" pitchFamily="34" charset="0"/>
                <a:ea typeface="+mn-ea"/>
                <a:cs typeface="+mn-cs"/>
              </a:rPr>
              <a:t>Select your preferred deployment tool:</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Local script (up to 10 devices)</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Group policy</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Microsoft Endpoint Manager / Mobile Device Manager</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Microsoft Endpoint Configuration Manager</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Azure Defender</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Script</a:t>
            </a:r>
          </a:p>
          <a:p>
            <a:pPr marL="171450" indent="-171450">
              <a:buFont typeface="Arial" panose="020B0604020202020204" pitchFamily="34" charset="0"/>
              <a:buChar char="•"/>
            </a:pPr>
            <a:r>
              <a:rPr lang="en-US" b="1" dirty="0"/>
              <a:t>Configure capabilities</a:t>
            </a:r>
          </a:p>
          <a:p>
            <a:pPr marL="172800" indent="0" algn="l" defTabSz="932742" rtl="0" eaLnBrk="1" latinLnBrk="0" hangingPunct="1">
              <a:lnSpc>
                <a:spcPct val="90000"/>
              </a:lnSpc>
              <a:spcAft>
                <a:spcPts val="340"/>
              </a:spcAft>
              <a:buFont typeface="+mj-lt"/>
              <a:buNone/>
            </a:pPr>
            <a:r>
              <a:rPr lang="en-US" sz="900" kern="1200" dirty="0">
                <a:solidFill>
                  <a:schemeClr val="tx1"/>
                </a:solidFill>
                <a:latin typeface="Segoe UI Light" pitchFamily="34" charset="0"/>
                <a:ea typeface="+mn-ea"/>
                <a:cs typeface="+mn-cs"/>
              </a:rPr>
              <a:t>Configure the following capabilities:</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Endpoint detection &amp; response</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Next-generation protection</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Attack surface reduction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677959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Organizations can integrate Microsoft Defender for Endpoint with Microsoft Intune as a Mobile Threat Defense solution. Integration can help prevent security breaches and limit the effect of breaches within an organization.</a:t>
            </a:r>
          </a:p>
          <a:p>
            <a:endParaRPr lang="en-US" dirty="0"/>
          </a:p>
          <a:p>
            <a:r>
              <a:rPr lang="en-US" dirty="0"/>
              <a:t>Microsoft Defender for Endpoint works with devices that run:</a:t>
            </a:r>
          </a:p>
          <a:p>
            <a:pPr marL="171450" indent="-171450">
              <a:buFont typeface="Arial" panose="020B0604020202020204" pitchFamily="34" charset="0"/>
              <a:buChar char="•"/>
            </a:pPr>
            <a:r>
              <a:rPr lang="en-US" dirty="0"/>
              <a:t>Android</a:t>
            </a:r>
          </a:p>
          <a:p>
            <a:pPr marL="171450" indent="-171450">
              <a:buFont typeface="Arial" panose="020B0604020202020204" pitchFamily="34" charset="0"/>
              <a:buChar char="•"/>
            </a:pPr>
            <a:r>
              <a:rPr lang="en-US" dirty="0"/>
              <a:t>iOS/</a:t>
            </a:r>
            <a:r>
              <a:rPr lang="en-US" dirty="0" err="1"/>
              <a:t>iPadOS</a:t>
            </a:r>
            <a:endParaRPr lang="en-US" dirty="0"/>
          </a:p>
          <a:p>
            <a:pPr marL="171450" indent="-171450">
              <a:buFont typeface="Arial" panose="020B0604020202020204" pitchFamily="34" charset="0"/>
              <a:buChar char="•"/>
            </a:pPr>
            <a:r>
              <a:rPr lang="en-US" dirty="0"/>
              <a:t>Windows 10</a:t>
            </a:r>
          </a:p>
          <a:p>
            <a:pPr marL="171450" indent="-171450">
              <a:buFont typeface="Arial" panose="020B0604020202020204" pitchFamily="34" charset="0"/>
              <a:buChar char="•"/>
            </a:pPr>
            <a:r>
              <a:rPr lang="en-US" dirty="0"/>
              <a:t>Windows 11</a:t>
            </a:r>
          </a:p>
          <a:p>
            <a:endParaRPr lang="en-US" dirty="0"/>
          </a:p>
          <a:p>
            <a:r>
              <a:rPr lang="en-US" b="1" dirty="0"/>
              <a:t>Prerequisites to integrating Microsoft Defender for Endpoint and Microsoft Intune</a:t>
            </a:r>
          </a:p>
          <a:p>
            <a:r>
              <a:rPr lang="en-US" dirty="0"/>
              <a:t>To use Microsoft Defender for Endpoint with Microsoft Intune, an organization must have the following subscriptions:</a:t>
            </a:r>
          </a:p>
          <a:p>
            <a:pPr marL="171450" indent="-171450">
              <a:buFont typeface="Arial" panose="020B0604020202020204" pitchFamily="34" charset="0"/>
              <a:buChar char="•"/>
            </a:pPr>
            <a:r>
              <a:rPr lang="en-US" b="1" dirty="0"/>
              <a:t>Microsoft Defender for Endpoint</a:t>
            </a:r>
            <a:r>
              <a:rPr lang="en-US" dirty="0"/>
              <a:t>. </a:t>
            </a:r>
            <a:r>
              <a:rPr lang="en-US" b="0" i="0" dirty="0">
                <a:solidFill>
                  <a:srgbClr val="171717"/>
                </a:solidFill>
                <a:effectLst/>
                <a:latin typeface="Segoe UI Light" panose="020B0502040204020203" pitchFamily="34" charset="0"/>
                <a:cs typeface="Segoe UI Light" panose="020B0502040204020203" pitchFamily="34" charset="0"/>
              </a:rPr>
              <a:t>This subscription provides you access to the Microsoft Defender Security Center (ATP portal). For Defender for Endpoint licensing options, see Licensing requirements in </a:t>
            </a:r>
            <a:r>
              <a:rPr lang="en-US" b="0" i="0" u="none" strike="noStrike" dirty="0">
                <a:effectLst/>
                <a:latin typeface="Segoe UI Light" panose="020B0502040204020203" pitchFamily="34" charset="0"/>
                <a:cs typeface="Segoe UI Light" panose="020B0502040204020203" pitchFamily="34" charset="0"/>
                <a:hlinkClick r:id="rId3"/>
              </a:rPr>
              <a:t>Minimum requirements for Microsoft Defender for Endpoint</a:t>
            </a:r>
            <a:r>
              <a:rPr lang="en-US" b="0" i="0" dirty="0">
                <a:solidFill>
                  <a:srgbClr val="171717"/>
                </a:solidFill>
                <a:effectLst/>
                <a:latin typeface="Segoe UI Light" panose="020B0502040204020203" pitchFamily="34" charset="0"/>
                <a:cs typeface="Segoe UI Light" panose="020B0502040204020203" pitchFamily="34" charset="0"/>
              </a:rPr>
              <a:t> and </a:t>
            </a:r>
            <a:r>
              <a:rPr lang="en-US" b="0" i="0" u="none" strike="noStrike" dirty="0">
                <a:effectLst/>
                <a:latin typeface="Segoe UI Light" panose="020B0502040204020203" pitchFamily="34" charset="0"/>
                <a:cs typeface="Segoe UI Light" panose="020B0502040204020203" pitchFamily="34" charset="0"/>
                <a:hlinkClick r:id="rId4"/>
              </a:rPr>
              <a:t>How to set up a Microsoft 365 E5 Trial Subscription</a:t>
            </a:r>
            <a:r>
              <a:rPr lang="en-US" b="0" i="0" dirty="0">
                <a:solidFill>
                  <a:srgbClr val="171717"/>
                </a:solidFill>
                <a:effectLst/>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1" dirty="0"/>
              <a:t>Microsoft Intune</a:t>
            </a:r>
            <a:r>
              <a:rPr lang="en-US" dirty="0"/>
              <a:t>. This subscription provides access to Intune and the Microsoft Endpoint Manager admin center. For Intune licensing options</a:t>
            </a:r>
            <a:r>
              <a:rPr lang="en-US" dirty="0">
                <a:latin typeface="Segoe UI Light" panose="020B0502040204020203" pitchFamily="34" charset="0"/>
                <a:cs typeface="Segoe UI Light" panose="020B0502040204020203" pitchFamily="34" charset="0"/>
              </a:rPr>
              <a:t>, </a:t>
            </a:r>
            <a:r>
              <a:rPr lang="en-US" b="0" i="0" dirty="0">
                <a:solidFill>
                  <a:srgbClr val="171717"/>
                </a:solidFill>
                <a:effectLst/>
                <a:latin typeface="Segoe UI Light" panose="020B0502040204020203" pitchFamily="34" charset="0"/>
                <a:cs typeface="Segoe UI Light" panose="020B0502040204020203" pitchFamily="34" charset="0"/>
              </a:rPr>
              <a:t>see </a:t>
            </a:r>
            <a:r>
              <a:rPr lang="en-US" b="0" i="0" u="none" strike="noStrike" dirty="0">
                <a:effectLst/>
                <a:latin typeface="Segoe UI Light" panose="020B0502040204020203" pitchFamily="34" charset="0"/>
                <a:cs typeface="Segoe UI Light" panose="020B0502040204020203" pitchFamily="34" charset="0"/>
                <a:hlinkClick r:id="rId5"/>
              </a:rPr>
              <a:t>Microsoft Intune licensing</a:t>
            </a:r>
            <a:r>
              <a:rPr lang="en-US" dirty="0">
                <a:latin typeface="Segoe UI Light" panose="020B0502040204020203" pitchFamily="34" charset="0"/>
                <a:cs typeface="Segoe UI Light" panose="020B0502040204020203" pitchFamily="34" charset="0"/>
              </a:rPr>
              <a:t>.</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5520480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887833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216584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Threat and Vulnerability Management module serves as an infrastructure for reducing organizational exposure, hardening endpoint surface area, and increasing organizational resilience. It uses sensors to discover vulnerabilities and misconfigurations in real time. This discovery is completed without the need of agents or periodic scans. Threat and Vulnerability Management prioritizes vulnerabilities based on:</a:t>
            </a:r>
          </a:p>
          <a:p>
            <a:pPr marL="171450" indent="-171450">
              <a:buFont typeface="Arial" panose="020B0604020202020204" pitchFamily="34" charset="0"/>
              <a:buChar char="•"/>
            </a:pPr>
            <a:r>
              <a:rPr lang="en-US" dirty="0"/>
              <a:t>The threat landscape</a:t>
            </a:r>
          </a:p>
          <a:p>
            <a:pPr marL="171450" indent="-171450">
              <a:buFont typeface="Arial" panose="020B0604020202020204" pitchFamily="34" charset="0"/>
              <a:buChar char="•"/>
            </a:pPr>
            <a:r>
              <a:rPr lang="en-US" dirty="0"/>
              <a:t>Detections in your organization</a:t>
            </a:r>
          </a:p>
          <a:p>
            <a:pPr marL="171450" indent="-171450">
              <a:buFont typeface="Arial" panose="020B0604020202020204" pitchFamily="34" charset="0"/>
              <a:buChar char="•"/>
            </a:pPr>
            <a:r>
              <a:rPr lang="en-US" dirty="0"/>
              <a:t>Sensitive information on vulnerable devices</a:t>
            </a:r>
          </a:p>
          <a:p>
            <a:pPr marL="171450" indent="-171450">
              <a:buFont typeface="Arial" panose="020B0604020202020204" pitchFamily="34" charset="0"/>
              <a:buChar char="•"/>
            </a:pPr>
            <a:r>
              <a:rPr lang="en-US" dirty="0"/>
              <a:t>Business context</a:t>
            </a:r>
          </a:p>
          <a:p>
            <a:endParaRPr lang="en-US" dirty="0"/>
          </a:p>
          <a:p>
            <a:r>
              <a:rPr lang="en-US" dirty="0"/>
              <a:t>If you've enabled the integration with Microsoft Defender for Endpoint, you'll automatically get the threat and vulnerability management findings without the need for more agents.</a:t>
            </a:r>
          </a:p>
          <a:p>
            <a:endParaRPr lang="en-US" dirty="0"/>
          </a:p>
          <a:p>
            <a:r>
              <a:rPr lang="en-US" b="1" dirty="0"/>
              <a:t>Bridging the workflow gaps</a:t>
            </a:r>
          </a:p>
          <a:p>
            <a:r>
              <a:rPr lang="en-US" dirty="0"/>
              <a:t>Threat and Vulnerability Management is the first solution in the industry to bridge the gap between security administration and IT administration during the remediation process. It enables organizations to create a security task or ticket by integrating with Microsoft Intune and Microsoft Endpoint Configuration Manager.</a:t>
            </a:r>
          </a:p>
          <a:p>
            <a:endParaRPr lang="en-US" dirty="0"/>
          </a:p>
          <a:p>
            <a:pPr marL="171450" indent="-171450">
              <a:buFont typeface="Arial" panose="020B0604020202020204" pitchFamily="34" charset="0"/>
              <a:buChar char="•"/>
            </a:pPr>
            <a:r>
              <a:rPr lang="en-US" b="1" dirty="0"/>
              <a:t>Real-time discovery</a:t>
            </a:r>
          </a:p>
          <a:p>
            <a:pPr marL="172800"/>
            <a:r>
              <a:rPr lang="en-US" dirty="0"/>
              <a:t>To discover endpoint vulnerabilities and misconfiguration, Threat and Vulnerability Management uses the same sensors deployed within Microsoft Defender for Endpoint. These agentless, built-in sensors reduce cumbersome network scans and IT overhead.</a:t>
            </a:r>
          </a:p>
          <a:p>
            <a:pPr marL="172800"/>
            <a:r>
              <a:rPr lang="en-US" dirty="0"/>
              <a:t>Threat and Vulnerability Management also provides:</a:t>
            </a:r>
          </a:p>
          <a:p>
            <a:pPr marL="344250" indent="-171450">
              <a:buFont typeface="Courier New" panose="02070309020205020404" pitchFamily="49" charset="0"/>
              <a:buChar char="o"/>
            </a:pPr>
            <a:r>
              <a:rPr lang="en-US" dirty="0"/>
              <a:t>Real-time device inventory.</a:t>
            </a:r>
          </a:p>
          <a:p>
            <a:pPr marL="344250" indent="-171450">
              <a:buFont typeface="Courier New" panose="02070309020205020404" pitchFamily="49" charset="0"/>
              <a:buChar char="o"/>
            </a:pPr>
            <a:r>
              <a:rPr lang="en-US" dirty="0"/>
              <a:t>Visibility into software and vulnerabilities.</a:t>
            </a:r>
          </a:p>
          <a:p>
            <a:pPr marL="344250" indent="-171450">
              <a:buFont typeface="Courier New" panose="02070309020205020404" pitchFamily="49" charset="0"/>
              <a:buChar char="o"/>
            </a:pPr>
            <a:r>
              <a:rPr lang="en-US" dirty="0"/>
              <a:t>Application runtime context.</a:t>
            </a:r>
          </a:p>
          <a:p>
            <a:pPr marL="344250" indent="-171450">
              <a:buFont typeface="Courier New" panose="02070309020205020404" pitchFamily="49" charset="0"/>
              <a:buChar char="o"/>
            </a:pPr>
            <a:r>
              <a:rPr lang="en-US" dirty="0"/>
              <a:t>Configuration posture.</a:t>
            </a:r>
          </a:p>
          <a:p>
            <a:endParaRPr lang="en-US" dirty="0"/>
          </a:p>
          <a:p>
            <a:r>
              <a:rPr lang="en-US" b="1" dirty="0"/>
              <a:t>Intelligence-driven prioritization</a:t>
            </a:r>
          </a:p>
          <a:p>
            <a:r>
              <a:rPr lang="en-US" dirty="0"/>
              <a:t>The Threat and Vulnerability Management module helps customers prioritize and focus on the weaknesses that pose the most urgent and highest risk to an organization. It fuses security recommendations with dynamic threat and business context:</a:t>
            </a:r>
          </a:p>
          <a:p>
            <a:pPr marL="171450" indent="-171450">
              <a:buFont typeface="Arial" panose="020B0604020202020204" pitchFamily="34" charset="0"/>
              <a:buChar char="•"/>
            </a:pPr>
            <a:r>
              <a:rPr lang="en-US" dirty="0"/>
              <a:t>Exposing emerging attacks in the wild.</a:t>
            </a:r>
          </a:p>
          <a:p>
            <a:pPr marL="171450" indent="-171450">
              <a:buFont typeface="Arial" panose="020B0604020202020204" pitchFamily="34" charset="0"/>
              <a:buChar char="•"/>
            </a:pPr>
            <a:r>
              <a:rPr lang="en-US" dirty="0"/>
              <a:t>Pinpointing active breaches.</a:t>
            </a:r>
          </a:p>
          <a:p>
            <a:pPr marL="171450" indent="-171450">
              <a:buFont typeface="Arial" panose="020B0604020202020204" pitchFamily="34" charset="0"/>
              <a:buChar char="•"/>
            </a:pPr>
            <a:r>
              <a:rPr lang="en-US" dirty="0"/>
              <a:t>Protecting high-value assets.</a:t>
            </a:r>
          </a:p>
          <a:p>
            <a:endParaRPr lang="en-US" dirty="0"/>
          </a:p>
          <a:p>
            <a:r>
              <a:rPr lang="en-US" b="1" dirty="0"/>
              <a:t>Seamless remediation</a:t>
            </a:r>
          </a:p>
          <a:p>
            <a:r>
              <a:rPr lang="en-US" dirty="0"/>
              <a:t>The Threat and Vulnerability Management module enables security administrators and IT administrators to collaborate seamlessly to remediate issues.</a:t>
            </a:r>
          </a:p>
          <a:p>
            <a:pPr marL="171450" indent="-171450">
              <a:buFont typeface="Arial" panose="020B0604020202020204" pitchFamily="34" charset="0"/>
              <a:buChar char="•"/>
            </a:pPr>
            <a:r>
              <a:rPr lang="en-US" dirty="0"/>
              <a:t>Remediation requests sent to IT.</a:t>
            </a:r>
          </a:p>
          <a:p>
            <a:pPr marL="171450" indent="-171450">
              <a:buFont typeface="Arial" panose="020B0604020202020204" pitchFamily="34" charset="0"/>
              <a:buChar char="•"/>
            </a:pPr>
            <a:r>
              <a:rPr lang="en-US" dirty="0"/>
              <a:t>Alternate mitigations.</a:t>
            </a:r>
          </a:p>
          <a:p>
            <a:pPr marL="171450" indent="-171450">
              <a:buFont typeface="Arial" panose="020B0604020202020204" pitchFamily="34" charset="0"/>
              <a:buChar char="•"/>
            </a:pPr>
            <a:r>
              <a:rPr lang="en-US" dirty="0"/>
              <a:t>Real-time remediation status.</a:t>
            </a:r>
          </a:p>
          <a:p>
            <a:endParaRPr lang="en-US" dirty="0"/>
          </a:p>
          <a:p>
            <a:r>
              <a:rPr lang="en-US" b="1" dirty="0"/>
              <a:t>Threat and Vulnerability Management walk-through</a:t>
            </a:r>
          </a:p>
          <a:p>
            <a:r>
              <a:rPr lang="en-US" dirty="0"/>
              <a:t>Today's process for discovery, prioritization, and remediation of vulnerabilities needs improvement. Currently, a separation of duties causes long delays from detecting vulnerabilities until remediation. The following timeline is a common scenario in many organizations:</a:t>
            </a:r>
          </a:p>
          <a:p>
            <a:pPr marL="228600" indent="-228600">
              <a:buFont typeface="+mj-lt"/>
              <a:buAutoNum type="arabicPeriod"/>
            </a:pPr>
            <a:r>
              <a:rPr lang="en-US" dirty="0"/>
              <a:t>Security Operations teams analyze breach incidents and remediate attacks.</a:t>
            </a:r>
          </a:p>
          <a:p>
            <a:pPr marL="228600" indent="-228600">
              <a:buFont typeface="+mj-lt"/>
              <a:buAutoNum type="arabicPeriod"/>
            </a:pPr>
            <a:r>
              <a:rPr lang="en-US" dirty="0"/>
              <a:t>Security Administration teams discover and prioritize risks and ensure the company meets compliance requirements.</a:t>
            </a:r>
          </a:p>
          <a:p>
            <a:pPr marL="228600" indent="-228600">
              <a:buFont typeface="+mj-lt"/>
              <a:buAutoNum type="arabicPeriod"/>
            </a:pPr>
            <a:r>
              <a:rPr lang="en-US" dirty="0"/>
              <a:t>IT administration remediates the risk with configuration changes, updates, and patches.</a:t>
            </a:r>
          </a:p>
          <a:p>
            <a:endParaRPr lang="en-US" dirty="0"/>
          </a:p>
          <a:p>
            <a:r>
              <a:rPr lang="en-US" b="1" dirty="0"/>
              <a:t>Dashboard insights - threat and vulnerability management</a:t>
            </a:r>
          </a:p>
          <a:p>
            <a:r>
              <a:rPr lang="en-US" dirty="0"/>
              <a:t>The Threat and Vulnerability Management module provides both security administrators and security operations teams with unique value, including:</a:t>
            </a:r>
          </a:p>
          <a:p>
            <a:pPr marL="171450" indent="-171450">
              <a:buFont typeface="Arial" panose="020B0604020202020204" pitchFamily="34" charset="0"/>
              <a:buChar char="•"/>
            </a:pPr>
            <a:r>
              <a:rPr lang="en-US" dirty="0"/>
              <a:t>Real-time endpoint detection and response (EDR) insights correlated with endpoint vulnerabilities.</a:t>
            </a:r>
          </a:p>
          <a:p>
            <a:pPr marL="171450" indent="-171450">
              <a:buFont typeface="Arial" panose="020B0604020202020204" pitchFamily="34" charset="0"/>
              <a:buChar char="•"/>
            </a:pPr>
            <a:r>
              <a:rPr lang="en-US" dirty="0"/>
              <a:t>Invaluable device vulnerability context during incident investigations.</a:t>
            </a:r>
          </a:p>
          <a:p>
            <a:pPr marL="171450" indent="-171450">
              <a:buFont typeface="Arial" panose="020B0604020202020204" pitchFamily="34" charset="0"/>
              <a:buChar char="•"/>
            </a:pPr>
            <a:r>
              <a:rPr lang="en-US" dirty="0"/>
              <a:t>Built-in remediation processes through Microsoft Intune and Microsoft Endpoint Configuration Manager.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7131370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Once devices are discovered, an organization can:</a:t>
            </a:r>
          </a:p>
          <a:p>
            <a:pPr marL="171450" indent="-171450">
              <a:buFont typeface="Arial" panose="020B0604020202020204" pitchFamily="34" charset="0"/>
              <a:buChar char="•"/>
            </a:pPr>
            <a:r>
              <a:rPr lang="en-US" dirty="0"/>
              <a:t>Onboard unmanaged endpoints to the service, increasing the security visibility on them.</a:t>
            </a:r>
          </a:p>
          <a:p>
            <a:pPr marL="171450" indent="-171450">
              <a:buFont typeface="Arial" panose="020B0604020202020204" pitchFamily="34" charset="0"/>
              <a:buChar char="•"/>
            </a:pPr>
            <a:r>
              <a:rPr lang="en-US" dirty="0"/>
              <a:t>Reduce the attack surface by identifying and assessing vulnerabilities, and detecting configuration gaps.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Discovery methods</a:t>
            </a:r>
            <a:endParaRPr lang="en-US" dirty="0"/>
          </a:p>
          <a:p>
            <a:pPr marL="0" indent="0">
              <a:buFont typeface="Arial" panose="020B0604020202020204" pitchFamily="34" charset="0"/>
              <a:buNone/>
            </a:pPr>
            <a:r>
              <a:rPr lang="en-US" dirty="0"/>
              <a:t>There are two modes of discovery available:</a:t>
            </a:r>
          </a:p>
          <a:p>
            <a:pPr marL="171450" indent="-171450">
              <a:buFont typeface="Arial" panose="020B0604020202020204" pitchFamily="34" charset="0"/>
              <a:buChar char="•"/>
            </a:pPr>
            <a:r>
              <a:rPr lang="en-US" dirty="0"/>
              <a:t>Basic discovery.</a:t>
            </a:r>
          </a:p>
          <a:p>
            <a:pPr marL="171450" indent="-171450">
              <a:buFont typeface="Arial" panose="020B0604020202020204" pitchFamily="34" charset="0"/>
              <a:buChar char="•"/>
            </a:pPr>
            <a:r>
              <a:rPr lang="en-US" dirty="0"/>
              <a:t>Standard discovery (recommended).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Device inventory</a:t>
            </a:r>
          </a:p>
          <a:p>
            <a:pPr marL="0" indent="0">
              <a:buFont typeface="Arial" panose="020B0604020202020204" pitchFamily="34" charset="0"/>
              <a:buNone/>
            </a:pPr>
            <a:r>
              <a:rPr lang="en-US" dirty="0"/>
              <a:t>Devices that have been discovered but haven't been onboarded and secured by Microsoft Defender for Endpoint will be listed in the device inventory within the </a:t>
            </a:r>
            <a:r>
              <a:rPr lang="en-US" b="1" dirty="0"/>
              <a:t>Microsoft Endpoint Manager admin center</a:t>
            </a:r>
            <a:r>
              <a:rPr lang="en-US" dirty="0"/>
              <a:t>.</a:t>
            </a:r>
          </a:p>
          <a:p>
            <a:pPr marL="0" indent="0">
              <a:buFont typeface="Arial" panose="020B0604020202020204" pitchFamily="34" charset="0"/>
              <a:buNone/>
            </a:pPr>
            <a:r>
              <a:rPr lang="en-US" dirty="0"/>
              <a:t>To assess these devices, you can use a filter in the device inventory list called </a:t>
            </a:r>
            <a:r>
              <a:rPr lang="en-US" b="1" dirty="0"/>
              <a:t>Onboarding status</a:t>
            </a:r>
            <a:r>
              <a:rPr lang="en-US" dirty="0"/>
              <a:t>. This filter can have any of the following values:</a:t>
            </a:r>
          </a:p>
          <a:p>
            <a:pPr marL="171450" indent="-171450">
              <a:buFont typeface="Arial" panose="020B0604020202020204" pitchFamily="34" charset="0"/>
              <a:buChar char="•"/>
            </a:pPr>
            <a:r>
              <a:rPr lang="en-US" dirty="0"/>
              <a:t>Onboarded.</a:t>
            </a:r>
          </a:p>
          <a:p>
            <a:pPr marL="171450" indent="-171450">
              <a:buFont typeface="Arial" panose="020B0604020202020204" pitchFamily="34" charset="0"/>
              <a:buChar char="•"/>
            </a:pPr>
            <a:r>
              <a:rPr lang="en-US" dirty="0"/>
              <a:t>Can be onboarded.</a:t>
            </a:r>
          </a:p>
          <a:p>
            <a:pPr marL="171450" indent="-171450">
              <a:buFont typeface="Arial" panose="020B0604020202020204" pitchFamily="34" charset="0"/>
              <a:buChar char="•"/>
            </a:pPr>
            <a:r>
              <a:rPr lang="en-US" dirty="0"/>
              <a:t>Unsupported.</a:t>
            </a:r>
          </a:p>
          <a:p>
            <a:pPr marL="171450" indent="-171450">
              <a:buFont typeface="Arial" panose="020B0604020202020204" pitchFamily="34" charset="0"/>
              <a:buChar char="•"/>
            </a:pPr>
            <a:r>
              <a:rPr lang="en-US" dirty="0"/>
              <a:t>Insufficient information.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Network device discovery</a:t>
            </a:r>
          </a:p>
          <a:p>
            <a:pPr marL="0" indent="0">
              <a:buFont typeface="Arial" panose="020B0604020202020204" pitchFamily="34" charset="0"/>
              <a:buNone/>
            </a:pPr>
            <a:r>
              <a:rPr lang="en-US" dirty="0"/>
              <a:t>The large number of unmanaged network devices deployed in an organization creates a large surface area of attack. They also represent a significant risk to the entire enterprise. The network discovery capability within Microsoft Defender for Endpoint helps organizations ensure their network devices are discovered, accurately classified, and added to their asset inventory.</a:t>
            </a:r>
          </a:p>
          <a:p>
            <a:pPr marL="0" indent="0">
              <a:buFont typeface="Arial" panose="020B0604020202020204" pitchFamily="34" charset="0"/>
              <a:buNone/>
            </a:pPr>
            <a:r>
              <a:rPr lang="en-US" dirty="0"/>
              <a:t>The Threat and Vulnerability Management capability within Microsoft Defender for Endpoint then provides integrated workflows to secure the following discovered information:</a:t>
            </a:r>
          </a:p>
          <a:p>
            <a:pPr marL="171450" indent="-171450">
              <a:buFont typeface="Arial" panose="020B0604020202020204" pitchFamily="34" charset="0"/>
              <a:buChar char="•"/>
            </a:pPr>
            <a:r>
              <a:rPr lang="en-US" dirty="0"/>
              <a:t>switches</a:t>
            </a:r>
          </a:p>
          <a:p>
            <a:pPr marL="171450" indent="-171450">
              <a:buFont typeface="Arial" panose="020B0604020202020204" pitchFamily="34" charset="0"/>
              <a:buChar char="•"/>
            </a:pPr>
            <a:r>
              <a:rPr lang="en-US" dirty="0"/>
              <a:t>routers</a:t>
            </a:r>
          </a:p>
          <a:p>
            <a:pPr marL="171450" indent="-171450">
              <a:buFont typeface="Arial" panose="020B0604020202020204" pitchFamily="34" charset="0"/>
              <a:buChar char="•"/>
            </a:pPr>
            <a:r>
              <a:rPr lang="en-US" dirty="0"/>
              <a:t>WLAN controllers</a:t>
            </a:r>
          </a:p>
          <a:p>
            <a:pPr marL="171450" indent="-171450">
              <a:buFont typeface="Arial" panose="020B0604020202020204" pitchFamily="34" charset="0"/>
              <a:buChar char="•"/>
            </a:pPr>
            <a:r>
              <a:rPr lang="en-US" dirty="0"/>
              <a:t>firewalls</a:t>
            </a:r>
          </a:p>
          <a:p>
            <a:pPr marL="171450" indent="-171450">
              <a:buFont typeface="Arial" panose="020B0604020202020204" pitchFamily="34" charset="0"/>
              <a:buChar char="•"/>
            </a:pPr>
            <a:r>
              <a:rPr lang="en-US" dirty="0"/>
              <a:t>VPN gateways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Device discovery integrations</a:t>
            </a:r>
          </a:p>
          <a:p>
            <a:pPr marL="0" indent="0">
              <a:buFont typeface="Arial" panose="020B0604020202020204" pitchFamily="34" charset="0"/>
              <a:buNone/>
            </a:pPr>
            <a:r>
              <a:rPr lang="en-US" dirty="0"/>
              <a:t>Microsoft Defender for Endpoint addresses the challenge of gaining enough visibility for organizations to locate, identify, and secure their complete OT/IOT asset inventory. It does so by supporting the following integrations:</a:t>
            </a:r>
          </a:p>
          <a:p>
            <a:pPr marL="171450" indent="-171450">
              <a:buFont typeface="Arial" panose="020B0604020202020204" pitchFamily="34" charset="0"/>
              <a:buChar char="•"/>
            </a:pPr>
            <a:r>
              <a:rPr lang="en-US" dirty="0" err="1"/>
              <a:t>Corelight</a:t>
            </a:r>
            <a:r>
              <a:rPr lang="en-US" dirty="0"/>
              <a:t>.</a:t>
            </a:r>
          </a:p>
          <a:p>
            <a:pPr marL="171450" indent="-171450">
              <a:buFont typeface="Arial" panose="020B0604020202020204" pitchFamily="34" charset="0"/>
              <a:buChar char="•"/>
            </a:pPr>
            <a:r>
              <a:rPr lang="en-US" dirty="0"/>
              <a:t>Microsoft Defender for IoT.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Configure device discovery</a:t>
            </a:r>
          </a:p>
          <a:p>
            <a:pPr marL="0" indent="0">
              <a:buFont typeface="Arial" panose="020B0604020202020204" pitchFamily="34" charset="0"/>
              <a:buNone/>
            </a:pPr>
            <a:r>
              <a:rPr lang="en-US" dirty="0"/>
              <a:t>As previously noted, device discovery can be configured to be on standard or basic mode. Organizations should use the standard option to actively find devices in their networks. This option will better guarantee the discovery of endpoints and provide richer device classification.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Exclude devices from being actively probed in standard discovery</a:t>
            </a:r>
          </a:p>
          <a:p>
            <a:pPr marL="0" indent="0">
              <a:buFont typeface="Arial" panose="020B0604020202020204" pitchFamily="34" charset="0"/>
              <a:buNone/>
            </a:pPr>
            <a:r>
              <a:rPr lang="en-US" dirty="0"/>
              <a:t>Some organizations have devices on their network that shouldn't be actively scanned. For example, devices that are used as honeypots for another security tool. In these cases, an organization can define a list of exclusions to prevent these devices from being scanned.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Select networks to monitor</a:t>
            </a:r>
          </a:p>
          <a:p>
            <a:pPr marL="0" indent="0">
              <a:buFont typeface="Arial" panose="020B0604020202020204" pitchFamily="34" charset="0"/>
              <a:buNone/>
            </a:pPr>
            <a:r>
              <a:rPr lang="en-US" dirty="0"/>
              <a:t>When Microsoft Defender for Endpoint analyzes a network, it determines if the network is:</a:t>
            </a:r>
          </a:p>
          <a:p>
            <a:pPr marL="171450" indent="-171450">
              <a:buFont typeface="Arial" panose="020B0604020202020204" pitchFamily="34" charset="0"/>
              <a:buChar char="•"/>
            </a:pPr>
            <a:r>
              <a:rPr lang="en-US" dirty="0"/>
              <a:t>a corporate network that must be monitored.</a:t>
            </a:r>
          </a:p>
          <a:p>
            <a:pPr marL="171450" indent="-171450">
              <a:buFont typeface="Arial" panose="020B0604020202020204" pitchFamily="34" charset="0"/>
              <a:buChar char="•"/>
            </a:pPr>
            <a:r>
              <a:rPr lang="en-US" dirty="0"/>
              <a:t>a non-corporate network that can be ignored.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filter can be applied to view any of the following network discovery states:</a:t>
            </a:r>
          </a:p>
          <a:p>
            <a:pPr marL="171450" indent="-171450">
              <a:buFont typeface="Arial" panose="020B0604020202020204" pitchFamily="34" charset="0"/>
              <a:buChar char="•"/>
            </a:pPr>
            <a:r>
              <a:rPr lang="en-US" b="1" dirty="0"/>
              <a:t>Monitored networks</a:t>
            </a:r>
            <a:r>
              <a:rPr lang="en-US" dirty="0"/>
              <a:t>. Networks where device discovery is performed.</a:t>
            </a:r>
          </a:p>
          <a:p>
            <a:pPr marL="171450" indent="-171450">
              <a:buFont typeface="Arial" panose="020B0604020202020204" pitchFamily="34" charset="0"/>
              <a:buChar char="•"/>
            </a:pPr>
            <a:r>
              <a:rPr lang="en-US" b="1" dirty="0"/>
              <a:t>Ignored networks</a:t>
            </a:r>
            <a:r>
              <a:rPr lang="en-US" dirty="0"/>
              <a:t>. This network will be ignored and device discovery won't be performed on it.</a:t>
            </a:r>
          </a:p>
          <a:p>
            <a:pPr marL="171450" indent="-171450">
              <a:buFont typeface="Arial" panose="020B0604020202020204" pitchFamily="34" charset="0"/>
              <a:buChar char="•"/>
            </a:pPr>
            <a:r>
              <a:rPr lang="en-US" b="1" dirty="0"/>
              <a:t>All</a:t>
            </a:r>
            <a:r>
              <a:rPr lang="en-US" dirty="0"/>
              <a:t>. Both monitored and ignored networks will be displayed.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Configure the network monitor state</a:t>
            </a:r>
          </a:p>
          <a:p>
            <a:pPr marL="0" indent="0">
              <a:buFont typeface="Arial" panose="020B0604020202020204" pitchFamily="34" charset="0"/>
              <a:buNone/>
            </a:pPr>
            <a:r>
              <a:rPr lang="en-US" dirty="0"/>
              <a:t>Organizations can control where device discovery takes place. Monitored networks are where device discovery will be performed. These networks are typically corporate networks. You can also choose to ignore networks or select the initial discovery classification after modifying a state.</a:t>
            </a:r>
          </a:p>
          <a:p>
            <a:pPr marL="171450" indent="-171450">
              <a:buFont typeface="Arial" panose="020B0604020202020204" pitchFamily="34" charset="0"/>
              <a:buChar char="•"/>
            </a:pPr>
            <a:r>
              <a:rPr lang="en-US" dirty="0"/>
              <a:t>Selecting the initial discovery classification means to apply the default system-made network monitor state.</a:t>
            </a:r>
          </a:p>
          <a:p>
            <a:pPr marL="171450" indent="-171450">
              <a:buFont typeface="Arial" panose="020B0604020202020204" pitchFamily="34" charset="0"/>
              <a:buChar char="•"/>
            </a:pPr>
            <a:r>
              <a:rPr lang="en-US" dirty="0"/>
              <a:t>Selecting the default system-made network monitor state means that:</a:t>
            </a:r>
          </a:p>
          <a:p>
            <a:pPr marL="344250" indent="-171450">
              <a:buFont typeface="Courier New" panose="02070309020205020404" pitchFamily="49" charset="0"/>
              <a:buChar char="o"/>
            </a:pPr>
            <a:r>
              <a:rPr lang="en-US" dirty="0"/>
              <a:t>networks that were identified to be corporate will be monitored.</a:t>
            </a:r>
          </a:p>
          <a:p>
            <a:pPr marL="344250" indent="-171450">
              <a:buFont typeface="Courier New" panose="02070309020205020404" pitchFamily="49" charset="0"/>
              <a:buChar char="o"/>
            </a:pPr>
            <a:r>
              <a:rPr lang="en-US" dirty="0"/>
              <a:t>networks that were identified as non-corporate will be automatically ignored.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Explore devices in the network</a:t>
            </a:r>
          </a:p>
          <a:p>
            <a:pPr marL="0" indent="0">
              <a:buFont typeface="Arial" panose="020B0604020202020204" pitchFamily="34" charset="0"/>
              <a:buNone/>
            </a:pPr>
            <a:r>
              <a:rPr lang="en-US" dirty="0"/>
              <a:t>You can use the advanced hunting (Kusto) query to get more context about each network name described in the networks list.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Get information on device</a:t>
            </a:r>
          </a:p>
          <a:p>
            <a:pPr marL="0" indent="0">
              <a:buFont typeface="Arial" panose="020B0604020202020204" pitchFamily="34" charset="0"/>
              <a:buNone/>
            </a:pPr>
            <a:r>
              <a:rPr lang="en-US" dirty="0"/>
              <a:t>You can use the advanced hunting (Kusto) query to get the latest complete information on a specific device.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Vulnerability assessment on discovered devices</a:t>
            </a:r>
          </a:p>
          <a:p>
            <a:pPr marL="0" indent="0">
              <a:buFont typeface="Arial" panose="020B0604020202020204" pitchFamily="34" charset="0"/>
              <a:buNone/>
            </a:pPr>
            <a:r>
              <a:rPr lang="en-US" dirty="0"/>
              <a:t>Vulnerabilities and risks on your devices as well as other discovered unmanaged devices in the network are part of the current Threat and Vulnerabilities Management flows under "Security Recommendations". They're represented in entity pages across the portal.</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Use advanced hunting on discovered devices</a:t>
            </a:r>
          </a:p>
          <a:p>
            <a:pPr marL="0" indent="0">
              <a:buFont typeface="Arial" panose="020B0604020202020204" pitchFamily="34" charset="0"/>
              <a:buNone/>
            </a:pPr>
            <a:r>
              <a:rPr lang="en-US" dirty="0"/>
              <a:t>Organizations can use advanced hunting queries to gain visibility on discovered devices.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Query network related information</a:t>
            </a:r>
          </a:p>
          <a:p>
            <a:pPr marL="0" indent="0">
              <a:buFont typeface="Arial" panose="020B0604020202020204" pitchFamily="34" charset="0"/>
              <a:buNone/>
            </a:pPr>
            <a:r>
              <a:rPr lang="en-US" dirty="0"/>
              <a:t>Device discovery uses Microsoft Defender for Endpoint onboarded devices as a network data source to attribute activities to non-onboarded devices. The network sensor on the Microsoft Defender for Endpoint onboarded device identifies two new connection types:</a:t>
            </a:r>
          </a:p>
          <a:p>
            <a:pPr marL="171450" indent="-171450">
              <a:buFont typeface="Arial" panose="020B0604020202020204" pitchFamily="34" charset="0"/>
              <a:buChar char="•"/>
            </a:pPr>
            <a:r>
              <a:rPr lang="en-US" b="1" dirty="0" err="1"/>
              <a:t>ConnectionAttempt</a:t>
            </a:r>
            <a:r>
              <a:rPr lang="en-US" dirty="0"/>
              <a:t>. An attempt to establish a TCP connection.</a:t>
            </a:r>
          </a:p>
          <a:p>
            <a:pPr marL="171450" indent="-171450">
              <a:buFont typeface="Arial" panose="020B0604020202020204" pitchFamily="34" charset="0"/>
              <a:buChar char="•"/>
            </a:pPr>
            <a:r>
              <a:rPr lang="en-US" b="1" dirty="0" err="1"/>
              <a:t>ConnectionAcknowledged</a:t>
            </a:r>
            <a:r>
              <a:rPr lang="en-US" dirty="0"/>
              <a:t>. An acknowledgment that a TCP connection was accepted.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 non-onboarded device attempts to communicate with an onboarded Microsoft Defender for Endpoint device, the attempt will:</a:t>
            </a:r>
          </a:p>
          <a:p>
            <a:pPr marL="171450" indent="-171450">
              <a:buFont typeface="Arial" panose="020B0604020202020204" pitchFamily="34" charset="0"/>
              <a:buChar char="•"/>
            </a:pPr>
            <a:r>
              <a:rPr lang="en-US" dirty="0"/>
              <a:t>generate a </a:t>
            </a:r>
            <a:r>
              <a:rPr lang="en-US" dirty="0" err="1"/>
              <a:t>DeviceNetworkEvent</a:t>
            </a:r>
            <a:r>
              <a:rPr lang="en-US" dirty="0"/>
              <a:t>.</a:t>
            </a:r>
          </a:p>
          <a:p>
            <a:pPr marL="171450" indent="-171450">
              <a:buFont typeface="Arial" panose="020B0604020202020204" pitchFamily="34" charset="0"/>
              <a:buChar char="•"/>
            </a:pPr>
            <a:r>
              <a:rPr lang="en-US" dirty="0"/>
              <a:t>display the non-onboarded device activities on the onboarded device timeline and through the Advanced hunting </a:t>
            </a:r>
            <a:r>
              <a:rPr lang="en-US" dirty="0" err="1"/>
              <a:t>DeviceNetworkEvents</a:t>
            </a:r>
            <a:r>
              <a:rPr lang="en-US" dirty="0"/>
              <a:t> table.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356654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organization's exposure score is visible in the Threat and Vulnerability Management dashboard of the Microsoft 365 Defender portal. It reflects how vulnerable your organization is to cybersecurity threats. A low exposure score means your devices are less vulnerable from exploitation. An organization's enterprise and security administrators should:</a:t>
            </a:r>
          </a:p>
          <a:p>
            <a:pPr marL="171450" indent="-171450">
              <a:buFont typeface="Arial" panose="020B0604020202020204" pitchFamily="34" charset="0"/>
              <a:buChar char="•"/>
            </a:pPr>
            <a:r>
              <a:rPr lang="en-US" dirty="0"/>
              <a:t>Quickly understand and identify high-level takeaways about the state of security in their organization.</a:t>
            </a:r>
          </a:p>
          <a:p>
            <a:pPr marL="171450" indent="-171450">
              <a:buFont typeface="Arial" panose="020B0604020202020204" pitchFamily="34" charset="0"/>
              <a:buChar char="•"/>
            </a:pPr>
            <a:r>
              <a:rPr lang="en-US" dirty="0"/>
              <a:t>Detect and respond to areas that require investigation or action to improve the current state.</a:t>
            </a:r>
          </a:p>
          <a:p>
            <a:pPr marL="171450" indent="-171450">
              <a:buFont typeface="Arial" panose="020B0604020202020204" pitchFamily="34" charset="0"/>
              <a:buChar char="•"/>
            </a:pPr>
            <a:r>
              <a:rPr lang="en-US" dirty="0"/>
              <a:t>Communicate with peers and management about the effect of security efforts.</a:t>
            </a:r>
          </a:p>
          <a:p>
            <a:endParaRPr lang="en-US" dirty="0"/>
          </a:p>
          <a:p>
            <a:r>
              <a:rPr lang="en-US" dirty="0"/>
              <a:t>The exposure scorecard gives an organization a high-level view of its exposure score's trend over time. Any spikes in trend line provide a visual indication of a high cybersecurity threat exposure that needs further investigation.</a:t>
            </a:r>
          </a:p>
          <a:p>
            <a:endParaRPr lang="en-US" dirty="0"/>
          </a:p>
          <a:p>
            <a:r>
              <a:rPr lang="en-US" dirty="0"/>
              <a:t>The exposure score is broken down into the following levels:</a:t>
            </a:r>
          </a:p>
          <a:p>
            <a:pPr marL="171450" indent="-171450">
              <a:buFont typeface="Arial" panose="020B0604020202020204" pitchFamily="34" charset="0"/>
              <a:buChar char="•"/>
            </a:pPr>
            <a:r>
              <a:rPr lang="en-US" b="1" dirty="0"/>
              <a:t>0-29</a:t>
            </a:r>
            <a:r>
              <a:rPr lang="en-US" dirty="0"/>
              <a:t>. Low exposure score.</a:t>
            </a:r>
          </a:p>
          <a:p>
            <a:pPr marL="171450" indent="-171450">
              <a:buFont typeface="Arial" panose="020B0604020202020204" pitchFamily="34" charset="0"/>
              <a:buChar char="•"/>
            </a:pPr>
            <a:r>
              <a:rPr lang="en-US" b="1" dirty="0"/>
              <a:t>30-69</a:t>
            </a:r>
            <a:r>
              <a:rPr lang="en-US" dirty="0"/>
              <a:t>. Medium exposure score.</a:t>
            </a:r>
          </a:p>
          <a:p>
            <a:pPr marL="171450" indent="-171450">
              <a:buFont typeface="Arial" panose="020B0604020202020204" pitchFamily="34" charset="0"/>
              <a:buChar char="•"/>
            </a:pPr>
            <a:r>
              <a:rPr lang="en-US" b="1" dirty="0"/>
              <a:t>70-100</a:t>
            </a:r>
            <a:r>
              <a:rPr lang="en-US" dirty="0"/>
              <a:t>. High exposure score.</a:t>
            </a:r>
          </a:p>
          <a:p>
            <a:endParaRPr lang="en-US" dirty="0"/>
          </a:p>
          <a:p>
            <a:r>
              <a:rPr lang="en-US" b="1" dirty="0"/>
              <a:t>Reduce your threat and vulnerability exposure</a:t>
            </a:r>
          </a:p>
          <a:p>
            <a:r>
              <a:rPr lang="en-US" dirty="0"/>
              <a:t>Cybersecurity weaknesses identified in an organization are mapped to actionable security recommendations and prioritized by their effect. Prioritized recommendations help shorten the time to mitigate or remediate vulnerabilities and drive compliance.</a:t>
            </a:r>
          </a:p>
          <a:p>
            <a:r>
              <a:rPr lang="en-US" dirty="0"/>
              <a:t>Organizations can lower their threat and vulnerability exposure by remediating the issues based on </a:t>
            </a:r>
            <a:r>
              <a:rPr lang="en-US" dirty="0">
                <a:latin typeface="Segoe UI Light" panose="020B0502040204020203" pitchFamily="34" charset="0"/>
                <a:cs typeface="Segoe UI Light" panose="020B0502040204020203" pitchFamily="34" charset="0"/>
              </a:rPr>
              <a:t>prioritized</a:t>
            </a:r>
            <a:r>
              <a:rPr lang="en-US" b="0" i="0" dirty="0">
                <a:solidFill>
                  <a:srgbClr val="171717"/>
                </a:solidFill>
                <a:effectLst/>
                <a:latin typeface="Segoe UI Light" panose="020B0502040204020203" pitchFamily="34" charset="0"/>
                <a:cs typeface="Segoe UI Light" panose="020B0502040204020203" pitchFamily="34" charset="0"/>
              </a:rPr>
              <a:t> </a:t>
            </a:r>
            <a:r>
              <a:rPr lang="en-US" b="0" i="0" u="none" strike="noStrike" dirty="0">
                <a:effectLst/>
                <a:latin typeface="Segoe UI Light" panose="020B0502040204020203" pitchFamily="34" charset="0"/>
                <a:cs typeface="Segoe UI Light" panose="020B0502040204020203" pitchFamily="34" charset="0"/>
                <a:hlinkClick r:id="rId3"/>
              </a:rPr>
              <a:t>security recommendations</a:t>
            </a:r>
            <a:r>
              <a:rPr lang="en-US" dirty="0">
                <a:latin typeface="Segoe UI Light" panose="020B0502040204020203" pitchFamily="34" charset="0"/>
                <a:cs typeface="Segoe UI Light" panose="020B0502040204020203" pitchFamily="34" charset="0"/>
              </a:rPr>
              <a:t>.</a:t>
            </a:r>
          </a:p>
          <a:p>
            <a:endParaRPr lang="en-US" dirty="0"/>
          </a:p>
          <a:p>
            <a:r>
              <a:rPr lang="en-US" b="1" dirty="0"/>
              <a:t>Security recommendations - threat and vulnerability management</a:t>
            </a:r>
          </a:p>
          <a:p>
            <a:r>
              <a:rPr lang="en-US" dirty="0"/>
              <a:t>Each device in the organization is scored based on three important factors. These factors help customers focus on the right things at the right time:</a:t>
            </a:r>
          </a:p>
          <a:p>
            <a:pPr marL="171450" indent="-171450">
              <a:buFont typeface="Arial" panose="020B0604020202020204" pitchFamily="34" charset="0"/>
              <a:buChar char="•"/>
            </a:pPr>
            <a:r>
              <a:rPr lang="en-US" b="1" dirty="0"/>
              <a:t>Threat</a:t>
            </a:r>
            <a:r>
              <a:rPr lang="en-US" dirty="0"/>
              <a:t>. Characteristics of the vulnerabilities and exploits in your organizations' devices and breach history. Based on these factors, the security recommendations show the corresponding links to:</a:t>
            </a:r>
          </a:p>
          <a:p>
            <a:pPr marL="344250" indent="-171450">
              <a:buFont typeface="Courier New" panose="02070309020205020404" pitchFamily="49" charset="0"/>
              <a:buChar char="o"/>
            </a:pPr>
            <a:r>
              <a:rPr lang="en-US" dirty="0"/>
              <a:t>Active alerts</a:t>
            </a:r>
          </a:p>
          <a:p>
            <a:pPr marL="344250" indent="-171450">
              <a:buFont typeface="Courier New" panose="02070309020205020404" pitchFamily="49" charset="0"/>
              <a:buChar char="o"/>
            </a:pPr>
            <a:r>
              <a:rPr lang="en-US" dirty="0"/>
              <a:t>Ongoing threat campaigns</a:t>
            </a:r>
          </a:p>
          <a:p>
            <a:pPr marL="344250" indent="-171450">
              <a:buFont typeface="Courier New" panose="02070309020205020404" pitchFamily="49" charset="0"/>
              <a:buChar char="o"/>
            </a:pPr>
            <a:r>
              <a:rPr lang="en-US" dirty="0"/>
              <a:t>Their corresponding threat analytic reports</a:t>
            </a:r>
          </a:p>
          <a:p>
            <a:pPr marL="171450" indent="-171450">
              <a:buFont typeface="Arial" panose="020B0604020202020204" pitchFamily="34" charset="0"/>
              <a:buChar char="•"/>
            </a:pPr>
            <a:r>
              <a:rPr lang="en-US" b="1" dirty="0"/>
              <a:t>Breach likelihood</a:t>
            </a:r>
            <a:r>
              <a:rPr lang="en-US" dirty="0"/>
              <a:t>. The organization's security posture and resilience against threats.</a:t>
            </a:r>
          </a:p>
          <a:p>
            <a:pPr marL="171450" indent="-171450">
              <a:buFont typeface="Arial" panose="020B0604020202020204" pitchFamily="34" charset="0"/>
              <a:buChar char="•"/>
            </a:pPr>
            <a:r>
              <a:rPr lang="en-US" b="1" dirty="0"/>
              <a:t>Business value</a:t>
            </a:r>
            <a:r>
              <a:rPr lang="en-US" dirty="0"/>
              <a:t>. The organization's assets, critical processes, and intellectual properties.</a:t>
            </a:r>
          </a:p>
          <a:p>
            <a:endParaRPr lang="en-US" dirty="0"/>
          </a:p>
          <a:p>
            <a:r>
              <a:rPr lang="en-US" dirty="0"/>
              <a:t>The Security recommendations page can be accessed in two ways:</a:t>
            </a:r>
          </a:p>
          <a:p>
            <a:pPr marL="171450" indent="-171450">
              <a:buFont typeface="Arial" panose="020B0604020202020204" pitchFamily="34" charset="0"/>
              <a:buChar char="•"/>
            </a:pPr>
            <a:r>
              <a:rPr lang="en-US" b="1" dirty="0"/>
              <a:t>Threat and Vulnerability Management </a:t>
            </a:r>
            <a:r>
              <a:rPr lang="en-US" dirty="0"/>
              <a:t>navigation menu in the </a:t>
            </a:r>
            <a:r>
              <a:rPr lang="en-US" b="1" dirty="0"/>
              <a:t>Microsoft 365 Defender portal</a:t>
            </a:r>
            <a:r>
              <a:rPr lang="en-US" dirty="0"/>
              <a:t>. Select </a:t>
            </a:r>
            <a:r>
              <a:rPr lang="en-US" b="1" dirty="0"/>
              <a:t>Recommendations</a:t>
            </a:r>
            <a:r>
              <a:rPr lang="en-US" dirty="0"/>
              <a:t>. The page contains a list of security recommendations for the threats and vulnerabilities found in the organization.</a:t>
            </a:r>
          </a:p>
          <a:p>
            <a:pPr marL="171450" indent="-171450">
              <a:buFont typeface="Arial" panose="020B0604020202020204" pitchFamily="34" charset="0"/>
              <a:buChar char="•"/>
            </a:pPr>
            <a:r>
              <a:rPr lang="en-US" b="1" dirty="0"/>
              <a:t>Top security recommendations </a:t>
            </a:r>
            <a:r>
              <a:rPr lang="en-US" dirty="0"/>
              <a:t>in the </a:t>
            </a:r>
            <a:r>
              <a:rPr lang="en-US" b="1" dirty="0"/>
              <a:t>Threat and Vulnerability Management</a:t>
            </a:r>
            <a:r>
              <a:rPr lang="en-US" dirty="0"/>
              <a:t> dashboard. In a given day as a Security Administrator, you can take a look at the threat and vulnerability management dashboard to see your exposure score side by side with your Microsoft Secure Score for Devices. The goal is to lower your organization's exposure from vulnerabilities, and increase your organization's device security to be more resilient against cybersecurity threat attacks. The top security recommendations list can help you achieve that goal.</a:t>
            </a:r>
          </a:p>
          <a:p>
            <a:endParaRPr lang="en-US" dirty="0"/>
          </a:p>
          <a:p>
            <a:r>
              <a:rPr lang="en-US" b="1" dirty="0"/>
              <a:t>Security recommendations overview</a:t>
            </a:r>
          </a:p>
          <a:p>
            <a:r>
              <a:rPr lang="en-US" dirty="0"/>
              <a:t>The </a:t>
            </a:r>
            <a:r>
              <a:rPr lang="en-US" b="1" dirty="0"/>
              <a:t>Security recommendations </a:t>
            </a:r>
            <a:r>
              <a:rPr lang="en-US" dirty="0"/>
              <a:t>page displays the following information:</a:t>
            </a:r>
          </a:p>
          <a:p>
            <a:pPr marL="171450" indent="-171450">
              <a:buFont typeface="Arial" panose="020B0604020202020204" pitchFamily="34" charset="0"/>
              <a:buChar char="•"/>
            </a:pPr>
            <a:r>
              <a:rPr lang="en-US" dirty="0"/>
              <a:t>Number of weaknesses found</a:t>
            </a:r>
          </a:p>
          <a:p>
            <a:pPr marL="171450" indent="-171450">
              <a:buFont typeface="Arial" panose="020B0604020202020204" pitchFamily="34" charset="0"/>
              <a:buChar char="•"/>
            </a:pPr>
            <a:r>
              <a:rPr lang="en-US" dirty="0"/>
              <a:t>Related components</a:t>
            </a:r>
          </a:p>
          <a:p>
            <a:pPr marL="171450" indent="-171450">
              <a:buFont typeface="Arial" panose="020B0604020202020204" pitchFamily="34" charset="0"/>
              <a:buChar char="•"/>
            </a:pPr>
            <a:r>
              <a:rPr lang="en-US" dirty="0"/>
              <a:t>Threat insights</a:t>
            </a:r>
          </a:p>
          <a:p>
            <a:pPr marL="171450" indent="-171450">
              <a:buFont typeface="Arial" panose="020B0604020202020204" pitchFamily="34" charset="0"/>
              <a:buChar char="•"/>
            </a:pPr>
            <a:r>
              <a:rPr lang="en-US" dirty="0"/>
              <a:t>Number of exposed devices</a:t>
            </a:r>
          </a:p>
          <a:p>
            <a:pPr marL="171450" indent="-171450">
              <a:buFont typeface="Arial" panose="020B0604020202020204" pitchFamily="34" charset="0"/>
              <a:buChar char="•"/>
            </a:pPr>
            <a:r>
              <a:rPr lang="en-US" dirty="0"/>
              <a:t>Status</a:t>
            </a:r>
          </a:p>
          <a:p>
            <a:pPr marL="171450" indent="-171450">
              <a:buFont typeface="Arial" panose="020B0604020202020204" pitchFamily="34" charset="0"/>
              <a:buChar char="•"/>
            </a:pPr>
            <a:r>
              <a:rPr lang="en-US" dirty="0"/>
              <a:t>Remediation type</a:t>
            </a:r>
          </a:p>
          <a:p>
            <a:pPr marL="171450" indent="-171450">
              <a:buFont typeface="Arial" panose="020B0604020202020204" pitchFamily="34" charset="0"/>
              <a:buChar char="•"/>
            </a:pPr>
            <a:r>
              <a:rPr lang="en-US" dirty="0"/>
              <a:t>Remediation activities</a:t>
            </a:r>
          </a:p>
          <a:p>
            <a:pPr marL="171450" indent="-171450">
              <a:buFont typeface="Arial" panose="020B0604020202020204" pitchFamily="34" charset="0"/>
              <a:buChar char="•"/>
            </a:pPr>
            <a:r>
              <a:rPr lang="en-US" dirty="0"/>
              <a:t>Effect to your exposure score and Microsoft Secure Score for Devices</a:t>
            </a:r>
          </a:p>
          <a:p>
            <a:pPr marL="171450" indent="-171450">
              <a:buFont typeface="Arial" panose="020B0604020202020204" pitchFamily="34" charset="0"/>
              <a:buChar char="•"/>
            </a:pPr>
            <a:r>
              <a:rPr lang="en-US" dirty="0"/>
              <a:t>Associated tags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7473841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40407902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9/21/2022 3:18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3131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723171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08980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Edge protection layer</a:t>
            </a:r>
            <a:endParaRPr lang="en-US" dirty="0"/>
          </a:p>
          <a:p>
            <a:r>
              <a:rPr lang="en-US" dirty="0"/>
              <a:t>The Edge protection layer is the first point of contact for an inbound message. It's made up of edge blocks that run automatically. Each edge block handles a different aspect of protection - from network and IP reputation throttling through directory-based edge filtering and backscatter detection.</a:t>
            </a:r>
          </a:p>
          <a:p>
            <a:endParaRPr lang="en-US" dirty="0"/>
          </a:p>
          <a:p>
            <a:r>
              <a:rPr lang="en-US" dirty="0"/>
              <a:t>The Edge protection layer consists of the following edge blocks:</a:t>
            </a:r>
          </a:p>
          <a:p>
            <a:pPr marL="171450" indent="-171450">
              <a:buFont typeface="Arial" panose="020B0604020202020204" pitchFamily="34" charset="0"/>
              <a:buChar char="•"/>
            </a:pPr>
            <a:r>
              <a:rPr lang="en-US" dirty="0"/>
              <a:t>Network throttling</a:t>
            </a:r>
          </a:p>
          <a:p>
            <a:pPr marL="171450" indent="-171450">
              <a:buFont typeface="Arial" panose="020B0604020202020204" pitchFamily="34" charset="0"/>
              <a:buChar char="•"/>
            </a:pPr>
            <a:r>
              <a:rPr lang="en-US" dirty="0"/>
              <a:t>IP reputation and throttling</a:t>
            </a:r>
          </a:p>
          <a:p>
            <a:pPr marL="171450" indent="-171450">
              <a:buFont typeface="Arial" panose="020B0604020202020204" pitchFamily="34" charset="0"/>
              <a:buChar char="•"/>
            </a:pPr>
            <a:r>
              <a:rPr lang="en-US" dirty="0"/>
              <a:t>Domain reputation</a:t>
            </a:r>
          </a:p>
          <a:p>
            <a:pPr marL="171450" indent="-171450">
              <a:buFont typeface="Arial" panose="020B0604020202020204" pitchFamily="34" charset="0"/>
              <a:buChar char="•"/>
            </a:pPr>
            <a:r>
              <a:rPr lang="en-US" dirty="0"/>
              <a:t>Directory-based edge filtering</a:t>
            </a:r>
          </a:p>
          <a:p>
            <a:pPr marL="171450" indent="-171450">
              <a:buFont typeface="Arial" panose="020B0604020202020204" pitchFamily="34" charset="0"/>
              <a:buChar char="•"/>
            </a:pPr>
            <a:r>
              <a:rPr lang="en-US" dirty="0"/>
              <a:t>Backscatter detection)</a:t>
            </a:r>
          </a:p>
          <a:p>
            <a:pPr marL="171450" indent="-171450">
              <a:buFont typeface="Arial" panose="020B0604020202020204" pitchFamily="34" charset="0"/>
              <a:buChar char="•"/>
            </a:pPr>
            <a:r>
              <a:rPr lang="en-US" dirty="0"/>
              <a:t>Enhanced Filtering for on-premises routing</a:t>
            </a:r>
          </a:p>
          <a:p>
            <a:endParaRPr lang="en-US" dirty="0"/>
          </a:p>
          <a:p>
            <a:r>
              <a:rPr lang="en-US" b="1" dirty="0"/>
              <a:t>The Sender intelligence layer</a:t>
            </a:r>
          </a:p>
          <a:p>
            <a:r>
              <a:rPr lang="en-US" dirty="0"/>
              <a:t>The next layer in the protection stack is Sender intelligence. The focus of this layer is identifying the validity of the message sender. This layer checks each message for the following issues:</a:t>
            </a:r>
          </a:p>
          <a:p>
            <a:pPr marL="171450" indent="-171450">
              <a:buFont typeface="Arial" panose="020B0604020202020204" pitchFamily="34" charset="0"/>
              <a:buChar char="•"/>
            </a:pPr>
            <a:r>
              <a:rPr lang="en-US" dirty="0"/>
              <a:t>Indicators of a compromised account</a:t>
            </a:r>
          </a:p>
          <a:p>
            <a:pPr marL="171450" indent="-171450">
              <a:buFont typeface="Arial" panose="020B0604020202020204" pitchFamily="34" charset="0"/>
              <a:buChar char="•"/>
            </a:pPr>
            <a:r>
              <a:rPr lang="en-US" dirty="0"/>
              <a:t>Spam</a:t>
            </a:r>
          </a:p>
          <a:p>
            <a:pPr marL="171450" indent="-171450">
              <a:buFont typeface="Arial" panose="020B0604020202020204" pitchFamily="34" charset="0"/>
              <a:buChar char="•"/>
            </a:pPr>
            <a:r>
              <a:rPr lang="en-US" dirty="0"/>
              <a:t>Spoofing</a:t>
            </a:r>
          </a:p>
          <a:p>
            <a:pPr marL="171450" indent="-171450">
              <a:buFont typeface="Arial" panose="020B0604020202020204" pitchFamily="34" charset="0"/>
              <a:buChar char="•"/>
            </a:pPr>
            <a:r>
              <a:rPr lang="en-US" dirty="0"/>
              <a:t>Whether the email sender is authorized and authenticated</a:t>
            </a:r>
          </a:p>
          <a:p>
            <a:pPr marL="171450" indent="-171450">
              <a:buFont typeface="Arial" panose="020B0604020202020204" pitchFamily="34" charset="0"/>
              <a:buChar char="•"/>
            </a:pPr>
            <a:r>
              <a:rPr lang="en-US" dirty="0"/>
              <a:t>The mailbox behaves within tolerance</a:t>
            </a:r>
          </a:p>
          <a:p>
            <a:endParaRPr lang="en-US" dirty="0"/>
          </a:p>
          <a:p>
            <a:r>
              <a:rPr lang="en-US" b="1" dirty="0"/>
              <a:t>The Content filtering layer</a:t>
            </a:r>
          </a:p>
          <a:p>
            <a:r>
              <a:rPr lang="en-US" dirty="0"/>
              <a:t>The next layer in the protection stack is Content filtering. The primary focus of this layer is to check the content of the mail. In doing so, it looks for suspicious message structure and word frequency, hyperlinks, and attachments. Each email is subject to several checks, from mail flow rules to heuristics and machine learning models.</a:t>
            </a:r>
          </a:p>
          <a:p>
            <a:endParaRPr lang="en-US" dirty="0"/>
          </a:p>
          <a:p>
            <a:r>
              <a:rPr lang="en-US" b="1" dirty="0"/>
              <a:t>The Post-delivery protection layer</a:t>
            </a:r>
          </a:p>
          <a:p>
            <a:r>
              <a:rPr lang="en-US" dirty="0"/>
              <a:t>The last layer in the protection stack is Post-delivery protection. This persistent layer manages how users interact with files and links not just in their mailboxes, but across other collaborative tools like Microsoft Teams.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4619407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4398581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845810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9325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Supporting videos for instructor or student use:</a:t>
            </a:r>
          </a:p>
          <a:p>
            <a:endParaRPr lang="en-US" dirty="0"/>
          </a:p>
          <a:p>
            <a:r>
              <a:rPr lang="en-US" sz="882" b="1" i="0" u="none" strike="noStrike" kern="1200" dirty="0">
                <a:solidFill>
                  <a:schemeClr val="tx1"/>
                </a:solidFill>
                <a:effectLst/>
                <a:latin typeface="Segoe UI Light" pitchFamily="34" charset="0"/>
                <a:ea typeface="+mn-ea"/>
                <a:cs typeface="+mn-cs"/>
              </a:rPr>
              <a:t>Attack Simulator in Office 365</a:t>
            </a:r>
          </a:p>
          <a:p>
            <a:r>
              <a:rPr lang="en-US" dirty="0"/>
              <a:t>https://youtu.be/5jWGU2VM3SI</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9/21/2022 3:18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1016646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0467588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9/21/2022 3:18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485160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2909510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8782571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9408088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9160070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9/21/2022 3:18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Light" panose="020B0502040204020203" pitchFamily="34" charset="0"/>
                <a:cs typeface="Segoe UI Light" panose="020B0502040204020203" pitchFamily="34" charset="0"/>
              </a:rPr>
              <a:t>In Microsoft 365 Defender, related alerts are aggregated together to form incidents. Incidents will always provide the broader context of an attack. However, analyzing alerts can be valuable when deeper analysis is required.</a:t>
            </a:r>
          </a:p>
          <a:p>
            <a:pPr algn="l"/>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1" i="0" dirty="0">
                <a:solidFill>
                  <a:srgbClr val="171717"/>
                </a:solidFill>
                <a:effectLst/>
                <a:latin typeface="Segoe UI Light" panose="020B0502040204020203" pitchFamily="34" charset="0"/>
                <a:cs typeface="Segoe UI Light" panose="020B0502040204020203" pitchFamily="34" charset="0"/>
              </a:rPr>
              <a:t>Filter</a:t>
            </a:r>
          </a:p>
          <a:p>
            <a:pPr algn="l"/>
            <a:r>
              <a:rPr lang="en-US" b="0" i="0" dirty="0">
                <a:solidFill>
                  <a:srgbClr val="171717"/>
                </a:solidFill>
                <a:effectLst/>
                <a:latin typeface="Segoe UI Light" panose="020B0502040204020203" pitchFamily="34" charset="0"/>
                <a:cs typeface="Segoe UI Light" panose="020B0502040204020203" pitchFamily="34" charset="0"/>
              </a:rPr>
              <a:t>You can filter alerts according to these criteria:</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Severity</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Status</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Service sources</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Entities (the impacted assets)</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Automated investigation state</a:t>
            </a:r>
          </a:p>
          <a:p>
            <a:endParaRPr lang="en-US" dirty="0">
              <a:latin typeface="Segoe UI Light" panose="020B0502040204020203" pitchFamily="34" charset="0"/>
              <a:cs typeface="Segoe UI Light" panose="020B0502040204020203" pitchFamily="34" charset="0"/>
            </a:endParaRPr>
          </a:p>
          <a:p>
            <a:r>
              <a:rPr lang="en-US" b="1" dirty="0">
                <a:latin typeface="Segoe UI Light" panose="020B0502040204020203" pitchFamily="34" charset="0"/>
                <a:cs typeface="Segoe UI Light" panose="020B0502040204020203" pitchFamily="34" charset="0"/>
              </a:rPr>
              <a:t>Analyze an alert</a:t>
            </a:r>
          </a:p>
          <a:p>
            <a:r>
              <a:rPr lang="en-US" dirty="0">
                <a:latin typeface="Segoe UI Light" panose="020B0502040204020203" pitchFamily="34" charset="0"/>
                <a:cs typeface="Segoe UI Light" panose="020B0502040204020203" pitchFamily="34" charset="0"/>
              </a:rPr>
              <a:t>An alert page is composed of these sections:</a:t>
            </a:r>
          </a:p>
          <a:p>
            <a:pPr marL="401400" indent="-228600">
              <a:buFont typeface="+mj-lt"/>
              <a:buAutoNum type="arabicPeriod"/>
            </a:pPr>
            <a:r>
              <a:rPr lang="en-US" dirty="0">
                <a:latin typeface="Segoe UI Light" panose="020B0502040204020203" pitchFamily="34" charset="0"/>
                <a:cs typeface="Segoe UI Light" panose="020B0502040204020203" pitchFamily="34" charset="0"/>
              </a:rPr>
              <a:t>Alert story. This section describes the chain of events and alerts related to this alert in chronological order.</a:t>
            </a:r>
          </a:p>
          <a:p>
            <a:pPr marL="401400" indent="-228600">
              <a:buFont typeface="+mj-lt"/>
              <a:buAutoNum type="arabicPeriod"/>
            </a:pPr>
            <a:r>
              <a:rPr lang="en-US" dirty="0">
                <a:latin typeface="Segoe UI Light" panose="020B0502040204020203" pitchFamily="34" charset="0"/>
                <a:cs typeface="Segoe UI Light" panose="020B0502040204020203" pitchFamily="34" charset="0"/>
              </a:rPr>
              <a:t>Summary details</a:t>
            </a:r>
          </a:p>
          <a:p>
            <a:pPr marL="0" indent="0">
              <a:buFont typeface="Arial" panose="020B0604020202020204" pitchFamily="34" charset="0"/>
              <a:buNone/>
            </a:pPr>
            <a:endParaRPr lang="en-US"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Alert sources</a:t>
            </a: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Analyze affected assets</a:t>
            </a: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Trace an alert's role in the alert story</a:t>
            </a: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View more alert information on the details page</a:t>
            </a:r>
          </a:p>
          <a:p>
            <a:pPr marL="0" indent="0">
              <a:buFont typeface="Arial" panose="020B0604020202020204" pitchFamily="34" charset="0"/>
              <a:buNone/>
            </a:pPr>
            <a:endParaRPr lang="en-US" dirty="0">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b="1" dirty="0">
                <a:latin typeface="Segoe UI Light" panose="020B0502040204020203" pitchFamily="34" charset="0"/>
                <a:cs typeface="Segoe UI Light" panose="020B0502040204020203" pitchFamily="34" charset="0"/>
              </a:rPr>
              <a:t>Manage alerts</a:t>
            </a:r>
          </a:p>
          <a:p>
            <a:pPr marL="0" indent="0">
              <a:buFont typeface="Arial" panose="020B0604020202020204" pitchFamily="34" charset="0"/>
              <a:buNone/>
            </a:pPr>
            <a:r>
              <a:rPr lang="en-US" dirty="0">
                <a:latin typeface="Segoe UI Light" panose="020B0502040204020203" pitchFamily="34" charset="0"/>
                <a:cs typeface="Segoe UI Light" panose="020B0502040204020203" pitchFamily="34" charset="0"/>
              </a:rPr>
              <a:t>The Manage alert pane allows you to view or specify:</a:t>
            </a:r>
          </a:p>
          <a:p>
            <a:pPr marL="0" indent="0">
              <a:buFont typeface="Arial" panose="020B0604020202020204" pitchFamily="34" charset="0"/>
              <a:buNone/>
            </a:pPr>
            <a:endParaRPr lang="en-US"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 alert status (New, Resolved, In progress).</a:t>
            </a: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 user account that has been assigned the alert.</a:t>
            </a: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 alert's classification:</a:t>
            </a:r>
          </a:p>
          <a:p>
            <a:pPr marL="344250" indent="-171450">
              <a:buFont typeface="Courier New" panose="02070309020205020404" pitchFamily="49" charset="0"/>
              <a:buChar char="o"/>
            </a:pPr>
            <a:r>
              <a:rPr lang="en-US" b="1" dirty="0">
                <a:latin typeface="Segoe UI Light" panose="020B0502040204020203" pitchFamily="34" charset="0"/>
                <a:cs typeface="Segoe UI Light" panose="020B0502040204020203" pitchFamily="34" charset="0"/>
              </a:rPr>
              <a:t>Not set</a:t>
            </a:r>
            <a:r>
              <a:rPr lang="en-US" dirty="0">
                <a:latin typeface="Segoe UI Light" panose="020B0502040204020203" pitchFamily="34" charset="0"/>
                <a:cs typeface="Segoe UI Light" panose="020B0502040204020203" pitchFamily="34" charset="0"/>
              </a:rPr>
              <a:t> (the default).</a:t>
            </a:r>
          </a:p>
          <a:p>
            <a:pPr marL="344250" indent="-171450">
              <a:buFont typeface="Courier New" panose="02070309020205020404" pitchFamily="49" charset="0"/>
              <a:buChar char="o"/>
            </a:pPr>
            <a:r>
              <a:rPr lang="en-US" b="1" dirty="0">
                <a:latin typeface="Segoe UI Light" panose="020B0502040204020203" pitchFamily="34" charset="0"/>
                <a:cs typeface="Segoe UI Light" panose="020B0502040204020203" pitchFamily="34" charset="0"/>
              </a:rPr>
              <a:t>True positive </a:t>
            </a:r>
            <a:r>
              <a:rPr lang="en-US" dirty="0">
                <a:latin typeface="Segoe UI Light" panose="020B0502040204020203" pitchFamily="34" charset="0"/>
                <a:cs typeface="Segoe UI Light" panose="020B0502040204020203" pitchFamily="34" charset="0"/>
              </a:rPr>
              <a:t>with a type of threat. Use this classification for alerts that accurately indicate a real threat. Specifying the threat type helps your security team see threat patterns and act to defend your organization from them.</a:t>
            </a:r>
          </a:p>
          <a:p>
            <a:pPr marL="344250" indent="-171450">
              <a:buFont typeface="Courier New" panose="02070309020205020404" pitchFamily="49" charset="0"/>
              <a:buChar char="o"/>
            </a:pPr>
            <a:r>
              <a:rPr lang="en-US" b="1" dirty="0">
                <a:latin typeface="Segoe UI Light" panose="020B0502040204020203" pitchFamily="34" charset="0"/>
                <a:cs typeface="Segoe UI Light" panose="020B0502040204020203" pitchFamily="34" charset="0"/>
              </a:rPr>
              <a:t>Informational, expected activity </a:t>
            </a:r>
            <a:r>
              <a:rPr lang="en-US" dirty="0">
                <a:latin typeface="Segoe UI Light" panose="020B0502040204020203" pitchFamily="34" charset="0"/>
                <a:cs typeface="Segoe UI Light" panose="020B0502040204020203" pitchFamily="34" charset="0"/>
              </a:rPr>
              <a:t>with a type of activity. Use the options in this category to classify alerts for security tests, red team activity, and expected unusual behavior from trusted apps and users.</a:t>
            </a:r>
          </a:p>
          <a:p>
            <a:pPr marL="344250" indent="-171450">
              <a:buFont typeface="Courier New" panose="02070309020205020404" pitchFamily="49" charset="0"/>
              <a:buChar char="o"/>
            </a:pPr>
            <a:r>
              <a:rPr lang="en-US" b="1" dirty="0">
                <a:latin typeface="Segoe UI Light" panose="020B0502040204020203" pitchFamily="34" charset="0"/>
                <a:cs typeface="Segoe UI Light" panose="020B0502040204020203" pitchFamily="34" charset="0"/>
              </a:rPr>
              <a:t>False positive </a:t>
            </a:r>
            <a:r>
              <a:rPr lang="en-US" dirty="0">
                <a:latin typeface="Segoe UI Light" panose="020B0502040204020203" pitchFamily="34" charset="0"/>
                <a:cs typeface="Segoe UI Light" panose="020B0502040204020203" pitchFamily="34" charset="0"/>
              </a:rPr>
              <a:t>for types of alerts that were created even when there is no malicious activity. Classifying alerts as false positive helps Microsoft 365 Defender improve its detection quality.</a:t>
            </a: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A comment on the alert.</a:t>
            </a:r>
          </a:p>
          <a:p>
            <a:pPr marL="0" indent="0">
              <a:buFont typeface="Arial" panose="020B0604020202020204" pitchFamily="34" charset="0"/>
              <a:buNone/>
            </a:pPr>
            <a:endParaRPr lang="en-US" dirty="0">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b="1" dirty="0">
                <a:latin typeface="Segoe UI Light" panose="020B0502040204020203" pitchFamily="34" charset="0"/>
                <a:cs typeface="Segoe UI Light" panose="020B0502040204020203" pitchFamily="34" charset="0"/>
              </a:rPr>
              <a:t>Resolve an alert</a:t>
            </a:r>
          </a:p>
          <a:p>
            <a:pPr marL="0" indent="0">
              <a:buFont typeface="Arial" panose="020B0604020202020204" pitchFamily="34" charset="0"/>
              <a:buNone/>
            </a:pPr>
            <a:r>
              <a:rPr lang="en-US" b="0" dirty="0">
                <a:latin typeface="Segoe UI Light" panose="020B0502040204020203" pitchFamily="34" charset="0"/>
                <a:cs typeface="Segoe UI Light" panose="020B0502040204020203" pitchFamily="34" charset="0"/>
              </a:rPr>
              <a:t>Once you're done analyzing an alert and it can be resolved, go to the Manage alert pane for the alert or similar alerts and mark the status as Resolved. Then classify the resolution as one of the following types:</a:t>
            </a: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True positive</a:t>
            </a:r>
            <a:r>
              <a:rPr lang="en-US" b="0" dirty="0">
                <a:latin typeface="Segoe UI Light" panose="020B0502040204020203" pitchFamily="34" charset="0"/>
                <a:cs typeface="Segoe UI Light" panose="020B0502040204020203" pitchFamily="34" charset="0"/>
              </a:rPr>
              <a:t>. Also enter a type of threat.</a:t>
            </a: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Informational, expected activity</a:t>
            </a:r>
            <a:r>
              <a:rPr lang="en-US" b="0" dirty="0">
                <a:latin typeface="Segoe UI Light" panose="020B0502040204020203" pitchFamily="34" charset="0"/>
                <a:cs typeface="Segoe UI Light" panose="020B0502040204020203" pitchFamily="34" charset="0"/>
              </a:rPr>
              <a:t>. Also enter a type of activity.</a:t>
            </a: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False positive</a:t>
            </a:r>
            <a:r>
              <a:rPr lang="en-US" b="0" dirty="0">
                <a:latin typeface="Segoe UI Light" panose="020B0502040204020203" pitchFamily="34" charset="0"/>
                <a:cs typeface="Segoe UI Light" panose="020B0502040204020203" pitchFamily="34" charset="0"/>
              </a:rPr>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28199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12422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845810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Advanced hunting enables you to proactively hunt for threats across:</a:t>
            </a:r>
            <a:br>
              <a:rPr lang="en-US" b="0" i="0" dirty="0">
                <a:solidFill>
                  <a:srgbClr val="171717"/>
                </a:solidFill>
                <a:effectLst/>
                <a:latin typeface="Segoe UI" panose="020B0502040204020203" pitchFamily="34" charset="0"/>
              </a:rPr>
            </a:br>
            <a:endParaRPr lang="en-US"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Devices managed by Microsoft Defender for Endpoint.</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Emails processed by Microsoft 365.</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Cloud app activities, authentication events, and domain controller activities tracked by Microsoft Cloud App Security and Microsoft Defender for Identity.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9/21/2022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4398581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pic>
        <p:nvPicPr>
          <p:cNvPr id="9" name="Picture 8">
            <a:extLst>
              <a:ext uri="{FF2B5EF4-FFF2-40B4-BE49-F238E27FC236}">
                <a16:creationId xmlns:a16="http://schemas.microsoft.com/office/drawing/2014/main" id="{24E49EB3-84B2-4F97-99A6-898F30449605}"/>
              </a:ext>
            </a:extLst>
          </p:cNvPr>
          <p:cNvPicPr>
            <a:picLocks noChangeAspect="1"/>
          </p:cNvPicPr>
          <p:nvPr userDrawn="1"/>
        </p:nvPicPr>
        <p:blipFill rotWithShape="1">
          <a:blip r:embed="rId4"/>
          <a:srcRect l="10409" t="3050" r="27001" b="3050"/>
          <a:stretch/>
        </p:blipFill>
        <p:spPr>
          <a:xfrm>
            <a:off x="5448299" y="-1"/>
            <a:ext cx="6988175" cy="6994526"/>
          </a:xfrm>
          <a:custGeom>
            <a:avLst/>
            <a:gdLst>
              <a:gd name="connsiteX0" fmla="*/ 0 w 6988175"/>
              <a:gd name="connsiteY0" fmla="*/ 0 h 6994526"/>
              <a:gd name="connsiteX1" fmla="*/ 6988175 w 6988175"/>
              <a:gd name="connsiteY1" fmla="*/ 0 h 6994526"/>
              <a:gd name="connsiteX2" fmla="*/ 6988175 w 6988175"/>
              <a:gd name="connsiteY2" fmla="*/ 6994526 h 6994526"/>
              <a:gd name="connsiteX3" fmla="*/ 0 w 6988175"/>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6988175" h="6994526">
                <a:moveTo>
                  <a:pt x="0" y="0"/>
                </a:moveTo>
                <a:lnTo>
                  <a:pt x="6988175" y="0"/>
                </a:lnTo>
                <a:lnTo>
                  <a:pt x="6988175" y="6994526"/>
                </a:lnTo>
                <a:lnTo>
                  <a:pt x="0" y="6994526"/>
                </a:lnTo>
                <a:close/>
              </a:path>
            </a:pathLst>
          </a:cu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55" userDrawn="1">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dirty="0"/>
              <a:t>© Microsoft Corporation 					 	 	 Microsoft 365 </a:t>
            </a:r>
          </a:p>
        </p:txBody>
      </p:sp>
    </p:spTree>
    <p:extLst>
      <p:ext uri="{BB962C8B-B14F-4D97-AF65-F5344CB8AC3E}">
        <p14:creationId xmlns:p14="http://schemas.microsoft.com/office/powerpoint/2010/main" val="47801036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2"/>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11096277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600059" y="507446"/>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302733554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59" y="507446"/>
            <a:ext cx="11239464" cy="439465"/>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32653181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93731"/>
            <a:ext cx="5618874" cy="379824"/>
          </a:xfrm>
        </p:spPr>
        <p:txBody>
          <a:bodyPr tIns="64008"/>
          <a:lstStyle>
            <a:lvl1pPr>
              <a:defRPr sz="2040" spc="0">
                <a:solidFill>
                  <a:srgbClr val="000000"/>
                </a:solidFill>
                <a:latin typeface="+mj-lt"/>
                <a:cs typeface="Segoe UI" panose="020B0502040204020203" pitchFamily="34" charset="0"/>
              </a:defRPr>
            </a:lvl1pPr>
          </a:lstStyle>
          <a:p>
            <a:r>
              <a:rPr lang="en-US"/>
              <a:t>Click to edit Master title style</a:t>
            </a:r>
          </a:p>
        </p:txBody>
      </p:sp>
      <p:sp>
        <p:nvSpPr>
          <p:cNvPr id="3" name="Footer Placeholder 10">
            <a:extLst>
              <a:ext uri="{FF2B5EF4-FFF2-40B4-BE49-F238E27FC236}">
                <a16:creationId xmlns:a16="http://schemas.microsoft.com/office/drawing/2014/main" id="{04552FE7-359D-6544-B2BC-512289B79DFF}"/>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dirty="0"/>
              <a:t>© Microsoft Corporation 					 	 	 Microsoft 365 </a:t>
            </a:r>
          </a:p>
        </p:txBody>
      </p:sp>
    </p:spTree>
    <p:extLst>
      <p:ext uri="{BB962C8B-B14F-4D97-AF65-F5344CB8AC3E}">
        <p14:creationId xmlns:p14="http://schemas.microsoft.com/office/powerpoint/2010/main" val="39181270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317099"/>
            <a:ext cx="4245437" cy="878930"/>
          </a:xfrm>
        </p:spPr>
        <p:txBody>
          <a:bodyPr wrap="square" rIns="0" anchor="b">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251123"/>
          </a:xfrm>
        </p:spPr>
        <p:txBody>
          <a:bodyPr/>
          <a:lstStyle>
            <a:lvl1pPr marL="0" indent="0">
              <a:buNone/>
              <a:defRPr sz="1632">
                <a:solidFill>
                  <a:srgbClr val="000000"/>
                </a:solidFill>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6737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3057798"/>
            <a:ext cx="4245437" cy="878930"/>
          </a:xfrm>
        </p:spPr>
        <p:txBody>
          <a:bodyPr wrap="square" rIns="0" anchor="ctr" anchorCtr="0">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4031364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627807"/>
          </a:xfrm>
        </p:spPr>
        <p:txBody>
          <a:bodyPr wrap="square" anchor="t">
            <a:spAutoFit/>
          </a:bodyPr>
          <a:lstStyle>
            <a:lvl1pPr>
              <a:lnSpc>
                <a:spcPct val="100000"/>
              </a:lnSpc>
              <a:defRPr sz="204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0195889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9327356" cy="313904"/>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68009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251123"/>
          </a:xfrm>
          <a:noFill/>
        </p:spPr>
        <p:txBody>
          <a:bodyPr lIns="0" tIns="0" rIns="0" bIns="0">
            <a:spAutoFit/>
          </a:bodyPr>
          <a:lstStyle>
            <a:lvl1pPr marL="0" indent="0">
              <a:spcBef>
                <a:spcPts val="0"/>
              </a:spcBef>
              <a:spcAft>
                <a:spcPts val="0"/>
              </a:spcAft>
              <a:buFont typeface="Arial" panose="020B0604020202020204" pitchFamily="34" charset="0"/>
              <a:buNone/>
              <a:defRPr sz="1632"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90486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251123"/>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Tree>
    <p:extLst>
      <p:ext uri="{BB962C8B-B14F-4D97-AF65-F5344CB8AC3E}">
        <p14:creationId xmlns:p14="http://schemas.microsoft.com/office/powerpoint/2010/main" val="638727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054958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47034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096243"/>
            <a:ext cx="11260087"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247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3718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03363"/>
            <a:ext cx="9029648" cy="3877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8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732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24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600059" y="507446"/>
            <a:ext cx="11239464" cy="439465"/>
          </a:xfrm>
        </p:spPr>
        <p:txBody>
          <a:bodyPr/>
          <a:lstStyle>
            <a:lvl1pPr>
              <a:defRPr sz="2856"/>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CD7C51EB-D279-154E-8F43-40608F83D105}"/>
              </a:ext>
            </a:extLst>
          </p:cNvPr>
          <p:cNvSpPr>
            <a:spLocks noGrp="1"/>
          </p:cNvSpPr>
          <p:nvPr>
            <p:ph type="ftr" sz="quarter" idx="3"/>
          </p:nvPr>
        </p:nvSpPr>
        <p:spPr>
          <a:xfrm>
            <a:off x="595915" y="6584990"/>
            <a:ext cx="11246266" cy="110001"/>
          </a:xfrm>
          <a:prstGeom prst="rect">
            <a:avLst/>
          </a:prstGeom>
        </p:spPr>
        <p:txBody>
          <a:bodyPr/>
          <a:lstStyle>
            <a:lvl1pPr>
              <a:defRPr sz="816">
                <a:solidFill>
                  <a:schemeClr val="bg2">
                    <a:lumMod val="50000"/>
                  </a:schemeClr>
                </a:solidFill>
              </a:defRPr>
            </a:lvl1pPr>
          </a:lstStyle>
          <a:p>
            <a:r>
              <a:rPr lang="en-US" dirty="0"/>
              <a:t>© Microsoft Corporation 					 	 	 Microsoft 365 </a:t>
            </a:r>
          </a:p>
        </p:txBody>
      </p:sp>
    </p:spTree>
    <p:extLst>
      <p:ext uri="{BB962C8B-B14F-4D97-AF65-F5344CB8AC3E}">
        <p14:creationId xmlns:p14="http://schemas.microsoft.com/office/powerpoint/2010/main" val="1940299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6116"/>
            <a:ext cx="4572000"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00" dirty="0">
                <a:solidFill>
                  <a:schemeClr val="tx1"/>
                </a:solidFill>
                <a:cs typeface="Segoe UI" pitchFamily="34" charset="0"/>
              </a:rPr>
              <a:t>© Copyright Microsoft Corporation. All rights reserved. </a:t>
            </a:r>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2" y="-601583"/>
            <a:ext cx="11239464" cy="439465"/>
          </a:xfrm>
        </p:spPr>
        <p:txBody>
          <a:bodyPr/>
          <a:lstStyle>
            <a:lvl1pPr>
              <a:defRPr sz="2800">
                <a:solidFill>
                  <a:schemeClr val="tx1"/>
                </a:solidFill>
              </a:defRPr>
            </a:lvl1pPr>
          </a:lstStyle>
          <a:p>
            <a:r>
              <a:rPr lang="en-US"/>
              <a:t>Click to edit Master title style</a:t>
            </a:r>
            <a:endParaRPr lang="en-IN"/>
          </a:p>
        </p:txBody>
      </p:sp>
    </p:spTree>
    <p:extLst>
      <p:ext uri="{BB962C8B-B14F-4D97-AF65-F5344CB8AC3E}">
        <p14:creationId xmlns:p14="http://schemas.microsoft.com/office/powerpoint/2010/main" val="3631255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a:xfrm>
            <a:off x="600059" y="521161"/>
            <a:ext cx="11239464" cy="439465"/>
          </a:xfrm>
        </p:spPr>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5721334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p:nvPr>
        </p:nvSpPr>
        <p:spPr>
          <a:xfrm>
            <a:off x="595915" y="2988571"/>
            <a:ext cx="932735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26201053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148" y="1462925"/>
            <a:ext cx="11239464" cy="1104941"/>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49" indent="0">
              <a:buNone/>
              <a:defRPr sz="1632">
                <a:solidFill>
                  <a:srgbClr val="000000"/>
                </a:solidFill>
              </a:defRPr>
            </a:lvl2pPr>
            <a:lvl3pPr marL="466298" indent="0">
              <a:buNone/>
              <a:defRPr sz="1428">
                <a:solidFill>
                  <a:srgbClr val="000000"/>
                </a:solidFill>
              </a:defRPr>
            </a:lvl3pPr>
            <a:lvl4pPr marL="699447" indent="0">
              <a:buNone/>
              <a:defRPr sz="1224">
                <a:solidFill>
                  <a:srgbClr val="000000"/>
                </a:solidFill>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37A1A54A-CF38-9947-A8FB-BBD41DE025C0}"/>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dirty="0"/>
              <a:t>© Microsoft Corporation 					 	 	 Microsoft 365 </a:t>
            </a:r>
          </a:p>
        </p:txBody>
      </p:sp>
    </p:spTree>
    <p:extLst>
      <p:ext uri="{BB962C8B-B14F-4D97-AF65-F5344CB8AC3E}">
        <p14:creationId xmlns:p14="http://schemas.microsoft.com/office/powerpoint/2010/main" val="3452964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519291"/>
            <a:ext cx="11239464" cy="439465"/>
          </a:xfrm>
        </p:spPr>
        <p:txBody>
          <a:bodyPr/>
          <a:lstStyle>
            <a:lvl1pPr>
              <a:defRPr sz="2856">
                <a:solidFill>
                  <a:srgbClr val="000000"/>
                </a:solidFill>
              </a:defRPr>
            </a:lvl1pPr>
          </a:lstStyle>
          <a:p>
            <a:r>
              <a:rPr lang="en-US"/>
              <a:t>Click to edit Master title style</a:t>
            </a:r>
          </a:p>
        </p:txBody>
      </p:sp>
      <p:sp>
        <p:nvSpPr>
          <p:cNvPr id="3" name="Text Placeholder 2"/>
          <p:cNvSpPr>
            <a:spLocks noGrp="1"/>
          </p:cNvSpPr>
          <p:nvPr>
            <p:ph type="body" sz="quarter" idx="10"/>
          </p:nvPr>
        </p:nvSpPr>
        <p:spPr>
          <a:xfrm>
            <a:off x="595915" y="1464075"/>
            <a:ext cx="11239464" cy="1293282"/>
          </a:xfrm>
        </p:spPr>
        <p:txBody>
          <a:bodyPr/>
          <a:lstStyle>
            <a:lvl1pPr>
              <a:defRPr sz="2040">
                <a:solidFill>
                  <a:srgbClr val="000000"/>
                </a:solidFill>
                <a:latin typeface="+mn-lt"/>
              </a:defRPr>
            </a:lvl1pPr>
            <a:lvl2pPr>
              <a:defRPr sz="1632">
                <a:solidFill>
                  <a:srgbClr val="000000"/>
                </a:solidFill>
              </a:defRPr>
            </a:lvl2pPr>
            <a:lvl3pPr>
              <a:defRPr sz="1428">
                <a:solidFill>
                  <a:srgbClr val="000000"/>
                </a:solidFill>
              </a:defRPr>
            </a:lvl3pPr>
            <a:lvl4pPr>
              <a:defRPr sz="1224">
                <a:solidFill>
                  <a:srgbClr val="000000"/>
                </a:solidFill>
              </a:defRPr>
            </a:lvl4pPr>
            <a:lvl5pPr>
              <a:defRPr sz="102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DD1BEEC7-5874-1E48-8B60-B1E5D9779C29}"/>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dirty="0"/>
              <a:t>© Microsoft Corporation 					 	 	 Microsoft 365 </a:t>
            </a:r>
          </a:p>
        </p:txBody>
      </p:sp>
    </p:spTree>
    <p:extLst>
      <p:ext uri="{BB962C8B-B14F-4D97-AF65-F5344CB8AC3E}">
        <p14:creationId xmlns:p14="http://schemas.microsoft.com/office/powerpoint/2010/main" val="39726955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22BDE9B7-BF0F-DF45-BCD0-D6165D547D13}"/>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dirty="0"/>
              <a:t>© Microsoft Corporation 					 	 	 Microsoft 365 </a:t>
            </a:r>
          </a:p>
        </p:txBody>
      </p:sp>
    </p:spTree>
    <p:extLst>
      <p:ext uri="{BB962C8B-B14F-4D97-AF65-F5344CB8AC3E}">
        <p14:creationId xmlns:p14="http://schemas.microsoft.com/office/powerpoint/2010/main" val="123098450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600059" y="507446"/>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1EF8841F-D2F8-0646-B645-839893A70343}"/>
              </a:ext>
            </a:extLst>
          </p:cNvPr>
          <p:cNvSpPr>
            <a:spLocks noGrp="1"/>
          </p:cNvSpPr>
          <p:nvPr>
            <p:ph type="body" sz="quarter" idx="12"/>
          </p:nvPr>
        </p:nvSpPr>
        <p:spPr>
          <a:xfrm>
            <a:off x="6521039"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9EF2168D-ABC8-AA43-9EDB-A155583EFD61}"/>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dirty="0"/>
              <a:t>© Microsoft Corporation 					 	 	 Microsoft 365 </a:t>
            </a:r>
          </a:p>
        </p:txBody>
      </p:sp>
    </p:spTree>
    <p:extLst>
      <p:ext uri="{BB962C8B-B14F-4D97-AF65-F5344CB8AC3E}">
        <p14:creationId xmlns:p14="http://schemas.microsoft.com/office/powerpoint/2010/main" val="33005617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dirty="0"/>
              <a:t>© Microsoft Corporation 					 	 	 Microsoft 365 </a:t>
            </a:r>
          </a:p>
        </p:txBody>
      </p:sp>
    </p:spTree>
    <p:extLst>
      <p:ext uri="{BB962C8B-B14F-4D97-AF65-F5344CB8AC3E}">
        <p14:creationId xmlns:p14="http://schemas.microsoft.com/office/powerpoint/2010/main" val="2921863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950856" y="507446"/>
            <a:ext cx="5888665"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100483716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342" y="521161"/>
            <a:ext cx="11239464" cy="439465"/>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1"/>
            <a:ext cx="11239464" cy="129328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1" cstate="print">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74804"/>
      </p:ext>
    </p:extLst>
  </p:cSld>
  <p:clrMap bg1="lt1" tx1="dk1" bg2="lt2" tx2="dk2" accent1="accent1" accent2="accent2" accent3="accent3" accent4="accent4" accent5="accent5" accent6="accent6" hlink="hlink" folHlink="folHlink"/>
  <p:sldLayoutIdLst>
    <p:sldLayoutId id="2147484716" r:id="rId1"/>
    <p:sldLayoutId id="2147484717" r:id="rId2"/>
    <p:sldLayoutId id="2147484718" r:id="rId3"/>
    <p:sldLayoutId id="2147484719" r:id="rId4"/>
    <p:sldLayoutId id="2147484720" r:id="rId5"/>
    <p:sldLayoutId id="2147484721" r:id="rId6"/>
    <p:sldLayoutId id="2147484722" r:id="rId7"/>
    <p:sldLayoutId id="2147484723" r:id="rId8"/>
    <p:sldLayoutId id="2147484724" r:id="rId9"/>
    <p:sldLayoutId id="2147484725" r:id="rId10"/>
    <p:sldLayoutId id="2147484726" r:id="rId11"/>
    <p:sldLayoutId id="2147484727" r:id="rId12"/>
    <p:sldLayoutId id="2147484728" r:id="rId13"/>
    <p:sldLayoutId id="2147484729" r:id="rId14"/>
    <p:sldLayoutId id="2147484730" r:id="rId15"/>
    <p:sldLayoutId id="2147484731" r:id="rId16"/>
    <p:sldLayoutId id="2147484732" r:id="rId17"/>
    <p:sldLayoutId id="2147484733" r:id="rId18"/>
    <p:sldLayoutId id="2147484734" r:id="rId19"/>
    <p:sldLayoutId id="2147484735" r:id="rId20"/>
    <p:sldLayoutId id="2147484736" r:id="rId21"/>
    <p:sldLayoutId id="2147484737" r:id="rId22"/>
    <p:sldLayoutId id="2147484738" r:id="rId23"/>
    <p:sldLayoutId id="2147484744" r:id="rId24"/>
    <p:sldLayoutId id="2147484739" r:id="rId25"/>
    <p:sldLayoutId id="2147484740" r:id="rId26"/>
    <p:sldLayoutId id="2147484741" r:id="rId27"/>
    <p:sldLayoutId id="2147484742" r:id="rId28"/>
    <p:sldLayoutId id="2147484743" r:id="rId29"/>
  </p:sldLayoutIdLst>
  <p:transition>
    <p:fade/>
  </p:transition>
  <p:hf sldNum="0" hdr="0" ftr="0" dt="0"/>
  <p:txStyles>
    <p:titleStyle>
      <a:lvl1pPr algn="l" defTabSz="951304"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p15:clr>
            <a:srgbClr val="C35EA4"/>
          </p15:clr>
        </p15:guide>
        <p15:guide id="17" pos="7469">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6.emf"/><Relationship Id="rId7" Type="http://schemas.openxmlformats.org/officeDocument/2006/relationships/image" Target="../media/image40.emf"/><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s>
</file>

<file path=ppt/slides/_rels/slide13.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 Id="rId9" Type="http://schemas.openxmlformats.org/officeDocument/2006/relationships/image" Target="../media/image48.wmf"/></Relationships>
</file>

<file path=ppt/slides/_rels/slide1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49.wmf"/><Relationship Id="rId7" Type="http://schemas.openxmlformats.org/officeDocument/2006/relationships/image" Target="../media/image29.wmf"/><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28.wmf"/><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 Id="rId9" Type="http://schemas.openxmlformats.org/officeDocument/2006/relationships/image" Target="../media/image17.wmf"/></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55.wmf"/><Relationship Id="rId5" Type="http://schemas.openxmlformats.org/officeDocument/2006/relationships/image" Target="../media/image28.wmf"/><Relationship Id="rId4" Type="http://schemas.openxmlformats.org/officeDocument/2006/relationships/image" Target="../media/image27.wmf"/></Relationships>
</file>

<file path=ppt/slides/_rels/slide2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49.wmf"/><Relationship Id="rId7" Type="http://schemas.openxmlformats.org/officeDocument/2006/relationships/image" Target="../media/image29.wmf"/><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27.wmf"/><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55.wmf"/><Relationship Id="rId5" Type="http://schemas.openxmlformats.org/officeDocument/2006/relationships/image" Target="../media/image28.wmf"/><Relationship Id="rId4" Type="http://schemas.openxmlformats.org/officeDocument/2006/relationships/image" Target="../media/image27.wmf"/></Relationships>
</file>

<file path=ppt/slides/_rels/slide2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image" Target="../media/image55.wmf"/><Relationship Id="rId5" Type="http://schemas.openxmlformats.org/officeDocument/2006/relationships/image" Target="../media/image28.wmf"/><Relationship Id="rId4" Type="http://schemas.openxmlformats.org/officeDocument/2006/relationships/image" Target="../media/image27.wmf"/></Relationships>
</file>

<file path=ppt/slides/_rels/slide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52.wmf"/><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image" Target="../media/image55.wmf"/><Relationship Id="rId5" Type="http://schemas.openxmlformats.org/officeDocument/2006/relationships/image" Target="../media/image28.wmf"/><Relationship Id="rId4" Type="http://schemas.openxmlformats.org/officeDocument/2006/relationships/image" Target="../media/image27.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27.wmf"/><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slides/_rels/slide3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9.xml"/><Relationship Id="rId1" Type="http://schemas.openxmlformats.org/officeDocument/2006/relationships/slideLayout" Target="../slideLayouts/slideLayout13.xml"/><Relationship Id="rId5" Type="http://schemas.openxmlformats.org/officeDocument/2006/relationships/image" Target="../media/image60.emf"/><Relationship Id="rId4" Type="http://schemas.openxmlformats.org/officeDocument/2006/relationships/image" Target="../media/image32.wmf"/></Relationships>
</file>

<file path=ppt/slides/_rels/slide4.x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slides/_rels/slide4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0.xml"/><Relationship Id="rId1" Type="http://schemas.openxmlformats.org/officeDocument/2006/relationships/slideLayout" Target="../slideLayouts/slideLayout13.xml"/><Relationship Id="rId5" Type="http://schemas.openxmlformats.org/officeDocument/2006/relationships/image" Target="../media/image62.emf"/><Relationship Id="rId4" Type="http://schemas.openxmlformats.org/officeDocument/2006/relationships/image" Target="../media/image61.wmf"/></Relationships>
</file>

<file path=ppt/slides/_rels/slide4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42.xml"/><Relationship Id="rId1" Type="http://schemas.openxmlformats.org/officeDocument/2006/relationships/slideLayout" Target="../slideLayouts/slideLayout13.xml"/><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slides/_rels/slide43.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notesSlide" Target="../notesSlides/notesSlide44.xml"/><Relationship Id="rId1" Type="http://schemas.openxmlformats.org/officeDocument/2006/relationships/slideLayout" Target="../slideLayouts/slideLayout13.xml"/><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 Id="rId9" Type="http://schemas.openxmlformats.org/officeDocument/2006/relationships/image" Target="../media/image70.wmf"/></Relationships>
</file>

<file path=ppt/slides/_rels/slide45.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30.emf"/><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slides/_rels/slide8.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2.wmf"/></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59" y="2487909"/>
            <a:ext cx="4819666" cy="1544598"/>
          </a:xfrm>
        </p:spPr>
        <p:txBody>
          <a:bodyPr/>
          <a:lstStyle/>
          <a:p>
            <a:r>
              <a:rPr lang="en-US" sz="3200" spc="0" dirty="0"/>
              <a:t>Learning Path</a:t>
            </a:r>
            <a:r>
              <a:rPr lang="en-US" altLang="zh-CN" sz="3200" spc="0" dirty="0"/>
              <a:t> </a:t>
            </a:r>
            <a:r>
              <a:rPr lang="en-US" sz="3200" spc="0" dirty="0"/>
              <a:t>3: </a:t>
            </a:r>
            <a:br>
              <a:rPr lang="en-US" sz="3200" spc="0" dirty="0"/>
            </a:br>
            <a:r>
              <a:rPr lang="en-US" sz="3200" spc="0" dirty="0"/>
              <a:t>Implement Threat Protection by Using Microsoft 365 Defender</a:t>
            </a:r>
          </a:p>
        </p:txBody>
      </p:sp>
    </p:spTree>
    <p:extLst>
      <p:ext uri="{BB962C8B-B14F-4D97-AF65-F5344CB8AC3E}">
        <p14:creationId xmlns:p14="http://schemas.microsoft.com/office/powerpoint/2010/main" val="275465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threat analytics in Microsoft 365</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600059" y="1339870"/>
            <a:ext cx="5544000" cy="483235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800"/>
              </a:spcBef>
              <a:buSzPct val="90000"/>
            </a:pPr>
            <a:r>
              <a:rPr lang="en-US" sz="2400" dirty="0">
                <a:latin typeface="+mj-lt"/>
                <a:cs typeface="Segoe UI Semilight" panose="020B0402040204020203" pitchFamily="34" charset="0"/>
              </a:rPr>
              <a:t>View the threat analytics dashboard</a:t>
            </a:r>
          </a:p>
          <a:p>
            <a:pPr lvl="0" defTabSz="951304">
              <a:spcBef>
                <a:spcPts val="1800"/>
              </a:spcBef>
              <a:spcAft>
                <a:spcPts val="600"/>
              </a:spcAft>
              <a:buSzPct val="90000"/>
            </a:pPr>
            <a:r>
              <a:rPr lang="en-US" sz="2200" dirty="0">
                <a:cs typeface="Segoe UI Semilight" panose="020B0402040204020203" pitchFamily="34" charset="0"/>
              </a:rPr>
              <a:t>The threat analytics dashboard summarizes the threats in the following sections:</a:t>
            </a:r>
          </a:p>
          <a:p>
            <a:pPr marL="342900" lvl="0" indent="-342900" defTabSz="951304">
              <a:spcBef>
                <a:spcPts val="1200"/>
              </a:spcBef>
              <a:buSzPct val="90000"/>
              <a:buFont typeface="Arial" panose="020B0604020202020204" pitchFamily="34" charset="0"/>
              <a:buChar char="•"/>
            </a:pPr>
            <a:r>
              <a:rPr lang="en-US" sz="2000" dirty="0">
                <a:cs typeface="Segoe UI Semilight" panose="020B0402040204020203" pitchFamily="34" charset="0"/>
              </a:rPr>
              <a:t>Latest threats</a:t>
            </a:r>
          </a:p>
          <a:p>
            <a:pPr marL="342900" lvl="0" indent="-342900" defTabSz="951304">
              <a:spcBef>
                <a:spcPts val="1200"/>
              </a:spcBef>
              <a:buSzPct val="90000"/>
              <a:buFont typeface="Arial" panose="020B0604020202020204" pitchFamily="34" charset="0"/>
              <a:buChar char="•"/>
            </a:pPr>
            <a:r>
              <a:rPr lang="en-US" sz="2000" dirty="0">
                <a:cs typeface="Segoe UI Semilight" panose="020B0402040204020203" pitchFamily="34" charset="0"/>
              </a:rPr>
              <a:t>High-impact threats</a:t>
            </a:r>
          </a:p>
          <a:p>
            <a:pPr marL="342900" lvl="0" indent="-342900" defTabSz="951304">
              <a:spcBef>
                <a:spcPts val="1200"/>
              </a:spcBef>
              <a:buSzPct val="90000"/>
              <a:buFont typeface="Arial" panose="020B0604020202020204" pitchFamily="34" charset="0"/>
              <a:buChar char="•"/>
            </a:pPr>
            <a:r>
              <a:rPr lang="en-US" sz="2000" dirty="0">
                <a:cs typeface="Segoe UI Semilight" panose="020B0402040204020203" pitchFamily="34" charset="0"/>
              </a:rPr>
              <a:t>Highest exposure</a:t>
            </a:r>
          </a:p>
        </p:txBody>
      </p:sp>
      <p:sp>
        <p:nvSpPr>
          <p:cNvPr id="9" name="TextBox 8">
            <a:extLst>
              <a:ext uri="{FF2B5EF4-FFF2-40B4-BE49-F238E27FC236}">
                <a16:creationId xmlns:a16="http://schemas.microsoft.com/office/drawing/2014/main" id="{26EA2FF7-1F49-57AC-81BF-AA938398B691}"/>
              </a:ext>
              <a:ext uri="{C183D7F6-B498-43B3-948B-1728B52AA6E4}">
                <adec:decorative xmlns:adec="http://schemas.microsoft.com/office/drawing/2017/decorative" val="0"/>
              </a:ext>
            </a:extLst>
          </p:cNvPr>
          <p:cNvSpPr txBox="1"/>
          <p:nvPr/>
        </p:nvSpPr>
        <p:spPr>
          <a:xfrm>
            <a:off x="6392152" y="1339870"/>
            <a:ext cx="5544000" cy="483235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800"/>
              </a:spcBef>
              <a:buSzPct val="90000"/>
            </a:pPr>
            <a:r>
              <a:rPr lang="en-US" sz="2400" dirty="0">
                <a:latin typeface="+mj-lt"/>
                <a:cs typeface="Segoe UI Semilight" panose="020B0402040204020203" pitchFamily="34" charset="0"/>
              </a:rPr>
              <a:t>View a threat analytics report</a:t>
            </a:r>
          </a:p>
          <a:p>
            <a:pPr lvl="0" defTabSz="951304">
              <a:spcBef>
                <a:spcPts val="1800"/>
              </a:spcBef>
              <a:spcAft>
                <a:spcPts val="600"/>
              </a:spcAft>
              <a:buSzPct val="90000"/>
            </a:pPr>
            <a:r>
              <a:rPr lang="en-US" sz="2200" dirty="0">
                <a:cs typeface="Segoe UI Semilight" panose="020B0402040204020203" pitchFamily="34" charset="0"/>
              </a:rPr>
              <a:t>Each threat analytics report provides information in several tabs:</a:t>
            </a:r>
          </a:p>
          <a:p>
            <a:pPr marL="342900" lvl="0" indent="-342900" defTabSz="951304">
              <a:spcBef>
                <a:spcPts val="600"/>
              </a:spcBef>
              <a:buSzPct val="90000"/>
              <a:buFont typeface="Arial" panose="020B0604020202020204" pitchFamily="34" charset="0"/>
              <a:buChar char="•"/>
            </a:pPr>
            <a:r>
              <a:rPr lang="en-US" sz="2000" dirty="0">
                <a:cs typeface="Segoe UI Semilight" panose="020B0402040204020203" pitchFamily="34" charset="0"/>
              </a:rPr>
              <a:t>Overview</a:t>
            </a:r>
          </a:p>
          <a:p>
            <a:pPr marL="342900" lvl="0" indent="-342900" defTabSz="951304">
              <a:spcBef>
                <a:spcPts val="600"/>
              </a:spcBef>
              <a:buSzPct val="90000"/>
              <a:buFont typeface="Arial" panose="020B0604020202020204" pitchFamily="34" charset="0"/>
              <a:buChar char="•"/>
            </a:pPr>
            <a:r>
              <a:rPr lang="en-US" sz="2000" dirty="0">
                <a:cs typeface="Segoe UI Semilight" panose="020B0402040204020203" pitchFamily="34" charset="0"/>
              </a:rPr>
              <a:t>Analyst report</a:t>
            </a:r>
          </a:p>
          <a:p>
            <a:pPr marL="342900" lvl="0" indent="-342900" defTabSz="951304">
              <a:spcBef>
                <a:spcPts val="600"/>
              </a:spcBef>
              <a:buSzPct val="90000"/>
              <a:buFont typeface="Arial" panose="020B0604020202020204" pitchFamily="34" charset="0"/>
              <a:buChar char="•"/>
            </a:pPr>
            <a:r>
              <a:rPr lang="en-US" sz="2000" dirty="0">
                <a:cs typeface="Segoe UI Semilight" panose="020B0402040204020203" pitchFamily="34" charset="0"/>
              </a:rPr>
              <a:t>Related incidents</a:t>
            </a:r>
          </a:p>
          <a:p>
            <a:pPr marL="342900" lvl="0" indent="-342900" defTabSz="951304">
              <a:spcBef>
                <a:spcPts val="600"/>
              </a:spcBef>
              <a:buSzPct val="90000"/>
              <a:buFont typeface="Arial" panose="020B0604020202020204" pitchFamily="34" charset="0"/>
              <a:buChar char="•"/>
            </a:pPr>
            <a:r>
              <a:rPr lang="en-US" sz="2000" dirty="0">
                <a:cs typeface="Segoe UI Semilight" panose="020B0402040204020203" pitchFamily="34" charset="0"/>
              </a:rPr>
              <a:t>Impacted assets</a:t>
            </a:r>
          </a:p>
          <a:p>
            <a:pPr marL="342900" lvl="0" indent="-342900" defTabSz="951304">
              <a:spcBef>
                <a:spcPts val="600"/>
              </a:spcBef>
              <a:buSzPct val="90000"/>
              <a:buFont typeface="Arial" panose="020B0604020202020204" pitchFamily="34" charset="0"/>
              <a:buChar char="•"/>
            </a:pPr>
            <a:r>
              <a:rPr lang="en-US" sz="2000" dirty="0">
                <a:cs typeface="Segoe UI Semilight" panose="020B0402040204020203" pitchFamily="34" charset="0"/>
              </a:rPr>
              <a:t>Prevented email attempts</a:t>
            </a:r>
          </a:p>
          <a:p>
            <a:pPr marL="342900" lvl="0" indent="-342900" defTabSz="951304">
              <a:spcBef>
                <a:spcPts val="600"/>
              </a:spcBef>
              <a:buSzPct val="90000"/>
              <a:buFont typeface="Arial" panose="020B0604020202020204" pitchFamily="34" charset="0"/>
              <a:buChar char="•"/>
            </a:pPr>
            <a:r>
              <a:rPr lang="en-US" sz="2000" dirty="0">
                <a:cs typeface="Segoe UI Semilight" panose="020B0402040204020203" pitchFamily="34" charset="0"/>
              </a:rPr>
              <a:t>Exposure &amp; mitigations</a:t>
            </a:r>
          </a:p>
        </p:txBody>
      </p:sp>
    </p:spTree>
    <p:extLst>
      <p:ext uri="{BB962C8B-B14F-4D97-AF65-F5344CB8AC3E}">
        <p14:creationId xmlns:p14="http://schemas.microsoft.com/office/powerpoint/2010/main" val="258514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87025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1" y="1329396"/>
            <a:ext cx="11768411" cy="544003"/>
          </a:xfrm>
          <a:prstGeom prst="rect">
            <a:avLst/>
          </a:prstGeom>
          <a:noFill/>
          <a:ln>
            <a:noFill/>
          </a:ln>
        </p:spPr>
        <p:txBody>
          <a:bodyPr wrap="square" lIns="137141" tIns="91427" rIns="91427" bIns="91427" rtlCol="0" anchor="ctr">
            <a:noAutofit/>
          </a:bodyPr>
          <a:lstStyle/>
          <a:p>
            <a:pPr defTabSz="932563">
              <a:spcAft>
                <a:spcPts val="600"/>
              </a:spcAft>
            </a:pPr>
            <a:r>
              <a:rPr lang="en-US" sz="2400" dirty="0">
                <a:solidFill>
                  <a:srgbClr val="1A1A1A"/>
                </a:solidFill>
                <a:latin typeface="+mj-lt"/>
              </a:rPr>
              <a:t>This module examined the following </a:t>
            </a:r>
            <a:r>
              <a:rPr lang="en-US" sz="2400" dirty="0">
                <a:latin typeface="+mj-lt"/>
              </a:rPr>
              <a:t>features of Microsoft 365 Threat Intelligence:</a:t>
            </a:r>
            <a:endParaRPr lang="en-US" sz="2400" dirty="0">
              <a:solidFill>
                <a:srgbClr val="1A1A1A"/>
              </a:solidFill>
              <a:latin typeface="+mj-lt"/>
            </a:endParaRPr>
          </a:p>
        </p:txBody>
      </p:sp>
      <p:sp>
        <p:nvSpPr>
          <p:cNvPr id="6" name="Rectangle 5">
            <a:extLst>
              <a:ext uri="{FF2B5EF4-FFF2-40B4-BE49-F238E27FC236}">
                <a16:creationId xmlns:a16="http://schemas.microsoft.com/office/drawing/2014/main" id="{F7D67F1B-0050-474C-97CD-97C2884BC55D}"/>
              </a:ext>
            </a:extLst>
          </p:cNvPr>
          <p:cNvSpPr/>
          <p:nvPr/>
        </p:nvSpPr>
        <p:spPr>
          <a:xfrm>
            <a:off x="1602716" y="2359065"/>
            <a:ext cx="4589516" cy="276999"/>
          </a:xfrm>
          <a:prstGeom prst="rect">
            <a:avLst/>
          </a:prstGeom>
        </p:spPr>
        <p:txBody>
          <a:bodyPr wrap="square" lIns="0" tIns="0" rIns="0" bIns="0">
            <a:spAutoFit/>
          </a:bodyPr>
          <a:lstStyle/>
          <a:p>
            <a:pPr marL="0" lvl="1" defTabSz="932563"/>
            <a:r>
              <a:rPr lang="en-US" dirty="0">
                <a:solidFill>
                  <a:srgbClr val="1A1A1A"/>
                </a:solidFill>
                <a:latin typeface="Segoe UI"/>
              </a:rPr>
              <a:t>Microsoft Intelligent Security Graph</a:t>
            </a:r>
          </a:p>
        </p:txBody>
      </p:sp>
      <p:sp>
        <p:nvSpPr>
          <p:cNvPr id="15" name="Rectangle 14">
            <a:extLst>
              <a:ext uri="{FF2B5EF4-FFF2-40B4-BE49-F238E27FC236}">
                <a16:creationId xmlns:a16="http://schemas.microsoft.com/office/drawing/2014/main" id="{CB6B4858-4F23-409D-8788-2327451F0FAD}"/>
              </a:ext>
            </a:extLst>
          </p:cNvPr>
          <p:cNvSpPr/>
          <p:nvPr/>
        </p:nvSpPr>
        <p:spPr>
          <a:xfrm>
            <a:off x="1602716" y="3246144"/>
            <a:ext cx="4589516" cy="276999"/>
          </a:xfrm>
          <a:prstGeom prst="rect">
            <a:avLst/>
          </a:prstGeom>
        </p:spPr>
        <p:txBody>
          <a:bodyPr wrap="square" lIns="0" tIns="0" rIns="0" bIns="0">
            <a:spAutoFit/>
          </a:bodyPr>
          <a:lstStyle/>
          <a:p>
            <a:pPr marL="0" lvl="1" defTabSz="932563"/>
            <a:r>
              <a:rPr lang="en-US" dirty="0">
                <a:solidFill>
                  <a:srgbClr val="1A1A1A"/>
                </a:solidFill>
                <a:latin typeface="Segoe UI"/>
              </a:rPr>
              <a:t>How Microsoft 365 Defender uses alerts</a:t>
            </a:r>
          </a:p>
        </p:txBody>
      </p:sp>
      <p:sp>
        <p:nvSpPr>
          <p:cNvPr id="21" name="Rectangle 20">
            <a:extLst>
              <a:ext uri="{FF2B5EF4-FFF2-40B4-BE49-F238E27FC236}">
                <a16:creationId xmlns:a16="http://schemas.microsoft.com/office/drawing/2014/main" id="{90E33D6A-0644-4C13-8693-AA46EB5D3EAB}"/>
              </a:ext>
            </a:extLst>
          </p:cNvPr>
          <p:cNvSpPr/>
          <p:nvPr/>
        </p:nvSpPr>
        <p:spPr>
          <a:xfrm>
            <a:off x="1602716" y="4117536"/>
            <a:ext cx="4589516" cy="276999"/>
          </a:xfrm>
          <a:prstGeom prst="rect">
            <a:avLst/>
          </a:prstGeom>
        </p:spPr>
        <p:txBody>
          <a:bodyPr wrap="square" lIns="0" tIns="0" rIns="0" bIns="0">
            <a:spAutoFit/>
          </a:bodyPr>
          <a:lstStyle/>
          <a:p>
            <a:pPr marL="0" lvl="1" defTabSz="932563"/>
            <a:r>
              <a:rPr lang="en-US" dirty="0">
                <a:solidFill>
                  <a:srgbClr val="1A1A1A"/>
                </a:solidFill>
                <a:latin typeface="Segoe UI"/>
              </a:rPr>
              <a:t>Automated investigation and response (AIR)</a:t>
            </a:r>
          </a:p>
        </p:txBody>
      </p:sp>
      <p:sp>
        <p:nvSpPr>
          <p:cNvPr id="25" name="Rectangle 24">
            <a:extLst>
              <a:ext uri="{FF2B5EF4-FFF2-40B4-BE49-F238E27FC236}">
                <a16:creationId xmlns:a16="http://schemas.microsoft.com/office/drawing/2014/main" id="{420E0C65-70A3-4431-BC60-7162792FAACB}"/>
              </a:ext>
            </a:extLst>
          </p:cNvPr>
          <p:cNvSpPr/>
          <p:nvPr/>
        </p:nvSpPr>
        <p:spPr>
          <a:xfrm>
            <a:off x="1602716" y="4898209"/>
            <a:ext cx="4589516" cy="276999"/>
          </a:xfrm>
          <a:prstGeom prst="rect">
            <a:avLst/>
          </a:prstGeom>
        </p:spPr>
        <p:txBody>
          <a:bodyPr wrap="square" lIns="0" tIns="0" rIns="0" bIns="0">
            <a:spAutoFit/>
          </a:bodyPr>
          <a:lstStyle/>
          <a:p>
            <a:pPr marL="0" lvl="1" defTabSz="932563"/>
            <a:r>
              <a:rPr lang="en-US" dirty="0">
                <a:solidFill>
                  <a:srgbClr val="1A1A1A"/>
                </a:solidFill>
                <a:latin typeface="Segoe UI"/>
              </a:rPr>
              <a:t>Threat hunting</a:t>
            </a:r>
          </a:p>
        </p:txBody>
      </p:sp>
      <p:sp>
        <p:nvSpPr>
          <p:cNvPr id="13" name="Rectangle 12">
            <a:extLst>
              <a:ext uri="{FF2B5EF4-FFF2-40B4-BE49-F238E27FC236}">
                <a16:creationId xmlns:a16="http://schemas.microsoft.com/office/drawing/2014/main" id="{953E9F77-450E-4678-9C2A-966D275FC684}"/>
              </a:ext>
            </a:extLst>
          </p:cNvPr>
          <p:cNvSpPr/>
          <p:nvPr/>
        </p:nvSpPr>
        <p:spPr>
          <a:xfrm>
            <a:off x="1552818" y="5808284"/>
            <a:ext cx="5169754" cy="276999"/>
          </a:xfrm>
          <a:prstGeom prst="rect">
            <a:avLst/>
          </a:prstGeom>
        </p:spPr>
        <p:txBody>
          <a:bodyPr wrap="square" lIns="0" tIns="0" rIns="0" bIns="0">
            <a:spAutoFit/>
          </a:bodyPr>
          <a:lstStyle/>
          <a:p>
            <a:pPr marL="0" lvl="1" defTabSz="932563"/>
            <a:r>
              <a:rPr lang="en-US" dirty="0">
                <a:solidFill>
                  <a:srgbClr val="1A1A1A"/>
                </a:solidFill>
                <a:latin typeface="Segoe UI"/>
              </a:rPr>
              <a:t>Threat analytics</a:t>
            </a:r>
          </a:p>
        </p:txBody>
      </p:sp>
      <p:grpSp>
        <p:nvGrpSpPr>
          <p:cNvPr id="4" name="Group 3">
            <a:extLst>
              <a:ext uri="{FF2B5EF4-FFF2-40B4-BE49-F238E27FC236}">
                <a16:creationId xmlns:a16="http://schemas.microsoft.com/office/drawing/2014/main" id="{EB2D5FCA-D494-2B5C-5279-61FBD39DD451}"/>
              </a:ext>
              <a:ext uri="{C183D7F6-B498-43B3-948B-1728B52AA6E4}">
                <adec:decorative xmlns:adec="http://schemas.microsoft.com/office/drawing/2017/decorative" val="1"/>
              </a:ext>
            </a:extLst>
          </p:cNvPr>
          <p:cNvGrpSpPr/>
          <p:nvPr/>
        </p:nvGrpSpPr>
        <p:grpSpPr>
          <a:xfrm>
            <a:off x="628200" y="2113096"/>
            <a:ext cx="717140" cy="717140"/>
            <a:chOff x="628200" y="2113096"/>
            <a:chExt cx="717140" cy="717140"/>
          </a:xfrm>
        </p:grpSpPr>
        <p:grpSp>
          <p:nvGrpSpPr>
            <p:cNvPr id="32" name="Group 31">
              <a:extLst>
                <a:ext uri="{FF2B5EF4-FFF2-40B4-BE49-F238E27FC236}">
                  <a16:creationId xmlns:a16="http://schemas.microsoft.com/office/drawing/2014/main" id="{BF3476BC-3935-4D26-853F-D1DC6731AC8B}"/>
                </a:ext>
                <a:ext uri="{C183D7F6-B498-43B3-948B-1728B52AA6E4}">
                  <adec:decorative xmlns:adec="http://schemas.microsoft.com/office/drawing/2017/decorative" val="1"/>
                </a:ext>
              </a:extLst>
            </p:cNvPr>
            <p:cNvGrpSpPr/>
            <p:nvPr/>
          </p:nvGrpSpPr>
          <p:grpSpPr>
            <a:xfrm>
              <a:off x="628200" y="2113096"/>
              <a:ext cx="717140" cy="717140"/>
              <a:chOff x="7962901" y="3032919"/>
              <a:chExt cx="981074" cy="981076"/>
            </a:xfrm>
          </p:grpSpPr>
          <p:sp>
            <p:nvSpPr>
              <p:cNvPr id="33" name="Freeform 5">
                <a:extLst>
                  <a:ext uri="{FF2B5EF4-FFF2-40B4-BE49-F238E27FC236}">
                    <a16:creationId xmlns:a16="http://schemas.microsoft.com/office/drawing/2014/main" id="{475A8B11-B95C-46C6-8247-2761937AF83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sp>
            <p:nvSpPr>
              <p:cNvPr id="34" name="Freeform 6">
                <a:extLst>
                  <a:ext uri="{FF2B5EF4-FFF2-40B4-BE49-F238E27FC236}">
                    <a16:creationId xmlns:a16="http://schemas.microsoft.com/office/drawing/2014/main" id="{8BFF6152-7E22-4629-A8F1-5042EC101886}"/>
                  </a:ext>
                </a:extLst>
              </p:cNvPr>
              <p:cNvSpPr>
                <a:spLocks noEditPoints="1"/>
              </p:cNvSpPr>
              <p:nvPr/>
            </p:nvSpPr>
            <p:spPr bwMode="auto">
              <a:xfrm>
                <a:off x="8031163" y="3102770"/>
                <a:ext cx="846137" cy="844550"/>
              </a:xfrm>
              <a:prstGeom prst="ellipse">
                <a:avLst/>
              </a:prstGeom>
              <a:noFill/>
              <a:ln w="25400">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grpSp>
        <p:pic>
          <p:nvPicPr>
            <p:cNvPr id="2" name="Picture 1">
              <a:extLst>
                <a:ext uri="{FF2B5EF4-FFF2-40B4-BE49-F238E27FC236}">
                  <a16:creationId xmlns:a16="http://schemas.microsoft.com/office/drawing/2014/main" id="{E3A62C81-7CEC-499C-82F5-23CCD2A56693}"/>
                </a:ext>
              </a:extLst>
            </p:cNvPr>
            <p:cNvPicPr>
              <a:picLocks noChangeAspect="1"/>
            </p:cNvPicPr>
            <p:nvPr/>
          </p:nvPicPr>
          <p:blipFill>
            <a:blip r:embed="rId3"/>
            <a:stretch>
              <a:fillRect/>
            </a:stretch>
          </p:blipFill>
          <p:spPr>
            <a:xfrm>
              <a:off x="803766" y="2291911"/>
              <a:ext cx="406400" cy="406400"/>
            </a:xfrm>
            <a:prstGeom prst="rect">
              <a:avLst/>
            </a:prstGeom>
          </p:spPr>
        </p:pic>
      </p:grpSp>
      <p:grpSp>
        <p:nvGrpSpPr>
          <p:cNvPr id="8" name="Group 7">
            <a:extLst>
              <a:ext uri="{FF2B5EF4-FFF2-40B4-BE49-F238E27FC236}">
                <a16:creationId xmlns:a16="http://schemas.microsoft.com/office/drawing/2014/main" id="{64F0F3DA-B5A8-46F8-45B1-460BFEF7FA5C}"/>
              </a:ext>
              <a:ext uri="{C183D7F6-B498-43B3-948B-1728B52AA6E4}">
                <adec:decorative xmlns:adec="http://schemas.microsoft.com/office/drawing/2017/decorative" val="1"/>
              </a:ext>
            </a:extLst>
          </p:cNvPr>
          <p:cNvGrpSpPr/>
          <p:nvPr/>
        </p:nvGrpSpPr>
        <p:grpSpPr>
          <a:xfrm>
            <a:off x="628200" y="2987796"/>
            <a:ext cx="717140" cy="717140"/>
            <a:chOff x="628200" y="3213635"/>
            <a:chExt cx="717140" cy="717140"/>
          </a:xfrm>
        </p:grpSpPr>
        <p:grpSp>
          <p:nvGrpSpPr>
            <p:cNvPr id="38" name="Group 37">
              <a:extLst>
                <a:ext uri="{FF2B5EF4-FFF2-40B4-BE49-F238E27FC236}">
                  <a16:creationId xmlns:a16="http://schemas.microsoft.com/office/drawing/2014/main" id="{EB346444-D5EE-4817-8A99-B4CC573FC0FE}"/>
                </a:ext>
                <a:ext uri="{C183D7F6-B498-43B3-948B-1728B52AA6E4}">
                  <adec:decorative xmlns:adec="http://schemas.microsoft.com/office/drawing/2017/decorative" val="1"/>
                </a:ext>
              </a:extLst>
            </p:cNvPr>
            <p:cNvGrpSpPr/>
            <p:nvPr/>
          </p:nvGrpSpPr>
          <p:grpSpPr>
            <a:xfrm>
              <a:off x="628200" y="3213635"/>
              <a:ext cx="717140" cy="717140"/>
              <a:chOff x="7962901" y="3032919"/>
              <a:chExt cx="981074" cy="981076"/>
            </a:xfrm>
          </p:grpSpPr>
          <p:sp>
            <p:nvSpPr>
              <p:cNvPr id="39" name="Freeform 5">
                <a:extLst>
                  <a:ext uri="{FF2B5EF4-FFF2-40B4-BE49-F238E27FC236}">
                    <a16:creationId xmlns:a16="http://schemas.microsoft.com/office/drawing/2014/main" id="{AFEA501C-07E0-47BC-9E42-0B7400699CD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sp>
            <p:nvSpPr>
              <p:cNvPr id="40" name="Freeform 6">
                <a:extLst>
                  <a:ext uri="{FF2B5EF4-FFF2-40B4-BE49-F238E27FC236}">
                    <a16:creationId xmlns:a16="http://schemas.microsoft.com/office/drawing/2014/main" id="{D59667D3-8967-4838-9985-A8E112BFC2EB}"/>
                  </a:ext>
                </a:extLst>
              </p:cNvPr>
              <p:cNvSpPr>
                <a:spLocks noEditPoints="1"/>
              </p:cNvSpPr>
              <p:nvPr/>
            </p:nvSpPr>
            <p:spPr bwMode="auto">
              <a:xfrm>
                <a:off x="8031163" y="3102770"/>
                <a:ext cx="846137" cy="844550"/>
              </a:xfrm>
              <a:prstGeom prst="ellipse">
                <a:avLst/>
              </a:prstGeom>
              <a:noFill/>
              <a:ln w="25400">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grpSp>
        <p:pic>
          <p:nvPicPr>
            <p:cNvPr id="3" name="Picture 2">
              <a:extLst>
                <a:ext uri="{FF2B5EF4-FFF2-40B4-BE49-F238E27FC236}">
                  <a16:creationId xmlns:a16="http://schemas.microsoft.com/office/drawing/2014/main" id="{7D455863-5190-4BE4-AADB-C8D0F779D65A}"/>
                </a:ext>
              </a:extLst>
            </p:cNvPr>
            <p:cNvPicPr>
              <a:picLocks noChangeAspect="1"/>
            </p:cNvPicPr>
            <p:nvPr/>
          </p:nvPicPr>
          <p:blipFill>
            <a:blip r:embed="rId4"/>
            <a:stretch>
              <a:fillRect/>
            </a:stretch>
          </p:blipFill>
          <p:spPr>
            <a:xfrm>
              <a:off x="803832" y="3402706"/>
              <a:ext cx="406400" cy="406400"/>
            </a:xfrm>
            <a:prstGeom prst="rect">
              <a:avLst/>
            </a:prstGeom>
          </p:spPr>
        </p:pic>
      </p:grpSp>
      <p:grpSp>
        <p:nvGrpSpPr>
          <p:cNvPr id="9" name="Group 8">
            <a:extLst>
              <a:ext uri="{FF2B5EF4-FFF2-40B4-BE49-F238E27FC236}">
                <a16:creationId xmlns:a16="http://schemas.microsoft.com/office/drawing/2014/main" id="{4366E577-468B-DDA7-3263-2D991E1534A1}"/>
              </a:ext>
              <a:ext uri="{C183D7F6-B498-43B3-948B-1728B52AA6E4}">
                <adec:decorative xmlns:adec="http://schemas.microsoft.com/office/drawing/2017/decorative" val="1"/>
              </a:ext>
            </a:extLst>
          </p:cNvPr>
          <p:cNvGrpSpPr/>
          <p:nvPr/>
        </p:nvGrpSpPr>
        <p:grpSpPr>
          <a:xfrm>
            <a:off x="628200" y="3867165"/>
            <a:ext cx="717140" cy="717140"/>
            <a:chOff x="628200" y="4309507"/>
            <a:chExt cx="717140" cy="717140"/>
          </a:xfrm>
        </p:grpSpPr>
        <p:grpSp>
          <p:nvGrpSpPr>
            <p:cNvPr id="41" name="Group 40">
              <a:extLst>
                <a:ext uri="{FF2B5EF4-FFF2-40B4-BE49-F238E27FC236}">
                  <a16:creationId xmlns:a16="http://schemas.microsoft.com/office/drawing/2014/main" id="{C50F2F12-BDF0-4F1D-A233-2B7EE070ABB0}"/>
                </a:ext>
                <a:ext uri="{C183D7F6-B498-43B3-948B-1728B52AA6E4}">
                  <adec:decorative xmlns:adec="http://schemas.microsoft.com/office/drawing/2017/decorative" val="1"/>
                </a:ext>
              </a:extLst>
            </p:cNvPr>
            <p:cNvGrpSpPr/>
            <p:nvPr/>
          </p:nvGrpSpPr>
          <p:grpSpPr>
            <a:xfrm>
              <a:off x="628200" y="4309507"/>
              <a:ext cx="717140" cy="717140"/>
              <a:chOff x="7962901" y="3032919"/>
              <a:chExt cx="981074" cy="981076"/>
            </a:xfrm>
          </p:grpSpPr>
          <p:sp>
            <p:nvSpPr>
              <p:cNvPr id="42" name="Freeform 5">
                <a:extLst>
                  <a:ext uri="{FF2B5EF4-FFF2-40B4-BE49-F238E27FC236}">
                    <a16:creationId xmlns:a16="http://schemas.microsoft.com/office/drawing/2014/main" id="{13553F8C-C152-403D-97C8-F394C66D33D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sp>
            <p:nvSpPr>
              <p:cNvPr id="43" name="Freeform 6">
                <a:extLst>
                  <a:ext uri="{FF2B5EF4-FFF2-40B4-BE49-F238E27FC236}">
                    <a16:creationId xmlns:a16="http://schemas.microsoft.com/office/drawing/2014/main" id="{9C62C500-C9C4-4C43-8D48-AEF8090C064A}"/>
                  </a:ext>
                </a:extLst>
              </p:cNvPr>
              <p:cNvSpPr>
                <a:spLocks noEditPoints="1"/>
              </p:cNvSpPr>
              <p:nvPr/>
            </p:nvSpPr>
            <p:spPr bwMode="auto">
              <a:xfrm>
                <a:off x="8031163" y="3102770"/>
                <a:ext cx="846137" cy="844550"/>
              </a:xfrm>
              <a:prstGeom prst="ellipse">
                <a:avLst/>
              </a:prstGeom>
              <a:noFill/>
              <a:ln w="25400">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grpSp>
        <p:pic>
          <p:nvPicPr>
            <p:cNvPr id="5" name="Picture 4">
              <a:extLst>
                <a:ext uri="{FF2B5EF4-FFF2-40B4-BE49-F238E27FC236}">
                  <a16:creationId xmlns:a16="http://schemas.microsoft.com/office/drawing/2014/main" id="{F2730BE5-6860-41AA-B875-C5F497D9DD94}"/>
                </a:ext>
              </a:extLst>
            </p:cNvPr>
            <p:cNvPicPr>
              <a:picLocks noChangeAspect="1"/>
            </p:cNvPicPr>
            <p:nvPr/>
          </p:nvPicPr>
          <p:blipFill>
            <a:blip r:embed="rId5"/>
            <a:stretch>
              <a:fillRect/>
            </a:stretch>
          </p:blipFill>
          <p:spPr>
            <a:xfrm>
              <a:off x="785074" y="4464877"/>
              <a:ext cx="406400" cy="406400"/>
            </a:xfrm>
            <a:prstGeom prst="rect">
              <a:avLst/>
            </a:prstGeom>
          </p:spPr>
        </p:pic>
      </p:grpSp>
      <p:grpSp>
        <p:nvGrpSpPr>
          <p:cNvPr id="12" name="Group 11">
            <a:extLst>
              <a:ext uri="{FF2B5EF4-FFF2-40B4-BE49-F238E27FC236}">
                <a16:creationId xmlns:a16="http://schemas.microsoft.com/office/drawing/2014/main" id="{95D1CA62-FEF6-7A0B-10C7-0D5F0D051C16}"/>
              </a:ext>
              <a:ext uri="{C183D7F6-B498-43B3-948B-1728B52AA6E4}">
                <adec:decorative xmlns:adec="http://schemas.microsoft.com/office/drawing/2017/decorative" val="1"/>
              </a:ext>
            </a:extLst>
          </p:cNvPr>
          <p:cNvGrpSpPr/>
          <p:nvPr/>
        </p:nvGrpSpPr>
        <p:grpSpPr>
          <a:xfrm>
            <a:off x="628200" y="4735067"/>
            <a:ext cx="717140" cy="717140"/>
            <a:chOff x="628200" y="5338413"/>
            <a:chExt cx="717140" cy="717140"/>
          </a:xfrm>
        </p:grpSpPr>
        <p:grpSp>
          <p:nvGrpSpPr>
            <p:cNvPr id="44" name="Group 43">
              <a:extLst>
                <a:ext uri="{FF2B5EF4-FFF2-40B4-BE49-F238E27FC236}">
                  <a16:creationId xmlns:a16="http://schemas.microsoft.com/office/drawing/2014/main" id="{629C8CBD-58F2-4E5F-AA58-EDA399749B45}"/>
                </a:ext>
                <a:ext uri="{C183D7F6-B498-43B3-948B-1728B52AA6E4}">
                  <adec:decorative xmlns:adec="http://schemas.microsoft.com/office/drawing/2017/decorative" val="1"/>
                </a:ext>
              </a:extLst>
            </p:cNvPr>
            <p:cNvGrpSpPr/>
            <p:nvPr/>
          </p:nvGrpSpPr>
          <p:grpSpPr>
            <a:xfrm>
              <a:off x="628200" y="5338413"/>
              <a:ext cx="717140" cy="717140"/>
              <a:chOff x="7962901" y="3032919"/>
              <a:chExt cx="981074" cy="981076"/>
            </a:xfrm>
          </p:grpSpPr>
          <p:sp>
            <p:nvSpPr>
              <p:cNvPr id="45" name="Freeform 5">
                <a:extLst>
                  <a:ext uri="{FF2B5EF4-FFF2-40B4-BE49-F238E27FC236}">
                    <a16:creationId xmlns:a16="http://schemas.microsoft.com/office/drawing/2014/main" id="{429BEB1A-42CC-443D-B28F-7938613F693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sp>
            <p:nvSpPr>
              <p:cNvPr id="46" name="Freeform 6">
                <a:extLst>
                  <a:ext uri="{FF2B5EF4-FFF2-40B4-BE49-F238E27FC236}">
                    <a16:creationId xmlns:a16="http://schemas.microsoft.com/office/drawing/2014/main" id="{49F1EE0E-C06E-4B4C-B10F-AC1369D6D5CA}"/>
                  </a:ext>
                </a:extLst>
              </p:cNvPr>
              <p:cNvSpPr>
                <a:spLocks noEditPoints="1"/>
              </p:cNvSpPr>
              <p:nvPr/>
            </p:nvSpPr>
            <p:spPr bwMode="auto">
              <a:xfrm>
                <a:off x="8031163" y="3102770"/>
                <a:ext cx="846137" cy="844550"/>
              </a:xfrm>
              <a:prstGeom prst="ellipse">
                <a:avLst/>
              </a:prstGeom>
              <a:noFill/>
              <a:ln w="25400">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grpSp>
        <p:pic>
          <p:nvPicPr>
            <p:cNvPr id="11" name="Picture 10">
              <a:extLst>
                <a:ext uri="{FF2B5EF4-FFF2-40B4-BE49-F238E27FC236}">
                  <a16:creationId xmlns:a16="http://schemas.microsoft.com/office/drawing/2014/main" id="{B2425413-1143-460A-A9E2-18D1A038D6FC}"/>
                </a:ext>
              </a:extLst>
            </p:cNvPr>
            <p:cNvPicPr>
              <a:picLocks noChangeAspect="1"/>
            </p:cNvPicPr>
            <p:nvPr/>
          </p:nvPicPr>
          <p:blipFill>
            <a:blip r:embed="rId6"/>
            <a:stretch>
              <a:fillRect/>
            </a:stretch>
          </p:blipFill>
          <p:spPr>
            <a:xfrm>
              <a:off x="760109" y="5480461"/>
              <a:ext cx="406400" cy="406400"/>
            </a:xfrm>
            <a:prstGeom prst="rect">
              <a:avLst/>
            </a:prstGeom>
          </p:spPr>
        </p:pic>
      </p:grpSp>
      <p:grpSp>
        <p:nvGrpSpPr>
          <p:cNvPr id="14" name="Group 13">
            <a:extLst>
              <a:ext uri="{FF2B5EF4-FFF2-40B4-BE49-F238E27FC236}">
                <a16:creationId xmlns:a16="http://schemas.microsoft.com/office/drawing/2014/main" id="{15EFDEDA-1FEC-12D3-328E-0CC2C26FA43C}"/>
              </a:ext>
              <a:ext uri="{C183D7F6-B498-43B3-948B-1728B52AA6E4}">
                <adec:decorative xmlns:adec="http://schemas.microsoft.com/office/drawing/2017/decorative" val="1"/>
              </a:ext>
            </a:extLst>
          </p:cNvPr>
          <p:cNvGrpSpPr/>
          <p:nvPr/>
        </p:nvGrpSpPr>
        <p:grpSpPr>
          <a:xfrm>
            <a:off x="628200" y="5612906"/>
            <a:ext cx="717140" cy="717140"/>
            <a:chOff x="678098" y="6102552"/>
            <a:chExt cx="717140" cy="717140"/>
          </a:xfrm>
        </p:grpSpPr>
        <p:grpSp>
          <p:nvGrpSpPr>
            <p:cNvPr id="35" name="Group 34">
              <a:extLst>
                <a:ext uri="{FF2B5EF4-FFF2-40B4-BE49-F238E27FC236}">
                  <a16:creationId xmlns:a16="http://schemas.microsoft.com/office/drawing/2014/main" id="{6464331B-4758-4E83-A387-45B527ED5801}"/>
                </a:ext>
                <a:ext uri="{C183D7F6-B498-43B3-948B-1728B52AA6E4}">
                  <adec:decorative xmlns:adec="http://schemas.microsoft.com/office/drawing/2017/decorative" val="1"/>
                </a:ext>
              </a:extLst>
            </p:cNvPr>
            <p:cNvGrpSpPr/>
            <p:nvPr/>
          </p:nvGrpSpPr>
          <p:grpSpPr>
            <a:xfrm>
              <a:off x="678098" y="6102552"/>
              <a:ext cx="717140" cy="717140"/>
              <a:chOff x="7962901" y="3032919"/>
              <a:chExt cx="981074" cy="981076"/>
            </a:xfrm>
          </p:grpSpPr>
          <p:sp>
            <p:nvSpPr>
              <p:cNvPr id="36" name="Freeform 5">
                <a:extLst>
                  <a:ext uri="{FF2B5EF4-FFF2-40B4-BE49-F238E27FC236}">
                    <a16:creationId xmlns:a16="http://schemas.microsoft.com/office/drawing/2014/main" id="{C1E4DB8F-6E06-4FFA-B6AB-630D8B0C0720}"/>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sp>
            <p:nvSpPr>
              <p:cNvPr id="37" name="Freeform 6">
                <a:extLst>
                  <a:ext uri="{FF2B5EF4-FFF2-40B4-BE49-F238E27FC236}">
                    <a16:creationId xmlns:a16="http://schemas.microsoft.com/office/drawing/2014/main" id="{5AE0F192-511E-405A-AA52-64946D3C29F1}"/>
                  </a:ext>
                </a:extLst>
              </p:cNvPr>
              <p:cNvSpPr>
                <a:spLocks noEditPoints="1"/>
              </p:cNvSpPr>
              <p:nvPr/>
            </p:nvSpPr>
            <p:spPr bwMode="auto">
              <a:xfrm>
                <a:off x="8031163" y="3102770"/>
                <a:ext cx="846137" cy="844550"/>
              </a:xfrm>
              <a:prstGeom prst="ellipse">
                <a:avLst/>
              </a:prstGeom>
              <a:noFill/>
              <a:ln w="25400">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grpSp>
        <p:pic>
          <p:nvPicPr>
            <p:cNvPr id="60" name="Picture 59">
              <a:extLst>
                <a:ext uri="{FF2B5EF4-FFF2-40B4-BE49-F238E27FC236}">
                  <a16:creationId xmlns:a16="http://schemas.microsoft.com/office/drawing/2014/main" id="{A4C1ADEA-CFB6-4D43-A199-D52AFD8EE9DF}"/>
                </a:ext>
              </a:extLst>
            </p:cNvPr>
            <p:cNvPicPr>
              <a:picLocks noChangeAspect="1"/>
            </p:cNvPicPr>
            <p:nvPr/>
          </p:nvPicPr>
          <p:blipFill>
            <a:blip r:embed="rId7"/>
            <a:stretch>
              <a:fillRect/>
            </a:stretch>
          </p:blipFill>
          <p:spPr>
            <a:xfrm>
              <a:off x="837303" y="6260630"/>
              <a:ext cx="406400" cy="406400"/>
            </a:xfrm>
            <a:prstGeom prst="rect">
              <a:avLst/>
            </a:prstGeom>
          </p:spPr>
        </p:pic>
      </p:grpSp>
    </p:spTree>
    <p:extLst>
      <p:ext uri="{BB962C8B-B14F-4D97-AF65-F5344CB8AC3E}">
        <p14:creationId xmlns:p14="http://schemas.microsoft.com/office/powerpoint/2010/main" val="8585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281819"/>
            <a:ext cx="9029648" cy="430887"/>
          </a:xfrm>
        </p:spPr>
        <p:txBody>
          <a:bodyPr/>
          <a:lstStyle/>
          <a:p>
            <a:pPr>
              <a:lnSpc>
                <a:spcPct val="100000"/>
              </a:lnSpc>
            </a:pPr>
            <a:r>
              <a:rPr lang="en-US" spc="0" dirty="0"/>
              <a:t>Lab 3 – Implement Threat Intelligence</a:t>
            </a:r>
          </a:p>
        </p:txBody>
      </p:sp>
      <p:pic>
        <p:nvPicPr>
          <p:cNvPr id="4" name="Picture 3" descr="Icon of document with filled chart on it">
            <a:extLst>
              <a:ext uri="{FF2B5EF4-FFF2-40B4-BE49-F238E27FC236}">
                <a16:creationId xmlns:a16="http://schemas.microsoft.com/office/drawing/2014/main" id="{9BA64B8F-FCC1-4554-A5FD-F8087A5F0D44}"/>
              </a:ext>
            </a:extLst>
          </p:cNvPr>
          <p:cNvPicPr>
            <a:picLocks noChangeAspect="1"/>
          </p:cNvPicPr>
          <p:nvPr/>
        </p:nvPicPr>
        <p:blipFill>
          <a:blip r:embed="rId3"/>
          <a:stretch>
            <a:fillRect/>
          </a:stretch>
        </p:blipFill>
        <p:spPr>
          <a:xfrm>
            <a:off x="10445138" y="3067149"/>
            <a:ext cx="860226" cy="860226"/>
          </a:xfrm>
          <a:prstGeom prst="rect">
            <a:avLst/>
          </a:prstGeom>
        </p:spPr>
      </p:pic>
    </p:spTree>
    <p:extLst>
      <p:ext uri="{BB962C8B-B14F-4D97-AF65-F5344CB8AC3E}">
        <p14:creationId xmlns:p14="http://schemas.microsoft.com/office/powerpoint/2010/main" val="1473735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a:t>
            </a:r>
          </a:p>
        </p:txBody>
      </p:sp>
      <p:sp>
        <p:nvSpPr>
          <p:cNvPr id="11" name="TextBox 10">
            <a:extLst>
              <a:ext uri="{FF2B5EF4-FFF2-40B4-BE49-F238E27FC236}">
                <a16:creationId xmlns:a16="http://schemas.microsoft.com/office/drawing/2014/main" id="{C7D3CE94-1025-48B9-BA0C-FF293DA775A6}"/>
              </a:ext>
            </a:extLst>
          </p:cNvPr>
          <p:cNvSpPr txBox="1"/>
          <p:nvPr/>
        </p:nvSpPr>
        <p:spPr>
          <a:xfrm>
            <a:off x="585788" y="1102463"/>
            <a:ext cx="3738267" cy="276999"/>
          </a:xfrm>
          <a:prstGeom prst="rect">
            <a:avLst/>
          </a:prstGeom>
          <a:noFill/>
        </p:spPr>
        <p:txBody>
          <a:bodyPr wrap="none" lIns="0" tIns="0" rIns="0" bIns="0" rtlCol="0" anchor="ctr">
            <a:spAutoFit/>
          </a:bodyPr>
          <a:lstStyle/>
          <a:p>
            <a:r>
              <a:rPr lang="en-US" dirty="0">
                <a:latin typeface="+mj-lt"/>
              </a:rPr>
              <a:t>Exercise 1: Prepare for Alert Policies</a:t>
            </a:r>
          </a:p>
        </p:txBody>
      </p:sp>
      <p:sp>
        <p:nvSpPr>
          <p:cNvPr id="12" name="Rectangle 11">
            <a:extLst>
              <a:ext uri="{FF2B5EF4-FFF2-40B4-BE49-F238E27FC236}">
                <a16:creationId xmlns:a16="http://schemas.microsoft.com/office/drawing/2014/main" id="{F2A68568-FA47-4EED-8056-83A870F1D836}"/>
              </a:ext>
            </a:extLst>
          </p:cNvPr>
          <p:cNvSpPr/>
          <p:nvPr/>
        </p:nvSpPr>
        <p:spPr bwMode="auto">
          <a:xfrm>
            <a:off x="593561" y="1436689"/>
            <a:ext cx="3817131" cy="9225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1</a:t>
            </a:r>
          </a:p>
          <a:p>
            <a:pPr lvl="0" defTabSz="932742">
              <a:spcAft>
                <a:spcPts val="1200"/>
              </a:spcAft>
            </a:pPr>
            <a:r>
              <a:rPr lang="en-US" sz="1400" dirty="0">
                <a:solidFill>
                  <a:schemeClr val="tx1"/>
                </a:solidFill>
              </a:rPr>
              <a:t>Assign RBAC role to MOD </a:t>
            </a:r>
            <a:br>
              <a:rPr lang="en-US" sz="1400" dirty="0">
                <a:solidFill>
                  <a:schemeClr val="tx1"/>
                </a:solidFill>
              </a:rPr>
            </a:br>
            <a:r>
              <a:rPr lang="en-US" sz="1400" dirty="0">
                <a:solidFill>
                  <a:schemeClr val="tx1"/>
                </a:solidFill>
              </a:rPr>
              <a:t>Administrator account </a:t>
            </a:r>
          </a:p>
        </p:txBody>
      </p:sp>
      <p:pic>
        <p:nvPicPr>
          <p:cNvPr id="10" name="Picture 9" descr="Icon of three rectangles with a check mark at each end">
            <a:extLst>
              <a:ext uri="{FF2B5EF4-FFF2-40B4-BE49-F238E27FC236}">
                <a16:creationId xmlns:a16="http://schemas.microsoft.com/office/drawing/2014/main" id="{D87F815E-CC29-4B3A-9A4B-CBF4C78368D9}"/>
              </a:ext>
            </a:extLst>
          </p:cNvPr>
          <p:cNvPicPr>
            <a:picLocks noChangeAspect="1"/>
          </p:cNvPicPr>
          <p:nvPr/>
        </p:nvPicPr>
        <p:blipFill>
          <a:blip r:embed="rId3"/>
          <a:stretch>
            <a:fillRect/>
          </a:stretch>
        </p:blipFill>
        <p:spPr>
          <a:xfrm>
            <a:off x="3832874" y="1794820"/>
            <a:ext cx="475488" cy="475488"/>
          </a:xfrm>
          <a:prstGeom prst="rect">
            <a:avLst/>
          </a:prstGeom>
        </p:spPr>
      </p:pic>
      <p:sp>
        <p:nvSpPr>
          <p:cNvPr id="23" name="TextBox 22">
            <a:extLst>
              <a:ext uri="{FF2B5EF4-FFF2-40B4-BE49-F238E27FC236}">
                <a16:creationId xmlns:a16="http://schemas.microsoft.com/office/drawing/2014/main" id="{92FD6F10-4B98-4722-A86C-BA7B66AE70A9}"/>
              </a:ext>
            </a:extLst>
          </p:cNvPr>
          <p:cNvSpPr txBox="1"/>
          <p:nvPr/>
        </p:nvSpPr>
        <p:spPr>
          <a:xfrm>
            <a:off x="585788" y="2501760"/>
            <a:ext cx="5161734" cy="276999"/>
          </a:xfrm>
          <a:prstGeom prst="rect">
            <a:avLst/>
          </a:prstGeom>
          <a:noFill/>
        </p:spPr>
        <p:txBody>
          <a:bodyPr wrap="none" lIns="0" tIns="0" rIns="0" bIns="0" rtlCol="0" anchor="ctr">
            <a:spAutoFit/>
          </a:bodyPr>
          <a:lstStyle/>
          <a:p>
            <a:r>
              <a:rPr lang="en-US" dirty="0">
                <a:latin typeface="+mj-lt"/>
              </a:rPr>
              <a:t>Exercise 2: Implement a Mailbox Permission Alert</a:t>
            </a:r>
          </a:p>
        </p:txBody>
      </p:sp>
      <p:sp>
        <p:nvSpPr>
          <p:cNvPr id="24" name="Rectangle 23">
            <a:extLst>
              <a:ext uri="{FF2B5EF4-FFF2-40B4-BE49-F238E27FC236}">
                <a16:creationId xmlns:a16="http://schemas.microsoft.com/office/drawing/2014/main" id="{B36EEC07-BFAD-4053-8A24-B77E90798686}"/>
              </a:ext>
            </a:extLst>
          </p:cNvPr>
          <p:cNvSpPr/>
          <p:nvPr/>
        </p:nvSpPr>
        <p:spPr bwMode="auto">
          <a:xfrm>
            <a:off x="593561" y="2833946"/>
            <a:ext cx="3817131" cy="9225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1</a:t>
            </a:r>
          </a:p>
          <a:p>
            <a:pPr lvl="0" defTabSz="932742">
              <a:spcAft>
                <a:spcPts val="1200"/>
              </a:spcAft>
            </a:pPr>
            <a:r>
              <a:rPr lang="en-US" sz="1400" dirty="0">
                <a:solidFill>
                  <a:schemeClr val="tx1"/>
                </a:solidFill>
              </a:rPr>
              <a:t>Configure a Mailbox Permission Alert </a:t>
            </a:r>
          </a:p>
        </p:txBody>
      </p:sp>
      <p:pic>
        <p:nvPicPr>
          <p:cNvPr id="18" name="Picture 17" descr="Icon of gear">
            <a:extLst>
              <a:ext uri="{FF2B5EF4-FFF2-40B4-BE49-F238E27FC236}">
                <a16:creationId xmlns:a16="http://schemas.microsoft.com/office/drawing/2014/main" id="{9FFBEB8A-0BD8-42E6-BAD9-EB71423B283A}"/>
              </a:ext>
            </a:extLst>
          </p:cNvPr>
          <p:cNvPicPr>
            <a:picLocks noChangeAspect="1"/>
          </p:cNvPicPr>
          <p:nvPr/>
        </p:nvPicPr>
        <p:blipFill>
          <a:blip r:embed="rId4"/>
          <a:stretch>
            <a:fillRect/>
          </a:stretch>
        </p:blipFill>
        <p:spPr>
          <a:xfrm>
            <a:off x="3832874" y="3192077"/>
            <a:ext cx="475488" cy="475488"/>
          </a:xfrm>
          <a:prstGeom prst="rect">
            <a:avLst/>
          </a:prstGeom>
        </p:spPr>
      </p:pic>
      <p:sp>
        <p:nvSpPr>
          <p:cNvPr id="28" name="Rectangle 27">
            <a:extLst>
              <a:ext uri="{FF2B5EF4-FFF2-40B4-BE49-F238E27FC236}">
                <a16:creationId xmlns:a16="http://schemas.microsoft.com/office/drawing/2014/main" id="{201AF16E-A783-42FA-B535-62137E539FC0}"/>
              </a:ext>
            </a:extLst>
          </p:cNvPr>
          <p:cNvSpPr/>
          <p:nvPr/>
        </p:nvSpPr>
        <p:spPr bwMode="auto">
          <a:xfrm>
            <a:off x="4574394" y="2833946"/>
            <a:ext cx="3817131" cy="9225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2</a:t>
            </a:r>
          </a:p>
          <a:p>
            <a:pPr lvl="0" defTabSz="932742">
              <a:spcAft>
                <a:spcPts val="1200"/>
              </a:spcAft>
            </a:pPr>
            <a:r>
              <a:rPr lang="en-US" sz="1400" dirty="0">
                <a:solidFill>
                  <a:schemeClr val="tx1"/>
                </a:solidFill>
              </a:rPr>
              <a:t>Validate the Mailbox Permission Alert </a:t>
            </a:r>
          </a:p>
        </p:txBody>
      </p:sp>
      <p:pic>
        <p:nvPicPr>
          <p:cNvPr id="20" name="Picture 19" descr="Icon of bulb with check mark">
            <a:extLst>
              <a:ext uri="{FF2B5EF4-FFF2-40B4-BE49-F238E27FC236}">
                <a16:creationId xmlns:a16="http://schemas.microsoft.com/office/drawing/2014/main" id="{BD44BF3F-3C15-4EDD-AF1E-D41963351ECA}"/>
              </a:ext>
            </a:extLst>
          </p:cNvPr>
          <p:cNvPicPr>
            <a:picLocks noChangeAspect="1"/>
          </p:cNvPicPr>
          <p:nvPr/>
        </p:nvPicPr>
        <p:blipFill>
          <a:blip r:embed="rId5"/>
          <a:stretch>
            <a:fillRect/>
          </a:stretch>
        </p:blipFill>
        <p:spPr>
          <a:xfrm>
            <a:off x="7813707" y="3192077"/>
            <a:ext cx="475488" cy="475488"/>
          </a:xfrm>
          <a:prstGeom prst="rect">
            <a:avLst/>
          </a:prstGeom>
        </p:spPr>
      </p:pic>
      <p:sp>
        <p:nvSpPr>
          <p:cNvPr id="32" name="TextBox 31">
            <a:extLst>
              <a:ext uri="{FF2B5EF4-FFF2-40B4-BE49-F238E27FC236}">
                <a16:creationId xmlns:a16="http://schemas.microsoft.com/office/drawing/2014/main" id="{C5E129C6-29DE-41B4-B964-FF14D666DBE1}"/>
              </a:ext>
            </a:extLst>
          </p:cNvPr>
          <p:cNvSpPr txBox="1"/>
          <p:nvPr/>
        </p:nvSpPr>
        <p:spPr>
          <a:xfrm>
            <a:off x="585788" y="3895787"/>
            <a:ext cx="5442452" cy="276999"/>
          </a:xfrm>
          <a:prstGeom prst="rect">
            <a:avLst/>
          </a:prstGeom>
          <a:noFill/>
        </p:spPr>
        <p:txBody>
          <a:bodyPr wrap="none" lIns="0" tIns="0" rIns="0" bIns="0" rtlCol="0" anchor="ctr">
            <a:spAutoFit/>
          </a:bodyPr>
          <a:lstStyle/>
          <a:p>
            <a:r>
              <a:rPr lang="en-US" dirty="0">
                <a:latin typeface="+mj-lt"/>
              </a:rPr>
              <a:t>Exercise 3: Implement a SharePoint Permission Alert</a:t>
            </a:r>
          </a:p>
        </p:txBody>
      </p:sp>
      <p:sp>
        <p:nvSpPr>
          <p:cNvPr id="33" name="Rectangle 32">
            <a:extLst>
              <a:ext uri="{FF2B5EF4-FFF2-40B4-BE49-F238E27FC236}">
                <a16:creationId xmlns:a16="http://schemas.microsoft.com/office/drawing/2014/main" id="{20D53542-1999-46A2-810E-D78D25EADB7A}"/>
              </a:ext>
            </a:extLst>
          </p:cNvPr>
          <p:cNvSpPr/>
          <p:nvPr/>
        </p:nvSpPr>
        <p:spPr bwMode="auto">
          <a:xfrm>
            <a:off x="593561" y="4231203"/>
            <a:ext cx="3817131" cy="9225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1</a:t>
            </a:r>
          </a:p>
          <a:p>
            <a:pPr lvl="0" defTabSz="932742">
              <a:spcAft>
                <a:spcPts val="1200"/>
              </a:spcAft>
            </a:pPr>
            <a:r>
              <a:rPr lang="en-US" sz="1400" dirty="0">
                <a:solidFill>
                  <a:schemeClr val="tx1"/>
                </a:solidFill>
              </a:rPr>
              <a:t>Configure a SharePoint Permission </a:t>
            </a:r>
            <a:br>
              <a:rPr lang="en-US" sz="1400" dirty="0">
                <a:solidFill>
                  <a:schemeClr val="tx1"/>
                </a:solidFill>
              </a:rPr>
            </a:br>
            <a:r>
              <a:rPr lang="en-US" sz="1400" dirty="0">
                <a:solidFill>
                  <a:schemeClr val="tx1"/>
                </a:solidFill>
              </a:rPr>
              <a:t>Alert </a:t>
            </a:r>
          </a:p>
        </p:txBody>
      </p:sp>
      <p:pic>
        <p:nvPicPr>
          <p:cNvPr id="22" name="Picture 21" descr="Icon of screen with gear">
            <a:extLst>
              <a:ext uri="{FF2B5EF4-FFF2-40B4-BE49-F238E27FC236}">
                <a16:creationId xmlns:a16="http://schemas.microsoft.com/office/drawing/2014/main" id="{04D49855-3809-4FC2-BE4C-FEF58F6B3CC6}"/>
              </a:ext>
            </a:extLst>
          </p:cNvPr>
          <p:cNvPicPr>
            <a:picLocks noChangeAspect="1"/>
          </p:cNvPicPr>
          <p:nvPr/>
        </p:nvPicPr>
        <p:blipFill>
          <a:blip r:embed="rId6"/>
          <a:stretch>
            <a:fillRect/>
          </a:stretch>
        </p:blipFill>
        <p:spPr>
          <a:xfrm>
            <a:off x="3832874" y="4589334"/>
            <a:ext cx="475488" cy="475488"/>
          </a:xfrm>
          <a:prstGeom prst="rect">
            <a:avLst/>
          </a:prstGeom>
        </p:spPr>
      </p:pic>
      <p:sp>
        <p:nvSpPr>
          <p:cNvPr id="37" name="Rectangle 36">
            <a:extLst>
              <a:ext uri="{FF2B5EF4-FFF2-40B4-BE49-F238E27FC236}">
                <a16:creationId xmlns:a16="http://schemas.microsoft.com/office/drawing/2014/main" id="{AB4114C0-EC6C-49B4-A0CB-4116C3E6A146}"/>
              </a:ext>
            </a:extLst>
          </p:cNvPr>
          <p:cNvSpPr/>
          <p:nvPr/>
        </p:nvSpPr>
        <p:spPr bwMode="auto">
          <a:xfrm>
            <a:off x="4574394" y="4231203"/>
            <a:ext cx="3817131" cy="9225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2</a:t>
            </a:r>
          </a:p>
          <a:p>
            <a:pPr lvl="0" defTabSz="932742">
              <a:spcAft>
                <a:spcPts val="1200"/>
              </a:spcAft>
            </a:pPr>
            <a:r>
              <a:rPr lang="en-US" sz="1400" dirty="0">
                <a:solidFill>
                  <a:schemeClr val="tx1"/>
                </a:solidFill>
              </a:rPr>
              <a:t>Validate the SharePoint Permission </a:t>
            </a:r>
            <a:br>
              <a:rPr lang="en-US" sz="1400" dirty="0">
                <a:solidFill>
                  <a:schemeClr val="tx1"/>
                </a:solidFill>
              </a:rPr>
            </a:br>
            <a:r>
              <a:rPr lang="en-US" sz="1400" dirty="0">
                <a:solidFill>
                  <a:schemeClr val="tx1"/>
                </a:solidFill>
              </a:rPr>
              <a:t>Alert </a:t>
            </a:r>
          </a:p>
        </p:txBody>
      </p:sp>
      <p:pic>
        <p:nvPicPr>
          <p:cNvPr id="66" name="Picture 65" descr="Icon of check mark in a circle">
            <a:extLst>
              <a:ext uri="{FF2B5EF4-FFF2-40B4-BE49-F238E27FC236}">
                <a16:creationId xmlns:a16="http://schemas.microsoft.com/office/drawing/2014/main" id="{BFF5B438-F503-482C-AE4E-726E7F956CC8}"/>
              </a:ext>
            </a:extLst>
          </p:cNvPr>
          <p:cNvPicPr>
            <a:picLocks noChangeAspect="1"/>
          </p:cNvPicPr>
          <p:nvPr/>
        </p:nvPicPr>
        <p:blipFill>
          <a:blip r:embed="rId7"/>
          <a:stretch>
            <a:fillRect/>
          </a:stretch>
        </p:blipFill>
        <p:spPr>
          <a:xfrm>
            <a:off x="7813707" y="4589334"/>
            <a:ext cx="475488" cy="475488"/>
          </a:xfrm>
          <a:prstGeom prst="rect">
            <a:avLst/>
          </a:prstGeom>
        </p:spPr>
      </p:pic>
      <p:sp>
        <p:nvSpPr>
          <p:cNvPr id="41" name="TextBox 40">
            <a:extLst>
              <a:ext uri="{FF2B5EF4-FFF2-40B4-BE49-F238E27FC236}">
                <a16:creationId xmlns:a16="http://schemas.microsoft.com/office/drawing/2014/main" id="{0EFFF05F-0CA9-4F07-8966-09FDAFABD325}"/>
              </a:ext>
            </a:extLst>
          </p:cNvPr>
          <p:cNvSpPr txBox="1"/>
          <p:nvPr/>
        </p:nvSpPr>
        <p:spPr>
          <a:xfrm>
            <a:off x="585788" y="5309274"/>
            <a:ext cx="4580998" cy="276999"/>
          </a:xfrm>
          <a:prstGeom prst="rect">
            <a:avLst/>
          </a:prstGeom>
          <a:noFill/>
        </p:spPr>
        <p:txBody>
          <a:bodyPr wrap="none" lIns="0" tIns="0" rIns="0" bIns="0" rtlCol="0" anchor="ctr">
            <a:spAutoFit/>
          </a:bodyPr>
          <a:lstStyle/>
          <a:p>
            <a:r>
              <a:rPr lang="en-US" dirty="0">
                <a:latin typeface="+mj-lt"/>
              </a:rPr>
              <a:t>Exercise 4: Test the Default eDiscovery Alert</a:t>
            </a:r>
          </a:p>
        </p:txBody>
      </p:sp>
      <p:sp>
        <p:nvSpPr>
          <p:cNvPr id="42" name="Rectangle 41">
            <a:extLst>
              <a:ext uri="{FF2B5EF4-FFF2-40B4-BE49-F238E27FC236}">
                <a16:creationId xmlns:a16="http://schemas.microsoft.com/office/drawing/2014/main" id="{0DCE14CD-FEAD-4993-9CF6-421FBC024049}"/>
              </a:ext>
            </a:extLst>
          </p:cNvPr>
          <p:cNvSpPr/>
          <p:nvPr/>
        </p:nvSpPr>
        <p:spPr bwMode="auto">
          <a:xfrm>
            <a:off x="593561" y="5628460"/>
            <a:ext cx="3817131" cy="9225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1</a:t>
            </a:r>
          </a:p>
          <a:p>
            <a:pPr lvl="0" defTabSz="932742">
              <a:spcAft>
                <a:spcPts val="1200"/>
              </a:spcAft>
            </a:pPr>
            <a:r>
              <a:rPr lang="en-US" sz="1400" dirty="0">
                <a:solidFill>
                  <a:schemeClr val="tx1"/>
                </a:solidFill>
              </a:rPr>
              <a:t>Review the Default eDiscovery Alert </a:t>
            </a:r>
          </a:p>
        </p:txBody>
      </p:sp>
      <p:pic>
        <p:nvPicPr>
          <p:cNvPr id="68" name="Picture 67" descr="Icon of a document">
            <a:extLst>
              <a:ext uri="{FF2B5EF4-FFF2-40B4-BE49-F238E27FC236}">
                <a16:creationId xmlns:a16="http://schemas.microsoft.com/office/drawing/2014/main" id="{ED2207AD-84DE-4FA5-AC1C-C8FE5E574C3B}"/>
              </a:ext>
            </a:extLst>
          </p:cNvPr>
          <p:cNvPicPr>
            <a:picLocks noChangeAspect="1"/>
          </p:cNvPicPr>
          <p:nvPr/>
        </p:nvPicPr>
        <p:blipFill>
          <a:blip r:embed="rId8"/>
          <a:stretch>
            <a:fillRect/>
          </a:stretch>
        </p:blipFill>
        <p:spPr>
          <a:xfrm>
            <a:off x="3832874" y="5986591"/>
            <a:ext cx="475488" cy="475488"/>
          </a:xfrm>
          <a:prstGeom prst="rect">
            <a:avLst/>
          </a:prstGeom>
        </p:spPr>
      </p:pic>
      <p:sp>
        <p:nvSpPr>
          <p:cNvPr id="46" name="Rectangle 45">
            <a:extLst>
              <a:ext uri="{FF2B5EF4-FFF2-40B4-BE49-F238E27FC236}">
                <a16:creationId xmlns:a16="http://schemas.microsoft.com/office/drawing/2014/main" id="{968CB912-B4E0-4FB8-B477-4367FF981A32}"/>
              </a:ext>
            </a:extLst>
          </p:cNvPr>
          <p:cNvSpPr/>
          <p:nvPr/>
        </p:nvSpPr>
        <p:spPr bwMode="auto">
          <a:xfrm>
            <a:off x="4574394" y="5628460"/>
            <a:ext cx="3817131" cy="9225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2</a:t>
            </a:r>
          </a:p>
          <a:p>
            <a:pPr lvl="0" defTabSz="932742">
              <a:spcAft>
                <a:spcPts val="1200"/>
              </a:spcAft>
            </a:pPr>
            <a:r>
              <a:rPr lang="en-US" sz="1400" dirty="0">
                <a:solidFill>
                  <a:schemeClr val="tx1"/>
                </a:solidFill>
              </a:rPr>
              <a:t>Validate the Default eDiscovery Alert </a:t>
            </a:r>
          </a:p>
        </p:txBody>
      </p:sp>
      <p:pic>
        <p:nvPicPr>
          <p:cNvPr id="70" name="Picture 69" descr="Icon of circular arrow">
            <a:extLst>
              <a:ext uri="{FF2B5EF4-FFF2-40B4-BE49-F238E27FC236}">
                <a16:creationId xmlns:a16="http://schemas.microsoft.com/office/drawing/2014/main" id="{2AC53F1C-9716-4FA3-A0F1-8C6828DAC5D0}"/>
              </a:ext>
            </a:extLst>
          </p:cNvPr>
          <p:cNvPicPr>
            <a:picLocks noChangeAspect="1"/>
          </p:cNvPicPr>
          <p:nvPr/>
        </p:nvPicPr>
        <p:blipFill>
          <a:blip r:embed="rId9"/>
          <a:stretch>
            <a:fillRect/>
          </a:stretch>
        </p:blipFill>
        <p:spPr>
          <a:xfrm>
            <a:off x="7813707" y="5986591"/>
            <a:ext cx="475488" cy="475488"/>
          </a:xfrm>
          <a:prstGeom prst="rect">
            <a:avLst/>
          </a:prstGeom>
        </p:spPr>
      </p:pic>
    </p:spTree>
    <p:extLst>
      <p:ext uri="{BB962C8B-B14F-4D97-AF65-F5344CB8AC3E}">
        <p14:creationId xmlns:p14="http://schemas.microsoft.com/office/powerpoint/2010/main" val="138559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066376"/>
            <a:ext cx="9169348" cy="861774"/>
          </a:xfrm>
        </p:spPr>
        <p:txBody>
          <a:bodyPr/>
          <a:lstStyle/>
          <a:p>
            <a:pPr>
              <a:lnSpc>
                <a:spcPct val="100000"/>
              </a:lnSpc>
            </a:pPr>
            <a:r>
              <a:rPr lang="en-US" spc="0" dirty="0"/>
              <a:t>Module 2: Implement app protection by using Microsoft Defender for Cloud Apps</a:t>
            </a:r>
          </a:p>
        </p:txBody>
      </p:sp>
      <p:pic>
        <p:nvPicPr>
          <p:cNvPr id="4" name="Picture 3" descr="Icon of gear">
            <a:extLst>
              <a:ext uri="{FF2B5EF4-FFF2-40B4-BE49-F238E27FC236}">
                <a16:creationId xmlns:a16="http://schemas.microsoft.com/office/drawing/2014/main" id="{B6E1CB24-E17E-416B-87C4-80179693F3A5}"/>
              </a:ext>
            </a:extLst>
          </p:cNvPr>
          <p:cNvPicPr>
            <a:picLocks noChangeAspect="1"/>
          </p:cNvPicPr>
          <p:nvPr/>
        </p:nvPicPr>
        <p:blipFill>
          <a:blip r:embed="rId3"/>
          <a:stretch>
            <a:fillRect/>
          </a:stretch>
        </p:blipFill>
        <p:spPr>
          <a:xfrm>
            <a:off x="10471581" y="3072347"/>
            <a:ext cx="849829" cy="849829"/>
          </a:xfrm>
          <a:prstGeom prst="rect">
            <a:avLst/>
          </a:prstGeom>
        </p:spPr>
      </p:pic>
    </p:spTree>
    <p:extLst>
      <p:ext uri="{BB962C8B-B14F-4D97-AF65-F5344CB8AC3E}">
        <p14:creationId xmlns:p14="http://schemas.microsoft.com/office/powerpoint/2010/main" val="32725643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a:t>
            </a:r>
          </a:p>
        </p:txBody>
      </p:sp>
      <p:sp>
        <p:nvSpPr>
          <p:cNvPr id="7" name="TextBox 6">
            <a:extLst>
              <a:ext uri="{FF2B5EF4-FFF2-40B4-BE49-F238E27FC236}">
                <a16:creationId xmlns:a16="http://schemas.microsoft.com/office/drawing/2014/main" id="{DF5DA6C3-D262-418A-87C0-B6895664C675}"/>
              </a:ext>
            </a:extLst>
          </p:cNvPr>
          <p:cNvSpPr txBox="1"/>
          <p:nvPr/>
        </p:nvSpPr>
        <p:spPr>
          <a:xfrm>
            <a:off x="600058" y="1165124"/>
            <a:ext cx="6257941" cy="1795363"/>
          </a:xfrm>
          <a:prstGeom prst="rect">
            <a:avLst/>
          </a:prstGeom>
          <a:noFill/>
        </p:spPr>
        <p:txBody>
          <a:bodyPr wrap="square" lIns="0" tIns="0" rIns="0" bIns="0" rtlCol="0">
            <a:spAutoFit/>
          </a:bodyPr>
          <a:lstStyle/>
          <a:p>
            <a:pPr>
              <a:spcBef>
                <a:spcPts val="800"/>
              </a:spcBef>
            </a:pPr>
            <a:r>
              <a:rPr lang="en-US" sz="2000" dirty="0">
                <a:solidFill>
                  <a:schemeClr val="accent1"/>
                </a:solidFill>
                <a:latin typeface="+mj-lt"/>
              </a:rPr>
              <a:t>Microsoft Defender for Cloud Apps is a Cloud Access Security Broker (CASB) that supports various deployment modes including log collection, API connectors, and reverse proxy.</a:t>
            </a:r>
            <a:br>
              <a:rPr lang="en-US" sz="2000" dirty="0">
                <a:solidFill>
                  <a:schemeClr val="accent1"/>
                </a:solidFill>
                <a:latin typeface="+mj-lt"/>
              </a:rPr>
            </a:br>
            <a:endParaRPr lang="en-US" sz="1000" dirty="0">
              <a:solidFill>
                <a:schemeClr val="accent1"/>
              </a:solidFill>
              <a:latin typeface="+mj-lt"/>
            </a:endParaRPr>
          </a:p>
          <a:p>
            <a:pPr>
              <a:spcBef>
                <a:spcPts val="800"/>
              </a:spcBef>
            </a:pPr>
            <a:r>
              <a:rPr lang="en-US" sz="2000" dirty="0">
                <a:latin typeface="+mj-lt"/>
              </a:rPr>
              <a:t>This module examines:</a:t>
            </a:r>
          </a:p>
        </p:txBody>
      </p:sp>
      <p:pic>
        <p:nvPicPr>
          <p:cNvPr id="8" name="Picture 7" descr="Icon of a document">
            <a:extLst>
              <a:ext uri="{FF2B5EF4-FFF2-40B4-BE49-F238E27FC236}">
                <a16:creationId xmlns:a16="http://schemas.microsoft.com/office/drawing/2014/main" id="{2E2D4F99-C322-4A64-9829-559020468A51}"/>
              </a:ext>
            </a:extLst>
          </p:cNvPr>
          <p:cNvPicPr>
            <a:picLocks noChangeAspect="1"/>
          </p:cNvPicPr>
          <p:nvPr/>
        </p:nvPicPr>
        <p:blipFill>
          <a:blip r:embed="rId3"/>
          <a:stretch>
            <a:fillRect/>
          </a:stretch>
        </p:blipFill>
        <p:spPr>
          <a:xfrm>
            <a:off x="581819" y="3083659"/>
            <a:ext cx="637032" cy="637032"/>
          </a:xfrm>
          <a:prstGeom prst="rect">
            <a:avLst/>
          </a:prstGeom>
        </p:spPr>
      </p:pic>
      <p:sp>
        <p:nvSpPr>
          <p:cNvPr id="9" name="TextBox 8">
            <a:extLst>
              <a:ext uri="{FF2B5EF4-FFF2-40B4-BE49-F238E27FC236}">
                <a16:creationId xmlns:a16="http://schemas.microsoft.com/office/drawing/2014/main" id="{67608FEC-1B91-4017-9ED6-CDB85AAC5113}"/>
              </a:ext>
            </a:extLst>
          </p:cNvPr>
          <p:cNvSpPr txBox="1"/>
          <p:nvPr/>
        </p:nvSpPr>
        <p:spPr>
          <a:xfrm>
            <a:off x="1414463" y="3063518"/>
            <a:ext cx="5259388" cy="676656"/>
          </a:xfrm>
          <a:prstGeom prst="rect">
            <a:avLst/>
          </a:prstGeom>
          <a:noFill/>
        </p:spPr>
        <p:txBody>
          <a:bodyPr wrap="square" lIns="0" tIns="0" rIns="0" bIns="0" rtlCol="0" anchor="ctr">
            <a:noAutofit/>
          </a:bodyPr>
          <a:lstStyle/>
          <a:p>
            <a:r>
              <a:rPr lang="nn-NO" dirty="0"/>
              <a:t>Microsoft Defender for Cloud Apps</a:t>
            </a:r>
            <a:r>
              <a:rPr lang="en-US" dirty="0"/>
              <a:t> features</a:t>
            </a:r>
          </a:p>
        </p:txBody>
      </p:sp>
      <p:cxnSp>
        <p:nvCxnSpPr>
          <p:cNvPr id="10" name="Straight Connector 9">
            <a:extLst>
              <a:ext uri="{FF2B5EF4-FFF2-40B4-BE49-F238E27FC236}">
                <a16:creationId xmlns:a16="http://schemas.microsoft.com/office/drawing/2014/main" id="{CD2E3642-D979-4AFC-A910-653B4AEA4D26}"/>
              </a:ext>
              <a:ext uri="{C183D7F6-B498-43B3-948B-1728B52AA6E4}">
                <adec:decorative xmlns:adec="http://schemas.microsoft.com/office/drawing/2017/decorative" val="1"/>
              </a:ext>
            </a:extLst>
          </p:cNvPr>
          <p:cNvCxnSpPr>
            <a:cxnSpLocks/>
          </p:cNvCxnSpPr>
          <p:nvPr/>
        </p:nvCxnSpPr>
        <p:spPr>
          <a:xfrm>
            <a:off x="1414463" y="3787967"/>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descr="Icon of two documents">
            <a:extLst>
              <a:ext uri="{FF2B5EF4-FFF2-40B4-BE49-F238E27FC236}">
                <a16:creationId xmlns:a16="http://schemas.microsoft.com/office/drawing/2014/main" id="{1CBED0BE-3106-4C02-B64D-A8610E892862}"/>
              </a:ext>
            </a:extLst>
          </p:cNvPr>
          <p:cNvPicPr>
            <a:picLocks noChangeAspect="1"/>
          </p:cNvPicPr>
          <p:nvPr/>
        </p:nvPicPr>
        <p:blipFill>
          <a:blip r:embed="rId4"/>
          <a:stretch>
            <a:fillRect/>
          </a:stretch>
        </p:blipFill>
        <p:spPr>
          <a:xfrm>
            <a:off x="581819" y="3855966"/>
            <a:ext cx="637032" cy="637032"/>
          </a:xfrm>
          <a:prstGeom prst="rect">
            <a:avLst/>
          </a:prstGeom>
        </p:spPr>
      </p:pic>
      <p:sp>
        <p:nvSpPr>
          <p:cNvPr id="12" name="TextBox 11">
            <a:extLst>
              <a:ext uri="{FF2B5EF4-FFF2-40B4-BE49-F238E27FC236}">
                <a16:creationId xmlns:a16="http://schemas.microsoft.com/office/drawing/2014/main" id="{5B2393D3-ED02-4A1F-BA08-7B2E6DBAD4B8}"/>
              </a:ext>
            </a:extLst>
          </p:cNvPr>
          <p:cNvSpPr txBox="1"/>
          <p:nvPr/>
        </p:nvSpPr>
        <p:spPr>
          <a:xfrm>
            <a:off x="1414463" y="3835346"/>
            <a:ext cx="5259388" cy="676656"/>
          </a:xfrm>
          <a:prstGeom prst="rect">
            <a:avLst/>
          </a:prstGeom>
          <a:noFill/>
        </p:spPr>
        <p:txBody>
          <a:bodyPr wrap="square" lIns="0" tIns="0" rIns="0" bIns="0" rtlCol="0" anchor="ctr">
            <a:noAutofit/>
          </a:bodyPr>
          <a:lstStyle/>
          <a:p>
            <a:r>
              <a:rPr lang="en-US" dirty="0"/>
              <a:t>Deploying </a:t>
            </a:r>
            <a:r>
              <a:rPr lang="nn-NO" dirty="0"/>
              <a:t>Microsoft Defender for Cloud Apps</a:t>
            </a:r>
            <a:endParaRPr lang="en-US" dirty="0"/>
          </a:p>
        </p:txBody>
      </p:sp>
      <p:cxnSp>
        <p:nvCxnSpPr>
          <p:cNvPr id="13" name="Straight Connector 12">
            <a:extLst>
              <a:ext uri="{FF2B5EF4-FFF2-40B4-BE49-F238E27FC236}">
                <a16:creationId xmlns:a16="http://schemas.microsoft.com/office/drawing/2014/main" id="{860E0AB8-8F38-49D5-801C-E17A68EBF417}"/>
              </a:ext>
              <a:ext uri="{C183D7F6-B498-43B3-948B-1728B52AA6E4}">
                <adec:decorative xmlns:adec="http://schemas.microsoft.com/office/drawing/2017/decorative" val="1"/>
              </a:ext>
            </a:extLst>
          </p:cNvPr>
          <p:cNvCxnSpPr>
            <a:cxnSpLocks/>
          </p:cNvCxnSpPr>
          <p:nvPr/>
        </p:nvCxnSpPr>
        <p:spPr>
          <a:xfrm>
            <a:off x="1414463" y="4560209"/>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descr="Icon of a wrench">
            <a:extLst>
              <a:ext uri="{FF2B5EF4-FFF2-40B4-BE49-F238E27FC236}">
                <a16:creationId xmlns:a16="http://schemas.microsoft.com/office/drawing/2014/main" id="{5E2BD31F-3E84-41FA-9F76-D2B141B9A4B8}"/>
              </a:ext>
            </a:extLst>
          </p:cNvPr>
          <p:cNvPicPr>
            <a:picLocks noChangeAspect="1"/>
          </p:cNvPicPr>
          <p:nvPr/>
        </p:nvPicPr>
        <p:blipFill>
          <a:blip r:embed="rId5"/>
          <a:stretch>
            <a:fillRect/>
          </a:stretch>
        </p:blipFill>
        <p:spPr>
          <a:xfrm>
            <a:off x="579438" y="4627052"/>
            <a:ext cx="637032" cy="638556"/>
          </a:xfrm>
          <a:prstGeom prst="rect">
            <a:avLst/>
          </a:prstGeom>
        </p:spPr>
      </p:pic>
      <p:sp>
        <p:nvSpPr>
          <p:cNvPr id="15" name="TextBox 14">
            <a:extLst>
              <a:ext uri="{FF2B5EF4-FFF2-40B4-BE49-F238E27FC236}">
                <a16:creationId xmlns:a16="http://schemas.microsoft.com/office/drawing/2014/main" id="{98A78F78-9D11-4FEF-8C21-59BA1542C08D}"/>
              </a:ext>
            </a:extLst>
          </p:cNvPr>
          <p:cNvSpPr txBox="1"/>
          <p:nvPr/>
        </p:nvSpPr>
        <p:spPr>
          <a:xfrm>
            <a:off x="1414463" y="4608002"/>
            <a:ext cx="5259388" cy="676656"/>
          </a:xfrm>
          <a:prstGeom prst="rect">
            <a:avLst/>
          </a:prstGeom>
          <a:noFill/>
        </p:spPr>
        <p:txBody>
          <a:bodyPr wrap="square" lIns="0" tIns="0" rIns="0" bIns="0" rtlCol="0" anchor="ctr">
            <a:noAutofit/>
          </a:bodyPr>
          <a:lstStyle/>
          <a:p>
            <a:r>
              <a:rPr lang="en-US" dirty="0"/>
              <a:t>Controlling your Cloud Apps with policies</a:t>
            </a:r>
          </a:p>
        </p:txBody>
      </p:sp>
      <p:cxnSp>
        <p:nvCxnSpPr>
          <p:cNvPr id="16" name="Straight Connector 15">
            <a:extLst>
              <a:ext uri="{FF2B5EF4-FFF2-40B4-BE49-F238E27FC236}">
                <a16:creationId xmlns:a16="http://schemas.microsoft.com/office/drawing/2014/main" id="{80E3F541-8416-4157-8DD2-D542335D09AC}"/>
              </a:ext>
              <a:ext uri="{C183D7F6-B498-43B3-948B-1728B52AA6E4}">
                <adec:decorative xmlns:adec="http://schemas.microsoft.com/office/drawing/2017/decorative" val="1"/>
              </a:ext>
            </a:extLst>
          </p:cNvPr>
          <p:cNvCxnSpPr>
            <a:cxnSpLocks/>
          </p:cNvCxnSpPr>
          <p:nvPr/>
        </p:nvCxnSpPr>
        <p:spPr>
          <a:xfrm>
            <a:off x="1414463" y="5332451"/>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2" name="Picture 21" descr="Icon of screen with gear">
            <a:extLst>
              <a:ext uri="{FF2B5EF4-FFF2-40B4-BE49-F238E27FC236}">
                <a16:creationId xmlns:a16="http://schemas.microsoft.com/office/drawing/2014/main" id="{71544651-C63A-4500-B0CB-AB6649426222}"/>
              </a:ext>
            </a:extLst>
          </p:cNvPr>
          <p:cNvPicPr>
            <a:picLocks noChangeAspect="1"/>
          </p:cNvPicPr>
          <p:nvPr/>
        </p:nvPicPr>
        <p:blipFill>
          <a:blip r:embed="rId6"/>
          <a:stretch>
            <a:fillRect/>
          </a:stretch>
        </p:blipFill>
        <p:spPr>
          <a:xfrm>
            <a:off x="579438" y="6233176"/>
            <a:ext cx="637032" cy="637032"/>
          </a:xfrm>
          <a:prstGeom prst="rect">
            <a:avLst/>
          </a:prstGeom>
        </p:spPr>
      </p:pic>
      <p:sp>
        <p:nvSpPr>
          <p:cNvPr id="19" name="TextBox 18">
            <a:extLst>
              <a:ext uri="{FF2B5EF4-FFF2-40B4-BE49-F238E27FC236}">
                <a16:creationId xmlns:a16="http://schemas.microsoft.com/office/drawing/2014/main" id="{B0B8E070-3221-4506-B1B0-4F8E6673FADD}"/>
              </a:ext>
            </a:extLst>
          </p:cNvPr>
          <p:cNvSpPr txBox="1"/>
          <p:nvPr/>
        </p:nvSpPr>
        <p:spPr>
          <a:xfrm>
            <a:off x="1414463" y="5380244"/>
            <a:ext cx="5259388" cy="676656"/>
          </a:xfrm>
          <a:prstGeom prst="rect">
            <a:avLst/>
          </a:prstGeom>
          <a:noFill/>
        </p:spPr>
        <p:txBody>
          <a:bodyPr wrap="square" lIns="0" tIns="0" rIns="0" bIns="0" rtlCol="0" anchor="ctr">
            <a:noAutofit/>
          </a:bodyPr>
          <a:lstStyle/>
          <a:p>
            <a:r>
              <a:rPr lang="en-US" dirty="0"/>
              <a:t>Configuring Cloud Discovery in </a:t>
            </a:r>
            <a:r>
              <a:rPr lang="nn-NO" dirty="0"/>
              <a:t>Microsoft Defender for Cloud Apps</a:t>
            </a:r>
            <a:endParaRPr lang="en-US" dirty="0"/>
          </a:p>
        </p:txBody>
      </p:sp>
      <p:cxnSp>
        <p:nvCxnSpPr>
          <p:cNvPr id="3" name="Straight Connector 2">
            <a:extLst>
              <a:ext uri="{FF2B5EF4-FFF2-40B4-BE49-F238E27FC236}">
                <a16:creationId xmlns:a16="http://schemas.microsoft.com/office/drawing/2014/main" id="{27734989-6C1E-8C70-E8BB-D9DC7DCBDD83}"/>
              </a:ext>
              <a:ext uri="{C183D7F6-B498-43B3-948B-1728B52AA6E4}">
                <adec:decorative xmlns:adec="http://schemas.microsoft.com/office/drawing/2017/decorative" val="1"/>
              </a:ext>
            </a:extLst>
          </p:cNvPr>
          <p:cNvCxnSpPr>
            <a:cxnSpLocks/>
          </p:cNvCxnSpPr>
          <p:nvPr/>
        </p:nvCxnSpPr>
        <p:spPr>
          <a:xfrm>
            <a:off x="1414463" y="6135091"/>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9E1B5D-6F39-37D7-3666-FEE6B3AF752E}"/>
              </a:ext>
            </a:extLst>
          </p:cNvPr>
          <p:cNvSpPr txBox="1"/>
          <p:nvPr/>
        </p:nvSpPr>
        <p:spPr>
          <a:xfrm>
            <a:off x="1414463" y="6203204"/>
            <a:ext cx="5259388" cy="676656"/>
          </a:xfrm>
          <a:prstGeom prst="rect">
            <a:avLst/>
          </a:prstGeom>
          <a:noFill/>
        </p:spPr>
        <p:txBody>
          <a:bodyPr wrap="square" lIns="0" tIns="0" rIns="0" bIns="0" rtlCol="0" anchor="ctr">
            <a:noAutofit/>
          </a:bodyPr>
          <a:lstStyle/>
          <a:p>
            <a:r>
              <a:rPr lang="en-US" dirty="0"/>
              <a:t>Troubleshooting </a:t>
            </a:r>
            <a:r>
              <a:rPr lang="nn-NO" dirty="0"/>
              <a:t>Microsoft Defender for Cloud Apps</a:t>
            </a:r>
            <a:endParaRPr lang="en-US" dirty="0"/>
          </a:p>
        </p:txBody>
      </p:sp>
      <p:grpSp>
        <p:nvGrpSpPr>
          <p:cNvPr id="18" name="Group 17" descr="Icon of gear">
            <a:extLst>
              <a:ext uri="{FF2B5EF4-FFF2-40B4-BE49-F238E27FC236}">
                <a16:creationId xmlns:a16="http://schemas.microsoft.com/office/drawing/2014/main" id="{C802BC0A-D43F-C890-92CC-0992405BD951}"/>
              </a:ext>
            </a:extLst>
          </p:cNvPr>
          <p:cNvGrpSpPr/>
          <p:nvPr/>
        </p:nvGrpSpPr>
        <p:grpSpPr>
          <a:xfrm>
            <a:off x="575667" y="5427271"/>
            <a:ext cx="640080" cy="640080"/>
            <a:chOff x="9134167" y="1017831"/>
            <a:chExt cx="780288" cy="781812"/>
          </a:xfrm>
        </p:grpSpPr>
        <p:pic>
          <p:nvPicPr>
            <p:cNvPr id="21" name="Picture 20">
              <a:extLst>
                <a:ext uri="{FF2B5EF4-FFF2-40B4-BE49-F238E27FC236}">
                  <a16:creationId xmlns:a16="http://schemas.microsoft.com/office/drawing/2014/main" id="{CD068B81-E7D9-DD6D-E7CA-72E6CD0ED40F}"/>
                </a:ext>
              </a:extLst>
            </p:cNvPr>
            <p:cNvPicPr>
              <a:picLocks noChangeAspect="1"/>
            </p:cNvPicPr>
            <p:nvPr/>
          </p:nvPicPr>
          <p:blipFill>
            <a:blip r:embed="rId7"/>
            <a:stretch>
              <a:fillRect/>
            </a:stretch>
          </p:blipFill>
          <p:spPr>
            <a:xfrm>
              <a:off x="9134167" y="1017831"/>
              <a:ext cx="780288" cy="781812"/>
            </a:xfrm>
            <a:prstGeom prst="rect">
              <a:avLst/>
            </a:prstGeom>
          </p:spPr>
        </p:pic>
        <p:pic>
          <p:nvPicPr>
            <p:cNvPr id="23" name="Picture 22" descr="Icon of gear">
              <a:extLst>
                <a:ext uri="{FF2B5EF4-FFF2-40B4-BE49-F238E27FC236}">
                  <a16:creationId xmlns:a16="http://schemas.microsoft.com/office/drawing/2014/main" id="{6FFE8B80-8FD8-C8C6-10C1-7CC9628F3082}"/>
                </a:ext>
              </a:extLst>
            </p:cNvPr>
            <p:cNvPicPr>
              <a:picLocks noChangeAspect="1"/>
            </p:cNvPicPr>
            <p:nvPr/>
          </p:nvPicPr>
          <p:blipFill>
            <a:blip r:embed="rId8"/>
            <a:stretch>
              <a:fillRect/>
            </a:stretch>
          </p:blipFill>
          <p:spPr>
            <a:xfrm>
              <a:off x="9321111" y="1205537"/>
              <a:ext cx="406400" cy="406400"/>
            </a:xfrm>
            <a:prstGeom prst="rect">
              <a:avLst/>
            </a:prstGeom>
          </p:spPr>
        </p:pic>
      </p:grpSp>
    </p:spTree>
    <p:extLst>
      <p:ext uri="{BB962C8B-B14F-4D97-AF65-F5344CB8AC3E}">
        <p14:creationId xmlns:p14="http://schemas.microsoft.com/office/powerpoint/2010/main" val="209565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Microsoft Defender for Cloud Apps</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579439" y="1436688"/>
            <a:ext cx="5638798" cy="5329872"/>
          </a:xfrm>
          <a:prstGeom prst="rect">
            <a:avLst/>
          </a:prstGeom>
          <a:solidFill>
            <a:schemeClr val="bg1">
              <a:lumMod val="95000"/>
            </a:schemeClr>
          </a:solidFill>
          <a:ln>
            <a:noFill/>
          </a:ln>
        </p:spPr>
        <p:txBody>
          <a:bodyPr wrap="square" lIns="137160" tIns="91440" rIns="137160" bIns="91440" rtlCol="0" anchor="t">
            <a:noAutofit/>
          </a:bodyPr>
          <a:lstStyle/>
          <a:p>
            <a:pPr algn="l"/>
            <a:r>
              <a:rPr lang="en-US" sz="2000" i="0" dirty="0">
                <a:solidFill>
                  <a:srgbClr val="171717"/>
                </a:solidFill>
                <a:effectLst/>
                <a:latin typeface="+mj-lt"/>
              </a:rPr>
              <a:t>The Defender for Cloud Apps framework provides the following threat intelligence protection:</a:t>
            </a:r>
            <a:endParaRPr lang="en-US" sz="2000" dirty="0">
              <a:latin typeface="+mj-lt"/>
              <a:cs typeface="Segoe UI Semilight" panose="020B0402040204020203" pitchFamily="34" charset="0"/>
            </a:endParaRP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Discover and control the use of Shadow IT</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Protect your sensitive information anywhere in the cloud</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Protect against cyberthreats and anomalies</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Assess the compliance of your cloud apps</a:t>
            </a:r>
          </a:p>
          <a:p>
            <a:pPr defTabSz="951304">
              <a:spcBef>
                <a:spcPts val="1200"/>
              </a:spcBef>
              <a:buSzPct val="90000"/>
            </a:pPr>
            <a:r>
              <a:rPr lang="en-US" sz="2000" i="0" dirty="0">
                <a:solidFill>
                  <a:srgbClr val="171717"/>
                </a:solidFill>
                <a:effectLst/>
                <a:latin typeface="+mj-lt"/>
              </a:rPr>
              <a:t>Microsoft Defender for Cloud Apps architecture enables:</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Cloud Discovery</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Sanctioning and </a:t>
            </a:r>
            <a:r>
              <a:rPr lang="en-US" dirty="0" err="1">
                <a:cs typeface="Segoe UI Semilight" panose="020B0402040204020203" pitchFamily="34" charset="0"/>
              </a:rPr>
              <a:t>unsanctioning</a:t>
            </a:r>
            <a:r>
              <a:rPr lang="en-US" dirty="0">
                <a:cs typeface="Segoe UI Semilight" panose="020B0402040204020203" pitchFamily="34" charset="0"/>
              </a:rPr>
              <a:t> an app</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App connectors</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Conditional Access App Control protection</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Policy control</a:t>
            </a:r>
          </a:p>
        </p:txBody>
      </p:sp>
      <p:sp>
        <p:nvSpPr>
          <p:cNvPr id="2" name="Rectangle 1">
            <a:extLst>
              <a:ext uri="{FF2B5EF4-FFF2-40B4-BE49-F238E27FC236}">
                <a16:creationId xmlns:a16="http://schemas.microsoft.com/office/drawing/2014/main" id="{A619BCA1-5DE8-42AD-B66B-93CBA9926D96}"/>
              </a:ext>
              <a:ext uri="{C183D7F6-B498-43B3-948B-1728B52AA6E4}">
                <adec:decorative xmlns:adec="http://schemas.microsoft.com/office/drawing/2017/decorative" val="1"/>
              </a:ext>
            </a:extLst>
          </p:cNvPr>
          <p:cNvSpPr/>
          <p:nvPr/>
        </p:nvSpPr>
        <p:spPr bwMode="auto">
          <a:xfrm>
            <a:off x="6443830" y="1436688"/>
            <a:ext cx="5786269" cy="5329872"/>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Diagram showing the Microsoft Defender for Cloud Apps architecture.">
            <a:extLst>
              <a:ext uri="{FF2B5EF4-FFF2-40B4-BE49-F238E27FC236}">
                <a16:creationId xmlns:a16="http://schemas.microsoft.com/office/drawing/2014/main" id="{A83E9B7C-31C9-6D6B-1142-02F374A4C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1536946"/>
            <a:ext cx="5567680" cy="5043066"/>
          </a:xfrm>
          <a:prstGeom prst="rect">
            <a:avLst/>
          </a:prstGeom>
        </p:spPr>
      </p:pic>
    </p:spTree>
    <p:extLst>
      <p:ext uri="{BB962C8B-B14F-4D97-AF65-F5344CB8AC3E}">
        <p14:creationId xmlns:p14="http://schemas.microsoft.com/office/powerpoint/2010/main" val="5772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Deploy Microsoft Defender for Cloud Apps</a:t>
            </a:r>
          </a:p>
        </p:txBody>
      </p:sp>
      <p:sp>
        <p:nvSpPr>
          <p:cNvPr id="12" name="TextBox 11">
            <a:extLst>
              <a:ext uri="{FF2B5EF4-FFF2-40B4-BE49-F238E27FC236}">
                <a16:creationId xmlns:a16="http://schemas.microsoft.com/office/drawing/2014/main" id="{1DD73A71-0ED8-41C1-BDA5-0835599C3A52}"/>
              </a:ext>
            </a:extLst>
          </p:cNvPr>
          <p:cNvSpPr txBox="1"/>
          <p:nvPr/>
        </p:nvSpPr>
        <p:spPr>
          <a:xfrm>
            <a:off x="325739" y="1246033"/>
            <a:ext cx="11836416" cy="5570756"/>
          </a:xfrm>
          <a:prstGeom prst="rect">
            <a:avLst/>
          </a:prstGeom>
          <a:noFill/>
        </p:spPr>
        <p:txBody>
          <a:bodyPr wrap="square" lIns="0" tIns="0" rIns="0" bIns="0" rtlCol="0" anchor="t">
            <a:spAutoFit/>
          </a:bodyPr>
          <a:lstStyle/>
          <a:p>
            <a:pPr>
              <a:spcAft>
                <a:spcPts val="600"/>
              </a:spcAft>
            </a:pPr>
            <a:r>
              <a:rPr lang="en-US" sz="2000" dirty="0">
                <a:latin typeface="+mj-lt"/>
              </a:rPr>
              <a:t>Deploying Microsoft Defender for Cloud Apps requires the following tasks:</a:t>
            </a:r>
          </a:p>
          <a:p>
            <a:pPr>
              <a:spcAft>
                <a:spcPts val="600"/>
              </a:spcAft>
            </a:pPr>
            <a:endParaRPr lang="en-US" sz="800" dirty="0">
              <a:latin typeface="+mj-lt"/>
            </a:endParaRPr>
          </a:p>
          <a:p>
            <a:pPr marL="457200" indent="-457200">
              <a:spcAft>
                <a:spcPts val="600"/>
              </a:spcAft>
              <a:buFont typeface="+mj-lt"/>
              <a:buAutoNum type="arabicPeriod"/>
            </a:pPr>
            <a:r>
              <a:rPr lang="en-US" dirty="0">
                <a:latin typeface="+mj-lt"/>
              </a:rPr>
              <a:t>Set instant visibility, protection, and governance actions for your apps </a:t>
            </a:r>
            <a:r>
              <a:rPr lang="en-US" dirty="0">
                <a:solidFill>
                  <a:srgbClr val="FF0000"/>
                </a:solidFill>
                <a:latin typeface="+mj-lt"/>
              </a:rPr>
              <a:t>(Required)</a:t>
            </a:r>
            <a:r>
              <a:rPr lang="en-US" dirty="0">
                <a:latin typeface="+mj-lt"/>
              </a:rPr>
              <a:t>.</a:t>
            </a:r>
            <a:r>
              <a:rPr lang="en-US" b="0" i="0" dirty="0">
                <a:solidFill>
                  <a:srgbClr val="323232"/>
                </a:solidFill>
                <a:effectLst/>
                <a:latin typeface="adobe-clean"/>
              </a:rPr>
              <a:t> </a:t>
            </a:r>
            <a:r>
              <a:rPr lang="en-US" b="0" i="0" dirty="0">
                <a:solidFill>
                  <a:srgbClr val="323232"/>
                </a:solidFill>
                <a:effectLst/>
              </a:rPr>
              <a:t>Connect apps to Microsoft Defender for Cloud Apps.</a:t>
            </a:r>
            <a:endParaRPr lang="en-US" dirty="0"/>
          </a:p>
          <a:p>
            <a:pPr marL="457200" indent="-457200">
              <a:spcAft>
                <a:spcPts val="600"/>
              </a:spcAft>
              <a:buFont typeface="+mj-lt"/>
              <a:buAutoNum type="arabicPeriod"/>
            </a:pPr>
            <a:endParaRPr lang="en-US" sz="800" dirty="0">
              <a:latin typeface="+mj-lt"/>
            </a:endParaRPr>
          </a:p>
          <a:p>
            <a:pPr marL="457200" indent="-457200">
              <a:spcAft>
                <a:spcPts val="600"/>
              </a:spcAft>
              <a:buFont typeface="+mj-lt"/>
              <a:buAutoNum type="arabicPeriod"/>
            </a:pPr>
            <a:r>
              <a:rPr lang="en-US" dirty="0">
                <a:latin typeface="+mj-lt"/>
              </a:rPr>
              <a:t>Protect sensitive information with DLP policies </a:t>
            </a:r>
            <a:r>
              <a:rPr lang="en-US" dirty="0">
                <a:solidFill>
                  <a:schemeClr val="accent1"/>
                </a:solidFill>
                <a:latin typeface="+mj-lt"/>
              </a:rPr>
              <a:t>(Recommended)</a:t>
            </a:r>
            <a:r>
              <a:rPr lang="en-US" dirty="0"/>
              <a:t>. </a:t>
            </a:r>
            <a:r>
              <a:rPr lang="en-US" b="0" i="0" dirty="0">
                <a:solidFill>
                  <a:srgbClr val="323232"/>
                </a:solidFill>
                <a:effectLst/>
              </a:rPr>
              <a:t>Enable file monitoring and create file policies.</a:t>
            </a:r>
            <a:endParaRPr lang="en-US" dirty="0"/>
          </a:p>
          <a:p>
            <a:pPr marL="457200" indent="-457200">
              <a:spcAft>
                <a:spcPts val="600"/>
              </a:spcAft>
              <a:buFont typeface="+mj-lt"/>
              <a:buAutoNum type="arabicPeriod"/>
            </a:pPr>
            <a:endParaRPr lang="en-US" sz="800" dirty="0">
              <a:latin typeface="+mj-lt"/>
            </a:endParaRPr>
          </a:p>
          <a:p>
            <a:pPr marL="457200" indent="-457200">
              <a:spcAft>
                <a:spcPts val="600"/>
              </a:spcAft>
              <a:buFont typeface="+mj-lt"/>
              <a:buAutoNum type="arabicPeriod"/>
            </a:pPr>
            <a:r>
              <a:rPr lang="en-US" dirty="0">
                <a:latin typeface="+mj-lt"/>
              </a:rPr>
              <a:t>Control cloud apps with policies </a:t>
            </a:r>
            <a:r>
              <a:rPr lang="en-US" dirty="0">
                <a:solidFill>
                  <a:srgbClr val="FF0000"/>
                </a:solidFill>
                <a:latin typeface="+mj-lt"/>
              </a:rPr>
              <a:t>(Required)</a:t>
            </a:r>
            <a:r>
              <a:rPr lang="en-US" dirty="0"/>
              <a:t>. </a:t>
            </a:r>
            <a:r>
              <a:rPr lang="en-US" b="0" i="0" dirty="0">
                <a:solidFill>
                  <a:srgbClr val="323232"/>
                </a:solidFill>
                <a:effectLst/>
              </a:rPr>
              <a:t>Policies enable organizations to create governance actions and set data loss prevention and file-sharing controls.</a:t>
            </a:r>
            <a:endParaRPr lang="en-US" dirty="0"/>
          </a:p>
          <a:p>
            <a:pPr marL="457200" indent="-457200">
              <a:spcAft>
                <a:spcPts val="600"/>
              </a:spcAft>
              <a:buFont typeface="+mj-lt"/>
              <a:buAutoNum type="arabicPeriod"/>
            </a:pPr>
            <a:endParaRPr lang="en-US" sz="800" dirty="0">
              <a:latin typeface="+mj-lt"/>
            </a:endParaRPr>
          </a:p>
          <a:p>
            <a:pPr marL="457200" indent="-457200">
              <a:spcAft>
                <a:spcPts val="600"/>
              </a:spcAft>
              <a:buFont typeface="+mj-lt"/>
              <a:buAutoNum type="arabicPeriod"/>
            </a:pPr>
            <a:r>
              <a:rPr lang="en-US" dirty="0">
                <a:latin typeface="+mj-lt"/>
              </a:rPr>
              <a:t>Set up Cloud Discovery </a:t>
            </a:r>
            <a:r>
              <a:rPr lang="en-US" dirty="0">
                <a:solidFill>
                  <a:srgbClr val="FF0000"/>
                </a:solidFill>
                <a:latin typeface="+mj-lt"/>
              </a:rPr>
              <a:t>(Required)</a:t>
            </a:r>
            <a:r>
              <a:rPr lang="en-US" dirty="0"/>
              <a:t>. </a:t>
            </a:r>
            <a:r>
              <a:rPr lang="en-US" b="0" i="0" dirty="0">
                <a:solidFill>
                  <a:srgbClr val="323232"/>
                </a:solidFill>
                <a:effectLst/>
              </a:rPr>
              <a:t>Enables Microsoft Defender for Cloud Apps to view your cloud app use.</a:t>
            </a:r>
            <a:endParaRPr lang="en-US" dirty="0"/>
          </a:p>
          <a:p>
            <a:pPr marL="457200" indent="-457200">
              <a:spcAft>
                <a:spcPts val="600"/>
              </a:spcAft>
              <a:buFont typeface="+mj-lt"/>
              <a:buAutoNum type="arabicPeriod"/>
            </a:pPr>
            <a:endParaRPr lang="en-US" sz="800" dirty="0">
              <a:latin typeface="+mj-lt"/>
            </a:endParaRPr>
          </a:p>
          <a:p>
            <a:pPr marL="457200" indent="-457200">
              <a:spcAft>
                <a:spcPts val="600"/>
              </a:spcAft>
              <a:buFont typeface="+mj-lt"/>
              <a:buAutoNum type="arabicPeriod"/>
            </a:pPr>
            <a:r>
              <a:rPr lang="en-US" dirty="0">
                <a:latin typeface="+mj-lt"/>
              </a:rPr>
              <a:t>Deploy Conditional Access App Control for catalog apps </a:t>
            </a:r>
            <a:r>
              <a:rPr lang="en-US" dirty="0">
                <a:solidFill>
                  <a:schemeClr val="accent1"/>
                </a:solidFill>
                <a:latin typeface="+mj-lt"/>
              </a:rPr>
              <a:t>(Recommended)</a:t>
            </a:r>
            <a:r>
              <a:rPr lang="en-US" dirty="0"/>
              <a:t>. </a:t>
            </a:r>
            <a:r>
              <a:rPr lang="en-US" b="0" i="0" dirty="0">
                <a:solidFill>
                  <a:srgbClr val="323232"/>
                </a:solidFill>
                <a:effectLst/>
              </a:rPr>
              <a:t>Access and session controls in Microsoft Defender for Cloud Apps work with both custom applications and apps from the Cloud app catalog. </a:t>
            </a:r>
            <a:endParaRPr lang="en-US" dirty="0"/>
          </a:p>
          <a:p>
            <a:pPr marL="457200" indent="-457200">
              <a:spcAft>
                <a:spcPts val="600"/>
              </a:spcAft>
              <a:buFont typeface="+mj-lt"/>
              <a:buAutoNum type="arabicPeriod"/>
            </a:pPr>
            <a:endParaRPr lang="en-US" sz="800" dirty="0">
              <a:latin typeface="+mj-lt"/>
            </a:endParaRPr>
          </a:p>
          <a:p>
            <a:pPr marL="457200" indent="-457200">
              <a:spcAft>
                <a:spcPts val="600"/>
              </a:spcAft>
              <a:buFont typeface="+mj-lt"/>
              <a:buAutoNum type="arabicPeriod"/>
            </a:pPr>
            <a:r>
              <a:rPr lang="en-US" dirty="0">
                <a:latin typeface="+mj-lt"/>
              </a:rPr>
              <a:t>Personalize your experience </a:t>
            </a:r>
            <a:r>
              <a:rPr lang="en-US" dirty="0">
                <a:solidFill>
                  <a:schemeClr val="accent1"/>
                </a:solidFill>
                <a:latin typeface="+mj-lt"/>
              </a:rPr>
              <a:t>(Recommended)</a:t>
            </a:r>
            <a:r>
              <a:rPr lang="en-US" dirty="0"/>
              <a:t>. Customize email settings, set admin notifications, and customize the score metrics.</a:t>
            </a:r>
          </a:p>
          <a:p>
            <a:pPr marL="457200" indent="-457200">
              <a:spcAft>
                <a:spcPts val="600"/>
              </a:spcAft>
              <a:buFont typeface="+mj-lt"/>
              <a:buAutoNum type="arabicPeriod"/>
            </a:pPr>
            <a:endParaRPr lang="en-US" sz="800" dirty="0">
              <a:latin typeface="+mj-lt"/>
            </a:endParaRPr>
          </a:p>
          <a:p>
            <a:pPr marL="457200" indent="-457200">
              <a:spcAft>
                <a:spcPts val="600"/>
              </a:spcAft>
              <a:buFont typeface="+mj-lt"/>
              <a:buAutoNum type="arabicPeriod"/>
            </a:pPr>
            <a:r>
              <a:rPr lang="en-US" dirty="0">
                <a:latin typeface="+mj-lt"/>
              </a:rPr>
              <a:t>Organize the data according to your needs </a:t>
            </a:r>
            <a:r>
              <a:rPr lang="en-US" dirty="0">
                <a:solidFill>
                  <a:schemeClr val="accent1"/>
                </a:solidFill>
                <a:latin typeface="+mj-lt"/>
              </a:rPr>
              <a:t>(Recommended)</a:t>
            </a:r>
            <a:r>
              <a:rPr lang="en-US" dirty="0"/>
              <a:t>. Create IP address tags and continuous reports and add domains for business units.</a:t>
            </a:r>
          </a:p>
        </p:txBody>
      </p:sp>
    </p:spTree>
    <p:extLst>
      <p:ext uri="{BB962C8B-B14F-4D97-AF65-F5344CB8AC3E}">
        <p14:creationId xmlns:p14="http://schemas.microsoft.com/office/powerpoint/2010/main" val="14203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file policies in Microsoft Defender for Cloud Apps</a:t>
            </a:r>
          </a:p>
        </p:txBody>
      </p:sp>
      <p:pic>
        <p:nvPicPr>
          <p:cNvPr id="30" name="Picture 29" descr="Icon of check mark in a circle">
            <a:extLst>
              <a:ext uri="{FF2B5EF4-FFF2-40B4-BE49-F238E27FC236}">
                <a16:creationId xmlns:a16="http://schemas.microsoft.com/office/drawing/2014/main" id="{C00945F8-00B6-4B2D-A53E-35F6F8ED3022}"/>
              </a:ext>
            </a:extLst>
          </p:cNvPr>
          <p:cNvPicPr>
            <a:picLocks noChangeAspect="1"/>
          </p:cNvPicPr>
          <p:nvPr/>
        </p:nvPicPr>
        <p:blipFill>
          <a:blip r:embed="rId3"/>
          <a:stretch>
            <a:fillRect/>
          </a:stretch>
        </p:blipFill>
        <p:spPr>
          <a:xfrm>
            <a:off x="587376" y="1461138"/>
            <a:ext cx="1048512" cy="1048512"/>
          </a:xfrm>
          <a:prstGeom prst="rect">
            <a:avLst/>
          </a:prstGeom>
        </p:spPr>
      </p:pic>
      <p:sp>
        <p:nvSpPr>
          <p:cNvPr id="7" name="TextBox 6">
            <a:extLst>
              <a:ext uri="{FF2B5EF4-FFF2-40B4-BE49-F238E27FC236}">
                <a16:creationId xmlns:a16="http://schemas.microsoft.com/office/drawing/2014/main" id="{3F688BE5-AE22-4D45-9496-8D53C33786B9}"/>
              </a:ext>
            </a:extLst>
          </p:cNvPr>
          <p:cNvSpPr txBox="1"/>
          <p:nvPr/>
        </p:nvSpPr>
        <p:spPr>
          <a:xfrm>
            <a:off x="2004059" y="1826587"/>
            <a:ext cx="9835483" cy="338554"/>
          </a:xfrm>
          <a:prstGeom prst="rect">
            <a:avLst/>
          </a:prstGeom>
          <a:noFill/>
        </p:spPr>
        <p:txBody>
          <a:bodyPr wrap="square" lIns="0" tIns="0" rIns="0" bIns="0" rtlCol="0" anchor="ctr">
            <a:spAutoFit/>
          </a:bodyPr>
          <a:lstStyle/>
          <a:p>
            <a:pPr>
              <a:spcBef>
                <a:spcPts val="400"/>
              </a:spcBef>
            </a:pPr>
            <a:r>
              <a:rPr lang="en-US" sz="2200" dirty="0"/>
              <a:t>Policies allow you to define the way you want your users to behave in the cloud</a:t>
            </a:r>
          </a:p>
        </p:txBody>
      </p:sp>
      <p:cxnSp>
        <p:nvCxnSpPr>
          <p:cNvPr id="8" name="Straight Connector 7">
            <a:extLst>
              <a:ext uri="{FF2B5EF4-FFF2-40B4-BE49-F238E27FC236}">
                <a16:creationId xmlns:a16="http://schemas.microsoft.com/office/drawing/2014/main" id="{6749FE01-6F83-4EA0-96B8-7FEB3930CBB2}"/>
              </a:ext>
              <a:ext uri="{C183D7F6-B498-43B3-948B-1728B52AA6E4}">
                <adec:decorative xmlns:adec="http://schemas.microsoft.com/office/drawing/2017/decorative" val="1"/>
              </a:ext>
            </a:extLst>
          </p:cNvPr>
          <p:cNvCxnSpPr>
            <a:cxnSpLocks/>
          </p:cNvCxnSpPr>
          <p:nvPr/>
        </p:nvCxnSpPr>
        <p:spPr>
          <a:xfrm>
            <a:off x="2004059" y="2490017"/>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2" name="Picture 31" descr="Icon of three rectangles with a check mark at each end">
            <a:extLst>
              <a:ext uri="{FF2B5EF4-FFF2-40B4-BE49-F238E27FC236}">
                <a16:creationId xmlns:a16="http://schemas.microsoft.com/office/drawing/2014/main" id="{53798D7C-9073-436B-832D-9A95EF698AD8}"/>
              </a:ext>
            </a:extLst>
          </p:cNvPr>
          <p:cNvPicPr>
            <a:picLocks noChangeAspect="1"/>
          </p:cNvPicPr>
          <p:nvPr/>
        </p:nvPicPr>
        <p:blipFill>
          <a:blip r:embed="rId4"/>
          <a:stretch>
            <a:fillRect/>
          </a:stretch>
        </p:blipFill>
        <p:spPr>
          <a:xfrm>
            <a:off x="585609" y="2778760"/>
            <a:ext cx="1048512" cy="1048512"/>
          </a:xfrm>
          <a:prstGeom prst="rect">
            <a:avLst/>
          </a:prstGeom>
        </p:spPr>
      </p:pic>
      <p:sp>
        <p:nvSpPr>
          <p:cNvPr id="9" name="TextBox 8">
            <a:extLst>
              <a:ext uri="{FF2B5EF4-FFF2-40B4-BE49-F238E27FC236}">
                <a16:creationId xmlns:a16="http://schemas.microsoft.com/office/drawing/2014/main" id="{8C814556-955D-438B-9B3E-F4708D84857A}"/>
              </a:ext>
            </a:extLst>
          </p:cNvPr>
          <p:cNvSpPr txBox="1"/>
          <p:nvPr/>
        </p:nvSpPr>
        <p:spPr>
          <a:xfrm>
            <a:off x="2004059" y="2715747"/>
            <a:ext cx="9835483" cy="1015663"/>
          </a:xfrm>
          <a:prstGeom prst="rect">
            <a:avLst/>
          </a:prstGeom>
          <a:noFill/>
        </p:spPr>
        <p:txBody>
          <a:bodyPr wrap="square" lIns="0" tIns="0" rIns="0" bIns="0" rtlCol="0" anchor="ctr">
            <a:spAutoFit/>
          </a:bodyPr>
          <a:lstStyle/>
          <a:p>
            <a:pPr>
              <a:spcBef>
                <a:spcPts val="400"/>
              </a:spcBef>
            </a:pPr>
            <a:r>
              <a:rPr lang="en-US" sz="2200" dirty="0"/>
              <a:t>There are multiple types of policies that correlate to the different types of information you want to gather about your cloud environment and the types of remediation actions you may want to take</a:t>
            </a:r>
          </a:p>
        </p:txBody>
      </p:sp>
      <p:cxnSp>
        <p:nvCxnSpPr>
          <p:cNvPr id="11" name="Straight Connector 10">
            <a:extLst>
              <a:ext uri="{FF2B5EF4-FFF2-40B4-BE49-F238E27FC236}">
                <a16:creationId xmlns:a16="http://schemas.microsoft.com/office/drawing/2014/main" id="{23E5EAC7-3F1F-4B9B-AD2B-124E7BF53B8D}"/>
              </a:ext>
              <a:ext uri="{C183D7F6-B498-43B3-948B-1728B52AA6E4}">
                <adec:decorative xmlns:adec="http://schemas.microsoft.com/office/drawing/2017/decorative" val="1"/>
              </a:ext>
            </a:extLst>
          </p:cNvPr>
          <p:cNvCxnSpPr>
            <a:cxnSpLocks/>
          </p:cNvCxnSpPr>
          <p:nvPr/>
        </p:nvCxnSpPr>
        <p:spPr>
          <a:xfrm>
            <a:off x="2004059" y="4026714"/>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4" name="Picture 33" descr="Icon of document with upward pointing arrow and a check mark">
            <a:extLst>
              <a:ext uri="{FF2B5EF4-FFF2-40B4-BE49-F238E27FC236}">
                <a16:creationId xmlns:a16="http://schemas.microsoft.com/office/drawing/2014/main" id="{DB03182C-4882-437F-AB4C-675A6075403F}"/>
              </a:ext>
            </a:extLst>
          </p:cNvPr>
          <p:cNvPicPr>
            <a:picLocks noChangeAspect="1"/>
          </p:cNvPicPr>
          <p:nvPr/>
        </p:nvPicPr>
        <p:blipFill>
          <a:blip r:embed="rId5"/>
          <a:stretch>
            <a:fillRect/>
          </a:stretch>
        </p:blipFill>
        <p:spPr>
          <a:xfrm>
            <a:off x="585609" y="4424934"/>
            <a:ext cx="1048512" cy="1046988"/>
          </a:xfrm>
          <a:prstGeom prst="rect">
            <a:avLst/>
          </a:prstGeom>
        </p:spPr>
      </p:pic>
      <p:sp>
        <p:nvSpPr>
          <p:cNvPr id="10" name="TextBox 9">
            <a:extLst>
              <a:ext uri="{FF2B5EF4-FFF2-40B4-BE49-F238E27FC236}">
                <a16:creationId xmlns:a16="http://schemas.microsoft.com/office/drawing/2014/main" id="{2B74C460-ABCF-4D60-8C3B-48C397047AA1}"/>
              </a:ext>
            </a:extLst>
          </p:cNvPr>
          <p:cNvSpPr txBox="1"/>
          <p:nvPr/>
        </p:nvSpPr>
        <p:spPr>
          <a:xfrm>
            <a:off x="2004059" y="4365300"/>
            <a:ext cx="9835483" cy="1754326"/>
          </a:xfrm>
          <a:prstGeom prst="rect">
            <a:avLst/>
          </a:prstGeom>
          <a:noFill/>
        </p:spPr>
        <p:txBody>
          <a:bodyPr wrap="square" lIns="0" tIns="0" rIns="0" bIns="0" rtlCol="0" anchor="t">
            <a:spAutoFit/>
          </a:bodyPr>
          <a:lstStyle/>
          <a:p>
            <a:pPr>
              <a:spcBef>
                <a:spcPts val="400"/>
              </a:spcBef>
            </a:pPr>
            <a:r>
              <a:rPr lang="en-US" sz="2200" dirty="0">
                <a:latin typeface="+mj-lt"/>
              </a:rPr>
              <a:t>The Microsoft Defender for Cloud Apps engine combines three aspects under each policy:</a:t>
            </a:r>
            <a:endParaRPr lang="en-US" sz="2000" dirty="0"/>
          </a:p>
          <a:p>
            <a:pPr marL="342900" indent="-342900">
              <a:spcBef>
                <a:spcPts val="400"/>
              </a:spcBef>
              <a:buFont typeface="Arial" panose="020B0604020202020204" pitchFamily="34" charset="0"/>
              <a:buChar char="•"/>
            </a:pPr>
            <a:r>
              <a:rPr lang="en-US" sz="2000" dirty="0"/>
              <a:t>Content scan based on preset templates or custom expressions</a:t>
            </a:r>
          </a:p>
          <a:p>
            <a:pPr marL="342900" indent="-342900">
              <a:spcBef>
                <a:spcPts val="400"/>
              </a:spcBef>
              <a:buFont typeface="Arial" panose="020B0604020202020204" pitchFamily="34" charset="0"/>
              <a:buChar char="•"/>
            </a:pPr>
            <a:r>
              <a:rPr lang="en-US" sz="2000" dirty="0"/>
              <a:t>Context filters</a:t>
            </a:r>
          </a:p>
          <a:p>
            <a:pPr marL="342900" indent="-342900">
              <a:spcBef>
                <a:spcPts val="400"/>
              </a:spcBef>
              <a:buFont typeface="Arial" panose="020B0604020202020204" pitchFamily="34" charset="0"/>
              <a:buChar char="•"/>
            </a:pPr>
            <a:r>
              <a:rPr lang="en-US" sz="2000" dirty="0"/>
              <a:t>Automated actions for governance and remediation</a:t>
            </a:r>
          </a:p>
        </p:txBody>
      </p:sp>
    </p:spTree>
    <p:extLst>
      <p:ext uri="{BB962C8B-B14F-4D97-AF65-F5344CB8AC3E}">
        <p14:creationId xmlns:p14="http://schemas.microsoft.com/office/powerpoint/2010/main" val="74439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79437" y="3066376"/>
            <a:ext cx="2384480" cy="861774"/>
          </a:xfrm>
        </p:spPr>
        <p:txBody>
          <a:bodyPr/>
          <a:lstStyle/>
          <a:p>
            <a:r>
              <a:rPr lang="en-US" spc="0" dirty="0"/>
              <a:t>Learning Path agenda</a:t>
            </a:r>
          </a:p>
        </p:txBody>
      </p:sp>
      <p:pic>
        <p:nvPicPr>
          <p:cNvPr id="51" name="Picture 50" descr="Icon of magnifying glass">
            <a:extLst>
              <a:ext uri="{FF2B5EF4-FFF2-40B4-BE49-F238E27FC236}">
                <a16:creationId xmlns:a16="http://schemas.microsoft.com/office/drawing/2014/main" id="{FE69A105-89BB-4F1D-84A2-A3A85614C608}"/>
              </a:ext>
            </a:extLst>
          </p:cNvPr>
          <p:cNvPicPr>
            <a:picLocks noChangeAspect="1"/>
          </p:cNvPicPr>
          <p:nvPr/>
        </p:nvPicPr>
        <p:blipFill>
          <a:blip r:embed="rId3"/>
          <a:stretch>
            <a:fillRect/>
          </a:stretch>
        </p:blipFill>
        <p:spPr>
          <a:xfrm>
            <a:off x="3749676" y="667202"/>
            <a:ext cx="640080" cy="640080"/>
          </a:xfrm>
          <a:prstGeom prst="rect">
            <a:avLst/>
          </a:prstGeom>
        </p:spPr>
      </p:pic>
      <p:sp>
        <p:nvSpPr>
          <p:cNvPr id="2" name="TextBox 1">
            <a:extLst>
              <a:ext uri="{FF2B5EF4-FFF2-40B4-BE49-F238E27FC236}">
                <a16:creationId xmlns:a16="http://schemas.microsoft.com/office/drawing/2014/main" id="{193EB4EA-67DD-4487-91A5-ADF0CA130AB1}"/>
              </a:ext>
              <a:ext uri="{C183D7F6-B498-43B3-948B-1728B52AA6E4}">
                <adec:decorative xmlns:adec="http://schemas.microsoft.com/office/drawing/2017/decorative" val="0"/>
              </a:ext>
            </a:extLst>
          </p:cNvPr>
          <p:cNvSpPr txBox="1"/>
          <p:nvPr/>
        </p:nvSpPr>
        <p:spPr>
          <a:xfrm>
            <a:off x="4965700" y="808567"/>
            <a:ext cx="6891339" cy="307777"/>
          </a:xfrm>
          <a:prstGeom prst="rect">
            <a:avLst/>
          </a:prstGeom>
          <a:noFill/>
        </p:spPr>
        <p:txBody>
          <a:bodyPr wrap="square" lIns="0" tIns="0" rIns="0" bIns="0" rtlCol="0">
            <a:spAutoFit/>
          </a:bodyPr>
          <a:lstStyle/>
          <a:p>
            <a:r>
              <a:rPr lang="en-US" sz="2000" spc="0" dirty="0"/>
              <a:t>Explore threat intelligence in Microsoft 365 Defender</a:t>
            </a:r>
            <a:endParaRPr lang="en-US" sz="2000" dirty="0"/>
          </a:p>
        </p:txBody>
      </p:sp>
      <p:pic>
        <p:nvPicPr>
          <p:cNvPr id="53" name="Picture 52" descr="Icon of document with statistics on it">
            <a:extLst>
              <a:ext uri="{FF2B5EF4-FFF2-40B4-BE49-F238E27FC236}">
                <a16:creationId xmlns:a16="http://schemas.microsoft.com/office/drawing/2014/main" id="{264A6C0E-E736-4052-BD97-B5F47D34E240}"/>
              </a:ext>
            </a:extLst>
          </p:cNvPr>
          <p:cNvPicPr>
            <a:picLocks noChangeAspect="1"/>
          </p:cNvPicPr>
          <p:nvPr/>
        </p:nvPicPr>
        <p:blipFill>
          <a:blip r:embed="rId4"/>
          <a:stretch>
            <a:fillRect/>
          </a:stretch>
        </p:blipFill>
        <p:spPr>
          <a:xfrm>
            <a:off x="3749677" y="1663736"/>
            <a:ext cx="641266" cy="640080"/>
          </a:xfrm>
          <a:prstGeom prst="rect">
            <a:avLst/>
          </a:prstGeom>
        </p:spPr>
      </p:pic>
      <p:sp>
        <p:nvSpPr>
          <p:cNvPr id="22" name="TextBox 21">
            <a:extLst>
              <a:ext uri="{FF2B5EF4-FFF2-40B4-BE49-F238E27FC236}">
                <a16:creationId xmlns:a16="http://schemas.microsoft.com/office/drawing/2014/main" id="{37EBDD29-08BB-4843-9B0A-000797CD08F2}"/>
              </a:ext>
              <a:ext uri="{C183D7F6-B498-43B3-948B-1728B52AA6E4}">
                <adec:decorative xmlns:adec="http://schemas.microsoft.com/office/drawing/2017/decorative" val="0"/>
              </a:ext>
            </a:extLst>
          </p:cNvPr>
          <p:cNvSpPr txBox="1"/>
          <p:nvPr/>
        </p:nvSpPr>
        <p:spPr>
          <a:xfrm>
            <a:off x="4965700" y="1794179"/>
            <a:ext cx="6891339" cy="307777"/>
          </a:xfrm>
          <a:prstGeom prst="rect">
            <a:avLst/>
          </a:prstGeom>
          <a:noFill/>
        </p:spPr>
        <p:txBody>
          <a:bodyPr wrap="square" lIns="0" tIns="0" rIns="0" bIns="0" rtlCol="0">
            <a:spAutoFit/>
          </a:bodyPr>
          <a:lstStyle/>
          <a:p>
            <a:r>
              <a:rPr lang="en-US" sz="2000" spc="0" dirty="0"/>
              <a:t>Lab 3-Exercises 1-4 – Implement Threat Intelligence</a:t>
            </a:r>
            <a:endParaRPr lang="en-US" sz="2000" dirty="0"/>
          </a:p>
        </p:txBody>
      </p:sp>
      <p:pic>
        <p:nvPicPr>
          <p:cNvPr id="55" name="Picture 54" descr="Icon of a shield with exclamation mark in the middle">
            <a:extLst>
              <a:ext uri="{FF2B5EF4-FFF2-40B4-BE49-F238E27FC236}">
                <a16:creationId xmlns:a16="http://schemas.microsoft.com/office/drawing/2014/main" id="{07529419-9C66-417C-89A8-883EC8A51523}"/>
              </a:ext>
            </a:extLst>
          </p:cNvPr>
          <p:cNvPicPr>
            <a:picLocks noChangeAspect="1"/>
          </p:cNvPicPr>
          <p:nvPr/>
        </p:nvPicPr>
        <p:blipFill>
          <a:blip r:embed="rId5"/>
          <a:stretch>
            <a:fillRect/>
          </a:stretch>
        </p:blipFill>
        <p:spPr>
          <a:xfrm>
            <a:off x="3747517" y="2577466"/>
            <a:ext cx="641266" cy="640080"/>
          </a:xfrm>
          <a:prstGeom prst="rect">
            <a:avLst/>
          </a:prstGeom>
        </p:spPr>
      </p:pic>
      <p:sp>
        <p:nvSpPr>
          <p:cNvPr id="23" name="TextBox 22">
            <a:extLst>
              <a:ext uri="{FF2B5EF4-FFF2-40B4-BE49-F238E27FC236}">
                <a16:creationId xmlns:a16="http://schemas.microsoft.com/office/drawing/2014/main" id="{D779F6FA-C018-4B6F-BAB4-7A80EEFE61F9}"/>
              </a:ext>
              <a:ext uri="{C183D7F6-B498-43B3-948B-1728B52AA6E4}">
                <adec:decorative xmlns:adec="http://schemas.microsoft.com/office/drawing/2017/decorative" val="0"/>
              </a:ext>
            </a:extLst>
          </p:cNvPr>
          <p:cNvSpPr txBox="1"/>
          <p:nvPr/>
        </p:nvSpPr>
        <p:spPr>
          <a:xfrm>
            <a:off x="4965699" y="2609752"/>
            <a:ext cx="6891339" cy="615553"/>
          </a:xfrm>
          <a:prstGeom prst="rect">
            <a:avLst/>
          </a:prstGeom>
          <a:noFill/>
        </p:spPr>
        <p:txBody>
          <a:bodyPr wrap="square" lIns="0" tIns="0" rIns="0" bIns="0" rtlCol="0">
            <a:spAutoFit/>
          </a:bodyPr>
          <a:lstStyle/>
          <a:p>
            <a:r>
              <a:rPr lang="en-US" sz="2000" spc="0" dirty="0"/>
              <a:t>Implement app protection by using Microsoft Defender for Cloud Apps</a:t>
            </a:r>
            <a:endParaRPr lang="en-US" sz="2000" dirty="0"/>
          </a:p>
        </p:txBody>
      </p:sp>
      <p:pic>
        <p:nvPicPr>
          <p:cNvPr id="57" name="Picture 56" descr="Icon of document with filled chart on it">
            <a:extLst>
              <a:ext uri="{FF2B5EF4-FFF2-40B4-BE49-F238E27FC236}">
                <a16:creationId xmlns:a16="http://schemas.microsoft.com/office/drawing/2014/main" id="{B5F4CA06-67E0-42A9-8AA7-FD821332813E}"/>
              </a:ext>
            </a:extLst>
          </p:cNvPr>
          <p:cNvPicPr>
            <a:picLocks noChangeAspect="1"/>
          </p:cNvPicPr>
          <p:nvPr/>
        </p:nvPicPr>
        <p:blipFill>
          <a:blip r:embed="rId6"/>
          <a:stretch>
            <a:fillRect/>
          </a:stretch>
        </p:blipFill>
        <p:spPr>
          <a:xfrm>
            <a:off x="3752059" y="3541410"/>
            <a:ext cx="641266" cy="640080"/>
          </a:xfrm>
          <a:prstGeom prst="rect">
            <a:avLst/>
          </a:prstGeom>
        </p:spPr>
      </p:pic>
      <p:sp>
        <p:nvSpPr>
          <p:cNvPr id="24" name="TextBox 23">
            <a:extLst>
              <a:ext uri="{FF2B5EF4-FFF2-40B4-BE49-F238E27FC236}">
                <a16:creationId xmlns:a16="http://schemas.microsoft.com/office/drawing/2014/main" id="{6C50EE21-CF09-42B6-BA46-C2F64C81AFA1}"/>
              </a:ext>
              <a:ext uri="{C183D7F6-B498-43B3-948B-1728B52AA6E4}">
                <adec:decorative xmlns:adec="http://schemas.microsoft.com/office/drawing/2017/decorative" val="0"/>
              </a:ext>
            </a:extLst>
          </p:cNvPr>
          <p:cNvSpPr txBox="1"/>
          <p:nvPr/>
        </p:nvSpPr>
        <p:spPr>
          <a:xfrm>
            <a:off x="4965700" y="3594602"/>
            <a:ext cx="6891339" cy="615553"/>
          </a:xfrm>
          <a:prstGeom prst="rect">
            <a:avLst/>
          </a:prstGeom>
          <a:noFill/>
        </p:spPr>
        <p:txBody>
          <a:bodyPr wrap="square" lIns="0" tIns="0" rIns="0" bIns="0" rtlCol="0">
            <a:spAutoFit/>
          </a:bodyPr>
          <a:lstStyle/>
          <a:p>
            <a:r>
              <a:rPr lang="en-US" sz="2000" spc="0" dirty="0"/>
              <a:t>Implement endpoint protection by using Microsoft Defender for Endpoint</a:t>
            </a:r>
            <a:endParaRPr lang="en-US" sz="2000" dirty="0"/>
          </a:p>
        </p:txBody>
      </p:sp>
      <p:pic>
        <p:nvPicPr>
          <p:cNvPr id="59" name="Picture 58" descr="Icon of screen with gear">
            <a:extLst>
              <a:ext uri="{FF2B5EF4-FFF2-40B4-BE49-F238E27FC236}">
                <a16:creationId xmlns:a16="http://schemas.microsoft.com/office/drawing/2014/main" id="{49253184-C393-4EC1-BB47-E160210384BC}"/>
              </a:ext>
            </a:extLst>
          </p:cNvPr>
          <p:cNvPicPr>
            <a:picLocks noChangeAspect="1"/>
          </p:cNvPicPr>
          <p:nvPr/>
        </p:nvPicPr>
        <p:blipFill>
          <a:blip r:embed="rId7"/>
          <a:stretch>
            <a:fillRect/>
          </a:stretch>
        </p:blipFill>
        <p:spPr>
          <a:xfrm>
            <a:off x="3747516" y="4506526"/>
            <a:ext cx="640080" cy="640080"/>
          </a:xfrm>
          <a:prstGeom prst="rect">
            <a:avLst/>
          </a:prstGeom>
        </p:spPr>
      </p:pic>
      <p:sp>
        <p:nvSpPr>
          <p:cNvPr id="25" name="TextBox 24">
            <a:extLst>
              <a:ext uri="{FF2B5EF4-FFF2-40B4-BE49-F238E27FC236}">
                <a16:creationId xmlns:a16="http://schemas.microsoft.com/office/drawing/2014/main" id="{F08CBD4C-812E-4751-AD43-7E6724883622}"/>
              </a:ext>
              <a:ext uri="{C183D7F6-B498-43B3-948B-1728B52AA6E4}">
                <adec:decorative xmlns:adec="http://schemas.microsoft.com/office/drawing/2017/decorative" val="0"/>
              </a:ext>
            </a:extLst>
          </p:cNvPr>
          <p:cNvSpPr txBox="1"/>
          <p:nvPr/>
        </p:nvSpPr>
        <p:spPr>
          <a:xfrm>
            <a:off x="4965700" y="4580214"/>
            <a:ext cx="6891339" cy="615553"/>
          </a:xfrm>
          <a:prstGeom prst="rect">
            <a:avLst/>
          </a:prstGeom>
          <a:noFill/>
        </p:spPr>
        <p:txBody>
          <a:bodyPr wrap="square" lIns="0" tIns="0" rIns="0" bIns="0" rtlCol="0">
            <a:spAutoFit/>
          </a:bodyPr>
          <a:lstStyle/>
          <a:p>
            <a:r>
              <a:rPr lang="en-US" sz="2000" dirty="0"/>
              <a:t>Implement threat protection by using Microsoft Defender for Office 365</a:t>
            </a:r>
          </a:p>
        </p:txBody>
      </p:sp>
      <p:pic>
        <p:nvPicPr>
          <p:cNvPr id="61" name="Picture 60" descr="Icon of gear">
            <a:extLst>
              <a:ext uri="{FF2B5EF4-FFF2-40B4-BE49-F238E27FC236}">
                <a16:creationId xmlns:a16="http://schemas.microsoft.com/office/drawing/2014/main" id="{177A0D29-FB2E-4931-BF68-2FABEFC2C78D}"/>
              </a:ext>
            </a:extLst>
          </p:cNvPr>
          <p:cNvPicPr>
            <a:picLocks noChangeAspect="1"/>
          </p:cNvPicPr>
          <p:nvPr/>
        </p:nvPicPr>
        <p:blipFill>
          <a:blip r:embed="rId8"/>
          <a:stretch>
            <a:fillRect/>
          </a:stretch>
        </p:blipFill>
        <p:spPr>
          <a:xfrm>
            <a:off x="3747516" y="5474346"/>
            <a:ext cx="640080" cy="640080"/>
          </a:xfrm>
          <a:prstGeom prst="rect">
            <a:avLst/>
          </a:prstGeom>
        </p:spPr>
      </p:pic>
      <p:sp>
        <p:nvSpPr>
          <p:cNvPr id="29" name="TextBox 28">
            <a:extLst>
              <a:ext uri="{FF2B5EF4-FFF2-40B4-BE49-F238E27FC236}">
                <a16:creationId xmlns:a16="http://schemas.microsoft.com/office/drawing/2014/main" id="{5E59BC09-1DB5-47B4-A1FF-3F5A1A45D420}"/>
              </a:ext>
              <a:ext uri="{C183D7F6-B498-43B3-948B-1728B52AA6E4}">
                <adec:decorative xmlns:adec="http://schemas.microsoft.com/office/drawing/2017/decorative" val="0"/>
              </a:ext>
            </a:extLst>
          </p:cNvPr>
          <p:cNvSpPr txBox="1"/>
          <p:nvPr/>
        </p:nvSpPr>
        <p:spPr>
          <a:xfrm>
            <a:off x="4965700" y="5656351"/>
            <a:ext cx="6891339" cy="307777"/>
          </a:xfrm>
          <a:prstGeom prst="rect">
            <a:avLst/>
          </a:prstGeom>
          <a:noFill/>
        </p:spPr>
        <p:txBody>
          <a:bodyPr wrap="square" lIns="0" tIns="0" rIns="0" bIns="0" rtlCol="0">
            <a:spAutoFit/>
          </a:bodyPr>
          <a:lstStyle/>
          <a:p>
            <a:r>
              <a:rPr lang="en-US" sz="2000" dirty="0"/>
              <a:t>Lab </a:t>
            </a:r>
            <a:r>
              <a:rPr lang="en-US" sz="2000" spc="0"/>
              <a:t>3-Exercises 5-6</a:t>
            </a:r>
            <a:r>
              <a:rPr lang="en-US" sz="2000"/>
              <a:t> </a:t>
            </a:r>
            <a:r>
              <a:rPr lang="en-US" sz="2000" dirty="0"/>
              <a:t>– Implement Threat Intelligence</a:t>
            </a:r>
          </a:p>
        </p:txBody>
      </p:sp>
      <p:sp>
        <p:nvSpPr>
          <p:cNvPr id="4" name="TextBox 3">
            <a:extLst>
              <a:ext uri="{FF2B5EF4-FFF2-40B4-BE49-F238E27FC236}">
                <a16:creationId xmlns:a16="http://schemas.microsoft.com/office/drawing/2014/main" id="{EE3031A1-66FD-B557-3166-F620A4FF042C}"/>
              </a:ext>
              <a:ext uri="{C183D7F6-B498-43B3-948B-1728B52AA6E4}">
                <adec:decorative xmlns:adec="http://schemas.microsoft.com/office/drawing/2017/decorative" val="0"/>
              </a:ext>
            </a:extLst>
          </p:cNvPr>
          <p:cNvSpPr txBox="1"/>
          <p:nvPr/>
        </p:nvSpPr>
        <p:spPr>
          <a:xfrm>
            <a:off x="4965699" y="6429116"/>
            <a:ext cx="6891339" cy="307777"/>
          </a:xfrm>
          <a:prstGeom prst="rect">
            <a:avLst/>
          </a:prstGeom>
          <a:noFill/>
        </p:spPr>
        <p:txBody>
          <a:bodyPr wrap="square" lIns="0" tIns="0" rIns="0" bIns="0" rtlCol="0">
            <a:spAutoFit/>
          </a:bodyPr>
          <a:lstStyle/>
          <a:p>
            <a:r>
              <a:rPr lang="en-US" sz="2000" spc="0" dirty="0"/>
              <a:t>Learning Path Review</a:t>
            </a:r>
            <a:endParaRPr lang="en-US" sz="2000" dirty="0"/>
          </a:p>
        </p:txBody>
      </p:sp>
      <p:pic>
        <p:nvPicPr>
          <p:cNvPr id="6" name="Picture 5" descr="Icon of documents and magnifying glass">
            <a:extLst>
              <a:ext uri="{FF2B5EF4-FFF2-40B4-BE49-F238E27FC236}">
                <a16:creationId xmlns:a16="http://schemas.microsoft.com/office/drawing/2014/main" id="{9E11275A-8F6E-D7D8-CB15-57FEF6019332}"/>
              </a:ext>
            </a:extLst>
          </p:cNvPr>
          <p:cNvPicPr>
            <a:picLocks noChangeAspect="1"/>
          </p:cNvPicPr>
          <p:nvPr/>
        </p:nvPicPr>
        <p:blipFill>
          <a:blip r:embed="rId9"/>
          <a:stretch>
            <a:fillRect/>
          </a:stretch>
        </p:blipFill>
        <p:spPr>
          <a:xfrm>
            <a:off x="3743422" y="6293315"/>
            <a:ext cx="640080" cy="640080"/>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and respond to alerts in Microsoft Defender for Cloud Apps</a:t>
            </a:r>
          </a:p>
        </p:txBody>
      </p:sp>
      <p:sp>
        <p:nvSpPr>
          <p:cNvPr id="2" name="Rectangle 1">
            <a:extLst>
              <a:ext uri="{FF2B5EF4-FFF2-40B4-BE49-F238E27FC236}">
                <a16:creationId xmlns:a16="http://schemas.microsoft.com/office/drawing/2014/main" id="{A619BCA1-5DE8-42AD-B66B-93CBA9926D96}"/>
              </a:ext>
              <a:ext uri="{C183D7F6-B498-43B3-948B-1728B52AA6E4}">
                <adec:decorative xmlns:adec="http://schemas.microsoft.com/office/drawing/2017/decorative" val="1"/>
              </a:ext>
            </a:extLst>
          </p:cNvPr>
          <p:cNvSpPr/>
          <p:nvPr/>
        </p:nvSpPr>
        <p:spPr bwMode="auto">
          <a:xfrm>
            <a:off x="596953" y="3377902"/>
            <a:ext cx="11455370" cy="2990626"/>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shot of the Alerts page in the Microsoft Defender for Cloud Apps with the Open filter highlighted.">
            <a:extLst>
              <a:ext uri="{FF2B5EF4-FFF2-40B4-BE49-F238E27FC236}">
                <a16:creationId xmlns:a16="http://schemas.microsoft.com/office/drawing/2014/main" id="{A83E9B7C-31C9-6D6B-1142-02F374A4C99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53910" y="3516812"/>
            <a:ext cx="9328653" cy="2712805"/>
          </a:xfrm>
          <a:prstGeom prst="rect">
            <a:avLst/>
          </a:prstGeom>
        </p:spPr>
      </p:pic>
      <p:sp>
        <p:nvSpPr>
          <p:cNvPr id="6" name="TextBox 5">
            <a:extLst>
              <a:ext uri="{FF2B5EF4-FFF2-40B4-BE49-F238E27FC236}">
                <a16:creationId xmlns:a16="http://schemas.microsoft.com/office/drawing/2014/main" id="{C4F94759-E0E1-79CA-B106-AAC44564E425}"/>
              </a:ext>
              <a:ext uri="{C183D7F6-B498-43B3-948B-1728B52AA6E4}">
                <adec:decorative xmlns:adec="http://schemas.microsoft.com/office/drawing/2017/decorative" val="0"/>
              </a:ext>
            </a:extLst>
          </p:cNvPr>
          <p:cNvSpPr txBox="1"/>
          <p:nvPr/>
        </p:nvSpPr>
        <p:spPr>
          <a:xfrm>
            <a:off x="579439" y="1286079"/>
            <a:ext cx="5638798" cy="1945199"/>
          </a:xfrm>
          <a:prstGeom prst="rect">
            <a:avLst/>
          </a:prstGeom>
          <a:solidFill>
            <a:schemeClr val="bg1">
              <a:lumMod val="95000"/>
            </a:schemeClr>
          </a:solidFill>
          <a:ln>
            <a:noFill/>
          </a:ln>
        </p:spPr>
        <p:txBody>
          <a:bodyPr wrap="square" lIns="137160" tIns="91440" rIns="137160" bIns="91440" rtlCol="0" anchor="t">
            <a:noAutofit/>
          </a:bodyPr>
          <a:lstStyle/>
          <a:p>
            <a:pPr algn="l"/>
            <a:r>
              <a:rPr lang="en-US" sz="2200" dirty="0">
                <a:latin typeface="+mj-lt"/>
                <a:cs typeface="Segoe UI Semilight" panose="020B0402040204020203" pitchFamily="34" charset="0"/>
              </a:rPr>
              <a:t>Determine the nature of the violation and the required response for each alert:</a:t>
            </a:r>
          </a:p>
          <a:p>
            <a:pPr marL="285750" indent="-285750" algn="l">
              <a:spcBef>
                <a:spcPts val="600"/>
              </a:spcBef>
              <a:buFont typeface="Arial" panose="020B0604020202020204" pitchFamily="34" charset="0"/>
              <a:buChar char="•"/>
            </a:pPr>
            <a:r>
              <a:rPr lang="en-US" dirty="0">
                <a:cs typeface="Segoe UI Semilight" panose="020B0402040204020203" pitchFamily="34" charset="0"/>
              </a:rPr>
              <a:t>Filter the alerts by </a:t>
            </a:r>
            <a:r>
              <a:rPr lang="en-US" b="1" dirty="0">
                <a:cs typeface="Segoe UI Semilight" panose="020B0402040204020203" pitchFamily="34" charset="0"/>
              </a:rPr>
              <a:t>Alert type </a:t>
            </a:r>
            <a:r>
              <a:rPr lang="en-US" dirty="0">
                <a:cs typeface="Segoe UI Semilight" panose="020B0402040204020203" pitchFamily="34" charset="0"/>
              </a:rPr>
              <a:t>or by </a:t>
            </a:r>
            <a:r>
              <a:rPr lang="en-US" b="1" dirty="0">
                <a:cs typeface="Segoe UI Semilight" panose="020B0402040204020203" pitchFamily="34" charset="0"/>
              </a:rPr>
              <a:t>Severity</a:t>
            </a:r>
          </a:p>
          <a:p>
            <a:pPr marL="285750" indent="-285750" algn="l">
              <a:spcBef>
                <a:spcPts val="600"/>
              </a:spcBef>
              <a:buFont typeface="Arial" panose="020B0604020202020204" pitchFamily="34" charset="0"/>
              <a:buChar char="•"/>
            </a:pPr>
            <a:r>
              <a:rPr lang="en-US" dirty="0">
                <a:cs typeface="Segoe UI Semilight" panose="020B0402040204020203" pitchFamily="34" charset="0"/>
              </a:rPr>
              <a:t>Select a specific alert</a:t>
            </a:r>
          </a:p>
          <a:p>
            <a:pPr marL="285750" indent="-285750" algn="l">
              <a:spcBef>
                <a:spcPts val="600"/>
              </a:spcBef>
              <a:buFont typeface="Arial" panose="020B0604020202020204" pitchFamily="34" charset="0"/>
              <a:buChar char="•"/>
            </a:pPr>
            <a:r>
              <a:rPr lang="en-US" dirty="0">
                <a:cs typeface="Segoe UI Semilight" panose="020B0402040204020203" pitchFamily="34" charset="0"/>
              </a:rPr>
              <a:t>You can filter based on an app</a:t>
            </a:r>
          </a:p>
        </p:txBody>
      </p:sp>
      <p:sp>
        <p:nvSpPr>
          <p:cNvPr id="8" name="TextBox 7">
            <a:extLst>
              <a:ext uri="{FF2B5EF4-FFF2-40B4-BE49-F238E27FC236}">
                <a16:creationId xmlns:a16="http://schemas.microsoft.com/office/drawing/2014/main" id="{91E2EEEC-D1C1-9C53-79DF-B60AEC661F75}"/>
              </a:ext>
              <a:ext uri="{C183D7F6-B498-43B3-948B-1728B52AA6E4}">
                <adec:decorative xmlns:adec="http://schemas.microsoft.com/office/drawing/2017/decorative" val="0"/>
              </a:ext>
            </a:extLst>
          </p:cNvPr>
          <p:cNvSpPr txBox="1"/>
          <p:nvPr/>
        </p:nvSpPr>
        <p:spPr>
          <a:xfrm>
            <a:off x="6413524" y="1272276"/>
            <a:ext cx="5638798" cy="1945199"/>
          </a:xfrm>
          <a:prstGeom prst="rect">
            <a:avLst/>
          </a:prstGeom>
          <a:solidFill>
            <a:schemeClr val="bg1">
              <a:lumMod val="95000"/>
            </a:schemeClr>
          </a:solidFill>
          <a:ln>
            <a:noFill/>
          </a:ln>
        </p:spPr>
        <p:txBody>
          <a:bodyPr wrap="square" lIns="137160" tIns="91440" rIns="137160" bIns="91440" rtlCol="0" anchor="t">
            <a:noAutofit/>
          </a:bodyPr>
          <a:lstStyle/>
          <a:p>
            <a:pPr algn="l"/>
            <a:r>
              <a:rPr lang="en-US" sz="2200" b="0" i="0" dirty="0">
                <a:solidFill>
                  <a:srgbClr val="171717"/>
                </a:solidFill>
                <a:effectLst/>
                <a:latin typeface="+mj-lt"/>
              </a:rPr>
              <a:t>Three types of violations</a:t>
            </a:r>
            <a:r>
              <a:rPr lang="en-US" sz="2200" dirty="0">
                <a:latin typeface="+mj-lt"/>
                <a:cs typeface="Segoe UI Semilight" panose="020B0402040204020203" pitchFamily="34" charset="0"/>
              </a:rPr>
              <a:t>:</a:t>
            </a:r>
          </a:p>
          <a:p>
            <a:pPr marL="285750" indent="-285750" algn="l">
              <a:spcBef>
                <a:spcPts val="600"/>
              </a:spcBef>
              <a:buFont typeface="Arial" panose="020B0604020202020204" pitchFamily="34" charset="0"/>
              <a:buChar char="•"/>
            </a:pPr>
            <a:r>
              <a:rPr lang="en-US" dirty="0">
                <a:cs typeface="Segoe UI Semilight" panose="020B0402040204020203" pitchFamily="34" charset="0"/>
              </a:rPr>
              <a:t>Serious violations</a:t>
            </a:r>
          </a:p>
          <a:p>
            <a:pPr marL="285750" indent="-285750" algn="l">
              <a:spcBef>
                <a:spcPts val="600"/>
              </a:spcBef>
              <a:buFont typeface="Arial" panose="020B0604020202020204" pitchFamily="34" charset="0"/>
              <a:buChar char="•"/>
            </a:pPr>
            <a:r>
              <a:rPr lang="en-US" dirty="0">
                <a:cs typeface="Segoe UI Semilight" panose="020B0402040204020203" pitchFamily="34" charset="0"/>
              </a:rPr>
              <a:t>Questionable violations</a:t>
            </a:r>
          </a:p>
          <a:p>
            <a:pPr marL="285750" indent="-285750" algn="l">
              <a:spcBef>
                <a:spcPts val="600"/>
              </a:spcBef>
              <a:buFont typeface="Arial" panose="020B0604020202020204" pitchFamily="34" charset="0"/>
              <a:buChar char="•"/>
            </a:pPr>
            <a:r>
              <a:rPr lang="en-US" dirty="0">
                <a:cs typeface="Segoe UI Semilight" panose="020B0402040204020203" pitchFamily="34" charset="0"/>
              </a:rPr>
              <a:t>Authorized violations or anomalous behavior</a:t>
            </a:r>
          </a:p>
        </p:txBody>
      </p:sp>
    </p:spTree>
    <p:extLst>
      <p:ext uri="{BB962C8B-B14F-4D97-AF65-F5344CB8AC3E}">
        <p14:creationId xmlns:p14="http://schemas.microsoft.com/office/powerpoint/2010/main" val="346753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Cloud Discovery in Microsoft Defender for Cloud Apps</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600059" y="3300750"/>
            <a:ext cx="5544000" cy="354709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600"/>
              </a:spcBef>
              <a:buSzPct val="90000"/>
            </a:pPr>
            <a:r>
              <a:rPr lang="en-US" sz="2000" dirty="0">
                <a:latin typeface="+mj-lt"/>
                <a:cs typeface="Segoe UI Semilight" panose="020B0402040204020203" pitchFamily="34" charset="0"/>
              </a:rPr>
              <a:t>Organizations can generate the following types of reports in Cloud Discovery:</a:t>
            </a:r>
          </a:p>
          <a:p>
            <a:pPr marL="342900" lvl="0" indent="-342900" defTabSz="951304">
              <a:spcBef>
                <a:spcPts val="1200"/>
              </a:spcBef>
              <a:buSzPct val="90000"/>
              <a:buFont typeface="Arial" panose="020B0604020202020204" pitchFamily="34" charset="0"/>
              <a:buChar char="•"/>
            </a:pPr>
            <a:r>
              <a:rPr lang="en-US" sz="2000" dirty="0">
                <a:cs typeface="Segoe UI Semilight" panose="020B0402040204020203" pitchFamily="34" charset="0"/>
              </a:rPr>
              <a:t>Snapshot reports</a:t>
            </a:r>
          </a:p>
          <a:p>
            <a:pPr marL="342900" lvl="0" indent="-342900" defTabSz="951304">
              <a:spcBef>
                <a:spcPts val="1200"/>
              </a:spcBef>
              <a:buSzPct val="90000"/>
              <a:buFont typeface="Arial" panose="020B0604020202020204" pitchFamily="34" charset="0"/>
              <a:buChar char="•"/>
            </a:pPr>
            <a:r>
              <a:rPr lang="en-US" sz="2000" dirty="0">
                <a:cs typeface="Segoe UI Semilight" panose="020B0402040204020203" pitchFamily="34" charset="0"/>
              </a:rPr>
              <a:t>Continuous reports</a:t>
            </a:r>
          </a:p>
          <a:p>
            <a:pPr marL="342900" lvl="0" indent="-342900" defTabSz="951304">
              <a:spcBef>
                <a:spcPts val="1200"/>
              </a:spcBef>
              <a:buSzPct val="90000"/>
              <a:buFont typeface="Arial" panose="020B0604020202020204" pitchFamily="34" charset="0"/>
              <a:buChar char="•"/>
            </a:pPr>
            <a:r>
              <a:rPr lang="en-US" sz="2000" dirty="0">
                <a:cs typeface="Segoe UI Semilight" panose="020B0402040204020203" pitchFamily="34" charset="0"/>
              </a:rPr>
              <a:t>Reports created using the Cloud Discovery API</a:t>
            </a:r>
          </a:p>
        </p:txBody>
      </p:sp>
      <p:sp>
        <p:nvSpPr>
          <p:cNvPr id="9" name="TextBox 8">
            <a:extLst>
              <a:ext uri="{FF2B5EF4-FFF2-40B4-BE49-F238E27FC236}">
                <a16:creationId xmlns:a16="http://schemas.microsoft.com/office/drawing/2014/main" id="{26EA2FF7-1F49-57AC-81BF-AA938398B691}"/>
              </a:ext>
              <a:ext uri="{C183D7F6-B498-43B3-948B-1728B52AA6E4}">
                <adec:decorative xmlns:adec="http://schemas.microsoft.com/office/drawing/2017/decorative" val="0"/>
              </a:ext>
            </a:extLst>
          </p:cNvPr>
          <p:cNvSpPr txBox="1"/>
          <p:nvPr/>
        </p:nvSpPr>
        <p:spPr>
          <a:xfrm>
            <a:off x="6392152" y="3260110"/>
            <a:ext cx="5544000" cy="358773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200"/>
              </a:spcBef>
              <a:buSzPct val="90000"/>
            </a:pPr>
            <a:r>
              <a:rPr lang="en-US" sz="2000" dirty="0">
                <a:latin typeface="+mj-lt"/>
                <a:cs typeface="Segoe UI Semilight" panose="020B0402040204020203" pitchFamily="34" charset="0"/>
              </a:rPr>
              <a:t>The process of generating a risk assessment consists of the following steps:</a:t>
            </a:r>
          </a:p>
          <a:p>
            <a:pPr marL="457200" lvl="0" indent="-457200" defTabSz="951304">
              <a:spcBef>
                <a:spcPts val="1200"/>
              </a:spcBef>
              <a:buSzPct val="90000"/>
              <a:buFont typeface="+mj-lt"/>
              <a:buAutoNum type="arabicPeriod"/>
            </a:pPr>
            <a:r>
              <a:rPr lang="en-US" sz="2000" dirty="0">
                <a:cs typeface="Segoe UI Semilight" panose="020B0402040204020203" pitchFamily="34" charset="0"/>
              </a:rPr>
              <a:t>Upload web traffic logs from your network</a:t>
            </a:r>
          </a:p>
          <a:p>
            <a:pPr marL="457200" lvl="0" indent="-457200" defTabSz="951304">
              <a:spcBef>
                <a:spcPts val="1200"/>
              </a:spcBef>
              <a:buSzPct val="90000"/>
              <a:buFont typeface="+mj-lt"/>
              <a:buAutoNum type="arabicPeriod"/>
            </a:pPr>
            <a:r>
              <a:rPr lang="en-US" sz="2000" dirty="0">
                <a:cs typeface="Segoe UI Semilight" panose="020B0402040204020203" pitchFamily="34" charset="0"/>
              </a:rPr>
              <a:t>Parse traffic data from the traffic logs</a:t>
            </a:r>
          </a:p>
          <a:p>
            <a:pPr marL="457200" lvl="0" indent="-457200" defTabSz="951304">
              <a:spcBef>
                <a:spcPts val="1200"/>
              </a:spcBef>
              <a:buSzPct val="90000"/>
              <a:buFont typeface="+mj-lt"/>
              <a:buAutoNum type="arabicPeriod"/>
            </a:pPr>
            <a:r>
              <a:rPr lang="en-US" sz="2000" dirty="0">
                <a:cs typeface="Segoe UI Semilight" panose="020B0402040204020203" pitchFamily="34" charset="0"/>
              </a:rPr>
              <a:t>Analyze the traffic data</a:t>
            </a:r>
          </a:p>
          <a:p>
            <a:pPr marL="457200" lvl="0" indent="-457200" defTabSz="951304">
              <a:spcBef>
                <a:spcPts val="1200"/>
              </a:spcBef>
              <a:buSzPct val="90000"/>
              <a:buFont typeface="+mj-lt"/>
              <a:buAutoNum type="arabicPeriod"/>
            </a:pPr>
            <a:r>
              <a:rPr lang="en-US" sz="2000" dirty="0">
                <a:cs typeface="Segoe UI Semilight" panose="020B0402040204020203" pitchFamily="34" charset="0"/>
              </a:rPr>
              <a:t>Generate a risk assessment report</a:t>
            </a:r>
            <a:endParaRPr lang="en-US" dirty="0">
              <a:cs typeface="Segoe UI Semilight" panose="020B0402040204020203" pitchFamily="34" charset="0"/>
            </a:endParaRPr>
          </a:p>
        </p:txBody>
      </p:sp>
      <p:sp>
        <p:nvSpPr>
          <p:cNvPr id="4" name="TextBox 3">
            <a:extLst>
              <a:ext uri="{FF2B5EF4-FFF2-40B4-BE49-F238E27FC236}">
                <a16:creationId xmlns:a16="http://schemas.microsoft.com/office/drawing/2014/main" id="{263A409D-97D8-C44B-48D8-E5195368551A}"/>
              </a:ext>
              <a:ext uri="{C183D7F6-B498-43B3-948B-1728B52AA6E4}">
                <adec:decorative xmlns:adec="http://schemas.microsoft.com/office/drawing/2017/decorative" val="0"/>
              </a:ext>
            </a:extLst>
          </p:cNvPr>
          <p:cNvSpPr txBox="1"/>
          <p:nvPr/>
        </p:nvSpPr>
        <p:spPr>
          <a:xfrm>
            <a:off x="600060" y="1391920"/>
            <a:ext cx="11336092" cy="165608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200"/>
              </a:spcBef>
              <a:buSzPct val="90000"/>
            </a:pPr>
            <a:r>
              <a:rPr lang="en-US" sz="2000" b="0" i="0" dirty="0">
                <a:solidFill>
                  <a:srgbClr val="000000"/>
                </a:solidFill>
                <a:effectLst/>
                <a:latin typeface="+mj-lt"/>
              </a:rPr>
              <a:t>Cloud Discovery analyzes traffic logs against the Microsoft Defender for Cloud Apps catalog of over 25,000 cloud apps</a:t>
            </a:r>
          </a:p>
          <a:p>
            <a:pPr lvl="0" defTabSz="951304">
              <a:spcBef>
                <a:spcPts val="1200"/>
              </a:spcBef>
              <a:buSzPct val="90000"/>
            </a:pPr>
            <a:r>
              <a:rPr lang="en-US" b="0" i="0" dirty="0">
                <a:solidFill>
                  <a:srgbClr val="000000"/>
                </a:solidFill>
                <a:effectLst/>
              </a:rPr>
              <a:t>The apps are ranked and scored based on more than 90 risk factors</a:t>
            </a:r>
          </a:p>
          <a:p>
            <a:pPr lvl="0" defTabSz="951304">
              <a:spcBef>
                <a:spcPts val="1200"/>
              </a:spcBef>
              <a:buSzPct val="90000"/>
            </a:pPr>
            <a:r>
              <a:rPr lang="en-US" dirty="0">
                <a:solidFill>
                  <a:srgbClr val="000000"/>
                </a:solidFill>
              </a:rPr>
              <a:t>P</a:t>
            </a:r>
            <a:r>
              <a:rPr lang="en-US" b="0" i="0" dirty="0">
                <a:solidFill>
                  <a:srgbClr val="000000"/>
                </a:solidFill>
                <a:effectLst/>
              </a:rPr>
              <a:t>rovides ongoing visibility into cloud use, Shadow IT, and the risk Shadow IT poses into an organization</a:t>
            </a:r>
            <a:endParaRPr lang="en-US" dirty="0">
              <a:cs typeface="Segoe UI Semilight" panose="020B0402040204020203" pitchFamily="34" charset="0"/>
            </a:endParaRPr>
          </a:p>
        </p:txBody>
      </p:sp>
    </p:spTree>
    <p:extLst>
      <p:ext uri="{BB962C8B-B14F-4D97-AF65-F5344CB8AC3E}">
        <p14:creationId xmlns:p14="http://schemas.microsoft.com/office/powerpoint/2010/main" val="211577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Troubleshoot Cloud Discovery in Microsoft Defender for Cloud Apps</a:t>
            </a:r>
          </a:p>
        </p:txBody>
      </p:sp>
      <p:pic>
        <p:nvPicPr>
          <p:cNvPr id="3" name="Picture 2" descr="Icon of check mark in a circle">
            <a:extLst>
              <a:ext uri="{FF2B5EF4-FFF2-40B4-BE49-F238E27FC236}">
                <a16:creationId xmlns:a16="http://schemas.microsoft.com/office/drawing/2014/main" id="{F6E5BA05-8B70-6337-858E-BB537FBB1540}"/>
              </a:ext>
            </a:extLst>
          </p:cNvPr>
          <p:cNvPicPr>
            <a:picLocks noChangeAspect="1"/>
          </p:cNvPicPr>
          <p:nvPr/>
        </p:nvPicPr>
        <p:blipFill>
          <a:blip r:embed="rId3"/>
          <a:stretch>
            <a:fillRect/>
          </a:stretch>
        </p:blipFill>
        <p:spPr>
          <a:xfrm>
            <a:off x="587376" y="1461138"/>
            <a:ext cx="954000" cy="954000"/>
          </a:xfrm>
          <a:prstGeom prst="rect">
            <a:avLst/>
          </a:prstGeom>
        </p:spPr>
      </p:pic>
      <p:sp>
        <p:nvSpPr>
          <p:cNvPr id="5" name="TextBox 4">
            <a:extLst>
              <a:ext uri="{FF2B5EF4-FFF2-40B4-BE49-F238E27FC236}">
                <a16:creationId xmlns:a16="http://schemas.microsoft.com/office/drawing/2014/main" id="{DC333FD5-C70F-1623-7CDA-13BE5F36C2C5}"/>
              </a:ext>
            </a:extLst>
          </p:cNvPr>
          <p:cNvSpPr txBox="1"/>
          <p:nvPr/>
        </p:nvSpPr>
        <p:spPr>
          <a:xfrm>
            <a:off x="1895893" y="1768861"/>
            <a:ext cx="10080000" cy="338554"/>
          </a:xfrm>
          <a:prstGeom prst="rect">
            <a:avLst/>
          </a:prstGeom>
          <a:noFill/>
        </p:spPr>
        <p:txBody>
          <a:bodyPr wrap="square" lIns="0" tIns="0" rIns="0" bIns="0" rtlCol="0" anchor="ctr">
            <a:spAutoFit/>
          </a:bodyPr>
          <a:lstStyle/>
          <a:p>
            <a:pPr>
              <a:spcBef>
                <a:spcPts val="400"/>
              </a:spcBef>
            </a:pPr>
            <a:r>
              <a:rPr lang="en-US" sz="2200" dirty="0"/>
              <a:t>Microsoft Defender for Endpoint integration</a:t>
            </a:r>
          </a:p>
        </p:txBody>
      </p:sp>
      <p:cxnSp>
        <p:nvCxnSpPr>
          <p:cNvPr id="8" name="Straight Connector 7">
            <a:extLst>
              <a:ext uri="{FF2B5EF4-FFF2-40B4-BE49-F238E27FC236}">
                <a16:creationId xmlns:a16="http://schemas.microsoft.com/office/drawing/2014/main" id="{56F4EBB8-10A5-A18C-3944-E1567F1B22BA}"/>
              </a:ext>
              <a:ext uri="{C183D7F6-B498-43B3-948B-1728B52AA6E4}">
                <adec:decorative xmlns:adec="http://schemas.microsoft.com/office/drawing/2017/decorative" val="1"/>
              </a:ext>
            </a:extLst>
          </p:cNvPr>
          <p:cNvCxnSpPr>
            <a:cxnSpLocks/>
          </p:cNvCxnSpPr>
          <p:nvPr/>
        </p:nvCxnSpPr>
        <p:spPr>
          <a:xfrm>
            <a:off x="1895893" y="2522291"/>
            <a:ext cx="10080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9" descr="Icon of three rectangles with a check mark at each end">
            <a:extLst>
              <a:ext uri="{FF2B5EF4-FFF2-40B4-BE49-F238E27FC236}">
                <a16:creationId xmlns:a16="http://schemas.microsoft.com/office/drawing/2014/main" id="{A969FCFC-B5CA-508C-2960-5A21D9FC33A6}"/>
              </a:ext>
            </a:extLst>
          </p:cNvPr>
          <p:cNvPicPr>
            <a:picLocks noChangeAspect="1"/>
          </p:cNvPicPr>
          <p:nvPr/>
        </p:nvPicPr>
        <p:blipFill>
          <a:blip r:embed="rId4"/>
          <a:stretch>
            <a:fillRect/>
          </a:stretch>
        </p:blipFill>
        <p:spPr>
          <a:xfrm>
            <a:off x="585609" y="2671180"/>
            <a:ext cx="954000" cy="954000"/>
          </a:xfrm>
          <a:prstGeom prst="rect">
            <a:avLst/>
          </a:prstGeom>
        </p:spPr>
      </p:pic>
      <p:sp>
        <p:nvSpPr>
          <p:cNvPr id="13" name="TextBox 12">
            <a:extLst>
              <a:ext uri="{FF2B5EF4-FFF2-40B4-BE49-F238E27FC236}">
                <a16:creationId xmlns:a16="http://schemas.microsoft.com/office/drawing/2014/main" id="{C44EB958-DB6E-2BDA-85E3-092300015653}"/>
              </a:ext>
            </a:extLst>
          </p:cNvPr>
          <p:cNvSpPr txBox="1"/>
          <p:nvPr/>
        </p:nvSpPr>
        <p:spPr>
          <a:xfrm>
            <a:off x="1895893" y="2978903"/>
            <a:ext cx="10080000" cy="338554"/>
          </a:xfrm>
          <a:prstGeom prst="rect">
            <a:avLst/>
          </a:prstGeom>
          <a:noFill/>
        </p:spPr>
        <p:txBody>
          <a:bodyPr wrap="square" lIns="0" tIns="0" rIns="0" bIns="0" rtlCol="0" anchor="ctr">
            <a:spAutoFit/>
          </a:bodyPr>
          <a:lstStyle/>
          <a:p>
            <a:pPr>
              <a:spcBef>
                <a:spcPts val="400"/>
              </a:spcBef>
            </a:pPr>
            <a:r>
              <a:rPr lang="en-US" sz="2200" dirty="0"/>
              <a:t>Log parsing errors</a:t>
            </a:r>
          </a:p>
        </p:txBody>
      </p:sp>
      <p:cxnSp>
        <p:nvCxnSpPr>
          <p:cNvPr id="15" name="Straight Connector 14">
            <a:extLst>
              <a:ext uri="{FF2B5EF4-FFF2-40B4-BE49-F238E27FC236}">
                <a16:creationId xmlns:a16="http://schemas.microsoft.com/office/drawing/2014/main" id="{52EFC6F7-BFD1-457E-B78F-845DB8A6CBAB}"/>
              </a:ext>
              <a:ext uri="{C183D7F6-B498-43B3-948B-1728B52AA6E4}">
                <adec:decorative xmlns:adec="http://schemas.microsoft.com/office/drawing/2017/decorative" val="1"/>
              </a:ext>
            </a:extLst>
          </p:cNvPr>
          <p:cNvCxnSpPr>
            <a:cxnSpLocks/>
          </p:cNvCxnSpPr>
          <p:nvPr/>
        </p:nvCxnSpPr>
        <p:spPr>
          <a:xfrm>
            <a:off x="1895893" y="3757764"/>
            <a:ext cx="10080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Picture 17" descr="Icon of document with upward pointing arrow and a check mark">
            <a:extLst>
              <a:ext uri="{FF2B5EF4-FFF2-40B4-BE49-F238E27FC236}">
                <a16:creationId xmlns:a16="http://schemas.microsoft.com/office/drawing/2014/main" id="{7B4C8EA2-967F-9D6C-B10D-3B14BDE7206D}"/>
              </a:ext>
            </a:extLst>
          </p:cNvPr>
          <p:cNvPicPr>
            <a:picLocks noChangeAspect="1"/>
          </p:cNvPicPr>
          <p:nvPr/>
        </p:nvPicPr>
        <p:blipFill>
          <a:blip r:embed="rId5"/>
          <a:stretch>
            <a:fillRect/>
          </a:stretch>
        </p:blipFill>
        <p:spPr>
          <a:xfrm>
            <a:off x="585590" y="3881222"/>
            <a:ext cx="954000" cy="952613"/>
          </a:xfrm>
          <a:prstGeom prst="rect">
            <a:avLst/>
          </a:prstGeom>
        </p:spPr>
      </p:pic>
      <p:sp>
        <p:nvSpPr>
          <p:cNvPr id="20" name="TextBox 19">
            <a:extLst>
              <a:ext uri="{FF2B5EF4-FFF2-40B4-BE49-F238E27FC236}">
                <a16:creationId xmlns:a16="http://schemas.microsoft.com/office/drawing/2014/main" id="{39192CF3-102D-896E-E334-2B3863A2D734}"/>
              </a:ext>
            </a:extLst>
          </p:cNvPr>
          <p:cNvSpPr txBox="1"/>
          <p:nvPr/>
        </p:nvSpPr>
        <p:spPr>
          <a:xfrm>
            <a:off x="1895893" y="4188251"/>
            <a:ext cx="10080000" cy="338554"/>
          </a:xfrm>
          <a:prstGeom prst="rect">
            <a:avLst/>
          </a:prstGeom>
          <a:noFill/>
        </p:spPr>
        <p:txBody>
          <a:bodyPr wrap="square" lIns="0" tIns="0" rIns="0" bIns="0" rtlCol="0" anchor="t">
            <a:spAutoFit/>
          </a:bodyPr>
          <a:lstStyle/>
          <a:p>
            <a:pPr>
              <a:spcBef>
                <a:spcPts val="400"/>
              </a:spcBef>
            </a:pPr>
            <a:r>
              <a:rPr lang="en-US" sz="2200" dirty="0"/>
              <a:t>Log collector errors</a:t>
            </a:r>
            <a:endParaRPr lang="en-US" sz="2000" dirty="0"/>
          </a:p>
        </p:txBody>
      </p:sp>
      <p:pic>
        <p:nvPicPr>
          <p:cNvPr id="22" name="Picture 21" descr="Icon of a globe with two horizontal lines and two vertical arcs">
            <a:extLst>
              <a:ext uri="{FF2B5EF4-FFF2-40B4-BE49-F238E27FC236}">
                <a16:creationId xmlns:a16="http://schemas.microsoft.com/office/drawing/2014/main" id="{1F52B0B7-F2D3-9546-89A3-0B57F25A0E4D}"/>
              </a:ext>
            </a:extLst>
          </p:cNvPr>
          <p:cNvPicPr>
            <a:picLocks noChangeAspect="1"/>
          </p:cNvPicPr>
          <p:nvPr/>
        </p:nvPicPr>
        <p:blipFill>
          <a:blip r:embed="rId6"/>
          <a:stretch>
            <a:fillRect/>
          </a:stretch>
        </p:blipFill>
        <p:spPr>
          <a:xfrm>
            <a:off x="585590" y="5089877"/>
            <a:ext cx="955389" cy="954000"/>
          </a:xfrm>
          <a:prstGeom prst="rect">
            <a:avLst/>
          </a:prstGeom>
        </p:spPr>
      </p:pic>
      <p:sp>
        <p:nvSpPr>
          <p:cNvPr id="24" name="TextBox 23">
            <a:extLst>
              <a:ext uri="{FF2B5EF4-FFF2-40B4-BE49-F238E27FC236}">
                <a16:creationId xmlns:a16="http://schemas.microsoft.com/office/drawing/2014/main" id="{24C7E619-4B9E-B330-872D-A844FE8241D2}"/>
              </a:ext>
            </a:extLst>
          </p:cNvPr>
          <p:cNvSpPr txBox="1"/>
          <p:nvPr/>
        </p:nvSpPr>
        <p:spPr>
          <a:xfrm>
            <a:off x="1895893" y="5397600"/>
            <a:ext cx="10080000" cy="338554"/>
          </a:xfrm>
          <a:prstGeom prst="rect">
            <a:avLst/>
          </a:prstGeom>
          <a:noFill/>
        </p:spPr>
        <p:txBody>
          <a:bodyPr wrap="square" lIns="0" tIns="0" rIns="0" bIns="0" rtlCol="0" anchor="t">
            <a:spAutoFit/>
          </a:bodyPr>
          <a:lstStyle/>
          <a:p>
            <a:pPr>
              <a:spcBef>
                <a:spcPts val="400"/>
              </a:spcBef>
            </a:pPr>
            <a:r>
              <a:rPr lang="en-US" sz="2200" dirty="0"/>
              <a:t>Discovery dashboard errors</a:t>
            </a:r>
            <a:endParaRPr lang="en-US" sz="2000" dirty="0"/>
          </a:p>
        </p:txBody>
      </p:sp>
      <p:cxnSp>
        <p:nvCxnSpPr>
          <p:cNvPr id="26" name="Straight Connector 25">
            <a:extLst>
              <a:ext uri="{FF2B5EF4-FFF2-40B4-BE49-F238E27FC236}">
                <a16:creationId xmlns:a16="http://schemas.microsoft.com/office/drawing/2014/main" id="{0C20C515-34E1-8C57-389B-D9C33632A6DE}"/>
              </a:ext>
              <a:ext uri="{C183D7F6-B498-43B3-948B-1728B52AA6E4}">
                <adec:decorative xmlns:adec="http://schemas.microsoft.com/office/drawing/2017/decorative" val="1"/>
              </a:ext>
            </a:extLst>
          </p:cNvPr>
          <p:cNvCxnSpPr>
            <a:cxnSpLocks/>
          </p:cNvCxnSpPr>
          <p:nvPr/>
        </p:nvCxnSpPr>
        <p:spPr>
          <a:xfrm>
            <a:off x="1895893" y="4953656"/>
            <a:ext cx="10080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38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260911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258488" cy="544003"/>
          </a:xfrm>
          <a:prstGeom prst="rect">
            <a:avLst/>
          </a:prstGeom>
          <a:noFill/>
          <a:ln>
            <a:noFill/>
          </a:ln>
        </p:spPr>
        <p:txBody>
          <a:bodyPr wrap="square" lIns="137141" tIns="91427" rIns="91427" bIns="91427" rtlCol="0" anchor="ctr">
            <a:noAutofit/>
          </a:bodyPr>
          <a:lstStyle/>
          <a:p>
            <a:pPr defTabSz="932563">
              <a:spcAft>
                <a:spcPts val="600"/>
              </a:spcAft>
            </a:pPr>
            <a:r>
              <a:rPr lang="en-US" sz="2400" dirty="0">
                <a:solidFill>
                  <a:srgbClr val="1A1A1A"/>
                </a:solidFill>
                <a:latin typeface="Segoe UI Semibold"/>
              </a:rPr>
              <a:t>This module examined the following features related to implementing </a:t>
            </a:r>
            <a:r>
              <a:rPr lang="nn-NO" sz="2400" dirty="0">
                <a:solidFill>
                  <a:srgbClr val="1A1A1A"/>
                </a:solidFill>
                <a:latin typeface="Segoe UI Semibold"/>
              </a:rPr>
              <a:t>Microsoft Defender for Cloud Apps</a:t>
            </a:r>
            <a:r>
              <a:rPr lang="en-US" sz="2400" dirty="0">
                <a:solidFill>
                  <a:srgbClr val="1A1A1A"/>
                </a:solidFill>
                <a:latin typeface="Segoe UI Semibold"/>
              </a:rPr>
              <a:t>:</a:t>
            </a:r>
            <a:endParaRPr lang="en-US" sz="2800" dirty="0">
              <a:solidFill>
                <a:srgbClr val="1A1A1A"/>
              </a:solidFill>
              <a:latin typeface="Segoe UI"/>
            </a:endParaRPr>
          </a:p>
        </p:txBody>
      </p:sp>
      <p:pic>
        <p:nvPicPr>
          <p:cNvPr id="4" name="Picture 3" descr="Icon of a document">
            <a:extLst>
              <a:ext uri="{FF2B5EF4-FFF2-40B4-BE49-F238E27FC236}">
                <a16:creationId xmlns:a16="http://schemas.microsoft.com/office/drawing/2014/main" id="{ED0D21CC-CB6C-42B9-89CC-A3BF51E044AC}"/>
              </a:ext>
            </a:extLst>
          </p:cNvPr>
          <p:cNvPicPr>
            <a:picLocks noChangeAspect="1"/>
          </p:cNvPicPr>
          <p:nvPr/>
        </p:nvPicPr>
        <p:blipFill>
          <a:blip r:embed="rId3"/>
          <a:stretch>
            <a:fillRect/>
          </a:stretch>
        </p:blipFill>
        <p:spPr>
          <a:xfrm>
            <a:off x="581819" y="2253472"/>
            <a:ext cx="637032" cy="637032"/>
          </a:xfrm>
          <a:prstGeom prst="rect">
            <a:avLst/>
          </a:prstGeom>
        </p:spPr>
      </p:pic>
      <p:sp>
        <p:nvSpPr>
          <p:cNvPr id="5" name="TextBox 4">
            <a:extLst>
              <a:ext uri="{FF2B5EF4-FFF2-40B4-BE49-F238E27FC236}">
                <a16:creationId xmlns:a16="http://schemas.microsoft.com/office/drawing/2014/main" id="{DC123E25-54AA-432B-81BC-B85678EE0AA6}"/>
              </a:ext>
            </a:extLst>
          </p:cNvPr>
          <p:cNvSpPr txBox="1"/>
          <p:nvPr/>
        </p:nvSpPr>
        <p:spPr>
          <a:xfrm>
            <a:off x="1414463" y="2233331"/>
            <a:ext cx="7200000" cy="676656"/>
          </a:xfrm>
          <a:prstGeom prst="rect">
            <a:avLst/>
          </a:prstGeom>
          <a:noFill/>
        </p:spPr>
        <p:txBody>
          <a:bodyPr wrap="square" lIns="0" tIns="0" rIns="0" bIns="0" rtlCol="0" anchor="ctr">
            <a:noAutofit/>
          </a:bodyPr>
          <a:lstStyle/>
          <a:p>
            <a:r>
              <a:rPr lang="nn-NO" sz="2000" dirty="0"/>
              <a:t>Microsoft Defender for Cloud Apps </a:t>
            </a:r>
            <a:r>
              <a:rPr lang="en-US" sz="2000" dirty="0"/>
              <a:t>features and functionality</a:t>
            </a:r>
          </a:p>
        </p:txBody>
      </p:sp>
      <p:pic>
        <p:nvPicPr>
          <p:cNvPr id="8" name="Picture 7" descr="Icon of two documents">
            <a:extLst>
              <a:ext uri="{FF2B5EF4-FFF2-40B4-BE49-F238E27FC236}">
                <a16:creationId xmlns:a16="http://schemas.microsoft.com/office/drawing/2014/main" id="{868D734D-B9A5-48CC-8066-6B6C250A70F5}"/>
              </a:ext>
            </a:extLst>
          </p:cNvPr>
          <p:cNvPicPr>
            <a:picLocks noChangeAspect="1"/>
          </p:cNvPicPr>
          <p:nvPr/>
        </p:nvPicPr>
        <p:blipFill>
          <a:blip r:embed="rId4"/>
          <a:stretch>
            <a:fillRect/>
          </a:stretch>
        </p:blipFill>
        <p:spPr>
          <a:xfrm>
            <a:off x="581819" y="3025779"/>
            <a:ext cx="637032" cy="637032"/>
          </a:xfrm>
          <a:prstGeom prst="rect">
            <a:avLst/>
          </a:prstGeom>
        </p:spPr>
      </p:pic>
      <p:sp>
        <p:nvSpPr>
          <p:cNvPr id="11" name="TextBox 10">
            <a:extLst>
              <a:ext uri="{FF2B5EF4-FFF2-40B4-BE49-F238E27FC236}">
                <a16:creationId xmlns:a16="http://schemas.microsoft.com/office/drawing/2014/main" id="{6A996C1C-9386-47C7-A356-77B431FAC172}"/>
              </a:ext>
            </a:extLst>
          </p:cNvPr>
          <p:cNvSpPr txBox="1"/>
          <p:nvPr/>
        </p:nvSpPr>
        <p:spPr>
          <a:xfrm>
            <a:off x="1414463" y="3005159"/>
            <a:ext cx="7200000" cy="676656"/>
          </a:xfrm>
          <a:prstGeom prst="rect">
            <a:avLst/>
          </a:prstGeom>
          <a:noFill/>
        </p:spPr>
        <p:txBody>
          <a:bodyPr wrap="square" lIns="0" tIns="0" rIns="0" bIns="0" rtlCol="0" anchor="ctr">
            <a:noAutofit/>
          </a:bodyPr>
          <a:lstStyle/>
          <a:p>
            <a:r>
              <a:rPr lang="en-US" sz="2000" dirty="0"/>
              <a:t>Deploying </a:t>
            </a:r>
            <a:r>
              <a:rPr lang="nn-NO" sz="2000" dirty="0"/>
              <a:t>Microsoft Defender for Cloud Apps</a:t>
            </a:r>
            <a:endParaRPr lang="en-US" sz="2000" dirty="0"/>
          </a:p>
        </p:txBody>
      </p:sp>
      <p:pic>
        <p:nvPicPr>
          <p:cNvPr id="13" name="Picture 12" descr="Icon of a wrench">
            <a:extLst>
              <a:ext uri="{FF2B5EF4-FFF2-40B4-BE49-F238E27FC236}">
                <a16:creationId xmlns:a16="http://schemas.microsoft.com/office/drawing/2014/main" id="{C3BA1824-04FE-4FFF-9FE7-5AE308D82641}"/>
              </a:ext>
            </a:extLst>
          </p:cNvPr>
          <p:cNvPicPr>
            <a:picLocks noChangeAspect="1"/>
          </p:cNvPicPr>
          <p:nvPr/>
        </p:nvPicPr>
        <p:blipFill>
          <a:blip r:embed="rId5"/>
          <a:stretch>
            <a:fillRect/>
          </a:stretch>
        </p:blipFill>
        <p:spPr>
          <a:xfrm>
            <a:off x="579438" y="3796865"/>
            <a:ext cx="637032" cy="638556"/>
          </a:xfrm>
          <a:prstGeom prst="rect">
            <a:avLst/>
          </a:prstGeom>
        </p:spPr>
      </p:pic>
      <p:sp>
        <p:nvSpPr>
          <p:cNvPr id="15" name="TextBox 14">
            <a:extLst>
              <a:ext uri="{FF2B5EF4-FFF2-40B4-BE49-F238E27FC236}">
                <a16:creationId xmlns:a16="http://schemas.microsoft.com/office/drawing/2014/main" id="{F896F097-13FB-4BF7-83B2-0F5199A42FC9}"/>
              </a:ext>
            </a:extLst>
          </p:cNvPr>
          <p:cNvSpPr txBox="1"/>
          <p:nvPr/>
        </p:nvSpPr>
        <p:spPr>
          <a:xfrm>
            <a:off x="1414463" y="3777815"/>
            <a:ext cx="7200000" cy="676656"/>
          </a:xfrm>
          <a:prstGeom prst="rect">
            <a:avLst/>
          </a:prstGeom>
          <a:noFill/>
        </p:spPr>
        <p:txBody>
          <a:bodyPr wrap="square" lIns="0" tIns="0" rIns="0" bIns="0" rtlCol="0" anchor="ctr">
            <a:noAutofit/>
          </a:bodyPr>
          <a:lstStyle/>
          <a:p>
            <a:r>
              <a:rPr lang="en-US" sz="2000" dirty="0"/>
              <a:t>Controlling your Cloud Apps with Policies</a:t>
            </a:r>
          </a:p>
        </p:txBody>
      </p:sp>
      <p:pic>
        <p:nvPicPr>
          <p:cNvPr id="21" name="Picture 20" descr="Icon of screen with gear">
            <a:extLst>
              <a:ext uri="{FF2B5EF4-FFF2-40B4-BE49-F238E27FC236}">
                <a16:creationId xmlns:a16="http://schemas.microsoft.com/office/drawing/2014/main" id="{8469E297-3439-4057-BEC4-72B5E54E9799}"/>
              </a:ext>
            </a:extLst>
          </p:cNvPr>
          <p:cNvPicPr>
            <a:picLocks noChangeAspect="1"/>
          </p:cNvPicPr>
          <p:nvPr/>
        </p:nvPicPr>
        <p:blipFill>
          <a:blip r:embed="rId6"/>
          <a:stretch>
            <a:fillRect/>
          </a:stretch>
        </p:blipFill>
        <p:spPr>
          <a:xfrm>
            <a:off x="579438" y="5504589"/>
            <a:ext cx="637032" cy="637032"/>
          </a:xfrm>
          <a:prstGeom prst="rect">
            <a:avLst/>
          </a:prstGeom>
        </p:spPr>
      </p:pic>
      <p:sp>
        <p:nvSpPr>
          <p:cNvPr id="23" name="TextBox 22">
            <a:extLst>
              <a:ext uri="{FF2B5EF4-FFF2-40B4-BE49-F238E27FC236}">
                <a16:creationId xmlns:a16="http://schemas.microsoft.com/office/drawing/2014/main" id="{EB13B4AF-FA37-44BA-9748-A3CC22DE2CE2}"/>
              </a:ext>
            </a:extLst>
          </p:cNvPr>
          <p:cNvSpPr txBox="1"/>
          <p:nvPr/>
        </p:nvSpPr>
        <p:spPr>
          <a:xfrm>
            <a:off x="1414463" y="5494937"/>
            <a:ext cx="7200000" cy="656844"/>
          </a:xfrm>
          <a:prstGeom prst="rect">
            <a:avLst/>
          </a:prstGeom>
          <a:noFill/>
        </p:spPr>
        <p:txBody>
          <a:bodyPr wrap="square" lIns="0" tIns="0" rIns="0" bIns="0" rtlCol="0" anchor="ctr">
            <a:noAutofit/>
          </a:bodyPr>
          <a:lstStyle/>
          <a:p>
            <a:r>
              <a:rPr lang="en-US" sz="2000" dirty="0"/>
              <a:t>Troubleshooting </a:t>
            </a:r>
            <a:r>
              <a:rPr lang="nn-NO" sz="2000" dirty="0"/>
              <a:t>Microsoft Defender for Cloud Apps</a:t>
            </a:r>
            <a:endParaRPr lang="en-US" sz="2000" dirty="0"/>
          </a:p>
        </p:txBody>
      </p:sp>
      <p:grpSp>
        <p:nvGrpSpPr>
          <p:cNvPr id="2" name="Group 1" descr="Icon of gear">
            <a:extLst>
              <a:ext uri="{FF2B5EF4-FFF2-40B4-BE49-F238E27FC236}">
                <a16:creationId xmlns:a16="http://schemas.microsoft.com/office/drawing/2014/main" id="{4728161D-2A1C-3A25-14B3-B9C265F7626F}"/>
              </a:ext>
            </a:extLst>
          </p:cNvPr>
          <p:cNvGrpSpPr/>
          <p:nvPr/>
        </p:nvGrpSpPr>
        <p:grpSpPr>
          <a:xfrm>
            <a:off x="575667" y="4594151"/>
            <a:ext cx="640080" cy="640080"/>
            <a:chOff x="9134167" y="1017831"/>
            <a:chExt cx="780288" cy="781812"/>
          </a:xfrm>
        </p:grpSpPr>
        <p:pic>
          <p:nvPicPr>
            <p:cNvPr id="3" name="Picture 2">
              <a:extLst>
                <a:ext uri="{FF2B5EF4-FFF2-40B4-BE49-F238E27FC236}">
                  <a16:creationId xmlns:a16="http://schemas.microsoft.com/office/drawing/2014/main" id="{92A3F1AB-078A-E66C-5B3B-AEE641A30251}"/>
                </a:ext>
              </a:extLst>
            </p:cNvPr>
            <p:cNvPicPr>
              <a:picLocks noChangeAspect="1"/>
            </p:cNvPicPr>
            <p:nvPr/>
          </p:nvPicPr>
          <p:blipFill>
            <a:blip r:embed="rId7"/>
            <a:stretch>
              <a:fillRect/>
            </a:stretch>
          </p:blipFill>
          <p:spPr>
            <a:xfrm>
              <a:off x="9134167" y="1017831"/>
              <a:ext cx="780288" cy="781812"/>
            </a:xfrm>
            <a:prstGeom prst="rect">
              <a:avLst/>
            </a:prstGeom>
          </p:spPr>
        </p:pic>
        <p:pic>
          <p:nvPicPr>
            <p:cNvPr id="6" name="Picture 5" descr="Icon of gear">
              <a:extLst>
                <a:ext uri="{FF2B5EF4-FFF2-40B4-BE49-F238E27FC236}">
                  <a16:creationId xmlns:a16="http://schemas.microsoft.com/office/drawing/2014/main" id="{5A72DC20-FC4F-26BF-8443-75DE6DE7AA9F}"/>
                </a:ext>
              </a:extLst>
            </p:cNvPr>
            <p:cNvPicPr>
              <a:picLocks noChangeAspect="1"/>
            </p:cNvPicPr>
            <p:nvPr/>
          </p:nvPicPr>
          <p:blipFill>
            <a:blip r:embed="rId8"/>
            <a:stretch>
              <a:fillRect/>
            </a:stretch>
          </p:blipFill>
          <p:spPr>
            <a:xfrm>
              <a:off x="9321111" y="1205537"/>
              <a:ext cx="406400" cy="406400"/>
            </a:xfrm>
            <a:prstGeom prst="rect">
              <a:avLst/>
            </a:prstGeom>
          </p:spPr>
        </p:pic>
      </p:grpSp>
      <p:sp>
        <p:nvSpPr>
          <p:cNvPr id="10" name="TextBox 9">
            <a:extLst>
              <a:ext uri="{FF2B5EF4-FFF2-40B4-BE49-F238E27FC236}">
                <a16:creationId xmlns:a16="http://schemas.microsoft.com/office/drawing/2014/main" id="{24F172C4-2C68-C5B8-0221-12595C2211D3}"/>
              </a:ext>
            </a:extLst>
          </p:cNvPr>
          <p:cNvSpPr txBox="1"/>
          <p:nvPr/>
        </p:nvSpPr>
        <p:spPr>
          <a:xfrm>
            <a:off x="1414462" y="4600857"/>
            <a:ext cx="8156257" cy="656844"/>
          </a:xfrm>
          <a:prstGeom prst="rect">
            <a:avLst/>
          </a:prstGeom>
          <a:noFill/>
        </p:spPr>
        <p:txBody>
          <a:bodyPr wrap="square" lIns="0" tIns="0" rIns="0" bIns="0" rtlCol="0" anchor="ctr">
            <a:noAutofit/>
          </a:bodyPr>
          <a:lstStyle/>
          <a:p>
            <a:r>
              <a:rPr lang="en-US" sz="2000" dirty="0"/>
              <a:t>Configuring Cloud Discovery in </a:t>
            </a:r>
            <a:r>
              <a:rPr lang="nn-NO" sz="2000" dirty="0"/>
              <a:t>Microsoft Defender for Cloud Apps</a:t>
            </a:r>
            <a:endParaRPr lang="en-US" sz="2000" dirty="0"/>
          </a:p>
        </p:txBody>
      </p:sp>
    </p:spTree>
    <p:extLst>
      <p:ext uri="{BB962C8B-B14F-4D97-AF65-F5344CB8AC3E}">
        <p14:creationId xmlns:p14="http://schemas.microsoft.com/office/powerpoint/2010/main" val="381393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066376"/>
            <a:ext cx="9169348" cy="861774"/>
          </a:xfrm>
        </p:spPr>
        <p:txBody>
          <a:bodyPr/>
          <a:lstStyle/>
          <a:p>
            <a:pPr>
              <a:lnSpc>
                <a:spcPct val="100000"/>
              </a:lnSpc>
            </a:pPr>
            <a:r>
              <a:rPr lang="en-US" spc="0" dirty="0"/>
              <a:t>Module 3: Implement endpoint protection by using Microsoft Defender for Endpoint</a:t>
            </a:r>
          </a:p>
        </p:txBody>
      </p:sp>
      <p:pic>
        <p:nvPicPr>
          <p:cNvPr id="4" name="Picture 3" descr="Icon of gear">
            <a:extLst>
              <a:ext uri="{FF2B5EF4-FFF2-40B4-BE49-F238E27FC236}">
                <a16:creationId xmlns:a16="http://schemas.microsoft.com/office/drawing/2014/main" id="{B6E1CB24-E17E-416B-87C4-80179693F3A5}"/>
              </a:ext>
            </a:extLst>
          </p:cNvPr>
          <p:cNvPicPr>
            <a:picLocks noChangeAspect="1"/>
          </p:cNvPicPr>
          <p:nvPr/>
        </p:nvPicPr>
        <p:blipFill>
          <a:blip r:embed="rId3"/>
          <a:stretch>
            <a:fillRect/>
          </a:stretch>
        </p:blipFill>
        <p:spPr>
          <a:xfrm>
            <a:off x="10471581" y="3072347"/>
            <a:ext cx="849829" cy="849829"/>
          </a:xfrm>
          <a:prstGeom prst="rect">
            <a:avLst/>
          </a:prstGeom>
        </p:spPr>
      </p:pic>
    </p:spTree>
    <p:extLst>
      <p:ext uri="{BB962C8B-B14F-4D97-AF65-F5344CB8AC3E}">
        <p14:creationId xmlns:p14="http://schemas.microsoft.com/office/powerpoint/2010/main" val="351538510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a:t>
            </a:r>
          </a:p>
        </p:txBody>
      </p:sp>
      <p:sp>
        <p:nvSpPr>
          <p:cNvPr id="7" name="TextBox 6">
            <a:extLst>
              <a:ext uri="{FF2B5EF4-FFF2-40B4-BE49-F238E27FC236}">
                <a16:creationId xmlns:a16="http://schemas.microsoft.com/office/drawing/2014/main" id="{DF5DA6C3-D262-418A-87C0-B6895664C675}"/>
              </a:ext>
            </a:extLst>
          </p:cNvPr>
          <p:cNvSpPr txBox="1"/>
          <p:nvPr/>
        </p:nvSpPr>
        <p:spPr>
          <a:xfrm>
            <a:off x="600058" y="1246404"/>
            <a:ext cx="6257941" cy="1231106"/>
          </a:xfrm>
          <a:prstGeom prst="rect">
            <a:avLst/>
          </a:prstGeom>
          <a:noFill/>
        </p:spPr>
        <p:txBody>
          <a:bodyPr wrap="square" lIns="0" tIns="0" rIns="0" bIns="0" rtlCol="0">
            <a:spAutoFit/>
          </a:bodyPr>
          <a:lstStyle/>
          <a:p>
            <a:pPr>
              <a:spcBef>
                <a:spcPts val="1800"/>
              </a:spcBef>
            </a:pPr>
            <a:r>
              <a:rPr lang="en-US" sz="2000" dirty="0">
                <a:solidFill>
                  <a:schemeClr val="accent1"/>
                </a:solidFill>
                <a:latin typeface="+mj-lt"/>
              </a:rPr>
              <a:t>This module examines the following key features of Microsoft Defender for Endpoint, which is an industry-leading, cloud-powered endpoint security solution:</a:t>
            </a:r>
          </a:p>
        </p:txBody>
      </p:sp>
      <p:pic>
        <p:nvPicPr>
          <p:cNvPr id="8" name="Picture 7" descr="Icon of a document">
            <a:extLst>
              <a:ext uri="{FF2B5EF4-FFF2-40B4-BE49-F238E27FC236}">
                <a16:creationId xmlns:a16="http://schemas.microsoft.com/office/drawing/2014/main" id="{2E2D4F99-C322-4A64-9829-559020468A51}"/>
              </a:ext>
            </a:extLst>
          </p:cNvPr>
          <p:cNvPicPr>
            <a:picLocks noChangeAspect="1"/>
          </p:cNvPicPr>
          <p:nvPr/>
        </p:nvPicPr>
        <p:blipFill>
          <a:blip r:embed="rId3"/>
          <a:stretch>
            <a:fillRect/>
          </a:stretch>
        </p:blipFill>
        <p:spPr>
          <a:xfrm>
            <a:off x="581819" y="2553718"/>
            <a:ext cx="637032" cy="637032"/>
          </a:xfrm>
          <a:prstGeom prst="rect">
            <a:avLst/>
          </a:prstGeom>
        </p:spPr>
      </p:pic>
      <p:sp>
        <p:nvSpPr>
          <p:cNvPr id="9" name="TextBox 8">
            <a:extLst>
              <a:ext uri="{FF2B5EF4-FFF2-40B4-BE49-F238E27FC236}">
                <a16:creationId xmlns:a16="http://schemas.microsoft.com/office/drawing/2014/main" id="{67608FEC-1B91-4017-9ED6-CDB85AAC5113}"/>
              </a:ext>
            </a:extLst>
          </p:cNvPr>
          <p:cNvSpPr txBox="1"/>
          <p:nvPr/>
        </p:nvSpPr>
        <p:spPr>
          <a:xfrm>
            <a:off x="1414463" y="2533577"/>
            <a:ext cx="5259388" cy="676656"/>
          </a:xfrm>
          <a:prstGeom prst="rect">
            <a:avLst/>
          </a:prstGeom>
          <a:noFill/>
        </p:spPr>
        <p:txBody>
          <a:bodyPr wrap="square" lIns="0" tIns="0" rIns="0" bIns="0" rtlCol="0" anchor="ctr">
            <a:noAutofit/>
          </a:bodyPr>
          <a:lstStyle/>
          <a:p>
            <a:r>
              <a:rPr lang="nn-NO" dirty="0"/>
              <a:t>Threat and vulnerability management</a:t>
            </a:r>
            <a:endParaRPr lang="en-US" dirty="0"/>
          </a:p>
        </p:txBody>
      </p:sp>
      <p:cxnSp>
        <p:nvCxnSpPr>
          <p:cNvPr id="10" name="Straight Connector 9">
            <a:extLst>
              <a:ext uri="{FF2B5EF4-FFF2-40B4-BE49-F238E27FC236}">
                <a16:creationId xmlns:a16="http://schemas.microsoft.com/office/drawing/2014/main" id="{CD2E3642-D979-4AFC-A910-653B4AEA4D26}"/>
              </a:ext>
              <a:ext uri="{C183D7F6-B498-43B3-948B-1728B52AA6E4}">
                <adec:decorative xmlns:adec="http://schemas.microsoft.com/office/drawing/2017/decorative" val="1"/>
              </a:ext>
            </a:extLst>
          </p:cNvPr>
          <p:cNvCxnSpPr>
            <a:cxnSpLocks/>
          </p:cNvCxnSpPr>
          <p:nvPr/>
        </p:nvCxnSpPr>
        <p:spPr>
          <a:xfrm>
            <a:off x="1414463" y="3258026"/>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descr="Icon of two documents">
            <a:extLst>
              <a:ext uri="{FF2B5EF4-FFF2-40B4-BE49-F238E27FC236}">
                <a16:creationId xmlns:a16="http://schemas.microsoft.com/office/drawing/2014/main" id="{1CBED0BE-3106-4C02-B64D-A8610E892862}"/>
              </a:ext>
            </a:extLst>
          </p:cNvPr>
          <p:cNvPicPr>
            <a:picLocks noChangeAspect="1"/>
          </p:cNvPicPr>
          <p:nvPr/>
        </p:nvPicPr>
        <p:blipFill>
          <a:blip r:embed="rId4"/>
          <a:stretch>
            <a:fillRect/>
          </a:stretch>
        </p:blipFill>
        <p:spPr>
          <a:xfrm>
            <a:off x="581819" y="3326025"/>
            <a:ext cx="637032" cy="637032"/>
          </a:xfrm>
          <a:prstGeom prst="rect">
            <a:avLst/>
          </a:prstGeom>
        </p:spPr>
      </p:pic>
      <p:sp>
        <p:nvSpPr>
          <p:cNvPr id="12" name="TextBox 11">
            <a:extLst>
              <a:ext uri="{FF2B5EF4-FFF2-40B4-BE49-F238E27FC236}">
                <a16:creationId xmlns:a16="http://schemas.microsoft.com/office/drawing/2014/main" id="{5B2393D3-ED02-4A1F-BA08-7B2E6DBAD4B8}"/>
              </a:ext>
            </a:extLst>
          </p:cNvPr>
          <p:cNvSpPr txBox="1"/>
          <p:nvPr/>
        </p:nvSpPr>
        <p:spPr>
          <a:xfrm>
            <a:off x="1414463" y="3305405"/>
            <a:ext cx="5259388" cy="676656"/>
          </a:xfrm>
          <a:prstGeom prst="rect">
            <a:avLst/>
          </a:prstGeom>
          <a:noFill/>
        </p:spPr>
        <p:txBody>
          <a:bodyPr wrap="square" lIns="0" tIns="0" rIns="0" bIns="0" rtlCol="0" anchor="ctr">
            <a:noAutofit/>
          </a:bodyPr>
          <a:lstStyle/>
          <a:p>
            <a:r>
              <a:rPr lang="en-US" dirty="0"/>
              <a:t>Attack surface reduction</a:t>
            </a:r>
          </a:p>
        </p:txBody>
      </p:sp>
      <p:cxnSp>
        <p:nvCxnSpPr>
          <p:cNvPr id="13" name="Straight Connector 12">
            <a:extLst>
              <a:ext uri="{FF2B5EF4-FFF2-40B4-BE49-F238E27FC236}">
                <a16:creationId xmlns:a16="http://schemas.microsoft.com/office/drawing/2014/main" id="{860E0AB8-8F38-49D5-801C-E17A68EBF417}"/>
              </a:ext>
              <a:ext uri="{C183D7F6-B498-43B3-948B-1728B52AA6E4}">
                <adec:decorative xmlns:adec="http://schemas.microsoft.com/office/drawing/2017/decorative" val="1"/>
              </a:ext>
            </a:extLst>
          </p:cNvPr>
          <p:cNvCxnSpPr>
            <a:cxnSpLocks/>
          </p:cNvCxnSpPr>
          <p:nvPr/>
        </p:nvCxnSpPr>
        <p:spPr>
          <a:xfrm>
            <a:off x="1414463" y="4030268"/>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descr="Icon of a wrench">
            <a:extLst>
              <a:ext uri="{FF2B5EF4-FFF2-40B4-BE49-F238E27FC236}">
                <a16:creationId xmlns:a16="http://schemas.microsoft.com/office/drawing/2014/main" id="{5E2BD31F-3E84-41FA-9F76-D2B141B9A4B8}"/>
              </a:ext>
            </a:extLst>
          </p:cNvPr>
          <p:cNvPicPr>
            <a:picLocks noChangeAspect="1"/>
          </p:cNvPicPr>
          <p:nvPr/>
        </p:nvPicPr>
        <p:blipFill>
          <a:blip r:embed="rId5"/>
          <a:stretch>
            <a:fillRect/>
          </a:stretch>
        </p:blipFill>
        <p:spPr>
          <a:xfrm>
            <a:off x="579438" y="4097111"/>
            <a:ext cx="637032" cy="638556"/>
          </a:xfrm>
          <a:prstGeom prst="rect">
            <a:avLst/>
          </a:prstGeom>
        </p:spPr>
      </p:pic>
      <p:sp>
        <p:nvSpPr>
          <p:cNvPr id="15" name="TextBox 14">
            <a:extLst>
              <a:ext uri="{FF2B5EF4-FFF2-40B4-BE49-F238E27FC236}">
                <a16:creationId xmlns:a16="http://schemas.microsoft.com/office/drawing/2014/main" id="{98A78F78-9D11-4FEF-8C21-59BA1542C08D}"/>
              </a:ext>
            </a:extLst>
          </p:cNvPr>
          <p:cNvSpPr txBox="1"/>
          <p:nvPr/>
        </p:nvSpPr>
        <p:spPr>
          <a:xfrm>
            <a:off x="1414463" y="4078061"/>
            <a:ext cx="5259388" cy="676656"/>
          </a:xfrm>
          <a:prstGeom prst="rect">
            <a:avLst/>
          </a:prstGeom>
          <a:noFill/>
        </p:spPr>
        <p:txBody>
          <a:bodyPr wrap="square" lIns="0" tIns="0" rIns="0" bIns="0" rtlCol="0" anchor="ctr">
            <a:noAutofit/>
          </a:bodyPr>
          <a:lstStyle/>
          <a:p>
            <a:r>
              <a:rPr lang="en-US" dirty="0"/>
              <a:t>Next generation protection</a:t>
            </a:r>
          </a:p>
        </p:txBody>
      </p:sp>
      <p:cxnSp>
        <p:nvCxnSpPr>
          <p:cNvPr id="16" name="Straight Connector 15">
            <a:extLst>
              <a:ext uri="{FF2B5EF4-FFF2-40B4-BE49-F238E27FC236}">
                <a16:creationId xmlns:a16="http://schemas.microsoft.com/office/drawing/2014/main" id="{80E3F541-8416-4157-8DD2-D542335D09AC}"/>
              </a:ext>
              <a:ext uri="{C183D7F6-B498-43B3-948B-1728B52AA6E4}">
                <adec:decorative xmlns:adec="http://schemas.microsoft.com/office/drawing/2017/decorative" val="1"/>
              </a:ext>
            </a:extLst>
          </p:cNvPr>
          <p:cNvCxnSpPr>
            <a:cxnSpLocks/>
          </p:cNvCxnSpPr>
          <p:nvPr/>
        </p:nvCxnSpPr>
        <p:spPr>
          <a:xfrm>
            <a:off x="1414463" y="4802510"/>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2" name="Picture 21" descr="Icon of screen with gear">
            <a:extLst>
              <a:ext uri="{FF2B5EF4-FFF2-40B4-BE49-F238E27FC236}">
                <a16:creationId xmlns:a16="http://schemas.microsoft.com/office/drawing/2014/main" id="{71544651-C63A-4500-B0CB-AB6649426222}"/>
              </a:ext>
            </a:extLst>
          </p:cNvPr>
          <p:cNvPicPr>
            <a:picLocks noChangeAspect="1"/>
          </p:cNvPicPr>
          <p:nvPr/>
        </p:nvPicPr>
        <p:blipFill>
          <a:blip r:embed="rId6"/>
          <a:stretch>
            <a:fillRect/>
          </a:stretch>
        </p:blipFill>
        <p:spPr>
          <a:xfrm>
            <a:off x="579438" y="4870115"/>
            <a:ext cx="637032" cy="637032"/>
          </a:xfrm>
          <a:prstGeom prst="rect">
            <a:avLst/>
          </a:prstGeom>
        </p:spPr>
      </p:pic>
      <p:sp>
        <p:nvSpPr>
          <p:cNvPr id="19" name="TextBox 18">
            <a:extLst>
              <a:ext uri="{FF2B5EF4-FFF2-40B4-BE49-F238E27FC236}">
                <a16:creationId xmlns:a16="http://schemas.microsoft.com/office/drawing/2014/main" id="{B0B8E070-3221-4506-B1B0-4F8E6673FADD}"/>
              </a:ext>
            </a:extLst>
          </p:cNvPr>
          <p:cNvSpPr txBox="1"/>
          <p:nvPr/>
        </p:nvSpPr>
        <p:spPr>
          <a:xfrm>
            <a:off x="1414463" y="4850303"/>
            <a:ext cx="5259388" cy="676656"/>
          </a:xfrm>
          <a:prstGeom prst="rect">
            <a:avLst/>
          </a:prstGeom>
          <a:noFill/>
        </p:spPr>
        <p:txBody>
          <a:bodyPr wrap="square" lIns="0" tIns="0" rIns="0" bIns="0" rtlCol="0" anchor="ctr">
            <a:noAutofit/>
          </a:bodyPr>
          <a:lstStyle/>
          <a:p>
            <a:r>
              <a:rPr lang="en-US" dirty="0"/>
              <a:t>Endpoint detection and response</a:t>
            </a:r>
          </a:p>
        </p:txBody>
      </p:sp>
      <p:cxnSp>
        <p:nvCxnSpPr>
          <p:cNvPr id="3" name="Straight Connector 2">
            <a:extLst>
              <a:ext uri="{FF2B5EF4-FFF2-40B4-BE49-F238E27FC236}">
                <a16:creationId xmlns:a16="http://schemas.microsoft.com/office/drawing/2014/main" id="{1FD4E2AF-8B77-1105-8F8B-D2BCD99707E0}"/>
              </a:ext>
              <a:ext uri="{C183D7F6-B498-43B3-948B-1728B52AA6E4}">
                <adec:decorative xmlns:adec="http://schemas.microsoft.com/office/drawing/2017/decorative" val="1"/>
              </a:ext>
            </a:extLst>
          </p:cNvPr>
          <p:cNvCxnSpPr>
            <a:cxnSpLocks/>
          </p:cNvCxnSpPr>
          <p:nvPr/>
        </p:nvCxnSpPr>
        <p:spPr>
          <a:xfrm>
            <a:off x="1414463" y="5593802"/>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5826C9-33CD-22A8-CD34-488FBBD01480}"/>
              </a:ext>
            </a:extLst>
          </p:cNvPr>
          <p:cNvSpPr txBox="1"/>
          <p:nvPr/>
        </p:nvSpPr>
        <p:spPr>
          <a:xfrm>
            <a:off x="1414463" y="5641595"/>
            <a:ext cx="5259388" cy="676656"/>
          </a:xfrm>
          <a:prstGeom prst="rect">
            <a:avLst/>
          </a:prstGeom>
          <a:noFill/>
        </p:spPr>
        <p:txBody>
          <a:bodyPr wrap="square" lIns="0" tIns="0" rIns="0" bIns="0" rtlCol="0" anchor="ctr">
            <a:noAutofit/>
          </a:bodyPr>
          <a:lstStyle/>
          <a:p>
            <a:r>
              <a:rPr lang="en-US" dirty="0"/>
              <a:t>Auto investigation and remediation</a:t>
            </a:r>
          </a:p>
        </p:txBody>
      </p:sp>
      <p:pic>
        <p:nvPicPr>
          <p:cNvPr id="21" name="Picture 20" descr="Icon of three rectangles with a check mark at each end">
            <a:extLst>
              <a:ext uri="{FF2B5EF4-FFF2-40B4-BE49-F238E27FC236}">
                <a16:creationId xmlns:a16="http://schemas.microsoft.com/office/drawing/2014/main" id="{395AB6AB-A35C-93DD-5AC9-BFE8B1DFFC9C}"/>
              </a:ext>
            </a:extLst>
          </p:cNvPr>
          <p:cNvPicPr>
            <a:picLocks noChangeAspect="1"/>
          </p:cNvPicPr>
          <p:nvPr/>
        </p:nvPicPr>
        <p:blipFill>
          <a:blip r:embed="rId7"/>
          <a:stretch>
            <a:fillRect/>
          </a:stretch>
        </p:blipFill>
        <p:spPr>
          <a:xfrm>
            <a:off x="579270" y="5641595"/>
            <a:ext cx="637200" cy="637200"/>
          </a:xfrm>
          <a:prstGeom prst="rect">
            <a:avLst/>
          </a:prstGeom>
        </p:spPr>
      </p:pic>
    </p:spTree>
    <p:extLst>
      <p:ext uri="{BB962C8B-B14F-4D97-AF65-F5344CB8AC3E}">
        <p14:creationId xmlns:p14="http://schemas.microsoft.com/office/powerpoint/2010/main" val="2023781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Microsoft Defender for Endpoint</a:t>
            </a:r>
          </a:p>
        </p:txBody>
      </p:sp>
      <p:sp>
        <p:nvSpPr>
          <p:cNvPr id="2" name="Rectangle 1">
            <a:extLst>
              <a:ext uri="{FF2B5EF4-FFF2-40B4-BE49-F238E27FC236}">
                <a16:creationId xmlns:a16="http://schemas.microsoft.com/office/drawing/2014/main" id="{A619BCA1-5DE8-42AD-B66B-93CBA9926D96}"/>
              </a:ext>
              <a:ext uri="{C183D7F6-B498-43B3-948B-1728B52AA6E4}">
                <adec:decorative xmlns:adec="http://schemas.microsoft.com/office/drawing/2017/decorative" val="1"/>
              </a:ext>
            </a:extLst>
          </p:cNvPr>
          <p:cNvSpPr/>
          <p:nvPr/>
        </p:nvSpPr>
        <p:spPr bwMode="auto">
          <a:xfrm>
            <a:off x="596953" y="3377902"/>
            <a:ext cx="11455370" cy="3500418"/>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Diagram showing the key services provided by Microsoft Defender for Endpoint, which is a service of Microsoft 365 Defender.">
            <a:extLst>
              <a:ext uri="{FF2B5EF4-FFF2-40B4-BE49-F238E27FC236}">
                <a16:creationId xmlns:a16="http://schemas.microsoft.com/office/drawing/2014/main" id="{A83E9B7C-31C9-6D6B-1142-02F374A4C99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54933" y="3445692"/>
            <a:ext cx="10250052" cy="3361508"/>
          </a:xfrm>
          <a:prstGeom prst="rect">
            <a:avLst/>
          </a:prstGeom>
        </p:spPr>
      </p:pic>
      <p:sp>
        <p:nvSpPr>
          <p:cNvPr id="6" name="TextBox 5">
            <a:extLst>
              <a:ext uri="{FF2B5EF4-FFF2-40B4-BE49-F238E27FC236}">
                <a16:creationId xmlns:a16="http://schemas.microsoft.com/office/drawing/2014/main" id="{C4F94759-E0E1-79CA-B106-AAC44564E425}"/>
              </a:ext>
              <a:ext uri="{C183D7F6-B498-43B3-948B-1728B52AA6E4}">
                <adec:decorative xmlns:adec="http://schemas.microsoft.com/office/drawing/2017/decorative" val="0"/>
              </a:ext>
            </a:extLst>
          </p:cNvPr>
          <p:cNvSpPr txBox="1"/>
          <p:nvPr/>
        </p:nvSpPr>
        <p:spPr>
          <a:xfrm>
            <a:off x="596953" y="1272276"/>
            <a:ext cx="5638798" cy="1945199"/>
          </a:xfrm>
          <a:prstGeom prst="rect">
            <a:avLst/>
          </a:prstGeom>
          <a:solidFill>
            <a:schemeClr val="bg1">
              <a:lumMod val="95000"/>
            </a:schemeClr>
          </a:solidFill>
          <a:ln>
            <a:noFill/>
          </a:ln>
        </p:spPr>
        <p:txBody>
          <a:bodyPr wrap="square" lIns="137160" tIns="91440" rIns="137160" bIns="91440" rtlCol="0" anchor="t">
            <a:noAutofit/>
          </a:bodyPr>
          <a:lstStyle/>
          <a:p>
            <a:pPr algn="l"/>
            <a:r>
              <a:rPr lang="en-US" sz="2000" dirty="0">
                <a:latin typeface="+mj-lt"/>
                <a:cs typeface="Segoe UI Semilight" panose="020B0402040204020203" pitchFamily="34" charset="0"/>
              </a:rPr>
              <a:t>Combination of technologies:</a:t>
            </a:r>
            <a:endParaRPr lang="en-US" dirty="0">
              <a:cs typeface="Segoe UI Semilight" panose="020B0402040204020203" pitchFamily="34" charset="0"/>
            </a:endParaRPr>
          </a:p>
          <a:p>
            <a:pPr marL="342900" indent="-342900" algn="l">
              <a:spcBef>
                <a:spcPts val="600"/>
              </a:spcBef>
              <a:buFont typeface="Arial" panose="020B0604020202020204" pitchFamily="34" charset="0"/>
              <a:buChar char="•"/>
            </a:pPr>
            <a:r>
              <a:rPr lang="en-US" dirty="0">
                <a:cs typeface="Segoe UI Semilight" panose="020B0402040204020203" pitchFamily="34" charset="0"/>
              </a:rPr>
              <a:t>Endpoint behavioral sensors</a:t>
            </a:r>
          </a:p>
          <a:p>
            <a:pPr marL="342900" indent="-342900" algn="l">
              <a:spcBef>
                <a:spcPts val="600"/>
              </a:spcBef>
              <a:buFont typeface="Arial" panose="020B0604020202020204" pitchFamily="34" charset="0"/>
              <a:buChar char="•"/>
            </a:pPr>
            <a:r>
              <a:rPr lang="en-US" dirty="0">
                <a:cs typeface="Segoe UI Semilight" panose="020B0402040204020203" pitchFamily="34" charset="0"/>
              </a:rPr>
              <a:t>Cloud security analytics</a:t>
            </a:r>
          </a:p>
          <a:p>
            <a:pPr marL="342900" indent="-342900" algn="l">
              <a:spcBef>
                <a:spcPts val="600"/>
              </a:spcBef>
              <a:buFont typeface="Arial" panose="020B0604020202020204" pitchFamily="34" charset="0"/>
              <a:buChar char="•"/>
            </a:pPr>
            <a:r>
              <a:rPr lang="en-US" dirty="0">
                <a:cs typeface="Segoe UI Semilight" panose="020B0402040204020203" pitchFamily="34" charset="0"/>
              </a:rPr>
              <a:t>Threat intelligence</a:t>
            </a:r>
            <a:endParaRPr lang="en-US" sz="1400" dirty="0">
              <a:cs typeface="Segoe UI Semilight" panose="020B0402040204020203" pitchFamily="34" charset="0"/>
            </a:endParaRPr>
          </a:p>
        </p:txBody>
      </p:sp>
      <p:sp>
        <p:nvSpPr>
          <p:cNvPr id="8" name="TextBox 7">
            <a:extLst>
              <a:ext uri="{FF2B5EF4-FFF2-40B4-BE49-F238E27FC236}">
                <a16:creationId xmlns:a16="http://schemas.microsoft.com/office/drawing/2014/main" id="{91E2EEEC-D1C1-9C53-79DF-B60AEC661F75}"/>
              </a:ext>
              <a:ext uri="{C183D7F6-B498-43B3-948B-1728B52AA6E4}">
                <adec:decorative xmlns:adec="http://schemas.microsoft.com/office/drawing/2017/decorative" val="0"/>
              </a:ext>
            </a:extLst>
          </p:cNvPr>
          <p:cNvSpPr txBox="1"/>
          <p:nvPr/>
        </p:nvSpPr>
        <p:spPr>
          <a:xfrm>
            <a:off x="6413524" y="1272276"/>
            <a:ext cx="5638798" cy="1945199"/>
          </a:xfrm>
          <a:prstGeom prst="rect">
            <a:avLst/>
          </a:prstGeom>
          <a:solidFill>
            <a:schemeClr val="bg1">
              <a:lumMod val="95000"/>
            </a:schemeClr>
          </a:solidFill>
          <a:ln>
            <a:noFill/>
          </a:ln>
        </p:spPr>
        <p:txBody>
          <a:bodyPr wrap="square" lIns="137160" tIns="91440" rIns="137160" bIns="91440" rtlCol="0" anchor="t">
            <a:noAutofit/>
          </a:bodyPr>
          <a:lstStyle/>
          <a:p>
            <a:pPr algn="l"/>
            <a:r>
              <a:rPr lang="en-US" sz="2000" b="0" i="0" dirty="0">
                <a:solidFill>
                  <a:srgbClr val="171717"/>
                </a:solidFill>
                <a:effectLst/>
                <a:latin typeface="+mj-lt"/>
              </a:rPr>
              <a:t>Plan your Microsoft Defender for Endpoint deployment</a:t>
            </a:r>
            <a:r>
              <a:rPr lang="en-US" sz="2000" dirty="0">
                <a:latin typeface="+mj-lt"/>
                <a:cs typeface="Segoe UI Semilight" panose="020B0402040204020203" pitchFamily="34" charset="0"/>
              </a:rPr>
              <a:t>:</a:t>
            </a:r>
          </a:p>
          <a:p>
            <a:pPr marL="285750" indent="-285750" algn="l">
              <a:spcBef>
                <a:spcPts val="600"/>
              </a:spcBef>
              <a:buFont typeface="Arial" panose="020B0604020202020204" pitchFamily="34" charset="0"/>
              <a:buChar char="•"/>
            </a:pPr>
            <a:r>
              <a:rPr lang="en-US" dirty="0">
                <a:cs typeface="Segoe UI Semilight" panose="020B0402040204020203" pitchFamily="34" charset="0"/>
              </a:rPr>
              <a:t>Identify your architecture</a:t>
            </a:r>
          </a:p>
          <a:p>
            <a:pPr marL="285750" indent="-285750" algn="l">
              <a:spcBef>
                <a:spcPts val="600"/>
              </a:spcBef>
              <a:buFont typeface="Arial" panose="020B0604020202020204" pitchFamily="34" charset="0"/>
              <a:buChar char="•"/>
            </a:pPr>
            <a:r>
              <a:rPr lang="en-US" dirty="0">
                <a:cs typeface="Segoe UI Semilight" panose="020B0402040204020203" pitchFamily="34" charset="0"/>
              </a:rPr>
              <a:t>Select the deployment method</a:t>
            </a:r>
          </a:p>
          <a:p>
            <a:pPr marL="285750" indent="-285750" algn="l">
              <a:spcBef>
                <a:spcPts val="600"/>
              </a:spcBef>
              <a:buFont typeface="Arial" panose="020B0604020202020204" pitchFamily="34" charset="0"/>
              <a:buChar char="•"/>
            </a:pPr>
            <a:r>
              <a:rPr lang="en-US" dirty="0">
                <a:cs typeface="Segoe UI Semilight" panose="020B0402040204020203" pitchFamily="34" charset="0"/>
              </a:rPr>
              <a:t>Configure Endpoint capabilities</a:t>
            </a:r>
          </a:p>
        </p:txBody>
      </p:sp>
    </p:spTree>
    <p:extLst>
      <p:ext uri="{BB962C8B-B14F-4D97-AF65-F5344CB8AC3E}">
        <p14:creationId xmlns:p14="http://schemas.microsoft.com/office/powerpoint/2010/main" val="417785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Microsoft Defender for Endpoint in Microsoft Intune</a:t>
            </a:r>
          </a:p>
        </p:txBody>
      </p:sp>
      <p:pic>
        <p:nvPicPr>
          <p:cNvPr id="3" name="Picture 2" descr="Icon of check mark in a circle">
            <a:extLst>
              <a:ext uri="{FF2B5EF4-FFF2-40B4-BE49-F238E27FC236}">
                <a16:creationId xmlns:a16="http://schemas.microsoft.com/office/drawing/2014/main" id="{F6E5BA05-8B70-6337-858E-BB537FBB1540}"/>
              </a:ext>
            </a:extLst>
          </p:cNvPr>
          <p:cNvPicPr>
            <a:picLocks noChangeAspect="1"/>
          </p:cNvPicPr>
          <p:nvPr/>
        </p:nvPicPr>
        <p:blipFill>
          <a:blip r:embed="rId3"/>
          <a:stretch>
            <a:fillRect/>
          </a:stretch>
        </p:blipFill>
        <p:spPr>
          <a:xfrm>
            <a:off x="587376" y="2196860"/>
            <a:ext cx="810000" cy="810000"/>
          </a:xfrm>
          <a:prstGeom prst="rect">
            <a:avLst/>
          </a:prstGeom>
        </p:spPr>
      </p:pic>
      <p:sp>
        <p:nvSpPr>
          <p:cNvPr id="5" name="TextBox 4">
            <a:extLst>
              <a:ext uri="{FF2B5EF4-FFF2-40B4-BE49-F238E27FC236}">
                <a16:creationId xmlns:a16="http://schemas.microsoft.com/office/drawing/2014/main" id="{DC333FD5-C70F-1623-7CDA-13BE5F36C2C5}"/>
              </a:ext>
            </a:extLst>
          </p:cNvPr>
          <p:cNvSpPr txBox="1"/>
          <p:nvPr/>
        </p:nvSpPr>
        <p:spPr>
          <a:xfrm>
            <a:off x="1748750" y="2294084"/>
            <a:ext cx="10188000" cy="615553"/>
          </a:xfrm>
          <a:prstGeom prst="rect">
            <a:avLst/>
          </a:prstGeom>
          <a:noFill/>
        </p:spPr>
        <p:txBody>
          <a:bodyPr wrap="square" lIns="0" tIns="0" rIns="0" bIns="0" rtlCol="0" anchor="ctr">
            <a:spAutoFit/>
          </a:bodyPr>
          <a:lstStyle/>
          <a:p>
            <a:pPr>
              <a:spcBef>
                <a:spcPts val="400"/>
              </a:spcBef>
            </a:pPr>
            <a:r>
              <a:rPr lang="en-US" sz="2000" dirty="0"/>
              <a:t>Establish a service-to-service connection between Microsoft Intune and Microsoft Defender for Endpoint</a:t>
            </a:r>
          </a:p>
        </p:txBody>
      </p:sp>
      <p:cxnSp>
        <p:nvCxnSpPr>
          <p:cNvPr id="8" name="Straight Connector 7">
            <a:extLst>
              <a:ext uri="{FF2B5EF4-FFF2-40B4-BE49-F238E27FC236}">
                <a16:creationId xmlns:a16="http://schemas.microsoft.com/office/drawing/2014/main" id="{56F4EBB8-10A5-A18C-3944-E1567F1B22BA}"/>
              </a:ext>
              <a:ext uri="{C183D7F6-B498-43B3-948B-1728B52AA6E4}">
                <adec:decorative xmlns:adec="http://schemas.microsoft.com/office/drawing/2017/decorative" val="1"/>
              </a:ext>
            </a:extLst>
          </p:cNvPr>
          <p:cNvCxnSpPr>
            <a:cxnSpLocks/>
          </p:cNvCxnSpPr>
          <p:nvPr/>
        </p:nvCxnSpPr>
        <p:spPr>
          <a:xfrm>
            <a:off x="1748750" y="3142400"/>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9" descr="Icon of three rectangles with a check mark at each end">
            <a:extLst>
              <a:ext uri="{FF2B5EF4-FFF2-40B4-BE49-F238E27FC236}">
                <a16:creationId xmlns:a16="http://schemas.microsoft.com/office/drawing/2014/main" id="{A969FCFC-B5CA-508C-2960-5A21D9FC33A6}"/>
              </a:ext>
            </a:extLst>
          </p:cNvPr>
          <p:cNvPicPr>
            <a:picLocks noChangeAspect="1"/>
          </p:cNvPicPr>
          <p:nvPr/>
        </p:nvPicPr>
        <p:blipFill>
          <a:blip r:embed="rId4"/>
          <a:stretch>
            <a:fillRect/>
          </a:stretch>
        </p:blipFill>
        <p:spPr>
          <a:xfrm>
            <a:off x="585609" y="3272943"/>
            <a:ext cx="810000" cy="810000"/>
          </a:xfrm>
          <a:prstGeom prst="rect">
            <a:avLst/>
          </a:prstGeom>
        </p:spPr>
      </p:pic>
      <p:sp>
        <p:nvSpPr>
          <p:cNvPr id="13" name="TextBox 12">
            <a:extLst>
              <a:ext uri="{FF2B5EF4-FFF2-40B4-BE49-F238E27FC236}">
                <a16:creationId xmlns:a16="http://schemas.microsoft.com/office/drawing/2014/main" id="{C44EB958-DB6E-2BDA-85E3-092300015653}"/>
              </a:ext>
            </a:extLst>
          </p:cNvPr>
          <p:cNvSpPr txBox="1"/>
          <p:nvPr/>
        </p:nvSpPr>
        <p:spPr>
          <a:xfrm>
            <a:off x="1748750" y="3370167"/>
            <a:ext cx="10188000" cy="615553"/>
          </a:xfrm>
          <a:prstGeom prst="rect">
            <a:avLst/>
          </a:prstGeom>
          <a:noFill/>
        </p:spPr>
        <p:txBody>
          <a:bodyPr wrap="square" lIns="0" tIns="0" rIns="0" bIns="0" rtlCol="0" anchor="ctr">
            <a:spAutoFit/>
          </a:bodyPr>
          <a:lstStyle/>
          <a:p>
            <a:pPr>
              <a:spcBef>
                <a:spcPts val="400"/>
              </a:spcBef>
            </a:pPr>
            <a:r>
              <a:rPr lang="en-US" sz="2000" dirty="0"/>
              <a:t>Use a device configuration profile to onboard devices with Microsoft Defender for Endpoint</a:t>
            </a:r>
          </a:p>
        </p:txBody>
      </p:sp>
      <p:cxnSp>
        <p:nvCxnSpPr>
          <p:cNvPr id="15" name="Straight Connector 14">
            <a:extLst>
              <a:ext uri="{FF2B5EF4-FFF2-40B4-BE49-F238E27FC236}">
                <a16:creationId xmlns:a16="http://schemas.microsoft.com/office/drawing/2014/main" id="{52EFC6F7-BFD1-457E-B78F-845DB8A6CBAB}"/>
              </a:ext>
              <a:ext uri="{C183D7F6-B498-43B3-948B-1728B52AA6E4}">
                <adec:decorative xmlns:adec="http://schemas.microsoft.com/office/drawing/2017/decorative" val="1"/>
              </a:ext>
            </a:extLst>
          </p:cNvPr>
          <p:cNvCxnSpPr>
            <a:cxnSpLocks/>
          </p:cNvCxnSpPr>
          <p:nvPr/>
        </p:nvCxnSpPr>
        <p:spPr>
          <a:xfrm>
            <a:off x="1748750" y="4199198"/>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Picture 17" descr="Icon of document with upward pointing arrow and a check mark">
            <a:extLst>
              <a:ext uri="{FF2B5EF4-FFF2-40B4-BE49-F238E27FC236}">
                <a16:creationId xmlns:a16="http://schemas.microsoft.com/office/drawing/2014/main" id="{7B4C8EA2-967F-9D6C-B10D-3B14BDE7206D}"/>
              </a:ext>
            </a:extLst>
          </p:cNvPr>
          <p:cNvPicPr>
            <a:picLocks noChangeAspect="1"/>
          </p:cNvPicPr>
          <p:nvPr/>
        </p:nvPicPr>
        <p:blipFill>
          <a:blip r:embed="rId5"/>
          <a:stretch>
            <a:fillRect/>
          </a:stretch>
        </p:blipFill>
        <p:spPr>
          <a:xfrm>
            <a:off x="585590" y="4354756"/>
            <a:ext cx="811179" cy="810000"/>
          </a:xfrm>
          <a:prstGeom prst="rect">
            <a:avLst/>
          </a:prstGeom>
        </p:spPr>
      </p:pic>
      <p:sp>
        <p:nvSpPr>
          <p:cNvPr id="20" name="TextBox 19">
            <a:extLst>
              <a:ext uri="{FF2B5EF4-FFF2-40B4-BE49-F238E27FC236}">
                <a16:creationId xmlns:a16="http://schemas.microsoft.com/office/drawing/2014/main" id="{39192CF3-102D-896E-E334-2B3863A2D734}"/>
              </a:ext>
            </a:extLst>
          </p:cNvPr>
          <p:cNvSpPr txBox="1"/>
          <p:nvPr/>
        </p:nvSpPr>
        <p:spPr>
          <a:xfrm>
            <a:off x="1748750" y="4605868"/>
            <a:ext cx="10188000" cy="307777"/>
          </a:xfrm>
          <a:prstGeom prst="rect">
            <a:avLst/>
          </a:prstGeom>
          <a:noFill/>
        </p:spPr>
        <p:txBody>
          <a:bodyPr wrap="square" lIns="0" tIns="0" rIns="0" bIns="0" rtlCol="0" anchor="t">
            <a:spAutoFit/>
          </a:bodyPr>
          <a:lstStyle/>
          <a:p>
            <a:pPr>
              <a:spcBef>
                <a:spcPts val="400"/>
              </a:spcBef>
            </a:pPr>
            <a:r>
              <a:rPr lang="en-US" sz="2000" dirty="0"/>
              <a:t>Use a device compliance policy to set the level of risk you want to allow</a:t>
            </a:r>
            <a:endParaRPr lang="en-US" dirty="0"/>
          </a:p>
        </p:txBody>
      </p:sp>
      <p:pic>
        <p:nvPicPr>
          <p:cNvPr id="22" name="Picture 21" descr="Icon of a globe with two horizontal lines and two vertical arcs">
            <a:extLst>
              <a:ext uri="{FF2B5EF4-FFF2-40B4-BE49-F238E27FC236}">
                <a16:creationId xmlns:a16="http://schemas.microsoft.com/office/drawing/2014/main" id="{1F52B0B7-F2D3-9546-89A3-0B57F25A0E4D}"/>
              </a:ext>
            </a:extLst>
          </p:cNvPr>
          <p:cNvPicPr>
            <a:picLocks noChangeAspect="1"/>
          </p:cNvPicPr>
          <p:nvPr/>
        </p:nvPicPr>
        <p:blipFill>
          <a:blip r:embed="rId6"/>
          <a:stretch>
            <a:fillRect/>
          </a:stretch>
        </p:blipFill>
        <p:spPr>
          <a:xfrm>
            <a:off x="600059" y="5430839"/>
            <a:ext cx="811179" cy="810000"/>
          </a:xfrm>
          <a:prstGeom prst="rect">
            <a:avLst/>
          </a:prstGeom>
        </p:spPr>
      </p:pic>
      <p:sp>
        <p:nvSpPr>
          <p:cNvPr id="24" name="TextBox 23">
            <a:extLst>
              <a:ext uri="{FF2B5EF4-FFF2-40B4-BE49-F238E27FC236}">
                <a16:creationId xmlns:a16="http://schemas.microsoft.com/office/drawing/2014/main" id="{24C7E619-4B9E-B330-872D-A844FE8241D2}"/>
              </a:ext>
            </a:extLst>
          </p:cNvPr>
          <p:cNvSpPr txBox="1"/>
          <p:nvPr/>
        </p:nvSpPr>
        <p:spPr>
          <a:xfrm>
            <a:off x="1763219" y="5681951"/>
            <a:ext cx="10188000" cy="615553"/>
          </a:xfrm>
          <a:prstGeom prst="rect">
            <a:avLst/>
          </a:prstGeom>
          <a:noFill/>
        </p:spPr>
        <p:txBody>
          <a:bodyPr wrap="square" lIns="0" tIns="0" rIns="0" bIns="0" rtlCol="0" anchor="t">
            <a:spAutoFit/>
          </a:bodyPr>
          <a:lstStyle/>
          <a:p>
            <a:pPr>
              <a:spcBef>
                <a:spcPts val="400"/>
              </a:spcBef>
            </a:pPr>
            <a:r>
              <a:rPr lang="en-US" sz="2000" dirty="0"/>
              <a:t>Use a conditional access policy to block users from accessing corporate resources from devices that are noncompliant</a:t>
            </a:r>
            <a:endParaRPr lang="en-US" dirty="0"/>
          </a:p>
        </p:txBody>
      </p:sp>
      <p:cxnSp>
        <p:nvCxnSpPr>
          <p:cNvPr id="26" name="Straight Connector 25">
            <a:extLst>
              <a:ext uri="{FF2B5EF4-FFF2-40B4-BE49-F238E27FC236}">
                <a16:creationId xmlns:a16="http://schemas.microsoft.com/office/drawing/2014/main" id="{0C20C515-34E1-8C57-389B-D9C33632A6DE}"/>
              </a:ext>
              <a:ext uri="{C183D7F6-B498-43B3-948B-1728B52AA6E4}">
                <adec:decorative xmlns:adec="http://schemas.microsoft.com/office/drawing/2017/decorative" val="1"/>
              </a:ext>
            </a:extLst>
          </p:cNvPr>
          <p:cNvCxnSpPr>
            <a:cxnSpLocks/>
          </p:cNvCxnSpPr>
          <p:nvPr/>
        </p:nvCxnSpPr>
        <p:spPr>
          <a:xfrm>
            <a:off x="1748750" y="5279473"/>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25CCC13-1904-75A3-56EF-8332E6461525}"/>
              </a:ext>
            </a:extLst>
          </p:cNvPr>
          <p:cNvSpPr txBox="1"/>
          <p:nvPr/>
        </p:nvSpPr>
        <p:spPr>
          <a:xfrm>
            <a:off x="585590" y="1435792"/>
            <a:ext cx="11336691" cy="369332"/>
          </a:xfrm>
          <a:prstGeom prst="rect">
            <a:avLst/>
          </a:prstGeom>
          <a:noFill/>
        </p:spPr>
        <p:txBody>
          <a:bodyPr wrap="square" lIns="0" tIns="0" rIns="0" bIns="0" rtlCol="0" anchor="ctr">
            <a:spAutoFit/>
          </a:bodyPr>
          <a:lstStyle/>
          <a:p>
            <a:pPr>
              <a:spcBef>
                <a:spcPts val="400"/>
              </a:spcBef>
            </a:pPr>
            <a:r>
              <a:rPr lang="en-US" sz="2400" dirty="0"/>
              <a:t>To be successful, you'll use the following configurations in concert:</a:t>
            </a:r>
          </a:p>
        </p:txBody>
      </p:sp>
    </p:spTree>
    <p:extLst>
      <p:ext uri="{BB962C8B-B14F-4D97-AF65-F5344CB8AC3E}">
        <p14:creationId xmlns:p14="http://schemas.microsoft.com/office/powerpoint/2010/main" val="196560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Onboard devices in Microsoft Defender for Endpoint</a:t>
            </a:r>
          </a:p>
        </p:txBody>
      </p:sp>
      <p:pic>
        <p:nvPicPr>
          <p:cNvPr id="3" name="Picture 2" descr="Icon of check mark in a circle">
            <a:extLst>
              <a:ext uri="{FF2B5EF4-FFF2-40B4-BE49-F238E27FC236}">
                <a16:creationId xmlns:a16="http://schemas.microsoft.com/office/drawing/2014/main" id="{F6E5BA05-8B70-6337-858E-BB537FBB1540}"/>
              </a:ext>
            </a:extLst>
          </p:cNvPr>
          <p:cNvPicPr>
            <a:picLocks noChangeAspect="1"/>
          </p:cNvPicPr>
          <p:nvPr/>
        </p:nvPicPr>
        <p:blipFill>
          <a:blip r:embed="rId3"/>
          <a:stretch>
            <a:fillRect/>
          </a:stretch>
        </p:blipFill>
        <p:spPr>
          <a:xfrm>
            <a:off x="587376" y="2322980"/>
            <a:ext cx="810000" cy="810000"/>
          </a:xfrm>
          <a:prstGeom prst="rect">
            <a:avLst/>
          </a:prstGeom>
        </p:spPr>
      </p:pic>
      <p:sp>
        <p:nvSpPr>
          <p:cNvPr id="5" name="TextBox 4">
            <a:extLst>
              <a:ext uri="{FF2B5EF4-FFF2-40B4-BE49-F238E27FC236}">
                <a16:creationId xmlns:a16="http://schemas.microsoft.com/office/drawing/2014/main" id="{DC333FD5-C70F-1623-7CDA-13BE5F36C2C5}"/>
              </a:ext>
            </a:extLst>
          </p:cNvPr>
          <p:cNvSpPr txBox="1"/>
          <p:nvPr/>
        </p:nvSpPr>
        <p:spPr>
          <a:xfrm>
            <a:off x="1748750" y="2574092"/>
            <a:ext cx="10188000" cy="307777"/>
          </a:xfrm>
          <a:prstGeom prst="rect">
            <a:avLst/>
          </a:prstGeom>
          <a:noFill/>
        </p:spPr>
        <p:txBody>
          <a:bodyPr wrap="square" lIns="0" tIns="0" rIns="0" bIns="0" rtlCol="0" anchor="ctr" anchorCtr="0">
            <a:spAutoFit/>
          </a:bodyPr>
          <a:lstStyle/>
          <a:p>
            <a:pPr>
              <a:spcBef>
                <a:spcPts val="400"/>
              </a:spcBef>
            </a:pPr>
            <a:r>
              <a:rPr lang="en-US" sz="2000" dirty="0"/>
              <a:t>Onboard devices that run Android, iOS/</a:t>
            </a:r>
            <a:r>
              <a:rPr lang="en-US" sz="2000" dirty="0" err="1"/>
              <a:t>iPadOS</a:t>
            </a:r>
            <a:r>
              <a:rPr lang="en-US" sz="2000" dirty="0"/>
              <a:t>, and Windows 10/11</a:t>
            </a:r>
          </a:p>
        </p:txBody>
      </p:sp>
      <p:cxnSp>
        <p:nvCxnSpPr>
          <p:cNvPr id="8" name="Straight Connector 7">
            <a:extLst>
              <a:ext uri="{FF2B5EF4-FFF2-40B4-BE49-F238E27FC236}">
                <a16:creationId xmlns:a16="http://schemas.microsoft.com/office/drawing/2014/main" id="{56F4EBB8-10A5-A18C-3944-E1567F1B22BA}"/>
              </a:ext>
              <a:ext uri="{C183D7F6-B498-43B3-948B-1728B52AA6E4}">
                <adec:decorative xmlns:adec="http://schemas.microsoft.com/office/drawing/2017/decorative" val="1"/>
              </a:ext>
            </a:extLst>
          </p:cNvPr>
          <p:cNvCxnSpPr>
            <a:cxnSpLocks/>
          </p:cNvCxnSpPr>
          <p:nvPr/>
        </p:nvCxnSpPr>
        <p:spPr>
          <a:xfrm>
            <a:off x="1748750" y="3247500"/>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9" descr="Icon of three rectangles with a check mark at each end">
            <a:extLst>
              <a:ext uri="{FF2B5EF4-FFF2-40B4-BE49-F238E27FC236}">
                <a16:creationId xmlns:a16="http://schemas.microsoft.com/office/drawing/2014/main" id="{A969FCFC-B5CA-508C-2960-5A21D9FC33A6}"/>
              </a:ext>
            </a:extLst>
          </p:cNvPr>
          <p:cNvPicPr>
            <a:picLocks noChangeAspect="1"/>
          </p:cNvPicPr>
          <p:nvPr/>
        </p:nvPicPr>
        <p:blipFill>
          <a:blip r:embed="rId4"/>
          <a:stretch>
            <a:fillRect/>
          </a:stretch>
        </p:blipFill>
        <p:spPr>
          <a:xfrm>
            <a:off x="585609" y="3357023"/>
            <a:ext cx="810000" cy="810000"/>
          </a:xfrm>
          <a:prstGeom prst="rect">
            <a:avLst/>
          </a:prstGeom>
        </p:spPr>
      </p:pic>
      <p:sp>
        <p:nvSpPr>
          <p:cNvPr id="13" name="TextBox 12">
            <a:extLst>
              <a:ext uri="{FF2B5EF4-FFF2-40B4-BE49-F238E27FC236}">
                <a16:creationId xmlns:a16="http://schemas.microsoft.com/office/drawing/2014/main" id="{C44EB958-DB6E-2BDA-85E3-092300015653}"/>
              </a:ext>
            </a:extLst>
          </p:cNvPr>
          <p:cNvSpPr txBox="1"/>
          <p:nvPr/>
        </p:nvSpPr>
        <p:spPr>
          <a:xfrm>
            <a:off x="1748750" y="3608135"/>
            <a:ext cx="10188000" cy="307777"/>
          </a:xfrm>
          <a:prstGeom prst="rect">
            <a:avLst/>
          </a:prstGeom>
          <a:noFill/>
        </p:spPr>
        <p:txBody>
          <a:bodyPr wrap="square" lIns="0" tIns="0" rIns="0" bIns="0" rtlCol="0" anchor="ctr" anchorCtr="0">
            <a:spAutoFit/>
          </a:bodyPr>
          <a:lstStyle/>
          <a:p>
            <a:pPr>
              <a:spcBef>
                <a:spcPts val="400"/>
              </a:spcBef>
            </a:pPr>
            <a:r>
              <a:rPr lang="en-US" sz="2000" dirty="0"/>
              <a:t>Use compliance policies to set device risk levels</a:t>
            </a:r>
          </a:p>
        </p:txBody>
      </p:sp>
      <p:cxnSp>
        <p:nvCxnSpPr>
          <p:cNvPr id="15" name="Straight Connector 14">
            <a:extLst>
              <a:ext uri="{FF2B5EF4-FFF2-40B4-BE49-F238E27FC236}">
                <a16:creationId xmlns:a16="http://schemas.microsoft.com/office/drawing/2014/main" id="{52EFC6F7-BFD1-457E-B78F-845DB8A6CBAB}"/>
              </a:ext>
              <a:ext uri="{C183D7F6-B498-43B3-948B-1728B52AA6E4}">
                <adec:decorative xmlns:adec="http://schemas.microsoft.com/office/drawing/2017/decorative" val="1"/>
              </a:ext>
            </a:extLst>
          </p:cNvPr>
          <p:cNvCxnSpPr>
            <a:cxnSpLocks/>
          </p:cNvCxnSpPr>
          <p:nvPr/>
        </p:nvCxnSpPr>
        <p:spPr>
          <a:xfrm>
            <a:off x="1748750" y="4262258"/>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Picture 17" descr="Icon of document with upward pointing arrow and a check mark">
            <a:extLst>
              <a:ext uri="{FF2B5EF4-FFF2-40B4-BE49-F238E27FC236}">
                <a16:creationId xmlns:a16="http://schemas.microsoft.com/office/drawing/2014/main" id="{7B4C8EA2-967F-9D6C-B10D-3B14BDE7206D}"/>
              </a:ext>
            </a:extLst>
          </p:cNvPr>
          <p:cNvPicPr>
            <a:picLocks noChangeAspect="1"/>
          </p:cNvPicPr>
          <p:nvPr/>
        </p:nvPicPr>
        <p:blipFill>
          <a:blip r:embed="rId5"/>
          <a:stretch>
            <a:fillRect/>
          </a:stretch>
        </p:blipFill>
        <p:spPr>
          <a:xfrm>
            <a:off x="585590" y="4396796"/>
            <a:ext cx="811179" cy="810000"/>
          </a:xfrm>
          <a:prstGeom prst="rect">
            <a:avLst/>
          </a:prstGeom>
        </p:spPr>
      </p:pic>
      <p:sp>
        <p:nvSpPr>
          <p:cNvPr id="20" name="TextBox 19">
            <a:extLst>
              <a:ext uri="{FF2B5EF4-FFF2-40B4-BE49-F238E27FC236}">
                <a16:creationId xmlns:a16="http://schemas.microsoft.com/office/drawing/2014/main" id="{39192CF3-102D-896E-E334-2B3863A2D734}"/>
              </a:ext>
            </a:extLst>
          </p:cNvPr>
          <p:cNvSpPr txBox="1"/>
          <p:nvPr/>
        </p:nvSpPr>
        <p:spPr>
          <a:xfrm>
            <a:off x="1748750" y="4647908"/>
            <a:ext cx="10188000" cy="307777"/>
          </a:xfrm>
          <a:prstGeom prst="rect">
            <a:avLst/>
          </a:prstGeom>
          <a:noFill/>
        </p:spPr>
        <p:txBody>
          <a:bodyPr wrap="square" lIns="0" tIns="0" rIns="0" bIns="0" rtlCol="0" anchor="ctr" anchorCtr="0">
            <a:spAutoFit/>
          </a:bodyPr>
          <a:lstStyle/>
          <a:p>
            <a:pPr>
              <a:spcBef>
                <a:spcPts val="400"/>
              </a:spcBef>
            </a:pPr>
            <a:r>
              <a:rPr lang="en-US" sz="2000" dirty="0"/>
              <a:t>Use conditional access policies to block devices that exceed your expected risk levels</a:t>
            </a:r>
            <a:endParaRPr lang="en-US" dirty="0"/>
          </a:p>
        </p:txBody>
      </p:sp>
      <p:pic>
        <p:nvPicPr>
          <p:cNvPr id="22" name="Picture 21" descr="Icon of a globe with two horizontal lines and two vertical arcs">
            <a:extLst>
              <a:ext uri="{FF2B5EF4-FFF2-40B4-BE49-F238E27FC236}">
                <a16:creationId xmlns:a16="http://schemas.microsoft.com/office/drawing/2014/main" id="{1F52B0B7-F2D3-9546-89A3-0B57F25A0E4D}"/>
              </a:ext>
            </a:extLst>
          </p:cNvPr>
          <p:cNvPicPr>
            <a:picLocks noChangeAspect="1"/>
          </p:cNvPicPr>
          <p:nvPr/>
        </p:nvPicPr>
        <p:blipFill>
          <a:blip r:embed="rId6"/>
          <a:stretch>
            <a:fillRect/>
          </a:stretch>
        </p:blipFill>
        <p:spPr>
          <a:xfrm>
            <a:off x="600059" y="5430839"/>
            <a:ext cx="811179" cy="810000"/>
          </a:xfrm>
          <a:prstGeom prst="rect">
            <a:avLst/>
          </a:prstGeom>
        </p:spPr>
      </p:pic>
      <p:sp>
        <p:nvSpPr>
          <p:cNvPr id="24" name="TextBox 23">
            <a:extLst>
              <a:ext uri="{FF2B5EF4-FFF2-40B4-BE49-F238E27FC236}">
                <a16:creationId xmlns:a16="http://schemas.microsoft.com/office/drawing/2014/main" id="{24C7E619-4B9E-B330-872D-A844FE8241D2}"/>
              </a:ext>
            </a:extLst>
          </p:cNvPr>
          <p:cNvSpPr txBox="1"/>
          <p:nvPr/>
        </p:nvSpPr>
        <p:spPr>
          <a:xfrm>
            <a:off x="1763219" y="5528063"/>
            <a:ext cx="10188000" cy="615553"/>
          </a:xfrm>
          <a:prstGeom prst="rect">
            <a:avLst/>
          </a:prstGeom>
          <a:noFill/>
        </p:spPr>
        <p:txBody>
          <a:bodyPr wrap="square" lIns="0" tIns="0" rIns="0" bIns="0" rtlCol="0" anchor="ctr" anchorCtr="0">
            <a:spAutoFit/>
          </a:bodyPr>
          <a:lstStyle/>
          <a:p>
            <a:pPr>
              <a:spcBef>
                <a:spcPts val="400"/>
              </a:spcBef>
            </a:pPr>
            <a:r>
              <a:rPr lang="en-US" sz="2000" dirty="0"/>
              <a:t>Android and iOS/</a:t>
            </a:r>
            <a:r>
              <a:rPr lang="en-US" sz="2000" dirty="0" err="1"/>
              <a:t>iPadOS</a:t>
            </a:r>
            <a:r>
              <a:rPr lang="en-US" sz="2000" dirty="0"/>
              <a:t>, use app protection policies that set device risk levels. App protection polices work with both enrolled and unenrolled devices</a:t>
            </a:r>
            <a:endParaRPr lang="en-US" dirty="0"/>
          </a:p>
        </p:txBody>
      </p:sp>
      <p:cxnSp>
        <p:nvCxnSpPr>
          <p:cNvPr id="26" name="Straight Connector 25">
            <a:extLst>
              <a:ext uri="{FF2B5EF4-FFF2-40B4-BE49-F238E27FC236}">
                <a16:creationId xmlns:a16="http://schemas.microsoft.com/office/drawing/2014/main" id="{0C20C515-34E1-8C57-389B-D9C33632A6DE}"/>
              </a:ext>
              <a:ext uri="{C183D7F6-B498-43B3-948B-1728B52AA6E4}">
                <adec:decorative xmlns:adec="http://schemas.microsoft.com/office/drawing/2017/decorative" val="1"/>
              </a:ext>
            </a:extLst>
          </p:cNvPr>
          <p:cNvCxnSpPr>
            <a:cxnSpLocks/>
          </p:cNvCxnSpPr>
          <p:nvPr/>
        </p:nvCxnSpPr>
        <p:spPr>
          <a:xfrm>
            <a:off x="1748750" y="5300493"/>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25CCC13-1904-75A3-56EF-8332E6461525}"/>
              </a:ext>
            </a:extLst>
          </p:cNvPr>
          <p:cNvSpPr txBox="1"/>
          <p:nvPr/>
        </p:nvSpPr>
        <p:spPr>
          <a:xfrm>
            <a:off x="585590" y="1299159"/>
            <a:ext cx="11336691" cy="738664"/>
          </a:xfrm>
          <a:prstGeom prst="rect">
            <a:avLst/>
          </a:prstGeom>
          <a:noFill/>
        </p:spPr>
        <p:txBody>
          <a:bodyPr wrap="square" lIns="0" tIns="0" rIns="0" bIns="0" rtlCol="0" anchor="t" anchorCtr="0">
            <a:spAutoFit/>
          </a:bodyPr>
          <a:lstStyle/>
          <a:p>
            <a:pPr>
              <a:spcBef>
                <a:spcPts val="400"/>
              </a:spcBef>
            </a:pPr>
            <a:r>
              <a:rPr lang="en-US" sz="2400" dirty="0"/>
              <a:t>Examine the following steps to onboard devices and configure compliance and conditional access policies:</a:t>
            </a:r>
          </a:p>
        </p:txBody>
      </p:sp>
    </p:spTree>
    <p:extLst>
      <p:ext uri="{BB962C8B-B14F-4D97-AF65-F5344CB8AC3E}">
        <p14:creationId xmlns:p14="http://schemas.microsoft.com/office/powerpoint/2010/main" val="2807295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066376"/>
            <a:ext cx="9029648" cy="861774"/>
          </a:xfrm>
        </p:spPr>
        <p:txBody>
          <a:bodyPr/>
          <a:lstStyle/>
          <a:p>
            <a:pPr>
              <a:lnSpc>
                <a:spcPct val="100000"/>
              </a:lnSpc>
            </a:pPr>
            <a:r>
              <a:rPr lang="en-US" spc="0" dirty="0"/>
              <a:t>Module 1: Explore threat intelligence in Microsoft 365 Defender</a:t>
            </a:r>
          </a:p>
        </p:txBody>
      </p:sp>
      <p:pic>
        <p:nvPicPr>
          <p:cNvPr id="4" name="Picture 3" descr="Icon of magnifying glass">
            <a:extLst>
              <a:ext uri="{FF2B5EF4-FFF2-40B4-BE49-F238E27FC236}">
                <a16:creationId xmlns:a16="http://schemas.microsoft.com/office/drawing/2014/main" id="{CE4826ED-1F2A-41D1-B9AC-4FDF9B7BF236}"/>
              </a:ext>
            </a:extLst>
          </p:cNvPr>
          <p:cNvPicPr>
            <a:picLocks noChangeAspect="1"/>
          </p:cNvPicPr>
          <p:nvPr/>
        </p:nvPicPr>
        <p:blipFill>
          <a:blip r:embed="rId3"/>
          <a:stretch>
            <a:fillRect/>
          </a:stretch>
        </p:blipFill>
        <p:spPr>
          <a:xfrm>
            <a:off x="10450672" y="3066335"/>
            <a:ext cx="861854" cy="861854"/>
          </a:xfrm>
          <a:prstGeom prst="rect">
            <a:avLst/>
          </a:prstGeom>
        </p:spPr>
      </p:pic>
    </p:spTree>
    <p:extLst>
      <p:ext uri="{BB962C8B-B14F-4D97-AF65-F5344CB8AC3E}">
        <p14:creationId xmlns:p14="http://schemas.microsoft.com/office/powerpoint/2010/main" val="216401688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endpoint threats and vulnerabilities</a:t>
            </a:r>
          </a:p>
        </p:txBody>
      </p:sp>
      <p:pic>
        <p:nvPicPr>
          <p:cNvPr id="3" name="Picture 2" descr="Icon of check mark in a circle">
            <a:extLst>
              <a:ext uri="{FF2B5EF4-FFF2-40B4-BE49-F238E27FC236}">
                <a16:creationId xmlns:a16="http://schemas.microsoft.com/office/drawing/2014/main" id="{F6E5BA05-8B70-6337-858E-BB537FBB1540}"/>
              </a:ext>
            </a:extLst>
          </p:cNvPr>
          <p:cNvPicPr>
            <a:picLocks noChangeAspect="1"/>
          </p:cNvPicPr>
          <p:nvPr/>
        </p:nvPicPr>
        <p:blipFill>
          <a:blip r:embed="rId3"/>
          <a:stretch>
            <a:fillRect/>
          </a:stretch>
        </p:blipFill>
        <p:spPr>
          <a:xfrm>
            <a:off x="587376" y="2091753"/>
            <a:ext cx="810000" cy="810000"/>
          </a:xfrm>
          <a:prstGeom prst="rect">
            <a:avLst/>
          </a:prstGeom>
        </p:spPr>
      </p:pic>
      <p:sp>
        <p:nvSpPr>
          <p:cNvPr id="5" name="TextBox 4">
            <a:extLst>
              <a:ext uri="{FF2B5EF4-FFF2-40B4-BE49-F238E27FC236}">
                <a16:creationId xmlns:a16="http://schemas.microsoft.com/office/drawing/2014/main" id="{DC333FD5-C70F-1623-7CDA-13BE5F36C2C5}"/>
              </a:ext>
            </a:extLst>
          </p:cNvPr>
          <p:cNvSpPr txBox="1"/>
          <p:nvPr/>
        </p:nvSpPr>
        <p:spPr>
          <a:xfrm>
            <a:off x="1748750" y="2342865"/>
            <a:ext cx="10188000" cy="307777"/>
          </a:xfrm>
          <a:prstGeom prst="rect">
            <a:avLst/>
          </a:prstGeom>
          <a:noFill/>
        </p:spPr>
        <p:txBody>
          <a:bodyPr wrap="square" lIns="0" tIns="0" rIns="0" bIns="0" rtlCol="0" anchor="ctr">
            <a:spAutoFit/>
          </a:bodyPr>
          <a:lstStyle/>
          <a:p>
            <a:pPr>
              <a:spcBef>
                <a:spcPts val="400"/>
              </a:spcBef>
            </a:pPr>
            <a:r>
              <a:rPr lang="en-US" sz="2000" dirty="0"/>
              <a:t>Bridging the workflow gaps</a:t>
            </a:r>
          </a:p>
        </p:txBody>
      </p:sp>
      <p:cxnSp>
        <p:nvCxnSpPr>
          <p:cNvPr id="8" name="Straight Connector 7">
            <a:extLst>
              <a:ext uri="{FF2B5EF4-FFF2-40B4-BE49-F238E27FC236}">
                <a16:creationId xmlns:a16="http://schemas.microsoft.com/office/drawing/2014/main" id="{56F4EBB8-10A5-A18C-3944-E1567F1B22BA}"/>
              </a:ext>
              <a:ext uri="{C183D7F6-B498-43B3-948B-1728B52AA6E4}">
                <adec:decorative xmlns:adec="http://schemas.microsoft.com/office/drawing/2017/decorative" val="1"/>
              </a:ext>
            </a:extLst>
          </p:cNvPr>
          <p:cNvCxnSpPr>
            <a:cxnSpLocks/>
          </p:cNvCxnSpPr>
          <p:nvPr/>
        </p:nvCxnSpPr>
        <p:spPr>
          <a:xfrm>
            <a:off x="1748750" y="2942703"/>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9" descr="Icon of three rectangles with a check mark at each end">
            <a:extLst>
              <a:ext uri="{FF2B5EF4-FFF2-40B4-BE49-F238E27FC236}">
                <a16:creationId xmlns:a16="http://schemas.microsoft.com/office/drawing/2014/main" id="{A969FCFC-B5CA-508C-2960-5A21D9FC33A6}"/>
              </a:ext>
            </a:extLst>
          </p:cNvPr>
          <p:cNvPicPr>
            <a:picLocks noChangeAspect="1"/>
          </p:cNvPicPr>
          <p:nvPr/>
        </p:nvPicPr>
        <p:blipFill>
          <a:blip r:embed="rId4"/>
          <a:stretch>
            <a:fillRect/>
          </a:stretch>
        </p:blipFill>
        <p:spPr>
          <a:xfrm>
            <a:off x="585609" y="2978656"/>
            <a:ext cx="810000" cy="810000"/>
          </a:xfrm>
          <a:prstGeom prst="rect">
            <a:avLst/>
          </a:prstGeom>
        </p:spPr>
      </p:pic>
      <p:sp>
        <p:nvSpPr>
          <p:cNvPr id="13" name="TextBox 12">
            <a:extLst>
              <a:ext uri="{FF2B5EF4-FFF2-40B4-BE49-F238E27FC236}">
                <a16:creationId xmlns:a16="http://schemas.microsoft.com/office/drawing/2014/main" id="{C44EB958-DB6E-2BDA-85E3-092300015653}"/>
              </a:ext>
            </a:extLst>
          </p:cNvPr>
          <p:cNvSpPr txBox="1"/>
          <p:nvPr/>
        </p:nvSpPr>
        <p:spPr>
          <a:xfrm>
            <a:off x="1748750" y="3229768"/>
            <a:ext cx="10188000" cy="307777"/>
          </a:xfrm>
          <a:prstGeom prst="rect">
            <a:avLst/>
          </a:prstGeom>
          <a:noFill/>
        </p:spPr>
        <p:txBody>
          <a:bodyPr wrap="square" lIns="0" tIns="0" rIns="0" bIns="0" rtlCol="0" anchor="ctr">
            <a:spAutoFit/>
          </a:bodyPr>
          <a:lstStyle/>
          <a:p>
            <a:pPr>
              <a:spcBef>
                <a:spcPts val="400"/>
              </a:spcBef>
            </a:pPr>
            <a:r>
              <a:rPr lang="en-US" sz="2000" dirty="0"/>
              <a:t>Intelligence-driven prioritization</a:t>
            </a:r>
          </a:p>
        </p:txBody>
      </p:sp>
      <p:cxnSp>
        <p:nvCxnSpPr>
          <p:cNvPr id="15" name="Straight Connector 14">
            <a:extLst>
              <a:ext uri="{FF2B5EF4-FFF2-40B4-BE49-F238E27FC236}">
                <a16:creationId xmlns:a16="http://schemas.microsoft.com/office/drawing/2014/main" id="{52EFC6F7-BFD1-457E-B78F-845DB8A6CBAB}"/>
              </a:ext>
              <a:ext uri="{C183D7F6-B498-43B3-948B-1728B52AA6E4}">
                <adec:decorative xmlns:adec="http://schemas.microsoft.com/office/drawing/2017/decorative" val="1"/>
              </a:ext>
            </a:extLst>
          </p:cNvPr>
          <p:cNvCxnSpPr>
            <a:cxnSpLocks/>
          </p:cNvCxnSpPr>
          <p:nvPr/>
        </p:nvCxnSpPr>
        <p:spPr>
          <a:xfrm>
            <a:off x="1748750" y="3810321"/>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Picture 17" descr="Icon of document with upward pointing arrow and a check mark">
            <a:extLst>
              <a:ext uri="{FF2B5EF4-FFF2-40B4-BE49-F238E27FC236}">
                <a16:creationId xmlns:a16="http://schemas.microsoft.com/office/drawing/2014/main" id="{7B4C8EA2-967F-9D6C-B10D-3B14BDE7206D}"/>
              </a:ext>
            </a:extLst>
          </p:cNvPr>
          <p:cNvPicPr>
            <a:picLocks noChangeAspect="1"/>
          </p:cNvPicPr>
          <p:nvPr/>
        </p:nvPicPr>
        <p:blipFill>
          <a:blip r:embed="rId5"/>
          <a:stretch>
            <a:fillRect/>
          </a:stretch>
        </p:blipFill>
        <p:spPr>
          <a:xfrm>
            <a:off x="585590" y="3871289"/>
            <a:ext cx="811179" cy="810000"/>
          </a:xfrm>
          <a:prstGeom prst="rect">
            <a:avLst/>
          </a:prstGeom>
        </p:spPr>
      </p:pic>
      <p:sp>
        <p:nvSpPr>
          <p:cNvPr id="20" name="TextBox 19">
            <a:extLst>
              <a:ext uri="{FF2B5EF4-FFF2-40B4-BE49-F238E27FC236}">
                <a16:creationId xmlns:a16="http://schemas.microsoft.com/office/drawing/2014/main" id="{39192CF3-102D-896E-E334-2B3863A2D734}"/>
              </a:ext>
            </a:extLst>
          </p:cNvPr>
          <p:cNvSpPr txBox="1"/>
          <p:nvPr/>
        </p:nvSpPr>
        <p:spPr>
          <a:xfrm>
            <a:off x="1748750" y="4122401"/>
            <a:ext cx="10188000" cy="307777"/>
          </a:xfrm>
          <a:prstGeom prst="rect">
            <a:avLst/>
          </a:prstGeom>
          <a:noFill/>
        </p:spPr>
        <p:txBody>
          <a:bodyPr wrap="square" lIns="0" tIns="0" rIns="0" bIns="0" rtlCol="0" anchor="t">
            <a:spAutoFit/>
          </a:bodyPr>
          <a:lstStyle/>
          <a:p>
            <a:pPr>
              <a:spcBef>
                <a:spcPts val="400"/>
              </a:spcBef>
            </a:pPr>
            <a:r>
              <a:rPr lang="en-US" sz="2000" dirty="0"/>
              <a:t>Seamless remediation</a:t>
            </a:r>
            <a:endParaRPr lang="en-US" dirty="0"/>
          </a:p>
        </p:txBody>
      </p:sp>
      <p:pic>
        <p:nvPicPr>
          <p:cNvPr id="22" name="Picture 21" descr="Icon of a globe with two horizontal lines and two vertical arcs">
            <a:extLst>
              <a:ext uri="{FF2B5EF4-FFF2-40B4-BE49-F238E27FC236}">
                <a16:creationId xmlns:a16="http://schemas.microsoft.com/office/drawing/2014/main" id="{1F52B0B7-F2D3-9546-89A3-0B57F25A0E4D}"/>
              </a:ext>
            </a:extLst>
          </p:cNvPr>
          <p:cNvPicPr>
            <a:picLocks noChangeAspect="1"/>
          </p:cNvPicPr>
          <p:nvPr/>
        </p:nvPicPr>
        <p:blipFill>
          <a:blip r:embed="rId6"/>
          <a:stretch>
            <a:fillRect/>
          </a:stretch>
        </p:blipFill>
        <p:spPr>
          <a:xfrm>
            <a:off x="600059" y="4758192"/>
            <a:ext cx="811179" cy="810000"/>
          </a:xfrm>
          <a:prstGeom prst="rect">
            <a:avLst/>
          </a:prstGeom>
        </p:spPr>
      </p:pic>
      <p:sp>
        <p:nvSpPr>
          <p:cNvPr id="24" name="TextBox 23">
            <a:extLst>
              <a:ext uri="{FF2B5EF4-FFF2-40B4-BE49-F238E27FC236}">
                <a16:creationId xmlns:a16="http://schemas.microsoft.com/office/drawing/2014/main" id="{24C7E619-4B9E-B330-872D-A844FE8241D2}"/>
              </a:ext>
            </a:extLst>
          </p:cNvPr>
          <p:cNvSpPr txBox="1"/>
          <p:nvPr/>
        </p:nvSpPr>
        <p:spPr>
          <a:xfrm>
            <a:off x="1763219" y="5009304"/>
            <a:ext cx="10188000" cy="307777"/>
          </a:xfrm>
          <a:prstGeom prst="rect">
            <a:avLst/>
          </a:prstGeom>
          <a:noFill/>
        </p:spPr>
        <p:txBody>
          <a:bodyPr wrap="square" lIns="0" tIns="0" rIns="0" bIns="0" rtlCol="0" anchor="t">
            <a:spAutoFit/>
          </a:bodyPr>
          <a:lstStyle/>
          <a:p>
            <a:pPr>
              <a:spcBef>
                <a:spcPts val="400"/>
              </a:spcBef>
            </a:pPr>
            <a:r>
              <a:rPr lang="en-US" sz="2000" dirty="0"/>
              <a:t>Threat and Vulnerability Management walk-through</a:t>
            </a:r>
            <a:endParaRPr lang="en-US" dirty="0"/>
          </a:p>
        </p:txBody>
      </p:sp>
      <p:cxnSp>
        <p:nvCxnSpPr>
          <p:cNvPr id="26" name="Straight Connector 25">
            <a:extLst>
              <a:ext uri="{FF2B5EF4-FFF2-40B4-BE49-F238E27FC236}">
                <a16:creationId xmlns:a16="http://schemas.microsoft.com/office/drawing/2014/main" id="{0C20C515-34E1-8C57-389B-D9C33632A6DE}"/>
              </a:ext>
              <a:ext uri="{C183D7F6-B498-43B3-948B-1728B52AA6E4}">
                <adec:decorative xmlns:adec="http://schemas.microsoft.com/office/drawing/2017/decorative" val="1"/>
              </a:ext>
            </a:extLst>
          </p:cNvPr>
          <p:cNvCxnSpPr>
            <a:cxnSpLocks/>
          </p:cNvCxnSpPr>
          <p:nvPr/>
        </p:nvCxnSpPr>
        <p:spPr>
          <a:xfrm>
            <a:off x="1748750" y="4701416"/>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25CCC13-1904-75A3-56EF-8332E6461525}"/>
              </a:ext>
            </a:extLst>
          </p:cNvPr>
          <p:cNvSpPr txBox="1"/>
          <p:nvPr/>
        </p:nvSpPr>
        <p:spPr>
          <a:xfrm>
            <a:off x="585590" y="1299159"/>
            <a:ext cx="11336691" cy="615553"/>
          </a:xfrm>
          <a:prstGeom prst="rect">
            <a:avLst/>
          </a:prstGeom>
          <a:noFill/>
        </p:spPr>
        <p:txBody>
          <a:bodyPr wrap="square" lIns="0" tIns="0" rIns="0" bIns="0" rtlCol="0" anchor="t" anchorCtr="0">
            <a:spAutoFit/>
          </a:bodyPr>
          <a:lstStyle/>
          <a:p>
            <a:pPr>
              <a:spcBef>
                <a:spcPts val="400"/>
              </a:spcBef>
            </a:pPr>
            <a:r>
              <a:rPr lang="en-US" sz="2000" dirty="0"/>
              <a:t>Microsoft's Threat and Vulnerability Management module is a component of Microsoft Defender for Endpoint. It effectively identifies, assesses, and remediates endpoint weaknesses.</a:t>
            </a:r>
          </a:p>
        </p:txBody>
      </p:sp>
      <p:sp>
        <p:nvSpPr>
          <p:cNvPr id="9" name="TextBox 8">
            <a:extLst>
              <a:ext uri="{FF2B5EF4-FFF2-40B4-BE49-F238E27FC236}">
                <a16:creationId xmlns:a16="http://schemas.microsoft.com/office/drawing/2014/main" id="{2A64B49E-79A8-4D2A-F0E7-E9320C110140}"/>
              </a:ext>
            </a:extLst>
          </p:cNvPr>
          <p:cNvSpPr txBox="1"/>
          <p:nvPr/>
        </p:nvSpPr>
        <p:spPr>
          <a:xfrm>
            <a:off x="1748750" y="5896207"/>
            <a:ext cx="10188000" cy="307777"/>
          </a:xfrm>
          <a:prstGeom prst="rect">
            <a:avLst/>
          </a:prstGeom>
          <a:noFill/>
        </p:spPr>
        <p:txBody>
          <a:bodyPr wrap="square" lIns="0" tIns="0" rIns="0" bIns="0" rtlCol="0" anchor="t">
            <a:spAutoFit/>
          </a:bodyPr>
          <a:lstStyle/>
          <a:p>
            <a:pPr>
              <a:spcBef>
                <a:spcPts val="400"/>
              </a:spcBef>
            </a:pPr>
            <a:r>
              <a:rPr lang="en-US" sz="2000" dirty="0"/>
              <a:t>Dashboard insights - threat and vulnerability management</a:t>
            </a:r>
            <a:endParaRPr lang="en-US" dirty="0"/>
          </a:p>
        </p:txBody>
      </p:sp>
      <p:cxnSp>
        <p:nvCxnSpPr>
          <p:cNvPr id="12" name="Straight Connector 11">
            <a:extLst>
              <a:ext uri="{FF2B5EF4-FFF2-40B4-BE49-F238E27FC236}">
                <a16:creationId xmlns:a16="http://schemas.microsoft.com/office/drawing/2014/main" id="{BFF54CAC-B2E9-9589-C852-49833E16E62F}"/>
              </a:ext>
              <a:ext uri="{C183D7F6-B498-43B3-948B-1728B52AA6E4}">
                <adec:decorative xmlns:adec="http://schemas.microsoft.com/office/drawing/2017/decorative" val="1"/>
              </a:ext>
            </a:extLst>
          </p:cNvPr>
          <p:cNvCxnSpPr>
            <a:cxnSpLocks/>
          </p:cNvCxnSpPr>
          <p:nvPr/>
        </p:nvCxnSpPr>
        <p:spPr>
          <a:xfrm>
            <a:off x="1748750" y="5526349"/>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6" name="Picture 15" descr="Icon of screen with gear">
            <a:extLst>
              <a:ext uri="{FF2B5EF4-FFF2-40B4-BE49-F238E27FC236}">
                <a16:creationId xmlns:a16="http://schemas.microsoft.com/office/drawing/2014/main" id="{C3133495-AB1F-B462-50B5-30F4901D0C6E}"/>
              </a:ext>
            </a:extLst>
          </p:cNvPr>
          <p:cNvPicPr>
            <a:picLocks noChangeAspect="1"/>
          </p:cNvPicPr>
          <p:nvPr/>
        </p:nvPicPr>
        <p:blipFill>
          <a:blip r:embed="rId7"/>
          <a:stretch>
            <a:fillRect/>
          </a:stretch>
        </p:blipFill>
        <p:spPr>
          <a:xfrm>
            <a:off x="601238" y="5645095"/>
            <a:ext cx="810000" cy="810000"/>
          </a:xfrm>
          <a:prstGeom prst="rect">
            <a:avLst/>
          </a:prstGeom>
        </p:spPr>
      </p:pic>
    </p:spTree>
    <p:extLst>
      <p:ext uri="{BB962C8B-B14F-4D97-AF65-F5344CB8AC3E}">
        <p14:creationId xmlns:p14="http://schemas.microsoft.com/office/powerpoint/2010/main" val="355210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device discovery and vulnerability assessment</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600059" y="1339870"/>
            <a:ext cx="5544000" cy="551813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800"/>
              </a:spcBef>
              <a:spcAft>
                <a:spcPts val="600"/>
              </a:spcAft>
              <a:buSzPct val="90000"/>
            </a:pPr>
            <a:r>
              <a:rPr lang="en-US" sz="2000" dirty="0">
                <a:latin typeface="+mj-lt"/>
                <a:cs typeface="Segoe UI Semilight" panose="020B0402040204020203" pitchFamily="34" charset="0"/>
              </a:rPr>
              <a:t>Microsoft Defender for Endpoint provides a device discovery capability that enables organizations to discover:</a:t>
            </a:r>
          </a:p>
          <a:p>
            <a:pPr marL="342900" lvl="0" indent="-342900" defTabSz="951304">
              <a:spcBef>
                <a:spcPts val="1200"/>
              </a:spcBef>
              <a:buSzPct val="90000"/>
              <a:buFont typeface="Arial" panose="020B0604020202020204" pitchFamily="34" charset="0"/>
              <a:buChar char="•"/>
            </a:pPr>
            <a:r>
              <a:rPr lang="en-US" dirty="0">
                <a:cs typeface="Segoe UI Semilight" panose="020B0402040204020203" pitchFamily="34" charset="0"/>
              </a:rPr>
              <a:t>Enterprise endpoints (workstations, servers and mobile devices) that aren't yet onboarded to Microsoft Defender for Endpoint</a:t>
            </a:r>
          </a:p>
          <a:p>
            <a:pPr marL="342900" lvl="0" indent="-342900" defTabSz="951304">
              <a:spcBef>
                <a:spcPts val="1200"/>
              </a:spcBef>
              <a:buSzPct val="90000"/>
              <a:buFont typeface="Arial" panose="020B0604020202020204" pitchFamily="34" charset="0"/>
              <a:buChar char="•"/>
            </a:pPr>
            <a:r>
              <a:rPr lang="en-US" dirty="0">
                <a:cs typeface="Segoe UI Semilight" panose="020B0402040204020203" pitchFamily="34" charset="0"/>
              </a:rPr>
              <a:t>Network devices like routers and switches</a:t>
            </a:r>
          </a:p>
          <a:p>
            <a:pPr marL="342900" lvl="0" indent="-342900" defTabSz="951304">
              <a:spcBef>
                <a:spcPts val="1200"/>
              </a:spcBef>
              <a:buSzPct val="90000"/>
              <a:buFont typeface="Arial" panose="020B0604020202020204" pitchFamily="34" charset="0"/>
              <a:buChar char="•"/>
            </a:pPr>
            <a:r>
              <a:rPr lang="en-US" dirty="0">
                <a:cs typeface="Segoe UI Semilight" panose="020B0402040204020203" pitchFamily="34" charset="0"/>
              </a:rPr>
              <a:t>IoT devices like printers and cameras</a:t>
            </a:r>
            <a:endParaRPr lang="en-US" sz="1600" dirty="0">
              <a:cs typeface="Segoe UI Semilight" panose="020B0402040204020203" pitchFamily="34" charset="0"/>
            </a:endParaRPr>
          </a:p>
        </p:txBody>
      </p:sp>
      <p:sp>
        <p:nvSpPr>
          <p:cNvPr id="9" name="TextBox 8">
            <a:extLst>
              <a:ext uri="{FF2B5EF4-FFF2-40B4-BE49-F238E27FC236}">
                <a16:creationId xmlns:a16="http://schemas.microsoft.com/office/drawing/2014/main" id="{26EA2FF7-1F49-57AC-81BF-AA938398B691}"/>
              </a:ext>
              <a:ext uri="{C183D7F6-B498-43B3-948B-1728B52AA6E4}">
                <adec:decorative xmlns:adec="http://schemas.microsoft.com/office/drawing/2017/decorative" val="0"/>
              </a:ext>
            </a:extLst>
          </p:cNvPr>
          <p:cNvSpPr txBox="1"/>
          <p:nvPr/>
        </p:nvSpPr>
        <p:spPr>
          <a:xfrm>
            <a:off x="6392152" y="1339870"/>
            <a:ext cx="5544000" cy="551813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600"/>
              </a:spcBef>
              <a:buSzPct val="90000"/>
            </a:pPr>
            <a:r>
              <a:rPr lang="en-US" sz="2000" dirty="0">
                <a:latin typeface="+mj-lt"/>
                <a:cs typeface="Segoe UI Semilight" panose="020B0402040204020203" pitchFamily="34" charset="0"/>
              </a:rPr>
              <a:t>The device discovery feature includes:</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Discovery methods</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Device inventory</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Network device discovery</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Device discovery integrations</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Configure device discovery</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Exclude devices from being actively probed in standard discovery</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Select networks to monitor</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Configure the network monitor state</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Explore devices in the network</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Get information on a device</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Vulnerability assessment on discovered devices</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Advanced hunting on discovered devices</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Query network related information</a:t>
            </a:r>
          </a:p>
          <a:p>
            <a:pPr marL="342900" lvl="0" indent="-342900" defTabSz="951304">
              <a:spcBef>
                <a:spcPts val="600"/>
              </a:spcBef>
              <a:buSzPct val="90000"/>
              <a:buFont typeface="Arial" panose="020B0604020202020204" pitchFamily="34" charset="0"/>
              <a:buChar char="•"/>
            </a:pPr>
            <a:endParaRPr lang="en-US" sz="2000" dirty="0">
              <a:cs typeface="Segoe UI Semilight" panose="020B0402040204020203" pitchFamily="34" charset="0"/>
            </a:endParaRPr>
          </a:p>
        </p:txBody>
      </p:sp>
    </p:spTree>
    <p:extLst>
      <p:ext uri="{BB962C8B-B14F-4D97-AF65-F5344CB8AC3E}">
        <p14:creationId xmlns:p14="http://schemas.microsoft.com/office/powerpoint/2010/main" val="306987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Reduce your threat and vulnerability exposure</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579438" y="1436688"/>
            <a:ext cx="8371521" cy="1519872"/>
          </a:xfrm>
          <a:prstGeom prst="rect">
            <a:avLst/>
          </a:prstGeom>
          <a:solidFill>
            <a:schemeClr val="bg1">
              <a:lumMod val="95000"/>
            </a:schemeClr>
          </a:solidFill>
          <a:ln>
            <a:noFill/>
          </a:ln>
        </p:spPr>
        <p:txBody>
          <a:bodyPr wrap="square" lIns="137160" tIns="91440" rIns="137160" bIns="91440" rtlCol="0" anchor="t">
            <a:noAutofit/>
          </a:bodyPr>
          <a:lstStyle/>
          <a:p>
            <a:pPr algn="l"/>
            <a:r>
              <a:rPr lang="en-US" i="0" dirty="0">
                <a:solidFill>
                  <a:schemeClr val="accent1"/>
                </a:solidFill>
                <a:effectLst/>
                <a:latin typeface="+mj-lt"/>
              </a:rPr>
              <a:t>An organization's exposure score reflects how vulnerable it is to cybersecurity threats</a:t>
            </a:r>
          </a:p>
          <a:p>
            <a:pPr algn="l"/>
            <a:endParaRPr lang="en-US" i="0" dirty="0">
              <a:solidFill>
                <a:schemeClr val="accent1"/>
              </a:solidFill>
              <a:effectLst/>
              <a:latin typeface="+mj-lt"/>
            </a:endParaRPr>
          </a:p>
          <a:p>
            <a:pPr algn="l"/>
            <a:r>
              <a:rPr lang="en-US" dirty="0">
                <a:latin typeface="+mj-lt"/>
                <a:cs typeface="Segoe UI Semilight" panose="020B0402040204020203" pitchFamily="34" charset="0"/>
              </a:rPr>
              <a:t>The score is displayed in the Threat and Vulnerability dashboard of the Microsoft 365 Defender portal</a:t>
            </a:r>
          </a:p>
        </p:txBody>
      </p:sp>
      <p:sp>
        <p:nvSpPr>
          <p:cNvPr id="2" name="Rectangle 1">
            <a:extLst>
              <a:ext uri="{FF2B5EF4-FFF2-40B4-BE49-F238E27FC236}">
                <a16:creationId xmlns:a16="http://schemas.microsoft.com/office/drawing/2014/main" id="{A619BCA1-5DE8-42AD-B66B-93CBA9926D96}"/>
              </a:ext>
              <a:ext uri="{C183D7F6-B498-43B3-948B-1728B52AA6E4}">
                <adec:decorative xmlns:adec="http://schemas.microsoft.com/office/drawing/2017/decorative" val="1"/>
              </a:ext>
            </a:extLst>
          </p:cNvPr>
          <p:cNvSpPr/>
          <p:nvPr/>
        </p:nvSpPr>
        <p:spPr bwMode="auto">
          <a:xfrm>
            <a:off x="9286240" y="1436687"/>
            <a:ext cx="2943859" cy="5370831"/>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shot of the exposure scorecard showing a high-level view of an organization's exposure score trend line over time.">
            <a:extLst>
              <a:ext uri="{FF2B5EF4-FFF2-40B4-BE49-F238E27FC236}">
                <a16:creationId xmlns:a16="http://schemas.microsoft.com/office/drawing/2014/main" id="{A83E9B7C-31C9-6D6B-1142-02F374A4C99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438640" y="1536945"/>
            <a:ext cx="2635051" cy="5146699"/>
          </a:xfrm>
          <a:prstGeom prst="rect">
            <a:avLst/>
          </a:prstGeom>
        </p:spPr>
      </p:pic>
      <p:sp>
        <p:nvSpPr>
          <p:cNvPr id="6" name="TextBox 5">
            <a:extLst>
              <a:ext uri="{FF2B5EF4-FFF2-40B4-BE49-F238E27FC236}">
                <a16:creationId xmlns:a16="http://schemas.microsoft.com/office/drawing/2014/main" id="{F6812A9D-C77B-94D7-0CCA-6BE89FD1273C}"/>
              </a:ext>
              <a:ext uri="{C183D7F6-B498-43B3-948B-1728B52AA6E4}">
                <adec:decorative xmlns:adec="http://schemas.microsoft.com/office/drawing/2017/decorative" val="0"/>
              </a:ext>
            </a:extLst>
          </p:cNvPr>
          <p:cNvSpPr txBox="1"/>
          <p:nvPr/>
        </p:nvSpPr>
        <p:spPr>
          <a:xfrm>
            <a:off x="579439" y="3078481"/>
            <a:ext cx="8371520" cy="3729038"/>
          </a:xfrm>
          <a:prstGeom prst="rect">
            <a:avLst/>
          </a:prstGeom>
          <a:solidFill>
            <a:schemeClr val="bg1">
              <a:lumMod val="95000"/>
            </a:schemeClr>
          </a:solidFill>
          <a:ln>
            <a:noFill/>
          </a:ln>
        </p:spPr>
        <p:txBody>
          <a:bodyPr wrap="square" lIns="137160" tIns="91440" rIns="137160" bIns="91440" rtlCol="0" anchor="t">
            <a:noAutofit/>
          </a:bodyPr>
          <a:lstStyle/>
          <a:p>
            <a:pPr algn="l">
              <a:spcBef>
                <a:spcPts val="600"/>
              </a:spcBef>
              <a:spcAft>
                <a:spcPts val="600"/>
              </a:spcAft>
            </a:pPr>
            <a:r>
              <a:rPr lang="en-US" dirty="0">
                <a:cs typeface="Segoe UI Semilight" panose="020B0402040204020203" pitchFamily="34" charset="0"/>
              </a:rPr>
              <a:t>Each device in an organization is scored based on three factors:</a:t>
            </a:r>
          </a:p>
          <a:p>
            <a:pPr marL="342900" indent="-342900" algn="l">
              <a:spcBef>
                <a:spcPts val="600"/>
              </a:spcBef>
              <a:spcAft>
                <a:spcPts val="600"/>
              </a:spcAft>
              <a:buFont typeface="Arial" panose="020B0604020202020204" pitchFamily="34" charset="0"/>
              <a:buChar char="•"/>
            </a:pPr>
            <a:r>
              <a:rPr lang="en-US" sz="1600" dirty="0">
                <a:cs typeface="Segoe UI Semilight" panose="020B0402040204020203" pitchFamily="34" charset="0"/>
              </a:rPr>
              <a:t>Threat</a:t>
            </a:r>
          </a:p>
          <a:p>
            <a:pPr marL="342900" indent="-342900" algn="l">
              <a:spcBef>
                <a:spcPts val="200"/>
              </a:spcBef>
              <a:spcAft>
                <a:spcPts val="600"/>
              </a:spcAft>
              <a:buFont typeface="Arial" panose="020B0604020202020204" pitchFamily="34" charset="0"/>
              <a:buChar char="•"/>
            </a:pPr>
            <a:r>
              <a:rPr lang="en-US" sz="1600" dirty="0">
                <a:cs typeface="Segoe UI Semilight" panose="020B0402040204020203" pitchFamily="34" charset="0"/>
              </a:rPr>
              <a:t>Breach likelihood</a:t>
            </a:r>
          </a:p>
          <a:p>
            <a:pPr marL="342900" indent="-342900" algn="l">
              <a:spcBef>
                <a:spcPts val="200"/>
              </a:spcBef>
              <a:spcAft>
                <a:spcPts val="600"/>
              </a:spcAft>
              <a:buFont typeface="Arial" panose="020B0604020202020204" pitchFamily="34" charset="0"/>
              <a:buChar char="•"/>
            </a:pPr>
            <a:r>
              <a:rPr lang="en-US" sz="1600" dirty="0">
                <a:cs typeface="Segoe UI Semilight" panose="020B0402040204020203" pitchFamily="34" charset="0"/>
              </a:rPr>
              <a:t>Business value</a:t>
            </a:r>
          </a:p>
          <a:p>
            <a:pPr>
              <a:spcAft>
                <a:spcPts val="600"/>
              </a:spcAft>
            </a:pPr>
            <a:endParaRPr lang="en-US" dirty="0">
              <a:cs typeface="Segoe UI Semilight" panose="020B0402040204020203" pitchFamily="34" charset="0"/>
            </a:endParaRPr>
          </a:p>
          <a:p>
            <a:pPr>
              <a:spcAft>
                <a:spcPts val="600"/>
              </a:spcAft>
            </a:pPr>
            <a:r>
              <a:rPr lang="en-US" dirty="0">
                <a:cs typeface="Segoe UI Semilight" panose="020B0402040204020203" pitchFamily="34" charset="0"/>
              </a:rPr>
              <a:t>The Microsoft 365 Defender portal includes:</a:t>
            </a:r>
          </a:p>
          <a:p>
            <a:pPr marL="285750" indent="-285750">
              <a:spcAft>
                <a:spcPts val="600"/>
              </a:spcAft>
              <a:buFont typeface="Arial" panose="020B0604020202020204" pitchFamily="34" charset="0"/>
              <a:buChar char="•"/>
            </a:pPr>
            <a:r>
              <a:rPr lang="en-US" sz="1600" dirty="0">
                <a:cs typeface="Segoe UI Semilight" panose="020B0402040204020203" pitchFamily="34" charset="0"/>
              </a:rPr>
              <a:t>Security recommendations with remediation actions</a:t>
            </a:r>
          </a:p>
          <a:p>
            <a:pPr marL="285750" indent="-285750">
              <a:spcAft>
                <a:spcPts val="600"/>
              </a:spcAft>
              <a:buFont typeface="Arial" panose="020B0604020202020204" pitchFamily="34" charset="0"/>
              <a:buChar char="•"/>
            </a:pPr>
            <a:r>
              <a:rPr lang="en-US" sz="1600" dirty="0">
                <a:cs typeface="Segoe UI Semilight" panose="020B0402040204020203" pitchFamily="34" charset="0"/>
              </a:rPr>
              <a:t>Changes in device exposure or effect</a:t>
            </a:r>
          </a:p>
          <a:p>
            <a:pPr marL="285750" indent="-285750">
              <a:spcAft>
                <a:spcPts val="600"/>
              </a:spcAft>
              <a:buFont typeface="Arial" panose="020B0604020202020204" pitchFamily="34" charset="0"/>
              <a:buChar char="•"/>
            </a:pPr>
            <a:r>
              <a:rPr lang="en-US" sz="1600" dirty="0">
                <a:cs typeface="Segoe UI Semilight" panose="020B0402040204020203" pitchFamily="34" charset="0"/>
              </a:rPr>
              <a:t>File exceptions for security recommendations</a:t>
            </a:r>
          </a:p>
          <a:p>
            <a:pPr marL="285750" indent="-285750">
              <a:spcAft>
                <a:spcPts val="600"/>
              </a:spcAft>
              <a:buFont typeface="Arial" panose="020B0604020202020204" pitchFamily="34" charset="0"/>
              <a:buChar char="•"/>
            </a:pPr>
            <a:r>
              <a:rPr lang="en-US" sz="1600" dirty="0">
                <a:cs typeface="Segoe UI Semilight" panose="020B0402040204020203" pitchFamily="34" charset="0"/>
              </a:rPr>
              <a:t>Report an inaccurate recommendation</a:t>
            </a:r>
          </a:p>
          <a:p>
            <a:pPr marL="285750" indent="-285750">
              <a:spcAft>
                <a:spcPts val="600"/>
              </a:spcAft>
              <a:buFont typeface="Arial" panose="020B0604020202020204" pitchFamily="34" charset="0"/>
              <a:buChar char="•"/>
            </a:pPr>
            <a:endParaRPr lang="en-US" sz="1600" dirty="0">
              <a:cs typeface="Segoe UI Semilight" panose="020B0402040204020203" pitchFamily="34" charset="0"/>
            </a:endParaRPr>
          </a:p>
          <a:p>
            <a:pPr marL="285750" indent="-285750">
              <a:spcAft>
                <a:spcPts val="600"/>
              </a:spcAft>
              <a:buFont typeface="Arial" panose="020B0604020202020204" pitchFamily="34" charset="0"/>
              <a:buChar char="•"/>
            </a:pPr>
            <a:endParaRPr lang="en-US" sz="1600" dirty="0">
              <a:cs typeface="Segoe UI Semilight" panose="020B0402040204020203" pitchFamily="34" charset="0"/>
            </a:endParaRPr>
          </a:p>
        </p:txBody>
      </p:sp>
    </p:spTree>
    <p:extLst>
      <p:ext uri="{BB962C8B-B14F-4D97-AF65-F5344CB8AC3E}">
        <p14:creationId xmlns:p14="http://schemas.microsoft.com/office/powerpoint/2010/main" val="357416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253220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258488" cy="544003"/>
          </a:xfrm>
          <a:prstGeom prst="rect">
            <a:avLst/>
          </a:prstGeom>
          <a:noFill/>
          <a:ln>
            <a:noFill/>
          </a:ln>
        </p:spPr>
        <p:txBody>
          <a:bodyPr wrap="square" lIns="137141" tIns="91427" rIns="91427" bIns="91427" rtlCol="0" anchor="ctr">
            <a:noAutofit/>
          </a:bodyPr>
          <a:lstStyle/>
          <a:p>
            <a:pPr defTabSz="932563">
              <a:spcAft>
                <a:spcPts val="600"/>
              </a:spcAft>
            </a:pPr>
            <a:r>
              <a:rPr lang="en-US" sz="2400" dirty="0">
                <a:solidFill>
                  <a:srgbClr val="1A1A1A"/>
                </a:solidFill>
                <a:latin typeface="Segoe UI Semibold"/>
              </a:rPr>
              <a:t>This module examined the following features related to implementing </a:t>
            </a:r>
            <a:r>
              <a:rPr lang="nn-NO" sz="2400" dirty="0">
                <a:solidFill>
                  <a:srgbClr val="1A1A1A"/>
                </a:solidFill>
                <a:latin typeface="Segoe UI Semibold"/>
              </a:rPr>
              <a:t>Microsoft Defender for Endpoint</a:t>
            </a:r>
            <a:r>
              <a:rPr lang="en-US" sz="2400" dirty="0">
                <a:solidFill>
                  <a:srgbClr val="1A1A1A"/>
                </a:solidFill>
                <a:latin typeface="Segoe UI Semibold"/>
              </a:rPr>
              <a:t>:</a:t>
            </a:r>
            <a:endParaRPr lang="en-US" sz="2800" dirty="0">
              <a:solidFill>
                <a:srgbClr val="1A1A1A"/>
              </a:solidFill>
              <a:latin typeface="Segoe UI"/>
            </a:endParaRPr>
          </a:p>
        </p:txBody>
      </p:sp>
      <p:pic>
        <p:nvPicPr>
          <p:cNvPr id="4" name="Picture 3" descr="Icon of a document">
            <a:extLst>
              <a:ext uri="{FF2B5EF4-FFF2-40B4-BE49-F238E27FC236}">
                <a16:creationId xmlns:a16="http://schemas.microsoft.com/office/drawing/2014/main" id="{ED0D21CC-CB6C-42B9-89CC-A3BF51E044AC}"/>
              </a:ext>
            </a:extLst>
          </p:cNvPr>
          <p:cNvPicPr>
            <a:picLocks noChangeAspect="1"/>
          </p:cNvPicPr>
          <p:nvPr/>
        </p:nvPicPr>
        <p:blipFill>
          <a:blip r:embed="rId3"/>
          <a:stretch>
            <a:fillRect/>
          </a:stretch>
        </p:blipFill>
        <p:spPr>
          <a:xfrm>
            <a:off x="581819" y="2253472"/>
            <a:ext cx="637032" cy="637032"/>
          </a:xfrm>
          <a:prstGeom prst="rect">
            <a:avLst/>
          </a:prstGeom>
        </p:spPr>
      </p:pic>
      <p:sp>
        <p:nvSpPr>
          <p:cNvPr id="5" name="TextBox 4">
            <a:extLst>
              <a:ext uri="{FF2B5EF4-FFF2-40B4-BE49-F238E27FC236}">
                <a16:creationId xmlns:a16="http://schemas.microsoft.com/office/drawing/2014/main" id="{DC123E25-54AA-432B-81BC-B85678EE0AA6}"/>
              </a:ext>
            </a:extLst>
          </p:cNvPr>
          <p:cNvSpPr txBox="1"/>
          <p:nvPr/>
        </p:nvSpPr>
        <p:spPr>
          <a:xfrm>
            <a:off x="1414463" y="2233331"/>
            <a:ext cx="7200000" cy="676656"/>
          </a:xfrm>
          <a:prstGeom prst="rect">
            <a:avLst/>
          </a:prstGeom>
          <a:noFill/>
        </p:spPr>
        <p:txBody>
          <a:bodyPr wrap="square" lIns="0" tIns="0" rIns="0" bIns="0" rtlCol="0" anchor="ctr">
            <a:noAutofit/>
          </a:bodyPr>
          <a:lstStyle/>
          <a:p>
            <a:pPr algn="l"/>
            <a:r>
              <a:rPr lang="en-US" sz="2000" dirty="0">
                <a:solidFill>
                  <a:srgbClr val="171717"/>
                </a:solidFill>
                <a:latin typeface="Segoe UI" panose="020B0502040204020203" pitchFamily="34" charset="0"/>
              </a:rPr>
              <a:t>T</a:t>
            </a:r>
            <a:r>
              <a:rPr lang="en-US" sz="2000" b="0" i="0" dirty="0">
                <a:solidFill>
                  <a:srgbClr val="171717"/>
                </a:solidFill>
                <a:effectLst/>
                <a:latin typeface="Segoe UI" panose="020B0502040204020203" pitchFamily="34" charset="0"/>
              </a:rPr>
              <a:t>hreat and vulnerability management</a:t>
            </a:r>
          </a:p>
        </p:txBody>
      </p:sp>
      <p:pic>
        <p:nvPicPr>
          <p:cNvPr id="8" name="Picture 7" descr="Icon of two documents">
            <a:extLst>
              <a:ext uri="{FF2B5EF4-FFF2-40B4-BE49-F238E27FC236}">
                <a16:creationId xmlns:a16="http://schemas.microsoft.com/office/drawing/2014/main" id="{868D734D-B9A5-48CC-8066-6B6C250A70F5}"/>
              </a:ext>
            </a:extLst>
          </p:cNvPr>
          <p:cNvPicPr>
            <a:picLocks noChangeAspect="1"/>
          </p:cNvPicPr>
          <p:nvPr/>
        </p:nvPicPr>
        <p:blipFill>
          <a:blip r:embed="rId4"/>
          <a:stretch>
            <a:fillRect/>
          </a:stretch>
        </p:blipFill>
        <p:spPr>
          <a:xfrm>
            <a:off x="581819" y="3025779"/>
            <a:ext cx="637032" cy="637032"/>
          </a:xfrm>
          <a:prstGeom prst="rect">
            <a:avLst/>
          </a:prstGeom>
        </p:spPr>
      </p:pic>
      <p:sp>
        <p:nvSpPr>
          <p:cNvPr id="11" name="TextBox 10">
            <a:extLst>
              <a:ext uri="{FF2B5EF4-FFF2-40B4-BE49-F238E27FC236}">
                <a16:creationId xmlns:a16="http://schemas.microsoft.com/office/drawing/2014/main" id="{6A996C1C-9386-47C7-A356-77B431FAC172}"/>
              </a:ext>
            </a:extLst>
          </p:cNvPr>
          <p:cNvSpPr txBox="1"/>
          <p:nvPr/>
        </p:nvSpPr>
        <p:spPr>
          <a:xfrm>
            <a:off x="1414463" y="3005159"/>
            <a:ext cx="7200000" cy="676656"/>
          </a:xfrm>
          <a:prstGeom prst="rect">
            <a:avLst/>
          </a:prstGeom>
          <a:noFill/>
        </p:spPr>
        <p:txBody>
          <a:bodyPr wrap="square" lIns="0" tIns="0" rIns="0" bIns="0" rtlCol="0" anchor="ctr">
            <a:noAutofit/>
          </a:bodyPr>
          <a:lstStyle/>
          <a:p>
            <a:pPr algn="l"/>
            <a:r>
              <a:rPr lang="en-US" sz="2000" b="0" i="0" dirty="0">
                <a:solidFill>
                  <a:srgbClr val="171717"/>
                </a:solidFill>
                <a:effectLst/>
                <a:latin typeface="Segoe UI" panose="020B0502040204020203" pitchFamily="34" charset="0"/>
              </a:rPr>
              <a:t>Attack surface reduction</a:t>
            </a:r>
          </a:p>
        </p:txBody>
      </p:sp>
      <p:pic>
        <p:nvPicPr>
          <p:cNvPr id="13" name="Picture 12" descr="Icon of a wrench">
            <a:extLst>
              <a:ext uri="{FF2B5EF4-FFF2-40B4-BE49-F238E27FC236}">
                <a16:creationId xmlns:a16="http://schemas.microsoft.com/office/drawing/2014/main" id="{C3BA1824-04FE-4FFF-9FE7-5AE308D82641}"/>
              </a:ext>
            </a:extLst>
          </p:cNvPr>
          <p:cNvPicPr>
            <a:picLocks noChangeAspect="1"/>
          </p:cNvPicPr>
          <p:nvPr/>
        </p:nvPicPr>
        <p:blipFill>
          <a:blip r:embed="rId5"/>
          <a:stretch>
            <a:fillRect/>
          </a:stretch>
        </p:blipFill>
        <p:spPr>
          <a:xfrm>
            <a:off x="579438" y="3796865"/>
            <a:ext cx="637032" cy="638556"/>
          </a:xfrm>
          <a:prstGeom prst="rect">
            <a:avLst/>
          </a:prstGeom>
        </p:spPr>
      </p:pic>
      <p:sp>
        <p:nvSpPr>
          <p:cNvPr id="15" name="TextBox 14">
            <a:extLst>
              <a:ext uri="{FF2B5EF4-FFF2-40B4-BE49-F238E27FC236}">
                <a16:creationId xmlns:a16="http://schemas.microsoft.com/office/drawing/2014/main" id="{F896F097-13FB-4BF7-83B2-0F5199A42FC9}"/>
              </a:ext>
            </a:extLst>
          </p:cNvPr>
          <p:cNvSpPr txBox="1"/>
          <p:nvPr/>
        </p:nvSpPr>
        <p:spPr>
          <a:xfrm>
            <a:off x="1414463" y="3777815"/>
            <a:ext cx="7200000" cy="676656"/>
          </a:xfrm>
          <a:prstGeom prst="rect">
            <a:avLst/>
          </a:prstGeom>
          <a:noFill/>
        </p:spPr>
        <p:txBody>
          <a:bodyPr wrap="square" lIns="0" tIns="0" rIns="0" bIns="0" rtlCol="0" anchor="ctr">
            <a:noAutofit/>
          </a:bodyPr>
          <a:lstStyle/>
          <a:p>
            <a:pPr algn="l"/>
            <a:r>
              <a:rPr lang="en-US" sz="2000" b="0" i="0" dirty="0">
                <a:solidFill>
                  <a:srgbClr val="171717"/>
                </a:solidFill>
                <a:effectLst/>
                <a:latin typeface="Segoe UI" panose="020B0502040204020203" pitchFamily="34" charset="0"/>
              </a:rPr>
              <a:t>Next generation protection</a:t>
            </a:r>
          </a:p>
        </p:txBody>
      </p:sp>
      <p:pic>
        <p:nvPicPr>
          <p:cNvPr id="21" name="Picture 20" descr="Icon of screen with gear">
            <a:extLst>
              <a:ext uri="{FF2B5EF4-FFF2-40B4-BE49-F238E27FC236}">
                <a16:creationId xmlns:a16="http://schemas.microsoft.com/office/drawing/2014/main" id="{8469E297-3439-4057-BEC4-72B5E54E9799}"/>
              </a:ext>
            </a:extLst>
          </p:cNvPr>
          <p:cNvPicPr>
            <a:picLocks noChangeAspect="1"/>
          </p:cNvPicPr>
          <p:nvPr/>
        </p:nvPicPr>
        <p:blipFill>
          <a:blip r:embed="rId6"/>
          <a:stretch>
            <a:fillRect/>
          </a:stretch>
        </p:blipFill>
        <p:spPr>
          <a:xfrm>
            <a:off x="579438" y="4569869"/>
            <a:ext cx="637032" cy="637032"/>
          </a:xfrm>
          <a:prstGeom prst="rect">
            <a:avLst/>
          </a:prstGeom>
        </p:spPr>
      </p:pic>
      <p:sp>
        <p:nvSpPr>
          <p:cNvPr id="23" name="TextBox 22">
            <a:extLst>
              <a:ext uri="{FF2B5EF4-FFF2-40B4-BE49-F238E27FC236}">
                <a16:creationId xmlns:a16="http://schemas.microsoft.com/office/drawing/2014/main" id="{EB13B4AF-FA37-44BA-9748-A3CC22DE2CE2}"/>
              </a:ext>
            </a:extLst>
          </p:cNvPr>
          <p:cNvSpPr txBox="1"/>
          <p:nvPr/>
        </p:nvSpPr>
        <p:spPr>
          <a:xfrm>
            <a:off x="1414463" y="4550057"/>
            <a:ext cx="7200000" cy="676656"/>
          </a:xfrm>
          <a:prstGeom prst="rect">
            <a:avLst/>
          </a:prstGeom>
          <a:noFill/>
        </p:spPr>
        <p:txBody>
          <a:bodyPr wrap="square" lIns="0" tIns="0" rIns="0" bIns="0" rtlCol="0" anchor="ctr">
            <a:noAutofit/>
          </a:bodyPr>
          <a:lstStyle/>
          <a:p>
            <a:pPr algn="l"/>
            <a:r>
              <a:rPr lang="en-US" sz="2000" b="0" i="0" dirty="0">
                <a:solidFill>
                  <a:srgbClr val="171717"/>
                </a:solidFill>
                <a:effectLst/>
                <a:latin typeface="Segoe UI" panose="020B0502040204020203" pitchFamily="34" charset="0"/>
              </a:rPr>
              <a:t>Endpoint detection and response</a:t>
            </a:r>
          </a:p>
        </p:txBody>
      </p:sp>
      <p:sp>
        <p:nvSpPr>
          <p:cNvPr id="9" name="TextBox 8">
            <a:extLst>
              <a:ext uri="{FF2B5EF4-FFF2-40B4-BE49-F238E27FC236}">
                <a16:creationId xmlns:a16="http://schemas.microsoft.com/office/drawing/2014/main" id="{73014E0A-47B1-8FA8-0A47-AE5EAC67DFA7}"/>
              </a:ext>
            </a:extLst>
          </p:cNvPr>
          <p:cNvSpPr txBox="1"/>
          <p:nvPr/>
        </p:nvSpPr>
        <p:spPr>
          <a:xfrm>
            <a:off x="1408189" y="5341020"/>
            <a:ext cx="7200000" cy="676656"/>
          </a:xfrm>
          <a:prstGeom prst="rect">
            <a:avLst/>
          </a:prstGeom>
          <a:noFill/>
        </p:spPr>
        <p:txBody>
          <a:bodyPr wrap="square" lIns="0" tIns="0" rIns="0" bIns="0" rtlCol="0" anchor="ctr">
            <a:noAutofit/>
          </a:bodyPr>
          <a:lstStyle/>
          <a:p>
            <a:pPr algn="l"/>
            <a:r>
              <a:rPr lang="en-US" sz="2000" b="0" i="0" dirty="0">
                <a:solidFill>
                  <a:srgbClr val="171717"/>
                </a:solidFill>
                <a:effectLst/>
                <a:latin typeface="Segoe UI" panose="020B0502040204020203" pitchFamily="34" charset="0"/>
              </a:rPr>
              <a:t>Auto investigation and remediation</a:t>
            </a:r>
          </a:p>
        </p:txBody>
      </p:sp>
      <p:pic>
        <p:nvPicPr>
          <p:cNvPr id="25" name="Picture 24" descr="Icon of three rectangles with a check mark at each end">
            <a:extLst>
              <a:ext uri="{FF2B5EF4-FFF2-40B4-BE49-F238E27FC236}">
                <a16:creationId xmlns:a16="http://schemas.microsoft.com/office/drawing/2014/main" id="{B3BD7C09-5127-A3D0-9167-ADF2021BC2B3}"/>
              </a:ext>
            </a:extLst>
          </p:cNvPr>
          <p:cNvPicPr>
            <a:picLocks noChangeAspect="1"/>
          </p:cNvPicPr>
          <p:nvPr/>
        </p:nvPicPr>
        <p:blipFill>
          <a:blip r:embed="rId7"/>
          <a:stretch>
            <a:fillRect/>
          </a:stretch>
        </p:blipFill>
        <p:spPr>
          <a:xfrm>
            <a:off x="579270" y="5341020"/>
            <a:ext cx="637200" cy="637200"/>
          </a:xfrm>
          <a:prstGeom prst="rect">
            <a:avLst/>
          </a:prstGeom>
        </p:spPr>
      </p:pic>
    </p:spTree>
    <p:extLst>
      <p:ext uri="{BB962C8B-B14F-4D97-AF65-F5344CB8AC3E}">
        <p14:creationId xmlns:p14="http://schemas.microsoft.com/office/powerpoint/2010/main" val="379547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066376"/>
            <a:ext cx="9169348" cy="861774"/>
          </a:xfrm>
        </p:spPr>
        <p:txBody>
          <a:bodyPr/>
          <a:lstStyle/>
          <a:p>
            <a:pPr>
              <a:lnSpc>
                <a:spcPct val="100000"/>
              </a:lnSpc>
            </a:pPr>
            <a:r>
              <a:rPr lang="en-US" spc="0" dirty="0"/>
              <a:t>Module 4: Implement threat protection by using Microsoft Defender for Office 365</a:t>
            </a:r>
          </a:p>
        </p:txBody>
      </p:sp>
      <p:pic>
        <p:nvPicPr>
          <p:cNvPr id="4" name="Picture 3" descr="Icon of gear">
            <a:extLst>
              <a:ext uri="{FF2B5EF4-FFF2-40B4-BE49-F238E27FC236}">
                <a16:creationId xmlns:a16="http://schemas.microsoft.com/office/drawing/2014/main" id="{B6E1CB24-E17E-416B-87C4-80179693F3A5}"/>
              </a:ext>
            </a:extLst>
          </p:cNvPr>
          <p:cNvPicPr>
            <a:picLocks noChangeAspect="1"/>
          </p:cNvPicPr>
          <p:nvPr/>
        </p:nvPicPr>
        <p:blipFill>
          <a:blip r:embed="rId3"/>
          <a:stretch>
            <a:fillRect/>
          </a:stretch>
        </p:blipFill>
        <p:spPr>
          <a:xfrm>
            <a:off x="10471581" y="3072347"/>
            <a:ext cx="849829" cy="849829"/>
          </a:xfrm>
          <a:prstGeom prst="rect">
            <a:avLst/>
          </a:prstGeom>
        </p:spPr>
      </p:pic>
    </p:spTree>
    <p:extLst>
      <p:ext uri="{BB962C8B-B14F-4D97-AF65-F5344CB8AC3E}">
        <p14:creationId xmlns:p14="http://schemas.microsoft.com/office/powerpoint/2010/main" val="269462051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a:t>
            </a:r>
          </a:p>
        </p:txBody>
      </p:sp>
      <p:sp>
        <p:nvSpPr>
          <p:cNvPr id="7" name="TextBox 6">
            <a:extLst>
              <a:ext uri="{FF2B5EF4-FFF2-40B4-BE49-F238E27FC236}">
                <a16:creationId xmlns:a16="http://schemas.microsoft.com/office/drawing/2014/main" id="{DF5DA6C3-D262-418A-87C0-B6895664C675}"/>
              </a:ext>
            </a:extLst>
          </p:cNvPr>
          <p:cNvSpPr txBox="1"/>
          <p:nvPr/>
        </p:nvSpPr>
        <p:spPr>
          <a:xfrm>
            <a:off x="600058" y="1165124"/>
            <a:ext cx="6257941" cy="1461939"/>
          </a:xfrm>
          <a:prstGeom prst="rect">
            <a:avLst/>
          </a:prstGeom>
          <a:noFill/>
        </p:spPr>
        <p:txBody>
          <a:bodyPr wrap="square" lIns="0" tIns="0" rIns="0" bIns="0" rtlCol="0">
            <a:spAutoFit/>
          </a:bodyPr>
          <a:lstStyle/>
          <a:p>
            <a:pPr>
              <a:spcBef>
                <a:spcPts val="800"/>
              </a:spcBef>
            </a:pPr>
            <a:r>
              <a:rPr lang="en-US" sz="2000" dirty="0">
                <a:solidFill>
                  <a:schemeClr val="accent1"/>
                </a:solidFill>
                <a:latin typeface="+mj-lt"/>
              </a:rPr>
              <a:t>In this module, you'll examine additional threat protection features provided by Microsoft Defender for Office 365. </a:t>
            </a:r>
          </a:p>
          <a:p>
            <a:pPr>
              <a:spcBef>
                <a:spcPts val="1800"/>
              </a:spcBef>
            </a:pPr>
            <a:r>
              <a:rPr lang="en-US" sz="2000" dirty="0">
                <a:latin typeface="+mj-lt"/>
              </a:rPr>
              <a:t>This module examines:</a:t>
            </a:r>
          </a:p>
        </p:txBody>
      </p:sp>
      <p:pic>
        <p:nvPicPr>
          <p:cNvPr id="8" name="Picture 7" descr="Icon of a document">
            <a:extLst>
              <a:ext uri="{FF2B5EF4-FFF2-40B4-BE49-F238E27FC236}">
                <a16:creationId xmlns:a16="http://schemas.microsoft.com/office/drawing/2014/main" id="{2E2D4F99-C322-4A64-9829-559020468A51}"/>
              </a:ext>
            </a:extLst>
          </p:cNvPr>
          <p:cNvPicPr>
            <a:picLocks noChangeAspect="1"/>
          </p:cNvPicPr>
          <p:nvPr/>
        </p:nvPicPr>
        <p:blipFill>
          <a:blip r:embed="rId3"/>
          <a:stretch>
            <a:fillRect/>
          </a:stretch>
        </p:blipFill>
        <p:spPr>
          <a:xfrm>
            <a:off x="581819" y="2883329"/>
            <a:ext cx="637032" cy="637032"/>
          </a:xfrm>
          <a:prstGeom prst="rect">
            <a:avLst/>
          </a:prstGeom>
        </p:spPr>
      </p:pic>
      <p:sp>
        <p:nvSpPr>
          <p:cNvPr id="9" name="TextBox 8">
            <a:extLst>
              <a:ext uri="{FF2B5EF4-FFF2-40B4-BE49-F238E27FC236}">
                <a16:creationId xmlns:a16="http://schemas.microsoft.com/office/drawing/2014/main" id="{67608FEC-1B91-4017-9ED6-CDB85AAC5113}"/>
              </a:ext>
            </a:extLst>
          </p:cNvPr>
          <p:cNvSpPr txBox="1"/>
          <p:nvPr/>
        </p:nvSpPr>
        <p:spPr>
          <a:xfrm>
            <a:off x="1414463" y="2863188"/>
            <a:ext cx="5259388" cy="676656"/>
          </a:xfrm>
          <a:prstGeom prst="rect">
            <a:avLst/>
          </a:prstGeom>
          <a:noFill/>
        </p:spPr>
        <p:txBody>
          <a:bodyPr wrap="square" lIns="0" tIns="0" rIns="0" bIns="0" rtlCol="0" anchor="ctr">
            <a:noAutofit/>
          </a:bodyPr>
          <a:lstStyle/>
          <a:p>
            <a:r>
              <a:rPr lang="en-US" dirty="0"/>
              <a:t>Microsoft Defender for Office 365 protection stack</a:t>
            </a:r>
          </a:p>
        </p:txBody>
      </p:sp>
      <p:cxnSp>
        <p:nvCxnSpPr>
          <p:cNvPr id="10" name="Straight Connector 9">
            <a:extLst>
              <a:ext uri="{FF2B5EF4-FFF2-40B4-BE49-F238E27FC236}">
                <a16:creationId xmlns:a16="http://schemas.microsoft.com/office/drawing/2014/main" id="{CD2E3642-D979-4AFC-A910-653B4AEA4D26}"/>
              </a:ext>
              <a:ext uri="{C183D7F6-B498-43B3-948B-1728B52AA6E4}">
                <adec:decorative xmlns:adec="http://schemas.microsoft.com/office/drawing/2017/decorative" val="1"/>
              </a:ext>
            </a:extLst>
          </p:cNvPr>
          <p:cNvCxnSpPr>
            <a:cxnSpLocks/>
          </p:cNvCxnSpPr>
          <p:nvPr/>
        </p:nvCxnSpPr>
        <p:spPr>
          <a:xfrm>
            <a:off x="1414463" y="3587637"/>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descr="Icon of two documents">
            <a:extLst>
              <a:ext uri="{FF2B5EF4-FFF2-40B4-BE49-F238E27FC236}">
                <a16:creationId xmlns:a16="http://schemas.microsoft.com/office/drawing/2014/main" id="{1CBED0BE-3106-4C02-B64D-A8610E892862}"/>
              </a:ext>
            </a:extLst>
          </p:cNvPr>
          <p:cNvPicPr>
            <a:picLocks noChangeAspect="1"/>
          </p:cNvPicPr>
          <p:nvPr/>
        </p:nvPicPr>
        <p:blipFill>
          <a:blip r:embed="rId4"/>
          <a:stretch>
            <a:fillRect/>
          </a:stretch>
        </p:blipFill>
        <p:spPr>
          <a:xfrm>
            <a:off x="581819" y="3655636"/>
            <a:ext cx="637032" cy="637032"/>
          </a:xfrm>
          <a:prstGeom prst="rect">
            <a:avLst/>
          </a:prstGeom>
        </p:spPr>
      </p:pic>
      <p:sp>
        <p:nvSpPr>
          <p:cNvPr id="12" name="TextBox 11">
            <a:extLst>
              <a:ext uri="{FF2B5EF4-FFF2-40B4-BE49-F238E27FC236}">
                <a16:creationId xmlns:a16="http://schemas.microsoft.com/office/drawing/2014/main" id="{5B2393D3-ED02-4A1F-BA08-7B2E6DBAD4B8}"/>
              </a:ext>
            </a:extLst>
          </p:cNvPr>
          <p:cNvSpPr txBox="1"/>
          <p:nvPr/>
        </p:nvSpPr>
        <p:spPr>
          <a:xfrm>
            <a:off x="1414463" y="3635016"/>
            <a:ext cx="5259388" cy="676656"/>
          </a:xfrm>
          <a:prstGeom prst="rect">
            <a:avLst/>
          </a:prstGeom>
          <a:noFill/>
        </p:spPr>
        <p:txBody>
          <a:bodyPr wrap="square" lIns="0" tIns="0" rIns="0" bIns="0" rtlCol="0" anchor="ctr">
            <a:noAutofit/>
          </a:bodyPr>
          <a:lstStyle/>
          <a:p>
            <a:r>
              <a:rPr lang="en-US" dirty="0"/>
              <a:t>Threat Explorer</a:t>
            </a:r>
          </a:p>
        </p:txBody>
      </p:sp>
      <p:cxnSp>
        <p:nvCxnSpPr>
          <p:cNvPr id="13" name="Straight Connector 12">
            <a:extLst>
              <a:ext uri="{FF2B5EF4-FFF2-40B4-BE49-F238E27FC236}">
                <a16:creationId xmlns:a16="http://schemas.microsoft.com/office/drawing/2014/main" id="{860E0AB8-8F38-49D5-801C-E17A68EBF417}"/>
              </a:ext>
              <a:ext uri="{C183D7F6-B498-43B3-948B-1728B52AA6E4}">
                <adec:decorative xmlns:adec="http://schemas.microsoft.com/office/drawing/2017/decorative" val="1"/>
              </a:ext>
            </a:extLst>
          </p:cNvPr>
          <p:cNvCxnSpPr>
            <a:cxnSpLocks/>
          </p:cNvCxnSpPr>
          <p:nvPr/>
        </p:nvCxnSpPr>
        <p:spPr>
          <a:xfrm>
            <a:off x="1414463" y="4359879"/>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descr="Icon of a wrench">
            <a:extLst>
              <a:ext uri="{FF2B5EF4-FFF2-40B4-BE49-F238E27FC236}">
                <a16:creationId xmlns:a16="http://schemas.microsoft.com/office/drawing/2014/main" id="{5E2BD31F-3E84-41FA-9F76-D2B141B9A4B8}"/>
              </a:ext>
            </a:extLst>
          </p:cNvPr>
          <p:cNvPicPr>
            <a:picLocks noChangeAspect="1"/>
          </p:cNvPicPr>
          <p:nvPr/>
        </p:nvPicPr>
        <p:blipFill>
          <a:blip r:embed="rId5"/>
          <a:stretch>
            <a:fillRect/>
          </a:stretch>
        </p:blipFill>
        <p:spPr>
          <a:xfrm>
            <a:off x="579438" y="4426722"/>
            <a:ext cx="637032" cy="638556"/>
          </a:xfrm>
          <a:prstGeom prst="rect">
            <a:avLst/>
          </a:prstGeom>
        </p:spPr>
      </p:pic>
      <p:sp>
        <p:nvSpPr>
          <p:cNvPr id="15" name="TextBox 14">
            <a:extLst>
              <a:ext uri="{FF2B5EF4-FFF2-40B4-BE49-F238E27FC236}">
                <a16:creationId xmlns:a16="http://schemas.microsoft.com/office/drawing/2014/main" id="{98A78F78-9D11-4FEF-8C21-59BA1542C08D}"/>
              </a:ext>
            </a:extLst>
          </p:cNvPr>
          <p:cNvSpPr txBox="1"/>
          <p:nvPr/>
        </p:nvSpPr>
        <p:spPr>
          <a:xfrm>
            <a:off x="1414463" y="4407672"/>
            <a:ext cx="5259388" cy="676656"/>
          </a:xfrm>
          <a:prstGeom prst="rect">
            <a:avLst/>
          </a:prstGeom>
          <a:noFill/>
        </p:spPr>
        <p:txBody>
          <a:bodyPr wrap="square" lIns="0" tIns="0" rIns="0" bIns="0" rtlCol="0" anchor="ctr">
            <a:noAutofit/>
          </a:bodyPr>
          <a:lstStyle/>
          <a:p>
            <a:r>
              <a:rPr lang="en-US" dirty="0"/>
              <a:t>Threat Tracker widgets and views</a:t>
            </a:r>
          </a:p>
        </p:txBody>
      </p:sp>
      <p:cxnSp>
        <p:nvCxnSpPr>
          <p:cNvPr id="16" name="Straight Connector 15">
            <a:extLst>
              <a:ext uri="{FF2B5EF4-FFF2-40B4-BE49-F238E27FC236}">
                <a16:creationId xmlns:a16="http://schemas.microsoft.com/office/drawing/2014/main" id="{80E3F541-8416-4157-8DD2-D542335D09AC}"/>
              </a:ext>
              <a:ext uri="{C183D7F6-B498-43B3-948B-1728B52AA6E4}">
                <adec:decorative xmlns:adec="http://schemas.microsoft.com/office/drawing/2017/decorative" val="1"/>
              </a:ext>
            </a:extLst>
          </p:cNvPr>
          <p:cNvCxnSpPr>
            <a:cxnSpLocks/>
          </p:cNvCxnSpPr>
          <p:nvPr/>
        </p:nvCxnSpPr>
        <p:spPr>
          <a:xfrm>
            <a:off x="1414463" y="5132121"/>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2" name="Picture 21" descr="Icon of screen with gear">
            <a:extLst>
              <a:ext uri="{FF2B5EF4-FFF2-40B4-BE49-F238E27FC236}">
                <a16:creationId xmlns:a16="http://schemas.microsoft.com/office/drawing/2014/main" id="{71544651-C63A-4500-B0CB-AB6649426222}"/>
              </a:ext>
            </a:extLst>
          </p:cNvPr>
          <p:cNvPicPr>
            <a:picLocks noChangeAspect="1"/>
          </p:cNvPicPr>
          <p:nvPr/>
        </p:nvPicPr>
        <p:blipFill>
          <a:blip r:embed="rId6"/>
          <a:stretch>
            <a:fillRect/>
          </a:stretch>
        </p:blipFill>
        <p:spPr>
          <a:xfrm>
            <a:off x="579438" y="5199726"/>
            <a:ext cx="637032" cy="637032"/>
          </a:xfrm>
          <a:prstGeom prst="rect">
            <a:avLst/>
          </a:prstGeom>
        </p:spPr>
      </p:pic>
      <p:sp>
        <p:nvSpPr>
          <p:cNvPr id="19" name="TextBox 18">
            <a:extLst>
              <a:ext uri="{FF2B5EF4-FFF2-40B4-BE49-F238E27FC236}">
                <a16:creationId xmlns:a16="http://schemas.microsoft.com/office/drawing/2014/main" id="{B0B8E070-3221-4506-B1B0-4F8E6673FADD}"/>
              </a:ext>
            </a:extLst>
          </p:cNvPr>
          <p:cNvSpPr txBox="1"/>
          <p:nvPr/>
        </p:nvSpPr>
        <p:spPr>
          <a:xfrm>
            <a:off x="1414463" y="5179914"/>
            <a:ext cx="5259388" cy="676656"/>
          </a:xfrm>
          <a:prstGeom prst="rect">
            <a:avLst/>
          </a:prstGeom>
          <a:noFill/>
        </p:spPr>
        <p:txBody>
          <a:bodyPr wrap="square" lIns="0" tIns="0" rIns="0" bIns="0" rtlCol="0" anchor="ctr">
            <a:noAutofit/>
          </a:bodyPr>
          <a:lstStyle/>
          <a:p>
            <a:r>
              <a:rPr lang="en-US" dirty="0"/>
              <a:t>Attack simulation training</a:t>
            </a:r>
          </a:p>
        </p:txBody>
      </p:sp>
    </p:spTree>
    <p:extLst>
      <p:ext uri="{BB962C8B-B14F-4D97-AF65-F5344CB8AC3E}">
        <p14:creationId xmlns:p14="http://schemas.microsoft.com/office/powerpoint/2010/main" val="161898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the Microsoft Defender for Office 365 protection stack</a:t>
            </a:r>
          </a:p>
        </p:txBody>
      </p:sp>
      <p:sp>
        <p:nvSpPr>
          <p:cNvPr id="2" name="Rectangle 1">
            <a:extLst>
              <a:ext uri="{FF2B5EF4-FFF2-40B4-BE49-F238E27FC236}">
                <a16:creationId xmlns:a16="http://schemas.microsoft.com/office/drawing/2014/main" id="{A619BCA1-5DE8-42AD-B66B-93CBA9926D96}"/>
              </a:ext>
              <a:ext uri="{C183D7F6-B498-43B3-948B-1728B52AA6E4}">
                <adec:decorative xmlns:adec="http://schemas.microsoft.com/office/drawing/2017/decorative" val="1"/>
              </a:ext>
            </a:extLst>
          </p:cNvPr>
          <p:cNvSpPr/>
          <p:nvPr/>
        </p:nvSpPr>
        <p:spPr bwMode="auto">
          <a:xfrm>
            <a:off x="1249680" y="2086927"/>
            <a:ext cx="9801859" cy="4801553"/>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Diagram showing the Microsoft Defender for Office 365 protection stack.">
            <a:extLst>
              <a:ext uri="{FF2B5EF4-FFF2-40B4-BE49-F238E27FC236}">
                <a16:creationId xmlns:a16="http://schemas.microsoft.com/office/drawing/2014/main" id="{A83E9B7C-31C9-6D6B-1142-02F374A4C99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41120" y="2244002"/>
            <a:ext cx="9585441" cy="4399716"/>
          </a:xfrm>
          <a:prstGeom prst="rect">
            <a:avLst/>
          </a:prstGeom>
        </p:spPr>
      </p:pic>
      <p:sp>
        <p:nvSpPr>
          <p:cNvPr id="6" name="TextBox 5">
            <a:extLst>
              <a:ext uri="{FF2B5EF4-FFF2-40B4-BE49-F238E27FC236}">
                <a16:creationId xmlns:a16="http://schemas.microsoft.com/office/drawing/2014/main" id="{9FCFF92B-2F65-A6E6-DE48-3E5C0DD41F21}"/>
              </a:ext>
              <a:ext uri="{C183D7F6-B498-43B3-948B-1728B52AA6E4}">
                <adec:decorative xmlns:adec="http://schemas.microsoft.com/office/drawing/2017/decorative" val="0"/>
              </a:ext>
            </a:extLst>
          </p:cNvPr>
          <p:cNvSpPr txBox="1"/>
          <p:nvPr/>
        </p:nvSpPr>
        <p:spPr>
          <a:xfrm>
            <a:off x="1249679" y="1203008"/>
            <a:ext cx="9801860" cy="727392"/>
          </a:xfrm>
          <a:prstGeom prst="rect">
            <a:avLst/>
          </a:prstGeom>
          <a:solidFill>
            <a:schemeClr val="bg1">
              <a:lumMod val="95000"/>
            </a:schemeClr>
          </a:solidFill>
          <a:ln>
            <a:noFill/>
          </a:ln>
        </p:spPr>
        <p:txBody>
          <a:bodyPr wrap="square" lIns="137160" tIns="91440" rIns="137160" bIns="91440" rtlCol="0" anchor="t">
            <a:noAutofit/>
          </a:bodyPr>
          <a:lstStyle/>
          <a:p>
            <a:pPr algn="l"/>
            <a:r>
              <a:rPr lang="en-US" sz="2000" i="0" dirty="0">
                <a:solidFill>
                  <a:schemeClr val="accent1"/>
                </a:solidFill>
                <a:effectLst/>
                <a:latin typeface="+mj-lt"/>
              </a:rPr>
              <a:t>The Microsoft Defender for Office 365 protection stack provides </a:t>
            </a:r>
            <a:r>
              <a:rPr lang="en-US" sz="2000" dirty="0">
                <a:solidFill>
                  <a:schemeClr val="accent1"/>
                </a:solidFill>
                <a:latin typeface="+mj-lt"/>
              </a:rPr>
              <a:t>four</a:t>
            </a:r>
            <a:r>
              <a:rPr lang="en-US" sz="2000" i="0" dirty="0">
                <a:solidFill>
                  <a:schemeClr val="accent1"/>
                </a:solidFill>
                <a:effectLst/>
                <a:latin typeface="+mj-lt"/>
              </a:rPr>
              <a:t> layers of security protection to all incoming messages, as shown in the following diagram</a:t>
            </a:r>
            <a:endParaRPr lang="en-US" i="0" dirty="0">
              <a:solidFill>
                <a:schemeClr val="accent1"/>
              </a:solidFill>
              <a:effectLst/>
            </a:endParaRPr>
          </a:p>
        </p:txBody>
      </p:sp>
    </p:spTree>
    <p:extLst>
      <p:ext uri="{BB962C8B-B14F-4D97-AF65-F5344CB8AC3E}">
        <p14:creationId xmlns:p14="http://schemas.microsoft.com/office/powerpoint/2010/main" val="1942662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Investigate security attacks by using Threat Explorer </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579438" y="1436687"/>
            <a:ext cx="5510697" cy="5203597"/>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800"/>
              </a:spcBef>
              <a:buSzPct val="90000"/>
            </a:pPr>
            <a:r>
              <a:rPr lang="en-US" sz="2200" dirty="0">
                <a:latin typeface="+mj-lt"/>
                <a:cs typeface="Segoe UI Semilight" panose="020B0402040204020203" pitchFamily="34" charset="0"/>
              </a:rPr>
              <a:t>Threat Explorer provides a color-coded chart that represents attacks that are targeted at your organization</a:t>
            </a:r>
          </a:p>
          <a:p>
            <a:pPr defTabSz="951304">
              <a:spcBef>
                <a:spcPts val="1800"/>
              </a:spcBef>
              <a:buSzPct val="90000"/>
            </a:pPr>
            <a:r>
              <a:rPr lang="en-US" sz="2200" dirty="0">
                <a:cs typeface="Segoe UI Semilight" panose="020B0402040204020203" pitchFamily="34" charset="0"/>
              </a:rPr>
              <a:t>Threat Explorer enables security analysts and admins to drill down and understand details related to threats targeting their tenant</a:t>
            </a:r>
          </a:p>
          <a:p>
            <a:pPr lvl="0" defTabSz="951304">
              <a:spcBef>
                <a:spcPts val="1800"/>
              </a:spcBef>
              <a:buSzPct val="90000"/>
            </a:pPr>
            <a:r>
              <a:rPr lang="en-US" sz="2200" dirty="0">
                <a:cs typeface="Segoe UI Semilight" panose="020B0402040204020203" pitchFamily="34" charset="0"/>
              </a:rPr>
              <a:t>The default view displays malware by threat family</a:t>
            </a:r>
          </a:p>
        </p:txBody>
      </p:sp>
      <p:pic>
        <p:nvPicPr>
          <p:cNvPr id="4" name="picture" descr="Screenshot of Office 365 Security and Compliance threat explorer graphs">
            <a:extLst>
              <a:ext uri="{FF2B5EF4-FFF2-40B4-BE49-F238E27FC236}">
                <a16:creationId xmlns:a16="http://schemas.microsoft.com/office/drawing/2014/main" id="{0D9EC550-8D17-477F-8639-45AD0B863709}"/>
              </a:ext>
            </a:extLst>
          </p:cNvPr>
          <p:cNvPicPr/>
          <p:nvPr/>
        </p:nvPicPr>
        <p:blipFill rotWithShape="1">
          <a:blip r:embed="rId3" cstate="screen">
            <a:extLst>
              <a:ext uri="{28A0092B-C50C-407E-A947-70E740481C1C}">
                <a14:useLocalDpi xmlns:a14="http://schemas.microsoft.com/office/drawing/2010/main"/>
              </a:ext>
            </a:extLst>
          </a:blip>
          <a:srcRect l="-3070" t="-23992" r="-3070" b="-23992"/>
          <a:stretch/>
        </p:blipFill>
        <p:spPr>
          <a:xfrm>
            <a:off x="6346340" y="1436688"/>
            <a:ext cx="5987173" cy="5203598"/>
          </a:xfrm>
          <a:prstGeom prst="rect">
            <a:avLst/>
          </a:prstGeom>
          <a:ln w="19050">
            <a:solidFill>
              <a:schemeClr val="accent1"/>
            </a:solidFill>
          </a:ln>
        </p:spPr>
      </p:pic>
    </p:spTree>
    <p:extLst>
      <p:ext uri="{BB962C8B-B14F-4D97-AF65-F5344CB8AC3E}">
        <p14:creationId xmlns:p14="http://schemas.microsoft.com/office/powerpoint/2010/main" val="411769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F1230-86E9-4A5B-8521-4C01BAEEBEAD}"/>
              </a:ext>
            </a:extLst>
          </p:cNvPr>
          <p:cNvSpPr>
            <a:spLocks noGrp="1"/>
          </p:cNvSpPr>
          <p:nvPr>
            <p:ph type="title"/>
          </p:nvPr>
        </p:nvSpPr>
        <p:spPr/>
        <p:txBody>
          <a:bodyPr/>
          <a:lstStyle/>
          <a:p>
            <a:r>
              <a:rPr lang="en-US" dirty="0"/>
              <a:t>Identify cybersecurity issues by using Threat Trackers</a:t>
            </a:r>
          </a:p>
        </p:txBody>
      </p:sp>
      <p:pic>
        <p:nvPicPr>
          <p:cNvPr id="19" name="Picture 18" descr="Icon of circle enclosed by four frames">
            <a:extLst>
              <a:ext uri="{FF2B5EF4-FFF2-40B4-BE49-F238E27FC236}">
                <a16:creationId xmlns:a16="http://schemas.microsoft.com/office/drawing/2014/main" id="{AA638D3C-3F22-4C2D-9281-7977EA1DC34F}"/>
              </a:ext>
            </a:extLst>
          </p:cNvPr>
          <p:cNvPicPr>
            <a:picLocks noChangeAspect="1"/>
          </p:cNvPicPr>
          <p:nvPr/>
        </p:nvPicPr>
        <p:blipFill>
          <a:blip r:embed="rId3"/>
          <a:stretch>
            <a:fillRect/>
          </a:stretch>
        </p:blipFill>
        <p:spPr>
          <a:xfrm>
            <a:off x="581441" y="1507705"/>
            <a:ext cx="972312" cy="972312"/>
          </a:xfrm>
          <a:prstGeom prst="rect">
            <a:avLst/>
          </a:prstGeom>
        </p:spPr>
      </p:pic>
      <p:sp>
        <p:nvSpPr>
          <p:cNvPr id="6" name="TextBox 5">
            <a:extLst>
              <a:ext uri="{FF2B5EF4-FFF2-40B4-BE49-F238E27FC236}">
                <a16:creationId xmlns:a16="http://schemas.microsoft.com/office/drawing/2014/main" id="{170DFA65-7CCD-4CB1-80BD-63FE0DEA69BE}"/>
              </a:ext>
            </a:extLst>
          </p:cNvPr>
          <p:cNvSpPr txBox="1"/>
          <p:nvPr/>
        </p:nvSpPr>
        <p:spPr>
          <a:xfrm>
            <a:off x="1816461" y="1581378"/>
            <a:ext cx="10179595" cy="738664"/>
          </a:xfrm>
          <a:prstGeom prst="rect">
            <a:avLst/>
          </a:prstGeom>
          <a:noFill/>
        </p:spPr>
        <p:txBody>
          <a:bodyPr wrap="square" lIns="0" tIns="0" rIns="0" bIns="0" rtlCol="0" anchor="t">
            <a:spAutoFit/>
          </a:bodyPr>
          <a:lstStyle/>
          <a:p>
            <a:pPr lvl="0">
              <a:spcBef>
                <a:spcPts val="600"/>
              </a:spcBef>
              <a:spcAft>
                <a:spcPts val="1200"/>
              </a:spcAft>
            </a:pPr>
            <a:r>
              <a:rPr lang="en-US" sz="2400" dirty="0"/>
              <a:t>Threat Trackers are informative widgets and views that provide intelligence on different cybersecurity issues that may impact your company</a:t>
            </a:r>
          </a:p>
        </p:txBody>
      </p:sp>
      <p:cxnSp>
        <p:nvCxnSpPr>
          <p:cNvPr id="7" name="Straight Connector 6">
            <a:extLst>
              <a:ext uri="{FF2B5EF4-FFF2-40B4-BE49-F238E27FC236}">
                <a16:creationId xmlns:a16="http://schemas.microsoft.com/office/drawing/2014/main" id="{B04DE621-AA35-4D25-9A92-86FFDB806BE6}"/>
              </a:ext>
              <a:ext uri="{C183D7F6-B498-43B3-948B-1728B52AA6E4}">
                <adec:decorative xmlns:adec="http://schemas.microsoft.com/office/drawing/2017/decorative" val="1"/>
              </a:ext>
            </a:extLst>
          </p:cNvPr>
          <p:cNvCxnSpPr>
            <a:cxnSpLocks/>
          </p:cNvCxnSpPr>
          <p:nvPr/>
        </p:nvCxnSpPr>
        <p:spPr>
          <a:xfrm>
            <a:off x="1849119" y="4052943"/>
            <a:ext cx="1000607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1" name="Picture 20" descr="Icon of a person enclosed in a frame">
            <a:extLst>
              <a:ext uri="{FF2B5EF4-FFF2-40B4-BE49-F238E27FC236}">
                <a16:creationId xmlns:a16="http://schemas.microsoft.com/office/drawing/2014/main" id="{CA4CB434-3E20-42E9-A97B-6395D8B7F7F7}"/>
              </a:ext>
            </a:extLst>
          </p:cNvPr>
          <p:cNvPicPr>
            <a:picLocks noChangeAspect="1"/>
          </p:cNvPicPr>
          <p:nvPr/>
        </p:nvPicPr>
        <p:blipFill>
          <a:blip r:embed="rId4"/>
          <a:stretch>
            <a:fillRect/>
          </a:stretch>
        </p:blipFill>
        <p:spPr>
          <a:xfrm>
            <a:off x="581441" y="4180239"/>
            <a:ext cx="972312" cy="972312"/>
          </a:xfrm>
          <a:prstGeom prst="rect">
            <a:avLst/>
          </a:prstGeom>
        </p:spPr>
      </p:pic>
      <p:sp>
        <p:nvSpPr>
          <p:cNvPr id="8" name="TextBox 7">
            <a:extLst>
              <a:ext uri="{FF2B5EF4-FFF2-40B4-BE49-F238E27FC236}">
                <a16:creationId xmlns:a16="http://schemas.microsoft.com/office/drawing/2014/main" id="{4E0D6898-026B-4836-BB86-6C3AF10FB047}"/>
              </a:ext>
            </a:extLst>
          </p:cNvPr>
          <p:cNvSpPr txBox="1"/>
          <p:nvPr/>
        </p:nvSpPr>
        <p:spPr>
          <a:xfrm>
            <a:off x="1849119" y="4198444"/>
            <a:ext cx="10006077" cy="2523768"/>
          </a:xfrm>
          <a:prstGeom prst="rect">
            <a:avLst/>
          </a:prstGeom>
          <a:noFill/>
        </p:spPr>
        <p:txBody>
          <a:bodyPr wrap="square" lIns="0" tIns="0" rIns="0" bIns="0" rtlCol="0" anchor="t">
            <a:spAutoFit/>
          </a:bodyPr>
          <a:lstStyle/>
          <a:p>
            <a:pPr lvl="0">
              <a:spcBef>
                <a:spcPts val="600"/>
              </a:spcBef>
              <a:spcAft>
                <a:spcPts val="600"/>
              </a:spcAft>
            </a:pPr>
            <a:r>
              <a:rPr lang="en-US" sz="2400" dirty="0">
                <a:latin typeface="Segoe UI Semibold"/>
              </a:rPr>
              <a:t>Available Threat Trackers include:</a:t>
            </a:r>
          </a:p>
          <a:p>
            <a:pPr lvl="0">
              <a:spcBef>
                <a:spcPts val="600"/>
              </a:spcBef>
              <a:spcAft>
                <a:spcPts val="1200"/>
              </a:spcAft>
            </a:pPr>
            <a:r>
              <a:rPr lang="en-US" sz="2000" dirty="0"/>
              <a:t>Noteworthy trackers</a:t>
            </a:r>
          </a:p>
          <a:p>
            <a:pPr lvl="0">
              <a:spcBef>
                <a:spcPts val="600"/>
              </a:spcBef>
              <a:spcAft>
                <a:spcPts val="1200"/>
              </a:spcAft>
            </a:pPr>
            <a:r>
              <a:rPr lang="en-US" sz="2000" dirty="0"/>
              <a:t>Trending trackers</a:t>
            </a:r>
          </a:p>
          <a:p>
            <a:pPr lvl="0">
              <a:spcBef>
                <a:spcPts val="600"/>
              </a:spcBef>
              <a:spcAft>
                <a:spcPts val="1200"/>
              </a:spcAft>
            </a:pPr>
            <a:r>
              <a:rPr lang="en-US" sz="2000" dirty="0"/>
              <a:t>Tracked queries</a:t>
            </a:r>
          </a:p>
          <a:p>
            <a:pPr lvl="0">
              <a:spcBef>
                <a:spcPts val="600"/>
              </a:spcBef>
              <a:spcAft>
                <a:spcPts val="1200"/>
              </a:spcAft>
            </a:pPr>
            <a:r>
              <a:rPr lang="en-US" sz="2000" dirty="0"/>
              <a:t>Saved queries</a:t>
            </a:r>
          </a:p>
        </p:txBody>
      </p:sp>
      <p:cxnSp>
        <p:nvCxnSpPr>
          <p:cNvPr id="9" name="Straight Connector 8">
            <a:extLst>
              <a:ext uri="{FF2B5EF4-FFF2-40B4-BE49-F238E27FC236}">
                <a16:creationId xmlns:a16="http://schemas.microsoft.com/office/drawing/2014/main" id="{999FD9AB-B7C0-4E64-9866-825D51E9EF21}"/>
              </a:ext>
              <a:ext uri="{C183D7F6-B498-43B3-948B-1728B52AA6E4}">
                <adec:decorative xmlns:adec="http://schemas.microsoft.com/office/drawing/2017/decorative" val="1"/>
              </a:ext>
            </a:extLst>
          </p:cNvPr>
          <p:cNvCxnSpPr>
            <a:cxnSpLocks/>
          </p:cNvCxnSpPr>
          <p:nvPr/>
        </p:nvCxnSpPr>
        <p:spPr>
          <a:xfrm>
            <a:off x="1833446" y="2571923"/>
            <a:ext cx="1000607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56296E-5DAE-494B-B960-40DFFE7EE9C5}"/>
              </a:ext>
            </a:extLst>
          </p:cNvPr>
          <p:cNvSpPr txBox="1"/>
          <p:nvPr/>
        </p:nvSpPr>
        <p:spPr>
          <a:xfrm>
            <a:off x="1833445" y="2859607"/>
            <a:ext cx="10006077" cy="738664"/>
          </a:xfrm>
          <a:prstGeom prst="rect">
            <a:avLst/>
          </a:prstGeom>
          <a:noFill/>
        </p:spPr>
        <p:txBody>
          <a:bodyPr wrap="square" lIns="0" tIns="0" rIns="0" bIns="0" rtlCol="0" anchor="t">
            <a:spAutoFit/>
          </a:bodyPr>
          <a:lstStyle/>
          <a:p>
            <a:pPr lvl="0">
              <a:spcBef>
                <a:spcPts val="600"/>
              </a:spcBef>
              <a:spcAft>
                <a:spcPts val="1200"/>
              </a:spcAft>
            </a:pPr>
            <a:r>
              <a:rPr lang="en-US" sz="2400" dirty="0"/>
              <a:t>Most tracker pages include: Trending, Widgets, and a quick link in the Actions column</a:t>
            </a:r>
          </a:p>
        </p:txBody>
      </p:sp>
      <p:grpSp>
        <p:nvGrpSpPr>
          <p:cNvPr id="4" name="Group 3">
            <a:extLst>
              <a:ext uri="{FF2B5EF4-FFF2-40B4-BE49-F238E27FC236}">
                <a16:creationId xmlns:a16="http://schemas.microsoft.com/office/drawing/2014/main" id="{23935711-9885-6A0B-29D5-5F35DEAEF0F4}"/>
              </a:ext>
              <a:ext uri="{C183D7F6-B498-43B3-948B-1728B52AA6E4}">
                <adec:decorative xmlns:adec="http://schemas.microsoft.com/office/drawing/2017/decorative" val="1"/>
              </a:ext>
            </a:extLst>
          </p:cNvPr>
          <p:cNvGrpSpPr/>
          <p:nvPr/>
        </p:nvGrpSpPr>
        <p:grpSpPr>
          <a:xfrm>
            <a:off x="596953" y="2859607"/>
            <a:ext cx="986067" cy="986067"/>
            <a:chOff x="596953" y="2859607"/>
            <a:chExt cx="986067" cy="986067"/>
          </a:xfrm>
        </p:grpSpPr>
        <p:grpSp>
          <p:nvGrpSpPr>
            <p:cNvPr id="14" name="Group 13">
              <a:extLst>
                <a:ext uri="{FF2B5EF4-FFF2-40B4-BE49-F238E27FC236}">
                  <a16:creationId xmlns:a16="http://schemas.microsoft.com/office/drawing/2014/main" id="{282FC5A0-7D3C-454E-AC69-A48E6224AF54}"/>
                </a:ext>
                <a:ext uri="{C183D7F6-B498-43B3-948B-1728B52AA6E4}">
                  <adec:decorative xmlns:adec="http://schemas.microsoft.com/office/drawing/2017/decorative" val="1"/>
                </a:ext>
              </a:extLst>
            </p:cNvPr>
            <p:cNvGrpSpPr/>
            <p:nvPr/>
          </p:nvGrpSpPr>
          <p:grpSpPr>
            <a:xfrm>
              <a:off x="596953" y="2859607"/>
              <a:ext cx="986067" cy="986067"/>
              <a:chOff x="7962901" y="3032919"/>
              <a:chExt cx="981074" cy="981076"/>
            </a:xfrm>
          </p:grpSpPr>
          <p:sp>
            <p:nvSpPr>
              <p:cNvPr id="15" name="Freeform 5">
                <a:extLst>
                  <a:ext uri="{FF2B5EF4-FFF2-40B4-BE49-F238E27FC236}">
                    <a16:creationId xmlns:a16="http://schemas.microsoft.com/office/drawing/2014/main" id="{DA17B5A1-9F38-47CB-9793-CA7706811BD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000000"/>
                  </a:solidFill>
                  <a:effectLst/>
                  <a:uLnTx/>
                  <a:uFillTx/>
                </a:endParaRPr>
              </a:p>
            </p:txBody>
          </p:sp>
          <p:sp>
            <p:nvSpPr>
              <p:cNvPr id="16" name="Freeform 6">
                <a:extLst>
                  <a:ext uri="{FF2B5EF4-FFF2-40B4-BE49-F238E27FC236}">
                    <a16:creationId xmlns:a16="http://schemas.microsoft.com/office/drawing/2014/main" id="{E02DFD9D-E80D-4368-BAE1-9BE3201E2087}"/>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000000"/>
                  </a:solidFill>
                  <a:effectLst/>
                  <a:uLnTx/>
                  <a:uFillTx/>
                </a:endParaRPr>
              </a:p>
            </p:txBody>
          </p:sp>
        </p:grpSp>
        <p:pic>
          <p:nvPicPr>
            <p:cNvPr id="3" name="Picture 2">
              <a:extLst>
                <a:ext uri="{FF2B5EF4-FFF2-40B4-BE49-F238E27FC236}">
                  <a16:creationId xmlns:a16="http://schemas.microsoft.com/office/drawing/2014/main" id="{6B054089-4DC2-4E3A-BEB8-4FDCDABE6A5F}"/>
                </a:ext>
              </a:extLst>
            </p:cNvPr>
            <p:cNvPicPr>
              <a:picLocks noChangeAspect="1"/>
            </p:cNvPicPr>
            <p:nvPr/>
          </p:nvPicPr>
          <p:blipFill>
            <a:blip r:embed="rId5"/>
            <a:stretch>
              <a:fillRect/>
            </a:stretch>
          </p:blipFill>
          <p:spPr>
            <a:xfrm>
              <a:off x="841616" y="3130351"/>
              <a:ext cx="469825" cy="469825"/>
            </a:xfrm>
            <a:prstGeom prst="rect">
              <a:avLst/>
            </a:prstGeom>
          </p:spPr>
        </p:pic>
      </p:grpSp>
    </p:spTree>
    <p:extLst>
      <p:ext uri="{BB962C8B-B14F-4D97-AF65-F5344CB8AC3E}">
        <p14:creationId xmlns:p14="http://schemas.microsoft.com/office/powerpoint/2010/main" val="24313793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a:t>
            </a:r>
          </a:p>
        </p:txBody>
      </p:sp>
      <p:pic>
        <p:nvPicPr>
          <p:cNvPr id="27" name="Picture 26" descr="Icon of a shield with exclamation mark in the middle">
            <a:extLst>
              <a:ext uri="{FF2B5EF4-FFF2-40B4-BE49-F238E27FC236}">
                <a16:creationId xmlns:a16="http://schemas.microsoft.com/office/drawing/2014/main" id="{2031CE2E-6EB3-4D1E-947D-173B15345CD9}"/>
              </a:ext>
            </a:extLst>
          </p:cNvPr>
          <p:cNvPicPr>
            <a:picLocks noChangeAspect="1"/>
          </p:cNvPicPr>
          <p:nvPr/>
        </p:nvPicPr>
        <p:blipFill>
          <a:blip r:embed="rId3"/>
          <a:stretch>
            <a:fillRect/>
          </a:stretch>
        </p:blipFill>
        <p:spPr>
          <a:xfrm>
            <a:off x="568554" y="3929991"/>
            <a:ext cx="638897" cy="640080"/>
          </a:xfrm>
          <a:prstGeom prst="rect">
            <a:avLst/>
          </a:prstGeom>
        </p:spPr>
      </p:pic>
      <p:sp>
        <p:nvSpPr>
          <p:cNvPr id="9" name="TextBox 8">
            <a:extLst>
              <a:ext uri="{FF2B5EF4-FFF2-40B4-BE49-F238E27FC236}">
                <a16:creationId xmlns:a16="http://schemas.microsoft.com/office/drawing/2014/main" id="{8D549099-411A-426C-A4ED-C64FED55941E}"/>
              </a:ext>
            </a:extLst>
          </p:cNvPr>
          <p:cNvSpPr txBox="1"/>
          <p:nvPr/>
        </p:nvSpPr>
        <p:spPr>
          <a:xfrm>
            <a:off x="579439" y="1429436"/>
            <a:ext cx="6151562" cy="1538883"/>
          </a:xfrm>
          <a:prstGeom prst="rect">
            <a:avLst/>
          </a:prstGeom>
          <a:noFill/>
        </p:spPr>
        <p:txBody>
          <a:bodyPr wrap="square" lIns="0" tIns="0" rIns="0" bIns="0" rtlCol="0">
            <a:spAutoFit/>
          </a:bodyPr>
          <a:lstStyle/>
          <a:p>
            <a:r>
              <a:rPr lang="en-US" sz="2000" dirty="0">
                <a:solidFill>
                  <a:schemeClr val="accent1"/>
                </a:solidFill>
                <a:latin typeface="+mj-lt"/>
              </a:rPr>
              <a:t>This module examines how to manage the Microsoft 365 threat intelligence features that provide organizations with insight and protection against the internal and external cyber-attacks that threaten their tenants.</a:t>
            </a:r>
          </a:p>
        </p:txBody>
      </p:sp>
      <p:cxnSp>
        <p:nvCxnSpPr>
          <p:cNvPr id="19" name="Straight Connector 18">
            <a:extLst>
              <a:ext uri="{FF2B5EF4-FFF2-40B4-BE49-F238E27FC236}">
                <a16:creationId xmlns:a16="http://schemas.microsoft.com/office/drawing/2014/main" id="{E28BF2AA-50F6-4CDB-86BB-159922432041}"/>
              </a:ext>
              <a:ext uri="{C183D7F6-B498-43B3-948B-1728B52AA6E4}">
                <adec:decorative xmlns:adec="http://schemas.microsoft.com/office/drawing/2017/decorative" val="1"/>
              </a:ext>
            </a:extLst>
          </p:cNvPr>
          <p:cNvCxnSpPr>
            <a:cxnSpLocks/>
          </p:cNvCxnSpPr>
          <p:nvPr/>
        </p:nvCxnSpPr>
        <p:spPr>
          <a:xfrm>
            <a:off x="1701800" y="3835740"/>
            <a:ext cx="494982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if a screen with a shield in front">
            <a:extLst>
              <a:ext uri="{FF2B5EF4-FFF2-40B4-BE49-F238E27FC236}">
                <a16:creationId xmlns:a16="http://schemas.microsoft.com/office/drawing/2014/main" id="{85D3E3F7-1DAB-4A47-8F11-1AA99F39F837}"/>
              </a:ext>
            </a:extLst>
          </p:cNvPr>
          <p:cNvPicPr>
            <a:picLocks noChangeAspect="1"/>
          </p:cNvPicPr>
          <p:nvPr/>
        </p:nvPicPr>
        <p:blipFill>
          <a:blip r:embed="rId4"/>
          <a:stretch>
            <a:fillRect/>
          </a:stretch>
        </p:blipFill>
        <p:spPr>
          <a:xfrm>
            <a:off x="579440" y="3253253"/>
            <a:ext cx="638897" cy="640080"/>
          </a:xfrm>
          <a:prstGeom prst="rect">
            <a:avLst/>
          </a:prstGeom>
        </p:spPr>
      </p:pic>
      <p:cxnSp>
        <p:nvCxnSpPr>
          <p:cNvPr id="20" name="Straight Connector 19">
            <a:extLst>
              <a:ext uri="{FF2B5EF4-FFF2-40B4-BE49-F238E27FC236}">
                <a16:creationId xmlns:a16="http://schemas.microsoft.com/office/drawing/2014/main" id="{99B1D4C7-007E-4056-A8FF-B680ECAFF020}"/>
              </a:ext>
              <a:ext uri="{C183D7F6-B498-43B3-948B-1728B52AA6E4}">
                <adec:decorative xmlns:adec="http://schemas.microsoft.com/office/drawing/2017/decorative" val="1"/>
              </a:ext>
            </a:extLst>
          </p:cNvPr>
          <p:cNvCxnSpPr>
            <a:cxnSpLocks/>
          </p:cNvCxnSpPr>
          <p:nvPr/>
        </p:nvCxnSpPr>
        <p:spPr>
          <a:xfrm>
            <a:off x="1701800" y="4538885"/>
            <a:ext cx="494982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descr="Icon of two rectangles with magnifying glass ">
            <a:extLst>
              <a:ext uri="{FF2B5EF4-FFF2-40B4-BE49-F238E27FC236}">
                <a16:creationId xmlns:a16="http://schemas.microsoft.com/office/drawing/2014/main" id="{1C5A5694-29A8-4FB0-9B05-1ADE81CD07B4}"/>
              </a:ext>
            </a:extLst>
          </p:cNvPr>
          <p:cNvPicPr>
            <a:picLocks noChangeAspect="1"/>
          </p:cNvPicPr>
          <p:nvPr/>
        </p:nvPicPr>
        <p:blipFill>
          <a:blip r:embed="rId5"/>
          <a:stretch>
            <a:fillRect/>
          </a:stretch>
        </p:blipFill>
        <p:spPr>
          <a:xfrm>
            <a:off x="579440" y="5205582"/>
            <a:ext cx="638897" cy="640080"/>
          </a:xfrm>
          <a:prstGeom prst="rect">
            <a:avLst/>
          </a:prstGeom>
        </p:spPr>
      </p:pic>
      <p:sp>
        <p:nvSpPr>
          <p:cNvPr id="18" name="TextBox 17">
            <a:extLst>
              <a:ext uri="{FF2B5EF4-FFF2-40B4-BE49-F238E27FC236}">
                <a16:creationId xmlns:a16="http://schemas.microsoft.com/office/drawing/2014/main" id="{6CFCA8F8-835F-4B56-9A88-69D49C663A7D}"/>
              </a:ext>
            </a:extLst>
          </p:cNvPr>
          <p:cNvSpPr txBox="1"/>
          <p:nvPr/>
        </p:nvSpPr>
        <p:spPr>
          <a:xfrm>
            <a:off x="1655763" y="4693955"/>
            <a:ext cx="5075237" cy="307777"/>
          </a:xfrm>
          <a:prstGeom prst="rect">
            <a:avLst/>
          </a:prstGeom>
          <a:noFill/>
        </p:spPr>
        <p:txBody>
          <a:bodyPr wrap="square" lIns="0" tIns="0" rIns="0" bIns="0" rtlCol="0">
            <a:spAutoFit/>
          </a:bodyPr>
          <a:lstStyle/>
          <a:p>
            <a:r>
              <a:rPr lang="en-US" sz="2000" dirty="0"/>
              <a:t>Automated investigation and response</a:t>
            </a:r>
          </a:p>
        </p:txBody>
      </p:sp>
      <p:sp>
        <p:nvSpPr>
          <p:cNvPr id="2" name="TextBox 1">
            <a:extLst>
              <a:ext uri="{FF2B5EF4-FFF2-40B4-BE49-F238E27FC236}">
                <a16:creationId xmlns:a16="http://schemas.microsoft.com/office/drawing/2014/main" id="{9F7E4F0D-527D-426B-AD7B-D4AF32659E11}"/>
              </a:ext>
            </a:extLst>
          </p:cNvPr>
          <p:cNvSpPr txBox="1"/>
          <p:nvPr/>
        </p:nvSpPr>
        <p:spPr>
          <a:xfrm>
            <a:off x="1655765" y="3387664"/>
            <a:ext cx="5075237" cy="307777"/>
          </a:xfrm>
          <a:prstGeom prst="rect">
            <a:avLst/>
          </a:prstGeom>
          <a:noFill/>
        </p:spPr>
        <p:txBody>
          <a:bodyPr wrap="square" lIns="0" tIns="0" rIns="0" bIns="0" rtlCol="0">
            <a:spAutoFit/>
          </a:bodyPr>
          <a:lstStyle/>
          <a:p>
            <a:r>
              <a:rPr lang="en-US" sz="2000" b="0" i="0" dirty="0">
                <a:solidFill>
                  <a:srgbClr val="000000"/>
                </a:solidFill>
                <a:effectLst/>
              </a:rPr>
              <a:t>Microsoft Intelligent Security Graph</a:t>
            </a:r>
            <a:endParaRPr lang="en-US" sz="2000" dirty="0"/>
          </a:p>
        </p:txBody>
      </p:sp>
      <p:cxnSp>
        <p:nvCxnSpPr>
          <p:cNvPr id="3" name="Straight Connector 2">
            <a:extLst>
              <a:ext uri="{FF2B5EF4-FFF2-40B4-BE49-F238E27FC236}">
                <a16:creationId xmlns:a16="http://schemas.microsoft.com/office/drawing/2014/main" id="{C4E5B6B4-54EC-4C53-A4A9-F9D1F734BAD9}"/>
              </a:ext>
              <a:ext uri="{C183D7F6-B498-43B3-948B-1728B52AA6E4}">
                <adec:decorative xmlns:adec="http://schemas.microsoft.com/office/drawing/2017/decorative" val="1"/>
              </a:ext>
            </a:extLst>
          </p:cNvPr>
          <p:cNvCxnSpPr>
            <a:cxnSpLocks/>
          </p:cNvCxnSpPr>
          <p:nvPr/>
        </p:nvCxnSpPr>
        <p:spPr>
          <a:xfrm>
            <a:off x="1644877" y="5178468"/>
            <a:ext cx="494982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17EEEC5-4B0D-4233-AF79-26AAD86D4DE1}"/>
              </a:ext>
            </a:extLst>
          </p:cNvPr>
          <p:cNvSpPr txBox="1"/>
          <p:nvPr/>
        </p:nvSpPr>
        <p:spPr>
          <a:xfrm>
            <a:off x="1655763" y="4029919"/>
            <a:ext cx="5075237" cy="307777"/>
          </a:xfrm>
          <a:prstGeom prst="rect">
            <a:avLst/>
          </a:prstGeom>
          <a:noFill/>
        </p:spPr>
        <p:txBody>
          <a:bodyPr wrap="square" lIns="0" tIns="0" rIns="0" bIns="0" rtlCol="0">
            <a:spAutoFit/>
          </a:bodyPr>
          <a:lstStyle/>
          <a:p>
            <a:r>
              <a:rPr lang="en-US" sz="2000" dirty="0"/>
              <a:t>How Microsoft 365 Defender uses alerts</a:t>
            </a:r>
          </a:p>
        </p:txBody>
      </p:sp>
      <p:sp>
        <p:nvSpPr>
          <p:cNvPr id="5" name="TextBox 4">
            <a:extLst>
              <a:ext uri="{FF2B5EF4-FFF2-40B4-BE49-F238E27FC236}">
                <a16:creationId xmlns:a16="http://schemas.microsoft.com/office/drawing/2014/main" id="{FC17DC27-4DF7-4A31-85B9-661CD2F41328}"/>
              </a:ext>
            </a:extLst>
          </p:cNvPr>
          <p:cNvSpPr txBox="1"/>
          <p:nvPr/>
        </p:nvSpPr>
        <p:spPr>
          <a:xfrm>
            <a:off x="1655763" y="5347093"/>
            <a:ext cx="5075237" cy="615553"/>
          </a:xfrm>
          <a:prstGeom prst="rect">
            <a:avLst/>
          </a:prstGeom>
          <a:noFill/>
        </p:spPr>
        <p:txBody>
          <a:bodyPr wrap="square" lIns="0" tIns="0" rIns="0" bIns="0" rtlCol="0">
            <a:spAutoFit/>
          </a:bodyPr>
          <a:lstStyle/>
          <a:p>
            <a:r>
              <a:rPr lang="en-US" sz="2000" dirty="0"/>
              <a:t>Threat hunting</a:t>
            </a:r>
          </a:p>
          <a:p>
            <a:endParaRPr lang="en-US" sz="2000" dirty="0"/>
          </a:p>
        </p:txBody>
      </p:sp>
      <p:sp>
        <p:nvSpPr>
          <p:cNvPr id="7" name="TextBox 6">
            <a:extLst>
              <a:ext uri="{FF2B5EF4-FFF2-40B4-BE49-F238E27FC236}">
                <a16:creationId xmlns:a16="http://schemas.microsoft.com/office/drawing/2014/main" id="{24AB9041-9DE5-4914-9E08-D36A2100F982}"/>
              </a:ext>
            </a:extLst>
          </p:cNvPr>
          <p:cNvSpPr txBox="1"/>
          <p:nvPr/>
        </p:nvSpPr>
        <p:spPr>
          <a:xfrm>
            <a:off x="1655764" y="5989355"/>
            <a:ext cx="5075237" cy="615553"/>
          </a:xfrm>
          <a:prstGeom prst="rect">
            <a:avLst/>
          </a:prstGeom>
          <a:noFill/>
        </p:spPr>
        <p:txBody>
          <a:bodyPr wrap="square" lIns="0" tIns="0" rIns="0" bIns="0" rtlCol="0">
            <a:spAutoFit/>
          </a:bodyPr>
          <a:lstStyle/>
          <a:p>
            <a:r>
              <a:rPr lang="en-US" sz="2000" dirty="0"/>
              <a:t>Threat analytics</a:t>
            </a:r>
          </a:p>
          <a:p>
            <a:endParaRPr lang="en-US" sz="2000" dirty="0"/>
          </a:p>
        </p:txBody>
      </p:sp>
      <p:cxnSp>
        <p:nvCxnSpPr>
          <p:cNvPr id="8" name="Straight Connector 7">
            <a:extLst>
              <a:ext uri="{FF2B5EF4-FFF2-40B4-BE49-F238E27FC236}">
                <a16:creationId xmlns:a16="http://schemas.microsoft.com/office/drawing/2014/main" id="{88E412C8-915E-4A0C-AD5C-778A73E6F202}"/>
              </a:ext>
              <a:ext uri="{C183D7F6-B498-43B3-948B-1728B52AA6E4}">
                <adec:decorative xmlns:adec="http://schemas.microsoft.com/office/drawing/2017/decorative" val="1"/>
              </a:ext>
            </a:extLst>
          </p:cNvPr>
          <p:cNvCxnSpPr>
            <a:cxnSpLocks/>
          </p:cNvCxnSpPr>
          <p:nvPr/>
        </p:nvCxnSpPr>
        <p:spPr>
          <a:xfrm>
            <a:off x="1614716" y="5842501"/>
            <a:ext cx="494982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con of a globe ">
            <a:extLst>
              <a:ext uri="{FF2B5EF4-FFF2-40B4-BE49-F238E27FC236}">
                <a16:creationId xmlns:a16="http://schemas.microsoft.com/office/drawing/2014/main" id="{C72F1910-54D8-492D-AA32-951F3D98F6E2}"/>
              </a:ext>
            </a:extLst>
          </p:cNvPr>
          <p:cNvPicPr>
            <a:picLocks noChangeAspect="1"/>
          </p:cNvPicPr>
          <p:nvPr/>
        </p:nvPicPr>
        <p:blipFill>
          <a:blip r:embed="rId6"/>
          <a:stretch>
            <a:fillRect/>
          </a:stretch>
        </p:blipFill>
        <p:spPr>
          <a:xfrm>
            <a:off x="563727" y="4565316"/>
            <a:ext cx="640080" cy="640080"/>
          </a:xfrm>
          <a:prstGeom prst="rect">
            <a:avLst/>
          </a:prstGeom>
        </p:spPr>
      </p:pic>
      <p:pic>
        <p:nvPicPr>
          <p:cNvPr id="38" name="Picture 37" descr="Icon if right arrow">
            <a:extLst>
              <a:ext uri="{FF2B5EF4-FFF2-40B4-BE49-F238E27FC236}">
                <a16:creationId xmlns:a16="http://schemas.microsoft.com/office/drawing/2014/main" id="{E60E9EF6-EC92-4E75-831C-4E3FBCD67395}"/>
              </a:ext>
            </a:extLst>
          </p:cNvPr>
          <p:cNvPicPr>
            <a:picLocks noChangeAspect="1"/>
          </p:cNvPicPr>
          <p:nvPr/>
        </p:nvPicPr>
        <p:blipFill>
          <a:blip r:embed="rId7"/>
          <a:stretch>
            <a:fillRect/>
          </a:stretch>
        </p:blipFill>
        <p:spPr>
          <a:xfrm>
            <a:off x="581819" y="5864169"/>
            <a:ext cx="640080" cy="640080"/>
          </a:xfrm>
          <a:prstGeom prst="rect">
            <a:avLst/>
          </a:prstGeom>
        </p:spPr>
      </p:pic>
    </p:spTree>
    <p:extLst>
      <p:ext uri="{BB962C8B-B14F-4D97-AF65-F5344CB8AC3E}">
        <p14:creationId xmlns:p14="http://schemas.microsoft.com/office/powerpoint/2010/main" val="29060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F1230-86E9-4A5B-8521-4C01BAEEBEAD}"/>
              </a:ext>
            </a:extLst>
          </p:cNvPr>
          <p:cNvSpPr>
            <a:spLocks noGrp="1"/>
          </p:cNvSpPr>
          <p:nvPr>
            <p:ph type="title"/>
          </p:nvPr>
        </p:nvSpPr>
        <p:spPr/>
        <p:txBody>
          <a:bodyPr/>
          <a:lstStyle/>
          <a:p>
            <a:r>
              <a:rPr lang="en-US" dirty="0"/>
              <a:t>Prepare for attacks with Attack simulation training</a:t>
            </a:r>
          </a:p>
        </p:txBody>
      </p:sp>
      <p:pic>
        <p:nvPicPr>
          <p:cNvPr id="11" name="Picture 10" descr="Icon if right arrow">
            <a:extLst>
              <a:ext uri="{FF2B5EF4-FFF2-40B4-BE49-F238E27FC236}">
                <a16:creationId xmlns:a16="http://schemas.microsoft.com/office/drawing/2014/main" id="{B44CA0ED-A548-4412-ADFF-9A9975E2C35F}"/>
              </a:ext>
            </a:extLst>
          </p:cNvPr>
          <p:cNvPicPr>
            <a:picLocks noChangeAspect="1"/>
          </p:cNvPicPr>
          <p:nvPr/>
        </p:nvPicPr>
        <p:blipFill>
          <a:blip r:embed="rId3"/>
          <a:stretch>
            <a:fillRect/>
          </a:stretch>
        </p:blipFill>
        <p:spPr>
          <a:xfrm>
            <a:off x="581819" y="1438942"/>
            <a:ext cx="716280" cy="716280"/>
          </a:xfrm>
          <a:prstGeom prst="rect">
            <a:avLst/>
          </a:prstGeom>
        </p:spPr>
      </p:pic>
      <p:sp>
        <p:nvSpPr>
          <p:cNvPr id="7" name="TextBox 6">
            <a:extLst>
              <a:ext uri="{FF2B5EF4-FFF2-40B4-BE49-F238E27FC236}">
                <a16:creationId xmlns:a16="http://schemas.microsoft.com/office/drawing/2014/main" id="{A18D4924-C9DF-4A8E-8587-8D6DCC104278}"/>
              </a:ext>
            </a:extLst>
          </p:cNvPr>
          <p:cNvSpPr txBox="1"/>
          <p:nvPr/>
        </p:nvSpPr>
        <p:spPr>
          <a:xfrm>
            <a:off x="1527175" y="1489305"/>
            <a:ext cx="10566854" cy="615553"/>
          </a:xfrm>
          <a:prstGeom prst="rect">
            <a:avLst/>
          </a:prstGeom>
          <a:noFill/>
        </p:spPr>
        <p:txBody>
          <a:bodyPr wrap="square" lIns="0" tIns="0" rIns="0" bIns="0" rtlCol="0" anchor="ctr">
            <a:spAutoFit/>
          </a:bodyPr>
          <a:lstStyle/>
          <a:p>
            <a:pPr>
              <a:spcBef>
                <a:spcPts val="400"/>
              </a:spcBef>
            </a:pPr>
            <a:r>
              <a:rPr lang="en-US" sz="2000" dirty="0"/>
              <a:t>Attack simulation training in Microsoft Defender for Office 365 lets an organization run benign cyberattack simulations to test its security policies and practices and train employees</a:t>
            </a:r>
          </a:p>
        </p:txBody>
      </p:sp>
      <p:cxnSp>
        <p:nvCxnSpPr>
          <p:cNvPr id="8" name="Straight Connector 7">
            <a:extLst>
              <a:ext uri="{FF2B5EF4-FFF2-40B4-BE49-F238E27FC236}">
                <a16:creationId xmlns:a16="http://schemas.microsoft.com/office/drawing/2014/main" id="{670C64D6-75BC-47B6-A964-6FE13FAA457A}"/>
              </a:ext>
              <a:ext uri="{C183D7F6-B498-43B3-948B-1728B52AA6E4}">
                <adec:decorative xmlns:adec="http://schemas.microsoft.com/office/drawing/2017/decorative" val="1"/>
              </a:ext>
            </a:extLst>
          </p:cNvPr>
          <p:cNvCxnSpPr>
            <a:cxnSpLocks/>
          </p:cNvCxnSpPr>
          <p:nvPr/>
        </p:nvCxnSpPr>
        <p:spPr>
          <a:xfrm>
            <a:off x="1527175" y="2334255"/>
            <a:ext cx="1031234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9" name="Picture 38" descr="Icon of a key">
            <a:extLst>
              <a:ext uri="{FF2B5EF4-FFF2-40B4-BE49-F238E27FC236}">
                <a16:creationId xmlns:a16="http://schemas.microsoft.com/office/drawing/2014/main" id="{9AFC61DF-856F-4F3F-8426-82A339E336BB}"/>
              </a:ext>
            </a:extLst>
          </p:cNvPr>
          <p:cNvPicPr>
            <a:picLocks noChangeAspect="1"/>
          </p:cNvPicPr>
          <p:nvPr/>
        </p:nvPicPr>
        <p:blipFill>
          <a:blip r:embed="rId4"/>
          <a:stretch>
            <a:fillRect/>
          </a:stretch>
        </p:blipFill>
        <p:spPr>
          <a:xfrm>
            <a:off x="579438" y="2827797"/>
            <a:ext cx="716280" cy="716280"/>
          </a:xfrm>
          <a:prstGeom prst="rect">
            <a:avLst/>
          </a:prstGeom>
        </p:spPr>
      </p:pic>
      <p:sp>
        <p:nvSpPr>
          <p:cNvPr id="10" name="TextBox 9">
            <a:extLst>
              <a:ext uri="{FF2B5EF4-FFF2-40B4-BE49-F238E27FC236}">
                <a16:creationId xmlns:a16="http://schemas.microsoft.com/office/drawing/2014/main" id="{4DD13963-F653-4381-82D9-3F5DE64D1E0D}"/>
              </a:ext>
            </a:extLst>
          </p:cNvPr>
          <p:cNvSpPr txBox="1"/>
          <p:nvPr/>
        </p:nvSpPr>
        <p:spPr>
          <a:xfrm>
            <a:off x="1527175" y="2547381"/>
            <a:ext cx="10312347" cy="1646605"/>
          </a:xfrm>
          <a:prstGeom prst="rect">
            <a:avLst/>
          </a:prstGeom>
          <a:noFill/>
        </p:spPr>
        <p:txBody>
          <a:bodyPr wrap="square" lIns="0" tIns="0" rIns="0" bIns="0" rtlCol="0" anchor="t">
            <a:spAutoFit/>
          </a:bodyPr>
          <a:lstStyle/>
          <a:p>
            <a:pPr>
              <a:spcAft>
                <a:spcPts val="600"/>
              </a:spcAft>
            </a:pPr>
            <a:r>
              <a:rPr lang="en-US" sz="2000" dirty="0">
                <a:latin typeface="+mj-lt"/>
              </a:rPr>
              <a:t>Key requirements for running the Attack Simulator include:</a:t>
            </a:r>
          </a:p>
          <a:p>
            <a:pPr>
              <a:spcAft>
                <a:spcPts val="600"/>
              </a:spcAft>
            </a:pPr>
            <a:r>
              <a:rPr lang="en-US" dirty="0"/>
              <a:t>The organization must have Microsoft 365 E5 or Microsoft Defender for Office 365 Plan 2</a:t>
            </a:r>
          </a:p>
          <a:p>
            <a:pPr>
              <a:spcAft>
                <a:spcPts val="600"/>
              </a:spcAft>
            </a:pPr>
            <a:r>
              <a:rPr lang="en-US" dirty="0"/>
              <a:t>The person running the Attack simulation training must be a Microsoft 365 Global administrator or Security administrator role groups</a:t>
            </a:r>
          </a:p>
          <a:p>
            <a:pPr>
              <a:spcAft>
                <a:spcPts val="600"/>
              </a:spcAft>
            </a:pPr>
            <a:r>
              <a:rPr lang="en-US" dirty="0"/>
              <a:t>The organization’s email must be hosted in Exchange Online</a:t>
            </a:r>
          </a:p>
        </p:txBody>
      </p:sp>
      <p:cxnSp>
        <p:nvCxnSpPr>
          <p:cNvPr id="16" name="Straight Connector 15">
            <a:extLst>
              <a:ext uri="{FF2B5EF4-FFF2-40B4-BE49-F238E27FC236}">
                <a16:creationId xmlns:a16="http://schemas.microsoft.com/office/drawing/2014/main" id="{3AFE7859-2D63-41BC-8AF3-726AC8E33201}"/>
              </a:ext>
              <a:ext uri="{C183D7F6-B498-43B3-948B-1728B52AA6E4}">
                <adec:decorative xmlns:adec="http://schemas.microsoft.com/office/drawing/2017/decorative" val="1"/>
              </a:ext>
            </a:extLst>
          </p:cNvPr>
          <p:cNvCxnSpPr>
            <a:cxnSpLocks/>
          </p:cNvCxnSpPr>
          <p:nvPr/>
        </p:nvCxnSpPr>
        <p:spPr>
          <a:xfrm>
            <a:off x="1527175" y="4559570"/>
            <a:ext cx="1031234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B56503E-A4D9-4825-9C8D-EC71D9F39D5B}"/>
              </a:ext>
            </a:extLst>
          </p:cNvPr>
          <p:cNvSpPr txBox="1"/>
          <p:nvPr/>
        </p:nvSpPr>
        <p:spPr>
          <a:xfrm>
            <a:off x="1527175" y="4756032"/>
            <a:ext cx="10312347" cy="2077492"/>
          </a:xfrm>
          <a:prstGeom prst="rect">
            <a:avLst/>
          </a:prstGeom>
          <a:noFill/>
        </p:spPr>
        <p:txBody>
          <a:bodyPr wrap="square" lIns="0" tIns="0" rIns="0" bIns="0" rtlCol="0" anchor="t">
            <a:spAutoFit/>
          </a:bodyPr>
          <a:lstStyle/>
          <a:p>
            <a:pPr>
              <a:spcAft>
                <a:spcPts val="600"/>
              </a:spcAft>
            </a:pPr>
            <a:r>
              <a:rPr lang="en-US" sz="2000" dirty="0">
                <a:latin typeface="+mj-lt"/>
              </a:rPr>
              <a:t>Steps to run Attack simulation training:</a:t>
            </a:r>
          </a:p>
          <a:p>
            <a:pPr marL="342900" indent="-342900">
              <a:spcAft>
                <a:spcPts val="600"/>
              </a:spcAft>
              <a:buFont typeface="+mj-lt"/>
              <a:buAutoNum type="arabicPeriod"/>
            </a:pPr>
            <a:r>
              <a:rPr lang="en-US" dirty="0"/>
              <a:t>Select a social engineering (simulation) technique</a:t>
            </a:r>
          </a:p>
          <a:p>
            <a:pPr marL="342900" indent="-342900">
              <a:spcAft>
                <a:spcPts val="600"/>
              </a:spcAft>
              <a:buFont typeface="+mj-lt"/>
              <a:buAutoNum type="arabicPeriod"/>
            </a:pPr>
            <a:r>
              <a:rPr lang="en-US" dirty="0"/>
              <a:t>Select a payload</a:t>
            </a:r>
          </a:p>
          <a:p>
            <a:pPr marL="342900" indent="-342900">
              <a:spcAft>
                <a:spcPts val="600"/>
              </a:spcAft>
              <a:buFont typeface="+mj-lt"/>
              <a:buAutoNum type="arabicPeriod"/>
            </a:pPr>
            <a:r>
              <a:rPr lang="en-US" dirty="0"/>
              <a:t>Audience targeting</a:t>
            </a:r>
          </a:p>
          <a:p>
            <a:pPr marL="342900" indent="-342900">
              <a:spcAft>
                <a:spcPts val="600"/>
              </a:spcAft>
              <a:buFont typeface="+mj-lt"/>
              <a:buAutoNum type="arabicPeriod"/>
            </a:pPr>
            <a:r>
              <a:rPr lang="en-US" dirty="0"/>
              <a:t>Assign training</a:t>
            </a:r>
          </a:p>
          <a:p>
            <a:pPr marL="342900" indent="-342900">
              <a:spcAft>
                <a:spcPts val="600"/>
              </a:spcAft>
              <a:buFont typeface="+mj-lt"/>
              <a:buAutoNum type="arabicPeriod"/>
            </a:pPr>
            <a:r>
              <a:rPr lang="en-US" dirty="0"/>
              <a:t>Launch details and review</a:t>
            </a:r>
          </a:p>
        </p:txBody>
      </p:sp>
      <p:grpSp>
        <p:nvGrpSpPr>
          <p:cNvPr id="4" name="Group 3">
            <a:extLst>
              <a:ext uri="{FF2B5EF4-FFF2-40B4-BE49-F238E27FC236}">
                <a16:creationId xmlns:a16="http://schemas.microsoft.com/office/drawing/2014/main" id="{69F9F2AD-1A8E-3F8A-B2F6-B993EFD5BBED}"/>
              </a:ext>
              <a:ext uri="{C183D7F6-B498-43B3-948B-1728B52AA6E4}">
                <adec:decorative xmlns:adec="http://schemas.microsoft.com/office/drawing/2017/decorative" val="1"/>
              </a:ext>
            </a:extLst>
          </p:cNvPr>
          <p:cNvGrpSpPr/>
          <p:nvPr/>
        </p:nvGrpSpPr>
        <p:grpSpPr>
          <a:xfrm>
            <a:off x="596953" y="5197013"/>
            <a:ext cx="717140" cy="717140"/>
            <a:chOff x="596953" y="5197013"/>
            <a:chExt cx="717140" cy="717140"/>
          </a:xfrm>
        </p:grpSpPr>
        <p:grpSp>
          <p:nvGrpSpPr>
            <p:cNvPr id="19" name="Group 18">
              <a:extLst>
                <a:ext uri="{FF2B5EF4-FFF2-40B4-BE49-F238E27FC236}">
                  <a16:creationId xmlns:a16="http://schemas.microsoft.com/office/drawing/2014/main" id="{3DC671A0-1C8C-4DB9-B2E3-BA00DCAE30DC}"/>
                </a:ext>
                <a:ext uri="{C183D7F6-B498-43B3-948B-1728B52AA6E4}">
                  <adec:decorative xmlns:adec="http://schemas.microsoft.com/office/drawing/2017/decorative" val="1"/>
                </a:ext>
              </a:extLst>
            </p:cNvPr>
            <p:cNvGrpSpPr/>
            <p:nvPr/>
          </p:nvGrpSpPr>
          <p:grpSpPr>
            <a:xfrm>
              <a:off x="596953" y="5197013"/>
              <a:ext cx="717140" cy="717140"/>
              <a:chOff x="7962901" y="3032919"/>
              <a:chExt cx="981074" cy="981076"/>
            </a:xfrm>
          </p:grpSpPr>
          <p:sp>
            <p:nvSpPr>
              <p:cNvPr id="20" name="Freeform 5">
                <a:extLst>
                  <a:ext uri="{FF2B5EF4-FFF2-40B4-BE49-F238E27FC236}">
                    <a16:creationId xmlns:a16="http://schemas.microsoft.com/office/drawing/2014/main" id="{CFD3E61F-5A55-4EA7-A8B8-2B3763931DA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sp>
            <p:nvSpPr>
              <p:cNvPr id="21" name="Freeform 6">
                <a:extLst>
                  <a:ext uri="{FF2B5EF4-FFF2-40B4-BE49-F238E27FC236}">
                    <a16:creationId xmlns:a16="http://schemas.microsoft.com/office/drawing/2014/main" id="{6CAF294D-3470-4D19-A261-1AB57A4B6832}"/>
                  </a:ext>
                </a:extLst>
              </p:cNvPr>
              <p:cNvSpPr>
                <a:spLocks noEditPoints="1"/>
              </p:cNvSpPr>
              <p:nvPr/>
            </p:nvSpPr>
            <p:spPr bwMode="auto">
              <a:xfrm>
                <a:off x="8031163" y="3102770"/>
                <a:ext cx="846137" cy="844550"/>
              </a:xfrm>
              <a:prstGeom prst="ellipse">
                <a:avLst/>
              </a:prstGeom>
              <a:noFill/>
              <a:ln w="19050">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grpSp>
        <p:pic>
          <p:nvPicPr>
            <p:cNvPr id="3" name="Picture 2">
              <a:extLst>
                <a:ext uri="{FF2B5EF4-FFF2-40B4-BE49-F238E27FC236}">
                  <a16:creationId xmlns:a16="http://schemas.microsoft.com/office/drawing/2014/main" id="{C98D87E7-CA18-4886-BCF7-A00562D49909}"/>
                </a:ext>
              </a:extLst>
            </p:cNvPr>
            <p:cNvPicPr>
              <a:picLocks noChangeAspect="1"/>
            </p:cNvPicPr>
            <p:nvPr/>
          </p:nvPicPr>
          <p:blipFill>
            <a:blip r:embed="rId5"/>
            <a:stretch>
              <a:fillRect/>
            </a:stretch>
          </p:blipFill>
          <p:spPr>
            <a:xfrm>
              <a:off x="762297" y="5352383"/>
              <a:ext cx="406400" cy="406400"/>
            </a:xfrm>
            <a:prstGeom prst="rect">
              <a:avLst/>
            </a:prstGeom>
          </p:spPr>
        </p:pic>
      </p:grpSp>
    </p:spTree>
    <p:extLst>
      <p:ext uri="{BB962C8B-B14F-4D97-AF65-F5344CB8AC3E}">
        <p14:creationId xmlns:p14="http://schemas.microsoft.com/office/powerpoint/2010/main" val="265948080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326630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258488" cy="544003"/>
          </a:xfrm>
          <a:prstGeom prst="rect">
            <a:avLst/>
          </a:prstGeom>
          <a:noFill/>
          <a:ln>
            <a:noFill/>
          </a:ln>
        </p:spPr>
        <p:txBody>
          <a:bodyPr wrap="square" lIns="137141" tIns="91427" rIns="91427" bIns="91427" rtlCol="0" anchor="ctr">
            <a:noAutofit/>
          </a:bodyPr>
          <a:lstStyle/>
          <a:p>
            <a:pPr defTabSz="932563">
              <a:spcAft>
                <a:spcPts val="600"/>
              </a:spcAft>
            </a:pPr>
            <a:r>
              <a:rPr lang="en-US" sz="2400" dirty="0">
                <a:solidFill>
                  <a:srgbClr val="1A1A1A"/>
                </a:solidFill>
                <a:latin typeface="Segoe UI Semibold"/>
              </a:rPr>
              <a:t>This module examined the following features related to implementing </a:t>
            </a:r>
            <a:r>
              <a:rPr lang="nn-NO" sz="2400" dirty="0">
                <a:solidFill>
                  <a:srgbClr val="1A1A1A"/>
                </a:solidFill>
                <a:latin typeface="Segoe UI Semibold"/>
              </a:rPr>
              <a:t>Microsoft Defender for Office 365</a:t>
            </a:r>
            <a:r>
              <a:rPr lang="en-US" sz="2400" dirty="0">
                <a:solidFill>
                  <a:srgbClr val="1A1A1A"/>
                </a:solidFill>
                <a:latin typeface="Segoe UI Semibold"/>
              </a:rPr>
              <a:t>:</a:t>
            </a:r>
            <a:endParaRPr lang="en-US" sz="2800" dirty="0">
              <a:solidFill>
                <a:srgbClr val="1A1A1A"/>
              </a:solidFill>
              <a:latin typeface="Segoe UI"/>
            </a:endParaRPr>
          </a:p>
        </p:txBody>
      </p:sp>
      <p:pic>
        <p:nvPicPr>
          <p:cNvPr id="4" name="Picture 3" descr="Icon of a document">
            <a:extLst>
              <a:ext uri="{FF2B5EF4-FFF2-40B4-BE49-F238E27FC236}">
                <a16:creationId xmlns:a16="http://schemas.microsoft.com/office/drawing/2014/main" id="{ED0D21CC-CB6C-42B9-89CC-A3BF51E044AC}"/>
              </a:ext>
            </a:extLst>
          </p:cNvPr>
          <p:cNvPicPr>
            <a:picLocks noChangeAspect="1"/>
          </p:cNvPicPr>
          <p:nvPr/>
        </p:nvPicPr>
        <p:blipFill>
          <a:blip r:embed="rId3"/>
          <a:stretch>
            <a:fillRect/>
          </a:stretch>
        </p:blipFill>
        <p:spPr>
          <a:xfrm>
            <a:off x="581819" y="2253472"/>
            <a:ext cx="637032" cy="637032"/>
          </a:xfrm>
          <a:prstGeom prst="rect">
            <a:avLst/>
          </a:prstGeom>
        </p:spPr>
      </p:pic>
      <p:sp>
        <p:nvSpPr>
          <p:cNvPr id="5" name="TextBox 4">
            <a:extLst>
              <a:ext uri="{FF2B5EF4-FFF2-40B4-BE49-F238E27FC236}">
                <a16:creationId xmlns:a16="http://schemas.microsoft.com/office/drawing/2014/main" id="{DC123E25-54AA-432B-81BC-B85678EE0AA6}"/>
              </a:ext>
            </a:extLst>
          </p:cNvPr>
          <p:cNvSpPr txBox="1"/>
          <p:nvPr/>
        </p:nvSpPr>
        <p:spPr>
          <a:xfrm>
            <a:off x="1414463" y="2233331"/>
            <a:ext cx="7200000" cy="676656"/>
          </a:xfrm>
          <a:prstGeom prst="rect">
            <a:avLst/>
          </a:prstGeom>
          <a:noFill/>
        </p:spPr>
        <p:txBody>
          <a:bodyPr wrap="square" lIns="0" tIns="0" rIns="0" bIns="0" rtlCol="0" anchor="ctr">
            <a:noAutofit/>
          </a:bodyPr>
          <a:lstStyle/>
          <a:p>
            <a:pPr algn="l"/>
            <a:r>
              <a:rPr lang="en-US" sz="2000" dirty="0">
                <a:solidFill>
                  <a:srgbClr val="171717"/>
                </a:solidFill>
                <a:latin typeface="Segoe UI" panose="020B0502040204020203" pitchFamily="34" charset="0"/>
              </a:rPr>
              <a:t>Microsoft Defender for Office 365 protection stack</a:t>
            </a:r>
            <a:endParaRPr lang="en-US" sz="2000" b="0" i="0" dirty="0">
              <a:solidFill>
                <a:srgbClr val="171717"/>
              </a:solidFill>
              <a:effectLst/>
              <a:latin typeface="Segoe UI" panose="020B0502040204020203" pitchFamily="34" charset="0"/>
            </a:endParaRPr>
          </a:p>
        </p:txBody>
      </p:sp>
      <p:pic>
        <p:nvPicPr>
          <p:cNvPr id="8" name="Picture 7" descr="Icon of two documents">
            <a:extLst>
              <a:ext uri="{FF2B5EF4-FFF2-40B4-BE49-F238E27FC236}">
                <a16:creationId xmlns:a16="http://schemas.microsoft.com/office/drawing/2014/main" id="{868D734D-B9A5-48CC-8066-6B6C250A70F5}"/>
              </a:ext>
            </a:extLst>
          </p:cNvPr>
          <p:cNvPicPr>
            <a:picLocks noChangeAspect="1"/>
          </p:cNvPicPr>
          <p:nvPr/>
        </p:nvPicPr>
        <p:blipFill>
          <a:blip r:embed="rId4"/>
          <a:stretch>
            <a:fillRect/>
          </a:stretch>
        </p:blipFill>
        <p:spPr>
          <a:xfrm>
            <a:off x="581819" y="3025779"/>
            <a:ext cx="637032" cy="637032"/>
          </a:xfrm>
          <a:prstGeom prst="rect">
            <a:avLst/>
          </a:prstGeom>
        </p:spPr>
      </p:pic>
      <p:sp>
        <p:nvSpPr>
          <p:cNvPr id="11" name="TextBox 10">
            <a:extLst>
              <a:ext uri="{FF2B5EF4-FFF2-40B4-BE49-F238E27FC236}">
                <a16:creationId xmlns:a16="http://schemas.microsoft.com/office/drawing/2014/main" id="{6A996C1C-9386-47C7-A356-77B431FAC172}"/>
              </a:ext>
            </a:extLst>
          </p:cNvPr>
          <p:cNvSpPr txBox="1"/>
          <p:nvPr/>
        </p:nvSpPr>
        <p:spPr>
          <a:xfrm>
            <a:off x="1414463" y="3005159"/>
            <a:ext cx="7200000" cy="676656"/>
          </a:xfrm>
          <a:prstGeom prst="rect">
            <a:avLst/>
          </a:prstGeom>
          <a:noFill/>
        </p:spPr>
        <p:txBody>
          <a:bodyPr wrap="square" lIns="0" tIns="0" rIns="0" bIns="0" rtlCol="0" anchor="ctr">
            <a:noAutofit/>
          </a:bodyPr>
          <a:lstStyle/>
          <a:p>
            <a:pPr algn="l"/>
            <a:r>
              <a:rPr lang="en-US" sz="2000" b="0" i="0" dirty="0">
                <a:solidFill>
                  <a:srgbClr val="171717"/>
                </a:solidFill>
                <a:effectLst/>
                <a:latin typeface="Segoe UI" panose="020B0502040204020203" pitchFamily="34" charset="0"/>
              </a:rPr>
              <a:t>Threat Explorer</a:t>
            </a:r>
          </a:p>
        </p:txBody>
      </p:sp>
      <p:pic>
        <p:nvPicPr>
          <p:cNvPr id="13" name="Picture 12" descr="Icon of a wrench">
            <a:extLst>
              <a:ext uri="{FF2B5EF4-FFF2-40B4-BE49-F238E27FC236}">
                <a16:creationId xmlns:a16="http://schemas.microsoft.com/office/drawing/2014/main" id="{C3BA1824-04FE-4FFF-9FE7-5AE308D82641}"/>
              </a:ext>
            </a:extLst>
          </p:cNvPr>
          <p:cNvPicPr>
            <a:picLocks noChangeAspect="1"/>
          </p:cNvPicPr>
          <p:nvPr/>
        </p:nvPicPr>
        <p:blipFill>
          <a:blip r:embed="rId5"/>
          <a:stretch>
            <a:fillRect/>
          </a:stretch>
        </p:blipFill>
        <p:spPr>
          <a:xfrm>
            <a:off x="579438" y="3796865"/>
            <a:ext cx="637032" cy="638556"/>
          </a:xfrm>
          <a:prstGeom prst="rect">
            <a:avLst/>
          </a:prstGeom>
        </p:spPr>
      </p:pic>
      <p:sp>
        <p:nvSpPr>
          <p:cNvPr id="15" name="TextBox 14">
            <a:extLst>
              <a:ext uri="{FF2B5EF4-FFF2-40B4-BE49-F238E27FC236}">
                <a16:creationId xmlns:a16="http://schemas.microsoft.com/office/drawing/2014/main" id="{F896F097-13FB-4BF7-83B2-0F5199A42FC9}"/>
              </a:ext>
            </a:extLst>
          </p:cNvPr>
          <p:cNvSpPr txBox="1"/>
          <p:nvPr/>
        </p:nvSpPr>
        <p:spPr>
          <a:xfrm>
            <a:off x="1414463" y="3777815"/>
            <a:ext cx="7200000" cy="676656"/>
          </a:xfrm>
          <a:prstGeom prst="rect">
            <a:avLst/>
          </a:prstGeom>
          <a:noFill/>
        </p:spPr>
        <p:txBody>
          <a:bodyPr wrap="square" lIns="0" tIns="0" rIns="0" bIns="0" rtlCol="0" anchor="ctr">
            <a:noAutofit/>
          </a:bodyPr>
          <a:lstStyle/>
          <a:p>
            <a:pPr algn="l"/>
            <a:r>
              <a:rPr lang="en-US" sz="2000" b="0" i="0" dirty="0">
                <a:solidFill>
                  <a:srgbClr val="171717"/>
                </a:solidFill>
                <a:effectLst/>
                <a:latin typeface="Segoe UI" panose="020B0502040204020203" pitchFamily="34" charset="0"/>
              </a:rPr>
              <a:t>Threat Tracker widgets and views</a:t>
            </a:r>
          </a:p>
        </p:txBody>
      </p:sp>
      <p:pic>
        <p:nvPicPr>
          <p:cNvPr id="21" name="Picture 20" descr="Icon of screen with gear">
            <a:extLst>
              <a:ext uri="{FF2B5EF4-FFF2-40B4-BE49-F238E27FC236}">
                <a16:creationId xmlns:a16="http://schemas.microsoft.com/office/drawing/2014/main" id="{8469E297-3439-4057-BEC4-72B5E54E9799}"/>
              </a:ext>
            </a:extLst>
          </p:cNvPr>
          <p:cNvPicPr>
            <a:picLocks noChangeAspect="1"/>
          </p:cNvPicPr>
          <p:nvPr/>
        </p:nvPicPr>
        <p:blipFill>
          <a:blip r:embed="rId6"/>
          <a:stretch>
            <a:fillRect/>
          </a:stretch>
        </p:blipFill>
        <p:spPr>
          <a:xfrm>
            <a:off x="579438" y="4569869"/>
            <a:ext cx="637032" cy="637032"/>
          </a:xfrm>
          <a:prstGeom prst="rect">
            <a:avLst/>
          </a:prstGeom>
        </p:spPr>
      </p:pic>
      <p:sp>
        <p:nvSpPr>
          <p:cNvPr id="23" name="TextBox 22">
            <a:extLst>
              <a:ext uri="{FF2B5EF4-FFF2-40B4-BE49-F238E27FC236}">
                <a16:creationId xmlns:a16="http://schemas.microsoft.com/office/drawing/2014/main" id="{EB13B4AF-FA37-44BA-9748-A3CC22DE2CE2}"/>
              </a:ext>
            </a:extLst>
          </p:cNvPr>
          <p:cNvSpPr txBox="1"/>
          <p:nvPr/>
        </p:nvSpPr>
        <p:spPr>
          <a:xfrm>
            <a:off x="1414463" y="4550057"/>
            <a:ext cx="7200000" cy="676656"/>
          </a:xfrm>
          <a:prstGeom prst="rect">
            <a:avLst/>
          </a:prstGeom>
          <a:noFill/>
        </p:spPr>
        <p:txBody>
          <a:bodyPr wrap="square" lIns="0" tIns="0" rIns="0" bIns="0" rtlCol="0" anchor="ctr">
            <a:noAutofit/>
          </a:bodyPr>
          <a:lstStyle/>
          <a:p>
            <a:pPr algn="l"/>
            <a:r>
              <a:rPr lang="en-US" sz="2000" b="0" i="0" dirty="0">
                <a:solidFill>
                  <a:srgbClr val="171717"/>
                </a:solidFill>
                <a:effectLst/>
                <a:latin typeface="Segoe UI" panose="020B0502040204020203" pitchFamily="34" charset="0"/>
              </a:rPr>
              <a:t>Attack simulation training</a:t>
            </a:r>
          </a:p>
        </p:txBody>
      </p:sp>
    </p:spTree>
    <p:extLst>
      <p:ext uri="{BB962C8B-B14F-4D97-AF65-F5344CB8AC3E}">
        <p14:creationId xmlns:p14="http://schemas.microsoft.com/office/powerpoint/2010/main" val="99507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281819"/>
            <a:ext cx="9029648" cy="430887"/>
          </a:xfrm>
        </p:spPr>
        <p:txBody>
          <a:bodyPr/>
          <a:lstStyle/>
          <a:p>
            <a:pPr>
              <a:lnSpc>
                <a:spcPct val="100000"/>
              </a:lnSpc>
            </a:pPr>
            <a:r>
              <a:rPr lang="en-US" spc="0" dirty="0"/>
              <a:t>Lab 3 – Implement Threat Intelligence (continued)</a:t>
            </a:r>
          </a:p>
        </p:txBody>
      </p:sp>
      <p:pic>
        <p:nvPicPr>
          <p:cNvPr id="4" name="Picture 3" descr="Icon of document with statistics on it">
            <a:extLst>
              <a:ext uri="{FF2B5EF4-FFF2-40B4-BE49-F238E27FC236}">
                <a16:creationId xmlns:a16="http://schemas.microsoft.com/office/drawing/2014/main" id="{87FB9462-1104-4714-BD0C-C5C1718FFD26}"/>
              </a:ext>
            </a:extLst>
          </p:cNvPr>
          <p:cNvPicPr>
            <a:picLocks noChangeAspect="1"/>
          </p:cNvPicPr>
          <p:nvPr/>
        </p:nvPicPr>
        <p:blipFill>
          <a:blip r:embed="rId3"/>
          <a:stretch>
            <a:fillRect/>
          </a:stretch>
        </p:blipFill>
        <p:spPr>
          <a:xfrm>
            <a:off x="10477500" y="3071812"/>
            <a:ext cx="850899" cy="850899"/>
          </a:xfrm>
          <a:prstGeom prst="rect">
            <a:avLst/>
          </a:prstGeom>
        </p:spPr>
      </p:pic>
    </p:spTree>
    <p:extLst>
      <p:ext uri="{BB962C8B-B14F-4D97-AF65-F5344CB8AC3E}">
        <p14:creationId xmlns:p14="http://schemas.microsoft.com/office/powerpoint/2010/main" val="54965546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a:t>
            </a:r>
          </a:p>
        </p:txBody>
      </p:sp>
      <p:sp>
        <p:nvSpPr>
          <p:cNvPr id="3" name="TextBox 2">
            <a:extLst>
              <a:ext uri="{FF2B5EF4-FFF2-40B4-BE49-F238E27FC236}">
                <a16:creationId xmlns:a16="http://schemas.microsoft.com/office/drawing/2014/main" id="{169A4E7D-ED16-4E11-9008-EA571505D48F}"/>
              </a:ext>
            </a:extLst>
          </p:cNvPr>
          <p:cNvSpPr txBox="1"/>
          <p:nvPr/>
        </p:nvSpPr>
        <p:spPr>
          <a:xfrm>
            <a:off x="585788" y="1241256"/>
            <a:ext cx="7971156" cy="276999"/>
          </a:xfrm>
          <a:prstGeom prst="rect">
            <a:avLst/>
          </a:prstGeom>
          <a:noFill/>
        </p:spPr>
        <p:txBody>
          <a:bodyPr wrap="none" lIns="0" tIns="0" rIns="0" bIns="0" rtlCol="0" anchor="ctr">
            <a:spAutoFit/>
          </a:bodyPr>
          <a:lstStyle/>
          <a:p>
            <a:r>
              <a:rPr lang="en-US" dirty="0">
                <a:latin typeface="+mj-lt"/>
              </a:rPr>
              <a:t>Exercise 5: Conduct a Spear Phishing attack using Attack simulation training</a:t>
            </a:r>
          </a:p>
        </p:txBody>
      </p:sp>
      <p:sp>
        <p:nvSpPr>
          <p:cNvPr id="8" name="Rectangle 7">
            <a:extLst>
              <a:ext uri="{FF2B5EF4-FFF2-40B4-BE49-F238E27FC236}">
                <a16:creationId xmlns:a16="http://schemas.microsoft.com/office/drawing/2014/main" id="{689EB8F9-CB2E-47F9-8649-61FB9A439EBE}"/>
              </a:ext>
            </a:extLst>
          </p:cNvPr>
          <p:cNvSpPr/>
          <p:nvPr/>
        </p:nvSpPr>
        <p:spPr bwMode="auto">
          <a:xfrm>
            <a:off x="593561" y="1590994"/>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1</a:t>
            </a:r>
          </a:p>
          <a:p>
            <a:pPr lvl="0" defTabSz="932742">
              <a:spcAft>
                <a:spcPts val="1200"/>
              </a:spcAft>
            </a:pPr>
            <a:r>
              <a:rPr lang="en-US" sz="1400" dirty="0">
                <a:solidFill>
                  <a:schemeClr val="tx1"/>
                </a:solidFill>
              </a:rPr>
              <a:t>Enable Multifactor Authentication </a:t>
            </a:r>
            <a:br>
              <a:rPr lang="en-US" sz="1400" dirty="0">
                <a:solidFill>
                  <a:schemeClr val="tx1"/>
                </a:solidFill>
              </a:rPr>
            </a:br>
            <a:r>
              <a:rPr lang="en-US" sz="1400" dirty="0">
                <a:solidFill>
                  <a:schemeClr val="tx1"/>
                </a:solidFill>
              </a:rPr>
              <a:t>for the Global Admin</a:t>
            </a:r>
          </a:p>
        </p:txBody>
      </p:sp>
      <p:pic>
        <p:nvPicPr>
          <p:cNvPr id="58" name="Picture 57" descr="Icon of hand with a ring on the tip of finger and a rectangle behind it">
            <a:extLst>
              <a:ext uri="{FF2B5EF4-FFF2-40B4-BE49-F238E27FC236}">
                <a16:creationId xmlns:a16="http://schemas.microsoft.com/office/drawing/2014/main" id="{DA3BBE8B-1862-4481-8A8E-407202F738B2}"/>
              </a:ext>
            </a:extLst>
          </p:cNvPr>
          <p:cNvPicPr>
            <a:picLocks noChangeAspect="1"/>
          </p:cNvPicPr>
          <p:nvPr/>
        </p:nvPicPr>
        <p:blipFill>
          <a:blip r:embed="rId3"/>
          <a:stretch>
            <a:fillRect/>
          </a:stretch>
        </p:blipFill>
        <p:spPr>
          <a:xfrm>
            <a:off x="3642714" y="2046290"/>
            <a:ext cx="475488" cy="473964"/>
          </a:xfrm>
          <a:prstGeom prst="rect">
            <a:avLst/>
          </a:prstGeom>
        </p:spPr>
      </p:pic>
      <p:sp>
        <p:nvSpPr>
          <p:cNvPr id="11" name="Rectangle 10">
            <a:extLst>
              <a:ext uri="{FF2B5EF4-FFF2-40B4-BE49-F238E27FC236}">
                <a16:creationId xmlns:a16="http://schemas.microsoft.com/office/drawing/2014/main" id="{1FDAC932-8FD0-4CE9-A532-B4FEDD05907D}"/>
              </a:ext>
            </a:extLst>
          </p:cNvPr>
          <p:cNvSpPr/>
          <p:nvPr/>
        </p:nvSpPr>
        <p:spPr bwMode="auto">
          <a:xfrm>
            <a:off x="4412973" y="1590994"/>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2</a:t>
            </a:r>
          </a:p>
          <a:p>
            <a:pPr lvl="0" defTabSz="932742">
              <a:spcAft>
                <a:spcPts val="1200"/>
              </a:spcAft>
            </a:pPr>
            <a:r>
              <a:rPr lang="en-US" sz="1400" dirty="0">
                <a:solidFill>
                  <a:schemeClr val="tx1"/>
                </a:solidFill>
              </a:rPr>
              <a:t>Configure and launch a Spear </a:t>
            </a:r>
            <a:br>
              <a:rPr lang="en-US" sz="1400" dirty="0">
                <a:solidFill>
                  <a:schemeClr val="tx1"/>
                </a:solidFill>
              </a:rPr>
            </a:br>
            <a:r>
              <a:rPr lang="en-US" sz="1400" dirty="0">
                <a:solidFill>
                  <a:schemeClr val="tx1"/>
                </a:solidFill>
              </a:rPr>
              <a:t>Phishing attack</a:t>
            </a:r>
          </a:p>
        </p:txBody>
      </p:sp>
      <p:pic>
        <p:nvPicPr>
          <p:cNvPr id="60" name="Picture 59" descr="Icon of gear">
            <a:extLst>
              <a:ext uri="{FF2B5EF4-FFF2-40B4-BE49-F238E27FC236}">
                <a16:creationId xmlns:a16="http://schemas.microsoft.com/office/drawing/2014/main" id="{6845322E-47F1-4611-B3DE-6637AECFAE8D}"/>
              </a:ext>
            </a:extLst>
          </p:cNvPr>
          <p:cNvPicPr>
            <a:picLocks noChangeAspect="1"/>
          </p:cNvPicPr>
          <p:nvPr/>
        </p:nvPicPr>
        <p:blipFill>
          <a:blip r:embed="rId4"/>
          <a:stretch>
            <a:fillRect/>
          </a:stretch>
        </p:blipFill>
        <p:spPr>
          <a:xfrm>
            <a:off x="7462126" y="2046290"/>
            <a:ext cx="475488" cy="473964"/>
          </a:xfrm>
          <a:prstGeom prst="rect">
            <a:avLst/>
          </a:prstGeom>
        </p:spPr>
      </p:pic>
      <p:sp>
        <p:nvSpPr>
          <p:cNvPr id="12" name="Rectangle 11">
            <a:extLst>
              <a:ext uri="{FF2B5EF4-FFF2-40B4-BE49-F238E27FC236}">
                <a16:creationId xmlns:a16="http://schemas.microsoft.com/office/drawing/2014/main" id="{1482327E-1911-4BA1-8ECA-4142AD2CD732}"/>
              </a:ext>
            </a:extLst>
          </p:cNvPr>
          <p:cNvSpPr/>
          <p:nvPr/>
        </p:nvSpPr>
        <p:spPr bwMode="auto">
          <a:xfrm>
            <a:off x="8232385" y="1590994"/>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3</a:t>
            </a:r>
          </a:p>
          <a:p>
            <a:pPr lvl="0" defTabSz="932742">
              <a:spcAft>
                <a:spcPts val="1200"/>
              </a:spcAft>
            </a:pPr>
            <a:r>
              <a:rPr lang="en-US" sz="1400" dirty="0">
                <a:solidFill>
                  <a:schemeClr val="tx1"/>
                </a:solidFill>
              </a:rPr>
              <a:t>Review the Spear Phishing results</a:t>
            </a:r>
          </a:p>
        </p:txBody>
      </p:sp>
      <p:pic>
        <p:nvPicPr>
          <p:cNvPr id="62" name="Picture 61" descr="Icon of three rectangles with a check mark at each end">
            <a:extLst>
              <a:ext uri="{FF2B5EF4-FFF2-40B4-BE49-F238E27FC236}">
                <a16:creationId xmlns:a16="http://schemas.microsoft.com/office/drawing/2014/main" id="{41A534CC-874F-4984-873A-3E5C0F7F5059}"/>
              </a:ext>
            </a:extLst>
          </p:cNvPr>
          <p:cNvPicPr>
            <a:picLocks noChangeAspect="1"/>
          </p:cNvPicPr>
          <p:nvPr/>
        </p:nvPicPr>
        <p:blipFill>
          <a:blip r:embed="rId5"/>
          <a:stretch>
            <a:fillRect/>
          </a:stretch>
        </p:blipFill>
        <p:spPr>
          <a:xfrm>
            <a:off x="11281538" y="2046290"/>
            <a:ext cx="475488" cy="473964"/>
          </a:xfrm>
          <a:prstGeom prst="rect">
            <a:avLst/>
          </a:prstGeom>
        </p:spPr>
      </p:pic>
      <p:sp>
        <p:nvSpPr>
          <p:cNvPr id="14" name="TextBox 13">
            <a:extLst>
              <a:ext uri="{FF2B5EF4-FFF2-40B4-BE49-F238E27FC236}">
                <a16:creationId xmlns:a16="http://schemas.microsoft.com/office/drawing/2014/main" id="{ADD28995-BAF7-40B4-A3ED-712E2A57B398}"/>
              </a:ext>
            </a:extLst>
          </p:cNvPr>
          <p:cNvSpPr txBox="1"/>
          <p:nvPr/>
        </p:nvSpPr>
        <p:spPr>
          <a:xfrm>
            <a:off x="585788" y="2989178"/>
            <a:ext cx="7349191" cy="276999"/>
          </a:xfrm>
          <a:prstGeom prst="rect">
            <a:avLst/>
          </a:prstGeom>
          <a:noFill/>
        </p:spPr>
        <p:txBody>
          <a:bodyPr wrap="none" lIns="0" tIns="0" rIns="0" bIns="0" rtlCol="0" anchor="ctr">
            <a:spAutoFit/>
          </a:bodyPr>
          <a:lstStyle/>
          <a:p>
            <a:r>
              <a:rPr lang="en-US" dirty="0">
                <a:latin typeface="+mj-lt"/>
              </a:rPr>
              <a:t>Exercise 6: Conduct Password attacks using Attack simulation training</a:t>
            </a:r>
          </a:p>
        </p:txBody>
      </p:sp>
      <p:sp>
        <p:nvSpPr>
          <p:cNvPr id="15" name="Rectangle 14">
            <a:extLst>
              <a:ext uri="{FF2B5EF4-FFF2-40B4-BE49-F238E27FC236}">
                <a16:creationId xmlns:a16="http://schemas.microsoft.com/office/drawing/2014/main" id="{7087D5F8-A48F-4902-A280-9A973A69C41A}"/>
              </a:ext>
            </a:extLst>
          </p:cNvPr>
          <p:cNvSpPr/>
          <p:nvPr/>
        </p:nvSpPr>
        <p:spPr bwMode="auto">
          <a:xfrm>
            <a:off x="593561" y="3347518"/>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1</a:t>
            </a:r>
          </a:p>
          <a:p>
            <a:pPr lvl="0" defTabSz="932742">
              <a:spcAft>
                <a:spcPts val="1200"/>
              </a:spcAft>
            </a:pPr>
            <a:r>
              <a:rPr lang="en-US" sz="1400" dirty="0">
                <a:solidFill>
                  <a:schemeClr val="tx1"/>
                </a:solidFill>
              </a:rPr>
              <a:t>Configure and launch a Drive-by URL attack</a:t>
            </a:r>
          </a:p>
        </p:txBody>
      </p:sp>
      <p:pic>
        <p:nvPicPr>
          <p:cNvPr id="76" name="Picture 75" descr="Icon of screen with gear">
            <a:extLst>
              <a:ext uri="{FF2B5EF4-FFF2-40B4-BE49-F238E27FC236}">
                <a16:creationId xmlns:a16="http://schemas.microsoft.com/office/drawing/2014/main" id="{26683AB9-360D-4A37-B6C9-A73BD24506FD}"/>
              </a:ext>
            </a:extLst>
          </p:cNvPr>
          <p:cNvPicPr>
            <a:picLocks noChangeAspect="1"/>
          </p:cNvPicPr>
          <p:nvPr/>
        </p:nvPicPr>
        <p:blipFill>
          <a:blip r:embed="rId6"/>
          <a:stretch>
            <a:fillRect/>
          </a:stretch>
        </p:blipFill>
        <p:spPr>
          <a:xfrm>
            <a:off x="3642714" y="3801290"/>
            <a:ext cx="475488" cy="475488"/>
          </a:xfrm>
          <a:prstGeom prst="rect">
            <a:avLst/>
          </a:prstGeom>
        </p:spPr>
      </p:pic>
      <p:sp>
        <p:nvSpPr>
          <p:cNvPr id="16" name="Rectangle 15">
            <a:extLst>
              <a:ext uri="{FF2B5EF4-FFF2-40B4-BE49-F238E27FC236}">
                <a16:creationId xmlns:a16="http://schemas.microsoft.com/office/drawing/2014/main" id="{8D60DF18-C036-4878-B84C-1C52A123238B}"/>
              </a:ext>
            </a:extLst>
          </p:cNvPr>
          <p:cNvSpPr/>
          <p:nvPr/>
        </p:nvSpPr>
        <p:spPr bwMode="auto">
          <a:xfrm>
            <a:off x="4412973" y="3347518"/>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2</a:t>
            </a:r>
          </a:p>
          <a:p>
            <a:pPr lvl="0" defTabSz="932742">
              <a:spcAft>
                <a:spcPts val="1200"/>
              </a:spcAft>
            </a:pPr>
            <a:r>
              <a:rPr lang="en-US" sz="1400" dirty="0">
                <a:solidFill>
                  <a:schemeClr val="tx1"/>
                </a:solidFill>
              </a:rPr>
              <a:t>Review the Brute Force results</a:t>
            </a:r>
          </a:p>
        </p:txBody>
      </p:sp>
      <p:pic>
        <p:nvPicPr>
          <p:cNvPr id="78" name="Picture 77" descr="Icon of magnifying glass">
            <a:extLst>
              <a:ext uri="{FF2B5EF4-FFF2-40B4-BE49-F238E27FC236}">
                <a16:creationId xmlns:a16="http://schemas.microsoft.com/office/drawing/2014/main" id="{93EADC6E-6219-449F-8843-9B703381BC60}"/>
              </a:ext>
            </a:extLst>
          </p:cNvPr>
          <p:cNvPicPr>
            <a:picLocks noChangeAspect="1"/>
          </p:cNvPicPr>
          <p:nvPr/>
        </p:nvPicPr>
        <p:blipFill>
          <a:blip r:embed="rId7"/>
          <a:stretch>
            <a:fillRect/>
          </a:stretch>
        </p:blipFill>
        <p:spPr>
          <a:xfrm>
            <a:off x="7462126" y="3801290"/>
            <a:ext cx="475488" cy="475488"/>
          </a:xfrm>
          <a:prstGeom prst="rect">
            <a:avLst/>
          </a:prstGeom>
        </p:spPr>
      </p:pic>
      <p:sp>
        <p:nvSpPr>
          <p:cNvPr id="18" name="Rectangle 17">
            <a:extLst>
              <a:ext uri="{FF2B5EF4-FFF2-40B4-BE49-F238E27FC236}">
                <a16:creationId xmlns:a16="http://schemas.microsoft.com/office/drawing/2014/main" id="{EC1123FD-1B98-4084-AC3E-75D83EE9D0D3}"/>
              </a:ext>
            </a:extLst>
          </p:cNvPr>
          <p:cNvSpPr/>
          <p:nvPr/>
        </p:nvSpPr>
        <p:spPr bwMode="auto">
          <a:xfrm>
            <a:off x="8232385" y="3347518"/>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39600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3</a:t>
            </a:r>
          </a:p>
          <a:p>
            <a:pPr lvl="0" defTabSz="932742">
              <a:spcAft>
                <a:spcPts val="1200"/>
              </a:spcAft>
            </a:pPr>
            <a:r>
              <a:rPr lang="en-US" sz="1400" dirty="0">
                <a:solidFill>
                  <a:schemeClr val="tx1"/>
                </a:solidFill>
              </a:rPr>
              <a:t>Configure and launch a Password Spray attack</a:t>
            </a:r>
          </a:p>
        </p:txBody>
      </p:sp>
      <p:pic>
        <p:nvPicPr>
          <p:cNvPr id="80" name="Picture 79" descr="Icon of a wrench">
            <a:extLst>
              <a:ext uri="{FF2B5EF4-FFF2-40B4-BE49-F238E27FC236}">
                <a16:creationId xmlns:a16="http://schemas.microsoft.com/office/drawing/2014/main" id="{AE4AD833-787F-4FC1-898A-43075B662260}"/>
              </a:ext>
            </a:extLst>
          </p:cNvPr>
          <p:cNvPicPr>
            <a:picLocks noChangeAspect="1"/>
          </p:cNvPicPr>
          <p:nvPr/>
        </p:nvPicPr>
        <p:blipFill>
          <a:blip r:embed="rId8"/>
          <a:stretch>
            <a:fillRect/>
          </a:stretch>
        </p:blipFill>
        <p:spPr>
          <a:xfrm>
            <a:off x="11281538" y="3801290"/>
            <a:ext cx="475488" cy="475488"/>
          </a:xfrm>
          <a:prstGeom prst="rect">
            <a:avLst/>
          </a:prstGeom>
        </p:spPr>
      </p:pic>
      <p:sp>
        <p:nvSpPr>
          <p:cNvPr id="19" name="Rectangle 18">
            <a:extLst>
              <a:ext uri="{FF2B5EF4-FFF2-40B4-BE49-F238E27FC236}">
                <a16:creationId xmlns:a16="http://schemas.microsoft.com/office/drawing/2014/main" id="{AD303FF6-0551-401F-864B-A2C842DFC38D}"/>
              </a:ext>
            </a:extLst>
          </p:cNvPr>
          <p:cNvSpPr/>
          <p:nvPr/>
        </p:nvSpPr>
        <p:spPr bwMode="auto">
          <a:xfrm>
            <a:off x="593561" y="4514567"/>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4</a:t>
            </a:r>
          </a:p>
          <a:p>
            <a:pPr lvl="0" defTabSz="932742">
              <a:spcAft>
                <a:spcPts val="1200"/>
              </a:spcAft>
            </a:pPr>
            <a:r>
              <a:rPr lang="en-US" sz="1400" dirty="0">
                <a:solidFill>
                  <a:schemeClr val="tx1"/>
                </a:solidFill>
              </a:rPr>
              <a:t>Review the Password Spray results</a:t>
            </a:r>
          </a:p>
        </p:txBody>
      </p:sp>
      <p:pic>
        <p:nvPicPr>
          <p:cNvPr id="82" name="Picture 81" descr="Icon of hand with a cursor">
            <a:extLst>
              <a:ext uri="{FF2B5EF4-FFF2-40B4-BE49-F238E27FC236}">
                <a16:creationId xmlns:a16="http://schemas.microsoft.com/office/drawing/2014/main" id="{B7F81824-FDF6-4C58-A45C-F4182544C19D}"/>
              </a:ext>
            </a:extLst>
          </p:cNvPr>
          <p:cNvPicPr>
            <a:picLocks noChangeAspect="1"/>
          </p:cNvPicPr>
          <p:nvPr/>
        </p:nvPicPr>
        <p:blipFill>
          <a:blip r:embed="rId9"/>
          <a:stretch>
            <a:fillRect/>
          </a:stretch>
        </p:blipFill>
        <p:spPr>
          <a:xfrm>
            <a:off x="3642714" y="4968339"/>
            <a:ext cx="475488" cy="475488"/>
          </a:xfrm>
          <a:prstGeom prst="rect">
            <a:avLst/>
          </a:prstGeom>
        </p:spPr>
      </p:pic>
      <p:sp>
        <p:nvSpPr>
          <p:cNvPr id="4" name="Rectangle 3">
            <a:extLst>
              <a:ext uri="{FF2B5EF4-FFF2-40B4-BE49-F238E27FC236}">
                <a16:creationId xmlns:a16="http://schemas.microsoft.com/office/drawing/2014/main" id="{81E59E5D-9044-86E6-C25B-AF06CDDAAE67}"/>
              </a:ext>
            </a:extLst>
          </p:cNvPr>
          <p:cNvSpPr/>
          <p:nvPr/>
        </p:nvSpPr>
        <p:spPr bwMode="auto">
          <a:xfrm>
            <a:off x="4412973" y="4519111"/>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46800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5</a:t>
            </a:r>
          </a:p>
          <a:p>
            <a:pPr lvl="0" defTabSz="932742">
              <a:spcAft>
                <a:spcPts val="1200"/>
              </a:spcAft>
            </a:pPr>
            <a:r>
              <a:rPr lang="en-US" sz="1400" dirty="0">
                <a:solidFill>
                  <a:schemeClr val="tx1"/>
                </a:solidFill>
              </a:rPr>
              <a:t>Disable Multi-Factor Authentication for the Global Admin</a:t>
            </a:r>
          </a:p>
        </p:txBody>
      </p:sp>
      <p:pic>
        <p:nvPicPr>
          <p:cNvPr id="6" name="Picture 5" descr="Icon of hand with a cursor">
            <a:extLst>
              <a:ext uri="{FF2B5EF4-FFF2-40B4-BE49-F238E27FC236}">
                <a16:creationId xmlns:a16="http://schemas.microsoft.com/office/drawing/2014/main" id="{0CAB8A40-D4CA-FE6A-F4A6-F9FCFC2EF5E8}"/>
              </a:ext>
            </a:extLst>
          </p:cNvPr>
          <p:cNvPicPr>
            <a:picLocks noChangeAspect="1"/>
          </p:cNvPicPr>
          <p:nvPr/>
        </p:nvPicPr>
        <p:blipFill>
          <a:blip r:embed="rId9"/>
          <a:stretch>
            <a:fillRect/>
          </a:stretch>
        </p:blipFill>
        <p:spPr>
          <a:xfrm>
            <a:off x="7462126" y="4972883"/>
            <a:ext cx="475488" cy="475488"/>
          </a:xfrm>
          <a:prstGeom prst="rect">
            <a:avLst/>
          </a:prstGeom>
        </p:spPr>
      </p:pic>
    </p:spTree>
    <p:extLst>
      <p:ext uri="{BB962C8B-B14F-4D97-AF65-F5344CB8AC3E}">
        <p14:creationId xmlns:p14="http://schemas.microsoft.com/office/powerpoint/2010/main" val="11498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281819"/>
            <a:ext cx="9029648" cy="430887"/>
          </a:xfrm>
        </p:spPr>
        <p:txBody>
          <a:bodyPr/>
          <a:lstStyle/>
          <a:p>
            <a:pPr>
              <a:lnSpc>
                <a:spcPct val="100000"/>
              </a:lnSpc>
            </a:pPr>
            <a:r>
              <a:rPr lang="en-US" spc="0" dirty="0"/>
              <a:t>Module 5: Learning Path Review</a:t>
            </a:r>
          </a:p>
        </p:txBody>
      </p:sp>
      <p:pic>
        <p:nvPicPr>
          <p:cNvPr id="6" name="Picture 5" descr="Icon of two rectangles with magnifying glass ">
            <a:extLst>
              <a:ext uri="{FF2B5EF4-FFF2-40B4-BE49-F238E27FC236}">
                <a16:creationId xmlns:a16="http://schemas.microsoft.com/office/drawing/2014/main" id="{0A21482F-B10A-4A05-ACE0-BFDF3B25DA16}"/>
              </a:ext>
            </a:extLst>
          </p:cNvPr>
          <p:cNvPicPr>
            <a:picLocks noChangeAspect="1"/>
          </p:cNvPicPr>
          <p:nvPr/>
        </p:nvPicPr>
        <p:blipFill>
          <a:blip r:embed="rId3"/>
          <a:stretch>
            <a:fillRect/>
          </a:stretch>
        </p:blipFill>
        <p:spPr>
          <a:xfrm>
            <a:off x="10442396" y="3009898"/>
            <a:ext cx="974728" cy="974728"/>
          </a:xfrm>
          <a:prstGeom prst="rect">
            <a:avLst/>
          </a:prstGeom>
        </p:spPr>
      </p:pic>
    </p:spTree>
    <p:extLst>
      <p:ext uri="{BB962C8B-B14F-4D97-AF65-F5344CB8AC3E}">
        <p14:creationId xmlns:p14="http://schemas.microsoft.com/office/powerpoint/2010/main" val="308800709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950856" y="507446"/>
            <a:ext cx="5888665" cy="430887"/>
          </a:xfrm>
        </p:spPr>
        <p:txBody>
          <a:bodyPr/>
          <a:lstStyle/>
          <a:p>
            <a:r>
              <a:rPr lang="en-US" dirty="0"/>
              <a:t>Discussion – Learning Path review</a:t>
            </a:r>
          </a:p>
        </p:txBody>
      </p:sp>
      <p:sp>
        <p:nvSpPr>
          <p:cNvPr id="7" name="Rectangle 6">
            <a:extLst>
              <a:ext uri="{FF2B5EF4-FFF2-40B4-BE49-F238E27FC236}">
                <a16:creationId xmlns:a16="http://schemas.microsoft.com/office/drawing/2014/main" id="{73B653DE-D8A1-4E49-B567-153E2CD504CF}"/>
              </a:ext>
              <a:ext uri="{C183D7F6-B498-43B3-948B-1728B52AA6E4}">
                <adec:decorative xmlns:adec="http://schemas.microsoft.com/office/drawing/2017/decorative" val="0"/>
              </a:ext>
            </a:extLst>
          </p:cNvPr>
          <p:cNvSpPr/>
          <p:nvPr/>
        </p:nvSpPr>
        <p:spPr bwMode="auto">
          <a:xfrm>
            <a:off x="5950856" y="3053465"/>
            <a:ext cx="5888664" cy="2413480"/>
          </a:xfrm>
          <a:prstGeom prst="rect">
            <a:avLst/>
          </a:prstGeom>
          <a:noFill/>
          <a:ln w="63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0" tIns="0" rIns="0" bIns="0" numCol="1" spcCol="0" rtlCol="0" fromWordArt="0" anchor="t" anchorCtr="0" forceAA="0" compatLnSpc="1">
            <a:prstTxWarp prst="textNoShape">
              <a:avLst/>
            </a:prstTxWarp>
            <a:noAutofit/>
          </a:bodyPr>
          <a:lstStyle/>
          <a:p>
            <a:pPr>
              <a:spcBef>
                <a:spcPts val="1800"/>
              </a:spcBef>
            </a:pPr>
            <a:r>
              <a:rPr lang="en-US" sz="2400" dirty="0"/>
              <a:t>What are your key takeaways from this learning path, and why?</a:t>
            </a:r>
          </a:p>
          <a:p>
            <a:pPr lvl="0" fontAlgn="base">
              <a:spcBef>
                <a:spcPts val="1800"/>
              </a:spcBef>
            </a:pPr>
            <a:r>
              <a:rPr lang="en-US" sz="2400" dirty="0"/>
              <a:t>What are the key features discussed in this learning path that you foresee implementing at your organization?</a:t>
            </a:r>
          </a:p>
        </p:txBody>
      </p:sp>
      <p:pic>
        <p:nvPicPr>
          <p:cNvPr id="2" name="Picture 1" descr="Icon of chat bubble">
            <a:extLst>
              <a:ext uri="{FF2B5EF4-FFF2-40B4-BE49-F238E27FC236}">
                <a16:creationId xmlns:a16="http://schemas.microsoft.com/office/drawing/2014/main" id="{EEC3EBFD-36EF-4252-B99F-05AC2EB21D9F}"/>
              </a:ext>
            </a:extLst>
          </p:cNvPr>
          <p:cNvPicPr>
            <a:picLocks noChangeAspect="1"/>
          </p:cNvPicPr>
          <p:nvPr/>
        </p:nvPicPr>
        <p:blipFill>
          <a:blip r:embed="rId3"/>
          <a:stretch>
            <a:fillRect/>
          </a:stretch>
        </p:blipFill>
        <p:spPr>
          <a:xfrm>
            <a:off x="5950856" y="1928477"/>
            <a:ext cx="915924" cy="915924"/>
          </a:xfrm>
          <a:prstGeom prst="rect">
            <a:avLst/>
          </a:prstGeom>
        </p:spPr>
      </p:pic>
    </p:spTree>
    <p:extLst>
      <p:ext uri="{BB962C8B-B14F-4D97-AF65-F5344CB8AC3E}">
        <p14:creationId xmlns:p14="http://schemas.microsoft.com/office/powerpoint/2010/main" val="96514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8FCAC-6C9E-4071-BD30-43DA5CF4E99B}"/>
              </a:ext>
            </a:extLst>
          </p:cNvPr>
          <p:cNvSpPr>
            <a:spLocks noGrp="1"/>
          </p:cNvSpPr>
          <p:nvPr>
            <p:ph type="title"/>
          </p:nvPr>
        </p:nvSpPr>
        <p:spPr/>
        <p:txBody>
          <a:bodyPr/>
          <a:lstStyle/>
          <a:p>
            <a:r>
              <a:rPr lang="en-US" dirty="0">
                <a:solidFill>
                  <a:srgbClr val="E6E6E6"/>
                </a:solidFill>
              </a:rPr>
              <a:t>Closing</a:t>
            </a:r>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Microsoft Intelligent Security Graph </a:t>
            </a:r>
          </a:p>
        </p:txBody>
      </p:sp>
      <p:sp>
        <p:nvSpPr>
          <p:cNvPr id="2" name="TextBox 1">
            <a:extLst>
              <a:ext uri="{FF2B5EF4-FFF2-40B4-BE49-F238E27FC236}">
                <a16:creationId xmlns:a16="http://schemas.microsoft.com/office/drawing/2014/main" id="{D5006B76-A565-41F8-A941-DCE4BD921C89}"/>
              </a:ext>
              <a:ext uri="{C183D7F6-B498-43B3-948B-1728B52AA6E4}">
                <adec:decorative xmlns:adec="http://schemas.microsoft.com/office/drawing/2017/decorative" val="0"/>
              </a:ext>
            </a:extLst>
          </p:cNvPr>
          <p:cNvSpPr txBox="1"/>
          <p:nvPr/>
        </p:nvSpPr>
        <p:spPr>
          <a:xfrm>
            <a:off x="579439" y="1436687"/>
            <a:ext cx="4384448" cy="4659314"/>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800"/>
              </a:spcBef>
              <a:buSzPct val="90000"/>
            </a:pPr>
            <a:r>
              <a:rPr lang="en-US" sz="2000" dirty="0">
                <a:latin typeface="+mj-lt"/>
                <a:cs typeface="Segoe UI Semilight" panose="020B0402040204020203" pitchFamily="34" charset="0"/>
              </a:rPr>
              <a:t>To help customers focus on breach prevention and spend less on breach recovery, Microsoft has created the Microsoft Intelligent Security Graph</a:t>
            </a:r>
          </a:p>
          <a:p>
            <a:pPr lvl="0" defTabSz="951304">
              <a:spcBef>
                <a:spcPts val="1800"/>
              </a:spcBef>
              <a:buSzPct val="90000"/>
            </a:pPr>
            <a:r>
              <a:rPr lang="en-US" dirty="0">
                <a:cs typeface="Segoe UI Semilight" panose="020B0402040204020203" pitchFamily="34" charset="0"/>
              </a:rPr>
              <a:t>The Microsoft Intelligent Security Graph powers threat intelligence in Microsoft 365 by consuming billions of signals</a:t>
            </a:r>
          </a:p>
          <a:p>
            <a:pPr lvl="0" defTabSz="951304">
              <a:spcBef>
                <a:spcPts val="1800"/>
              </a:spcBef>
              <a:buSzPct val="90000"/>
            </a:pPr>
            <a:r>
              <a:rPr lang="en-US" dirty="0">
                <a:cs typeface="Segoe UI Semilight" panose="020B0402040204020203" pitchFamily="34" charset="0"/>
              </a:rPr>
              <a:t>The signals that are obtained from the Intelligent Security Graph, plus additional third-party feeds, are fed into Microsoft’s three major platforms: Windows, Azure, and Microsoft 365</a:t>
            </a:r>
          </a:p>
        </p:txBody>
      </p:sp>
      <p:sp>
        <p:nvSpPr>
          <p:cNvPr id="3" name="Rectangle 2">
            <a:extLst>
              <a:ext uri="{FF2B5EF4-FFF2-40B4-BE49-F238E27FC236}">
                <a16:creationId xmlns:a16="http://schemas.microsoft.com/office/drawing/2014/main" id="{5DFF4DCF-CE27-45BF-8D0C-0EF575FE4BCE}"/>
              </a:ext>
              <a:ext uri="{C183D7F6-B498-43B3-948B-1728B52AA6E4}">
                <adec:decorative xmlns:adec="http://schemas.microsoft.com/office/drawing/2017/decorative" val="1"/>
              </a:ext>
            </a:extLst>
          </p:cNvPr>
          <p:cNvSpPr/>
          <p:nvPr/>
        </p:nvSpPr>
        <p:spPr bwMode="auto">
          <a:xfrm>
            <a:off x="5214257" y="1436687"/>
            <a:ext cx="6980777" cy="465931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Diagram showing statistics involving the Microsoft Intelligent Security Graph.">
            <a:extLst>
              <a:ext uri="{FF2B5EF4-FFF2-40B4-BE49-F238E27FC236}">
                <a16:creationId xmlns:a16="http://schemas.microsoft.com/office/drawing/2014/main" id="{39CB12B0-DC62-4017-A3DB-2E7487FD8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364" y="1873906"/>
            <a:ext cx="6754023" cy="3799138"/>
          </a:xfrm>
          <a:prstGeom prst="rect">
            <a:avLst/>
          </a:prstGeom>
        </p:spPr>
      </p:pic>
    </p:spTree>
    <p:extLst>
      <p:ext uri="{BB962C8B-B14F-4D97-AF65-F5344CB8AC3E}">
        <p14:creationId xmlns:p14="http://schemas.microsoft.com/office/powerpoint/2010/main" val="22401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alert policies in Microsoft 365</a:t>
            </a:r>
          </a:p>
        </p:txBody>
      </p:sp>
      <p:sp>
        <p:nvSpPr>
          <p:cNvPr id="2" name="TextBox 1">
            <a:extLst>
              <a:ext uri="{FF2B5EF4-FFF2-40B4-BE49-F238E27FC236}">
                <a16:creationId xmlns:a16="http://schemas.microsoft.com/office/drawing/2014/main" id="{D5006B76-A565-41F8-A941-DCE4BD921C89}"/>
              </a:ext>
              <a:ext uri="{C183D7F6-B498-43B3-948B-1728B52AA6E4}">
                <adec:decorative xmlns:adec="http://schemas.microsoft.com/office/drawing/2017/decorative" val="0"/>
              </a:ext>
            </a:extLst>
          </p:cNvPr>
          <p:cNvSpPr txBox="1"/>
          <p:nvPr/>
        </p:nvSpPr>
        <p:spPr>
          <a:xfrm>
            <a:off x="600059" y="1311974"/>
            <a:ext cx="11423643" cy="1971261"/>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800"/>
              </a:spcBef>
              <a:buSzPct val="90000"/>
            </a:pPr>
            <a:r>
              <a:rPr lang="en-US" sz="2200" dirty="0">
                <a:latin typeface="+mj-lt"/>
                <a:cs typeface="Segoe UI Semilight" panose="020B0402040204020203" pitchFamily="34" charset="0"/>
              </a:rPr>
              <a:t>Alerts are the basis of all incidents and indicate the occurrence of malicious or suspicious events in your environment </a:t>
            </a:r>
          </a:p>
          <a:p>
            <a:pPr lvl="0" defTabSz="951304">
              <a:spcBef>
                <a:spcPts val="1200"/>
              </a:spcBef>
              <a:buSzPct val="90000"/>
            </a:pPr>
            <a:r>
              <a:rPr lang="en-US" sz="2000" b="0" i="0" dirty="0">
                <a:solidFill>
                  <a:srgbClr val="000000"/>
                </a:solidFill>
                <a:effectLst/>
              </a:rPr>
              <a:t>Alerts are typically part of a broader attack and provide clues about an incident</a:t>
            </a:r>
          </a:p>
          <a:p>
            <a:pPr lvl="0" defTabSz="951304">
              <a:spcBef>
                <a:spcPts val="1200"/>
              </a:spcBef>
              <a:buSzPct val="90000"/>
            </a:pPr>
            <a:r>
              <a:rPr lang="en-US" sz="2000" dirty="0">
                <a:solidFill>
                  <a:srgbClr val="000000"/>
                </a:solidFill>
                <a:cs typeface="Segoe UI Semilight" panose="020B0402040204020203" pitchFamily="34" charset="0"/>
              </a:rPr>
              <a:t>The Microsoft 365 Defender portal enables you to analyze, manage, and resolve alerts</a:t>
            </a:r>
            <a:endParaRPr lang="en-US" sz="2000" dirty="0">
              <a:cs typeface="Segoe UI Semilight" panose="020B0402040204020203" pitchFamily="34" charset="0"/>
            </a:endParaRPr>
          </a:p>
        </p:txBody>
      </p:sp>
      <p:grpSp>
        <p:nvGrpSpPr>
          <p:cNvPr id="8" name="Group 7">
            <a:extLst>
              <a:ext uri="{FF2B5EF4-FFF2-40B4-BE49-F238E27FC236}">
                <a16:creationId xmlns:a16="http://schemas.microsoft.com/office/drawing/2014/main" id="{7B36DEBC-4E10-90F2-7C47-65586BE5B04C}"/>
              </a:ext>
            </a:extLst>
          </p:cNvPr>
          <p:cNvGrpSpPr/>
          <p:nvPr/>
        </p:nvGrpSpPr>
        <p:grpSpPr>
          <a:xfrm>
            <a:off x="600059" y="3434453"/>
            <a:ext cx="11423644" cy="3324156"/>
            <a:chOff x="600059" y="1436687"/>
            <a:chExt cx="11423644" cy="3324156"/>
          </a:xfrm>
        </p:grpSpPr>
        <p:sp>
          <p:nvSpPr>
            <p:cNvPr id="3" name="Rectangle 2">
              <a:extLst>
                <a:ext uri="{FF2B5EF4-FFF2-40B4-BE49-F238E27FC236}">
                  <a16:creationId xmlns:a16="http://schemas.microsoft.com/office/drawing/2014/main" id="{5DFF4DCF-CE27-45BF-8D0C-0EF575FE4BCE}"/>
                </a:ext>
                <a:ext uri="{C183D7F6-B498-43B3-948B-1728B52AA6E4}">
                  <adec:decorative xmlns:adec="http://schemas.microsoft.com/office/drawing/2017/decorative" val="1"/>
                </a:ext>
              </a:extLst>
            </p:cNvPr>
            <p:cNvSpPr/>
            <p:nvPr/>
          </p:nvSpPr>
          <p:spPr bwMode="auto">
            <a:xfrm>
              <a:off x="600059" y="1436687"/>
              <a:ext cx="11423644" cy="332415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Graphical user interface, application&#10;&#10;Description automatically generated">
              <a:extLst>
                <a:ext uri="{FF2B5EF4-FFF2-40B4-BE49-F238E27FC236}">
                  <a16:creationId xmlns:a16="http://schemas.microsoft.com/office/drawing/2014/main" id="{31EED98B-04F6-6417-1E52-B0CAA8E30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80" y="1447441"/>
              <a:ext cx="11066072" cy="3215782"/>
            </a:xfrm>
            <a:prstGeom prst="rect">
              <a:avLst/>
            </a:prstGeom>
          </p:spPr>
        </p:pic>
      </p:grpSp>
    </p:spTree>
    <p:extLst>
      <p:ext uri="{BB962C8B-B14F-4D97-AF65-F5344CB8AC3E}">
        <p14:creationId xmlns:p14="http://schemas.microsoft.com/office/powerpoint/2010/main" val="1366227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Run automated investigations and responses</a:t>
            </a:r>
          </a:p>
        </p:txBody>
      </p:sp>
      <p:pic>
        <p:nvPicPr>
          <p:cNvPr id="3" name="Picture 2" descr="Icon of check mark in a circle">
            <a:extLst>
              <a:ext uri="{FF2B5EF4-FFF2-40B4-BE49-F238E27FC236}">
                <a16:creationId xmlns:a16="http://schemas.microsoft.com/office/drawing/2014/main" id="{F6E5BA05-8B70-6337-858E-BB537FBB1540}"/>
              </a:ext>
            </a:extLst>
          </p:cNvPr>
          <p:cNvPicPr>
            <a:picLocks noChangeAspect="1"/>
          </p:cNvPicPr>
          <p:nvPr/>
        </p:nvPicPr>
        <p:blipFill>
          <a:blip r:embed="rId3"/>
          <a:stretch>
            <a:fillRect/>
          </a:stretch>
        </p:blipFill>
        <p:spPr>
          <a:xfrm>
            <a:off x="587376" y="2071632"/>
            <a:ext cx="640080" cy="640080"/>
          </a:xfrm>
          <a:prstGeom prst="rect">
            <a:avLst/>
          </a:prstGeom>
        </p:spPr>
      </p:pic>
      <p:sp>
        <p:nvSpPr>
          <p:cNvPr id="5" name="TextBox 4">
            <a:extLst>
              <a:ext uri="{FF2B5EF4-FFF2-40B4-BE49-F238E27FC236}">
                <a16:creationId xmlns:a16="http://schemas.microsoft.com/office/drawing/2014/main" id="{DC333FD5-C70F-1623-7CDA-13BE5F36C2C5}"/>
              </a:ext>
            </a:extLst>
          </p:cNvPr>
          <p:cNvSpPr txBox="1"/>
          <p:nvPr/>
        </p:nvSpPr>
        <p:spPr>
          <a:xfrm>
            <a:off x="1748750" y="2103116"/>
            <a:ext cx="10188000" cy="553998"/>
          </a:xfrm>
          <a:prstGeom prst="rect">
            <a:avLst/>
          </a:prstGeom>
          <a:noFill/>
        </p:spPr>
        <p:txBody>
          <a:bodyPr wrap="square" lIns="0" tIns="0" rIns="0" bIns="0" rtlCol="0" anchor="ctr" anchorCtr="0">
            <a:spAutoFit/>
          </a:bodyPr>
          <a:lstStyle/>
          <a:p>
            <a:pPr>
              <a:spcBef>
                <a:spcPts val="400"/>
              </a:spcBef>
            </a:pPr>
            <a:r>
              <a:rPr lang="en-US" b="0" i="0" dirty="0">
                <a:solidFill>
                  <a:srgbClr val="000000"/>
                </a:solidFill>
                <a:effectLst/>
              </a:rPr>
              <a:t>Security operations teams can feel overwhelmed by the sheer volume of threats they must monitor and protect against</a:t>
            </a:r>
            <a:endParaRPr lang="en-US" dirty="0"/>
          </a:p>
        </p:txBody>
      </p:sp>
      <p:cxnSp>
        <p:nvCxnSpPr>
          <p:cNvPr id="8" name="Straight Connector 7">
            <a:extLst>
              <a:ext uri="{FF2B5EF4-FFF2-40B4-BE49-F238E27FC236}">
                <a16:creationId xmlns:a16="http://schemas.microsoft.com/office/drawing/2014/main" id="{56F4EBB8-10A5-A18C-3944-E1567F1B22BA}"/>
              </a:ext>
              <a:ext uri="{C183D7F6-B498-43B3-948B-1728B52AA6E4}">
                <adec:decorative xmlns:adec="http://schemas.microsoft.com/office/drawing/2017/decorative" val="1"/>
              </a:ext>
            </a:extLst>
          </p:cNvPr>
          <p:cNvCxnSpPr>
            <a:cxnSpLocks/>
          </p:cNvCxnSpPr>
          <p:nvPr/>
        </p:nvCxnSpPr>
        <p:spPr>
          <a:xfrm>
            <a:off x="1748750" y="2849939"/>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9" descr="Icon of three rectangles with a check mark at each end">
            <a:extLst>
              <a:ext uri="{FF2B5EF4-FFF2-40B4-BE49-F238E27FC236}">
                <a16:creationId xmlns:a16="http://schemas.microsoft.com/office/drawing/2014/main" id="{A969FCFC-B5CA-508C-2960-5A21D9FC33A6}"/>
              </a:ext>
            </a:extLst>
          </p:cNvPr>
          <p:cNvPicPr>
            <a:picLocks noChangeAspect="1"/>
          </p:cNvPicPr>
          <p:nvPr/>
        </p:nvPicPr>
        <p:blipFill>
          <a:blip r:embed="rId4"/>
          <a:stretch>
            <a:fillRect/>
          </a:stretch>
        </p:blipFill>
        <p:spPr>
          <a:xfrm>
            <a:off x="585590" y="4182504"/>
            <a:ext cx="640080" cy="640080"/>
          </a:xfrm>
          <a:prstGeom prst="rect">
            <a:avLst/>
          </a:prstGeom>
        </p:spPr>
      </p:pic>
      <p:sp>
        <p:nvSpPr>
          <p:cNvPr id="13" name="TextBox 12">
            <a:extLst>
              <a:ext uri="{FF2B5EF4-FFF2-40B4-BE49-F238E27FC236}">
                <a16:creationId xmlns:a16="http://schemas.microsoft.com/office/drawing/2014/main" id="{C44EB958-DB6E-2BDA-85E3-092300015653}"/>
              </a:ext>
            </a:extLst>
          </p:cNvPr>
          <p:cNvSpPr txBox="1"/>
          <p:nvPr/>
        </p:nvSpPr>
        <p:spPr>
          <a:xfrm>
            <a:off x="1748750" y="3017886"/>
            <a:ext cx="10188000" cy="553998"/>
          </a:xfrm>
          <a:prstGeom prst="rect">
            <a:avLst/>
          </a:prstGeom>
          <a:noFill/>
        </p:spPr>
        <p:txBody>
          <a:bodyPr wrap="square" lIns="0" tIns="0" rIns="0" bIns="0" rtlCol="0" anchor="ctr" anchorCtr="0">
            <a:spAutoFit/>
          </a:bodyPr>
          <a:lstStyle/>
          <a:p>
            <a:pPr>
              <a:spcBef>
                <a:spcPts val="400"/>
              </a:spcBef>
            </a:pPr>
            <a:r>
              <a:rPr lang="en-US" b="0" i="0" dirty="0">
                <a:solidFill>
                  <a:srgbClr val="000000"/>
                </a:solidFill>
                <a:effectLst/>
              </a:rPr>
              <a:t>AIR capabilities enable security teams to dramatically increase their company's capacity to deal with security alerts and incidents</a:t>
            </a:r>
            <a:endParaRPr lang="en-US" dirty="0"/>
          </a:p>
        </p:txBody>
      </p:sp>
      <p:cxnSp>
        <p:nvCxnSpPr>
          <p:cNvPr id="15" name="Straight Connector 14">
            <a:extLst>
              <a:ext uri="{FF2B5EF4-FFF2-40B4-BE49-F238E27FC236}">
                <a16:creationId xmlns:a16="http://schemas.microsoft.com/office/drawing/2014/main" id="{52EFC6F7-BFD1-457E-B78F-845DB8A6CBAB}"/>
              </a:ext>
              <a:ext uri="{C183D7F6-B498-43B3-948B-1728B52AA6E4}">
                <adec:decorative xmlns:adec="http://schemas.microsoft.com/office/drawing/2017/decorative" val="1"/>
              </a:ext>
            </a:extLst>
          </p:cNvPr>
          <p:cNvCxnSpPr>
            <a:cxnSpLocks/>
          </p:cNvCxnSpPr>
          <p:nvPr/>
        </p:nvCxnSpPr>
        <p:spPr>
          <a:xfrm>
            <a:off x="1748750" y="3793798"/>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Picture 17" descr="Icon of document with upward pointing arrow and a check mark">
            <a:extLst>
              <a:ext uri="{FF2B5EF4-FFF2-40B4-BE49-F238E27FC236}">
                <a16:creationId xmlns:a16="http://schemas.microsoft.com/office/drawing/2014/main" id="{7B4C8EA2-967F-9D6C-B10D-3B14BDE7206D}"/>
              </a:ext>
            </a:extLst>
          </p:cNvPr>
          <p:cNvPicPr>
            <a:picLocks noChangeAspect="1"/>
          </p:cNvPicPr>
          <p:nvPr/>
        </p:nvPicPr>
        <p:blipFill>
          <a:blip r:embed="rId5"/>
          <a:stretch>
            <a:fillRect/>
          </a:stretch>
        </p:blipFill>
        <p:spPr>
          <a:xfrm>
            <a:off x="574491" y="3018115"/>
            <a:ext cx="641012" cy="640080"/>
          </a:xfrm>
          <a:prstGeom prst="rect">
            <a:avLst/>
          </a:prstGeom>
        </p:spPr>
      </p:pic>
      <p:sp>
        <p:nvSpPr>
          <p:cNvPr id="20" name="TextBox 19">
            <a:extLst>
              <a:ext uri="{FF2B5EF4-FFF2-40B4-BE49-F238E27FC236}">
                <a16:creationId xmlns:a16="http://schemas.microsoft.com/office/drawing/2014/main" id="{39192CF3-102D-896E-E334-2B3863A2D734}"/>
              </a:ext>
            </a:extLst>
          </p:cNvPr>
          <p:cNvSpPr txBox="1"/>
          <p:nvPr/>
        </p:nvSpPr>
        <p:spPr>
          <a:xfrm>
            <a:off x="1748750" y="3960809"/>
            <a:ext cx="10188000" cy="1723549"/>
          </a:xfrm>
          <a:prstGeom prst="rect">
            <a:avLst/>
          </a:prstGeom>
          <a:noFill/>
        </p:spPr>
        <p:txBody>
          <a:bodyPr wrap="square" lIns="0" tIns="0" rIns="0" bIns="0" rtlCol="0" anchor="ctr" anchorCtr="0">
            <a:spAutoFit/>
          </a:bodyPr>
          <a:lstStyle/>
          <a:p>
            <a:pPr algn="l">
              <a:spcAft>
                <a:spcPts val="600"/>
              </a:spcAft>
            </a:pPr>
            <a:r>
              <a:rPr lang="en-US" b="0" i="0" dirty="0">
                <a:solidFill>
                  <a:srgbClr val="000000"/>
                </a:solidFill>
                <a:effectLst/>
              </a:rPr>
              <a:t>AIR capabilities help security operations teams complete the following steps:</a:t>
            </a:r>
          </a:p>
          <a:p>
            <a:pPr marL="228600" indent="-228600" algn="l">
              <a:spcAft>
                <a:spcPts val="600"/>
              </a:spcAft>
              <a:buFont typeface="+mj-lt"/>
              <a:buAutoNum type="arabicPeriod"/>
            </a:pPr>
            <a:r>
              <a:rPr lang="en-US" b="0" i="0" dirty="0">
                <a:solidFill>
                  <a:srgbClr val="000000"/>
                </a:solidFill>
                <a:effectLst/>
              </a:rPr>
              <a:t>Determine whether a threat requires action.</a:t>
            </a:r>
          </a:p>
          <a:p>
            <a:pPr marL="228600" indent="-228600" algn="l">
              <a:spcAft>
                <a:spcPts val="600"/>
              </a:spcAft>
              <a:buFont typeface="+mj-lt"/>
              <a:buAutoNum type="arabicPeriod"/>
            </a:pPr>
            <a:r>
              <a:rPr lang="en-US" b="0" i="0" dirty="0">
                <a:solidFill>
                  <a:srgbClr val="000000"/>
                </a:solidFill>
                <a:effectLst/>
              </a:rPr>
              <a:t>Take or recommend any necessary remediation actions against the identified threat.</a:t>
            </a:r>
          </a:p>
          <a:p>
            <a:pPr marL="228600" indent="-228600" algn="l">
              <a:spcAft>
                <a:spcPts val="600"/>
              </a:spcAft>
              <a:buFont typeface="+mj-lt"/>
              <a:buAutoNum type="arabicPeriod"/>
            </a:pPr>
            <a:r>
              <a:rPr lang="en-US" b="0" i="0" dirty="0">
                <a:solidFill>
                  <a:srgbClr val="000000"/>
                </a:solidFill>
                <a:effectLst/>
              </a:rPr>
              <a:t>Determine whether other investigations should occur, and what they should do.</a:t>
            </a:r>
          </a:p>
          <a:p>
            <a:pPr marL="228600" indent="-228600" algn="l">
              <a:spcAft>
                <a:spcPts val="600"/>
              </a:spcAft>
              <a:buFont typeface="+mj-lt"/>
              <a:buAutoNum type="arabicPeriod"/>
            </a:pPr>
            <a:r>
              <a:rPr lang="en-US" b="0" i="0" dirty="0">
                <a:solidFill>
                  <a:srgbClr val="000000"/>
                </a:solidFill>
                <a:effectLst/>
              </a:rPr>
              <a:t>Repeat the process as necessary for other alerts.</a:t>
            </a:r>
          </a:p>
        </p:txBody>
      </p:sp>
      <p:sp>
        <p:nvSpPr>
          <p:cNvPr id="4" name="TextBox 3">
            <a:extLst>
              <a:ext uri="{FF2B5EF4-FFF2-40B4-BE49-F238E27FC236}">
                <a16:creationId xmlns:a16="http://schemas.microsoft.com/office/drawing/2014/main" id="{F25CCC13-1904-75A3-56EF-8332E6461525}"/>
              </a:ext>
            </a:extLst>
          </p:cNvPr>
          <p:cNvSpPr txBox="1"/>
          <p:nvPr/>
        </p:nvSpPr>
        <p:spPr>
          <a:xfrm>
            <a:off x="585590" y="1299159"/>
            <a:ext cx="11336691" cy="615553"/>
          </a:xfrm>
          <a:prstGeom prst="rect">
            <a:avLst/>
          </a:prstGeom>
          <a:noFill/>
        </p:spPr>
        <p:txBody>
          <a:bodyPr wrap="square" lIns="0" tIns="0" rIns="0" bIns="0" rtlCol="0" anchor="t" anchorCtr="0">
            <a:spAutoFit/>
          </a:bodyPr>
          <a:lstStyle/>
          <a:p>
            <a:pPr lvl="0" defTabSz="951304">
              <a:spcBef>
                <a:spcPts val="1800"/>
              </a:spcBef>
              <a:buSzPct val="90000"/>
            </a:pPr>
            <a:r>
              <a:rPr lang="en-US" sz="2000" b="0" i="0" dirty="0">
                <a:solidFill>
                  <a:srgbClr val="000000"/>
                </a:solidFill>
                <a:effectLst/>
                <a:latin typeface="+mj-lt"/>
              </a:rPr>
              <a:t>Automated investigation and response (AIR) capabilities enable organizations to automatically investigate well-known threats</a:t>
            </a:r>
            <a:endParaRPr lang="en-US" sz="2000" dirty="0">
              <a:latin typeface="+mj-lt"/>
              <a:cs typeface="Segoe UI Semilight" panose="020B0402040204020203" pitchFamily="34" charset="0"/>
            </a:endParaRPr>
          </a:p>
        </p:txBody>
      </p:sp>
      <p:cxnSp>
        <p:nvCxnSpPr>
          <p:cNvPr id="6" name="Straight Connector 5">
            <a:extLst>
              <a:ext uri="{FF2B5EF4-FFF2-40B4-BE49-F238E27FC236}">
                <a16:creationId xmlns:a16="http://schemas.microsoft.com/office/drawing/2014/main" id="{BEE1A80D-1D89-0287-7BE1-ADF83AB7E507}"/>
              </a:ext>
              <a:ext uri="{C183D7F6-B498-43B3-948B-1728B52AA6E4}">
                <adec:decorative xmlns:adec="http://schemas.microsoft.com/office/drawing/2017/decorative" val="1"/>
              </a:ext>
            </a:extLst>
          </p:cNvPr>
          <p:cNvCxnSpPr>
            <a:cxnSpLocks/>
          </p:cNvCxnSpPr>
          <p:nvPr/>
        </p:nvCxnSpPr>
        <p:spPr>
          <a:xfrm>
            <a:off x="1752065" y="5914148"/>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89518BC-CB04-1044-24DD-D8D17E0748E1}"/>
              </a:ext>
            </a:extLst>
          </p:cNvPr>
          <p:cNvSpPr txBox="1"/>
          <p:nvPr/>
        </p:nvSpPr>
        <p:spPr>
          <a:xfrm>
            <a:off x="1752065" y="6099080"/>
            <a:ext cx="10188000" cy="553998"/>
          </a:xfrm>
          <a:prstGeom prst="rect">
            <a:avLst/>
          </a:prstGeom>
          <a:noFill/>
        </p:spPr>
        <p:txBody>
          <a:bodyPr wrap="square" lIns="0" tIns="0" rIns="0" bIns="0" rtlCol="0" anchor="ctr" anchorCtr="0">
            <a:spAutoFit/>
          </a:bodyPr>
          <a:lstStyle/>
          <a:p>
            <a:pPr>
              <a:spcBef>
                <a:spcPts val="400"/>
              </a:spcBef>
            </a:pPr>
            <a:r>
              <a:rPr lang="en-US" b="0" dirty="0">
                <a:solidFill>
                  <a:srgbClr val="000000"/>
                </a:solidFill>
                <a:effectLst/>
                <a:ea typeface="STXihei" panose="020B0503020204020204" pitchFamily="2" charset="-122"/>
              </a:rPr>
              <a:t>Not every alert triggers an automated investigation, and not every investigation results in automated remediation actions - </a:t>
            </a:r>
            <a:r>
              <a:rPr lang="en-US" dirty="0">
                <a:solidFill>
                  <a:srgbClr val="000000"/>
                </a:solidFill>
                <a:ea typeface="STXihei" panose="020B0503020204020204" pitchFamily="2" charset="-122"/>
              </a:rPr>
              <a:t>It depends on how AIR is configured for an organization</a:t>
            </a:r>
            <a:endParaRPr lang="en-US" sz="2000" dirty="0">
              <a:ea typeface="STXihei" panose="020B0503020204020204" pitchFamily="2" charset="-122"/>
            </a:endParaRPr>
          </a:p>
        </p:txBody>
      </p:sp>
      <p:grpSp>
        <p:nvGrpSpPr>
          <p:cNvPr id="14" name="Group 13" descr="Icon of gear">
            <a:extLst>
              <a:ext uri="{FF2B5EF4-FFF2-40B4-BE49-F238E27FC236}">
                <a16:creationId xmlns:a16="http://schemas.microsoft.com/office/drawing/2014/main" id="{1AF01080-5BC8-55AB-FB7D-D65E4314EA7B}"/>
              </a:ext>
            </a:extLst>
          </p:cNvPr>
          <p:cNvGrpSpPr/>
          <p:nvPr/>
        </p:nvGrpSpPr>
        <p:grpSpPr>
          <a:xfrm>
            <a:off x="575667" y="6067351"/>
            <a:ext cx="640080" cy="640080"/>
            <a:chOff x="9134167" y="1017831"/>
            <a:chExt cx="780288" cy="781812"/>
          </a:xfrm>
        </p:grpSpPr>
        <p:pic>
          <p:nvPicPr>
            <p:cNvPr id="16" name="Picture 15">
              <a:extLst>
                <a:ext uri="{FF2B5EF4-FFF2-40B4-BE49-F238E27FC236}">
                  <a16:creationId xmlns:a16="http://schemas.microsoft.com/office/drawing/2014/main" id="{015A7B70-994F-EFAD-7E53-08499A1D1CB1}"/>
                </a:ext>
              </a:extLst>
            </p:cNvPr>
            <p:cNvPicPr>
              <a:picLocks noChangeAspect="1"/>
            </p:cNvPicPr>
            <p:nvPr/>
          </p:nvPicPr>
          <p:blipFill>
            <a:blip r:embed="rId6"/>
            <a:stretch>
              <a:fillRect/>
            </a:stretch>
          </p:blipFill>
          <p:spPr>
            <a:xfrm>
              <a:off x="9134167" y="1017831"/>
              <a:ext cx="780288" cy="781812"/>
            </a:xfrm>
            <a:prstGeom prst="rect">
              <a:avLst/>
            </a:prstGeom>
          </p:spPr>
        </p:pic>
        <p:pic>
          <p:nvPicPr>
            <p:cNvPr id="19" name="Picture 18" descr="Icon of gear">
              <a:extLst>
                <a:ext uri="{FF2B5EF4-FFF2-40B4-BE49-F238E27FC236}">
                  <a16:creationId xmlns:a16="http://schemas.microsoft.com/office/drawing/2014/main" id="{2A00A053-643A-22DC-EE9F-608E081F7C68}"/>
                </a:ext>
              </a:extLst>
            </p:cNvPr>
            <p:cNvPicPr>
              <a:picLocks noChangeAspect="1"/>
            </p:cNvPicPr>
            <p:nvPr/>
          </p:nvPicPr>
          <p:blipFill>
            <a:blip r:embed="rId7"/>
            <a:stretch>
              <a:fillRect/>
            </a:stretch>
          </p:blipFill>
          <p:spPr>
            <a:xfrm>
              <a:off x="9321111" y="1205537"/>
              <a:ext cx="406400" cy="406400"/>
            </a:xfrm>
            <a:prstGeom prst="rect">
              <a:avLst/>
            </a:prstGeom>
          </p:spPr>
        </p:pic>
      </p:grpSp>
    </p:spTree>
    <p:extLst>
      <p:ext uri="{BB962C8B-B14F-4D97-AF65-F5344CB8AC3E}">
        <p14:creationId xmlns:p14="http://schemas.microsoft.com/office/powerpoint/2010/main" val="232519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F1230-86E9-4A5B-8521-4C01BAEEBEAD}"/>
              </a:ext>
            </a:extLst>
          </p:cNvPr>
          <p:cNvSpPr>
            <a:spLocks noGrp="1"/>
          </p:cNvSpPr>
          <p:nvPr>
            <p:ph type="title"/>
          </p:nvPr>
        </p:nvSpPr>
        <p:spPr/>
        <p:txBody>
          <a:bodyPr/>
          <a:lstStyle/>
          <a:p>
            <a:r>
              <a:rPr lang="en-US" dirty="0"/>
              <a:t>Explore threat hunting with Microsoft Threat Protection</a:t>
            </a:r>
          </a:p>
        </p:txBody>
      </p:sp>
      <p:pic>
        <p:nvPicPr>
          <p:cNvPr id="19" name="Picture 18" descr="Icon of circle enclosed by four frames">
            <a:extLst>
              <a:ext uri="{FF2B5EF4-FFF2-40B4-BE49-F238E27FC236}">
                <a16:creationId xmlns:a16="http://schemas.microsoft.com/office/drawing/2014/main" id="{AA638D3C-3F22-4C2D-9281-7977EA1DC34F}"/>
              </a:ext>
            </a:extLst>
          </p:cNvPr>
          <p:cNvPicPr>
            <a:picLocks noChangeAspect="1"/>
          </p:cNvPicPr>
          <p:nvPr/>
        </p:nvPicPr>
        <p:blipFill>
          <a:blip r:embed="rId3"/>
          <a:stretch>
            <a:fillRect/>
          </a:stretch>
        </p:blipFill>
        <p:spPr>
          <a:xfrm>
            <a:off x="581441" y="1507705"/>
            <a:ext cx="972312" cy="972312"/>
          </a:xfrm>
          <a:prstGeom prst="rect">
            <a:avLst/>
          </a:prstGeom>
        </p:spPr>
      </p:pic>
      <p:sp>
        <p:nvSpPr>
          <p:cNvPr id="6" name="TextBox 5">
            <a:extLst>
              <a:ext uri="{FF2B5EF4-FFF2-40B4-BE49-F238E27FC236}">
                <a16:creationId xmlns:a16="http://schemas.microsoft.com/office/drawing/2014/main" id="{170DFA65-7CCD-4CB1-80BD-63FE0DEA69BE}"/>
              </a:ext>
            </a:extLst>
          </p:cNvPr>
          <p:cNvSpPr txBox="1"/>
          <p:nvPr/>
        </p:nvSpPr>
        <p:spPr>
          <a:xfrm>
            <a:off x="1849119" y="1233035"/>
            <a:ext cx="10006077" cy="2893100"/>
          </a:xfrm>
          <a:prstGeom prst="rect">
            <a:avLst/>
          </a:prstGeom>
          <a:noFill/>
        </p:spPr>
        <p:txBody>
          <a:bodyPr wrap="square" lIns="0" tIns="0" rIns="0" bIns="0" rtlCol="0" anchor="t">
            <a:spAutoFit/>
          </a:bodyPr>
          <a:lstStyle/>
          <a:p>
            <a:pPr lvl="0">
              <a:spcBef>
                <a:spcPts val="600"/>
              </a:spcBef>
              <a:spcAft>
                <a:spcPts val="1200"/>
              </a:spcAft>
            </a:pPr>
            <a:r>
              <a:rPr lang="en-US" sz="2000" dirty="0">
                <a:latin typeface="+mj-lt"/>
              </a:rPr>
              <a:t>What is threat hunting?</a:t>
            </a:r>
          </a:p>
          <a:p>
            <a:pPr lvl="0">
              <a:spcBef>
                <a:spcPts val="600"/>
              </a:spcBef>
              <a:spcAft>
                <a:spcPts val="1200"/>
              </a:spcAft>
            </a:pPr>
            <a:r>
              <a:rPr lang="en-US" dirty="0"/>
              <a:t>Cyberthreat hunting is a proactive cybersecurity activity</a:t>
            </a:r>
          </a:p>
          <a:p>
            <a:pPr lvl="0">
              <a:spcBef>
                <a:spcPts val="600"/>
              </a:spcBef>
              <a:spcAft>
                <a:spcPts val="1200"/>
              </a:spcAft>
            </a:pPr>
            <a:r>
              <a:rPr lang="en-US" dirty="0"/>
              <a:t>Its goal is to find threats that are either buried under massive quantities of security signals and alert data, or aren't flagged by security products</a:t>
            </a:r>
          </a:p>
          <a:p>
            <a:pPr lvl="0">
              <a:spcBef>
                <a:spcPts val="600"/>
              </a:spcBef>
              <a:spcAft>
                <a:spcPts val="1200"/>
              </a:spcAft>
            </a:pPr>
            <a:r>
              <a:rPr lang="en-US" dirty="0"/>
              <a:t>Threat hunting lets analysts work with established baselines and highlight behavior that may be interesting or suspicious</a:t>
            </a:r>
          </a:p>
          <a:p>
            <a:pPr lvl="0">
              <a:spcBef>
                <a:spcPts val="600"/>
              </a:spcBef>
              <a:spcAft>
                <a:spcPts val="1200"/>
              </a:spcAft>
            </a:pPr>
            <a:endParaRPr lang="en-US" dirty="0"/>
          </a:p>
        </p:txBody>
      </p:sp>
      <p:pic>
        <p:nvPicPr>
          <p:cNvPr id="21" name="Picture 20" descr="Icon of a person enclosed in a frame">
            <a:extLst>
              <a:ext uri="{FF2B5EF4-FFF2-40B4-BE49-F238E27FC236}">
                <a16:creationId xmlns:a16="http://schemas.microsoft.com/office/drawing/2014/main" id="{CA4CB434-3E20-42E9-A97B-6395D8B7F7F7}"/>
              </a:ext>
            </a:extLst>
          </p:cNvPr>
          <p:cNvPicPr>
            <a:picLocks noChangeAspect="1"/>
          </p:cNvPicPr>
          <p:nvPr/>
        </p:nvPicPr>
        <p:blipFill>
          <a:blip r:embed="rId4"/>
          <a:stretch>
            <a:fillRect/>
          </a:stretch>
        </p:blipFill>
        <p:spPr>
          <a:xfrm>
            <a:off x="581441" y="4180239"/>
            <a:ext cx="972312" cy="972312"/>
          </a:xfrm>
          <a:prstGeom prst="rect">
            <a:avLst/>
          </a:prstGeom>
        </p:spPr>
      </p:pic>
      <p:sp>
        <p:nvSpPr>
          <p:cNvPr id="8" name="TextBox 7">
            <a:extLst>
              <a:ext uri="{FF2B5EF4-FFF2-40B4-BE49-F238E27FC236}">
                <a16:creationId xmlns:a16="http://schemas.microsoft.com/office/drawing/2014/main" id="{4E0D6898-026B-4836-BB86-6C3AF10FB047}"/>
              </a:ext>
            </a:extLst>
          </p:cNvPr>
          <p:cNvSpPr txBox="1"/>
          <p:nvPr/>
        </p:nvSpPr>
        <p:spPr>
          <a:xfrm>
            <a:off x="1849119" y="3980730"/>
            <a:ext cx="10429967" cy="2785378"/>
          </a:xfrm>
          <a:prstGeom prst="rect">
            <a:avLst/>
          </a:prstGeom>
          <a:noFill/>
        </p:spPr>
        <p:txBody>
          <a:bodyPr wrap="square" lIns="0" tIns="0" rIns="0" bIns="0" rtlCol="0" anchor="t">
            <a:spAutoFit/>
          </a:bodyPr>
          <a:lstStyle/>
          <a:p>
            <a:pPr lvl="0">
              <a:spcBef>
                <a:spcPts val="600"/>
              </a:spcBef>
              <a:spcAft>
                <a:spcPts val="600"/>
              </a:spcAft>
            </a:pPr>
            <a:r>
              <a:rPr lang="en-US" sz="2000" dirty="0">
                <a:solidFill>
                  <a:schemeClr val="accent1"/>
                </a:solidFill>
                <a:latin typeface="Segoe UI Semibold"/>
              </a:rPr>
              <a:t>Threat hunting in Microsoft Threat Protection</a:t>
            </a:r>
          </a:p>
          <a:p>
            <a:pPr lvl="0">
              <a:spcBef>
                <a:spcPts val="600"/>
              </a:spcBef>
              <a:spcAft>
                <a:spcPts val="600"/>
              </a:spcAft>
            </a:pPr>
            <a:r>
              <a:rPr lang="en-US" dirty="0"/>
              <a:t>The threat hunting capabilities in Microsoft Threat Protection enable you to find threats across your users, endpoints, email, productivity tools, and apps</a:t>
            </a:r>
          </a:p>
          <a:p>
            <a:pPr lvl="0">
              <a:spcBef>
                <a:spcPts val="600"/>
              </a:spcBef>
              <a:spcAft>
                <a:spcPts val="600"/>
              </a:spcAft>
            </a:pPr>
            <a:r>
              <a:rPr lang="en-US" dirty="0"/>
              <a:t>Microsoft Threat Protection itself is made possible by the power of the Azure cloud coupled with insights from the Microsoft Intelligent Security Graph</a:t>
            </a:r>
          </a:p>
          <a:p>
            <a:pPr lvl="0">
              <a:spcBef>
                <a:spcPts val="600"/>
              </a:spcBef>
              <a:spcAft>
                <a:spcPts val="600"/>
              </a:spcAft>
            </a:pPr>
            <a:r>
              <a:rPr lang="en-US" dirty="0"/>
              <a:t>Microsoft Threat Protection's threat hunting capabilities enable security analysts to: </a:t>
            </a:r>
          </a:p>
          <a:p>
            <a:pPr marL="284400" lvl="1" indent="-285750">
              <a:buFont typeface="Arial" panose="020B0604020202020204" pitchFamily="34" charset="0"/>
              <a:buChar char="•"/>
            </a:pPr>
            <a:r>
              <a:rPr lang="en-US" i="0" dirty="0">
                <a:solidFill>
                  <a:srgbClr val="171717"/>
                </a:solidFill>
                <a:effectLst/>
              </a:rPr>
              <a:t>Effectively access and handle large sets of data</a:t>
            </a:r>
          </a:p>
          <a:p>
            <a:pPr marL="284400" lvl="1" indent="-285750">
              <a:buFont typeface="Arial" panose="020B0604020202020204" pitchFamily="34" charset="0"/>
              <a:buChar char="•"/>
            </a:pPr>
            <a:r>
              <a:rPr lang="en-US" i="0" dirty="0">
                <a:solidFill>
                  <a:srgbClr val="171717"/>
                </a:solidFill>
                <a:effectLst/>
              </a:rPr>
              <a:t>Automate monitoring of interesting matches to new data</a:t>
            </a:r>
            <a:endParaRPr lang="en-US" sz="1600" dirty="0"/>
          </a:p>
        </p:txBody>
      </p:sp>
      <p:cxnSp>
        <p:nvCxnSpPr>
          <p:cNvPr id="9" name="Straight Connector 8">
            <a:extLst>
              <a:ext uri="{FF2B5EF4-FFF2-40B4-BE49-F238E27FC236}">
                <a16:creationId xmlns:a16="http://schemas.microsoft.com/office/drawing/2014/main" id="{999FD9AB-B7C0-4E64-9866-825D51E9EF21}"/>
              </a:ext>
              <a:ext uri="{C183D7F6-B498-43B3-948B-1728B52AA6E4}">
                <adec:decorative xmlns:adec="http://schemas.microsoft.com/office/drawing/2017/decorative" val="1"/>
              </a:ext>
            </a:extLst>
          </p:cNvPr>
          <p:cNvCxnSpPr>
            <a:cxnSpLocks/>
          </p:cNvCxnSpPr>
          <p:nvPr/>
        </p:nvCxnSpPr>
        <p:spPr>
          <a:xfrm>
            <a:off x="1833446" y="3778422"/>
            <a:ext cx="1000607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8758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advanced threat hunting in Microsoft 365 Defender</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579439" y="1436688"/>
            <a:ext cx="5186362" cy="483235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800"/>
              </a:spcBef>
              <a:buSzPct val="90000"/>
            </a:pPr>
            <a:r>
              <a:rPr lang="en-US" sz="2200" dirty="0">
                <a:latin typeface="+mj-lt"/>
                <a:cs typeface="Segoe UI Semilight" panose="020B0402040204020203" pitchFamily="34" charset="0"/>
              </a:rPr>
              <a:t>Advanced hunting in Microsoft 365 Defender is a query-based threat-hunting tool that lets you explore up to 30 days of raw data</a:t>
            </a:r>
          </a:p>
          <a:p>
            <a:pPr lvl="0" defTabSz="951304">
              <a:spcBef>
                <a:spcPts val="1800"/>
              </a:spcBef>
              <a:buSzPct val="90000"/>
            </a:pPr>
            <a:r>
              <a:rPr lang="en-US" sz="2000" dirty="0">
                <a:cs typeface="Segoe UI Semilight" panose="020B0402040204020203" pitchFamily="34" charset="0"/>
              </a:rPr>
              <a:t>Advanced hunting data can be categorized into two distinct types:</a:t>
            </a:r>
          </a:p>
          <a:p>
            <a:pPr marL="342900" lvl="0" indent="-342900" defTabSz="951304">
              <a:spcBef>
                <a:spcPts val="1200"/>
              </a:spcBef>
              <a:buSzPct val="90000"/>
              <a:buFont typeface="Arial" panose="020B0604020202020204" pitchFamily="34" charset="0"/>
              <a:buChar char="•"/>
            </a:pPr>
            <a:r>
              <a:rPr lang="en-US" sz="2000" dirty="0">
                <a:cs typeface="Segoe UI Semilight" panose="020B0402040204020203" pitchFamily="34" charset="0"/>
              </a:rPr>
              <a:t>Event or activity data</a:t>
            </a:r>
          </a:p>
          <a:p>
            <a:pPr marL="342900" lvl="0" indent="-342900" defTabSz="951304">
              <a:spcBef>
                <a:spcPts val="1200"/>
              </a:spcBef>
              <a:buSzPct val="90000"/>
              <a:buFont typeface="Arial" panose="020B0604020202020204" pitchFamily="34" charset="0"/>
              <a:buChar char="•"/>
            </a:pPr>
            <a:r>
              <a:rPr lang="en-US" sz="2000" dirty="0">
                <a:cs typeface="Segoe UI Semilight" panose="020B0402040204020203" pitchFamily="34" charset="0"/>
              </a:rPr>
              <a:t>Entity data</a:t>
            </a:r>
          </a:p>
          <a:p>
            <a:pPr lvl="0" defTabSz="951304">
              <a:spcBef>
                <a:spcPts val="1800"/>
              </a:spcBef>
              <a:buSzPct val="90000"/>
            </a:pPr>
            <a:r>
              <a:rPr lang="en-US" sz="2000" dirty="0">
                <a:cs typeface="Segoe UI Semilight" panose="020B0402040204020203" pitchFamily="34" charset="0"/>
              </a:rPr>
              <a:t>Advanced hunting is based on the Kusto query language</a:t>
            </a:r>
          </a:p>
        </p:txBody>
      </p:sp>
      <p:sp>
        <p:nvSpPr>
          <p:cNvPr id="2" name="Rectangle 1">
            <a:extLst>
              <a:ext uri="{FF2B5EF4-FFF2-40B4-BE49-F238E27FC236}">
                <a16:creationId xmlns:a16="http://schemas.microsoft.com/office/drawing/2014/main" id="{A619BCA1-5DE8-42AD-B66B-93CBA9926D96}"/>
              </a:ext>
              <a:ext uri="{C183D7F6-B498-43B3-948B-1728B52AA6E4}">
                <adec:decorative xmlns:adec="http://schemas.microsoft.com/office/drawing/2017/decorative" val="1"/>
              </a:ext>
            </a:extLst>
          </p:cNvPr>
          <p:cNvSpPr/>
          <p:nvPr/>
        </p:nvSpPr>
        <p:spPr bwMode="auto">
          <a:xfrm>
            <a:off x="6045200" y="1436688"/>
            <a:ext cx="6184900" cy="4832350"/>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Screenshot of a basic Kusto query that's a tabular expression statement.">
            <a:extLst>
              <a:ext uri="{FF2B5EF4-FFF2-40B4-BE49-F238E27FC236}">
                <a16:creationId xmlns:a16="http://schemas.microsoft.com/office/drawing/2014/main" id="{5F779FB4-8FAF-4D8B-9018-7EA40FCE8BD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85141" y="1578912"/>
            <a:ext cx="5993121" cy="1664659"/>
          </a:xfrm>
          <a:prstGeom prst="rect">
            <a:avLst/>
          </a:prstGeom>
        </p:spPr>
      </p:pic>
      <p:pic>
        <p:nvPicPr>
          <p:cNvPr id="8" name="Picture 7" descr="Screenshot showing an advanced hunting query using the Kusto query language.">
            <a:extLst>
              <a:ext uri="{FF2B5EF4-FFF2-40B4-BE49-F238E27FC236}">
                <a16:creationId xmlns:a16="http://schemas.microsoft.com/office/drawing/2014/main" id="{29C80BF7-6B77-4C95-AFD9-A099054BE14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175375" y="3243572"/>
            <a:ext cx="5993122" cy="2803145"/>
          </a:xfrm>
          <a:prstGeom prst="rect">
            <a:avLst/>
          </a:prstGeom>
        </p:spPr>
      </p:pic>
    </p:spTree>
    <p:extLst>
      <p:ext uri="{BB962C8B-B14F-4D97-AF65-F5344CB8AC3E}">
        <p14:creationId xmlns:p14="http://schemas.microsoft.com/office/powerpoint/2010/main" val="212592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8" ma:contentTypeDescription="Create a new document." ma:contentTypeScope="" ma:versionID="c1863e0e8e1a262c2c865392d777ae30">
  <xsd:schema xmlns:xsd="http://www.w3.org/2001/XMLSchema" xmlns:xs="http://www.w3.org/2001/XMLSchema" xmlns:p="http://schemas.microsoft.com/office/2006/metadata/properties" xmlns:ns1="http://schemas.microsoft.com/sharepoint/v3" xmlns:ns2="0aa551a1-3cd1-453b-b985-d0d43f91ae14" xmlns:ns3="aff3788b-9cf6-4ebd-8900-ddc3b0fbf990" targetNamespace="http://schemas.microsoft.com/office/2006/metadata/properties" ma:root="true" ma:fieldsID="19b9f75944552e7de8c750b416174e52" ns1:_="" ns2:_="" ns3:_="">
    <xsd:import namespace="http://schemas.microsoft.com/sharepoint/v3"/>
    <xsd:import namespace="0aa551a1-3cd1-453b-b985-d0d43f91ae14"/>
    <xsd:import namespace="aff3788b-9cf6-4ebd-8900-ddc3b0fbf99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ff3788b-9cf6-4ebd-8900-ddc3b0fbf99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a4bc753f-e3bb-4cba-8373-da173ea1515c"/>
    <ds:schemaRef ds:uri="http://purl.org/dc/terms/"/>
    <ds:schemaRef ds:uri="10db0749-eddb-4627-97e5-bcd86b41c8cd"/>
    <ds:schemaRef ds:uri="http://www.w3.org/XML/1998/namespace"/>
    <ds:schemaRef ds:uri="http://schemas.microsoft.com/office/2006/documentManagement/types"/>
    <ds:schemaRef ds:uri="http://purl.org/dc/dcmitype/"/>
    <ds:schemaRef ds:uri="http://purl.org/dc/elements/1.1/"/>
    <ds:schemaRef ds:uri="http://schemas.openxmlformats.org/package/2006/metadata/core-properties"/>
    <ds:schemaRef ds:uri="http://schemas.microsoft.com/office/infopath/2007/PartnerControls"/>
    <ds:schemaRef ds:uri="http://schemas.microsoft.com/office/2006/metadata/properties"/>
    <ds:schemaRef ds:uri="http://schemas.microsoft.com/sharepoint/v3"/>
  </ds:schemaRefs>
</ds:datastoreItem>
</file>

<file path=customXml/itemProps2.xml><?xml version="1.0" encoding="utf-8"?>
<ds:datastoreItem xmlns:ds="http://schemas.openxmlformats.org/officeDocument/2006/customXml" ds:itemID="{6259EC5A-D21F-4876-89D2-E95C4C2673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aff3788b-9cf6-4ebd-8900-ddc3b0fbf9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4223</TotalTime>
  <Words>9038</Words>
  <Application>Microsoft Office PowerPoint</Application>
  <PresentationFormat>Custom</PresentationFormat>
  <Paragraphs>886</Paragraphs>
  <Slides>47</Slides>
  <Notes>47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adobe-clean</vt:lpstr>
      <vt:lpstr>Arial</vt:lpstr>
      <vt:lpstr>Consolas</vt:lpstr>
      <vt:lpstr>Courier New</vt:lpstr>
      <vt:lpstr>Segoe UI</vt:lpstr>
      <vt:lpstr>Segoe UI Light</vt:lpstr>
      <vt:lpstr>Segoe UI Semibold</vt:lpstr>
      <vt:lpstr>Wingdings</vt:lpstr>
      <vt:lpstr>1_LIGHT GRAY TEMPLATE</vt:lpstr>
      <vt:lpstr>Learning Path 3:  Implement Threat Protection by Using Microsoft 365 Defender</vt:lpstr>
      <vt:lpstr>Learning Path agenda</vt:lpstr>
      <vt:lpstr>Module 1: Explore threat intelligence in Microsoft 365 Defender</vt:lpstr>
      <vt:lpstr>Introduction</vt:lpstr>
      <vt:lpstr>Explore Microsoft Intelligent Security Graph </vt:lpstr>
      <vt:lpstr>Explore alert policies in Microsoft 365</vt:lpstr>
      <vt:lpstr>Run automated investigations and responses</vt:lpstr>
      <vt:lpstr>Explore threat hunting with Microsoft Threat Protection</vt:lpstr>
      <vt:lpstr>Explore advanced threat hunting in Microsoft 365 Defender</vt:lpstr>
      <vt:lpstr>Explore threat analytics in Microsoft 365</vt:lpstr>
      <vt:lpstr>Knowledge Check</vt:lpstr>
      <vt:lpstr>Summary</vt:lpstr>
      <vt:lpstr>Lab 3 – Implement Threat Intelligence</vt:lpstr>
      <vt:lpstr>Lab exercises</vt:lpstr>
      <vt:lpstr>Module 2: Implement app protection by using Microsoft Defender for Cloud Apps</vt:lpstr>
      <vt:lpstr>Introduction    </vt:lpstr>
      <vt:lpstr>Explore Microsoft Defender for Cloud Apps</vt:lpstr>
      <vt:lpstr>Deploy Microsoft Defender for Cloud Apps</vt:lpstr>
      <vt:lpstr>Configure file policies in Microsoft Defender for Cloud Apps</vt:lpstr>
      <vt:lpstr>Manage and respond to alerts in Microsoft Defender for Cloud Apps</vt:lpstr>
      <vt:lpstr>Configure Cloud Discovery in Microsoft Defender for Cloud Apps</vt:lpstr>
      <vt:lpstr>Troubleshoot Cloud Discovery in Microsoft Defender for Cloud Apps</vt:lpstr>
      <vt:lpstr>Knowledge Check</vt:lpstr>
      <vt:lpstr>Summary</vt:lpstr>
      <vt:lpstr>Module 3: Implement endpoint protection by using Microsoft Defender for Endpoint</vt:lpstr>
      <vt:lpstr>Introduction    </vt:lpstr>
      <vt:lpstr>Explore Microsoft Defender for Endpoint</vt:lpstr>
      <vt:lpstr>Configure Microsoft Defender for Endpoint in Microsoft Intune</vt:lpstr>
      <vt:lpstr>Onboard devices in Microsoft Defender for Endpoint</vt:lpstr>
      <vt:lpstr>Manage endpoint threats and vulnerabilities</vt:lpstr>
      <vt:lpstr>Manage device discovery and vulnerability assessment</vt:lpstr>
      <vt:lpstr>Reduce your threat and vulnerability exposure</vt:lpstr>
      <vt:lpstr>Knowledge Check</vt:lpstr>
      <vt:lpstr>Summary</vt:lpstr>
      <vt:lpstr>Module 4: Implement threat protection by using Microsoft Defender for Office 365</vt:lpstr>
      <vt:lpstr>Introduction    </vt:lpstr>
      <vt:lpstr>Explore the Microsoft Defender for Office 365 protection stack</vt:lpstr>
      <vt:lpstr>Investigate security attacks by using Threat Explorer </vt:lpstr>
      <vt:lpstr>Identify cybersecurity issues by using Threat Trackers</vt:lpstr>
      <vt:lpstr>Prepare for attacks with Attack simulation training</vt:lpstr>
      <vt:lpstr>Knowledge Check</vt:lpstr>
      <vt:lpstr>Summary</vt:lpstr>
      <vt:lpstr>Lab 3 – Implement Threat Intelligence (continued)</vt:lpstr>
      <vt:lpstr>Lab exercises</vt:lpstr>
      <vt:lpstr>Module 5: Learning Path Review</vt:lpstr>
      <vt:lpstr>Discussion – Learning Path review</vt:lpstr>
      <vt:lpstr>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365 Threat Intelligence</dc:title>
  <dc:creator>Evelyn Sheahan</dc:creator>
  <cp:lastModifiedBy>Tony Frink</cp:lastModifiedBy>
  <cp:revision>188</cp:revision>
  <dcterms:created xsi:type="dcterms:W3CDTF">2020-04-30T00:33:59Z</dcterms:created>
  <dcterms:modified xsi:type="dcterms:W3CDTF">2022-09-21T20:19:07Z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