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15" r:id="rId4"/>
  </p:sldMasterIdLst>
  <p:notesMasterIdLst>
    <p:notesMasterId r:id="rId39"/>
  </p:notesMasterIdLst>
  <p:handoutMasterIdLst>
    <p:handoutMasterId r:id="rId40"/>
  </p:handoutMasterIdLst>
  <p:sldIdLst>
    <p:sldId id="1721" r:id="rId5"/>
    <p:sldId id="1821" r:id="rId6"/>
    <p:sldId id="1722" r:id="rId7"/>
    <p:sldId id="1731" r:id="rId8"/>
    <p:sldId id="1740" r:id="rId9"/>
    <p:sldId id="1822" r:id="rId10"/>
    <p:sldId id="1823" r:id="rId11"/>
    <p:sldId id="1720" r:id="rId12"/>
    <p:sldId id="1825" r:id="rId13"/>
    <p:sldId id="1738" r:id="rId14"/>
    <p:sldId id="1816" r:id="rId15"/>
    <p:sldId id="1795" r:id="rId16"/>
    <p:sldId id="1725" r:id="rId17"/>
    <p:sldId id="1733" r:id="rId18"/>
    <p:sldId id="1726" r:id="rId19"/>
    <p:sldId id="1745" r:id="rId20"/>
    <p:sldId id="1746" r:id="rId21"/>
    <p:sldId id="1747" r:id="rId22"/>
    <p:sldId id="1818" r:id="rId23"/>
    <p:sldId id="1791" r:id="rId24"/>
    <p:sldId id="1727" r:id="rId25"/>
    <p:sldId id="1826" r:id="rId26"/>
    <p:sldId id="1728" r:id="rId27"/>
    <p:sldId id="1753" r:id="rId28"/>
    <p:sldId id="1749" r:id="rId29"/>
    <p:sldId id="1750" r:id="rId30"/>
    <p:sldId id="1751" r:id="rId31"/>
    <p:sldId id="1819" r:id="rId32"/>
    <p:sldId id="1787" r:id="rId33"/>
    <p:sldId id="1760" r:id="rId34"/>
    <p:sldId id="1761" r:id="rId35"/>
    <p:sldId id="1762" r:id="rId36"/>
    <p:sldId id="1763" r:id="rId37"/>
    <p:sldId id="1532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21"/>
            <p14:sldId id="1821"/>
            <p14:sldId id="1722"/>
            <p14:sldId id="1731"/>
            <p14:sldId id="1740"/>
            <p14:sldId id="1822"/>
            <p14:sldId id="1823"/>
            <p14:sldId id="1720"/>
            <p14:sldId id="1825"/>
            <p14:sldId id="1738"/>
            <p14:sldId id="1816"/>
            <p14:sldId id="1795"/>
            <p14:sldId id="1725"/>
            <p14:sldId id="1733"/>
            <p14:sldId id="1726"/>
            <p14:sldId id="1745"/>
            <p14:sldId id="1746"/>
            <p14:sldId id="1747"/>
            <p14:sldId id="1818"/>
            <p14:sldId id="1791"/>
            <p14:sldId id="1727"/>
            <p14:sldId id="1826"/>
            <p14:sldId id="1728"/>
            <p14:sldId id="1753"/>
            <p14:sldId id="1749"/>
            <p14:sldId id="1750"/>
            <p14:sldId id="1751"/>
            <p14:sldId id="1819"/>
            <p14:sldId id="1787"/>
            <p14:sldId id="1760"/>
            <p14:sldId id="1761"/>
            <p14:sldId id="1762"/>
            <p14:sldId id="1763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2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FFB900"/>
    <a:srgbClr val="BFBFBF"/>
    <a:srgbClr val="C1C1C1"/>
    <a:srgbClr val="D5EDFF"/>
    <a:srgbClr val="EBEBEB"/>
    <a:srgbClr val="FF8C00"/>
    <a:srgbClr val="737373"/>
    <a:srgbClr val="AFAFAF"/>
    <a:srgbClr val="59B4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DE6D3-852A-4FA4-A264-B86492F2B906}" v="10" dt="2020-07-30T17:02:53.371"/>
    <p1510:client id="{B4237704-F979-45AF-BE8F-34B6AAE9693A}" v="981" dt="2020-07-30T16:34:57.866"/>
    <p1510:client id="{B7E60609-F0E3-4890-BE21-3DC1CA47DB1B}" v="186" dt="2020-07-30T16:43:16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1" autoAdjust="0"/>
    <p:restoredTop sz="95380" autoAdjust="0"/>
  </p:normalViewPr>
  <p:slideViewPr>
    <p:cSldViewPr snapToGrid="0">
      <p:cViewPr varScale="1">
        <p:scale>
          <a:sx n="105" d="100"/>
          <a:sy n="105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9/8/2022 9:41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9/8/2022 9:40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6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9/8/2022 9:40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0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37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55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7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0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3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9/8/2022 9:40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4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5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7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8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7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9/8/2022 9:40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9/8/2022 9:40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9/8/2022 9:40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9/8/2022 9:40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9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303363"/>
            <a:ext cx="9029648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69286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2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4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5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527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921863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37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78010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96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1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46" r:id="rId4"/>
    <p:sldLayoutId id="2147484723" r:id="rId5"/>
    <p:sldLayoutId id="2147484724" r:id="rId6"/>
    <p:sldLayoutId id="2147484725" r:id="rId7"/>
    <p:sldLayoutId id="2147484726" r:id="rId8"/>
    <p:sldLayoutId id="2147484728" r:id="rId9"/>
    <p:sldLayoutId id="2147484744" r:id="rId10"/>
    <p:sldLayoutId id="2147484739" r:id="rId11"/>
    <p:sldLayoutId id="2147484740" r:id="rId12"/>
    <p:sldLayoutId id="2147484742" r:id="rId13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g.ucem.ac.uk/onlineeducation/posts/tag/moodle-qui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5" Type="http://schemas.openxmlformats.org/officeDocument/2006/relationships/image" Target="../media/image15.wmf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g.ucem.ac.uk/onlineeducation/posts/tag/moodle-qui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wmf"/><Relationship Id="rId5" Type="http://schemas.openxmlformats.org/officeDocument/2006/relationships/image" Target="../media/image37.emf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g.ucem.ac.uk/onlineeducation/posts/tag/moodle-quiz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w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slkidsgames.com/2013/02/stop-the-bus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emf"/><Relationship Id="rId5" Type="http://schemas.openxmlformats.org/officeDocument/2006/relationships/image" Target="../media/image15.wmf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emf"/><Relationship Id="rId5" Type="http://schemas.openxmlformats.org/officeDocument/2006/relationships/image" Target="../media/image15.wmf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Path 6: Manage compliance in Microsoft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sensitive information documents using Document Fingerprinting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844F519-0233-4678-97D8-FFB46E66A30F}"/>
              </a:ext>
            </a:extLst>
          </p:cNvPr>
          <p:cNvSpPr txBox="1">
            <a:spLocks/>
          </p:cNvSpPr>
          <p:nvPr/>
        </p:nvSpPr>
        <p:spPr>
          <a:xfrm>
            <a:off x="600058" y="1436687"/>
            <a:ext cx="6329061" cy="5371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same way that a person's fingerprints have unique patterns, documents have unique word patterns</a:t>
            </a:r>
          </a:p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 an organization uploads a file, Microsoft Purview DLP:</a:t>
            </a:r>
          </a:p>
          <a:p>
            <a:pPr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Identifies the unique word pattern in the document</a:t>
            </a:r>
          </a:p>
          <a:p>
            <a:pPr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Creates a document fingerprint based on that pattern</a:t>
            </a:r>
          </a:p>
          <a:p>
            <a:pPr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Uses that document fingerprint to detect outbound documents containing the same pattern</a:t>
            </a:r>
          </a:p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Once a document fingerprint is created, the organization can create a new data classification rule that uses the document fingerprint</a:t>
            </a:r>
          </a:p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The organization will then set up a DLP policy, and it will add the rule to the policy</a:t>
            </a:r>
          </a:p>
          <a:p>
            <a:pPr marL="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Based on the DLP policy, the Microsoft Purview DLP service will detect any documents in outbound email that match that fingerprint</a:t>
            </a:r>
          </a:p>
          <a:p>
            <a:pPr algn="l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208A7-57D4-4EE8-93A0-D3FBED81A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9885" y="1436688"/>
            <a:ext cx="4585963" cy="53716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endParaRPr lang="en-US" sz="2000"/>
          </a:p>
        </p:txBody>
      </p:sp>
      <p:pic>
        <p:nvPicPr>
          <p:cNvPr id="2050" name="Picture 2" descr="Diagram showing a patent document being compared to the document fingerprint of a patent template.">
            <a:extLst>
              <a:ext uri="{FF2B5EF4-FFF2-40B4-BE49-F238E27FC236}">
                <a16:creationId xmlns:a16="http://schemas.microsoft.com/office/drawing/2014/main" id="{09D0EAD6-79D5-0B9B-F755-BCCC786E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548" y="1632935"/>
            <a:ext cx="4226713" cy="49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54587-FE08-E51A-550B-B288602D2790}"/>
              </a:ext>
            </a:extLst>
          </p:cNvPr>
          <p:cNvSpPr/>
          <p:nvPr/>
        </p:nvSpPr>
        <p:spPr>
          <a:xfrm>
            <a:off x="1676400" y="2354462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Data classification in Microsoft 365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2B371-D3E4-BF85-BF69-A5B695D4F5CF}"/>
              </a:ext>
            </a:extLst>
          </p:cNvPr>
          <p:cNvSpPr/>
          <p:nvPr/>
        </p:nvSpPr>
        <p:spPr>
          <a:xfrm>
            <a:off x="1681658" y="3352941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Trainable classifiers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03B07-E6CD-5E3D-8AA9-AA4E7B828EA3}"/>
              </a:ext>
            </a:extLst>
          </p:cNvPr>
          <p:cNvSpPr/>
          <p:nvPr/>
        </p:nvSpPr>
        <p:spPr>
          <a:xfrm>
            <a:off x="1686913" y="4482449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Viewing sensitive data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AA61D-DE9F-3C59-A397-CF5A159E4328}"/>
              </a:ext>
            </a:extLst>
          </p:cNvPr>
          <p:cNvSpPr/>
          <p:nvPr/>
        </p:nvSpPr>
        <p:spPr>
          <a:xfrm>
            <a:off x="1681662" y="5573423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Document fingerprinting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grpSp>
        <p:nvGrpSpPr>
          <p:cNvPr id="13" name="Group 12" descr="Icon of document with a scale on the right">
            <a:extLst>
              <a:ext uri="{FF2B5EF4-FFF2-40B4-BE49-F238E27FC236}">
                <a16:creationId xmlns:a16="http://schemas.microsoft.com/office/drawing/2014/main" id="{600AAA57-BA78-31E3-454E-57625ABF9FF2}"/>
              </a:ext>
            </a:extLst>
          </p:cNvPr>
          <p:cNvGrpSpPr/>
          <p:nvPr/>
        </p:nvGrpSpPr>
        <p:grpSpPr>
          <a:xfrm>
            <a:off x="638615" y="2140589"/>
            <a:ext cx="731520" cy="731520"/>
            <a:chOff x="853095" y="2031284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DCCDF9-8399-328C-B331-542587FA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2031284"/>
              <a:ext cx="780288" cy="781812"/>
            </a:xfrm>
            <a:prstGeom prst="rect">
              <a:avLst/>
            </a:prstGeom>
          </p:spPr>
        </p:pic>
        <p:pic>
          <p:nvPicPr>
            <p:cNvPr id="15" name="Picture 14" descr="Icon of document with a scale on the right">
              <a:extLst>
                <a:ext uri="{FF2B5EF4-FFF2-40B4-BE49-F238E27FC236}">
                  <a16:creationId xmlns:a16="http://schemas.microsoft.com/office/drawing/2014/main" id="{6F2792F4-4F3E-3E74-0221-8D10BF0DE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39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16" name="Group 15" descr="Icon of a monitor, cell phone, and tablet with a check mark on top">
            <a:extLst>
              <a:ext uri="{FF2B5EF4-FFF2-40B4-BE49-F238E27FC236}">
                <a16:creationId xmlns:a16="http://schemas.microsoft.com/office/drawing/2014/main" id="{ABD634E9-410A-DA1C-63C5-474980571D2B}"/>
              </a:ext>
            </a:extLst>
          </p:cNvPr>
          <p:cNvGrpSpPr/>
          <p:nvPr/>
        </p:nvGrpSpPr>
        <p:grpSpPr>
          <a:xfrm>
            <a:off x="628106" y="3145800"/>
            <a:ext cx="731520" cy="731520"/>
            <a:chOff x="853095" y="5071642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D009D7E-7FAA-4F03-58CE-CBB0F00E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5071642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a monitor, cell phone, and tablet with a check mark on top">
              <a:extLst>
                <a:ext uri="{FF2B5EF4-FFF2-40B4-BE49-F238E27FC236}">
                  <a16:creationId xmlns:a16="http://schemas.microsoft.com/office/drawing/2014/main" id="{41A67D23-CB4A-6D43-7CC4-7DBE9B16C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39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20" name="Group 19" descr="Icon if a screen with a shield in front">
            <a:extLst>
              <a:ext uri="{FF2B5EF4-FFF2-40B4-BE49-F238E27FC236}">
                <a16:creationId xmlns:a16="http://schemas.microsoft.com/office/drawing/2014/main" id="{83806FAE-92DD-13BE-47C4-BB3AF57A3DE7}"/>
              </a:ext>
            </a:extLst>
          </p:cNvPr>
          <p:cNvGrpSpPr/>
          <p:nvPr/>
        </p:nvGrpSpPr>
        <p:grpSpPr>
          <a:xfrm>
            <a:off x="628105" y="4263768"/>
            <a:ext cx="731520" cy="731520"/>
            <a:chOff x="869843" y="1017831"/>
            <a:chExt cx="780288" cy="7818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349594-504F-2F6E-8D8A-52165A77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43" y="1017831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if a screen with a shield in front">
              <a:extLst>
                <a:ext uri="{FF2B5EF4-FFF2-40B4-BE49-F238E27FC236}">
                  <a16:creationId xmlns:a16="http://schemas.microsoft.com/office/drawing/2014/main" id="{5A6A7473-EA8F-46B8-8343-0663D6F49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6787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3" name="Group 22" descr="Icon of fingerprint">
            <a:extLst>
              <a:ext uri="{FF2B5EF4-FFF2-40B4-BE49-F238E27FC236}">
                <a16:creationId xmlns:a16="http://schemas.microsoft.com/office/drawing/2014/main" id="{4983488E-443B-AD22-F3CC-942CFDF3659A}"/>
              </a:ext>
            </a:extLst>
          </p:cNvPr>
          <p:cNvGrpSpPr/>
          <p:nvPr/>
        </p:nvGrpSpPr>
        <p:grpSpPr>
          <a:xfrm>
            <a:off x="600899" y="5362125"/>
            <a:ext cx="731520" cy="731520"/>
            <a:chOff x="853095" y="1017831"/>
            <a:chExt cx="780288" cy="7818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EA13DFE-AC4B-4D61-77D4-AFF67F9CE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1017831"/>
              <a:ext cx="780288" cy="781812"/>
            </a:xfrm>
            <a:prstGeom prst="rect">
              <a:avLst/>
            </a:prstGeom>
          </p:spPr>
        </p:pic>
        <p:pic>
          <p:nvPicPr>
            <p:cNvPr id="25" name="Picture 24" descr="Icon of fingerprint">
              <a:extLst>
                <a:ext uri="{FF2B5EF4-FFF2-40B4-BE49-F238E27FC236}">
                  <a16:creationId xmlns:a16="http://schemas.microsoft.com/office/drawing/2014/main" id="{7A0648ED-2D17-B7F8-7E2E-97792D81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039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1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17212"/>
            <a:ext cx="9029648" cy="360099"/>
          </a:xfrm>
        </p:spPr>
        <p:txBody>
          <a:bodyPr/>
          <a:lstStyle/>
          <a:p>
            <a:r>
              <a:rPr lang="en-US" sz="2600" dirty="0"/>
              <a:t>Module 2: Explore sensitivity labels</a:t>
            </a:r>
          </a:p>
        </p:txBody>
      </p:sp>
      <p:pic>
        <p:nvPicPr>
          <p:cNvPr id="3" name="Picture 2" descr="Icon of lock pad ">
            <a:extLst>
              <a:ext uri="{FF2B5EF4-FFF2-40B4-BE49-F238E27FC236}">
                <a16:creationId xmlns:a16="http://schemas.microsoft.com/office/drawing/2014/main" id="{6F533BFF-1126-4A0C-A6DD-09AE1B0C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11" y="2998808"/>
            <a:ext cx="996908" cy="9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19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B757B-FC95-4AD9-8130-24A99C5A353D}"/>
              </a:ext>
            </a:extLst>
          </p:cNvPr>
          <p:cNvSpPr/>
          <p:nvPr/>
        </p:nvSpPr>
        <p:spPr>
          <a:xfrm>
            <a:off x="539856" y="1301940"/>
            <a:ext cx="6118241" cy="215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Sensitivity labels from the Microsoft Purview Information Protection solution enable organizations to classify and protect their data, while making sure that user productivity and their ability to collaborate isn't hindered</a:t>
            </a:r>
          </a:p>
          <a:p>
            <a:pPr lvl="0" defTabSz="666750">
              <a:spcBef>
                <a:spcPct val="0"/>
              </a:spcBef>
            </a:pPr>
            <a:endParaRPr lang="en-US" sz="2000" kern="1200" dirty="0">
              <a:solidFill>
                <a:schemeClr val="accent1"/>
              </a:solidFill>
              <a:latin typeface="+mj-lt"/>
            </a:endParaRPr>
          </a:p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This module examines:</a:t>
            </a:r>
            <a:endParaRPr lang="en-US" sz="2000" kern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Picture 20" descr="Icon of a bell">
            <a:extLst>
              <a:ext uri="{FF2B5EF4-FFF2-40B4-BE49-F238E27FC236}">
                <a16:creationId xmlns:a16="http://schemas.microsoft.com/office/drawing/2014/main" id="{C5FB41CC-51E6-41A1-98BB-0F98429F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3551952"/>
            <a:ext cx="731520" cy="731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A66F-84F7-4DDA-AFFC-A1D777F925CE}"/>
              </a:ext>
            </a:extLst>
          </p:cNvPr>
          <p:cNvSpPr/>
          <p:nvPr/>
        </p:nvSpPr>
        <p:spPr>
          <a:xfrm>
            <a:off x="1752600" y="379827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Data protection using sensitivity labels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438F5-9A1C-4D22-B802-182BB97F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9135" y="439474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a book">
            <a:extLst>
              <a:ext uri="{FF2B5EF4-FFF2-40B4-BE49-F238E27FC236}">
                <a16:creationId xmlns:a16="http://schemas.microsoft.com/office/drawing/2014/main" id="{2D0F684B-724D-43CB-824B-799061BE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5342526"/>
            <a:ext cx="731520" cy="731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831864-9C93-420E-BEC5-9E307B46D963}"/>
              </a:ext>
            </a:extLst>
          </p:cNvPr>
          <p:cNvSpPr/>
          <p:nvPr/>
        </p:nvSpPr>
        <p:spPr>
          <a:xfrm>
            <a:off x="1759526" y="465333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scope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07C4B-4CC2-A2B5-2963-1F0329E7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9686" y="524818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453159-A479-5703-C319-56F84A61B2A0}"/>
              </a:ext>
            </a:extLst>
          </p:cNvPr>
          <p:cNvSpPr/>
          <p:nvPr/>
        </p:nvSpPr>
        <p:spPr>
          <a:xfrm>
            <a:off x="1769686" y="554741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policies</a:t>
            </a:r>
          </a:p>
        </p:txBody>
      </p:sp>
      <p:grpSp>
        <p:nvGrpSpPr>
          <p:cNvPr id="11" name="Group 10" descr="Icon of a series of concentric arcs with a line extending from the center to the circumference">
            <a:extLst>
              <a:ext uri="{FF2B5EF4-FFF2-40B4-BE49-F238E27FC236}">
                <a16:creationId xmlns:a16="http://schemas.microsoft.com/office/drawing/2014/main" id="{EEADCEAD-BB3E-B84B-74BB-51C1201B7609}"/>
              </a:ext>
            </a:extLst>
          </p:cNvPr>
          <p:cNvGrpSpPr/>
          <p:nvPr/>
        </p:nvGrpSpPr>
        <p:grpSpPr>
          <a:xfrm>
            <a:off x="588875" y="4451882"/>
            <a:ext cx="731520" cy="731520"/>
            <a:chOff x="7761835" y="5071642"/>
            <a:chExt cx="780288" cy="7818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402FB6-C1A6-8092-5862-DEA01E03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835" y="5071642"/>
              <a:ext cx="780288" cy="781812"/>
            </a:xfrm>
            <a:prstGeom prst="rect">
              <a:avLst/>
            </a:prstGeom>
          </p:spPr>
        </p:pic>
        <p:pic>
          <p:nvPicPr>
            <p:cNvPr id="14" name="Picture 13" descr="Icon of a series of concentric arcs with a line extending from the center to the circumference">
              <a:extLst>
                <a:ext uri="{FF2B5EF4-FFF2-40B4-BE49-F238E27FC236}">
                  <a16:creationId xmlns:a16="http://schemas.microsoft.com/office/drawing/2014/main" id="{95E46E6F-EE89-1756-0A5E-1CDE697A4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8779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0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dirty="0"/>
              <a:t>Manage data protection using sensitivity labels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E3701DC-0FD9-4565-9150-2D1F0F497FD5}"/>
              </a:ext>
            </a:extLst>
          </p:cNvPr>
          <p:cNvSpPr txBox="1">
            <a:spLocks/>
          </p:cNvSpPr>
          <p:nvPr/>
        </p:nvSpPr>
        <p:spPr>
          <a:xfrm>
            <a:off x="680070" y="1173797"/>
            <a:ext cx="4383419" cy="53132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Customizable</a:t>
            </a:r>
            <a:endParaRPr lang="en-US" sz="2000" b="0" i="0" dirty="0">
              <a:solidFill>
                <a:schemeClr val="accent1"/>
              </a:solidFill>
              <a:effectLst/>
            </a:endParaRPr>
          </a:p>
          <a:p>
            <a:pPr marL="0" lvl="1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</a:rPr>
              <a:t>Specific to your organization and business needs, you can create categories for different levels of sensitive content in your organization</a:t>
            </a:r>
            <a:br>
              <a:rPr lang="en-US" sz="1800" b="0" i="0" dirty="0">
                <a:solidFill>
                  <a:srgbClr val="171717"/>
                </a:solidFill>
                <a:effectLst/>
              </a:rPr>
            </a:br>
            <a:endParaRPr lang="en-US" sz="1000" b="0" i="0" dirty="0">
              <a:solidFill>
                <a:srgbClr val="171717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Clear text</a:t>
            </a:r>
            <a:endParaRPr lang="en-US" sz="2000" b="0" i="0" dirty="0">
              <a:solidFill>
                <a:schemeClr val="accent1"/>
              </a:solidFill>
              <a:effectLst/>
            </a:endParaRPr>
          </a:p>
          <a:p>
            <a:pPr marL="0" lvl="1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</a:rPr>
              <a:t>Because a label is stored in clear text in the metadata for files and emails, third-party apps and services can read it and then apply th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eir own protective actions, if required</a:t>
            </a:r>
          </a:p>
          <a:p>
            <a:pPr marL="0" lvl="1" indent="0">
              <a:buNone/>
            </a:pPr>
            <a:endParaRPr lang="en-US" sz="1000" b="0" i="0" dirty="0">
              <a:solidFill>
                <a:srgbClr val="171717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</a:rPr>
              <a:t>Persistent</a:t>
            </a:r>
            <a:endParaRPr lang="en-US" sz="2000" b="0" i="0" dirty="0">
              <a:solidFill>
                <a:schemeClr val="accent1"/>
              </a:solidFill>
              <a:effectLst/>
            </a:endParaRPr>
          </a:p>
          <a:p>
            <a:pPr marL="0" lvl="1" indent="0"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</a:rPr>
              <a:t>Because the label is stored in metadata for files and emails, the label roams with the content, no matter where it's saved or stored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76D2C-EC2E-49CC-B608-EE8C157F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7810" y="1657351"/>
            <a:ext cx="6903720" cy="43776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endParaRPr lang="en-US" sz="2000"/>
          </a:p>
        </p:txBody>
      </p:sp>
      <p:pic>
        <p:nvPicPr>
          <p:cNvPr id="8194" name="Picture 2" descr="Sensitivity label applied to an email">
            <a:extLst>
              <a:ext uri="{FF2B5EF4-FFF2-40B4-BE49-F238E27FC236}">
                <a16:creationId xmlns:a16="http://schemas.microsoft.com/office/drawing/2014/main" id="{A2E53A2B-A499-42DB-93AD-D506A2FE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1876424"/>
            <a:ext cx="6667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what sensitivity labels can do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02C976-34D7-47FC-B0FA-4A553472041E}"/>
              </a:ext>
            </a:extLst>
          </p:cNvPr>
          <p:cNvSpPr txBox="1">
            <a:spLocks/>
          </p:cNvSpPr>
          <p:nvPr/>
        </p:nvSpPr>
        <p:spPr>
          <a:xfrm>
            <a:off x="600060" y="1436688"/>
            <a:ext cx="4970477" cy="4832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</a:rPr>
              <a:t>Encrypt emails and documents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</a:rPr>
              <a:t>Mark the content 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</a:rPr>
              <a:t>Protect content in containers such as sites and groups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</a:rPr>
              <a:t>Apply the label automatically to files and emails, or recommend a label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740814-476A-4C5A-A204-ED4D3ECD1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29300" y="1436688"/>
            <a:ext cx="6389369" cy="48323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endParaRPr lang="en-US" sz="2000"/>
          </a:p>
        </p:txBody>
      </p:sp>
      <p:pic>
        <p:nvPicPr>
          <p:cNvPr id="9218" name="Picture 2" descr="Watermark and header applied to document">
            <a:extLst>
              <a:ext uri="{FF2B5EF4-FFF2-40B4-BE49-F238E27FC236}">
                <a16:creationId xmlns:a16="http://schemas.microsoft.com/office/drawing/2014/main" id="{FEA8B424-2326-4CEC-AE4B-48CA6C33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4" y="1638418"/>
            <a:ext cx="5905182" cy="44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a sensitivity label's scope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ABAA2F-5006-4CD4-A7D3-BD672E5ED07A}"/>
              </a:ext>
            </a:extLst>
          </p:cNvPr>
          <p:cNvSpPr txBox="1">
            <a:spLocks/>
          </p:cNvSpPr>
          <p:nvPr/>
        </p:nvSpPr>
        <p:spPr>
          <a:xfrm>
            <a:off x="693738" y="1172809"/>
            <a:ext cx="11557143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91440" bIns="137160" rtlCol="0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accent1"/>
                </a:solidFill>
              </a:rPr>
              <a:t>Label scopes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When you create a sensitivity label, you're asked to configure the </a:t>
            </a:r>
            <a:r>
              <a:rPr lang="en-US" sz="2000" dirty="0"/>
              <a:t>label's</a:t>
            </a:r>
            <a:r>
              <a:rPr lang="en-US" sz="1800" dirty="0"/>
              <a:t> scope. It determines: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Which label settings you can configure for that label</a:t>
            </a:r>
          </a:p>
          <a:p>
            <a:pPr marL="2286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Where the label will be visible to users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accent1"/>
                </a:solidFill>
              </a:rPr>
              <a:t>Label priority (order matters)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+mn-cs"/>
              </a:rPr>
              <a:t>When you create your sensitivity labels in the admin center, they appear in a list on the </a:t>
            </a:r>
            <a:r>
              <a:rPr lang="en-US" sz="1800" dirty="0">
                <a:latin typeface="+mj-lt"/>
                <a:cs typeface="+mn-cs"/>
              </a:rPr>
              <a:t>Sensitivity</a:t>
            </a:r>
            <a:r>
              <a:rPr lang="en-US" sz="1800" dirty="0">
                <a:cs typeface="+mn-cs"/>
              </a:rPr>
              <a:t> tab on the </a:t>
            </a:r>
            <a:r>
              <a:rPr lang="en-US" sz="1800" dirty="0">
                <a:latin typeface="+mj-lt"/>
                <a:cs typeface="+mn-cs"/>
              </a:rPr>
              <a:t>Labels</a:t>
            </a:r>
            <a:r>
              <a:rPr lang="en-US" sz="1800" dirty="0">
                <a:cs typeface="+mn-cs"/>
              </a:rPr>
              <a:t> page. In this list, the order of the labels is important because it reflects their priority. 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Your </a:t>
            </a:r>
            <a:r>
              <a:rPr lang="en-US" sz="1600" dirty="0">
                <a:cs typeface="+mn-cs"/>
              </a:rPr>
              <a:t>least restrictive label, such as Public, should appear at the top of the list</a:t>
            </a:r>
          </a:p>
          <a:p>
            <a:pPr marL="2286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cs typeface="+mn-cs"/>
              </a:rPr>
              <a:t>Your most restrictive sensitivity label, such as Highly Confidential, should appear at the bottom of the list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Sublabels (grouping labels)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+mn-cs"/>
              </a:rPr>
              <a:t>With sublabels, you can group one or more labels below a parent label that a user sees in an Office app.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Sublabels are simply a way to present labels to users in logical groups. Sublabels don't inherit any settings from their parent label. When you publish a sublabel for a user, that user can then apply that sublabel to content but can't apply just the parent label.</a:t>
            </a:r>
            <a:endParaRPr lang="en-US" sz="1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6953" y="507446"/>
            <a:ext cx="11239464" cy="439465"/>
          </a:xfrm>
        </p:spPr>
        <p:txBody>
          <a:bodyPr/>
          <a:lstStyle/>
          <a:p>
            <a:r>
              <a:rPr lang="en-US" dirty="0"/>
              <a:t>Explore sensitivity label policies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42C15-C07C-4BBE-88C9-40DB16096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953" y="1234893"/>
            <a:ext cx="11263162" cy="4772116"/>
            <a:chOff x="596953" y="1341364"/>
            <a:chExt cx="11263162" cy="4772116"/>
          </a:xfrm>
        </p:grpSpPr>
        <p:pic>
          <p:nvPicPr>
            <p:cNvPr id="39" name="Picture 38" descr="Icon of three rectangles with a check mark at each end">
              <a:extLst>
                <a:ext uri="{FF2B5EF4-FFF2-40B4-BE49-F238E27FC236}">
                  <a16:creationId xmlns:a16="http://schemas.microsoft.com/office/drawing/2014/main" id="{5FA67A77-F2B3-4193-9A1E-F2A2921C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953" y="1341364"/>
              <a:ext cx="733044" cy="73304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33B750-C9ED-4D54-A927-5EFAC546331D}"/>
                </a:ext>
              </a:extLst>
            </p:cNvPr>
            <p:cNvSpPr/>
            <p:nvPr/>
          </p:nvSpPr>
          <p:spPr>
            <a:xfrm>
              <a:off x="1579839" y="1553998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Choose which users and groups see the labels.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66A144-B2D9-4A64-AD1E-278F5452B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2219984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Icon of a globe with two horizontal lines and two vertical arcs">
              <a:extLst>
                <a:ext uri="{FF2B5EF4-FFF2-40B4-BE49-F238E27FC236}">
                  <a16:creationId xmlns:a16="http://schemas.microsoft.com/office/drawing/2014/main" id="{112E1DA3-024F-48F6-BD01-284C9EAF1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953" y="2388642"/>
              <a:ext cx="733044" cy="7330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43882E-EE8B-4268-A10C-F593AAAF3C52}"/>
                </a:ext>
              </a:extLst>
            </p:cNvPr>
            <p:cNvSpPr/>
            <p:nvPr/>
          </p:nvSpPr>
          <p:spPr>
            <a:xfrm>
              <a:off x="1579839" y="2601276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Specify a default label for new documents, unlabeled emails, and new containers.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729EA9-BC3C-4D8D-99B3-A7552E33D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3232749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Icon of globe with a pattern of maps on it">
              <a:extLst>
                <a:ext uri="{FF2B5EF4-FFF2-40B4-BE49-F238E27FC236}">
                  <a16:creationId xmlns:a16="http://schemas.microsoft.com/office/drawing/2014/main" id="{824492B6-F445-46EA-A67E-83422D3A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953" y="3385906"/>
              <a:ext cx="733044" cy="7330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0B5EB6-66D2-4A65-80F4-29D74E417F12}"/>
                </a:ext>
              </a:extLst>
            </p:cNvPr>
            <p:cNvSpPr/>
            <p:nvPr/>
          </p:nvSpPr>
          <p:spPr>
            <a:xfrm>
              <a:off x="1600432" y="3518147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Require a justification for changing a label. 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8C2DC79-0D88-430F-A64C-0FB2EBC8D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4177768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Icon three numbers with a line extending from left to right">
              <a:extLst>
                <a:ext uri="{FF2B5EF4-FFF2-40B4-BE49-F238E27FC236}">
                  <a16:creationId xmlns:a16="http://schemas.microsoft.com/office/drawing/2014/main" id="{2D9BF4C4-B02B-43B0-9A87-245B4F962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953" y="4383171"/>
              <a:ext cx="733044" cy="73304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1F24A-BBAB-4E01-A028-FCCD34C1CBB8}"/>
                </a:ext>
              </a:extLst>
            </p:cNvPr>
            <p:cNvSpPr/>
            <p:nvPr/>
          </p:nvSpPr>
          <p:spPr>
            <a:xfrm>
              <a:off x="1600431" y="4396481"/>
              <a:ext cx="10259683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Require users to apply a label for documents and emails, just documents, and for containers</a:t>
              </a:r>
              <a:endParaRPr lang="en-US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1C0A85-C5F5-42BC-A999-A91230B01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650767" y="5116215"/>
              <a:ext cx="1020934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Icon of lock pad">
              <a:extLst>
                <a:ext uri="{FF2B5EF4-FFF2-40B4-BE49-F238E27FC236}">
                  <a16:creationId xmlns:a16="http://schemas.microsoft.com/office/drawing/2014/main" id="{FEDB1742-AE75-4065-88D9-497182F1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953" y="5380436"/>
              <a:ext cx="733044" cy="73304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1AB83-3BA2-4034-A46A-135054B9F6AB}"/>
                </a:ext>
              </a:extLst>
            </p:cNvPr>
            <p:cNvSpPr/>
            <p:nvPr/>
          </p:nvSpPr>
          <p:spPr>
            <a:xfrm>
              <a:off x="1600432" y="5499580"/>
              <a:ext cx="1025968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Provide help link to a custom help 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33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79437" y="3066376"/>
            <a:ext cx="2253723" cy="861774"/>
          </a:xfrm>
        </p:spPr>
        <p:txBody>
          <a:bodyPr/>
          <a:lstStyle/>
          <a:p>
            <a:r>
              <a:rPr lang="en-US" dirty="0"/>
              <a:t>Learning Path  agenda</a:t>
            </a:r>
          </a:p>
        </p:txBody>
      </p:sp>
      <p:pic>
        <p:nvPicPr>
          <p:cNvPr id="53" name="Picture 52" descr="Icon of envelope">
            <a:extLst>
              <a:ext uri="{FF2B5EF4-FFF2-40B4-BE49-F238E27FC236}">
                <a16:creationId xmlns:a16="http://schemas.microsoft.com/office/drawing/2014/main" id="{CBA94022-4995-4B6D-936F-057167FC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4" y="1363556"/>
            <a:ext cx="733044" cy="733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671FF1-BB4D-4FC6-B3E0-C3C8714DB939}"/>
              </a:ext>
            </a:extLst>
          </p:cNvPr>
          <p:cNvSpPr/>
          <p:nvPr/>
        </p:nvSpPr>
        <p:spPr>
          <a:xfrm>
            <a:off x="4459727" y="1576190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Implement data classification of sensitive information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55" name="Picture 54" descr="Icon of lock pad ">
            <a:extLst>
              <a:ext uri="{FF2B5EF4-FFF2-40B4-BE49-F238E27FC236}">
                <a16:creationId xmlns:a16="http://schemas.microsoft.com/office/drawing/2014/main" id="{80E4006B-358C-4137-98C1-06DEBE04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24" y="2330301"/>
            <a:ext cx="733044" cy="733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F8154E-E412-4E0B-8730-A122439A4E66}"/>
              </a:ext>
            </a:extLst>
          </p:cNvPr>
          <p:cNvSpPr/>
          <p:nvPr/>
        </p:nvSpPr>
        <p:spPr>
          <a:xfrm>
            <a:off x="4459727" y="2542935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Explore sensitivity labels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56" name="Picture 55" descr="Icon of three rectangles with a check mark at each end">
            <a:extLst>
              <a:ext uri="{FF2B5EF4-FFF2-40B4-BE49-F238E27FC236}">
                <a16:creationId xmlns:a16="http://schemas.microsoft.com/office/drawing/2014/main" id="{2F2F185C-EE51-4A32-9E1E-92125E516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124" y="3205562"/>
            <a:ext cx="733044" cy="733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54364-8A8F-4A13-ADA1-17E141C09D80}"/>
              </a:ext>
            </a:extLst>
          </p:cNvPr>
          <p:cNvSpPr/>
          <p:nvPr/>
        </p:nvSpPr>
        <p:spPr>
          <a:xfrm>
            <a:off x="4459727" y="3418196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Implement sensitivity labels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61" name="Picture 60" descr="Icon of a bulb">
            <a:extLst>
              <a:ext uri="{FF2B5EF4-FFF2-40B4-BE49-F238E27FC236}">
                <a16:creationId xmlns:a16="http://schemas.microsoft.com/office/drawing/2014/main" id="{CC6F829D-DD67-4D7A-AE9B-323F3ABC3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124" y="4080823"/>
            <a:ext cx="733044" cy="7330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484126-4846-4876-9CAC-A420406B3334}"/>
              </a:ext>
            </a:extLst>
          </p:cNvPr>
          <p:cNvSpPr/>
          <p:nvPr/>
        </p:nvSpPr>
        <p:spPr>
          <a:xfrm>
            <a:off x="4459727" y="4293711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Lab 6-Exercise 1 – Implement sensitivity labels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1C501-9D5E-8EA6-2A06-4C76F79F194C}"/>
              </a:ext>
            </a:extLst>
          </p:cNvPr>
          <p:cNvSpPr/>
          <p:nvPr/>
        </p:nvSpPr>
        <p:spPr>
          <a:xfrm>
            <a:off x="4463042" y="5221366"/>
            <a:ext cx="745648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8001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Learning Path Review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Icon of documents and magnifying glass">
            <a:extLst>
              <a:ext uri="{FF2B5EF4-FFF2-40B4-BE49-F238E27FC236}">
                <a16:creationId xmlns:a16="http://schemas.microsoft.com/office/drawing/2014/main" id="{FF96BE56-EA49-EBF8-4863-8E39187ED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9582" y="5043635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66D8B-F4AC-0773-EEEB-DA79AF405AB9}"/>
              </a:ext>
            </a:extLst>
          </p:cNvPr>
          <p:cNvSpPr/>
          <p:nvPr/>
        </p:nvSpPr>
        <p:spPr>
          <a:xfrm>
            <a:off x="1752600" y="241651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Data protection using sensitivity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230E7-F92A-F0B0-6E6A-05330E855138}"/>
              </a:ext>
            </a:extLst>
          </p:cNvPr>
          <p:cNvSpPr/>
          <p:nvPr/>
        </p:nvSpPr>
        <p:spPr>
          <a:xfrm>
            <a:off x="1759526" y="345445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F13B1-E941-581D-3CAA-2BECFDD47B41}"/>
              </a:ext>
            </a:extLst>
          </p:cNvPr>
          <p:cNvSpPr/>
          <p:nvPr/>
        </p:nvSpPr>
        <p:spPr>
          <a:xfrm>
            <a:off x="1769686" y="446029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policies</a:t>
            </a:r>
          </a:p>
        </p:txBody>
      </p:sp>
      <p:pic>
        <p:nvPicPr>
          <p:cNvPr id="14" name="Picture 13" descr="Icon of a bell">
            <a:extLst>
              <a:ext uri="{FF2B5EF4-FFF2-40B4-BE49-F238E27FC236}">
                <a16:creationId xmlns:a16="http://schemas.microsoft.com/office/drawing/2014/main" id="{AA310E36-7A8D-C828-428E-E1E0A941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2261632"/>
            <a:ext cx="731520" cy="731520"/>
          </a:xfrm>
          <a:prstGeom prst="rect">
            <a:avLst/>
          </a:prstGeom>
        </p:spPr>
      </p:pic>
      <p:grpSp>
        <p:nvGrpSpPr>
          <p:cNvPr id="15" name="Group 14" descr="Icon of a series of concentric arcs with a line extending from the center to the circumference">
            <a:extLst>
              <a:ext uri="{FF2B5EF4-FFF2-40B4-BE49-F238E27FC236}">
                <a16:creationId xmlns:a16="http://schemas.microsoft.com/office/drawing/2014/main" id="{36B1074C-8999-77CE-F6EE-5922ECA156EB}"/>
              </a:ext>
            </a:extLst>
          </p:cNvPr>
          <p:cNvGrpSpPr/>
          <p:nvPr/>
        </p:nvGrpSpPr>
        <p:grpSpPr>
          <a:xfrm>
            <a:off x="588875" y="3263162"/>
            <a:ext cx="731520" cy="731520"/>
            <a:chOff x="7761835" y="5071642"/>
            <a:chExt cx="780288" cy="781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61A6D0-F53F-A293-C740-BD7919433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1835" y="5071642"/>
              <a:ext cx="780288" cy="781812"/>
            </a:xfrm>
            <a:prstGeom prst="rect">
              <a:avLst/>
            </a:prstGeom>
          </p:spPr>
        </p:pic>
        <p:pic>
          <p:nvPicPr>
            <p:cNvPr id="18" name="Picture 17" descr="Icon of a series of concentric arcs with a line extending from the center to the circumference">
              <a:extLst>
                <a:ext uri="{FF2B5EF4-FFF2-40B4-BE49-F238E27FC236}">
                  <a16:creationId xmlns:a16="http://schemas.microsoft.com/office/drawing/2014/main" id="{BE5F6B3C-994C-A682-4B22-1752F5B9C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8779" y="5259348"/>
              <a:ext cx="406400" cy="406400"/>
            </a:xfrm>
            <a:prstGeom prst="rect">
              <a:avLst/>
            </a:prstGeom>
          </p:spPr>
        </p:pic>
      </p:grpSp>
      <p:pic>
        <p:nvPicPr>
          <p:cNvPr id="20" name="Picture 19" descr="Icon of a book">
            <a:extLst>
              <a:ext uri="{FF2B5EF4-FFF2-40B4-BE49-F238E27FC236}">
                <a16:creationId xmlns:a16="http://schemas.microsoft.com/office/drawing/2014/main" id="{AC6F78B2-8EEC-1B48-2766-E5E2313B7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59" y="430620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Implement sensitivity labels</a:t>
            </a:r>
          </a:p>
        </p:txBody>
      </p:sp>
      <p:pic>
        <p:nvPicPr>
          <p:cNvPr id="3" name="Picture 2" descr="Icon of three rectangles with a check mark at each end">
            <a:extLst>
              <a:ext uri="{FF2B5EF4-FFF2-40B4-BE49-F238E27FC236}">
                <a16:creationId xmlns:a16="http://schemas.microsoft.com/office/drawing/2014/main" id="{0AE7E159-EA73-4870-8DD8-5D2D5C74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273" y="2908463"/>
            <a:ext cx="1177597" cy="11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643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B757B-FC95-4AD9-8130-24A99C5A353D}"/>
              </a:ext>
            </a:extLst>
          </p:cNvPr>
          <p:cNvSpPr/>
          <p:nvPr/>
        </p:nvSpPr>
        <p:spPr>
          <a:xfrm>
            <a:off x="539856" y="1455828"/>
            <a:ext cx="6118241" cy="184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Organizations must first develop a Data Classification framework that provides the foundation upon which their sensitivity labels will later be built</a:t>
            </a:r>
          </a:p>
          <a:p>
            <a:pPr lvl="0" defTabSz="666750">
              <a:spcBef>
                <a:spcPct val="0"/>
              </a:spcBef>
            </a:pPr>
            <a:endParaRPr lang="en-US" sz="2000" kern="1200" dirty="0">
              <a:solidFill>
                <a:schemeClr val="accent1"/>
              </a:solidFill>
              <a:latin typeface="+mj-lt"/>
            </a:endParaRPr>
          </a:p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This module examines:</a:t>
            </a:r>
            <a:endParaRPr lang="en-US" sz="2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EA66F-84F7-4DDA-AFFC-A1D777F925CE}"/>
              </a:ext>
            </a:extLst>
          </p:cNvPr>
          <p:cNvSpPr/>
          <p:nvPr/>
        </p:nvSpPr>
        <p:spPr>
          <a:xfrm>
            <a:off x="1752600" y="379827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requirements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438F5-9A1C-4D22-B802-182BB97F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9135" y="439474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a book">
            <a:extLst>
              <a:ext uri="{FF2B5EF4-FFF2-40B4-BE49-F238E27FC236}">
                <a16:creationId xmlns:a16="http://schemas.microsoft.com/office/drawing/2014/main" id="{2D0F684B-724D-43CB-824B-799061B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9" y="5342526"/>
            <a:ext cx="731520" cy="731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831864-9C93-420E-BEC5-9E307B46D963}"/>
              </a:ext>
            </a:extLst>
          </p:cNvPr>
          <p:cNvSpPr/>
          <p:nvPr/>
        </p:nvSpPr>
        <p:spPr>
          <a:xfrm>
            <a:off x="1759526" y="465333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Developing a data classification framework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07C4B-4CC2-A2B5-2963-1F0329E7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9686" y="524818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453159-A479-5703-C319-56F84A61B2A0}"/>
              </a:ext>
            </a:extLst>
          </p:cNvPr>
          <p:cNvSpPr/>
          <p:nvPr/>
        </p:nvSpPr>
        <p:spPr>
          <a:xfrm>
            <a:off x="1769686" y="554741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How to create and publish sensitivity labels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10A20B-BCC0-21DD-B85C-73C9FCBFD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9686" y="6081307"/>
            <a:ext cx="489857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B4961-E23E-8F94-0E9B-8853BDBE8656}"/>
              </a:ext>
            </a:extLst>
          </p:cNvPr>
          <p:cNvSpPr/>
          <p:nvPr/>
        </p:nvSpPr>
        <p:spPr>
          <a:xfrm>
            <a:off x="1769686" y="636021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How to remove and delete sensitivity labels</a:t>
            </a:r>
          </a:p>
        </p:txBody>
      </p:sp>
      <p:grpSp>
        <p:nvGrpSpPr>
          <p:cNvPr id="16" name="Group 15" descr="Icon of three rectangles with a check mark at each end">
            <a:extLst>
              <a:ext uri="{FF2B5EF4-FFF2-40B4-BE49-F238E27FC236}">
                <a16:creationId xmlns:a16="http://schemas.microsoft.com/office/drawing/2014/main" id="{A9DA48C2-F3A1-1763-6AE9-DEC00C7AF041}"/>
              </a:ext>
            </a:extLst>
          </p:cNvPr>
          <p:cNvGrpSpPr/>
          <p:nvPr/>
        </p:nvGrpSpPr>
        <p:grpSpPr>
          <a:xfrm>
            <a:off x="574651" y="3588311"/>
            <a:ext cx="731520" cy="731520"/>
            <a:chOff x="5004411" y="1017831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22219F-8AF0-20D6-AD08-21B023226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three rectangles with a check mark at each end">
              <a:extLst>
                <a:ext uri="{FF2B5EF4-FFF2-40B4-BE49-F238E27FC236}">
                  <a16:creationId xmlns:a16="http://schemas.microsoft.com/office/drawing/2014/main" id="{D7482C04-48B3-742C-A5AA-74F0E727C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0" name="Group 19" descr="Icon of pencil with square behind it">
            <a:extLst>
              <a:ext uri="{FF2B5EF4-FFF2-40B4-BE49-F238E27FC236}">
                <a16:creationId xmlns:a16="http://schemas.microsoft.com/office/drawing/2014/main" id="{3DED419D-7503-4909-568F-7E6081B1103D}"/>
              </a:ext>
            </a:extLst>
          </p:cNvPr>
          <p:cNvGrpSpPr/>
          <p:nvPr/>
        </p:nvGrpSpPr>
        <p:grpSpPr>
          <a:xfrm>
            <a:off x="559127" y="4439204"/>
            <a:ext cx="731520" cy="731520"/>
            <a:chOff x="6390967" y="2031284"/>
            <a:chExt cx="780288" cy="781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633B06-7E7D-3C7F-5084-DCF868BF0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2031284"/>
              <a:ext cx="780288" cy="781812"/>
            </a:xfrm>
            <a:prstGeom prst="rect">
              <a:avLst/>
            </a:prstGeom>
          </p:spPr>
        </p:pic>
        <p:pic>
          <p:nvPicPr>
            <p:cNvPr id="23" name="Picture 22" descr="Icon of pencil with square behind it">
              <a:extLst>
                <a:ext uri="{FF2B5EF4-FFF2-40B4-BE49-F238E27FC236}">
                  <a16:creationId xmlns:a16="http://schemas.microsoft.com/office/drawing/2014/main" id="{8DC08F72-3D9F-B379-8D84-2E73C623F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3972" y="2165051"/>
              <a:ext cx="514279" cy="514279"/>
            </a:xfrm>
            <a:prstGeom prst="rect">
              <a:avLst/>
            </a:prstGeom>
          </p:spPr>
        </p:pic>
      </p:grpSp>
      <p:grpSp>
        <p:nvGrpSpPr>
          <p:cNvPr id="24" name="Group 23" descr="Icon of two squares and two lines extended besides each square">
            <a:extLst>
              <a:ext uri="{FF2B5EF4-FFF2-40B4-BE49-F238E27FC236}">
                <a16:creationId xmlns:a16="http://schemas.microsoft.com/office/drawing/2014/main" id="{B1F3DABD-D139-64B4-C19E-C95B23B3AA06}"/>
              </a:ext>
            </a:extLst>
          </p:cNvPr>
          <p:cNvGrpSpPr/>
          <p:nvPr/>
        </p:nvGrpSpPr>
        <p:grpSpPr>
          <a:xfrm>
            <a:off x="544723" y="6148602"/>
            <a:ext cx="731520" cy="731520"/>
            <a:chOff x="869843" y="5071642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5319BE-CE88-9EDB-7CEE-DFF1C3DF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43" y="5071642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two squares and two lines extended besides each square">
              <a:extLst>
                <a:ext uri="{FF2B5EF4-FFF2-40B4-BE49-F238E27FC236}">
                  <a16:creationId xmlns:a16="http://schemas.microsoft.com/office/drawing/2014/main" id="{BA229475-3A29-2D78-3DAB-841630713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6787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9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your deployment strategy for sensitivity labels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77889-A091-44BC-A577-4D49B6E8A565}"/>
              </a:ext>
            </a:extLst>
          </p:cNvPr>
          <p:cNvSpPr/>
          <p:nvPr/>
        </p:nvSpPr>
        <p:spPr>
          <a:xfrm>
            <a:off x="1790700" y="1306387"/>
            <a:ext cx="10066338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To successfully deploy sensitivity labels, an organization should create a project team that identifies and manages: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Business and technical requirements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Proof of concept testing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Internal checkpoints and approvals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Final deployment for the production environment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CE065D-8B41-4110-9A85-A8F4A01C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3572812"/>
            <a:ext cx="10066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C165C2-5D8F-4FD3-A4CE-B842C7CB4166}"/>
              </a:ext>
            </a:extLst>
          </p:cNvPr>
          <p:cNvSpPr/>
          <p:nvPr/>
        </p:nvSpPr>
        <p:spPr>
          <a:xfrm>
            <a:off x="1773185" y="5091440"/>
            <a:ext cx="10066338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The most effective end-user documentation that an organization can provide will be customized guidance and instructions for the label names and configurations it chooses</a:t>
            </a:r>
            <a:endParaRPr lang="en-US" kern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D799D9-0D07-43C0-9A90-41C2CB735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5894526"/>
            <a:ext cx="10066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 three numbers with a line extending from left to right">
            <a:extLst>
              <a:ext uri="{FF2B5EF4-FFF2-40B4-BE49-F238E27FC236}">
                <a16:creationId xmlns:a16="http://schemas.microsoft.com/office/drawing/2014/main" id="{7346B994-4E9F-4A58-97A6-044CBBCE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0" y="4997896"/>
            <a:ext cx="822960" cy="82296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FCED166-961F-47E2-8183-6F44C62BECEA}"/>
              </a:ext>
            </a:extLst>
          </p:cNvPr>
          <p:cNvSpPr/>
          <p:nvPr/>
        </p:nvSpPr>
        <p:spPr>
          <a:xfrm>
            <a:off x="1812202" y="6054031"/>
            <a:ext cx="10066338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Organizations can use the label policy setting “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Provide users with a link to a custom help page”</a:t>
            </a:r>
            <a:r>
              <a:rPr lang="en-US" sz="2000" dirty="0">
                <a:solidFill>
                  <a:schemeClr val="tx1"/>
                </a:solidFill>
              </a:rPr>
              <a:t> to specify an internal link for this documentation </a:t>
            </a:r>
            <a:endParaRPr lang="en-US" kern="1200" dirty="0">
              <a:solidFill>
                <a:schemeClr val="tx1"/>
              </a:solidFill>
            </a:endParaRPr>
          </a:p>
        </p:txBody>
      </p:sp>
      <p:grpSp>
        <p:nvGrpSpPr>
          <p:cNvPr id="2" name="Group 1" descr="Icon of three people">
            <a:extLst>
              <a:ext uri="{FF2B5EF4-FFF2-40B4-BE49-F238E27FC236}">
                <a16:creationId xmlns:a16="http://schemas.microsoft.com/office/drawing/2014/main" id="{0E66C0FD-93BC-2512-D505-5DB7EF4EAF14}"/>
              </a:ext>
            </a:extLst>
          </p:cNvPr>
          <p:cNvGrpSpPr/>
          <p:nvPr/>
        </p:nvGrpSpPr>
        <p:grpSpPr>
          <a:xfrm>
            <a:off x="554883" y="1950004"/>
            <a:ext cx="822960" cy="822960"/>
            <a:chOff x="869843" y="2031284"/>
            <a:chExt cx="780288" cy="7818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041E73-4250-38E0-DFF0-8D387A53F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43" y="2031284"/>
              <a:ext cx="780288" cy="781812"/>
            </a:xfrm>
            <a:prstGeom prst="rect">
              <a:avLst/>
            </a:prstGeom>
          </p:spPr>
        </p:pic>
        <p:pic>
          <p:nvPicPr>
            <p:cNvPr id="9" name="Picture 8" descr="Icon of three people">
              <a:extLst>
                <a:ext uri="{FF2B5EF4-FFF2-40B4-BE49-F238E27FC236}">
                  <a16:creationId xmlns:a16="http://schemas.microsoft.com/office/drawing/2014/main" id="{1CBA62B2-419F-6D28-BFBB-9017253C6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787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10" name="Group 9" descr="Icon of a globe with a chain on the bottom">
            <a:extLst>
              <a:ext uri="{FF2B5EF4-FFF2-40B4-BE49-F238E27FC236}">
                <a16:creationId xmlns:a16="http://schemas.microsoft.com/office/drawing/2014/main" id="{CD809BC2-65E0-D5BF-3A97-F1A22320707D}"/>
              </a:ext>
            </a:extLst>
          </p:cNvPr>
          <p:cNvGrpSpPr/>
          <p:nvPr/>
        </p:nvGrpSpPr>
        <p:grpSpPr>
          <a:xfrm>
            <a:off x="524867" y="6006362"/>
            <a:ext cx="822960" cy="822960"/>
            <a:chOff x="9140547" y="5071642"/>
            <a:chExt cx="780288" cy="7818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5EF68D-B15C-374E-5232-2E6537389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0547" y="5071642"/>
              <a:ext cx="780288" cy="781812"/>
            </a:xfrm>
            <a:prstGeom prst="rect">
              <a:avLst/>
            </a:prstGeom>
          </p:spPr>
        </p:pic>
        <p:pic>
          <p:nvPicPr>
            <p:cNvPr id="12" name="Picture 11" descr="Icon of a globe with a chain on the bottom">
              <a:extLst>
                <a:ext uri="{FF2B5EF4-FFF2-40B4-BE49-F238E27FC236}">
                  <a16:creationId xmlns:a16="http://schemas.microsoft.com/office/drawing/2014/main" id="{5EAD4B50-A538-2AE6-3235-C0A97EA4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7491" y="5259348"/>
              <a:ext cx="406400" cy="40640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A5E0EA-1B0A-D5DE-CFC8-13C5A67B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4842812"/>
            <a:ext cx="10066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77A03-9ED0-1DFA-824A-518ED8A6A0E7}"/>
              </a:ext>
            </a:extLst>
          </p:cNvPr>
          <p:cNvSpPr/>
          <p:nvPr/>
        </p:nvSpPr>
        <p:spPr>
          <a:xfrm>
            <a:off x="1770380" y="3781457"/>
            <a:ext cx="10066338" cy="938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See the chart of common sensitivity label scenarios in the training manual</a:t>
            </a:r>
          </a:p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Organizations should study the documentation links for the scenarios that map to their most impactful business requirements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grpSp>
        <p:nvGrpSpPr>
          <p:cNvPr id="18" name="Group 17" descr="Icon of three rectangles with a check mark at each end">
            <a:extLst>
              <a:ext uri="{FF2B5EF4-FFF2-40B4-BE49-F238E27FC236}">
                <a16:creationId xmlns:a16="http://schemas.microsoft.com/office/drawing/2014/main" id="{A3EA9134-606D-A551-A8CF-BE8171CAA3C1}"/>
              </a:ext>
            </a:extLst>
          </p:cNvPr>
          <p:cNvGrpSpPr/>
          <p:nvPr/>
        </p:nvGrpSpPr>
        <p:grpSpPr>
          <a:xfrm>
            <a:off x="534011" y="3801671"/>
            <a:ext cx="822960" cy="822960"/>
            <a:chOff x="5004411" y="1017831"/>
            <a:chExt cx="780288" cy="7818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A4C146D-7632-9022-BC9B-2A3989A2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20" name="Picture 19" descr="Icon of three rectangles with a check mark at each end">
              <a:extLst>
                <a:ext uri="{FF2B5EF4-FFF2-40B4-BE49-F238E27FC236}">
                  <a16:creationId xmlns:a16="http://schemas.microsoft.com/office/drawing/2014/main" id="{EC4B451C-82BC-48FD-6728-C033F426F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7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dirty="0"/>
              <a:t>Examine the requirements to create a sensitivity label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E31889D-3442-4B70-B9A8-1943107CA0F8}"/>
              </a:ext>
            </a:extLst>
          </p:cNvPr>
          <p:cNvSpPr txBox="1">
            <a:spLocks/>
          </p:cNvSpPr>
          <p:nvPr/>
        </p:nvSpPr>
        <p:spPr>
          <a:xfrm>
            <a:off x="600059" y="1436688"/>
            <a:ext cx="4109101" cy="5307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Use sensitivity labels to protect your organization's data 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the labels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what each label can do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Publish the labels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Subscription and licensing requirements for sensitivity labels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Several different subscriptions support sensitivity labels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The licensing requirements for users depend on the features an organization uses</a:t>
            </a:r>
          </a:p>
        </p:txBody>
      </p:sp>
      <p:pic>
        <p:nvPicPr>
          <p:cNvPr id="2050" name="Picture 2" descr="Diagram showing workflow for sensitivity labels">
            <a:extLst>
              <a:ext uri="{FF2B5EF4-FFF2-40B4-BE49-F238E27FC236}">
                <a16:creationId xmlns:a16="http://schemas.microsoft.com/office/drawing/2014/main" id="{5968D185-3BED-4ECF-AD0B-984067C5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58" y="2055621"/>
            <a:ext cx="7055817" cy="398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DB0555-B31C-4244-AE22-F37E16F34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727" y="1436688"/>
            <a:ext cx="7346373" cy="530701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 anchor="b">
            <a:noAutofit/>
          </a:bodyPr>
          <a:lstStyle/>
          <a:p>
            <a:pPr algn="ctr"/>
            <a:br>
              <a:rPr lang="en-US" sz="1400" dirty="0"/>
            </a:b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6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sensitivity labels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A6CC72-7810-48AC-A5E7-9A1F1A398FEE}"/>
              </a:ext>
            </a:extLst>
          </p:cNvPr>
          <p:cNvSpPr txBox="1">
            <a:spLocks/>
          </p:cNvSpPr>
          <p:nvPr/>
        </p:nvSpPr>
        <p:spPr>
          <a:xfrm>
            <a:off x="600060" y="1362551"/>
            <a:ext cx="5206380" cy="554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To implement sensitivity labels, an organization must first create and configure the labels that it wants to make available for apps and other services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Once an organization has created its sensitivity labels, it must create one or more label policies</a:t>
            </a: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doing so, it will assign the appropriate sensitivity labels to each policy, and it will configure policy settings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An organization only requires multiple label policies if its users need different labels or different policy settings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</a:rPr>
              <a:t>As a best practice, organizations should have as few label policies as possible; in fact, it's not uncommon for an organization to have just one label policy for the entire company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41E7B-B658-4B6E-823F-A6FD3E68B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18237" y="1362551"/>
            <a:ext cx="5888053" cy="554016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 anchor="b">
            <a:noAutofit/>
          </a:bodyPr>
          <a:lstStyle/>
          <a:p>
            <a:pPr algn="ctr"/>
            <a:endParaRPr lang="en-US" sz="1400" dirty="0"/>
          </a:p>
        </p:txBody>
      </p:sp>
      <p:pic>
        <p:nvPicPr>
          <p:cNvPr id="6146" name="Picture 2" descr="Create a sensitivity label">
            <a:extLst>
              <a:ext uri="{FF2B5EF4-FFF2-40B4-BE49-F238E27FC236}">
                <a16:creationId xmlns:a16="http://schemas.microsoft.com/office/drawing/2014/main" id="{85A01D5F-2184-4F03-A6AE-FC4B48FF4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2"/>
          <a:stretch/>
        </p:blipFill>
        <p:spPr bwMode="auto">
          <a:xfrm>
            <a:off x="6438900" y="1541807"/>
            <a:ext cx="5407546" cy="51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sensitivity labels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F49007E-1824-4843-9BEC-EEB7302E0ECA}"/>
              </a:ext>
            </a:extLst>
          </p:cNvPr>
          <p:cNvSpPr txBox="1">
            <a:spLocks/>
          </p:cNvSpPr>
          <p:nvPr/>
        </p:nvSpPr>
        <p:spPr>
          <a:xfrm>
            <a:off x="600059" y="1107440"/>
            <a:ext cx="5394976" cy="575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Sensitivity labels are published by creating a label policy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default, tenants don't have any label policies; organizations must create them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label policy is published when you complete 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Create policy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wizard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make changes to a published policy, you just need to edit it; there's no specific publish or republish action for you to select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labels and label policy settings, allow 24 hours for the changes to propagate through the services before you troubleshoot labels and label policies for recent changes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0DC22-D3F5-4107-A856-D01AA633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1440" y="1107440"/>
            <a:ext cx="5699760" cy="5750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 anchor="b">
            <a:noAutofit/>
          </a:bodyPr>
          <a:lstStyle/>
          <a:p>
            <a:pPr algn="ctr"/>
            <a:endParaRPr lang="en-US" sz="1400" dirty="0"/>
          </a:p>
        </p:txBody>
      </p:sp>
      <p:pic>
        <p:nvPicPr>
          <p:cNvPr id="7170" name="Picture 2" descr="Publish labels">
            <a:extLst>
              <a:ext uri="{FF2B5EF4-FFF2-40B4-BE49-F238E27FC236}">
                <a16:creationId xmlns:a16="http://schemas.microsoft.com/office/drawing/2014/main" id="{CAA5F3C0-5A29-4E0E-9BEA-6B7A6C4E4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8277" y="1209522"/>
            <a:ext cx="5452109" cy="546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delete sensitivity labels</a:t>
            </a:r>
          </a:p>
        </p:txBody>
      </p:sp>
      <p:pic>
        <p:nvPicPr>
          <p:cNvPr id="2" name="Picture 1" descr="Icon of cylinder">
            <a:extLst>
              <a:ext uri="{FF2B5EF4-FFF2-40B4-BE49-F238E27FC236}">
                <a16:creationId xmlns:a16="http://schemas.microsoft.com/office/drawing/2014/main" id="{DB99A539-5016-4B58-A09C-20754C9F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788890"/>
            <a:ext cx="915924" cy="915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C3414-280D-42F9-929C-F04D22700A7F}"/>
              </a:ext>
            </a:extLst>
          </p:cNvPr>
          <p:cNvSpPr/>
          <p:nvPr/>
        </p:nvSpPr>
        <p:spPr>
          <a:xfrm>
            <a:off x="1809750" y="1296448"/>
            <a:ext cx="10026666" cy="1723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Removing a label from a label policy</a:t>
            </a:r>
          </a:p>
          <a:p>
            <a:pPr lvl="0" defTabSz="666750">
              <a:spcBef>
                <a:spcPts val="1200"/>
              </a:spcBef>
            </a:pPr>
            <a:r>
              <a:rPr lang="en-US" i="0" dirty="0">
                <a:solidFill>
                  <a:srgbClr val="171717"/>
                </a:solidFill>
                <a:effectLst/>
              </a:rPr>
              <a:t>When you remove a label from a label policy, the next time the label policy is refreshed, users no longer see that label to select in their Office app</a:t>
            </a:r>
          </a:p>
          <a:p>
            <a:pPr lvl="0" defTabSz="666750">
              <a:spcBef>
                <a:spcPts val="1200"/>
              </a:spcBef>
            </a:pPr>
            <a:r>
              <a:rPr lang="en-US" i="0" dirty="0">
                <a:solidFill>
                  <a:srgbClr val="171717"/>
                </a:solidFill>
                <a:effectLst/>
              </a:rPr>
              <a:t>For labels that are removed but have previously been applied to content, users who are using built-in labeling for Word, Excel, and PowerPoint still see the applied label name on the status bar </a:t>
            </a:r>
            <a:endParaRPr lang="en-US" kern="12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EAFDDE-CD42-4D6C-A3C7-2E15B08B4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09750" y="3375132"/>
            <a:ext cx="95809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lock pad ">
            <a:extLst>
              <a:ext uri="{FF2B5EF4-FFF2-40B4-BE49-F238E27FC236}">
                <a16:creationId xmlns:a16="http://schemas.microsoft.com/office/drawing/2014/main" id="{2DEC2DC3-E485-4663-83C6-0325317D3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4038044"/>
            <a:ext cx="915924" cy="915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B2891-B44B-4FBE-8951-9758756AB74A}"/>
              </a:ext>
            </a:extLst>
          </p:cNvPr>
          <p:cNvSpPr/>
          <p:nvPr/>
        </p:nvSpPr>
        <p:spPr>
          <a:xfrm>
            <a:off x="1809750" y="3686008"/>
            <a:ext cx="9711690" cy="243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</a:pPr>
            <a:r>
              <a:rPr lang="en-US" sz="2000" b="1" dirty="0">
                <a:solidFill>
                  <a:srgbClr val="171717"/>
                </a:solidFill>
                <a:latin typeface="Segoe UI" panose="020B0502040204020203" pitchFamily="34" charset="0"/>
              </a:rPr>
              <a:t>D</a:t>
            </a:r>
            <a:r>
              <a:rPr lang="en-US" sz="20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elete a label</a:t>
            </a:r>
          </a:p>
          <a:p>
            <a:pPr lvl="0" defTabSz="666750">
              <a:spcBef>
                <a:spcPts val="1200"/>
              </a:spcBef>
            </a:pPr>
            <a:r>
              <a:rPr lang="en-US" b="0" i="0" dirty="0">
                <a:solidFill>
                  <a:srgbClr val="171717"/>
                </a:solidFill>
                <a:effectLst/>
              </a:rPr>
              <a:t>If the label applied encryption, the underlying protection template is archived so that previously protected content can still be opened.</a:t>
            </a:r>
            <a:endParaRPr lang="en-US" b="1" dirty="0">
              <a:solidFill>
                <a:srgbClr val="171717"/>
              </a:solidFill>
            </a:endParaRPr>
          </a:p>
          <a:p>
            <a:pPr marL="0" lvl="1" defTabSz="666750">
              <a:spcBef>
                <a:spcPts val="1200"/>
              </a:spcBef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For desktop apps: </a:t>
            </a:r>
            <a:r>
              <a:rPr lang="en-US" b="0" i="0" dirty="0">
                <a:solidFill>
                  <a:srgbClr val="171717"/>
                </a:solidFill>
                <a:effectLst/>
              </a:rPr>
              <a:t>The label information in the metadata remains, but because a label ID to name mapping is no longer possible, users don't see the applied label name displayed.</a:t>
            </a:r>
          </a:p>
          <a:p>
            <a:pPr marL="0" lvl="1" defTabSz="666750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For Office on the web: </a:t>
            </a:r>
            <a:r>
              <a:rPr lang="en-US" dirty="0">
                <a:solidFill>
                  <a:schemeClr val="tx1"/>
                </a:solidFill>
              </a:rPr>
              <a:t>Users don't see the label name on the status bar or in the Sensitivity column. The label information in the metadata remains only if the label didn't apply encryption.</a:t>
            </a:r>
          </a:p>
        </p:txBody>
      </p:sp>
    </p:spTree>
    <p:extLst>
      <p:ext uri="{BB962C8B-B14F-4D97-AF65-F5344CB8AC3E}">
        <p14:creationId xmlns:p14="http://schemas.microsoft.com/office/powerpoint/2010/main" val="41856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DB5E-84D6-024A-6687-F505DDD82189}"/>
              </a:ext>
            </a:extLst>
          </p:cNvPr>
          <p:cNvSpPr/>
          <p:nvPr/>
        </p:nvSpPr>
        <p:spPr>
          <a:xfrm>
            <a:off x="1752600" y="2314911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Sensitivity label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6F8F2D-1EE1-385F-8E08-34356FAF8B01}"/>
              </a:ext>
            </a:extLst>
          </p:cNvPr>
          <p:cNvSpPr/>
          <p:nvPr/>
        </p:nvSpPr>
        <p:spPr>
          <a:xfrm>
            <a:off x="1759526" y="327157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Developing a data classification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F7136-13A3-FA7E-15BA-E82FBBA9B4A1}"/>
              </a:ext>
            </a:extLst>
          </p:cNvPr>
          <p:cNvSpPr/>
          <p:nvPr/>
        </p:nvSpPr>
        <p:spPr>
          <a:xfrm>
            <a:off x="1769686" y="424693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Creating and publishing sensitivity 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B680E-16FF-A1FF-D96A-E727F6043386}"/>
              </a:ext>
            </a:extLst>
          </p:cNvPr>
          <p:cNvSpPr/>
          <p:nvPr/>
        </p:nvSpPr>
        <p:spPr>
          <a:xfrm>
            <a:off x="1769686" y="5130850"/>
            <a:ext cx="49657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Removing and deleting sensitivity labels</a:t>
            </a:r>
          </a:p>
        </p:txBody>
      </p:sp>
      <p:grpSp>
        <p:nvGrpSpPr>
          <p:cNvPr id="15" name="Group 14" descr="Icon of three rectangles with a check mark at each end">
            <a:extLst>
              <a:ext uri="{FF2B5EF4-FFF2-40B4-BE49-F238E27FC236}">
                <a16:creationId xmlns:a16="http://schemas.microsoft.com/office/drawing/2014/main" id="{662B6BC7-92D2-CBE7-D632-59AA6A8ACF73}"/>
              </a:ext>
            </a:extLst>
          </p:cNvPr>
          <p:cNvGrpSpPr/>
          <p:nvPr/>
        </p:nvGrpSpPr>
        <p:grpSpPr>
          <a:xfrm>
            <a:off x="574651" y="2115111"/>
            <a:ext cx="731520" cy="731520"/>
            <a:chOff x="5004411" y="1017831"/>
            <a:chExt cx="780288" cy="781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0B4242-D434-D2C2-3071-1A71D1C5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18" name="Picture 17" descr="Icon of three rectangles with a check mark at each end">
              <a:extLst>
                <a:ext uri="{FF2B5EF4-FFF2-40B4-BE49-F238E27FC236}">
                  <a16:creationId xmlns:a16="http://schemas.microsoft.com/office/drawing/2014/main" id="{76D366B9-D5F8-42CC-C3A1-A5CBB96D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19" name="Group 18" descr="Icon of pencil with square behind it">
            <a:extLst>
              <a:ext uri="{FF2B5EF4-FFF2-40B4-BE49-F238E27FC236}">
                <a16:creationId xmlns:a16="http://schemas.microsoft.com/office/drawing/2014/main" id="{B331E95F-A497-9680-FECF-056235FD02DF}"/>
              </a:ext>
            </a:extLst>
          </p:cNvPr>
          <p:cNvGrpSpPr/>
          <p:nvPr/>
        </p:nvGrpSpPr>
        <p:grpSpPr>
          <a:xfrm>
            <a:off x="574651" y="3073997"/>
            <a:ext cx="731520" cy="731520"/>
            <a:chOff x="6390967" y="2031284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C846BC-D988-705F-4A02-3410437CD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0967" y="2031284"/>
              <a:ext cx="780288" cy="781812"/>
            </a:xfrm>
            <a:prstGeom prst="rect">
              <a:avLst/>
            </a:prstGeom>
          </p:spPr>
        </p:pic>
        <p:pic>
          <p:nvPicPr>
            <p:cNvPr id="21" name="Picture 20" descr="Icon of pencil with square behind it">
              <a:extLst>
                <a:ext uri="{FF2B5EF4-FFF2-40B4-BE49-F238E27FC236}">
                  <a16:creationId xmlns:a16="http://schemas.microsoft.com/office/drawing/2014/main" id="{05111D18-FA2E-309F-C6EA-5EE2FFC4E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3972" y="2165051"/>
              <a:ext cx="514279" cy="514279"/>
            </a:xfrm>
            <a:prstGeom prst="rect">
              <a:avLst/>
            </a:prstGeom>
          </p:spPr>
        </p:pic>
      </p:grpSp>
      <p:pic>
        <p:nvPicPr>
          <p:cNvPr id="23" name="Picture 22" descr="Icon of a book">
            <a:extLst>
              <a:ext uri="{FF2B5EF4-FFF2-40B4-BE49-F238E27FC236}">
                <a16:creationId xmlns:a16="http://schemas.microsoft.com/office/drawing/2014/main" id="{C7D4F6DF-27F1-19CE-ECEE-258BF28A3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59" y="4072526"/>
            <a:ext cx="731520" cy="731520"/>
          </a:xfrm>
          <a:prstGeom prst="rect">
            <a:avLst/>
          </a:prstGeom>
        </p:spPr>
      </p:pic>
      <p:grpSp>
        <p:nvGrpSpPr>
          <p:cNvPr id="24" name="Group 23" descr="Icon of two squares and two lines extended besides each square">
            <a:extLst>
              <a:ext uri="{FF2B5EF4-FFF2-40B4-BE49-F238E27FC236}">
                <a16:creationId xmlns:a16="http://schemas.microsoft.com/office/drawing/2014/main" id="{81EAB276-E583-3A03-AEBB-C07F69224FFF}"/>
              </a:ext>
            </a:extLst>
          </p:cNvPr>
          <p:cNvGrpSpPr/>
          <p:nvPr/>
        </p:nvGrpSpPr>
        <p:grpSpPr>
          <a:xfrm>
            <a:off x="544723" y="4939562"/>
            <a:ext cx="731520" cy="731520"/>
            <a:chOff x="869843" y="5071642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6B1BDC1-CC10-74AB-A051-7E07CA3B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43" y="5071642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two squares and two lines extended besides each square">
              <a:extLst>
                <a:ext uri="{FF2B5EF4-FFF2-40B4-BE49-F238E27FC236}">
                  <a16:creationId xmlns:a16="http://schemas.microsoft.com/office/drawing/2014/main" id="{CE0D2195-97D5-9504-A26F-D1565C810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6787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2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109464"/>
            <a:ext cx="9029648" cy="775597"/>
          </a:xfrm>
        </p:spPr>
        <p:txBody>
          <a:bodyPr/>
          <a:lstStyle/>
          <a:p>
            <a:r>
              <a:rPr lang="en-US" dirty="0"/>
              <a:t>Module 1: Implement data classification of sensitive information</a:t>
            </a:r>
          </a:p>
        </p:txBody>
      </p:sp>
      <p:pic>
        <p:nvPicPr>
          <p:cNvPr id="3" name="Picture 2" descr="Icon of envelope">
            <a:extLst>
              <a:ext uri="{FF2B5EF4-FFF2-40B4-BE49-F238E27FC236}">
                <a16:creationId xmlns:a16="http://schemas.microsoft.com/office/drawing/2014/main" id="{A9AE92C7-6DFC-471F-AD7B-1964C3D5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065" y="3012144"/>
            <a:ext cx="970235" cy="9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68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03363"/>
            <a:ext cx="9029648" cy="387798"/>
          </a:xfrm>
        </p:spPr>
        <p:txBody>
          <a:bodyPr/>
          <a:lstStyle/>
          <a:p>
            <a:r>
              <a:rPr lang="en-US" dirty="0"/>
              <a:t>Lab 6 – Implement information protection</a:t>
            </a:r>
          </a:p>
        </p:txBody>
      </p:sp>
      <p:pic>
        <p:nvPicPr>
          <p:cNvPr id="3" name="Picture 2" descr="Icon of bulb">
            <a:extLst>
              <a:ext uri="{FF2B5EF4-FFF2-40B4-BE49-F238E27FC236}">
                <a16:creationId xmlns:a16="http://schemas.microsoft.com/office/drawing/2014/main" id="{6EC22BBE-4C8B-44BC-8529-91BEEC4A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22" y="3030900"/>
            <a:ext cx="932723" cy="9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131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5788" y="507446"/>
            <a:ext cx="11239464" cy="439465"/>
          </a:xfrm>
        </p:spPr>
        <p:txBody>
          <a:bodyPr/>
          <a:lstStyle/>
          <a:p>
            <a:r>
              <a:rPr lang="en-US"/>
              <a:t>Lab exercises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35F44-7B54-4A78-A486-1128C238B830}"/>
              </a:ext>
            </a:extLst>
          </p:cNvPr>
          <p:cNvSpPr txBox="1"/>
          <p:nvPr/>
        </p:nvSpPr>
        <p:spPr>
          <a:xfrm>
            <a:off x="585788" y="1347908"/>
            <a:ext cx="932169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Exercise 1: </a:t>
            </a:r>
            <a:r>
              <a:rPr lang="en-US" sz="2400" b="1" i="0" dirty="0">
                <a:solidFill>
                  <a:srgbClr val="24292E"/>
                </a:solidFill>
                <a:effectLst/>
                <a:latin typeface="-apple-system"/>
              </a:rPr>
              <a:t>Implement Sensitivity labels</a:t>
            </a:r>
            <a:endParaRPr lang="en-US" sz="2400" dirty="0">
              <a:solidFill>
                <a:srgbClr val="1A1A1A"/>
              </a:solidFill>
              <a:latin typeface="Segoe UI Semi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7CC949-AA68-450B-A101-30FFCFC21E2A}"/>
              </a:ext>
            </a:extLst>
          </p:cNvPr>
          <p:cNvSpPr/>
          <p:nvPr/>
        </p:nvSpPr>
        <p:spPr bwMode="auto">
          <a:xfrm>
            <a:off x="4456461" y="2029761"/>
            <a:ext cx="2716016" cy="14675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1</a:t>
            </a:r>
          </a:p>
          <a:p>
            <a:pPr algn="l"/>
            <a:r>
              <a:rPr lang="en-US" i="0" dirty="0">
                <a:solidFill>
                  <a:srgbClr val="24292E"/>
                </a:solidFill>
                <a:effectLst/>
              </a:rPr>
              <a:t>Install the Azure Information Protection Unified Labeling client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2E4C16-B3D0-4A1C-A768-BE82B0210CB7}"/>
              </a:ext>
            </a:extLst>
          </p:cNvPr>
          <p:cNvSpPr/>
          <p:nvPr/>
        </p:nvSpPr>
        <p:spPr bwMode="auto">
          <a:xfrm>
            <a:off x="7308206" y="2029761"/>
            <a:ext cx="2716016" cy="14675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2</a:t>
            </a:r>
          </a:p>
          <a:p>
            <a:pPr lvl="0" defTabSz="932742">
              <a:spcAft>
                <a:spcPts val="1200"/>
              </a:spcAft>
              <a:defRPr/>
            </a:pPr>
            <a:r>
              <a:rPr lang="en-US" dirty="0">
                <a:solidFill>
                  <a:srgbClr val="1A1A1A"/>
                </a:solidFill>
              </a:rPr>
              <a:t>Create a sensitivity label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4A784-0E18-4198-B7EA-EF68D5E7F77E}"/>
              </a:ext>
            </a:extLst>
          </p:cNvPr>
          <p:cNvSpPr/>
          <p:nvPr/>
        </p:nvSpPr>
        <p:spPr bwMode="auto">
          <a:xfrm>
            <a:off x="4457287" y="5402360"/>
            <a:ext cx="2716016" cy="1486356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3</a:t>
            </a:r>
          </a:p>
          <a:p>
            <a:pPr algn="l"/>
            <a:r>
              <a:rPr lang="en-US" i="0" dirty="0">
                <a:solidFill>
                  <a:srgbClr val="24292E"/>
                </a:solidFill>
                <a:effectLst/>
              </a:rPr>
              <a:t>Assign your Sensitivity Label to a document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BDB59D-1520-4F25-9E92-1F36E6D5A92C}"/>
              </a:ext>
            </a:extLst>
          </p:cNvPr>
          <p:cNvSpPr/>
          <p:nvPr/>
        </p:nvSpPr>
        <p:spPr bwMode="auto">
          <a:xfrm>
            <a:off x="3437533" y="3698305"/>
            <a:ext cx="7883523" cy="14675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i="0" dirty="0">
                <a:solidFill>
                  <a:srgbClr val="24292E"/>
                </a:solidFill>
                <a:effectLst/>
                <a:latin typeface="-apple-system"/>
              </a:rPr>
              <a:t>After finishing Task 2, you must wait at least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24 hours </a:t>
            </a:r>
            <a:r>
              <a:rPr lang="en-US" sz="2000" i="0" dirty="0">
                <a:solidFill>
                  <a:srgbClr val="24292E"/>
                </a:solidFill>
                <a:effectLst/>
                <a:latin typeface="-apple-system"/>
              </a:rPr>
              <a:t>before you can perform Tasks 3 and 4. This is the time needed fo</a:t>
            </a:r>
            <a:r>
              <a:rPr lang="en-US" sz="2000" dirty="0">
                <a:solidFill>
                  <a:srgbClr val="24292E"/>
                </a:solidFill>
                <a:latin typeface="-apple-system"/>
              </a:rPr>
              <a:t>r the new sensitivity label and the updated default policy to propagate through the system.</a:t>
            </a:r>
            <a:r>
              <a:rPr lang="en-US" sz="2000" b="1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pPr algn="ctr" fontAlgn="base"/>
            <a:r>
              <a:rPr lang="en-US" sz="2000" b="1" dirty="0">
                <a:solidFill>
                  <a:schemeClr val="accent1"/>
                </a:solidFill>
                <a:latin typeface="-apple-system"/>
              </a:rPr>
              <a:t>After finishing Task 2, proceed to the next module.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68526600-4999-4B90-BE28-E77FA2B27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36066" y="3624694"/>
            <a:ext cx="1629793" cy="16297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C8AAFA-C755-4625-B472-A955A0FA65A0}"/>
              </a:ext>
            </a:extLst>
          </p:cNvPr>
          <p:cNvSpPr/>
          <p:nvPr/>
        </p:nvSpPr>
        <p:spPr bwMode="auto">
          <a:xfrm>
            <a:off x="7321460" y="5402432"/>
            <a:ext cx="2716016" cy="146750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Task 4</a:t>
            </a:r>
          </a:p>
          <a:p>
            <a:pPr algn="l"/>
            <a:r>
              <a:rPr lang="en-US" i="0" dirty="0">
                <a:solidFill>
                  <a:srgbClr val="24292E"/>
                </a:solidFill>
                <a:effectLst/>
              </a:rPr>
              <a:t>Verify your Sensitivity Label policy</a:t>
            </a:r>
          </a:p>
        </p:txBody>
      </p:sp>
    </p:spTree>
    <p:extLst>
      <p:ext uri="{BB962C8B-B14F-4D97-AF65-F5344CB8AC3E}">
        <p14:creationId xmlns:p14="http://schemas.microsoft.com/office/powerpoint/2010/main" val="3690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Learning Path review</a:t>
            </a:r>
          </a:p>
        </p:txBody>
      </p:sp>
      <p:pic>
        <p:nvPicPr>
          <p:cNvPr id="4" name="Picture 3" descr="Icon of chat bubble">
            <a:extLst>
              <a:ext uri="{FF2B5EF4-FFF2-40B4-BE49-F238E27FC236}">
                <a16:creationId xmlns:a16="http://schemas.microsoft.com/office/drawing/2014/main" id="{D8F75398-E8EF-4C45-B56F-BF21F966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753" y="2893845"/>
            <a:ext cx="1206834" cy="12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70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Learning Path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4FD73-2437-4D90-917B-F4F13C4110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950856" y="3053465"/>
            <a:ext cx="5888664" cy="2154436"/>
          </a:xfrm>
          <a:prstGeom prst="rect">
            <a:avLst/>
          </a:prstGeom>
          <a:noFill/>
          <a:ln w="6350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400"/>
              </a:spcBef>
            </a:pPr>
            <a:r>
              <a:rPr lang="en-US" sz="2400" dirty="0"/>
              <a:t>What are your key takeaways from this learning path, and why?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What are the key features discussed in this learning path that you foresee implementing at your organization?</a:t>
            </a:r>
          </a:p>
        </p:txBody>
      </p:sp>
      <p:pic>
        <p:nvPicPr>
          <p:cNvPr id="2" name="Picture 1" descr="Icon of a chat bubble">
            <a:extLst>
              <a:ext uri="{FF2B5EF4-FFF2-40B4-BE49-F238E27FC236}">
                <a16:creationId xmlns:a16="http://schemas.microsoft.com/office/drawing/2014/main" id="{8A8014DF-F164-4621-A7B9-5801DA79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6" y="1954747"/>
            <a:ext cx="915924" cy="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99C4-FB03-4E63-8A15-D2AFB2BA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E31D1-85FD-4092-8CA5-369E936ADEAE}"/>
              </a:ext>
            </a:extLst>
          </p:cNvPr>
          <p:cNvSpPr/>
          <p:nvPr/>
        </p:nvSpPr>
        <p:spPr>
          <a:xfrm>
            <a:off x="569279" y="1285587"/>
            <a:ext cx="6257941" cy="181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Data classification is a means of protecting an organization's data from unauthorized disclosure, alteration, or destruction based on how sensitive or impactful it is</a:t>
            </a:r>
          </a:p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endParaRPr lang="en-US" sz="800" kern="1200" dirty="0">
              <a:solidFill>
                <a:schemeClr val="accent1"/>
              </a:solidFill>
              <a:latin typeface="+mj-lt"/>
            </a:endParaRPr>
          </a:p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This module examines:</a:t>
            </a:r>
            <a:endParaRPr lang="en-US" sz="2000" kern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4469ED-1DA7-4670-AF3E-995711AB7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3955445"/>
            <a:ext cx="5003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7D3E7F9-450B-4910-B0E9-BC787D3137C8}"/>
              </a:ext>
            </a:extLst>
          </p:cNvPr>
          <p:cNvSpPr/>
          <p:nvPr/>
        </p:nvSpPr>
        <p:spPr>
          <a:xfrm>
            <a:off x="1676400" y="3350142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Data classification in Microsoft 365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5BBFD-1F18-147E-6364-08C4BCE6FFB6}"/>
              </a:ext>
            </a:extLst>
          </p:cNvPr>
          <p:cNvSpPr/>
          <p:nvPr/>
        </p:nvSpPr>
        <p:spPr>
          <a:xfrm>
            <a:off x="1681658" y="4196221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Trainable classifiers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5DEE-EF0E-F854-4EEF-276547E3D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168" y="4791018"/>
            <a:ext cx="5003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05F5D-42CE-448E-D18B-CB3C70C61EB6}"/>
              </a:ext>
            </a:extLst>
          </p:cNvPr>
          <p:cNvSpPr/>
          <p:nvPr/>
        </p:nvSpPr>
        <p:spPr>
          <a:xfrm>
            <a:off x="1686913" y="5010769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Viewing sensitive data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A01FB-F76E-7557-726E-C55A59B7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6913" y="5616079"/>
            <a:ext cx="5003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A277F0-F660-1553-8594-85980140ABE2}"/>
              </a:ext>
            </a:extLst>
          </p:cNvPr>
          <p:cNvSpPr/>
          <p:nvPr/>
        </p:nvSpPr>
        <p:spPr>
          <a:xfrm>
            <a:off x="1681662" y="5888383"/>
            <a:ext cx="4800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 dirty="0">
                <a:solidFill>
                  <a:schemeClr val="tx1"/>
                </a:solidFill>
              </a:rPr>
              <a:t>Document fingerprinting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grpSp>
        <p:nvGrpSpPr>
          <p:cNvPr id="19" name="Group 18" descr="Icon if a screen with a shield in front">
            <a:extLst>
              <a:ext uri="{FF2B5EF4-FFF2-40B4-BE49-F238E27FC236}">
                <a16:creationId xmlns:a16="http://schemas.microsoft.com/office/drawing/2014/main" id="{D320ECCE-BF93-F6E3-A2FC-C4205635EA70}"/>
              </a:ext>
            </a:extLst>
          </p:cNvPr>
          <p:cNvGrpSpPr/>
          <p:nvPr/>
        </p:nvGrpSpPr>
        <p:grpSpPr>
          <a:xfrm>
            <a:off x="628105" y="4822568"/>
            <a:ext cx="731520" cy="731520"/>
            <a:chOff x="869843" y="1017831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36FA88-92BA-FA9C-2F6C-75993F82B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43" y="1017831"/>
              <a:ext cx="780288" cy="781812"/>
            </a:xfrm>
            <a:prstGeom prst="rect">
              <a:avLst/>
            </a:prstGeom>
          </p:spPr>
        </p:pic>
        <p:pic>
          <p:nvPicPr>
            <p:cNvPr id="21" name="Picture 20" descr="Icon if a screen with a shield in front">
              <a:extLst>
                <a:ext uri="{FF2B5EF4-FFF2-40B4-BE49-F238E27FC236}">
                  <a16:creationId xmlns:a16="http://schemas.microsoft.com/office/drawing/2014/main" id="{46A04889-ED77-CE1A-5A12-905C8CBD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787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2" name="Group 21" descr="Icon of document with a scale on the right">
            <a:extLst>
              <a:ext uri="{FF2B5EF4-FFF2-40B4-BE49-F238E27FC236}">
                <a16:creationId xmlns:a16="http://schemas.microsoft.com/office/drawing/2014/main" id="{910363F8-CB66-05BA-7A10-DF6817C25166}"/>
              </a:ext>
            </a:extLst>
          </p:cNvPr>
          <p:cNvGrpSpPr/>
          <p:nvPr/>
        </p:nvGrpSpPr>
        <p:grpSpPr>
          <a:xfrm>
            <a:off x="638615" y="3176909"/>
            <a:ext cx="731520" cy="731520"/>
            <a:chOff x="853095" y="2031284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B9A36DD-3588-4678-F027-F68AF5376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2031284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document with a scale on the right">
              <a:extLst>
                <a:ext uri="{FF2B5EF4-FFF2-40B4-BE49-F238E27FC236}">
                  <a16:creationId xmlns:a16="http://schemas.microsoft.com/office/drawing/2014/main" id="{5C7FB217-00A2-849D-D58B-0B9A8516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39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25" name="Group 24" descr="Icon of a monitor, cell phone, and tablet with a check mark on top">
            <a:extLst>
              <a:ext uri="{FF2B5EF4-FFF2-40B4-BE49-F238E27FC236}">
                <a16:creationId xmlns:a16="http://schemas.microsoft.com/office/drawing/2014/main" id="{19E0E792-612E-2A78-A778-5401726E6791}"/>
              </a:ext>
            </a:extLst>
          </p:cNvPr>
          <p:cNvGrpSpPr/>
          <p:nvPr/>
        </p:nvGrpSpPr>
        <p:grpSpPr>
          <a:xfrm>
            <a:off x="628106" y="3989080"/>
            <a:ext cx="731520" cy="731520"/>
            <a:chOff x="853095" y="5071642"/>
            <a:chExt cx="780288" cy="78181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631BD1-DE35-B8EB-3852-6DFA0FAAB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5071642"/>
              <a:ext cx="780288" cy="781812"/>
            </a:xfrm>
            <a:prstGeom prst="rect">
              <a:avLst/>
            </a:prstGeom>
          </p:spPr>
        </p:pic>
        <p:pic>
          <p:nvPicPr>
            <p:cNvPr id="28" name="Picture 27" descr="Icon of a monitor, cell phone, and tablet with a check mark on top">
              <a:extLst>
                <a:ext uri="{FF2B5EF4-FFF2-40B4-BE49-F238E27FC236}">
                  <a16:creationId xmlns:a16="http://schemas.microsoft.com/office/drawing/2014/main" id="{D044572E-F3FF-4867-64F0-484011848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039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29" name="Group 28" descr="Icon of fingerprint">
            <a:extLst>
              <a:ext uri="{FF2B5EF4-FFF2-40B4-BE49-F238E27FC236}">
                <a16:creationId xmlns:a16="http://schemas.microsoft.com/office/drawing/2014/main" id="{53DF2E72-B315-AC11-4563-653CF328A6CD}"/>
              </a:ext>
            </a:extLst>
          </p:cNvPr>
          <p:cNvGrpSpPr/>
          <p:nvPr/>
        </p:nvGrpSpPr>
        <p:grpSpPr>
          <a:xfrm>
            <a:off x="600899" y="5697405"/>
            <a:ext cx="731520" cy="731520"/>
            <a:chOff x="853095" y="1017831"/>
            <a:chExt cx="780288" cy="78181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7D2E013-2859-78CD-B731-EE4FB8D1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1017831"/>
              <a:ext cx="780288" cy="781812"/>
            </a:xfrm>
            <a:prstGeom prst="rect">
              <a:avLst/>
            </a:prstGeom>
          </p:spPr>
        </p:pic>
        <p:pic>
          <p:nvPicPr>
            <p:cNvPr id="31" name="Picture 30" descr="Icon of fingerprint">
              <a:extLst>
                <a:ext uri="{FF2B5EF4-FFF2-40B4-BE49-F238E27FC236}">
                  <a16:creationId xmlns:a16="http://schemas.microsoft.com/office/drawing/2014/main" id="{C331241D-3F32-4D37-87A3-1AB7E739B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039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classification of sensitive information</a:t>
            </a:r>
          </a:p>
        </p:txBody>
      </p:sp>
      <p:pic>
        <p:nvPicPr>
          <p:cNvPr id="47" name="Picture 46" descr="Icon of a person and folder">
            <a:extLst>
              <a:ext uri="{FF2B5EF4-FFF2-40B4-BE49-F238E27FC236}">
                <a16:creationId xmlns:a16="http://schemas.microsoft.com/office/drawing/2014/main" id="{7CDA44F4-1C66-408D-ABBB-74D02428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" y="1374743"/>
            <a:ext cx="731520" cy="7315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155D9A-2BC5-4C85-AC3A-0C9025FB1DB7}"/>
              </a:ext>
            </a:extLst>
          </p:cNvPr>
          <p:cNvSpPr/>
          <p:nvPr/>
        </p:nvSpPr>
        <p:spPr>
          <a:xfrm>
            <a:off x="1688068" y="1415856"/>
            <a:ext cx="1018063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buNone/>
            </a:pPr>
            <a:r>
              <a:rPr lang="en-US" kern="1200" baseline="0" dirty="0">
                <a:solidFill>
                  <a:schemeClr val="tx1"/>
                </a:solidFill>
              </a:rPr>
              <a:t>Data classification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describes the process of identifying, categorizing, and protecting content according to its sensitivity or impact level</a:t>
            </a:r>
            <a:endParaRPr lang="en-US" kern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7578D6-C9A1-477E-B2B2-CF30F0A7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2179556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Icon of a wrench">
            <a:extLst>
              <a:ext uri="{FF2B5EF4-FFF2-40B4-BE49-F238E27FC236}">
                <a16:creationId xmlns:a16="http://schemas.microsoft.com/office/drawing/2014/main" id="{D026D14C-C594-4C5F-A983-93E4EF2D4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5" y="2423451"/>
            <a:ext cx="731520" cy="731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6CCDB6-4FF2-4E1D-8A47-CBC72C7C9DCB}"/>
              </a:ext>
            </a:extLst>
          </p:cNvPr>
          <p:cNvSpPr/>
          <p:nvPr/>
        </p:nvSpPr>
        <p:spPr>
          <a:xfrm>
            <a:off x="1688068" y="2327538"/>
            <a:ext cx="1018063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 baseline="0" dirty="0">
                <a:solidFill>
                  <a:schemeClr val="tx1"/>
                </a:solidFill>
              </a:rPr>
              <a:t>Data is classified in an organization in many ways, including:</a:t>
            </a:r>
          </a:p>
          <a:p>
            <a:pPr lvl="0" algn="l" defTabSz="666750">
              <a:spcBef>
                <a:spcPct val="0"/>
              </a:spcBef>
              <a:spcAft>
                <a:spcPts val="600"/>
              </a:spcAft>
            </a:pPr>
            <a:r>
              <a:rPr lang="en-US" sz="1600" kern="1200" baseline="0" dirty="0">
                <a:solidFill>
                  <a:schemeClr val="tx1"/>
                </a:solidFill>
              </a:rPr>
              <a:t>Sensitivity labels		Sensitive information types</a:t>
            </a:r>
          </a:p>
          <a:p>
            <a:pPr lvl="0" algn="l" defTabSz="666750">
              <a:spcBef>
                <a:spcPct val="0"/>
              </a:spcBef>
              <a:spcAft>
                <a:spcPts val="600"/>
              </a:spcAft>
            </a:pPr>
            <a:r>
              <a:rPr lang="en-US" sz="1600" kern="1200" baseline="0" dirty="0">
                <a:solidFill>
                  <a:schemeClr val="tx1"/>
                </a:solidFill>
              </a:rPr>
              <a:t>Retention labels		Trainable classifiers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AEF29-D712-4958-90FE-4150B2A163BB}"/>
              </a:ext>
            </a:extLst>
          </p:cNvPr>
          <p:cNvSpPr/>
          <p:nvPr/>
        </p:nvSpPr>
        <p:spPr>
          <a:xfrm>
            <a:off x="1688068" y="3593577"/>
            <a:ext cx="10180638" cy="87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ts val="600"/>
              </a:spcAft>
              <a:buNone/>
            </a:pPr>
            <a:r>
              <a:rPr lang="en-US" kern="1200" baseline="0" dirty="0">
                <a:solidFill>
                  <a:schemeClr val="tx1"/>
                </a:solidFill>
              </a:rPr>
              <a:t>Data classification frameworks are typically comprised of three to five classification levels. Two types of examples include:</a:t>
            </a:r>
          </a:p>
          <a:p>
            <a:pPr marL="0" lvl="0" indent="0" algn="l" defTabSz="666750">
              <a:spcBef>
                <a:spcPct val="0"/>
              </a:spcBef>
              <a:spcAft>
                <a:spcPts val="600"/>
              </a:spcAft>
              <a:buNone/>
            </a:pPr>
            <a:endParaRPr lang="en-US" sz="1600" kern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A6312-53CE-F2FF-9312-C86101ADF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400" y="3428211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8A1567-C743-2477-8062-7BB4728B2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98137"/>
              </p:ext>
            </p:extLst>
          </p:nvPr>
        </p:nvGraphicFramePr>
        <p:xfrm>
          <a:off x="3065930" y="4241167"/>
          <a:ext cx="5884432" cy="178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99">
                  <a:extLst>
                    <a:ext uri="{9D8B030D-6E8A-4147-A177-3AD203B41FA5}">
                      <a16:colId xmlns:a16="http://schemas.microsoft.com/office/drawing/2014/main" val="650137072"/>
                    </a:ext>
                  </a:extLst>
                </a:gridCol>
                <a:gridCol w="3342633">
                  <a:extLst>
                    <a:ext uri="{9D8B030D-6E8A-4147-A177-3AD203B41FA5}">
                      <a16:colId xmlns:a16="http://schemas.microsoft.com/office/drawing/2014/main" val="3021553845"/>
                    </a:ext>
                  </a:extLst>
                </a:gridCol>
              </a:tblGrid>
              <a:tr h="357815">
                <a:tc>
                  <a:txBody>
                    <a:bodyPr/>
                    <a:lstStyle/>
                    <a:p>
                      <a:r>
                        <a:rPr lang="en-US" sz="1600" dirty="0"/>
                        <a:t>Example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11365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Restricted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99698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Unrestricted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37479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Confidential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Consumer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1153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Highly Confidential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0622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13B71-B122-72E0-D698-07D594D8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8192" y="6173204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865DBA-B6C8-B5EE-7170-3F05E5BA51DA}"/>
              </a:ext>
            </a:extLst>
          </p:cNvPr>
          <p:cNvSpPr/>
          <p:nvPr/>
        </p:nvSpPr>
        <p:spPr>
          <a:xfrm>
            <a:off x="1689861" y="6344643"/>
            <a:ext cx="10180638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666750">
              <a:spcBef>
                <a:spcPct val="0"/>
              </a:spcBef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To protect content, data classification frameworks define the controls that should be in place for each data classification level</a:t>
            </a:r>
            <a:endParaRPr lang="en-US" kern="1200" dirty="0">
              <a:solidFill>
                <a:schemeClr val="tx1"/>
              </a:solidFill>
            </a:endParaRPr>
          </a:p>
        </p:txBody>
      </p:sp>
      <p:grpSp>
        <p:nvGrpSpPr>
          <p:cNvPr id="10" name="Group 9" descr="Icon of three tilted squares arranged on top of each other">
            <a:extLst>
              <a:ext uri="{FF2B5EF4-FFF2-40B4-BE49-F238E27FC236}">
                <a16:creationId xmlns:a16="http://schemas.microsoft.com/office/drawing/2014/main" id="{96F373CB-956F-CE39-5077-86283B57A6BE}"/>
              </a:ext>
            </a:extLst>
          </p:cNvPr>
          <p:cNvGrpSpPr/>
          <p:nvPr/>
        </p:nvGrpSpPr>
        <p:grpSpPr>
          <a:xfrm>
            <a:off x="539999" y="4748915"/>
            <a:ext cx="731520" cy="731520"/>
            <a:chOff x="5004411" y="5071642"/>
            <a:chExt cx="780288" cy="7818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E0E589-74E2-C72C-FD88-898EF26D6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4411" y="5071642"/>
              <a:ext cx="780288" cy="781812"/>
            </a:xfrm>
            <a:prstGeom prst="rect">
              <a:avLst/>
            </a:prstGeom>
          </p:spPr>
        </p:pic>
        <p:pic>
          <p:nvPicPr>
            <p:cNvPr id="12" name="Picture 11" descr="Icon of three tilted squares arranged on top of each other">
              <a:extLst>
                <a:ext uri="{FF2B5EF4-FFF2-40B4-BE49-F238E27FC236}">
                  <a16:creationId xmlns:a16="http://schemas.microsoft.com/office/drawing/2014/main" id="{122F9E36-91AF-F7F3-0EC2-BD5D73CDC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1355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13" name="Group 12" descr="Icon of a document ">
            <a:extLst>
              <a:ext uri="{FF2B5EF4-FFF2-40B4-BE49-F238E27FC236}">
                <a16:creationId xmlns:a16="http://schemas.microsoft.com/office/drawing/2014/main" id="{64901A9F-76A2-D948-6308-226FA4AC4873}"/>
              </a:ext>
            </a:extLst>
          </p:cNvPr>
          <p:cNvGrpSpPr/>
          <p:nvPr/>
        </p:nvGrpSpPr>
        <p:grpSpPr>
          <a:xfrm>
            <a:off x="536516" y="6209728"/>
            <a:ext cx="731520" cy="731520"/>
            <a:chOff x="2246987" y="4058190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58D857-A723-E8E6-07AE-715E3CD4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6987" y="4058190"/>
              <a:ext cx="780288" cy="781812"/>
            </a:xfrm>
            <a:prstGeom prst="rect">
              <a:avLst/>
            </a:prstGeom>
          </p:spPr>
        </p:pic>
        <p:pic>
          <p:nvPicPr>
            <p:cNvPr id="15" name="Picture 14" descr="Icon of a document ">
              <a:extLst>
                <a:ext uri="{FF2B5EF4-FFF2-40B4-BE49-F238E27FC236}">
                  <a16:creationId xmlns:a16="http://schemas.microsoft.com/office/drawing/2014/main" id="{ECA42A42-233F-B866-A0D0-91E0ECDA1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3931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1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dirty="0"/>
              <a:t>Implement data classification in Microsoft 365</a:t>
            </a:r>
          </a:p>
        </p:txBody>
      </p:sp>
      <p:pic>
        <p:nvPicPr>
          <p:cNvPr id="42" name="Picture 41" descr="Icon of four arrows pointing opposite directions">
            <a:extLst>
              <a:ext uri="{FF2B5EF4-FFF2-40B4-BE49-F238E27FC236}">
                <a16:creationId xmlns:a16="http://schemas.microsoft.com/office/drawing/2014/main" id="{2012B376-6902-40EB-8B87-C4C454A1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479359"/>
            <a:ext cx="824484" cy="824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E2F20A-3D23-4BF1-9FAF-8F66E0710B05}"/>
              </a:ext>
            </a:extLst>
          </p:cNvPr>
          <p:cNvSpPr/>
          <p:nvPr/>
        </p:nvSpPr>
        <p:spPr>
          <a:xfrm>
            <a:off x="1676399" y="1476245"/>
            <a:ext cx="10160017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The data classification features in Microsoft 365 help an organization gain insight into what's being classified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E952E-99A7-413E-93CD-E3359BF76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2291175"/>
            <a:ext cx="10223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hand with a ring on the tip of finger and a rectangle behind it">
            <a:extLst>
              <a:ext uri="{FF2B5EF4-FFF2-40B4-BE49-F238E27FC236}">
                <a16:creationId xmlns:a16="http://schemas.microsoft.com/office/drawing/2014/main" id="{FDF21729-00B3-49EF-B279-398E1273A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687300"/>
            <a:ext cx="824484" cy="8244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3EF0B7-664B-486D-8880-8C544B524792}"/>
              </a:ext>
            </a:extLst>
          </p:cNvPr>
          <p:cNvSpPr/>
          <p:nvPr/>
        </p:nvSpPr>
        <p:spPr>
          <a:xfrm>
            <a:off x="1676399" y="2456812"/>
            <a:ext cx="10160017" cy="1651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Data classification in Microsoft 365 scans an organization's sensitive content and labeled content before the organization creates any policies</a:t>
            </a:r>
          </a:p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This process is called zero change management</a:t>
            </a:r>
          </a:p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It enables an organization to see the effect that all the retention and sensitivity labels are having in its environment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B96D08-4166-4832-8483-E3BCDECE3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4392006"/>
            <a:ext cx="10223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C073F5-4ACE-4C29-9052-8D66EAD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6399" y="5335997"/>
            <a:ext cx="10223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rectangle enclosed in a frame">
            <a:extLst>
              <a:ext uri="{FF2B5EF4-FFF2-40B4-BE49-F238E27FC236}">
                <a16:creationId xmlns:a16="http://schemas.microsoft.com/office/drawing/2014/main" id="{20DB202E-2014-4BAC-9A46-576D6119C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59" y="5536561"/>
            <a:ext cx="824484" cy="8244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094087-5877-461E-9528-77E31BFF1B9D}"/>
              </a:ext>
            </a:extLst>
          </p:cNvPr>
          <p:cNvSpPr/>
          <p:nvPr/>
        </p:nvSpPr>
        <p:spPr>
          <a:xfrm>
            <a:off x="1676399" y="5536976"/>
            <a:ext cx="10458227" cy="1277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In Microsoft 365, visibility into tagged content is provided on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Data classification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page in the Microsoft Purview compliance portal</a:t>
            </a:r>
          </a:p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This information enables administrators to discover, classify, review, and monitor their data in accordance with their data classification framework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0D746-0C03-7421-A540-9D292BB67A7D}"/>
              </a:ext>
            </a:extLst>
          </p:cNvPr>
          <p:cNvSpPr/>
          <p:nvPr/>
        </p:nvSpPr>
        <p:spPr>
          <a:xfrm>
            <a:off x="1678191" y="4576236"/>
            <a:ext cx="10327343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Sensitivity labels can help an organization protect its data by enforcing various protections, such as encryption and content marking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 descr="Icon of two screens with a check mark on the first screen">
            <a:extLst>
              <a:ext uri="{FF2B5EF4-FFF2-40B4-BE49-F238E27FC236}">
                <a16:creationId xmlns:a16="http://schemas.microsoft.com/office/drawing/2014/main" id="{6CDFFCE4-762D-C4FB-B74D-4E0469E53A34}"/>
              </a:ext>
            </a:extLst>
          </p:cNvPr>
          <p:cNvGrpSpPr/>
          <p:nvPr/>
        </p:nvGrpSpPr>
        <p:grpSpPr>
          <a:xfrm>
            <a:off x="609760" y="4501487"/>
            <a:ext cx="780288" cy="781812"/>
            <a:chOff x="9134167" y="5071642"/>
            <a:chExt cx="780288" cy="781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3882D9-A14D-70C1-4750-8D030BC4A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4167" y="5071642"/>
              <a:ext cx="780288" cy="781812"/>
            </a:xfrm>
            <a:prstGeom prst="rect">
              <a:avLst/>
            </a:prstGeom>
          </p:spPr>
        </p:pic>
        <p:pic>
          <p:nvPicPr>
            <p:cNvPr id="10" name="Picture 9" descr="Icon of two screens with a check mark on the first screen">
              <a:extLst>
                <a:ext uri="{FF2B5EF4-FFF2-40B4-BE49-F238E27FC236}">
                  <a16:creationId xmlns:a16="http://schemas.microsoft.com/office/drawing/2014/main" id="{B6849A4C-7BA2-6A2F-DB02-74A46B273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8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trainable classifiers</a:t>
            </a:r>
          </a:p>
        </p:txBody>
      </p:sp>
      <p:pic>
        <p:nvPicPr>
          <p:cNvPr id="2" name="Picture 1" descr="Icon of a book">
            <a:extLst>
              <a:ext uri="{FF2B5EF4-FFF2-40B4-BE49-F238E27FC236}">
                <a16:creationId xmlns:a16="http://schemas.microsoft.com/office/drawing/2014/main" id="{BE5B4C4C-3086-48CE-8107-DBB2D14E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408101"/>
            <a:ext cx="731520" cy="731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161169-4A23-4A46-AE14-B0158C35201F}"/>
              </a:ext>
            </a:extLst>
          </p:cNvPr>
          <p:cNvSpPr/>
          <p:nvPr/>
        </p:nvSpPr>
        <p:spPr>
          <a:xfrm>
            <a:off x="1714500" y="3893634"/>
            <a:ext cx="9772650" cy="1492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Training a classifier involves:</a:t>
            </a:r>
          </a:p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Giving it anywhere from 50-500 samples that are manually picked and positively match the category</a:t>
            </a:r>
          </a:p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After the trainable classifier tool has processed those samples, you test the classifiers' ability to predict by giving it a mix of positive and negative samples</a:t>
            </a:r>
          </a:p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Retrain a classifier over its lifetime to improve performance</a:t>
            </a:r>
          </a:p>
        </p:txBody>
      </p:sp>
      <p:pic>
        <p:nvPicPr>
          <p:cNvPr id="5" name="Picture 4" descr="Icon of a bulb">
            <a:extLst>
              <a:ext uri="{FF2B5EF4-FFF2-40B4-BE49-F238E27FC236}">
                <a16:creationId xmlns:a16="http://schemas.microsoft.com/office/drawing/2014/main" id="{8BF7D466-0553-47F2-944F-73CF27CE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611431"/>
            <a:ext cx="731520" cy="731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67F072-0D86-4BDB-895D-D9179D8FA054}"/>
              </a:ext>
            </a:extLst>
          </p:cNvPr>
          <p:cNvSpPr/>
          <p:nvPr/>
        </p:nvSpPr>
        <p:spPr>
          <a:xfrm>
            <a:off x="1714500" y="5777143"/>
            <a:ext cx="977265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There are two types of trainable classifiers:</a:t>
            </a:r>
          </a:p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Pre-trained classifiers</a:t>
            </a:r>
          </a:p>
          <a:p>
            <a:pPr lvl="0" defTabSz="66675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Custom trainable classifiers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F4996-8C6E-26F0-4A17-BB059D5D27A0}"/>
              </a:ext>
            </a:extLst>
          </p:cNvPr>
          <p:cNvSpPr/>
          <p:nvPr/>
        </p:nvSpPr>
        <p:spPr>
          <a:xfrm>
            <a:off x="1716294" y="1361831"/>
            <a:ext cx="9772650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Microsoft 365 has three ways to classify content so it can be protected and handled:</a:t>
            </a:r>
          </a:p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Manually		Automated pattern-matching		Trainable classifiers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29DBF5-79F0-C54E-1E47-65FAE4D70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8068" y="2147286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0B453-8EAF-C164-B9C0-D22C9A385DB2}"/>
              </a:ext>
            </a:extLst>
          </p:cNvPr>
          <p:cNvSpPr/>
          <p:nvPr/>
        </p:nvSpPr>
        <p:spPr>
          <a:xfrm>
            <a:off x="1718085" y="2359092"/>
            <a:ext cx="10298207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 trainable classifier is a tool that an organization can "train" to recognize various types of content</a:t>
            </a:r>
          </a:p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Classifiers can be trained by giving them samples to look at</a:t>
            </a:r>
          </a:p>
          <a:p>
            <a:pPr defTabSz="666750">
              <a:spcBef>
                <a:spcPct val="0"/>
              </a:spcBef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Once a classifier is trained, the organization can use it to identify items for application of Office sensitivity labels, communications compliance policies, and retention label policies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1F7F4-69D8-A3DD-A7C8-EAAE60C88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860" y="3719690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4A78ED-55CC-D083-9891-E942C4FA2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4500" y="5613038"/>
            <a:ext cx="1016312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 descr="Icon of square academic caps">
            <a:extLst>
              <a:ext uri="{FF2B5EF4-FFF2-40B4-BE49-F238E27FC236}">
                <a16:creationId xmlns:a16="http://schemas.microsoft.com/office/drawing/2014/main" id="{188A855F-F5F7-8729-4A74-7572A789DCBD}"/>
              </a:ext>
            </a:extLst>
          </p:cNvPr>
          <p:cNvGrpSpPr/>
          <p:nvPr/>
        </p:nvGrpSpPr>
        <p:grpSpPr>
          <a:xfrm>
            <a:off x="590149" y="4327132"/>
            <a:ext cx="731520" cy="731520"/>
            <a:chOff x="3624618" y="4058190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384B1F-6B7B-C71D-A160-B6D562775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4618" y="4058190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square academic caps">
              <a:extLst>
                <a:ext uri="{FF2B5EF4-FFF2-40B4-BE49-F238E27FC236}">
                  <a16:creationId xmlns:a16="http://schemas.microsoft.com/office/drawing/2014/main" id="{9D773B35-BDBE-D07A-F66F-08E0143B9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1562" y="4245896"/>
              <a:ext cx="406400" cy="406400"/>
            </a:xfrm>
            <a:prstGeom prst="rect">
              <a:avLst/>
            </a:prstGeom>
          </p:spPr>
        </p:pic>
      </p:grpSp>
      <p:grpSp>
        <p:nvGrpSpPr>
          <p:cNvPr id="23" name="Group 22" descr="Icon of a sign post pointing left and right">
            <a:extLst>
              <a:ext uri="{FF2B5EF4-FFF2-40B4-BE49-F238E27FC236}">
                <a16:creationId xmlns:a16="http://schemas.microsoft.com/office/drawing/2014/main" id="{5CC9BB6C-8728-5FEE-91D0-013968DEB42C}"/>
              </a:ext>
            </a:extLst>
          </p:cNvPr>
          <p:cNvGrpSpPr/>
          <p:nvPr/>
        </p:nvGrpSpPr>
        <p:grpSpPr>
          <a:xfrm>
            <a:off x="579220" y="5897756"/>
            <a:ext cx="731520" cy="731520"/>
            <a:chOff x="10533391" y="4058190"/>
            <a:chExt cx="780288" cy="7818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F6E402-B56D-08E7-F700-13DA9781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3391" y="4058190"/>
              <a:ext cx="780288" cy="781812"/>
            </a:xfrm>
            <a:prstGeom prst="rect">
              <a:avLst/>
            </a:prstGeom>
          </p:spPr>
        </p:pic>
        <p:pic>
          <p:nvPicPr>
            <p:cNvPr id="25" name="Picture 24" descr="Icon of a sign post pointing left and right">
              <a:extLst>
                <a:ext uri="{FF2B5EF4-FFF2-40B4-BE49-F238E27FC236}">
                  <a16:creationId xmlns:a16="http://schemas.microsoft.com/office/drawing/2014/main" id="{6E78AEDE-BFC4-FAF9-B90C-608A14FAA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20335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6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retrain a trainable classifier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2580" y="1436688"/>
            <a:ext cx="5572460" cy="5405176"/>
          </a:xfrm>
          <a:solidFill>
            <a:schemeClr val="bg1">
              <a:lumMod val="9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As an organization uses its custom trainable classifiers, it may want to increase the precision of the classifications the classifiers are making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Precision can be increased by evaluating the quality of the "match" and "not a match" classifications made by the classifier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After 30 evaluations are made for a classifier, it takes that feedback and automatically retrains itself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Pre-trained classifiers that are provided with a Microsoft 365 tenant can't be retrained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Custom trainable classifiers are retrained in 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Data classification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feature in 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Microsoft Purview compliance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portal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BFEFE-DE58-4588-B8AE-AA4042DF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1152" y="1434632"/>
            <a:ext cx="6017112" cy="54072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182880" tIns="137160" rIns="182880" bIns="137160" anchor="b"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8E4CB4-ACE4-F33C-9A6C-7730FD8D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27" y="1531229"/>
            <a:ext cx="5687460" cy="5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8505" y="414829"/>
            <a:ext cx="11239464" cy="439465"/>
          </a:xfrm>
        </p:spPr>
        <p:txBody>
          <a:bodyPr/>
          <a:lstStyle/>
          <a:p>
            <a:r>
              <a:rPr lang="en-US" dirty="0"/>
              <a:t>View sensitive data using Content explorer and Activity explorer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95652" y="1126946"/>
            <a:ext cx="11258488" cy="150179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000" dirty="0">
                <a:solidFill>
                  <a:srgbClr val="1A1A1A"/>
                </a:solidFill>
                <a:latin typeface="Segoe UI Semibold"/>
              </a:rPr>
              <a:t>The Data classification page within the Microsoft Purview compliance portal provides data classification analytics</a:t>
            </a:r>
          </a:p>
          <a:p>
            <a:pPr defTabSz="932563">
              <a:spcAft>
                <a:spcPts val="600"/>
              </a:spcAft>
            </a:pPr>
            <a:r>
              <a:rPr lang="en-US" dirty="0">
                <a:solidFill>
                  <a:srgbClr val="1A1A1A"/>
                </a:solidFill>
              </a:rPr>
              <a:t>These capabilities are provided through the Content explorer and Activity explorer tools</a:t>
            </a:r>
          </a:p>
          <a:p>
            <a:pPr defTabSz="932563">
              <a:spcAft>
                <a:spcPts val="600"/>
              </a:spcAft>
            </a:pPr>
            <a:r>
              <a:rPr lang="en-US" dirty="0">
                <a:solidFill>
                  <a:srgbClr val="1A1A1A"/>
                </a:solidFill>
              </a:rPr>
              <a:t>There's a separate tab for each tool on the </a:t>
            </a:r>
            <a:r>
              <a:rPr lang="en-US" dirty="0">
                <a:solidFill>
                  <a:srgbClr val="1A1A1A"/>
                </a:solidFill>
                <a:latin typeface="+mj-lt"/>
              </a:rPr>
              <a:t>Data classification </a:t>
            </a:r>
            <a:r>
              <a:rPr lang="en-US" dirty="0">
                <a:solidFill>
                  <a:srgbClr val="1A1A1A"/>
                </a:solidFill>
              </a:rPr>
              <a:t>page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77845B-777C-3C6D-FEB0-A8FEB6477D28}"/>
              </a:ext>
            </a:extLst>
          </p:cNvPr>
          <p:cNvSpPr txBox="1">
            <a:spLocks/>
          </p:cNvSpPr>
          <p:nvPr/>
        </p:nvSpPr>
        <p:spPr>
          <a:xfrm>
            <a:off x="549275" y="2734578"/>
            <a:ext cx="5475621" cy="4165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Content Explorer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This tab provides visibility into the amount and types of sensitive data in an organization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It also enables users to filter by label or sensitivity type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Doing so displays a detailed view of locations where the sensitive data is stored.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253111B-F874-1A2A-2280-16651D56061C}"/>
              </a:ext>
            </a:extLst>
          </p:cNvPr>
          <p:cNvSpPr txBox="1">
            <a:spLocks/>
          </p:cNvSpPr>
          <p:nvPr/>
        </p:nvSpPr>
        <p:spPr>
          <a:xfrm>
            <a:off x="6411579" y="2734578"/>
            <a:ext cx="5445141" cy="4165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137160" rIns="137160" bIns="13716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66675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Activity explorer</a:t>
            </a:r>
          </a:p>
          <a:p>
            <a:pPr marL="0" lvl="0" indent="0" defTabSz="66675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This tab shows the activities related to sensitive data and labels</a:t>
            </a:r>
          </a:p>
          <a:p>
            <a:pPr marL="0" lvl="0" indent="0" defTabSz="66675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For example, label downgrades, or external sharing that could expose content to risk</a:t>
            </a:r>
          </a:p>
          <a:p>
            <a:pPr marL="0" lvl="0" indent="0" defTabSz="66675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Activity Explorer displays the activities that are related to sensitive information that's being used by end users</a:t>
            </a:r>
          </a:p>
        </p:txBody>
      </p:sp>
    </p:spTree>
    <p:extLst>
      <p:ext uri="{BB962C8B-B14F-4D97-AF65-F5344CB8AC3E}">
        <p14:creationId xmlns:p14="http://schemas.microsoft.com/office/powerpoint/2010/main" val="4893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8" ma:contentTypeDescription="Create a new document." ma:contentTypeScope="" ma:versionID="c1863e0e8e1a262c2c865392d777ae30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xmlns:ns3="aff3788b-9cf6-4ebd-8900-ddc3b0fbf990" targetNamespace="http://schemas.microsoft.com/office/2006/metadata/properties" ma:root="true" ma:fieldsID="19b9f75944552e7de8c750b416174e52" ns1:_="" ns2:_="" ns3:_="">
    <xsd:import namespace="http://schemas.microsoft.com/sharepoint/v3"/>
    <xsd:import namespace="0aa551a1-3cd1-453b-b985-d0d43f91ae14"/>
    <xsd:import namespace="aff3788b-9cf6-4ebd-8900-ddc3b0fbf9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3788b-9cf6-4ebd-8900-ddc3b0fbf9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75BF6F-F17B-4D47-A93E-37962B4BA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aff3788b-9cf6-4ebd-8900-ddc3b0fbf9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10db0749-eddb-4627-97e5-bcd86b41c8cd"/>
    <ds:schemaRef ds:uri="a4bc753f-e3bb-4cba-8373-da173ea151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3156</Words>
  <Application>Microsoft Office PowerPoint</Application>
  <PresentationFormat>Custom</PresentationFormat>
  <Paragraphs>310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-apple-system</vt:lpstr>
      <vt:lpstr>Arial</vt:lpstr>
      <vt:lpstr>Segoe UI</vt:lpstr>
      <vt:lpstr>Segoe UI Light</vt:lpstr>
      <vt:lpstr>Segoe UI Semibold</vt:lpstr>
      <vt:lpstr>Wingdings</vt:lpstr>
      <vt:lpstr>1_LIGHT GRAY TEMPLATE</vt:lpstr>
      <vt:lpstr>Learning Path 6: Manage compliance in Microsoft 365</vt:lpstr>
      <vt:lpstr>Learning Path  agenda</vt:lpstr>
      <vt:lpstr>Module 1: Implement data classification of sensitive information</vt:lpstr>
      <vt:lpstr>Introduction </vt:lpstr>
      <vt:lpstr>Explore data classification of sensitive information</vt:lpstr>
      <vt:lpstr>Implement data classification in Microsoft 365</vt:lpstr>
      <vt:lpstr>Explore trainable classifiers</vt:lpstr>
      <vt:lpstr>Create and retrain a trainable classifier</vt:lpstr>
      <vt:lpstr>View sensitive data using Content explorer and Activity explorer</vt:lpstr>
      <vt:lpstr>Detect sensitive information documents using Document Fingerprinting</vt:lpstr>
      <vt:lpstr>Knowledge Check</vt:lpstr>
      <vt:lpstr>Summary</vt:lpstr>
      <vt:lpstr>Module 2: Explore sensitivity labels</vt:lpstr>
      <vt:lpstr>Introduction</vt:lpstr>
      <vt:lpstr>Manage data protection using sensitivity labels</vt:lpstr>
      <vt:lpstr>Explore what sensitivity labels can do</vt:lpstr>
      <vt:lpstr>Determine a sensitivity label's scope</vt:lpstr>
      <vt:lpstr>Explore sensitivity label policies</vt:lpstr>
      <vt:lpstr>Knowledge Check</vt:lpstr>
      <vt:lpstr>Summary</vt:lpstr>
      <vt:lpstr>Module 3: Implement sensitivity labels</vt:lpstr>
      <vt:lpstr>Introduction</vt:lpstr>
      <vt:lpstr>Plan your deployment strategy for sensitivity labels</vt:lpstr>
      <vt:lpstr>Examine the requirements to create a sensitivity label</vt:lpstr>
      <vt:lpstr>Create sensitivity labels</vt:lpstr>
      <vt:lpstr>Publish sensitivity labels</vt:lpstr>
      <vt:lpstr>Remove and delete sensitivity labels</vt:lpstr>
      <vt:lpstr>Knowledge Check</vt:lpstr>
      <vt:lpstr>Summary</vt:lpstr>
      <vt:lpstr>Lab 6 – Implement information protection</vt:lpstr>
      <vt:lpstr>Lab exercises</vt:lpstr>
      <vt:lpstr>Module 4: Learning Path review</vt:lpstr>
      <vt:lpstr>Discussion – Learning Path review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Governance in Microsoft 365</dc:title>
  <dc:creator>evelyns@microsoft.com</dc:creator>
  <cp:lastModifiedBy>Tony Frink</cp:lastModifiedBy>
  <cp:revision>54</cp:revision>
  <dcterms:created xsi:type="dcterms:W3CDTF">2020-04-30T00:33:59Z</dcterms:created>
  <dcterms:modified xsi:type="dcterms:W3CDTF">2022-09-08T14:42:03Z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