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715" r:id="rId4"/>
  </p:sldMasterIdLst>
  <p:notesMasterIdLst>
    <p:notesMasterId r:id="rId41"/>
  </p:notesMasterIdLst>
  <p:handoutMasterIdLst>
    <p:handoutMasterId r:id="rId42"/>
  </p:handoutMasterIdLst>
  <p:sldIdLst>
    <p:sldId id="1721" r:id="rId5"/>
    <p:sldId id="1670" r:id="rId6"/>
    <p:sldId id="1722" r:id="rId7"/>
    <p:sldId id="1841" r:id="rId8"/>
    <p:sldId id="1827" r:id="rId9"/>
    <p:sldId id="1720" r:id="rId10"/>
    <p:sldId id="1762" r:id="rId11"/>
    <p:sldId id="1736" r:id="rId12"/>
    <p:sldId id="1842" r:id="rId13"/>
    <p:sldId id="1828" r:id="rId14"/>
    <p:sldId id="1847" r:id="rId15"/>
    <p:sldId id="1822" r:id="rId16"/>
    <p:sldId id="1777" r:id="rId17"/>
    <p:sldId id="1723" r:id="rId18"/>
    <p:sldId id="1843" r:id="rId19"/>
    <p:sldId id="1735" r:id="rId20"/>
    <p:sldId id="1724" r:id="rId21"/>
    <p:sldId id="1775" r:id="rId22"/>
    <p:sldId id="1738" r:id="rId23"/>
    <p:sldId id="1829" r:id="rId24"/>
    <p:sldId id="1830" r:id="rId25"/>
    <p:sldId id="1831" r:id="rId26"/>
    <p:sldId id="1823" r:id="rId27"/>
    <p:sldId id="1779" r:id="rId28"/>
    <p:sldId id="1832" r:id="rId29"/>
    <p:sldId id="1844" r:id="rId30"/>
    <p:sldId id="1834" r:id="rId31"/>
    <p:sldId id="1845" r:id="rId32"/>
    <p:sldId id="1836" r:id="rId33"/>
    <p:sldId id="1837" r:id="rId34"/>
    <p:sldId id="1846" r:id="rId35"/>
    <p:sldId id="1839" r:id="rId36"/>
    <p:sldId id="1840" r:id="rId37"/>
    <p:sldId id="1761" r:id="rId38"/>
    <p:sldId id="1760" r:id="rId39"/>
    <p:sldId id="1532" r:id="rId40"/>
  </p:sldIdLst>
  <p:sldSz cx="12436475" cy="6994525"/>
  <p:notesSz cx="6858000" cy="91440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  <p:embeddedFont>
      <p:font typeface="Segoe UI Light" panose="020B0502040204020203" pitchFamily="34" charset="0"/>
      <p:regular r:id="rId51"/>
      <p:italic r:id="rId52"/>
    </p:embeddedFont>
    <p:embeddedFont>
      <p:font typeface="Segoe UI Semibold" panose="020B0702040204020203" pitchFamily="34" charset="0"/>
      <p:bold r:id="rId53"/>
      <p:boldItalic r:id="rId54"/>
    </p:embeddedFont>
  </p:embeddedFontLst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Wanlambok Nongbet [Chillibreeze]" initials="WN[" lastIdx="2" clrIdx="5">
    <p:extLst>
      <p:ext uri="{19B8F6BF-5375-455C-9EA6-DF929625EA0E}">
        <p15:presenceInfo xmlns:p15="http://schemas.microsoft.com/office/powerpoint/2012/main" userId="S::wanlambok.nongbet@chillibreeze.com::6bf028ea-505a-4797-9fbe-498829f78d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2F2F2"/>
    <a:srgbClr val="EBEBEB"/>
    <a:srgbClr val="D5EDFF"/>
    <a:srgbClr val="C1C1C1"/>
    <a:srgbClr val="FF8C00"/>
    <a:srgbClr val="FFB900"/>
    <a:srgbClr val="A80000"/>
    <a:srgbClr val="737373"/>
    <a:srgbClr val="AFAFA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67C52-D520-4F9D-BC85-783FAFF4479D}" v="1" dt="2022-10-05T16:47:5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Frink" userId="f3ada52a-06d5-4454-9a8d-cefb10747f9e" providerId="ADAL" clId="{B5867C52-D520-4F9D-BC85-783FAFF4479D}"/>
    <pc:docChg chg="undo custSel addSld modSld">
      <pc:chgData name="Tony Frink" userId="f3ada52a-06d5-4454-9a8d-cefb10747f9e" providerId="ADAL" clId="{B5867C52-D520-4F9D-BC85-783FAFF4479D}" dt="2022-10-05T16:59:10.608" v="146" actId="1036"/>
      <pc:docMkLst>
        <pc:docMk/>
      </pc:docMkLst>
      <pc:sldChg chg="modSp add mod">
        <pc:chgData name="Tony Frink" userId="f3ada52a-06d5-4454-9a8d-cefb10747f9e" providerId="ADAL" clId="{B5867C52-D520-4F9D-BC85-783FAFF4479D}" dt="2022-10-05T16:59:10.608" v="146" actId="1036"/>
        <pc:sldMkLst>
          <pc:docMk/>
          <pc:sldMk cId="3240712318" sldId="1847"/>
        </pc:sldMkLst>
        <pc:spChg chg="mod">
          <ac:chgData name="Tony Frink" userId="f3ada52a-06d5-4454-9a8d-cefb10747f9e" providerId="ADAL" clId="{B5867C52-D520-4F9D-BC85-783FAFF4479D}" dt="2022-10-05T16:52:04.854" v="119" actId="6549"/>
          <ac:spMkLst>
            <pc:docMk/>
            <pc:sldMk cId="3240712318" sldId="1847"/>
            <ac:spMk id="3" creationId="{31905528-7A90-49D1-AE6F-AB6E9CEEFB6B}"/>
          </ac:spMkLst>
        </pc:spChg>
        <pc:spChg chg="mod">
          <ac:chgData name="Tony Frink" userId="f3ada52a-06d5-4454-9a8d-cefb10747f9e" providerId="ADAL" clId="{B5867C52-D520-4F9D-BC85-783FAFF4479D}" dt="2022-10-05T16:58:50.907" v="126" actId="1035"/>
          <ac:spMkLst>
            <pc:docMk/>
            <pc:sldMk cId="3240712318" sldId="1847"/>
            <ac:spMk id="5" creationId="{DB46C780-6BB5-4CF8-988C-292EE274CB9D}"/>
          </ac:spMkLst>
        </pc:spChg>
        <pc:spChg chg="mod">
          <ac:chgData name="Tony Frink" userId="f3ada52a-06d5-4454-9a8d-cefb10747f9e" providerId="ADAL" clId="{B5867C52-D520-4F9D-BC85-783FAFF4479D}" dt="2022-10-05T16:50:29.869" v="101" actId="20577"/>
          <ac:spMkLst>
            <pc:docMk/>
            <pc:sldMk cId="3240712318" sldId="1847"/>
            <ac:spMk id="8" creationId="{5DB0B316-2EA6-4301-AB55-6265E58DCAF1}"/>
          </ac:spMkLst>
        </pc:spChg>
        <pc:spChg chg="mod">
          <ac:chgData name="Tony Frink" userId="f3ada52a-06d5-4454-9a8d-cefb10747f9e" providerId="ADAL" clId="{B5867C52-D520-4F9D-BC85-783FAFF4479D}" dt="2022-10-05T16:51:50.177" v="118" actId="20577"/>
          <ac:spMkLst>
            <pc:docMk/>
            <pc:sldMk cId="3240712318" sldId="1847"/>
            <ac:spMk id="11" creationId="{2A2695AF-E0F9-4E71-9EB0-A8F7DC8AF342}"/>
          </ac:spMkLst>
        </pc:spChg>
        <pc:spChg chg="mod">
          <ac:chgData name="Tony Frink" userId="f3ada52a-06d5-4454-9a8d-cefb10747f9e" providerId="ADAL" clId="{B5867C52-D520-4F9D-BC85-783FAFF4479D}" dt="2022-10-05T16:48:14.546" v="24" actId="20577"/>
          <ac:spMkLst>
            <pc:docMk/>
            <pc:sldMk cId="3240712318" sldId="1847"/>
            <ac:spMk id="17" creationId="{00000000-0000-0000-0000-000000000000}"/>
          </ac:spMkLst>
        </pc:spChg>
        <pc:picChg chg="mod">
          <ac:chgData name="Tony Frink" userId="f3ada52a-06d5-4454-9a8d-cefb10747f9e" providerId="ADAL" clId="{B5867C52-D520-4F9D-BC85-783FAFF4479D}" dt="2022-10-05T16:58:56.491" v="130" actId="1035"/>
          <ac:picMkLst>
            <pc:docMk/>
            <pc:sldMk cId="3240712318" sldId="1847"/>
            <ac:picMk id="34" creationId="{D3EB1885-A59B-421F-B803-ACF33E1DA0A9}"/>
          </ac:picMkLst>
        </pc:picChg>
        <pc:picChg chg="mod">
          <ac:chgData name="Tony Frink" userId="f3ada52a-06d5-4454-9a8d-cefb10747f9e" providerId="ADAL" clId="{B5867C52-D520-4F9D-BC85-783FAFF4479D}" dt="2022-10-05T16:59:10.608" v="146" actId="1036"/>
          <ac:picMkLst>
            <pc:docMk/>
            <pc:sldMk cId="3240712318" sldId="1847"/>
            <ac:picMk id="50" creationId="{A2FF6185-378E-42C8-9488-E05562373C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CAA78-1739-4395-89CD-2521232883A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865DDE-4D59-4AE9-9BE3-719EE84FDC76}">
      <dgm:prSet phldrT="[Text]"/>
      <dgm:spPr>
        <a:solidFill>
          <a:srgbClr val="000099"/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</a:rPr>
            <a:t>Verify you've met the prerequisites for deploying app protection policies</a:t>
          </a:r>
          <a:endParaRPr lang="en-US" b="0" dirty="0">
            <a:solidFill>
              <a:schemeClr val="bg1"/>
            </a:solidFill>
          </a:endParaRPr>
        </a:p>
      </dgm:t>
    </dgm:pt>
    <dgm:pt modelId="{66E3A3C7-CE1D-4386-9D88-AC4FEB2BC75D}" type="parTrans" cxnId="{3E3322A4-CA2A-4EA5-83BA-F77FE672A1B2}">
      <dgm:prSet/>
      <dgm:spPr/>
      <dgm:t>
        <a:bodyPr/>
        <a:lstStyle/>
        <a:p>
          <a:endParaRPr lang="en-US"/>
        </a:p>
      </dgm:t>
    </dgm:pt>
    <dgm:pt modelId="{31C41912-F7BA-49D7-A140-184811D7C8D2}" type="sibTrans" cxnId="{3E3322A4-CA2A-4EA5-83BA-F77FE672A1B2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DA2538F4-2A6F-48F9-9EB5-9A51962A9503}">
      <dgm:prSet phldrT="[Text]"/>
      <dgm:spPr>
        <a:solidFill>
          <a:srgbClr val="000099"/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</a:rPr>
            <a:t>Check app protection policy status and check targeting</a:t>
          </a:r>
          <a:endParaRPr lang="en-US" dirty="0">
            <a:solidFill>
              <a:schemeClr val="bg1"/>
            </a:solidFill>
          </a:endParaRPr>
        </a:p>
      </dgm:t>
    </dgm:pt>
    <dgm:pt modelId="{680F7A19-BF74-4D7A-B30C-B361B9438EB7}" type="parTrans" cxnId="{40B8254D-5557-4167-83B9-9A01EA729D8E}">
      <dgm:prSet/>
      <dgm:spPr/>
      <dgm:t>
        <a:bodyPr/>
        <a:lstStyle/>
        <a:p>
          <a:endParaRPr lang="en-US"/>
        </a:p>
      </dgm:t>
    </dgm:pt>
    <dgm:pt modelId="{E75438AC-062B-4CE8-A10E-605DC48DB8C1}" type="sibTrans" cxnId="{40B8254D-5557-4167-83B9-9A01EA729D8E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98BFD216-33CB-4849-81CE-DFD9658D4235}">
      <dgm:prSet phldrT="[Text]"/>
      <dgm:spPr>
        <a:solidFill>
          <a:srgbClr val="000099"/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</a:rPr>
            <a:t>Verify the user is targeted</a:t>
          </a:r>
          <a:endParaRPr lang="en-US" dirty="0">
            <a:solidFill>
              <a:schemeClr val="bg1"/>
            </a:solidFill>
          </a:endParaRPr>
        </a:p>
      </dgm:t>
    </dgm:pt>
    <dgm:pt modelId="{E8820D2E-B8CE-4E9E-B92E-4517F88FA158}" type="parTrans" cxnId="{4C89FCD5-1A35-46D7-9E3B-04A723E5C3D7}">
      <dgm:prSet/>
      <dgm:spPr/>
      <dgm:t>
        <a:bodyPr/>
        <a:lstStyle/>
        <a:p>
          <a:endParaRPr lang="en-US"/>
        </a:p>
      </dgm:t>
    </dgm:pt>
    <dgm:pt modelId="{B4A32E63-7032-40AE-B34C-F300396D15E8}" type="sibTrans" cxnId="{4C89FCD5-1A35-46D7-9E3B-04A723E5C3D7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DE529216-E57B-4E2C-B1B1-99D76A7F1091}">
      <dgm:prSet phldrT="[Text]"/>
      <dgm:spPr>
        <a:solidFill>
          <a:srgbClr val="000099"/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</a:rPr>
            <a:t>Verify the managed app is targeted</a:t>
          </a:r>
          <a:endParaRPr lang="en-US" dirty="0">
            <a:solidFill>
              <a:schemeClr val="bg1"/>
            </a:solidFill>
          </a:endParaRPr>
        </a:p>
      </dgm:t>
    </dgm:pt>
    <dgm:pt modelId="{CA40A718-B38E-4D4E-B9B6-0A65481D7D69}" type="parTrans" cxnId="{0A9E0C3F-727E-495A-8060-A63311E66E12}">
      <dgm:prSet/>
      <dgm:spPr/>
      <dgm:t>
        <a:bodyPr/>
        <a:lstStyle/>
        <a:p>
          <a:endParaRPr lang="en-US"/>
        </a:p>
      </dgm:t>
    </dgm:pt>
    <dgm:pt modelId="{64E518FB-3FA7-4055-BEF8-24E1325B78D4}" type="sibTrans" cxnId="{0A9E0C3F-727E-495A-8060-A63311E66E12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B68186A5-7C91-4C01-B152-D0075B5D6EEB}">
      <dgm:prSet phldrT="[Text]"/>
      <dgm:spPr>
        <a:solidFill>
          <a:srgbClr val="000099"/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</a:rPr>
            <a:t>Collect device data</a:t>
          </a:r>
          <a:endParaRPr lang="en-US" dirty="0">
            <a:solidFill>
              <a:schemeClr val="bg1"/>
            </a:solidFill>
          </a:endParaRPr>
        </a:p>
      </dgm:t>
    </dgm:pt>
    <dgm:pt modelId="{F3F3E828-1883-4F48-830C-FF9EBD636E86}" type="parTrans" cxnId="{8339C763-06AC-4535-8C80-8437D4D5D37C}">
      <dgm:prSet/>
      <dgm:spPr/>
      <dgm:t>
        <a:bodyPr/>
        <a:lstStyle/>
        <a:p>
          <a:endParaRPr lang="en-US"/>
        </a:p>
      </dgm:t>
    </dgm:pt>
    <dgm:pt modelId="{A57194BB-31AF-4B2F-986D-4D0E8768DDF4}" type="sibTrans" cxnId="{8339C763-06AC-4535-8C80-8437D4D5D37C}">
      <dgm:prSet/>
      <dgm:spPr/>
      <dgm:t>
        <a:bodyPr/>
        <a:lstStyle/>
        <a:p>
          <a:endParaRPr lang="en-US"/>
        </a:p>
      </dgm:t>
    </dgm:pt>
    <dgm:pt modelId="{9B40C15D-F7B6-43AA-8285-68152D1ED7E5}">
      <dgm:prSet phldrT="[Text]"/>
      <dgm:spPr>
        <a:solidFill>
          <a:srgbClr val="000099"/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</a:rPr>
            <a:t>Verify the user signed in to the affected application using their targeted corporate account</a:t>
          </a:r>
          <a:endParaRPr lang="en-US" dirty="0">
            <a:solidFill>
              <a:schemeClr val="bg1"/>
            </a:solidFill>
          </a:endParaRPr>
        </a:p>
      </dgm:t>
    </dgm:pt>
    <dgm:pt modelId="{EC673DA1-3546-4689-9DFF-A4548D475ED4}" type="parTrans" cxnId="{15453A3F-E244-4CFE-B6E1-193418E8658C}">
      <dgm:prSet/>
      <dgm:spPr/>
      <dgm:t>
        <a:bodyPr/>
        <a:lstStyle/>
        <a:p>
          <a:endParaRPr lang="en-US"/>
        </a:p>
      </dgm:t>
    </dgm:pt>
    <dgm:pt modelId="{C4BDAFFD-B6BC-44E9-856A-9D0958A832A0}" type="sibTrans" cxnId="{15453A3F-E244-4CFE-B6E1-193418E8658C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1F716CF-2462-4CD3-85CD-90362A18F218}" type="pres">
      <dgm:prSet presAssocID="{FCECAA78-1739-4395-89CD-2521232883AB}" presName="Name0" presStyleCnt="0">
        <dgm:presLayoutVars>
          <dgm:dir/>
          <dgm:resizeHandles val="exact"/>
        </dgm:presLayoutVars>
      </dgm:prSet>
      <dgm:spPr/>
    </dgm:pt>
    <dgm:pt modelId="{FDDE9F5D-DCFE-48A0-A57A-8EE0BD851852}" type="pres">
      <dgm:prSet presAssocID="{3B865DDE-4D59-4AE9-9BE3-719EE84FDC76}" presName="node" presStyleLbl="node1" presStyleIdx="0" presStyleCnt="6">
        <dgm:presLayoutVars>
          <dgm:bulletEnabled val="1"/>
        </dgm:presLayoutVars>
      </dgm:prSet>
      <dgm:spPr/>
    </dgm:pt>
    <dgm:pt modelId="{261F86C2-F58F-4932-8BC2-A4CE0E1CB87A}" type="pres">
      <dgm:prSet presAssocID="{31C41912-F7BA-49D7-A140-184811D7C8D2}" presName="sibTrans" presStyleLbl="sibTrans1D1" presStyleIdx="0" presStyleCnt="5"/>
      <dgm:spPr/>
    </dgm:pt>
    <dgm:pt modelId="{D07B60BB-921A-462D-AB4E-A2892D082444}" type="pres">
      <dgm:prSet presAssocID="{31C41912-F7BA-49D7-A140-184811D7C8D2}" presName="connectorText" presStyleLbl="sibTrans1D1" presStyleIdx="0" presStyleCnt="5"/>
      <dgm:spPr/>
    </dgm:pt>
    <dgm:pt modelId="{F93D8159-F3F2-4EE6-96ED-08FD05EB4757}" type="pres">
      <dgm:prSet presAssocID="{DA2538F4-2A6F-48F9-9EB5-9A51962A9503}" presName="node" presStyleLbl="node1" presStyleIdx="1" presStyleCnt="6">
        <dgm:presLayoutVars>
          <dgm:bulletEnabled val="1"/>
        </dgm:presLayoutVars>
      </dgm:prSet>
      <dgm:spPr/>
    </dgm:pt>
    <dgm:pt modelId="{EAF3E8B8-F6C2-4EEA-838E-CADC4292C96D}" type="pres">
      <dgm:prSet presAssocID="{E75438AC-062B-4CE8-A10E-605DC48DB8C1}" presName="sibTrans" presStyleLbl="sibTrans1D1" presStyleIdx="1" presStyleCnt="5"/>
      <dgm:spPr/>
    </dgm:pt>
    <dgm:pt modelId="{9AB9B1B4-0A6F-432E-B2EC-CD3E581A641D}" type="pres">
      <dgm:prSet presAssocID="{E75438AC-062B-4CE8-A10E-605DC48DB8C1}" presName="connectorText" presStyleLbl="sibTrans1D1" presStyleIdx="1" presStyleCnt="5"/>
      <dgm:spPr/>
    </dgm:pt>
    <dgm:pt modelId="{C9BE73A3-BB4E-4088-9969-B6A26CC2B280}" type="pres">
      <dgm:prSet presAssocID="{98BFD216-33CB-4849-81CE-DFD9658D4235}" presName="node" presStyleLbl="node1" presStyleIdx="2" presStyleCnt="6">
        <dgm:presLayoutVars>
          <dgm:bulletEnabled val="1"/>
        </dgm:presLayoutVars>
      </dgm:prSet>
      <dgm:spPr/>
    </dgm:pt>
    <dgm:pt modelId="{FBBE0F1B-E690-4897-836D-66CA31870ECF}" type="pres">
      <dgm:prSet presAssocID="{B4A32E63-7032-40AE-B34C-F300396D15E8}" presName="sibTrans" presStyleLbl="sibTrans1D1" presStyleIdx="2" presStyleCnt="5"/>
      <dgm:spPr/>
    </dgm:pt>
    <dgm:pt modelId="{B5020193-08AE-43A6-A299-3A1A64C3EA26}" type="pres">
      <dgm:prSet presAssocID="{B4A32E63-7032-40AE-B34C-F300396D15E8}" presName="connectorText" presStyleLbl="sibTrans1D1" presStyleIdx="2" presStyleCnt="5"/>
      <dgm:spPr/>
    </dgm:pt>
    <dgm:pt modelId="{0CBAF2BE-D5DB-4907-8DEE-548961B4F743}" type="pres">
      <dgm:prSet presAssocID="{DE529216-E57B-4E2C-B1B1-99D76A7F1091}" presName="node" presStyleLbl="node1" presStyleIdx="3" presStyleCnt="6" custLinFactNeighborX="1276">
        <dgm:presLayoutVars>
          <dgm:bulletEnabled val="1"/>
        </dgm:presLayoutVars>
      </dgm:prSet>
      <dgm:spPr/>
    </dgm:pt>
    <dgm:pt modelId="{977BFB0C-A19E-4485-A5A7-F2B870AB0103}" type="pres">
      <dgm:prSet presAssocID="{64E518FB-3FA7-4055-BEF8-24E1325B78D4}" presName="sibTrans" presStyleLbl="sibTrans1D1" presStyleIdx="3" presStyleCnt="5"/>
      <dgm:spPr/>
    </dgm:pt>
    <dgm:pt modelId="{315C4B3E-9596-4133-811C-687EC65B9799}" type="pres">
      <dgm:prSet presAssocID="{64E518FB-3FA7-4055-BEF8-24E1325B78D4}" presName="connectorText" presStyleLbl="sibTrans1D1" presStyleIdx="3" presStyleCnt="5"/>
      <dgm:spPr/>
    </dgm:pt>
    <dgm:pt modelId="{DF515ED8-DB19-4753-8DA6-EF5643BA7E5F}" type="pres">
      <dgm:prSet presAssocID="{9B40C15D-F7B6-43AA-8285-68152D1ED7E5}" presName="node" presStyleLbl="node1" presStyleIdx="4" presStyleCnt="6">
        <dgm:presLayoutVars>
          <dgm:bulletEnabled val="1"/>
        </dgm:presLayoutVars>
      </dgm:prSet>
      <dgm:spPr/>
    </dgm:pt>
    <dgm:pt modelId="{1EE030A3-D1C0-48AA-BA26-8696E0060830}" type="pres">
      <dgm:prSet presAssocID="{C4BDAFFD-B6BC-44E9-856A-9D0958A832A0}" presName="sibTrans" presStyleLbl="sibTrans1D1" presStyleIdx="4" presStyleCnt="5"/>
      <dgm:spPr/>
    </dgm:pt>
    <dgm:pt modelId="{9256FAC7-02AE-467F-A6F9-A64412C9E9CA}" type="pres">
      <dgm:prSet presAssocID="{C4BDAFFD-B6BC-44E9-856A-9D0958A832A0}" presName="connectorText" presStyleLbl="sibTrans1D1" presStyleIdx="4" presStyleCnt="5"/>
      <dgm:spPr/>
    </dgm:pt>
    <dgm:pt modelId="{8459634D-EE7B-4A43-997B-16B31940E2CD}" type="pres">
      <dgm:prSet presAssocID="{B68186A5-7C91-4C01-B152-D0075B5D6EEB}" presName="node" presStyleLbl="node1" presStyleIdx="5" presStyleCnt="6">
        <dgm:presLayoutVars>
          <dgm:bulletEnabled val="1"/>
        </dgm:presLayoutVars>
      </dgm:prSet>
      <dgm:spPr/>
    </dgm:pt>
  </dgm:ptLst>
  <dgm:cxnLst>
    <dgm:cxn modelId="{E47A1206-0AAC-4615-8D13-E293902ADC9E}" type="presOf" srcId="{FCECAA78-1739-4395-89CD-2521232883AB}" destId="{51F716CF-2462-4CD3-85CD-90362A18F218}" srcOrd="0" destOrd="0" presId="urn:microsoft.com/office/officeart/2005/8/layout/bProcess3"/>
    <dgm:cxn modelId="{3594E60C-A4E8-4D04-9982-7295DBF525D1}" type="presOf" srcId="{31C41912-F7BA-49D7-A140-184811D7C8D2}" destId="{261F86C2-F58F-4932-8BC2-A4CE0E1CB87A}" srcOrd="0" destOrd="0" presId="urn:microsoft.com/office/officeart/2005/8/layout/bProcess3"/>
    <dgm:cxn modelId="{68296C16-0183-4582-8207-8736E78A817F}" type="presOf" srcId="{C4BDAFFD-B6BC-44E9-856A-9D0958A832A0}" destId="{1EE030A3-D1C0-48AA-BA26-8696E0060830}" srcOrd="0" destOrd="0" presId="urn:microsoft.com/office/officeart/2005/8/layout/bProcess3"/>
    <dgm:cxn modelId="{E07F2D27-3A45-4D2C-A363-F594BB1BE7E5}" type="presOf" srcId="{E75438AC-062B-4CE8-A10E-605DC48DB8C1}" destId="{EAF3E8B8-F6C2-4EEA-838E-CADC4292C96D}" srcOrd="0" destOrd="0" presId="urn:microsoft.com/office/officeart/2005/8/layout/bProcess3"/>
    <dgm:cxn modelId="{0A9E0C3F-727E-495A-8060-A63311E66E12}" srcId="{FCECAA78-1739-4395-89CD-2521232883AB}" destId="{DE529216-E57B-4E2C-B1B1-99D76A7F1091}" srcOrd="3" destOrd="0" parTransId="{CA40A718-B38E-4D4E-B9B6-0A65481D7D69}" sibTransId="{64E518FB-3FA7-4055-BEF8-24E1325B78D4}"/>
    <dgm:cxn modelId="{15453A3F-E244-4CFE-B6E1-193418E8658C}" srcId="{FCECAA78-1739-4395-89CD-2521232883AB}" destId="{9B40C15D-F7B6-43AA-8285-68152D1ED7E5}" srcOrd="4" destOrd="0" parTransId="{EC673DA1-3546-4689-9DFF-A4548D475ED4}" sibTransId="{C4BDAFFD-B6BC-44E9-856A-9D0958A832A0}"/>
    <dgm:cxn modelId="{8339C763-06AC-4535-8C80-8437D4D5D37C}" srcId="{FCECAA78-1739-4395-89CD-2521232883AB}" destId="{B68186A5-7C91-4C01-B152-D0075B5D6EEB}" srcOrd="5" destOrd="0" parTransId="{F3F3E828-1883-4F48-830C-FF9EBD636E86}" sibTransId="{A57194BB-31AF-4B2F-986D-4D0E8768DDF4}"/>
    <dgm:cxn modelId="{A1D2C364-CEB3-4419-9B25-497470B47179}" type="presOf" srcId="{C4BDAFFD-B6BC-44E9-856A-9D0958A832A0}" destId="{9256FAC7-02AE-467F-A6F9-A64412C9E9CA}" srcOrd="1" destOrd="0" presId="urn:microsoft.com/office/officeart/2005/8/layout/bProcess3"/>
    <dgm:cxn modelId="{40B8254D-5557-4167-83B9-9A01EA729D8E}" srcId="{FCECAA78-1739-4395-89CD-2521232883AB}" destId="{DA2538F4-2A6F-48F9-9EB5-9A51962A9503}" srcOrd="1" destOrd="0" parTransId="{680F7A19-BF74-4D7A-B30C-B361B9438EB7}" sibTransId="{E75438AC-062B-4CE8-A10E-605DC48DB8C1}"/>
    <dgm:cxn modelId="{FF307274-902F-4FA6-A0CD-BD05A5CE6317}" type="presOf" srcId="{DA2538F4-2A6F-48F9-9EB5-9A51962A9503}" destId="{F93D8159-F3F2-4EE6-96ED-08FD05EB4757}" srcOrd="0" destOrd="0" presId="urn:microsoft.com/office/officeart/2005/8/layout/bProcess3"/>
    <dgm:cxn modelId="{3D028376-2687-4F7C-AAC7-F13CB887C50C}" type="presOf" srcId="{31C41912-F7BA-49D7-A140-184811D7C8D2}" destId="{D07B60BB-921A-462D-AB4E-A2892D082444}" srcOrd="1" destOrd="0" presId="urn:microsoft.com/office/officeart/2005/8/layout/bProcess3"/>
    <dgm:cxn modelId="{4865A67F-1019-4B64-82CA-097B38AC6D10}" type="presOf" srcId="{3B865DDE-4D59-4AE9-9BE3-719EE84FDC76}" destId="{FDDE9F5D-DCFE-48A0-A57A-8EE0BD851852}" srcOrd="0" destOrd="0" presId="urn:microsoft.com/office/officeart/2005/8/layout/bProcess3"/>
    <dgm:cxn modelId="{9437E181-CE17-4FC4-AECA-925DD6D8586E}" type="presOf" srcId="{64E518FB-3FA7-4055-BEF8-24E1325B78D4}" destId="{977BFB0C-A19E-4485-A5A7-F2B870AB0103}" srcOrd="0" destOrd="0" presId="urn:microsoft.com/office/officeart/2005/8/layout/bProcess3"/>
    <dgm:cxn modelId="{D78A869F-715A-4876-8EED-CD3079C6E59D}" type="presOf" srcId="{B4A32E63-7032-40AE-B34C-F300396D15E8}" destId="{B5020193-08AE-43A6-A299-3A1A64C3EA26}" srcOrd="1" destOrd="0" presId="urn:microsoft.com/office/officeart/2005/8/layout/bProcess3"/>
    <dgm:cxn modelId="{3E3322A4-CA2A-4EA5-83BA-F77FE672A1B2}" srcId="{FCECAA78-1739-4395-89CD-2521232883AB}" destId="{3B865DDE-4D59-4AE9-9BE3-719EE84FDC76}" srcOrd="0" destOrd="0" parTransId="{66E3A3C7-CE1D-4386-9D88-AC4FEB2BC75D}" sibTransId="{31C41912-F7BA-49D7-A140-184811D7C8D2}"/>
    <dgm:cxn modelId="{C83F23A6-EE9B-4744-9429-213CE00080AF}" type="presOf" srcId="{98BFD216-33CB-4849-81CE-DFD9658D4235}" destId="{C9BE73A3-BB4E-4088-9969-B6A26CC2B280}" srcOrd="0" destOrd="0" presId="urn:microsoft.com/office/officeart/2005/8/layout/bProcess3"/>
    <dgm:cxn modelId="{C781F0AF-667C-4017-946E-3D95082F9A69}" type="presOf" srcId="{B4A32E63-7032-40AE-B34C-F300396D15E8}" destId="{FBBE0F1B-E690-4897-836D-66CA31870ECF}" srcOrd="0" destOrd="0" presId="urn:microsoft.com/office/officeart/2005/8/layout/bProcess3"/>
    <dgm:cxn modelId="{735B5AD1-A3D7-4F3A-AD85-77329FFC53A4}" type="presOf" srcId="{64E518FB-3FA7-4055-BEF8-24E1325B78D4}" destId="{315C4B3E-9596-4133-811C-687EC65B9799}" srcOrd="1" destOrd="0" presId="urn:microsoft.com/office/officeart/2005/8/layout/bProcess3"/>
    <dgm:cxn modelId="{D017A0D2-5B18-472B-9613-D7D5A86465DA}" type="presOf" srcId="{9B40C15D-F7B6-43AA-8285-68152D1ED7E5}" destId="{DF515ED8-DB19-4753-8DA6-EF5643BA7E5F}" srcOrd="0" destOrd="0" presId="urn:microsoft.com/office/officeart/2005/8/layout/bProcess3"/>
    <dgm:cxn modelId="{4C89FCD5-1A35-46D7-9E3B-04A723E5C3D7}" srcId="{FCECAA78-1739-4395-89CD-2521232883AB}" destId="{98BFD216-33CB-4849-81CE-DFD9658D4235}" srcOrd="2" destOrd="0" parTransId="{E8820D2E-B8CE-4E9E-B92E-4517F88FA158}" sibTransId="{B4A32E63-7032-40AE-B34C-F300396D15E8}"/>
    <dgm:cxn modelId="{E6E226D6-5E0E-4AE2-9974-96E5B714947C}" type="presOf" srcId="{B68186A5-7C91-4C01-B152-D0075B5D6EEB}" destId="{8459634D-EE7B-4A43-997B-16B31940E2CD}" srcOrd="0" destOrd="0" presId="urn:microsoft.com/office/officeart/2005/8/layout/bProcess3"/>
    <dgm:cxn modelId="{B2FE0FF4-0F79-418B-8400-6C59DD6D49FB}" type="presOf" srcId="{E75438AC-062B-4CE8-A10E-605DC48DB8C1}" destId="{9AB9B1B4-0A6F-432E-B2EC-CD3E581A641D}" srcOrd="1" destOrd="0" presId="urn:microsoft.com/office/officeart/2005/8/layout/bProcess3"/>
    <dgm:cxn modelId="{C67157F9-BA34-49D5-BD52-1E4928B23002}" type="presOf" srcId="{DE529216-E57B-4E2C-B1B1-99D76A7F1091}" destId="{0CBAF2BE-D5DB-4907-8DEE-548961B4F743}" srcOrd="0" destOrd="0" presId="urn:microsoft.com/office/officeart/2005/8/layout/bProcess3"/>
    <dgm:cxn modelId="{47A5B95B-2679-4375-8AFC-509ED6D9A0D1}" type="presParOf" srcId="{51F716CF-2462-4CD3-85CD-90362A18F218}" destId="{FDDE9F5D-DCFE-48A0-A57A-8EE0BD851852}" srcOrd="0" destOrd="0" presId="urn:microsoft.com/office/officeart/2005/8/layout/bProcess3"/>
    <dgm:cxn modelId="{4C5828D4-5156-4936-A28D-96C66AD148C2}" type="presParOf" srcId="{51F716CF-2462-4CD3-85CD-90362A18F218}" destId="{261F86C2-F58F-4932-8BC2-A4CE0E1CB87A}" srcOrd="1" destOrd="0" presId="urn:microsoft.com/office/officeart/2005/8/layout/bProcess3"/>
    <dgm:cxn modelId="{D16CCFFE-380C-402E-94B4-4B92B0F37E6D}" type="presParOf" srcId="{261F86C2-F58F-4932-8BC2-A4CE0E1CB87A}" destId="{D07B60BB-921A-462D-AB4E-A2892D082444}" srcOrd="0" destOrd="0" presId="urn:microsoft.com/office/officeart/2005/8/layout/bProcess3"/>
    <dgm:cxn modelId="{3584EF90-0F91-4AE2-A951-1BF5CF123CE5}" type="presParOf" srcId="{51F716CF-2462-4CD3-85CD-90362A18F218}" destId="{F93D8159-F3F2-4EE6-96ED-08FD05EB4757}" srcOrd="2" destOrd="0" presId="urn:microsoft.com/office/officeart/2005/8/layout/bProcess3"/>
    <dgm:cxn modelId="{9733AC51-33F0-424B-BE19-BF98FD5F794E}" type="presParOf" srcId="{51F716CF-2462-4CD3-85CD-90362A18F218}" destId="{EAF3E8B8-F6C2-4EEA-838E-CADC4292C96D}" srcOrd="3" destOrd="0" presId="urn:microsoft.com/office/officeart/2005/8/layout/bProcess3"/>
    <dgm:cxn modelId="{292CFAB2-3A59-46C4-99FB-AF5ADED93E2B}" type="presParOf" srcId="{EAF3E8B8-F6C2-4EEA-838E-CADC4292C96D}" destId="{9AB9B1B4-0A6F-432E-B2EC-CD3E581A641D}" srcOrd="0" destOrd="0" presId="urn:microsoft.com/office/officeart/2005/8/layout/bProcess3"/>
    <dgm:cxn modelId="{505E2336-1015-48A1-BF92-D3481E9AEC04}" type="presParOf" srcId="{51F716CF-2462-4CD3-85CD-90362A18F218}" destId="{C9BE73A3-BB4E-4088-9969-B6A26CC2B280}" srcOrd="4" destOrd="0" presId="urn:microsoft.com/office/officeart/2005/8/layout/bProcess3"/>
    <dgm:cxn modelId="{1D289B33-9383-4674-8274-7A170E0B6C2F}" type="presParOf" srcId="{51F716CF-2462-4CD3-85CD-90362A18F218}" destId="{FBBE0F1B-E690-4897-836D-66CA31870ECF}" srcOrd="5" destOrd="0" presId="urn:microsoft.com/office/officeart/2005/8/layout/bProcess3"/>
    <dgm:cxn modelId="{E42B39A1-8A4F-408A-835F-3E2E8F4A9126}" type="presParOf" srcId="{FBBE0F1B-E690-4897-836D-66CA31870ECF}" destId="{B5020193-08AE-43A6-A299-3A1A64C3EA26}" srcOrd="0" destOrd="0" presId="urn:microsoft.com/office/officeart/2005/8/layout/bProcess3"/>
    <dgm:cxn modelId="{7753C1E7-2876-4509-89F4-FD6505339469}" type="presParOf" srcId="{51F716CF-2462-4CD3-85CD-90362A18F218}" destId="{0CBAF2BE-D5DB-4907-8DEE-548961B4F743}" srcOrd="6" destOrd="0" presId="urn:microsoft.com/office/officeart/2005/8/layout/bProcess3"/>
    <dgm:cxn modelId="{EB811DBB-A95A-46EE-8F70-16DA53890E3E}" type="presParOf" srcId="{51F716CF-2462-4CD3-85CD-90362A18F218}" destId="{977BFB0C-A19E-4485-A5A7-F2B870AB0103}" srcOrd="7" destOrd="0" presId="urn:microsoft.com/office/officeart/2005/8/layout/bProcess3"/>
    <dgm:cxn modelId="{DBAD4C42-200E-4314-9540-115EFB31BD65}" type="presParOf" srcId="{977BFB0C-A19E-4485-A5A7-F2B870AB0103}" destId="{315C4B3E-9596-4133-811C-687EC65B9799}" srcOrd="0" destOrd="0" presId="urn:microsoft.com/office/officeart/2005/8/layout/bProcess3"/>
    <dgm:cxn modelId="{EF51C881-9D2E-4B5F-80D1-55018AE4DC70}" type="presParOf" srcId="{51F716CF-2462-4CD3-85CD-90362A18F218}" destId="{DF515ED8-DB19-4753-8DA6-EF5643BA7E5F}" srcOrd="8" destOrd="0" presId="urn:microsoft.com/office/officeart/2005/8/layout/bProcess3"/>
    <dgm:cxn modelId="{6B3E5E6F-0A9D-450E-8FD0-6C0BB1FD80C6}" type="presParOf" srcId="{51F716CF-2462-4CD3-85CD-90362A18F218}" destId="{1EE030A3-D1C0-48AA-BA26-8696E0060830}" srcOrd="9" destOrd="0" presId="urn:microsoft.com/office/officeart/2005/8/layout/bProcess3"/>
    <dgm:cxn modelId="{0D48C4C1-DAB9-4971-9E31-425677618338}" type="presParOf" srcId="{1EE030A3-D1C0-48AA-BA26-8696E0060830}" destId="{9256FAC7-02AE-467F-A6F9-A64412C9E9CA}" srcOrd="0" destOrd="0" presId="urn:microsoft.com/office/officeart/2005/8/layout/bProcess3"/>
    <dgm:cxn modelId="{BA147417-80C7-4279-86F8-3E17F0671F24}" type="presParOf" srcId="{51F716CF-2462-4CD3-85CD-90362A18F218}" destId="{8459634D-EE7B-4A43-997B-16B31940E2CD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F86C2-F58F-4932-8BC2-A4CE0E1CB87A}">
      <dsp:nvSpPr>
        <dsp:cNvPr id="0" name=""/>
        <dsp:cNvSpPr/>
      </dsp:nvSpPr>
      <dsp:spPr>
        <a:xfrm>
          <a:off x="2534990" y="1577576"/>
          <a:ext cx="5513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1315" y="4572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6100" y="1620386"/>
        <a:ext cx="29095" cy="5819"/>
      </dsp:txXfrm>
    </dsp:sp>
    <dsp:sp modelId="{FDDE9F5D-DCFE-48A0-A57A-8EE0BD851852}">
      <dsp:nvSpPr>
        <dsp:cNvPr id="0" name=""/>
        <dsp:cNvSpPr/>
      </dsp:nvSpPr>
      <dsp:spPr>
        <a:xfrm>
          <a:off x="6721" y="864275"/>
          <a:ext cx="2530069" cy="1518041"/>
        </a:xfrm>
        <a:prstGeom prst="rect">
          <a:avLst/>
        </a:prstGeom>
        <a:solidFill>
          <a:srgbClr val="000099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  <a:effectLst/>
            </a:rPr>
            <a:t>Verify you've met the prerequisites for deploying app protection policies</a:t>
          </a:r>
          <a:endParaRPr lang="en-US" sz="1600" b="0" kern="1200" dirty="0">
            <a:solidFill>
              <a:schemeClr val="bg1"/>
            </a:solidFill>
          </a:endParaRPr>
        </a:p>
      </dsp:txBody>
      <dsp:txXfrm>
        <a:off x="6721" y="864275"/>
        <a:ext cx="2530069" cy="1518041"/>
      </dsp:txXfrm>
    </dsp:sp>
    <dsp:sp modelId="{EAF3E8B8-F6C2-4EEA-838E-CADC4292C96D}">
      <dsp:nvSpPr>
        <dsp:cNvPr id="0" name=""/>
        <dsp:cNvSpPr/>
      </dsp:nvSpPr>
      <dsp:spPr>
        <a:xfrm>
          <a:off x="5646976" y="1577576"/>
          <a:ext cx="5513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1315" y="4572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8086" y="1620386"/>
        <a:ext cx="29095" cy="5819"/>
      </dsp:txXfrm>
    </dsp:sp>
    <dsp:sp modelId="{F93D8159-F3F2-4EE6-96ED-08FD05EB4757}">
      <dsp:nvSpPr>
        <dsp:cNvPr id="0" name=""/>
        <dsp:cNvSpPr/>
      </dsp:nvSpPr>
      <dsp:spPr>
        <a:xfrm>
          <a:off x="3118706" y="864275"/>
          <a:ext cx="2530069" cy="1518041"/>
        </a:xfrm>
        <a:prstGeom prst="rect">
          <a:avLst/>
        </a:prstGeom>
        <a:solidFill>
          <a:srgbClr val="000099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  <a:effectLst/>
            </a:rPr>
            <a:t>Check app protection policy status and check targeting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118706" y="864275"/>
        <a:ext cx="2530069" cy="1518041"/>
      </dsp:txXfrm>
    </dsp:sp>
    <dsp:sp modelId="{FBBE0F1B-E690-4897-836D-66CA31870ECF}">
      <dsp:nvSpPr>
        <dsp:cNvPr id="0" name=""/>
        <dsp:cNvSpPr/>
      </dsp:nvSpPr>
      <dsp:spPr>
        <a:xfrm>
          <a:off x="1304039" y="2380517"/>
          <a:ext cx="6191687" cy="551315"/>
        </a:xfrm>
        <a:custGeom>
          <a:avLst/>
          <a:gdLst/>
          <a:ahLst/>
          <a:cxnLst/>
          <a:rect l="0" t="0" r="0" b="0"/>
          <a:pathLst>
            <a:path>
              <a:moveTo>
                <a:pt x="6191687" y="0"/>
              </a:moveTo>
              <a:lnTo>
                <a:pt x="6191687" y="292757"/>
              </a:lnTo>
              <a:lnTo>
                <a:pt x="0" y="292757"/>
              </a:lnTo>
              <a:lnTo>
                <a:pt x="0" y="551315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44409" y="2653265"/>
        <a:ext cx="310948" cy="5819"/>
      </dsp:txXfrm>
    </dsp:sp>
    <dsp:sp modelId="{C9BE73A3-BB4E-4088-9969-B6A26CC2B280}">
      <dsp:nvSpPr>
        <dsp:cNvPr id="0" name=""/>
        <dsp:cNvSpPr/>
      </dsp:nvSpPr>
      <dsp:spPr>
        <a:xfrm>
          <a:off x="6230692" y="864275"/>
          <a:ext cx="2530069" cy="1518041"/>
        </a:xfrm>
        <a:prstGeom prst="rect">
          <a:avLst/>
        </a:prstGeom>
        <a:solidFill>
          <a:srgbClr val="000099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  <a:effectLst/>
            </a:rPr>
            <a:t>Verify the user is targeted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230692" y="864275"/>
        <a:ext cx="2530069" cy="1518041"/>
      </dsp:txXfrm>
    </dsp:sp>
    <dsp:sp modelId="{977BFB0C-A19E-4485-A5A7-F2B870AB0103}">
      <dsp:nvSpPr>
        <dsp:cNvPr id="0" name=""/>
        <dsp:cNvSpPr/>
      </dsp:nvSpPr>
      <dsp:spPr>
        <a:xfrm>
          <a:off x="2567274" y="3677533"/>
          <a:ext cx="519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032" y="4572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3049" y="3720344"/>
        <a:ext cx="27481" cy="5819"/>
      </dsp:txXfrm>
    </dsp:sp>
    <dsp:sp modelId="{0CBAF2BE-D5DB-4907-8DEE-548961B4F743}">
      <dsp:nvSpPr>
        <dsp:cNvPr id="0" name=""/>
        <dsp:cNvSpPr/>
      </dsp:nvSpPr>
      <dsp:spPr>
        <a:xfrm>
          <a:off x="39004" y="2964232"/>
          <a:ext cx="2530069" cy="1518041"/>
        </a:xfrm>
        <a:prstGeom prst="rect">
          <a:avLst/>
        </a:prstGeom>
        <a:solidFill>
          <a:srgbClr val="000099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  <a:effectLst/>
            </a:rPr>
            <a:t>Verify the managed app is targeted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9004" y="2964232"/>
        <a:ext cx="2530069" cy="1518041"/>
      </dsp:txXfrm>
    </dsp:sp>
    <dsp:sp modelId="{1EE030A3-D1C0-48AA-BA26-8696E0060830}">
      <dsp:nvSpPr>
        <dsp:cNvPr id="0" name=""/>
        <dsp:cNvSpPr/>
      </dsp:nvSpPr>
      <dsp:spPr>
        <a:xfrm>
          <a:off x="5646976" y="3677533"/>
          <a:ext cx="5513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1315" y="4572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8086" y="3720344"/>
        <a:ext cx="29095" cy="5819"/>
      </dsp:txXfrm>
    </dsp:sp>
    <dsp:sp modelId="{DF515ED8-DB19-4753-8DA6-EF5643BA7E5F}">
      <dsp:nvSpPr>
        <dsp:cNvPr id="0" name=""/>
        <dsp:cNvSpPr/>
      </dsp:nvSpPr>
      <dsp:spPr>
        <a:xfrm>
          <a:off x="3118706" y="2964232"/>
          <a:ext cx="2530069" cy="1518041"/>
        </a:xfrm>
        <a:prstGeom prst="rect">
          <a:avLst/>
        </a:prstGeom>
        <a:solidFill>
          <a:srgbClr val="000099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  <a:effectLst/>
            </a:rPr>
            <a:t>Verify the user signed in to the affected application using their targeted corporate account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118706" y="2964232"/>
        <a:ext cx="2530069" cy="1518041"/>
      </dsp:txXfrm>
    </dsp:sp>
    <dsp:sp modelId="{8459634D-EE7B-4A43-997B-16B31940E2CD}">
      <dsp:nvSpPr>
        <dsp:cNvPr id="0" name=""/>
        <dsp:cNvSpPr/>
      </dsp:nvSpPr>
      <dsp:spPr>
        <a:xfrm>
          <a:off x="6230692" y="2964232"/>
          <a:ext cx="2530069" cy="1518041"/>
        </a:xfrm>
        <a:prstGeom prst="rect">
          <a:avLst/>
        </a:prstGeom>
        <a:solidFill>
          <a:srgbClr val="000099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  <a:effectLst/>
            </a:rPr>
            <a:t>Collect device data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230692" y="2964232"/>
        <a:ext cx="2530069" cy="1518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10/5/2022 11:47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4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9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10/5/2022 11:47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89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5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6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4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82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07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82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5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10/5/2022 11:47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73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04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97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5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9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84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3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10/5/2022 11:47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0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10/5/2022 11:47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93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08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07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10/5/2022 11:47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8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5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79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2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1544598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478010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962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7335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3181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93731"/>
            <a:ext cx="5618874" cy="379824"/>
          </a:xfrm>
        </p:spPr>
        <p:txBody>
          <a:bodyPr tIns="64008"/>
          <a:lstStyle>
            <a:lvl1pPr>
              <a:defRPr sz="2040" spc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04552FE7-359D-6544-B2BC-512289B79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91812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2317099"/>
            <a:ext cx="4245437" cy="87893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856" b="0" spc="-50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3605925"/>
            <a:ext cx="4245890" cy="251123"/>
          </a:xfrm>
        </p:spPr>
        <p:txBody>
          <a:bodyPr/>
          <a:lstStyle>
            <a:lvl1pPr marL="0" indent="0">
              <a:buNone/>
              <a:defRPr sz="1632">
                <a:solidFill>
                  <a:srgbClr val="000000"/>
                </a:solidFill>
                <a:latin typeface="+mn-lt"/>
              </a:defRPr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75162" indent="0">
              <a:buNone/>
              <a:defRPr/>
            </a:lvl4pPr>
            <a:lvl5pPr marL="87269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06737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737" y="3057798"/>
            <a:ext cx="4245437" cy="878930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2856" b="0" spc="-50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640313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914" y="3040994"/>
            <a:ext cx="4243947" cy="627807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04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019588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4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6800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7"/>
            <a:ext cx="9327356" cy="25112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32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0486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25112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32" spc="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D41543F4-CE18-594C-A501-0968DD537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27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54958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703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0" y="3096243"/>
            <a:ext cx="11260087" cy="5085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4247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371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303363"/>
            <a:ext cx="9029648" cy="3877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1692860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32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4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CD7C51EB-D279-154E-8F43-40608F83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940299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611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365 logo">
            <a:extLst>
              <a:ext uri="{FF2B5EF4-FFF2-40B4-BE49-F238E27FC236}">
                <a16:creationId xmlns:a16="http://schemas.microsoft.com/office/drawing/2014/main" id="{2EEC6248-87BC-4D4D-98C3-91E1890DD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2784C1-0B47-463C-946E-83D417F6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" y="-601583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5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600059" y="521161"/>
            <a:ext cx="11239464" cy="439465"/>
          </a:xfrm>
        </p:spPr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4" y="1465289"/>
            <a:ext cx="11239789" cy="2260106"/>
          </a:xfrm>
        </p:spPr>
        <p:txBody>
          <a:bodyPr>
            <a:spAutoFit/>
          </a:bodyPr>
          <a:lstStyle>
            <a:lvl1pPr>
              <a:defRPr sz="3672">
                <a:latin typeface="+mn-lt"/>
              </a:defRPr>
            </a:lvl1pPr>
            <a:lvl2pPr>
              <a:defRPr sz="2856">
                <a:latin typeface="+mn-lt"/>
              </a:defRPr>
            </a:lvl2pPr>
            <a:lvl3pPr>
              <a:defRPr sz="2448">
                <a:latin typeface="+mn-lt"/>
              </a:defRPr>
            </a:lvl3pPr>
            <a:lvl4pPr>
              <a:defRPr sz="2040">
                <a:latin typeface="+mn-lt"/>
              </a:defRPr>
            </a:lvl4pPr>
            <a:lvl5pPr>
              <a:defRPr sz="183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39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4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57213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915" y="2988571"/>
            <a:ext cx="9327356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1" baseline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5"/>
            <a:ext cx="11239464" cy="1104941"/>
          </a:xfrm>
        </p:spPr>
        <p:txBody>
          <a:bodyPr wrap="square">
            <a:spAutoFit/>
          </a:bodyPr>
          <a:lstStyle>
            <a:lvl1pPr marL="0" indent="0">
              <a:buNone/>
              <a:defRPr sz="2040" b="0" i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233149" indent="0">
              <a:buNone/>
              <a:defRPr sz="1632">
                <a:solidFill>
                  <a:srgbClr val="000000"/>
                </a:solidFill>
              </a:defRPr>
            </a:lvl2pPr>
            <a:lvl3pPr marL="466298" indent="0">
              <a:buNone/>
              <a:defRPr sz="1428">
                <a:solidFill>
                  <a:srgbClr val="000000"/>
                </a:solidFill>
              </a:defRPr>
            </a:lvl3pPr>
            <a:lvl4pPr marL="699447" indent="0">
              <a:buNone/>
              <a:defRPr sz="1224">
                <a:solidFill>
                  <a:srgbClr val="000000"/>
                </a:solidFill>
              </a:defRPr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7A1A54A-CF38-9947-A8FB-BBD41DE0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4529645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>
            <a:lvl1pPr>
              <a:defRPr sz="2040">
                <a:solidFill>
                  <a:srgbClr val="000000"/>
                </a:solidFill>
                <a:latin typeface="+mn-lt"/>
              </a:defRPr>
            </a:lvl1pPr>
            <a:lvl2pPr>
              <a:defRPr sz="1632">
                <a:solidFill>
                  <a:srgbClr val="000000"/>
                </a:solidFill>
              </a:defRPr>
            </a:lvl2pPr>
            <a:lvl3pPr>
              <a:defRPr sz="1428">
                <a:solidFill>
                  <a:srgbClr val="000000"/>
                </a:solidFill>
              </a:defRPr>
            </a:lvl3pPr>
            <a:lvl4pPr>
              <a:defRPr sz="1224">
                <a:solidFill>
                  <a:srgbClr val="000000"/>
                </a:solidFill>
              </a:defRPr>
            </a:lvl4pPr>
            <a:lvl5pPr>
              <a:defRPr sz="102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9726955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22BDE9B7-BF0F-DF45-BCD0-D6165D54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2309845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F8841F-D2F8-0646-B645-839893A70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EF2168D-ABC8-AA43-9EDB-A155583E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3005617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2921863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837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6342" y="521161"/>
            <a:ext cx="1123946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1"/>
            <a:ext cx="11239464" cy="129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7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18" r:id="rId3"/>
    <p:sldLayoutId id="2147484719" r:id="rId4"/>
    <p:sldLayoutId id="2147484720" r:id="rId5"/>
    <p:sldLayoutId id="2147484721" r:id="rId6"/>
    <p:sldLayoutId id="2147484722" r:id="rId7"/>
    <p:sldLayoutId id="2147484723" r:id="rId8"/>
    <p:sldLayoutId id="2147484724" r:id="rId9"/>
    <p:sldLayoutId id="2147484725" r:id="rId10"/>
    <p:sldLayoutId id="2147484726" r:id="rId11"/>
    <p:sldLayoutId id="2147484727" r:id="rId12"/>
    <p:sldLayoutId id="2147484728" r:id="rId13"/>
    <p:sldLayoutId id="2147484729" r:id="rId14"/>
    <p:sldLayoutId id="2147484730" r:id="rId15"/>
    <p:sldLayoutId id="2147484731" r:id="rId16"/>
    <p:sldLayoutId id="2147484732" r:id="rId17"/>
    <p:sldLayoutId id="2147484733" r:id="rId18"/>
    <p:sldLayoutId id="2147484734" r:id="rId19"/>
    <p:sldLayoutId id="2147484735" r:id="rId20"/>
    <p:sldLayoutId id="2147484736" r:id="rId21"/>
    <p:sldLayoutId id="2147484737" r:id="rId22"/>
    <p:sldLayoutId id="2147484738" r:id="rId23"/>
    <p:sldLayoutId id="2147484744" r:id="rId24"/>
    <p:sldLayoutId id="2147484739" r:id="rId25"/>
    <p:sldLayoutId id="2147484740" r:id="rId26"/>
    <p:sldLayoutId id="2147484741" r:id="rId27"/>
    <p:sldLayoutId id="2147484742" r:id="rId28"/>
    <p:sldLayoutId id="2147484743" r:id="rId29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2856" b="0" kern="1200" cap="none" spc="-51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solidFill>
            <a:srgbClr val="000000"/>
          </a:solidFill>
          <a:latin typeface="+mn-lt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4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5">
          <p15:clr>
            <a:srgbClr val="C35EA4"/>
          </p15:clr>
        </p15:guide>
        <p15:guide id="17" pos="7469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221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61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5.wmf"/><Relationship Id="rId7" Type="http://schemas.openxmlformats.org/officeDocument/2006/relationships/hyperlink" Target="http://www.weightymatters.ca/2010/05/how-many-minutes-day-should-you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jpeg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log.ucem.ac.uk/onlineeducation/posts/tag/moodle-quiz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5" Type="http://schemas.openxmlformats.org/officeDocument/2006/relationships/image" Target="../media/image18.emf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5.w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5.wmf"/><Relationship Id="rId7" Type="http://schemas.openxmlformats.org/officeDocument/2006/relationships/hyperlink" Target="http://www.weightymatters.ca/2010/05/how-many-minutes-day-should-you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jpeg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log.ucem.ac.uk/onlineeducation/posts/tag/moodle-quiz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15.w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log.ucem.ac.uk/onlineeducation/posts/tag/moodle-quiz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15.w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5" Type="http://schemas.openxmlformats.org/officeDocument/2006/relationships/image" Target="../media/image18.emf"/><Relationship Id="rId4" Type="http://schemas.openxmlformats.org/officeDocument/2006/relationships/image" Target="../media/image17.wmf"/><Relationship Id="rId9" Type="http://schemas.openxmlformats.org/officeDocument/2006/relationships/image" Target="../media/image5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emf"/><Relationship Id="rId5" Type="http://schemas.openxmlformats.org/officeDocument/2006/relationships/image" Target="../media/image17.wmf"/><Relationship Id="rId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2986052"/>
          </a:xfrm>
        </p:spPr>
        <p:txBody>
          <a:bodyPr/>
          <a:lstStyle/>
          <a:p>
            <a:r>
              <a:rPr lang="en-US" dirty="0"/>
              <a:t>Learning Path 8: </a:t>
            </a:r>
            <a:br>
              <a:rPr lang="en-US" dirty="0"/>
            </a:br>
            <a:r>
              <a:rPr lang="en-US" dirty="0"/>
              <a:t>Prepare for device management in Microsoft 365</a:t>
            </a:r>
          </a:p>
        </p:txBody>
      </p:sp>
    </p:spTree>
    <p:extLst>
      <p:ext uri="{BB962C8B-B14F-4D97-AF65-F5344CB8AC3E}">
        <p14:creationId xmlns:p14="http://schemas.microsoft.com/office/powerpoint/2010/main" val="27546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device profiles in Microsoft Intune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523B4-99F1-4CA0-98BB-23C296B20E9E}"/>
              </a:ext>
            </a:extLst>
          </p:cNvPr>
          <p:cNvSpPr txBox="1"/>
          <p:nvPr/>
        </p:nvSpPr>
        <p:spPr>
          <a:xfrm>
            <a:off x="579438" y="1436688"/>
            <a:ext cx="5219364" cy="780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37160" tIns="91440" rIns="137160" bIns="91440" anchor="ctr">
            <a:noAutofit/>
          </a:bodyPr>
          <a:lstStyle/>
          <a:p>
            <a:r>
              <a:rPr lang="en-US" dirty="0">
                <a:cs typeface="Segoe UI Semilight" panose="020B0402040204020203" pitchFamily="34" charset="0"/>
              </a:rPr>
              <a:t>Profiles are created in the Microsoft Endpoint Manager admin center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F1F8C-891B-43FF-A151-073DFA7E76B7}"/>
              </a:ext>
            </a:extLst>
          </p:cNvPr>
          <p:cNvSpPr txBox="1"/>
          <p:nvPr/>
        </p:nvSpPr>
        <p:spPr>
          <a:xfrm>
            <a:off x="579438" y="2598415"/>
            <a:ext cx="5219364" cy="9561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37160" tIns="91440" rIns="137160" bIns="91440" anchor="ctr">
            <a:noAutofit/>
          </a:bodyPr>
          <a:lstStyle/>
          <a:p>
            <a:r>
              <a:rPr lang="en-US" dirty="0">
                <a:cs typeface="Segoe UI Semilight" panose="020B0402040204020203" pitchFamily="34" charset="0"/>
              </a:rPr>
              <a:t>After an organization adds the profile settings, it can also add a scope tag to the 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0C58B-2534-4E4E-B44F-6FB2A4D12125}"/>
              </a:ext>
            </a:extLst>
          </p:cNvPr>
          <p:cNvSpPr txBox="1"/>
          <p:nvPr/>
        </p:nvSpPr>
        <p:spPr>
          <a:xfrm>
            <a:off x="579438" y="3914644"/>
            <a:ext cx="5219364" cy="11522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37160" tIns="91440" rIns="137160" bIns="91440" anchor="ctr">
            <a:noAutofit/>
          </a:bodyPr>
          <a:lstStyle/>
          <a:p>
            <a:r>
              <a:rPr lang="en-US" dirty="0">
                <a:cs typeface="Segoe UI Semilight" panose="020B0402040204020203" pitchFamily="34" charset="0"/>
              </a:rPr>
              <a:t>Applicability rules apply to Windows 10 and later devices. They enable administrators to target a group of devices that meets specific criteria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D8815-42C0-45EF-857D-96F1432AC054}"/>
              </a:ext>
            </a:extLst>
          </p:cNvPr>
          <p:cNvSpPr txBox="1"/>
          <p:nvPr/>
        </p:nvSpPr>
        <p:spPr>
          <a:xfrm>
            <a:off x="579438" y="5485159"/>
            <a:ext cx="5219364" cy="780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37160" tIns="91440" rIns="137160" bIns="91440" anchor="ctr">
            <a:noAutofit/>
          </a:bodyPr>
          <a:lstStyle/>
          <a:p>
            <a:r>
              <a:rPr lang="en-US" dirty="0">
                <a:cs typeface="Segoe UI Semilight" panose="020B0402040204020203" pitchFamily="34" charset="0"/>
              </a:rPr>
              <a:t>Intune uses different refresh cycles to check for updates to configuration profiles</a:t>
            </a:r>
          </a:p>
        </p:txBody>
      </p:sp>
      <p:pic>
        <p:nvPicPr>
          <p:cNvPr id="2050" name="Picture 2" descr="Screenshot showing the Configuration profiles page in the Microsoft Endpoint Manager admin center.">
            <a:extLst>
              <a:ext uri="{FF2B5EF4-FFF2-40B4-BE49-F238E27FC236}">
                <a16:creationId xmlns:a16="http://schemas.microsoft.com/office/drawing/2014/main" id="{8C9462E4-9B9F-9A9F-2294-B3F0CEFCC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40" y="1782761"/>
            <a:ext cx="6398695" cy="396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5EC33A-8FA7-3E70-A1B0-57EBA2E3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13540" y="1436688"/>
            <a:ext cx="6398695" cy="4832351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828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45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682485" y="507446"/>
            <a:ext cx="10157037" cy="439465"/>
          </a:xfrm>
        </p:spPr>
        <p:txBody>
          <a:bodyPr/>
          <a:lstStyle/>
          <a:p>
            <a:r>
              <a:rPr lang="en-US" dirty="0"/>
              <a:t>Discussion – Device Management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905528-7A90-49D1-AE6F-AB6E9CEEFB6B}"/>
              </a:ext>
            </a:extLst>
          </p:cNvPr>
          <p:cNvSpPr/>
          <p:nvPr/>
        </p:nvSpPr>
        <p:spPr>
          <a:xfrm>
            <a:off x="608014" y="1381656"/>
            <a:ext cx="112490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Discuss the following questions regarding device management within your organizations:</a:t>
            </a:r>
            <a:endParaRPr lang="en-US" sz="2400" dirty="0">
              <a:latin typeface="+mj-lt"/>
            </a:endParaRPr>
          </a:p>
        </p:txBody>
      </p:sp>
      <p:pic>
        <p:nvPicPr>
          <p:cNvPr id="34" name="Picture 33" descr="Icon of three line and check mark">
            <a:extLst>
              <a:ext uri="{FF2B5EF4-FFF2-40B4-BE49-F238E27FC236}">
                <a16:creationId xmlns:a16="http://schemas.microsoft.com/office/drawing/2014/main" id="{D3EB1885-A59B-421F-B803-ACF33E1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3" y="2492507"/>
            <a:ext cx="824484" cy="824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46C780-6BB5-4CF8-988C-292EE274CB9D}"/>
              </a:ext>
            </a:extLst>
          </p:cNvPr>
          <p:cNvSpPr/>
          <p:nvPr/>
        </p:nvSpPr>
        <p:spPr>
          <a:xfrm>
            <a:off x="1682750" y="2524592"/>
            <a:ext cx="10174287" cy="5486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Which device management solution in Endpoint Manager is right for your organization?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0A0817-9BF9-455D-A75C-72746F014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2487" y="3455148"/>
            <a:ext cx="101570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con of check mark in a circle">
            <a:extLst>
              <a:ext uri="{FF2B5EF4-FFF2-40B4-BE49-F238E27FC236}">
                <a16:creationId xmlns:a16="http://schemas.microsoft.com/office/drawing/2014/main" id="{839159CC-DC6D-48A5-B226-643EC278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3" y="3615765"/>
            <a:ext cx="824484" cy="8244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B0B316-2EA6-4301-AB55-6265E58DCAF1}"/>
              </a:ext>
            </a:extLst>
          </p:cNvPr>
          <p:cNvSpPr/>
          <p:nvPr/>
        </p:nvSpPr>
        <p:spPr>
          <a:xfrm>
            <a:off x="1682750" y="3754449"/>
            <a:ext cx="10174287" cy="5486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Do you think your organization will implement Co-management? Why or why not?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7201A1-A861-422E-96C3-ACAB11E8D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2487" y="4602390"/>
            <a:ext cx="101570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Icon of documents">
            <a:extLst>
              <a:ext uri="{FF2B5EF4-FFF2-40B4-BE49-F238E27FC236}">
                <a16:creationId xmlns:a16="http://schemas.microsoft.com/office/drawing/2014/main" id="{A2FF6185-378E-42C8-9488-E05562373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88" y="4796692"/>
            <a:ext cx="824484" cy="8244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2695AF-E0F9-4E71-9EB0-A8F7DC8AF342}"/>
              </a:ext>
            </a:extLst>
          </p:cNvPr>
          <p:cNvSpPr/>
          <p:nvPr/>
        </p:nvSpPr>
        <p:spPr>
          <a:xfrm>
            <a:off x="1682750" y="4871211"/>
            <a:ext cx="10174287" cy="5486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Do you think your organization will implement Microsoft Intune? Why or why not?</a:t>
            </a:r>
          </a:p>
        </p:txBody>
      </p:sp>
      <p:pic>
        <p:nvPicPr>
          <p:cNvPr id="4" name="Picture 3" descr="photograph of a hand holding a stopwatch">
            <a:extLst>
              <a:ext uri="{FF2B5EF4-FFF2-40B4-BE49-F238E27FC236}">
                <a16:creationId xmlns:a16="http://schemas.microsoft.com/office/drawing/2014/main" id="{F26B3C11-D33F-42FB-A18B-4EBB70701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5464" y="5969330"/>
            <a:ext cx="902792" cy="985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75E8D4-E438-487D-8044-6D2C540CB671}"/>
              </a:ext>
            </a:extLst>
          </p:cNvPr>
          <p:cNvSpPr txBox="1"/>
          <p:nvPr/>
        </p:nvSpPr>
        <p:spPr>
          <a:xfrm>
            <a:off x="10282290" y="6319888"/>
            <a:ext cx="1866168" cy="3124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  <a:latin typeface="+mj-lt"/>
              </a:rPr>
              <a:t>15 minutes…Go!</a:t>
            </a:r>
          </a:p>
        </p:txBody>
      </p:sp>
      <p:pic>
        <p:nvPicPr>
          <p:cNvPr id="10" name="Picture 9" descr="Icon of a message chat box ">
            <a:extLst>
              <a:ext uri="{FF2B5EF4-FFF2-40B4-BE49-F238E27FC236}">
                <a16:creationId xmlns:a16="http://schemas.microsoft.com/office/drawing/2014/main" id="{2AA28E0B-7DFF-4606-A6D0-716F4A3C3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23" y="266635"/>
            <a:ext cx="915924" cy="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329396"/>
            <a:ext cx="11258488" cy="54400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In this module, you examined the following items:</a:t>
            </a:r>
            <a:endParaRPr lang="en-US" sz="28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85C92-0013-42C7-3E9D-651F6017ED22}"/>
              </a:ext>
            </a:extLst>
          </p:cNvPr>
          <p:cNvSpPr/>
          <p:nvPr/>
        </p:nvSpPr>
        <p:spPr>
          <a:xfrm>
            <a:off x="1697343" y="2193025"/>
            <a:ext cx="9759550" cy="5440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The device management features of Microsoft Endpoint Manager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9CD202-61D0-7AFF-4E75-2A914B5F251D}"/>
              </a:ext>
            </a:extLst>
          </p:cNvPr>
          <p:cNvSpPr/>
          <p:nvPr/>
        </p:nvSpPr>
        <p:spPr>
          <a:xfrm>
            <a:off x="1662953" y="2919982"/>
            <a:ext cx="10176570" cy="8344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Co-management of Windows devices in </a:t>
            </a:r>
            <a:r>
              <a:rPr lang="en-US" sz="2000" dirty="0" err="1"/>
              <a:t>EndPoint</a:t>
            </a:r>
            <a:r>
              <a:rPr lang="en-US" sz="2000" dirty="0"/>
              <a:t> Manager using Configuration Manager and Microsoft Intune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1B71F-54F2-5CAE-5BDD-BC63CA49737D}"/>
              </a:ext>
            </a:extLst>
          </p:cNvPr>
          <p:cNvSpPr/>
          <p:nvPr/>
        </p:nvSpPr>
        <p:spPr>
          <a:xfrm>
            <a:off x="1664744" y="4109025"/>
            <a:ext cx="7307134" cy="5688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Managing devices using Configuration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C9FED2-FEC9-AD84-35F7-239BBBFA96E2}"/>
              </a:ext>
            </a:extLst>
          </p:cNvPr>
          <p:cNvSpPr/>
          <p:nvPr/>
        </p:nvSpPr>
        <p:spPr>
          <a:xfrm>
            <a:off x="1666536" y="4960677"/>
            <a:ext cx="5021742" cy="3679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Managing devices using Microsoft Intune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EE5BD-8A78-4900-1FD0-1ED8480D74E5}"/>
              </a:ext>
            </a:extLst>
          </p:cNvPr>
          <p:cNvSpPr/>
          <p:nvPr/>
        </p:nvSpPr>
        <p:spPr>
          <a:xfrm>
            <a:off x="1662953" y="5858505"/>
            <a:ext cx="5021742" cy="56988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Creating device profiles in Microsoft Intune</a:t>
            </a:r>
          </a:p>
        </p:txBody>
      </p:sp>
      <p:pic>
        <p:nvPicPr>
          <p:cNvPr id="18" name="Picture 17" descr="Icon of screen with gear">
            <a:extLst>
              <a:ext uri="{FF2B5EF4-FFF2-40B4-BE49-F238E27FC236}">
                <a16:creationId xmlns:a16="http://schemas.microsoft.com/office/drawing/2014/main" id="{FA954496-8322-C893-DA7A-AA8631EF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8" y="2876005"/>
            <a:ext cx="731520" cy="731520"/>
          </a:xfrm>
          <a:prstGeom prst="rect">
            <a:avLst/>
          </a:prstGeom>
        </p:spPr>
      </p:pic>
      <p:grpSp>
        <p:nvGrpSpPr>
          <p:cNvPr id="19" name="Group 18" descr="Icon of a screen and a laptop with charts on it">
            <a:extLst>
              <a:ext uri="{FF2B5EF4-FFF2-40B4-BE49-F238E27FC236}">
                <a16:creationId xmlns:a16="http://schemas.microsoft.com/office/drawing/2014/main" id="{863D8B22-D307-11D2-3673-70ACEF777771}"/>
              </a:ext>
            </a:extLst>
          </p:cNvPr>
          <p:cNvGrpSpPr/>
          <p:nvPr/>
        </p:nvGrpSpPr>
        <p:grpSpPr>
          <a:xfrm>
            <a:off x="538819" y="3922395"/>
            <a:ext cx="731520" cy="731520"/>
            <a:chOff x="6390967" y="1017831"/>
            <a:chExt cx="780288" cy="7818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405DA0-9390-DE1B-ADBE-70305BB30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0967" y="1017831"/>
              <a:ext cx="780288" cy="781812"/>
            </a:xfrm>
            <a:prstGeom prst="rect">
              <a:avLst/>
            </a:prstGeom>
          </p:spPr>
        </p:pic>
        <p:pic>
          <p:nvPicPr>
            <p:cNvPr id="21" name="Picture 20" descr="Icon of a screen and a laptop with charts on it">
              <a:extLst>
                <a:ext uri="{FF2B5EF4-FFF2-40B4-BE49-F238E27FC236}">
                  <a16:creationId xmlns:a16="http://schemas.microsoft.com/office/drawing/2014/main" id="{3F28BCCB-2B7B-9D50-A454-D74CACF6E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1712" y="1205537"/>
              <a:ext cx="406400" cy="406400"/>
            </a:xfrm>
            <a:prstGeom prst="rect">
              <a:avLst/>
            </a:prstGeom>
          </p:spPr>
        </p:pic>
      </p:grpSp>
      <p:pic>
        <p:nvPicPr>
          <p:cNvPr id="23" name="Picture 22" descr="Icon of a monitor with a fragmented circular chat on it">
            <a:extLst>
              <a:ext uri="{FF2B5EF4-FFF2-40B4-BE49-F238E27FC236}">
                <a16:creationId xmlns:a16="http://schemas.microsoft.com/office/drawing/2014/main" id="{75D21A00-BD9D-DC2B-1F57-33D258B69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11" y="4793922"/>
            <a:ext cx="731520" cy="731520"/>
          </a:xfrm>
          <a:prstGeom prst="rect">
            <a:avLst/>
          </a:prstGeom>
        </p:spPr>
      </p:pic>
      <p:grpSp>
        <p:nvGrpSpPr>
          <p:cNvPr id="29" name="Group 28" descr="Icon of a monitor with star">
            <a:extLst>
              <a:ext uri="{FF2B5EF4-FFF2-40B4-BE49-F238E27FC236}">
                <a16:creationId xmlns:a16="http://schemas.microsoft.com/office/drawing/2014/main" id="{6A101942-19EC-1F58-D64D-5A2DF3B8A942}"/>
              </a:ext>
            </a:extLst>
          </p:cNvPr>
          <p:cNvGrpSpPr/>
          <p:nvPr/>
        </p:nvGrpSpPr>
        <p:grpSpPr>
          <a:xfrm>
            <a:off x="532712" y="1975258"/>
            <a:ext cx="731520" cy="731520"/>
            <a:chOff x="7761835" y="1017831"/>
            <a:chExt cx="780288" cy="78181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9AA9299-22D8-F5A4-EC82-528D802B5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1835" y="1017831"/>
              <a:ext cx="780288" cy="781812"/>
            </a:xfrm>
            <a:prstGeom prst="rect">
              <a:avLst/>
            </a:prstGeom>
          </p:spPr>
        </p:pic>
        <p:pic>
          <p:nvPicPr>
            <p:cNvPr id="31" name="Picture 30" descr="Icon of a monitor with star">
              <a:extLst>
                <a:ext uri="{FF2B5EF4-FFF2-40B4-BE49-F238E27FC236}">
                  <a16:creationId xmlns:a16="http://schemas.microsoft.com/office/drawing/2014/main" id="{E64B7E5F-738E-28AD-7F96-1E7AB7AC0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8120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32" name="Group 31" descr="Icon of a screen with a person in it representing a videocall">
            <a:extLst>
              <a:ext uri="{FF2B5EF4-FFF2-40B4-BE49-F238E27FC236}">
                <a16:creationId xmlns:a16="http://schemas.microsoft.com/office/drawing/2014/main" id="{9018A1BF-3B47-D256-20B6-472CF81D4273}"/>
              </a:ext>
            </a:extLst>
          </p:cNvPr>
          <p:cNvGrpSpPr/>
          <p:nvPr/>
        </p:nvGrpSpPr>
        <p:grpSpPr>
          <a:xfrm>
            <a:off x="528065" y="5731918"/>
            <a:ext cx="731520" cy="731520"/>
            <a:chOff x="6390967" y="2031284"/>
            <a:chExt cx="780288" cy="78181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7C3A35-1414-B69D-BD32-FCF607F5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0967" y="2031284"/>
              <a:ext cx="780288" cy="781812"/>
            </a:xfrm>
            <a:prstGeom prst="rect">
              <a:avLst/>
            </a:prstGeom>
          </p:spPr>
        </p:pic>
        <p:pic>
          <p:nvPicPr>
            <p:cNvPr id="34" name="Picture 33" descr="Icon of a screen with a person in it representing a videocall">
              <a:extLst>
                <a:ext uri="{FF2B5EF4-FFF2-40B4-BE49-F238E27FC236}">
                  <a16:creationId xmlns:a16="http://schemas.microsoft.com/office/drawing/2014/main" id="{C4EB4ECF-59E5-2FAD-7CDD-5D1A6A5E6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77911" y="2218990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2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109463"/>
            <a:ext cx="9029648" cy="775597"/>
          </a:xfrm>
        </p:spPr>
        <p:txBody>
          <a:bodyPr/>
          <a:lstStyle/>
          <a:p>
            <a:r>
              <a:rPr lang="en-US" dirty="0"/>
              <a:t>Module 2: Prepare your Windows devices for </a:t>
            </a:r>
            <a:br>
              <a:rPr lang="en-US" dirty="0"/>
            </a:br>
            <a:r>
              <a:rPr lang="en-US" dirty="0"/>
              <a:t>Co-management</a:t>
            </a:r>
          </a:p>
        </p:txBody>
      </p:sp>
      <p:pic>
        <p:nvPicPr>
          <p:cNvPr id="7" name="Picture 6" descr="Icon of screen with gear">
            <a:extLst>
              <a:ext uri="{FF2B5EF4-FFF2-40B4-BE49-F238E27FC236}">
                <a16:creationId xmlns:a16="http://schemas.microsoft.com/office/drawing/2014/main" id="{AC2CBB2D-8077-46E6-A8F7-0CD1E70AF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057" y="3094264"/>
            <a:ext cx="805997" cy="8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48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pc="0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1CA08-5DC8-4485-BD93-0FF5567B357D}"/>
              </a:ext>
            </a:extLst>
          </p:cNvPr>
          <p:cNvSpPr/>
          <p:nvPr/>
        </p:nvSpPr>
        <p:spPr>
          <a:xfrm>
            <a:off x="600060" y="1408177"/>
            <a:ext cx="6162970" cy="11413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This module examines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how to prepare your Windows 10 and later devices for Co-management, including: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1" name="Picture 40" descr="Icon of screen with gear">
            <a:extLst>
              <a:ext uri="{FF2B5EF4-FFF2-40B4-BE49-F238E27FC236}">
                <a16:creationId xmlns:a16="http://schemas.microsoft.com/office/drawing/2014/main" id="{8A0395C7-C7F7-4986-AAAA-1AD1E6D6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8" y="2897521"/>
            <a:ext cx="731520" cy="7315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14D5FF-0FE1-40B6-B683-9BBC388D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1160" y="3680303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a monitor with a fragmented circular chat on it">
            <a:extLst>
              <a:ext uri="{FF2B5EF4-FFF2-40B4-BE49-F238E27FC236}">
                <a16:creationId xmlns:a16="http://schemas.microsoft.com/office/drawing/2014/main" id="{4DC90AA7-7743-4C7C-A837-CD6B6B76B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11" y="4654070"/>
            <a:ext cx="731520" cy="7315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1D3F5F-84D5-4FB5-9BE8-97689A175916}"/>
              </a:ext>
            </a:extLst>
          </p:cNvPr>
          <p:cNvSpPr/>
          <p:nvPr/>
        </p:nvSpPr>
        <p:spPr>
          <a:xfrm>
            <a:off x="1661160" y="5665513"/>
            <a:ext cx="5021742" cy="51355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Configuring co-management settings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B2CD43-4849-287D-B951-B8AA46D65BC8}"/>
              </a:ext>
            </a:extLst>
          </p:cNvPr>
          <p:cNvSpPr/>
          <p:nvPr/>
        </p:nvSpPr>
        <p:spPr>
          <a:xfrm>
            <a:off x="1662953" y="3092106"/>
            <a:ext cx="5021742" cy="3535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Co-management prerequisites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F0B68-FE3F-8EF1-19C2-5194AF2F4F53}"/>
              </a:ext>
            </a:extLst>
          </p:cNvPr>
          <p:cNvSpPr/>
          <p:nvPr/>
        </p:nvSpPr>
        <p:spPr>
          <a:xfrm>
            <a:off x="1664744" y="3872355"/>
            <a:ext cx="5021742" cy="6400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Configuring Microsoft Endpoint Configuration Manager for Co-management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578A08-C106-BE7A-0D68-F658F21B1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2195" y="4704077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89120-865A-1477-1F4E-D9596B74A487}"/>
              </a:ext>
            </a:extLst>
          </p:cNvPr>
          <p:cNvSpPr/>
          <p:nvPr/>
        </p:nvSpPr>
        <p:spPr>
          <a:xfrm>
            <a:off x="1666536" y="4906887"/>
            <a:ext cx="5021742" cy="3679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Enrolling Windows 10/11 devices to Intune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BD30D4-AADD-AB2B-9971-2747C4831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3985" y="5458904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 descr="Icon of a screen and a laptop with charts on it">
            <a:extLst>
              <a:ext uri="{FF2B5EF4-FFF2-40B4-BE49-F238E27FC236}">
                <a16:creationId xmlns:a16="http://schemas.microsoft.com/office/drawing/2014/main" id="{B52F1944-861E-5B40-B03E-6419025C0A76}"/>
              </a:ext>
            </a:extLst>
          </p:cNvPr>
          <p:cNvGrpSpPr/>
          <p:nvPr/>
        </p:nvGrpSpPr>
        <p:grpSpPr>
          <a:xfrm>
            <a:off x="543473" y="3768434"/>
            <a:ext cx="731520" cy="731520"/>
            <a:chOff x="6390967" y="1017831"/>
            <a:chExt cx="780288" cy="7818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F9A895-0881-6183-9ACE-E8AF9BF13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0967" y="1017831"/>
              <a:ext cx="780288" cy="781812"/>
            </a:xfrm>
            <a:prstGeom prst="rect">
              <a:avLst/>
            </a:prstGeom>
          </p:spPr>
        </p:pic>
        <p:pic>
          <p:nvPicPr>
            <p:cNvPr id="6" name="Picture 5" descr="Icon of a screen and a laptop with charts on it">
              <a:extLst>
                <a:ext uri="{FF2B5EF4-FFF2-40B4-BE49-F238E27FC236}">
                  <a16:creationId xmlns:a16="http://schemas.microsoft.com/office/drawing/2014/main" id="{0A0D1960-FED3-58D1-DFE3-5EB6128B4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1712" y="1205537"/>
              <a:ext cx="406400" cy="40640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C27F73-25DA-ACD2-17E4-4357F8F6C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5778" y="6181463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21D8753-220A-B1BF-C411-877BECC3A81E}"/>
              </a:ext>
            </a:extLst>
          </p:cNvPr>
          <p:cNvSpPr/>
          <p:nvPr/>
        </p:nvSpPr>
        <p:spPr>
          <a:xfrm>
            <a:off x="1662948" y="6360866"/>
            <a:ext cx="5021742" cy="529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Transferring workload management from Configuration Manager to Intune</a:t>
            </a:r>
          </a:p>
        </p:txBody>
      </p:sp>
      <p:grpSp>
        <p:nvGrpSpPr>
          <p:cNvPr id="21" name="Group 20" descr="Icon of gear">
            <a:extLst>
              <a:ext uri="{FF2B5EF4-FFF2-40B4-BE49-F238E27FC236}">
                <a16:creationId xmlns:a16="http://schemas.microsoft.com/office/drawing/2014/main" id="{B8519A77-4CAD-F8A9-2B1B-5BD7510B66D0}"/>
              </a:ext>
            </a:extLst>
          </p:cNvPr>
          <p:cNvGrpSpPr/>
          <p:nvPr/>
        </p:nvGrpSpPr>
        <p:grpSpPr>
          <a:xfrm>
            <a:off x="534455" y="5460740"/>
            <a:ext cx="731520" cy="731520"/>
            <a:chOff x="9134167" y="1017831"/>
            <a:chExt cx="780288" cy="7818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663BEE3-6D43-E3EF-6F7B-863B08C76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4167" y="1017831"/>
              <a:ext cx="780288" cy="781812"/>
            </a:xfrm>
            <a:prstGeom prst="rect">
              <a:avLst/>
            </a:prstGeom>
          </p:spPr>
        </p:pic>
        <p:pic>
          <p:nvPicPr>
            <p:cNvPr id="23" name="Picture 22" descr="Icon of gear">
              <a:extLst>
                <a:ext uri="{FF2B5EF4-FFF2-40B4-BE49-F238E27FC236}">
                  <a16:creationId xmlns:a16="http://schemas.microsoft.com/office/drawing/2014/main" id="{CEE56CBA-1749-9F7C-BE19-D9317C10B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1111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4" name="Group 23" descr="Icon of forklift">
            <a:extLst>
              <a:ext uri="{FF2B5EF4-FFF2-40B4-BE49-F238E27FC236}">
                <a16:creationId xmlns:a16="http://schemas.microsoft.com/office/drawing/2014/main" id="{BF801D55-F025-516C-5EB0-4311B98625C6}"/>
              </a:ext>
            </a:extLst>
          </p:cNvPr>
          <p:cNvGrpSpPr/>
          <p:nvPr/>
        </p:nvGrpSpPr>
        <p:grpSpPr>
          <a:xfrm>
            <a:off x="536195" y="6222710"/>
            <a:ext cx="731520" cy="731520"/>
            <a:chOff x="10533391" y="5071642"/>
            <a:chExt cx="780288" cy="78181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B4D8A11-06C2-3FA0-FB20-A6A363AF1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33391" y="5071642"/>
              <a:ext cx="780288" cy="781812"/>
            </a:xfrm>
            <a:prstGeom prst="rect">
              <a:avLst/>
            </a:prstGeom>
          </p:spPr>
        </p:pic>
        <p:pic>
          <p:nvPicPr>
            <p:cNvPr id="26" name="Picture 25" descr="Icon of forklift">
              <a:extLst>
                <a:ext uri="{FF2B5EF4-FFF2-40B4-BE49-F238E27FC236}">
                  <a16:creationId xmlns:a16="http://schemas.microsoft.com/office/drawing/2014/main" id="{3F72C327-D287-CFE7-53FB-F2D714733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20335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41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your Co-management strategy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143AB9C-1FD7-4C5E-BC88-CC70A9A1F828}"/>
              </a:ext>
            </a:extLst>
          </p:cNvPr>
          <p:cNvSpPr txBox="1">
            <a:spLocks/>
          </p:cNvSpPr>
          <p:nvPr/>
        </p:nvSpPr>
        <p:spPr>
          <a:xfrm>
            <a:off x="579439" y="1436688"/>
            <a:ext cx="3776662" cy="48323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182880" tIns="137160" rIns="182880" bIns="137160" anchor="t"/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cs typeface="Segoe UI Semilight" panose="020B0402040204020203" pitchFamily="34" charset="0"/>
              </a:rPr>
              <a:t>Co-management enables companies to take advantage of the new features and capabilities, such as compliance policies, selective wipe, and provisioning new</a:t>
            </a:r>
            <a:br>
              <a:rPr lang="en-US" sz="2200" dirty="0">
                <a:solidFill>
                  <a:schemeClr val="tx1"/>
                </a:solidFill>
                <a:cs typeface="Segoe UI Semilight" panose="020B04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cs typeface="Segoe UI Semilight" panose="020B0402040204020203" pitchFamily="34" charset="0"/>
              </a:rPr>
              <a:t>Windows 10 and later devices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51768-F228-4A95-BD7D-47187F42E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1436689"/>
            <a:ext cx="7285038" cy="4832350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828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5" name="Group 44" descr="A diagram of Co-management strategy">
            <a:extLst>
              <a:ext uri="{FF2B5EF4-FFF2-40B4-BE49-F238E27FC236}">
                <a16:creationId xmlns:a16="http://schemas.microsoft.com/office/drawing/2014/main" id="{C7C3F0EE-4272-4129-BF20-87F93F7178C3}"/>
              </a:ext>
            </a:extLst>
          </p:cNvPr>
          <p:cNvGrpSpPr/>
          <p:nvPr/>
        </p:nvGrpSpPr>
        <p:grpSpPr>
          <a:xfrm>
            <a:off x="4843041" y="1682494"/>
            <a:ext cx="6742957" cy="4340741"/>
            <a:chOff x="4843041" y="1682494"/>
            <a:chExt cx="6742957" cy="434074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63556F7-AD41-4C6D-A721-588C582BC326}"/>
                </a:ext>
              </a:extLst>
            </p:cNvPr>
            <p:cNvSpPr/>
            <p:nvPr/>
          </p:nvSpPr>
          <p:spPr bwMode="auto">
            <a:xfrm>
              <a:off x="4843041" y="1682494"/>
              <a:ext cx="4077687" cy="25854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Configuration Manager managed devices</a:t>
              </a:r>
            </a:p>
          </p:txBody>
        </p:sp>
        <p:sp>
          <p:nvSpPr>
            <p:cNvPr id="44" name="Arrow: Pentagon 43">
              <a:extLst>
                <a:ext uri="{FF2B5EF4-FFF2-40B4-BE49-F238E27FC236}">
                  <a16:creationId xmlns:a16="http://schemas.microsoft.com/office/drawing/2014/main" id="{2897D6BA-D111-4A01-B331-731CE224AC09}"/>
                </a:ext>
              </a:extLst>
            </p:cNvPr>
            <p:cNvSpPr/>
            <p:nvPr/>
          </p:nvSpPr>
          <p:spPr bwMode="auto">
            <a:xfrm>
              <a:off x="4843042" y="1977488"/>
              <a:ext cx="2270256" cy="996279"/>
            </a:xfrm>
            <a:prstGeom prst="homePlate">
              <a:avLst>
                <a:gd name="adj" fmla="val 16857"/>
              </a:avLst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ConfigMgr</a:t>
              </a:r>
              <a:r>
                <a:rPr lang="en-US" sz="12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 agent</a:t>
              </a:r>
            </a:p>
            <a:p>
              <a:pPr algn="l"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AD Domain Joined</a:t>
              </a: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79134B9F-8DBA-442F-B12E-D0AD6D84C5B6}"/>
                </a:ext>
              </a:extLst>
            </p:cNvPr>
            <p:cNvSpPr/>
            <p:nvPr/>
          </p:nvSpPr>
          <p:spPr bwMode="auto">
            <a:xfrm>
              <a:off x="7040770" y="1977488"/>
              <a:ext cx="2270256" cy="996279"/>
            </a:xfrm>
            <a:prstGeom prst="chevron">
              <a:avLst>
                <a:gd name="adj" fmla="val 17323"/>
              </a:avLst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ConfigMgr</a:t>
              </a: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 agent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AD Domain Joined</a:t>
              </a:r>
            </a:p>
            <a:p>
              <a:pPr algn="l"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AAD Joined</a:t>
              </a: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30414E35-D831-4393-A455-1562BFCEB0D3}"/>
                </a:ext>
              </a:extLst>
            </p:cNvPr>
            <p:cNvSpPr/>
            <p:nvPr/>
          </p:nvSpPr>
          <p:spPr bwMode="auto">
            <a:xfrm>
              <a:off x="9238497" y="1977488"/>
              <a:ext cx="2270256" cy="996279"/>
            </a:xfrm>
            <a:prstGeom prst="chevron">
              <a:avLst>
                <a:gd name="adj" fmla="val 17323"/>
              </a:avLst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ConfigMgr</a:t>
              </a: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 agent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Intune MDM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AD Domain Joined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AAD Joined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0AD30A-A71A-4F5B-A610-3C96430281A5}"/>
                </a:ext>
              </a:extLst>
            </p:cNvPr>
            <p:cNvSpPr/>
            <p:nvPr/>
          </p:nvSpPr>
          <p:spPr bwMode="auto">
            <a:xfrm>
              <a:off x="4843041" y="3156957"/>
              <a:ext cx="4077687" cy="25854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Intune managed devices</a:t>
              </a:r>
              <a:endParaRPr lang="en-US" sz="1600" err="1">
                <a:solidFill>
                  <a:schemeClr val="accent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857CF804-21D7-4082-AD6F-6277F76B2340}"/>
                </a:ext>
              </a:extLst>
            </p:cNvPr>
            <p:cNvSpPr/>
            <p:nvPr/>
          </p:nvSpPr>
          <p:spPr bwMode="auto">
            <a:xfrm>
              <a:off x="4843042" y="3451951"/>
              <a:ext cx="2270256" cy="996279"/>
            </a:xfrm>
            <a:prstGeom prst="homePlate">
              <a:avLst>
                <a:gd name="adj" fmla="val 16857"/>
              </a:avLst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Intune MDM</a:t>
              </a:r>
            </a:p>
            <a:p>
              <a:pPr algn="l"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Workgroup or AAD Joined</a:t>
              </a:r>
              <a:endParaRPr lang="en-US" sz="12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A3D98B98-F874-421F-8017-019675E2EADC}"/>
                </a:ext>
              </a:extLst>
            </p:cNvPr>
            <p:cNvSpPr/>
            <p:nvPr/>
          </p:nvSpPr>
          <p:spPr bwMode="auto">
            <a:xfrm>
              <a:off x="7040770" y="3451951"/>
              <a:ext cx="2270256" cy="996279"/>
            </a:xfrm>
            <a:prstGeom prst="chevron">
              <a:avLst>
                <a:gd name="adj" fmla="val 17323"/>
              </a:avLst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ConfigMgr</a:t>
              </a: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 agent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AD Domain Joined</a:t>
              </a:r>
            </a:p>
            <a:p>
              <a:pPr algn="l"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AAD Joined</a:t>
              </a: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DCB63EDE-0519-4F70-B515-0A2E1A033D14}"/>
                </a:ext>
              </a:extLst>
            </p:cNvPr>
            <p:cNvSpPr/>
            <p:nvPr/>
          </p:nvSpPr>
          <p:spPr bwMode="auto">
            <a:xfrm>
              <a:off x="9238497" y="3451951"/>
              <a:ext cx="2270256" cy="996279"/>
            </a:xfrm>
            <a:prstGeom prst="chevron">
              <a:avLst>
                <a:gd name="adj" fmla="val 17323"/>
              </a:avLst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ConfigMgr</a:t>
              </a: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 agent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Intune MDM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AD Domain Joined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AAD Joined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229590-616A-45F7-BBFD-4E9C8AC49A74}"/>
                </a:ext>
              </a:extLst>
            </p:cNvPr>
            <p:cNvSpPr/>
            <p:nvPr/>
          </p:nvSpPr>
          <p:spPr bwMode="auto">
            <a:xfrm>
              <a:off x="4843041" y="4631421"/>
              <a:ext cx="4077687" cy="25854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New devices</a:t>
              </a:r>
              <a:endParaRPr lang="en-US" sz="1600" err="1">
                <a:solidFill>
                  <a:schemeClr val="accent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A4056320-E4F6-4A08-B240-1B58A7D7ECD5}"/>
                </a:ext>
              </a:extLst>
            </p:cNvPr>
            <p:cNvSpPr/>
            <p:nvPr/>
          </p:nvSpPr>
          <p:spPr bwMode="auto">
            <a:xfrm>
              <a:off x="4843042" y="4926414"/>
              <a:ext cx="2270256" cy="996279"/>
            </a:xfrm>
            <a:prstGeom prst="homePlate">
              <a:avLst>
                <a:gd name="adj" fmla="val 16857"/>
              </a:avLst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Windows AutoPilot</a:t>
              </a:r>
              <a:endParaRPr lang="en-US" sz="12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991F9C9C-6DE4-46BF-BAF8-FB17DD19F7A2}"/>
                </a:ext>
              </a:extLst>
            </p:cNvPr>
            <p:cNvSpPr/>
            <p:nvPr/>
          </p:nvSpPr>
          <p:spPr bwMode="auto">
            <a:xfrm>
              <a:off x="7040769" y="4926414"/>
              <a:ext cx="2270256" cy="996279"/>
            </a:xfrm>
            <a:prstGeom prst="chevron">
              <a:avLst>
                <a:gd name="adj" fmla="val 17323"/>
              </a:avLst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Intune MDM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AD Domain Joined</a:t>
              </a:r>
            </a:p>
            <a:p>
              <a:pPr algn="l"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AAD Joined</a:t>
              </a: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0DD71CC5-F6A8-4F1F-A9DA-E5C412D939CF}"/>
                </a:ext>
              </a:extLst>
            </p:cNvPr>
            <p:cNvSpPr/>
            <p:nvPr/>
          </p:nvSpPr>
          <p:spPr bwMode="auto">
            <a:xfrm>
              <a:off x="9238497" y="4926414"/>
              <a:ext cx="2270256" cy="996279"/>
            </a:xfrm>
            <a:prstGeom prst="chevron">
              <a:avLst>
                <a:gd name="adj" fmla="val 17323"/>
              </a:avLst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ConfigMgr</a:t>
              </a: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 agent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Intune MDM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AD Domain Joined</a:t>
              </a:r>
            </a:p>
            <a:p>
              <a:pPr defTabSz="93247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AAD Joined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551C0B-5435-4EE1-9066-4E972D75F1FE}"/>
                </a:ext>
              </a:extLst>
            </p:cNvPr>
            <p:cNvSpPr/>
            <p:nvPr/>
          </p:nvSpPr>
          <p:spPr bwMode="auto">
            <a:xfrm>
              <a:off x="9212094" y="1916312"/>
              <a:ext cx="2373904" cy="410692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4663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chemeClr val="accent2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Co-management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9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prerequisites for using Co-management</a:t>
            </a:r>
          </a:p>
        </p:txBody>
      </p:sp>
      <p:pic>
        <p:nvPicPr>
          <p:cNvPr id="29" name="Picture 28" descr="Icon of an elongated cube">
            <a:extLst>
              <a:ext uri="{FF2B5EF4-FFF2-40B4-BE49-F238E27FC236}">
                <a16:creationId xmlns:a16="http://schemas.microsoft.com/office/drawing/2014/main" id="{6DDA6BDF-16C5-4840-A980-31000CEA0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5" y="1409308"/>
            <a:ext cx="915924" cy="9159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7DE283-C15B-4A04-A7CA-5253CA5A2AB9}"/>
              </a:ext>
            </a:extLst>
          </p:cNvPr>
          <p:cNvSpPr/>
          <p:nvPr/>
        </p:nvSpPr>
        <p:spPr>
          <a:xfrm>
            <a:off x="1676400" y="1409308"/>
            <a:ext cx="10202140" cy="1831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Bef>
                <a:spcPct val="20000"/>
              </a:spcBef>
              <a:spcAft>
                <a:spcPts val="600"/>
              </a:spcAft>
              <a:buSzPct val="90000"/>
            </a:pPr>
            <a:r>
              <a:rPr lang="en-US" sz="22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To be able to configure Co-management, your infrastructure must include the following features: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On-premises AD DS, which is synced with Azure AD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Configuration Manager (Current Branch) version 1709 or newer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Intune (either separate subscription or part of Enterprise Mobility + Security (EM+S))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16C4A0-1B99-42A8-891C-151DB5B4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3497262"/>
            <a:ext cx="10180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 of a screen and a laptop with charts on it">
            <a:extLst>
              <a:ext uri="{FF2B5EF4-FFF2-40B4-BE49-F238E27FC236}">
                <a16:creationId xmlns:a16="http://schemas.microsoft.com/office/drawing/2014/main" id="{41114AFE-A116-4225-8947-27888E091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5" y="3792418"/>
            <a:ext cx="915924" cy="9159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9FD10C-91F2-40A3-B1C6-DDE674F8F155}"/>
              </a:ext>
            </a:extLst>
          </p:cNvPr>
          <p:cNvSpPr/>
          <p:nvPr/>
        </p:nvSpPr>
        <p:spPr>
          <a:xfrm>
            <a:off x="1676400" y="3753946"/>
            <a:ext cx="10202140" cy="1831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Aft>
                <a:spcPts val="600"/>
              </a:spcAft>
              <a:buSzPct val="90000"/>
            </a:pPr>
            <a:r>
              <a:rPr lang="en-US" sz="22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Co-management can only be used with devices that meet the following prerequisites: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The device must be running Windows 10 version 1709 (Fall Creators Update) or newer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The device must be joined to on-premises AD DS and to Azure AD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The user of the device must be assigned an Intune license</a:t>
            </a:r>
          </a:p>
        </p:txBody>
      </p:sp>
    </p:spTree>
    <p:extLst>
      <p:ext uri="{BB962C8B-B14F-4D97-AF65-F5344CB8AC3E}">
        <p14:creationId xmlns:p14="http://schemas.microsoft.com/office/powerpoint/2010/main" val="17489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682485" y="507446"/>
            <a:ext cx="10157037" cy="439465"/>
          </a:xfrm>
        </p:spPr>
        <p:txBody>
          <a:bodyPr/>
          <a:lstStyle/>
          <a:p>
            <a:r>
              <a:rPr lang="en-US" dirty="0"/>
              <a:t>Discussion – Prerequisites for Using Co-management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905528-7A90-49D1-AE6F-AB6E9CEEFB6B}"/>
              </a:ext>
            </a:extLst>
          </p:cNvPr>
          <p:cNvSpPr/>
          <p:nvPr/>
        </p:nvSpPr>
        <p:spPr>
          <a:xfrm>
            <a:off x="608014" y="1381656"/>
            <a:ext cx="112490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Discuss the following questions regarding Co-management prerequisites within your organizations:</a:t>
            </a:r>
            <a:endParaRPr lang="en-US" sz="2400" dirty="0">
              <a:latin typeface="+mj-lt"/>
            </a:endParaRPr>
          </a:p>
        </p:txBody>
      </p:sp>
      <p:pic>
        <p:nvPicPr>
          <p:cNvPr id="34" name="Picture 33" descr="Icon of three line and check mark">
            <a:extLst>
              <a:ext uri="{FF2B5EF4-FFF2-40B4-BE49-F238E27FC236}">
                <a16:creationId xmlns:a16="http://schemas.microsoft.com/office/drawing/2014/main" id="{D3EB1885-A59B-421F-B803-ACF33E1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3" y="2531007"/>
            <a:ext cx="824484" cy="824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46C780-6BB5-4CF8-988C-292EE274CB9D}"/>
              </a:ext>
            </a:extLst>
          </p:cNvPr>
          <p:cNvSpPr/>
          <p:nvPr/>
        </p:nvSpPr>
        <p:spPr>
          <a:xfrm>
            <a:off x="1682750" y="2591967"/>
            <a:ext cx="10174287" cy="5486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Could you configure co-management in your current company environment?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0A0817-9BF9-455D-A75C-72746F014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2487" y="3455148"/>
            <a:ext cx="101570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con of check mark in a circle">
            <a:extLst>
              <a:ext uri="{FF2B5EF4-FFF2-40B4-BE49-F238E27FC236}">
                <a16:creationId xmlns:a16="http://schemas.microsoft.com/office/drawing/2014/main" id="{839159CC-DC6D-48A5-B226-643EC278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3" y="3615765"/>
            <a:ext cx="824484" cy="8244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B0B316-2EA6-4301-AB55-6265E58DCAF1}"/>
              </a:ext>
            </a:extLst>
          </p:cNvPr>
          <p:cNvSpPr/>
          <p:nvPr/>
        </p:nvSpPr>
        <p:spPr>
          <a:xfrm>
            <a:off x="1682750" y="3754449"/>
            <a:ext cx="10174287" cy="5486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Would you need to perform any actions or implement additional product(s) before you could implement Co-management?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7201A1-A861-422E-96C3-ACAB11E8D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2487" y="4602390"/>
            <a:ext cx="101570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Icon of documents">
            <a:extLst>
              <a:ext uri="{FF2B5EF4-FFF2-40B4-BE49-F238E27FC236}">
                <a16:creationId xmlns:a16="http://schemas.microsoft.com/office/drawing/2014/main" id="{A2FF6185-378E-42C8-9488-E05562373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13" y="4671567"/>
            <a:ext cx="824484" cy="8244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2695AF-E0F9-4E71-9EB0-A8F7DC8AF342}"/>
              </a:ext>
            </a:extLst>
          </p:cNvPr>
          <p:cNvSpPr/>
          <p:nvPr/>
        </p:nvSpPr>
        <p:spPr>
          <a:xfrm>
            <a:off x="1682750" y="4871211"/>
            <a:ext cx="10174287" cy="5486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Could you use Co-management with all your company devices?</a:t>
            </a:r>
          </a:p>
        </p:txBody>
      </p:sp>
      <p:pic>
        <p:nvPicPr>
          <p:cNvPr id="4" name="Picture 3" descr="photograph of a hand holding a stopwatch">
            <a:extLst>
              <a:ext uri="{FF2B5EF4-FFF2-40B4-BE49-F238E27FC236}">
                <a16:creationId xmlns:a16="http://schemas.microsoft.com/office/drawing/2014/main" id="{F26B3C11-D33F-42FB-A18B-4EBB70701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5464" y="5969330"/>
            <a:ext cx="902792" cy="985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75E8D4-E438-487D-8044-6D2C540CB671}"/>
              </a:ext>
            </a:extLst>
          </p:cNvPr>
          <p:cNvSpPr txBox="1"/>
          <p:nvPr/>
        </p:nvSpPr>
        <p:spPr>
          <a:xfrm>
            <a:off x="10282290" y="6319888"/>
            <a:ext cx="1866168" cy="3124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  <a:latin typeface="+mj-lt"/>
              </a:rPr>
              <a:t>15 minutes…Go!</a:t>
            </a:r>
          </a:p>
        </p:txBody>
      </p:sp>
      <p:pic>
        <p:nvPicPr>
          <p:cNvPr id="10" name="Picture 9" descr="Icon of a message chat box ">
            <a:extLst>
              <a:ext uri="{FF2B5EF4-FFF2-40B4-BE49-F238E27FC236}">
                <a16:creationId xmlns:a16="http://schemas.microsoft.com/office/drawing/2014/main" id="{2AA28E0B-7DFF-4606-A6D0-716F4A3C3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23" y="266635"/>
            <a:ext cx="915924" cy="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3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Configuration Manager for Co-management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26061-EBE5-4DE1-B9F7-C1A30E707D4B}"/>
              </a:ext>
            </a:extLst>
          </p:cNvPr>
          <p:cNvSpPr txBox="1"/>
          <p:nvPr/>
        </p:nvSpPr>
        <p:spPr>
          <a:xfrm>
            <a:off x="579436" y="1436689"/>
            <a:ext cx="5889913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 anchor="t">
            <a:noAutofit/>
          </a:bodyPr>
          <a:lstStyle/>
          <a:p>
            <a:pPr defTabSz="951304">
              <a:spcAft>
                <a:spcPts val="1200"/>
              </a:spcAft>
              <a:buSzPct val="90000"/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You can enable Co-management in the Configuration Manager console by running the Co-management Configuration Wizard</a:t>
            </a:r>
            <a:endParaRPr lang="en-US" sz="2400" dirty="0">
              <a:solidFill>
                <a:schemeClr val="accent1"/>
              </a:solidFill>
              <a:latin typeface="+mj-lt"/>
              <a:cs typeface="Segoe UI Semilight" panose="020B0402040204020203" pitchFamily="34" charset="0"/>
            </a:endParaRP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sz="2400" dirty="0">
                <a:latin typeface="+mj-lt"/>
                <a:cs typeface="Segoe UI Semilight" panose="020B0402040204020203" pitchFamily="34" charset="0"/>
              </a:rPr>
              <a:t>You can configure the following settings in the wizard: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/>
              <a:t>Automatic enrollment in Intune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/>
              <a:t>Workloads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/>
              <a:t>Roll-out collections</a:t>
            </a:r>
          </a:p>
        </p:txBody>
      </p:sp>
      <p:pic>
        <p:nvPicPr>
          <p:cNvPr id="4" name="Picture 3" descr="List of Cloud Services">
            <a:extLst>
              <a:ext uri="{FF2B5EF4-FFF2-40B4-BE49-F238E27FC236}">
                <a16:creationId xmlns:a16="http://schemas.microsoft.com/office/drawing/2014/main" id="{92C64CCA-FAE8-4CF7-908E-2FC411B66BE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51" t="-5105" r="-4451" b="-5105"/>
          <a:stretch/>
        </p:blipFill>
        <p:spPr>
          <a:xfrm>
            <a:off x="6612595" y="1436689"/>
            <a:ext cx="5244444" cy="483235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179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79437" y="3066376"/>
            <a:ext cx="2253723" cy="861774"/>
          </a:xfrm>
        </p:spPr>
        <p:txBody>
          <a:bodyPr/>
          <a:lstStyle/>
          <a:p>
            <a:r>
              <a:rPr lang="en-US" dirty="0"/>
              <a:t>Learning Path agenda</a:t>
            </a:r>
          </a:p>
        </p:txBody>
      </p:sp>
      <p:pic>
        <p:nvPicPr>
          <p:cNvPr id="211" name="Picture 210" descr="Icon of gear">
            <a:extLst>
              <a:ext uri="{FF2B5EF4-FFF2-40B4-BE49-F238E27FC236}">
                <a16:creationId xmlns:a16="http://schemas.microsoft.com/office/drawing/2014/main" id="{EDF0AE2D-BA9A-4E2E-AEAA-860B7C4B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66" y="585787"/>
            <a:ext cx="821380" cy="8229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30B0C9-2354-4F09-BD1F-A2CDD5993FCA}"/>
              </a:ext>
            </a:extLst>
          </p:cNvPr>
          <p:cNvSpPr txBox="1"/>
          <p:nvPr/>
        </p:nvSpPr>
        <p:spPr>
          <a:xfrm>
            <a:off x="4544874" y="828900"/>
            <a:ext cx="728146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dirty="0"/>
              <a:t>Explore device management using Microsoft Endpoint Manager</a:t>
            </a:r>
          </a:p>
        </p:txBody>
      </p:sp>
      <p:pic>
        <p:nvPicPr>
          <p:cNvPr id="212" name="Picture 211" descr="Icon of screen with gear">
            <a:extLst>
              <a:ext uri="{FF2B5EF4-FFF2-40B4-BE49-F238E27FC236}">
                <a16:creationId xmlns:a16="http://schemas.microsoft.com/office/drawing/2014/main" id="{DA43261F-496F-4761-86D6-C14FB431F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866" y="1877561"/>
            <a:ext cx="821380" cy="8229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902B703-5D09-45FA-A6A9-D9458DF55145}"/>
              </a:ext>
            </a:extLst>
          </p:cNvPr>
          <p:cNvSpPr txBox="1"/>
          <p:nvPr/>
        </p:nvSpPr>
        <p:spPr>
          <a:xfrm>
            <a:off x="4544874" y="2138490"/>
            <a:ext cx="728146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dirty="0"/>
              <a:t>Prepare your Windows devices for Co-management</a:t>
            </a:r>
          </a:p>
        </p:txBody>
      </p:sp>
      <p:pic>
        <p:nvPicPr>
          <p:cNvPr id="216" name="Picture 215" descr="Icon of pencil with square behind it">
            <a:extLst>
              <a:ext uri="{FF2B5EF4-FFF2-40B4-BE49-F238E27FC236}">
                <a16:creationId xmlns:a16="http://schemas.microsoft.com/office/drawing/2014/main" id="{4164546B-F0A9-4F4A-AE06-A5C715ED8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866" y="3243582"/>
            <a:ext cx="821380" cy="82296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EC0CCB94-2CC0-4F09-9D88-72F361E2C6F6}"/>
              </a:ext>
            </a:extLst>
          </p:cNvPr>
          <p:cNvSpPr txBox="1"/>
          <p:nvPr/>
        </p:nvSpPr>
        <p:spPr>
          <a:xfrm>
            <a:off x="4541921" y="3492189"/>
            <a:ext cx="728146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44500">
              <a:spcBef>
                <a:spcPct val="0"/>
              </a:spcBef>
              <a:spcAft>
                <a:spcPts val="400"/>
              </a:spcAft>
            </a:pPr>
            <a:r>
              <a:rPr lang="en-US" sz="2000" dirty="0"/>
              <a:t>Plan for mobile application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838B9-5F83-2579-B514-024262025EB5}"/>
              </a:ext>
            </a:extLst>
          </p:cNvPr>
          <p:cNvSpPr txBox="1"/>
          <p:nvPr/>
        </p:nvSpPr>
        <p:spPr>
          <a:xfrm>
            <a:off x="4547181" y="4706129"/>
            <a:ext cx="728146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44500">
              <a:spcBef>
                <a:spcPct val="0"/>
              </a:spcBef>
              <a:spcAft>
                <a:spcPts val="400"/>
              </a:spcAft>
            </a:pPr>
            <a:r>
              <a:rPr lang="en-US" sz="2000" dirty="0"/>
              <a:t>Learning Path Review</a:t>
            </a:r>
          </a:p>
        </p:txBody>
      </p:sp>
      <p:pic>
        <p:nvPicPr>
          <p:cNvPr id="5" name="Picture 4" descr="Icon of two rectangles with magnifying glass ">
            <a:extLst>
              <a:ext uri="{FF2B5EF4-FFF2-40B4-BE49-F238E27FC236}">
                <a16:creationId xmlns:a16="http://schemas.microsoft.com/office/drawing/2014/main" id="{3C76A1E0-92BA-B8AE-9286-A1B744A0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0167" y="4482502"/>
            <a:ext cx="824481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 Windows devices to Intune</a:t>
            </a:r>
          </a:p>
        </p:txBody>
      </p:sp>
      <p:pic>
        <p:nvPicPr>
          <p:cNvPr id="29" name="Picture 28" descr="Icon of an elongated cube">
            <a:extLst>
              <a:ext uri="{FF2B5EF4-FFF2-40B4-BE49-F238E27FC236}">
                <a16:creationId xmlns:a16="http://schemas.microsoft.com/office/drawing/2014/main" id="{6DDA6BDF-16C5-4840-A980-31000CEA0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5" y="1409308"/>
            <a:ext cx="915924" cy="9159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7DE283-C15B-4A04-A7CA-5253CA5A2AB9}"/>
              </a:ext>
            </a:extLst>
          </p:cNvPr>
          <p:cNvSpPr/>
          <p:nvPr/>
        </p:nvSpPr>
        <p:spPr>
          <a:xfrm>
            <a:off x="1676400" y="1387564"/>
            <a:ext cx="10202140" cy="1785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Aft>
                <a:spcPts val="600"/>
              </a:spcAft>
              <a:buSzPct val="90000"/>
            </a:pPr>
            <a:r>
              <a:rPr lang="en-US" sz="2200" dirty="0">
                <a:solidFill>
                  <a:schemeClr val="accent1"/>
                </a:solidFill>
                <a:latin typeface="+mj-lt"/>
              </a:rPr>
              <a:t>User self-enrollment in Intune</a:t>
            </a:r>
            <a:endParaRPr lang="en-US" sz="2000" dirty="0">
              <a:solidFill>
                <a:schemeClr val="tx1"/>
              </a:solidFill>
            </a:endParaRP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Users can self-enroll their Windows device by using any of these methods: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</a:rPr>
              <a:t>Bring your own device (BYOD)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</a:rPr>
              <a:t>Azure Active Directory (Azure AD) Join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</a:rPr>
              <a:t>Windows Autopilot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16C4A0-1B99-42A8-891C-151DB5B4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3497262"/>
            <a:ext cx="10180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 of a screen and a laptop with charts on it">
            <a:extLst>
              <a:ext uri="{FF2B5EF4-FFF2-40B4-BE49-F238E27FC236}">
                <a16:creationId xmlns:a16="http://schemas.microsoft.com/office/drawing/2014/main" id="{41114AFE-A116-4225-8947-27888E091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5" y="3792418"/>
            <a:ext cx="915924" cy="9159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9FD10C-91F2-40A3-B1C6-DDE674F8F155}"/>
              </a:ext>
            </a:extLst>
          </p:cNvPr>
          <p:cNvSpPr/>
          <p:nvPr/>
        </p:nvSpPr>
        <p:spPr>
          <a:xfrm>
            <a:off x="1676400" y="3753946"/>
            <a:ext cx="10202140" cy="3016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Aft>
                <a:spcPts val="600"/>
              </a:spcAft>
              <a:buSzPct val="90000"/>
            </a:pPr>
            <a:r>
              <a:rPr lang="en-US" sz="2200" dirty="0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Administrator-based enrollment in Intune</a:t>
            </a:r>
            <a:endParaRPr lang="en-US" sz="900" dirty="0">
              <a:solidFill>
                <a:schemeClr val="accent1"/>
              </a:solidFill>
              <a:latin typeface="+mj-lt"/>
              <a:cs typeface="Segoe UI Semilight" panose="020B0402040204020203" pitchFamily="34" charset="0"/>
            </a:endParaRP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Administrators can set up the following methods of enrollment that require no user interaction</a:t>
            </a:r>
            <a:r>
              <a:rPr lang="en-US" sz="22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: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Hybrid Azure AD Join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Configuration Manager Co-management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Device enrollment manager (DEM)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Bulk enrollment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Windows IoT Core device enrollment</a:t>
            </a:r>
          </a:p>
        </p:txBody>
      </p:sp>
    </p:spTree>
    <p:extLst>
      <p:ext uri="{BB962C8B-B14F-4D97-AF65-F5344CB8AC3E}">
        <p14:creationId xmlns:p14="http://schemas.microsoft.com/office/powerpoint/2010/main" val="13490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your Co-management settings</a:t>
            </a:r>
          </a:p>
        </p:txBody>
      </p:sp>
      <p:pic>
        <p:nvPicPr>
          <p:cNvPr id="3" name="Picture 2" descr="Icon of an elongated cube">
            <a:extLst>
              <a:ext uri="{FF2B5EF4-FFF2-40B4-BE49-F238E27FC236}">
                <a16:creationId xmlns:a16="http://schemas.microsoft.com/office/drawing/2014/main" id="{2E5BF161-C88F-407F-BF47-F228BA49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33" y="1409308"/>
            <a:ext cx="917448" cy="9174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33265-1DCD-4C82-AAFE-F07C79DD26F0}"/>
              </a:ext>
            </a:extLst>
          </p:cNvPr>
          <p:cNvSpPr/>
          <p:nvPr/>
        </p:nvSpPr>
        <p:spPr>
          <a:xfrm>
            <a:off x="1784847" y="1409308"/>
            <a:ext cx="10071782" cy="1015663"/>
          </a:xfrm>
          <a:prstGeom prst="rect">
            <a:avLst/>
          </a:prstGeom>
          <a:ln w="19050">
            <a:noFill/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266700">
              <a:spcBef>
                <a:spcPct val="0"/>
              </a:spcBef>
            </a:pPr>
            <a:r>
              <a:rPr lang="en-US" sz="2200" dirty="0"/>
              <a:t>When your infrastructure meets the prerequisites, you can enable</a:t>
            </a:r>
            <a:br>
              <a:rPr lang="en-US" sz="2200" dirty="0"/>
            </a:br>
            <a:r>
              <a:rPr lang="en-US" sz="2200" dirty="0"/>
              <a:t>Co-management without introducing any changes in the way that devices</a:t>
            </a:r>
            <a:br>
              <a:rPr lang="en-US" sz="2200" dirty="0"/>
            </a:br>
            <a:r>
              <a:rPr lang="en-US" sz="2200" dirty="0"/>
              <a:t>are managed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7A3E2C-65FA-4728-B45B-2265C9230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84847" y="2612140"/>
            <a:ext cx="100928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a computer monitor">
            <a:extLst>
              <a:ext uri="{FF2B5EF4-FFF2-40B4-BE49-F238E27FC236}">
                <a16:creationId xmlns:a16="http://schemas.microsoft.com/office/drawing/2014/main" id="{DAE2B435-78C5-4B9E-92F1-8BB93FE74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57" y="2605769"/>
            <a:ext cx="917448" cy="9174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2A4089-C14F-477D-B050-49638D4D7E89}"/>
              </a:ext>
            </a:extLst>
          </p:cNvPr>
          <p:cNvSpPr/>
          <p:nvPr/>
        </p:nvSpPr>
        <p:spPr>
          <a:xfrm>
            <a:off x="1784847" y="2799309"/>
            <a:ext cx="10071782" cy="677108"/>
          </a:xfrm>
          <a:prstGeom prst="rect">
            <a:avLst/>
          </a:prstGeom>
          <a:ln w="19050">
            <a:noFill/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defTabSz="266700">
              <a:spcBef>
                <a:spcPct val="0"/>
              </a:spcBef>
            </a:pPr>
            <a:r>
              <a:rPr lang="en-US" sz="2200" dirty="0"/>
              <a:t>You can enable Co-management for all Configuration Manager managed devices or for a subset of their devices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40C78-3FB2-4892-A626-FF682A36A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84847" y="3663586"/>
            <a:ext cx="100928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 of screen with gear">
            <a:extLst>
              <a:ext uri="{FF2B5EF4-FFF2-40B4-BE49-F238E27FC236}">
                <a16:creationId xmlns:a16="http://schemas.microsoft.com/office/drawing/2014/main" id="{BD1DBA3C-059E-44C2-9616-A488963FE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57" y="3753985"/>
            <a:ext cx="917448" cy="9174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3E3364-DFAB-459F-8C6B-22CA65640960}"/>
              </a:ext>
            </a:extLst>
          </p:cNvPr>
          <p:cNvSpPr/>
          <p:nvPr/>
        </p:nvSpPr>
        <p:spPr>
          <a:xfrm>
            <a:off x="1784847" y="3850755"/>
            <a:ext cx="10071782" cy="677108"/>
          </a:xfrm>
          <a:prstGeom prst="rect">
            <a:avLst/>
          </a:prstGeom>
          <a:ln w="19050">
            <a:noFill/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defTabSz="266700">
              <a:spcBef>
                <a:spcPct val="0"/>
              </a:spcBef>
            </a:pPr>
            <a:r>
              <a:rPr lang="en-US" sz="2200" dirty="0"/>
              <a:t>After you enable Co-management, you can use the Configuration Manager console to modify the Co-management settings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38C0A2-3C68-43CA-A68D-4E3BCEAD2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84847" y="4715032"/>
            <a:ext cx="100928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on of set square and ruler">
            <a:extLst>
              <a:ext uri="{FF2B5EF4-FFF2-40B4-BE49-F238E27FC236}">
                <a16:creationId xmlns:a16="http://schemas.microsoft.com/office/drawing/2014/main" id="{D09974E3-CD5A-4525-A1E3-962E349D8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57" y="4902201"/>
            <a:ext cx="917448" cy="9174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FBDA937-7CE9-495B-9041-0DA023CE1818}"/>
              </a:ext>
            </a:extLst>
          </p:cNvPr>
          <p:cNvSpPr/>
          <p:nvPr/>
        </p:nvSpPr>
        <p:spPr>
          <a:xfrm>
            <a:off x="1784847" y="4902201"/>
            <a:ext cx="10071782" cy="1584876"/>
          </a:xfrm>
          <a:prstGeom prst="rect">
            <a:avLst/>
          </a:prstGeom>
          <a:ln w="19050">
            <a:noFill/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defTabSz="266700">
              <a:spcBef>
                <a:spcPct val="0"/>
              </a:spcBef>
              <a:spcAft>
                <a:spcPts val="600"/>
              </a:spcAft>
            </a:pPr>
            <a:r>
              <a:rPr lang="en-US" sz="2200" dirty="0">
                <a:latin typeface="+mj-lt"/>
              </a:rPr>
              <a:t>You can modify the following Co-management settings:</a:t>
            </a:r>
          </a:p>
          <a:p>
            <a:pPr lvl="0" defTabSz="266700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Pilot collection</a:t>
            </a:r>
          </a:p>
          <a:p>
            <a:pPr lvl="0" defTabSz="266700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Automatic enrollment in Intune</a:t>
            </a:r>
          </a:p>
          <a:p>
            <a:pPr lvl="0" defTabSz="266700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Workloads</a:t>
            </a:r>
          </a:p>
        </p:txBody>
      </p:sp>
    </p:spTree>
    <p:extLst>
      <p:ext uri="{BB962C8B-B14F-4D97-AF65-F5344CB8AC3E}">
        <p14:creationId xmlns:p14="http://schemas.microsoft.com/office/powerpoint/2010/main" val="14847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workload management from Configuration Manager to Intune</a:t>
            </a:r>
          </a:p>
        </p:txBody>
      </p:sp>
      <p:pic>
        <p:nvPicPr>
          <p:cNvPr id="31" name="Picture 30" descr="Icon of an arrow in a circular clockwise motion with tip of a marker in it">
            <a:extLst>
              <a:ext uri="{FF2B5EF4-FFF2-40B4-BE49-F238E27FC236}">
                <a16:creationId xmlns:a16="http://schemas.microsoft.com/office/drawing/2014/main" id="{623F8F3F-BEF0-435E-A89E-5AC992F4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35" y="1417646"/>
            <a:ext cx="1149096" cy="11490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EF3968-25D9-4426-8515-DFF2C35146F0}"/>
              </a:ext>
            </a:extLst>
          </p:cNvPr>
          <p:cNvSpPr/>
          <p:nvPr/>
        </p:nvSpPr>
        <p:spPr bwMode="auto">
          <a:xfrm>
            <a:off x="2006599" y="1417646"/>
            <a:ext cx="9850439" cy="228140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51304">
              <a:spcAft>
                <a:spcPts val="600"/>
              </a:spcAft>
              <a:buSzPct val="90000"/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With co-management, you can control who manages the following workloads: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Compliance policies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Resource access policies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Windows Update policies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Endpoint Protection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947075-A222-47BE-BD0E-860DBA80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6599" y="4002467"/>
            <a:ext cx="98504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 wrench">
            <a:extLst>
              <a:ext uri="{FF2B5EF4-FFF2-40B4-BE49-F238E27FC236}">
                <a16:creationId xmlns:a16="http://schemas.microsoft.com/office/drawing/2014/main" id="{86B99FE0-326D-4590-AE9B-2C8ACCBF2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5" y="4305888"/>
            <a:ext cx="1149096" cy="11506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C8D376-2A80-40E9-B3A1-1465277B6D4A}"/>
              </a:ext>
            </a:extLst>
          </p:cNvPr>
          <p:cNvSpPr/>
          <p:nvPr/>
        </p:nvSpPr>
        <p:spPr bwMode="auto">
          <a:xfrm>
            <a:off x="2006599" y="4305888"/>
            <a:ext cx="9850439" cy="165834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51304">
              <a:spcAft>
                <a:spcPts val="600"/>
              </a:spcAft>
              <a:buSzPct val="90000"/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You can also configure where every workload will be managed: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Configuration Manager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Pilot Intune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Intune</a:t>
            </a:r>
          </a:p>
        </p:txBody>
      </p:sp>
    </p:spTree>
    <p:extLst>
      <p:ext uri="{BB962C8B-B14F-4D97-AF65-F5344CB8AC3E}">
        <p14:creationId xmlns:p14="http://schemas.microsoft.com/office/powerpoint/2010/main" val="37430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6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329396"/>
            <a:ext cx="11258488" cy="54400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In this module you examined the following items:</a:t>
            </a:r>
            <a:endParaRPr lang="en-US" sz="2800" dirty="0">
              <a:solidFill>
                <a:srgbClr val="1A1A1A"/>
              </a:solidFill>
              <a:latin typeface="Segoe UI"/>
            </a:endParaRPr>
          </a:p>
        </p:txBody>
      </p:sp>
      <p:pic>
        <p:nvPicPr>
          <p:cNvPr id="4" name="Picture 28" descr="Icon of upward arrow slanting right with a branched line slanting left">
            <a:extLst>
              <a:ext uri="{FF2B5EF4-FFF2-40B4-BE49-F238E27FC236}">
                <a16:creationId xmlns:a16="http://schemas.microsoft.com/office/drawing/2014/main" id="{DF4B2866-AA04-4ADD-830A-968C2BBEA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5" y="2255884"/>
            <a:ext cx="915924" cy="915924"/>
          </a:xfrm>
          <a:prstGeom prst="rect">
            <a:avLst/>
          </a:prstGeom>
        </p:spPr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5A8EAB1C-FC82-4874-B65F-A47E5C1B1637}"/>
              </a:ext>
            </a:extLst>
          </p:cNvPr>
          <p:cNvSpPr/>
          <p:nvPr/>
        </p:nvSpPr>
        <p:spPr>
          <a:xfrm>
            <a:off x="1676400" y="2086481"/>
            <a:ext cx="9906000" cy="2546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cs typeface="Segoe UI Semilight" panose="020B0402040204020203" pitchFamily="34" charset="0"/>
              </a:rPr>
              <a:t>There are two ways to prepare the Windows 10 devices in your existing environment for Co-management:</a:t>
            </a:r>
          </a:p>
          <a:p>
            <a:pPr marL="285750" lvl="1" indent="-285750" defTabSz="951304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your devices are currently managed by Configuration Manager but not yet by Intune,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you must enroll them to Intune</a:t>
            </a:r>
          </a:p>
          <a:p>
            <a:pPr marL="285750" lvl="1" indent="-285750" defTabSz="951304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your devices are currently managed by Intune but not yet by Configuration Manager, you must install the Configuration Manager client on the devices</a:t>
            </a:r>
          </a:p>
        </p:txBody>
      </p:sp>
      <p:pic>
        <p:nvPicPr>
          <p:cNvPr id="6" name="Picture 27" descr="Icon of screen with gear">
            <a:extLst>
              <a:ext uri="{FF2B5EF4-FFF2-40B4-BE49-F238E27FC236}">
                <a16:creationId xmlns:a16="http://schemas.microsoft.com/office/drawing/2014/main" id="{B690E1B2-EB4F-4553-A013-5AAE310E0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5" y="4250610"/>
            <a:ext cx="915924" cy="915924"/>
          </a:xfrm>
          <a:prstGeom prst="rect">
            <a:avLst/>
          </a:prstGeom>
        </p:spPr>
      </p:pic>
      <p:sp>
        <p:nvSpPr>
          <p:cNvPr id="8" name="Rectangle 14">
            <a:extLst>
              <a:ext uri="{FF2B5EF4-FFF2-40B4-BE49-F238E27FC236}">
                <a16:creationId xmlns:a16="http://schemas.microsoft.com/office/drawing/2014/main" id="{571015CA-C5DE-4C6C-A017-CF672252F13C}"/>
              </a:ext>
            </a:extLst>
          </p:cNvPr>
          <p:cNvSpPr/>
          <p:nvPr/>
        </p:nvSpPr>
        <p:spPr>
          <a:xfrm>
            <a:off x="1676400" y="4411973"/>
            <a:ext cx="9906000" cy="117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defTabSz="951304">
              <a:spcBef>
                <a:spcPct val="20000"/>
              </a:spcBef>
              <a:buSzPct val="90000"/>
            </a:pPr>
            <a:r>
              <a:rPr lang="en-US" sz="2000" dirty="0">
                <a:solidFill>
                  <a:schemeClr val="tx1"/>
                </a:solidFill>
                <a:cs typeface="Segoe UI Semilight" panose="020B0402040204020203" pitchFamily="34" charset="0"/>
              </a:rPr>
              <a:t>New devices can include the Configuration Manager client, and they can be automatically enrolled to Intune during deployment</a:t>
            </a:r>
          </a:p>
        </p:txBody>
      </p:sp>
    </p:spTree>
    <p:extLst>
      <p:ext uri="{BB962C8B-B14F-4D97-AF65-F5344CB8AC3E}">
        <p14:creationId xmlns:p14="http://schemas.microsoft.com/office/powerpoint/2010/main" val="328798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Plan for mobile application management</a:t>
            </a:r>
          </a:p>
        </p:txBody>
      </p:sp>
      <p:pic>
        <p:nvPicPr>
          <p:cNvPr id="3" name="Picture 2" descr="Icon of pencil with square behind it">
            <a:extLst>
              <a:ext uri="{FF2B5EF4-FFF2-40B4-BE49-F238E27FC236}">
                <a16:creationId xmlns:a16="http://schemas.microsoft.com/office/drawing/2014/main" id="{748572C8-26B3-4ADD-AB7D-B7D35EA6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200" y="2957515"/>
            <a:ext cx="1079500" cy="10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109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pc="0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1CA08-5DC8-4485-BD93-0FF5567B357D}"/>
              </a:ext>
            </a:extLst>
          </p:cNvPr>
          <p:cNvSpPr/>
          <p:nvPr/>
        </p:nvSpPr>
        <p:spPr>
          <a:xfrm>
            <a:off x="600060" y="1408177"/>
            <a:ext cx="6162970" cy="11413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This module examines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how to use Microsoft Intune to manage mobile applications, including how to: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1" name="Picture 40" descr="Icon of screen with gear">
            <a:extLst>
              <a:ext uri="{FF2B5EF4-FFF2-40B4-BE49-F238E27FC236}">
                <a16:creationId xmlns:a16="http://schemas.microsoft.com/office/drawing/2014/main" id="{8A0395C7-C7F7-4986-AAAA-1AD1E6D6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8" y="2736151"/>
            <a:ext cx="731520" cy="7315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14D5FF-0FE1-40B6-B683-9BBC388D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1160" y="3518936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a monitor with a fragmented circular chat on it">
            <a:extLst>
              <a:ext uri="{FF2B5EF4-FFF2-40B4-BE49-F238E27FC236}">
                <a16:creationId xmlns:a16="http://schemas.microsoft.com/office/drawing/2014/main" id="{4DC90AA7-7743-4C7C-A837-CD6B6B76B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11" y="4449674"/>
            <a:ext cx="731520" cy="7315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1D3F5F-84D5-4FB5-9BE8-97689A175916}"/>
              </a:ext>
            </a:extLst>
          </p:cNvPr>
          <p:cNvSpPr/>
          <p:nvPr/>
        </p:nvSpPr>
        <p:spPr>
          <a:xfrm>
            <a:off x="1661160" y="5385815"/>
            <a:ext cx="5021742" cy="6880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Implement app configuration policies to eliminate app setup problems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B2CD43-4849-287D-B951-B8AA46D65BC8}"/>
              </a:ext>
            </a:extLst>
          </p:cNvPr>
          <p:cNvSpPr/>
          <p:nvPr/>
        </p:nvSpPr>
        <p:spPr>
          <a:xfrm>
            <a:off x="1662953" y="2801647"/>
            <a:ext cx="5021742" cy="77168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Configure specific policies to control applications and protect company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F0B68-FE3F-8EF1-19C2-5194AF2F4F53}"/>
              </a:ext>
            </a:extLst>
          </p:cNvPr>
          <p:cNvSpPr/>
          <p:nvPr/>
        </p:nvSpPr>
        <p:spPr>
          <a:xfrm>
            <a:off x="1673711" y="3651820"/>
            <a:ext cx="5021742" cy="58440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Add apps to Intune to configure, assign, protect, and monitor them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578A08-C106-BE7A-0D68-F658F21B1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2195" y="4359828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89120-865A-1477-1F4E-D9596B74A487}"/>
              </a:ext>
            </a:extLst>
          </p:cNvPr>
          <p:cNvSpPr/>
          <p:nvPr/>
        </p:nvSpPr>
        <p:spPr>
          <a:xfrm>
            <a:off x="1666536" y="4510436"/>
            <a:ext cx="5021742" cy="6314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Implement app protection policies to protect company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BD30D4-AADD-AB2B-9971-2747C4831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3985" y="5254507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 descr="Icon of a screen and a laptop with charts on it">
            <a:extLst>
              <a:ext uri="{FF2B5EF4-FFF2-40B4-BE49-F238E27FC236}">
                <a16:creationId xmlns:a16="http://schemas.microsoft.com/office/drawing/2014/main" id="{B52F1944-861E-5B40-B03E-6419025C0A76}"/>
              </a:ext>
            </a:extLst>
          </p:cNvPr>
          <p:cNvGrpSpPr/>
          <p:nvPr/>
        </p:nvGrpSpPr>
        <p:grpSpPr>
          <a:xfrm>
            <a:off x="543473" y="3564038"/>
            <a:ext cx="731520" cy="731520"/>
            <a:chOff x="6390967" y="1017831"/>
            <a:chExt cx="780288" cy="7818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F9A895-0881-6183-9ACE-E8AF9BF13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0967" y="1017831"/>
              <a:ext cx="780288" cy="781812"/>
            </a:xfrm>
            <a:prstGeom prst="rect">
              <a:avLst/>
            </a:prstGeom>
          </p:spPr>
        </p:pic>
        <p:pic>
          <p:nvPicPr>
            <p:cNvPr id="6" name="Picture 5" descr="Icon of a screen and a laptop with charts on it">
              <a:extLst>
                <a:ext uri="{FF2B5EF4-FFF2-40B4-BE49-F238E27FC236}">
                  <a16:creationId xmlns:a16="http://schemas.microsoft.com/office/drawing/2014/main" id="{0A0D1960-FED3-58D1-DFE3-5EB6128B4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1712" y="1205537"/>
              <a:ext cx="406400" cy="40640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C27F73-25DA-ACD2-17E4-4357F8F6C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5778" y="6181463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21D8753-220A-B1BF-C411-877BECC3A81E}"/>
              </a:ext>
            </a:extLst>
          </p:cNvPr>
          <p:cNvSpPr/>
          <p:nvPr/>
        </p:nvSpPr>
        <p:spPr>
          <a:xfrm>
            <a:off x="1662948" y="6360866"/>
            <a:ext cx="5021742" cy="529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Troubleshoot app protection policy deployment</a:t>
            </a:r>
            <a:endParaRPr lang="en-US" dirty="0"/>
          </a:p>
        </p:txBody>
      </p:sp>
      <p:grpSp>
        <p:nvGrpSpPr>
          <p:cNvPr id="21" name="Group 20" descr="Icon of gear">
            <a:extLst>
              <a:ext uri="{FF2B5EF4-FFF2-40B4-BE49-F238E27FC236}">
                <a16:creationId xmlns:a16="http://schemas.microsoft.com/office/drawing/2014/main" id="{B8519A77-4CAD-F8A9-2B1B-5BD7510B66D0}"/>
              </a:ext>
            </a:extLst>
          </p:cNvPr>
          <p:cNvGrpSpPr/>
          <p:nvPr/>
        </p:nvGrpSpPr>
        <p:grpSpPr>
          <a:xfrm>
            <a:off x="534455" y="5299376"/>
            <a:ext cx="731520" cy="731520"/>
            <a:chOff x="9134167" y="1017831"/>
            <a:chExt cx="780288" cy="7818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663BEE3-6D43-E3EF-6F7B-863B08C76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4167" y="1017831"/>
              <a:ext cx="780288" cy="781812"/>
            </a:xfrm>
            <a:prstGeom prst="rect">
              <a:avLst/>
            </a:prstGeom>
          </p:spPr>
        </p:pic>
        <p:pic>
          <p:nvPicPr>
            <p:cNvPr id="23" name="Picture 22" descr="Icon of gear">
              <a:extLst>
                <a:ext uri="{FF2B5EF4-FFF2-40B4-BE49-F238E27FC236}">
                  <a16:creationId xmlns:a16="http://schemas.microsoft.com/office/drawing/2014/main" id="{CEE56CBA-1749-9F7C-BE19-D9317C10B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1111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9" name="Group 8" descr="Icon of bulb with check mark">
            <a:extLst>
              <a:ext uri="{FF2B5EF4-FFF2-40B4-BE49-F238E27FC236}">
                <a16:creationId xmlns:a16="http://schemas.microsoft.com/office/drawing/2014/main" id="{FA63510E-EB13-DBF2-75EB-E2A4F59A488F}"/>
              </a:ext>
            </a:extLst>
          </p:cNvPr>
          <p:cNvGrpSpPr/>
          <p:nvPr/>
        </p:nvGrpSpPr>
        <p:grpSpPr>
          <a:xfrm>
            <a:off x="538455" y="6128729"/>
            <a:ext cx="731520" cy="731520"/>
            <a:chOff x="7756780" y="2031284"/>
            <a:chExt cx="780288" cy="7818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F78BBC-6891-EB6C-8D59-6418E817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6780" y="2031284"/>
              <a:ext cx="780288" cy="781812"/>
            </a:xfrm>
            <a:prstGeom prst="rect">
              <a:avLst/>
            </a:prstGeom>
          </p:spPr>
        </p:pic>
        <p:pic>
          <p:nvPicPr>
            <p:cNvPr id="11" name="Picture 10" descr="Icon of bulb with check mark">
              <a:extLst>
                <a:ext uri="{FF2B5EF4-FFF2-40B4-BE49-F238E27FC236}">
                  <a16:creationId xmlns:a16="http://schemas.microsoft.com/office/drawing/2014/main" id="{011A05D9-7777-E3CB-848D-49537E203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43724" y="2218990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77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Explore mobile application management in Microsoft Intune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523B4-99F1-4CA0-98BB-23C296B20E9E}"/>
              </a:ext>
            </a:extLst>
          </p:cNvPr>
          <p:cNvSpPr txBox="1"/>
          <p:nvPr/>
        </p:nvSpPr>
        <p:spPr>
          <a:xfrm>
            <a:off x="579438" y="1436688"/>
            <a:ext cx="5204913" cy="7825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37160" tIns="91440" rIns="137160" bIns="91440" anchor="ctr">
            <a:noAutofit/>
          </a:bodyPr>
          <a:lstStyle/>
          <a:p>
            <a:r>
              <a:rPr lang="en-US" sz="1600" dirty="0">
                <a:cs typeface="Segoe UI Semilight" panose="020B0402040204020203" pitchFamily="34" charset="0"/>
              </a:rPr>
              <a:t>Intune mobile application management refers to the suite of Intune management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F1F8C-891B-43FF-A151-073DFA7E76B7}"/>
              </a:ext>
            </a:extLst>
          </p:cNvPr>
          <p:cNvSpPr txBox="1"/>
          <p:nvPr/>
        </p:nvSpPr>
        <p:spPr>
          <a:xfrm>
            <a:off x="579438" y="2361744"/>
            <a:ext cx="5219364" cy="9561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37160" tIns="91440" rIns="137160" bIns="91440" anchor="ctr">
            <a:noAutofit/>
          </a:bodyPr>
          <a:lstStyle/>
          <a:p>
            <a:r>
              <a:rPr lang="en-US" sz="1600" dirty="0">
                <a:cs typeface="Segoe UI Semilight" panose="020B0402040204020203" pitchFamily="34" charset="0"/>
              </a:rPr>
              <a:t>Diagram showing the stages in the app lifecycle, including, add, deploy, configure, protect, and retire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0C58B-2534-4E4E-B44F-6FB2A4D12125}"/>
              </a:ext>
            </a:extLst>
          </p:cNvPr>
          <p:cNvSpPr txBox="1"/>
          <p:nvPr/>
        </p:nvSpPr>
        <p:spPr>
          <a:xfrm>
            <a:off x="579438" y="3419792"/>
            <a:ext cx="5204913" cy="823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37160" tIns="91440" rIns="137160" bIns="91440" anchor="ctr">
            <a:noAutofit/>
          </a:bodyPr>
          <a:lstStyle/>
          <a:p>
            <a:r>
              <a:rPr lang="en-US" sz="1600" dirty="0">
                <a:cs typeface="Segoe UI Semilight" panose="020B0402040204020203" pitchFamily="34" charset="0"/>
              </a:rPr>
              <a:t>Intune offers a range of capabilities to help organizations get the apps they need on the devices they want to run them 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D8815-42C0-45EF-857D-96F1432AC054}"/>
              </a:ext>
            </a:extLst>
          </p:cNvPr>
          <p:cNvSpPr txBox="1"/>
          <p:nvPr/>
        </p:nvSpPr>
        <p:spPr>
          <a:xfrm>
            <a:off x="579438" y="4387875"/>
            <a:ext cx="5219364" cy="780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37160" tIns="91440" rIns="137160" bIns="91440" anchor="ctr">
            <a:noAutofit/>
          </a:bodyPr>
          <a:lstStyle/>
          <a:p>
            <a:r>
              <a:rPr lang="en-US" sz="1600" dirty="0">
                <a:cs typeface="Segoe UI Semilight" panose="020B0402040204020203" pitchFamily="34" charset="0"/>
              </a:rPr>
              <a:t>Organizations can find most app-related information in the Apps workload within the Microsoft Endpoint Manager admin center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ACAF8-72B3-414A-82E6-28FBC1762A3F}"/>
              </a:ext>
            </a:extLst>
          </p:cNvPr>
          <p:cNvSpPr txBox="1"/>
          <p:nvPr/>
        </p:nvSpPr>
        <p:spPr>
          <a:xfrm>
            <a:off x="579438" y="5312931"/>
            <a:ext cx="5219364" cy="9561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37160" tIns="91440" rIns="137160" bIns="91440" anchor="ctr">
            <a:noAutofit/>
          </a:bodyPr>
          <a:lstStyle/>
          <a:p>
            <a:r>
              <a:rPr lang="en-US" sz="1600" dirty="0">
                <a:cs typeface="Segoe UI Semilight" panose="020B0402040204020203" pitchFamily="34" charset="0"/>
              </a:rPr>
              <a:t>Mobile application management (MAM) in Intune is designed to protect organization data at the application level</a:t>
            </a:r>
          </a:p>
        </p:txBody>
      </p:sp>
      <p:pic>
        <p:nvPicPr>
          <p:cNvPr id="2" name="Picture 1" descr="Diagram showing the stages in the app lifecycle, including, add, deploy, configure, protect, and retire.">
            <a:extLst>
              <a:ext uri="{FF2B5EF4-FFF2-40B4-BE49-F238E27FC236}">
                <a16:creationId xmlns:a16="http://schemas.microsoft.com/office/drawing/2014/main" id="{9D812A33-99BB-E6D8-A763-27988A59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964" y="1566734"/>
            <a:ext cx="4715270" cy="47152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1F089C-680D-9717-7C20-7BC91AEAD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18236" y="1436688"/>
            <a:ext cx="5792253" cy="4943564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828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apps to Microsoft Intune</a:t>
            </a:r>
          </a:p>
        </p:txBody>
      </p:sp>
      <p:pic>
        <p:nvPicPr>
          <p:cNvPr id="35" name="Picture 34" descr="Icon of globe with monitor">
            <a:extLst>
              <a:ext uri="{FF2B5EF4-FFF2-40B4-BE49-F238E27FC236}">
                <a16:creationId xmlns:a16="http://schemas.microsoft.com/office/drawing/2014/main" id="{A50A901D-2215-4405-B9C9-11DB59A8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5" y="1498005"/>
            <a:ext cx="915924" cy="915924"/>
          </a:xfrm>
          <a:prstGeom prst="rect">
            <a:avLst/>
          </a:prstGeom>
        </p:spPr>
      </p:pic>
      <p:pic>
        <p:nvPicPr>
          <p:cNvPr id="36" name="Picture 35" descr="Icon three numbers with a line extending from left to right">
            <a:extLst>
              <a:ext uri="{FF2B5EF4-FFF2-40B4-BE49-F238E27FC236}">
                <a16:creationId xmlns:a16="http://schemas.microsoft.com/office/drawing/2014/main" id="{9DB4C285-768E-4DD2-B6AE-039BFFE0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5" y="4574852"/>
            <a:ext cx="915924" cy="9159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01F0E8-E0AE-4DFA-B237-927A21B2018C}"/>
              </a:ext>
            </a:extLst>
          </p:cNvPr>
          <p:cNvSpPr/>
          <p:nvPr/>
        </p:nvSpPr>
        <p:spPr>
          <a:xfrm>
            <a:off x="1676400" y="1498163"/>
            <a:ext cx="10202140" cy="2354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Bef>
                <a:spcPct val="20000"/>
              </a:spcBef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To add apps in Intune, organizations must determine: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App requirements that are needed by the users at the company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Whether to use Intune to manage the devices (including apps), or have Intune manage the apps without managing the devices. 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apps and capabilities that its workforce needs, and who needs them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Who will use each app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type of app for its solution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FBA798-0D5C-2E02-90B6-79E334535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7902" y="4166460"/>
            <a:ext cx="10180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FEB3D7B-947E-8997-0815-24075046E789}"/>
              </a:ext>
            </a:extLst>
          </p:cNvPr>
          <p:cNvSpPr/>
          <p:nvPr/>
        </p:nvSpPr>
        <p:spPr>
          <a:xfrm>
            <a:off x="1678190" y="4393767"/>
            <a:ext cx="10202140" cy="1723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Bef>
                <a:spcPct val="20000"/>
              </a:spcBef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For each app, organizations must determine: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platforms needed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groups of users that need the app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configuration policies to apply for those groups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protection policies to apply </a:t>
            </a:r>
            <a:endParaRPr lang="en-US" sz="2200" dirty="0">
              <a:solidFill>
                <a:schemeClr val="tx1"/>
              </a:soli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company data by using app protection policies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4A1A-E6A4-4BA0-8705-3F40EDE56A4E}"/>
              </a:ext>
            </a:extLst>
          </p:cNvPr>
          <p:cNvSpPr txBox="1"/>
          <p:nvPr/>
        </p:nvSpPr>
        <p:spPr>
          <a:xfrm>
            <a:off x="332011" y="1436688"/>
            <a:ext cx="6585156" cy="53191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Mobile Application Management (MAM) is a suite of management features that enables you to publish, push, configure, secure, monitor, and update mobile apps</a:t>
            </a:r>
          </a:p>
          <a:p>
            <a:pPr>
              <a:spcAft>
                <a:spcPts val="600"/>
              </a:spcAft>
            </a:pPr>
            <a:endParaRPr lang="en-US" sz="1000" dirty="0">
              <a:solidFill>
                <a:schemeClr val="accent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MAM is configured in Intune by using app protection policies</a:t>
            </a:r>
          </a:p>
          <a:p>
            <a:pPr>
              <a:spcAft>
                <a:spcPts val="600"/>
              </a:spcAft>
            </a:pPr>
            <a:endParaRPr lang="en-US" sz="1000" dirty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The benefits of using App protection policies include:</a:t>
            </a:r>
          </a:p>
          <a:p>
            <a:pPr marL="0" lvl="1">
              <a:spcAft>
                <a:spcPts val="600"/>
              </a:spcAft>
            </a:pPr>
            <a:r>
              <a:rPr lang="en-US" dirty="0">
                <a:cs typeface="Segoe UI Semilight" panose="020B0402040204020203" pitchFamily="34" charset="0"/>
              </a:rPr>
              <a:t>Protecting your company data at the app level</a:t>
            </a:r>
          </a:p>
          <a:p>
            <a:pPr marL="0" lvl="1">
              <a:spcAft>
                <a:spcPts val="600"/>
              </a:spcAft>
            </a:pPr>
            <a:r>
              <a:rPr lang="en-US" dirty="0">
                <a:cs typeface="Segoe UI Semilight" panose="020B0402040204020203" pitchFamily="34" charset="0"/>
              </a:rPr>
              <a:t>End-user productivity is not impacted</a:t>
            </a:r>
          </a:p>
          <a:p>
            <a:pPr marL="0" lvl="1">
              <a:spcAft>
                <a:spcPts val="600"/>
              </a:spcAft>
            </a:pPr>
            <a:r>
              <a:rPr lang="en-US" dirty="0">
                <a:cs typeface="Segoe UI Semilight" panose="020B0402040204020203" pitchFamily="34" charset="0"/>
              </a:rPr>
              <a:t>Policies aren’t applied when using the app in a personal context</a:t>
            </a:r>
          </a:p>
          <a:p>
            <a:pPr>
              <a:spcAft>
                <a:spcPts val="600"/>
              </a:spcAft>
            </a:pPr>
            <a:endParaRPr lang="en-US" sz="1000" dirty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App protection policies can be applied to mobile apps on iOS and Android devices that support MAM</a:t>
            </a:r>
          </a:p>
        </p:txBody>
      </p:sp>
      <p:pic>
        <p:nvPicPr>
          <p:cNvPr id="4" name="Picture 3" descr="A screenshot of a mobile showing different applications available to enable  us to publish, push, configure, secure and update mobile apps">
            <a:extLst>
              <a:ext uri="{FF2B5EF4-FFF2-40B4-BE49-F238E27FC236}">
                <a16:creationId xmlns:a16="http://schemas.microsoft.com/office/drawing/2014/main" id="{B0BFFFA5-6653-4B58-A71D-621F675BF026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5" t="-10216" r="-4235" b="-10216"/>
          <a:stretch/>
        </p:blipFill>
        <p:spPr>
          <a:xfrm>
            <a:off x="7171447" y="1436913"/>
            <a:ext cx="5103028" cy="531888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733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109464"/>
            <a:ext cx="9029648" cy="775597"/>
          </a:xfrm>
        </p:spPr>
        <p:txBody>
          <a:bodyPr/>
          <a:lstStyle/>
          <a:p>
            <a:r>
              <a:rPr lang="en-US" dirty="0"/>
              <a:t>Module 1: Explore device management using Microsoft Endpoint Manager</a:t>
            </a:r>
          </a:p>
        </p:txBody>
      </p:sp>
      <p:pic>
        <p:nvPicPr>
          <p:cNvPr id="3" name="Picture 2" descr="Icon of gear">
            <a:extLst>
              <a:ext uri="{FF2B5EF4-FFF2-40B4-BE49-F238E27FC236}">
                <a16:creationId xmlns:a16="http://schemas.microsoft.com/office/drawing/2014/main" id="{04DF9C58-F7DC-459A-91B6-B3A50F15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057" y="3075691"/>
            <a:ext cx="843142" cy="8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688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Explore app configuration </a:t>
            </a:r>
            <a:r>
              <a:rPr lang="fr-FR" dirty="0" err="1"/>
              <a:t>policies</a:t>
            </a:r>
            <a:r>
              <a:rPr lang="fr-FR" dirty="0"/>
              <a:t> for Intune</a:t>
            </a:r>
            <a:endParaRPr lang="en-US" dirty="0"/>
          </a:p>
        </p:txBody>
      </p:sp>
      <p:pic>
        <p:nvPicPr>
          <p:cNvPr id="35" name="Picture 34" descr="Icon of globe with monitor">
            <a:extLst>
              <a:ext uri="{FF2B5EF4-FFF2-40B4-BE49-F238E27FC236}">
                <a16:creationId xmlns:a16="http://schemas.microsoft.com/office/drawing/2014/main" id="{A50A901D-2215-4405-B9C9-11DB59A8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5" y="1498005"/>
            <a:ext cx="915924" cy="9159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971D4B-AB19-4BA8-A658-F16B68EB2795}"/>
              </a:ext>
            </a:extLst>
          </p:cNvPr>
          <p:cNvSpPr/>
          <p:nvPr/>
        </p:nvSpPr>
        <p:spPr>
          <a:xfrm>
            <a:off x="1676400" y="1494302"/>
            <a:ext cx="10202140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Apps that support app configuration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Managed devices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Managed apps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D59D8D-8BDE-4B80-A0F1-98242A47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2732450"/>
            <a:ext cx="10180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three numbers with a line extending from left to right">
            <a:extLst>
              <a:ext uri="{FF2B5EF4-FFF2-40B4-BE49-F238E27FC236}">
                <a16:creationId xmlns:a16="http://schemas.microsoft.com/office/drawing/2014/main" id="{9DB4C285-768E-4DD2-B6AE-039BFFE0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5" y="3047268"/>
            <a:ext cx="915924" cy="9159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01F0E8-E0AE-4DFA-B237-927A21B2018C}"/>
              </a:ext>
            </a:extLst>
          </p:cNvPr>
          <p:cNvSpPr/>
          <p:nvPr/>
        </p:nvSpPr>
        <p:spPr>
          <a:xfrm>
            <a:off x="1676400" y="2939691"/>
            <a:ext cx="10202140" cy="136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You can account for certificate profiles that are based on enrollment type: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All Profile Types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Fully Managed, Dedicated, and Corporate-Owned Work Profile Only. 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Personally Owned Work Profile Only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7824F5-4D85-496E-974E-D0A6F047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399" y="4541190"/>
            <a:ext cx="10180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cloud">
            <a:extLst>
              <a:ext uri="{FF2B5EF4-FFF2-40B4-BE49-F238E27FC236}">
                <a16:creationId xmlns:a16="http://schemas.microsoft.com/office/drawing/2014/main" id="{68ED1E48-64FB-4D57-B7FC-22C7CC561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35" y="4941727"/>
            <a:ext cx="915924" cy="9159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9539AD-18ED-45D7-9BCC-4BBF8140D2E8}"/>
              </a:ext>
            </a:extLst>
          </p:cNvPr>
          <p:cNvSpPr/>
          <p:nvPr/>
        </p:nvSpPr>
        <p:spPr>
          <a:xfrm>
            <a:off x="1654896" y="4804221"/>
            <a:ext cx="10522759" cy="136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Organizations can validate the app configuration policy using the following methods: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Verify the app configuration policy visibly on the device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Verify the app configuration policy through Diagnostic Logs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Verify the app configuration policy in the Microsoft Endpoint Manager admin center</a:t>
            </a:r>
            <a:endParaRPr lang="en-US" sz="2000" dirty="0">
              <a:solidFill>
                <a:schemeClr val="tx1"/>
              </a:solidFill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 app protection policy deployment in Intune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52703" y="1194099"/>
            <a:ext cx="12032527" cy="742278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recommended flow for investigating common issues with Intune app protection policies includes:</a:t>
            </a:r>
            <a:endParaRPr lang="en-US" sz="2400" dirty="0">
              <a:solidFill>
                <a:srgbClr val="1A1A1A"/>
              </a:solidFill>
              <a:latin typeface="+mj-lt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AED7B5-0300-886E-67E6-170DB3E2F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695883"/>
              </p:ext>
            </p:extLst>
          </p:nvPr>
        </p:nvGraphicFramePr>
        <p:xfrm>
          <a:off x="1904105" y="1506071"/>
          <a:ext cx="8767483" cy="534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A8E5931-4C70-D7FE-843C-A3C17C1CE634}"/>
              </a:ext>
            </a:extLst>
          </p:cNvPr>
          <p:cNvGrpSpPr/>
          <p:nvPr/>
        </p:nvGrpSpPr>
        <p:grpSpPr>
          <a:xfrm>
            <a:off x="5952340" y="3451542"/>
            <a:ext cx="531794" cy="91440"/>
            <a:chOff x="3862494" y="2717940"/>
            <a:chExt cx="531794" cy="91440"/>
          </a:xfrm>
        </p:grpSpPr>
        <p:sp>
          <p:nvSpPr>
            <p:cNvPr id="6" name="Straight Connector 3">
              <a:extLst>
                <a:ext uri="{FF2B5EF4-FFF2-40B4-BE49-F238E27FC236}">
                  <a16:creationId xmlns:a16="http://schemas.microsoft.com/office/drawing/2014/main" id="{43B87E4B-83E7-65C6-ECC8-5550F27574F4}"/>
                </a:ext>
              </a:extLst>
            </p:cNvPr>
            <p:cNvSpPr/>
            <p:nvPr/>
          </p:nvSpPr>
          <p:spPr>
            <a:xfrm>
              <a:off x="3862494" y="2717940"/>
              <a:ext cx="53179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53179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Straight Connector 4">
              <a:extLst>
                <a:ext uri="{FF2B5EF4-FFF2-40B4-BE49-F238E27FC236}">
                  <a16:creationId xmlns:a16="http://schemas.microsoft.com/office/drawing/2014/main" id="{BD2D2A84-6CF3-238E-FD53-C6C78D9D89F0}"/>
                </a:ext>
              </a:extLst>
            </p:cNvPr>
            <p:cNvSpPr txBox="1"/>
            <p:nvPr/>
          </p:nvSpPr>
          <p:spPr>
            <a:xfrm>
              <a:off x="4114331" y="2760849"/>
              <a:ext cx="28119" cy="5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337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157274"/>
            <a:ext cx="11258488" cy="535382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In this module, you examined the following items:</a:t>
            </a:r>
            <a:endParaRPr lang="en-US" sz="28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5899B8-4989-702D-993B-A8F1B808F92A}"/>
              </a:ext>
            </a:extLst>
          </p:cNvPr>
          <p:cNvSpPr/>
          <p:nvPr/>
        </p:nvSpPr>
        <p:spPr>
          <a:xfrm>
            <a:off x="1406885" y="2032122"/>
            <a:ext cx="10577133" cy="5440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H</a:t>
            </a:r>
            <a:r>
              <a:rPr lang="en-US" sz="2000" b="0" i="0" dirty="0">
                <a:effectLst/>
              </a:rPr>
              <a:t>ow to use Microsoft Intune to manage mobile applications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765E0-44AB-D79D-7EB0-EC2B15D12518}"/>
              </a:ext>
            </a:extLst>
          </p:cNvPr>
          <p:cNvSpPr/>
          <p:nvPr/>
        </p:nvSpPr>
        <p:spPr>
          <a:xfrm>
            <a:off x="1406885" y="2801647"/>
            <a:ext cx="9845614" cy="5440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How to configure specific policies to control applications and protect company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9D9B97-01B7-AA04-75E9-5537152A2046}"/>
              </a:ext>
            </a:extLst>
          </p:cNvPr>
          <p:cNvSpPr/>
          <p:nvPr/>
        </p:nvSpPr>
        <p:spPr>
          <a:xfrm>
            <a:off x="1406885" y="3651820"/>
            <a:ext cx="10093040" cy="45760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How to add apps to Intune to configure, assign, protect, and monitor them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7CFBD1-4C4E-CF3B-072B-F4B6BA15A425}"/>
              </a:ext>
            </a:extLst>
          </p:cNvPr>
          <p:cNvSpPr/>
          <p:nvPr/>
        </p:nvSpPr>
        <p:spPr>
          <a:xfrm>
            <a:off x="1406885" y="4510436"/>
            <a:ext cx="9845614" cy="45760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How to implement app protection policies to protect company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FB6F0-B5E2-CB6C-DFC0-658C0A7365FB}"/>
              </a:ext>
            </a:extLst>
          </p:cNvPr>
          <p:cNvSpPr/>
          <p:nvPr/>
        </p:nvSpPr>
        <p:spPr>
          <a:xfrm>
            <a:off x="1406884" y="5385816"/>
            <a:ext cx="9318490" cy="45760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How to implement app configuration policies to eliminate app setup problems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235CA-A2BD-2661-A42A-BC80A4BDADB5}"/>
              </a:ext>
            </a:extLst>
          </p:cNvPr>
          <p:cNvSpPr/>
          <p:nvPr/>
        </p:nvSpPr>
        <p:spPr>
          <a:xfrm>
            <a:off x="1406884" y="6360866"/>
            <a:ext cx="7801662" cy="529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How to troubleshoot app protection policy deployment</a:t>
            </a:r>
            <a:endParaRPr lang="en-US" sz="2000" dirty="0"/>
          </a:p>
        </p:txBody>
      </p:sp>
      <p:pic>
        <p:nvPicPr>
          <p:cNvPr id="18" name="Picture 17" descr="Icon of screen with gear">
            <a:extLst>
              <a:ext uri="{FF2B5EF4-FFF2-40B4-BE49-F238E27FC236}">
                <a16:creationId xmlns:a16="http://schemas.microsoft.com/office/drawing/2014/main" id="{13577B47-7A8E-1D93-3EFD-291777EB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8" y="2607059"/>
            <a:ext cx="731520" cy="731520"/>
          </a:xfrm>
          <a:prstGeom prst="rect">
            <a:avLst/>
          </a:prstGeom>
        </p:spPr>
      </p:pic>
      <p:grpSp>
        <p:nvGrpSpPr>
          <p:cNvPr id="19" name="Group 18" descr="Icon of a screen and a laptop with charts on it">
            <a:extLst>
              <a:ext uri="{FF2B5EF4-FFF2-40B4-BE49-F238E27FC236}">
                <a16:creationId xmlns:a16="http://schemas.microsoft.com/office/drawing/2014/main" id="{E12E4B67-77EA-0A02-2FBE-D8527E8CB7F4}"/>
              </a:ext>
            </a:extLst>
          </p:cNvPr>
          <p:cNvGrpSpPr/>
          <p:nvPr/>
        </p:nvGrpSpPr>
        <p:grpSpPr>
          <a:xfrm>
            <a:off x="543473" y="3564038"/>
            <a:ext cx="731520" cy="731520"/>
            <a:chOff x="6390967" y="1017831"/>
            <a:chExt cx="780288" cy="7818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0517567-3F0F-F5A8-DE95-A6B8CE523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0967" y="1017831"/>
              <a:ext cx="780288" cy="781812"/>
            </a:xfrm>
            <a:prstGeom prst="rect">
              <a:avLst/>
            </a:prstGeom>
          </p:spPr>
        </p:pic>
        <p:pic>
          <p:nvPicPr>
            <p:cNvPr id="21" name="Picture 20" descr="Icon of a screen and a laptop with charts on it">
              <a:extLst>
                <a:ext uri="{FF2B5EF4-FFF2-40B4-BE49-F238E27FC236}">
                  <a16:creationId xmlns:a16="http://schemas.microsoft.com/office/drawing/2014/main" id="{D37BE696-9CDC-B4A0-67EF-E970BAE04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1712" y="1205537"/>
              <a:ext cx="406400" cy="406400"/>
            </a:xfrm>
            <a:prstGeom prst="rect">
              <a:avLst/>
            </a:prstGeom>
          </p:spPr>
        </p:pic>
      </p:grpSp>
      <p:pic>
        <p:nvPicPr>
          <p:cNvPr id="23" name="Picture 22" descr="Icon of a monitor with a fragmented circular chat on it">
            <a:extLst>
              <a:ext uri="{FF2B5EF4-FFF2-40B4-BE49-F238E27FC236}">
                <a16:creationId xmlns:a16="http://schemas.microsoft.com/office/drawing/2014/main" id="{8BDEE04A-CB80-43CA-A6E7-1F5C86775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11" y="4449674"/>
            <a:ext cx="731520" cy="731520"/>
          </a:xfrm>
          <a:prstGeom prst="rect">
            <a:avLst/>
          </a:prstGeom>
        </p:spPr>
      </p:pic>
      <p:grpSp>
        <p:nvGrpSpPr>
          <p:cNvPr id="24" name="Group 23" descr="Icon of gear">
            <a:extLst>
              <a:ext uri="{FF2B5EF4-FFF2-40B4-BE49-F238E27FC236}">
                <a16:creationId xmlns:a16="http://schemas.microsoft.com/office/drawing/2014/main" id="{D33BCA5A-53A3-F027-9CE5-CA9D7A5AC973}"/>
              </a:ext>
            </a:extLst>
          </p:cNvPr>
          <p:cNvGrpSpPr/>
          <p:nvPr/>
        </p:nvGrpSpPr>
        <p:grpSpPr>
          <a:xfrm>
            <a:off x="534455" y="5299376"/>
            <a:ext cx="731520" cy="731520"/>
            <a:chOff x="9134167" y="1017831"/>
            <a:chExt cx="780288" cy="78181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511E72-2A75-0AB4-1213-59D56998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4167" y="1017831"/>
              <a:ext cx="780288" cy="781812"/>
            </a:xfrm>
            <a:prstGeom prst="rect">
              <a:avLst/>
            </a:prstGeom>
          </p:spPr>
        </p:pic>
        <p:pic>
          <p:nvPicPr>
            <p:cNvPr id="26" name="Picture 25" descr="Icon of gear">
              <a:extLst>
                <a:ext uri="{FF2B5EF4-FFF2-40B4-BE49-F238E27FC236}">
                  <a16:creationId xmlns:a16="http://schemas.microsoft.com/office/drawing/2014/main" id="{72CFF790-CFAF-E998-9F41-DB1FC530B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1111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7" name="Group 26" descr="Icon of bulb with check mark">
            <a:extLst>
              <a:ext uri="{FF2B5EF4-FFF2-40B4-BE49-F238E27FC236}">
                <a16:creationId xmlns:a16="http://schemas.microsoft.com/office/drawing/2014/main" id="{63FCDE83-297B-1EAA-9EBC-25E90D232080}"/>
              </a:ext>
            </a:extLst>
          </p:cNvPr>
          <p:cNvGrpSpPr/>
          <p:nvPr/>
        </p:nvGrpSpPr>
        <p:grpSpPr>
          <a:xfrm>
            <a:off x="538455" y="6128729"/>
            <a:ext cx="731520" cy="731520"/>
            <a:chOff x="7756780" y="2031284"/>
            <a:chExt cx="780288" cy="78181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C335B00-E26A-D1C7-F6E0-18E555B93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6780" y="2031284"/>
              <a:ext cx="780288" cy="781812"/>
            </a:xfrm>
            <a:prstGeom prst="rect">
              <a:avLst/>
            </a:prstGeom>
          </p:spPr>
        </p:pic>
        <p:pic>
          <p:nvPicPr>
            <p:cNvPr id="29" name="Picture 28" descr="Icon of bulb with check mark">
              <a:extLst>
                <a:ext uri="{FF2B5EF4-FFF2-40B4-BE49-F238E27FC236}">
                  <a16:creationId xmlns:a16="http://schemas.microsoft.com/office/drawing/2014/main" id="{56910CF4-4CAB-5FB8-1D20-8B9C7CE5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43724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30" name="Group 29" descr="Icon of a stick with a start on the tip and three smaller stars ">
            <a:extLst>
              <a:ext uri="{FF2B5EF4-FFF2-40B4-BE49-F238E27FC236}">
                <a16:creationId xmlns:a16="http://schemas.microsoft.com/office/drawing/2014/main" id="{9ED3938F-EC3F-F741-76A0-CEB1457FA074}"/>
              </a:ext>
            </a:extLst>
          </p:cNvPr>
          <p:cNvGrpSpPr/>
          <p:nvPr/>
        </p:nvGrpSpPr>
        <p:grpSpPr>
          <a:xfrm>
            <a:off x="536521" y="1816131"/>
            <a:ext cx="731520" cy="731520"/>
            <a:chOff x="2238978" y="2031284"/>
            <a:chExt cx="780288" cy="78181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E356618-60BB-EE18-FB33-E32BE9995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8978" y="2031284"/>
              <a:ext cx="780288" cy="781812"/>
            </a:xfrm>
            <a:prstGeom prst="rect">
              <a:avLst/>
            </a:prstGeom>
          </p:spPr>
        </p:pic>
        <p:pic>
          <p:nvPicPr>
            <p:cNvPr id="32" name="Picture 31" descr="Icon of a stick with a start on the tip and three smaller stars ">
              <a:extLst>
                <a:ext uri="{FF2B5EF4-FFF2-40B4-BE49-F238E27FC236}">
                  <a16:creationId xmlns:a16="http://schemas.microsoft.com/office/drawing/2014/main" id="{30B9CE18-D452-97AB-A94A-0CEB38571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25922" y="2218990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97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2915565"/>
            <a:ext cx="9029648" cy="116339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Module 4: Learning Path review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Icon of chat bubble">
            <a:extLst>
              <a:ext uri="{FF2B5EF4-FFF2-40B4-BE49-F238E27FC236}">
                <a16:creationId xmlns:a16="http://schemas.microsoft.com/office/drawing/2014/main" id="{80978C71-E55E-444F-B9EB-B275AD43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712" y="2939717"/>
            <a:ext cx="1318288" cy="13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0709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Learning Path Review</a:t>
            </a:r>
          </a:p>
        </p:txBody>
      </p:sp>
      <p:pic>
        <p:nvPicPr>
          <p:cNvPr id="5" name="Picture 4" descr="Icon of chat bubble">
            <a:extLst>
              <a:ext uri="{FF2B5EF4-FFF2-40B4-BE49-F238E27FC236}">
                <a16:creationId xmlns:a16="http://schemas.microsoft.com/office/drawing/2014/main" id="{D4FA6523-FF1B-4E22-AF15-17CCD7C9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56" y="1954747"/>
            <a:ext cx="915924" cy="9159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43A19D-C0C3-4C6C-8858-8BD1D5FFE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50856" y="3053465"/>
            <a:ext cx="5888664" cy="2077492"/>
          </a:xfrm>
          <a:prstGeom prst="rect">
            <a:avLst/>
          </a:prstGeom>
          <a:noFill/>
          <a:ln w="6350"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1800"/>
              </a:spcBef>
            </a:pPr>
            <a:r>
              <a:rPr lang="en-US" sz="2400" dirty="0"/>
              <a:t>What are your key takeaways from this learning path, and why?</a:t>
            </a:r>
          </a:p>
          <a:p>
            <a:pPr fontAlgn="base">
              <a:spcBef>
                <a:spcPts val="1800"/>
              </a:spcBef>
            </a:pPr>
            <a:r>
              <a:rPr lang="en-US" sz="2400" dirty="0"/>
              <a:t>What are the key features discussed in this </a:t>
            </a:r>
            <a:r>
              <a:rPr lang="en-US" altLang="zh-CN" sz="2400" dirty="0"/>
              <a:t>learning path</a:t>
            </a:r>
            <a:r>
              <a:rPr lang="en-US" sz="2400" dirty="0"/>
              <a:t> that you foresee implementing at your organization?</a:t>
            </a:r>
          </a:p>
        </p:txBody>
      </p:sp>
    </p:spTree>
    <p:extLst>
      <p:ext uri="{BB962C8B-B14F-4D97-AF65-F5344CB8AC3E}">
        <p14:creationId xmlns:p14="http://schemas.microsoft.com/office/powerpoint/2010/main" val="9651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6836-3D07-4CB2-86C1-C9AB76BF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pc="0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1CA08-5DC8-4485-BD93-0FF5567B357D}"/>
              </a:ext>
            </a:extLst>
          </p:cNvPr>
          <p:cNvSpPr/>
          <p:nvPr/>
        </p:nvSpPr>
        <p:spPr>
          <a:xfrm>
            <a:off x="600060" y="1408177"/>
            <a:ext cx="6162970" cy="121913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This module examines the device management features of Microsoft Endpoint Manager, including:</a:t>
            </a:r>
          </a:p>
          <a:p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1" name="Picture 40" descr="Icon of screen with gear">
            <a:extLst>
              <a:ext uri="{FF2B5EF4-FFF2-40B4-BE49-F238E27FC236}">
                <a16:creationId xmlns:a16="http://schemas.microsoft.com/office/drawing/2014/main" id="{8A0395C7-C7F7-4986-AAAA-1AD1E6D6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8" y="3037371"/>
            <a:ext cx="731520" cy="7315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14D5FF-0FE1-40B6-B683-9BBC388D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1160" y="4013793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a monitor with a fragmented circular chat on it">
            <a:extLst>
              <a:ext uri="{FF2B5EF4-FFF2-40B4-BE49-F238E27FC236}">
                <a16:creationId xmlns:a16="http://schemas.microsoft.com/office/drawing/2014/main" id="{4DC90AA7-7743-4C7C-A837-CD6B6B76B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11" y="4923013"/>
            <a:ext cx="731520" cy="7315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1D3F5F-84D5-4FB5-9BE8-97689A175916}"/>
              </a:ext>
            </a:extLst>
          </p:cNvPr>
          <p:cNvSpPr/>
          <p:nvPr/>
        </p:nvSpPr>
        <p:spPr>
          <a:xfrm>
            <a:off x="1661160" y="5999001"/>
            <a:ext cx="5021742" cy="56988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Creating device profiles in Microsoft Intune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B2CD43-4849-287D-B951-B8AA46D65BC8}"/>
              </a:ext>
            </a:extLst>
          </p:cNvPr>
          <p:cNvSpPr/>
          <p:nvPr/>
        </p:nvSpPr>
        <p:spPr>
          <a:xfrm>
            <a:off x="1662953" y="2919982"/>
            <a:ext cx="5021742" cy="9555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Co-management of Windows devices in </a:t>
            </a:r>
            <a:r>
              <a:rPr lang="en-US" sz="2000" dirty="0" err="1"/>
              <a:t>EndPoint</a:t>
            </a:r>
            <a:r>
              <a:rPr lang="en-US" sz="2000" dirty="0"/>
              <a:t> Manager using Configuration Manager and Intune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F0B68-FE3F-8EF1-19C2-5194AF2F4F53}"/>
              </a:ext>
            </a:extLst>
          </p:cNvPr>
          <p:cNvSpPr/>
          <p:nvPr/>
        </p:nvSpPr>
        <p:spPr>
          <a:xfrm>
            <a:off x="1664744" y="4109024"/>
            <a:ext cx="5021742" cy="6400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Managing devices using Configuration Manager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578A08-C106-BE7A-0D68-F658F21B1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2195" y="4876200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89120-865A-1477-1F4E-D9596B74A487}"/>
              </a:ext>
            </a:extLst>
          </p:cNvPr>
          <p:cNvSpPr/>
          <p:nvPr/>
        </p:nvSpPr>
        <p:spPr>
          <a:xfrm>
            <a:off x="1666536" y="5154314"/>
            <a:ext cx="5021742" cy="3679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Managing devices using Microsoft Intune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BD30D4-AADD-AB2B-9971-2747C4831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3985" y="5706331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 descr="Icon of a screen and a laptop with charts on it">
            <a:extLst>
              <a:ext uri="{FF2B5EF4-FFF2-40B4-BE49-F238E27FC236}">
                <a16:creationId xmlns:a16="http://schemas.microsoft.com/office/drawing/2014/main" id="{B52F1944-861E-5B40-B03E-6419025C0A76}"/>
              </a:ext>
            </a:extLst>
          </p:cNvPr>
          <p:cNvGrpSpPr/>
          <p:nvPr/>
        </p:nvGrpSpPr>
        <p:grpSpPr>
          <a:xfrm>
            <a:off x="538819" y="4008459"/>
            <a:ext cx="731520" cy="731520"/>
            <a:chOff x="6390967" y="1017831"/>
            <a:chExt cx="780288" cy="7818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F9A895-0881-6183-9ACE-E8AF9BF13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0967" y="1017831"/>
              <a:ext cx="780288" cy="781812"/>
            </a:xfrm>
            <a:prstGeom prst="rect">
              <a:avLst/>
            </a:prstGeom>
          </p:spPr>
        </p:pic>
        <p:pic>
          <p:nvPicPr>
            <p:cNvPr id="6" name="Picture 5" descr="Icon of a screen and a laptop with charts on it">
              <a:extLst>
                <a:ext uri="{FF2B5EF4-FFF2-40B4-BE49-F238E27FC236}">
                  <a16:creationId xmlns:a16="http://schemas.microsoft.com/office/drawing/2014/main" id="{0A0D1960-FED3-58D1-DFE3-5EB6128B4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1712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9" name="Group 8" descr="Icon of a monitor with star">
            <a:extLst>
              <a:ext uri="{FF2B5EF4-FFF2-40B4-BE49-F238E27FC236}">
                <a16:creationId xmlns:a16="http://schemas.microsoft.com/office/drawing/2014/main" id="{9779861D-A813-D5A0-3F85-AF50E12636C3}"/>
              </a:ext>
            </a:extLst>
          </p:cNvPr>
          <p:cNvGrpSpPr/>
          <p:nvPr/>
        </p:nvGrpSpPr>
        <p:grpSpPr>
          <a:xfrm>
            <a:off x="543473" y="5804978"/>
            <a:ext cx="731520" cy="731520"/>
            <a:chOff x="7761835" y="1017831"/>
            <a:chExt cx="780288" cy="7818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DC444B-88C0-7BB2-E47C-03F09D9F4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1835" y="1017831"/>
              <a:ext cx="780288" cy="781812"/>
            </a:xfrm>
            <a:prstGeom prst="rect">
              <a:avLst/>
            </a:prstGeom>
          </p:spPr>
        </p:pic>
        <p:pic>
          <p:nvPicPr>
            <p:cNvPr id="11" name="Picture 10" descr="Icon of a monitor with star">
              <a:extLst>
                <a:ext uri="{FF2B5EF4-FFF2-40B4-BE49-F238E27FC236}">
                  <a16:creationId xmlns:a16="http://schemas.microsoft.com/office/drawing/2014/main" id="{E1571AF0-2FBC-C1CE-7517-706E9A4C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8120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6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Explore </a:t>
            </a:r>
            <a:r>
              <a:rPr lang="fr-FR" dirty="0" err="1"/>
              <a:t>device</a:t>
            </a:r>
            <a:r>
              <a:rPr lang="fr-FR" dirty="0"/>
              <a:t> management in Microsoft Endpoint Manager</a:t>
            </a:r>
            <a:endParaRPr lang="en-US" dirty="0"/>
          </a:p>
        </p:txBody>
      </p:sp>
      <p:pic>
        <p:nvPicPr>
          <p:cNvPr id="4" name="Picture 3" descr="Icon of a document">
            <a:extLst>
              <a:ext uri="{FF2B5EF4-FFF2-40B4-BE49-F238E27FC236}">
                <a16:creationId xmlns:a16="http://schemas.microsoft.com/office/drawing/2014/main" id="{380DE5A7-AFBD-4A8E-A83E-5CB6F958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4" y="1409308"/>
            <a:ext cx="938784" cy="937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9DC5B0-CB56-4C73-897E-4463E87BF3F0}"/>
              </a:ext>
            </a:extLst>
          </p:cNvPr>
          <p:cNvSpPr txBox="1"/>
          <p:nvPr/>
        </p:nvSpPr>
        <p:spPr>
          <a:xfrm>
            <a:off x="1819275" y="1409308"/>
            <a:ext cx="10020245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Endpoint Manager includes the following device management services:</a:t>
            </a:r>
          </a:p>
          <a:p>
            <a:pPr marL="0" lvl="1">
              <a:spcAft>
                <a:spcPts val="600"/>
              </a:spcAft>
            </a:pPr>
            <a:r>
              <a:rPr lang="en-US" dirty="0"/>
              <a:t>Microsoft Intune</a:t>
            </a:r>
          </a:p>
          <a:p>
            <a:pPr marL="0" lvl="1">
              <a:spcAft>
                <a:spcPts val="600"/>
              </a:spcAft>
            </a:pPr>
            <a:r>
              <a:rPr lang="en-US" dirty="0"/>
              <a:t>Configuration Manager</a:t>
            </a:r>
          </a:p>
          <a:p>
            <a:pPr marL="0" lvl="1">
              <a:spcAft>
                <a:spcPts val="600"/>
              </a:spcAft>
            </a:pPr>
            <a:r>
              <a:rPr lang="en-US" dirty="0"/>
              <a:t>Co-management</a:t>
            </a:r>
          </a:p>
          <a:p>
            <a:pPr marL="0" lvl="1">
              <a:spcAft>
                <a:spcPts val="600"/>
              </a:spcAft>
            </a:pPr>
            <a:r>
              <a:rPr lang="en-US" dirty="0"/>
              <a:t>Desktop Analytics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B04D4-A4F8-4841-8A4E-55357BF41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9270" y="3399985"/>
            <a:ext cx="100202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wrench">
            <a:extLst>
              <a:ext uri="{FF2B5EF4-FFF2-40B4-BE49-F238E27FC236}">
                <a16:creationId xmlns:a16="http://schemas.microsoft.com/office/drawing/2014/main" id="{9AE3447F-EE45-4214-90C3-72EAB7882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9" y="3790922"/>
            <a:ext cx="938784" cy="937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5F40B-00FD-4580-A262-5114AF5AA629}"/>
              </a:ext>
            </a:extLst>
          </p:cNvPr>
          <p:cNvSpPr txBox="1"/>
          <p:nvPr/>
        </p:nvSpPr>
        <p:spPr>
          <a:xfrm>
            <a:off x="1825906" y="3667114"/>
            <a:ext cx="10020245" cy="13696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Endpoint Manager is integrated with the following features:</a:t>
            </a:r>
          </a:p>
          <a:p>
            <a:pPr>
              <a:spcAft>
                <a:spcPts val="600"/>
              </a:spcAft>
            </a:pPr>
            <a:r>
              <a:rPr lang="en-US" dirty="0"/>
              <a:t>Windows Autopilot</a:t>
            </a:r>
          </a:p>
          <a:p>
            <a:pPr>
              <a:spcAft>
                <a:spcPts val="600"/>
              </a:spcAft>
            </a:pPr>
            <a:r>
              <a:rPr lang="en-US" dirty="0"/>
              <a:t>Azure Active Directory (AD)</a:t>
            </a:r>
          </a:p>
          <a:p>
            <a:pPr>
              <a:spcAft>
                <a:spcPts val="600"/>
              </a:spcAft>
            </a:pPr>
            <a:r>
              <a:rPr lang="en-US" dirty="0"/>
              <a:t>Endpoint Manager admin center</a:t>
            </a:r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78F4AD-78ED-4606-B491-449B5273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9269" y="5360133"/>
            <a:ext cx="100202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 of a person enclosed in a frame">
            <a:extLst>
              <a:ext uri="{FF2B5EF4-FFF2-40B4-BE49-F238E27FC236}">
                <a16:creationId xmlns:a16="http://schemas.microsoft.com/office/drawing/2014/main" id="{4351E274-9052-4644-AA07-43636D077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59" y="5585217"/>
            <a:ext cx="938784" cy="937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B5187C-4EBE-4EB0-8554-395479688319}"/>
              </a:ext>
            </a:extLst>
          </p:cNvPr>
          <p:cNvSpPr txBox="1"/>
          <p:nvPr/>
        </p:nvSpPr>
        <p:spPr>
          <a:xfrm>
            <a:off x="1825906" y="5526246"/>
            <a:ext cx="10020245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Which device management solution in Endpoint Manager is right for you?</a:t>
            </a:r>
          </a:p>
          <a:p>
            <a:pPr>
              <a:spcAft>
                <a:spcPts val="600"/>
              </a:spcAft>
            </a:pPr>
            <a:r>
              <a:rPr lang="en-US" dirty="0"/>
              <a:t>There are a few ways to determine what's right for an organization</a:t>
            </a:r>
          </a:p>
          <a:p>
            <a:pPr>
              <a:spcAft>
                <a:spcPts val="600"/>
              </a:spcAft>
            </a:pPr>
            <a:r>
              <a:rPr lang="en-US" dirty="0"/>
              <a:t>An organization's next steps depend on what it's trying to achieve</a:t>
            </a:r>
          </a:p>
        </p:txBody>
      </p:sp>
    </p:spTree>
    <p:extLst>
      <p:ext uri="{BB962C8B-B14F-4D97-AF65-F5344CB8AC3E}">
        <p14:creationId xmlns:p14="http://schemas.microsoft.com/office/powerpoint/2010/main" val="6141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Co-management of Windows devices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685E561-FD7D-411F-A27B-07A9F91CCD9C}"/>
              </a:ext>
            </a:extLst>
          </p:cNvPr>
          <p:cNvSpPr txBox="1">
            <a:spLocks/>
          </p:cNvSpPr>
          <p:nvPr/>
        </p:nvSpPr>
        <p:spPr>
          <a:xfrm>
            <a:off x="579438" y="1436688"/>
            <a:ext cx="4732957" cy="15626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 anchor="ctr"/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cs typeface="Segoe UI Semilight" panose="020B0402040204020203" pitchFamily="34" charset="0"/>
              </a:rPr>
              <a:t>Co-management is the integration between Configuration Manager and Microsoft Intune, which enables Windows 10 and later devices to be managed by both services at the same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668-6BE9-410C-BF83-2A3D3EE8E76A}"/>
              </a:ext>
            </a:extLst>
          </p:cNvPr>
          <p:cNvSpPr txBox="1"/>
          <p:nvPr/>
        </p:nvSpPr>
        <p:spPr>
          <a:xfrm>
            <a:off x="579438" y="3208688"/>
            <a:ext cx="4732957" cy="17613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Paths to co-management</a:t>
            </a:r>
            <a:br>
              <a:rPr lang="en-US" dirty="0">
                <a:latin typeface="+mj-lt"/>
                <a:cs typeface="Segoe UI Semilight" panose="020B0402040204020203" pitchFamily="34" charset="0"/>
              </a:rPr>
            </a:br>
            <a:br>
              <a:rPr lang="en-US" sz="1000" dirty="0">
                <a:latin typeface="+mj-lt"/>
                <a:cs typeface="Segoe UI Semilight" panose="020B0402040204020203" pitchFamily="34" charset="0"/>
              </a:rPr>
            </a:br>
            <a:r>
              <a:rPr lang="en-US" sz="1600" dirty="0">
                <a:latin typeface="+mj-lt"/>
                <a:cs typeface="Segoe UI Semilight" panose="020B0402040204020203" pitchFamily="34" charset="0"/>
              </a:rPr>
              <a:t>Path 1:</a:t>
            </a:r>
            <a:r>
              <a:rPr lang="en-US" sz="1600" dirty="0">
                <a:cs typeface="Segoe UI Semilight" panose="020B0402040204020203" pitchFamily="34" charset="0"/>
              </a:rPr>
              <a:t> Auto-enroll existing Configuration Manager-managed devices into Intune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+mj-lt"/>
                <a:cs typeface="Segoe UI Semilight" panose="020B0402040204020203" pitchFamily="34" charset="0"/>
              </a:rPr>
              <a:t>Path 2: </a:t>
            </a:r>
            <a:r>
              <a:rPr lang="en-US" sz="1600" dirty="0">
                <a:cs typeface="Segoe UI Semilight" panose="020B0402040204020203" pitchFamily="34" charset="0"/>
              </a:rPr>
              <a:t>Bootstrap the Configuration Manager client with modern provisioning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4121A-E02F-46F2-8384-98EFB75EEF49}"/>
              </a:ext>
            </a:extLst>
          </p:cNvPr>
          <p:cNvSpPr txBox="1"/>
          <p:nvPr/>
        </p:nvSpPr>
        <p:spPr>
          <a:xfrm>
            <a:off x="579438" y="5179369"/>
            <a:ext cx="4732957" cy="144135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dirty="0">
                <a:cs typeface="Segoe UI Semilight" panose="020B0402040204020203" pitchFamily="34" charset="0"/>
              </a:rPr>
              <a:t>Co-management provides the ability to continue using traditional management (Configuration Manager), but also benefit from modern management (Intune)</a:t>
            </a:r>
          </a:p>
        </p:txBody>
      </p:sp>
      <p:pic>
        <p:nvPicPr>
          <p:cNvPr id="2" name="Picture 1" descr="Diagram showing co-management architecture with Endpoint Manager, Intune, and Configuration Manager.">
            <a:extLst>
              <a:ext uri="{FF2B5EF4-FFF2-40B4-BE49-F238E27FC236}">
                <a16:creationId xmlns:a16="http://schemas.microsoft.com/office/drawing/2014/main" id="{97425FD5-39B1-B967-4B2A-98341DF3E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21" y="2045073"/>
            <a:ext cx="6823961" cy="3871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19CCD0-EF0A-F51E-CAF6-C12DE965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497221" y="1436688"/>
            <a:ext cx="6878680" cy="5184034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828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Explore Co-management of Windows devices</a:t>
            </a:r>
            <a:r>
              <a:rPr lang="en-US" dirty="0"/>
              <a:t>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B1ECF-8FED-45F0-B738-C5754C8B2370}"/>
              </a:ext>
            </a:extLst>
          </p:cNvPr>
          <p:cNvSpPr/>
          <p:nvPr/>
        </p:nvSpPr>
        <p:spPr>
          <a:xfrm>
            <a:off x="579438" y="1400573"/>
            <a:ext cx="11277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Key benefits of implementing Co-management include:</a:t>
            </a:r>
          </a:p>
        </p:txBody>
      </p:sp>
      <p:pic>
        <p:nvPicPr>
          <p:cNvPr id="50" name="Picture 49" descr="Icon of hand with a ring on the tip of finger">
            <a:extLst>
              <a:ext uri="{FF2B5EF4-FFF2-40B4-BE49-F238E27FC236}">
                <a16:creationId xmlns:a16="http://schemas.microsoft.com/office/drawing/2014/main" id="{510343EB-757B-49D2-AB8D-C5CE27346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2075396"/>
            <a:ext cx="915924" cy="9159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B583DF-5EE8-4AE3-9EB0-89161658892B}"/>
              </a:ext>
            </a:extLst>
          </p:cNvPr>
          <p:cNvSpPr/>
          <p:nvPr/>
        </p:nvSpPr>
        <p:spPr>
          <a:xfrm>
            <a:off x="1756229" y="2157207"/>
            <a:ext cx="3834946" cy="66172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</a:rPr>
              <a:t>Conditional access with device compliance</a:t>
            </a:r>
            <a:endParaRPr lang="en-US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17558C-304B-4F3A-A497-F7CBABF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229" y="3132043"/>
            <a:ext cx="39284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Icon of magnifying glass">
            <a:extLst>
              <a:ext uri="{FF2B5EF4-FFF2-40B4-BE49-F238E27FC236}">
                <a16:creationId xmlns:a16="http://schemas.microsoft.com/office/drawing/2014/main" id="{610FB49D-7767-4DFF-938E-A63CB4D05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3274291"/>
            <a:ext cx="915924" cy="9159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AD34B4-944C-47BD-A680-7B40F426EF39}"/>
              </a:ext>
            </a:extLst>
          </p:cNvPr>
          <p:cNvSpPr/>
          <p:nvPr/>
        </p:nvSpPr>
        <p:spPr>
          <a:xfrm>
            <a:off x="1756229" y="3450954"/>
            <a:ext cx="3834946" cy="66172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Centralized visibility of device health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E1CEC8-E2FF-4B29-85A0-0433429B3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229" y="4330937"/>
            <a:ext cx="39284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 of three blocks">
            <a:extLst>
              <a:ext uri="{FF2B5EF4-FFF2-40B4-BE49-F238E27FC236}">
                <a16:creationId xmlns:a16="http://schemas.microsoft.com/office/drawing/2014/main" id="{8AACC101-AD83-4A8E-9140-3D4ED43D1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59" y="4473186"/>
            <a:ext cx="915924" cy="9159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DEC957-7ECB-41E0-B51E-75E4FE31E87D}"/>
              </a:ext>
            </a:extLst>
          </p:cNvPr>
          <p:cNvSpPr/>
          <p:nvPr/>
        </p:nvSpPr>
        <p:spPr>
          <a:xfrm>
            <a:off x="1756229" y="4722637"/>
            <a:ext cx="3834946" cy="66172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Modern provisioning with Windows Autopilot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Picture 52" descr="Icon of upward and downward arrow">
            <a:extLst>
              <a:ext uri="{FF2B5EF4-FFF2-40B4-BE49-F238E27FC236}">
                <a16:creationId xmlns:a16="http://schemas.microsoft.com/office/drawing/2014/main" id="{ABCB7831-C8DA-4ADC-9A6C-C4E96107F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49" y="2075396"/>
            <a:ext cx="915924" cy="91592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3377F55-1700-4D81-B2AF-1D982549A379}"/>
              </a:ext>
            </a:extLst>
          </p:cNvPr>
          <p:cNvSpPr/>
          <p:nvPr/>
        </p:nvSpPr>
        <p:spPr>
          <a:xfrm>
            <a:off x="7763943" y="2080925"/>
            <a:ext cx="3834946" cy="969496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Intune-based remote actions, such as restart, remote control, and factory reset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FA0609-A31F-49B2-93F7-9CFC6B12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3943" y="3132043"/>
            <a:ext cx="39284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two triangles">
            <a:extLst>
              <a:ext uri="{FF2B5EF4-FFF2-40B4-BE49-F238E27FC236}">
                <a16:creationId xmlns:a16="http://schemas.microsoft.com/office/drawing/2014/main" id="{6A5B4335-D660-4B2A-9F2D-E9F8DEED57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249" y="3272767"/>
            <a:ext cx="915924" cy="91592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3D3347D-460A-4DD1-BBF2-08163870D144}"/>
              </a:ext>
            </a:extLst>
          </p:cNvPr>
          <p:cNvSpPr/>
          <p:nvPr/>
        </p:nvSpPr>
        <p:spPr>
          <a:xfrm>
            <a:off x="7763943" y="3371341"/>
            <a:ext cx="3834946" cy="66172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Link users, devices, and apps with Azure Active Directory (Azure AD)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1E2DB1-8C97-443E-818D-408C7C098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3943" y="4330937"/>
            <a:ext cx="39284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a key">
            <a:extLst>
              <a:ext uri="{FF2B5EF4-FFF2-40B4-BE49-F238E27FC236}">
                <a16:creationId xmlns:a16="http://schemas.microsoft.com/office/drawing/2014/main" id="{74570B50-6AEC-4768-93F9-B4DAB0D95F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6249" y="4471662"/>
            <a:ext cx="915924" cy="91592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99A911E-6466-415D-888A-3B7471782EB4}"/>
              </a:ext>
            </a:extLst>
          </p:cNvPr>
          <p:cNvSpPr/>
          <p:nvPr/>
        </p:nvSpPr>
        <p:spPr>
          <a:xfrm>
            <a:off x="7763943" y="4800631"/>
            <a:ext cx="3834946" cy="353943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Remote actions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devices using Configuration Manager</a:t>
            </a:r>
          </a:p>
        </p:txBody>
      </p:sp>
      <p:pic>
        <p:nvPicPr>
          <p:cNvPr id="35" name="Picture 34" descr="Icon of globe with monitor">
            <a:extLst>
              <a:ext uri="{FF2B5EF4-FFF2-40B4-BE49-F238E27FC236}">
                <a16:creationId xmlns:a16="http://schemas.microsoft.com/office/drawing/2014/main" id="{A50A901D-2215-4405-B9C9-11DB59A8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5" y="1498005"/>
            <a:ext cx="915924" cy="9159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971D4B-AB19-4BA8-A658-F16B68EB2795}"/>
              </a:ext>
            </a:extLst>
          </p:cNvPr>
          <p:cNvSpPr/>
          <p:nvPr/>
        </p:nvSpPr>
        <p:spPr>
          <a:xfrm>
            <a:off x="1676400" y="1494302"/>
            <a:ext cx="1020214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Bef>
                <a:spcPct val="20000"/>
              </a:spcBef>
              <a:buSzPct val="90000"/>
            </a:pPr>
            <a:r>
              <a:rPr lang="en-US" sz="2000" dirty="0">
                <a:solidFill>
                  <a:schemeClr val="tx1"/>
                </a:solidFill>
                <a:cs typeface="Segoe UI Semilight" panose="020B0402040204020203" pitchFamily="34" charset="0"/>
              </a:rPr>
              <a:t>Configuration Manager (Current Branch) provides a unified management console with an automated set of administrative tools to deploy software, protect data, monitor health, and enforce compliance across all devices in an organization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D59D8D-8BDE-4B80-A0F1-98242A47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2732450"/>
            <a:ext cx="10180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three numbers with a line extending from left to right">
            <a:extLst>
              <a:ext uri="{FF2B5EF4-FFF2-40B4-BE49-F238E27FC236}">
                <a16:creationId xmlns:a16="http://schemas.microsoft.com/office/drawing/2014/main" id="{9DB4C285-768E-4DD2-B6AE-039BFFE0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5" y="3047268"/>
            <a:ext cx="915924" cy="9159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01F0E8-E0AE-4DFA-B237-927A21B2018C}"/>
              </a:ext>
            </a:extLst>
          </p:cNvPr>
          <p:cNvSpPr/>
          <p:nvPr/>
        </p:nvSpPr>
        <p:spPr>
          <a:xfrm>
            <a:off x="1676400" y="3047268"/>
            <a:ext cx="10202140" cy="1492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Bef>
                <a:spcPct val="20000"/>
              </a:spcBef>
              <a:spcAft>
                <a:spcPts val="600"/>
              </a:spcAft>
              <a:buSzPct val="90000"/>
            </a:pPr>
            <a:r>
              <a:rPr lang="en-US" sz="220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Configuration Manager includes the following features: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>
                <a:solidFill>
                  <a:schemeClr val="tx1"/>
                </a:solidFill>
              </a:rPr>
              <a:t>Asset management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>
                <a:solidFill>
                  <a:schemeClr val="tx1"/>
                </a:solidFill>
              </a:rPr>
              <a:t>Change management</a:t>
            </a:r>
          </a:p>
          <a:p>
            <a:pPr marL="0" lvl="1" defTabSz="951304">
              <a:spcAft>
                <a:spcPts val="600"/>
              </a:spcAft>
              <a:buSzPct val="90000"/>
            </a:pPr>
            <a:r>
              <a:rPr lang="en-US" sz="2000">
                <a:solidFill>
                  <a:schemeClr val="tx1"/>
                </a:solidFill>
              </a:rPr>
              <a:t>Administrative features</a:t>
            </a:r>
            <a:endParaRPr lang="en-US" sz="220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7824F5-4D85-496E-974E-D0A6F047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399" y="4777858"/>
            <a:ext cx="10180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cloud">
            <a:extLst>
              <a:ext uri="{FF2B5EF4-FFF2-40B4-BE49-F238E27FC236}">
                <a16:creationId xmlns:a16="http://schemas.microsoft.com/office/drawing/2014/main" id="{68ED1E48-64FB-4D57-B7FC-22C7CC561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35" y="4941727"/>
            <a:ext cx="915924" cy="9159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9539AD-18ED-45D7-9BCC-4BBF8140D2E8}"/>
              </a:ext>
            </a:extLst>
          </p:cNvPr>
          <p:cNvSpPr/>
          <p:nvPr/>
        </p:nvSpPr>
        <p:spPr>
          <a:xfrm>
            <a:off x="1676400" y="5092675"/>
            <a:ext cx="10202140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951304">
              <a:spcBef>
                <a:spcPct val="20000"/>
              </a:spcBef>
              <a:buSzPct val="90000"/>
            </a:pPr>
            <a:r>
              <a:rPr lang="en-US" sz="2000" dirty="0">
                <a:solidFill>
                  <a:schemeClr val="tx1"/>
                </a:solidFill>
                <a:cs typeface="Segoe UI Semilight" panose="020B0402040204020203" pitchFamily="34" charset="0"/>
              </a:rPr>
              <a:t>Configuration Manager (Current Branch) can be integrated with cloud services such as Microsoft 365, Intune, and Microsoft Store for Business</a:t>
            </a:r>
          </a:p>
        </p:txBody>
      </p:sp>
    </p:spTree>
    <p:extLst>
      <p:ext uri="{BB962C8B-B14F-4D97-AF65-F5344CB8AC3E}">
        <p14:creationId xmlns:p14="http://schemas.microsoft.com/office/powerpoint/2010/main" val="23329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devices using Microsoft Intune</a:t>
            </a:r>
          </a:p>
        </p:txBody>
      </p:sp>
      <p:pic>
        <p:nvPicPr>
          <p:cNvPr id="35" name="Picture 34" descr="Icon of globe with monitor">
            <a:extLst>
              <a:ext uri="{FF2B5EF4-FFF2-40B4-BE49-F238E27FC236}">
                <a16:creationId xmlns:a16="http://schemas.microsoft.com/office/drawing/2014/main" id="{A50A901D-2215-4405-B9C9-11DB59A8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5" y="1498005"/>
            <a:ext cx="822960" cy="8229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971D4B-AB19-4BA8-A658-F16B68EB2795}"/>
              </a:ext>
            </a:extLst>
          </p:cNvPr>
          <p:cNvSpPr/>
          <p:nvPr/>
        </p:nvSpPr>
        <p:spPr>
          <a:xfrm>
            <a:off x="1676400" y="1386723"/>
            <a:ext cx="10202140" cy="1280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Bef>
                <a:spcPct val="20000"/>
              </a:spcBef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Microsoft Intune provides mobile device management (MDM) and mobile application management (MAM) services</a:t>
            </a:r>
          </a:p>
          <a:p>
            <a:pPr lvl="0" defTabSz="951304">
              <a:spcBef>
                <a:spcPct val="20000"/>
              </a:spcBef>
              <a:buSzPct val="90000"/>
            </a:pPr>
            <a:r>
              <a:rPr lang="en-US" kern="1200" dirty="0">
                <a:solidFill>
                  <a:schemeClr val="tx1"/>
                </a:solidFill>
                <a:cs typeface="Segoe UI Semilight" panose="020B0402040204020203" pitchFamily="34" charset="0"/>
              </a:rPr>
              <a:t>It can cont</a:t>
            </a: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rol how devices are used, including mobile phones, tablets, and laptops</a:t>
            </a:r>
          </a:p>
          <a:p>
            <a:pPr lvl="0" defTabSz="951304">
              <a:spcBef>
                <a:spcPct val="20000"/>
              </a:spcBef>
              <a:buSzPct val="90000"/>
            </a:pPr>
            <a:r>
              <a:rPr lang="en-US" kern="1200" dirty="0">
                <a:solidFill>
                  <a:schemeClr val="tx1"/>
                </a:solidFill>
                <a:cs typeface="Segoe UI Semilight" panose="020B0402040204020203" pitchFamily="34" charset="0"/>
              </a:rPr>
              <a:t>It enables</a:t>
            </a: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 people to use their personal devices for work</a:t>
            </a:r>
            <a:endParaRPr lang="en-US" kern="12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D59D8D-8BDE-4B80-A0F1-98242A47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2883056"/>
            <a:ext cx="10180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1F0E8-E0AE-4DFA-B237-927A21B2018C}"/>
              </a:ext>
            </a:extLst>
          </p:cNvPr>
          <p:cNvSpPr/>
          <p:nvPr/>
        </p:nvSpPr>
        <p:spPr>
          <a:xfrm>
            <a:off x="1676400" y="3047268"/>
            <a:ext cx="10202140" cy="2292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When an organization wants full control over company-owned devices, users must “enroll” their devices in Intune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Once enrolled, they receive the organization’s rules and settings through policies configured in Intune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For example, policies can be used to:</a:t>
            </a:r>
          </a:p>
          <a:p>
            <a:pPr marL="285750" lvl="0" indent="-285750" defTabSz="951304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cs typeface="Segoe UI Semilight" panose="020B0402040204020203" pitchFamily="34" charset="0"/>
              </a:rPr>
              <a:t>Set password and PIN requirements</a:t>
            </a:r>
          </a:p>
          <a:p>
            <a:pPr marL="285750" lvl="0" indent="-285750" defTabSz="951304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cs typeface="Segoe UI Semilight" panose="020B0402040204020203" pitchFamily="34" charset="0"/>
              </a:rPr>
              <a:t>Create a VPN connection</a:t>
            </a:r>
          </a:p>
          <a:p>
            <a:pPr marL="285750" lvl="0" indent="-285750" defTabSz="951304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cs typeface="Segoe UI Semilight" panose="020B0402040204020203" pitchFamily="34" charset="0"/>
              </a:rPr>
              <a:t>Configure threat protection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7824F5-4D85-496E-974E-D0A6F047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399" y="5573923"/>
            <a:ext cx="10180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cloud">
            <a:extLst>
              <a:ext uri="{FF2B5EF4-FFF2-40B4-BE49-F238E27FC236}">
                <a16:creationId xmlns:a16="http://schemas.microsoft.com/office/drawing/2014/main" id="{68ED1E48-64FB-4D57-B7FC-22C7CC561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5" y="5899159"/>
            <a:ext cx="822960" cy="8229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9539AD-18ED-45D7-9BCC-4BBF8140D2E8}"/>
              </a:ext>
            </a:extLst>
          </p:cNvPr>
          <p:cNvSpPr/>
          <p:nvPr/>
        </p:nvSpPr>
        <p:spPr>
          <a:xfrm>
            <a:off x="1676400" y="5702359"/>
            <a:ext cx="10202140" cy="1246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951304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For bring-your-own (BYOD) devices, users may not want administrators to have full control over their personal devices</a:t>
            </a:r>
          </a:p>
          <a:p>
            <a:pPr lvl="0" defTabSz="951304">
              <a:spcAft>
                <a:spcPts val="600"/>
              </a:spcAft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Intune provides this option, but by not enrolling their personal devices, users won’t have full access to the organization’s resources</a:t>
            </a:r>
          </a:p>
        </p:txBody>
      </p:sp>
      <p:grpSp>
        <p:nvGrpSpPr>
          <p:cNvPr id="2" name="Group 1" descr="Icon of screen with gear">
            <a:extLst>
              <a:ext uri="{FF2B5EF4-FFF2-40B4-BE49-F238E27FC236}">
                <a16:creationId xmlns:a16="http://schemas.microsoft.com/office/drawing/2014/main" id="{0265056D-547E-DDBB-D5CA-2DEC94E7778F}"/>
              </a:ext>
            </a:extLst>
          </p:cNvPr>
          <p:cNvGrpSpPr/>
          <p:nvPr/>
        </p:nvGrpSpPr>
        <p:grpSpPr>
          <a:xfrm>
            <a:off x="549596" y="3545885"/>
            <a:ext cx="822960" cy="822960"/>
            <a:chOff x="9134167" y="1017831"/>
            <a:chExt cx="780288" cy="7818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D3124C-63C7-CDF7-D28F-FBFF29D9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4167" y="1017831"/>
              <a:ext cx="780288" cy="781812"/>
            </a:xfrm>
            <a:prstGeom prst="rect">
              <a:avLst/>
            </a:prstGeom>
          </p:spPr>
        </p:pic>
        <p:pic>
          <p:nvPicPr>
            <p:cNvPr id="4" name="Picture 3" descr="Icon of screen with gear">
              <a:extLst>
                <a:ext uri="{FF2B5EF4-FFF2-40B4-BE49-F238E27FC236}">
                  <a16:creationId xmlns:a16="http://schemas.microsoft.com/office/drawing/2014/main" id="{EE61E914-664A-0933-2ACA-D0317888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4974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57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LIGHT GRAY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515251"/>
      </a:accent4>
      <a:accent5>
        <a:srgbClr val="737373"/>
      </a:accent5>
      <a:accent6>
        <a:srgbClr val="D2D2D2"/>
      </a:accent6>
      <a:hlink>
        <a:srgbClr val="0076D3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rosft365_PowerPoint_template_Feb2020_BC" id="{8B530116-1539-874A-951A-1C404D843E07}" vid="{E4596DA4-6C73-3D44-BAD3-1699CE9C9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8" ma:contentTypeDescription="Create a new document." ma:contentTypeScope="" ma:versionID="c1863e0e8e1a262c2c865392d777ae30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xmlns:ns3="aff3788b-9cf6-4ebd-8900-ddc3b0fbf990" targetNamespace="http://schemas.microsoft.com/office/2006/metadata/properties" ma:root="true" ma:fieldsID="19b9f75944552e7de8c750b416174e52" ns1:_="" ns2:_="" ns3:_="">
    <xsd:import namespace="http://schemas.microsoft.com/sharepoint/v3"/>
    <xsd:import namespace="0aa551a1-3cd1-453b-b985-d0d43f91ae14"/>
    <xsd:import namespace="aff3788b-9cf6-4ebd-8900-ddc3b0fbf9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3788b-9cf6-4ebd-8900-ddc3b0fbf99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4BEC14-8B3C-4AC1-90E3-10056E81DA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aff3788b-9cf6-4ebd-8900-ddc3b0fbf9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purl.org/dc/terms/"/>
    <ds:schemaRef ds:uri="0aa551a1-3cd1-453b-b985-d0d43f91ae14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aff3788b-9cf6-4ebd-8900-ddc3b0fbf990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3126</Words>
  <Application>Microsoft Office PowerPoint</Application>
  <PresentationFormat>Custom</PresentationFormat>
  <Paragraphs>358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Consolas</vt:lpstr>
      <vt:lpstr>Segoe UI Semibold</vt:lpstr>
      <vt:lpstr>Segoe UI Light</vt:lpstr>
      <vt:lpstr>Segoe UI</vt:lpstr>
      <vt:lpstr>Arial</vt:lpstr>
      <vt:lpstr>Wingdings</vt:lpstr>
      <vt:lpstr>1_LIGHT GRAY TEMPLATE</vt:lpstr>
      <vt:lpstr>Learning Path 8:  Prepare for device management in Microsoft 365</vt:lpstr>
      <vt:lpstr>Learning Path agenda</vt:lpstr>
      <vt:lpstr>Module 1: Explore device management using Microsoft Endpoint Manager</vt:lpstr>
      <vt:lpstr>Introduction</vt:lpstr>
      <vt:lpstr>Explore device management in Microsoft Endpoint Manager</vt:lpstr>
      <vt:lpstr>Explore Co-management of Windows devices</vt:lpstr>
      <vt:lpstr>Explore Co-management of Windows devices(continued)</vt:lpstr>
      <vt:lpstr>Manage devices using Configuration Manager</vt:lpstr>
      <vt:lpstr>Manage devices using Microsoft Intune</vt:lpstr>
      <vt:lpstr>Create device profiles in Microsoft Intune</vt:lpstr>
      <vt:lpstr>Discussion – Device Management method</vt:lpstr>
      <vt:lpstr>Knowledge Check</vt:lpstr>
      <vt:lpstr>Summary</vt:lpstr>
      <vt:lpstr>Module 2: Prepare your Windows devices for  Co-management</vt:lpstr>
      <vt:lpstr>Introduction</vt:lpstr>
      <vt:lpstr>Plan your Co-management strategy</vt:lpstr>
      <vt:lpstr>Explore the prerequisites for using Co-management</vt:lpstr>
      <vt:lpstr>Discussion – Prerequisites for Using Co-management</vt:lpstr>
      <vt:lpstr>Configure Configuration Manager for Co-management</vt:lpstr>
      <vt:lpstr>Enroll Windows devices to Intune</vt:lpstr>
      <vt:lpstr>Modify your Co-management settings</vt:lpstr>
      <vt:lpstr>Transfer workload management from Configuration Manager to Intune</vt:lpstr>
      <vt:lpstr>Knowledge Check</vt:lpstr>
      <vt:lpstr>Summary</vt:lpstr>
      <vt:lpstr>Module 3: Plan for mobile application management</vt:lpstr>
      <vt:lpstr>Introduction</vt:lpstr>
      <vt:lpstr>Explore mobile application management in Microsoft Intune</vt:lpstr>
      <vt:lpstr>Add apps to Microsoft Intune</vt:lpstr>
      <vt:lpstr>Protect company data by using app protection policies </vt:lpstr>
      <vt:lpstr>Explore app configuration policies for Intune</vt:lpstr>
      <vt:lpstr>Troubleshoot app protection policy deployment in Intune</vt:lpstr>
      <vt:lpstr>Knowledge Check</vt:lpstr>
      <vt:lpstr>Summary</vt:lpstr>
      <vt:lpstr> Module 4: Learning Path review </vt:lpstr>
      <vt:lpstr>Discussion – Learning Path Review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9: Planning for Device Management</dc:title>
  <dc:creator>Evelyn Sheahan</dc:creator>
  <cp:lastModifiedBy>Tony Frink</cp:lastModifiedBy>
  <cp:revision>39</cp:revision>
  <dcterms:created xsi:type="dcterms:W3CDTF">2020-04-30T00:33:59Z</dcterms:created>
  <dcterms:modified xsi:type="dcterms:W3CDTF">2022-10-05T16:59:23Z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