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15" r:id="rId4"/>
  </p:sldMasterIdLst>
  <p:notesMasterIdLst>
    <p:notesMasterId r:id="rId39"/>
  </p:notesMasterIdLst>
  <p:handoutMasterIdLst>
    <p:handoutMasterId r:id="rId40"/>
  </p:handoutMasterIdLst>
  <p:sldIdLst>
    <p:sldId id="1721" r:id="rId5"/>
    <p:sldId id="1670" r:id="rId6"/>
    <p:sldId id="1722" r:id="rId7"/>
    <p:sldId id="1731" r:id="rId8"/>
    <p:sldId id="1832" r:id="rId9"/>
    <p:sldId id="1735" r:id="rId10"/>
    <p:sldId id="1736" r:id="rId11"/>
    <p:sldId id="1737" r:id="rId12"/>
    <p:sldId id="1738" r:id="rId13"/>
    <p:sldId id="1775" r:id="rId14"/>
    <p:sldId id="1826" r:id="rId15"/>
    <p:sldId id="1793" r:id="rId16"/>
    <p:sldId id="1751" r:id="rId17"/>
    <p:sldId id="1752" r:id="rId18"/>
    <p:sldId id="1753" r:id="rId19"/>
    <p:sldId id="1754" r:id="rId20"/>
    <p:sldId id="1794" r:id="rId21"/>
    <p:sldId id="1757" r:id="rId22"/>
    <p:sldId id="1758" r:id="rId23"/>
    <p:sldId id="1759" r:id="rId24"/>
    <p:sldId id="1760" r:id="rId25"/>
    <p:sldId id="1834" r:id="rId26"/>
    <p:sldId id="1827" r:id="rId27"/>
    <p:sldId id="1791" r:id="rId28"/>
    <p:sldId id="1723" r:id="rId29"/>
    <p:sldId id="1833" r:id="rId30"/>
    <p:sldId id="1724" r:id="rId31"/>
    <p:sldId id="1739" r:id="rId32"/>
    <p:sldId id="1740" r:id="rId33"/>
    <p:sldId id="1828" r:id="rId34"/>
    <p:sldId id="1789" r:id="rId35"/>
    <p:sldId id="1761" r:id="rId36"/>
    <p:sldId id="1762" r:id="rId37"/>
    <p:sldId id="1532" r:id="rId3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Wanlambok Nongbet [Chillibreeze]" initials="WN[" lastIdx="2" clrIdx="5">
    <p:extLst>
      <p:ext uri="{19B8F6BF-5375-455C-9EA6-DF929625EA0E}">
        <p15:presenceInfo xmlns:p15="http://schemas.microsoft.com/office/powerpoint/2012/main" userId="S::wanlambok.nongbet@chillibreeze.com::6bf028ea-505a-4797-9fbe-498829f78d74" providerId="AD"/>
      </p:ext>
    </p:extLst>
  </p:cmAuthor>
  <p:cmAuthor id="6" name="Kathy Hershey (Waypoint Ventures LLC)" initials="KH(VL" lastIdx="1" clrIdx="6">
    <p:extLst>
      <p:ext uri="{19B8F6BF-5375-455C-9EA6-DF929625EA0E}">
        <p15:presenceInfo xmlns:p15="http://schemas.microsoft.com/office/powerpoint/2012/main" userId="S::v-kahers@microsoft.com::03810897-14d9-4885-ac82-e9bb71ec33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  <a:srgbClr val="243A5E"/>
    <a:srgbClr val="D5EDFF"/>
    <a:srgbClr val="C1C1C1"/>
    <a:srgbClr val="EBEBEB"/>
    <a:srgbClr val="FF8C00"/>
    <a:srgbClr val="FFB900"/>
    <a:srgbClr val="A80000"/>
    <a:srgbClr val="73737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C7CA7-619F-4841-B142-F8E1738E9AAE}" v="2" dt="2022-10-05T17:08:23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Frink" userId="f3ada52a-06d5-4454-9a8d-cefb10747f9e" providerId="ADAL" clId="{E2DC7CA7-619F-4841-B142-F8E1738E9AAE}"/>
    <pc:docChg chg="custSel addSld modSld">
      <pc:chgData name="Tony Frink" userId="f3ada52a-06d5-4454-9a8d-cefb10747f9e" providerId="ADAL" clId="{E2DC7CA7-619F-4841-B142-F8E1738E9AAE}" dt="2022-10-05T17:13:58.101" v="956" actId="20577"/>
      <pc:docMkLst>
        <pc:docMk/>
      </pc:docMkLst>
      <pc:sldChg chg="delSp modSp add mod">
        <pc:chgData name="Tony Frink" userId="f3ada52a-06d5-4454-9a8d-cefb10747f9e" providerId="ADAL" clId="{E2DC7CA7-619F-4841-B142-F8E1738E9AAE}" dt="2022-10-05T17:09:00.869" v="579" actId="20577"/>
        <pc:sldMkLst>
          <pc:docMk/>
          <pc:sldMk cId="2841834600" sldId="1775"/>
        </pc:sldMkLst>
        <pc:spChg chg="mod">
          <ac:chgData name="Tony Frink" userId="f3ada52a-06d5-4454-9a8d-cefb10747f9e" providerId="ADAL" clId="{E2DC7CA7-619F-4841-B142-F8E1738E9AAE}" dt="2022-10-05T17:09:00.869" v="579" actId="20577"/>
          <ac:spMkLst>
            <pc:docMk/>
            <pc:sldMk cId="2841834600" sldId="1775"/>
            <ac:spMk id="3" creationId="{31905528-7A90-49D1-AE6F-AB6E9CEEFB6B}"/>
          </ac:spMkLst>
        </pc:spChg>
        <pc:spChg chg="mod">
          <ac:chgData name="Tony Frink" userId="f3ada52a-06d5-4454-9a8d-cefb10747f9e" providerId="ADAL" clId="{E2DC7CA7-619F-4841-B142-F8E1738E9AAE}" dt="2022-10-05T17:05:34.398" v="452" actId="1035"/>
          <ac:spMkLst>
            <pc:docMk/>
            <pc:sldMk cId="2841834600" sldId="1775"/>
            <ac:spMk id="5" creationId="{DB46C780-6BB5-4CF8-988C-292EE274CB9D}"/>
          </ac:spMkLst>
        </pc:spChg>
        <pc:spChg chg="mod">
          <ac:chgData name="Tony Frink" userId="f3ada52a-06d5-4454-9a8d-cefb10747f9e" providerId="ADAL" clId="{E2DC7CA7-619F-4841-B142-F8E1738E9AAE}" dt="2022-10-05T17:06:23.868" v="529" actId="20577"/>
          <ac:spMkLst>
            <pc:docMk/>
            <pc:sldMk cId="2841834600" sldId="1775"/>
            <ac:spMk id="8" creationId="{5DB0B316-2EA6-4301-AB55-6265E58DCAF1}"/>
          </ac:spMkLst>
        </pc:spChg>
        <pc:spChg chg="del">
          <ac:chgData name="Tony Frink" userId="f3ada52a-06d5-4454-9a8d-cefb10747f9e" providerId="ADAL" clId="{E2DC7CA7-619F-4841-B142-F8E1738E9AAE}" dt="2022-10-05T17:05:18.536" v="444" actId="478"/>
          <ac:spMkLst>
            <pc:docMk/>
            <pc:sldMk cId="2841834600" sldId="1775"/>
            <ac:spMk id="11" creationId="{2A2695AF-E0F9-4E71-9EB0-A8F7DC8AF342}"/>
          </ac:spMkLst>
        </pc:spChg>
        <pc:spChg chg="mod">
          <ac:chgData name="Tony Frink" userId="f3ada52a-06d5-4454-9a8d-cefb10747f9e" providerId="ADAL" clId="{E2DC7CA7-619F-4841-B142-F8E1738E9AAE}" dt="2022-10-05T17:02:55" v="22" actId="20577"/>
          <ac:spMkLst>
            <pc:docMk/>
            <pc:sldMk cId="2841834600" sldId="1775"/>
            <ac:spMk id="17" creationId="{00000000-0000-0000-0000-000000000000}"/>
          </ac:spMkLst>
        </pc:spChg>
        <pc:picChg chg="mod">
          <ac:chgData name="Tony Frink" userId="f3ada52a-06d5-4454-9a8d-cefb10747f9e" providerId="ADAL" clId="{E2DC7CA7-619F-4841-B142-F8E1738E9AAE}" dt="2022-10-05T17:05:40.856" v="459" actId="1035"/>
          <ac:picMkLst>
            <pc:docMk/>
            <pc:sldMk cId="2841834600" sldId="1775"/>
            <ac:picMk id="34" creationId="{D3EB1885-A59B-421F-B803-ACF33E1DA0A9}"/>
          </ac:picMkLst>
        </pc:picChg>
        <pc:picChg chg="del">
          <ac:chgData name="Tony Frink" userId="f3ada52a-06d5-4454-9a8d-cefb10747f9e" providerId="ADAL" clId="{E2DC7CA7-619F-4841-B142-F8E1738E9AAE}" dt="2022-10-05T17:05:19.455" v="445" actId="478"/>
          <ac:picMkLst>
            <pc:docMk/>
            <pc:sldMk cId="2841834600" sldId="1775"/>
            <ac:picMk id="50" creationId="{A2FF6185-378E-42C8-9488-E05562373C0A}"/>
          </ac:picMkLst>
        </pc:picChg>
        <pc:cxnChg chg="del mod">
          <ac:chgData name="Tony Frink" userId="f3ada52a-06d5-4454-9a8d-cefb10747f9e" providerId="ADAL" clId="{E2DC7CA7-619F-4841-B142-F8E1738E9AAE}" dt="2022-10-05T17:05:15.746" v="443" actId="478"/>
          <ac:cxnSpMkLst>
            <pc:docMk/>
            <pc:sldMk cId="2841834600" sldId="1775"/>
            <ac:cxnSpMk id="9" creationId="{A67201A1-A861-422E-96C3-ACAB11E8D7B1}"/>
          </ac:cxnSpMkLst>
        </pc:cxnChg>
      </pc:sldChg>
      <pc:sldChg chg="modSp add mod">
        <pc:chgData name="Tony Frink" userId="f3ada52a-06d5-4454-9a8d-cefb10747f9e" providerId="ADAL" clId="{E2DC7CA7-619F-4841-B142-F8E1738E9AAE}" dt="2022-10-05T17:13:58.101" v="956" actId="20577"/>
        <pc:sldMkLst>
          <pc:docMk/>
          <pc:sldMk cId="4180732074" sldId="1834"/>
        </pc:sldMkLst>
        <pc:spChg chg="mod">
          <ac:chgData name="Tony Frink" userId="f3ada52a-06d5-4454-9a8d-cefb10747f9e" providerId="ADAL" clId="{E2DC7CA7-619F-4841-B142-F8E1738E9AAE}" dt="2022-10-05T17:09:26.857" v="610" actId="20577"/>
          <ac:spMkLst>
            <pc:docMk/>
            <pc:sldMk cId="4180732074" sldId="1834"/>
            <ac:spMk id="3" creationId="{31905528-7A90-49D1-AE6F-AB6E9CEEFB6B}"/>
          </ac:spMkLst>
        </pc:spChg>
        <pc:spChg chg="mod">
          <ac:chgData name="Tony Frink" userId="f3ada52a-06d5-4454-9a8d-cefb10747f9e" providerId="ADAL" clId="{E2DC7CA7-619F-4841-B142-F8E1738E9AAE}" dt="2022-10-05T17:12:15.150" v="919" actId="14100"/>
          <ac:spMkLst>
            <pc:docMk/>
            <pc:sldMk cId="4180732074" sldId="1834"/>
            <ac:spMk id="5" creationId="{DB46C780-6BB5-4CF8-988C-292EE274CB9D}"/>
          </ac:spMkLst>
        </pc:spChg>
        <pc:spChg chg="mod">
          <ac:chgData name="Tony Frink" userId="f3ada52a-06d5-4454-9a8d-cefb10747f9e" providerId="ADAL" clId="{E2DC7CA7-619F-4841-B142-F8E1738E9AAE}" dt="2022-10-05T17:13:58.101" v="956" actId="20577"/>
          <ac:spMkLst>
            <pc:docMk/>
            <pc:sldMk cId="4180732074" sldId="1834"/>
            <ac:spMk id="8" creationId="{5DB0B316-2EA6-4301-AB55-6265E58DCAF1}"/>
          </ac:spMkLst>
        </pc:spChg>
        <pc:spChg chg="mod">
          <ac:chgData name="Tony Frink" userId="f3ada52a-06d5-4454-9a8d-cefb10747f9e" providerId="ADAL" clId="{E2DC7CA7-619F-4841-B142-F8E1738E9AAE}" dt="2022-10-05T17:08:39.446" v="556" actId="20577"/>
          <ac:spMkLst>
            <pc:docMk/>
            <pc:sldMk cId="4180732074" sldId="1834"/>
            <ac:spMk id="17" creationId="{00000000-0000-0000-0000-000000000000}"/>
          </ac:spMkLst>
        </pc:spChg>
        <pc:picChg chg="mod">
          <ac:chgData name="Tony Frink" userId="f3ada52a-06d5-4454-9a8d-cefb10747f9e" providerId="ADAL" clId="{E2DC7CA7-619F-4841-B142-F8E1738E9AAE}" dt="2022-10-05T17:12:18.883" v="925" actId="1035"/>
          <ac:picMkLst>
            <pc:docMk/>
            <pc:sldMk cId="4180732074" sldId="1834"/>
            <ac:picMk id="34" creationId="{D3EB1885-A59B-421F-B803-ACF33E1DA0A9}"/>
          </ac:picMkLst>
        </pc:picChg>
        <pc:picChg chg="mod">
          <ac:chgData name="Tony Frink" userId="f3ada52a-06d5-4454-9a8d-cefb10747f9e" providerId="ADAL" clId="{E2DC7CA7-619F-4841-B142-F8E1738E9AAE}" dt="2022-10-05T17:12:24.827" v="943" actId="1036"/>
          <ac:picMkLst>
            <pc:docMk/>
            <pc:sldMk cId="4180732074" sldId="1834"/>
            <ac:picMk id="42" creationId="{839159CC-DC6D-48A5-B226-643EC278106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10/5/2022 12:02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0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10/5/2022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0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52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2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79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5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5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5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1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97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10/5/2022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5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69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2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6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0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4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10/5/2022 11:44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8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7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10/5/2022 11:44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00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10/5/2022 11:44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7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1544598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3181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2317099"/>
            <a:ext cx="4245437" cy="87893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2856" b="0" spc="-50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3605925"/>
            <a:ext cx="4245890" cy="251123"/>
          </a:xfrm>
        </p:spPr>
        <p:txBody>
          <a:bodyPr/>
          <a:lstStyle>
            <a:lvl1pPr marL="0" indent="0">
              <a:buNone/>
              <a:defRPr sz="1632">
                <a:solidFill>
                  <a:srgbClr val="000000"/>
                </a:solidFill>
                <a:latin typeface="+mn-lt"/>
              </a:defRPr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75162" indent="0">
              <a:buNone/>
              <a:defRPr/>
            </a:lvl4pPr>
            <a:lvl5pPr marL="87269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06737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737" y="3057798"/>
            <a:ext cx="4245437" cy="878930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2856" b="0" spc="-50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640313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914" y="3040994"/>
            <a:ext cx="4243947" cy="627807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04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40958" y="0"/>
            <a:ext cx="6995517" cy="6994525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1019588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303363"/>
            <a:ext cx="9029648" cy="3877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1692860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32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611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365 logo">
            <a:extLst>
              <a:ext uri="{FF2B5EF4-FFF2-40B4-BE49-F238E27FC236}">
                <a16:creationId xmlns:a16="http://schemas.microsoft.com/office/drawing/2014/main" id="{2EEC6248-87BC-4D4D-98C3-91E1890DD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2784C1-0B47-463C-946E-83D417F6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" y="-601583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5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25112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32" spc="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D41543F4-CE18-594C-A501-0968DD537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27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915" y="2988571"/>
            <a:ext cx="9327356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1" baseline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5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5"/>
            <a:ext cx="11239464" cy="1104941"/>
          </a:xfrm>
        </p:spPr>
        <p:txBody>
          <a:bodyPr wrap="square">
            <a:spAutoFit/>
          </a:bodyPr>
          <a:lstStyle>
            <a:lvl1pPr marL="0" indent="0">
              <a:buNone/>
              <a:defRPr sz="2040" b="0" i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233149" indent="0">
              <a:buNone/>
              <a:defRPr sz="1632">
                <a:solidFill>
                  <a:srgbClr val="000000"/>
                </a:solidFill>
              </a:defRPr>
            </a:lvl2pPr>
            <a:lvl3pPr marL="466298" indent="0">
              <a:buNone/>
              <a:defRPr sz="1428">
                <a:solidFill>
                  <a:srgbClr val="000000"/>
                </a:solidFill>
              </a:defRPr>
            </a:lvl3pPr>
            <a:lvl4pPr marL="699447" indent="0">
              <a:buNone/>
              <a:defRPr sz="1224">
                <a:solidFill>
                  <a:srgbClr val="000000"/>
                </a:solidFill>
              </a:defRPr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7A1A54A-CF38-9947-A8FB-BBD41DE0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4529645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2921863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837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478010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962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7335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6342" y="521161"/>
            <a:ext cx="1123946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1"/>
            <a:ext cx="11239464" cy="129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7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18" r:id="rId3"/>
    <p:sldLayoutId id="2147484719" r:id="rId4"/>
    <p:sldLayoutId id="2147484723" r:id="rId5"/>
    <p:sldLayoutId id="2147484724" r:id="rId6"/>
    <p:sldLayoutId id="2147484725" r:id="rId7"/>
    <p:sldLayoutId id="2147484726" r:id="rId8"/>
    <p:sldLayoutId id="2147484727" r:id="rId9"/>
    <p:sldLayoutId id="2147484728" r:id="rId10"/>
    <p:sldLayoutId id="2147484730" r:id="rId11"/>
    <p:sldLayoutId id="2147484731" r:id="rId12"/>
    <p:sldLayoutId id="2147484732" r:id="rId13"/>
    <p:sldLayoutId id="2147484744" r:id="rId14"/>
    <p:sldLayoutId id="2147484739" r:id="rId15"/>
    <p:sldLayoutId id="2147484742" r:id="rId16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2856" b="0" kern="1200" cap="none" spc="-51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solidFill>
            <a:srgbClr val="000000"/>
          </a:solidFill>
          <a:latin typeface="+mn-lt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4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5">
          <p15:clr>
            <a:srgbClr val="C35EA4"/>
          </p15:clr>
        </p15:guide>
        <p15:guide id="17" pos="7469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weightymatters.ca/2010/05/how-many-minutes-day-should-you.html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blog.ucem.ac.uk/onlineeducation/posts/tag/moodle-qui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emf"/><Relationship Id="rId5" Type="http://schemas.openxmlformats.org/officeDocument/2006/relationships/image" Target="../media/image19.emf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5.w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emf"/><Relationship Id="rId5" Type="http://schemas.openxmlformats.org/officeDocument/2006/relationships/image" Target="../media/image16.wmf"/><Relationship Id="rId4" Type="http://schemas.openxmlformats.org/officeDocument/2006/relationships/image" Target="../media/image5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weightymatters.ca/2010/05/how-many-minutes-day-should-you.html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blog.ucem.ac.uk/onlineeducation/posts/tag/moodle-quiz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emf"/><Relationship Id="rId5" Type="http://schemas.openxmlformats.org/officeDocument/2006/relationships/image" Target="../media/image16.wmf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36.wmf"/><Relationship Id="rId7" Type="http://schemas.openxmlformats.org/officeDocument/2006/relationships/image" Target="../media/image6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emf"/><Relationship Id="rId5" Type="http://schemas.openxmlformats.org/officeDocument/2006/relationships/image" Target="../media/image16.wmf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emf"/><Relationship Id="rId5" Type="http://schemas.openxmlformats.org/officeDocument/2006/relationships/image" Target="../media/image16.wmf"/><Relationship Id="rId4" Type="http://schemas.openxmlformats.org/officeDocument/2006/relationships/image" Target="../media/image6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3.emf"/><Relationship Id="rId5" Type="http://schemas.openxmlformats.org/officeDocument/2006/relationships/image" Target="../media/image16.wmf"/><Relationship Id="rId4" Type="http://schemas.openxmlformats.org/officeDocument/2006/relationships/image" Target="../media/image7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blog.ucem.ac.uk/onlineeducation/posts/tag/moodle-quiz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37.wmf"/><Relationship Id="rId7" Type="http://schemas.openxmlformats.org/officeDocument/2006/relationships/image" Target="../media/image6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wmf"/><Relationship Id="rId5" Type="http://schemas.openxmlformats.org/officeDocument/2006/relationships/image" Target="../media/image38.emf"/><Relationship Id="rId4" Type="http://schemas.openxmlformats.org/officeDocument/2006/relationships/image" Target="../media/image1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emf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emf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59" y="2059284"/>
            <a:ext cx="4225941" cy="2769989"/>
          </a:xfrm>
        </p:spPr>
        <p:txBody>
          <a:bodyPr wrap="square">
            <a:spAutoFit/>
          </a:bodyPr>
          <a:lstStyle/>
          <a:p>
            <a:r>
              <a:rPr lang="en-US" spc="0" dirty="0"/>
              <a:t>Learning Path 9: Plan your deployment strategy for Windows devices</a:t>
            </a:r>
          </a:p>
        </p:txBody>
      </p:sp>
    </p:spTree>
    <p:extLst>
      <p:ext uri="{BB962C8B-B14F-4D97-AF65-F5344CB8AC3E}">
        <p14:creationId xmlns:p14="http://schemas.microsoft.com/office/powerpoint/2010/main" val="27546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682485" y="507446"/>
            <a:ext cx="10157037" cy="439465"/>
          </a:xfrm>
        </p:spPr>
        <p:txBody>
          <a:bodyPr/>
          <a:lstStyle/>
          <a:p>
            <a:r>
              <a:rPr lang="en-US" dirty="0"/>
              <a:t>Discussion – Deployment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905528-7A90-49D1-AE6F-AB6E9CEEFB6B}"/>
              </a:ext>
            </a:extLst>
          </p:cNvPr>
          <p:cNvSpPr/>
          <p:nvPr/>
        </p:nvSpPr>
        <p:spPr>
          <a:xfrm>
            <a:off x="608014" y="1381656"/>
            <a:ext cx="112490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Discuss the following questions regarding deployment methodology within your organizations:</a:t>
            </a:r>
            <a:endParaRPr lang="en-US" sz="2400" dirty="0">
              <a:latin typeface="+mj-lt"/>
            </a:endParaRPr>
          </a:p>
        </p:txBody>
      </p:sp>
      <p:pic>
        <p:nvPicPr>
          <p:cNvPr id="34" name="Picture 33" descr="Icon of three line and check mark">
            <a:extLst>
              <a:ext uri="{FF2B5EF4-FFF2-40B4-BE49-F238E27FC236}">
                <a16:creationId xmlns:a16="http://schemas.microsoft.com/office/drawing/2014/main" id="{D3EB1885-A59B-421F-B803-ACF33E1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3" y="2463632"/>
            <a:ext cx="824484" cy="824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46C780-6BB5-4CF8-988C-292EE274CB9D}"/>
              </a:ext>
            </a:extLst>
          </p:cNvPr>
          <p:cNvSpPr/>
          <p:nvPr/>
        </p:nvSpPr>
        <p:spPr>
          <a:xfrm>
            <a:off x="1682750" y="2524592"/>
            <a:ext cx="10174287" cy="5486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Which deployment methodology does your organization currently use today? Do you foresee it changing to one of the other methods?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0A0817-9BF9-455D-A75C-72746F014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2487" y="3455148"/>
            <a:ext cx="101570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con of check mark in a circle">
            <a:extLst>
              <a:ext uri="{FF2B5EF4-FFF2-40B4-BE49-F238E27FC236}">
                <a16:creationId xmlns:a16="http://schemas.microsoft.com/office/drawing/2014/main" id="{839159CC-DC6D-48A5-B226-643EC278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3" y="3615765"/>
            <a:ext cx="824484" cy="8244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B0B316-2EA6-4301-AB55-6265E58DCAF1}"/>
              </a:ext>
            </a:extLst>
          </p:cNvPr>
          <p:cNvSpPr/>
          <p:nvPr/>
        </p:nvSpPr>
        <p:spPr>
          <a:xfrm>
            <a:off x="1682750" y="3754449"/>
            <a:ext cx="10174287" cy="5486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Why doesn’t your organization use the other methods discussed in this module?</a:t>
            </a:r>
          </a:p>
        </p:txBody>
      </p:sp>
      <p:pic>
        <p:nvPicPr>
          <p:cNvPr id="4" name="Picture 3" descr="photograph of a hand holding a stopwatch">
            <a:extLst>
              <a:ext uri="{FF2B5EF4-FFF2-40B4-BE49-F238E27FC236}">
                <a16:creationId xmlns:a16="http://schemas.microsoft.com/office/drawing/2014/main" id="{F26B3C11-D33F-42FB-A18B-4EBB70701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125464" y="5969330"/>
            <a:ext cx="902792" cy="985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75E8D4-E438-487D-8044-6D2C540CB671}"/>
              </a:ext>
            </a:extLst>
          </p:cNvPr>
          <p:cNvSpPr txBox="1"/>
          <p:nvPr/>
        </p:nvSpPr>
        <p:spPr>
          <a:xfrm>
            <a:off x="10282290" y="6319888"/>
            <a:ext cx="1866168" cy="3124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  <a:latin typeface="+mj-lt"/>
              </a:rPr>
              <a:t>15 minutes…Go!</a:t>
            </a:r>
          </a:p>
        </p:txBody>
      </p:sp>
      <p:pic>
        <p:nvPicPr>
          <p:cNvPr id="10" name="Picture 9" descr="Icon of a message chat box ">
            <a:extLst>
              <a:ext uri="{FF2B5EF4-FFF2-40B4-BE49-F238E27FC236}">
                <a16:creationId xmlns:a16="http://schemas.microsoft.com/office/drawing/2014/main" id="{2AA28E0B-7DFF-4606-A6D0-716F4A3C3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23" y="266635"/>
            <a:ext cx="915924" cy="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3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329396"/>
            <a:ext cx="11258488" cy="54400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In this module, you examined the following items:</a:t>
            </a:r>
            <a:endParaRPr lang="en-US" sz="28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6AD77-D219-6DE4-14CD-6550B0EFE38D}"/>
              </a:ext>
            </a:extLst>
          </p:cNvPr>
          <p:cNvSpPr txBox="1"/>
          <p:nvPr/>
        </p:nvSpPr>
        <p:spPr>
          <a:xfrm>
            <a:off x="1899170" y="2354679"/>
            <a:ext cx="48336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The Windows client deployment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74D29-6374-2A1F-565D-064CD2AD4A96}"/>
              </a:ext>
            </a:extLst>
          </p:cNvPr>
          <p:cNvSpPr txBox="1"/>
          <p:nvPr/>
        </p:nvSpPr>
        <p:spPr>
          <a:xfrm>
            <a:off x="1897380" y="3374865"/>
            <a:ext cx="48336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The modern deployment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72438-FFCD-143A-D84E-1B346357AA6C}"/>
              </a:ext>
            </a:extLst>
          </p:cNvPr>
          <p:cNvSpPr txBox="1"/>
          <p:nvPr/>
        </p:nvSpPr>
        <p:spPr>
          <a:xfrm>
            <a:off x="1899170" y="4430910"/>
            <a:ext cx="48336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The dynamic deployment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A1D04-C2BD-728A-576F-B007801871A3}"/>
              </a:ext>
            </a:extLst>
          </p:cNvPr>
          <p:cNvSpPr txBox="1"/>
          <p:nvPr/>
        </p:nvSpPr>
        <p:spPr>
          <a:xfrm>
            <a:off x="1902755" y="5467231"/>
            <a:ext cx="48336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The traditional deployment methods</a:t>
            </a:r>
          </a:p>
        </p:txBody>
      </p:sp>
      <p:pic>
        <p:nvPicPr>
          <p:cNvPr id="16" name="Picture 15" descr="Icon of circular arrow">
            <a:extLst>
              <a:ext uri="{FF2B5EF4-FFF2-40B4-BE49-F238E27FC236}">
                <a16:creationId xmlns:a16="http://schemas.microsoft.com/office/drawing/2014/main" id="{E7C2FC5C-CC87-97F3-AA7A-71EF75446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8" y="2170005"/>
            <a:ext cx="730370" cy="731520"/>
          </a:xfrm>
          <a:prstGeom prst="rect">
            <a:avLst/>
          </a:prstGeom>
        </p:spPr>
      </p:pic>
      <p:grpSp>
        <p:nvGrpSpPr>
          <p:cNvPr id="18" name="Group 17" descr="Icon of two clouds">
            <a:extLst>
              <a:ext uri="{FF2B5EF4-FFF2-40B4-BE49-F238E27FC236}">
                <a16:creationId xmlns:a16="http://schemas.microsoft.com/office/drawing/2014/main" id="{0748C242-2D2E-0DDE-C85A-59FCC4428FB8}"/>
              </a:ext>
            </a:extLst>
          </p:cNvPr>
          <p:cNvGrpSpPr/>
          <p:nvPr/>
        </p:nvGrpSpPr>
        <p:grpSpPr>
          <a:xfrm>
            <a:off x="575747" y="3206104"/>
            <a:ext cx="731520" cy="731520"/>
            <a:chOff x="7760120" y="3044737"/>
            <a:chExt cx="780288" cy="7818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26829C2-00D6-C58B-2005-E2F9D9BE6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0120" y="3044737"/>
              <a:ext cx="780288" cy="781812"/>
            </a:xfrm>
            <a:prstGeom prst="rect">
              <a:avLst/>
            </a:prstGeom>
          </p:spPr>
        </p:pic>
        <p:pic>
          <p:nvPicPr>
            <p:cNvPr id="20" name="Picture 19" descr="Icon of two clouds">
              <a:extLst>
                <a:ext uri="{FF2B5EF4-FFF2-40B4-BE49-F238E27FC236}">
                  <a16:creationId xmlns:a16="http://schemas.microsoft.com/office/drawing/2014/main" id="{85FAA42E-CA98-B091-726E-B99A37C82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7064" y="3232443"/>
              <a:ext cx="406400" cy="406400"/>
            </a:xfrm>
            <a:prstGeom prst="rect">
              <a:avLst/>
            </a:prstGeom>
          </p:spPr>
        </p:pic>
      </p:grpSp>
      <p:grpSp>
        <p:nvGrpSpPr>
          <p:cNvPr id="21" name="Group 20" descr="Icon of a sign post pointing left and right">
            <a:extLst>
              <a:ext uri="{FF2B5EF4-FFF2-40B4-BE49-F238E27FC236}">
                <a16:creationId xmlns:a16="http://schemas.microsoft.com/office/drawing/2014/main" id="{C1FB9E1E-9CEB-C614-6C46-AFF84A486F5A}"/>
              </a:ext>
            </a:extLst>
          </p:cNvPr>
          <p:cNvGrpSpPr/>
          <p:nvPr/>
        </p:nvGrpSpPr>
        <p:grpSpPr>
          <a:xfrm>
            <a:off x="568465" y="4230316"/>
            <a:ext cx="731520" cy="731520"/>
            <a:chOff x="10533391" y="4058190"/>
            <a:chExt cx="780288" cy="7818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4635C97-10D2-B7EC-5BC2-CB7A7184A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3391" y="4058190"/>
              <a:ext cx="780288" cy="781812"/>
            </a:xfrm>
            <a:prstGeom prst="rect">
              <a:avLst/>
            </a:prstGeom>
          </p:spPr>
        </p:pic>
        <p:pic>
          <p:nvPicPr>
            <p:cNvPr id="23" name="Picture 22" descr="Icon of a sign post pointing left and right">
              <a:extLst>
                <a:ext uri="{FF2B5EF4-FFF2-40B4-BE49-F238E27FC236}">
                  <a16:creationId xmlns:a16="http://schemas.microsoft.com/office/drawing/2014/main" id="{21701313-58E3-BBF7-0D33-6BF2EDDCA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20335" y="4245896"/>
              <a:ext cx="406400" cy="406400"/>
            </a:xfrm>
            <a:prstGeom prst="rect">
              <a:avLst/>
            </a:prstGeom>
          </p:spPr>
        </p:pic>
      </p:grpSp>
      <p:grpSp>
        <p:nvGrpSpPr>
          <p:cNvPr id="24" name="Group 23" descr="Icon of briefcase">
            <a:extLst>
              <a:ext uri="{FF2B5EF4-FFF2-40B4-BE49-F238E27FC236}">
                <a16:creationId xmlns:a16="http://schemas.microsoft.com/office/drawing/2014/main" id="{DB6D0949-BAD4-AB72-01BE-777F464510DE}"/>
              </a:ext>
            </a:extLst>
          </p:cNvPr>
          <p:cNvGrpSpPr/>
          <p:nvPr/>
        </p:nvGrpSpPr>
        <p:grpSpPr>
          <a:xfrm>
            <a:off x="579386" y="5280092"/>
            <a:ext cx="731520" cy="731520"/>
            <a:chOff x="869843" y="2031284"/>
            <a:chExt cx="780288" cy="78181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8147C3-D64A-B827-2D8A-6143A4E6F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843" y="2031284"/>
              <a:ext cx="780288" cy="781812"/>
            </a:xfrm>
            <a:prstGeom prst="rect">
              <a:avLst/>
            </a:prstGeom>
          </p:spPr>
        </p:pic>
        <p:pic>
          <p:nvPicPr>
            <p:cNvPr id="26" name="Picture 25" descr="Icon of briefcase">
              <a:extLst>
                <a:ext uri="{FF2B5EF4-FFF2-40B4-BE49-F238E27FC236}">
                  <a16:creationId xmlns:a16="http://schemas.microsoft.com/office/drawing/2014/main" id="{A63F7E86-FCAB-4CFF-824A-7E097AFFD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6787" y="2218990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14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066376"/>
            <a:ext cx="9029648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Module 2: Explore Windows Autopilot deployment models</a:t>
            </a:r>
          </a:p>
        </p:txBody>
      </p:sp>
      <p:pic>
        <p:nvPicPr>
          <p:cNvPr id="5" name="Picture 4" descr="Icon of gear">
            <a:extLst>
              <a:ext uri="{FF2B5EF4-FFF2-40B4-BE49-F238E27FC236}">
                <a16:creationId xmlns:a16="http://schemas.microsoft.com/office/drawing/2014/main" id="{2FD61E51-ADA1-4087-AEEF-6EF054B9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296" y="3064923"/>
            <a:ext cx="864678" cy="8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47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10920" y="363454"/>
            <a:ext cx="6257941" cy="439465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pic>
        <p:nvPicPr>
          <p:cNvPr id="3" name="Picture 2" descr="Icon of check mark in a circle">
            <a:extLst>
              <a:ext uri="{FF2B5EF4-FFF2-40B4-BE49-F238E27FC236}">
                <a16:creationId xmlns:a16="http://schemas.microsoft.com/office/drawing/2014/main" id="{1A5D76EA-BFF9-4792-A868-76799F20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8" y="2248859"/>
            <a:ext cx="640080" cy="64008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60E098-0D24-440F-8764-285EC5A76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1650" y="2906983"/>
            <a:ext cx="48972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 of laptop and cell phone">
            <a:extLst>
              <a:ext uri="{FF2B5EF4-FFF2-40B4-BE49-F238E27FC236}">
                <a16:creationId xmlns:a16="http://schemas.microsoft.com/office/drawing/2014/main" id="{27C7776E-7903-4DA4-B960-64A568089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8" y="4566235"/>
            <a:ext cx="640080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50C5C-B082-446F-9B21-A2DA2EFD4D3C}"/>
              </a:ext>
            </a:extLst>
          </p:cNvPr>
          <p:cNvSpPr txBox="1"/>
          <p:nvPr/>
        </p:nvSpPr>
        <p:spPr>
          <a:xfrm>
            <a:off x="1771650" y="5125633"/>
            <a:ext cx="489721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US" dirty="0"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4E9B6-FF97-415E-9074-AE3F64EA1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1650" y="5348725"/>
            <a:ext cx="48972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 of screen with gear">
            <a:extLst>
              <a:ext uri="{FF2B5EF4-FFF2-40B4-BE49-F238E27FC236}">
                <a16:creationId xmlns:a16="http://schemas.microsoft.com/office/drawing/2014/main" id="{5929AB4F-C3C9-46A3-90A4-EC8AB1709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20" y="3044974"/>
            <a:ext cx="639013" cy="640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FAF6D-9156-4478-BA80-E8F14D6295FF}"/>
              </a:ext>
            </a:extLst>
          </p:cNvPr>
          <p:cNvSpPr txBox="1"/>
          <p:nvPr/>
        </p:nvSpPr>
        <p:spPr>
          <a:xfrm>
            <a:off x="1771650" y="6318297"/>
            <a:ext cx="489721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D3B9F-8224-43C9-99B4-939CFB523331}"/>
              </a:ext>
            </a:extLst>
          </p:cNvPr>
          <p:cNvSpPr txBox="1"/>
          <p:nvPr/>
        </p:nvSpPr>
        <p:spPr>
          <a:xfrm>
            <a:off x="410920" y="937611"/>
            <a:ext cx="6447080" cy="1046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This module introduces you to Windows Autopilot, including how to configure, deploy, and validate it</a:t>
            </a:r>
          </a:p>
          <a:p>
            <a:endParaRPr lang="en-US" sz="800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dirty="0">
                <a:latin typeface="+mj-lt"/>
              </a:rPr>
              <a:t>This module examines: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F88AC-7001-BCFD-D3B6-8AA2E8195D43}"/>
              </a:ext>
            </a:extLst>
          </p:cNvPr>
          <p:cNvSpPr txBox="1"/>
          <p:nvPr/>
        </p:nvSpPr>
        <p:spPr>
          <a:xfrm>
            <a:off x="1771650" y="2180846"/>
            <a:ext cx="483235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Windows Autopilot deployment requirements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E1F3C-5DA4-E237-6C4B-F9397161B26E}"/>
              </a:ext>
            </a:extLst>
          </p:cNvPr>
          <p:cNvSpPr txBox="1"/>
          <p:nvPr/>
        </p:nvSpPr>
        <p:spPr>
          <a:xfrm>
            <a:off x="1773442" y="3164868"/>
            <a:ext cx="483235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Planning an Autopilot profile settings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661222-23E6-41FB-A240-9C4ED2A2F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3439" y="3683322"/>
            <a:ext cx="48972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892813-8448-9367-C6E9-C9ADD932C0C7}"/>
              </a:ext>
            </a:extLst>
          </p:cNvPr>
          <p:cNvSpPr txBox="1"/>
          <p:nvPr/>
        </p:nvSpPr>
        <p:spPr>
          <a:xfrm>
            <a:off x="1775230" y="3876669"/>
            <a:ext cx="483235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The Autopilot self-deployment model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33F740-7AB9-7A70-83C7-EAE843E79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1650" y="4373609"/>
            <a:ext cx="48972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0C7571-0FF1-3AEA-9CB1-AE0618063E49}"/>
              </a:ext>
            </a:extLst>
          </p:cNvPr>
          <p:cNvSpPr txBox="1"/>
          <p:nvPr/>
        </p:nvSpPr>
        <p:spPr>
          <a:xfrm>
            <a:off x="1777018" y="4563670"/>
            <a:ext cx="483235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The Autopilot pre-provisioned deployment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1D39-2638-3A62-1819-F6AF49FBF58F}"/>
              </a:ext>
            </a:extLst>
          </p:cNvPr>
          <p:cNvSpPr txBox="1"/>
          <p:nvPr/>
        </p:nvSpPr>
        <p:spPr>
          <a:xfrm>
            <a:off x="1777018" y="5488835"/>
            <a:ext cx="483235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The Autopilot user-driven deployment model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438A-A525-5A70-8597-35E6D7DC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3441" y="6221892"/>
            <a:ext cx="48972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278CBD-707B-CE6B-45B5-60ED4B0377FF}"/>
              </a:ext>
            </a:extLst>
          </p:cNvPr>
          <p:cNvSpPr txBox="1"/>
          <p:nvPr/>
        </p:nvSpPr>
        <p:spPr>
          <a:xfrm>
            <a:off x="1777020" y="6306408"/>
            <a:ext cx="483235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BitLocker encryption for Autopiloted devices</a:t>
            </a:r>
          </a:p>
        </p:txBody>
      </p:sp>
      <p:grpSp>
        <p:nvGrpSpPr>
          <p:cNvPr id="30" name="Group 29" descr="Icon of a person enclosed in four frames">
            <a:extLst>
              <a:ext uri="{FF2B5EF4-FFF2-40B4-BE49-F238E27FC236}">
                <a16:creationId xmlns:a16="http://schemas.microsoft.com/office/drawing/2014/main" id="{4E1D7B25-5992-2713-55BE-A65D91FE647F}"/>
              </a:ext>
            </a:extLst>
          </p:cNvPr>
          <p:cNvGrpSpPr/>
          <p:nvPr/>
        </p:nvGrpSpPr>
        <p:grpSpPr>
          <a:xfrm>
            <a:off x="575744" y="3784783"/>
            <a:ext cx="640080" cy="640080"/>
            <a:chOff x="7761835" y="2031284"/>
            <a:chExt cx="780288" cy="78181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7B78EEA-36AA-AE83-2621-AFD912133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61835" y="2031284"/>
              <a:ext cx="780288" cy="781812"/>
            </a:xfrm>
            <a:prstGeom prst="rect">
              <a:avLst/>
            </a:prstGeom>
          </p:spPr>
        </p:pic>
        <p:pic>
          <p:nvPicPr>
            <p:cNvPr id="32" name="Picture 31" descr="Icon of a person enclosed in four frames">
              <a:extLst>
                <a:ext uri="{FF2B5EF4-FFF2-40B4-BE49-F238E27FC236}">
                  <a16:creationId xmlns:a16="http://schemas.microsoft.com/office/drawing/2014/main" id="{6B00E02B-AA45-E38F-CB4F-BDAE1FED4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9099" y="2239310"/>
              <a:ext cx="365760" cy="365760"/>
            </a:xfrm>
            <a:prstGeom prst="rect">
              <a:avLst/>
            </a:prstGeom>
          </p:spPr>
        </p:pic>
      </p:grpSp>
      <p:grpSp>
        <p:nvGrpSpPr>
          <p:cNvPr id="33" name="Group 32" descr="Icon of three people">
            <a:extLst>
              <a:ext uri="{FF2B5EF4-FFF2-40B4-BE49-F238E27FC236}">
                <a16:creationId xmlns:a16="http://schemas.microsoft.com/office/drawing/2014/main" id="{16D0110B-7260-8DE8-1FF9-02B9FCA11B90}"/>
              </a:ext>
            </a:extLst>
          </p:cNvPr>
          <p:cNvGrpSpPr/>
          <p:nvPr/>
        </p:nvGrpSpPr>
        <p:grpSpPr>
          <a:xfrm>
            <a:off x="579385" y="5506002"/>
            <a:ext cx="640080" cy="640080"/>
            <a:chOff x="869843" y="2031284"/>
            <a:chExt cx="780288" cy="78181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E69CDF4-44C7-12C5-21FF-47A37C9A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9843" y="2031284"/>
              <a:ext cx="780288" cy="781812"/>
            </a:xfrm>
            <a:prstGeom prst="rect">
              <a:avLst/>
            </a:prstGeom>
          </p:spPr>
        </p:pic>
        <p:pic>
          <p:nvPicPr>
            <p:cNvPr id="35" name="Picture 34" descr="Icon of three people">
              <a:extLst>
                <a:ext uri="{FF2B5EF4-FFF2-40B4-BE49-F238E27FC236}">
                  <a16:creationId xmlns:a16="http://schemas.microsoft.com/office/drawing/2014/main" id="{302068C1-7C87-D062-CB72-FCD0F6810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7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36" name="Group 35" descr="Icon of a shield with exclamation mark in the middle">
            <a:extLst>
              <a:ext uri="{FF2B5EF4-FFF2-40B4-BE49-F238E27FC236}">
                <a16:creationId xmlns:a16="http://schemas.microsoft.com/office/drawing/2014/main" id="{12CD8FAF-5A08-E84F-C5B9-4F6455256733}"/>
              </a:ext>
            </a:extLst>
          </p:cNvPr>
          <p:cNvGrpSpPr/>
          <p:nvPr/>
        </p:nvGrpSpPr>
        <p:grpSpPr>
          <a:xfrm>
            <a:off x="568465" y="6299826"/>
            <a:ext cx="640080" cy="640080"/>
            <a:chOff x="10519259" y="1017831"/>
            <a:chExt cx="780288" cy="78181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F7D9A78-D5AE-B3D5-8556-A53A552E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9259" y="1017831"/>
              <a:ext cx="780288" cy="781812"/>
            </a:xfrm>
            <a:prstGeom prst="rect">
              <a:avLst/>
            </a:prstGeom>
          </p:spPr>
        </p:pic>
        <p:pic>
          <p:nvPicPr>
            <p:cNvPr id="38" name="Picture 37" descr="Icon of a shield with exclamation mark in the middle">
              <a:extLst>
                <a:ext uri="{FF2B5EF4-FFF2-40B4-BE49-F238E27FC236}">
                  <a16:creationId xmlns:a16="http://schemas.microsoft.com/office/drawing/2014/main" id="{EC33A525-3835-D521-755D-DBE381456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06203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3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Windows Autopilot</a:t>
            </a:r>
          </a:p>
        </p:txBody>
      </p:sp>
      <p:pic>
        <p:nvPicPr>
          <p:cNvPr id="3" name="Picture 2" descr="Icon of hand with a ring on the tip of finger and a rectangle behind it">
            <a:extLst>
              <a:ext uri="{FF2B5EF4-FFF2-40B4-BE49-F238E27FC236}">
                <a16:creationId xmlns:a16="http://schemas.microsoft.com/office/drawing/2014/main" id="{0EEE3E80-32C7-4359-B775-1756D8F1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5" y="123069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D47F8-2477-47C2-AF39-97F3F041A624}"/>
              </a:ext>
            </a:extLst>
          </p:cNvPr>
          <p:cNvSpPr txBox="1"/>
          <p:nvPr/>
        </p:nvSpPr>
        <p:spPr>
          <a:xfrm>
            <a:off x="2004059" y="1359767"/>
            <a:ext cx="9835483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/>
              <a:t>Windows Autopilot is a zero-touch, self-service Windows deployment platform introduced with Windows 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0EF9BF-2AF6-4393-8D31-40E65FCEF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4059" y="2159832"/>
            <a:ext cx="98368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 of three tilted squares arranged on top of each other">
            <a:extLst>
              <a:ext uri="{FF2B5EF4-FFF2-40B4-BE49-F238E27FC236}">
                <a16:creationId xmlns:a16="http://schemas.microsoft.com/office/drawing/2014/main" id="{A58B9548-8276-4B0C-A9D5-5EC42566C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8" y="237004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A5B183-A547-4D75-ACF6-63AF218ED23D}"/>
              </a:ext>
            </a:extLst>
          </p:cNvPr>
          <p:cNvSpPr txBox="1"/>
          <p:nvPr/>
        </p:nvSpPr>
        <p:spPr>
          <a:xfrm>
            <a:off x="2004059" y="2305607"/>
            <a:ext cx="9835483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/>
              <a:t>It’s a collection of technologies used to set up and pre-configure new Windows 10 and 11 devices to get them ready for productive use, as well as to reset, repurpose, and recover devices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D0B9C7-99DF-41E2-916D-AB109EEB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4059" y="3390791"/>
            <a:ext cx="98368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 of an arrow in a circular clockwise motion with tip of a marker in it">
            <a:extLst>
              <a:ext uri="{FF2B5EF4-FFF2-40B4-BE49-F238E27FC236}">
                <a16:creationId xmlns:a16="http://schemas.microsoft.com/office/drawing/2014/main" id="{5D95E7D5-1116-49C6-A2C8-9F5B9A3E0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38" y="357799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6B15C6-5A17-408C-8E66-B3D63754B486}"/>
              </a:ext>
            </a:extLst>
          </p:cNvPr>
          <p:cNvSpPr txBox="1"/>
          <p:nvPr/>
        </p:nvSpPr>
        <p:spPr>
          <a:xfrm>
            <a:off x="2004059" y="3571026"/>
            <a:ext cx="9835483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/>
              <a:t>The Windows Autopilot process runs immediately after powering on a new computer for the first time, enabling employees to configure new devices to be business-ready with just a few clicks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9DBEAF-4A79-42F6-BCC2-B839975B6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4059" y="4684758"/>
            <a:ext cx="98368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Icon of upward arrow with a square on top">
            <a:extLst>
              <a:ext uri="{FF2B5EF4-FFF2-40B4-BE49-F238E27FC236}">
                <a16:creationId xmlns:a16="http://schemas.microsoft.com/office/drawing/2014/main" id="{457371CD-BB00-475F-9125-E884AFA9E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33" y="4819742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B7CA8D-47F5-4FF5-9AD9-209724B733F1}"/>
              </a:ext>
            </a:extLst>
          </p:cNvPr>
          <p:cNvSpPr txBox="1"/>
          <p:nvPr/>
        </p:nvSpPr>
        <p:spPr>
          <a:xfrm>
            <a:off x="2004059" y="4834583"/>
            <a:ext cx="9835483" cy="195438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</a:rPr>
              <a:t>Instead of re-imaging the device, Autopilot can transform an existing Windows 10 or 11 installation into a “business-ready” state by:</a:t>
            </a:r>
            <a:endParaRPr lang="en-US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dirty="0"/>
              <a:t>Applying settings and policies</a:t>
            </a:r>
          </a:p>
          <a:p>
            <a:pPr>
              <a:spcBef>
                <a:spcPts val="600"/>
              </a:spcBef>
            </a:pPr>
            <a:r>
              <a:rPr lang="en-US" dirty="0"/>
              <a:t>Installing apps</a:t>
            </a:r>
          </a:p>
          <a:p>
            <a:pPr>
              <a:spcBef>
                <a:spcPts val="600"/>
              </a:spcBef>
            </a:pPr>
            <a:r>
              <a:rPr lang="en-US" dirty="0"/>
              <a:t>Changing the edition of Windows being used (for example, from Windows 11 Pro to Windows 11 Enterprise) to support advanced features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04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Windows Autopilot prerequisites	 </a:t>
            </a:r>
          </a:p>
        </p:txBody>
      </p:sp>
      <p:pic>
        <p:nvPicPr>
          <p:cNvPr id="3" name="Picture 2" descr="Icon of four squares ">
            <a:extLst>
              <a:ext uri="{FF2B5EF4-FFF2-40B4-BE49-F238E27FC236}">
                <a16:creationId xmlns:a16="http://schemas.microsoft.com/office/drawing/2014/main" id="{86BEAD78-D878-49D8-9552-116E2E24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60" y="2327732"/>
            <a:ext cx="82296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F220D-CD13-4BBB-AE01-C5A3C324B49E}"/>
              </a:ext>
            </a:extLst>
          </p:cNvPr>
          <p:cNvSpPr txBox="1"/>
          <p:nvPr/>
        </p:nvSpPr>
        <p:spPr>
          <a:xfrm>
            <a:off x="2004059" y="2217103"/>
            <a:ext cx="9835483" cy="9951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000" dirty="0">
                <a:latin typeface="+mj-lt"/>
              </a:rPr>
              <a:t>Windows Autopilot depends on specific capabilities available in Windows 10/11 and Azure Active Directory, and it requires an MDM service such as Microsoft Intune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/>
              <a:t>Windows 10 version 1703 (semi-annual channel) or higher is required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F7367C-FCC2-4969-A436-4E55749B5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4059" y="3396487"/>
            <a:ext cx="98368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DAE512-5D3E-4D6A-B2DA-8A2249A5C423}"/>
              </a:ext>
            </a:extLst>
          </p:cNvPr>
          <p:cNvSpPr txBox="1"/>
          <p:nvPr/>
        </p:nvSpPr>
        <p:spPr>
          <a:xfrm>
            <a:off x="2004059" y="3577078"/>
            <a:ext cx="9835483" cy="13490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Windows Autopilot depends on a variety of internet-based services. Autopilot networking requirements include: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/>
              <a:t>Ensure DNS name resolution for internet DNS names</a:t>
            </a:r>
          </a:p>
          <a:p>
            <a:pPr>
              <a:spcAft>
                <a:spcPts val="600"/>
              </a:spcAft>
            </a:pPr>
            <a:r>
              <a:rPr lang="en-US" dirty="0"/>
              <a:t>Allow access to all hosts through ports 80 (HTTP), 443 (HTTPS), and 123 (UDP/NTP)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D20E1A-EC2E-40DB-98EB-EB4DEF798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4059" y="5189787"/>
            <a:ext cx="98368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 of hand with a ring on the tip of finger and a rectangle behind it">
            <a:extLst>
              <a:ext uri="{FF2B5EF4-FFF2-40B4-BE49-F238E27FC236}">
                <a16:creationId xmlns:a16="http://schemas.microsoft.com/office/drawing/2014/main" id="{15CF73D8-3A69-4EB8-A09E-2482CE86B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83" y="5402936"/>
            <a:ext cx="822960" cy="8229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16E996-BDA6-41D9-A392-C185B69A716C}"/>
              </a:ext>
            </a:extLst>
          </p:cNvPr>
          <p:cNvSpPr txBox="1"/>
          <p:nvPr/>
        </p:nvSpPr>
        <p:spPr>
          <a:xfrm>
            <a:off x="2004059" y="5369828"/>
            <a:ext cx="9835483" cy="13952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To use Windows Autopilot, you must: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dirty="0"/>
              <a:t>Configure Azure Active Directory custom branding</a:t>
            </a:r>
          </a:p>
          <a:p>
            <a:pPr>
              <a:spcAft>
                <a:spcPts val="600"/>
              </a:spcAft>
            </a:pPr>
            <a:r>
              <a:rPr lang="en-US" dirty="0"/>
              <a:t>Enable Windows Subscription Activation</a:t>
            </a:r>
          </a:p>
          <a:p>
            <a:pPr>
              <a:spcAft>
                <a:spcPts val="600"/>
              </a:spcAft>
            </a:pPr>
            <a:r>
              <a:rPr lang="en-US" dirty="0"/>
              <a:t>Configure Azure Active Directory automatic enrollment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33C119-57C6-4646-8D2A-12FEE2F48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19299" y="2019637"/>
            <a:ext cx="98368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AF7C34-0F46-44B1-A15E-2144C722D8FB}"/>
              </a:ext>
            </a:extLst>
          </p:cNvPr>
          <p:cNvSpPr txBox="1"/>
          <p:nvPr/>
        </p:nvSpPr>
        <p:spPr>
          <a:xfrm>
            <a:off x="2004059" y="1488213"/>
            <a:ext cx="9835483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Windows Autopilot is maintained through Microsoft Endpoint Manager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 descr="Icon of web page showing a profile of two people">
            <a:extLst>
              <a:ext uri="{FF2B5EF4-FFF2-40B4-BE49-F238E27FC236}">
                <a16:creationId xmlns:a16="http://schemas.microsoft.com/office/drawing/2014/main" id="{87F2E160-6E9E-4950-8261-D0B0BF929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83" y="1336005"/>
            <a:ext cx="824537" cy="822960"/>
          </a:xfrm>
          <a:prstGeom prst="rect">
            <a:avLst/>
          </a:prstGeom>
        </p:spPr>
      </p:pic>
      <p:grpSp>
        <p:nvGrpSpPr>
          <p:cNvPr id="8" name="Group 7" descr="Icon of a series of concentric arcs with a line extending from the center to the circumference">
            <a:extLst>
              <a:ext uri="{FF2B5EF4-FFF2-40B4-BE49-F238E27FC236}">
                <a16:creationId xmlns:a16="http://schemas.microsoft.com/office/drawing/2014/main" id="{6272B13B-3F7C-AB9A-7415-D40650861A48}"/>
              </a:ext>
            </a:extLst>
          </p:cNvPr>
          <p:cNvGrpSpPr/>
          <p:nvPr/>
        </p:nvGrpSpPr>
        <p:grpSpPr>
          <a:xfrm>
            <a:off x="629534" y="3866786"/>
            <a:ext cx="822960" cy="822960"/>
            <a:chOff x="7761835" y="5071642"/>
            <a:chExt cx="780288" cy="7818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1685A9-916C-F643-4819-EEF906E9E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61835" y="5071642"/>
              <a:ext cx="780288" cy="781812"/>
            </a:xfrm>
            <a:prstGeom prst="rect">
              <a:avLst/>
            </a:prstGeom>
          </p:spPr>
        </p:pic>
        <p:pic>
          <p:nvPicPr>
            <p:cNvPr id="10" name="Picture 9" descr="Icon of a series of concentric arcs with a line extending from the center to the circumference">
              <a:extLst>
                <a:ext uri="{FF2B5EF4-FFF2-40B4-BE49-F238E27FC236}">
                  <a16:creationId xmlns:a16="http://schemas.microsoft.com/office/drawing/2014/main" id="{A3346E32-ABD2-AB5A-357F-E73E735F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48779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8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the settings for Windows Autopilot profiles</a:t>
            </a:r>
          </a:p>
        </p:txBody>
      </p:sp>
      <p:pic>
        <p:nvPicPr>
          <p:cNvPr id="3" name="Picture 2" descr="Icon of four arrows with a joined diagonal arrow">
            <a:extLst>
              <a:ext uri="{FF2B5EF4-FFF2-40B4-BE49-F238E27FC236}">
                <a16:creationId xmlns:a16="http://schemas.microsoft.com/office/drawing/2014/main" id="{A01D3F6F-9EAA-4F75-AE3D-14C33025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8" y="1439863"/>
            <a:ext cx="82296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D036B-D65E-4C2D-82AF-2B6428D3B99C}"/>
              </a:ext>
            </a:extLst>
          </p:cNvPr>
          <p:cNvSpPr txBox="1"/>
          <p:nvPr/>
        </p:nvSpPr>
        <p:spPr>
          <a:xfrm>
            <a:off x="1941807" y="1421440"/>
            <a:ext cx="9897726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Automatically set options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Skip Cortana, OneDrive, and OEM registration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Sign in experience with your company brand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MDM auto-enrollment with configured Azure AD accounts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F4FB2-109B-4BCE-A9B1-F39BD84F3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40374" y="3045700"/>
            <a:ext cx="98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 of right arrow slanting upwards">
            <a:extLst>
              <a:ext uri="{FF2B5EF4-FFF2-40B4-BE49-F238E27FC236}">
                <a16:creationId xmlns:a16="http://schemas.microsoft.com/office/drawing/2014/main" id="{F5FC6606-6F04-49FC-9077-29CC2DBA5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3311702"/>
            <a:ext cx="822960" cy="822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DFEB06-B660-4C2F-BC67-996A8864BF6B}"/>
              </a:ext>
            </a:extLst>
          </p:cNvPr>
          <p:cNvSpPr txBox="1"/>
          <p:nvPr/>
        </p:nvSpPr>
        <p:spPr>
          <a:xfrm>
            <a:off x="1957665" y="3262693"/>
            <a:ext cx="9897726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Manually set options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Skip privacy settings (Off by default)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Don't allow the user to become the local admin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B70D29-681C-486E-88A1-941918F1E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9426" y="4503551"/>
            <a:ext cx="98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a computer monitor">
            <a:extLst>
              <a:ext uri="{FF2B5EF4-FFF2-40B4-BE49-F238E27FC236}">
                <a16:creationId xmlns:a16="http://schemas.microsoft.com/office/drawing/2014/main" id="{853D8B01-508E-4B03-915B-8114F759A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29" y="4799803"/>
            <a:ext cx="822960" cy="8229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1AB1EF-47FE-4592-BA35-201357DCF7AC}"/>
              </a:ext>
            </a:extLst>
          </p:cNvPr>
          <p:cNvSpPr txBox="1"/>
          <p:nvPr/>
        </p:nvSpPr>
        <p:spPr>
          <a:xfrm>
            <a:off x="1957665" y="4753462"/>
            <a:ext cx="9897726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Create an Autopilot deployment profile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Autopilot deployment profiles are used to configure the Autopilot devices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 organization can create up to 350 profiles per tenant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Windows Autopilot self-deployment model</a:t>
            </a:r>
          </a:p>
        </p:txBody>
      </p:sp>
      <p:pic>
        <p:nvPicPr>
          <p:cNvPr id="3" name="Picture 2" descr="Icon of four arrows with a joined diagonal arrow">
            <a:extLst>
              <a:ext uri="{FF2B5EF4-FFF2-40B4-BE49-F238E27FC236}">
                <a16:creationId xmlns:a16="http://schemas.microsoft.com/office/drawing/2014/main" id="{A01D3F6F-9EAA-4F75-AE3D-14C33025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8" y="2343510"/>
            <a:ext cx="82296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D036B-D65E-4C2D-82AF-2B6428D3B99C}"/>
              </a:ext>
            </a:extLst>
          </p:cNvPr>
          <p:cNvSpPr txBox="1"/>
          <p:nvPr/>
        </p:nvSpPr>
        <p:spPr>
          <a:xfrm>
            <a:off x="1959311" y="2137229"/>
            <a:ext cx="9897726" cy="12464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+mj-lt"/>
              </a:rPr>
              <a:t>How to deploy in Windows Autopilot self-deploying mode: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Create an Autopilot profile for self-deploying mode with the settings you want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If using Intune, create a device group in Azure Active Directory and assign the Autopilot profile to that group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Boot the device, connecting it to Wi-Fi if necessary, and then wait for the provisioning process to complete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F4FB2-109B-4BCE-A9B1-F39BD84F3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41807" y="2007874"/>
            <a:ext cx="98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DFEB06-B660-4C2F-BC67-996A8864BF6B}"/>
              </a:ext>
            </a:extLst>
          </p:cNvPr>
          <p:cNvSpPr txBox="1"/>
          <p:nvPr/>
        </p:nvSpPr>
        <p:spPr>
          <a:xfrm>
            <a:off x="1941807" y="3825977"/>
            <a:ext cx="9897726" cy="160043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+mj-lt"/>
              </a:rPr>
              <a:t>Self-deploying mode completes the following steps: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Joins the device into Azure Active Directory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Enrolls the device in Intune (or another MDM service) leveraging Azure AD for automatic MDM enrollment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Verifies that all policies, applications, certificates, and networking profiles are provisioned on the device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Uses the Enrollment Status page to prevent access until the device is fully provisioned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B70D29-681C-486E-88A1-941918F1E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41807" y="3615680"/>
            <a:ext cx="98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9B30F5-2AD1-26BA-1C49-DAC35B39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43600" y="5725972"/>
            <a:ext cx="98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37218B-1DA2-0E49-7B6F-FCE176D93E28}"/>
              </a:ext>
            </a:extLst>
          </p:cNvPr>
          <p:cNvSpPr txBox="1"/>
          <p:nvPr/>
        </p:nvSpPr>
        <p:spPr>
          <a:xfrm>
            <a:off x="1943598" y="6012166"/>
            <a:ext cx="989772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800"/>
              </a:spcBef>
            </a:pPr>
            <a:r>
              <a:rPr lang="en-US" b="0" i="0" dirty="0">
                <a:solidFill>
                  <a:srgbClr val="000000"/>
                </a:solidFill>
                <a:effectLst/>
              </a:rPr>
              <a:t>Self-deploying mode lets an organization deploy a Windows device as a kiosk, digital signage device, or a shared device</a:t>
            </a:r>
            <a:endParaRPr lang="en-US" sz="1600" dirty="0"/>
          </a:p>
        </p:txBody>
      </p:sp>
      <p:grpSp>
        <p:nvGrpSpPr>
          <p:cNvPr id="14" name="Group 13" descr="Icon of a monitor, cell phone, tablet and upward pointing arrow to a cloud">
            <a:extLst>
              <a:ext uri="{FF2B5EF4-FFF2-40B4-BE49-F238E27FC236}">
                <a16:creationId xmlns:a16="http://schemas.microsoft.com/office/drawing/2014/main" id="{2E83B71C-EA9C-4A71-DF22-D8D144FC6FC4}"/>
              </a:ext>
            </a:extLst>
          </p:cNvPr>
          <p:cNvGrpSpPr/>
          <p:nvPr/>
        </p:nvGrpSpPr>
        <p:grpSpPr>
          <a:xfrm>
            <a:off x="568631" y="5876241"/>
            <a:ext cx="822960" cy="822960"/>
            <a:chOff x="3627958" y="4058190"/>
            <a:chExt cx="780288" cy="78181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B746E1B-D626-CD73-B49B-DD88B0842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7958" y="4058190"/>
              <a:ext cx="780288" cy="781812"/>
            </a:xfrm>
            <a:prstGeom prst="rect">
              <a:avLst/>
            </a:prstGeom>
          </p:spPr>
        </p:pic>
        <p:pic>
          <p:nvPicPr>
            <p:cNvPr id="18" name="Picture 17" descr="Icon of a monitor, cell phone, tablet and upward pointing arrow to a cloud">
              <a:extLst>
                <a:ext uri="{FF2B5EF4-FFF2-40B4-BE49-F238E27FC236}">
                  <a16:creationId xmlns:a16="http://schemas.microsoft.com/office/drawing/2014/main" id="{3E507524-5B56-1301-A68A-DD1F7F27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4902" y="4245896"/>
              <a:ext cx="406400" cy="4064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17B8AB-E0FE-FB9C-8529-09DEDC729041}"/>
              </a:ext>
            </a:extLst>
          </p:cNvPr>
          <p:cNvSpPr txBox="1"/>
          <p:nvPr/>
        </p:nvSpPr>
        <p:spPr>
          <a:xfrm>
            <a:off x="1941807" y="1277006"/>
            <a:ext cx="989772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800"/>
              </a:spcBef>
            </a:pPr>
            <a:r>
              <a:rPr lang="en-US" b="0" i="0" dirty="0">
                <a:solidFill>
                  <a:schemeClr val="accent1"/>
                </a:solidFill>
                <a:effectLst/>
                <a:latin typeface="+mj-lt"/>
              </a:rPr>
              <a:t>Windows Autopilot self-deploying mode enables an organization to deploy a device with little to no user interaction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2" name="Group 21" descr="Icon three numbers with a line extending from left to">
            <a:extLst>
              <a:ext uri="{FF2B5EF4-FFF2-40B4-BE49-F238E27FC236}">
                <a16:creationId xmlns:a16="http://schemas.microsoft.com/office/drawing/2014/main" id="{D7390D9F-5738-77C6-29F7-2575A5B60310}"/>
              </a:ext>
            </a:extLst>
          </p:cNvPr>
          <p:cNvGrpSpPr/>
          <p:nvPr/>
        </p:nvGrpSpPr>
        <p:grpSpPr>
          <a:xfrm>
            <a:off x="581852" y="4363465"/>
            <a:ext cx="822960" cy="822960"/>
            <a:chOff x="6390967" y="1017831"/>
            <a:chExt cx="780288" cy="7818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4A519B-299C-FF5E-3564-9A85ADDF4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0967" y="1017831"/>
              <a:ext cx="780288" cy="781812"/>
            </a:xfrm>
            <a:prstGeom prst="rect">
              <a:avLst/>
            </a:prstGeom>
          </p:spPr>
        </p:pic>
        <p:pic>
          <p:nvPicPr>
            <p:cNvPr id="24" name="Picture 23" descr="Icon three numbers with a line extending from left to">
              <a:extLst>
                <a:ext uri="{FF2B5EF4-FFF2-40B4-BE49-F238E27FC236}">
                  <a16:creationId xmlns:a16="http://schemas.microsoft.com/office/drawing/2014/main" id="{0EDC24C8-201B-4D47-357D-BB3DEADB9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7911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5" name="Group 24" descr="Icon of three circles on the circumference of a bigger circle">
            <a:extLst>
              <a:ext uri="{FF2B5EF4-FFF2-40B4-BE49-F238E27FC236}">
                <a16:creationId xmlns:a16="http://schemas.microsoft.com/office/drawing/2014/main" id="{95295940-03F9-AA06-F867-88580562279B}"/>
              </a:ext>
            </a:extLst>
          </p:cNvPr>
          <p:cNvGrpSpPr/>
          <p:nvPr/>
        </p:nvGrpSpPr>
        <p:grpSpPr>
          <a:xfrm>
            <a:off x="568792" y="1226693"/>
            <a:ext cx="822960" cy="822960"/>
            <a:chOff x="2238978" y="3044737"/>
            <a:chExt cx="780288" cy="78181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7EC36DB-3F14-579C-B526-15D062023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8978" y="3044737"/>
              <a:ext cx="780288" cy="781812"/>
            </a:xfrm>
            <a:prstGeom prst="rect">
              <a:avLst/>
            </a:prstGeom>
          </p:spPr>
        </p:pic>
        <p:pic>
          <p:nvPicPr>
            <p:cNvPr id="28" name="Picture 27" descr="Icon of three circles on the circumference of a bigger circle">
              <a:extLst>
                <a:ext uri="{FF2B5EF4-FFF2-40B4-BE49-F238E27FC236}">
                  <a16:creationId xmlns:a16="http://schemas.microsoft.com/office/drawing/2014/main" id="{EA7445B1-D7BE-5E54-F3E8-B23AE04AE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25922" y="3232443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0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Windows Autopilot pre-provisioned deployment model</a:t>
            </a:r>
          </a:p>
        </p:txBody>
      </p:sp>
      <p:pic>
        <p:nvPicPr>
          <p:cNvPr id="3" name="Picture 2" descr="Icon of hand with a ring on the tip of finger and a rectangle behind it">
            <a:extLst>
              <a:ext uri="{FF2B5EF4-FFF2-40B4-BE49-F238E27FC236}">
                <a16:creationId xmlns:a16="http://schemas.microsoft.com/office/drawing/2014/main" id="{40887AC9-079D-4D94-926F-444D544D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93" y="1439863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ED8919-AE3E-405B-8AAD-A94F558FBFDB}"/>
              </a:ext>
            </a:extLst>
          </p:cNvPr>
          <p:cNvSpPr txBox="1"/>
          <p:nvPr/>
        </p:nvSpPr>
        <p:spPr>
          <a:xfrm>
            <a:off x="1941807" y="1473927"/>
            <a:ext cx="9897726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Windows Autopilot enables organizations to easily provision new devices by leveraging the preinstalled OEM image and drivers with a simple process that can be performed by the end-user to help get their device business-ready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275609-1B41-443D-ACB1-E669D0AF7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41807" y="4724679"/>
            <a:ext cx="98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 of square">
            <a:extLst>
              <a:ext uri="{FF2B5EF4-FFF2-40B4-BE49-F238E27FC236}">
                <a16:creationId xmlns:a16="http://schemas.microsoft.com/office/drawing/2014/main" id="{6F67D3CF-81C2-4888-8AAD-63A875AD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19" y="499336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8CC653-4274-49FF-9A81-B3E24FFF3CF2}"/>
              </a:ext>
            </a:extLst>
          </p:cNvPr>
          <p:cNvSpPr txBox="1"/>
          <p:nvPr/>
        </p:nvSpPr>
        <p:spPr>
          <a:xfrm>
            <a:off x="1941807" y="4966866"/>
            <a:ext cx="9897726" cy="129266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In a Windows Autopilot for white glove deployment, the provisioning process is split: </a:t>
            </a:r>
          </a:p>
          <a:p>
            <a:pPr>
              <a:spcAft>
                <a:spcPts val="600"/>
              </a:spcAft>
            </a:pPr>
            <a:r>
              <a:rPr lang="en-US" dirty="0"/>
              <a:t>The time-consuming portions are performed by IT, partners, or OEMs</a:t>
            </a:r>
          </a:p>
          <a:p>
            <a:pPr>
              <a:spcAft>
                <a:spcPts val="600"/>
              </a:spcAft>
            </a:pPr>
            <a:r>
              <a:rPr lang="en-US" dirty="0"/>
              <a:t>The end-user simply completes a few necessary settings and policies before they can begin using their 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A76B9-E160-9001-DD68-6D827D56A0E3}"/>
              </a:ext>
            </a:extLst>
          </p:cNvPr>
          <p:cNvSpPr txBox="1"/>
          <p:nvPr/>
        </p:nvSpPr>
        <p:spPr>
          <a:xfrm>
            <a:off x="1911326" y="2895728"/>
            <a:ext cx="9897726" cy="15696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The pre-provisioned model is known as the Windows Autopilot White Glove service</a:t>
            </a:r>
          </a:p>
          <a:p>
            <a:pPr>
              <a:spcAft>
                <a:spcPts val="600"/>
              </a:spcAft>
            </a:pPr>
            <a:r>
              <a:rPr lang="en-US" dirty="0"/>
              <a:t>It enables partners or IT staff to pre-provision Windows 10 and later devices so that they’re fully configured and business-ready</a:t>
            </a:r>
          </a:p>
          <a:p>
            <a:pPr>
              <a:spcAft>
                <a:spcPts val="600"/>
              </a:spcAft>
            </a:pPr>
            <a:r>
              <a:rPr lang="en-US" dirty="0"/>
              <a:t>From the end-user’s perspective, the Windows Autopilot user-driven experience is unchanged, but getting their device to a fully provisioned state is faster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16C9B4-0874-4745-7779-E3BCB1B9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43599" y="2661015"/>
            <a:ext cx="98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 descr="Icon of hand pointing a circle">
            <a:extLst>
              <a:ext uri="{FF2B5EF4-FFF2-40B4-BE49-F238E27FC236}">
                <a16:creationId xmlns:a16="http://schemas.microsoft.com/office/drawing/2014/main" id="{58E1050A-D5DD-F889-A27E-F7BBB1551D17}"/>
              </a:ext>
            </a:extLst>
          </p:cNvPr>
          <p:cNvGrpSpPr/>
          <p:nvPr/>
        </p:nvGrpSpPr>
        <p:grpSpPr>
          <a:xfrm>
            <a:off x="579386" y="3251366"/>
            <a:ext cx="914400" cy="914400"/>
            <a:chOff x="869843" y="4058190"/>
            <a:chExt cx="780288" cy="7818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2DF691-177B-657C-3F11-1C96769CD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843" y="4058190"/>
              <a:ext cx="780288" cy="781812"/>
            </a:xfrm>
            <a:prstGeom prst="rect">
              <a:avLst/>
            </a:prstGeom>
          </p:spPr>
        </p:pic>
        <p:pic>
          <p:nvPicPr>
            <p:cNvPr id="12" name="Picture 11" descr="Icon of hand pointing a circle">
              <a:extLst>
                <a:ext uri="{FF2B5EF4-FFF2-40B4-BE49-F238E27FC236}">
                  <a16:creationId xmlns:a16="http://schemas.microsoft.com/office/drawing/2014/main" id="{765D4D7D-782A-F273-C470-86892A98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6787" y="4245896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4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79437" y="3066376"/>
            <a:ext cx="2253723" cy="861774"/>
          </a:xfrm>
        </p:spPr>
        <p:txBody>
          <a:bodyPr/>
          <a:lstStyle/>
          <a:p>
            <a:r>
              <a:rPr lang="en-US" spc="0" dirty="0"/>
              <a:t>Learning Path </a:t>
            </a:r>
            <a:r>
              <a:rPr lang="en-US" dirty="0"/>
              <a:t>agenda</a:t>
            </a:r>
          </a:p>
        </p:txBody>
      </p:sp>
      <p:pic>
        <p:nvPicPr>
          <p:cNvPr id="4" name="Picture 3" descr="Icon of square">
            <a:extLst>
              <a:ext uri="{FF2B5EF4-FFF2-40B4-BE49-F238E27FC236}">
                <a16:creationId xmlns:a16="http://schemas.microsoft.com/office/drawing/2014/main" id="{C8E37566-4A7C-4F40-B910-1314F147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676" y="671852"/>
            <a:ext cx="821666" cy="822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0D0C3A-95AB-4224-823D-FC5037C8778E}"/>
              </a:ext>
            </a:extLst>
          </p:cNvPr>
          <p:cNvSpPr txBox="1"/>
          <p:nvPr/>
        </p:nvSpPr>
        <p:spPr>
          <a:xfrm>
            <a:off x="5116530" y="884572"/>
            <a:ext cx="67405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Examine Windows client deployment scenarios</a:t>
            </a:r>
          </a:p>
        </p:txBody>
      </p:sp>
      <p:pic>
        <p:nvPicPr>
          <p:cNvPr id="37" name="Picture 36" descr="Icon of gear">
            <a:extLst>
              <a:ext uri="{FF2B5EF4-FFF2-40B4-BE49-F238E27FC236}">
                <a16:creationId xmlns:a16="http://schemas.microsoft.com/office/drawing/2014/main" id="{68D02B6D-0F52-459F-88D1-60B99550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676" y="2173165"/>
            <a:ext cx="821666" cy="822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F04C8-E606-4DAF-A905-94F94027BD18}"/>
              </a:ext>
            </a:extLst>
          </p:cNvPr>
          <p:cNvSpPr txBox="1"/>
          <p:nvPr/>
        </p:nvSpPr>
        <p:spPr>
          <a:xfrm>
            <a:off x="5116529" y="2345273"/>
            <a:ext cx="67405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Explore Windows Autopilot deployment models</a:t>
            </a:r>
          </a:p>
        </p:txBody>
      </p:sp>
      <p:pic>
        <p:nvPicPr>
          <p:cNvPr id="8" name="Picture 7" descr="Icon of three rectangles with a check mark at each end">
            <a:extLst>
              <a:ext uri="{FF2B5EF4-FFF2-40B4-BE49-F238E27FC236}">
                <a16:creationId xmlns:a16="http://schemas.microsoft.com/office/drawing/2014/main" id="{9F700237-6B06-40FD-AEA0-5196B281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676" y="3727770"/>
            <a:ext cx="822960" cy="822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46610F-6105-4E99-B751-B571E60491F1}"/>
              </a:ext>
            </a:extLst>
          </p:cNvPr>
          <p:cNvSpPr txBox="1"/>
          <p:nvPr/>
        </p:nvSpPr>
        <p:spPr>
          <a:xfrm>
            <a:off x="5116530" y="3729982"/>
            <a:ext cx="645317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Plan your Windows client subscription activation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BA11C-70FF-1919-036B-B7E9BA390322}"/>
              </a:ext>
            </a:extLst>
          </p:cNvPr>
          <p:cNvSpPr txBox="1"/>
          <p:nvPr/>
        </p:nvSpPr>
        <p:spPr>
          <a:xfrm>
            <a:off x="5121789" y="5219842"/>
            <a:ext cx="67405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Learning Path Review</a:t>
            </a:r>
          </a:p>
        </p:txBody>
      </p:sp>
      <p:pic>
        <p:nvPicPr>
          <p:cNvPr id="7" name="Picture 6" descr="Icon of two rectangles with magnifying glass ">
            <a:extLst>
              <a:ext uri="{FF2B5EF4-FFF2-40B4-BE49-F238E27FC236}">
                <a16:creationId xmlns:a16="http://schemas.microsoft.com/office/drawing/2014/main" id="{461BC88B-D8EB-A55E-A5A0-8E4671691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176" y="5046345"/>
            <a:ext cx="824481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Windows Autopilot user-driven deployment model</a:t>
            </a:r>
          </a:p>
        </p:txBody>
      </p:sp>
      <p:pic>
        <p:nvPicPr>
          <p:cNvPr id="3" name="Picture 2" descr="Icon of hand pointing a circle">
            <a:extLst>
              <a:ext uri="{FF2B5EF4-FFF2-40B4-BE49-F238E27FC236}">
                <a16:creationId xmlns:a16="http://schemas.microsoft.com/office/drawing/2014/main" id="{4CBB6760-5576-46D0-8FE8-021A1E3F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2" y="1439863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08E3B-17C1-4890-9BBD-59C5A29A59D7}"/>
              </a:ext>
            </a:extLst>
          </p:cNvPr>
          <p:cNvSpPr txBox="1"/>
          <p:nvPr/>
        </p:nvSpPr>
        <p:spPr>
          <a:xfrm>
            <a:off x="1941807" y="1452412"/>
            <a:ext cx="9897726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Windows Autopilot user-driven mode enables new Windows 10 and later devices to be transformed from their initial state directly from the factory into a ready-to-use state without requiring that IT personnel ever touch the device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878D7-863C-40EC-8E2F-3FF8BE2B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41807" y="2615272"/>
            <a:ext cx="98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 of envelope with downward arrow on top">
            <a:extLst>
              <a:ext uri="{FF2B5EF4-FFF2-40B4-BE49-F238E27FC236}">
                <a16:creationId xmlns:a16="http://schemas.microsoft.com/office/drawing/2014/main" id="{74E95F3F-0F11-4C12-93F2-F2F27E9A2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19" y="309147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91995F-9CD7-4C26-A7E4-EF196A422B2D}"/>
              </a:ext>
            </a:extLst>
          </p:cNvPr>
          <p:cNvSpPr txBox="1"/>
          <p:nvPr/>
        </p:nvSpPr>
        <p:spPr>
          <a:xfrm>
            <a:off x="1941807" y="2801016"/>
            <a:ext cx="9897726" cy="20313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Devices can be directly shipped or distributed to the end-user with simple instructions:</a:t>
            </a:r>
          </a:p>
          <a:p>
            <a:pPr>
              <a:spcAft>
                <a:spcPts val="600"/>
              </a:spcAft>
            </a:pPr>
            <a:r>
              <a:rPr lang="en-US" dirty="0"/>
              <a:t>Unbox the device, plug it in, and turn it on</a:t>
            </a:r>
          </a:p>
          <a:p>
            <a:pPr>
              <a:spcAft>
                <a:spcPts val="600"/>
              </a:spcAft>
            </a:pPr>
            <a:r>
              <a:rPr lang="en-US" dirty="0"/>
              <a:t>Choose a language, locale and keyboard</a:t>
            </a:r>
          </a:p>
          <a:p>
            <a:pPr>
              <a:spcAft>
                <a:spcPts val="600"/>
              </a:spcAft>
            </a:pPr>
            <a:r>
              <a:rPr lang="en-US" dirty="0"/>
              <a:t>Connect it to a wireless or wired network with internet access</a:t>
            </a:r>
          </a:p>
          <a:p>
            <a:pPr>
              <a:spcAft>
                <a:spcPts val="600"/>
              </a:spcAft>
            </a:pPr>
            <a:r>
              <a:rPr lang="en-US" dirty="0"/>
              <a:t>Specify your e-mail address and password for your organization account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51B6D4-9A71-4B0E-8CA4-942E25E7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41807" y="5093391"/>
            <a:ext cx="98991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gear">
            <a:extLst>
              <a:ext uri="{FF2B5EF4-FFF2-40B4-BE49-F238E27FC236}">
                <a16:creationId xmlns:a16="http://schemas.microsoft.com/office/drawing/2014/main" id="{3DBE3AB8-66C2-4A1F-9EB9-BD00EFBC9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42" y="53623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939133-FEBC-464C-9F31-35FC97B97BE2}"/>
              </a:ext>
            </a:extLst>
          </p:cNvPr>
          <p:cNvSpPr txBox="1"/>
          <p:nvPr/>
        </p:nvSpPr>
        <p:spPr>
          <a:xfrm>
            <a:off x="1941807" y="5311407"/>
            <a:ext cx="9897726" cy="13696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The remainder of the process is completely automated, with the device being:</a:t>
            </a:r>
          </a:p>
          <a:p>
            <a:pPr>
              <a:spcAft>
                <a:spcPts val="600"/>
              </a:spcAft>
            </a:pPr>
            <a:r>
              <a:rPr lang="en-US" dirty="0"/>
              <a:t>Joined to the organization</a:t>
            </a:r>
          </a:p>
          <a:p>
            <a:pPr>
              <a:spcAft>
                <a:spcPts val="600"/>
              </a:spcAft>
            </a:pPr>
            <a:r>
              <a:rPr lang="en-US" dirty="0"/>
              <a:t>Enrolled in Intune (or another MDM service)</a:t>
            </a:r>
          </a:p>
          <a:p>
            <a:pPr>
              <a:spcAft>
                <a:spcPts val="600"/>
              </a:spcAft>
            </a:pPr>
            <a:r>
              <a:rPr lang="en-US" dirty="0"/>
              <a:t>Fully configured as defined by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5868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BitLocker encryption for Autopiloted devices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795B4-42A1-43BD-9625-446578F1EE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79438" y="1436687"/>
            <a:ext cx="6305456" cy="5305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2880" tIns="137160" rIns="182880" bIns="137160" rtlCol="0" anchor="t">
            <a:noAutofit/>
          </a:bodyPr>
          <a:lstStyle/>
          <a:p>
            <a:pPr lvl="0" defTabSz="951304">
              <a:spcAft>
                <a:spcPts val="1200"/>
              </a:spcAft>
              <a:buSzPct val="90000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BitLocker Drive Encryption is a data protection feature that integrates with a device's operating system</a:t>
            </a:r>
            <a:endParaRPr lang="en-US" sz="2000" dirty="0">
              <a:solidFill>
                <a:schemeClr val="accent1"/>
              </a:solidFill>
              <a:latin typeface="+mj-lt"/>
              <a:cs typeface="Segoe UI Semilight" panose="020B0402040204020203" pitchFamily="34" charset="0"/>
            </a:endParaRPr>
          </a:p>
          <a:p>
            <a:pPr lvl="0" defTabSz="951304">
              <a:spcAft>
                <a:spcPts val="1200"/>
              </a:spcAft>
              <a:buSzPct val="90000"/>
            </a:pPr>
            <a:r>
              <a:rPr lang="en-US" dirty="0">
                <a:cs typeface="Segoe UI Semilight" panose="020B0402040204020203" pitchFamily="34" charset="0"/>
              </a:rPr>
              <a:t>With Windows Autopilot, organizations can configure BitLocker encryption settings to apply before automatic encryption starts</a:t>
            </a:r>
          </a:p>
          <a:p>
            <a:pPr lvl="0" defTabSz="951304">
              <a:spcAft>
                <a:spcPts val="1200"/>
              </a:spcAft>
              <a:buSzPct val="90000"/>
            </a:pPr>
            <a:r>
              <a:rPr lang="en-US" dirty="0">
                <a:cs typeface="Segoe UI Semilight" panose="020B0402040204020203" pitchFamily="34" charset="0"/>
              </a:rPr>
              <a:t>Prior to Windows 10, BitLocker encrypted every byte on a volume</a:t>
            </a:r>
          </a:p>
          <a:p>
            <a:pPr lvl="0" defTabSz="951304">
              <a:spcAft>
                <a:spcPts val="1200"/>
              </a:spcAft>
              <a:buSzPct val="90000"/>
            </a:pPr>
            <a:r>
              <a:rPr lang="en-US" dirty="0">
                <a:cs typeface="Segoe UI Semilight" panose="020B0402040204020203" pitchFamily="34" charset="0"/>
              </a:rPr>
              <a:t>To reduce encryption time (sometimes by more than 99%), BitLocker in Windows 10 and 11 lets users choose to encrypt just their data</a:t>
            </a:r>
          </a:p>
          <a:p>
            <a:pPr lvl="0" defTabSz="951304">
              <a:spcAft>
                <a:spcPts val="1200"/>
              </a:spcAft>
              <a:buSzPct val="90000"/>
            </a:pPr>
            <a:r>
              <a:rPr lang="en-US" dirty="0">
                <a:cs typeface="Segoe UI Semilight" panose="020B0402040204020203" pitchFamily="34" charset="0"/>
              </a:rPr>
              <a:t>Organizations can configure a BitLocker policy to automatically and silently enable BitLocker on a device </a:t>
            </a:r>
          </a:p>
          <a:p>
            <a:pPr lvl="0" defTabSz="951304">
              <a:spcAft>
                <a:spcPts val="1200"/>
              </a:spcAft>
              <a:buSzPct val="90000"/>
            </a:pPr>
            <a:r>
              <a:rPr lang="en-US" b="0" i="0" dirty="0">
                <a:solidFill>
                  <a:srgbClr val="000000"/>
                </a:solidFill>
                <a:effectLst/>
              </a:rPr>
              <a:t>BitLocker provides the most protection when used with a Trusted Platform Module (TPM) version 1.2 or later</a:t>
            </a:r>
            <a:endParaRPr lang="en-US" dirty="0">
              <a:cs typeface="Segoe UI Semilight" panose="020B0402040204020203" pitchFamily="34" charset="0"/>
            </a:endParaRPr>
          </a:p>
        </p:txBody>
      </p:sp>
      <p:pic>
        <p:nvPicPr>
          <p:cNvPr id="3" name="Picture 2" descr="Screenshot of the Endpoint Security disk encryption settings for a BitLocker device profile.">
            <a:extLst>
              <a:ext uri="{FF2B5EF4-FFF2-40B4-BE49-F238E27FC236}">
                <a16:creationId xmlns:a16="http://schemas.microsoft.com/office/drawing/2014/main" id="{BEFF6651-0DBE-90F3-75B1-E4AD1892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456" y="1511684"/>
            <a:ext cx="4358049" cy="50719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264152-84FF-2882-136E-41BA3FFA6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01768" y="1436686"/>
            <a:ext cx="5056816" cy="5305755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828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3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682485" y="507446"/>
            <a:ext cx="10157037" cy="439465"/>
          </a:xfrm>
        </p:spPr>
        <p:txBody>
          <a:bodyPr/>
          <a:lstStyle/>
          <a:p>
            <a:r>
              <a:rPr lang="en-US" dirty="0"/>
              <a:t>Discussion – Autopilot deployment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905528-7A90-49D1-AE6F-AB6E9CEEFB6B}"/>
              </a:ext>
            </a:extLst>
          </p:cNvPr>
          <p:cNvSpPr/>
          <p:nvPr/>
        </p:nvSpPr>
        <p:spPr>
          <a:xfrm>
            <a:off x="608014" y="1381656"/>
            <a:ext cx="112490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Discuss the following questions regarding the Autopilot deployment model within your organizations:</a:t>
            </a:r>
            <a:endParaRPr lang="en-US" sz="2400" dirty="0">
              <a:latin typeface="+mj-lt"/>
            </a:endParaRPr>
          </a:p>
        </p:txBody>
      </p:sp>
      <p:pic>
        <p:nvPicPr>
          <p:cNvPr id="34" name="Picture 33" descr="Icon of three line and check mark">
            <a:extLst>
              <a:ext uri="{FF2B5EF4-FFF2-40B4-BE49-F238E27FC236}">
                <a16:creationId xmlns:a16="http://schemas.microsoft.com/office/drawing/2014/main" id="{D3EB1885-A59B-421F-B803-ACF33E1D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3" y="2405882"/>
            <a:ext cx="824484" cy="824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46C780-6BB5-4CF8-988C-292EE274CB9D}"/>
              </a:ext>
            </a:extLst>
          </p:cNvPr>
          <p:cNvSpPr/>
          <p:nvPr/>
        </p:nvSpPr>
        <p:spPr>
          <a:xfrm>
            <a:off x="1682750" y="2419619"/>
            <a:ext cx="10174287" cy="6536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Do you think your organization will use the Windows Autopilot deployment model – why or why not? Or does it currently use it today?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0A0817-9BF9-455D-A75C-72746F014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2487" y="3455148"/>
            <a:ext cx="101570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Icon of check mark in a circle">
            <a:extLst>
              <a:ext uri="{FF2B5EF4-FFF2-40B4-BE49-F238E27FC236}">
                <a16:creationId xmlns:a16="http://schemas.microsoft.com/office/drawing/2014/main" id="{839159CC-DC6D-48A5-B226-643EC278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3" y="3789015"/>
            <a:ext cx="824484" cy="8244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B0B316-2EA6-4301-AB55-6265E58DCAF1}"/>
              </a:ext>
            </a:extLst>
          </p:cNvPr>
          <p:cNvSpPr/>
          <p:nvPr/>
        </p:nvSpPr>
        <p:spPr>
          <a:xfrm>
            <a:off x="1682750" y="3754448"/>
            <a:ext cx="10174287" cy="98584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sz="2400" b="0" i="0" dirty="0">
                <a:solidFill>
                  <a:schemeClr val="accent1"/>
                </a:solidFill>
                <a:effectLst/>
                <a:latin typeface="+mj-lt"/>
              </a:rPr>
              <a:t>If you think your organization will use Autopilot, which deployment method do you think it will use – the self-deployment model or the pre-provisioned deployment model – and why?</a:t>
            </a:r>
          </a:p>
        </p:txBody>
      </p:sp>
      <p:pic>
        <p:nvPicPr>
          <p:cNvPr id="4" name="Picture 3" descr="photograph of a hand holding a stopwatch">
            <a:extLst>
              <a:ext uri="{FF2B5EF4-FFF2-40B4-BE49-F238E27FC236}">
                <a16:creationId xmlns:a16="http://schemas.microsoft.com/office/drawing/2014/main" id="{F26B3C11-D33F-42FB-A18B-4EBB70701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125464" y="5969330"/>
            <a:ext cx="902792" cy="985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75E8D4-E438-487D-8044-6D2C540CB671}"/>
              </a:ext>
            </a:extLst>
          </p:cNvPr>
          <p:cNvSpPr txBox="1"/>
          <p:nvPr/>
        </p:nvSpPr>
        <p:spPr>
          <a:xfrm>
            <a:off x="10282290" y="6319888"/>
            <a:ext cx="1866168" cy="3124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  <a:latin typeface="+mj-lt"/>
              </a:rPr>
              <a:t>15 minutes…Go!</a:t>
            </a:r>
          </a:p>
        </p:txBody>
      </p:sp>
      <p:pic>
        <p:nvPicPr>
          <p:cNvPr id="10" name="Picture 9" descr="Icon of a message chat box ">
            <a:extLst>
              <a:ext uri="{FF2B5EF4-FFF2-40B4-BE49-F238E27FC236}">
                <a16:creationId xmlns:a16="http://schemas.microsoft.com/office/drawing/2014/main" id="{2AA28E0B-7DFF-4606-A6D0-716F4A3C3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23" y="266635"/>
            <a:ext cx="915924" cy="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329396"/>
            <a:ext cx="11258488" cy="54400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In this module, you examined the following items:</a:t>
            </a:r>
            <a:endParaRPr lang="en-US" sz="28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67296-81BD-2031-919B-B95DC466B537}"/>
              </a:ext>
            </a:extLst>
          </p:cNvPr>
          <p:cNvSpPr txBox="1"/>
          <p:nvPr/>
        </p:nvSpPr>
        <p:spPr>
          <a:xfrm>
            <a:off x="1771649" y="2334734"/>
            <a:ext cx="613522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Windows Autopilot deployment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EDDE2-8E9F-C31A-9FA3-DE6FCB29139D}"/>
              </a:ext>
            </a:extLst>
          </p:cNvPr>
          <p:cNvSpPr txBox="1"/>
          <p:nvPr/>
        </p:nvSpPr>
        <p:spPr>
          <a:xfrm>
            <a:off x="1773442" y="3164868"/>
            <a:ext cx="483235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Planning an Autopilot profile settings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C5E61-CBFC-6B7A-B7A4-330F0342FD47}"/>
              </a:ext>
            </a:extLst>
          </p:cNvPr>
          <p:cNvSpPr txBox="1"/>
          <p:nvPr/>
        </p:nvSpPr>
        <p:spPr>
          <a:xfrm>
            <a:off x="1771649" y="4127790"/>
            <a:ext cx="7347255" cy="13696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The Windows Autopilot deployment methods:</a:t>
            </a:r>
          </a:p>
          <a:p>
            <a:pPr>
              <a:spcAft>
                <a:spcPts val="600"/>
              </a:spcAft>
            </a:pPr>
            <a:r>
              <a:rPr lang="en-US" dirty="0"/>
              <a:t>Self-deployment model</a:t>
            </a:r>
          </a:p>
          <a:p>
            <a:pPr>
              <a:spcAft>
                <a:spcPts val="600"/>
              </a:spcAft>
            </a:pPr>
            <a:r>
              <a:rPr lang="en-US" dirty="0"/>
              <a:t>Pre-provisioned deployment model</a:t>
            </a:r>
          </a:p>
          <a:p>
            <a:pPr>
              <a:spcAft>
                <a:spcPts val="600"/>
              </a:spcAft>
            </a:pPr>
            <a:r>
              <a:rPr lang="en-US" dirty="0"/>
              <a:t>User-driven deployment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7AFF1-23AE-E441-69D4-41E75AA786D9}"/>
              </a:ext>
            </a:extLst>
          </p:cNvPr>
          <p:cNvSpPr txBox="1"/>
          <p:nvPr/>
        </p:nvSpPr>
        <p:spPr>
          <a:xfrm>
            <a:off x="1777020" y="6169838"/>
            <a:ext cx="62697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BitLocker encryption for Autopiloted devices</a:t>
            </a:r>
          </a:p>
        </p:txBody>
      </p:sp>
      <p:pic>
        <p:nvPicPr>
          <p:cNvPr id="19" name="Picture 18" descr="Icon of check mark in a circle">
            <a:extLst>
              <a:ext uri="{FF2B5EF4-FFF2-40B4-BE49-F238E27FC236}">
                <a16:creationId xmlns:a16="http://schemas.microsoft.com/office/drawing/2014/main" id="{7D719AAF-4E2A-9721-5905-5F57487B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44" y="2191007"/>
            <a:ext cx="640080" cy="640080"/>
          </a:xfrm>
          <a:prstGeom prst="rect">
            <a:avLst/>
          </a:prstGeom>
        </p:spPr>
      </p:pic>
      <p:pic>
        <p:nvPicPr>
          <p:cNvPr id="21" name="Picture 20" descr="Icon of screen with gear">
            <a:extLst>
              <a:ext uri="{FF2B5EF4-FFF2-40B4-BE49-F238E27FC236}">
                <a16:creationId xmlns:a16="http://schemas.microsoft.com/office/drawing/2014/main" id="{1B7674F9-0DFD-C124-FEDF-4D1C5B01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20" y="3044974"/>
            <a:ext cx="639013" cy="640080"/>
          </a:xfrm>
          <a:prstGeom prst="rect">
            <a:avLst/>
          </a:prstGeom>
        </p:spPr>
      </p:pic>
      <p:grpSp>
        <p:nvGrpSpPr>
          <p:cNvPr id="22" name="Group 21" descr="Icon of square">
            <a:extLst>
              <a:ext uri="{FF2B5EF4-FFF2-40B4-BE49-F238E27FC236}">
                <a16:creationId xmlns:a16="http://schemas.microsoft.com/office/drawing/2014/main" id="{D6880A6D-B81B-3ED9-96CA-3116F72E4296}"/>
              </a:ext>
            </a:extLst>
          </p:cNvPr>
          <p:cNvGrpSpPr/>
          <p:nvPr/>
        </p:nvGrpSpPr>
        <p:grpSpPr>
          <a:xfrm>
            <a:off x="571098" y="4523002"/>
            <a:ext cx="640080" cy="640080"/>
            <a:chOff x="6390967" y="5071642"/>
            <a:chExt cx="780288" cy="7818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71B25BD-96ED-64E6-3C32-E292A908F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0967" y="5071642"/>
              <a:ext cx="780288" cy="781812"/>
            </a:xfrm>
            <a:prstGeom prst="rect">
              <a:avLst/>
            </a:prstGeom>
          </p:spPr>
        </p:pic>
        <p:pic>
          <p:nvPicPr>
            <p:cNvPr id="24" name="Picture 23" descr="Icon of square">
              <a:extLst>
                <a:ext uri="{FF2B5EF4-FFF2-40B4-BE49-F238E27FC236}">
                  <a16:creationId xmlns:a16="http://schemas.microsoft.com/office/drawing/2014/main" id="{ACD4E735-F0FE-528A-4591-EF894A53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7911" y="5259348"/>
              <a:ext cx="406400" cy="406400"/>
            </a:xfrm>
            <a:prstGeom prst="rect">
              <a:avLst/>
            </a:prstGeom>
          </p:spPr>
        </p:pic>
      </p:grpSp>
      <p:grpSp>
        <p:nvGrpSpPr>
          <p:cNvPr id="25" name="Group 24" descr="Icon of a shield with exclamation mark in the middle">
            <a:extLst>
              <a:ext uri="{FF2B5EF4-FFF2-40B4-BE49-F238E27FC236}">
                <a16:creationId xmlns:a16="http://schemas.microsoft.com/office/drawing/2014/main" id="{0F20DE0E-3BAF-4DBE-9420-F65D98FAD382}"/>
              </a:ext>
            </a:extLst>
          </p:cNvPr>
          <p:cNvGrpSpPr/>
          <p:nvPr/>
        </p:nvGrpSpPr>
        <p:grpSpPr>
          <a:xfrm>
            <a:off x="568465" y="6030884"/>
            <a:ext cx="640080" cy="640080"/>
            <a:chOff x="10519259" y="1017831"/>
            <a:chExt cx="780288" cy="78181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1EBBB1B-258F-8CB1-01B9-7CAB91A8A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19259" y="1017831"/>
              <a:ext cx="780288" cy="781812"/>
            </a:xfrm>
            <a:prstGeom prst="rect">
              <a:avLst/>
            </a:prstGeom>
          </p:spPr>
        </p:pic>
        <p:pic>
          <p:nvPicPr>
            <p:cNvPr id="27" name="Picture 26" descr="Icon of a shield with exclamation mark in the middle">
              <a:extLst>
                <a:ext uri="{FF2B5EF4-FFF2-40B4-BE49-F238E27FC236}">
                  <a16:creationId xmlns:a16="http://schemas.microsoft.com/office/drawing/2014/main" id="{DB8616B5-D9E0-0A63-5E52-3E4ACA767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06203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14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12597"/>
            <a:ext cx="9215642" cy="369332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514350" algn="l"/>
              </a:tabLst>
            </a:pPr>
            <a:r>
              <a:rPr lang="en-US" sz="2400" spc="-40" dirty="0"/>
              <a:t>Module 3: Plan your Windows client subscription activation strategy</a:t>
            </a:r>
          </a:p>
        </p:txBody>
      </p:sp>
      <p:pic>
        <p:nvPicPr>
          <p:cNvPr id="5" name="Picture 4" descr="Icon of three rectangles with a check mark at each end">
            <a:extLst>
              <a:ext uri="{FF2B5EF4-FFF2-40B4-BE49-F238E27FC236}">
                <a16:creationId xmlns:a16="http://schemas.microsoft.com/office/drawing/2014/main" id="{E86F0633-E93A-4392-AB8C-106CDD16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346" y="3040036"/>
            <a:ext cx="914452" cy="9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48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10920" y="417242"/>
            <a:ext cx="6257941" cy="439465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pic>
        <p:nvPicPr>
          <p:cNvPr id="6" name="Picture 5" descr="Icon of laptop and cell phone">
            <a:extLst>
              <a:ext uri="{FF2B5EF4-FFF2-40B4-BE49-F238E27FC236}">
                <a16:creationId xmlns:a16="http://schemas.microsoft.com/office/drawing/2014/main" id="{27C7776E-7903-4DA4-B960-64A56808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8" y="4361839"/>
            <a:ext cx="640080" cy="64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50C5C-B082-446F-9B21-A2DA2EFD4D3C}"/>
              </a:ext>
            </a:extLst>
          </p:cNvPr>
          <p:cNvSpPr txBox="1"/>
          <p:nvPr/>
        </p:nvSpPr>
        <p:spPr>
          <a:xfrm>
            <a:off x="1771650" y="5125633"/>
            <a:ext cx="489721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US" dirty="0"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E4E9B6-FF97-415E-9074-AE3F64EA1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1650" y="4294468"/>
            <a:ext cx="48972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 of screen with gear">
            <a:extLst>
              <a:ext uri="{FF2B5EF4-FFF2-40B4-BE49-F238E27FC236}">
                <a16:creationId xmlns:a16="http://schemas.microsoft.com/office/drawing/2014/main" id="{5929AB4F-C3C9-46A3-90A4-EC8AB1709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20" y="2657697"/>
            <a:ext cx="639013" cy="640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FAF6D-9156-4478-BA80-E8F14D6295FF}"/>
              </a:ext>
            </a:extLst>
          </p:cNvPr>
          <p:cNvSpPr txBox="1"/>
          <p:nvPr/>
        </p:nvSpPr>
        <p:spPr>
          <a:xfrm>
            <a:off x="1771650" y="6318297"/>
            <a:ext cx="489721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D3B9F-8224-43C9-99B4-939CFB523331}"/>
              </a:ext>
            </a:extLst>
          </p:cNvPr>
          <p:cNvSpPr txBox="1"/>
          <p:nvPr/>
        </p:nvSpPr>
        <p:spPr>
          <a:xfrm>
            <a:off x="410920" y="1040267"/>
            <a:ext cx="6447080" cy="15081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951304">
              <a:spcBef>
                <a:spcPts val="600"/>
              </a:spcBef>
              <a:buSzPct val="90000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This module introduces Subscription Activation, which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enables an automatic, online upgrade from Windows 10/11 Professional to Windows 10/11 Enterprise</a:t>
            </a:r>
          </a:p>
          <a:p>
            <a:endParaRPr lang="en-US" sz="800" dirty="0">
              <a:solidFill>
                <a:schemeClr val="accent1"/>
              </a:solidFill>
              <a:latin typeface="+mj-lt"/>
            </a:endParaRPr>
          </a:p>
          <a:p>
            <a:endParaRPr lang="en-US" sz="1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This module examines: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E1F3C-5DA4-E237-6C4B-F9397161B26E}"/>
              </a:ext>
            </a:extLst>
          </p:cNvPr>
          <p:cNvSpPr txBox="1"/>
          <p:nvPr/>
        </p:nvSpPr>
        <p:spPr>
          <a:xfrm>
            <a:off x="1773442" y="2686753"/>
            <a:ext cx="483235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he benefits and advantages of Windows 10/11 Enterprise Subscription Activation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33F740-7AB9-7A70-83C7-EAE843E79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1650" y="3405414"/>
            <a:ext cx="48972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0C7571-0FF1-3AEA-9CB1-AE0618063E49}"/>
              </a:ext>
            </a:extLst>
          </p:cNvPr>
          <p:cNvSpPr txBox="1"/>
          <p:nvPr/>
        </p:nvSpPr>
        <p:spPr>
          <a:xfrm>
            <a:off x="1777018" y="3583223"/>
            <a:ext cx="483235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hy Azure AD is used for upgrading devices to Windows 10/11 Enterprise and for activation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41D39-2638-3A62-1819-F6AF49FBF58F}"/>
              </a:ext>
            </a:extLst>
          </p:cNvPr>
          <p:cNvSpPr txBox="1"/>
          <p:nvPr/>
        </p:nvSpPr>
        <p:spPr>
          <a:xfrm>
            <a:off x="1777018" y="4390055"/>
            <a:ext cx="483235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ow to design a Windows 10/11 Subscription Activation strategy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438A-A525-5A70-8597-35E6D7DC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3441" y="5092332"/>
            <a:ext cx="48972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278CBD-707B-CE6B-45B5-60ED4B0377FF}"/>
              </a:ext>
            </a:extLst>
          </p:cNvPr>
          <p:cNvSpPr txBox="1"/>
          <p:nvPr/>
        </p:nvSpPr>
        <p:spPr>
          <a:xfrm>
            <a:off x="1777020" y="5241252"/>
            <a:ext cx="483235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000000"/>
                </a:solidFill>
                <a:effectLst/>
              </a:rPr>
              <a:t>How to configure Virtual Desktop Access (VDA) for automatic subscription activation on virtual machines</a:t>
            </a:r>
            <a:endParaRPr lang="en-US" dirty="0"/>
          </a:p>
        </p:txBody>
      </p:sp>
      <p:grpSp>
        <p:nvGrpSpPr>
          <p:cNvPr id="30" name="Group 29" descr="Icon of a person enclosed in four frames">
            <a:extLst>
              <a:ext uri="{FF2B5EF4-FFF2-40B4-BE49-F238E27FC236}">
                <a16:creationId xmlns:a16="http://schemas.microsoft.com/office/drawing/2014/main" id="{4E1D7B25-5992-2713-55BE-A65D91FE647F}"/>
              </a:ext>
            </a:extLst>
          </p:cNvPr>
          <p:cNvGrpSpPr/>
          <p:nvPr/>
        </p:nvGrpSpPr>
        <p:grpSpPr>
          <a:xfrm>
            <a:off x="575744" y="3612662"/>
            <a:ext cx="640080" cy="640080"/>
            <a:chOff x="7761835" y="2031284"/>
            <a:chExt cx="780288" cy="78181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7B78EEA-36AA-AE83-2621-AFD912133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1835" y="2031284"/>
              <a:ext cx="780288" cy="781812"/>
            </a:xfrm>
            <a:prstGeom prst="rect">
              <a:avLst/>
            </a:prstGeom>
          </p:spPr>
        </p:pic>
        <p:pic>
          <p:nvPicPr>
            <p:cNvPr id="32" name="Picture 31" descr="Icon of a person enclosed in four frames">
              <a:extLst>
                <a:ext uri="{FF2B5EF4-FFF2-40B4-BE49-F238E27FC236}">
                  <a16:creationId xmlns:a16="http://schemas.microsoft.com/office/drawing/2014/main" id="{6B00E02B-AA45-E38F-CB4F-BDAE1FED4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69099" y="2239310"/>
              <a:ext cx="365760" cy="36576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3A0F36-F7AD-DF53-CD0E-E82FB87B0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3442" y="6264911"/>
            <a:ext cx="48972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6D90CB-36B6-F7AA-D1DB-DAB7A51F6AB8}"/>
              </a:ext>
            </a:extLst>
          </p:cNvPr>
          <p:cNvSpPr txBox="1"/>
          <p:nvPr/>
        </p:nvSpPr>
        <p:spPr>
          <a:xfrm>
            <a:off x="1778807" y="6371254"/>
            <a:ext cx="483235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ow to deploy Windows 10/11 Enterprise licenses</a:t>
            </a:r>
            <a:endParaRPr lang="en-US" dirty="0"/>
          </a:p>
        </p:txBody>
      </p:sp>
      <p:grpSp>
        <p:nvGrpSpPr>
          <p:cNvPr id="18" name="Group 17" descr="Icon of screen with a chart with an arrow pointing to a cloud">
            <a:extLst>
              <a:ext uri="{FF2B5EF4-FFF2-40B4-BE49-F238E27FC236}">
                <a16:creationId xmlns:a16="http://schemas.microsoft.com/office/drawing/2014/main" id="{236527D9-9500-B0BD-A8F9-0FFAC7C2B96D}"/>
              </a:ext>
            </a:extLst>
          </p:cNvPr>
          <p:cNvGrpSpPr/>
          <p:nvPr/>
        </p:nvGrpSpPr>
        <p:grpSpPr>
          <a:xfrm>
            <a:off x="571094" y="5359872"/>
            <a:ext cx="640080" cy="640080"/>
            <a:chOff x="6382831" y="4058190"/>
            <a:chExt cx="780288" cy="7818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613B26-496E-D6C5-84BE-AD1A2E4D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2831" y="4058190"/>
              <a:ext cx="780288" cy="781812"/>
            </a:xfrm>
            <a:prstGeom prst="rect">
              <a:avLst/>
            </a:prstGeom>
          </p:spPr>
        </p:pic>
        <p:pic>
          <p:nvPicPr>
            <p:cNvPr id="22" name="Picture 21" descr="Icon of screen with a chart with an arrow pointing to a cloud">
              <a:extLst>
                <a:ext uri="{FF2B5EF4-FFF2-40B4-BE49-F238E27FC236}">
                  <a16:creationId xmlns:a16="http://schemas.microsoft.com/office/drawing/2014/main" id="{116A5A5F-A774-B6B3-EE9E-EB7C74F9C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9775" y="4245896"/>
              <a:ext cx="406400" cy="406400"/>
            </a:xfrm>
            <a:prstGeom prst="rect">
              <a:avLst/>
            </a:prstGeom>
          </p:spPr>
        </p:pic>
      </p:grpSp>
      <p:grpSp>
        <p:nvGrpSpPr>
          <p:cNvPr id="39" name="Group 38" descr="Icon of a monitor, cell phone, and tablet with a check mark on top">
            <a:extLst>
              <a:ext uri="{FF2B5EF4-FFF2-40B4-BE49-F238E27FC236}">
                <a16:creationId xmlns:a16="http://schemas.microsoft.com/office/drawing/2014/main" id="{E4A7BF24-924E-BBFF-379C-5D115C132C80}"/>
              </a:ext>
            </a:extLst>
          </p:cNvPr>
          <p:cNvGrpSpPr/>
          <p:nvPr/>
        </p:nvGrpSpPr>
        <p:grpSpPr>
          <a:xfrm>
            <a:off x="568627" y="6276509"/>
            <a:ext cx="640080" cy="640080"/>
            <a:chOff x="853095" y="5071642"/>
            <a:chExt cx="780288" cy="78181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B1B47A2-056E-2941-0F81-0ED30C85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095" y="5071642"/>
              <a:ext cx="780288" cy="781812"/>
            </a:xfrm>
            <a:prstGeom prst="rect">
              <a:avLst/>
            </a:prstGeom>
          </p:spPr>
        </p:pic>
        <p:pic>
          <p:nvPicPr>
            <p:cNvPr id="41" name="Picture 40" descr="Icon of a monitor, cell phone, and tablet with a check mark on top">
              <a:extLst>
                <a:ext uri="{FF2B5EF4-FFF2-40B4-BE49-F238E27FC236}">
                  <a16:creationId xmlns:a16="http://schemas.microsoft.com/office/drawing/2014/main" id="{5A66662D-B009-F854-F8B0-F1617AB4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0039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3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861774"/>
          </a:xfrm>
        </p:spPr>
        <p:txBody>
          <a:bodyPr/>
          <a:lstStyle/>
          <a:p>
            <a:r>
              <a:rPr lang="en-US" dirty="0"/>
              <a:t>Explore Windows 10/11 Enterprise E3 availability through the Cloud Service Provider channel</a:t>
            </a:r>
          </a:p>
        </p:txBody>
      </p:sp>
      <p:pic>
        <p:nvPicPr>
          <p:cNvPr id="3" name="Picture 2" descr="Icon of check mark in a circle">
            <a:extLst>
              <a:ext uri="{FF2B5EF4-FFF2-40B4-BE49-F238E27FC236}">
                <a16:creationId xmlns:a16="http://schemas.microsoft.com/office/drawing/2014/main" id="{7AE00D16-BCA7-4716-AF1A-9E9B11CE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58" y="1515169"/>
            <a:ext cx="822960" cy="822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6D2B18-47A0-4E23-B7F0-FFDEB291F5E2}"/>
              </a:ext>
            </a:extLst>
          </p:cNvPr>
          <p:cNvSpPr txBox="1"/>
          <p:nvPr/>
        </p:nvSpPr>
        <p:spPr>
          <a:xfrm>
            <a:off x="1912606" y="1592262"/>
            <a:ext cx="9926923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000" dirty="0"/>
              <a:t>Windows 10/11 Enterprise E3 in CSP delivers, by subscription, exclusive features reserved for Windows 10 or Windows 11 Enterprise editions.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729BBF-DD26-4899-87A2-48898E26F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12606" y="2339009"/>
            <a:ext cx="9928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 of line chart">
            <a:extLst>
              <a:ext uri="{FF2B5EF4-FFF2-40B4-BE49-F238E27FC236}">
                <a16:creationId xmlns:a16="http://schemas.microsoft.com/office/drawing/2014/main" id="{CF47CFDD-F451-4D8D-A39F-512792C6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58" y="2760661"/>
            <a:ext cx="822960" cy="822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C232F3-830E-45AA-B487-6099F399EF63}"/>
              </a:ext>
            </a:extLst>
          </p:cNvPr>
          <p:cNvSpPr txBox="1"/>
          <p:nvPr/>
        </p:nvSpPr>
        <p:spPr>
          <a:xfrm>
            <a:off x="1912606" y="2470203"/>
            <a:ext cx="9926923" cy="132343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To take advantage of this offering, an organization must satisfy the following requirements:</a:t>
            </a:r>
          </a:p>
          <a:p>
            <a:pPr>
              <a:spcAft>
                <a:spcPts val="600"/>
              </a:spcAft>
            </a:pPr>
            <a:r>
              <a:rPr lang="en-US" dirty="0"/>
              <a:t>Devices must include Windows 10 Pro, version 1607 or later, or Windows 11</a:t>
            </a:r>
          </a:p>
          <a:p>
            <a:pPr>
              <a:spcAft>
                <a:spcPts val="600"/>
              </a:spcAft>
            </a:pPr>
            <a:r>
              <a:rPr lang="en-US" dirty="0"/>
              <a:t>Use Azure Active Directory (Azure AD) for identity management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49EFDF-107D-44DF-8F61-EA6CF438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12606" y="3924836"/>
            <a:ext cx="99283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 of two rectangles with cross on the bottom right">
            <a:extLst>
              <a:ext uri="{FF2B5EF4-FFF2-40B4-BE49-F238E27FC236}">
                <a16:creationId xmlns:a16="http://schemas.microsoft.com/office/drawing/2014/main" id="{EB5590BD-F570-4509-A060-82EFE0280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58" y="4056028"/>
            <a:ext cx="822960" cy="8229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ADCCFA-C96E-4CFF-B146-F8F85C4678DB}"/>
              </a:ext>
            </a:extLst>
          </p:cNvPr>
          <p:cNvSpPr txBox="1"/>
          <p:nvPr/>
        </p:nvSpPr>
        <p:spPr>
          <a:xfrm>
            <a:off x="1912606" y="4056028"/>
            <a:ext cx="9926923" cy="243143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With Windows 10/11 Enterprise E3 you get the following benefits:</a:t>
            </a:r>
          </a:p>
          <a:p>
            <a:pPr>
              <a:spcAft>
                <a:spcPts val="600"/>
              </a:spcAft>
            </a:pPr>
            <a:r>
              <a:rPr lang="en-US" dirty="0"/>
              <a:t>Windows 10/11 Enterprise edition</a:t>
            </a:r>
          </a:p>
          <a:p>
            <a:pPr>
              <a:spcAft>
                <a:spcPts val="600"/>
              </a:spcAft>
            </a:pPr>
            <a:r>
              <a:rPr lang="en-US" dirty="0"/>
              <a:t>Support from one to hundreds of users</a:t>
            </a:r>
          </a:p>
          <a:p>
            <a:pPr>
              <a:spcAft>
                <a:spcPts val="600"/>
              </a:spcAft>
            </a:pPr>
            <a:r>
              <a:rPr lang="en-US" dirty="0"/>
              <a:t>Deploy on up to five devices</a:t>
            </a:r>
          </a:p>
          <a:p>
            <a:pPr>
              <a:spcAft>
                <a:spcPts val="600"/>
              </a:spcAft>
            </a:pPr>
            <a:r>
              <a:rPr lang="en-US" dirty="0"/>
              <a:t>Roll back to Windows 10/11 Pro at any time</a:t>
            </a:r>
          </a:p>
          <a:p>
            <a:pPr>
              <a:spcAft>
                <a:spcPts val="600"/>
              </a:spcAft>
            </a:pPr>
            <a:r>
              <a:rPr lang="en-US" dirty="0"/>
              <a:t>Monthly, per-user pricing model</a:t>
            </a:r>
          </a:p>
          <a:p>
            <a:pPr>
              <a:spcAft>
                <a:spcPts val="600"/>
              </a:spcAft>
            </a:pPr>
            <a:r>
              <a:rPr lang="en-US" dirty="0"/>
              <a:t>Move licenses between users</a:t>
            </a:r>
          </a:p>
        </p:txBody>
      </p:sp>
    </p:spTree>
    <p:extLst>
      <p:ext uri="{BB962C8B-B14F-4D97-AF65-F5344CB8AC3E}">
        <p14:creationId xmlns:p14="http://schemas.microsoft.com/office/powerpoint/2010/main" val="17489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861774"/>
          </a:xfrm>
        </p:spPr>
        <p:txBody>
          <a:bodyPr/>
          <a:lstStyle/>
          <a:p>
            <a:r>
              <a:rPr lang="en-US" dirty="0"/>
              <a:t>Configure Virtual Desktop Access for automatic subscription activation on virtual machines</a:t>
            </a:r>
          </a:p>
        </p:txBody>
      </p:sp>
      <p:pic>
        <p:nvPicPr>
          <p:cNvPr id="3" name="Picture 2" descr="Icon of upward arrow with two vertical lines ">
            <a:extLst>
              <a:ext uri="{FF2B5EF4-FFF2-40B4-BE49-F238E27FC236}">
                <a16:creationId xmlns:a16="http://schemas.microsoft.com/office/drawing/2014/main" id="{86413CC9-CB47-4AA4-AEDC-C157340E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44" y="1788547"/>
            <a:ext cx="822960" cy="822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C962E-BED6-40D1-A41A-B18E1365C9B7}"/>
              </a:ext>
            </a:extLst>
          </p:cNvPr>
          <p:cNvSpPr txBox="1"/>
          <p:nvPr/>
        </p:nvSpPr>
        <p:spPr>
          <a:xfrm>
            <a:off x="1988818" y="3055306"/>
            <a:ext cx="9850722" cy="9694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Subscription Activation feature is available for qualifying devices running Windows 10 or Windows 11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Subscription Activation can’t be used to upgrade from Windows 10 to Windows 11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3D9FE6-7040-4723-847B-6E53BF04B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88818" y="4324113"/>
            <a:ext cx="98521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 of screen with gear">
            <a:extLst>
              <a:ext uri="{FF2B5EF4-FFF2-40B4-BE49-F238E27FC236}">
                <a16:creationId xmlns:a16="http://schemas.microsoft.com/office/drawing/2014/main" id="{767F2F92-08EA-4270-88DF-56300C2D3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19" y="3186821"/>
            <a:ext cx="822960" cy="822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213AF8-009C-46DE-A115-4C3B6BDB8E3E}"/>
              </a:ext>
            </a:extLst>
          </p:cNvPr>
          <p:cNvSpPr txBox="1"/>
          <p:nvPr/>
        </p:nvSpPr>
        <p:spPr>
          <a:xfrm>
            <a:off x="1987402" y="4578864"/>
            <a:ext cx="9850722" cy="190821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+mj-lt"/>
              </a:rPr>
              <a:t>Virtual machines that you want to configure VDA for automatic subscription activation must meet the following prerequisites:</a:t>
            </a:r>
          </a:p>
          <a:p>
            <a:pPr>
              <a:spcAft>
                <a:spcPts val="1200"/>
              </a:spcAft>
            </a:pPr>
            <a:r>
              <a:rPr lang="en-US" dirty="0"/>
              <a:t>VMs must be running either Windows 10 Pro, version 1703 or later, or Windows 11</a:t>
            </a:r>
          </a:p>
          <a:p>
            <a:pPr>
              <a:spcAft>
                <a:spcPts val="1200"/>
              </a:spcAft>
            </a:pPr>
            <a:r>
              <a:rPr lang="en-US" dirty="0"/>
              <a:t>VMs must be either Active Directory-joined or Azure AD-joined.</a:t>
            </a:r>
          </a:p>
          <a:p>
            <a:pPr>
              <a:spcAft>
                <a:spcPts val="1200"/>
              </a:spcAft>
            </a:pPr>
            <a:r>
              <a:rPr lang="en-US" dirty="0"/>
              <a:t>VMs must be hosted by a Qualified Multitenant </a:t>
            </a:r>
            <a:r>
              <a:rPr lang="en-US" dirty="0" err="1"/>
              <a:t>Hoster</a:t>
            </a:r>
            <a:r>
              <a:rPr lang="en-US" dirty="0"/>
              <a:t> (QMTH), such as Microsoft Azure.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755743-E6BF-CFB7-9CA8-4B3046C9B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90608" y="2873616"/>
            <a:ext cx="98521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125E38-32DF-A0F7-A591-3A59FAC8007F}"/>
              </a:ext>
            </a:extLst>
          </p:cNvPr>
          <p:cNvSpPr txBox="1"/>
          <p:nvPr/>
        </p:nvSpPr>
        <p:spPr>
          <a:xfrm>
            <a:off x="1990609" y="1669353"/>
            <a:ext cx="9850722" cy="9951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Windows VDA is a device or user-based licensing mechanism for managing access to virtual desktops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It enables organizations to deploy Windows 10/11 Enterprise with no keys and no reboots</a:t>
            </a:r>
            <a:endParaRPr lang="en-US" dirty="0"/>
          </a:p>
        </p:txBody>
      </p:sp>
      <p:grpSp>
        <p:nvGrpSpPr>
          <p:cNvPr id="2" name="Group 1" descr="Icon of a monitor, cell phone and a tablet with downward pointing arrow">
            <a:extLst>
              <a:ext uri="{FF2B5EF4-FFF2-40B4-BE49-F238E27FC236}">
                <a16:creationId xmlns:a16="http://schemas.microsoft.com/office/drawing/2014/main" id="{F3BFC6F8-A8D9-AC47-3368-36D9EDD49627}"/>
              </a:ext>
            </a:extLst>
          </p:cNvPr>
          <p:cNvGrpSpPr/>
          <p:nvPr/>
        </p:nvGrpSpPr>
        <p:grpSpPr>
          <a:xfrm>
            <a:off x="575744" y="4996338"/>
            <a:ext cx="822960" cy="822960"/>
            <a:chOff x="7760120" y="5071642"/>
            <a:chExt cx="780288" cy="7818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B5E764-FDFB-02AA-3706-3784F67F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0120" y="5071642"/>
              <a:ext cx="780288" cy="781812"/>
            </a:xfrm>
            <a:prstGeom prst="rect">
              <a:avLst/>
            </a:prstGeom>
          </p:spPr>
        </p:pic>
        <p:pic>
          <p:nvPicPr>
            <p:cNvPr id="8" name="Picture 7" descr="Icon of a monitor, cell phone and a tablet with downward pointing arrow">
              <a:extLst>
                <a:ext uri="{FF2B5EF4-FFF2-40B4-BE49-F238E27FC236}">
                  <a16:creationId xmlns:a16="http://schemas.microsoft.com/office/drawing/2014/main" id="{C35EF68C-0F69-AEF4-A8AE-CB0F0661B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7064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47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Windows Enterprise licenses</a:t>
            </a:r>
          </a:p>
        </p:txBody>
      </p:sp>
      <p:pic>
        <p:nvPicPr>
          <p:cNvPr id="3" name="Picture 2" descr="Icon of a web page showing a profile of a person with an arrow pointing right">
            <a:extLst>
              <a:ext uri="{FF2B5EF4-FFF2-40B4-BE49-F238E27FC236}">
                <a16:creationId xmlns:a16="http://schemas.microsoft.com/office/drawing/2014/main" id="{765CDABD-4E63-4AD5-B5EA-5A6E4E0CB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24" y="325790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88247-6BD9-475D-98AF-8A1479F5889E}"/>
              </a:ext>
            </a:extLst>
          </p:cNvPr>
          <p:cNvSpPr txBox="1"/>
          <p:nvPr/>
        </p:nvSpPr>
        <p:spPr>
          <a:xfrm>
            <a:off x="1950712" y="3105751"/>
            <a:ext cx="9888823" cy="10156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Organizations can deploy Windows 10/11 Enterprise licenses with either:</a:t>
            </a:r>
          </a:p>
          <a:p>
            <a:pPr algn="l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Windows 10/11 Enterprise Subscription Activation</a:t>
            </a:r>
          </a:p>
          <a:p>
            <a:pPr algn="l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Windows 10/11 Enterprise E3 in CSP and Azure Active Directory (Azure AD)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843DD-0BFF-4022-ACD3-12C0E5A3E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50712" y="4386208"/>
            <a:ext cx="989024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 of three rectangles with a check mark at each end">
            <a:extLst>
              <a:ext uri="{FF2B5EF4-FFF2-40B4-BE49-F238E27FC236}">
                <a16:creationId xmlns:a16="http://schemas.microsoft.com/office/drawing/2014/main" id="{2F75459F-2DE5-4BD7-BA04-19C707D6F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24" y="496337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92AEC4-E02C-48EB-8C74-EA2BDC36FEB8}"/>
              </a:ext>
            </a:extLst>
          </p:cNvPr>
          <p:cNvSpPr txBox="1"/>
          <p:nvPr/>
        </p:nvSpPr>
        <p:spPr>
          <a:xfrm>
            <a:off x="1950712" y="4637555"/>
            <a:ext cx="10020571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Organizations can assign Windows 10/11 Enterprise licenses in different ways:</a:t>
            </a:r>
          </a:p>
          <a:p>
            <a:pPr>
              <a:spcAft>
                <a:spcPts val="600"/>
              </a:spcAft>
            </a:pPr>
            <a:r>
              <a:rPr lang="en-US" dirty="0"/>
              <a:t>By using license assignment in the Azure portal</a:t>
            </a:r>
          </a:p>
          <a:p>
            <a:pPr>
              <a:spcAft>
                <a:spcPts val="600"/>
              </a:spcAft>
            </a:pPr>
            <a:r>
              <a:rPr lang="en-US" dirty="0"/>
              <a:t>By using license assignment in the Microsoft 365 Admin Center</a:t>
            </a:r>
          </a:p>
          <a:p>
            <a:pPr>
              <a:spcAft>
                <a:spcPts val="600"/>
              </a:spcAft>
            </a:pPr>
            <a:r>
              <a:rPr lang="en-US" dirty="0"/>
              <a:t>By uploading a spreadsheet</a:t>
            </a:r>
          </a:p>
          <a:p>
            <a:pPr>
              <a:spcAft>
                <a:spcPts val="600"/>
              </a:spcAft>
            </a:pPr>
            <a:r>
              <a:rPr lang="en-US" dirty="0"/>
              <a:t>By using a PowerShell script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D58301-D9ED-AAFE-F77F-AFE2D9CE6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55968" y="2835937"/>
            <a:ext cx="989024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C480F4-3216-F07F-E50B-292E69363581}"/>
              </a:ext>
            </a:extLst>
          </p:cNvPr>
          <p:cNvSpPr txBox="1"/>
          <p:nvPr/>
        </p:nvSpPr>
        <p:spPr>
          <a:xfrm>
            <a:off x="2016585" y="1240685"/>
            <a:ext cx="9888823" cy="13696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Organizations can obtain Windows 10/11 Enterprise licenses in the following ways:</a:t>
            </a:r>
          </a:p>
          <a:p>
            <a:pPr>
              <a:spcAft>
                <a:spcPts val="600"/>
              </a:spcAft>
            </a:pPr>
            <a:r>
              <a:rPr lang="en-US" i="0" dirty="0">
                <a:solidFill>
                  <a:srgbClr val="000000"/>
                </a:solidFill>
                <a:effectLst/>
              </a:rPr>
              <a:t>Firmware-embedded activation key</a:t>
            </a:r>
          </a:p>
          <a:p>
            <a:pPr>
              <a:spcAft>
                <a:spcPts val="600"/>
              </a:spcAft>
            </a:pPr>
            <a:r>
              <a:rPr lang="en-US" i="0" dirty="0">
                <a:solidFill>
                  <a:srgbClr val="000000"/>
                </a:solidFill>
                <a:effectLst/>
              </a:rPr>
              <a:t>Enabling Subscription Activation with an existing Enterprise Agreement (EA)</a:t>
            </a:r>
          </a:p>
          <a:p>
            <a:pPr>
              <a:spcAft>
                <a:spcPts val="600"/>
              </a:spcAft>
            </a:pPr>
            <a:r>
              <a:rPr lang="en-US" i="0" dirty="0">
                <a:solidFill>
                  <a:srgbClr val="000000"/>
                </a:solidFill>
                <a:effectLst/>
              </a:rPr>
              <a:t>Enabling Subscription Activation without an existing EA</a:t>
            </a:r>
          </a:p>
        </p:txBody>
      </p:sp>
      <p:grpSp>
        <p:nvGrpSpPr>
          <p:cNvPr id="9" name="Group 8" descr="Icon of screen with gear">
            <a:extLst>
              <a:ext uri="{FF2B5EF4-FFF2-40B4-BE49-F238E27FC236}">
                <a16:creationId xmlns:a16="http://schemas.microsoft.com/office/drawing/2014/main" id="{84F3CFBF-95FD-3E64-B874-BE7A4B05A14B}"/>
              </a:ext>
            </a:extLst>
          </p:cNvPr>
          <p:cNvGrpSpPr/>
          <p:nvPr/>
        </p:nvGrpSpPr>
        <p:grpSpPr>
          <a:xfrm>
            <a:off x="581862" y="1491165"/>
            <a:ext cx="914400" cy="914400"/>
            <a:chOff x="9134167" y="1017831"/>
            <a:chExt cx="780288" cy="7818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47F075-ECDF-3F14-5B64-4F753C42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4167" y="1017831"/>
              <a:ext cx="780288" cy="781812"/>
            </a:xfrm>
            <a:prstGeom prst="rect">
              <a:avLst/>
            </a:prstGeom>
          </p:spPr>
        </p:pic>
        <p:pic>
          <p:nvPicPr>
            <p:cNvPr id="12" name="Picture 11" descr="Icon of screen with gear">
              <a:extLst>
                <a:ext uri="{FF2B5EF4-FFF2-40B4-BE49-F238E27FC236}">
                  <a16:creationId xmlns:a16="http://schemas.microsoft.com/office/drawing/2014/main" id="{929629EC-550C-3A88-B652-DEF22F811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4974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67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066375"/>
            <a:ext cx="9029648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 dirty="0"/>
              <a:t>Module 1: Examine Windows client deployment scenarios</a:t>
            </a:r>
          </a:p>
        </p:txBody>
      </p:sp>
      <p:pic>
        <p:nvPicPr>
          <p:cNvPr id="5" name="Picture 4" descr="Icon of square">
            <a:extLst>
              <a:ext uri="{FF2B5EF4-FFF2-40B4-BE49-F238E27FC236}">
                <a16:creationId xmlns:a16="http://schemas.microsoft.com/office/drawing/2014/main" id="{C3A1D62C-9FFC-4A62-B268-9D12BC0E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906" y="2982374"/>
            <a:ext cx="1029774" cy="10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688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329396"/>
            <a:ext cx="11258488" cy="544003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400" dirty="0">
                <a:solidFill>
                  <a:srgbClr val="1A1A1A"/>
                </a:solidFill>
                <a:latin typeface="Segoe UI Semibold"/>
              </a:rPr>
              <a:t>In this module, you examined the following items:</a:t>
            </a:r>
            <a:endParaRPr lang="en-US" sz="28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46B09-3A8B-9FED-FB2C-F4E2F1DEB9EC}"/>
              </a:ext>
            </a:extLst>
          </p:cNvPr>
          <p:cNvSpPr txBox="1"/>
          <p:nvPr/>
        </p:nvSpPr>
        <p:spPr>
          <a:xfrm>
            <a:off x="1773442" y="2289225"/>
            <a:ext cx="890506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he benefits and advantages of Windows 10/11 Enterprise Subscription Activation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CBBEB-53F5-8407-42FB-56FE3C9C0F18}"/>
              </a:ext>
            </a:extLst>
          </p:cNvPr>
          <p:cNvSpPr txBox="1"/>
          <p:nvPr/>
        </p:nvSpPr>
        <p:spPr>
          <a:xfrm>
            <a:off x="1777018" y="3238247"/>
            <a:ext cx="975283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hy Azure AD is used for upgrading devices to Windows 10/11 Enterprise and for activation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4010-A39A-585B-2C1C-9FF99C64FA68}"/>
              </a:ext>
            </a:extLst>
          </p:cNvPr>
          <p:cNvSpPr txBox="1"/>
          <p:nvPr/>
        </p:nvSpPr>
        <p:spPr>
          <a:xfrm>
            <a:off x="1777018" y="4150183"/>
            <a:ext cx="846005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ow to design a Windows 10/11 Subscription Activation strategy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CA6A1-ED3C-8D3C-4F16-F5ED6685C8FA}"/>
              </a:ext>
            </a:extLst>
          </p:cNvPr>
          <p:cNvSpPr txBox="1"/>
          <p:nvPr/>
        </p:nvSpPr>
        <p:spPr>
          <a:xfrm>
            <a:off x="1777019" y="4959178"/>
            <a:ext cx="872281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000000"/>
                </a:solidFill>
                <a:effectLst/>
              </a:rPr>
              <a:t>How to configure Virtual Desktop Access (VDA) for automatic subscription activation on virtual machines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B298A-D6C0-D84E-4A34-514FEA774859}"/>
              </a:ext>
            </a:extLst>
          </p:cNvPr>
          <p:cNvSpPr txBox="1"/>
          <p:nvPr/>
        </p:nvSpPr>
        <p:spPr>
          <a:xfrm>
            <a:off x="1778807" y="5921173"/>
            <a:ext cx="58727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ow to deploy Windows 10/11 Enterprise licenses</a:t>
            </a:r>
            <a:endParaRPr lang="en-US" dirty="0"/>
          </a:p>
        </p:txBody>
      </p:sp>
      <p:pic>
        <p:nvPicPr>
          <p:cNvPr id="15" name="Picture 14" descr="Icon of screen with gear">
            <a:extLst>
              <a:ext uri="{FF2B5EF4-FFF2-40B4-BE49-F238E27FC236}">
                <a16:creationId xmlns:a16="http://schemas.microsoft.com/office/drawing/2014/main" id="{5C37DE0D-CC3A-C997-917B-3CDCB1364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0" y="2132184"/>
            <a:ext cx="639013" cy="640080"/>
          </a:xfrm>
          <a:prstGeom prst="rect">
            <a:avLst/>
          </a:prstGeom>
        </p:spPr>
      </p:pic>
      <p:grpSp>
        <p:nvGrpSpPr>
          <p:cNvPr id="16" name="Group 15" descr="Icon of a person enclosed in four frames">
            <a:extLst>
              <a:ext uri="{FF2B5EF4-FFF2-40B4-BE49-F238E27FC236}">
                <a16:creationId xmlns:a16="http://schemas.microsoft.com/office/drawing/2014/main" id="{7763EA66-88CE-60B3-3438-E002C65419A3}"/>
              </a:ext>
            </a:extLst>
          </p:cNvPr>
          <p:cNvGrpSpPr/>
          <p:nvPr/>
        </p:nvGrpSpPr>
        <p:grpSpPr>
          <a:xfrm>
            <a:off x="575744" y="3076637"/>
            <a:ext cx="640080" cy="640080"/>
            <a:chOff x="7761835" y="2031284"/>
            <a:chExt cx="780288" cy="7818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F0867B-7C6E-CEC2-F3E9-F910C5826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1835" y="2031284"/>
              <a:ext cx="780288" cy="781812"/>
            </a:xfrm>
            <a:prstGeom prst="rect">
              <a:avLst/>
            </a:prstGeom>
          </p:spPr>
        </p:pic>
        <p:pic>
          <p:nvPicPr>
            <p:cNvPr id="19" name="Picture 18" descr="Icon of a person enclosed in four frames">
              <a:extLst>
                <a:ext uri="{FF2B5EF4-FFF2-40B4-BE49-F238E27FC236}">
                  <a16:creationId xmlns:a16="http://schemas.microsoft.com/office/drawing/2014/main" id="{1D0E3E44-A509-8211-6AD9-33BE8EDA0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9099" y="2239310"/>
              <a:ext cx="365760" cy="365760"/>
            </a:xfrm>
            <a:prstGeom prst="rect">
              <a:avLst/>
            </a:prstGeom>
          </p:spPr>
        </p:pic>
      </p:grpSp>
      <p:pic>
        <p:nvPicPr>
          <p:cNvPr id="21" name="Picture 20" descr="Icon of laptop and cell phone">
            <a:extLst>
              <a:ext uri="{FF2B5EF4-FFF2-40B4-BE49-F238E27FC236}">
                <a16:creationId xmlns:a16="http://schemas.microsoft.com/office/drawing/2014/main" id="{DA218EFB-127F-79BE-1364-86CB84009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8" y="4004486"/>
            <a:ext cx="640080" cy="640080"/>
          </a:xfrm>
          <a:prstGeom prst="rect">
            <a:avLst/>
          </a:prstGeom>
        </p:spPr>
      </p:pic>
      <p:grpSp>
        <p:nvGrpSpPr>
          <p:cNvPr id="22" name="Group 21" descr="Icon of screen with a chart with an arrow pointing to a cloud">
            <a:extLst>
              <a:ext uri="{FF2B5EF4-FFF2-40B4-BE49-F238E27FC236}">
                <a16:creationId xmlns:a16="http://schemas.microsoft.com/office/drawing/2014/main" id="{89357775-16CC-3C45-1A53-DBFB2A116EC5}"/>
              </a:ext>
            </a:extLst>
          </p:cNvPr>
          <p:cNvGrpSpPr/>
          <p:nvPr/>
        </p:nvGrpSpPr>
        <p:grpSpPr>
          <a:xfrm>
            <a:off x="571094" y="4876397"/>
            <a:ext cx="640080" cy="640080"/>
            <a:chOff x="6382831" y="4058190"/>
            <a:chExt cx="780288" cy="7818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73FD8B9-FF4D-9C88-0BC0-D27089B59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2831" y="4058190"/>
              <a:ext cx="780288" cy="781812"/>
            </a:xfrm>
            <a:prstGeom prst="rect">
              <a:avLst/>
            </a:prstGeom>
          </p:spPr>
        </p:pic>
        <p:pic>
          <p:nvPicPr>
            <p:cNvPr id="24" name="Picture 23" descr="Icon of screen with a chart with an arrow pointing to a cloud">
              <a:extLst>
                <a:ext uri="{FF2B5EF4-FFF2-40B4-BE49-F238E27FC236}">
                  <a16:creationId xmlns:a16="http://schemas.microsoft.com/office/drawing/2014/main" id="{7AE46A89-164C-9145-4273-FC6D24332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9775" y="4245896"/>
              <a:ext cx="406400" cy="406400"/>
            </a:xfrm>
            <a:prstGeom prst="rect">
              <a:avLst/>
            </a:prstGeom>
          </p:spPr>
        </p:pic>
      </p:grpSp>
      <p:grpSp>
        <p:nvGrpSpPr>
          <p:cNvPr id="25" name="Group 24" descr="Icon of a monitor, cell phone, and tablet with a check mark on top">
            <a:extLst>
              <a:ext uri="{FF2B5EF4-FFF2-40B4-BE49-F238E27FC236}">
                <a16:creationId xmlns:a16="http://schemas.microsoft.com/office/drawing/2014/main" id="{76E18A60-E30B-8746-1AB5-E13AB136F316}"/>
              </a:ext>
            </a:extLst>
          </p:cNvPr>
          <p:cNvGrpSpPr/>
          <p:nvPr/>
        </p:nvGrpSpPr>
        <p:grpSpPr>
          <a:xfrm>
            <a:off x="571094" y="5809739"/>
            <a:ext cx="640080" cy="640080"/>
            <a:chOff x="853095" y="5071642"/>
            <a:chExt cx="780288" cy="78181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9E46B4-2701-A43C-2FC7-93270CC9D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095" y="5071642"/>
              <a:ext cx="780288" cy="781812"/>
            </a:xfrm>
            <a:prstGeom prst="rect">
              <a:avLst/>
            </a:prstGeom>
          </p:spPr>
        </p:pic>
        <p:pic>
          <p:nvPicPr>
            <p:cNvPr id="27" name="Picture 26" descr="Icon of a monitor, cell phone, and tablet with a check mark on top">
              <a:extLst>
                <a:ext uri="{FF2B5EF4-FFF2-40B4-BE49-F238E27FC236}">
                  <a16:creationId xmlns:a16="http://schemas.microsoft.com/office/drawing/2014/main" id="{E9BF9857-98C2-7FD4-86DE-98EEEEDA2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0039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44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12596"/>
            <a:ext cx="902964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0" dirty="0"/>
              <a:t>Module 4: Learning Path review</a:t>
            </a:r>
          </a:p>
        </p:txBody>
      </p:sp>
      <p:pic>
        <p:nvPicPr>
          <p:cNvPr id="6" name="Picture 5" descr="Icon of two rectangles with magnifying glass ">
            <a:extLst>
              <a:ext uri="{FF2B5EF4-FFF2-40B4-BE49-F238E27FC236}">
                <a16:creationId xmlns:a16="http://schemas.microsoft.com/office/drawing/2014/main" id="{DAA6B737-3FB1-41C0-A357-3824774E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354" y="3036226"/>
            <a:ext cx="922071" cy="9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0709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Learning Path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A2782F-F82C-476B-A11B-370D9207FB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950856" y="3053465"/>
            <a:ext cx="5888664" cy="2413480"/>
          </a:xfrm>
          <a:prstGeom prst="rect">
            <a:avLst/>
          </a:prstGeom>
          <a:noFill/>
          <a:ln w="6350"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What are your key takeaways from this learning path, and why?</a:t>
            </a:r>
          </a:p>
          <a:p>
            <a:pPr lvl="0" fontAlgn="base">
              <a:spcBef>
                <a:spcPts val="1800"/>
              </a:spcBef>
            </a:pPr>
            <a:r>
              <a:rPr lang="en-US" sz="2400" dirty="0"/>
              <a:t>What are the key features discussed in this learning path that you foresee implementing at your organization?</a:t>
            </a:r>
          </a:p>
        </p:txBody>
      </p:sp>
      <p:pic>
        <p:nvPicPr>
          <p:cNvPr id="2" name="Picture 1" descr="Icon of chat bubble">
            <a:extLst>
              <a:ext uri="{FF2B5EF4-FFF2-40B4-BE49-F238E27FC236}">
                <a16:creationId xmlns:a16="http://schemas.microsoft.com/office/drawing/2014/main" id="{B15CFC10-98AA-4A81-AA3A-84F974615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56" y="1954747"/>
            <a:ext cx="915924" cy="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6D85-8CBF-4770-8D62-45950D2B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6E6E6"/>
                </a:solidFill>
              </a:rPr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B5571-1726-4E04-9DBA-E4C25219C2DB}"/>
              </a:ext>
            </a:extLst>
          </p:cNvPr>
          <p:cNvSpPr txBox="1"/>
          <p:nvPr/>
        </p:nvSpPr>
        <p:spPr>
          <a:xfrm>
            <a:off x="600059" y="1516516"/>
            <a:ext cx="613094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This module explores the servicing model for Windows as a Service (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+mj-lt"/>
              </a:rPr>
              <a:t>WaaS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) and how to plan for it in an organization</a:t>
            </a: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This module examines:</a:t>
            </a:r>
            <a:endParaRPr lang="en-US" sz="20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1B465C-70DB-4053-BD51-88612E826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97380" y="4123866"/>
            <a:ext cx="471417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 of circular arrow">
            <a:extLst>
              <a:ext uri="{FF2B5EF4-FFF2-40B4-BE49-F238E27FC236}">
                <a16:creationId xmlns:a16="http://schemas.microsoft.com/office/drawing/2014/main" id="{85D9A668-F348-4561-8E55-4DB7A5C79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8" y="3342591"/>
            <a:ext cx="730370" cy="731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14A90D-B276-4D51-9509-E3C056BA0566}"/>
              </a:ext>
            </a:extLst>
          </p:cNvPr>
          <p:cNvSpPr txBox="1"/>
          <p:nvPr/>
        </p:nvSpPr>
        <p:spPr>
          <a:xfrm>
            <a:off x="1897380" y="4386087"/>
            <a:ext cx="48336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The modern deployment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D2CA5-3354-D30B-5D4E-41F50E9DCBDE}"/>
              </a:ext>
            </a:extLst>
          </p:cNvPr>
          <p:cNvSpPr txBox="1"/>
          <p:nvPr/>
        </p:nvSpPr>
        <p:spPr>
          <a:xfrm>
            <a:off x="1899170" y="3548781"/>
            <a:ext cx="48336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The Windows client deployment 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E3C9CC-A764-F068-D557-F512B66D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88414" y="4964759"/>
            <a:ext cx="471417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6E847C-2A3F-E335-5ED4-1A20A264B083}"/>
              </a:ext>
            </a:extLst>
          </p:cNvPr>
          <p:cNvSpPr txBox="1"/>
          <p:nvPr/>
        </p:nvSpPr>
        <p:spPr>
          <a:xfrm>
            <a:off x="1899170" y="5194704"/>
            <a:ext cx="48336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The dynamic deployment methods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83D163-B41E-6F25-C92E-6CBCA1086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90206" y="5741104"/>
            <a:ext cx="471417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AA6B4-DDC9-9C72-D109-DF86C2869842}"/>
              </a:ext>
            </a:extLst>
          </p:cNvPr>
          <p:cNvSpPr txBox="1"/>
          <p:nvPr/>
        </p:nvSpPr>
        <p:spPr>
          <a:xfrm>
            <a:off x="1902755" y="6005114"/>
            <a:ext cx="48336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The traditional deployment methods</a:t>
            </a:r>
          </a:p>
        </p:txBody>
      </p:sp>
      <p:grpSp>
        <p:nvGrpSpPr>
          <p:cNvPr id="20" name="Group 19" descr="Icon of briefcase">
            <a:extLst>
              <a:ext uri="{FF2B5EF4-FFF2-40B4-BE49-F238E27FC236}">
                <a16:creationId xmlns:a16="http://schemas.microsoft.com/office/drawing/2014/main" id="{D0061D30-A540-A666-5E3C-9143A2CDE124}"/>
              </a:ext>
            </a:extLst>
          </p:cNvPr>
          <p:cNvGrpSpPr/>
          <p:nvPr/>
        </p:nvGrpSpPr>
        <p:grpSpPr>
          <a:xfrm>
            <a:off x="579386" y="5817973"/>
            <a:ext cx="731520" cy="731520"/>
            <a:chOff x="869843" y="2031284"/>
            <a:chExt cx="780288" cy="78181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E2ACC14-6EF1-49E2-A271-49BA220F7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843" y="2031284"/>
              <a:ext cx="780288" cy="781812"/>
            </a:xfrm>
            <a:prstGeom prst="rect">
              <a:avLst/>
            </a:prstGeom>
          </p:spPr>
        </p:pic>
        <p:pic>
          <p:nvPicPr>
            <p:cNvPr id="22" name="Picture 21" descr="Icon of briefcase">
              <a:extLst>
                <a:ext uri="{FF2B5EF4-FFF2-40B4-BE49-F238E27FC236}">
                  <a16:creationId xmlns:a16="http://schemas.microsoft.com/office/drawing/2014/main" id="{E31D1429-2829-6DD8-1316-C86F38019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787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23" name="Group 22" descr="Icon of a sign post pointing left and right">
            <a:extLst>
              <a:ext uri="{FF2B5EF4-FFF2-40B4-BE49-F238E27FC236}">
                <a16:creationId xmlns:a16="http://schemas.microsoft.com/office/drawing/2014/main" id="{A1253F5E-5611-F896-F9C3-DEBB756A025B}"/>
              </a:ext>
            </a:extLst>
          </p:cNvPr>
          <p:cNvGrpSpPr/>
          <p:nvPr/>
        </p:nvGrpSpPr>
        <p:grpSpPr>
          <a:xfrm>
            <a:off x="568465" y="4994111"/>
            <a:ext cx="731520" cy="731520"/>
            <a:chOff x="10533391" y="4058190"/>
            <a:chExt cx="780288" cy="78181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DE0F926-C084-DEB9-B87A-ACCE5AB2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3391" y="4058190"/>
              <a:ext cx="780288" cy="781812"/>
            </a:xfrm>
            <a:prstGeom prst="rect">
              <a:avLst/>
            </a:prstGeom>
          </p:spPr>
        </p:pic>
        <p:pic>
          <p:nvPicPr>
            <p:cNvPr id="25" name="Picture 24" descr="Icon of a sign post pointing left and right">
              <a:extLst>
                <a:ext uri="{FF2B5EF4-FFF2-40B4-BE49-F238E27FC236}">
                  <a16:creationId xmlns:a16="http://schemas.microsoft.com/office/drawing/2014/main" id="{4E4285CF-398B-E177-2DCB-62699FCDF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20335" y="4245896"/>
              <a:ext cx="406400" cy="406400"/>
            </a:xfrm>
            <a:prstGeom prst="rect">
              <a:avLst/>
            </a:prstGeom>
          </p:spPr>
        </p:pic>
      </p:grpSp>
      <p:grpSp>
        <p:nvGrpSpPr>
          <p:cNvPr id="26" name="Group 25" descr="Icon of two clouds">
            <a:extLst>
              <a:ext uri="{FF2B5EF4-FFF2-40B4-BE49-F238E27FC236}">
                <a16:creationId xmlns:a16="http://schemas.microsoft.com/office/drawing/2014/main" id="{3A4DF04B-80A0-2EAF-6C42-0BC862C74B01}"/>
              </a:ext>
            </a:extLst>
          </p:cNvPr>
          <p:cNvGrpSpPr/>
          <p:nvPr/>
        </p:nvGrpSpPr>
        <p:grpSpPr>
          <a:xfrm>
            <a:off x="575747" y="4174297"/>
            <a:ext cx="731520" cy="731520"/>
            <a:chOff x="7760120" y="3044737"/>
            <a:chExt cx="780288" cy="78181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C43A00-53AC-0A11-A722-EEE5ACF0B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0120" y="3044737"/>
              <a:ext cx="780288" cy="781812"/>
            </a:xfrm>
            <a:prstGeom prst="rect">
              <a:avLst/>
            </a:prstGeom>
          </p:spPr>
        </p:pic>
        <p:pic>
          <p:nvPicPr>
            <p:cNvPr id="28" name="Picture 27" descr="Icon of two clouds">
              <a:extLst>
                <a:ext uri="{FF2B5EF4-FFF2-40B4-BE49-F238E27FC236}">
                  <a16:creationId xmlns:a16="http://schemas.microsoft.com/office/drawing/2014/main" id="{6910F9E9-06C2-7D16-2B33-2D945F8D2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47064" y="3232443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0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dirty="0"/>
              <a:t>Explore Windows as a Service</a:t>
            </a:r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2BACD-ED10-4808-B167-4AF7F534C8F5}"/>
              </a:ext>
            </a:extLst>
          </p:cNvPr>
          <p:cNvSpPr/>
          <p:nvPr/>
        </p:nvSpPr>
        <p:spPr>
          <a:xfrm>
            <a:off x="1869729" y="2087192"/>
            <a:ext cx="9966672" cy="13121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Traditional Windows servicing included several release types: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Major revisions (for example, the Windows 8.1, Windows 8, and Windows 7 operating systems)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Service packs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Monthly updates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337E5C-B199-4CAC-B9B1-17BCFD90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9729" y="3617982"/>
            <a:ext cx="99666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of two screens with a check mark on the first screen">
            <a:extLst>
              <a:ext uri="{FF2B5EF4-FFF2-40B4-BE49-F238E27FC236}">
                <a16:creationId xmlns:a16="http://schemas.microsoft.com/office/drawing/2014/main" id="{319EC3AE-5D6C-4FC9-B5B6-693B22F2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3995946"/>
            <a:ext cx="822960" cy="822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F4A9E9-9817-4EE5-981B-6A42954A6240}"/>
              </a:ext>
            </a:extLst>
          </p:cNvPr>
          <p:cNvSpPr/>
          <p:nvPr/>
        </p:nvSpPr>
        <p:spPr>
          <a:xfrm>
            <a:off x="1869729" y="3833465"/>
            <a:ext cx="9966672" cy="10255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With Windows 10 and Windows 11, there are two release types:</a:t>
            </a:r>
          </a:p>
          <a:p>
            <a:pPr marL="290513" indent="-2905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Feature</a:t>
            </a:r>
            <a:r>
              <a:rPr lang="en-US" dirty="0">
                <a:solidFill>
                  <a:srgbClr val="000000"/>
                </a:solidFill>
              </a:rPr>
              <a:t> updates</a:t>
            </a:r>
          </a:p>
          <a:p>
            <a:pPr marL="290513" indent="-2905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Quality updates 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D1A6BF-11F8-4589-B780-2E6106D2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9729" y="4985607"/>
            <a:ext cx="99666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ABF69-51F2-4CB3-9262-C15AC24C24E7}"/>
              </a:ext>
            </a:extLst>
          </p:cNvPr>
          <p:cNvSpPr/>
          <p:nvPr/>
        </p:nvSpPr>
        <p:spPr>
          <a:xfrm>
            <a:off x="1869729" y="5217852"/>
            <a:ext cx="9966672" cy="6343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Servicing channels provide different levels of flexibility over when the Windows 10 and 11 updates are delivered to client computers: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General Availability Channel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Long-Term Servicing Channel</a:t>
            </a:r>
          </a:p>
          <a:p>
            <a:pPr marL="290513" indent="-29051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Windows Insider Program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97D49-C2F2-86E3-A4B1-906ABF01B8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7132" y="1172584"/>
            <a:ext cx="11258488" cy="699247"/>
          </a:xfrm>
          <a:prstGeom prst="rect">
            <a:avLst/>
          </a:prstGeom>
          <a:noFill/>
          <a:ln>
            <a:noFill/>
          </a:ln>
        </p:spPr>
        <p:txBody>
          <a:bodyPr wrap="square" lIns="137141" tIns="91427" rIns="91427" bIns="91427" rtlCol="0" anchor="ctr">
            <a:noAutofit/>
          </a:bodyPr>
          <a:lstStyle/>
          <a:p>
            <a:pPr defTabSz="932563"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Windows as a service (</a:t>
            </a:r>
            <a:r>
              <a:rPr lang="en-US" sz="2000" dirty="0" err="1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WaaS</a:t>
            </a:r>
            <a:r>
              <a:rPr lang="en-US" sz="2000" dirty="0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) is a way to simplify the lives of IT pros and maintain a consistent Windows 10 and 11 client experience for their customers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" name="Group 3" descr="Icon of document with upward pointing arrow and a check mark">
            <a:extLst>
              <a:ext uri="{FF2B5EF4-FFF2-40B4-BE49-F238E27FC236}">
                <a16:creationId xmlns:a16="http://schemas.microsoft.com/office/drawing/2014/main" id="{C3BBF5AA-3478-AA74-7D82-95212F13F97B}"/>
              </a:ext>
            </a:extLst>
          </p:cNvPr>
          <p:cNvGrpSpPr/>
          <p:nvPr/>
        </p:nvGrpSpPr>
        <p:grpSpPr>
          <a:xfrm>
            <a:off x="603368" y="2278713"/>
            <a:ext cx="822960" cy="822960"/>
            <a:chOff x="6382831" y="2031284"/>
            <a:chExt cx="780288" cy="7818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87E953-926D-AC37-A3F2-4E5DEBB20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2831" y="2031284"/>
              <a:ext cx="780288" cy="781812"/>
            </a:xfrm>
            <a:prstGeom prst="rect">
              <a:avLst/>
            </a:prstGeom>
          </p:spPr>
        </p:pic>
        <p:pic>
          <p:nvPicPr>
            <p:cNvPr id="8" name="Picture 7" descr="Icon of document with upward pointing arrow and a check mark">
              <a:extLst>
                <a:ext uri="{FF2B5EF4-FFF2-40B4-BE49-F238E27FC236}">
                  <a16:creationId xmlns:a16="http://schemas.microsoft.com/office/drawing/2014/main" id="{237082A7-B23D-5230-FE2B-457643692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9775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11" name="Group 10" descr="Icon of cloud with downward pointing arrow">
            <a:extLst>
              <a:ext uri="{FF2B5EF4-FFF2-40B4-BE49-F238E27FC236}">
                <a16:creationId xmlns:a16="http://schemas.microsoft.com/office/drawing/2014/main" id="{A2195DFC-49A8-7B41-7B0C-42AF2902F30F}"/>
              </a:ext>
            </a:extLst>
          </p:cNvPr>
          <p:cNvGrpSpPr/>
          <p:nvPr/>
        </p:nvGrpSpPr>
        <p:grpSpPr>
          <a:xfrm>
            <a:off x="590308" y="5744907"/>
            <a:ext cx="822960" cy="822960"/>
            <a:chOff x="2238987" y="3044737"/>
            <a:chExt cx="780288" cy="7818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F5811A-5366-C033-46F4-1CFF58978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8987" y="3044737"/>
              <a:ext cx="780288" cy="781812"/>
            </a:xfrm>
            <a:prstGeom prst="rect">
              <a:avLst/>
            </a:prstGeom>
          </p:spPr>
        </p:pic>
        <p:pic>
          <p:nvPicPr>
            <p:cNvPr id="14" name="Picture 13" descr="Icon of cloud with downward pointing arrow">
              <a:extLst>
                <a:ext uri="{FF2B5EF4-FFF2-40B4-BE49-F238E27FC236}">
                  <a16:creationId xmlns:a16="http://schemas.microsoft.com/office/drawing/2014/main" id="{56A9BC11-2C5F-45AA-524A-F6ACF782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5931" y="3232443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34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Windows client deployment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43015-F74E-4ED0-8263-0C11926FB358}"/>
              </a:ext>
            </a:extLst>
          </p:cNvPr>
          <p:cNvSpPr txBox="1"/>
          <p:nvPr/>
        </p:nvSpPr>
        <p:spPr>
          <a:xfrm>
            <a:off x="929955" y="1258774"/>
            <a:ext cx="10909588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Deployment scenarios are organized into the following three deployment methods: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D3F6F-2A83-A4DC-9B2A-FE168FE1C46B}"/>
              </a:ext>
            </a:extLst>
          </p:cNvPr>
          <p:cNvSpPr/>
          <p:nvPr/>
        </p:nvSpPr>
        <p:spPr bwMode="auto">
          <a:xfrm>
            <a:off x="929954" y="2306226"/>
            <a:ext cx="3327083" cy="4163191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4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Modern deployment methods</a:t>
            </a:r>
          </a:p>
          <a:p>
            <a:pPr fontAlgn="base"/>
            <a:endParaRPr lang="en-US" sz="1000" b="0" i="0" dirty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</a:rPr>
              <a:t>These methods are recommended unless an organization has a specific need to use a different procedure</a:t>
            </a:r>
          </a:p>
          <a:p>
            <a:pPr fontAlgn="base"/>
            <a:endParaRPr lang="en-US" dirty="0">
              <a:solidFill>
                <a:srgbClr val="000000"/>
              </a:solidFill>
            </a:endParaRP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</a:rPr>
              <a:t>These methods embrace both traditional on-premises and cloud services to deliver a streamlined, cost-effective deployment experience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7246E-02D2-D65A-AE4B-998F99D15307}"/>
              </a:ext>
            </a:extLst>
          </p:cNvPr>
          <p:cNvSpPr/>
          <p:nvPr/>
        </p:nvSpPr>
        <p:spPr bwMode="auto">
          <a:xfrm>
            <a:off x="4810474" y="2306222"/>
            <a:ext cx="3327083" cy="2275495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4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Dynamic deployment methods</a:t>
            </a:r>
          </a:p>
          <a:p>
            <a:pPr fontAlgn="base">
              <a:spcAft>
                <a:spcPts val="400"/>
              </a:spcAft>
            </a:pPr>
            <a:endParaRPr lang="en-US" sz="1000" dirty="0">
              <a:solidFill>
                <a:schemeClr val="accent1"/>
              </a:solidFill>
              <a:latin typeface="+mj-lt"/>
            </a:endParaRPr>
          </a:p>
          <a:p>
            <a:pPr fontAlgn="base">
              <a:spcAft>
                <a:spcPts val="4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These methods enable an organization to configure applications and settings for specific use cases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158AB-CD5B-0EA8-61ED-333D53DE0EF7}"/>
              </a:ext>
            </a:extLst>
          </p:cNvPr>
          <p:cNvSpPr/>
          <p:nvPr/>
        </p:nvSpPr>
        <p:spPr bwMode="auto">
          <a:xfrm>
            <a:off x="8673981" y="2306226"/>
            <a:ext cx="3449003" cy="3106491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4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Traditional deployment methods</a:t>
            </a:r>
          </a:p>
          <a:p>
            <a:pPr fontAlgn="base">
              <a:spcAft>
                <a:spcPts val="400"/>
              </a:spcAft>
            </a:pPr>
            <a:endParaRPr lang="en-US" sz="1000" dirty="0">
              <a:solidFill>
                <a:schemeClr val="accent1"/>
              </a:solidFill>
              <a:latin typeface="+mj-lt"/>
            </a:endParaRP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</a:rPr>
              <a:t>These methods use existing tools to deploy operating system images</a:t>
            </a:r>
          </a:p>
          <a:p>
            <a:pPr fontAlgn="base"/>
            <a:endParaRPr lang="en-US" dirty="0">
              <a:solidFill>
                <a:srgbClr val="000000"/>
              </a:solidFill>
            </a:endParaRP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</a:rPr>
              <a:t>They can always be used, regardless of the current device state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3F435-B79F-5B28-0790-FFFA1B78CBAE}"/>
              </a:ext>
            </a:extLst>
          </p:cNvPr>
          <p:cNvSpPr txBox="1"/>
          <p:nvPr/>
        </p:nvSpPr>
        <p:spPr>
          <a:xfrm>
            <a:off x="2420469" y="6639387"/>
            <a:ext cx="8390966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225425">
              <a:spcBef>
                <a:spcPts val="600"/>
              </a:spcBef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Each deployment method is examined in greater detail in the upcoming units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modern deployment methods</a:t>
            </a:r>
          </a:p>
        </p:txBody>
      </p:sp>
      <p:pic>
        <p:nvPicPr>
          <p:cNvPr id="3" name="Picture 2" descr="Icon of gear">
            <a:extLst>
              <a:ext uri="{FF2B5EF4-FFF2-40B4-BE49-F238E27FC236}">
                <a16:creationId xmlns:a16="http://schemas.microsoft.com/office/drawing/2014/main" id="{E7FA8F51-F5F6-4A95-A160-381EEF9E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8" y="1224712"/>
            <a:ext cx="731520" cy="731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C3933-AC65-4DF1-AD7D-65F8175A29DD}"/>
              </a:ext>
            </a:extLst>
          </p:cNvPr>
          <p:cNvSpPr txBox="1"/>
          <p:nvPr/>
        </p:nvSpPr>
        <p:spPr>
          <a:xfrm>
            <a:off x="2004059" y="1301805"/>
            <a:ext cx="983548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800"/>
              </a:spcBef>
            </a:pPr>
            <a:r>
              <a:rPr lang="en-US" dirty="0"/>
              <a:t>Modern deployment methods combine both traditional on-premises and cloud services to deliver a simple, streamlined, and cost-effective deployment experience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83B332-FC94-485A-A6FB-74FC4D510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4059" y="2054093"/>
            <a:ext cx="98368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9F22A1-21B6-4341-B2D3-5DE785B5A258}"/>
              </a:ext>
            </a:extLst>
          </p:cNvPr>
          <p:cNvSpPr txBox="1"/>
          <p:nvPr/>
        </p:nvSpPr>
        <p:spPr>
          <a:xfrm>
            <a:off x="2004059" y="2193235"/>
            <a:ext cx="9835483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latin typeface="+mj-lt"/>
              </a:rPr>
              <a:t>There are two modern deployment methods: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5F97AD-5F89-9685-67EB-8EB7EB21E76C}"/>
              </a:ext>
            </a:extLst>
          </p:cNvPr>
          <p:cNvSpPr/>
          <p:nvPr/>
        </p:nvSpPr>
        <p:spPr>
          <a:xfrm>
            <a:off x="2004059" y="2609375"/>
            <a:ext cx="4795591" cy="4178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Windows Autopilot</a:t>
            </a:r>
            <a:endParaRPr lang="en-US" sz="1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A cloud-driven option for setting up and pre-configuring devices that have Windows 10 or 11 already installed</a:t>
            </a: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ypically used on newly purchased devices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Enables IT professionals to customize the Out of Box Experience (OOBE)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Provides end users with a fully configured new Windows device after just a few mouse selections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No images to deploy, no drivers to inject, and no infrastructure to manage</a:t>
            </a:r>
          </a:p>
          <a:p>
            <a:endParaRPr lang="en-US" dirty="0"/>
          </a:p>
          <a:p>
            <a:endParaRPr lang="en-US" sz="1050" dirty="0"/>
          </a:p>
          <a:p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1600" dirty="0"/>
          </a:p>
          <a:p>
            <a:pPr>
              <a:spcAft>
                <a:spcPts val="1200"/>
              </a:spcAft>
            </a:pP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D5F43-1901-4C15-849A-C98A7E32B333}"/>
              </a:ext>
            </a:extLst>
          </p:cNvPr>
          <p:cNvSpPr/>
          <p:nvPr/>
        </p:nvSpPr>
        <p:spPr>
          <a:xfrm>
            <a:off x="7043932" y="2609375"/>
            <a:ext cx="4795591" cy="4178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In-place upgrade</a:t>
            </a:r>
            <a:endParaRPr lang="en-US" sz="1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recommended path for organizations deploying Windows 10 or later on existing Windows 7, Windows 8, or Windows 8.1 devices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Uses the Windows installation program </a:t>
            </a:r>
            <a:r>
              <a:rPr lang="en-US" i="0" dirty="0">
                <a:solidFill>
                  <a:srgbClr val="000000"/>
                </a:solidFill>
                <a:effectLst/>
              </a:rPr>
              <a:t>(Setup.exe), which performs an in-place upgrade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Automatically rolls back to the previous operating system if any issues are encountered during the deployment process, without any IT staff involvement</a:t>
            </a:r>
            <a:endParaRPr lang="en-US" dirty="0"/>
          </a:p>
        </p:txBody>
      </p:sp>
      <p:grpSp>
        <p:nvGrpSpPr>
          <p:cNvPr id="14" name="Group 13" descr="Icon of two screens with a check mark on the first screen">
            <a:extLst>
              <a:ext uri="{FF2B5EF4-FFF2-40B4-BE49-F238E27FC236}">
                <a16:creationId xmlns:a16="http://schemas.microsoft.com/office/drawing/2014/main" id="{EBD0692D-952A-623A-CACB-70CAFE6A0D95}"/>
              </a:ext>
            </a:extLst>
          </p:cNvPr>
          <p:cNvGrpSpPr/>
          <p:nvPr/>
        </p:nvGrpSpPr>
        <p:grpSpPr>
          <a:xfrm>
            <a:off x="566734" y="2382231"/>
            <a:ext cx="731520" cy="731520"/>
            <a:chOff x="9134167" y="5071642"/>
            <a:chExt cx="780288" cy="7818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CBD7FC-3400-3D95-19AF-0D07A2279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4167" y="5071642"/>
              <a:ext cx="780288" cy="781812"/>
            </a:xfrm>
            <a:prstGeom prst="rect">
              <a:avLst/>
            </a:prstGeom>
          </p:spPr>
        </p:pic>
        <p:pic>
          <p:nvPicPr>
            <p:cNvPr id="16" name="Picture 15" descr="Icon of two screens with a check mark on the first screen">
              <a:extLst>
                <a:ext uri="{FF2B5EF4-FFF2-40B4-BE49-F238E27FC236}">
                  <a16:creationId xmlns:a16="http://schemas.microsoft.com/office/drawing/2014/main" id="{6C9EE801-E21F-21E2-10FD-39D2C0B9A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1111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27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dynamic deployment methods</a:t>
            </a:r>
          </a:p>
        </p:txBody>
      </p:sp>
      <p:pic>
        <p:nvPicPr>
          <p:cNvPr id="3" name="Picture 2" descr="Icon of hand pointing a circle">
            <a:extLst>
              <a:ext uri="{FF2B5EF4-FFF2-40B4-BE49-F238E27FC236}">
                <a16:creationId xmlns:a16="http://schemas.microsoft.com/office/drawing/2014/main" id="{5891662D-79D2-4A7C-BE00-AA30C437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6" y="1934716"/>
            <a:ext cx="822960" cy="822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3C150E-1C5E-43E9-9496-BBC12933BB8B}"/>
              </a:ext>
            </a:extLst>
          </p:cNvPr>
          <p:cNvSpPr txBox="1"/>
          <p:nvPr/>
        </p:nvSpPr>
        <p:spPr>
          <a:xfrm>
            <a:off x="2004059" y="1592263"/>
            <a:ext cx="9835483" cy="17543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For new PCs, organizations have historically replaced the version of Windows included on the device with their own custom Windows image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However, this process is an added expense due to the time and effort required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With the new dynamic provisioning capabilities and tools provided with Windows 10 and later, it's now possible to avoid this situation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8847EC-921E-4FEF-8969-FB5F24A29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4059" y="3551629"/>
            <a:ext cx="98368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Icon of a series of concentric arcs with a line extending from the center to the circumference">
            <a:extLst>
              <a:ext uri="{FF2B5EF4-FFF2-40B4-BE49-F238E27FC236}">
                <a16:creationId xmlns:a16="http://schemas.microsoft.com/office/drawing/2014/main" id="{8D9AB65A-4BED-45C6-9965-0F8C23A3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1" y="3692857"/>
            <a:ext cx="822960" cy="8229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1DCDD2-932C-4E8A-91AF-7FB4BF84D532}"/>
              </a:ext>
            </a:extLst>
          </p:cNvPr>
          <p:cNvSpPr txBox="1"/>
          <p:nvPr/>
        </p:nvSpPr>
        <p:spPr>
          <a:xfrm>
            <a:off x="2004059" y="3724061"/>
            <a:ext cx="9835483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800"/>
              </a:spcBef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The goal of dynamic provisioning is to take a new device out-of-the-box, turn it on, and transform it into a productive company device with minimal time and effort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C2717C-B406-462A-AEF9-2F0187B9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4059" y="4544319"/>
            <a:ext cx="98368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con three numbers with a line extending from left to right">
            <a:extLst>
              <a:ext uri="{FF2B5EF4-FFF2-40B4-BE49-F238E27FC236}">
                <a16:creationId xmlns:a16="http://schemas.microsoft.com/office/drawing/2014/main" id="{C48455DC-9669-4C0E-881F-78F909DA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13" y="5180538"/>
            <a:ext cx="822960" cy="822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18D3AA-B558-4471-8F4C-883275557CC8}"/>
              </a:ext>
            </a:extLst>
          </p:cNvPr>
          <p:cNvSpPr txBox="1"/>
          <p:nvPr/>
        </p:nvSpPr>
        <p:spPr>
          <a:xfrm>
            <a:off x="2004059" y="4728717"/>
            <a:ext cx="9835483" cy="167738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There are three different dynamic provisioning options available with Windows 10 and later:</a:t>
            </a:r>
          </a:p>
          <a:p>
            <a:pPr>
              <a:spcAft>
                <a:spcPts val="600"/>
              </a:spcAft>
            </a:pPr>
            <a:r>
              <a:rPr lang="en-US" dirty="0"/>
              <a:t>Subscription activation</a:t>
            </a:r>
          </a:p>
          <a:p>
            <a:pPr>
              <a:spcAft>
                <a:spcPts val="600"/>
              </a:spcAft>
            </a:pPr>
            <a:r>
              <a:rPr lang="en-US" dirty="0"/>
              <a:t>Enrollment to Azure AD with automatic mobile device management enrollment</a:t>
            </a:r>
          </a:p>
          <a:p>
            <a:pPr>
              <a:spcAft>
                <a:spcPts val="600"/>
              </a:spcAft>
            </a:pPr>
            <a:r>
              <a:rPr lang="en-US" dirty="0"/>
              <a:t>Provisioning packages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93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traditional deployment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011C6-46C5-45C0-B1B6-E28F5F0EECFE}"/>
              </a:ext>
            </a:extLst>
          </p:cNvPr>
          <p:cNvSpPr txBox="1"/>
          <p:nvPr/>
        </p:nvSpPr>
        <p:spPr>
          <a:xfrm>
            <a:off x="2004059" y="1183370"/>
            <a:ext cx="9835483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In a traditional deployment, you deploy new versions of Windows by using an image-based process built on top of tools provided in the:</a:t>
            </a:r>
            <a:br>
              <a:rPr lang="en-US" sz="2000" dirty="0">
                <a:latin typeface="+mj-lt"/>
              </a:rPr>
            </a:br>
            <a:br>
              <a:rPr lang="en-US" sz="800" dirty="0">
                <a:latin typeface="+mj-lt"/>
              </a:rPr>
            </a:br>
            <a:r>
              <a:rPr lang="en-US" dirty="0"/>
              <a:t>Windows Assessment and Deployment Kit </a:t>
            </a:r>
          </a:p>
          <a:p>
            <a:pPr>
              <a:spcAft>
                <a:spcPts val="600"/>
              </a:spcAft>
            </a:pPr>
            <a:r>
              <a:rPr lang="en-US" dirty="0"/>
              <a:t>Windows Deployment Services</a:t>
            </a:r>
          </a:p>
          <a:p>
            <a:pPr>
              <a:spcAft>
                <a:spcPts val="600"/>
              </a:spcAft>
            </a:pPr>
            <a:r>
              <a:rPr lang="en-US" dirty="0"/>
              <a:t>Microsoft Deployment Toolkit</a:t>
            </a:r>
          </a:p>
          <a:p>
            <a:pPr>
              <a:spcAft>
                <a:spcPts val="600"/>
              </a:spcAft>
            </a:pPr>
            <a:r>
              <a:rPr lang="en-US" dirty="0"/>
              <a:t>Microsoft Endpoint Configuration Manager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E2EA86-6E9F-424C-A113-6FFA46FD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04059" y="3546657"/>
            <a:ext cx="98368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con of square">
            <a:extLst>
              <a:ext uri="{FF2B5EF4-FFF2-40B4-BE49-F238E27FC236}">
                <a16:creationId xmlns:a16="http://schemas.microsoft.com/office/drawing/2014/main" id="{D966DADF-1DEA-43DB-9615-7A8FE55B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9" y="3923341"/>
            <a:ext cx="822960" cy="822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2FAA9D-7860-4424-BD5D-857EBB2F0BBD}"/>
              </a:ext>
            </a:extLst>
          </p:cNvPr>
          <p:cNvSpPr txBox="1"/>
          <p:nvPr/>
        </p:nvSpPr>
        <p:spPr>
          <a:xfrm>
            <a:off x="2004059" y="3802769"/>
            <a:ext cx="9835483" cy="19236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A traditional deployment can be divided into three different sub-scenarios: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New device. </a:t>
            </a:r>
            <a:r>
              <a:rPr lang="en-US" dirty="0"/>
              <a:t>A bare-metal deployment of a new machine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Device refresh.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 reinstall of the same machine (with user-state migration and an optional full Windows Imaging (WIM) image backup)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Device replace.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 replacement of the old machine with a new machine (with user-state migration and an optional full WIM image backup)</a:t>
            </a:r>
            <a:endParaRPr lang="en-US" dirty="0"/>
          </a:p>
        </p:txBody>
      </p:sp>
      <p:grpSp>
        <p:nvGrpSpPr>
          <p:cNvPr id="2" name="Group 1" descr="Icon of two screens with a check mark on the first screen">
            <a:extLst>
              <a:ext uri="{FF2B5EF4-FFF2-40B4-BE49-F238E27FC236}">
                <a16:creationId xmlns:a16="http://schemas.microsoft.com/office/drawing/2014/main" id="{12149AB9-478C-9894-D8C2-B4A04C47140B}"/>
              </a:ext>
            </a:extLst>
          </p:cNvPr>
          <p:cNvGrpSpPr/>
          <p:nvPr/>
        </p:nvGrpSpPr>
        <p:grpSpPr>
          <a:xfrm>
            <a:off x="566726" y="1726012"/>
            <a:ext cx="822960" cy="822960"/>
            <a:chOff x="9134167" y="5071642"/>
            <a:chExt cx="780288" cy="7818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87A56D-27D7-2704-E1E1-D2C356569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4167" y="5071642"/>
              <a:ext cx="780288" cy="781812"/>
            </a:xfrm>
            <a:prstGeom prst="rect">
              <a:avLst/>
            </a:prstGeom>
          </p:spPr>
        </p:pic>
        <p:pic>
          <p:nvPicPr>
            <p:cNvPr id="6" name="Picture 5" descr="Icon of two screens with a check mark on the first screen">
              <a:extLst>
                <a:ext uri="{FF2B5EF4-FFF2-40B4-BE49-F238E27FC236}">
                  <a16:creationId xmlns:a16="http://schemas.microsoft.com/office/drawing/2014/main" id="{9C1912DE-4535-758B-E43D-3DFFE5131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1111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LIGHT GRAY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515251"/>
      </a:accent4>
      <a:accent5>
        <a:srgbClr val="737373"/>
      </a:accent5>
      <a:accent6>
        <a:srgbClr val="D2D2D2"/>
      </a:accent6>
      <a:hlink>
        <a:srgbClr val="0076D3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rosft365_PowerPoint_template_Feb2020_BC" id="{8B530116-1539-874A-951A-1C404D843E07}" vid="{E4596DA4-6C73-3D44-BAD3-1699CE9C9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8" ma:contentTypeDescription="Create a new document." ma:contentTypeScope="" ma:versionID="c1863e0e8e1a262c2c865392d777ae30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xmlns:ns3="aff3788b-9cf6-4ebd-8900-ddc3b0fbf990" targetNamespace="http://schemas.microsoft.com/office/2006/metadata/properties" ma:root="true" ma:fieldsID="19b9f75944552e7de8c750b416174e52" ns1:_="" ns2:_="" ns3:_="">
    <xsd:import namespace="http://schemas.microsoft.com/sharepoint/v3"/>
    <xsd:import namespace="0aa551a1-3cd1-453b-b985-d0d43f91ae14"/>
    <xsd:import namespace="aff3788b-9cf6-4ebd-8900-ddc3b0fbf9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3788b-9cf6-4ebd-8900-ddc3b0fbf99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52CFE8-DE6F-4F78-BCB3-DAD434A3A8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aff3788b-9cf6-4ebd-8900-ddc3b0fbf9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10db0749-eddb-4627-97e5-bcd86b41c8cd"/>
    <ds:schemaRef ds:uri="a4bc753f-e3bb-4cba-8373-da173ea151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3456</Words>
  <Application>Microsoft Office PowerPoint</Application>
  <PresentationFormat>Custom</PresentationFormat>
  <Paragraphs>349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Segoe UI</vt:lpstr>
      <vt:lpstr>Segoe UI Light</vt:lpstr>
      <vt:lpstr>Segoe UI Semibold</vt:lpstr>
      <vt:lpstr>Times New Roman</vt:lpstr>
      <vt:lpstr>Wingdings</vt:lpstr>
      <vt:lpstr>1_LIGHT GRAY TEMPLATE</vt:lpstr>
      <vt:lpstr>Learning Path 9: Plan your deployment strategy for Windows devices</vt:lpstr>
      <vt:lpstr>Learning Path agenda</vt:lpstr>
      <vt:lpstr>Module 1: Examine Windows client deployment scenarios</vt:lpstr>
      <vt:lpstr>Introduction</vt:lpstr>
      <vt:lpstr>Explore Windows as a Service</vt:lpstr>
      <vt:lpstr>Explore the Windows client deployment models</vt:lpstr>
      <vt:lpstr>Examine the modern deployment methods</vt:lpstr>
      <vt:lpstr>Examine the dynamic deployment methods</vt:lpstr>
      <vt:lpstr>Examine the traditional deployment methods</vt:lpstr>
      <vt:lpstr>Discussion – Deployment methodology</vt:lpstr>
      <vt:lpstr>Knowledge Check</vt:lpstr>
      <vt:lpstr>Summary</vt:lpstr>
      <vt:lpstr>Module 2: Explore Windows Autopilot deployment models</vt:lpstr>
      <vt:lpstr>Introduction</vt:lpstr>
      <vt:lpstr>Explore Windows Autopilot</vt:lpstr>
      <vt:lpstr>Examine the Windows Autopilot prerequisites  </vt:lpstr>
      <vt:lpstr>Plan the settings for Windows Autopilot profiles</vt:lpstr>
      <vt:lpstr>Examine the Windows Autopilot self-deployment model</vt:lpstr>
      <vt:lpstr>Examine the Windows Autopilot pre-provisioned deployment model</vt:lpstr>
      <vt:lpstr>Examine the Windows Autopilot user-driven deployment model</vt:lpstr>
      <vt:lpstr>Deploy BitLocker encryption for Autopiloted devices</vt:lpstr>
      <vt:lpstr>Discussion – Autopilot deployment model</vt:lpstr>
      <vt:lpstr>Knowledge Check</vt:lpstr>
      <vt:lpstr>Summary</vt:lpstr>
      <vt:lpstr>Module 3: Plan your Windows client subscription activation strategy</vt:lpstr>
      <vt:lpstr>Introduction</vt:lpstr>
      <vt:lpstr>Explore Windows 10/11 Enterprise E3 availability through the Cloud Service Provider channel</vt:lpstr>
      <vt:lpstr>Configure Virtual Desktop Access for automatic subscription activation on virtual machines</vt:lpstr>
      <vt:lpstr>Deploy Windows Enterprise licenses</vt:lpstr>
      <vt:lpstr>Knowledge Check</vt:lpstr>
      <vt:lpstr>Summary</vt:lpstr>
      <vt:lpstr>Module 4: Learning Path review</vt:lpstr>
      <vt:lpstr>Discussion – Learning Path review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10: Planning Your Windows 10 Deployment Strategy</dc:title>
  <dc:creator>Evelyn Sheahan</dc:creator>
  <cp:lastModifiedBy>Tony Frink</cp:lastModifiedBy>
  <cp:revision>50</cp:revision>
  <dcterms:created xsi:type="dcterms:W3CDTF">2020-04-30T00:33:59Z</dcterms:created>
  <dcterms:modified xsi:type="dcterms:W3CDTF">2022-10-05T17:14:04Z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