
<file path=[Content_Types].xml><?xml version="1.0" encoding="utf-8"?>
<Types xmlns="http://schemas.openxmlformats.org/package/2006/content-types">
  <Default Extension="emf" ContentType="image/x-emf"/>
  <Default Extension="jpeg" ContentType="image/jpeg"/>
  <Default Extension="jpg" ContentType="image/pn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32.jpg" ContentType="image/jpe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715" r:id="rId4"/>
  </p:sldMasterIdLst>
  <p:notesMasterIdLst>
    <p:notesMasterId r:id="rId70"/>
  </p:notesMasterIdLst>
  <p:handoutMasterIdLst>
    <p:handoutMasterId r:id="rId71"/>
  </p:handoutMasterIdLst>
  <p:sldIdLst>
    <p:sldId id="1832" r:id="rId5"/>
    <p:sldId id="1670" r:id="rId6"/>
    <p:sldId id="1722" r:id="rId7"/>
    <p:sldId id="1731" r:id="rId8"/>
    <p:sldId id="1720" r:id="rId9"/>
    <p:sldId id="1849" r:id="rId10"/>
    <p:sldId id="1735" r:id="rId11"/>
    <p:sldId id="1736" r:id="rId12"/>
    <p:sldId id="1737" r:id="rId13"/>
    <p:sldId id="1826" r:id="rId14"/>
    <p:sldId id="1780" r:id="rId15"/>
    <p:sldId id="1833" r:id="rId16"/>
    <p:sldId id="1732" r:id="rId17"/>
    <p:sldId id="1738" r:id="rId18"/>
    <p:sldId id="1739" r:id="rId19"/>
    <p:sldId id="1740" r:id="rId20"/>
    <p:sldId id="1741" r:id="rId21"/>
    <p:sldId id="1742" r:id="rId22"/>
    <p:sldId id="1850" r:id="rId23"/>
    <p:sldId id="1844" r:id="rId24"/>
    <p:sldId id="1756" r:id="rId25"/>
    <p:sldId id="1759" r:id="rId26"/>
    <p:sldId id="1837" r:id="rId27"/>
    <p:sldId id="1725" r:id="rId28"/>
    <p:sldId id="1733" r:id="rId29"/>
    <p:sldId id="1853" r:id="rId30"/>
    <p:sldId id="1726" r:id="rId31"/>
    <p:sldId id="1854" r:id="rId32"/>
    <p:sldId id="1855" r:id="rId33"/>
    <p:sldId id="1743" r:id="rId34"/>
    <p:sldId id="1856" r:id="rId35"/>
    <p:sldId id="1860" r:id="rId36"/>
    <p:sldId id="1862" r:id="rId37"/>
    <p:sldId id="1863" r:id="rId38"/>
    <p:sldId id="1864" r:id="rId39"/>
    <p:sldId id="1851" r:id="rId40"/>
    <p:sldId id="1846" r:id="rId41"/>
    <p:sldId id="1760" r:id="rId42"/>
    <p:sldId id="1763" r:id="rId43"/>
    <p:sldId id="1727" r:id="rId44"/>
    <p:sldId id="1734" r:id="rId45"/>
    <p:sldId id="1728" r:id="rId46"/>
    <p:sldId id="1865" r:id="rId47"/>
    <p:sldId id="1866" r:id="rId48"/>
    <p:sldId id="1749" r:id="rId49"/>
    <p:sldId id="1746" r:id="rId50"/>
    <p:sldId id="1867" r:id="rId51"/>
    <p:sldId id="1751" r:id="rId52"/>
    <p:sldId id="1852" r:id="rId53"/>
    <p:sldId id="1848" r:id="rId54"/>
    <p:sldId id="1868" r:id="rId55"/>
    <p:sldId id="1869" r:id="rId56"/>
    <p:sldId id="1870" r:id="rId57"/>
    <p:sldId id="1748" r:id="rId58"/>
    <p:sldId id="1744" r:id="rId59"/>
    <p:sldId id="1745" r:id="rId60"/>
    <p:sldId id="1871" r:id="rId61"/>
    <p:sldId id="1872" r:id="rId62"/>
    <p:sldId id="1873" r:id="rId63"/>
    <p:sldId id="1874" r:id="rId64"/>
    <p:sldId id="1752" r:id="rId65"/>
    <p:sldId id="1755" r:id="rId66"/>
    <p:sldId id="1761" r:id="rId67"/>
    <p:sldId id="1764" r:id="rId68"/>
    <p:sldId id="1835" r:id="rId6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 id="5" name="Wanlambok Nongbet [Chillibreeze]" initials="WN[" lastIdx="2" clrIdx="5">
    <p:extLst>
      <p:ext uri="{19B8F6BF-5375-455C-9EA6-DF929625EA0E}">
        <p15:presenceInfo xmlns:p15="http://schemas.microsoft.com/office/powerpoint/2012/main" userId="S::wanlambok.nongbet@chillibreeze.com::6bf028ea-505a-4797-9fbe-498829f78d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D5EDFF"/>
    <a:srgbClr val="C1C1C1"/>
    <a:srgbClr val="EBEBEB"/>
    <a:srgbClr val="FF8C00"/>
    <a:srgbClr val="FFB900"/>
    <a:srgbClr val="A80000"/>
    <a:srgbClr val="737373"/>
    <a:srgbClr val="AFAFAF"/>
    <a:srgbClr val="59B4D9"/>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20" autoAdjust="0"/>
  </p:normalViewPr>
  <p:slideViewPr>
    <p:cSldViewPr snapToGrid="0">
      <p:cViewPr varScale="1">
        <p:scale>
          <a:sx n="77" d="100"/>
          <a:sy n="77" d="100"/>
        </p:scale>
        <p:origin x="749" y="67"/>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handoutMaster" Target="handoutMasters/handoutMaster1.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ia Sheikh [Chillibreeze]" userId="6452a783-bade-4cce-97f1-f56691f8b6f5" providerId="ADAL" clId="{FD208BEE-0B4F-42E6-87B8-F8E34779CB48}"/>
    <pc:docChg chg="custSel modSld">
      <pc:chgData name="Ashia Sheikh [Chillibreeze]" userId="6452a783-bade-4cce-97f1-f56691f8b6f5" providerId="ADAL" clId="{FD208BEE-0B4F-42E6-87B8-F8E34779CB48}" dt="2020-07-30T12:37:26.169" v="22" actId="20577"/>
      <pc:docMkLst>
        <pc:docMk/>
      </pc:docMkLst>
      <pc:sldChg chg="modSp mod">
        <pc:chgData name="Ashia Sheikh [Chillibreeze]" userId="6452a783-bade-4cce-97f1-f56691f8b6f5" providerId="ADAL" clId="{FD208BEE-0B4F-42E6-87B8-F8E34779CB48}" dt="2020-07-30T12:37:26.169" v="22" actId="20577"/>
        <pc:sldMkLst>
          <pc:docMk/>
          <pc:sldMk cId="1748985861" sldId="1724"/>
        </pc:sldMkLst>
        <pc:spChg chg="mod">
          <ac:chgData name="Ashia Sheikh [Chillibreeze]" userId="6452a783-bade-4cce-97f1-f56691f8b6f5" providerId="ADAL" clId="{FD208BEE-0B4F-42E6-87B8-F8E34779CB48}" dt="2020-07-30T12:37:26.169" v="22" actId="20577"/>
          <ac:spMkLst>
            <pc:docMk/>
            <pc:sldMk cId="1748985861" sldId="1724"/>
            <ac:spMk id="15" creationId="{2C031248-2DF9-49B2-9989-26D4072DB257}"/>
          </ac:spMkLst>
        </pc:spChg>
      </pc:sldChg>
      <pc:sldChg chg="modSp mod">
        <pc:chgData name="Ashia Sheikh [Chillibreeze]" userId="6452a783-bade-4cce-97f1-f56691f8b6f5" providerId="ADAL" clId="{FD208BEE-0B4F-42E6-87B8-F8E34779CB48}" dt="2020-07-30T12:22:36.227" v="10" actId="20577"/>
        <pc:sldMkLst>
          <pc:docMk/>
          <pc:sldMk cId="2095653383" sldId="1734"/>
        </pc:sldMkLst>
        <pc:spChg chg="mod">
          <ac:chgData name="Ashia Sheikh [Chillibreeze]" userId="6452a783-bade-4cce-97f1-f56691f8b6f5" providerId="ADAL" clId="{FD208BEE-0B4F-42E6-87B8-F8E34779CB48}" dt="2020-07-30T12:22:36.227" v="10" actId="20577"/>
          <ac:spMkLst>
            <pc:docMk/>
            <pc:sldMk cId="2095653383" sldId="1734"/>
            <ac:spMk id="9" creationId="{8CCCBD5D-1FDA-40F7-9E31-02683B157E89}"/>
          </ac:spMkLst>
        </pc:spChg>
      </pc:sldChg>
      <pc:sldChg chg="addSp delSp modSp mod">
        <pc:chgData name="Ashia Sheikh [Chillibreeze]" userId="6452a783-bade-4cce-97f1-f56691f8b6f5" providerId="ADAL" clId="{FD208BEE-0B4F-42E6-87B8-F8E34779CB48}" dt="2020-07-30T12:35:06.270" v="18" actId="21"/>
        <pc:sldMkLst>
          <pc:docMk/>
          <pc:sldMk cId="4213694952" sldId="1740"/>
        </pc:sldMkLst>
        <pc:spChg chg="mod">
          <ac:chgData name="Ashia Sheikh [Chillibreeze]" userId="6452a783-bade-4cce-97f1-f56691f8b6f5" providerId="ADAL" clId="{FD208BEE-0B4F-42E6-87B8-F8E34779CB48}" dt="2020-07-30T12:18:19.285" v="7" actId="20577"/>
          <ac:spMkLst>
            <pc:docMk/>
            <pc:sldMk cId="4213694952" sldId="1740"/>
            <ac:spMk id="10" creationId="{8BFF78F8-A77A-4C03-A193-359AC48E5214}"/>
          </ac:spMkLst>
        </pc:spChg>
        <pc:picChg chg="add del mod">
          <ac:chgData name="Ashia Sheikh [Chillibreeze]" userId="6452a783-bade-4cce-97f1-f56691f8b6f5" providerId="ADAL" clId="{FD208BEE-0B4F-42E6-87B8-F8E34779CB48}" dt="2020-07-30T12:35:06.270" v="18" actId="21"/>
          <ac:picMkLst>
            <pc:docMk/>
            <pc:sldMk cId="4213694952" sldId="1740"/>
            <ac:picMk id="14" creationId="{4A53ADA2-E18F-4015-9F28-9D4261319DC5}"/>
          </ac:picMkLst>
        </pc:picChg>
      </pc:sldChg>
      <pc:sldChg chg="modSp">
        <pc:chgData name="Ashia Sheikh [Chillibreeze]" userId="6452a783-bade-4cce-97f1-f56691f8b6f5" providerId="ADAL" clId="{FD208BEE-0B4F-42E6-87B8-F8E34779CB48}" dt="2020-07-30T12:02:37.610" v="1"/>
        <pc:sldMkLst>
          <pc:docMk/>
          <pc:sldMk cId="3585615802" sldId="1741"/>
        </pc:sldMkLst>
        <pc:spChg chg="mod">
          <ac:chgData name="Ashia Sheikh [Chillibreeze]" userId="6452a783-bade-4cce-97f1-f56691f8b6f5" providerId="ADAL" clId="{FD208BEE-0B4F-42E6-87B8-F8E34779CB48}" dt="2020-07-30T12:02:37.610" v="1"/>
          <ac:spMkLst>
            <pc:docMk/>
            <pc:sldMk cId="3585615802" sldId="1741"/>
            <ac:spMk id="7" creationId="{4295E243-948E-4BE4-BD2E-98B10B0F331B}"/>
          </ac:spMkLst>
        </pc:spChg>
      </pc:sldChg>
      <pc:sldChg chg="modSp mod">
        <pc:chgData name="Ashia Sheikh [Chillibreeze]" userId="6452a783-bade-4cce-97f1-f56691f8b6f5" providerId="ADAL" clId="{FD208BEE-0B4F-42E6-87B8-F8E34779CB48}" dt="2020-07-30T12:23:18.438" v="14" actId="20577"/>
        <pc:sldMkLst>
          <pc:docMk/>
          <pc:sldMk cId="297995881" sldId="1750"/>
        </pc:sldMkLst>
        <pc:spChg chg="mod">
          <ac:chgData name="Ashia Sheikh [Chillibreeze]" userId="6452a783-bade-4cce-97f1-f56691f8b6f5" providerId="ADAL" clId="{FD208BEE-0B4F-42E6-87B8-F8E34779CB48}" dt="2020-07-30T12:23:18.438" v="14" actId="20577"/>
          <ac:spMkLst>
            <pc:docMk/>
            <pc:sldMk cId="297995881" sldId="1750"/>
            <ac:spMk id="4" creationId="{ACEDDDF4-808B-4D15-9D33-BE10797E2633}"/>
          </ac:spMkLst>
        </pc:spChg>
      </pc:sldChg>
      <pc:sldChg chg="modSp mod">
        <pc:chgData name="Ashia Sheikh [Chillibreeze]" userId="6452a783-bade-4cce-97f1-f56691f8b6f5" providerId="ADAL" clId="{FD208BEE-0B4F-42E6-87B8-F8E34779CB48}" dt="2020-07-30T12:18:52.375" v="8" actId="20577"/>
        <pc:sldMkLst>
          <pc:docMk/>
          <pc:sldMk cId="3086749741" sldId="1767"/>
        </pc:sldMkLst>
        <pc:spChg chg="mod">
          <ac:chgData name="Ashia Sheikh [Chillibreeze]" userId="6452a783-bade-4cce-97f1-f56691f8b6f5" providerId="ADAL" clId="{FD208BEE-0B4F-42E6-87B8-F8E34779CB48}" dt="2020-07-30T12:18:52.375" v="8" actId="20577"/>
          <ac:spMkLst>
            <pc:docMk/>
            <pc:sldMk cId="3086749741" sldId="1767"/>
            <ac:spMk id="12" creationId="{F1A7DBC4-1BFB-48E8-B76D-C1B285C5FE4E}"/>
          </ac:spMkLst>
        </pc:spChg>
      </pc:sldChg>
      <pc:sldChg chg="modSp mod">
        <pc:chgData name="Ashia Sheikh [Chillibreeze]" userId="6452a783-bade-4cce-97f1-f56691f8b6f5" providerId="ADAL" clId="{FD208BEE-0B4F-42E6-87B8-F8E34779CB48}" dt="2020-07-30T12:17:50.711" v="5" actId="20577"/>
        <pc:sldMkLst>
          <pc:docMk/>
          <pc:sldMk cId="546564360" sldId="1834"/>
        </pc:sldMkLst>
        <pc:spChg chg="mod">
          <ac:chgData name="Ashia Sheikh [Chillibreeze]" userId="6452a783-bade-4cce-97f1-f56691f8b6f5" providerId="ADAL" clId="{FD208BEE-0B4F-42E6-87B8-F8E34779CB48}" dt="2020-07-30T12:17:50.711" v="5" actId="20577"/>
          <ac:spMkLst>
            <pc:docMk/>
            <pc:sldMk cId="546564360" sldId="1834"/>
            <ac:spMk id="11" creationId="{4F61EFF9-16A9-4858-860F-FDBF68B7D9B5}"/>
          </ac:spMkLst>
        </pc:spChg>
      </pc:sldChg>
    </pc:docChg>
  </pc:docChgLst>
  <pc:docChgLst>
    <pc:chgData name="Robert [Chillibreeze]" userId="8fe5ebfe-980d-441d-bbff-8c5265b810b8" providerId="ADAL" clId="{500E9A48-9781-4CE3-9920-A72B9C42D83C}"/>
    <pc:docChg chg="modSld modMainMaster">
      <pc:chgData name="Robert [Chillibreeze]" userId="8fe5ebfe-980d-441d-bbff-8c5265b810b8" providerId="ADAL" clId="{500E9A48-9781-4CE3-9920-A72B9C42D83C}" dt="2020-07-30T12:15:48.447" v="124"/>
      <pc:docMkLst>
        <pc:docMk/>
      </pc:docMkLst>
      <pc:sldChg chg="modSp mod">
        <pc:chgData name="Robert [Chillibreeze]" userId="8fe5ebfe-980d-441d-bbff-8c5265b810b8" providerId="ADAL" clId="{500E9A48-9781-4CE3-9920-A72B9C42D83C}" dt="2020-07-30T03:35:29.149" v="21" actId="962"/>
        <pc:sldMkLst>
          <pc:docMk/>
          <pc:sldMk cId="224013511" sldId="1720"/>
        </pc:sldMkLst>
        <pc:picChg chg="mod">
          <ac:chgData name="Robert [Chillibreeze]" userId="8fe5ebfe-980d-441d-bbff-8c5265b810b8" providerId="ADAL" clId="{500E9A48-9781-4CE3-9920-A72B9C42D83C}" dt="2020-07-30T03:34:56.063" v="19" actId="962"/>
          <ac:picMkLst>
            <pc:docMk/>
            <pc:sldMk cId="224013511" sldId="1720"/>
            <ac:picMk id="5" creationId="{162C9FBC-D3CA-4066-8374-77345B2387F6}"/>
          </ac:picMkLst>
        </pc:picChg>
        <pc:picChg chg="mod">
          <ac:chgData name="Robert [Chillibreeze]" userId="8fe5ebfe-980d-441d-bbff-8c5265b810b8" providerId="ADAL" clId="{500E9A48-9781-4CE3-9920-A72B9C42D83C}" dt="2020-07-30T03:35:29.149" v="21" actId="962"/>
          <ac:picMkLst>
            <pc:docMk/>
            <pc:sldMk cId="224013511" sldId="1720"/>
            <ac:picMk id="8" creationId="{B6E0803A-E823-4D9E-8B11-CF1A22FB4B4A}"/>
          </ac:picMkLst>
        </pc:picChg>
      </pc:sldChg>
      <pc:sldChg chg="modSp mod">
        <pc:chgData name="Robert [Chillibreeze]" userId="8fe5ebfe-980d-441d-bbff-8c5265b810b8" providerId="ADAL" clId="{500E9A48-9781-4CE3-9920-A72B9C42D83C}" dt="2020-07-30T04:17:03.269" v="82" actId="962"/>
        <pc:sldMkLst>
          <pc:docMk/>
          <pc:sldMk cId="948761037" sldId="1728"/>
        </pc:sldMkLst>
        <pc:picChg chg="mod">
          <ac:chgData name="Robert [Chillibreeze]" userId="8fe5ebfe-980d-441d-bbff-8c5265b810b8" providerId="ADAL" clId="{500E9A48-9781-4CE3-9920-A72B9C42D83C}" dt="2020-07-30T04:17:03.269" v="82" actId="962"/>
          <ac:picMkLst>
            <pc:docMk/>
            <pc:sldMk cId="948761037" sldId="1728"/>
            <ac:picMk id="38" creationId="{C8C0723C-7BCB-4387-9DA4-AB51E9ACC920}"/>
          </ac:picMkLst>
        </pc:picChg>
      </pc:sldChg>
      <pc:sldChg chg="modSp mod">
        <pc:chgData name="Robert [Chillibreeze]" userId="8fe5ebfe-980d-441d-bbff-8c5265b810b8" providerId="ADAL" clId="{500E9A48-9781-4CE3-9920-A72B9C42D83C}" dt="2020-07-30T03:34:19.784" v="17" actId="962"/>
        <pc:sldMkLst>
          <pc:docMk/>
          <pc:sldMk cId="2906060374" sldId="1731"/>
        </pc:sldMkLst>
        <pc:picChg chg="mod">
          <ac:chgData name="Robert [Chillibreeze]" userId="8fe5ebfe-980d-441d-bbff-8c5265b810b8" providerId="ADAL" clId="{500E9A48-9781-4CE3-9920-A72B9C42D83C}" dt="2020-07-30T03:33:33.806" v="15" actId="962"/>
          <ac:picMkLst>
            <pc:docMk/>
            <pc:sldMk cId="2906060374" sldId="1731"/>
            <ac:picMk id="3" creationId="{52DD32B9-57DF-43ED-AF52-B97D4E608D10}"/>
          </ac:picMkLst>
        </pc:picChg>
        <pc:picChg chg="mod">
          <ac:chgData name="Robert [Chillibreeze]" userId="8fe5ebfe-980d-441d-bbff-8c5265b810b8" providerId="ADAL" clId="{500E9A48-9781-4CE3-9920-A72B9C42D83C}" dt="2020-07-30T03:34:19.784" v="17" actId="962"/>
          <ac:picMkLst>
            <pc:docMk/>
            <pc:sldMk cId="2906060374" sldId="1731"/>
            <ac:picMk id="5" creationId="{469D33F5-4141-418B-85BD-2F770EDEA29D}"/>
          </ac:picMkLst>
        </pc:picChg>
      </pc:sldChg>
      <pc:sldChg chg="modSp mod">
        <pc:chgData name="Robert [Chillibreeze]" userId="8fe5ebfe-980d-441d-bbff-8c5265b810b8" providerId="ADAL" clId="{500E9A48-9781-4CE3-9920-A72B9C42D83C}" dt="2020-07-30T03:49:04.787" v="22" actId="962"/>
        <pc:sldMkLst>
          <pc:docMk/>
          <pc:sldMk cId="4058477384" sldId="1737"/>
        </pc:sldMkLst>
        <pc:spChg chg="mod">
          <ac:chgData name="Robert [Chillibreeze]" userId="8fe5ebfe-980d-441d-bbff-8c5265b810b8" providerId="ADAL" clId="{500E9A48-9781-4CE3-9920-A72B9C42D83C}" dt="2020-07-30T03:49:04.787" v="22" actId="962"/>
          <ac:spMkLst>
            <pc:docMk/>
            <pc:sldMk cId="4058477384" sldId="1737"/>
            <ac:spMk id="12" creationId="{D21E0054-21A0-4517-BABD-E70E254D826F}"/>
          </ac:spMkLst>
        </pc:spChg>
      </pc:sldChg>
      <pc:sldChg chg="modSp mod">
        <pc:chgData name="Robert [Chillibreeze]" userId="8fe5ebfe-980d-441d-bbff-8c5265b810b8" providerId="ADAL" clId="{500E9A48-9781-4CE3-9920-A72B9C42D83C}" dt="2020-07-30T04:07:46.717" v="26" actId="962"/>
        <pc:sldMkLst>
          <pc:docMk/>
          <pc:sldMk cId="2008864311" sldId="1738"/>
        </pc:sldMkLst>
        <pc:picChg chg="mod">
          <ac:chgData name="Robert [Chillibreeze]" userId="8fe5ebfe-980d-441d-bbff-8c5265b810b8" providerId="ADAL" clId="{500E9A48-9781-4CE3-9920-A72B9C42D83C}" dt="2020-07-30T04:07:46.717" v="26" actId="962"/>
          <ac:picMkLst>
            <pc:docMk/>
            <pc:sldMk cId="2008864311" sldId="1738"/>
            <ac:picMk id="54" creationId="{1DA12EBD-A73A-4D87-B1E6-3E3C6C8FF66B}"/>
          </ac:picMkLst>
        </pc:picChg>
      </pc:sldChg>
      <pc:sldChg chg="modSp mod">
        <pc:chgData name="Robert [Chillibreeze]" userId="8fe5ebfe-980d-441d-bbff-8c5265b810b8" providerId="ADAL" clId="{500E9A48-9781-4CE3-9920-A72B9C42D83C}" dt="2020-07-30T04:12:50.509" v="34" actId="962"/>
        <pc:sldMkLst>
          <pc:docMk/>
          <pc:sldMk cId="3585615802" sldId="1741"/>
        </pc:sldMkLst>
        <pc:picChg chg="mod">
          <ac:chgData name="Robert [Chillibreeze]" userId="8fe5ebfe-980d-441d-bbff-8c5265b810b8" providerId="ADAL" clId="{500E9A48-9781-4CE3-9920-A72B9C42D83C}" dt="2020-07-30T04:12:50.509" v="34" actId="962"/>
          <ac:picMkLst>
            <pc:docMk/>
            <pc:sldMk cId="3585615802" sldId="1741"/>
            <ac:picMk id="3" creationId="{451E8277-C420-4966-9E29-F1234B925740}"/>
          </ac:picMkLst>
        </pc:picChg>
      </pc:sldChg>
      <pc:sldChg chg="modSp mod">
        <pc:chgData name="Robert [Chillibreeze]" userId="8fe5ebfe-980d-441d-bbff-8c5265b810b8" providerId="ADAL" clId="{500E9A48-9781-4CE3-9920-A72B9C42D83C}" dt="2020-07-30T04:16:12.927" v="66" actId="962"/>
        <pc:sldMkLst>
          <pc:docMk/>
          <pc:sldMk cId="2408575455" sldId="1745"/>
        </pc:sldMkLst>
        <pc:picChg chg="mod">
          <ac:chgData name="Robert [Chillibreeze]" userId="8fe5ebfe-980d-441d-bbff-8c5265b810b8" providerId="ADAL" clId="{500E9A48-9781-4CE3-9920-A72B9C42D83C}" dt="2020-07-30T04:16:12.927" v="66" actId="962"/>
          <ac:picMkLst>
            <pc:docMk/>
            <pc:sldMk cId="2408575455" sldId="1745"/>
            <ac:picMk id="68" creationId="{801ED213-5456-46EA-9656-882263B8B99D}"/>
          </ac:picMkLst>
        </pc:picChg>
      </pc:sldChg>
      <pc:sldChg chg="modSp mod">
        <pc:chgData name="Robert [Chillibreeze]" userId="8fe5ebfe-980d-441d-bbff-8c5265b810b8" providerId="ADAL" clId="{500E9A48-9781-4CE3-9920-A72B9C42D83C}" dt="2020-07-30T04:16:26.692" v="80" actId="962"/>
        <pc:sldMkLst>
          <pc:docMk/>
          <pc:sldMk cId="1919498982" sldId="1746"/>
        </pc:sldMkLst>
        <pc:picChg chg="mod">
          <ac:chgData name="Robert [Chillibreeze]" userId="8fe5ebfe-980d-441d-bbff-8c5265b810b8" providerId="ADAL" clId="{500E9A48-9781-4CE3-9920-A72B9C42D83C}" dt="2020-07-30T04:16:26.692" v="80" actId="962"/>
          <ac:picMkLst>
            <pc:docMk/>
            <pc:sldMk cId="1919498982" sldId="1746"/>
            <ac:picMk id="27" creationId="{C76E36D4-3B27-487C-BDB3-F0BF87DE6199}"/>
          </ac:picMkLst>
        </pc:picChg>
      </pc:sldChg>
      <pc:sldChg chg="modSp mod">
        <pc:chgData name="Robert [Chillibreeze]" userId="8fe5ebfe-980d-441d-bbff-8c5265b810b8" providerId="ADAL" clId="{500E9A48-9781-4CE3-9920-A72B9C42D83C}" dt="2020-07-30T04:17:29.181" v="120" actId="962"/>
        <pc:sldMkLst>
          <pc:docMk/>
          <pc:sldMk cId="3750021260" sldId="1749"/>
        </pc:sldMkLst>
        <pc:picChg chg="mod">
          <ac:chgData name="Robert [Chillibreeze]" userId="8fe5ebfe-980d-441d-bbff-8c5265b810b8" providerId="ADAL" clId="{500E9A48-9781-4CE3-9920-A72B9C42D83C}" dt="2020-07-30T04:17:29.181" v="120" actId="962"/>
          <ac:picMkLst>
            <pc:docMk/>
            <pc:sldMk cId="3750021260" sldId="1749"/>
            <ac:picMk id="50" creationId="{05B1E949-A951-4B9F-A640-A9F7BA9F4C55}"/>
          </ac:picMkLst>
        </pc:picChg>
      </pc:sldChg>
      <pc:sldMasterChg chg="modSldLayout">
        <pc:chgData name="Robert [Chillibreeze]" userId="8fe5ebfe-980d-441d-bbff-8c5265b810b8" providerId="ADAL" clId="{500E9A48-9781-4CE3-9920-A72B9C42D83C}" dt="2020-07-30T12:15:48.447" v="124"/>
        <pc:sldMasterMkLst>
          <pc:docMk/>
          <pc:sldMasterMk cId="3263374804" sldId="2147484715"/>
        </pc:sldMasterMkLst>
        <pc:sldLayoutChg chg="setBg">
          <pc:chgData name="Robert [Chillibreeze]" userId="8fe5ebfe-980d-441d-bbff-8c5265b810b8" providerId="ADAL" clId="{500E9A48-9781-4CE3-9920-A72B9C42D83C}" dt="2020-07-30T12:15:48.447" v="124"/>
          <pc:sldLayoutMkLst>
            <pc:docMk/>
            <pc:sldMasterMk cId="3263374804" sldId="2147484715"/>
            <pc:sldLayoutMk cId="1004837167" sldId="2147484724"/>
          </pc:sldLayoutMkLst>
        </pc:sldLayoutChg>
        <pc:sldLayoutChg chg="setBg">
          <pc:chgData name="Robert [Chillibreeze]" userId="8fe5ebfe-980d-441d-bbff-8c5265b810b8" providerId="ADAL" clId="{500E9A48-9781-4CE3-9920-A72B9C42D83C}" dt="2020-07-30T12:15:34.418" v="122"/>
          <pc:sldLayoutMkLst>
            <pc:docMk/>
            <pc:sldMasterMk cId="3263374804" sldId="2147484715"/>
            <pc:sldLayoutMk cId="3027335546" sldId="2147484727"/>
          </pc:sldLayoutMkLst>
        </pc:sldLayoutChg>
      </pc:sldMasterChg>
    </pc:docChg>
  </pc:docChgLst>
  <pc:docChgLst>
    <pc:chgData name="Tony Frink" userId="f3ada52a-06d5-4454-9a8d-cefb10747f9e" providerId="ADAL" clId="{4A7AD5B5-36B8-4E24-9257-FB9798366AF0}"/>
    <pc:docChg chg="undo custSel modSld">
      <pc:chgData name="Tony Frink" userId="f3ada52a-06d5-4454-9a8d-cefb10747f9e" providerId="ADAL" clId="{4A7AD5B5-36B8-4E24-9257-FB9798366AF0}" dt="2022-09-25T03:39:38.951" v="148" actId="6549"/>
      <pc:docMkLst>
        <pc:docMk/>
      </pc:docMkLst>
      <pc:sldChg chg="modSp mod">
        <pc:chgData name="Tony Frink" userId="f3ada52a-06d5-4454-9a8d-cefb10747f9e" providerId="ADAL" clId="{4A7AD5B5-36B8-4E24-9257-FB9798366AF0}" dt="2022-09-25T03:37:00.413" v="83" actId="20577"/>
        <pc:sldMkLst>
          <pc:docMk/>
          <pc:sldMk cId="1793706927" sldId="1670"/>
        </pc:sldMkLst>
        <pc:spChg chg="mod">
          <ac:chgData name="Tony Frink" userId="f3ada52a-06d5-4454-9a8d-cefb10747f9e" providerId="ADAL" clId="{4A7AD5B5-36B8-4E24-9257-FB9798366AF0}" dt="2022-09-25T03:37:00.413" v="83" actId="20577"/>
          <ac:spMkLst>
            <pc:docMk/>
            <pc:sldMk cId="1793706927" sldId="1670"/>
            <ac:spMk id="34" creationId="{13EB0736-ECFC-4115-9C2F-1B123B3F071C}"/>
          </ac:spMkLst>
        </pc:spChg>
      </pc:sldChg>
      <pc:sldChg chg="modSp mod">
        <pc:chgData name="Tony Frink" userId="f3ada52a-06d5-4454-9a8d-cefb10747f9e" providerId="ADAL" clId="{4A7AD5B5-36B8-4E24-9257-FB9798366AF0}" dt="2022-09-25T03:38:49.974" v="124" actId="20577"/>
        <pc:sldMkLst>
          <pc:docMk/>
          <pc:sldMk cId="546707467" sldId="1752"/>
        </pc:sldMkLst>
        <pc:spChg chg="mod">
          <ac:chgData name="Tony Frink" userId="f3ada52a-06d5-4454-9a8d-cefb10747f9e" providerId="ADAL" clId="{4A7AD5B5-36B8-4E24-9257-FB9798366AF0}" dt="2022-09-25T03:38:49.974" v="124" actId="20577"/>
          <ac:spMkLst>
            <pc:docMk/>
            <pc:sldMk cId="546707467" sldId="1752"/>
            <ac:spMk id="2" creationId="{00000000-0000-0000-0000-000000000000}"/>
          </ac:spMkLst>
        </pc:spChg>
      </pc:sldChg>
      <pc:sldChg chg="modSp mod">
        <pc:chgData name="Tony Frink" userId="f3ada52a-06d5-4454-9a8d-cefb10747f9e" providerId="ADAL" clId="{4A7AD5B5-36B8-4E24-9257-FB9798366AF0}" dt="2022-09-25T03:37:34.928" v="94" actId="20577"/>
        <pc:sldMkLst>
          <pc:docMk/>
          <pc:sldMk cId="3618286099" sldId="1756"/>
        </pc:sldMkLst>
        <pc:spChg chg="mod">
          <ac:chgData name="Tony Frink" userId="f3ada52a-06d5-4454-9a8d-cefb10747f9e" providerId="ADAL" clId="{4A7AD5B5-36B8-4E24-9257-FB9798366AF0}" dt="2022-09-25T03:37:34.928" v="94" actId="20577"/>
          <ac:spMkLst>
            <pc:docMk/>
            <pc:sldMk cId="3618286099" sldId="1756"/>
            <ac:spMk id="2" creationId="{00000000-0000-0000-0000-000000000000}"/>
          </ac:spMkLst>
        </pc:spChg>
      </pc:sldChg>
      <pc:sldChg chg="modSp mod">
        <pc:chgData name="Tony Frink" userId="f3ada52a-06d5-4454-9a8d-cefb10747f9e" providerId="ADAL" clId="{4A7AD5B5-36B8-4E24-9257-FB9798366AF0}" dt="2022-09-25T03:38:02.801" v="96"/>
        <pc:sldMkLst>
          <pc:docMk/>
          <pc:sldMk cId="2587211161" sldId="1759"/>
        </pc:sldMkLst>
        <pc:spChg chg="mod">
          <ac:chgData name="Tony Frink" userId="f3ada52a-06d5-4454-9a8d-cefb10747f9e" providerId="ADAL" clId="{4A7AD5B5-36B8-4E24-9257-FB9798366AF0}" dt="2022-09-25T03:37:49.609" v="95"/>
          <ac:spMkLst>
            <pc:docMk/>
            <pc:sldMk cId="2587211161" sldId="1759"/>
            <ac:spMk id="10" creationId="{90CCEDD8-634E-4F9F-8706-A1F77086DABC}"/>
          </ac:spMkLst>
        </pc:spChg>
        <pc:spChg chg="mod">
          <ac:chgData name="Tony Frink" userId="f3ada52a-06d5-4454-9a8d-cefb10747f9e" providerId="ADAL" clId="{4A7AD5B5-36B8-4E24-9257-FB9798366AF0}" dt="2022-09-25T03:38:02.801" v="96"/>
          <ac:spMkLst>
            <pc:docMk/>
            <pc:sldMk cId="2587211161" sldId="1759"/>
            <ac:spMk id="13" creationId="{1ACE91A7-83AC-45D9-B114-A4F59BB34CDB}"/>
          </ac:spMkLst>
        </pc:spChg>
      </pc:sldChg>
      <pc:sldChg chg="modSp mod">
        <pc:chgData name="Tony Frink" userId="f3ada52a-06d5-4454-9a8d-cefb10747f9e" providerId="ADAL" clId="{4A7AD5B5-36B8-4E24-9257-FB9798366AF0}" dt="2022-09-25T03:38:32.342" v="113" actId="20577"/>
        <pc:sldMkLst>
          <pc:docMk/>
          <pc:sldMk cId="3638039164" sldId="1760"/>
        </pc:sldMkLst>
        <pc:spChg chg="mod">
          <ac:chgData name="Tony Frink" userId="f3ada52a-06d5-4454-9a8d-cefb10747f9e" providerId="ADAL" clId="{4A7AD5B5-36B8-4E24-9257-FB9798366AF0}" dt="2022-09-25T03:38:32.342" v="113" actId="20577"/>
          <ac:spMkLst>
            <pc:docMk/>
            <pc:sldMk cId="3638039164" sldId="1760"/>
            <ac:spMk id="2" creationId="{00000000-0000-0000-0000-000000000000}"/>
          </ac:spMkLst>
        </pc:spChg>
      </pc:sldChg>
      <pc:sldChg chg="modSp mod">
        <pc:chgData name="Tony Frink" userId="f3ada52a-06d5-4454-9a8d-cefb10747f9e" providerId="ADAL" clId="{4A7AD5B5-36B8-4E24-9257-FB9798366AF0}" dt="2022-09-25T03:39:38.951" v="148" actId="6549"/>
        <pc:sldMkLst>
          <pc:docMk/>
          <pc:sldMk cId="2236761283" sldId="1763"/>
        </pc:sldMkLst>
        <pc:spChg chg="mod">
          <ac:chgData name="Tony Frink" userId="f3ada52a-06d5-4454-9a8d-cefb10747f9e" providerId="ADAL" clId="{4A7AD5B5-36B8-4E24-9257-FB9798366AF0}" dt="2022-09-25T03:39:38.951" v="148" actId="6549"/>
          <ac:spMkLst>
            <pc:docMk/>
            <pc:sldMk cId="2236761283" sldId="1763"/>
            <ac:spMk id="3" creationId="{69195645-4AB0-4A13-8B4B-22EA2940062F}"/>
          </ac:spMkLst>
        </pc:spChg>
      </pc:sldChg>
      <pc:sldChg chg="delSp modSp mod">
        <pc:chgData name="Tony Frink" userId="f3ada52a-06d5-4454-9a8d-cefb10747f9e" providerId="ADAL" clId="{4A7AD5B5-36B8-4E24-9257-FB9798366AF0}" dt="2022-09-22T02:39:08.391" v="37"/>
        <pc:sldMkLst>
          <pc:docMk/>
          <pc:sldMk cId="1746941126" sldId="1837"/>
        </pc:sldMkLst>
        <pc:spChg chg="del mod">
          <ac:chgData name="Tony Frink" userId="f3ada52a-06d5-4454-9a8d-cefb10747f9e" providerId="ADAL" clId="{4A7AD5B5-36B8-4E24-9257-FB9798366AF0}" dt="2022-09-22T02:28:07.558" v="8" actId="478"/>
          <ac:spMkLst>
            <pc:docMk/>
            <pc:sldMk cId="1746941126" sldId="1837"/>
            <ac:spMk id="2" creationId="{CD246F3A-BFF6-E726-B1E3-C42ADADD11B7}"/>
          </ac:spMkLst>
        </pc:spChg>
        <pc:spChg chg="mod">
          <ac:chgData name="Tony Frink" userId="f3ada52a-06d5-4454-9a8d-cefb10747f9e" providerId="ADAL" clId="{4A7AD5B5-36B8-4E24-9257-FB9798366AF0}" dt="2022-09-22T02:39:08.391" v="37"/>
          <ac:spMkLst>
            <pc:docMk/>
            <pc:sldMk cId="1746941126" sldId="1837"/>
            <ac:spMk id="3" creationId="{B70BBFF5-7A69-4E0D-B4C7-B85F3BD183AF}"/>
          </ac:spMkLst>
        </pc:spChg>
        <pc:spChg chg="mod">
          <ac:chgData name="Tony Frink" userId="f3ada52a-06d5-4454-9a8d-cefb10747f9e" providerId="ADAL" clId="{4A7AD5B5-36B8-4E24-9257-FB9798366AF0}" dt="2022-09-22T02:38:58.231" v="36"/>
          <ac:spMkLst>
            <pc:docMk/>
            <pc:sldMk cId="1746941126" sldId="1837"/>
            <ac:spMk id="26" creationId="{8B7C99EF-3ACE-4A6B-B239-CC8995D695F4}"/>
          </ac:spMkLst>
        </pc:spChg>
        <pc:spChg chg="mod">
          <ac:chgData name="Tony Frink" userId="f3ada52a-06d5-4454-9a8d-cefb10747f9e" providerId="ADAL" clId="{4A7AD5B5-36B8-4E24-9257-FB9798366AF0}" dt="2022-09-22T02:38:50.126" v="35"/>
          <ac:spMkLst>
            <pc:docMk/>
            <pc:sldMk cId="1746941126" sldId="1837"/>
            <ac:spMk id="27" creationId="{6BE84714-EE21-40E0-B33C-81BC95D99710}"/>
          </ac:spMkLst>
        </pc:spChg>
        <pc:spChg chg="mod">
          <ac:chgData name="Tony Frink" userId="f3ada52a-06d5-4454-9a8d-cefb10747f9e" providerId="ADAL" clId="{4A7AD5B5-36B8-4E24-9257-FB9798366AF0}" dt="2022-09-22T02:38:43.464" v="34"/>
          <ac:spMkLst>
            <pc:docMk/>
            <pc:sldMk cId="1746941126" sldId="1837"/>
            <ac:spMk id="28" creationId="{D1B4B269-588B-49D4-B46E-03C7DD84CDD7}"/>
          </ac:spMkLst>
        </pc:spChg>
        <pc:spChg chg="mod">
          <ac:chgData name="Tony Frink" userId="f3ada52a-06d5-4454-9a8d-cefb10747f9e" providerId="ADAL" clId="{4A7AD5B5-36B8-4E24-9257-FB9798366AF0}" dt="2022-09-22T02:38:31.692" v="33"/>
          <ac:spMkLst>
            <pc:docMk/>
            <pc:sldMk cId="1746941126" sldId="1837"/>
            <ac:spMk id="29" creationId="{25A4234B-D0AC-4FF9-AFF7-D17FA480016A}"/>
          </ac:spMkLst>
        </pc:spChg>
        <pc:spChg chg="mod">
          <ac:chgData name="Tony Frink" userId="f3ada52a-06d5-4454-9a8d-cefb10747f9e" providerId="ADAL" clId="{4A7AD5B5-36B8-4E24-9257-FB9798366AF0}" dt="2022-09-22T02:38:17.245" v="32"/>
          <ac:spMkLst>
            <pc:docMk/>
            <pc:sldMk cId="1746941126" sldId="1837"/>
            <ac:spMk id="30" creationId="{1A4066B6-ABDB-4EF1-845E-1D2CB5E74A0D}"/>
          </ac:spMkLst>
        </pc:spChg>
        <pc:spChg chg="mod">
          <ac:chgData name="Tony Frink" userId="f3ada52a-06d5-4454-9a8d-cefb10747f9e" providerId="ADAL" clId="{4A7AD5B5-36B8-4E24-9257-FB9798366AF0}" dt="2022-09-22T02:38:08.255" v="31"/>
          <ac:spMkLst>
            <pc:docMk/>
            <pc:sldMk cId="1746941126" sldId="1837"/>
            <ac:spMk id="31" creationId="{055E4390-B61A-4017-BB62-D9261CDCD36A}"/>
          </ac:spMkLst>
        </pc:spChg>
        <pc:spChg chg="del">
          <ac:chgData name="Tony Frink" userId="f3ada52a-06d5-4454-9a8d-cefb10747f9e" providerId="ADAL" clId="{4A7AD5B5-36B8-4E24-9257-FB9798366AF0}" dt="2022-09-22T02:28:04.496" v="6" actId="478"/>
          <ac:spMkLst>
            <pc:docMk/>
            <pc:sldMk cId="1746941126" sldId="1837"/>
            <ac:spMk id="32" creationId="{B980E7EF-6D91-489D-99A2-4771A3E6906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9/24/2022 10:36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9/24/2022 10:36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108211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399799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69598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931365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231923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042340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453980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993635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1052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8992066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399799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958519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695981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956713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4199257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6954095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358108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35559373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39468575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1926417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24587099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2592494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42165845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4932945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ltLang="zh-CN" dirty="0"/>
            </a:b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355496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ltLang="zh-CN" dirty="0"/>
            </a:b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31774673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ltLang="zh-CN" dirty="0"/>
            </a:b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37352390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ltLang="zh-CN" dirty="0"/>
            </a:b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5261708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34539802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13997992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1695981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14220065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605552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7993252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13482908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14641609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34957550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1926417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1926417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19372906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a:p>
        </p:txBody>
      </p:sp>
    </p:spTree>
    <p:extLst>
      <p:ext uri="{BB962C8B-B14F-4D97-AF65-F5344CB8AC3E}">
        <p14:creationId xmlns:p14="http://schemas.microsoft.com/office/powerpoint/2010/main" val="37347758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a:p>
        </p:txBody>
      </p:sp>
    </p:spTree>
    <p:extLst>
      <p:ext uri="{BB962C8B-B14F-4D97-AF65-F5344CB8AC3E}">
        <p14:creationId xmlns:p14="http://schemas.microsoft.com/office/powerpoint/2010/main" val="1926417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a:p>
        </p:txBody>
      </p:sp>
    </p:spTree>
    <p:extLst>
      <p:ext uri="{BB962C8B-B14F-4D97-AF65-F5344CB8AC3E}">
        <p14:creationId xmlns:p14="http://schemas.microsoft.com/office/powerpoint/2010/main" val="4055155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a:p>
        </p:txBody>
      </p:sp>
    </p:spTree>
    <p:extLst>
      <p:ext uri="{BB962C8B-B14F-4D97-AF65-F5344CB8AC3E}">
        <p14:creationId xmlns:p14="http://schemas.microsoft.com/office/powerpoint/2010/main" val="1399799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9468575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a:p>
        </p:txBody>
      </p:sp>
    </p:spTree>
    <p:extLst>
      <p:ext uri="{BB962C8B-B14F-4D97-AF65-F5344CB8AC3E}">
        <p14:creationId xmlns:p14="http://schemas.microsoft.com/office/powerpoint/2010/main" val="1695981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a:p>
        </p:txBody>
      </p:sp>
    </p:spTree>
    <p:extLst>
      <p:ext uri="{BB962C8B-B14F-4D97-AF65-F5344CB8AC3E}">
        <p14:creationId xmlns:p14="http://schemas.microsoft.com/office/powerpoint/2010/main" val="456072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a:p>
        </p:txBody>
      </p:sp>
    </p:spTree>
    <p:extLst>
      <p:ext uri="{BB962C8B-B14F-4D97-AF65-F5344CB8AC3E}">
        <p14:creationId xmlns:p14="http://schemas.microsoft.com/office/powerpoint/2010/main" val="24669268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a:p>
        </p:txBody>
      </p:sp>
    </p:spTree>
    <p:extLst>
      <p:ext uri="{BB962C8B-B14F-4D97-AF65-F5344CB8AC3E}">
        <p14:creationId xmlns:p14="http://schemas.microsoft.com/office/powerpoint/2010/main" val="4932945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a:p>
        </p:txBody>
      </p:sp>
    </p:spTree>
    <p:extLst>
      <p:ext uri="{BB962C8B-B14F-4D97-AF65-F5344CB8AC3E}">
        <p14:creationId xmlns:p14="http://schemas.microsoft.com/office/powerpoint/2010/main" val="13311220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55</a:t>
            </a:fld>
            <a:endParaRPr lang="en-US"/>
          </a:p>
        </p:txBody>
      </p:sp>
    </p:spTree>
    <p:extLst>
      <p:ext uri="{BB962C8B-B14F-4D97-AF65-F5344CB8AC3E}">
        <p14:creationId xmlns:p14="http://schemas.microsoft.com/office/powerpoint/2010/main" val="29718609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56</a:t>
            </a:fld>
            <a:endParaRPr lang="en-US"/>
          </a:p>
        </p:txBody>
      </p:sp>
    </p:spTree>
    <p:extLst>
      <p:ext uri="{BB962C8B-B14F-4D97-AF65-F5344CB8AC3E}">
        <p14:creationId xmlns:p14="http://schemas.microsoft.com/office/powerpoint/2010/main" val="33617079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57</a:t>
            </a:fld>
            <a:endParaRPr lang="en-US"/>
          </a:p>
        </p:txBody>
      </p:sp>
    </p:spTree>
    <p:extLst>
      <p:ext uri="{BB962C8B-B14F-4D97-AF65-F5344CB8AC3E}">
        <p14:creationId xmlns:p14="http://schemas.microsoft.com/office/powerpoint/2010/main" val="110524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58</a:t>
            </a:fld>
            <a:endParaRPr lang="en-US"/>
          </a:p>
        </p:txBody>
      </p:sp>
    </p:spTree>
    <p:extLst>
      <p:ext uri="{BB962C8B-B14F-4D97-AF65-F5344CB8AC3E}">
        <p14:creationId xmlns:p14="http://schemas.microsoft.com/office/powerpoint/2010/main" val="38992066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59</a:t>
            </a:fld>
            <a:endParaRPr lang="en-US"/>
          </a:p>
        </p:txBody>
      </p:sp>
    </p:spTree>
    <p:extLst>
      <p:ext uri="{BB962C8B-B14F-4D97-AF65-F5344CB8AC3E}">
        <p14:creationId xmlns:p14="http://schemas.microsoft.com/office/powerpoint/2010/main" val="1765102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8517941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60</a:t>
            </a:fld>
            <a:endParaRPr lang="en-US"/>
          </a:p>
        </p:txBody>
      </p:sp>
    </p:spTree>
    <p:extLst>
      <p:ext uri="{BB962C8B-B14F-4D97-AF65-F5344CB8AC3E}">
        <p14:creationId xmlns:p14="http://schemas.microsoft.com/office/powerpoint/2010/main" val="1695981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61</a:t>
            </a:fld>
            <a:endParaRPr lang="en-US"/>
          </a:p>
        </p:txBody>
      </p:sp>
    </p:spTree>
    <p:extLst>
      <p:ext uri="{BB962C8B-B14F-4D97-AF65-F5344CB8AC3E}">
        <p14:creationId xmlns:p14="http://schemas.microsoft.com/office/powerpoint/2010/main" val="357263787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62</a:t>
            </a:fld>
            <a:endParaRPr lang="en-US"/>
          </a:p>
        </p:txBody>
      </p:sp>
    </p:spTree>
    <p:extLst>
      <p:ext uri="{BB962C8B-B14F-4D97-AF65-F5344CB8AC3E}">
        <p14:creationId xmlns:p14="http://schemas.microsoft.com/office/powerpoint/2010/main" val="17874364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63</a:t>
            </a:fld>
            <a:endParaRPr lang="en-US"/>
          </a:p>
        </p:txBody>
      </p:sp>
    </p:spTree>
    <p:extLst>
      <p:ext uri="{BB962C8B-B14F-4D97-AF65-F5344CB8AC3E}">
        <p14:creationId xmlns:p14="http://schemas.microsoft.com/office/powerpoint/2010/main" val="94080885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64</a:t>
            </a:fld>
            <a:endParaRPr lang="en-US"/>
          </a:p>
        </p:txBody>
      </p:sp>
    </p:spTree>
    <p:extLst>
      <p:ext uri="{BB962C8B-B14F-4D97-AF65-F5344CB8AC3E}">
        <p14:creationId xmlns:p14="http://schemas.microsoft.com/office/powerpoint/2010/main" val="391600700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9/24/2022 10:36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65</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5549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4231615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9/24/2022 10:36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713324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600059" y="2059284"/>
            <a:ext cx="4251462" cy="1544598"/>
          </a:xfrm>
        </p:spPr>
        <p:txBody>
          <a:bodyPr anchor="t" anchorCtr="0">
            <a:noAutofit/>
          </a:bodyPr>
          <a:lstStyle>
            <a:lvl1pPr>
              <a:defRPr sz="3600">
                <a:solidFill>
                  <a:schemeClr val="tx1"/>
                </a:solidFill>
              </a:defRPr>
            </a:lvl1pPr>
          </a:lstStyle>
          <a:p>
            <a:endParaRPr lang="en-US"/>
          </a:p>
        </p:txBody>
      </p:sp>
      <p:pic>
        <p:nvPicPr>
          <p:cNvPr id="6" name="MS logo gray - EMF" descr="Microsoft 365 logo">
            <a:extLst>
              <a:ext uri="{FF2B5EF4-FFF2-40B4-BE49-F238E27FC236}">
                <a16:creationId xmlns:a16="http://schemas.microsoft.com/office/drawing/2014/main" id="{DBA914E4-44EB-1640-BCC3-F4246F35096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spTree>
    <p:extLst>
      <p:ext uri="{BB962C8B-B14F-4D97-AF65-F5344CB8AC3E}">
        <p14:creationId xmlns:p14="http://schemas.microsoft.com/office/powerpoint/2010/main" val="3039092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59" y="507446"/>
            <a:ext cx="11239464" cy="439465"/>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915" y="6584990"/>
            <a:ext cx="11246266" cy="110001"/>
          </a:xfrm>
          <a:prstGeom prst="rect">
            <a:avLst/>
          </a:prstGeom>
        </p:spPr>
        <p:txBody>
          <a:bodyPr/>
          <a:lstStyle>
            <a:lvl1pPr>
              <a:defRPr sz="800">
                <a:solidFill>
                  <a:schemeClr val="tx1"/>
                </a:solidFill>
              </a:defRPr>
            </a:lvl1pPr>
          </a:lstStyle>
          <a:p>
            <a:r>
              <a:rPr lang="en-US"/>
              <a:t>© Microsoft Corporation 					 	 	 Microsoft 365 </a:t>
            </a:r>
          </a:p>
        </p:txBody>
      </p:sp>
    </p:spTree>
    <p:extLst>
      <p:ext uri="{BB962C8B-B14F-4D97-AF65-F5344CB8AC3E}">
        <p14:creationId xmlns:p14="http://schemas.microsoft.com/office/powerpoint/2010/main" val="47801036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79437" y="2850932"/>
            <a:ext cx="2253723" cy="1292662"/>
          </a:xfrm>
        </p:spPr>
        <p:txBody>
          <a:bodyPr anchor="ctr"/>
          <a:lstStyle>
            <a:lvl1pPr>
              <a:defRPr sz="2800">
                <a:solidFill>
                  <a:schemeClr val="bg1"/>
                </a:solidFill>
              </a:defRPr>
            </a:lvl1pPr>
          </a:lstStyle>
          <a:p>
            <a:r>
              <a:rPr lang="en-US"/>
              <a:t>Click to edit Master title style</a:t>
            </a:r>
          </a:p>
        </p:txBody>
      </p:sp>
    </p:spTree>
    <p:extLst>
      <p:ext uri="{BB962C8B-B14F-4D97-AF65-F5344CB8AC3E}">
        <p14:creationId xmlns:p14="http://schemas.microsoft.com/office/powerpoint/2010/main" val="311096277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D3B5B8C-7294-44EF-AF9F-0A3D34A90417}"/>
              </a:ext>
            </a:extLst>
          </p:cNvPr>
          <p:cNvSpPr>
            <a:spLocks noGrp="1"/>
          </p:cNvSpPr>
          <p:nvPr>
            <p:ph type="title"/>
          </p:nvPr>
        </p:nvSpPr>
        <p:spPr>
          <a:xfrm>
            <a:off x="600059" y="507446"/>
            <a:ext cx="6257941"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302733554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600059" y="507446"/>
            <a:ext cx="11239464" cy="439465"/>
          </a:xfrm>
        </p:spPr>
        <p:txBody>
          <a:bodyPr/>
          <a:lstStyle>
            <a:lvl1pPr>
              <a:defRPr sz="2800">
                <a:solidFill>
                  <a:srgbClr val="000000"/>
                </a:solidFill>
              </a:defRPr>
            </a:lvl1pPr>
          </a:lstStyle>
          <a:p>
            <a:r>
              <a:rPr lang="en-US"/>
              <a:t>Click to edit Master title style</a:t>
            </a:r>
          </a:p>
        </p:txBody>
      </p:sp>
    </p:spTree>
    <p:extLst>
      <p:ext uri="{BB962C8B-B14F-4D97-AF65-F5344CB8AC3E}">
        <p14:creationId xmlns:p14="http://schemas.microsoft.com/office/powerpoint/2010/main" val="32653181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93731"/>
            <a:ext cx="5618874" cy="379824"/>
          </a:xfrm>
        </p:spPr>
        <p:txBody>
          <a:bodyPr tIns="64008"/>
          <a:lstStyle>
            <a:lvl1pPr>
              <a:defRPr sz="2040" spc="0">
                <a:solidFill>
                  <a:srgbClr val="000000"/>
                </a:solidFill>
                <a:latin typeface="+mj-lt"/>
                <a:cs typeface="Segoe UI" panose="020B0502040204020203" pitchFamily="34" charset="0"/>
              </a:defRPr>
            </a:lvl1pPr>
          </a:lstStyle>
          <a:p>
            <a:r>
              <a:rPr lang="en-US"/>
              <a:t>Click to edit Master title style</a:t>
            </a:r>
          </a:p>
        </p:txBody>
      </p:sp>
      <p:sp>
        <p:nvSpPr>
          <p:cNvPr id="3" name="Footer Placeholder 10">
            <a:extLst>
              <a:ext uri="{FF2B5EF4-FFF2-40B4-BE49-F238E27FC236}">
                <a16:creationId xmlns:a16="http://schemas.microsoft.com/office/drawing/2014/main" id="{04552FE7-359D-6544-B2BC-512289B79DFF}"/>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91812700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8"/>
            <a:ext cx="9327356" cy="313904"/>
          </a:xfrm>
          <a:noFill/>
        </p:spPr>
        <p:txBody>
          <a:bodyPr lIns="0" tIns="0" rIns="0" bIns="0">
            <a:spAutoFit/>
          </a:bodyPr>
          <a:lstStyle>
            <a:lvl1pPr marL="0" indent="0">
              <a:spcBef>
                <a:spcPts val="0"/>
              </a:spcBef>
              <a:spcAft>
                <a:spcPts val="0"/>
              </a:spcAft>
              <a:buFont typeface="Arial" panose="020B0604020202020204" pitchFamily="34" charset="0"/>
              <a:buNone/>
              <a:defRPr sz="204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5680095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251123"/>
          </a:xfrm>
          <a:noFill/>
        </p:spPr>
        <p:txBody>
          <a:bodyPr lIns="0" tIns="0" rIns="0" bIns="0">
            <a:spAutoFit/>
          </a:bodyPr>
          <a:lstStyle>
            <a:lvl1pPr marL="0" indent="0">
              <a:spcBef>
                <a:spcPts val="0"/>
              </a:spcBef>
              <a:spcAft>
                <a:spcPts val="0"/>
              </a:spcAft>
              <a:buFont typeface="Arial" panose="020B0604020202020204" pitchFamily="34" charset="0"/>
              <a:buNone/>
              <a:defRPr sz="1632"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904862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054958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47034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0" y="3096243"/>
            <a:ext cx="11260087" cy="508524"/>
          </a:xfrm>
          <a:noFill/>
        </p:spPr>
        <p:txBody>
          <a:bodyPr wrap="square" lIns="0" tIns="0" rIns="0" bIns="0" anchor="b"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2479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1"/>
            <a:ext cx="9327356" cy="251123"/>
          </a:xfrm>
          <a:noFill/>
        </p:spPr>
        <p:txBody>
          <a:bodyPr wrap="square" lIns="0" tIns="0" rIns="0" bIns="0">
            <a:spAutoFit/>
          </a:bodyPr>
          <a:lstStyle>
            <a:lvl1pPr marL="0" indent="0">
              <a:spcBef>
                <a:spcPts val="0"/>
              </a:spcBef>
              <a:buNone/>
              <a:defRPr sz="1632" spc="0" baseline="0">
                <a:solidFill>
                  <a:schemeClr val="accent3"/>
                </a:solidFill>
                <a:latin typeface="+mn-lt"/>
                <a:cs typeface="Segoe UI" panose="020B0502040204020203" pitchFamily="34" charset="0"/>
              </a:defRPr>
            </a:lvl1pPr>
          </a:lstStyle>
          <a:p>
            <a:pPr lvl="0"/>
            <a:r>
              <a:rPr lang="en-US"/>
              <a:t>Speaker name or subtitle text</a:t>
            </a:r>
          </a:p>
        </p:txBody>
      </p:sp>
      <p:pic>
        <p:nvPicPr>
          <p:cNvPr id="6" name="MS logo gray - EMF">
            <a:extLst>
              <a:ext uri="{FF2B5EF4-FFF2-40B4-BE49-F238E27FC236}">
                <a16:creationId xmlns:a16="http://schemas.microsoft.com/office/drawing/2014/main" id="{D41543F4-CE18-594C-A501-0968DD537C5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7"/>
          </a:xfrm>
          <a:prstGeom prst="rect">
            <a:avLst/>
          </a:prstGeom>
        </p:spPr>
      </p:pic>
    </p:spTree>
    <p:extLst>
      <p:ext uri="{BB962C8B-B14F-4D97-AF65-F5344CB8AC3E}">
        <p14:creationId xmlns:p14="http://schemas.microsoft.com/office/powerpoint/2010/main" val="6387279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43718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2" y="3303363"/>
            <a:ext cx="9029648" cy="387798"/>
          </a:xfrm>
          <a:noFill/>
        </p:spPr>
        <p:txBody>
          <a:bodyPr wrap="square" lIns="0" tIns="0" rIns="0" bIns="0" anchor="ctr" anchorCtr="0">
            <a:spAutoFit/>
          </a:bodyPr>
          <a:lstStyle>
            <a:lvl1pPr algn="l" defTabSz="951304" rtl="0" eaLnBrk="1" latinLnBrk="0" hangingPunct="1">
              <a:lnSpc>
                <a:spcPct val="90000"/>
              </a:lnSpc>
              <a:spcBef>
                <a:spcPct val="0"/>
              </a:spcBef>
              <a:buNone/>
              <a:defRPr lang="en-US" sz="28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21692860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873294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A1A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241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a:xfrm>
            <a:off x="600059" y="507446"/>
            <a:ext cx="11239464" cy="439465"/>
          </a:xfrm>
        </p:spPr>
        <p:txBody>
          <a:bodyPr/>
          <a:lstStyle>
            <a:lvl1pPr>
              <a:defRPr sz="2856"/>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0">
            <a:extLst>
              <a:ext uri="{FF2B5EF4-FFF2-40B4-BE49-F238E27FC236}">
                <a16:creationId xmlns:a16="http://schemas.microsoft.com/office/drawing/2014/main" id="{CD7C51EB-D279-154E-8F43-40608F83D105}"/>
              </a:ext>
            </a:extLst>
          </p:cNvPr>
          <p:cNvSpPr>
            <a:spLocks noGrp="1"/>
          </p:cNvSpPr>
          <p:nvPr>
            <p:ph type="ftr" sz="quarter" idx="3"/>
          </p:nvPr>
        </p:nvSpPr>
        <p:spPr>
          <a:xfrm>
            <a:off x="595915" y="6584990"/>
            <a:ext cx="11246266" cy="110001"/>
          </a:xfrm>
          <a:prstGeom prst="rect">
            <a:avLst/>
          </a:prstGeom>
        </p:spPr>
        <p:txBody>
          <a:bodyPr/>
          <a:lstStyle>
            <a:lvl1pPr>
              <a:defRPr sz="816">
                <a:solidFill>
                  <a:schemeClr val="bg2">
                    <a:lumMod val="50000"/>
                  </a:schemeClr>
                </a:solidFill>
              </a:defRPr>
            </a:lvl1pPr>
          </a:lstStyle>
          <a:p>
            <a:r>
              <a:rPr lang="en-US"/>
              <a:t>© Microsoft Corporation 					 	 	 Microsoft 365 </a:t>
            </a:r>
          </a:p>
        </p:txBody>
      </p:sp>
    </p:spTree>
    <p:extLst>
      <p:ext uri="{BB962C8B-B14F-4D97-AF65-F5344CB8AC3E}">
        <p14:creationId xmlns:p14="http://schemas.microsoft.com/office/powerpoint/2010/main" val="194029938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784C1-0B47-463C-946E-83D417F67FBE}"/>
              </a:ext>
            </a:extLst>
          </p:cNvPr>
          <p:cNvSpPr>
            <a:spLocks noGrp="1"/>
          </p:cNvSpPr>
          <p:nvPr>
            <p:ph type="title"/>
          </p:nvPr>
        </p:nvSpPr>
        <p:spPr>
          <a:xfrm>
            <a:off x="586342" y="-601583"/>
            <a:ext cx="11239464" cy="439465"/>
          </a:xfrm>
        </p:spPr>
        <p:txBody>
          <a:bodyPr/>
          <a:lstStyle>
            <a:lvl1pPr>
              <a:defRPr sz="2800">
                <a:solidFill>
                  <a:schemeClr val="tx1"/>
                </a:solidFill>
              </a:defRPr>
            </a:lvl1pPr>
          </a:lstStyle>
          <a:p>
            <a:r>
              <a:rPr lang="en-US"/>
              <a:t>Click to edit Master title style</a:t>
            </a:r>
            <a:endParaRPr lang="en-IN"/>
          </a:p>
        </p:txBody>
      </p:sp>
      <p:pic>
        <p:nvPicPr>
          <p:cNvPr id="4" name="MS logo gray - EMF" descr="Microsoft 365 logo">
            <a:extLst>
              <a:ext uri="{FF2B5EF4-FFF2-40B4-BE49-F238E27FC236}">
                <a16:creationId xmlns:a16="http://schemas.microsoft.com/office/drawing/2014/main" id="{2EEC6248-87BC-4D4D-98C3-91E1890DDA1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7"/>
          </a:xfrm>
          <a:prstGeom prst="rect">
            <a:avLst/>
          </a:prstGeom>
        </p:spPr>
      </p:pic>
      <p:sp>
        <p:nvSpPr>
          <p:cNvPr id="2" name="Text Box 3"/>
          <p:cNvSpPr txBox="1">
            <a:spLocks noChangeArrowheads="1"/>
          </p:cNvSpPr>
          <p:nvPr userDrawn="1"/>
        </p:nvSpPr>
        <p:spPr bwMode="blackWhite">
          <a:xfrm>
            <a:off x="595914" y="6286116"/>
            <a:ext cx="4572000"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00">
                <a:solidFill>
                  <a:schemeClr val="tx1"/>
                </a:solidFill>
                <a:cs typeface="Segoe UI" pitchFamily="34" charset="0"/>
              </a:rPr>
              <a:t>© Copyright Microsoft Corporation. All rights reserved. </a:t>
            </a:r>
          </a:p>
        </p:txBody>
      </p:sp>
    </p:spTree>
    <p:extLst>
      <p:ext uri="{BB962C8B-B14F-4D97-AF65-F5344CB8AC3E}">
        <p14:creationId xmlns:p14="http://schemas.microsoft.com/office/powerpoint/2010/main" val="36312556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a:xfrm>
            <a:off x="600059" y="521161"/>
            <a:ext cx="11239464" cy="439465"/>
          </a:xfrm>
        </p:spPr>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5721334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595915" y="2988571"/>
            <a:ext cx="9327356" cy="615553"/>
          </a:xfrm>
          <a:noFill/>
        </p:spPr>
        <p:txBody>
          <a:bodyPr lIns="0" tIns="0" rIns="0" bIns="0" anchor="b" anchorCtr="0">
            <a:spAutoFit/>
          </a:bodyPr>
          <a:lstStyle>
            <a:lvl1pPr>
              <a:defRPr sz="4000" spc="-51" baseline="0">
                <a:solidFill>
                  <a:srgbClr val="000000"/>
                </a:solidFill>
                <a:latin typeface="+mj-lt"/>
                <a:cs typeface="Segoe UI" panose="020B0502040204020203" pitchFamily="34" charset="0"/>
              </a:defRPr>
            </a:lvl1pPr>
          </a:lstStyle>
          <a:p>
            <a:endParaRPr lang="en-US"/>
          </a:p>
        </p:txBody>
      </p:sp>
      <p:pic>
        <p:nvPicPr>
          <p:cNvPr id="6" name="MS logo gray - EMF" descr="Microsoft 365 logo">
            <a:extLst>
              <a:ext uri="{FF2B5EF4-FFF2-40B4-BE49-F238E27FC236}">
                <a16:creationId xmlns:a16="http://schemas.microsoft.com/office/drawing/2014/main" id="{D3453B0B-33DE-4ED0-A610-D76D0E610F6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spTree>
    <p:extLst>
      <p:ext uri="{BB962C8B-B14F-4D97-AF65-F5344CB8AC3E}">
        <p14:creationId xmlns:p14="http://schemas.microsoft.com/office/powerpoint/2010/main" val="262010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lumMod val="9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600059" y="508694"/>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8148" y="1462925"/>
            <a:ext cx="11239464" cy="1104941"/>
          </a:xfrm>
        </p:spPr>
        <p:txBody>
          <a:bodyPr wrap="square">
            <a:spAutoFit/>
          </a:bodyPr>
          <a:lstStyle>
            <a:lvl1pPr marL="0" indent="0">
              <a:buNone/>
              <a:defRPr sz="2040" b="0" i="0">
                <a:solidFill>
                  <a:srgbClr val="000000"/>
                </a:solidFill>
                <a:latin typeface="+mn-lt"/>
                <a:cs typeface="Segoe UI" panose="020B0502040204020203" pitchFamily="34" charset="0"/>
              </a:defRPr>
            </a:lvl1pPr>
            <a:lvl2pPr marL="233149" indent="0">
              <a:buNone/>
              <a:defRPr sz="1632">
                <a:solidFill>
                  <a:srgbClr val="000000"/>
                </a:solidFill>
              </a:defRPr>
            </a:lvl2pPr>
            <a:lvl3pPr marL="466298" indent="0">
              <a:buNone/>
              <a:defRPr sz="1428">
                <a:solidFill>
                  <a:srgbClr val="000000"/>
                </a:solidFill>
              </a:defRPr>
            </a:lvl3pPr>
            <a:lvl4pPr marL="699447" indent="0">
              <a:buNone/>
              <a:defRPr sz="1224">
                <a:solidFill>
                  <a:srgbClr val="000000"/>
                </a:solidFill>
              </a:defRPr>
            </a:lvl4pPr>
            <a:lvl5pPr marL="932597"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0">
            <a:extLst>
              <a:ext uri="{FF2B5EF4-FFF2-40B4-BE49-F238E27FC236}">
                <a16:creationId xmlns:a16="http://schemas.microsoft.com/office/drawing/2014/main" id="{37A1A54A-CF38-9947-A8FB-BBD41DE025C0}"/>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4529645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59" y="519291"/>
            <a:ext cx="11239464" cy="439465"/>
          </a:xfrm>
        </p:spPr>
        <p:txBody>
          <a:bodyPr/>
          <a:lstStyle>
            <a:lvl1pPr>
              <a:defRPr sz="2856">
                <a:solidFill>
                  <a:srgbClr val="000000"/>
                </a:solidFill>
              </a:defRPr>
            </a:lvl1pPr>
          </a:lstStyle>
          <a:p>
            <a:r>
              <a:rPr lang="en-US"/>
              <a:t>Click to edit Master title style</a:t>
            </a:r>
          </a:p>
        </p:txBody>
      </p:sp>
      <p:sp>
        <p:nvSpPr>
          <p:cNvPr id="3" name="Text Placeholder 2"/>
          <p:cNvSpPr>
            <a:spLocks noGrp="1"/>
          </p:cNvSpPr>
          <p:nvPr>
            <p:ph type="body" sz="quarter" idx="10"/>
          </p:nvPr>
        </p:nvSpPr>
        <p:spPr>
          <a:xfrm>
            <a:off x="595915" y="1464075"/>
            <a:ext cx="11239464" cy="1293282"/>
          </a:xfrm>
        </p:spPr>
        <p:txBody>
          <a:bodyPr/>
          <a:lstStyle>
            <a:lvl1pPr>
              <a:defRPr sz="2040">
                <a:solidFill>
                  <a:srgbClr val="000000"/>
                </a:solidFill>
                <a:latin typeface="+mn-lt"/>
              </a:defRPr>
            </a:lvl1pPr>
            <a:lvl2pPr>
              <a:defRPr sz="1632">
                <a:solidFill>
                  <a:srgbClr val="000000"/>
                </a:solidFill>
              </a:defRPr>
            </a:lvl2pPr>
            <a:lvl3pPr>
              <a:defRPr sz="1428">
                <a:solidFill>
                  <a:srgbClr val="000000"/>
                </a:solidFill>
              </a:defRPr>
            </a:lvl3pPr>
            <a:lvl4pPr>
              <a:defRPr sz="1224">
                <a:solidFill>
                  <a:srgbClr val="000000"/>
                </a:solidFill>
              </a:defRPr>
            </a:lvl4pPr>
            <a:lvl5pPr>
              <a:defRPr sz="102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0">
            <a:extLst>
              <a:ext uri="{FF2B5EF4-FFF2-40B4-BE49-F238E27FC236}">
                <a16:creationId xmlns:a16="http://schemas.microsoft.com/office/drawing/2014/main" id="{DD1BEEC7-5874-1E48-8B60-B1E5D9779C29}"/>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9726955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600059" y="508694"/>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5914" y="1463670"/>
            <a:ext cx="5316593" cy="1293282"/>
          </a:xfrm>
        </p:spPr>
        <p:txBody>
          <a:bodyPr wrap="square">
            <a:spAutoFit/>
          </a:bodyPr>
          <a:lstStyle>
            <a:lvl1pPr marL="0" indent="0">
              <a:spcBef>
                <a:spcPts val="1248"/>
              </a:spcBef>
              <a:buClr>
                <a:schemeClr val="tx1"/>
              </a:buClr>
              <a:buFont typeface="Wingdings" panose="05000000000000000000" pitchFamily="2" charset="2"/>
              <a:buNone/>
              <a:defRPr sz="2040" b="0">
                <a:solidFill>
                  <a:srgbClr val="000000"/>
                </a:solidFill>
                <a:latin typeface="+mn-lt"/>
                <a:cs typeface="Segoe UI Semilight" panose="020B0402040204020203" pitchFamily="34" charset="0"/>
              </a:defRPr>
            </a:lvl1pPr>
            <a:lvl2pPr marL="260674" indent="0">
              <a:buFont typeface="Wingdings" panose="05000000000000000000" pitchFamily="2" charset="2"/>
              <a:buNone/>
              <a:defRPr sz="1632" b="0">
                <a:solidFill>
                  <a:srgbClr val="000000"/>
                </a:solidFill>
              </a:defRPr>
            </a:lvl2pPr>
            <a:lvl3pPr marL="459822" indent="0">
              <a:buFont typeface="Wingdings" panose="05000000000000000000" pitchFamily="2" charset="2"/>
              <a:buNone/>
              <a:tabLst/>
              <a:defRPr sz="1428" b="0">
                <a:solidFill>
                  <a:srgbClr val="000000"/>
                </a:solidFill>
              </a:defRPr>
            </a:lvl3pPr>
            <a:lvl4pPr marL="665446" indent="0">
              <a:buFont typeface="Wingdings" panose="05000000000000000000" pitchFamily="2" charset="2"/>
              <a:buNone/>
              <a:defRPr sz="1224" b="0">
                <a:solidFill>
                  <a:srgbClr val="000000"/>
                </a:solidFill>
              </a:defRPr>
            </a:lvl4pPr>
            <a:lvl5pPr marL="871071" indent="0">
              <a:buFont typeface="Wingdings" panose="05000000000000000000" pitchFamily="2" charset="2"/>
              <a:buNone/>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70"/>
            <a:ext cx="5316593" cy="1293282"/>
          </a:xfrm>
        </p:spPr>
        <p:txBody>
          <a:bodyPr wrap="square">
            <a:spAutoFit/>
          </a:bodyPr>
          <a:lstStyle>
            <a:lvl1pPr marL="0" indent="0">
              <a:spcBef>
                <a:spcPts val="1248"/>
              </a:spcBef>
              <a:buClr>
                <a:schemeClr val="tx1"/>
              </a:buClr>
              <a:buFont typeface="Wingdings" panose="05000000000000000000" pitchFamily="2" charset="2"/>
              <a:buNone/>
              <a:defRPr sz="2040" b="0">
                <a:solidFill>
                  <a:srgbClr val="000000"/>
                </a:solidFill>
                <a:latin typeface="+mn-lt"/>
                <a:cs typeface="Segoe UI Semilight" panose="020B0402040204020203" pitchFamily="34" charset="0"/>
              </a:defRPr>
            </a:lvl1pPr>
            <a:lvl2pPr marL="260674" indent="0">
              <a:buFont typeface="Wingdings" panose="05000000000000000000" pitchFamily="2" charset="2"/>
              <a:buNone/>
              <a:defRPr sz="1632" b="0">
                <a:solidFill>
                  <a:srgbClr val="000000"/>
                </a:solidFill>
              </a:defRPr>
            </a:lvl2pPr>
            <a:lvl3pPr marL="459822" indent="0">
              <a:buFont typeface="Wingdings" panose="05000000000000000000" pitchFamily="2" charset="2"/>
              <a:buNone/>
              <a:tabLst/>
              <a:defRPr sz="1428" b="0">
                <a:solidFill>
                  <a:srgbClr val="000000"/>
                </a:solidFill>
              </a:defRPr>
            </a:lvl3pPr>
            <a:lvl4pPr marL="665446" indent="0">
              <a:buFont typeface="Wingdings" panose="05000000000000000000" pitchFamily="2" charset="2"/>
              <a:buNone/>
              <a:defRPr sz="1224" b="0">
                <a:solidFill>
                  <a:srgbClr val="000000"/>
                </a:solidFill>
              </a:defRPr>
            </a:lvl4pPr>
            <a:lvl5pPr marL="871071" indent="0">
              <a:buFont typeface="Wingdings" panose="05000000000000000000" pitchFamily="2" charset="2"/>
              <a:buNone/>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0">
            <a:extLst>
              <a:ext uri="{FF2B5EF4-FFF2-40B4-BE49-F238E27FC236}">
                <a16:creationId xmlns:a16="http://schemas.microsoft.com/office/drawing/2014/main" id="{22BDE9B7-BF0F-DF45-BCD0-D6165D547D13}"/>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123098450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a:xfrm>
            <a:off x="600059" y="507446"/>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5914" y="1466098"/>
            <a:ext cx="5316593" cy="1293282"/>
          </a:xfrm>
        </p:spPr>
        <p:txBody>
          <a:bodyPr wrap="square">
            <a:spAutoFit/>
          </a:bodyPr>
          <a:lstStyle>
            <a:lvl1pPr marL="236387" indent="-236387">
              <a:spcBef>
                <a:spcPts val="1248"/>
              </a:spcBef>
              <a:buClr>
                <a:schemeClr val="tx1"/>
              </a:buClr>
              <a:buFont typeface="Wingdings" panose="05000000000000000000" pitchFamily="2" charset="2"/>
              <a:buChar char=""/>
              <a:defRPr sz="2040" b="0">
                <a:solidFill>
                  <a:srgbClr val="000000"/>
                </a:solidFill>
                <a:latin typeface="+mn-lt"/>
                <a:cs typeface="Segoe UI Semilight" panose="020B0402040204020203" pitchFamily="34" charset="0"/>
              </a:defRPr>
            </a:lvl1pPr>
            <a:lvl2pPr marL="435536" indent="-174862">
              <a:buFont typeface="Wingdings" panose="05000000000000000000" pitchFamily="2" charset="2"/>
              <a:buChar char=""/>
              <a:defRPr sz="1632" b="0">
                <a:solidFill>
                  <a:srgbClr val="000000"/>
                </a:solidFill>
              </a:defRPr>
            </a:lvl2pPr>
            <a:lvl3pPr marL="652494" indent="-192672">
              <a:buFont typeface="Wingdings" panose="05000000000000000000" pitchFamily="2" charset="2"/>
              <a:buChar char=""/>
              <a:tabLst/>
              <a:defRPr sz="1428" b="0">
                <a:solidFill>
                  <a:srgbClr val="000000"/>
                </a:solidFill>
              </a:defRPr>
            </a:lvl3pPr>
            <a:lvl4pPr marL="845166" indent="-179720">
              <a:buFont typeface="Wingdings" panose="05000000000000000000" pitchFamily="2" charset="2"/>
              <a:buChar char=""/>
              <a:defRPr sz="1224" b="0">
                <a:solidFill>
                  <a:srgbClr val="000000"/>
                </a:solidFill>
              </a:defRPr>
            </a:lvl4pPr>
            <a:lvl5pPr marL="1044314" indent="-173243">
              <a:buFont typeface="Wingdings" panose="05000000000000000000" pitchFamily="2" charset="2"/>
              <a:buChar char=""/>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a:extLst>
              <a:ext uri="{FF2B5EF4-FFF2-40B4-BE49-F238E27FC236}">
                <a16:creationId xmlns:a16="http://schemas.microsoft.com/office/drawing/2014/main" id="{1EF8841F-D2F8-0646-B645-839893A70343}"/>
              </a:ext>
            </a:extLst>
          </p:cNvPr>
          <p:cNvSpPr>
            <a:spLocks noGrp="1"/>
          </p:cNvSpPr>
          <p:nvPr>
            <p:ph type="body" sz="quarter" idx="12"/>
          </p:nvPr>
        </p:nvSpPr>
        <p:spPr>
          <a:xfrm>
            <a:off x="6521039" y="1466098"/>
            <a:ext cx="5316593" cy="1293282"/>
          </a:xfrm>
        </p:spPr>
        <p:txBody>
          <a:bodyPr wrap="square">
            <a:spAutoFit/>
          </a:bodyPr>
          <a:lstStyle>
            <a:lvl1pPr marL="236387" indent="-236387">
              <a:spcBef>
                <a:spcPts val="1248"/>
              </a:spcBef>
              <a:buClr>
                <a:schemeClr val="tx1"/>
              </a:buClr>
              <a:buFont typeface="Wingdings" panose="05000000000000000000" pitchFamily="2" charset="2"/>
              <a:buChar char=""/>
              <a:defRPr sz="2040" b="0">
                <a:solidFill>
                  <a:srgbClr val="000000"/>
                </a:solidFill>
                <a:latin typeface="+mn-lt"/>
                <a:cs typeface="Segoe UI Semilight" panose="020B0402040204020203" pitchFamily="34" charset="0"/>
              </a:defRPr>
            </a:lvl1pPr>
            <a:lvl2pPr marL="435536" indent="-174862">
              <a:buFont typeface="Wingdings" panose="05000000000000000000" pitchFamily="2" charset="2"/>
              <a:buChar char=""/>
              <a:defRPr sz="1632" b="0">
                <a:solidFill>
                  <a:srgbClr val="000000"/>
                </a:solidFill>
              </a:defRPr>
            </a:lvl2pPr>
            <a:lvl3pPr marL="652494" indent="-192672">
              <a:buFont typeface="Wingdings" panose="05000000000000000000" pitchFamily="2" charset="2"/>
              <a:buChar char=""/>
              <a:tabLst/>
              <a:defRPr sz="1428" b="0">
                <a:solidFill>
                  <a:srgbClr val="000000"/>
                </a:solidFill>
              </a:defRPr>
            </a:lvl3pPr>
            <a:lvl4pPr marL="845166" indent="-179720">
              <a:buFont typeface="Wingdings" panose="05000000000000000000" pitchFamily="2" charset="2"/>
              <a:buChar char=""/>
              <a:defRPr sz="1224" b="0">
                <a:solidFill>
                  <a:srgbClr val="000000"/>
                </a:solidFill>
              </a:defRPr>
            </a:lvl4pPr>
            <a:lvl5pPr marL="1044314" indent="-173243">
              <a:buFont typeface="Wingdings" panose="05000000000000000000" pitchFamily="2" charset="2"/>
              <a:buChar char=""/>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0">
            <a:extLst>
              <a:ext uri="{FF2B5EF4-FFF2-40B4-BE49-F238E27FC236}">
                <a16:creationId xmlns:a16="http://schemas.microsoft.com/office/drawing/2014/main" id="{9EF2168D-ABC8-AA43-9EDB-A155583EFD61}"/>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30056179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59" y="507446"/>
            <a:ext cx="11239464" cy="439465"/>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915" y="6584990"/>
            <a:ext cx="11246266" cy="110001"/>
          </a:xfrm>
          <a:prstGeom prst="rect">
            <a:avLst/>
          </a:prstGeom>
        </p:spPr>
        <p:txBody>
          <a:bodyPr/>
          <a:lstStyle>
            <a:lvl1pPr>
              <a:defRPr sz="800">
                <a:solidFill>
                  <a:schemeClr val="tx1"/>
                </a:solidFill>
              </a:defRPr>
            </a:lvl1pPr>
          </a:lstStyle>
          <a:p>
            <a:r>
              <a:rPr lang="en-US"/>
              <a:t>© Microsoft Corporation 					 	 	 Microsoft 365 </a:t>
            </a:r>
          </a:p>
        </p:txBody>
      </p:sp>
    </p:spTree>
    <p:extLst>
      <p:ext uri="{BB962C8B-B14F-4D97-AF65-F5344CB8AC3E}">
        <p14:creationId xmlns:p14="http://schemas.microsoft.com/office/powerpoint/2010/main" val="292186391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950856" y="507446"/>
            <a:ext cx="5888665"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100483716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6342" y="521161"/>
            <a:ext cx="11239464" cy="439465"/>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1"/>
            <a:ext cx="11239464" cy="129328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8" cstate="print">
            <a:extLst>
              <a:ext uri="{28A0092B-C50C-407E-A947-70E740481C1C}">
                <a14:useLocalDpi xmlns:a14="http://schemas.microsoft.com/office/drawing/2010/main"/>
              </a:ext>
            </a:extLst>
          </a:blip>
          <a:stretch>
            <a:fillRect/>
          </a:stretch>
        </p:blipFill>
        <p:spPr>
          <a:xfrm rot="5400000">
            <a:off x="9475748" y="3001154"/>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74804"/>
      </p:ext>
    </p:extLst>
  </p:cSld>
  <p:clrMap bg1="lt1" tx1="dk1" bg2="lt2" tx2="dk2" accent1="accent1" accent2="accent2" accent3="accent3" accent4="accent4" accent5="accent5" accent6="accent6" hlink="hlink" folHlink="folHlink"/>
  <p:sldLayoutIdLst>
    <p:sldLayoutId id="2147484716" r:id="rId1"/>
    <p:sldLayoutId id="2147484717" r:id="rId2"/>
    <p:sldLayoutId id="2147484718" r:id="rId3"/>
    <p:sldLayoutId id="2147484719" r:id="rId4"/>
    <p:sldLayoutId id="2147484720" r:id="rId5"/>
    <p:sldLayoutId id="2147484721" r:id="rId6"/>
    <p:sldLayoutId id="2147484722" r:id="rId7"/>
    <p:sldLayoutId id="2147484723" r:id="rId8"/>
    <p:sldLayoutId id="2147484724" r:id="rId9"/>
    <p:sldLayoutId id="2147484725" r:id="rId10"/>
    <p:sldLayoutId id="2147484726" r:id="rId11"/>
    <p:sldLayoutId id="2147484727" r:id="rId12"/>
    <p:sldLayoutId id="2147484728" r:id="rId13"/>
    <p:sldLayoutId id="2147484729" r:id="rId14"/>
    <p:sldLayoutId id="2147484733" r:id="rId15"/>
    <p:sldLayoutId id="2147484734" r:id="rId16"/>
    <p:sldLayoutId id="2147484735" r:id="rId17"/>
    <p:sldLayoutId id="2147484736" r:id="rId18"/>
    <p:sldLayoutId id="2147484737" r:id="rId19"/>
    <p:sldLayoutId id="2147484738" r:id="rId20"/>
    <p:sldLayoutId id="2147484744" r:id="rId21"/>
    <p:sldLayoutId id="2147484739" r:id="rId22"/>
    <p:sldLayoutId id="2147484740" r:id="rId23"/>
    <p:sldLayoutId id="2147484741" r:id="rId24"/>
    <p:sldLayoutId id="2147484742" r:id="rId25"/>
    <p:sldLayoutId id="2147484743" r:id="rId26"/>
  </p:sldLayoutIdLst>
  <p:transition>
    <p:fade/>
  </p:transition>
  <p:hf sldNum="0" hdr="0" ftr="0" dt="0"/>
  <p:txStyles>
    <p:titleStyle>
      <a:lvl1pPr algn="l" defTabSz="951304" rtl="0" eaLnBrk="1" latinLnBrk="0" hangingPunct="1">
        <a:lnSpc>
          <a:spcPct val="100000"/>
        </a:lnSpc>
        <a:spcBef>
          <a:spcPct val="0"/>
        </a:spcBef>
        <a:buNone/>
        <a:defRPr lang="en-US" sz="2856" b="0" kern="1200" cap="none" spc="-51" baseline="0" dirty="0" smtClean="0">
          <a:ln w="3175">
            <a:noFill/>
          </a:ln>
          <a:solidFill>
            <a:srgbClr val="000000"/>
          </a:soli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5">
          <p15:clr>
            <a:srgbClr val="C35EA4"/>
          </p15:clr>
        </p15:guide>
        <p15:guide id="17" pos="7469">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hyperlink" Target="https://blog.ucem.ac.uk/onlineeducation/posts/tag/moodle-quiz"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20.wmf"/><Relationship Id="rId4" Type="http://schemas.openxmlformats.org/officeDocument/2006/relationships/image" Target="../media/image19.wmf"/></Relationships>
</file>

<file path=ppt/slides/_rels/slide12.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slides/_rels/slide14.xml.rels><?xml version="1.0" encoding="UTF-8" standalone="yes"?>
<Relationships xmlns="http://schemas.openxmlformats.org/package/2006/relationships"><Relationship Id="rId3" Type="http://schemas.openxmlformats.org/officeDocument/2006/relationships/image" Target="../media/image40.wmf"/><Relationship Id="rId7" Type="http://schemas.openxmlformats.org/officeDocument/2006/relationships/image" Target="../media/image44.wmf"/><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slides/_rels/slide15.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44.wmf"/><Relationship Id="rId4" Type="http://schemas.openxmlformats.org/officeDocument/2006/relationships/image" Target="../media/image46.wmf"/></Relationships>
</file>

<file path=ppt/slides/_rels/slide16.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slides/_rels/slide17.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52.wmf"/></Relationships>
</file>

<file path=ppt/slides/_rels/slide18.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hyperlink" Target="https://blog.ucem.ac.uk/onlineeducation/posts/tag/moodle-quiz"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12.wmf"/><Relationship Id="rId11" Type="http://schemas.openxmlformats.org/officeDocument/2006/relationships/image" Target="../media/image17.wmf"/><Relationship Id="rId5" Type="http://schemas.openxmlformats.org/officeDocument/2006/relationships/image" Target="../media/image11.wmf"/><Relationship Id="rId10" Type="http://schemas.openxmlformats.org/officeDocument/2006/relationships/image" Target="../media/image16.wmf"/><Relationship Id="rId4" Type="http://schemas.openxmlformats.org/officeDocument/2006/relationships/image" Target="../media/image10.wmf"/><Relationship Id="rId9" Type="http://schemas.openxmlformats.org/officeDocument/2006/relationships/image" Target="../media/image15.wmf"/></Relationships>
</file>

<file path=ppt/slides/_rels/slide20.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slides/_rels/slide21.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8" Type="http://schemas.openxmlformats.org/officeDocument/2006/relationships/image" Target="../media/image62.emf"/><Relationship Id="rId3" Type="http://schemas.openxmlformats.org/officeDocument/2006/relationships/image" Target="../media/image58.wmf"/><Relationship Id="rId7" Type="http://schemas.openxmlformats.org/officeDocument/2006/relationships/image" Target="../media/image61.emf"/><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21.wmf"/><Relationship Id="rId5" Type="http://schemas.openxmlformats.org/officeDocument/2006/relationships/image" Target="../media/image60.wmf"/><Relationship Id="rId4" Type="http://schemas.openxmlformats.org/officeDocument/2006/relationships/image" Target="../media/image59.wmf"/></Relationships>
</file>

<file path=ppt/slides/_rels/slide26.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slides/_rels/slide27.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notesSlide" Target="../notesSlides/notesSlide27.xml"/><Relationship Id="rId1" Type="http://schemas.openxmlformats.org/officeDocument/2006/relationships/slideLayout" Target="../slideLayouts/slideLayout13.xml"/><Relationship Id="rId6" Type="http://schemas.openxmlformats.org/officeDocument/2006/relationships/image" Target="../media/image26.wmf"/><Relationship Id="rId5" Type="http://schemas.openxmlformats.org/officeDocument/2006/relationships/image" Target="../media/image65.wmf"/><Relationship Id="rId4" Type="http://schemas.openxmlformats.org/officeDocument/2006/relationships/image" Target="../media/image64.wmf"/></Relationships>
</file>

<file path=ppt/slides/_rels/slide2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8" Type="http://schemas.openxmlformats.org/officeDocument/2006/relationships/image" Target="../media/image71.emf"/><Relationship Id="rId3" Type="http://schemas.openxmlformats.org/officeDocument/2006/relationships/image" Target="../media/image21.wmf"/><Relationship Id="rId7" Type="http://schemas.openxmlformats.org/officeDocument/2006/relationships/image" Target="../media/image70.emf"/><Relationship Id="rId2" Type="http://schemas.openxmlformats.org/officeDocument/2006/relationships/notesSlide" Target="../notesSlides/notesSlide30.xml"/><Relationship Id="rId1" Type="http://schemas.openxmlformats.org/officeDocument/2006/relationships/slideLayout" Target="../slideLayouts/slideLayout13.xml"/><Relationship Id="rId6" Type="http://schemas.openxmlformats.org/officeDocument/2006/relationships/image" Target="../media/image69.emf"/><Relationship Id="rId5" Type="http://schemas.openxmlformats.org/officeDocument/2006/relationships/image" Target="../media/image68.emf"/><Relationship Id="rId4" Type="http://schemas.openxmlformats.org/officeDocument/2006/relationships/image" Target="../media/image22.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44.wmf"/></Relationships>
</file>

<file path=ppt/slides/_rels/slide36.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hyperlink" Target="https://blog.ucem.ac.uk/onlineeducation/posts/tag/moodle-quiz" TargetMode="External"/></Relationships>
</file>

<file path=ppt/slides/_rels/slide37.xml.rels><?xml version="1.0" encoding="UTF-8" standalone="yes"?>
<Relationships xmlns="http://schemas.openxmlformats.org/package/2006/relationships"><Relationship Id="rId8" Type="http://schemas.openxmlformats.org/officeDocument/2006/relationships/image" Target="../media/image62.emf"/><Relationship Id="rId3" Type="http://schemas.openxmlformats.org/officeDocument/2006/relationships/image" Target="../media/image58.wmf"/><Relationship Id="rId7" Type="http://schemas.openxmlformats.org/officeDocument/2006/relationships/image" Target="../media/image60.wmf"/><Relationship Id="rId2" Type="http://schemas.openxmlformats.org/officeDocument/2006/relationships/notesSlide" Target="../notesSlides/notesSlide37.xml"/><Relationship Id="rId1" Type="http://schemas.openxmlformats.org/officeDocument/2006/relationships/slideLayout" Target="../slideLayouts/slideLayout13.xml"/><Relationship Id="rId6" Type="http://schemas.openxmlformats.org/officeDocument/2006/relationships/image" Target="../media/image61.emf"/><Relationship Id="rId5" Type="http://schemas.openxmlformats.org/officeDocument/2006/relationships/image" Target="../media/image21.wmf"/><Relationship Id="rId4" Type="http://schemas.openxmlformats.org/officeDocument/2006/relationships/image" Target="../media/image59.wmf"/></Relationships>
</file>

<file path=ppt/slides/_rels/slide38.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notesSlide" Target="../notesSlides/notesSlide38.xml"/><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notesSlide" Target="../notesSlides/notesSlide39.xml"/><Relationship Id="rId1" Type="http://schemas.openxmlformats.org/officeDocument/2006/relationships/slideLayout" Target="../slideLayouts/slideLayout13.xml"/><Relationship Id="rId5" Type="http://schemas.openxmlformats.org/officeDocument/2006/relationships/image" Target="../media/image75.wmf"/><Relationship Id="rId4" Type="http://schemas.openxmlformats.org/officeDocument/2006/relationships/image" Target="../media/image74.wmf"/></Relationships>
</file>

<file path=ppt/slides/_rels/slide4.xml.rels><?xml version="1.0" encoding="UTF-8" standalone="yes"?>
<Relationships xmlns="http://schemas.openxmlformats.org/package/2006/relationships"><Relationship Id="rId3" Type="http://schemas.openxmlformats.org/officeDocument/2006/relationships/image" Target="../media/image19.wmf"/><Relationship Id="rId7" Type="http://schemas.openxmlformats.org/officeDocument/2006/relationships/image" Target="../media/image23.emf"/><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2.emf"/><Relationship Id="rId5" Type="http://schemas.openxmlformats.org/officeDocument/2006/relationships/image" Target="../media/image21.wmf"/><Relationship Id="rId4" Type="http://schemas.openxmlformats.org/officeDocument/2006/relationships/image" Target="../media/image20.wmf"/></Relationships>
</file>

<file path=ppt/slides/_rels/slide40.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3" Type="http://schemas.openxmlformats.org/officeDocument/2006/relationships/image" Target="../media/image76.wmf"/><Relationship Id="rId7" Type="http://schemas.openxmlformats.org/officeDocument/2006/relationships/image" Target="../media/image79.emf"/><Relationship Id="rId2" Type="http://schemas.openxmlformats.org/officeDocument/2006/relationships/notesSlide" Target="../notesSlides/notesSlide41.xml"/><Relationship Id="rId1" Type="http://schemas.openxmlformats.org/officeDocument/2006/relationships/slideLayout" Target="../slideLayouts/slideLayout12.xml"/><Relationship Id="rId6" Type="http://schemas.openxmlformats.org/officeDocument/2006/relationships/image" Target="../media/image78.emf"/><Relationship Id="rId5" Type="http://schemas.openxmlformats.org/officeDocument/2006/relationships/image" Target="../media/image21.wmf"/><Relationship Id="rId4" Type="http://schemas.openxmlformats.org/officeDocument/2006/relationships/image" Target="../media/image77.wmf"/></Relationships>
</file>

<file path=ppt/slides/_rels/slide42.x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notesSlide" Target="../notesSlides/notesSlide42.xml"/><Relationship Id="rId1" Type="http://schemas.openxmlformats.org/officeDocument/2006/relationships/slideLayout" Target="../slideLayouts/slideLayout13.xml"/><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s>
</file>

<file path=ppt/slides/_rels/slide43.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notesSlide" Target="../notesSlides/notesSlide43.xml"/><Relationship Id="rId1" Type="http://schemas.openxmlformats.org/officeDocument/2006/relationships/slideLayout" Target="../slideLayouts/slideLayout13.xml"/><Relationship Id="rId6" Type="http://schemas.openxmlformats.org/officeDocument/2006/relationships/image" Target="../media/image62.emf"/><Relationship Id="rId5" Type="http://schemas.openxmlformats.org/officeDocument/2006/relationships/image" Target="../media/image21.wmf"/><Relationship Id="rId4" Type="http://schemas.openxmlformats.org/officeDocument/2006/relationships/image" Target="../media/image64.wmf"/></Relationships>
</file>

<file path=ppt/slides/_rels/slide44.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notesSlide" Target="../notesSlides/notesSlide44.xml"/><Relationship Id="rId1" Type="http://schemas.openxmlformats.org/officeDocument/2006/relationships/slideLayout" Target="../slideLayouts/slideLayout13.xml"/><Relationship Id="rId6" Type="http://schemas.openxmlformats.org/officeDocument/2006/relationships/image" Target="../media/image71.emf"/><Relationship Id="rId5" Type="http://schemas.openxmlformats.org/officeDocument/2006/relationships/image" Target="../media/image21.wmf"/><Relationship Id="rId4" Type="http://schemas.openxmlformats.org/officeDocument/2006/relationships/image" Target="../media/image64.wmf"/></Relationships>
</file>

<file path=ppt/slides/_rels/slide45.xml.rels><?xml version="1.0" encoding="UTF-8" standalone="yes"?>
<Relationships xmlns="http://schemas.openxmlformats.org/package/2006/relationships"><Relationship Id="rId3" Type="http://schemas.openxmlformats.org/officeDocument/2006/relationships/image" Target="../media/image84.wmf"/><Relationship Id="rId7" Type="http://schemas.openxmlformats.org/officeDocument/2006/relationships/image" Target="../media/image88.wmf"/><Relationship Id="rId2" Type="http://schemas.openxmlformats.org/officeDocument/2006/relationships/notesSlide" Target="../notesSlides/notesSlide45.xml"/><Relationship Id="rId1" Type="http://schemas.openxmlformats.org/officeDocument/2006/relationships/slideLayout" Target="../slideLayouts/slideLayout13.xml"/><Relationship Id="rId6" Type="http://schemas.openxmlformats.org/officeDocument/2006/relationships/image" Target="../media/image87.wmf"/><Relationship Id="rId5" Type="http://schemas.openxmlformats.org/officeDocument/2006/relationships/image" Target="../media/image86.wmf"/><Relationship Id="rId4" Type="http://schemas.openxmlformats.org/officeDocument/2006/relationships/image" Target="../media/image85.wmf"/></Relationships>
</file>

<file path=ppt/slides/_rels/slide46.x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notesSlide" Target="../notesSlides/notesSlide46.xml"/><Relationship Id="rId1" Type="http://schemas.openxmlformats.org/officeDocument/2006/relationships/slideLayout" Target="../slideLayouts/slideLayout13.xml"/><Relationship Id="rId6" Type="http://schemas.openxmlformats.org/officeDocument/2006/relationships/image" Target="../media/image92.png"/><Relationship Id="rId5" Type="http://schemas.openxmlformats.org/officeDocument/2006/relationships/image" Target="../media/image91.wmf"/><Relationship Id="rId4" Type="http://schemas.openxmlformats.org/officeDocument/2006/relationships/image" Target="../media/image90.wmf"/></Relationships>
</file>

<file path=ppt/slides/_rels/slide47.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notesSlide" Target="../notesSlides/notesSlide47.xml"/><Relationship Id="rId1" Type="http://schemas.openxmlformats.org/officeDocument/2006/relationships/slideLayout" Target="../slideLayouts/slideLayout13.xml"/><Relationship Id="rId6" Type="http://schemas.openxmlformats.org/officeDocument/2006/relationships/image" Target="../media/image71.emf"/><Relationship Id="rId5" Type="http://schemas.openxmlformats.org/officeDocument/2006/relationships/image" Target="../media/image21.wmf"/><Relationship Id="rId4" Type="http://schemas.openxmlformats.org/officeDocument/2006/relationships/image" Target="../media/image64.wmf"/></Relationships>
</file>

<file path=ppt/slides/_rels/slide48.xml.rels><?xml version="1.0" encoding="UTF-8" standalone="yes"?>
<Relationships xmlns="http://schemas.openxmlformats.org/package/2006/relationships"><Relationship Id="rId3" Type="http://schemas.openxmlformats.org/officeDocument/2006/relationships/image" Target="../media/image93.wmf"/><Relationship Id="rId7" Type="http://schemas.openxmlformats.org/officeDocument/2006/relationships/image" Target="../media/image97.wmf"/><Relationship Id="rId2" Type="http://schemas.openxmlformats.org/officeDocument/2006/relationships/notesSlide" Target="../notesSlides/notesSlide48.xml"/><Relationship Id="rId1" Type="http://schemas.openxmlformats.org/officeDocument/2006/relationships/slideLayout" Target="../slideLayouts/slideLayout13.xml"/><Relationship Id="rId6" Type="http://schemas.openxmlformats.org/officeDocument/2006/relationships/image" Target="../media/image96.wmf"/><Relationship Id="rId5" Type="http://schemas.openxmlformats.org/officeDocument/2006/relationships/image" Target="../media/image95.wmf"/><Relationship Id="rId4" Type="http://schemas.openxmlformats.org/officeDocument/2006/relationships/image" Target="../media/image94.wmf"/></Relationships>
</file>

<file path=ppt/slides/_rels/slide49.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49.xml"/><Relationship Id="rId1" Type="http://schemas.openxmlformats.org/officeDocument/2006/relationships/slideLayout" Target="../slideLayouts/slideLayout13.xml"/><Relationship Id="rId4" Type="http://schemas.openxmlformats.org/officeDocument/2006/relationships/hyperlink" Target="https://blog.ucem.ac.uk/onlineeducation/posts/tag/moodle-quiz"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slides/_rels/slide50.x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notesSlide" Target="../notesSlides/notesSlide50.xml"/><Relationship Id="rId1" Type="http://schemas.openxmlformats.org/officeDocument/2006/relationships/slideLayout" Target="../slideLayouts/slideLayout13.xml"/><Relationship Id="rId5" Type="http://schemas.openxmlformats.org/officeDocument/2006/relationships/image" Target="../media/image77.wmf"/><Relationship Id="rId4" Type="http://schemas.openxmlformats.org/officeDocument/2006/relationships/image" Target="../media/image76.wmf"/></Relationships>
</file>

<file path=ppt/slides/_rels/slide51.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notesSlide" Target="../notesSlides/notesSlide51.xml"/><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notesSlide" Target="../notesSlides/notesSlide52.xml"/><Relationship Id="rId1" Type="http://schemas.openxmlformats.org/officeDocument/2006/relationships/slideLayout" Target="../slideLayouts/slideLayout12.xml"/><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slides/_rels/slide5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53.xml"/><Relationship Id="rId1" Type="http://schemas.openxmlformats.org/officeDocument/2006/relationships/slideLayout" Target="../slideLayouts/slideLayout13.xml"/><Relationship Id="rId6" Type="http://schemas.openxmlformats.org/officeDocument/2006/relationships/image" Target="../media/image99.emf"/><Relationship Id="rId5" Type="http://schemas.openxmlformats.org/officeDocument/2006/relationships/image" Target="../media/image23.emf"/><Relationship Id="rId4" Type="http://schemas.openxmlformats.org/officeDocument/2006/relationships/image" Target="../media/image22.emf"/></Relationships>
</file>

<file path=ppt/slides/_rels/slide5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102.wmf"/><Relationship Id="rId7" Type="http://schemas.openxmlformats.org/officeDocument/2006/relationships/image" Target="../media/image106.wmf"/><Relationship Id="rId2" Type="http://schemas.openxmlformats.org/officeDocument/2006/relationships/notesSlide" Target="../notesSlides/notesSlide56.xml"/><Relationship Id="rId1" Type="http://schemas.openxmlformats.org/officeDocument/2006/relationships/slideLayout" Target="../slideLayouts/slideLayout13.xml"/><Relationship Id="rId6" Type="http://schemas.openxmlformats.org/officeDocument/2006/relationships/image" Target="../media/image105.wmf"/><Relationship Id="rId5" Type="http://schemas.openxmlformats.org/officeDocument/2006/relationships/image" Target="../media/image104.wmf"/><Relationship Id="rId4" Type="http://schemas.openxmlformats.org/officeDocument/2006/relationships/image" Target="../media/image103.wmf"/></Relationships>
</file>

<file path=ppt/slides/_rels/slide57.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57.xml"/><Relationship Id="rId1" Type="http://schemas.openxmlformats.org/officeDocument/2006/relationships/slideLayout" Target="../slideLayouts/slideLayout13.xml"/><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52.wmf"/></Relationships>
</file>

<file path=ppt/slides/_rels/slide58.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59.xml"/><Relationship Id="rId1" Type="http://schemas.openxmlformats.org/officeDocument/2006/relationships/slideLayout" Target="../slideLayouts/slideLayout13.xml"/><Relationship Id="rId4" Type="http://schemas.openxmlformats.org/officeDocument/2006/relationships/hyperlink" Target="https://blog.ucem.ac.uk/onlineeducation/posts/tag/moodle-quiz"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notesSlide" Target="../notesSlides/notesSlide60.xml"/><Relationship Id="rId1" Type="http://schemas.openxmlformats.org/officeDocument/2006/relationships/slideLayout" Target="../slideLayouts/slideLayout13.xml"/><Relationship Id="rId6" Type="http://schemas.openxmlformats.org/officeDocument/2006/relationships/image" Target="../media/image111.wmf"/><Relationship Id="rId5" Type="http://schemas.openxmlformats.org/officeDocument/2006/relationships/image" Target="../media/image110.wmf"/><Relationship Id="rId4" Type="http://schemas.openxmlformats.org/officeDocument/2006/relationships/image" Target="../media/image109.wmf"/></Relationships>
</file>

<file path=ppt/slides/_rels/slide61.xml.rels><?xml version="1.0" encoding="UTF-8" standalone="yes"?>
<Relationships xmlns="http://schemas.openxmlformats.org/package/2006/relationships"><Relationship Id="rId3" Type="http://schemas.openxmlformats.org/officeDocument/2006/relationships/image" Target="../media/image112.emf"/><Relationship Id="rId2" Type="http://schemas.openxmlformats.org/officeDocument/2006/relationships/notesSlide" Target="../notesSlides/notesSlide61.xml"/><Relationship Id="rId1" Type="http://schemas.openxmlformats.org/officeDocument/2006/relationships/slideLayout" Target="../slideLayouts/slideLayout21.xml"/></Relationships>
</file>

<file path=ppt/slides/_rels/slide62.x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notesSlide" Target="../notesSlides/notesSlide62.xml"/><Relationship Id="rId1" Type="http://schemas.openxmlformats.org/officeDocument/2006/relationships/slideLayout" Target="../slideLayouts/slideLayout13.xml"/><Relationship Id="rId6" Type="http://schemas.openxmlformats.org/officeDocument/2006/relationships/image" Target="../media/image116.wmf"/><Relationship Id="rId5" Type="http://schemas.openxmlformats.org/officeDocument/2006/relationships/image" Target="../media/image115.wmf"/><Relationship Id="rId4" Type="http://schemas.openxmlformats.org/officeDocument/2006/relationships/image" Target="../media/image114.wmf"/></Relationships>
</file>

<file path=ppt/slides/_rels/slide63.xml.rels><?xml version="1.0" encoding="UTF-8" standalone="yes"?>
<Relationships xmlns="http://schemas.openxmlformats.org/package/2006/relationships"><Relationship Id="rId3" Type="http://schemas.openxmlformats.org/officeDocument/2006/relationships/image" Target="../media/image117.emf"/><Relationship Id="rId2" Type="http://schemas.openxmlformats.org/officeDocument/2006/relationships/notesSlide" Target="../notesSlides/notesSlide63.xml"/><Relationship Id="rId1" Type="http://schemas.openxmlformats.org/officeDocument/2006/relationships/slideLayout" Target="../slideLayouts/slideLayout21.xml"/></Relationships>
</file>

<file path=ppt/slides/_rels/slide64.xml.rels><?xml version="1.0" encoding="UTF-8" standalone="yes"?>
<Relationships xmlns="http://schemas.openxmlformats.org/package/2006/relationships"><Relationship Id="rId3" Type="http://schemas.openxmlformats.org/officeDocument/2006/relationships/image" Target="../media/image118.emf"/><Relationship Id="rId2" Type="http://schemas.openxmlformats.org/officeDocument/2006/relationships/notesSlide" Target="../notesSlides/notesSlide64.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27.wmf"/><Relationship Id="rId5" Type="http://schemas.openxmlformats.org/officeDocument/2006/relationships/image" Target="../media/image30.wmf"/><Relationship Id="rId4" Type="http://schemas.openxmlformats.org/officeDocument/2006/relationships/image" Target="../media/image29.wmf"/></Relationships>
</file>

<file path=ppt/slides/_rels/slide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059" y="2059284"/>
            <a:ext cx="4251462" cy="2080916"/>
          </a:xfrm>
        </p:spPr>
        <p:txBody>
          <a:bodyPr/>
          <a:lstStyle/>
          <a:p>
            <a:r>
              <a:rPr lang="en-US" dirty="0"/>
              <a:t>Learning Path 10: </a:t>
            </a:r>
            <a:r>
              <a:rPr lang="fr-FR" dirty="0" err="1"/>
              <a:t>Implement</a:t>
            </a:r>
            <a:r>
              <a:rPr lang="fr-FR" dirty="0"/>
              <a:t> Mobile </a:t>
            </a:r>
            <a:r>
              <a:rPr lang="fr-FR" dirty="0" err="1"/>
              <a:t>Device</a:t>
            </a:r>
            <a:r>
              <a:rPr lang="fr-FR" dirty="0"/>
              <a:t> Management in Microsoft 365</a:t>
            </a:r>
            <a:endParaRPr lang="en-US" dirty="0"/>
          </a:p>
        </p:txBody>
      </p:sp>
    </p:spTree>
    <p:extLst>
      <p:ext uri="{BB962C8B-B14F-4D97-AF65-F5344CB8AC3E}">
        <p14:creationId xmlns:p14="http://schemas.microsoft.com/office/powerpoint/2010/main" val="228899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of this module by reviewing the Knowledge Check questions in your student manual</a:t>
            </a:r>
            <a:endParaRPr lang="en-US" sz="2800" dirty="0">
              <a:solidFill>
                <a:schemeClr val="accent1"/>
              </a:solidFill>
            </a:endParaRPr>
          </a:p>
        </p:txBody>
      </p:sp>
      <p:pic>
        <p:nvPicPr>
          <p:cNvPr id="3" name="Picture 2" descr="A picture containing text, keyboard, computer, electronics&#10;&#10;Description automatically generated">
            <a:extLst>
              <a:ext uri="{FF2B5EF4-FFF2-40B4-BE49-F238E27FC236}">
                <a16:creationId xmlns:a16="http://schemas.microsoft.com/office/drawing/2014/main" id="{F038770E-6868-4835-B83C-A8558C3063A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3303749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6316" y="1329088"/>
            <a:ext cx="11260085" cy="544080"/>
          </a:xfrm>
          <a:prstGeom prst="rect">
            <a:avLst/>
          </a:prstGeom>
          <a:noFill/>
          <a:ln>
            <a:noFill/>
          </a:ln>
        </p:spPr>
        <p:txBody>
          <a:bodyPr wrap="square" lIns="137160" tIns="91440" rIns="91440" bIns="91440" rtlCol="0" anchor="ctr">
            <a:noAutofit/>
          </a:bodyPr>
          <a:lstStyle/>
          <a:p>
            <a:pPr>
              <a:spcAft>
                <a:spcPts val="600"/>
              </a:spcAft>
            </a:pPr>
            <a:r>
              <a:rPr lang="en-US" sz="2400" dirty="0">
                <a:latin typeface="+mj-lt"/>
              </a:rPr>
              <a:t>In this module, you examined the following items:</a:t>
            </a:r>
            <a:endParaRPr lang="en-US" sz="2800" dirty="0"/>
          </a:p>
        </p:txBody>
      </p:sp>
      <p:pic>
        <p:nvPicPr>
          <p:cNvPr id="4" name="Picture 3" descr="Icon of tablet and gear">
            <a:extLst>
              <a:ext uri="{FF2B5EF4-FFF2-40B4-BE49-F238E27FC236}">
                <a16:creationId xmlns:a16="http://schemas.microsoft.com/office/drawing/2014/main" id="{B81D8939-4793-431C-85B2-EAF4A3D6783C}"/>
              </a:ext>
            </a:extLst>
          </p:cNvPr>
          <p:cNvPicPr>
            <a:picLocks noChangeAspect="1"/>
          </p:cNvPicPr>
          <p:nvPr/>
        </p:nvPicPr>
        <p:blipFill>
          <a:blip r:embed="rId3"/>
          <a:stretch>
            <a:fillRect/>
          </a:stretch>
        </p:blipFill>
        <p:spPr>
          <a:xfrm>
            <a:off x="579438" y="2254608"/>
            <a:ext cx="868680" cy="868680"/>
          </a:xfrm>
          <a:prstGeom prst="rect">
            <a:avLst/>
          </a:prstGeom>
        </p:spPr>
      </p:pic>
      <p:sp>
        <p:nvSpPr>
          <p:cNvPr id="6" name="TextBox 5">
            <a:extLst>
              <a:ext uri="{FF2B5EF4-FFF2-40B4-BE49-F238E27FC236}">
                <a16:creationId xmlns:a16="http://schemas.microsoft.com/office/drawing/2014/main" id="{938BEBB6-15E1-432A-92D9-0E7BC76B335B}"/>
              </a:ext>
            </a:extLst>
          </p:cNvPr>
          <p:cNvSpPr txBox="1"/>
          <p:nvPr/>
        </p:nvSpPr>
        <p:spPr>
          <a:xfrm>
            <a:off x="1790699" y="2048868"/>
            <a:ext cx="10066337" cy="1280160"/>
          </a:xfrm>
          <a:prstGeom prst="rect">
            <a:avLst/>
          </a:prstGeom>
          <a:noFill/>
        </p:spPr>
        <p:txBody>
          <a:bodyPr wrap="square" lIns="0" tIns="0" rIns="0" bIns="0" rtlCol="0" anchor="ctr">
            <a:noAutofit/>
          </a:bodyPr>
          <a:lstStyle/>
          <a:p>
            <a:r>
              <a:rPr lang="en-US" dirty="0"/>
              <a:t>Mobile Device Management (MDM) provides the ability to manage all popular devices, without joining them to on-premises AD DS</a:t>
            </a:r>
          </a:p>
        </p:txBody>
      </p:sp>
      <p:pic>
        <p:nvPicPr>
          <p:cNvPr id="8" name="Picture 7" descr="Icon of document">
            <a:extLst>
              <a:ext uri="{FF2B5EF4-FFF2-40B4-BE49-F238E27FC236}">
                <a16:creationId xmlns:a16="http://schemas.microsoft.com/office/drawing/2014/main" id="{52C2C07E-B4DE-458B-A1D5-BCBDC1807AC1}"/>
              </a:ext>
            </a:extLst>
          </p:cNvPr>
          <p:cNvPicPr>
            <a:picLocks noChangeAspect="1"/>
          </p:cNvPicPr>
          <p:nvPr/>
        </p:nvPicPr>
        <p:blipFill>
          <a:blip r:embed="rId4"/>
          <a:stretch>
            <a:fillRect/>
          </a:stretch>
        </p:blipFill>
        <p:spPr>
          <a:xfrm>
            <a:off x="579438" y="3833634"/>
            <a:ext cx="868680" cy="868680"/>
          </a:xfrm>
          <a:prstGeom prst="rect">
            <a:avLst/>
          </a:prstGeom>
        </p:spPr>
      </p:pic>
      <p:sp>
        <p:nvSpPr>
          <p:cNvPr id="19" name="TextBox 18">
            <a:extLst>
              <a:ext uri="{FF2B5EF4-FFF2-40B4-BE49-F238E27FC236}">
                <a16:creationId xmlns:a16="http://schemas.microsoft.com/office/drawing/2014/main" id="{186217AB-532F-4F62-9037-58E2F91F4A23}"/>
              </a:ext>
            </a:extLst>
          </p:cNvPr>
          <p:cNvSpPr txBox="1"/>
          <p:nvPr/>
        </p:nvSpPr>
        <p:spPr>
          <a:xfrm>
            <a:off x="1790699" y="3627894"/>
            <a:ext cx="10066337" cy="1280160"/>
          </a:xfrm>
          <a:prstGeom prst="rect">
            <a:avLst/>
          </a:prstGeom>
          <a:noFill/>
        </p:spPr>
        <p:txBody>
          <a:bodyPr wrap="square" lIns="0" tIns="0" rIns="0" bIns="0" rtlCol="0" anchor="ctr">
            <a:noAutofit/>
          </a:bodyPr>
          <a:lstStyle/>
          <a:p>
            <a:r>
              <a:rPr lang="en-US" dirty="0"/>
              <a:t>To be able to manage a device by MDM, you must first enroll it to MDM, such as Microsoft Intune or Basic Mobility and Security</a:t>
            </a:r>
          </a:p>
        </p:txBody>
      </p:sp>
      <p:pic>
        <p:nvPicPr>
          <p:cNvPr id="21" name="Picture 20" descr="Icon of a numerical chart">
            <a:extLst>
              <a:ext uri="{FF2B5EF4-FFF2-40B4-BE49-F238E27FC236}">
                <a16:creationId xmlns:a16="http://schemas.microsoft.com/office/drawing/2014/main" id="{EF42AA9A-4706-4A5E-9ABD-1488DB608FC0}"/>
              </a:ext>
            </a:extLst>
          </p:cNvPr>
          <p:cNvPicPr>
            <a:picLocks noChangeAspect="1"/>
          </p:cNvPicPr>
          <p:nvPr/>
        </p:nvPicPr>
        <p:blipFill>
          <a:blip r:embed="rId5"/>
          <a:stretch>
            <a:fillRect/>
          </a:stretch>
        </p:blipFill>
        <p:spPr>
          <a:xfrm>
            <a:off x="579438" y="5412659"/>
            <a:ext cx="868680" cy="868680"/>
          </a:xfrm>
          <a:prstGeom prst="rect">
            <a:avLst/>
          </a:prstGeom>
        </p:spPr>
      </p:pic>
      <p:sp>
        <p:nvSpPr>
          <p:cNvPr id="23" name="TextBox 22">
            <a:extLst>
              <a:ext uri="{FF2B5EF4-FFF2-40B4-BE49-F238E27FC236}">
                <a16:creationId xmlns:a16="http://schemas.microsoft.com/office/drawing/2014/main" id="{99CC86EA-47DB-4B45-B325-A9F83D70EBCB}"/>
              </a:ext>
            </a:extLst>
          </p:cNvPr>
          <p:cNvSpPr txBox="1"/>
          <p:nvPr/>
        </p:nvSpPr>
        <p:spPr>
          <a:xfrm>
            <a:off x="1790699" y="5206919"/>
            <a:ext cx="10066337" cy="1280160"/>
          </a:xfrm>
          <a:prstGeom prst="rect">
            <a:avLst/>
          </a:prstGeom>
          <a:noFill/>
        </p:spPr>
        <p:txBody>
          <a:bodyPr wrap="square" lIns="0" tIns="0" rIns="0" bIns="0" rtlCol="0" anchor="ctr">
            <a:noAutofit/>
          </a:bodyPr>
          <a:lstStyle/>
          <a:p>
            <a:r>
              <a:rPr lang="en-US" dirty="0"/>
              <a:t>Before deploying MDM, enrolling devices, and managing device compliance, you should first plan your MDM deployment</a:t>
            </a:r>
          </a:p>
        </p:txBody>
      </p:sp>
    </p:spTree>
    <p:extLst>
      <p:ext uri="{BB962C8B-B14F-4D97-AF65-F5344CB8AC3E}">
        <p14:creationId xmlns:p14="http://schemas.microsoft.com/office/powerpoint/2010/main" val="2409304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Module</a:t>
            </a:r>
            <a:r>
              <a:rPr lang="en-US" dirty="0"/>
              <a:t> 2: Deploy Mobile Device Management</a:t>
            </a:r>
          </a:p>
        </p:txBody>
      </p:sp>
      <p:pic>
        <p:nvPicPr>
          <p:cNvPr id="3" name="Picture 2" descr="Icon of cloud with upward pointing arrow">
            <a:extLst>
              <a:ext uri="{FF2B5EF4-FFF2-40B4-BE49-F238E27FC236}">
                <a16:creationId xmlns:a16="http://schemas.microsoft.com/office/drawing/2014/main" id="{9941C355-DC5B-41B3-BDA5-5C7334793777}"/>
              </a:ext>
            </a:extLst>
          </p:cNvPr>
          <p:cNvPicPr>
            <a:picLocks noChangeAspect="1"/>
          </p:cNvPicPr>
          <p:nvPr/>
        </p:nvPicPr>
        <p:blipFill>
          <a:blip r:embed="rId3"/>
          <a:stretch>
            <a:fillRect/>
          </a:stretch>
        </p:blipFill>
        <p:spPr>
          <a:xfrm>
            <a:off x="10370991" y="2992437"/>
            <a:ext cx="1009650" cy="1009650"/>
          </a:xfrm>
          <a:prstGeom prst="rect">
            <a:avLst/>
          </a:prstGeom>
        </p:spPr>
      </p:pic>
    </p:spTree>
    <p:extLst>
      <p:ext uri="{BB962C8B-B14F-4D97-AF65-F5344CB8AC3E}">
        <p14:creationId xmlns:p14="http://schemas.microsoft.com/office/powerpoint/2010/main" val="410636765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0653FC7-5385-44D8-925F-9CDBCFE407E7}"/>
              </a:ext>
            </a:extLst>
          </p:cNvPr>
          <p:cNvSpPr>
            <a:spLocks noGrp="1"/>
          </p:cNvSpPr>
          <p:nvPr>
            <p:ph type="title"/>
          </p:nvPr>
        </p:nvSpPr>
        <p:spPr/>
        <p:txBody>
          <a:bodyPr/>
          <a:lstStyle/>
          <a:p>
            <a:r>
              <a:rPr lang="en-US" altLang="zh-CN" dirty="0"/>
              <a:t>I</a:t>
            </a:r>
            <a:r>
              <a:rPr lang="en-US" dirty="0"/>
              <a:t>ntroduction </a:t>
            </a:r>
          </a:p>
        </p:txBody>
      </p:sp>
      <p:sp>
        <p:nvSpPr>
          <p:cNvPr id="10" name="TextBox 9">
            <a:extLst>
              <a:ext uri="{FF2B5EF4-FFF2-40B4-BE49-F238E27FC236}">
                <a16:creationId xmlns:a16="http://schemas.microsoft.com/office/drawing/2014/main" id="{47AAE6E8-59AE-4289-88ED-72F74AD59BF6}"/>
              </a:ext>
            </a:extLst>
          </p:cNvPr>
          <p:cNvSpPr txBox="1"/>
          <p:nvPr/>
        </p:nvSpPr>
        <p:spPr>
          <a:xfrm>
            <a:off x="590533" y="1482418"/>
            <a:ext cx="6000767" cy="831717"/>
          </a:xfrm>
          <a:prstGeom prst="rect">
            <a:avLst/>
          </a:prstGeom>
          <a:noFill/>
        </p:spPr>
        <p:txBody>
          <a:bodyPr wrap="square" lIns="0" tIns="0" rIns="0" bIns="0" rtlCol="0">
            <a:noAutofit/>
          </a:bodyPr>
          <a:lstStyle/>
          <a:p>
            <a:pPr lvl="0"/>
            <a:r>
              <a:rPr lang="en-US" sz="2000" dirty="0">
                <a:solidFill>
                  <a:schemeClr val="accent1"/>
                </a:solidFill>
                <a:latin typeface="+mj-lt"/>
              </a:rPr>
              <a:t>This module examines the following features that are essential to successfully deploying MDM:</a:t>
            </a:r>
          </a:p>
        </p:txBody>
      </p:sp>
      <p:pic>
        <p:nvPicPr>
          <p:cNvPr id="3" name="Picture 2" descr="Icon of hand with a ring on the tip of finger">
            <a:extLst>
              <a:ext uri="{FF2B5EF4-FFF2-40B4-BE49-F238E27FC236}">
                <a16:creationId xmlns:a16="http://schemas.microsoft.com/office/drawing/2014/main" id="{E3444E15-70DD-449C-9556-35D9A3B8668E}"/>
              </a:ext>
            </a:extLst>
          </p:cNvPr>
          <p:cNvPicPr>
            <a:picLocks noChangeAspect="1"/>
          </p:cNvPicPr>
          <p:nvPr/>
        </p:nvPicPr>
        <p:blipFill>
          <a:blip r:embed="rId3"/>
          <a:stretch>
            <a:fillRect/>
          </a:stretch>
        </p:blipFill>
        <p:spPr>
          <a:xfrm>
            <a:off x="579438" y="2400181"/>
            <a:ext cx="595884" cy="595884"/>
          </a:xfrm>
          <a:prstGeom prst="rect">
            <a:avLst/>
          </a:prstGeom>
        </p:spPr>
      </p:pic>
      <p:sp>
        <p:nvSpPr>
          <p:cNvPr id="39" name="Rectangle 38">
            <a:extLst>
              <a:ext uri="{FF2B5EF4-FFF2-40B4-BE49-F238E27FC236}">
                <a16:creationId xmlns:a16="http://schemas.microsoft.com/office/drawing/2014/main" id="{366B6597-6021-4CC0-AE54-890F650A8572}"/>
              </a:ext>
            </a:extLst>
          </p:cNvPr>
          <p:cNvSpPr/>
          <p:nvPr/>
        </p:nvSpPr>
        <p:spPr>
          <a:xfrm>
            <a:off x="1320801" y="2558862"/>
            <a:ext cx="5451475" cy="276999"/>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dirty="0"/>
              <a:t>Activating Mobile Device Management services</a:t>
            </a:r>
          </a:p>
        </p:txBody>
      </p:sp>
      <p:cxnSp>
        <p:nvCxnSpPr>
          <p:cNvPr id="64" name="Straight Connector 63">
            <a:extLst>
              <a:ext uri="{FF2B5EF4-FFF2-40B4-BE49-F238E27FC236}">
                <a16:creationId xmlns:a16="http://schemas.microsoft.com/office/drawing/2014/main" id="{A9F16C95-540C-49A6-A7F7-064C96C1DA97}"/>
              </a:ext>
              <a:ext uri="{C183D7F6-B498-43B3-948B-1728B52AA6E4}">
                <adec:decorative xmlns:adec="http://schemas.microsoft.com/office/drawing/2017/decorative" val="1"/>
              </a:ext>
            </a:extLst>
          </p:cNvPr>
          <p:cNvCxnSpPr>
            <a:cxnSpLocks/>
          </p:cNvCxnSpPr>
          <p:nvPr/>
        </p:nvCxnSpPr>
        <p:spPr>
          <a:xfrm>
            <a:off x="1320801" y="3048973"/>
            <a:ext cx="5451475"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74" name="Picture 73" descr="Icon of four arrows with a joined diagonal arrow">
            <a:extLst>
              <a:ext uri="{FF2B5EF4-FFF2-40B4-BE49-F238E27FC236}">
                <a16:creationId xmlns:a16="http://schemas.microsoft.com/office/drawing/2014/main" id="{8CD5D9E4-32CE-4908-A54E-F7D8B56B2133}"/>
              </a:ext>
            </a:extLst>
          </p:cNvPr>
          <p:cNvPicPr>
            <a:picLocks noChangeAspect="1"/>
          </p:cNvPicPr>
          <p:nvPr/>
        </p:nvPicPr>
        <p:blipFill>
          <a:blip r:embed="rId4"/>
          <a:stretch>
            <a:fillRect/>
          </a:stretch>
        </p:blipFill>
        <p:spPr>
          <a:xfrm>
            <a:off x="579438" y="3103404"/>
            <a:ext cx="595884" cy="595884"/>
          </a:xfrm>
          <a:prstGeom prst="rect">
            <a:avLst/>
          </a:prstGeom>
        </p:spPr>
      </p:pic>
      <p:sp>
        <p:nvSpPr>
          <p:cNvPr id="92" name="Rectangle 91">
            <a:extLst>
              <a:ext uri="{FF2B5EF4-FFF2-40B4-BE49-F238E27FC236}">
                <a16:creationId xmlns:a16="http://schemas.microsoft.com/office/drawing/2014/main" id="{501B39E1-93A9-4FA6-BD85-C936530499D1}"/>
              </a:ext>
            </a:extLst>
          </p:cNvPr>
          <p:cNvSpPr/>
          <p:nvPr/>
        </p:nvSpPr>
        <p:spPr>
          <a:xfrm>
            <a:off x="1320801" y="3262085"/>
            <a:ext cx="5451475" cy="276999"/>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dirty="0"/>
              <a:t>Deploying Mobile Device Management</a:t>
            </a:r>
          </a:p>
        </p:txBody>
      </p:sp>
      <p:cxnSp>
        <p:nvCxnSpPr>
          <p:cNvPr id="105" name="Straight Connector 104">
            <a:extLst>
              <a:ext uri="{FF2B5EF4-FFF2-40B4-BE49-F238E27FC236}">
                <a16:creationId xmlns:a16="http://schemas.microsoft.com/office/drawing/2014/main" id="{054B02BF-73EA-48E0-B790-E29CE1670A8A}"/>
              </a:ext>
              <a:ext uri="{C183D7F6-B498-43B3-948B-1728B52AA6E4}">
                <adec:decorative xmlns:adec="http://schemas.microsoft.com/office/drawing/2017/decorative" val="1"/>
              </a:ext>
            </a:extLst>
          </p:cNvPr>
          <p:cNvCxnSpPr>
            <a:cxnSpLocks/>
          </p:cNvCxnSpPr>
          <p:nvPr/>
        </p:nvCxnSpPr>
        <p:spPr>
          <a:xfrm>
            <a:off x="1320801" y="3752196"/>
            <a:ext cx="5451475"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13" name="Picture 112" descr="Icon of a wrench">
            <a:extLst>
              <a:ext uri="{FF2B5EF4-FFF2-40B4-BE49-F238E27FC236}">
                <a16:creationId xmlns:a16="http://schemas.microsoft.com/office/drawing/2014/main" id="{84FBA452-D389-42B3-A2A5-99C870DFA50C}"/>
              </a:ext>
            </a:extLst>
          </p:cNvPr>
          <p:cNvPicPr>
            <a:picLocks noChangeAspect="1"/>
          </p:cNvPicPr>
          <p:nvPr/>
        </p:nvPicPr>
        <p:blipFill>
          <a:blip r:embed="rId5"/>
          <a:stretch>
            <a:fillRect/>
          </a:stretch>
        </p:blipFill>
        <p:spPr>
          <a:xfrm>
            <a:off x="579438" y="3805103"/>
            <a:ext cx="595884" cy="595884"/>
          </a:xfrm>
          <a:prstGeom prst="rect">
            <a:avLst/>
          </a:prstGeom>
        </p:spPr>
      </p:pic>
      <p:sp>
        <p:nvSpPr>
          <p:cNvPr id="127" name="Rectangle 126">
            <a:extLst>
              <a:ext uri="{FF2B5EF4-FFF2-40B4-BE49-F238E27FC236}">
                <a16:creationId xmlns:a16="http://schemas.microsoft.com/office/drawing/2014/main" id="{C61E9325-0EB2-41BC-B086-9968E3FC099B}"/>
              </a:ext>
            </a:extLst>
          </p:cNvPr>
          <p:cNvSpPr/>
          <p:nvPr/>
        </p:nvSpPr>
        <p:spPr>
          <a:xfrm>
            <a:off x="1320801" y="3965308"/>
            <a:ext cx="5451475" cy="276999"/>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dirty="0"/>
              <a:t>Configuring domains for MDM </a:t>
            </a:r>
          </a:p>
        </p:txBody>
      </p:sp>
      <p:cxnSp>
        <p:nvCxnSpPr>
          <p:cNvPr id="137" name="Straight Connector 136">
            <a:extLst>
              <a:ext uri="{FF2B5EF4-FFF2-40B4-BE49-F238E27FC236}">
                <a16:creationId xmlns:a16="http://schemas.microsoft.com/office/drawing/2014/main" id="{7584466C-B83C-4779-8380-ED25A1B83C82}"/>
              </a:ext>
              <a:ext uri="{C183D7F6-B498-43B3-948B-1728B52AA6E4}">
                <adec:decorative xmlns:adec="http://schemas.microsoft.com/office/drawing/2017/decorative" val="1"/>
              </a:ext>
            </a:extLst>
          </p:cNvPr>
          <p:cNvCxnSpPr>
            <a:cxnSpLocks/>
          </p:cNvCxnSpPr>
          <p:nvPr/>
        </p:nvCxnSpPr>
        <p:spPr>
          <a:xfrm>
            <a:off x="1320801" y="4455419"/>
            <a:ext cx="5451475"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43" name="Picture 142" descr="Icon of cellphone">
            <a:extLst>
              <a:ext uri="{FF2B5EF4-FFF2-40B4-BE49-F238E27FC236}">
                <a16:creationId xmlns:a16="http://schemas.microsoft.com/office/drawing/2014/main" id="{ECE3CDB9-CCB4-41C6-966F-9B89E0802564}"/>
              </a:ext>
            </a:extLst>
          </p:cNvPr>
          <p:cNvPicPr>
            <a:picLocks noChangeAspect="1"/>
          </p:cNvPicPr>
          <p:nvPr/>
        </p:nvPicPr>
        <p:blipFill>
          <a:blip r:embed="rId6"/>
          <a:stretch>
            <a:fillRect/>
          </a:stretch>
        </p:blipFill>
        <p:spPr>
          <a:xfrm>
            <a:off x="579438" y="4508326"/>
            <a:ext cx="595884" cy="595884"/>
          </a:xfrm>
          <a:prstGeom prst="rect">
            <a:avLst/>
          </a:prstGeom>
        </p:spPr>
      </p:pic>
      <p:sp>
        <p:nvSpPr>
          <p:cNvPr id="153" name="Rectangle 152">
            <a:extLst>
              <a:ext uri="{FF2B5EF4-FFF2-40B4-BE49-F238E27FC236}">
                <a16:creationId xmlns:a16="http://schemas.microsoft.com/office/drawing/2014/main" id="{FC2482E6-8B39-4D80-AF68-C4FD1239698B}"/>
              </a:ext>
            </a:extLst>
          </p:cNvPr>
          <p:cNvSpPr/>
          <p:nvPr/>
        </p:nvSpPr>
        <p:spPr>
          <a:xfrm>
            <a:off x="1320800" y="4668531"/>
            <a:ext cx="5451475" cy="276999"/>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dirty="0"/>
              <a:t>Configuring an APNs certificate for iOS devices</a:t>
            </a:r>
          </a:p>
        </p:txBody>
      </p:sp>
      <p:cxnSp>
        <p:nvCxnSpPr>
          <p:cNvPr id="160" name="Straight Connector 159">
            <a:extLst>
              <a:ext uri="{FF2B5EF4-FFF2-40B4-BE49-F238E27FC236}">
                <a16:creationId xmlns:a16="http://schemas.microsoft.com/office/drawing/2014/main" id="{34EDA466-9979-43E4-84B5-40E5961AE52F}"/>
              </a:ext>
              <a:ext uri="{C183D7F6-B498-43B3-948B-1728B52AA6E4}">
                <adec:decorative xmlns:adec="http://schemas.microsoft.com/office/drawing/2017/decorative" val="1"/>
              </a:ext>
            </a:extLst>
          </p:cNvPr>
          <p:cNvCxnSpPr>
            <a:cxnSpLocks/>
          </p:cNvCxnSpPr>
          <p:nvPr/>
        </p:nvCxnSpPr>
        <p:spPr>
          <a:xfrm>
            <a:off x="1320801" y="5158642"/>
            <a:ext cx="5451475"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64" name="Picture 163" descr="Icon of a document">
            <a:extLst>
              <a:ext uri="{FF2B5EF4-FFF2-40B4-BE49-F238E27FC236}">
                <a16:creationId xmlns:a16="http://schemas.microsoft.com/office/drawing/2014/main" id="{1F9A3C0F-7EB1-42A5-97D3-3B1ABE13A271}"/>
              </a:ext>
            </a:extLst>
          </p:cNvPr>
          <p:cNvPicPr>
            <a:picLocks noChangeAspect="1"/>
          </p:cNvPicPr>
          <p:nvPr/>
        </p:nvPicPr>
        <p:blipFill>
          <a:blip r:embed="rId7"/>
          <a:stretch>
            <a:fillRect/>
          </a:stretch>
        </p:blipFill>
        <p:spPr>
          <a:xfrm>
            <a:off x="579438" y="5211549"/>
            <a:ext cx="595884" cy="595884"/>
          </a:xfrm>
          <a:prstGeom prst="rect">
            <a:avLst/>
          </a:prstGeom>
        </p:spPr>
      </p:pic>
      <p:sp>
        <p:nvSpPr>
          <p:cNvPr id="170" name="Rectangle 169">
            <a:extLst>
              <a:ext uri="{FF2B5EF4-FFF2-40B4-BE49-F238E27FC236}">
                <a16:creationId xmlns:a16="http://schemas.microsoft.com/office/drawing/2014/main" id="{197B20F7-BEFF-4D4C-8425-746F9115E8E5}"/>
              </a:ext>
            </a:extLst>
          </p:cNvPr>
          <p:cNvSpPr/>
          <p:nvPr/>
        </p:nvSpPr>
        <p:spPr>
          <a:xfrm>
            <a:off x="1320800" y="5371754"/>
            <a:ext cx="5451475" cy="276999"/>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dirty="0"/>
              <a:t>Managing device security policies</a:t>
            </a:r>
          </a:p>
        </p:txBody>
      </p:sp>
      <p:cxnSp>
        <p:nvCxnSpPr>
          <p:cNvPr id="174" name="Straight Connector 173">
            <a:extLst>
              <a:ext uri="{FF2B5EF4-FFF2-40B4-BE49-F238E27FC236}">
                <a16:creationId xmlns:a16="http://schemas.microsoft.com/office/drawing/2014/main" id="{B423D80B-5A47-4CC4-B479-156A21FA3D76}"/>
              </a:ext>
              <a:ext uri="{C183D7F6-B498-43B3-948B-1728B52AA6E4}">
                <adec:decorative xmlns:adec="http://schemas.microsoft.com/office/drawing/2017/decorative" val="1"/>
              </a:ext>
            </a:extLst>
          </p:cNvPr>
          <p:cNvCxnSpPr>
            <a:cxnSpLocks/>
          </p:cNvCxnSpPr>
          <p:nvPr/>
        </p:nvCxnSpPr>
        <p:spPr>
          <a:xfrm>
            <a:off x="1320801" y="5861865"/>
            <a:ext cx="5451475"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76" name="Picture 175" descr="Icon of two rectangles with magnifying glass ">
            <a:extLst>
              <a:ext uri="{FF2B5EF4-FFF2-40B4-BE49-F238E27FC236}">
                <a16:creationId xmlns:a16="http://schemas.microsoft.com/office/drawing/2014/main" id="{04E51ACD-2015-4B42-8EF9-8B668B1D1764}"/>
              </a:ext>
            </a:extLst>
          </p:cNvPr>
          <p:cNvPicPr>
            <a:picLocks noChangeAspect="1"/>
          </p:cNvPicPr>
          <p:nvPr/>
        </p:nvPicPr>
        <p:blipFill>
          <a:blip r:embed="rId8"/>
          <a:stretch>
            <a:fillRect/>
          </a:stretch>
        </p:blipFill>
        <p:spPr>
          <a:xfrm>
            <a:off x="579438" y="5914771"/>
            <a:ext cx="595884" cy="595884"/>
          </a:xfrm>
          <a:prstGeom prst="rect">
            <a:avLst/>
          </a:prstGeom>
        </p:spPr>
      </p:pic>
      <p:sp>
        <p:nvSpPr>
          <p:cNvPr id="178" name="Rectangle 177">
            <a:extLst>
              <a:ext uri="{FF2B5EF4-FFF2-40B4-BE49-F238E27FC236}">
                <a16:creationId xmlns:a16="http://schemas.microsoft.com/office/drawing/2014/main" id="{132E75DE-0F18-4B73-9365-6D506C67C66E}"/>
              </a:ext>
            </a:extLst>
          </p:cNvPr>
          <p:cNvSpPr/>
          <p:nvPr/>
        </p:nvSpPr>
        <p:spPr>
          <a:xfrm>
            <a:off x="1320801" y="6074976"/>
            <a:ext cx="5451475" cy="276999"/>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dirty="0"/>
              <a:t>Defining corporate device enrollment policy</a:t>
            </a:r>
          </a:p>
        </p:txBody>
      </p:sp>
    </p:spTree>
    <p:extLst>
      <p:ext uri="{BB962C8B-B14F-4D97-AF65-F5344CB8AC3E}">
        <p14:creationId xmlns:p14="http://schemas.microsoft.com/office/powerpoint/2010/main" val="293628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836F318-8E23-446A-A0EB-CC06E6C08776}"/>
              </a:ext>
            </a:extLst>
          </p:cNvPr>
          <p:cNvSpPr>
            <a:spLocks noGrp="1"/>
          </p:cNvSpPr>
          <p:nvPr>
            <p:ph type="title"/>
          </p:nvPr>
        </p:nvSpPr>
        <p:spPr/>
        <p:txBody>
          <a:bodyPr/>
          <a:lstStyle/>
          <a:p>
            <a:r>
              <a:rPr lang="en-US" dirty="0"/>
              <a:t>Activate the MDM services in Microsoft 365</a:t>
            </a:r>
          </a:p>
        </p:txBody>
      </p:sp>
      <p:sp>
        <p:nvSpPr>
          <p:cNvPr id="8" name="Rectangle 7">
            <a:extLst>
              <a:ext uri="{FF2B5EF4-FFF2-40B4-BE49-F238E27FC236}">
                <a16:creationId xmlns:a16="http://schemas.microsoft.com/office/drawing/2014/main" id="{CCB9B3FB-C6F4-482A-A545-893E2AE48C07}"/>
              </a:ext>
            </a:extLst>
          </p:cNvPr>
          <p:cNvSpPr/>
          <p:nvPr/>
        </p:nvSpPr>
        <p:spPr>
          <a:xfrm>
            <a:off x="579438" y="1446213"/>
            <a:ext cx="11277600" cy="923330"/>
          </a:xfrm>
          <a:prstGeom prst="rect">
            <a:avLst/>
          </a:prstGeom>
        </p:spPr>
        <p:txBody>
          <a:bodyPr wrap="square" lIns="0" tIns="0" rIns="0" bIns="0">
            <a:spAutoFit/>
          </a:bodyPr>
          <a:lstStyle/>
          <a:p>
            <a:r>
              <a:rPr lang="en-US" sz="2000" dirty="0">
                <a:solidFill>
                  <a:schemeClr val="accent1"/>
                </a:solidFill>
                <a:latin typeface="+mj-lt"/>
              </a:rPr>
              <a:t>After configuring MDM authority in Intune or activating the Mobile Device Management service for Microsoft 365, you must perform the following tasks before you can successfully deploy MDM and begin enrolling and managing devices:</a:t>
            </a:r>
          </a:p>
        </p:txBody>
      </p:sp>
      <p:pic>
        <p:nvPicPr>
          <p:cNvPr id="3" name="Picture 2" descr="Icon of gear">
            <a:extLst>
              <a:ext uri="{FF2B5EF4-FFF2-40B4-BE49-F238E27FC236}">
                <a16:creationId xmlns:a16="http://schemas.microsoft.com/office/drawing/2014/main" id="{CF9FE934-51ED-461E-AE60-A4F37CD615BF}"/>
              </a:ext>
            </a:extLst>
          </p:cNvPr>
          <p:cNvPicPr>
            <a:picLocks noChangeAspect="1"/>
          </p:cNvPicPr>
          <p:nvPr/>
        </p:nvPicPr>
        <p:blipFill>
          <a:blip r:embed="rId3"/>
          <a:stretch>
            <a:fillRect/>
          </a:stretch>
        </p:blipFill>
        <p:spPr>
          <a:xfrm>
            <a:off x="579437" y="2517723"/>
            <a:ext cx="731520" cy="731520"/>
          </a:xfrm>
          <a:prstGeom prst="rect">
            <a:avLst/>
          </a:prstGeom>
        </p:spPr>
      </p:pic>
      <p:sp>
        <p:nvSpPr>
          <p:cNvPr id="10" name="TextBox 9">
            <a:extLst>
              <a:ext uri="{FF2B5EF4-FFF2-40B4-BE49-F238E27FC236}">
                <a16:creationId xmlns:a16="http://schemas.microsoft.com/office/drawing/2014/main" id="{7C174EDC-E07E-4FEA-B304-72BAA92EAB69}"/>
              </a:ext>
            </a:extLst>
          </p:cNvPr>
          <p:cNvSpPr txBox="1"/>
          <p:nvPr/>
        </p:nvSpPr>
        <p:spPr>
          <a:xfrm>
            <a:off x="1609725" y="2565668"/>
            <a:ext cx="10159763" cy="640080"/>
          </a:xfrm>
          <a:prstGeom prst="rect">
            <a:avLst/>
          </a:prstGeom>
          <a:noFill/>
        </p:spPr>
        <p:txBody>
          <a:bodyPr wrap="square" lIns="0" tIns="0" rIns="0" bIns="0" rtlCol="0" anchor="ctr">
            <a:noAutofit/>
          </a:bodyPr>
          <a:lstStyle/>
          <a:p>
            <a:r>
              <a:rPr lang="en-US" sz="2000" dirty="0"/>
              <a:t>Configure domains for MDM</a:t>
            </a:r>
          </a:p>
        </p:txBody>
      </p:sp>
      <p:cxnSp>
        <p:nvCxnSpPr>
          <p:cNvPr id="27" name="Straight Connector 26">
            <a:extLst>
              <a:ext uri="{FF2B5EF4-FFF2-40B4-BE49-F238E27FC236}">
                <a16:creationId xmlns:a16="http://schemas.microsoft.com/office/drawing/2014/main" id="{59D14301-E1F0-4FED-B35D-F048F1208BAD}"/>
              </a:ext>
              <a:ext uri="{C183D7F6-B498-43B3-948B-1728B52AA6E4}">
                <adec:decorative xmlns:adec="http://schemas.microsoft.com/office/drawing/2017/decorative" val="1"/>
              </a:ext>
            </a:extLst>
          </p:cNvPr>
          <p:cNvCxnSpPr>
            <a:cxnSpLocks/>
          </p:cNvCxnSpPr>
          <p:nvPr/>
        </p:nvCxnSpPr>
        <p:spPr>
          <a:xfrm>
            <a:off x="1609448" y="3268345"/>
            <a:ext cx="1021206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 name="Picture 4" descr="Icon of cellphone">
            <a:extLst>
              <a:ext uri="{FF2B5EF4-FFF2-40B4-BE49-F238E27FC236}">
                <a16:creationId xmlns:a16="http://schemas.microsoft.com/office/drawing/2014/main" id="{4363FA4D-EB31-4F97-88C0-2EEF3D57C8C0}"/>
              </a:ext>
            </a:extLst>
          </p:cNvPr>
          <p:cNvPicPr>
            <a:picLocks noChangeAspect="1"/>
          </p:cNvPicPr>
          <p:nvPr/>
        </p:nvPicPr>
        <p:blipFill>
          <a:blip r:embed="rId4"/>
          <a:stretch>
            <a:fillRect/>
          </a:stretch>
        </p:blipFill>
        <p:spPr>
          <a:xfrm>
            <a:off x="579437" y="3312977"/>
            <a:ext cx="731520" cy="731520"/>
          </a:xfrm>
          <a:prstGeom prst="rect">
            <a:avLst/>
          </a:prstGeom>
        </p:spPr>
      </p:pic>
      <p:sp>
        <p:nvSpPr>
          <p:cNvPr id="11" name="TextBox 10">
            <a:extLst>
              <a:ext uri="{FF2B5EF4-FFF2-40B4-BE49-F238E27FC236}">
                <a16:creationId xmlns:a16="http://schemas.microsoft.com/office/drawing/2014/main" id="{065D1135-028B-4E3C-BEB6-4646170CEBCC}"/>
              </a:ext>
            </a:extLst>
          </p:cNvPr>
          <p:cNvSpPr txBox="1"/>
          <p:nvPr/>
        </p:nvSpPr>
        <p:spPr>
          <a:xfrm>
            <a:off x="1609725" y="3330941"/>
            <a:ext cx="10159763" cy="640080"/>
          </a:xfrm>
          <a:prstGeom prst="rect">
            <a:avLst/>
          </a:prstGeom>
          <a:noFill/>
        </p:spPr>
        <p:txBody>
          <a:bodyPr wrap="square" lIns="0" tIns="0" rIns="0" bIns="0" rtlCol="0" anchor="ctr">
            <a:noAutofit/>
          </a:bodyPr>
          <a:lstStyle/>
          <a:p>
            <a:r>
              <a:rPr lang="en-US" sz="2000" dirty="0"/>
              <a:t>Configure an APNs certificate for iOS devices</a:t>
            </a:r>
          </a:p>
        </p:txBody>
      </p:sp>
      <p:cxnSp>
        <p:nvCxnSpPr>
          <p:cNvPr id="12" name="Straight Connector 11">
            <a:extLst>
              <a:ext uri="{FF2B5EF4-FFF2-40B4-BE49-F238E27FC236}">
                <a16:creationId xmlns:a16="http://schemas.microsoft.com/office/drawing/2014/main" id="{A7B1E2F3-986E-4B7A-8031-BBE56C812426}"/>
              </a:ext>
              <a:ext uri="{C183D7F6-B498-43B3-948B-1728B52AA6E4}">
                <adec:decorative xmlns:adec="http://schemas.microsoft.com/office/drawing/2017/decorative" val="1"/>
              </a:ext>
            </a:extLst>
          </p:cNvPr>
          <p:cNvCxnSpPr>
            <a:cxnSpLocks/>
          </p:cNvCxnSpPr>
          <p:nvPr/>
        </p:nvCxnSpPr>
        <p:spPr>
          <a:xfrm>
            <a:off x="1609448" y="4063599"/>
            <a:ext cx="1021206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9" name="Picture 8" descr="Icon of fingerprint">
            <a:extLst>
              <a:ext uri="{FF2B5EF4-FFF2-40B4-BE49-F238E27FC236}">
                <a16:creationId xmlns:a16="http://schemas.microsoft.com/office/drawing/2014/main" id="{2EE94C66-E033-4C59-A0F3-8327873CF384}"/>
              </a:ext>
            </a:extLst>
          </p:cNvPr>
          <p:cNvPicPr>
            <a:picLocks noChangeAspect="1"/>
          </p:cNvPicPr>
          <p:nvPr/>
        </p:nvPicPr>
        <p:blipFill>
          <a:blip r:embed="rId5"/>
          <a:stretch>
            <a:fillRect/>
          </a:stretch>
        </p:blipFill>
        <p:spPr>
          <a:xfrm>
            <a:off x="579437" y="4123220"/>
            <a:ext cx="731520" cy="731520"/>
          </a:xfrm>
          <a:prstGeom prst="rect">
            <a:avLst/>
          </a:prstGeom>
        </p:spPr>
      </p:pic>
      <p:sp>
        <p:nvSpPr>
          <p:cNvPr id="28" name="TextBox 27">
            <a:extLst>
              <a:ext uri="{FF2B5EF4-FFF2-40B4-BE49-F238E27FC236}">
                <a16:creationId xmlns:a16="http://schemas.microsoft.com/office/drawing/2014/main" id="{12BBC324-176C-4518-9EF0-E5B55461F453}"/>
              </a:ext>
            </a:extLst>
          </p:cNvPr>
          <p:cNvSpPr txBox="1"/>
          <p:nvPr/>
        </p:nvSpPr>
        <p:spPr>
          <a:xfrm>
            <a:off x="1609725" y="4171166"/>
            <a:ext cx="10159763" cy="640080"/>
          </a:xfrm>
          <a:prstGeom prst="rect">
            <a:avLst/>
          </a:prstGeom>
          <a:noFill/>
        </p:spPr>
        <p:txBody>
          <a:bodyPr wrap="square" lIns="0" tIns="0" rIns="0" bIns="0" rtlCol="0" anchor="ctr">
            <a:noAutofit/>
          </a:bodyPr>
          <a:lstStyle/>
          <a:p>
            <a:r>
              <a:rPr lang="en-US" sz="2000" dirty="0"/>
              <a:t>Set up multi-factor authentication (MFA)</a:t>
            </a:r>
          </a:p>
        </p:txBody>
      </p:sp>
      <p:cxnSp>
        <p:nvCxnSpPr>
          <p:cNvPr id="13" name="Straight Connector 12">
            <a:extLst>
              <a:ext uri="{FF2B5EF4-FFF2-40B4-BE49-F238E27FC236}">
                <a16:creationId xmlns:a16="http://schemas.microsoft.com/office/drawing/2014/main" id="{615D537F-B7DC-402F-BE8A-A4DEF8AB87E0}"/>
              </a:ext>
              <a:ext uri="{C183D7F6-B498-43B3-948B-1728B52AA6E4}">
                <adec:decorative xmlns:adec="http://schemas.microsoft.com/office/drawing/2017/decorative" val="1"/>
              </a:ext>
            </a:extLst>
          </p:cNvPr>
          <p:cNvCxnSpPr>
            <a:cxnSpLocks/>
          </p:cNvCxnSpPr>
          <p:nvPr/>
        </p:nvCxnSpPr>
        <p:spPr>
          <a:xfrm>
            <a:off x="1609448" y="4873840"/>
            <a:ext cx="1021206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4" name="Picture 53" descr="Icon of a screen with a shield in front">
            <a:extLst>
              <a:ext uri="{FF2B5EF4-FFF2-40B4-BE49-F238E27FC236}">
                <a16:creationId xmlns:a16="http://schemas.microsoft.com/office/drawing/2014/main" id="{1DA12EBD-A73A-4D87-B1E6-3E3C6C8FF66B}"/>
              </a:ext>
            </a:extLst>
          </p:cNvPr>
          <p:cNvPicPr>
            <a:picLocks noChangeAspect="1"/>
          </p:cNvPicPr>
          <p:nvPr/>
        </p:nvPicPr>
        <p:blipFill>
          <a:blip r:embed="rId6"/>
          <a:stretch>
            <a:fillRect/>
          </a:stretch>
        </p:blipFill>
        <p:spPr>
          <a:xfrm>
            <a:off x="579437" y="4963444"/>
            <a:ext cx="731520" cy="731520"/>
          </a:xfrm>
          <a:prstGeom prst="rect">
            <a:avLst/>
          </a:prstGeom>
        </p:spPr>
      </p:pic>
      <p:sp>
        <p:nvSpPr>
          <p:cNvPr id="29" name="TextBox 28">
            <a:extLst>
              <a:ext uri="{FF2B5EF4-FFF2-40B4-BE49-F238E27FC236}">
                <a16:creationId xmlns:a16="http://schemas.microsoft.com/office/drawing/2014/main" id="{C6926019-7032-44E3-8644-C11426A7DEAD}"/>
              </a:ext>
            </a:extLst>
          </p:cNvPr>
          <p:cNvSpPr txBox="1"/>
          <p:nvPr/>
        </p:nvSpPr>
        <p:spPr>
          <a:xfrm>
            <a:off x="1609725" y="5011388"/>
            <a:ext cx="10159763" cy="640080"/>
          </a:xfrm>
          <a:prstGeom prst="rect">
            <a:avLst/>
          </a:prstGeom>
          <a:noFill/>
        </p:spPr>
        <p:txBody>
          <a:bodyPr wrap="square" lIns="0" tIns="0" rIns="0" bIns="0" rtlCol="0" anchor="ctr">
            <a:noAutofit/>
          </a:bodyPr>
          <a:lstStyle/>
          <a:p>
            <a:r>
              <a:rPr lang="en-US" sz="2000" dirty="0"/>
              <a:t>Manage device security policies</a:t>
            </a:r>
          </a:p>
        </p:txBody>
      </p:sp>
      <p:cxnSp>
        <p:nvCxnSpPr>
          <p:cNvPr id="2" name="Straight Connector 1">
            <a:extLst>
              <a:ext uri="{FF2B5EF4-FFF2-40B4-BE49-F238E27FC236}">
                <a16:creationId xmlns:a16="http://schemas.microsoft.com/office/drawing/2014/main" id="{5E456FFC-B447-4097-86A5-39E4B5DF7AB7}"/>
              </a:ext>
              <a:ext uri="{C183D7F6-B498-43B3-948B-1728B52AA6E4}">
                <adec:decorative xmlns:adec="http://schemas.microsoft.com/office/drawing/2017/decorative" val="1"/>
              </a:ext>
            </a:extLst>
          </p:cNvPr>
          <p:cNvCxnSpPr>
            <a:cxnSpLocks/>
          </p:cNvCxnSpPr>
          <p:nvPr/>
        </p:nvCxnSpPr>
        <p:spPr>
          <a:xfrm>
            <a:off x="1618968" y="5709234"/>
            <a:ext cx="1021206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596A9BF-94A6-4EA0-9F8E-81E484522C68}"/>
              </a:ext>
            </a:extLst>
          </p:cNvPr>
          <p:cNvSpPr txBox="1"/>
          <p:nvPr/>
        </p:nvSpPr>
        <p:spPr>
          <a:xfrm>
            <a:off x="1604960" y="5909555"/>
            <a:ext cx="10159763" cy="640080"/>
          </a:xfrm>
          <a:prstGeom prst="rect">
            <a:avLst/>
          </a:prstGeom>
          <a:noFill/>
        </p:spPr>
        <p:txBody>
          <a:bodyPr wrap="square" lIns="0" tIns="0" rIns="0" bIns="0" rtlCol="0" anchor="ctr">
            <a:noAutofit/>
          </a:bodyPr>
          <a:lstStyle/>
          <a:p>
            <a:r>
              <a:rPr lang="en-US" sz="2000" dirty="0"/>
              <a:t>Ensure users enroll </a:t>
            </a:r>
            <a:r>
              <a:rPr lang="en-US" sz="2000"/>
              <a:t>their devices</a:t>
            </a:r>
            <a:endParaRPr lang="en-US" sz="2000" dirty="0"/>
          </a:p>
        </p:txBody>
      </p:sp>
      <p:pic>
        <p:nvPicPr>
          <p:cNvPr id="6" name="Picture 5" descr="Icon of pencil with square behind it">
            <a:extLst>
              <a:ext uri="{FF2B5EF4-FFF2-40B4-BE49-F238E27FC236}">
                <a16:creationId xmlns:a16="http://schemas.microsoft.com/office/drawing/2014/main" id="{1D7BE1E7-672D-4444-94AB-E39DF75BB923}"/>
              </a:ext>
            </a:extLst>
          </p:cNvPr>
          <p:cNvPicPr>
            <a:picLocks noChangeAspect="1"/>
          </p:cNvPicPr>
          <p:nvPr/>
        </p:nvPicPr>
        <p:blipFill>
          <a:blip r:embed="rId7"/>
          <a:stretch>
            <a:fillRect/>
          </a:stretch>
        </p:blipFill>
        <p:spPr>
          <a:xfrm>
            <a:off x="577332" y="5822080"/>
            <a:ext cx="733044" cy="733044"/>
          </a:xfrm>
          <a:prstGeom prst="rect">
            <a:avLst/>
          </a:prstGeom>
        </p:spPr>
      </p:pic>
    </p:spTree>
    <p:extLst>
      <p:ext uri="{BB962C8B-B14F-4D97-AF65-F5344CB8AC3E}">
        <p14:creationId xmlns:p14="http://schemas.microsoft.com/office/powerpoint/2010/main" val="2008864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76AE85C-1B43-4F0C-ACDA-BF025E9321D0}"/>
              </a:ext>
            </a:extLst>
          </p:cNvPr>
          <p:cNvSpPr>
            <a:spLocks noGrp="1"/>
          </p:cNvSpPr>
          <p:nvPr>
            <p:ph type="title"/>
          </p:nvPr>
        </p:nvSpPr>
        <p:spPr/>
        <p:txBody>
          <a:bodyPr/>
          <a:lstStyle/>
          <a:p>
            <a:r>
              <a:rPr lang="en-US" dirty="0"/>
              <a:t>Configure domains for MDM</a:t>
            </a:r>
          </a:p>
        </p:txBody>
      </p:sp>
      <p:pic>
        <p:nvPicPr>
          <p:cNvPr id="4" name="Picture 3" descr="Icon of hand with a ring on the tip of finger">
            <a:extLst>
              <a:ext uri="{FF2B5EF4-FFF2-40B4-BE49-F238E27FC236}">
                <a16:creationId xmlns:a16="http://schemas.microsoft.com/office/drawing/2014/main" id="{0388ECDD-85BB-467F-90D0-C80E2FCDC449}"/>
              </a:ext>
            </a:extLst>
          </p:cNvPr>
          <p:cNvPicPr>
            <a:picLocks noChangeAspect="1"/>
          </p:cNvPicPr>
          <p:nvPr/>
        </p:nvPicPr>
        <p:blipFill>
          <a:blip r:embed="rId3"/>
          <a:stretch>
            <a:fillRect/>
          </a:stretch>
        </p:blipFill>
        <p:spPr>
          <a:xfrm>
            <a:off x="579438" y="1429848"/>
            <a:ext cx="733044" cy="733044"/>
          </a:xfrm>
          <a:prstGeom prst="rect">
            <a:avLst/>
          </a:prstGeom>
        </p:spPr>
      </p:pic>
      <p:sp>
        <p:nvSpPr>
          <p:cNvPr id="13" name="TextBox 12">
            <a:extLst>
              <a:ext uri="{FF2B5EF4-FFF2-40B4-BE49-F238E27FC236}">
                <a16:creationId xmlns:a16="http://schemas.microsoft.com/office/drawing/2014/main" id="{23212244-3192-4714-9168-4C9D29A54B62}"/>
              </a:ext>
            </a:extLst>
          </p:cNvPr>
          <p:cNvSpPr txBox="1"/>
          <p:nvPr/>
        </p:nvSpPr>
        <p:spPr>
          <a:xfrm>
            <a:off x="1485901" y="1475568"/>
            <a:ext cx="10283588" cy="640080"/>
          </a:xfrm>
          <a:prstGeom prst="rect">
            <a:avLst/>
          </a:prstGeom>
          <a:noFill/>
        </p:spPr>
        <p:txBody>
          <a:bodyPr wrap="square" lIns="0" tIns="0" rIns="0" bIns="0" rtlCol="0" anchor="ctr">
            <a:noAutofit/>
          </a:bodyPr>
          <a:lstStyle/>
          <a:p>
            <a:r>
              <a:rPr lang="en-US" dirty="0"/>
              <a:t>If you want to enable users to enroll their Windows 10 and 11 devices to MDM by using auto-discovery, you must configure the domain by adding a DNS record to the domain DNS zone</a:t>
            </a:r>
          </a:p>
        </p:txBody>
      </p:sp>
      <p:cxnSp>
        <p:nvCxnSpPr>
          <p:cNvPr id="26" name="Straight Connector 25">
            <a:extLst>
              <a:ext uri="{FF2B5EF4-FFF2-40B4-BE49-F238E27FC236}">
                <a16:creationId xmlns:a16="http://schemas.microsoft.com/office/drawing/2014/main" id="{90252F8F-9317-4AC9-972F-1A9152C0E12D}"/>
              </a:ext>
              <a:ext uri="{C183D7F6-B498-43B3-948B-1728B52AA6E4}">
                <adec:decorative xmlns:adec="http://schemas.microsoft.com/office/drawing/2017/decorative" val="1"/>
              </a:ext>
            </a:extLst>
          </p:cNvPr>
          <p:cNvCxnSpPr>
            <a:cxnSpLocks/>
          </p:cNvCxnSpPr>
          <p:nvPr/>
        </p:nvCxnSpPr>
        <p:spPr>
          <a:xfrm>
            <a:off x="1484986" y="2312825"/>
            <a:ext cx="10336529"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 name="Picture 5" descr="Icon of gear">
            <a:extLst>
              <a:ext uri="{FF2B5EF4-FFF2-40B4-BE49-F238E27FC236}">
                <a16:creationId xmlns:a16="http://schemas.microsoft.com/office/drawing/2014/main" id="{9C426E5F-778E-47AF-84AF-915BA6A6151C}"/>
              </a:ext>
            </a:extLst>
          </p:cNvPr>
          <p:cNvPicPr>
            <a:picLocks noChangeAspect="1"/>
          </p:cNvPicPr>
          <p:nvPr/>
        </p:nvPicPr>
        <p:blipFill>
          <a:blip r:embed="rId4"/>
          <a:stretch>
            <a:fillRect/>
          </a:stretch>
        </p:blipFill>
        <p:spPr>
          <a:xfrm>
            <a:off x="579438" y="2463520"/>
            <a:ext cx="733044" cy="733044"/>
          </a:xfrm>
          <a:prstGeom prst="rect">
            <a:avLst/>
          </a:prstGeom>
        </p:spPr>
      </p:pic>
      <p:sp>
        <p:nvSpPr>
          <p:cNvPr id="14" name="TextBox 13">
            <a:extLst>
              <a:ext uri="{FF2B5EF4-FFF2-40B4-BE49-F238E27FC236}">
                <a16:creationId xmlns:a16="http://schemas.microsoft.com/office/drawing/2014/main" id="{7F1E7118-1F74-4E52-8FFA-4B3108F9E419}"/>
              </a:ext>
            </a:extLst>
          </p:cNvPr>
          <p:cNvSpPr txBox="1"/>
          <p:nvPr/>
        </p:nvSpPr>
        <p:spPr>
          <a:xfrm>
            <a:off x="1485901" y="2510002"/>
            <a:ext cx="10283588" cy="640080"/>
          </a:xfrm>
          <a:prstGeom prst="rect">
            <a:avLst/>
          </a:prstGeom>
          <a:noFill/>
        </p:spPr>
        <p:txBody>
          <a:bodyPr wrap="square" lIns="0" tIns="0" rIns="0" bIns="0" rtlCol="0" anchor="ctr">
            <a:noAutofit/>
          </a:bodyPr>
          <a:lstStyle/>
          <a:p>
            <a:r>
              <a:rPr lang="en-US"/>
              <a:t>If your company is using Azure AD Premium, you can integrate Azure AD with Intune to configure automatic MDM enrollment</a:t>
            </a:r>
          </a:p>
        </p:txBody>
      </p:sp>
      <p:cxnSp>
        <p:nvCxnSpPr>
          <p:cNvPr id="15" name="Straight Connector 14">
            <a:extLst>
              <a:ext uri="{FF2B5EF4-FFF2-40B4-BE49-F238E27FC236}">
                <a16:creationId xmlns:a16="http://schemas.microsoft.com/office/drawing/2014/main" id="{4151DE3F-E8B4-4707-A521-4E3DD3F68938}"/>
              </a:ext>
              <a:ext uri="{C183D7F6-B498-43B3-948B-1728B52AA6E4}">
                <adec:decorative xmlns:adec="http://schemas.microsoft.com/office/drawing/2017/decorative" val="1"/>
              </a:ext>
            </a:extLst>
          </p:cNvPr>
          <p:cNvCxnSpPr>
            <a:cxnSpLocks/>
          </p:cNvCxnSpPr>
          <p:nvPr/>
        </p:nvCxnSpPr>
        <p:spPr>
          <a:xfrm>
            <a:off x="1484986" y="3347259"/>
            <a:ext cx="10336529"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8" name="Picture 7" descr="Icon of pencil with square behind it">
            <a:extLst>
              <a:ext uri="{FF2B5EF4-FFF2-40B4-BE49-F238E27FC236}">
                <a16:creationId xmlns:a16="http://schemas.microsoft.com/office/drawing/2014/main" id="{428CAFAA-EEEC-4716-86D2-4DE37D259406}"/>
              </a:ext>
            </a:extLst>
          </p:cNvPr>
          <p:cNvPicPr>
            <a:picLocks noChangeAspect="1"/>
          </p:cNvPicPr>
          <p:nvPr/>
        </p:nvPicPr>
        <p:blipFill>
          <a:blip r:embed="rId5"/>
          <a:stretch>
            <a:fillRect/>
          </a:stretch>
        </p:blipFill>
        <p:spPr>
          <a:xfrm>
            <a:off x="579438" y="3497191"/>
            <a:ext cx="733044" cy="733044"/>
          </a:xfrm>
          <a:prstGeom prst="rect">
            <a:avLst/>
          </a:prstGeom>
        </p:spPr>
      </p:pic>
      <p:sp>
        <p:nvSpPr>
          <p:cNvPr id="27" name="TextBox 26">
            <a:extLst>
              <a:ext uri="{FF2B5EF4-FFF2-40B4-BE49-F238E27FC236}">
                <a16:creationId xmlns:a16="http://schemas.microsoft.com/office/drawing/2014/main" id="{47D494AC-C11A-4622-976C-002D58210326}"/>
              </a:ext>
            </a:extLst>
          </p:cNvPr>
          <p:cNvSpPr txBox="1"/>
          <p:nvPr/>
        </p:nvSpPr>
        <p:spPr>
          <a:xfrm>
            <a:off x="1485901" y="3544435"/>
            <a:ext cx="10283588" cy="640080"/>
          </a:xfrm>
          <a:prstGeom prst="rect">
            <a:avLst/>
          </a:prstGeom>
          <a:noFill/>
        </p:spPr>
        <p:txBody>
          <a:bodyPr wrap="square" lIns="0" tIns="0" rIns="0" bIns="0" rtlCol="0" anchor="ctr">
            <a:noAutofit/>
          </a:bodyPr>
          <a:lstStyle/>
          <a:p>
            <a:r>
              <a:rPr lang="en-US"/>
              <a:t>You can configure auto-discovery by creating an alias (CNAME resource record type) in the DNS zone that automatically redirects enrollment requests to Intune servers</a:t>
            </a:r>
          </a:p>
        </p:txBody>
      </p:sp>
      <p:graphicFrame>
        <p:nvGraphicFramePr>
          <p:cNvPr id="28" name="Table 27">
            <a:extLst>
              <a:ext uri="{FF2B5EF4-FFF2-40B4-BE49-F238E27FC236}">
                <a16:creationId xmlns:a16="http://schemas.microsoft.com/office/drawing/2014/main" id="{BC952E2B-A17F-4C4B-B930-05BCEA127128}"/>
              </a:ext>
            </a:extLst>
          </p:cNvPr>
          <p:cNvGraphicFramePr>
            <a:graphicFrameLocks noGrp="1"/>
          </p:cNvGraphicFramePr>
          <p:nvPr>
            <p:extLst>
              <p:ext uri="{D42A27DB-BD31-4B8C-83A1-F6EECF244321}">
                <p14:modId xmlns:p14="http://schemas.microsoft.com/office/powerpoint/2010/main" val="792488672"/>
              </p:ext>
            </p:extLst>
          </p:nvPr>
        </p:nvGraphicFramePr>
        <p:xfrm>
          <a:off x="1484986" y="4449896"/>
          <a:ext cx="10372052" cy="1819142"/>
        </p:xfrm>
        <a:graphic>
          <a:graphicData uri="http://schemas.openxmlformats.org/drawingml/2006/table">
            <a:tbl>
              <a:tblPr firstRow="1" firstCol="1" bandRow="1">
                <a:tableStyleId>{5C22544A-7EE6-4342-B048-85BDC9FD1C3A}</a:tableStyleId>
              </a:tblPr>
              <a:tblGrid>
                <a:gridCol w="2667892">
                  <a:extLst>
                    <a:ext uri="{9D8B030D-6E8A-4147-A177-3AD203B41FA5}">
                      <a16:colId xmlns:a16="http://schemas.microsoft.com/office/drawing/2014/main" val="2355126955"/>
                    </a:ext>
                  </a:extLst>
                </a:gridCol>
                <a:gridCol w="1802629">
                  <a:extLst>
                    <a:ext uri="{9D8B030D-6E8A-4147-A177-3AD203B41FA5}">
                      <a16:colId xmlns:a16="http://schemas.microsoft.com/office/drawing/2014/main" val="2863968701"/>
                    </a:ext>
                  </a:extLst>
                </a:gridCol>
                <a:gridCol w="5017293">
                  <a:extLst>
                    <a:ext uri="{9D8B030D-6E8A-4147-A177-3AD203B41FA5}">
                      <a16:colId xmlns:a16="http://schemas.microsoft.com/office/drawing/2014/main" val="1642703096"/>
                    </a:ext>
                  </a:extLst>
                </a:gridCol>
                <a:gridCol w="884238">
                  <a:extLst>
                    <a:ext uri="{9D8B030D-6E8A-4147-A177-3AD203B41FA5}">
                      <a16:colId xmlns:a16="http://schemas.microsoft.com/office/drawing/2014/main" val="3990556242"/>
                    </a:ext>
                  </a:extLst>
                </a:gridCol>
              </a:tblGrid>
              <a:tr h="356282">
                <a:tc>
                  <a:txBody>
                    <a:bodyPr/>
                    <a:lstStyle/>
                    <a:p>
                      <a:pPr algn="l">
                        <a:lnSpc>
                          <a:spcPct val="107000"/>
                        </a:lnSpc>
                        <a:spcAft>
                          <a:spcPts val="0"/>
                        </a:spcAft>
                      </a:pPr>
                      <a:r>
                        <a:rPr lang="en-US" sz="1600" b="0">
                          <a:solidFill>
                            <a:schemeClr val="bg1"/>
                          </a:solidFill>
                          <a:effectLst/>
                          <a:latin typeface="+mj-lt"/>
                        </a:rPr>
                        <a:t>Host name</a:t>
                      </a:r>
                      <a:endParaRPr lang="en-US" sz="1400" b="0">
                        <a:solidFill>
                          <a:schemeClr val="bg1"/>
                        </a:solidFill>
                        <a:effectLst/>
                        <a:latin typeface="+mj-lt"/>
                        <a:ea typeface="Calibri" panose="020F0502020204030204" pitchFamily="34" charset="0"/>
                        <a:cs typeface="Times New Roman" panose="02020603050405020304" pitchFamily="18" charset="0"/>
                      </a:endParaRPr>
                    </a:p>
                  </a:txBody>
                  <a:tcPr anchor="ctr">
                    <a:lnL w="6350" cap="flat" cmpd="sng" algn="ctr">
                      <a:solidFill>
                        <a:srgbClr val="002060"/>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solidFill>
                      <a:schemeClr val="accent2"/>
                    </a:solidFill>
                  </a:tcPr>
                </a:tc>
                <a:tc>
                  <a:txBody>
                    <a:bodyPr/>
                    <a:lstStyle/>
                    <a:p>
                      <a:pPr algn="l">
                        <a:lnSpc>
                          <a:spcPct val="107000"/>
                        </a:lnSpc>
                        <a:spcAft>
                          <a:spcPts val="0"/>
                        </a:spcAft>
                      </a:pPr>
                      <a:r>
                        <a:rPr lang="en-US" sz="1600" b="0">
                          <a:solidFill>
                            <a:schemeClr val="bg1"/>
                          </a:solidFill>
                          <a:effectLst/>
                          <a:latin typeface="+mj-lt"/>
                        </a:rPr>
                        <a:t>Record type</a:t>
                      </a:r>
                      <a:endParaRPr lang="en-US" sz="1400" b="0">
                        <a:solidFill>
                          <a:schemeClr val="bg1"/>
                        </a:solidFill>
                        <a:effectLst/>
                        <a:latin typeface="+mj-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solidFill>
                      <a:schemeClr val="accent2"/>
                    </a:solidFill>
                  </a:tcPr>
                </a:tc>
                <a:tc>
                  <a:txBody>
                    <a:bodyPr/>
                    <a:lstStyle/>
                    <a:p>
                      <a:pPr algn="l">
                        <a:lnSpc>
                          <a:spcPct val="107000"/>
                        </a:lnSpc>
                        <a:spcAft>
                          <a:spcPts val="0"/>
                        </a:spcAft>
                      </a:pPr>
                      <a:r>
                        <a:rPr lang="en-US" sz="1600" b="0">
                          <a:solidFill>
                            <a:schemeClr val="bg1"/>
                          </a:solidFill>
                          <a:effectLst/>
                          <a:latin typeface="+mj-lt"/>
                        </a:rPr>
                        <a:t>Address</a:t>
                      </a:r>
                      <a:endParaRPr lang="en-US" sz="1400" b="0">
                        <a:solidFill>
                          <a:schemeClr val="bg1"/>
                        </a:solidFill>
                        <a:effectLst/>
                        <a:latin typeface="+mj-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solidFill>
                      <a:schemeClr val="accent2"/>
                    </a:solidFill>
                  </a:tcPr>
                </a:tc>
                <a:tc>
                  <a:txBody>
                    <a:bodyPr/>
                    <a:lstStyle/>
                    <a:p>
                      <a:pPr algn="l">
                        <a:lnSpc>
                          <a:spcPct val="107000"/>
                        </a:lnSpc>
                        <a:spcAft>
                          <a:spcPts val="0"/>
                        </a:spcAft>
                      </a:pPr>
                      <a:r>
                        <a:rPr lang="en-US" sz="1600" b="0">
                          <a:solidFill>
                            <a:schemeClr val="bg1"/>
                          </a:solidFill>
                          <a:effectLst/>
                          <a:latin typeface="+mj-lt"/>
                        </a:rPr>
                        <a:t>TTL</a:t>
                      </a:r>
                      <a:endParaRPr lang="en-US" sz="1400" b="0">
                        <a:solidFill>
                          <a:schemeClr val="bg1"/>
                        </a:solidFill>
                        <a:effectLst/>
                        <a:latin typeface="+mj-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rgbClr val="002060"/>
                      </a:solidFill>
                      <a:prstDash val="solid"/>
                      <a:round/>
                      <a:headEnd type="none" w="med" len="med"/>
                      <a:tailEnd type="none" w="med" len="med"/>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solidFill>
                      <a:schemeClr val="accent2"/>
                    </a:solidFill>
                  </a:tcPr>
                </a:tc>
                <a:extLst>
                  <a:ext uri="{0D108BD9-81ED-4DB2-BD59-A6C34878D82A}">
                    <a16:rowId xmlns:a16="http://schemas.microsoft.com/office/drawing/2014/main" val="962708015"/>
                  </a:ext>
                </a:extLst>
              </a:tr>
              <a:tr h="731430">
                <a:tc>
                  <a:txBody>
                    <a:bodyPr/>
                    <a:lstStyle/>
                    <a:p>
                      <a:pPr>
                        <a:lnSpc>
                          <a:spcPct val="107000"/>
                        </a:lnSpc>
                        <a:spcAft>
                          <a:spcPts val="0"/>
                        </a:spcAft>
                      </a:pPr>
                      <a:r>
                        <a:rPr lang="en-US" sz="1600" b="0">
                          <a:solidFill>
                            <a:schemeClr val="tx1"/>
                          </a:solidFill>
                          <a:effectLst/>
                          <a:latin typeface="+mj-lt"/>
                        </a:rPr>
                        <a:t>Enterprise Enrollment</a:t>
                      </a:r>
                      <a:endParaRPr lang="en-US" sz="1400" b="0">
                        <a:solidFill>
                          <a:schemeClr val="tx1"/>
                        </a:solidFill>
                        <a:effectLst/>
                        <a:latin typeface="+mj-lt"/>
                        <a:ea typeface="Calibri" panose="020F0502020204030204" pitchFamily="34" charset="0"/>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206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7000"/>
                        </a:lnSpc>
                        <a:spcAft>
                          <a:spcPts val="0"/>
                        </a:spcAft>
                      </a:pPr>
                      <a:r>
                        <a:rPr lang="en-US" sz="1400">
                          <a:solidFill>
                            <a:schemeClr val="tx1"/>
                          </a:solidFill>
                          <a:effectLst/>
                        </a:rPr>
                        <a:t>CNAME</a:t>
                      </a:r>
                      <a:endParaRPr lang="en-US"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00206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7000"/>
                        </a:lnSpc>
                        <a:spcAft>
                          <a:spcPts val="0"/>
                        </a:spcAft>
                      </a:pPr>
                      <a:r>
                        <a:rPr lang="en-US" sz="1400">
                          <a:solidFill>
                            <a:schemeClr val="tx1"/>
                          </a:solidFill>
                          <a:effectLst/>
                        </a:rPr>
                        <a:t>EnterpriseEnrollment.manage.microsoft.com</a:t>
                      </a:r>
                      <a:endParaRPr lang="en-US"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00206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7000"/>
                        </a:lnSpc>
                        <a:spcAft>
                          <a:spcPts val="0"/>
                        </a:spcAft>
                      </a:pPr>
                      <a:r>
                        <a:rPr lang="en-US" sz="1400">
                          <a:solidFill>
                            <a:schemeClr val="tx1"/>
                          </a:solidFill>
                          <a:effectLst/>
                        </a:rPr>
                        <a:t>3,600</a:t>
                      </a:r>
                      <a:endParaRPr lang="en-US"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00206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81773802"/>
                  </a:ext>
                </a:extLst>
              </a:tr>
              <a:tr h="731430">
                <a:tc>
                  <a:txBody>
                    <a:bodyPr/>
                    <a:lstStyle/>
                    <a:p>
                      <a:pPr>
                        <a:lnSpc>
                          <a:spcPct val="107000"/>
                        </a:lnSpc>
                        <a:spcAft>
                          <a:spcPts val="0"/>
                        </a:spcAft>
                      </a:pPr>
                      <a:r>
                        <a:rPr lang="en-US" sz="1600" b="0">
                          <a:solidFill>
                            <a:schemeClr val="tx1"/>
                          </a:solidFill>
                          <a:effectLst/>
                          <a:latin typeface="+mj-lt"/>
                        </a:rPr>
                        <a:t>Enterprise Registration</a:t>
                      </a:r>
                      <a:endParaRPr lang="en-US" sz="1400" b="0">
                        <a:solidFill>
                          <a:schemeClr val="tx1"/>
                        </a:solidFill>
                        <a:effectLst/>
                        <a:latin typeface="+mj-lt"/>
                        <a:ea typeface="Calibri" panose="020F0502020204030204" pitchFamily="34" charset="0"/>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nSpc>
                          <a:spcPct val="107000"/>
                        </a:lnSpc>
                        <a:spcAft>
                          <a:spcPts val="0"/>
                        </a:spcAft>
                      </a:pPr>
                      <a:r>
                        <a:rPr lang="en-US" sz="1400">
                          <a:solidFill>
                            <a:schemeClr val="tx1"/>
                          </a:solidFill>
                          <a:effectLst/>
                        </a:rPr>
                        <a:t>CNAME</a:t>
                      </a:r>
                      <a:endParaRPr lang="en-US"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7000"/>
                        </a:lnSpc>
                        <a:spcAft>
                          <a:spcPts val="0"/>
                        </a:spcAft>
                      </a:pPr>
                      <a:r>
                        <a:rPr lang="en-US" sz="1400">
                          <a:solidFill>
                            <a:schemeClr val="tx1"/>
                          </a:solidFill>
                          <a:effectLst/>
                        </a:rPr>
                        <a:t>EnterpriseRegistration.windows.net</a:t>
                      </a:r>
                      <a:endParaRPr lang="en-US"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7000"/>
                        </a:lnSpc>
                        <a:spcAft>
                          <a:spcPts val="0"/>
                        </a:spcAft>
                      </a:pPr>
                      <a:r>
                        <a:rPr lang="en-US" sz="1400">
                          <a:solidFill>
                            <a:schemeClr val="tx1"/>
                          </a:solidFill>
                          <a:effectLst/>
                        </a:rPr>
                        <a:t>3,600</a:t>
                      </a:r>
                      <a:endParaRPr lang="en-US"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9939669"/>
                  </a:ext>
                </a:extLst>
              </a:tr>
            </a:tbl>
          </a:graphicData>
        </a:graphic>
      </p:graphicFrame>
    </p:spTree>
    <p:extLst>
      <p:ext uri="{BB962C8B-B14F-4D97-AF65-F5344CB8AC3E}">
        <p14:creationId xmlns:p14="http://schemas.microsoft.com/office/powerpoint/2010/main" val="88318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8F23FEE-979F-4E7A-89F4-6DD413AD8DFA}"/>
              </a:ext>
            </a:extLst>
          </p:cNvPr>
          <p:cNvSpPr>
            <a:spLocks noGrp="1"/>
          </p:cNvSpPr>
          <p:nvPr>
            <p:ph type="title"/>
          </p:nvPr>
        </p:nvSpPr>
        <p:spPr/>
        <p:txBody>
          <a:bodyPr/>
          <a:lstStyle/>
          <a:p>
            <a:r>
              <a:rPr lang="en-US" dirty="0"/>
              <a:t>Obtain an APNs certificate for iOS devices</a:t>
            </a:r>
          </a:p>
        </p:txBody>
      </p:sp>
      <p:pic>
        <p:nvPicPr>
          <p:cNvPr id="3" name="Picture 2" descr="Icon of a document">
            <a:extLst>
              <a:ext uri="{FF2B5EF4-FFF2-40B4-BE49-F238E27FC236}">
                <a16:creationId xmlns:a16="http://schemas.microsoft.com/office/drawing/2014/main" id="{1CAF004D-8DD4-48E7-8123-73E4A3CAEAA3}"/>
              </a:ext>
            </a:extLst>
          </p:cNvPr>
          <p:cNvPicPr>
            <a:picLocks noChangeAspect="1"/>
          </p:cNvPicPr>
          <p:nvPr/>
        </p:nvPicPr>
        <p:blipFill>
          <a:blip r:embed="rId3"/>
          <a:stretch>
            <a:fillRect/>
          </a:stretch>
        </p:blipFill>
        <p:spPr>
          <a:xfrm>
            <a:off x="593350" y="1499919"/>
            <a:ext cx="692978" cy="692978"/>
          </a:xfrm>
          <a:prstGeom prst="rect">
            <a:avLst/>
          </a:prstGeom>
        </p:spPr>
      </p:pic>
      <p:sp>
        <p:nvSpPr>
          <p:cNvPr id="9" name="TextBox 8">
            <a:extLst>
              <a:ext uri="{FF2B5EF4-FFF2-40B4-BE49-F238E27FC236}">
                <a16:creationId xmlns:a16="http://schemas.microsoft.com/office/drawing/2014/main" id="{CCA9F36C-3FAD-4C09-B80D-83FF91C6B7A9}"/>
              </a:ext>
            </a:extLst>
          </p:cNvPr>
          <p:cNvSpPr txBox="1"/>
          <p:nvPr/>
        </p:nvSpPr>
        <p:spPr>
          <a:xfrm>
            <a:off x="1527175" y="1446299"/>
            <a:ext cx="10329861" cy="800219"/>
          </a:xfrm>
          <a:prstGeom prst="rect">
            <a:avLst/>
          </a:prstGeom>
          <a:noFill/>
        </p:spPr>
        <p:txBody>
          <a:bodyPr wrap="square" lIns="0" tIns="91440" rIns="0" bIns="91440" rtlCol="0" anchor="ctr">
            <a:noAutofit/>
          </a:bodyPr>
          <a:lstStyle/>
          <a:p>
            <a:r>
              <a:rPr lang="en-US" sz="2000" dirty="0"/>
              <a:t>If you want to manage iPad, iPhone, and Mac devices by using MDM, you need an</a:t>
            </a:r>
            <a:br>
              <a:rPr lang="en-US" sz="2000" dirty="0"/>
            </a:br>
            <a:r>
              <a:rPr lang="en-US" sz="2000" dirty="0">
                <a:latin typeface="+mj-lt"/>
              </a:rPr>
              <a:t>Apple Push Notification (APNs) </a:t>
            </a:r>
            <a:r>
              <a:rPr lang="en-US" sz="2000" dirty="0"/>
              <a:t>certificate to communicate securely with those devices</a:t>
            </a:r>
          </a:p>
        </p:txBody>
      </p:sp>
      <p:cxnSp>
        <p:nvCxnSpPr>
          <p:cNvPr id="29" name="Straight Connector 28">
            <a:extLst>
              <a:ext uri="{FF2B5EF4-FFF2-40B4-BE49-F238E27FC236}">
                <a16:creationId xmlns:a16="http://schemas.microsoft.com/office/drawing/2014/main" id="{6B723BC3-E582-481E-98E8-9B4A2A626672}"/>
              </a:ext>
              <a:ext uri="{C183D7F6-B498-43B3-948B-1728B52AA6E4}">
                <adec:decorative xmlns:adec="http://schemas.microsoft.com/office/drawing/2017/decorative" val="1"/>
              </a:ext>
            </a:extLst>
          </p:cNvPr>
          <p:cNvCxnSpPr>
            <a:cxnSpLocks/>
          </p:cNvCxnSpPr>
          <p:nvPr/>
        </p:nvCxnSpPr>
        <p:spPr>
          <a:xfrm>
            <a:off x="1527176" y="2439983"/>
            <a:ext cx="1032986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 name="Picture 4" descr="Icon of document with upward pointing arrow and a check mark">
            <a:extLst>
              <a:ext uri="{FF2B5EF4-FFF2-40B4-BE49-F238E27FC236}">
                <a16:creationId xmlns:a16="http://schemas.microsoft.com/office/drawing/2014/main" id="{8AD16E3A-1BB1-4E66-B621-6ED2D7677B78}"/>
              </a:ext>
            </a:extLst>
          </p:cNvPr>
          <p:cNvPicPr>
            <a:picLocks noChangeAspect="1"/>
          </p:cNvPicPr>
          <p:nvPr/>
        </p:nvPicPr>
        <p:blipFill>
          <a:blip r:embed="rId4"/>
          <a:stretch>
            <a:fillRect/>
          </a:stretch>
        </p:blipFill>
        <p:spPr>
          <a:xfrm>
            <a:off x="593350" y="2679541"/>
            <a:ext cx="692978" cy="692978"/>
          </a:xfrm>
          <a:prstGeom prst="rect">
            <a:avLst/>
          </a:prstGeom>
        </p:spPr>
      </p:pic>
      <p:sp>
        <p:nvSpPr>
          <p:cNvPr id="10" name="TextBox 9">
            <a:extLst>
              <a:ext uri="{FF2B5EF4-FFF2-40B4-BE49-F238E27FC236}">
                <a16:creationId xmlns:a16="http://schemas.microsoft.com/office/drawing/2014/main" id="{8BFF78F8-A77A-4C03-A193-359AC48E5214}"/>
              </a:ext>
            </a:extLst>
          </p:cNvPr>
          <p:cNvSpPr txBox="1"/>
          <p:nvPr/>
        </p:nvSpPr>
        <p:spPr>
          <a:xfrm>
            <a:off x="1527175" y="2633448"/>
            <a:ext cx="10329861" cy="1877437"/>
          </a:xfrm>
          <a:prstGeom prst="rect">
            <a:avLst/>
          </a:prstGeom>
          <a:noFill/>
        </p:spPr>
        <p:txBody>
          <a:bodyPr wrap="square" lIns="0" tIns="91440" rIns="0" bIns="91440" rtlCol="0" anchor="ctr">
            <a:noAutofit/>
          </a:bodyPr>
          <a:lstStyle/>
          <a:p>
            <a:pPr>
              <a:spcBef>
                <a:spcPts val="600"/>
              </a:spcBef>
              <a:spcAft>
                <a:spcPts val="600"/>
              </a:spcAft>
            </a:pPr>
            <a:r>
              <a:rPr lang="en-US" sz="2000" dirty="0">
                <a:latin typeface="+mj-lt"/>
              </a:rPr>
              <a:t>After you add the certificate to Intune or Basic Mobility and Security, your users can enroll their iOS and macOS devices by using:</a:t>
            </a:r>
          </a:p>
          <a:p>
            <a:pPr>
              <a:spcBef>
                <a:spcPts val="600"/>
              </a:spcBef>
              <a:spcAft>
                <a:spcPts val="600"/>
              </a:spcAft>
            </a:pPr>
            <a:r>
              <a:rPr lang="en-US" dirty="0"/>
              <a:t>The Company Portal app</a:t>
            </a:r>
          </a:p>
          <a:p>
            <a:pPr>
              <a:spcBef>
                <a:spcPts val="300"/>
              </a:spcBef>
              <a:spcAft>
                <a:spcPts val="600"/>
              </a:spcAft>
            </a:pPr>
            <a:r>
              <a:rPr lang="en-US" dirty="0"/>
              <a:t>Apple’s bulk enrollment methods, such as the Device Enrollment Program, Apple School Manager, or Apple Configurator</a:t>
            </a:r>
          </a:p>
        </p:txBody>
      </p:sp>
      <p:cxnSp>
        <p:nvCxnSpPr>
          <p:cNvPr id="24" name="Straight Connector 23">
            <a:extLst>
              <a:ext uri="{FF2B5EF4-FFF2-40B4-BE49-F238E27FC236}">
                <a16:creationId xmlns:a16="http://schemas.microsoft.com/office/drawing/2014/main" id="{5919DCC1-121E-4657-8B86-E4E92DBFB760}"/>
              </a:ext>
              <a:ext uri="{C183D7F6-B498-43B3-948B-1728B52AA6E4}">
                <adec:decorative xmlns:adec="http://schemas.microsoft.com/office/drawing/2017/decorative" val="1"/>
              </a:ext>
            </a:extLst>
          </p:cNvPr>
          <p:cNvCxnSpPr>
            <a:cxnSpLocks/>
          </p:cNvCxnSpPr>
          <p:nvPr/>
        </p:nvCxnSpPr>
        <p:spPr>
          <a:xfrm>
            <a:off x="1527176" y="4704350"/>
            <a:ext cx="1032986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8" name="Picture 7" descr="Icon of check mark in a circle">
            <a:extLst>
              <a:ext uri="{FF2B5EF4-FFF2-40B4-BE49-F238E27FC236}">
                <a16:creationId xmlns:a16="http://schemas.microsoft.com/office/drawing/2014/main" id="{1E87B1D7-B8FC-41EC-9991-664743AF09F9}"/>
              </a:ext>
            </a:extLst>
          </p:cNvPr>
          <p:cNvPicPr>
            <a:picLocks noChangeAspect="1"/>
          </p:cNvPicPr>
          <p:nvPr/>
        </p:nvPicPr>
        <p:blipFill>
          <a:blip r:embed="rId5"/>
          <a:stretch>
            <a:fillRect/>
          </a:stretch>
        </p:blipFill>
        <p:spPr>
          <a:xfrm>
            <a:off x="593350" y="4770103"/>
            <a:ext cx="692978" cy="692978"/>
          </a:xfrm>
          <a:prstGeom prst="rect">
            <a:avLst/>
          </a:prstGeom>
        </p:spPr>
      </p:pic>
      <p:sp>
        <p:nvSpPr>
          <p:cNvPr id="19" name="TextBox 18">
            <a:extLst>
              <a:ext uri="{FF2B5EF4-FFF2-40B4-BE49-F238E27FC236}">
                <a16:creationId xmlns:a16="http://schemas.microsoft.com/office/drawing/2014/main" id="{891E99F2-E1CF-43A2-AD17-01EBD44AFD2E}"/>
              </a:ext>
            </a:extLst>
          </p:cNvPr>
          <p:cNvSpPr txBox="1"/>
          <p:nvPr/>
        </p:nvSpPr>
        <p:spPr>
          <a:xfrm>
            <a:off x="1527175" y="4870371"/>
            <a:ext cx="10329861" cy="492443"/>
          </a:xfrm>
          <a:prstGeom prst="rect">
            <a:avLst/>
          </a:prstGeom>
          <a:noFill/>
        </p:spPr>
        <p:txBody>
          <a:bodyPr wrap="square" lIns="0" tIns="91440" rIns="0" bIns="91440" rtlCol="0" anchor="ctr">
            <a:noAutofit/>
          </a:bodyPr>
          <a:lstStyle/>
          <a:p>
            <a:r>
              <a:rPr lang="en-US" sz="2000" dirty="0"/>
              <a:t>By default, the APNs certificate is valid for one year</a:t>
            </a:r>
          </a:p>
        </p:txBody>
      </p:sp>
      <p:cxnSp>
        <p:nvCxnSpPr>
          <p:cNvPr id="23" name="Straight Connector 22">
            <a:extLst>
              <a:ext uri="{FF2B5EF4-FFF2-40B4-BE49-F238E27FC236}">
                <a16:creationId xmlns:a16="http://schemas.microsoft.com/office/drawing/2014/main" id="{74200635-E465-4EB5-BA83-1557A65A6EBA}"/>
              </a:ext>
              <a:ext uri="{C183D7F6-B498-43B3-948B-1728B52AA6E4}">
                <adec:decorative xmlns:adec="http://schemas.microsoft.com/office/drawing/2017/decorative" val="1"/>
              </a:ext>
            </a:extLst>
          </p:cNvPr>
          <p:cNvCxnSpPr>
            <a:cxnSpLocks/>
          </p:cNvCxnSpPr>
          <p:nvPr/>
        </p:nvCxnSpPr>
        <p:spPr>
          <a:xfrm>
            <a:off x="1527176" y="5527425"/>
            <a:ext cx="1032986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8" name="Picture 17" descr="Icon of a clock">
            <a:extLst>
              <a:ext uri="{FF2B5EF4-FFF2-40B4-BE49-F238E27FC236}">
                <a16:creationId xmlns:a16="http://schemas.microsoft.com/office/drawing/2014/main" id="{726D3C45-886F-49D2-A53C-E725B7B965C4}"/>
              </a:ext>
            </a:extLst>
          </p:cNvPr>
          <p:cNvPicPr>
            <a:picLocks noChangeAspect="1"/>
          </p:cNvPicPr>
          <p:nvPr/>
        </p:nvPicPr>
        <p:blipFill>
          <a:blip r:embed="rId6"/>
          <a:stretch>
            <a:fillRect/>
          </a:stretch>
        </p:blipFill>
        <p:spPr>
          <a:xfrm>
            <a:off x="593350" y="5591768"/>
            <a:ext cx="692978" cy="692978"/>
          </a:xfrm>
          <a:prstGeom prst="rect">
            <a:avLst/>
          </a:prstGeom>
        </p:spPr>
      </p:pic>
      <p:sp>
        <p:nvSpPr>
          <p:cNvPr id="25" name="TextBox 24">
            <a:extLst>
              <a:ext uri="{FF2B5EF4-FFF2-40B4-BE49-F238E27FC236}">
                <a16:creationId xmlns:a16="http://schemas.microsoft.com/office/drawing/2014/main" id="{4223903D-64A8-425D-97FC-E97D41F0B41A}"/>
              </a:ext>
            </a:extLst>
          </p:cNvPr>
          <p:cNvSpPr txBox="1"/>
          <p:nvPr/>
        </p:nvSpPr>
        <p:spPr>
          <a:xfrm>
            <a:off x="1527175" y="5692036"/>
            <a:ext cx="10329861" cy="492443"/>
          </a:xfrm>
          <a:prstGeom prst="rect">
            <a:avLst/>
          </a:prstGeom>
          <a:noFill/>
        </p:spPr>
        <p:txBody>
          <a:bodyPr wrap="square" lIns="0" tIns="91440" rIns="0" bIns="91440" rtlCol="0" anchor="ctr">
            <a:noAutofit/>
          </a:bodyPr>
          <a:lstStyle/>
          <a:p>
            <a:r>
              <a:rPr lang="en-US" sz="2000" dirty="0"/>
              <a:t>If your APNs certificate expires, enrollment of new iOS devices will fail</a:t>
            </a:r>
          </a:p>
        </p:txBody>
      </p:sp>
    </p:spTree>
    <p:extLst>
      <p:ext uri="{BB962C8B-B14F-4D97-AF65-F5344CB8AC3E}">
        <p14:creationId xmlns:p14="http://schemas.microsoft.com/office/powerpoint/2010/main" val="4213694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295E243-948E-4BE4-BD2E-98B10B0F331B}"/>
              </a:ext>
            </a:extLst>
          </p:cNvPr>
          <p:cNvSpPr>
            <a:spLocks noGrp="1"/>
          </p:cNvSpPr>
          <p:nvPr>
            <p:ph type="title"/>
          </p:nvPr>
        </p:nvSpPr>
        <p:spPr/>
        <p:txBody>
          <a:bodyPr/>
          <a:lstStyle/>
          <a:p>
            <a:r>
              <a:rPr lang="en-US" dirty="0"/>
              <a:t>Manage security policies for MDM-managed devices</a:t>
            </a:r>
          </a:p>
        </p:txBody>
      </p:sp>
      <p:pic>
        <p:nvPicPr>
          <p:cNvPr id="3" name="Picture 2" descr="Icon of a screen with a shield in front">
            <a:extLst>
              <a:ext uri="{FF2B5EF4-FFF2-40B4-BE49-F238E27FC236}">
                <a16:creationId xmlns:a16="http://schemas.microsoft.com/office/drawing/2014/main" id="{451E8277-C420-4966-9E29-F1234B925740}"/>
              </a:ext>
            </a:extLst>
          </p:cNvPr>
          <p:cNvPicPr>
            <a:picLocks noChangeAspect="1"/>
          </p:cNvPicPr>
          <p:nvPr/>
        </p:nvPicPr>
        <p:blipFill>
          <a:blip r:embed="rId3"/>
          <a:stretch>
            <a:fillRect/>
          </a:stretch>
        </p:blipFill>
        <p:spPr>
          <a:xfrm>
            <a:off x="579438" y="1453598"/>
            <a:ext cx="969976" cy="969976"/>
          </a:xfrm>
          <a:prstGeom prst="rect">
            <a:avLst/>
          </a:prstGeom>
        </p:spPr>
      </p:pic>
      <p:sp>
        <p:nvSpPr>
          <p:cNvPr id="11" name="TextBox 10">
            <a:extLst>
              <a:ext uri="{FF2B5EF4-FFF2-40B4-BE49-F238E27FC236}">
                <a16:creationId xmlns:a16="http://schemas.microsoft.com/office/drawing/2014/main" id="{13BE3018-488E-4B3C-9ACD-AD4CC64DACBE}"/>
              </a:ext>
            </a:extLst>
          </p:cNvPr>
          <p:cNvSpPr txBox="1"/>
          <p:nvPr/>
        </p:nvSpPr>
        <p:spPr>
          <a:xfrm>
            <a:off x="1841500" y="1436688"/>
            <a:ext cx="10015537" cy="1003797"/>
          </a:xfrm>
          <a:prstGeom prst="rect">
            <a:avLst/>
          </a:prstGeom>
          <a:noFill/>
        </p:spPr>
        <p:txBody>
          <a:bodyPr wrap="square" lIns="0" tIns="0" rIns="0" bIns="0" rtlCol="0" anchor="ctr">
            <a:noAutofit/>
          </a:bodyPr>
          <a:lstStyle/>
          <a:p>
            <a:r>
              <a:rPr lang="en-US" sz="2000"/>
              <a:t>Security policies can be implemented by configuring device configuration profiles,</a:t>
            </a:r>
            <a:br>
              <a:rPr lang="en-US" sz="2000"/>
            </a:br>
            <a:r>
              <a:rPr lang="en-US" sz="2000"/>
              <a:t>device compliance policies, and conditional access policies</a:t>
            </a:r>
          </a:p>
        </p:txBody>
      </p:sp>
      <p:cxnSp>
        <p:nvCxnSpPr>
          <p:cNvPr id="18" name="Straight Connector 17">
            <a:extLst>
              <a:ext uri="{FF2B5EF4-FFF2-40B4-BE49-F238E27FC236}">
                <a16:creationId xmlns:a16="http://schemas.microsoft.com/office/drawing/2014/main" id="{62B1B3A6-A0CC-4764-8DF2-6A88588E4808}"/>
              </a:ext>
              <a:ext uri="{C183D7F6-B498-43B3-948B-1728B52AA6E4}">
                <adec:decorative xmlns:adec="http://schemas.microsoft.com/office/drawing/2017/decorative" val="1"/>
              </a:ext>
            </a:extLst>
          </p:cNvPr>
          <p:cNvCxnSpPr>
            <a:cxnSpLocks/>
          </p:cNvCxnSpPr>
          <p:nvPr/>
        </p:nvCxnSpPr>
        <p:spPr>
          <a:xfrm>
            <a:off x="1841501" y="2576679"/>
            <a:ext cx="1001553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4" name="Picture 23" descr="Icon of check mark in a circle">
            <a:extLst>
              <a:ext uri="{FF2B5EF4-FFF2-40B4-BE49-F238E27FC236}">
                <a16:creationId xmlns:a16="http://schemas.microsoft.com/office/drawing/2014/main" id="{AC9DBC73-DE1E-467A-B199-FE784C7CC07B}"/>
              </a:ext>
            </a:extLst>
          </p:cNvPr>
          <p:cNvPicPr>
            <a:picLocks noChangeAspect="1"/>
          </p:cNvPicPr>
          <p:nvPr/>
        </p:nvPicPr>
        <p:blipFill>
          <a:blip r:embed="rId4"/>
          <a:stretch>
            <a:fillRect/>
          </a:stretch>
        </p:blipFill>
        <p:spPr>
          <a:xfrm>
            <a:off x="579438" y="2729782"/>
            <a:ext cx="969976" cy="969976"/>
          </a:xfrm>
          <a:prstGeom prst="rect">
            <a:avLst/>
          </a:prstGeom>
        </p:spPr>
      </p:pic>
      <p:sp>
        <p:nvSpPr>
          <p:cNvPr id="37" name="TextBox 36">
            <a:extLst>
              <a:ext uri="{FF2B5EF4-FFF2-40B4-BE49-F238E27FC236}">
                <a16:creationId xmlns:a16="http://schemas.microsoft.com/office/drawing/2014/main" id="{0523420A-7BDF-4BE7-85FF-3D9CAA5337A4}"/>
              </a:ext>
            </a:extLst>
          </p:cNvPr>
          <p:cNvSpPr txBox="1"/>
          <p:nvPr/>
        </p:nvSpPr>
        <p:spPr>
          <a:xfrm>
            <a:off x="1841500" y="2712872"/>
            <a:ext cx="10015537" cy="1003797"/>
          </a:xfrm>
          <a:prstGeom prst="rect">
            <a:avLst/>
          </a:prstGeom>
          <a:noFill/>
        </p:spPr>
        <p:txBody>
          <a:bodyPr wrap="square" lIns="0" tIns="0" rIns="0" bIns="0" rtlCol="0" anchor="ctr">
            <a:noAutofit/>
          </a:bodyPr>
          <a:lstStyle/>
          <a:p>
            <a:r>
              <a:rPr lang="en-US" sz="2000" dirty="0"/>
              <a:t>Microsoft Intune enables you to create and deploy different types of device configuration profiles, including device restrictions, endpoint protection, and Microsoft Defender for Endpoint</a:t>
            </a:r>
          </a:p>
        </p:txBody>
      </p:sp>
      <p:cxnSp>
        <p:nvCxnSpPr>
          <p:cNvPr id="44" name="Straight Connector 43">
            <a:extLst>
              <a:ext uri="{FF2B5EF4-FFF2-40B4-BE49-F238E27FC236}">
                <a16:creationId xmlns:a16="http://schemas.microsoft.com/office/drawing/2014/main" id="{CECDA59B-3047-4576-A6B2-440982EF1A61}"/>
              </a:ext>
              <a:ext uri="{C183D7F6-B498-43B3-948B-1728B52AA6E4}">
                <adec:decorative xmlns:adec="http://schemas.microsoft.com/office/drawing/2017/decorative" val="1"/>
              </a:ext>
            </a:extLst>
          </p:cNvPr>
          <p:cNvCxnSpPr>
            <a:cxnSpLocks/>
          </p:cNvCxnSpPr>
          <p:nvPr/>
        </p:nvCxnSpPr>
        <p:spPr>
          <a:xfrm>
            <a:off x="1841812" y="3852863"/>
            <a:ext cx="1001553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3" name="Picture 52" descr="Icon of two screens with a check mark on the first screen">
            <a:extLst>
              <a:ext uri="{FF2B5EF4-FFF2-40B4-BE49-F238E27FC236}">
                <a16:creationId xmlns:a16="http://schemas.microsoft.com/office/drawing/2014/main" id="{777AC428-542D-4579-8397-78DA81CEFABA}"/>
              </a:ext>
            </a:extLst>
          </p:cNvPr>
          <p:cNvPicPr>
            <a:picLocks noChangeAspect="1"/>
          </p:cNvPicPr>
          <p:nvPr/>
        </p:nvPicPr>
        <p:blipFill>
          <a:blip r:embed="rId5"/>
          <a:stretch>
            <a:fillRect/>
          </a:stretch>
        </p:blipFill>
        <p:spPr>
          <a:xfrm>
            <a:off x="579438" y="4005966"/>
            <a:ext cx="969976" cy="969976"/>
          </a:xfrm>
          <a:prstGeom prst="rect">
            <a:avLst/>
          </a:prstGeom>
        </p:spPr>
      </p:pic>
      <p:sp>
        <p:nvSpPr>
          <p:cNvPr id="65" name="TextBox 64">
            <a:extLst>
              <a:ext uri="{FF2B5EF4-FFF2-40B4-BE49-F238E27FC236}">
                <a16:creationId xmlns:a16="http://schemas.microsoft.com/office/drawing/2014/main" id="{D202E674-F5BD-4820-976C-AABB190F0D7C}"/>
              </a:ext>
            </a:extLst>
          </p:cNvPr>
          <p:cNvSpPr txBox="1"/>
          <p:nvPr/>
        </p:nvSpPr>
        <p:spPr>
          <a:xfrm>
            <a:off x="1841500" y="3989057"/>
            <a:ext cx="10015537" cy="1003797"/>
          </a:xfrm>
          <a:prstGeom prst="rect">
            <a:avLst/>
          </a:prstGeom>
          <a:noFill/>
        </p:spPr>
        <p:txBody>
          <a:bodyPr wrap="square" lIns="0" tIns="0" rIns="0" bIns="0" rtlCol="0" anchor="ctr">
            <a:noAutofit/>
          </a:bodyPr>
          <a:lstStyle/>
          <a:p>
            <a:r>
              <a:rPr lang="en-US" sz="2000" dirty="0"/>
              <a:t>A Device Compliance policy specifies the device configuration that must be met for the device to be considered compliant, such as the use of PIN or device encryption</a:t>
            </a:r>
          </a:p>
        </p:txBody>
      </p:sp>
      <p:cxnSp>
        <p:nvCxnSpPr>
          <p:cNvPr id="70" name="Straight Connector 69">
            <a:extLst>
              <a:ext uri="{FF2B5EF4-FFF2-40B4-BE49-F238E27FC236}">
                <a16:creationId xmlns:a16="http://schemas.microsoft.com/office/drawing/2014/main" id="{70BD9F1B-9484-4F5D-8300-694F3BBACBA5}"/>
              </a:ext>
              <a:ext uri="{C183D7F6-B498-43B3-948B-1728B52AA6E4}">
                <adec:decorative xmlns:adec="http://schemas.microsoft.com/office/drawing/2017/decorative" val="1"/>
              </a:ext>
            </a:extLst>
          </p:cNvPr>
          <p:cNvCxnSpPr>
            <a:cxnSpLocks/>
          </p:cNvCxnSpPr>
          <p:nvPr/>
        </p:nvCxnSpPr>
        <p:spPr>
          <a:xfrm>
            <a:off x="1841812" y="5129047"/>
            <a:ext cx="1001553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72" name="Picture 71" descr="Icon of hand with a cursor">
            <a:extLst>
              <a:ext uri="{FF2B5EF4-FFF2-40B4-BE49-F238E27FC236}">
                <a16:creationId xmlns:a16="http://schemas.microsoft.com/office/drawing/2014/main" id="{4338E231-6F27-4434-8D07-B0CE63EC3CA2}"/>
              </a:ext>
            </a:extLst>
          </p:cNvPr>
          <p:cNvPicPr>
            <a:picLocks noChangeAspect="1"/>
          </p:cNvPicPr>
          <p:nvPr/>
        </p:nvPicPr>
        <p:blipFill>
          <a:blip r:embed="rId6"/>
          <a:stretch>
            <a:fillRect/>
          </a:stretch>
        </p:blipFill>
        <p:spPr>
          <a:xfrm>
            <a:off x="579438" y="5282151"/>
            <a:ext cx="969976" cy="969976"/>
          </a:xfrm>
          <a:prstGeom prst="rect">
            <a:avLst/>
          </a:prstGeom>
        </p:spPr>
      </p:pic>
      <p:sp>
        <p:nvSpPr>
          <p:cNvPr id="74" name="TextBox 73">
            <a:extLst>
              <a:ext uri="{FF2B5EF4-FFF2-40B4-BE49-F238E27FC236}">
                <a16:creationId xmlns:a16="http://schemas.microsoft.com/office/drawing/2014/main" id="{9C49172E-CE94-41BF-B78D-F61C6D8B50B2}"/>
              </a:ext>
            </a:extLst>
          </p:cNvPr>
          <p:cNvSpPr txBox="1"/>
          <p:nvPr/>
        </p:nvSpPr>
        <p:spPr>
          <a:xfrm>
            <a:off x="1841500" y="5265241"/>
            <a:ext cx="10015537" cy="1003797"/>
          </a:xfrm>
          <a:prstGeom prst="rect">
            <a:avLst/>
          </a:prstGeom>
          <a:noFill/>
        </p:spPr>
        <p:txBody>
          <a:bodyPr wrap="square" lIns="0" tIns="0" rIns="0" bIns="0" rtlCol="0" anchor="ctr">
            <a:noAutofit/>
          </a:bodyPr>
          <a:lstStyle/>
          <a:p>
            <a:r>
              <a:rPr lang="en-US" sz="2000" dirty="0"/>
              <a:t>Conditional access policies enable you to control access to company apps and resources, such as Exchange Online or OneDrive for Business, only if prerequisites are met</a:t>
            </a:r>
          </a:p>
        </p:txBody>
      </p:sp>
    </p:spTree>
    <p:extLst>
      <p:ext uri="{BB962C8B-B14F-4D97-AF65-F5344CB8AC3E}">
        <p14:creationId xmlns:p14="http://schemas.microsoft.com/office/powerpoint/2010/main" val="358561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F52763B-61F8-49CD-8D52-8C6F035D926D}"/>
              </a:ext>
            </a:extLst>
          </p:cNvPr>
          <p:cNvSpPr>
            <a:spLocks noGrp="1"/>
          </p:cNvSpPr>
          <p:nvPr>
            <p:ph type="title"/>
          </p:nvPr>
        </p:nvSpPr>
        <p:spPr/>
        <p:txBody>
          <a:bodyPr/>
          <a:lstStyle/>
          <a:p>
            <a:r>
              <a:rPr lang="en-US" dirty="0"/>
              <a:t>Define a corporate device enrollment policy</a:t>
            </a:r>
          </a:p>
        </p:txBody>
      </p:sp>
      <p:sp>
        <p:nvSpPr>
          <p:cNvPr id="10" name="TextBox 9">
            <a:extLst>
              <a:ext uri="{FF2B5EF4-FFF2-40B4-BE49-F238E27FC236}">
                <a16:creationId xmlns:a16="http://schemas.microsoft.com/office/drawing/2014/main" id="{8064390C-490B-4332-89F3-1271A6EF845D}"/>
              </a:ext>
              <a:ext uri="{C183D7F6-B498-43B3-948B-1728B52AA6E4}">
                <adec:decorative xmlns:adec="http://schemas.microsoft.com/office/drawing/2017/decorative" val="0"/>
              </a:ext>
            </a:extLst>
          </p:cNvPr>
          <p:cNvSpPr txBox="1"/>
          <p:nvPr/>
        </p:nvSpPr>
        <p:spPr>
          <a:xfrm>
            <a:off x="600059" y="1436688"/>
            <a:ext cx="5029200" cy="4851528"/>
          </a:xfrm>
          <a:prstGeom prst="rect">
            <a:avLst/>
          </a:prstGeom>
          <a:solidFill>
            <a:schemeClr val="bg1">
              <a:lumMod val="95000"/>
            </a:schemeClr>
          </a:solidFill>
          <a:ln w="19050">
            <a:solidFill>
              <a:schemeClr val="bg1">
                <a:lumMod val="95000"/>
              </a:schemeClr>
            </a:solidFill>
          </a:ln>
        </p:spPr>
        <p:txBody>
          <a:bodyPr wrap="square" lIns="137160" tIns="91440" rIns="137160" bIns="91440" rtlCol="0" anchor="t">
            <a:noAutofit/>
          </a:bodyPr>
          <a:lstStyle/>
          <a:p>
            <a:pPr>
              <a:spcBef>
                <a:spcPts val="1000"/>
              </a:spcBef>
              <a:spcAft>
                <a:spcPts val="600"/>
              </a:spcAft>
            </a:pPr>
            <a:r>
              <a:rPr lang="en-US" sz="2000" dirty="0">
                <a:latin typeface="+mj-lt"/>
              </a:rPr>
              <a:t>By default, users can enroll all supported device types to Intune or Basic Mobility and Security</a:t>
            </a:r>
          </a:p>
          <a:p>
            <a:pPr>
              <a:spcBef>
                <a:spcPts val="1600"/>
              </a:spcBef>
            </a:pPr>
            <a:r>
              <a:rPr lang="en-US" sz="2000" dirty="0">
                <a:latin typeface="+mj-lt"/>
              </a:rPr>
              <a:t>You can configure enrollment restrictions and use the following criteria:</a:t>
            </a:r>
          </a:p>
          <a:p>
            <a:pPr>
              <a:spcBef>
                <a:spcPts val="600"/>
              </a:spcBef>
            </a:pPr>
            <a:r>
              <a:rPr lang="en-US" sz="2000" dirty="0"/>
              <a:t>Maximum number of devices that a user can enroll</a:t>
            </a:r>
          </a:p>
          <a:p>
            <a:pPr>
              <a:spcBef>
                <a:spcPts val="600"/>
              </a:spcBef>
            </a:pPr>
            <a:r>
              <a:rPr lang="en-US" sz="2000" dirty="0"/>
              <a:t>Device platforms that can be enrolled</a:t>
            </a:r>
          </a:p>
          <a:p>
            <a:pPr>
              <a:spcBef>
                <a:spcPts val="600"/>
              </a:spcBef>
              <a:spcAft>
                <a:spcPts val="600"/>
              </a:spcAft>
            </a:pPr>
            <a:r>
              <a:rPr lang="en-US" sz="2000" dirty="0"/>
              <a:t>Required operating system version for iOS, Android, Android work profile, and Windows devices</a:t>
            </a:r>
          </a:p>
          <a:p>
            <a:pPr>
              <a:spcBef>
                <a:spcPts val="1600"/>
              </a:spcBef>
              <a:spcAft>
                <a:spcPts val="600"/>
              </a:spcAft>
            </a:pPr>
            <a:r>
              <a:rPr lang="en-US" sz="2000" dirty="0">
                <a:latin typeface="+mj-lt"/>
              </a:rPr>
              <a:t>You can restrict enrollment of personally owned devices </a:t>
            </a:r>
          </a:p>
        </p:txBody>
      </p:sp>
      <p:sp>
        <p:nvSpPr>
          <p:cNvPr id="7" name="Rectangle 6">
            <a:extLst>
              <a:ext uri="{FF2B5EF4-FFF2-40B4-BE49-F238E27FC236}">
                <a16:creationId xmlns:a16="http://schemas.microsoft.com/office/drawing/2014/main" id="{B25C0999-4064-4614-9634-D175185F6889}"/>
              </a:ext>
              <a:ext uri="{C183D7F6-B498-43B3-948B-1728B52AA6E4}">
                <adec:decorative xmlns:adec="http://schemas.microsoft.com/office/drawing/2017/decorative" val="1"/>
              </a:ext>
            </a:extLst>
          </p:cNvPr>
          <p:cNvSpPr/>
          <p:nvPr/>
        </p:nvSpPr>
        <p:spPr bwMode="auto">
          <a:xfrm>
            <a:off x="5743575" y="1436688"/>
            <a:ext cx="6107113" cy="4851528"/>
          </a:xfrm>
          <a:prstGeom prst="rect">
            <a:avLst/>
          </a:prstGeom>
          <a:ln w="190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lvl="0" algn="ctr" fontAlgn="base"/>
            <a:endParaRPr lang="en-US" sz="2200">
              <a:latin typeface="+mj-lt"/>
            </a:endParaRPr>
          </a:p>
        </p:txBody>
      </p:sp>
      <p:pic>
        <p:nvPicPr>
          <p:cNvPr id="12" name="Picture 11" descr="Screenshot of Intune device platforms configuration window">
            <a:extLst>
              <a:ext uri="{FF2B5EF4-FFF2-40B4-BE49-F238E27FC236}">
                <a16:creationId xmlns:a16="http://schemas.microsoft.com/office/drawing/2014/main" id="{7CB5BF34-5E3C-453B-B363-10E3A970194D}"/>
              </a:ext>
            </a:extLst>
          </p:cNvPr>
          <p:cNvPicPr/>
          <p:nvPr/>
        </p:nvPicPr>
        <p:blipFill>
          <a:blip r:embed="rId3">
            <a:extLst>
              <a:ext uri="{28A0092B-C50C-407E-A947-70E740481C1C}">
                <a14:useLocalDpi xmlns:a14="http://schemas.microsoft.com/office/drawing/2010/main" val="0"/>
              </a:ext>
            </a:extLst>
          </a:blip>
          <a:stretch>
            <a:fillRect/>
          </a:stretch>
        </p:blipFill>
        <p:spPr>
          <a:xfrm>
            <a:off x="5849936" y="1912497"/>
            <a:ext cx="5894390" cy="3899910"/>
          </a:xfrm>
          <a:prstGeom prst="rect">
            <a:avLst/>
          </a:prstGeom>
        </p:spPr>
      </p:pic>
    </p:spTree>
    <p:extLst>
      <p:ext uri="{BB962C8B-B14F-4D97-AF65-F5344CB8AC3E}">
        <p14:creationId xmlns:p14="http://schemas.microsoft.com/office/powerpoint/2010/main" val="220759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of this module by reviewing the Knowledge Check questions in your student manual</a:t>
            </a:r>
            <a:endParaRPr lang="en-US" sz="2800" dirty="0">
              <a:solidFill>
                <a:schemeClr val="accent1"/>
              </a:solidFill>
            </a:endParaRPr>
          </a:p>
        </p:txBody>
      </p:sp>
      <p:pic>
        <p:nvPicPr>
          <p:cNvPr id="3" name="Picture 2" descr="A picture containing text, keyboard, computer, electronics&#10;&#10;Description automatically generated">
            <a:extLst>
              <a:ext uri="{FF2B5EF4-FFF2-40B4-BE49-F238E27FC236}">
                <a16:creationId xmlns:a16="http://schemas.microsoft.com/office/drawing/2014/main" id="{F038770E-6868-4835-B83C-A8558C3063A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911525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75D44EE-EF3D-4A26-86E1-8D48307E3285}"/>
              </a:ext>
            </a:extLst>
          </p:cNvPr>
          <p:cNvSpPr>
            <a:spLocks noGrp="1"/>
          </p:cNvSpPr>
          <p:nvPr>
            <p:ph type="title"/>
          </p:nvPr>
        </p:nvSpPr>
        <p:spPr>
          <a:xfrm>
            <a:off x="579438" y="3066376"/>
            <a:ext cx="2253723" cy="861774"/>
          </a:xfrm>
        </p:spPr>
        <p:txBody>
          <a:bodyPr/>
          <a:lstStyle/>
          <a:p>
            <a:r>
              <a:rPr lang="en-US" dirty="0"/>
              <a:t>Learning Path agenda</a:t>
            </a:r>
          </a:p>
        </p:txBody>
      </p:sp>
      <p:pic>
        <p:nvPicPr>
          <p:cNvPr id="3" name="Picture 2" descr="Icon of two squares and two lines extended besides each square">
            <a:extLst>
              <a:ext uri="{FF2B5EF4-FFF2-40B4-BE49-F238E27FC236}">
                <a16:creationId xmlns:a16="http://schemas.microsoft.com/office/drawing/2014/main" id="{F2E71753-DABF-4FC0-AAA5-953C8790B341}"/>
              </a:ext>
            </a:extLst>
          </p:cNvPr>
          <p:cNvPicPr>
            <a:picLocks noChangeAspect="1"/>
          </p:cNvPicPr>
          <p:nvPr/>
        </p:nvPicPr>
        <p:blipFill>
          <a:blip r:embed="rId3"/>
          <a:stretch>
            <a:fillRect/>
          </a:stretch>
        </p:blipFill>
        <p:spPr>
          <a:xfrm>
            <a:off x="3550019" y="360298"/>
            <a:ext cx="640080" cy="640080"/>
          </a:xfrm>
          <a:prstGeom prst="rect">
            <a:avLst/>
          </a:prstGeom>
        </p:spPr>
      </p:pic>
      <p:sp>
        <p:nvSpPr>
          <p:cNvPr id="32" name="TextBox 31">
            <a:extLst>
              <a:ext uri="{FF2B5EF4-FFF2-40B4-BE49-F238E27FC236}">
                <a16:creationId xmlns:a16="http://schemas.microsoft.com/office/drawing/2014/main" id="{907461B3-4918-4EF3-985C-43F9D684AD6C}"/>
              </a:ext>
            </a:extLst>
          </p:cNvPr>
          <p:cNvSpPr txBox="1"/>
          <p:nvPr/>
        </p:nvSpPr>
        <p:spPr>
          <a:xfrm>
            <a:off x="4523365" y="577247"/>
            <a:ext cx="7315199" cy="246221"/>
          </a:xfrm>
          <a:prstGeom prst="rect">
            <a:avLst/>
          </a:prstGeom>
          <a:noFill/>
        </p:spPr>
        <p:txBody>
          <a:bodyPr wrap="square" lIns="0" tIns="0" rIns="0" bIns="0" rtlCol="0">
            <a:spAutoFit/>
          </a:bodyPr>
          <a:lstStyle/>
          <a:p>
            <a:r>
              <a:rPr lang="en-US" sz="1600" dirty="0"/>
              <a:t>Explore Mobile Device Management</a:t>
            </a:r>
          </a:p>
        </p:txBody>
      </p:sp>
      <p:pic>
        <p:nvPicPr>
          <p:cNvPr id="5" name="Picture 4" descr="Icon of cloud and upward arrow">
            <a:extLst>
              <a:ext uri="{FF2B5EF4-FFF2-40B4-BE49-F238E27FC236}">
                <a16:creationId xmlns:a16="http://schemas.microsoft.com/office/drawing/2014/main" id="{35A569B2-660A-47C0-9CE4-77563CDE3E20}"/>
              </a:ext>
            </a:extLst>
          </p:cNvPr>
          <p:cNvPicPr>
            <a:picLocks noChangeAspect="1"/>
          </p:cNvPicPr>
          <p:nvPr/>
        </p:nvPicPr>
        <p:blipFill>
          <a:blip r:embed="rId4"/>
          <a:stretch>
            <a:fillRect/>
          </a:stretch>
        </p:blipFill>
        <p:spPr>
          <a:xfrm>
            <a:off x="3550018" y="1068090"/>
            <a:ext cx="640080" cy="640080"/>
          </a:xfrm>
          <a:prstGeom prst="rect">
            <a:avLst/>
          </a:prstGeom>
        </p:spPr>
      </p:pic>
      <p:sp>
        <p:nvSpPr>
          <p:cNvPr id="33" name="TextBox 32">
            <a:extLst>
              <a:ext uri="{FF2B5EF4-FFF2-40B4-BE49-F238E27FC236}">
                <a16:creationId xmlns:a16="http://schemas.microsoft.com/office/drawing/2014/main" id="{0B717B86-05E0-4633-8BAD-874C574F500B}"/>
              </a:ext>
            </a:extLst>
          </p:cNvPr>
          <p:cNvSpPr txBox="1"/>
          <p:nvPr/>
        </p:nvSpPr>
        <p:spPr>
          <a:xfrm>
            <a:off x="4523365" y="1219846"/>
            <a:ext cx="7315199" cy="246221"/>
          </a:xfrm>
          <a:prstGeom prst="rect">
            <a:avLst/>
          </a:prstGeom>
          <a:noFill/>
        </p:spPr>
        <p:txBody>
          <a:bodyPr wrap="square" lIns="0" tIns="0" rIns="0" bIns="0" rtlCol="0">
            <a:spAutoFit/>
          </a:bodyPr>
          <a:lstStyle/>
          <a:p>
            <a:r>
              <a:rPr lang="en-US" sz="1600" dirty="0"/>
              <a:t>Deploy Mobile Device Management</a:t>
            </a:r>
          </a:p>
        </p:txBody>
      </p:sp>
      <p:pic>
        <p:nvPicPr>
          <p:cNvPr id="7" name="Picture 6" descr="Icon of tick mark inside a circle shape">
            <a:extLst>
              <a:ext uri="{FF2B5EF4-FFF2-40B4-BE49-F238E27FC236}">
                <a16:creationId xmlns:a16="http://schemas.microsoft.com/office/drawing/2014/main" id="{F1913CE6-9C54-46F5-A8E5-A254DB1EB7AE}"/>
              </a:ext>
            </a:extLst>
          </p:cNvPr>
          <p:cNvPicPr>
            <a:picLocks noChangeAspect="1"/>
          </p:cNvPicPr>
          <p:nvPr/>
        </p:nvPicPr>
        <p:blipFill>
          <a:blip r:embed="rId5"/>
          <a:stretch>
            <a:fillRect/>
          </a:stretch>
        </p:blipFill>
        <p:spPr>
          <a:xfrm>
            <a:off x="3538868" y="1802581"/>
            <a:ext cx="640080" cy="640080"/>
          </a:xfrm>
          <a:prstGeom prst="rect">
            <a:avLst/>
          </a:prstGeom>
        </p:spPr>
      </p:pic>
      <p:sp>
        <p:nvSpPr>
          <p:cNvPr id="34" name="TextBox 33">
            <a:extLst>
              <a:ext uri="{FF2B5EF4-FFF2-40B4-BE49-F238E27FC236}">
                <a16:creationId xmlns:a16="http://schemas.microsoft.com/office/drawing/2014/main" id="{13EB0736-ECFC-4115-9C2F-1B123B3F071C}"/>
              </a:ext>
            </a:extLst>
          </p:cNvPr>
          <p:cNvSpPr txBox="1"/>
          <p:nvPr/>
        </p:nvSpPr>
        <p:spPr>
          <a:xfrm>
            <a:off x="4523365" y="2007404"/>
            <a:ext cx="7315199" cy="246221"/>
          </a:xfrm>
          <a:prstGeom prst="rect">
            <a:avLst/>
          </a:prstGeom>
          <a:noFill/>
        </p:spPr>
        <p:txBody>
          <a:bodyPr wrap="square" lIns="0" tIns="0" rIns="0" bIns="0" rtlCol="0">
            <a:spAutoFit/>
          </a:bodyPr>
          <a:lstStyle/>
          <a:p>
            <a:r>
              <a:rPr lang="en-US" sz="1600" dirty="0"/>
              <a:t>Lab 9-Exercises 1 through 3 –  Manage devices with Microsoft </a:t>
            </a:r>
            <a:r>
              <a:rPr lang="en-US" sz="1600" dirty="0" err="1"/>
              <a:t>ntune</a:t>
            </a:r>
            <a:endParaRPr lang="en-US" sz="1600" dirty="0"/>
          </a:p>
        </p:txBody>
      </p:sp>
      <p:pic>
        <p:nvPicPr>
          <p:cNvPr id="13" name="Picture 12" descr="Icon of pen and paper">
            <a:extLst>
              <a:ext uri="{FF2B5EF4-FFF2-40B4-BE49-F238E27FC236}">
                <a16:creationId xmlns:a16="http://schemas.microsoft.com/office/drawing/2014/main" id="{CDDFF126-31F9-49C9-B4B6-67A94582AC7D}"/>
              </a:ext>
            </a:extLst>
          </p:cNvPr>
          <p:cNvPicPr>
            <a:picLocks noChangeAspect="1"/>
          </p:cNvPicPr>
          <p:nvPr/>
        </p:nvPicPr>
        <p:blipFill>
          <a:blip r:embed="rId6"/>
          <a:stretch>
            <a:fillRect/>
          </a:stretch>
        </p:blipFill>
        <p:spPr>
          <a:xfrm>
            <a:off x="3527717" y="2579483"/>
            <a:ext cx="640080" cy="640080"/>
          </a:xfrm>
          <a:prstGeom prst="rect">
            <a:avLst/>
          </a:prstGeom>
        </p:spPr>
      </p:pic>
      <p:sp>
        <p:nvSpPr>
          <p:cNvPr id="35" name="TextBox 34">
            <a:extLst>
              <a:ext uri="{FF2B5EF4-FFF2-40B4-BE49-F238E27FC236}">
                <a16:creationId xmlns:a16="http://schemas.microsoft.com/office/drawing/2014/main" id="{683E29FC-3671-48AB-B13E-BDB872AFE260}"/>
              </a:ext>
            </a:extLst>
          </p:cNvPr>
          <p:cNvSpPr txBox="1"/>
          <p:nvPr/>
        </p:nvSpPr>
        <p:spPr>
          <a:xfrm>
            <a:off x="4523363" y="2761064"/>
            <a:ext cx="7315199" cy="246221"/>
          </a:xfrm>
          <a:prstGeom prst="rect">
            <a:avLst/>
          </a:prstGeom>
          <a:noFill/>
        </p:spPr>
        <p:txBody>
          <a:bodyPr wrap="square" lIns="0" tIns="0" rIns="0" bIns="0" rtlCol="0">
            <a:spAutoFit/>
          </a:bodyPr>
          <a:lstStyle/>
          <a:p>
            <a:r>
              <a:rPr lang="en-US" sz="1600" dirty="0"/>
              <a:t>Enroll devices to Mobile Device Management</a:t>
            </a:r>
          </a:p>
        </p:txBody>
      </p:sp>
      <p:pic>
        <p:nvPicPr>
          <p:cNvPr id="15" name="Picture 14" descr="Icon of mobile phone and laptop">
            <a:extLst>
              <a:ext uri="{FF2B5EF4-FFF2-40B4-BE49-F238E27FC236}">
                <a16:creationId xmlns:a16="http://schemas.microsoft.com/office/drawing/2014/main" id="{BC42797E-6E10-487D-8AB9-90BF4726F167}"/>
              </a:ext>
            </a:extLst>
          </p:cNvPr>
          <p:cNvPicPr>
            <a:picLocks noChangeAspect="1"/>
          </p:cNvPicPr>
          <p:nvPr/>
        </p:nvPicPr>
        <p:blipFill>
          <a:blip r:embed="rId7"/>
          <a:stretch>
            <a:fillRect/>
          </a:stretch>
        </p:blipFill>
        <p:spPr>
          <a:xfrm>
            <a:off x="3527716" y="3334076"/>
            <a:ext cx="640080" cy="640080"/>
          </a:xfrm>
          <a:prstGeom prst="rect">
            <a:avLst/>
          </a:prstGeom>
        </p:spPr>
      </p:pic>
      <p:sp>
        <p:nvSpPr>
          <p:cNvPr id="36" name="TextBox 35">
            <a:extLst>
              <a:ext uri="{FF2B5EF4-FFF2-40B4-BE49-F238E27FC236}">
                <a16:creationId xmlns:a16="http://schemas.microsoft.com/office/drawing/2014/main" id="{25774BE7-6586-4667-A632-6FA85A6E72C0}"/>
              </a:ext>
            </a:extLst>
          </p:cNvPr>
          <p:cNvSpPr txBox="1"/>
          <p:nvPr/>
        </p:nvSpPr>
        <p:spPr>
          <a:xfrm>
            <a:off x="4523364" y="3526774"/>
            <a:ext cx="7315199" cy="246221"/>
          </a:xfrm>
          <a:prstGeom prst="rect">
            <a:avLst/>
          </a:prstGeom>
          <a:noFill/>
        </p:spPr>
        <p:txBody>
          <a:bodyPr wrap="square" lIns="0" tIns="0" rIns="0" bIns="0" rtlCol="0">
            <a:spAutoFit/>
          </a:bodyPr>
          <a:lstStyle/>
          <a:p>
            <a:r>
              <a:rPr lang="en-US" sz="1600" dirty="0"/>
              <a:t>Lab 9-Exercise 4 – Enroll a Windows 10 Device</a:t>
            </a:r>
          </a:p>
        </p:txBody>
      </p:sp>
      <p:pic>
        <p:nvPicPr>
          <p:cNvPr id="17" name="Picture 16" descr="Icon of tick mark in a document">
            <a:extLst>
              <a:ext uri="{FF2B5EF4-FFF2-40B4-BE49-F238E27FC236}">
                <a16:creationId xmlns:a16="http://schemas.microsoft.com/office/drawing/2014/main" id="{EE0E2204-0BB6-4851-8FF2-D2294C78BF09}"/>
              </a:ext>
            </a:extLst>
          </p:cNvPr>
          <p:cNvPicPr>
            <a:picLocks noChangeAspect="1"/>
          </p:cNvPicPr>
          <p:nvPr/>
        </p:nvPicPr>
        <p:blipFill>
          <a:blip r:embed="rId8"/>
          <a:stretch>
            <a:fillRect/>
          </a:stretch>
        </p:blipFill>
        <p:spPr>
          <a:xfrm>
            <a:off x="3527716" y="4099826"/>
            <a:ext cx="640080" cy="640080"/>
          </a:xfrm>
          <a:prstGeom prst="rect">
            <a:avLst/>
          </a:prstGeom>
        </p:spPr>
      </p:pic>
      <p:sp>
        <p:nvSpPr>
          <p:cNvPr id="37" name="TextBox 36">
            <a:extLst>
              <a:ext uri="{FF2B5EF4-FFF2-40B4-BE49-F238E27FC236}">
                <a16:creationId xmlns:a16="http://schemas.microsoft.com/office/drawing/2014/main" id="{EF0D3514-93EA-4C9F-9E66-E72D7DBC4841}"/>
              </a:ext>
            </a:extLst>
          </p:cNvPr>
          <p:cNvSpPr txBox="1"/>
          <p:nvPr/>
        </p:nvSpPr>
        <p:spPr>
          <a:xfrm>
            <a:off x="4523364" y="4247427"/>
            <a:ext cx="7315199" cy="246221"/>
          </a:xfrm>
          <a:prstGeom prst="rect">
            <a:avLst/>
          </a:prstGeom>
          <a:noFill/>
        </p:spPr>
        <p:txBody>
          <a:bodyPr wrap="square" lIns="0" tIns="0" rIns="0" bIns="0" rtlCol="0">
            <a:spAutoFit/>
          </a:bodyPr>
          <a:lstStyle/>
          <a:p>
            <a:r>
              <a:rPr lang="en-US" sz="1600" dirty="0"/>
              <a:t>Manage device compliance</a:t>
            </a:r>
          </a:p>
        </p:txBody>
      </p:sp>
      <p:pic>
        <p:nvPicPr>
          <p:cNvPr id="19" name="Picture 18" descr="Icon of a gear">
            <a:extLst>
              <a:ext uri="{FF2B5EF4-FFF2-40B4-BE49-F238E27FC236}">
                <a16:creationId xmlns:a16="http://schemas.microsoft.com/office/drawing/2014/main" id="{D12A22F3-1FCA-4DAF-BEF5-3902FBD917E5}"/>
              </a:ext>
            </a:extLst>
          </p:cNvPr>
          <p:cNvPicPr>
            <a:picLocks noChangeAspect="1"/>
          </p:cNvPicPr>
          <p:nvPr/>
        </p:nvPicPr>
        <p:blipFill>
          <a:blip r:embed="rId9"/>
          <a:stretch>
            <a:fillRect/>
          </a:stretch>
        </p:blipFill>
        <p:spPr>
          <a:xfrm>
            <a:off x="3505414" y="5595374"/>
            <a:ext cx="640080" cy="640080"/>
          </a:xfrm>
          <a:prstGeom prst="rect">
            <a:avLst/>
          </a:prstGeom>
        </p:spPr>
      </p:pic>
      <p:sp>
        <p:nvSpPr>
          <p:cNvPr id="38" name="TextBox 37">
            <a:extLst>
              <a:ext uri="{FF2B5EF4-FFF2-40B4-BE49-F238E27FC236}">
                <a16:creationId xmlns:a16="http://schemas.microsoft.com/office/drawing/2014/main" id="{2170BE0D-0D6D-48E1-ABA2-A3CAF0B146B5}"/>
              </a:ext>
            </a:extLst>
          </p:cNvPr>
          <p:cNvSpPr txBox="1"/>
          <p:nvPr/>
        </p:nvSpPr>
        <p:spPr>
          <a:xfrm>
            <a:off x="4523364" y="5761804"/>
            <a:ext cx="7315199" cy="246221"/>
          </a:xfrm>
          <a:prstGeom prst="rect">
            <a:avLst/>
          </a:prstGeom>
          <a:noFill/>
        </p:spPr>
        <p:txBody>
          <a:bodyPr wrap="square" lIns="0" tIns="0" rIns="0" bIns="0" rtlCol="0">
            <a:spAutoFit/>
          </a:bodyPr>
          <a:lstStyle/>
          <a:p>
            <a:r>
              <a:rPr lang="en-US" sz="1600" dirty="0"/>
              <a:t>Lab 9-Exercise 5 –  Manage and Monitor a Device in Intune</a:t>
            </a:r>
          </a:p>
        </p:txBody>
      </p:sp>
      <p:pic>
        <p:nvPicPr>
          <p:cNvPr id="4" name="Picture 3" descr="Icon of document with filled chart on it">
            <a:extLst>
              <a:ext uri="{FF2B5EF4-FFF2-40B4-BE49-F238E27FC236}">
                <a16:creationId xmlns:a16="http://schemas.microsoft.com/office/drawing/2014/main" id="{6707EFC0-4DD6-87C6-2682-5428B3E3309C}"/>
              </a:ext>
            </a:extLst>
          </p:cNvPr>
          <p:cNvPicPr>
            <a:picLocks noChangeAspect="1"/>
          </p:cNvPicPr>
          <p:nvPr/>
        </p:nvPicPr>
        <p:blipFill>
          <a:blip r:embed="rId10"/>
          <a:stretch>
            <a:fillRect/>
          </a:stretch>
        </p:blipFill>
        <p:spPr>
          <a:xfrm>
            <a:off x="3516565" y="4852938"/>
            <a:ext cx="641265" cy="640080"/>
          </a:xfrm>
          <a:prstGeom prst="rect">
            <a:avLst/>
          </a:prstGeom>
        </p:spPr>
      </p:pic>
      <p:sp>
        <p:nvSpPr>
          <p:cNvPr id="9" name="TextBox 8">
            <a:extLst>
              <a:ext uri="{FF2B5EF4-FFF2-40B4-BE49-F238E27FC236}">
                <a16:creationId xmlns:a16="http://schemas.microsoft.com/office/drawing/2014/main" id="{47773514-0CCC-9033-2325-3CA5C5604E9E}"/>
              </a:ext>
              <a:ext uri="{C183D7F6-B498-43B3-948B-1728B52AA6E4}">
                <adec:decorative xmlns:adec="http://schemas.microsoft.com/office/drawing/2017/decorative" val="0"/>
              </a:ext>
            </a:extLst>
          </p:cNvPr>
          <p:cNvSpPr txBox="1"/>
          <p:nvPr/>
        </p:nvSpPr>
        <p:spPr>
          <a:xfrm>
            <a:off x="4523364" y="5020126"/>
            <a:ext cx="6891339" cy="246221"/>
          </a:xfrm>
          <a:prstGeom prst="rect">
            <a:avLst/>
          </a:prstGeom>
          <a:noFill/>
        </p:spPr>
        <p:txBody>
          <a:bodyPr wrap="square" lIns="0" tIns="0" rIns="0" bIns="0" rtlCol="0">
            <a:spAutoFit/>
          </a:bodyPr>
          <a:lstStyle/>
          <a:p>
            <a:r>
              <a:rPr lang="en-US" sz="1600" dirty="0"/>
              <a:t>Implement endpoint security in Microsoft Intune</a:t>
            </a:r>
          </a:p>
        </p:txBody>
      </p:sp>
      <p:pic>
        <p:nvPicPr>
          <p:cNvPr id="6" name="Picture 5" descr="Icon of two rectangles with magnifying glass ">
            <a:extLst>
              <a:ext uri="{FF2B5EF4-FFF2-40B4-BE49-F238E27FC236}">
                <a16:creationId xmlns:a16="http://schemas.microsoft.com/office/drawing/2014/main" id="{5FAA4036-3DC9-94D9-8A99-751C83A949CF}"/>
              </a:ext>
            </a:extLst>
          </p:cNvPr>
          <p:cNvPicPr>
            <a:picLocks noChangeAspect="1"/>
          </p:cNvPicPr>
          <p:nvPr/>
        </p:nvPicPr>
        <p:blipFill>
          <a:blip r:embed="rId11"/>
          <a:stretch>
            <a:fillRect/>
          </a:stretch>
        </p:blipFill>
        <p:spPr>
          <a:xfrm>
            <a:off x="3513153" y="6317585"/>
            <a:ext cx="641263" cy="640080"/>
          </a:xfrm>
          <a:prstGeom prst="rect">
            <a:avLst/>
          </a:prstGeom>
        </p:spPr>
      </p:pic>
      <p:sp>
        <p:nvSpPr>
          <p:cNvPr id="11" name="TextBox 10">
            <a:extLst>
              <a:ext uri="{FF2B5EF4-FFF2-40B4-BE49-F238E27FC236}">
                <a16:creationId xmlns:a16="http://schemas.microsoft.com/office/drawing/2014/main" id="{6AAAFF08-990D-1D03-2211-3C8FDACF873B}"/>
              </a:ext>
            </a:extLst>
          </p:cNvPr>
          <p:cNvSpPr txBox="1"/>
          <p:nvPr/>
        </p:nvSpPr>
        <p:spPr>
          <a:xfrm>
            <a:off x="4530801" y="6494067"/>
            <a:ext cx="7315199" cy="246221"/>
          </a:xfrm>
          <a:prstGeom prst="rect">
            <a:avLst/>
          </a:prstGeom>
          <a:noFill/>
        </p:spPr>
        <p:txBody>
          <a:bodyPr wrap="square" lIns="0" tIns="0" rIns="0" bIns="0" rtlCol="0">
            <a:spAutoFit/>
          </a:bodyPr>
          <a:lstStyle/>
          <a:p>
            <a:r>
              <a:rPr lang="en-US" sz="1600" dirty="0"/>
              <a:t>Learning Path Review</a:t>
            </a: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6316" y="1329088"/>
            <a:ext cx="11260085" cy="544080"/>
          </a:xfrm>
          <a:prstGeom prst="rect">
            <a:avLst/>
          </a:prstGeom>
          <a:noFill/>
          <a:ln>
            <a:noFill/>
          </a:ln>
        </p:spPr>
        <p:txBody>
          <a:bodyPr wrap="square" lIns="137160" tIns="91440" rIns="91440" bIns="91440" rtlCol="0" anchor="ctr">
            <a:noAutofit/>
          </a:bodyPr>
          <a:lstStyle/>
          <a:p>
            <a:pPr>
              <a:spcAft>
                <a:spcPts val="600"/>
              </a:spcAft>
            </a:pPr>
            <a:r>
              <a:rPr lang="en-US" sz="2400" dirty="0">
                <a:latin typeface="+mj-lt"/>
              </a:rPr>
              <a:t>In this module, you examined the following items:</a:t>
            </a:r>
            <a:endParaRPr lang="en-US" sz="2800" dirty="0"/>
          </a:p>
        </p:txBody>
      </p:sp>
      <p:pic>
        <p:nvPicPr>
          <p:cNvPr id="2" name="Picture 1" descr="Icon of hand with a ring on the tip of finger">
            <a:extLst>
              <a:ext uri="{FF2B5EF4-FFF2-40B4-BE49-F238E27FC236}">
                <a16:creationId xmlns:a16="http://schemas.microsoft.com/office/drawing/2014/main" id="{2534200B-74B0-4D1A-83FC-7D759224682E}"/>
              </a:ext>
            </a:extLst>
          </p:cNvPr>
          <p:cNvPicPr>
            <a:picLocks noChangeAspect="1"/>
          </p:cNvPicPr>
          <p:nvPr/>
        </p:nvPicPr>
        <p:blipFill>
          <a:blip r:embed="rId3"/>
          <a:stretch>
            <a:fillRect/>
          </a:stretch>
        </p:blipFill>
        <p:spPr>
          <a:xfrm>
            <a:off x="579438" y="2081275"/>
            <a:ext cx="595884" cy="595884"/>
          </a:xfrm>
          <a:prstGeom prst="rect">
            <a:avLst/>
          </a:prstGeom>
        </p:spPr>
      </p:pic>
      <p:sp>
        <p:nvSpPr>
          <p:cNvPr id="3" name="Rectangle 2">
            <a:extLst>
              <a:ext uri="{FF2B5EF4-FFF2-40B4-BE49-F238E27FC236}">
                <a16:creationId xmlns:a16="http://schemas.microsoft.com/office/drawing/2014/main" id="{F605D605-4314-4021-A91A-28DB33F5A45A}"/>
              </a:ext>
            </a:extLst>
          </p:cNvPr>
          <p:cNvSpPr/>
          <p:nvPr/>
        </p:nvSpPr>
        <p:spPr>
          <a:xfrm>
            <a:off x="1320801" y="2239956"/>
            <a:ext cx="5451475" cy="276999"/>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dirty="0"/>
              <a:t>Activating Mobile Device Management services</a:t>
            </a:r>
          </a:p>
        </p:txBody>
      </p:sp>
      <p:pic>
        <p:nvPicPr>
          <p:cNvPr id="9" name="Picture 8" descr="Icon of four arrows with a joined diagonal arrow">
            <a:extLst>
              <a:ext uri="{FF2B5EF4-FFF2-40B4-BE49-F238E27FC236}">
                <a16:creationId xmlns:a16="http://schemas.microsoft.com/office/drawing/2014/main" id="{53E1237F-4E9D-489F-ADC6-85C9818D8D8A}"/>
              </a:ext>
            </a:extLst>
          </p:cNvPr>
          <p:cNvPicPr>
            <a:picLocks noChangeAspect="1"/>
          </p:cNvPicPr>
          <p:nvPr/>
        </p:nvPicPr>
        <p:blipFill>
          <a:blip r:embed="rId4"/>
          <a:stretch>
            <a:fillRect/>
          </a:stretch>
        </p:blipFill>
        <p:spPr>
          <a:xfrm>
            <a:off x="579438" y="2784498"/>
            <a:ext cx="595884" cy="595884"/>
          </a:xfrm>
          <a:prstGeom prst="rect">
            <a:avLst/>
          </a:prstGeom>
        </p:spPr>
      </p:pic>
      <p:sp>
        <p:nvSpPr>
          <p:cNvPr id="11" name="Rectangle 10">
            <a:extLst>
              <a:ext uri="{FF2B5EF4-FFF2-40B4-BE49-F238E27FC236}">
                <a16:creationId xmlns:a16="http://schemas.microsoft.com/office/drawing/2014/main" id="{326294A2-6B27-456F-BF4A-96C52ACC3EB6}"/>
              </a:ext>
            </a:extLst>
          </p:cNvPr>
          <p:cNvSpPr/>
          <p:nvPr/>
        </p:nvSpPr>
        <p:spPr>
          <a:xfrm>
            <a:off x="1320801" y="2943179"/>
            <a:ext cx="5451475" cy="276999"/>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dirty="0"/>
              <a:t>Deploying Mobile Device Management</a:t>
            </a:r>
          </a:p>
        </p:txBody>
      </p:sp>
      <p:pic>
        <p:nvPicPr>
          <p:cNvPr id="15" name="Picture 14" descr="Icon of a wrench">
            <a:extLst>
              <a:ext uri="{FF2B5EF4-FFF2-40B4-BE49-F238E27FC236}">
                <a16:creationId xmlns:a16="http://schemas.microsoft.com/office/drawing/2014/main" id="{E9A16356-810A-4ACD-A2B2-6FED6BB796C5}"/>
              </a:ext>
            </a:extLst>
          </p:cNvPr>
          <p:cNvPicPr>
            <a:picLocks noChangeAspect="1"/>
          </p:cNvPicPr>
          <p:nvPr/>
        </p:nvPicPr>
        <p:blipFill>
          <a:blip r:embed="rId5"/>
          <a:stretch>
            <a:fillRect/>
          </a:stretch>
        </p:blipFill>
        <p:spPr>
          <a:xfrm>
            <a:off x="579438" y="3486197"/>
            <a:ext cx="595884" cy="595884"/>
          </a:xfrm>
          <a:prstGeom prst="rect">
            <a:avLst/>
          </a:prstGeom>
        </p:spPr>
      </p:pic>
      <p:sp>
        <p:nvSpPr>
          <p:cNvPr id="25" name="Rectangle 24">
            <a:extLst>
              <a:ext uri="{FF2B5EF4-FFF2-40B4-BE49-F238E27FC236}">
                <a16:creationId xmlns:a16="http://schemas.microsoft.com/office/drawing/2014/main" id="{71628BD9-A482-4061-8252-1E069FE4148A}"/>
              </a:ext>
            </a:extLst>
          </p:cNvPr>
          <p:cNvSpPr/>
          <p:nvPr/>
        </p:nvSpPr>
        <p:spPr>
          <a:xfrm>
            <a:off x="1320801" y="3646402"/>
            <a:ext cx="5451475" cy="276999"/>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dirty="0"/>
              <a:t>Configuring domains for MDM </a:t>
            </a:r>
          </a:p>
        </p:txBody>
      </p:sp>
      <p:pic>
        <p:nvPicPr>
          <p:cNvPr id="29" name="Picture 28" descr="Icon of cellphone">
            <a:extLst>
              <a:ext uri="{FF2B5EF4-FFF2-40B4-BE49-F238E27FC236}">
                <a16:creationId xmlns:a16="http://schemas.microsoft.com/office/drawing/2014/main" id="{3C050A0E-0BCA-4638-88C8-EFAEC68B5BD1}"/>
              </a:ext>
            </a:extLst>
          </p:cNvPr>
          <p:cNvPicPr>
            <a:picLocks noChangeAspect="1"/>
          </p:cNvPicPr>
          <p:nvPr/>
        </p:nvPicPr>
        <p:blipFill>
          <a:blip r:embed="rId6"/>
          <a:stretch>
            <a:fillRect/>
          </a:stretch>
        </p:blipFill>
        <p:spPr>
          <a:xfrm>
            <a:off x="579438" y="4189420"/>
            <a:ext cx="595884" cy="595884"/>
          </a:xfrm>
          <a:prstGeom prst="rect">
            <a:avLst/>
          </a:prstGeom>
        </p:spPr>
      </p:pic>
      <p:sp>
        <p:nvSpPr>
          <p:cNvPr id="31" name="Rectangle 30">
            <a:extLst>
              <a:ext uri="{FF2B5EF4-FFF2-40B4-BE49-F238E27FC236}">
                <a16:creationId xmlns:a16="http://schemas.microsoft.com/office/drawing/2014/main" id="{176FB9D0-E44F-4FC0-82EE-5D299AD99AB5}"/>
              </a:ext>
            </a:extLst>
          </p:cNvPr>
          <p:cNvSpPr/>
          <p:nvPr/>
        </p:nvSpPr>
        <p:spPr>
          <a:xfrm>
            <a:off x="1320800" y="4349625"/>
            <a:ext cx="5451475" cy="276999"/>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dirty="0"/>
              <a:t>Configuring an APNs certificate for iOS devices</a:t>
            </a:r>
          </a:p>
        </p:txBody>
      </p:sp>
      <p:pic>
        <p:nvPicPr>
          <p:cNvPr id="35" name="Picture 34" descr="Icon of a document">
            <a:extLst>
              <a:ext uri="{FF2B5EF4-FFF2-40B4-BE49-F238E27FC236}">
                <a16:creationId xmlns:a16="http://schemas.microsoft.com/office/drawing/2014/main" id="{B4F7CB90-516A-43EB-8E72-7EDEF5F775C5}"/>
              </a:ext>
            </a:extLst>
          </p:cNvPr>
          <p:cNvPicPr>
            <a:picLocks noChangeAspect="1"/>
          </p:cNvPicPr>
          <p:nvPr/>
        </p:nvPicPr>
        <p:blipFill>
          <a:blip r:embed="rId7"/>
          <a:stretch>
            <a:fillRect/>
          </a:stretch>
        </p:blipFill>
        <p:spPr>
          <a:xfrm>
            <a:off x="579438" y="4892643"/>
            <a:ext cx="595884" cy="595884"/>
          </a:xfrm>
          <a:prstGeom prst="rect">
            <a:avLst/>
          </a:prstGeom>
        </p:spPr>
      </p:pic>
      <p:sp>
        <p:nvSpPr>
          <p:cNvPr id="37" name="Rectangle 36">
            <a:extLst>
              <a:ext uri="{FF2B5EF4-FFF2-40B4-BE49-F238E27FC236}">
                <a16:creationId xmlns:a16="http://schemas.microsoft.com/office/drawing/2014/main" id="{DC9A81ED-87BE-4A56-8A31-49C4CAB325C1}"/>
              </a:ext>
            </a:extLst>
          </p:cNvPr>
          <p:cNvSpPr/>
          <p:nvPr/>
        </p:nvSpPr>
        <p:spPr>
          <a:xfrm>
            <a:off x="1320800" y="5052848"/>
            <a:ext cx="5451475" cy="276999"/>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a:t>Managing device security policies</a:t>
            </a:r>
          </a:p>
        </p:txBody>
      </p:sp>
      <p:pic>
        <p:nvPicPr>
          <p:cNvPr id="41" name="Picture 40" descr="Icon of two rectangles with magnifying glass ">
            <a:extLst>
              <a:ext uri="{FF2B5EF4-FFF2-40B4-BE49-F238E27FC236}">
                <a16:creationId xmlns:a16="http://schemas.microsoft.com/office/drawing/2014/main" id="{BBB73806-2E92-4ECD-8D73-433AF6DC686F}"/>
              </a:ext>
            </a:extLst>
          </p:cNvPr>
          <p:cNvPicPr>
            <a:picLocks noChangeAspect="1"/>
          </p:cNvPicPr>
          <p:nvPr/>
        </p:nvPicPr>
        <p:blipFill>
          <a:blip r:embed="rId8"/>
          <a:stretch>
            <a:fillRect/>
          </a:stretch>
        </p:blipFill>
        <p:spPr>
          <a:xfrm>
            <a:off x="579438" y="5595865"/>
            <a:ext cx="595884" cy="595884"/>
          </a:xfrm>
          <a:prstGeom prst="rect">
            <a:avLst/>
          </a:prstGeom>
        </p:spPr>
      </p:pic>
      <p:sp>
        <p:nvSpPr>
          <p:cNvPr id="43" name="Rectangle 42">
            <a:extLst>
              <a:ext uri="{FF2B5EF4-FFF2-40B4-BE49-F238E27FC236}">
                <a16:creationId xmlns:a16="http://schemas.microsoft.com/office/drawing/2014/main" id="{2E0DC291-17F7-4767-AC72-EEACAD7CEE17}"/>
              </a:ext>
            </a:extLst>
          </p:cNvPr>
          <p:cNvSpPr/>
          <p:nvPr/>
        </p:nvSpPr>
        <p:spPr>
          <a:xfrm>
            <a:off x="1320801" y="5756070"/>
            <a:ext cx="5451475" cy="276999"/>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a:t>Defining corporate device enrollment policy</a:t>
            </a:r>
          </a:p>
        </p:txBody>
      </p:sp>
    </p:spTree>
    <p:extLst>
      <p:ext uri="{BB962C8B-B14F-4D97-AF65-F5344CB8AC3E}">
        <p14:creationId xmlns:p14="http://schemas.microsoft.com/office/powerpoint/2010/main" val="2297919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9 – Manage devices with Microsoft Intune</a:t>
            </a:r>
          </a:p>
        </p:txBody>
      </p:sp>
      <p:pic>
        <p:nvPicPr>
          <p:cNvPr id="3" name="Picture 2" descr="Icon of check mark in a circle">
            <a:extLst>
              <a:ext uri="{FF2B5EF4-FFF2-40B4-BE49-F238E27FC236}">
                <a16:creationId xmlns:a16="http://schemas.microsoft.com/office/drawing/2014/main" id="{02574313-5345-4657-B935-A6EB3C7D5170}"/>
              </a:ext>
            </a:extLst>
          </p:cNvPr>
          <p:cNvPicPr>
            <a:picLocks noChangeAspect="1"/>
          </p:cNvPicPr>
          <p:nvPr/>
        </p:nvPicPr>
        <p:blipFill>
          <a:blip r:embed="rId3"/>
          <a:stretch>
            <a:fillRect/>
          </a:stretch>
        </p:blipFill>
        <p:spPr>
          <a:xfrm>
            <a:off x="10388478" y="2984187"/>
            <a:ext cx="1026150" cy="1026150"/>
          </a:xfrm>
          <a:prstGeom prst="rect">
            <a:avLst/>
          </a:prstGeom>
        </p:spPr>
      </p:pic>
    </p:spTree>
    <p:extLst>
      <p:ext uri="{BB962C8B-B14F-4D97-AF65-F5344CB8AC3E}">
        <p14:creationId xmlns:p14="http://schemas.microsoft.com/office/powerpoint/2010/main" val="361828609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698610C-25DD-449A-88AC-FB836B8E7864}"/>
              </a:ext>
            </a:extLst>
          </p:cNvPr>
          <p:cNvSpPr>
            <a:spLocks noGrp="1"/>
          </p:cNvSpPr>
          <p:nvPr>
            <p:ph type="title"/>
          </p:nvPr>
        </p:nvSpPr>
        <p:spPr/>
        <p:txBody>
          <a:bodyPr/>
          <a:lstStyle/>
          <a:p>
            <a:r>
              <a:rPr lang="en-US"/>
              <a:t>Lab exercises</a:t>
            </a:r>
          </a:p>
        </p:txBody>
      </p:sp>
      <p:sp>
        <p:nvSpPr>
          <p:cNvPr id="10" name="TextBox 9">
            <a:extLst>
              <a:ext uri="{FF2B5EF4-FFF2-40B4-BE49-F238E27FC236}">
                <a16:creationId xmlns:a16="http://schemas.microsoft.com/office/drawing/2014/main" id="{90CCEDD8-634E-4F9F-8706-A1F77086DABC}"/>
              </a:ext>
            </a:extLst>
          </p:cNvPr>
          <p:cNvSpPr txBox="1"/>
          <p:nvPr/>
        </p:nvSpPr>
        <p:spPr>
          <a:xfrm>
            <a:off x="585788" y="1196854"/>
            <a:ext cx="7147341" cy="276999"/>
          </a:xfrm>
          <a:prstGeom prst="rect">
            <a:avLst/>
          </a:prstGeom>
          <a:noFill/>
        </p:spPr>
        <p:txBody>
          <a:bodyPr wrap="none" lIns="0" tIns="0" rIns="0" bIns="0" rtlCol="0" anchor="ctr">
            <a:spAutoFit/>
          </a:bodyPr>
          <a:lstStyle/>
          <a:p>
            <a:pPr lvl="0">
              <a:spcBef>
                <a:spcPts val="300"/>
              </a:spcBef>
              <a:defRPr/>
            </a:pPr>
            <a:r>
              <a:rPr lang="en-US" dirty="0">
                <a:solidFill>
                  <a:srgbClr val="1A1A1A"/>
                </a:solidFill>
                <a:latin typeface="+mj-lt"/>
              </a:rPr>
              <a:t>Exercise 1:  Prepare for Mobile Device Management in Microsoft 365</a:t>
            </a:r>
          </a:p>
        </p:txBody>
      </p:sp>
      <p:sp>
        <p:nvSpPr>
          <p:cNvPr id="11" name="Rectangle 10">
            <a:extLst>
              <a:ext uri="{FF2B5EF4-FFF2-40B4-BE49-F238E27FC236}">
                <a16:creationId xmlns:a16="http://schemas.microsoft.com/office/drawing/2014/main" id="{B89DC8E7-CBCB-4433-9114-96AEBCF67D6D}"/>
              </a:ext>
            </a:extLst>
          </p:cNvPr>
          <p:cNvSpPr/>
          <p:nvPr/>
        </p:nvSpPr>
        <p:spPr bwMode="auto">
          <a:xfrm>
            <a:off x="593562" y="1568329"/>
            <a:ext cx="2716016" cy="93871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32742" rtl="0" eaLnBrk="1" fontAlgn="auto" latinLnBrk="0" hangingPunct="1">
              <a:spcBef>
                <a:spcPts val="300"/>
              </a:spcBef>
              <a:buClrTx/>
              <a:buSzTx/>
              <a:buFontTx/>
              <a:buNone/>
              <a:tabLst/>
              <a:defRPr/>
            </a:pPr>
            <a:r>
              <a:rPr kumimoji="0" lang="en-US" sz="1600" b="0" i="0" u="none" strike="noStrike" kern="1200" cap="none" spc="0" normalizeH="0" baseline="0" noProof="0" dirty="0">
                <a:ln>
                  <a:noFill/>
                </a:ln>
                <a:solidFill>
                  <a:schemeClr val="accent1"/>
                </a:solidFill>
                <a:effectLst/>
                <a:uLnTx/>
                <a:uFillTx/>
                <a:latin typeface="+mj-lt"/>
                <a:ea typeface="+mn-ea"/>
                <a:cs typeface="+mn-cs"/>
              </a:rPr>
              <a:t>Task 1</a:t>
            </a:r>
          </a:p>
          <a:p>
            <a:pPr lvl="0" defTabSz="932742">
              <a:spcBef>
                <a:spcPts val="300"/>
              </a:spcBef>
              <a:defRPr/>
            </a:pPr>
            <a:r>
              <a:rPr lang="en-US" sz="1400" dirty="0">
                <a:solidFill>
                  <a:schemeClr val="tx1"/>
                </a:solidFill>
              </a:rPr>
              <a:t>Verify and assign Enterprise Mobility + Security licenses</a:t>
            </a:r>
            <a:endParaRPr kumimoji="0" lang="en-US" sz="1400" b="0" i="0" u="none" strike="noStrike" kern="1200" cap="none" spc="0" normalizeH="0" baseline="0" noProof="0" dirty="0">
              <a:ln>
                <a:noFill/>
              </a:ln>
              <a:solidFill>
                <a:schemeClr val="tx1"/>
              </a:solidFill>
              <a:effectLst/>
              <a:uLnTx/>
              <a:uFillTx/>
              <a:latin typeface="Segoe UI"/>
            </a:endParaRPr>
          </a:p>
        </p:txBody>
      </p:sp>
      <p:sp>
        <p:nvSpPr>
          <p:cNvPr id="13" name="Rectangle 12">
            <a:extLst>
              <a:ext uri="{FF2B5EF4-FFF2-40B4-BE49-F238E27FC236}">
                <a16:creationId xmlns:a16="http://schemas.microsoft.com/office/drawing/2014/main" id="{1ACE91A7-83AC-45D9-B114-A4F59BB34CDB}"/>
              </a:ext>
            </a:extLst>
          </p:cNvPr>
          <p:cNvSpPr/>
          <p:nvPr/>
        </p:nvSpPr>
        <p:spPr bwMode="auto">
          <a:xfrm>
            <a:off x="3442715" y="1568329"/>
            <a:ext cx="2716016" cy="93871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32742" rtl="0" eaLnBrk="1" fontAlgn="auto" latinLnBrk="0" hangingPunct="1">
              <a:spcBef>
                <a:spcPts val="300"/>
              </a:spcBef>
              <a:buClrTx/>
              <a:buSzTx/>
              <a:buFontTx/>
              <a:buNone/>
              <a:tabLst/>
              <a:defRPr/>
            </a:pPr>
            <a:r>
              <a:rPr kumimoji="0" lang="en-US" sz="1600" b="0" i="0" u="none" strike="noStrike" kern="1200" cap="none" spc="0" normalizeH="0" baseline="0" noProof="0" dirty="0">
                <a:ln>
                  <a:noFill/>
                </a:ln>
                <a:solidFill>
                  <a:schemeClr val="accent1"/>
                </a:solidFill>
                <a:effectLst/>
                <a:uLnTx/>
                <a:uFillTx/>
                <a:latin typeface="+mj-lt"/>
                <a:ea typeface="+mn-ea"/>
                <a:cs typeface="+mn-cs"/>
              </a:rPr>
              <a:t>Task 2</a:t>
            </a:r>
          </a:p>
          <a:p>
            <a:pPr lvl="0" defTabSz="932742">
              <a:spcBef>
                <a:spcPts val="300"/>
              </a:spcBef>
              <a:defRPr/>
            </a:pPr>
            <a:r>
              <a:rPr lang="en-US" sz="1400" dirty="0">
                <a:solidFill>
                  <a:schemeClr val="tx1"/>
                </a:solidFill>
              </a:rPr>
              <a:t>Review MDM features in Microsoft Endpoint Manager</a:t>
            </a:r>
          </a:p>
        </p:txBody>
      </p:sp>
      <p:sp>
        <p:nvSpPr>
          <p:cNvPr id="20" name="TextBox 19">
            <a:extLst>
              <a:ext uri="{FF2B5EF4-FFF2-40B4-BE49-F238E27FC236}">
                <a16:creationId xmlns:a16="http://schemas.microsoft.com/office/drawing/2014/main" id="{343151F2-F71D-4ED3-9EB7-98840203FE83}"/>
              </a:ext>
            </a:extLst>
          </p:cNvPr>
          <p:cNvSpPr txBox="1"/>
          <p:nvPr/>
        </p:nvSpPr>
        <p:spPr>
          <a:xfrm>
            <a:off x="585788" y="2695332"/>
            <a:ext cx="4372031" cy="276999"/>
          </a:xfrm>
          <a:prstGeom prst="rect">
            <a:avLst/>
          </a:prstGeom>
          <a:noFill/>
        </p:spPr>
        <p:txBody>
          <a:bodyPr wrap="none" lIns="0" tIns="0" rIns="0" bIns="0" rtlCol="0" anchor="ctr">
            <a:spAutoFit/>
          </a:bodyPr>
          <a:lstStyle/>
          <a:p>
            <a:pPr lvl="0">
              <a:spcBef>
                <a:spcPts val="300"/>
              </a:spcBef>
              <a:defRPr/>
            </a:pPr>
            <a:r>
              <a:rPr lang="en-US" dirty="0">
                <a:solidFill>
                  <a:srgbClr val="1A1A1A"/>
                </a:solidFill>
                <a:latin typeface="+mj-lt"/>
              </a:rPr>
              <a:t>Exercise 2: Configure Azure AD for Intune </a:t>
            </a:r>
          </a:p>
        </p:txBody>
      </p:sp>
      <p:sp>
        <p:nvSpPr>
          <p:cNvPr id="21" name="Rectangle 20">
            <a:extLst>
              <a:ext uri="{FF2B5EF4-FFF2-40B4-BE49-F238E27FC236}">
                <a16:creationId xmlns:a16="http://schemas.microsoft.com/office/drawing/2014/main" id="{32D7AA08-6BD8-415C-B407-1BF51FB3C927}"/>
              </a:ext>
            </a:extLst>
          </p:cNvPr>
          <p:cNvSpPr/>
          <p:nvPr/>
        </p:nvSpPr>
        <p:spPr bwMode="auto">
          <a:xfrm>
            <a:off x="593562" y="3066807"/>
            <a:ext cx="2716016" cy="94183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32742" rtl="0" eaLnBrk="1" fontAlgn="auto" latinLnBrk="0" hangingPunct="1">
              <a:spcBef>
                <a:spcPts val="300"/>
              </a:spcBef>
              <a:buClrTx/>
              <a:buSzTx/>
              <a:buFontTx/>
              <a:buNone/>
              <a:tabLst/>
              <a:defRPr/>
            </a:pPr>
            <a:r>
              <a:rPr kumimoji="0" lang="en-US" sz="1600" b="0" i="0" u="none" strike="noStrike" kern="1200" cap="none" spc="0" normalizeH="0" baseline="0" noProof="0" dirty="0">
                <a:ln>
                  <a:noFill/>
                </a:ln>
                <a:solidFill>
                  <a:schemeClr val="accent1"/>
                </a:solidFill>
                <a:effectLst/>
                <a:uLnTx/>
                <a:uFillTx/>
                <a:latin typeface="+mj-lt"/>
                <a:ea typeface="+mn-ea"/>
                <a:cs typeface="+mn-cs"/>
              </a:rPr>
              <a:t>Task 1</a:t>
            </a:r>
          </a:p>
          <a:p>
            <a:pPr lvl="0" defTabSz="932742">
              <a:spcBef>
                <a:spcPts val="300"/>
              </a:spcBef>
              <a:defRPr/>
            </a:pPr>
            <a:r>
              <a:rPr lang="en-US" sz="1400" dirty="0">
                <a:solidFill>
                  <a:schemeClr val="tx1"/>
                </a:solidFill>
              </a:rPr>
              <a:t>Integrate Azure AD with Intune </a:t>
            </a:r>
            <a:endParaRPr kumimoji="0" lang="en-US" sz="1400" b="0" i="0" u="none" strike="noStrike" kern="1200" cap="none" spc="0" normalizeH="0" baseline="0" noProof="0" dirty="0">
              <a:ln>
                <a:noFill/>
              </a:ln>
              <a:solidFill>
                <a:schemeClr val="tx1"/>
              </a:solidFill>
              <a:effectLst/>
              <a:uLnTx/>
              <a:uFillTx/>
              <a:latin typeface="Segoe UI"/>
            </a:endParaRPr>
          </a:p>
        </p:txBody>
      </p:sp>
      <p:sp>
        <p:nvSpPr>
          <p:cNvPr id="22" name="Rectangle 21">
            <a:extLst>
              <a:ext uri="{FF2B5EF4-FFF2-40B4-BE49-F238E27FC236}">
                <a16:creationId xmlns:a16="http://schemas.microsoft.com/office/drawing/2014/main" id="{94CB86D9-E199-4459-B86A-6FB2738DDB57}"/>
              </a:ext>
            </a:extLst>
          </p:cNvPr>
          <p:cNvSpPr/>
          <p:nvPr/>
        </p:nvSpPr>
        <p:spPr bwMode="auto">
          <a:xfrm>
            <a:off x="3442715" y="3066807"/>
            <a:ext cx="2716016" cy="94183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32742" rtl="0" eaLnBrk="1" fontAlgn="auto" latinLnBrk="0" hangingPunct="1">
              <a:spcBef>
                <a:spcPts val="300"/>
              </a:spcBef>
              <a:buClrTx/>
              <a:buSzTx/>
              <a:buFontTx/>
              <a:buNone/>
              <a:tabLst/>
              <a:defRPr/>
            </a:pPr>
            <a:r>
              <a:rPr kumimoji="0" lang="en-US" sz="1600" b="0" i="0" u="none" strike="noStrike" kern="1200" cap="none" spc="0" normalizeH="0" baseline="0" noProof="0" dirty="0">
                <a:ln>
                  <a:noFill/>
                </a:ln>
                <a:solidFill>
                  <a:schemeClr val="accent1"/>
                </a:solidFill>
                <a:effectLst/>
                <a:uLnTx/>
                <a:uFillTx/>
                <a:latin typeface="+mj-lt"/>
                <a:ea typeface="+mn-ea"/>
                <a:cs typeface="+mn-cs"/>
              </a:rPr>
              <a:t>Task 2</a:t>
            </a:r>
          </a:p>
          <a:p>
            <a:pPr lvl="0" defTabSz="932742">
              <a:spcBef>
                <a:spcPts val="300"/>
              </a:spcBef>
              <a:defRPr/>
            </a:pPr>
            <a:r>
              <a:rPr lang="en-US" sz="1400" dirty="0">
                <a:solidFill>
                  <a:schemeClr val="tx1"/>
                </a:solidFill>
              </a:rPr>
              <a:t>Configure Azure AD join </a:t>
            </a:r>
          </a:p>
        </p:txBody>
      </p:sp>
      <p:sp>
        <p:nvSpPr>
          <p:cNvPr id="23" name="Rectangle 22">
            <a:extLst>
              <a:ext uri="{FF2B5EF4-FFF2-40B4-BE49-F238E27FC236}">
                <a16:creationId xmlns:a16="http://schemas.microsoft.com/office/drawing/2014/main" id="{845CD9BC-6CE1-4C9A-B091-37CC3C179C27}"/>
              </a:ext>
            </a:extLst>
          </p:cNvPr>
          <p:cNvSpPr/>
          <p:nvPr/>
        </p:nvSpPr>
        <p:spPr bwMode="auto">
          <a:xfrm>
            <a:off x="6291869" y="3066807"/>
            <a:ext cx="2716016" cy="94183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32742" rtl="0" eaLnBrk="1" fontAlgn="auto" latinLnBrk="0" hangingPunct="1">
              <a:spcBef>
                <a:spcPts val="300"/>
              </a:spcBef>
              <a:buClrTx/>
              <a:buSzTx/>
              <a:buFontTx/>
              <a:buNone/>
              <a:tabLst/>
              <a:defRPr/>
            </a:pPr>
            <a:r>
              <a:rPr kumimoji="0" lang="en-US" sz="1600" b="0" i="0" u="none" strike="noStrike" kern="1200" cap="none" spc="0" normalizeH="0" baseline="0" noProof="0" dirty="0">
                <a:ln>
                  <a:noFill/>
                </a:ln>
                <a:solidFill>
                  <a:schemeClr val="accent1"/>
                </a:solidFill>
                <a:effectLst/>
                <a:uLnTx/>
                <a:uFillTx/>
                <a:latin typeface="+mj-lt"/>
                <a:ea typeface="+mn-ea"/>
                <a:cs typeface="+mn-cs"/>
              </a:rPr>
              <a:t>Task 3</a:t>
            </a:r>
          </a:p>
          <a:p>
            <a:pPr lvl="0" defTabSz="932742">
              <a:spcBef>
                <a:spcPts val="300"/>
              </a:spcBef>
              <a:defRPr/>
            </a:pPr>
            <a:r>
              <a:rPr lang="en-US" sz="1400" dirty="0">
                <a:solidFill>
                  <a:schemeClr val="tx1"/>
                </a:solidFill>
              </a:rPr>
              <a:t>Create dynamic Azure AD device group</a:t>
            </a:r>
            <a:endParaRPr kumimoji="0" lang="en-US" sz="1400" b="0" i="0" u="none" strike="noStrike" kern="1200" cap="none" spc="0" normalizeH="0" baseline="0" noProof="0" dirty="0">
              <a:ln>
                <a:noFill/>
              </a:ln>
              <a:solidFill>
                <a:schemeClr val="tx1"/>
              </a:solidFill>
              <a:effectLst/>
              <a:uLnTx/>
              <a:uFillTx/>
              <a:latin typeface="Segoe UI"/>
            </a:endParaRPr>
          </a:p>
        </p:txBody>
      </p:sp>
      <p:sp>
        <p:nvSpPr>
          <p:cNvPr id="3" name="TextBox 2">
            <a:extLst>
              <a:ext uri="{FF2B5EF4-FFF2-40B4-BE49-F238E27FC236}">
                <a16:creationId xmlns:a16="http://schemas.microsoft.com/office/drawing/2014/main" id="{197BCAA5-3349-49F9-8FE3-A9909603E66D}"/>
              </a:ext>
            </a:extLst>
          </p:cNvPr>
          <p:cNvSpPr txBox="1"/>
          <p:nvPr/>
        </p:nvSpPr>
        <p:spPr>
          <a:xfrm>
            <a:off x="600059" y="4986779"/>
            <a:ext cx="8034894" cy="276999"/>
          </a:xfrm>
          <a:prstGeom prst="rect">
            <a:avLst/>
          </a:prstGeom>
          <a:noFill/>
        </p:spPr>
        <p:txBody>
          <a:bodyPr wrap="square" lIns="0" tIns="0" rIns="0" bIns="0" rtlCol="0">
            <a:spAutoFit/>
          </a:bodyPr>
          <a:lstStyle/>
          <a:p>
            <a:pPr algn="l"/>
            <a:r>
              <a:rPr lang="en-US" dirty="0">
                <a:solidFill>
                  <a:schemeClr val="accent1"/>
                </a:solidFill>
                <a:latin typeface="+mj-lt"/>
              </a:rPr>
              <a:t>Exercise 3 is on the next slide</a:t>
            </a:r>
          </a:p>
        </p:txBody>
      </p:sp>
    </p:spTree>
    <p:extLst>
      <p:ext uri="{BB962C8B-B14F-4D97-AF65-F5344CB8AC3E}">
        <p14:creationId xmlns:p14="http://schemas.microsoft.com/office/powerpoint/2010/main" val="258721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698610C-25DD-449A-88AC-FB836B8E7864}"/>
              </a:ext>
            </a:extLst>
          </p:cNvPr>
          <p:cNvSpPr>
            <a:spLocks noGrp="1"/>
          </p:cNvSpPr>
          <p:nvPr>
            <p:ph type="title"/>
          </p:nvPr>
        </p:nvSpPr>
        <p:spPr/>
        <p:txBody>
          <a:bodyPr/>
          <a:lstStyle/>
          <a:p>
            <a:r>
              <a:rPr lang="en-US"/>
              <a:t>Lab exercises</a:t>
            </a:r>
          </a:p>
        </p:txBody>
      </p:sp>
      <p:sp>
        <p:nvSpPr>
          <p:cNvPr id="25" name="TextBox 24">
            <a:extLst>
              <a:ext uri="{FF2B5EF4-FFF2-40B4-BE49-F238E27FC236}">
                <a16:creationId xmlns:a16="http://schemas.microsoft.com/office/drawing/2014/main" id="{C7FA2B45-A1C0-446D-8F2E-98F21EAECF4D}"/>
              </a:ext>
            </a:extLst>
          </p:cNvPr>
          <p:cNvSpPr txBox="1"/>
          <p:nvPr/>
        </p:nvSpPr>
        <p:spPr>
          <a:xfrm>
            <a:off x="585788" y="1576273"/>
            <a:ext cx="3533018" cy="276999"/>
          </a:xfrm>
          <a:prstGeom prst="rect">
            <a:avLst/>
          </a:prstGeom>
          <a:noFill/>
        </p:spPr>
        <p:txBody>
          <a:bodyPr wrap="none" lIns="0" tIns="0" rIns="0" bIns="0" rtlCol="0" anchor="ctr">
            <a:spAutoFit/>
          </a:bodyPr>
          <a:lstStyle/>
          <a:p>
            <a:pPr lvl="0">
              <a:spcBef>
                <a:spcPts val="300"/>
              </a:spcBef>
              <a:defRPr/>
            </a:pPr>
            <a:r>
              <a:rPr lang="en-US" dirty="0">
                <a:solidFill>
                  <a:srgbClr val="1A1A1A"/>
                </a:solidFill>
                <a:latin typeface="+mj-lt"/>
              </a:rPr>
              <a:t>Exercise 3: Create Intune Policies </a:t>
            </a:r>
          </a:p>
        </p:txBody>
      </p:sp>
      <p:sp>
        <p:nvSpPr>
          <p:cNvPr id="26" name="Rectangle 25">
            <a:extLst>
              <a:ext uri="{FF2B5EF4-FFF2-40B4-BE49-F238E27FC236}">
                <a16:creationId xmlns:a16="http://schemas.microsoft.com/office/drawing/2014/main" id="{8B7C99EF-3ACE-4A6B-B239-CC8995D695F4}"/>
              </a:ext>
            </a:extLst>
          </p:cNvPr>
          <p:cNvSpPr/>
          <p:nvPr/>
        </p:nvSpPr>
        <p:spPr bwMode="auto">
          <a:xfrm>
            <a:off x="3440455" y="2136281"/>
            <a:ext cx="2716016" cy="93871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32742" rtl="0" eaLnBrk="1" fontAlgn="auto" latinLnBrk="0" hangingPunct="1">
              <a:spcBef>
                <a:spcPts val="300"/>
              </a:spcBef>
              <a:buClrTx/>
              <a:buSzTx/>
              <a:buFontTx/>
              <a:buNone/>
              <a:tabLst/>
              <a:defRPr/>
            </a:pPr>
            <a:r>
              <a:rPr kumimoji="0" lang="en-US" sz="1600" b="0" i="0" u="none" strike="noStrike" kern="1200" cap="none" spc="0" normalizeH="0" baseline="0" noProof="0" dirty="0">
                <a:ln>
                  <a:noFill/>
                </a:ln>
                <a:solidFill>
                  <a:schemeClr val="accent1"/>
                </a:solidFill>
                <a:effectLst/>
                <a:uLnTx/>
                <a:uFillTx/>
                <a:latin typeface="+mj-lt"/>
                <a:ea typeface="+mn-ea"/>
                <a:cs typeface="+mn-cs"/>
              </a:rPr>
              <a:t>Task 2</a:t>
            </a:r>
          </a:p>
          <a:p>
            <a:pPr lvl="0" defTabSz="932742">
              <a:spcBef>
                <a:spcPts val="300"/>
              </a:spcBef>
              <a:defRPr/>
            </a:pPr>
            <a:r>
              <a:rPr lang="en-US" sz="1400" dirty="0">
                <a:solidFill>
                  <a:schemeClr val="tx1"/>
                </a:solidFill>
              </a:rPr>
              <a:t>Create and apply a compliance policy</a:t>
            </a:r>
            <a:endParaRPr kumimoji="0" lang="en-US" sz="1400" b="0" i="0" u="none" strike="noStrike" kern="1200" cap="none" spc="0" normalizeH="0" baseline="0" noProof="0" dirty="0">
              <a:ln>
                <a:noFill/>
              </a:ln>
              <a:solidFill>
                <a:schemeClr val="tx1"/>
              </a:solidFill>
              <a:effectLst/>
              <a:uLnTx/>
              <a:uFillTx/>
              <a:latin typeface="Segoe UI"/>
            </a:endParaRPr>
          </a:p>
        </p:txBody>
      </p:sp>
      <p:sp>
        <p:nvSpPr>
          <p:cNvPr id="27" name="Rectangle 26">
            <a:extLst>
              <a:ext uri="{FF2B5EF4-FFF2-40B4-BE49-F238E27FC236}">
                <a16:creationId xmlns:a16="http://schemas.microsoft.com/office/drawing/2014/main" id="{6BE84714-EE21-40E0-B33C-81BC95D99710}"/>
              </a:ext>
            </a:extLst>
          </p:cNvPr>
          <p:cNvSpPr/>
          <p:nvPr/>
        </p:nvSpPr>
        <p:spPr bwMode="auto">
          <a:xfrm>
            <a:off x="6283127" y="2143762"/>
            <a:ext cx="2716016" cy="93871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32742" rtl="0" eaLnBrk="1" fontAlgn="auto" latinLnBrk="0" hangingPunct="1">
              <a:spcBef>
                <a:spcPts val="300"/>
              </a:spcBef>
              <a:buClrTx/>
              <a:buSzTx/>
              <a:buFontTx/>
              <a:buNone/>
              <a:tabLst/>
              <a:defRPr/>
            </a:pPr>
            <a:r>
              <a:rPr kumimoji="0" lang="en-US" sz="1600" b="0" i="0" u="none" strike="noStrike" kern="1200" cap="none" spc="0" normalizeH="0" baseline="0" noProof="0" dirty="0">
                <a:ln>
                  <a:noFill/>
                </a:ln>
                <a:solidFill>
                  <a:schemeClr val="accent1"/>
                </a:solidFill>
                <a:effectLst/>
                <a:uLnTx/>
                <a:uFillTx/>
                <a:latin typeface="+mj-lt"/>
                <a:ea typeface="+mn-ea"/>
                <a:cs typeface="+mn-cs"/>
              </a:rPr>
              <a:t>Task 3</a:t>
            </a:r>
          </a:p>
          <a:p>
            <a:pPr lvl="0" defTabSz="932742">
              <a:spcBef>
                <a:spcPts val="300"/>
              </a:spcBef>
              <a:defRPr/>
            </a:pPr>
            <a:r>
              <a:rPr lang="en-US" sz="1400" dirty="0">
                <a:solidFill>
                  <a:schemeClr val="tx1"/>
                </a:solidFill>
              </a:rPr>
              <a:t>Create an App Protection Policy</a:t>
            </a:r>
          </a:p>
        </p:txBody>
      </p:sp>
      <p:sp>
        <p:nvSpPr>
          <p:cNvPr id="28" name="Rectangle 27">
            <a:extLst>
              <a:ext uri="{FF2B5EF4-FFF2-40B4-BE49-F238E27FC236}">
                <a16:creationId xmlns:a16="http://schemas.microsoft.com/office/drawing/2014/main" id="{D1B4B269-588B-49D4-B46E-03C7DD84CDD7}"/>
              </a:ext>
            </a:extLst>
          </p:cNvPr>
          <p:cNvSpPr/>
          <p:nvPr/>
        </p:nvSpPr>
        <p:spPr bwMode="auto">
          <a:xfrm>
            <a:off x="9148195" y="2136281"/>
            <a:ext cx="2716016" cy="93871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32742" rtl="0" eaLnBrk="1" fontAlgn="auto" latinLnBrk="0" hangingPunct="1">
              <a:spcBef>
                <a:spcPts val="300"/>
              </a:spcBef>
              <a:buClrTx/>
              <a:buSzTx/>
              <a:buFontTx/>
              <a:buNone/>
              <a:tabLst/>
              <a:defRPr/>
            </a:pPr>
            <a:r>
              <a:rPr kumimoji="0" lang="en-US" sz="1600" b="0" i="0" u="none" strike="noStrike" kern="1200" cap="none" spc="0" normalizeH="0" baseline="0" noProof="0" dirty="0">
                <a:ln>
                  <a:noFill/>
                </a:ln>
                <a:solidFill>
                  <a:schemeClr val="accent1"/>
                </a:solidFill>
                <a:effectLst/>
                <a:uLnTx/>
                <a:uFillTx/>
                <a:latin typeface="+mj-lt"/>
                <a:ea typeface="+mn-ea"/>
                <a:cs typeface="+mn-cs"/>
              </a:rPr>
              <a:t>Task 4</a:t>
            </a:r>
          </a:p>
          <a:p>
            <a:pPr lvl="0" defTabSz="932742">
              <a:spcBef>
                <a:spcPts val="300"/>
              </a:spcBef>
              <a:defRPr/>
            </a:pPr>
            <a:r>
              <a:rPr lang="en-US" sz="1400" dirty="0">
                <a:solidFill>
                  <a:schemeClr val="tx1"/>
                </a:solidFill>
              </a:rPr>
              <a:t>Create a packaged App rule for the store apps</a:t>
            </a:r>
          </a:p>
        </p:txBody>
      </p:sp>
      <p:sp>
        <p:nvSpPr>
          <p:cNvPr id="29" name="Rectangle 28">
            <a:extLst>
              <a:ext uri="{FF2B5EF4-FFF2-40B4-BE49-F238E27FC236}">
                <a16:creationId xmlns:a16="http://schemas.microsoft.com/office/drawing/2014/main" id="{25A4234B-D0AC-4FF9-AFF7-D17FA480016A}"/>
              </a:ext>
            </a:extLst>
          </p:cNvPr>
          <p:cNvSpPr/>
          <p:nvPr/>
        </p:nvSpPr>
        <p:spPr bwMode="auto">
          <a:xfrm>
            <a:off x="590916" y="3286868"/>
            <a:ext cx="2716016" cy="93871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32742" rtl="0" eaLnBrk="1" fontAlgn="auto" latinLnBrk="0" hangingPunct="1">
              <a:spcBef>
                <a:spcPts val="300"/>
              </a:spcBef>
              <a:buClrTx/>
              <a:buSzTx/>
              <a:buFontTx/>
              <a:buNone/>
              <a:tabLst/>
              <a:defRPr/>
            </a:pPr>
            <a:r>
              <a:rPr kumimoji="0" lang="en-US" sz="1600" b="0" i="0" u="none" strike="noStrike" kern="1200" cap="none" spc="0" normalizeH="0" baseline="0" noProof="0" dirty="0">
                <a:ln>
                  <a:noFill/>
                </a:ln>
                <a:solidFill>
                  <a:schemeClr val="accent1"/>
                </a:solidFill>
                <a:effectLst/>
                <a:uLnTx/>
                <a:uFillTx/>
                <a:latin typeface="+mj-lt"/>
                <a:ea typeface="+mn-ea"/>
                <a:cs typeface="+mn-cs"/>
              </a:rPr>
              <a:t>Task 5</a:t>
            </a:r>
          </a:p>
          <a:p>
            <a:pPr lvl="0" defTabSz="932742">
              <a:spcBef>
                <a:spcPts val="300"/>
              </a:spcBef>
              <a:defRPr/>
            </a:pPr>
            <a:r>
              <a:rPr lang="en-US" sz="1400" dirty="0">
                <a:solidFill>
                  <a:schemeClr val="tx1"/>
                </a:solidFill>
              </a:rPr>
              <a:t>Import a list of protected apps using Microsoft Intune</a:t>
            </a:r>
            <a:endParaRPr lang="en-US" sz="1400" dirty="0">
              <a:solidFill>
                <a:srgbClr val="1A1A1A"/>
              </a:solidFill>
            </a:endParaRPr>
          </a:p>
        </p:txBody>
      </p:sp>
      <p:sp>
        <p:nvSpPr>
          <p:cNvPr id="30" name="Rectangle 29">
            <a:extLst>
              <a:ext uri="{FF2B5EF4-FFF2-40B4-BE49-F238E27FC236}">
                <a16:creationId xmlns:a16="http://schemas.microsoft.com/office/drawing/2014/main" id="{1A4066B6-ABDB-4EF1-845E-1D2CB5E74A0D}"/>
              </a:ext>
            </a:extLst>
          </p:cNvPr>
          <p:cNvSpPr/>
          <p:nvPr/>
        </p:nvSpPr>
        <p:spPr bwMode="auto">
          <a:xfrm>
            <a:off x="3440455" y="3279987"/>
            <a:ext cx="2716016" cy="93871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32742" rtl="0" eaLnBrk="1" fontAlgn="auto" latinLnBrk="0" hangingPunct="1">
              <a:spcBef>
                <a:spcPts val="300"/>
              </a:spcBef>
              <a:buClrTx/>
              <a:buSzTx/>
              <a:buFontTx/>
              <a:buNone/>
              <a:tabLst/>
              <a:defRPr/>
            </a:pPr>
            <a:r>
              <a:rPr kumimoji="0" lang="en-US" sz="1600" b="0" i="0" u="none" strike="noStrike" kern="1200" cap="none" spc="0" normalizeH="0" baseline="0" noProof="0" dirty="0">
                <a:ln>
                  <a:noFill/>
                </a:ln>
                <a:solidFill>
                  <a:schemeClr val="accent1"/>
                </a:solidFill>
                <a:effectLst/>
                <a:uLnTx/>
                <a:uFillTx/>
                <a:latin typeface="+mj-lt"/>
                <a:ea typeface="+mn-ea"/>
                <a:cs typeface="+mn-cs"/>
              </a:rPr>
              <a:t>Task 6</a:t>
            </a:r>
          </a:p>
          <a:p>
            <a:pPr lvl="0" defTabSz="932742">
              <a:spcBef>
                <a:spcPts val="300"/>
              </a:spcBef>
              <a:defRPr/>
            </a:pPr>
            <a:r>
              <a:rPr lang="en-US" sz="1400" dirty="0">
                <a:solidFill>
                  <a:schemeClr val="tx1"/>
                </a:solidFill>
              </a:rPr>
              <a:t>Configure enrollment restrictions</a:t>
            </a:r>
          </a:p>
        </p:txBody>
      </p:sp>
      <p:sp>
        <p:nvSpPr>
          <p:cNvPr id="31" name="Rectangle 30">
            <a:extLst>
              <a:ext uri="{FF2B5EF4-FFF2-40B4-BE49-F238E27FC236}">
                <a16:creationId xmlns:a16="http://schemas.microsoft.com/office/drawing/2014/main" id="{055E4390-B61A-4017-BB62-D9261CDCD36A}"/>
              </a:ext>
            </a:extLst>
          </p:cNvPr>
          <p:cNvSpPr/>
          <p:nvPr/>
        </p:nvSpPr>
        <p:spPr bwMode="auto">
          <a:xfrm>
            <a:off x="6299036" y="3279992"/>
            <a:ext cx="2716017" cy="93871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32742" rtl="0" eaLnBrk="1" fontAlgn="auto" latinLnBrk="0" hangingPunct="1">
              <a:spcBef>
                <a:spcPts val="300"/>
              </a:spcBef>
              <a:buClrTx/>
              <a:buSzTx/>
              <a:buFontTx/>
              <a:buNone/>
              <a:tabLst/>
              <a:defRPr/>
            </a:pPr>
            <a:r>
              <a:rPr kumimoji="0" lang="en-US" sz="1600" b="0" i="0" u="none" strike="noStrike" kern="1200" cap="none" spc="0" normalizeH="0" baseline="0" noProof="0" dirty="0">
                <a:ln>
                  <a:noFill/>
                </a:ln>
                <a:solidFill>
                  <a:schemeClr val="accent1"/>
                </a:solidFill>
                <a:effectLst/>
                <a:uLnTx/>
                <a:uFillTx/>
                <a:latin typeface="+mj-lt"/>
                <a:ea typeface="+mn-ea"/>
                <a:cs typeface="+mn-cs"/>
              </a:rPr>
              <a:t>Task 7</a:t>
            </a:r>
          </a:p>
          <a:p>
            <a:pPr lvl="0" defTabSz="932742">
              <a:spcBef>
                <a:spcPts val="300"/>
              </a:spcBef>
              <a:defRPr/>
            </a:pPr>
            <a:r>
              <a:rPr lang="en-US" sz="1400" dirty="0">
                <a:solidFill>
                  <a:schemeClr val="tx1"/>
                </a:solidFill>
              </a:rPr>
              <a:t>Review device configuration profiles </a:t>
            </a:r>
            <a:endParaRPr kumimoji="0" lang="en-US" sz="1400" b="0" i="0" u="none" strike="noStrike" kern="1200" cap="none" spc="0" normalizeH="0" baseline="0" noProof="0" dirty="0">
              <a:ln>
                <a:noFill/>
              </a:ln>
              <a:solidFill>
                <a:schemeClr val="tx1"/>
              </a:solidFill>
              <a:effectLst/>
              <a:uLnTx/>
              <a:uFillTx/>
              <a:latin typeface="Segoe UI"/>
            </a:endParaRPr>
          </a:p>
        </p:txBody>
      </p:sp>
      <p:sp>
        <p:nvSpPr>
          <p:cNvPr id="3" name="Rectangle 2">
            <a:extLst>
              <a:ext uri="{FF2B5EF4-FFF2-40B4-BE49-F238E27FC236}">
                <a16:creationId xmlns:a16="http://schemas.microsoft.com/office/drawing/2014/main" id="{B70BBFF5-7A69-4E0D-B4C7-B85F3BD183AF}"/>
              </a:ext>
            </a:extLst>
          </p:cNvPr>
          <p:cNvSpPr/>
          <p:nvPr/>
        </p:nvSpPr>
        <p:spPr bwMode="auto">
          <a:xfrm>
            <a:off x="595130" y="2137851"/>
            <a:ext cx="2716016" cy="93871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32742" rtl="0" eaLnBrk="1" fontAlgn="auto" latinLnBrk="0" hangingPunct="1">
              <a:spcBef>
                <a:spcPts val="300"/>
              </a:spcBef>
              <a:buClrTx/>
              <a:buSzTx/>
              <a:buFontTx/>
              <a:buNone/>
              <a:tabLst/>
              <a:defRPr/>
            </a:pPr>
            <a:r>
              <a:rPr kumimoji="0" lang="en-US" sz="1600" b="0" i="0" u="none" strike="noStrike" kern="1200" cap="none" spc="0" normalizeH="0" baseline="0" noProof="0" dirty="0">
                <a:ln>
                  <a:noFill/>
                </a:ln>
                <a:solidFill>
                  <a:schemeClr val="accent1"/>
                </a:solidFill>
                <a:effectLst/>
                <a:uLnTx/>
                <a:uFillTx/>
                <a:latin typeface="+mj-lt"/>
                <a:ea typeface="+mn-ea"/>
                <a:cs typeface="+mn-cs"/>
              </a:rPr>
              <a:t>Task 1</a:t>
            </a:r>
          </a:p>
          <a:p>
            <a:pPr lvl="0" defTabSz="932742">
              <a:spcBef>
                <a:spcPts val="300"/>
              </a:spcBef>
              <a:defRPr/>
            </a:pPr>
            <a:r>
              <a:rPr lang="en-US" sz="1400">
                <a:solidFill>
                  <a:schemeClr val="tx1"/>
                </a:solidFill>
              </a:rPr>
              <a:t>Create a noncompliant email message template</a:t>
            </a:r>
            <a:endParaRPr kumimoji="0" lang="en-US" sz="1400" b="0" i="0" u="none" strike="noStrike" kern="1200" cap="none" spc="0" normalizeH="0" baseline="0" noProof="0" dirty="0">
              <a:ln>
                <a:noFill/>
              </a:ln>
              <a:solidFill>
                <a:schemeClr val="tx1"/>
              </a:solidFill>
              <a:effectLst/>
              <a:uLnTx/>
              <a:uFillTx/>
              <a:latin typeface="Segoe UI"/>
            </a:endParaRPr>
          </a:p>
        </p:txBody>
      </p:sp>
    </p:spTree>
    <p:extLst>
      <p:ext uri="{BB962C8B-B14F-4D97-AF65-F5344CB8AC3E}">
        <p14:creationId xmlns:p14="http://schemas.microsoft.com/office/powerpoint/2010/main" val="1746941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3: Enroll devices to Mobile Device Management</a:t>
            </a:r>
          </a:p>
        </p:txBody>
      </p:sp>
      <p:pic>
        <p:nvPicPr>
          <p:cNvPr id="3" name="Picture 2" descr="Icon of pencil with square behind it">
            <a:extLst>
              <a:ext uri="{FF2B5EF4-FFF2-40B4-BE49-F238E27FC236}">
                <a16:creationId xmlns:a16="http://schemas.microsoft.com/office/drawing/2014/main" id="{B99FAD40-ED2B-4C0B-B189-8B74BC1FD7C9}"/>
              </a:ext>
            </a:extLst>
          </p:cNvPr>
          <p:cNvPicPr>
            <a:picLocks noChangeAspect="1"/>
          </p:cNvPicPr>
          <p:nvPr/>
        </p:nvPicPr>
        <p:blipFill>
          <a:blip r:embed="rId3"/>
          <a:stretch>
            <a:fillRect/>
          </a:stretch>
        </p:blipFill>
        <p:spPr>
          <a:xfrm>
            <a:off x="10236297" y="2908971"/>
            <a:ext cx="1176582" cy="1176582"/>
          </a:xfrm>
          <a:prstGeom prst="rect">
            <a:avLst/>
          </a:prstGeom>
        </p:spPr>
      </p:pic>
    </p:spTree>
    <p:extLst>
      <p:ext uri="{BB962C8B-B14F-4D97-AF65-F5344CB8AC3E}">
        <p14:creationId xmlns:p14="http://schemas.microsoft.com/office/powerpoint/2010/main" val="163389191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0D24EBD-BB63-4132-9C2F-D25CD52A4A52}"/>
              </a:ext>
            </a:extLst>
          </p:cNvPr>
          <p:cNvSpPr>
            <a:spLocks noGrp="1"/>
          </p:cNvSpPr>
          <p:nvPr>
            <p:ph type="title"/>
          </p:nvPr>
        </p:nvSpPr>
        <p:spPr/>
        <p:txBody>
          <a:bodyPr/>
          <a:lstStyle/>
          <a:p>
            <a:r>
              <a:rPr lang="en-US" dirty="0"/>
              <a:t>Introduction  </a:t>
            </a:r>
          </a:p>
        </p:txBody>
      </p:sp>
      <p:pic>
        <p:nvPicPr>
          <p:cNvPr id="3" name="Picture 2" descr="Icon of gear">
            <a:extLst>
              <a:ext uri="{FF2B5EF4-FFF2-40B4-BE49-F238E27FC236}">
                <a16:creationId xmlns:a16="http://schemas.microsoft.com/office/drawing/2014/main" id="{4297BB65-712C-4BF4-9E32-F7C9DD581F90}"/>
              </a:ext>
            </a:extLst>
          </p:cNvPr>
          <p:cNvPicPr>
            <a:picLocks noChangeAspect="1"/>
          </p:cNvPicPr>
          <p:nvPr/>
        </p:nvPicPr>
        <p:blipFill>
          <a:blip r:embed="rId3"/>
          <a:stretch>
            <a:fillRect/>
          </a:stretch>
        </p:blipFill>
        <p:spPr>
          <a:xfrm>
            <a:off x="579438" y="2749205"/>
            <a:ext cx="640080" cy="640080"/>
          </a:xfrm>
          <a:prstGeom prst="rect">
            <a:avLst/>
          </a:prstGeom>
        </p:spPr>
      </p:pic>
      <p:sp>
        <p:nvSpPr>
          <p:cNvPr id="13" name="TextBox 12">
            <a:extLst>
              <a:ext uri="{FF2B5EF4-FFF2-40B4-BE49-F238E27FC236}">
                <a16:creationId xmlns:a16="http://schemas.microsoft.com/office/drawing/2014/main" id="{C4292BC6-2F16-4C79-98DA-8E86C122B5B1}"/>
              </a:ext>
            </a:extLst>
          </p:cNvPr>
          <p:cNvSpPr txBox="1"/>
          <p:nvPr/>
        </p:nvSpPr>
        <p:spPr>
          <a:xfrm>
            <a:off x="1670725" y="2871939"/>
            <a:ext cx="5187275" cy="276999"/>
          </a:xfrm>
          <a:prstGeom prst="rect">
            <a:avLst/>
          </a:prstGeom>
          <a:noFill/>
        </p:spPr>
        <p:txBody>
          <a:bodyPr wrap="square" lIns="0" tIns="0" rIns="0" bIns="0" rtlCol="0">
            <a:spAutoFit/>
          </a:bodyPr>
          <a:lstStyle/>
          <a:p>
            <a:r>
              <a:rPr lang="en-US" dirty="0"/>
              <a:t>How to enroll devices to MDM in Microsoft Intune</a:t>
            </a:r>
          </a:p>
        </p:txBody>
      </p:sp>
      <p:cxnSp>
        <p:nvCxnSpPr>
          <p:cNvPr id="16" name="Straight Connector 15">
            <a:extLst>
              <a:ext uri="{FF2B5EF4-FFF2-40B4-BE49-F238E27FC236}">
                <a16:creationId xmlns:a16="http://schemas.microsoft.com/office/drawing/2014/main" id="{7FDC7721-4958-489D-B504-5DC9B7D4AF15}"/>
              </a:ext>
              <a:ext uri="{C183D7F6-B498-43B3-948B-1728B52AA6E4}">
                <adec:decorative xmlns:adec="http://schemas.microsoft.com/office/drawing/2017/decorative" val="1"/>
              </a:ext>
            </a:extLst>
          </p:cNvPr>
          <p:cNvCxnSpPr>
            <a:cxnSpLocks/>
          </p:cNvCxnSpPr>
          <p:nvPr/>
        </p:nvCxnSpPr>
        <p:spPr>
          <a:xfrm>
            <a:off x="1670725" y="3401271"/>
            <a:ext cx="498420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 name="Picture 4" descr="Icon of a document">
            <a:extLst>
              <a:ext uri="{FF2B5EF4-FFF2-40B4-BE49-F238E27FC236}">
                <a16:creationId xmlns:a16="http://schemas.microsoft.com/office/drawing/2014/main" id="{222BC6F8-EF13-4DE7-A859-3C6FC064CB1F}"/>
              </a:ext>
            </a:extLst>
          </p:cNvPr>
          <p:cNvPicPr>
            <a:picLocks noChangeAspect="1"/>
          </p:cNvPicPr>
          <p:nvPr/>
        </p:nvPicPr>
        <p:blipFill>
          <a:blip r:embed="rId4"/>
          <a:stretch>
            <a:fillRect/>
          </a:stretch>
        </p:blipFill>
        <p:spPr>
          <a:xfrm>
            <a:off x="563038" y="3594417"/>
            <a:ext cx="640080" cy="640080"/>
          </a:xfrm>
          <a:prstGeom prst="rect">
            <a:avLst/>
          </a:prstGeom>
        </p:spPr>
      </p:pic>
      <p:sp>
        <p:nvSpPr>
          <p:cNvPr id="14" name="TextBox 13">
            <a:extLst>
              <a:ext uri="{FF2B5EF4-FFF2-40B4-BE49-F238E27FC236}">
                <a16:creationId xmlns:a16="http://schemas.microsoft.com/office/drawing/2014/main" id="{95820359-D27B-4DF5-88EA-4ECDFBD649F5}"/>
              </a:ext>
            </a:extLst>
          </p:cNvPr>
          <p:cNvSpPr txBox="1"/>
          <p:nvPr/>
        </p:nvSpPr>
        <p:spPr>
          <a:xfrm>
            <a:off x="1670725" y="3588477"/>
            <a:ext cx="4958675" cy="553998"/>
          </a:xfrm>
          <a:prstGeom prst="rect">
            <a:avLst/>
          </a:prstGeom>
          <a:noFill/>
        </p:spPr>
        <p:txBody>
          <a:bodyPr wrap="square" lIns="0" tIns="0" rIns="0" bIns="0" rtlCol="0">
            <a:spAutoFit/>
          </a:bodyPr>
          <a:lstStyle/>
          <a:p>
            <a:r>
              <a:rPr lang="en-US" dirty="0">
                <a:solidFill>
                  <a:srgbClr val="000000"/>
                </a:solidFill>
              </a:rPr>
              <a:t>T</a:t>
            </a:r>
            <a:r>
              <a:rPr lang="en-US" b="0" i="0" dirty="0">
                <a:solidFill>
                  <a:srgbClr val="000000"/>
                </a:solidFill>
                <a:effectLst/>
              </a:rPr>
              <a:t>he use of Azure AD joined and hybrid Azure AD joined devices</a:t>
            </a:r>
            <a:endParaRPr lang="en-US" dirty="0"/>
          </a:p>
        </p:txBody>
      </p:sp>
      <p:cxnSp>
        <p:nvCxnSpPr>
          <p:cNvPr id="18" name="Straight Connector 17">
            <a:extLst>
              <a:ext uri="{FF2B5EF4-FFF2-40B4-BE49-F238E27FC236}">
                <a16:creationId xmlns:a16="http://schemas.microsoft.com/office/drawing/2014/main" id="{7420534C-0752-40C4-8505-A0AC61B91641}"/>
              </a:ext>
              <a:ext uri="{C183D7F6-B498-43B3-948B-1728B52AA6E4}">
                <adec:decorative xmlns:adec="http://schemas.microsoft.com/office/drawing/2017/decorative" val="1"/>
              </a:ext>
            </a:extLst>
          </p:cNvPr>
          <p:cNvCxnSpPr>
            <a:cxnSpLocks/>
          </p:cNvCxnSpPr>
          <p:nvPr/>
        </p:nvCxnSpPr>
        <p:spPr>
          <a:xfrm>
            <a:off x="1670725" y="4431484"/>
            <a:ext cx="498420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7" name="Picture 6" descr="Icon of a shield with exclamation mark in the middle">
            <a:extLst>
              <a:ext uri="{FF2B5EF4-FFF2-40B4-BE49-F238E27FC236}">
                <a16:creationId xmlns:a16="http://schemas.microsoft.com/office/drawing/2014/main" id="{CBBD160A-32DD-4E2C-AC18-F4D38789A354}"/>
              </a:ext>
            </a:extLst>
          </p:cNvPr>
          <p:cNvPicPr>
            <a:picLocks noChangeAspect="1"/>
          </p:cNvPicPr>
          <p:nvPr/>
        </p:nvPicPr>
        <p:blipFill>
          <a:blip r:embed="rId5"/>
          <a:stretch>
            <a:fillRect/>
          </a:stretch>
        </p:blipFill>
        <p:spPr>
          <a:xfrm>
            <a:off x="579438" y="5313901"/>
            <a:ext cx="640080" cy="640080"/>
          </a:xfrm>
          <a:prstGeom prst="rect">
            <a:avLst/>
          </a:prstGeom>
        </p:spPr>
      </p:pic>
      <p:sp>
        <p:nvSpPr>
          <p:cNvPr id="15" name="TextBox 14">
            <a:extLst>
              <a:ext uri="{FF2B5EF4-FFF2-40B4-BE49-F238E27FC236}">
                <a16:creationId xmlns:a16="http://schemas.microsoft.com/office/drawing/2014/main" id="{58C4D09F-CE08-4F1E-AE99-0E58A1537CD8}"/>
              </a:ext>
            </a:extLst>
          </p:cNvPr>
          <p:cNvSpPr txBox="1"/>
          <p:nvPr/>
        </p:nvSpPr>
        <p:spPr>
          <a:xfrm>
            <a:off x="1670725" y="5438703"/>
            <a:ext cx="5086914" cy="276999"/>
          </a:xfrm>
          <a:prstGeom prst="rect">
            <a:avLst/>
          </a:prstGeom>
          <a:noFill/>
        </p:spPr>
        <p:txBody>
          <a:bodyPr wrap="square" lIns="0" tIns="0" rIns="0" bIns="0" rtlCol="0">
            <a:spAutoFit/>
          </a:bodyPr>
          <a:lstStyle/>
          <a:p>
            <a:r>
              <a:rPr lang="en-US" dirty="0"/>
              <a:t>Best practices for each device enrollment method</a:t>
            </a:r>
          </a:p>
        </p:txBody>
      </p:sp>
      <p:sp>
        <p:nvSpPr>
          <p:cNvPr id="4" name="TextBox 3">
            <a:extLst>
              <a:ext uri="{FF2B5EF4-FFF2-40B4-BE49-F238E27FC236}">
                <a16:creationId xmlns:a16="http://schemas.microsoft.com/office/drawing/2014/main" id="{DBA7BD56-A866-E78A-A14D-DFE0965730CA}"/>
              </a:ext>
            </a:extLst>
          </p:cNvPr>
          <p:cNvSpPr txBox="1"/>
          <p:nvPr/>
        </p:nvSpPr>
        <p:spPr>
          <a:xfrm>
            <a:off x="596491" y="1295901"/>
            <a:ext cx="6058436" cy="1354217"/>
          </a:xfrm>
          <a:prstGeom prst="rect">
            <a:avLst/>
          </a:prstGeom>
          <a:noFill/>
        </p:spPr>
        <p:txBody>
          <a:bodyPr wrap="square" lIns="0" tIns="0" rIns="0" bIns="0" rtlCol="0">
            <a:spAutoFit/>
          </a:bodyPr>
          <a:lstStyle/>
          <a:p>
            <a:r>
              <a:rPr lang="en-US" sz="2000" dirty="0">
                <a:solidFill>
                  <a:schemeClr val="accent1"/>
                </a:solidFill>
                <a:latin typeface="+mj-lt"/>
              </a:rPr>
              <a:t>This module explores device enrollment in an MDM authority such as Microsoft Intune and Basic Mobility and Security</a:t>
            </a:r>
          </a:p>
          <a:p>
            <a:endParaRPr lang="en-US" sz="800" dirty="0">
              <a:latin typeface="+mj-lt"/>
            </a:endParaRPr>
          </a:p>
          <a:p>
            <a:r>
              <a:rPr lang="en-US" sz="2000" dirty="0">
                <a:latin typeface="+mj-lt"/>
              </a:rPr>
              <a:t>This module examines:</a:t>
            </a:r>
          </a:p>
        </p:txBody>
      </p:sp>
      <p:sp>
        <p:nvSpPr>
          <p:cNvPr id="9" name="TextBox 8">
            <a:extLst>
              <a:ext uri="{FF2B5EF4-FFF2-40B4-BE49-F238E27FC236}">
                <a16:creationId xmlns:a16="http://schemas.microsoft.com/office/drawing/2014/main" id="{7D8EE381-441E-3676-E72C-926D02D73689}"/>
              </a:ext>
            </a:extLst>
          </p:cNvPr>
          <p:cNvSpPr txBox="1"/>
          <p:nvPr/>
        </p:nvSpPr>
        <p:spPr>
          <a:xfrm>
            <a:off x="1678162" y="4577218"/>
            <a:ext cx="4958675" cy="276999"/>
          </a:xfrm>
          <a:prstGeom prst="rect">
            <a:avLst/>
          </a:prstGeom>
          <a:noFill/>
        </p:spPr>
        <p:txBody>
          <a:bodyPr wrap="square" lIns="0" tIns="0" rIns="0" bIns="0" rtlCol="0">
            <a:spAutoFit/>
          </a:bodyPr>
          <a:lstStyle/>
          <a:p>
            <a:r>
              <a:rPr lang="en-US" dirty="0">
                <a:solidFill>
                  <a:srgbClr val="000000"/>
                </a:solidFill>
              </a:rPr>
              <a:t>How users can enroll their personal devices</a:t>
            </a:r>
            <a:endParaRPr lang="en-US" dirty="0"/>
          </a:p>
        </p:txBody>
      </p:sp>
      <p:cxnSp>
        <p:nvCxnSpPr>
          <p:cNvPr id="11" name="Straight Connector 10">
            <a:extLst>
              <a:ext uri="{FF2B5EF4-FFF2-40B4-BE49-F238E27FC236}">
                <a16:creationId xmlns:a16="http://schemas.microsoft.com/office/drawing/2014/main" id="{90DB64DF-8668-1631-1D70-8D264FE7119F}"/>
              </a:ext>
              <a:ext uri="{C183D7F6-B498-43B3-948B-1728B52AA6E4}">
                <adec:decorative xmlns:adec="http://schemas.microsoft.com/office/drawing/2017/decorative" val="1"/>
              </a:ext>
            </a:extLst>
          </p:cNvPr>
          <p:cNvCxnSpPr>
            <a:cxnSpLocks/>
          </p:cNvCxnSpPr>
          <p:nvPr/>
        </p:nvCxnSpPr>
        <p:spPr>
          <a:xfrm>
            <a:off x="1678162" y="5163746"/>
            <a:ext cx="498420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6738DDB-45CA-5220-687D-F34FB651B49A}"/>
              </a:ext>
              <a:ext uri="{C183D7F6-B498-43B3-948B-1728B52AA6E4}">
                <adec:decorative xmlns:adec="http://schemas.microsoft.com/office/drawing/2017/decorative" val="1"/>
              </a:ext>
            </a:extLst>
          </p:cNvPr>
          <p:cNvCxnSpPr>
            <a:cxnSpLocks/>
          </p:cNvCxnSpPr>
          <p:nvPr/>
        </p:nvCxnSpPr>
        <p:spPr>
          <a:xfrm>
            <a:off x="1674447" y="5996369"/>
            <a:ext cx="498420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7B83C6B-120D-7408-FB86-A6825097819A}"/>
              </a:ext>
            </a:extLst>
          </p:cNvPr>
          <p:cNvSpPr txBox="1"/>
          <p:nvPr/>
        </p:nvSpPr>
        <p:spPr>
          <a:xfrm>
            <a:off x="1667011" y="6237871"/>
            <a:ext cx="5086914" cy="276999"/>
          </a:xfrm>
          <a:prstGeom prst="rect">
            <a:avLst/>
          </a:prstGeom>
          <a:noFill/>
        </p:spPr>
        <p:txBody>
          <a:bodyPr wrap="square" lIns="0" tIns="0" rIns="0" bIns="0" rtlCol="0">
            <a:spAutoFit/>
          </a:bodyPr>
          <a:lstStyle/>
          <a:p>
            <a:r>
              <a:rPr lang="en-US" dirty="0"/>
              <a:t>How to set up enrollment for Windows devices</a:t>
            </a:r>
          </a:p>
        </p:txBody>
      </p:sp>
      <p:grpSp>
        <p:nvGrpSpPr>
          <p:cNvPr id="21" name="Group 20" descr="Icon of cellphone">
            <a:extLst>
              <a:ext uri="{FF2B5EF4-FFF2-40B4-BE49-F238E27FC236}">
                <a16:creationId xmlns:a16="http://schemas.microsoft.com/office/drawing/2014/main" id="{541CF192-1714-9212-6874-C215F4E77061}"/>
              </a:ext>
            </a:extLst>
          </p:cNvPr>
          <p:cNvGrpSpPr/>
          <p:nvPr/>
        </p:nvGrpSpPr>
        <p:grpSpPr>
          <a:xfrm>
            <a:off x="552001" y="4463554"/>
            <a:ext cx="640080" cy="640080"/>
            <a:chOff x="2246987" y="1017831"/>
            <a:chExt cx="780288" cy="781812"/>
          </a:xfrm>
        </p:grpSpPr>
        <p:pic>
          <p:nvPicPr>
            <p:cNvPr id="22" name="Picture 21">
              <a:extLst>
                <a:ext uri="{FF2B5EF4-FFF2-40B4-BE49-F238E27FC236}">
                  <a16:creationId xmlns:a16="http://schemas.microsoft.com/office/drawing/2014/main" id="{44D954E3-E8A4-1417-8B05-9CBB9EFE546F}"/>
                </a:ext>
              </a:extLst>
            </p:cNvPr>
            <p:cNvPicPr>
              <a:picLocks noChangeAspect="1"/>
            </p:cNvPicPr>
            <p:nvPr/>
          </p:nvPicPr>
          <p:blipFill>
            <a:blip r:embed="rId6"/>
            <a:stretch>
              <a:fillRect/>
            </a:stretch>
          </p:blipFill>
          <p:spPr>
            <a:xfrm>
              <a:off x="2246987" y="1017831"/>
              <a:ext cx="780288" cy="781812"/>
            </a:xfrm>
            <a:prstGeom prst="rect">
              <a:avLst/>
            </a:prstGeom>
          </p:spPr>
        </p:pic>
        <p:pic>
          <p:nvPicPr>
            <p:cNvPr id="23" name="Picture 22" descr="Icon of cellphone">
              <a:extLst>
                <a:ext uri="{FF2B5EF4-FFF2-40B4-BE49-F238E27FC236}">
                  <a16:creationId xmlns:a16="http://schemas.microsoft.com/office/drawing/2014/main" id="{D8DA21A7-0AC8-7D17-FF81-D7D1E1DE9CA8}"/>
                </a:ext>
              </a:extLst>
            </p:cNvPr>
            <p:cNvPicPr>
              <a:picLocks noChangeAspect="1"/>
            </p:cNvPicPr>
            <p:nvPr/>
          </p:nvPicPr>
          <p:blipFill>
            <a:blip r:embed="rId7"/>
            <a:stretch>
              <a:fillRect/>
            </a:stretch>
          </p:blipFill>
          <p:spPr>
            <a:xfrm>
              <a:off x="2433931" y="1205537"/>
              <a:ext cx="406400" cy="406400"/>
            </a:xfrm>
            <a:prstGeom prst="rect">
              <a:avLst/>
            </a:prstGeom>
          </p:spPr>
        </p:pic>
      </p:grpSp>
      <p:grpSp>
        <p:nvGrpSpPr>
          <p:cNvPr id="24" name="Group 23" descr="Icon of two screens with a check mark on the first screen">
            <a:extLst>
              <a:ext uri="{FF2B5EF4-FFF2-40B4-BE49-F238E27FC236}">
                <a16:creationId xmlns:a16="http://schemas.microsoft.com/office/drawing/2014/main" id="{A1C1D0CA-865F-4291-F01E-3BB8EB75907E}"/>
              </a:ext>
            </a:extLst>
          </p:cNvPr>
          <p:cNvGrpSpPr/>
          <p:nvPr/>
        </p:nvGrpSpPr>
        <p:grpSpPr>
          <a:xfrm>
            <a:off x="576423" y="6064099"/>
            <a:ext cx="640080" cy="640080"/>
            <a:chOff x="9134167" y="5071642"/>
            <a:chExt cx="780288" cy="781812"/>
          </a:xfrm>
        </p:grpSpPr>
        <p:pic>
          <p:nvPicPr>
            <p:cNvPr id="25" name="Picture 24">
              <a:extLst>
                <a:ext uri="{FF2B5EF4-FFF2-40B4-BE49-F238E27FC236}">
                  <a16:creationId xmlns:a16="http://schemas.microsoft.com/office/drawing/2014/main" id="{6CAB4786-3AD1-2C05-76AD-570FD5651BBE}"/>
                </a:ext>
              </a:extLst>
            </p:cNvPr>
            <p:cNvPicPr>
              <a:picLocks noChangeAspect="1"/>
            </p:cNvPicPr>
            <p:nvPr/>
          </p:nvPicPr>
          <p:blipFill>
            <a:blip r:embed="rId6"/>
            <a:stretch>
              <a:fillRect/>
            </a:stretch>
          </p:blipFill>
          <p:spPr>
            <a:xfrm>
              <a:off x="9134167" y="5071642"/>
              <a:ext cx="780288" cy="781812"/>
            </a:xfrm>
            <a:prstGeom prst="rect">
              <a:avLst/>
            </a:prstGeom>
          </p:spPr>
        </p:pic>
        <p:pic>
          <p:nvPicPr>
            <p:cNvPr id="26" name="Picture 25" descr="Icon of two screens with a check mark on the first screen">
              <a:extLst>
                <a:ext uri="{FF2B5EF4-FFF2-40B4-BE49-F238E27FC236}">
                  <a16:creationId xmlns:a16="http://schemas.microsoft.com/office/drawing/2014/main" id="{DCC496F8-C4D3-9870-4B54-E22B4DF7E7D0}"/>
                </a:ext>
              </a:extLst>
            </p:cNvPr>
            <p:cNvPicPr>
              <a:picLocks noChangeAspect="1"/>
            </p:cNvPicPr>
            <p:nvPr/>
          </p:nvPicPr>
          <p:blipFill>
            <a:blip r:embed="rId8"/>
            <a:stretch>
              <a:fillRect/>
            </a:stretch>
          </p:blipFill>
          <p:spPr>
            <a:xfrm>
              <a:off x="9321111" y="5259348"/>
              <a:ext cx="406400" cy="406400"/>
            </a:xfrm>
            <a:prstGeom prst="rect">
              <a:avLst/>
            </a:prstGeom>
          </p:spPr>
        </p:pic>
      </p:grpSp>
    </p:spTree>
    <p:extLst>
      <p:ext uri="{BB962C8B-B14F-4D97-AF65-F5344CB8AC3E}">
        <p14:creationId xmlns:p14="http://schemas.microsoft.com/office/powerpoint/2010/main" val="3360045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5B00AD8-1E9D-4807-BC99-AC06B0F30A41}"/>
              </a:ext>
            </a:extLst>
          </p:cNvPr>
          <p:cNvSpPr>
            <a:spLocks noGrp="1"/>
          </p:cNvSpPr>
          <p:nvPr>
            <p:ph type="title"/>
          </p:nvPr>
        </p:nvSpPr>
        <p:spPr/>
        <p:txBody>
          <a:bodyPr/>
          <a:lstStyle/>
          <a:p>
            <a:r>
              <a:rPr lang="fr-FR" dirty="0"/>
              <a:t>Review </a:t>
            </a:r>
            <a:r>
              <a:rPr lang="fr-FR" dirty="0" err="1"/>
              <a:t>device</a:t>
            </a:r>
            <a:r>
              <a:rPr lang="fr-FR" dirty="0"/>
              <a:t> </a:t>
            </a:r>
            <a:r>
              <a:rPr lang="fr-FR" dirty="0" err="1"/>
              <a:t>enrollment</a:t>
            </a:r>
            <a:r>
              <a:rPr lang="fr-FR" dirty="0"/>
              <a:t> </a:t>
            </a:r>
            <a:r>
              <a:rPr lang="fr-FR" dirty="0" err="1"/>
              <a:t>methods</a:t>
            </a:r>
            <a:endParaRPr lang="en-US" dirty="0"/>
          </a:p>
        </p:txBody>
      </p:sp>
      <p:pic>
        <p:nvPicPr>
          <p:cNvPr id="5" name="Picture 4" descr="Icon of screen with gear">
            <a:extLst>
              <a:ext uri="{FF2B5EF4-FFF2-40B4-BE49-F238E27FC236}">
                <a16:creationId xmlns:a16="http://schemas.microsoft.com/office/drawing/2014/main" id="{162C9FBC-D3CA-4066-8374-77345B2387F6}"/>
              </a:ext>
            </a:extLst>
          </p:cNvPr>
          <p:cNvPicPr>
            <a:picLocks noChangeAspect="1"/>
          </p:cNvPicPr>
          <p:nvPr/>
        </p:nvPicPr>
        <p:blipFill>
          <a:blip r:embed="rId3"/>
          <a:stretch>
            <a:fillRect/>
          </a:stretch>
        </p:blipFill>
        <p:spPr>
          <a:xfrm>
            <a:off x="579438" y="2466872"/>
            <a:ext cx="733044" cy="733044"/>
          </a:xfrm>
          <a:prstGeom prst="rect">
            <a:avLst/>
          </a:prstGeom>
        </p:spPr>
      </p:pic>
      <p:sp>
        <p:nvSpPr>
          <p:cNvPr id="21" name="TextBox 20">
            <a:extLst>
              <a:ext uri="{FF2B5EF4-FFF2-40B4-BE49-F238E27FC236}">
                <a16:creationId xmlns:a16="http://schemas.microsoft.com/office/drawing/2014/main" id="{A446A0BD-89E9-4162-98D1-07D5E75B9755}"/>
              </a:ext>
            </a:extLst>
          </p:cNvPr>
          <p:cNvSpPr txBox="1"/>
          <p:nvPr/>
        </p:nvSpPr>
        <p:spPr>
          <a:xfrm>
            <a:off x="1527175" y="2392379"/>
            <a:ext cx="10242313" cy="807617"/>
          </a:xfrm>
          <a:prstGeom prst="rect">
            <a:avLst/>
          </a:prstGeom>
          <a:noFill/>
        </p:spPr>
        <p:txBody>
          <a:bodyPr wrap="square" lIns="0" tIns="0" rIns="0" bIns="0" rtlCol="0" anchor="ctr">
            <a:noAutofit/>
          </a:bodyPr>
          <a:lstStyle/>
          <a:p>
            <a:r>
              <a:rPr lang="en-US" dirty="0">
                <a:latin typeface="+mj-lt"/>
              </a:rPr>
              <a:t>Bulk enrollment</a:t>
            </a:r>
          </a:p>
          <a:p>
            <a:r>
              <a:rPr lang="en-US" dirty="0"/>
              <a:t>Bulk deployment is restricted to Windows 10 and 11 devices. Organizations can join large numbers of new Windows devices to Azure Active Directory and Intune</a:t>
            </a:r>
          </a:p>
        </p:txBody>
      </p:sp>
      <p:cxnSp>
        <p:nvCxnSpPr>
          <p:cNvPr id="24" name="Straight Connector 23">
            <a:extLst>
              <a:ext uri="{FF2B5EF4-FFF2-40B4-BE49-F238E27FC236}">
                <a16:creationId xmlns:a16="http://schemas.microsoft.com/office/drawing/2014/main" id="{90130EA2-9E3D-4106-AEC4-1764BB3E83AF}"/>
              </a:ext>
              <a:ext uri="{C183D7F6-B498-43B3-948B-1728B52AA6E4}">
                <adec:decorative xmlns:adec="http://schemas.microsoft.com/office/drawing/2017/decorative" val="1"/>
              </a:ext>
            </a:extLst>
          </p:cNvPr>
          <p:cNvCxnSpPr>
            <a:cxnSpLocks/>
          </p:cNvCxnSpPr>
          <p:nvPr/>
        </p:nvCxnSpPr>
        <p:spPr>
          <a:xfrm>
            <a:off x="1544482" y="3366543"/>
            <a:ext cx="1029504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 name="Picture 2" descr="Icon of gear">
            <a:extLst>
              <a:ext uri="{FF2B5EF4-FFF2-40B4-BE49-F238E27FC236}">
                <a16:creationId xmlns:a16="http://schemas.microsoft.com/office/drawing/2014/main" id="{45CB881C-DD89-4219-8D65-19E15EEEE5A4}"/>
              </a:ext>
            </a:extLst>
          </p:cNvPr>
          <p:cNvPicPr>
            <a:picLocks noChangeAspect="1"/>
          </p:cNvPicPr>
          <p:nvPr/>
        </p:nvPicPr>
        <p:blipFill>
          <a:blip r:embed="rId4"/>
          <a:stretch>
            <a:fillRect/>
          </a:stretch>
        </p:blipFill>
        <p:spPr>
          <a:xfrm>
            <a:off x="579438" y="3478054"/>
            <a:ext cx="733044" cy="733044"/>
          </a:xfrm>
          <a:prstGeom prst="rect">
            <a:avLst/>
          </a:prstGeom>
        </p:spPr>
      </p:pic>
      <p:sp>
        <p:nvSpPr>
          <p:cNvPr id="22" name="TextBox 21">
            <a:extLst>
              <a:ext uri="{FF2B5EF4-FFF2-40B4-BE49-F238E27FC236}">
                <a16:creationId xmlns:a16="http://schemas.microsoft.com/office/drawing/2014/main" id="{A08CCCA0-B4C7-41A8-9A0B-F0A45951374F}"/>
              </a:ext>
            </a:extLst>
          </p:cNvPr>
          <p:cNvSpPr txBox="1"/>
          <p:nvPr/>
        </p:nvSpPr>
        <p:spPr>
          <a:xfrm>
            <a:off x="1527175" y="3521284"/>
            <a:ext cx="10242313" cy="640080"/>
          </a:xfrm>
          <a:prstGeom prst="rect">
            <a:avLst/>
          </a:prstGeom>
          <a:noFill/>
        </p:spPr>
        <p:txBody>
          <a:bodyPr wrap="square" lIns="0" tIns="0" rIns="0" bIns="0" rtlCol="0" anchor="ctr">
            <a:noAutofit/>
          </a:bodyPr>
          <a:lstStyle/>
          <a:p>
            <a:r>
              <a:rPr lang="en-US" dirty="0">
                <a:latin typeface="+mj-lt"/>
              </a:rPr>
              <a:t>Device enrollment manager (DEM)</a:t>
            </a:r>
          </a:p>
          <a:p>
            <a:r>
              <a:rPr lang="en-US" dirty="0"/>
              <a:t>A device enrollment manager (DEM) is a non-administrator user who can enroll devices in Intune</a:t>
            </a:r>
          </a:p>
        </p:txBody>
      </p:sp>
      <p:cxnSp>
        <p:nvCxnSpPr>
          <p:cNvPr id="25" name="Straight Connector 24">
            <a:extLst>
              <a:ext uri="{FF2B5EF4-FFF2-40B4-BE49-F238E27FC236}">
                <a16:creationId xmlns:a16="http://schemas.microsoft.com/office/drawing/2014/main" id="{96DAC2AE-FF1A-4AEA-AF61-7E600C35BE3C}"/>
              </a:ext>
              <a:ext uri="{C183D7F6-B498-43B3-948B-1728B52AA6E4}">
                <adec:decorative xmlns:adec="http://schemas.microsoft.com/office/drawing/2017/decorative" val="1"/>
              </a:ext>
            </a:extLst>
          </p:cNvPr>
          <p:cNvCxnSpPr>
            <a:cxnSpLocks/>
          </p:cNvCxnSpPr>
          <p:nvPr/>
        </p:nvCxnSpPr>
        <p:spPr>
          <a:xfrm>
            <a:off x="1526474" y="4299203"/>
            <a:ext cx="1029504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8" name="Picture 7" descr="Icon of bulb with check mark">
            <a:extLst>
              <a:ext uri="{FF2B5EF4-FFF2-40B4-BE49-F238E27FC236}">
                <a16:creationId xmlns:a16="http://schemas.microsoft.com/office/drawing/2014/main" id="{B6E0803A-E823-4D9E-8B11-CF1A22FB4B4A}"/>
              </a:ext>
            </a:extLst>
          </p:cNvPr>
          <p:cNvPicPr>
            <a:picLocks noChangeAspect="1"/>
          </p:cNvPicPr>
          <p:nvPr/>
        </p:nvPicPr>
        <p:blipFill>
          <a:blip r:embed="rId5"/>
          <a:stretch>
            <a:fillRect/>
          </a:stretch>
        </p:blipFill>
        <p:spPr>
          <a:xfrm>
            <a:off x="579438" y="4682201"/>
            <a:ext cx="733044" cy="733044"/>
          </a:xfrm>
          <a:prstGeom prst="rect">
            <a:avLst/>
          </a:prstGeom>
        </p:spPr>
      </p:pic>
      <p:sp>
        <p:nvSpPr>
          <p:cNvPr id="23" name="TextBox 22">
            <a:extLst>
              <a:ext uri="{FF2B5EF4-FFF2-40B4-BE49-F238E27FC236}">
                <a16:creationId xmlns:a16="http://schemas.microsoft.com/office/drawing/2014/main" id="{723683FB-D317-424A-8452-275397B568F9}"/>
              </a:ext>
            </a:extLst>
          </p:cNvPr>
          <p:cNvSpPr txBox="1"/>
          <p:nvPr/>
        </p:nvSpPr>
        <p:spPr>
          <a:xfrm>
            <a:off x="1527175" y="4464381"/>
            <a:ext cx="10538445" cy="869469"/>
          </a:xfrm>
          <a:prstGeom prst="rect">
            <a:avLst/>
          </a:prstGeom>
          <a:noFill/>
        </p:spPr>
        <p:txBody>
          <a:bodyPr wrap="square" lIns="0" tIns="0" rIns="0" bIns="0" rtlCol="0">
            <a:spAutoFit/>
          </a:bodyPr>
          <a:lstStyle/>
          <a:p>
            <a:pPr>
              <a:spcBef>
                <a:spcPts val="300"/>
              </a:spcBef>
            </a:pPr>
            <a:r>
              <a:rPr lang="en-US" dirty="0">
                <a:latin typeface="+mj-lt"/>
              </a:rPr>
              <a:t>Group policy objects (GPO)</a:t>
            </a:r>
          </a:p>
          <a:p>
            <a:pPr>
              <a:spcBef>
                <a:spcPts val="300"/>
              </a:spcBef>
            </a:pPr>
            <a:r>
              <a:rPr lang="en-US" dirty="0"/>
              <a:t>Starting with Windows 10, version 1709, organizations can use Group policy objects (GPO) to trigger auto-enrollment to Mobile Device Management (MDM) for Active Directory (AD) domain-joined devices</a:t>
            </a:r>
          </a:p>
        </p:txBody>
      </p:sp>
      <p:cxnSp>
        <p:nvCxnSpPr>
          <p:cNvPr id="31" name="Straight Connector 30">
            <a:extLst>
              <a:ext uri="{FF2B5EF4-FFF2-40B4-BE49-F238E27FC236}">
                <a16:creationId xmlns:a16="http://schemas.microsoft.com/office/drawing/2014/main" id="{F8A27700-6631-4659-8148-A0D7454A7A02}"/>
              </a:ext>
              <a:ext uri="{C183D7F6-B498-43B3-948B-1728B52AA6E4}">
                <adec:decorative xmlns:adec="http://schemas.microsoft.com/office/drawing/2017/decorative" val="1"/>
              </a:ext>
            </a:extLst>
          </p:cNvPr>
          <p:cNvCxnSpPr>
            <a:cxnSpLocks/>
          </p:cNvCxnSpPr>
          <p:nvPr/>
        </p:nvCxnSpPr>
        <p:spPr>
          <a:xfrm>
            <a:off x="1526474" y="5596067"/>
            <a:ext cx="1029504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0" name="Picture 9" descr="Icon of two squares and two lines extended besides each square">
            <a:extLst>
              <a:ext uri="{FF2B5EF4-FFF2-40B4-BE49-F238E27FC236}">
                <a16:creationId xmlns:a16="http://schemas.microsoft.com/office/drawing/2014/main" id="{00AEE543-07D3-4DA8-9760-889DD63AEC65}"/>
              </a:ext>
            </a:extLst>
          </p:cNvPr>
          <p:cNvPicPr>
            <a:picLocks noChangeAspect="1"/>
          </p:cNvPicPr>
          <p:nvPr/>
        </p:nvPicPr>
        <p:blipFill>
          <a:blip r:embed="rId6"/>
          <a:stretch>
            <a:fillRect/>
          </a:stretch>
        </p:blipFill>
        <p:spPr>
          <a:xfrm>
            <a:off x="579438" y="6020540"/>
            <a:ext cx="733044" cy="733044"/>
          </a:xfrm>
          <a:prstGeom prst="rect">
            <a:avLst/>
          </a:prstGeom>
        </p:spPr>
      </p:pic>
      <p:sp>
        <p:nvSpPr>
          <p:cNvPr id="30" name="TextBox 29">
            <a:extLst>
              <a:ext uri="{FF2B5EF4-FFF2-40B4-BE49-F238E27FC236}">
                <a16:creationId xmlns:a16="http://schemas.microsoft.com/office/drawing/2014/main" id="{964715D0-77DE-40D1-BE38-ACF8F9C28EC2}"/>
              </a:ext>
            </a:extLst>
          </p:cNvPr>
          <p:cNvSpPr txBox="1"/>
          <p:nvPr/>
        </p:nvSpPr>
        <p:spPr>
          <a:xfrm>
            <a:off x="1527175" y="5825832"/>
            <a:ext cx="10242313" cy="1146468"/>
          </a:xfrm>
          <a:prstGeom prst="rect">
            <a:avLst/>
          </a:prstGeom>
          <a:noFill/>
        </p:spPr>
        <p:txBody>
          <a:bodyPr wrap="square" lIns="0" tIns="0" rIns="0" bIns="0" rtlCol="0">
            <a:spAutoFit/>
          </a:bodyPr>
          <a:lstStyle/>
          <a:p>
            <a:pPr>
              <a:spcBef>
                <a:spcPts val="300"/>
              </a:spcBef>
            </a:pPr>
            <a:r>
              <a:rPr lang="en-US" dirty="0">
                <a:latin typeface="+mj-lt"/>
              </a:rPr>
              <a:t>Co-management</a:t>
            </a:r>
          </a:p>
          <a:p>
            <a:pPr>
              <a:spcBef>
                <a:spcPts val="300"/>
              </a:spcBef>
            </a:pPr>
            <a:r>
              <a:rPr lang="en-US" dirty="0"/>
              <a:t>Co-management is one of the primary ways for an organization to attach its existing Configuration Manager deployment to the Microsoft 365 cloud. It helps organizations unlock more cloud-powered capabilities like Conditional Access</a:t>
            </a:r>
          </a:p>
        </p:txBody>
      </p:sp>
      <p:sp>
        <p:nvSpPr>
          <p:cNvPr id="2" name="TextBox 1">
            <a:extLst>
              <a:ext uri="{FF2B5EF4-FFF2-40B4-BE49-F238E27FC236}">
                <a16:creationId xmlns:a16="http://schemas.microsoft.com/office/drawing/2014/main" id="{66E32D70-291D-F9A9-0FDA-DB920837B7F7}"/>
              </a:ext>
            </a:extLst>
          </p:cNvPr>
          <p:cNvSpPr txBox="1"/>
          <p:nvPr/>
        </p:nvSpPr>
        <p:spPr>
          <a:xfrm>
            <a:off x="663880" y="1333410"/>
            <a:ext cx="10722279" cy="615553"/>
          </a:xfrm>
          <a:prstGeom prst="rect">
            <a:avLst/>
          </a:prstGeom>
          <a:noFill/>
        </p:spPr>
        <p:txBody>
          <a:bodyPr wrap="square" lIns="0" tIns="0" rIns="0" bIns="0" rtlCol="0">
            <a:spAutoFit/>
          </a:bodyPr>
          <a:lstStyle/>
          <a:p>
            <a:pPr algn="l"/>
            <a:r>
              <a:rPr lang="en-US" sz="2000" dirty="0">
                <a:solidFill>
                  <a:schemeClr val="accent1"/>
                </a:solidFill>
                <a:latin typeface="+mj-lt"/>
              </a:rPr>
              <a:t>This unit introduces you to four of the seven methods of enrolling devices for Mobile Device Management (MDM) (the remaining methods are examined in later units):</a:t>
            </a:r>
          </a:p>
        </p:txBody>
      </p:sp>
    </p:spTree>
    <p:extLst>
      <p:ext uri="{BB962C8B-B14F-4D97-AF65-F5344CB8AC3E}">
        <p14:creationId xmlns:p14="http://schemas.microsoft.com/office/powerpoint/2010/main" val="319430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316F75A-75BC-444B-85E8-C7229630F431}"/>
              </a:ext>
            </a:extLst>
          </p:cNvPr>
          <p:cNvSpPr>
            <a:spLocks noGrp="1"/>
          </p:cNvSpPr>
          <p:nvPr>
            <p:ph type="title"/>
          </p:nvPr>
        </p:nvSpPr>
        <p:spPr/>
        <p:txBody>
          <a:bodyPr/>
          <a:lstStyle/>
          <a:p>
            <a:r>
              <a:rPr lang="en-US" dirty="0"/>
              <a:t>Examine Azure AD registered devices</a:t>
            </a:r>
          </a:p>
        </p:txBody>
      </p:sp>
      <p:pic>
        <p:nvPicPr>
          <p:cNvPr id="4" name="Picture 3" descr="Icon of two squares and two lines extended besides each square">
            <a:extLst>
              <a:ext uri="{FF2B5EF4-FFF2-40B4-BE49-F238E27FC236}">
                <a16:creationId xmlns:a16="http://schemas.microsoft.com/office/drawing/2014/main" id="{515F0878-469D-48F4-996C-1C12703257B9}"/>
              </a:ext>
            </a:extLst>
          </p:cNvPr>
          <p:cNvPicPr>
            <a:picLocks noChangeAspect="1"/>
          </p:cNvPicPr>
          <p:nvPr/>
        </p:nvPicPr>
        <p:blipFill>
          <a:blip r:embed="rId3"/>
          <a:stretch>
            <a:fillRect/>
          </a:stretch>
        </p:blipFill>
        <p:spPr>
          <a:xfrm>
            <a:off x="579438" y="1452150"/>
            <a:ext cx="731520" cy="731520"/>
          </a:xfrm>
          <a:prstGeom prst="rect">
            <a:avLst/>
          </a:prstGeom>
        </p:spPr>
      </p:pic>
      <p:sp>
        <p:nvSpPr>
          <p:cNvPr id="3" name="TextBox 2">
            <a:extLst>
              <a:ext uri="{FF2B5EF4-FFF2-40B4-BE49-F238E27FC236}">
                <a16:creationId xmlns:a16="http://schemas.microsoft.com/office/drawing/2014/main" id="{7721F74D-8445-45C4-9C00-46BFF2081477}"/>
              </a:ext>
            </a:extLst>
          </p:cNvPr>
          <p:cNvSpPr txBox="1"/>
          <p:nvPr/>
        </p:nvSpPr>
        <p:spPr>
          <a:xfrm>
            <a:off x="1638300" y="1242507"/>
            <a:ext cx="10218737" cy="913011"/>
          </a:xfrm>
          <a:prstGeom prst="rect">
            <a:avLst/>
          </a:prstGeom>
          <a:noFill/>
        </p:spPr>
        <p:txBody>
          <a:bodyPr wrap="square" lIns="0" tIns="0" rIns="0" bIns="0" rtlCol="0" anchor="ctr">
            <a:noAutofit/>
          </a:bodyPr>
          <a:lstStyle/>
          <a:p>
            <a:pPr>
              <a:spcBef>
                <a:spcPts val="600"/>
              </a:spcBef>
            </a:pPr>
            <a:r>
              <a:rPr lang="en-US" dirty="0"/>
              <a:t>The goal of Azure AD registered devices (also known as Workplace joined devices) is to provide an organization's users with support for Bring Your Own Device (BYOD) and mobile device scenarios</a:t>
            </a:r>
          </a:p>
        </p:txBody>
      </p:sp>
      <p:cxnSp>
        <p:nvCxnSpPr>
          <p:cNvPr id="19" name="Straight Connector 18">
            <a:extLst>
              <a:ext uri="{FF2B5EF4-FFF2-40B4-BE49-F238E27FC236}">
                <a16:creationId xmlns:a16="http://schemas.microsoft.com/office/drawing/2014/main" id="{CA2773FB-BDD8-4025-9483-521BFAF58284}"/>
              </a:ext>
              <a:ext uri="{C183D7F6-B498-43B3-948B-1728B52AA6E4}">
                <adec:decorative xmlns:adec="http://schemas.microsoft.com/office/drawing/2017/decorative" val="1"/>
              </a:ext>
            </a:extLst>
          </p:cNvPr>
          <p:cNvCxnSpPr>
            <a:cxnSpLocks/>
          </p:cNvCxnSpPr>
          <p:nvPr/>
        </p:nvCxnSpPr>
        <p:spPr>
          <a:xfrm>
            <a:off x="1620786" y="2155519"/>
            <a:ext cx="1021873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2" name="Picture 11" descr="Icon of a document">
            <a:extLst>
              <a:ext uri="{FF2B5EF4-FFF2-40B4-BE49-F238E27FC236}">
                <a16:creationId xmlns:a16="http://schemas.microsoft.com/office/drawing/2014/main" id="{5A8FF607-F10D-4A84-811C-5BBA80CEA2FE}"/>
              </a:ext>
            </a:extLst>
          </p:cNvPr>
          <p:cNvPicPr>
            <a:picLocks noChangeAspect="1"/>
          </p:cNvPicPr>
          <p:nvPr/>
        </p:nvPicPr>
        <p:blipFill>
          <a:blip r:embed="rId4"/>
          <a:stretch>
            <a:fillRect/>
          </a:stretch>
        </p:blipFill>
        <p:spPr>
          <a:xfrm>
            <a:off x="579438" y="4473552"/>
            <a:ext cx="731520" cy="731520"/>
          </a:xfrm>
          <a:prstGeom prst="rect">
            <a:avLst/>
          </a:prstGeom>
        </p:spPr>
      </p:pic>
      <p:sp>
        <p:nvSpPr>
          <p:cNvPr id="5" name="TextBox 4">
            <a:extLst>
              <a:ext uri="{FF2B5EF4-FFF2-40B4-BE49-F238E27FC236}">
                <a16:creationId xmlns:a16="http://schemas.microsoft.com/office/drawing/2014/main" id="{ECCE50B6-6219-40B0-8328-CE386CE5A6EE}"/>
              </a:ext>
            </a:extLst>
          </p:cNvPr>
          <p:cNvSpPr txBox="1"/>
          <p:nvPr/>
        </p:nvSpPr>
        <p:spPr>
          <a:xfrm>
            <a:off x="1607180" y="4216024"/>
            <a:ext cx="10218737" cy="1897983"/>
          </a:xfrm>
          <a:prstGeom prst="rect">
            <a:avLst/>
          </a:prstGeom>
          <a:noFill/>
        </p:spPr>
        <p:txBody>
          <a:bodyPr wrap="square" lIns="0" tIns="0" rIns="0" bIns="0" rtlCol="0" anchor="ctr">
            <a:noAutofit/>
          </a:bodyPr>
          <a:lstStyle/>
          <a:p>
            <a:pPr>
              <a:spcAft>
                <a:spcPts val="600"/>
              </a:spcAft>
            </a:pPr>
            <a:r>
              <a:rPr lang="en-US" dirty="0">
                <a:latin typeface="+mj-lt"/>
              </a:rPr>
              <a:t>Administrators can secure and further control these Azure AD registered devices using Mobile Device Management (MDM) tools like Microsoft Intune</a:t>
            </a:r>
          </a:p>
          <a:p>
            <a:pPr>
              <a:spcAft>
                <a:spcPts val="600"/>
              </a:spcAft>
            </a:pPr>
            <a:r>
              <a:rPr lang="en-US" dirty="0"/>
              <a:t>MDM provides a means to enforce organization-required configurations, such as:</a:t>
            </a:r>
          </a:p>
          <a:p>
            <a:pPr marL="234950" indent="-234950" algn="l">
              <a:buFont typeface="Arial" panose="020B0604020202020204" pitchFamily="34" charset="0"/>
              <a:buChar char="•"/>
            </a:pPr>
            <a:r>
              <a:rPr lang="en-US" sz="1600" b="0" i="0" dirty="0">
                <a:solidFill>
                  <a:srgbClr val="000000"/>
                </a:solidFill>
                <a:effectLst/>
              </a:rPr>
              <a:t>Requiring storage to be encrypted</a:t>
            </a:r>
          </a:p>
          <a:p>
            <a:pPr marL="234950" indent="-234950" algn="l">
              <a:buFont typeface="Arial" panose="020B0604020202020204" pitchFamily="34" charset="0"/>
              <a:buChar char="•"/>
            </a:pPr>
            <a:r>
              <a:rPr lang="en-US" sz="1600" b="0" i="0" dirty="0">
                <a:solidFill>
                  <a:srgbClr val="000000"/>
                </a:solidFill>
                <a:effectLst/>
              </a:rPr>
              <a:t>Password complexity</a:t>
            </a:r>
          </a:p>
          <a:p>
            <a:pPr marL="234950" indent="-234950" algn="l">
              <a:buFont typeface="Arial" panose="020B0604020202020204" pitchFamily="34" charset="0"/>
              <a:buChar char="•"/>
            </a:pPr>
            <a:r>
              <a:rPr lang="en-US" sz="1600" b="0" i="0" dirty="0">
                <a:solidFill>
                  <a:srgbClr val="000000"/>
                </a:solidFill>
                <a:effectLst/>
              </a:rPr>
              <a:t>Security software kept updated</a:t>
            </a:r>
          </a:p>
        </p:txBody>
      </p:sp>
      <p:cxnSp>
        <p:nvCxnSpPr>
          <p:cNvPr id="18" name="Straight Connector 17">
            <a:extLst>
              <a:ext uri="{FF2B5EF4-FFF2-40B4-BE49-F238E27FC236}">
                <a16:creationId xmlns:a16="http://schemas.microsoft.com/office/drawing/2014/main" id="{990F57B5-D677-4C63-955B-29DE3D98E6D3}"/>
              </a:ext>
              <a:ext uri="{C183D7F6-B498-43B3-948B-1728B52AA6E4}">
                <adec:decorative xmlns:adec="http://schemas.microsoft.com/office/drawing/2017/decorative" val="1"/>
              </a:ext>
            </a:extLst>
          </p:cNvPr>
          <p:cNvCxnSpPr>
            <a:cxnSpLocks/>
          </p:cNvCxnSpPr>
          <p:nvPr/>
        </p:nvCxnSpPr>
        <p:spPr>
          <a:xfrm>
            <a:off x="1638300" y="6161134"/>
            <a:ext cx="1021873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4" name="Picture 13" descr="Icon of cellphone">
            <a:extLst>
              <a:ext uri="{FF2B5EF4-FFF2-40B4-BE49-F238E27FC236}">
                <a16:creationId xmlns:a16="http://schemas.microsoft.com/office/drawing/2014/main" id="{B3EFBA97-D4C8-40A4-B80C-60C422E31593}"/>
              </a:ext>
            </a:extLst>
          </p:cNvPr>
          <p:cNvPicPr>
            <a:picLocks noChangeAspect="1"/>
          </p:cNvPicPr>
          <p:nvPr/>
        </p:nvPicPr>
        <p:blipFill>
          <a:blip r:embed="rId5"/>
          <a:stretch>
            <a:fillRect/>
          </a:stretch>
        </p:blipFill>
        <p:spPr>
          <a:xfrm>
            <a:off x="579438" y="6160666"/>
            <a:ext cx="731520" cy="731520"/>
          </a:xfrm>
          <a:prstGeom prst="rect">
            <a:avLst/>
          </a:prstGeom>
        </p:spPr>
      </p:pic>
      <p:sp>
        <p:nvSpPr>
          <p:cNvPr id="6" name="TextBox 5">
            <a:extLst>
              <a:ext uri="{FF2B5EF4-FFF2-40B4-BE49-F238E27FC236}">
                <a16:creationId xmlns:a16="http://schemas.microsoft.com/office/drawing/2014/main" id="{C61D4C0D-691B-4E15-8C69-0F6D75132D4C}"/>
              </a:ext>
            </a:extLst>
          </p:cNvPr>
          <p:cNvSpPr txBox="1"/>
          <p:nvPr/>
        </p:nvSpPr>
        <p:spPr>
          <a:xfrm>
            <a:off x="1638300" y="6208260"/>
            <a:ext cx="10218737" cy="640080"/>
          </a:xfrm>
          <a:prstGeom prst="rect">
            <a:avLst/>
          </a:prstGeom>
          <a:noFill/>
        </p:spPr>
        <p:txBody>
          <a:bodyPr wrap="square" lIns="0" tIns="0" rIns="0" bIns="0" rtlCol="0" anchor="ctr">
            <a:noAutofit/>
          </a:bodyPr>
          <a:lstStyle/>
          <a:p>
            <a:r>
              <a:rPr lang="en-US" dirty="0"/>
              <a:t>Azure AD registration can be accomplished when accessing a work application for the first time or manually using the Windows 10 or 11 Settings menu.</a:t>
            </a:r>
          </a:p>
        </p:txBody>
      </p:sp>
      <p:cxnSp>
        <p:nvCxnSpPr>
          <p:cNvPr id="8" name="Straight Connector 7">
            <a:extLst>
              <a:ext uri="{FF2B5EF4-FFF2-40B4-BE49-F238E27FC236}">
                <a16:creationId xmlns:a16="http://schemas.microsoft.com/office/drawing/2014/main" id="{533ED9A5-3608-E8CE-3630-35D54B0313D8}"/>
              </a:ext>
              <a:ext uri="{C183D7F6-B498-43B3-948B-1728B52AA6E4}">
                <adec:decorative xmlns:adec="http://schemas.microsoft.com/office/drawing/2017/decorative" val="1"/>
              </a:ext>
            </a:extLst>
          </p:cNvPr>
          <p:cNvCxnSpPr>
            <a:cxnSpLocks/>
          </p:cNvCxnSpPr>
          <p:nvPr/>
        </p:nvCxnSpPr>
        <p:spPr>
          <a:xfrm>
            <a:off x="1474447" y="4100627"/>
            <a:ext cx="1029504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0" name="Picture 9" descr="Icon of bulb with check mark">
            <a:extLst>
              <a:ext uri="{FF2B5EF4-FFF2-40B4-BE49-F238E27FC236}">
                <a16:creationId xmlns:a16="http://schemas.microsoft.com/office/drawing/2014/main" id="{8051CC53-B2EC-3949-F3B7-A89B383C8657}"/>
              </a:ext>
            </a:extLst>
          </p:cNvPr>
          <p:cNvPicPr>
            <a:picLocks noChangeAspect="1"/>
          </p:cNvPicPr>
          <p:nvPr/>
        </p:nvPicPr>
        <p:blipFill>
          <a:blip r:embed="rId6"/>
          <a:stretch>
            <a:fillRect/>
          </a:stretch>
        </p:blipFill>
        <p:spPr>
          <a:xfrm>
            <a:off x="579438" y="2816894"/>
            <a:ext cx="731520" cy="731520"/>
          </a:xfrm>
          <a:prstGeom prst="rect">
            <a:avLst/>
          </a:prstGeom>
        </p:spPr>
      </p:pic>
      <p:sp>
        <p:nvSpPr>
          <p:cNvPr id="13" name="TextBox 12">
            <a:extLst>
              <a:ext uri="{FF2B5EF4-FFF2-40B4-BE49-F238E27FC236}">
                <a16:creationId xmlns:a16="http://schemas.microsoft.com/office/drawing/2014/main" id="{820474B2-61C5-AA21-EC8F-7845E0A19C79}"/>
              </a:ext>
            </a:extLst>
          </p:cNvPr>
          <p:cNvSpPr txBox="1"/>
          <p:nvPr/>
        </p:nvSpPr>
        <p:spPr>
          <a:xfrm>
            <a:off x="1616383" y="2354202"/>
            <a:ext cx="10242313" cy="1538883"/>
          </a:xfrm>
          <a:prstGeom prst="rect">
            <a:avLst/>
          </a:prstGeom>
          <a:noFill/>
        </p:spPr>
        <p:txBody>
          <a:bodyPr wrap="square" lIns="0" tIns="0" rIns="0" bIns="0" rtlCol="0">
            <a:spAutoFit/>
          </a:bodyPr>
          <a:lstStyle/>
          <a:p>
            <a:pPr>
              <a:spcAft>
                <a:spcPts val="600"/>
              </a:spcAft>
            </a:pPr>
            <a:r>
              <a:rPr lang="en-US" dirty="0">
                <a:latin typeface="+mj-lt"/>
              </a:rPr>
              <a:t>Azure AD registered devices are signed in to using a local account, such as a Microsoft account on an Android phone</a:t>
            </a:r>
          </a:p>
          <a:p>
            <a:pPr>
              <a:spcAft>
                <a:spcPts val="600"/>
              </a:spcAft>
            </a:pPr>
            <a:r>
              <a:rPr lang="en-US" dirty="0"/>
              <a:t>These devices have an Azure AD account for access to organizational resources</a:t>
            </a:r>
          </a:p>
          <a:p>
            <a:pPr>
              <a:spcAft>
                <a:spcPts val="600"/>
              </a:spcAft>
            </a:pPr>
            <a:r>
              <a:rPr lang="en-US" dirty="0"/>
              <a:t>Access to resources in the organization can be limited based on that Azure AD account and Conditional Access policies applied to the device identity.</a:t>
            </a:r>
          </a:p>
        </p:txBody>
      </p:sp>
    </p:spTree>
    <p:extLst>
      <p:ext uri="{BB962C8B-B14F-4D97-AF65-F5344CB8AC3E}">
        <p14:creationId xmlns:p14="http://schemas.microsoft.com/office/powerpoint/2010/main" val="3221091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FA21EFC-DB33-418F-AE83-3BB88C6B2CB6}"/>
              </a:ext>
            </a:extLst>
          </p:cNvPr>
          <p:cNvSpPr>
            <a:spLocks noGrp="1"/>
          </p:cNvSpPr>
          <p:nvPr>
            <p:ph type="title"/>
          </p:nvPr>
        </p:nvSpPr>
        <p:spPr/>
        <p:txBody>
          <a:bodyPr/>
          <a:lstStyle/>
          <a:p>
            <a:r>
              <a:rPr lang="en-US" dirty="0"/>
              <a:t>Explore Azure AD joined devices</a:t>
            </a:r>
          </a:p>
        </p:txBody>
      </p:sp>
      <p:sp>
        <p:nvSpPr>
          <p:cNvPr id="4" name="TextBox 3">
            <a:extLst>
              <a:ext uri="{FF2B5EF4-FFF2-40B4-BE49-F238E27FC236}">
                <a16:creationId xmlns:a16="http://schemas.microsoft.com/office/drawing/2014/main" id="{61285D27-34F5-4525-97CA-F51725372022}"/>
              </a:ext>
              <a:ext uri="{C183D7F6-B498-43B3-948B-1728B52AA6E4}">
                <adec:decorative xmlns:adec="http://schemas.microsoft.com/office/drawing/2017/decorative" val="0"/>
              </a:ext>
            </a:extLst>
          </p:cNvPr>
          <p:cNvSpPr txBox="1"/>
          <p:nvPr/>
        </p:nvSpPr>
        <p:spPr>
          <a:xfrm>
            <a:off x="593709" y="1436687"/>
            <a:ext cx="5214635" cy="5410162"/>
          </a:xfrm>
          <a:prstGeom prst="rect">
            <a:avLst/>
          </a:prstGeom>
          <a:solidFill>
            <a:schemeClr val="bg1">
              <a:lumMod val="95000"/>
            </a:schemeClr>
          </a:solidFill>
          <a:ln w="19050">
            <a:solidFill>
              <a:schemeClr val="bg1">
                <a:lumMod val="95000"/>
              </a:schemeClr>
            </a:solidFill>
          </a:ln>
        </p:spPr>
        <p:txBody>
          <a:bodyPr wrap="square" lIns="137160" tIns="91440" rIns="137160" bIns="91440" rtlCol="0" anchor="t">
            <a:noAutofit/>
          </a:bodyPr>
          <a:lstStyle/>
          <a:p>
            <a:pPr>
              <a:spcBef>
                <a:spcPts val="600"/>
              </a:spcBef>
              <a:spcAft>
                <a:spcPts val="600"/>
              </a:spcAft>
            </a:pPr>
            <a:r>
              <a:rPr lang="en-US" sz="1600" dirty="0"/>
              <a:t>Users can sign-in to Azure AD joined devices using an organizational Azure AD account</a:t>
            </a:r>
          </a:p>
          <a:p>
            <a:pPr>
              <a:spcBef>
                <a:spcPts val="600"/>
              </a:spcBef>
              <a:spcAft>
                <a:spcPts val="600"/>
              </a:spcAft>
            </a:pPr>
            <a:r>
              <a:rPr lang="en-US" sz="1600" dirty="0"/>
              <a:t>Administrators can secure and further control Azure AD joined devices using either:</a:t>
            </a:r>
          </a:p>
          <a:p>
            <a:pPr marL="285750" indent="-285750">
              <a:spcBef>
                <a:spcPts val="600"/>
              </a:spcBef>
              <a:spcAft>
                <a:spcPts val="600"/>
              </a:spcAft>
              <a:buFont typeface="Arial" panose="020B0604020202020204" pitchFamily="34" charset="0"/>
              <a:buChar char="•"/>
            </a:pPr>
            <a:r>
              <a:rPr lang="en-US" sz="1600" dirty="0"/>
              <a:t>Mobile Device Management (MDM) tools like Microsoft Intune.</a:t>
            </a:r>
          </a:p>
          <a:p>
            <a:pPr marL="285750" indent="-285750">
              <a:spcBef>
                <a:spcPts val="600"/>
              </a:spcBef>
              <a:spcAft>
                <a:spcPts val="600"/>
              </a:spcAft>
              <a:buFont typeface="Arial" panose="020B0604020202020204" pitchFamily="34" charset="0"/>
              <a:buChar char="•"/>
            </a:pPr>
            <a:r>
              <a:rPr lang="en-US" sz="1600" dirty="0"/>
              <a:t>Co-management scenarios using Microsoft Endpoint Configuration Manager.</a:t>
            </a:r>
          </a:p>
          <a:p>
            <a:pPr>
              <a:spcBef>
                <a:spcPts val="600"/>
              </a:spcBef>
              <a:spcAft>
                <a:spcPts val="600"/>
              </a:spcAft>
            </a:pPr>
            <a:r>
              <a:rPr lang="en-US" sz="1600" dirty="0"/>
              <a:t>Azure AD join can be accomplished using self-service options like the Out of Box Experience (OOBE), bulk enrollment, or Windows Autopilot</a:t>
            </a:r>
          </a:p>
          <a:p>
            <a:pPr>
              <a:spcBef>
                <a:spcPts val="600"/>
              </a:spcBef>
              <a:spcAft>
                <a:spcPts val="600"/>
              </a:spcAft>
            </a:pPr>
            <a:r>
              <a:rPr lang="en-US" sz="1600" dirty="0"/>
              <a:t>Azure AD joined devices can still maintain single sign-on access to on-premises resources when they're on the organization's network</a:t>
            </a:r>
          </a:p>
          <a:p>
            <a:pPr>
              <a:spcBef>
                <a:spcPts val="600"/>
              </a:spcBef>
              <a:spcAft>
                <a:spcPts val="600"/>
              </a:spcAft>
            </a:pPr>
            <a:r>
              <a:rPr lang="en-US" sz="1600" dirty="0"/>
              <a:t>Devices that are Azure AD joined can still authenticate to on-premises servers such file servers, print servers, and other application servers</a:t>
            </a:r>
          </a:p>
        </p:txBody>
      </p:sp>
      <p:grpSp>
        <p:nvGrpSpPr>
          <p:cNvPr id="2" name="Group 1">
            <a:extLst>
              <a:ext uri="{FF2B5EF4-FFF2-40B4-BE49-F238E27FC236}">
                <a16:creationId xmlns:a16="http://schemas.microsoft.com/office/drawing/2014/main" id="{F6E1FCC2-B1CF-FF8D-4682-FFB5F1EDDCA1}"/>
              </a:ext>
            </a:extLst>
          </p:cNvPr>
          <p:cNvGrpSpPr/>
          <p:nvPr/>
        </p:nvGrpSpPr>
        <p:grpSpPr>
          <a:xfrm>
            <a:off x="5987440" y="1436688"/>
            <a:ext cx="6189691" cy="5332102"/>
            <a:chOff x="5987441" y="1436688"/>
            <a:chExt cx="5852082" cy="5142532"/>
          </a:xfrm>
        </p:grpSpPr>
        <p:sp>
          <p:nvSpPr>
            <p:cNvPr id="6" name="Rectangle 5">
              <a:extLst>
                <a:ext uri="{FF2B5EF4-FFF2-40B4-BE49-F238E27FC236}">
                  <a16:creationId xmlns:a16="http://schemas.microsoft.com/office/drawing/2014/main" id="{E0D6954D-778A-4236-8E23-908A5F16B3A2}"/>
                </a:ext>
                <a:ext uri="{C183D7F6-B498-43B3-948B-1728B52AA6E4}">
                  <adec:decorative xmlns:adec="http://schemas.microsoft.com/office/drawing/2017/decorative" val="1"/>
                </a:ext>
              </a:extLst>
            </p:cNvPr>
            <p:cNvSpPr/>
            <p:nvPr/>
          </p:nvSpPr>
          <p:spPr bwMode="auto">
            <a:xfrm>
              <a:off x="5987441" y="1436688"/>
              <a:ext cx="5852082" cy="5142532"/>
            </a:xfrm>
            <a:prstGeom prst="rect">
              <a:avLst/>
            </a:prstGeom>
            <a:ln w="190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lvl="0" algn="ctr" fontAlgn="base"/>
              <a:endParaRPr lang="en-US" sz="2200">
                <a:latin typeface="+mj-lt"/>
              </a:endParaRPr>
            </a:p>
          </p:txBody>
        </p:sp>
        <p:pic>
          <p:nvPicPr>
            <p:cNvPr id="1026" name="Picture 2" descr="Diagram showing Azure A D joined company-owned laptops and Azure A D interacting with A D D S.">
              <a:extLst>
                <a:ext uri="{FF2B5EF4-FFF2-40B4-BE49-F238E27FC236}">
                  <a16:creationId xmlns:a16="http://schemas.microsoft.com/office/drawing/2014/main" id="{68CE0F60-4098-6BFF-BFFF-A5353A953A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8262" y="1558339"/>
              <a:ext cx="5553331" cy="475492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49589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FA21EFC-DB33-418F-AE83-3BB88C6B2CB6}"/>
              </a:ext>
            </a:extLst>
          </p:cNvPr>
          <p:cNvSpPr>
            <a:spLocks noGrp="1"/>
          </p:cNvSpPr>
          <p:nvPr>
            <p:ph type="title"/>
          </p:nvPr>
        </p:nvSpPr>
        <p:spPr/>
        <p:txBody>
          <a:bodyPr/>
          <a:lstStyle/>
          <a:p>
            <a:r>
              <a:rPr lang="en-US" dirty="0"/>
              <a:t>Explore hybrid Azure AD joined devices</a:t>
            </a:r>
          </a:p>
        </p:txBody>
      </p:sp>
      <p:sp>
        <p:nvSpPr>
          <p:cNvPr id="4" name="TextBox 3">
            <a:extLst>
              <a:ext uri="{FF2B5EF4-FFF2-40B4-BE49-F238E27FC236}">
                <a16:creationId xmlns:a16="http://schemas.microsoft.com/office/drawing/2014/main" id="{61285D27-34F5-4525-97CA-F51725372022}"/>
              </a:ext>
              <a:ext uri="{C183D7F6-B498-43B3-948B-1728B52AA6E4}">
                <adec:decorative xmlns:adec="http://schemas.microsoft.com/office/drawing/2017/decorative" val="0"/>
              </a:ext>
            </a:extLst>
          </p:cNvPr>
          <p:cNvSpPr txBox="1"/>
          <p:nvPr/>
        </p:nvSpPr>
        <p:spPr>
          <a:xfrm>
            <a:off x="390293" y="1436687"/>
            <a:ext cx="5418051" cy="5209438"/>
          </a:xfrm>
          <a:prstGeom prst="rect">
            <a:avLst/>
          </a:prstGeom>
          <a:solidFill>
            <a:schemeClr val="bg1">
              <a:lumMod val="95000"/>
            </a:schemeClr>
          </a:solidFill>
          <a:ln w="19050">
            <a:solidFill>
              <a:schemeClr val="bg1">
                <a:lumMod val="95000"/>
              </a:schemeClr>
            </a:solidFill>
          </a:ln>
        </p:spPr>
        <p:txBody>
          <a:bodyPr wrap="square" lIns="137160" tIns="91440" rIns="137160" bIns="91440" rtlCol="0" anchor="t">
            <a:noAutofit/>
          </a:bodyPr>
          <a:lstStyle/>
          <a:p>
            <a:pPr>
              <a:spcBef>
                <a:spcPts val="600"/>
              </a:spcBef>
              <a:spcAft>
                <a:spcPts val="600"/>
              </a:spcAft>
            </a:pPr>
            <a:r>
              <a:rPr lang="en-US" dirty="0"/>
              <a:t>Organizations with existing Active Directory implementations can benefit from some of the functionality provided in Azure Active Directory (Azure AD) by implementing hybrid Azure AD joined devices</a:t>
            </a:r>
          </a:p>
          <a:p>
            <a:pPr>
              <a:spcBef>
                <a:spcPts val="600"/>
              </a:spcBef>
              <a:spcAft>
                <a:spcPts val="600"/>
              </a:spcAft>
            </a:pPr>
            <a:r>
              <a:rPr lang="en-US" dirty="0"/>
              <a:t>These devices are joined to an organization's on-premises Active Directory and registered with Azure Active Directory</a:t>
            </a:r>
          </a:p>
          <a:p>
            <a:pPr>
              <a:spcBef>
                <a:spcPts val="600"/>
              </a:spcBef>
              <a:spcAft>
                <a:spcPts val="600"/>
              </a:spcAft>
            </a:pPr>
            <a:r>
              <a:rPr lang="en-US" dirty="0"/>
              <a:t>Hybrid Azure AD joined devices require periodic network line of sight to an organization's on-premises domain controllers</a:t>
            </a:r>
          </a:p>
          <a:p>
            <a:pPr>
              <a:spcBef>
                <a:spcPts val="600"/>
              </a:spcBef>
              <a:spcAft>
                <a:spcPts val="600"/>
              </a:spcAft>
            </a:pPr>
            <a:r>
              <a:rPr lang="en-US" dirty="0"/>
              <a:t>Without this connection, devices become unusable</a:t>
            </a:r>
          </a:p>
          <a:p>
            <a:pPr>
              <a:spcBef>
                <a:spcPts val="600"/>
              </a:spcBef>
              <a:spcAft>
                <a:spcPts val="600"/>
              </a:spcAft>
            </a:pPr>
            <a:r>
              <a:rPr lang="en-US" dirty="0"/>
              <a:t>Bringing devices to Azure AD maximizes user productivity through single sign-on (SSO) across an organization's cloud and on-premises resources</a:t>
            </a:r>
          </a:p>
        </p:txBody>
      </p:sp>
      <p:grpSp>
        <p:nvGrpSpPr>
          <p:cNvPr id="2" name="Group 1">
            <a:extLst>
              <a:ext uri="{FF2B5EF4-FFF2-40B4-BE49-F238E27FC236}">
                <a16:creationId xmlns:a16="http://schemas.microsoft.com/office/drawing/2014/main" id="{00B8C232-F391-0C84-12E1-DF56E4289F74}"/>
              </a:ext>
            </a:extLst>
          </p:cNvPr>
          <p:cNvGrpSpPr/>
          <p:nvPr/>
        </p:nvGrpSpPr>
        <p:grpSpPr>
          <a:xfrm>
            <a:off x="5987441" y="1436687"/>
            <a:ext cx="6368110" cy="5209439"/>
            <a:chOff x="5987441" y="1436688"/>
            <a:chExt cx="5863248" cy="4801274"/>
          </a:xfrm>
        </p:grpSpPr>
        <p:sp>
          <p:nvSpPr>
            <p:cNvPr id="6" name="Rectangle 5">
              <a:extLst>
                <a:ext uri="{FF2B5EF4-FFF2-40B4-BE49-F238E27FC236}">
                  <a16:creationId xmlns:a16="http://schemas.microsoft.com/office/drawing/2014/main" id="{E0D6954D-778A-4236-8E23-908A5F16B3A2}"/>
                </a:ext>
                <a:ext uri="{C183D7F6-B498-43B3-948B-1728B52AA6E4}">
                  <adec:decorative xmlns:adec="http://schemas.microsoft.com/office/drawing/2017/decorative" val="1"/>
                </a:ext>
              </a:extLst>
            </p:cNvPr>
            <p:cNvSpPr/>
            <p:nvPr/>
          </p:nvSpPr>
          <p:spPr bwMode="auto">
            <a:xfrm>
              <a:off x="5987441" y="1436688"/>
              <a:ext cx="5863248" cy="4801274"/>
            </a:xfrm>
            <a:prstGeom prst="rect">
              <a:avLst/>
            </a:prstGeom>
            <a:ln w="190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lvl="0" algn="ctr" fontAlgn="base"/>
              <a:endParaRPr lang="en-US" sz="2200">
                <a:latin typeface="+mj-lt"/>
              </a:endParaRPr>
            </a:p>
          </p:txBody>
        </p:sp>
        <p:pic>
          <p:nvPicPr>
            <p:cNvPr id="2050" name="Picture 2" descr="Diagram showing hybrid Azure A D joined company-owned laptops and Azure A D interacting with A D D S.">
              <a:extLst>
                <a:ext uri="{FF2B5EF4-FFF2-40B4-BE49-F238E27FC236}">
                  <a16:creationId xmlns:a16="http://schemas.microsoft.com/office/drawing/2014/main" id="{26FE7332-A383-353C-1C31-42C7AC2408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9910" y="1495951"/>
              <a:ext cx="5650942" cy="470443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42961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Explore Mobile Device Management</a:t>
            </a:r>
          </a:p>
        </p:txBody>
      </p:sp>
      <p:pic>
        <p:nvPicPr>
          <p:cNvPr id="3" name="Picture 2" descr="Icon of two squares and two lines extended besides each square">
            <a:extLst>
              <a:ext uri="{FF2B5EF4-FFF2-40B4-BE49-F238E27FC236}">
                <a16:creationId xmlns:a16="http://schemas.microsoft.com/office/drawing/2014/main" id="{79891E6E-24ED-4FC4-AC9C-94EDDDC6BFF3}"/>
              </a:ext>
            </a:extLst>
          </p:cNvPr>
          <p:cNvPicPr>
            <a:picLocks noChangeAspect="1"/>
          </p:cNvPicPr>
          <p:nvPr/>
        </p:nvPicPr>
        <p:blipFill>
          <a:blip r:embed="rId3"/>
          <a:stretch>
            <a:fillRect/>
          </a:stretch>
        </p:blipFill>
        <p:spPr>
          <a:xfrm>
            <a:off x="10418905" y="3015889"/>
            <a:ext cx="962746" cy="962746"/>
          </a:xfrm>
          <a:prstGeom prst="rect">
            <a:avLst/>
          </a:prstGeom>
        </p:spPr>
      </p:pic>
    </p:spTree>
    <p:extLst>
      <p:ext uri="{BB962C8B-B14F-4D97-AF65-F5344CB8AC3E}">
        <p14:creationId xmlns:p14="http://schemas.microsoft.com/office/powerpoint/2010/main" val="216401688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09954AD-6D53-44C3-BAAF-956C730C2F15}"/>
              </a:ext>
            </a:extLst>
          </p:cNvPr>
          <p:cNvSpPr>
            <a:spLocks noGrp="1"/>
          </p:cNvSpPr>
          <p:nvPr>
            <p:ph type="title"/>
          </p:nvPr>
        </p:nvSpPr>
        <p:spPr/>
        <p:txBody>
          <a:bodyPr/>
          <a:lstStyle/>
          <a:p>
            <a:r>
              <a:rPr lang="en-US" dirty="0"/>
              <a:t>Examine device enrollment in Intune</a:t>
            </a:r>
          </a:p>
        </p:txBody>
      </p:sp>
      <p:sp>
        <p:nvSpPr>
          <p:cNvPr id="22" name="TextBox 21">
            <a:extLst>
              <a:ext uri="{FF2B5EF4-FFF2-40B4-BE49-F238E27FC236}">
                <a16:creationId xmlns:a16="http://schemas.microsoft.com/office/drawing/2014/main" id="{C8F4199E-231C-425E-943E-EB48F15714AC}"/>
              </a:ext>
            </a:extLst>
          </p:cNvPr>
          <p:cNvSpPr txBox="1"/>
          <p:nvPr/>
        </p:nvSpPr>
        <p:spPr>
          <a:xfrm>
            <a:off x="1721796" y="3063381"/>
            <a:ext cx="10047692" cy="771402"/>
          </a:xfrm>
          <a:prstGeom prst="rect">
            <a:avLst/>
          </a:prstGeom>
          <a:noFill/>
        </p:spPr>
        <p:txBody>
          <a:bodyPr wrap="square" lIns="0" tIns="0" rIns="0" bIns="0" rtlCol="0" anchor="ctr">
            <a:noAutofit/>
          </a:bodyPr>
          <a:lstStyle/>
          <a:p>
            <a:pPr>
              <a:spcAft>
                <a:spcPts val="600"/>
              </a:spcAft>
            </a:pPr>
            <a:r>
              <a:rPr lang="en-US" b="0" i="0" dirty="0">
                <a:solidFill>
                  <a:srgbClr val="000000"/>
                </a:solidFill>
                <a:effectLst/>
                <a:latin typeface="+mj-lt"/>
              </a:rPr>
              <a:t>Intune deploys and enforces policies through a management profile</a:t>
            </a:r>
          </a:p>
          <a:p>
            <a:pPr>
              <a:spcAft>
                <a:spcPts val="600"/>
              </a:spcAft>
            </a:pPr>
            <a:r>
              <a:rPr lang="en-US" sz="1600" b="0" i="0" dirty="0">
                <a:solidFill>
                  <a:srgbClr val="000000"/>
                </a:solidFill>
                <a:effectLst/>
              </a:rPr>
              <a:t>The profile is installed on a device during enrollment</a:t>
            </a:r>
            <a:endParaRPr lang="en-US" sz="1600" dirty="0"/>
          </a:p>
        </p:txBody>
      </p:sp>
      <p:cxnSp>
        <p:nvCxnSpPr>
          <p:cNvPr id="23" name="Straight Connector 22">
            <a:extLst>
              <a:ext uri="{FF2B5EF4-FFF2-40B4-BE49-F238E27FC236}">
                <a16:creationId xmlns:a16="http://schemas.microsoft.com/office/drawing/2014/main" id="{57DAB12F-E684-499A-8889-1A0D5BBEEBAD}"/>
              </a:ext>
              <a:ext uri="{C183D7F6-B498-43B3-948B-1728B52AA6E4}">
                <adec:decorative xmlns:adec="http://schemas.microsoft.com/office/drawing/2017/decorative" val="1"/>
              </a:ext>
            </a:extLst>
          </p:cNvPr>
          <p:cNvCxnSpPr>
            <a:cxnSpLocks/>
          </p:cNvCxnSpPr>
          <p:nvPr/>
        </p:nvCxnSpPr>
        <p:spPr>
          <a:xfrm>
            <a:off x="1722096" y="3878353"/>
            <a:ext cx="10099419"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D19A881-01EA-463E-B8B6-ED84BAB47D00}"/>
              </a:ext>
            </a:extLst>
          </p:cNvPr>
          <p:cNvSpPr txBox="1"/>
          <p:nvPr/>
        </p:nvSpPr>
        <p:spPr>
          <a:xfrm>
            <a:off x="1718082" y="4879351"/>
            <a:ext cx="10047692" cy="859536"/>
          </a:xfrm>
          <a:prstGeom prst="rect">
            <a:avLst/>
          </a:prstGeom>
          <a:noFill/>
        </p:spPr>
        <p:txBody>
          <a:bodyPr wrap="square" lIns="0" tIns="0" rIns="0" bIns="0" rtlCol="0" anchor="ctr">
            <a:noAutofit/>
          </a:bodyPr>
          <a:lstStyle/>
          <a:p>
            <a:pPr>
              <a:spcAft>
                <a:spcPts val="600"/>
              </a:spcAft>
            </a:pPr>
            <a:r>
              <a:rPr lang="en-US" dirty="0">
                <a:latin typeface="+mj-lt"/>
              </a:rPr>
              <a:t>Microsoft Intune enables mobile device management for:</a:t>
            </a:r>
          </a:p>
          <a:p>
            <a:pPr marL="342900" indent="-342900">
              <a:spcAft>
                <a:spcPts val="600"/>
              </a:spcAft>
              <a:buFont typeface="Arial" panose="020B0604020202020204" pitchFamily="34" charset="0"/>
              <a:buChar char="•"/>
            </a:pPr>
            <a:r>
              <a:rPr lang="en-US" sz="1600" dirty="0"/>
              <a:t>Personal devices</a:t>
            </a:r>
          </a:p>
          <a:p>
            <a:pPr marL="342900" indent="-342900">
              <a:spcAft>
                <a:spcPts val="600"/>
              </a:spcAft>
              <a:buFont typeface="Arial" panose="020B0604020202020204" pitchFamily="34" charset="0"/>
              <a:buChar char="•"/>
            </a:pPr>
            <a:r>
              <a:rPr lang="en-US" sz="1600" dirty="0"/>
              <a:t>Corporate-owned devices</a:t>
            </a:r>
          </a:p>
        </p:txBody>
      </p:sp>
      <p:sp>
        <p:nvSpPr>
          <p:cNvPr id="4" name="TextBox 3">
            <a:extLst>
              <a:ext uri="{FF2B5EF4-FFF2-40B4-BE49-F238E27FC236}">
                <a16:creationId xmlns:a16="http://schemas.microsoft.com/office/drawing/2014/main" id="{A6BFC2A2-45BF-9730-6B99-5AA14BBAE045}"/>
              </a:ext>
            </a:extLst>
          </p:cNvPr>
          <p:cNvSpPr txBox="1"/>
          <p:nvPr/>
        </p:nvSpPr>
        <p:spPr>
          <a:xfrm>
            <a:off x="636411" y="1158501"/>
            <a:ext cx="10047692" cy="673795"/>
          </a:xfrm>
          <a:prstGeom prst="rect">
            <a:avLst/>
          </a:prstGeom>
          <a:noFill/>
        </p:spPr>
        <p:txBody>
          <a:bodyPr wrap="square" lIns="0" tIns="0" rIns="0" bIns="0" rtlCol="0" anchor="ctr">
            <a:noAutofit/>
          </a:bodyPr>
          <a:lstStyle/>
          <a:p>
            <a:pPr>
              <a:spcBef>
                <a:spcPts val="600"/>
              </a:spcBef>
            </a:pPr>
            <a:r>
              <a:rPr lang="en-US" dirty="0">
                <a:solidFill>
                  <a:schemeClr val="accent1"/>
                </a:solidFill>
                <a:latin typeface="+mj-lt"/>
              </a:rPr>
              <a:t>O</a:t>
            </a:r>
            <a:r>
              <a:rPr lang="en-US" b="0" i="0" dirty="0">
                <a:solidFill>
                  <a:schemeClr val="accent1"/>
                </a:solidFill>
                <a:effectLst/>
                <a:latin typeface="+mj-lt"/>
              </a:rPr>
              <a:t>rganizations that use Microsoft Intune as their mobile device management (MDM) provider must enroll devices in Intune using a supported enrollment method</a:t>
            </a:r>
            <a:endParaRPr lang="en-US" dirty="0">
              <a:solidFill>
                <a:schemeClr val="accent1"/>
              </a:solidFill>
              <a:latin typeface="+mj-lt"/>
            </a:endParaRPr>
          </a:p>
        </p:txBody>
      </p:sp>
      <p:sp>
        <p:nvSpPr>
          <p:cNvPr id="8" name="TextBox 7">
            <a:extLst>
              <a:ext uri="{FF2B5EF4-FFF2-40B4-BE49-F238E27FC236}">
                <a16:creationId xmlns:a16="http://schemas.microsoft.com/office/drawing/2014/main" id="{CC2DAF71-2EF4-227F-0F2A-F4CA918DDB92}"/>
              </a:ext>
            </a:extLst>
          </p:cNvPr>
          <p:cNvSpPr txBox="1"/>
          <p:nvPr/>
        </p:nvSpPr>
        <p:spPr>
          <a:xfrm>
            <a:off x="1729231" y="1899930"/>
            <a:ext cx="10047692" cy="915625"/>
          </a:xfrm>
          <a:prstGeom prst="rect">
            <a:avLst/>
          </a:prstGeom>
          <a:noFill/>
        </p:spPr>
        <p:txBody>
          <a:bodyPr wrap="square" lIns="0" tIns="0" rIns="0" bIns="0" rtlCol="0" anchor="ctr">
            <a:noAutofit/>
          </a:bodyPr>
          <a:lstStyle/>
          <a:p>
            <a:pPr>
              <a:spcAft>
                <a:spcPts val="600"/>
              </a:spcAft>
            </a:pPr>
            <a:r>
              <a:rPr lang="en-US" b="0" i="0" dirty="0">
                <a:solidFill>
                  <a:srgbClr val="000000"/>
                </a:solidFill>
                <a:effectLst/>
                <a:latin typeface="+mj-lt"/>
              </a:rPr>
              <a:t>Enrollment sets up and secures the device so that it aligns with an organization's policies</a:t>
            </a:r>
          </a:p>
          <a:p>
            <a:pPr>
              <a:spcAft>
                <a:spcPts val="600"/>
              </a:spcAft>
            </a:pPr>
            <a:r>
              <a:rPr lang="en-US" sz="1600" b="0" i="0" dirty="0">
                <a:solidFill>
                  <a:srgbClr val="000000"/>
                </a:solidFill>
                <a:effectLst/>
              </a:rPr>
              <a:t>Some enrollment methods require IT administrators to initiate enrollment</a:t>
            </a:r>
          </a:p>
          <a:p>
            <a:pPr>
              <a:spcAft>
                <a:spcPts val="600"/>
              </a:spcAft>
            </a:pPr>
            <a:r>
              <a:rPr lang="en-US" sz="1600" dirty="0">
                <a:solidFill>
                  <a:srgbClr val="000000"/>
                </a:solidFill>
              </a:rPr>
              <a:t>O</a:t>
            </a:r>
            <a:r>
              <a:rPr lang="en-US" sz="1600" b="0" i="0" dirty="0">
                <a:solidFill>
                  <a:srgbClr val="000000"/>
                </a:solidFill>
                <a:effectLst/>
              </a:rPr>
              <a:t>ther methods require an organization's employees to initiate them</a:t>
            </a:r>
            <a:endParaRPr lang="en-US" sz="1600" dirty="0"/>
          </a:p>
        </p:txBody>
      </p:sp>
      <p:cxnSp>
        <p:nvCxnSpPr>
          <p:cNvPr id="10" name="Straight Connector 9">
            <a:extLst>
              <a:ext uri="{FF2B5EF4-FFF2-40B4-BE49-F238E27FC236}">
                <a16:creationId xmlns:a16="http://schemas.microsoft.com/office/drawing/2014/main" id="{8412F84A-4CFA-5255-63D6-195F6BAC4F28}"/>
              </a:ext>
              <a:ext uri="{C183D7F6-B498-43B3-948B-1728B52AA6E4}">
                <adec:decorative xmlns:adec="http://schemas.microsoft.com/office/drawing/2017/decorative" val="1"/>
              </a:ext>
            </a:extLst>
          </p:cNvPr>
          <p:cNvCxnSpPr>
            <a:cxnSpLocks/>
          </p:cNvCxnSpPr>
          <p:nvPr/>
        </p:nvCxnSpPr>
        <p:spPr>
          <a:xfrm>
            <a:off x="1692218" y="4765984"/>
            <a:ext cx="10099419"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B78562F-AECC-C612-9D77-33D3445980EB}"/>
              </a:ext>
              <a:ext uri="{C183D7F6-B498-43B3-948B-1728B52AA6E4}">
                <adec:decorative xmlns:adec="http://schemas.microsoft.com/office/drawing/2017/decorative" val="1"/>
              </a:ext>
            </a:extLst>
          </p:cNvPr>
          <p:cNvCxnSpPr>
            <a:cxnSpLocks/>
          </p:cNvCxnSpPr>
          <p:nvPr/>
        </p:nvCxnSpPr>
        <p:spPr>
          <a:xfrm>
            <a:off x="1740104" y="3005084"/>
            <a:ext cx="10099419"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7F3BB60-4C79-45D8-9F39-34A21FAD0B3E}"/>
              </a:ext>
            </a:extLst>
          </p:cNvPr>
          <p:cNvSpPr txBox="1"/>
          <p:nvPr/>
        </p:nvSpPr>
        <p:spPr>
          <a:xfrm>
            <a:off x="1718082" y="3951261"/>
            <a:ext cx="10047692" cy="771402"/>
          </a:xfrm>
          <a:prstGeom prst="rect">
            <a:avLst/>
          </a:prstGeom>
          <a:noFill/>
        </p:spPr>
        <p:txBody>
          <a:bodyPr wrap="square" lIns="0" tIns="0" rIns="0" bIns="0" rtlCol="0" anchor="ctr">
            <a:noAutofit/>
          </a:bodyPr>
          <a:lstStyle/>
          <a:p>
            <a:pPr>
              <a:spcAft>
                <a:spcPts val="600"/>
              </a:spcAft>
            </a:pPr>
            <a:r>
              <a:rPr lang="en-US" b="0" i="0" dirty="0">
                <a:solidFill>
                  <a:srgbClr val="000000"/>
                </a:solidFill>
                <a:effectLst/>
                <a:latin typeface="+mj-lt"/>
              </a:rPr>
              <a:t>Enrollment is enabled for all platforms by default</a:t>
            </a:r>
          </a:p>
          <a:p>
            <a:pPr>
              <a:spcAft>
                <a:spcPts val="600"/>
              </a:spcAft>
            </a:pPr>
            <a:r>
              <a:rPr lang="en-US" sz="1600" b="0" i="0" dirty="0">
                <a:solidFill>
                  <a:srgbClr val="000000"/>
                </a:solidFill>
                <a:effectLst/>
              </a:rPr>
              <a:t>Microsoft Intune supports Android, macOS, iOS, and Windows devices</a:t>
            </a:r>
            <a:endParaRPr lang="en-US" sz="1600" dirty="0"/>
          </a:p>
        </p:txBody>
      </p:sp>
      <p:cxnSp>
        <p:nvCxnSpPr>
          <p:cNvPr id="16" name="Straight Connector 15">
            <a:extLst>
              <a:ext uri="{FF2B5EF4-FFF2-40B4-BE49-F238E27FC236}">
                <a16:creationId xmlns:a16="http://schemas.microsoft.com/office/drawing/2014/main" id="{C92CBCAD-7864-5C3A-C062-D1D35C94FAE4}"/>
              </a:ext>
              <a:ext uri="{C183D7F6-B498-43B3-948B-1728B52AA6E4}">
                <adec:decorative xmlns:adec="http://schemas.microsoft.com/office/drawing/2017/decorative" val="1"/>
              </a:ext>
            </a:extLst>
          </p:cNvPr>
          <p:cNvCxnSpPr>
            <a:cxnSpLocks/>
          </p:cNvCxnSpPr>
          <p:nvPr/>
        </p:nvCxnSpPr>
        <p:spPr>
          <a:xfrm>
            <a:off x="1740104" y="5880364"/>
            <a:ext cx="10099419"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F59072D-A7A3-C6F7-CD2C-E7B5A5260FAE}"/>
              </a:ext>
            </a:extLst>
          </p:cNvPr>
          <p:cNvSpPr txBox="1"/>
          <p:nvPr/>
        </p:nvSpPr>
        <p:spPr>
          <a:xfrm>
            <a:off x="1718082" y="5986791"/>
            <a:ext cx="10555198" cy="859536"/>
          </a:xfrm>
          <a:prstGeom prst="rect">
            <a:avLst/>
          </a:prstGeom>
          <a:noFill/>
        </p:spPr>
        <p:txBody>
          <a:bodyPr wrap="square" lIns="0" tIns="0" rIns="0" bIns="0" rtlCol="0" anchor="ctr">
            <a:noAutofit/>
          </a:bodyPr>
          <a:lstStyle/>
          <a:p>
            <a:pPr>
              <a:spcAft>
                <a:spcPts val="600"/>
              </a:spcAft>
            </a:pPr>
            <a:r>
              <a:rPr lang="en-US" b="0" i="0" dirty="0">
                <a:solidFill>
                  <a:srgbClr val="000000"/>
                </a:solidFill>
                <a:effectLst/>
                <a:latin typeface="+mj-lt"/>
              </a:rPr>
              <a:t>Organizations can use the following methods to enroll Windows devices in Intune</a:t>
            </a:r>
          </a:p>
          <a:p>
            <a:pPr>
              <a:spcAft>
                <a:spcPts val="600"/>
              </a:spcAft>
            </a:pPr>
            <a:r>
              <a:rPr lang="en-US" sz="1600" dirty="0">
                <a:solidFill>
                  <a:srgbClr val="000000"/>
                </a:solidFill>
              </a:rPr>
              <a:t>Bring your own device 	Device enrollment manager	Automatic enrollment through MDM or Group Policy</a:t>
            </a:r>
            <a:endParaRPr lang="en-US" sz="1600" dirty="0"/>
          </a:p>
          <a:p>
            <a:pPr>
              <a:spcAft>
                <a:spcPts val="600"/>
              </a:spcAft>
            </a:pPr>
            <a:r>
              <a:rPr lang="en-US" sz="1600" dirty="0"/>
              <a:t>Windows Autopilot	      	Bulk enrollment		Co-management with Intune and Config Manager</a:t>
            </a:r>
          </a:p>
        </p:txBody>
      </p:sp>
      <p:grpSp>
        <p:nvGrpSpPr>
          <p:cNvPr id="19" name="Group 18" descr="Icon of a shield with exclamation mark in the middle">
            <a:extLst>
              <a:ext uri="{FF2B5EF4-FFF2-40B4-BE49-F238E27FC236}">
                <a16:creationId xmlns:a16="http://schemas.microsoft.com/office/drawing/2014/main" id="{BF837B1A-216F-5A04-D4CD-39D172566752}"/>
              </a:ext>
            </a:extLst>
          </p:cNvPr>
          <p:cNvGrpSpPr/>
          <p:nvPr/>
        </p:nvGrpSpPr>
        <p:grpSpPr>
          <a:xfrm>
            <a:off x="653899" y="2043991"/>
            <a:ext cx="731520" cy="731520"/>
            <a:chOff x="10519259" y="1017831"/>
            <a:chExt cx="780288" cy="781812"/>
          </a:xfrm>
        </p:grpSpPr>
        <p:pic>
          <p:nvPicPr>
            <p:cNvPr id="20" name="Picture 19">
              <a:extLst>
                <a:ext uri="{FF2B5EF4-FFF2-40B4-BE49-F238E27FC236}">
                  <a16:creationId xmlns:a16="http://schemas.microsoft.com/office/drawing/2014/main" id="{646D6D32-159D-2C4A-46D0-11839C02E57D}"/>
                </a:ext>
              </a:extLst>
            </p:cNvPr>
            <p:cNvPicPr>
              <a:picLocks noChangeAspect="1"/>
            </p:cNvPicPr>
            <p:nvPr/>
          </p:nvPicPr>
          <p:blipFill>
            <a:blip r:embed="rId3"/>
            <a:stretch>
              <a:fillRect/>
            </a:stretch>
          </p:blipFill>
          <p:spPr>
            <a:xfrm>
              <a:off x="10519259" y="1017831"/>
              <a:ext cx="780288" cy="781812"/>
            </a:xfrm>
            <a:prstGeom prst="rect">
              <a:avLst/>
            </a:prstGeom>
          </p:spPr>
        </p:pic>
        <p:pic>
          <p:nvPicPr>
            <p:cNvPr id="21" name="Picture 20" descr="Icon of a shield with exclamation mark in the middle">
              <a:extLst>
                <a:ext uri="{FF2B5EF4-FFF2-40B4-BE49-F238E27FC236}">
                  <a16:creationId xmlns:a16="http://schemas.microsoft.com/office/drawing/2014/main" id="{5032061B-4D64-3FCC-249C-F04BDB2EA18F}"/>
                </a:ext>
              </a:extLst>
            </p:cNvPr>
            <p:cNvPicPr>
              <a:picLocks noChangeAspect="1"/>
            </p:cNvPicPr>
            <p:nvPr/>
          </p:nvPicPr>
          <p:blipFill>
            <a:blip r:embed="rId4"/>
            <a:stretch>
              <a:fillRect/>
            </a:stretch>
          </p:blipFill>
          <p:spPr>
            <a:xfrm>
              <a:off x="10706203" y="1205537"/>
              <a:ext cx="406400" cy="406400"/>
            </a:xfrm>
            <a:prstGeom prst="rect">
              <a:avLst/>
            </a:prstGeom>
          </p:spPr>
        </p:pic>
      </p:grpSp>
      <p:grpSp>
        <p:nvGrpSpPr>
          <p:cNvPr id="24" name="Group 23" descr="Icon of circle with downward pointing arrow">
            <a:extLst>
              <a:ext uri="{FF2B5EF4-FFF2-40B4-BE49-F238E27FC236}">
                <a16:creationId xmlns:a16="http://schemas.microsoft.com/office/drawing/2014/main" id="{8AC70233-1843-A3C0-BC72-CDD4C67E1847}"/>
              </a:ext>
            </a:extLst>
          </p:cNvPr>
          <p:cNvGrpSpPr/>
          <p:nvPr/>
        </p:nvGrpSpPr>
        <p:grpSpPr>
          <a:xfrm>
            <a:off x="629515" y="3098084"/>
            <a:ext cx="731520" cy="731520"/>
            <a:chOff x="7761835" y="2031284"/>
            <a:chExt cx="780288" cy="781812"/>
          </a:xfrm>
        </p:grpSpPr>
        <p:pic>
          <p:nvPicPr>
            <p:cNvPr id="25" name="Picture 24">
              <a:extLst>
                <a:ext uri="{FF2B5EF4-FFF2-40B4-BE49-F238E27FC236}">
                  <a16:creationId xmlns:a16="http://schemas.microsoft.com/office/drawing/2014/main" id="{07AFF2FD-CD35-AF32-9ABA-52F80A26F56E}"/>
                </a:ext>
              </a:extLst>
            </p:cNvPr>
            <p:cNvPicPr>
              <a:picLocks noChangeAspect="1"/>
            </p:cNvPicPr>
            <p:nvPr/>
          </p:nvPicPr>
          <p:blipFill>
            <a:blip r:embed="rId3"/>
            <a:stretch>
              <a:fillRect/>
            </a:stretch>
          </p:blipFill>
          <p:spPr>
            <a:xfrm>
              <a:off x="7761835" y="2031284"/>
              <a:ext cx="780288" cy="781812"/>
            </a:xfrm>
            <a:prstGeom prst="rect">
              <a:avLst/>
            </a:prstGeom>
          </p:spPr>
        </p:pic>
        <p:pic>
          <p:nvPicPr>
            <p:cNvPr id="26" name="Picture 25" descr="Icon of circle with downward pointing arrow">
              <a:extLst>
                <a:ext uri="{FF2B5EF4-FFF2-40B4-BE49-F238E27FC236}">
                  <a16:creationId xmlns:a16="http://schemas.microsoft.com/office/drawing/2014/main" id="{47D51C7D-EF74-4586-32CB-C990697B633A}"/>
                </a:ext>
              </a:extLst>
            </p:cNvPr>
            <p:cNvPicPr>
              <a:picLocks noChangeAspect="1"/>
            </p:cNvPicPr>
            <p:nvPr/>
          </p:nvPicPr>
          <p:blipFill>
            <a:blip r:embed="rId5"/>
            <a:stretch>
              <a:fillRect/>
            </a:stretch>
          </p:blipFill>
          <p:spPr>
            <a:xfrm>
              <a:off x="7948779" y="2218990"/>
              <a:ext cx="406400" cy="406400"/>
            </a:xfrm>
            <a:prstGeom prst="rect">
              <a:avLst/>
            </a:prstGeom>
          </p:spPr>
        </p:pic>
      </p:grpSp>
      <p:grpSp>
        <p:nvGrpSpPr>
          <p:cNvPr id="27" name="Group 26" descr="Icon of globe with monitor">
            <a:extLst>
              <a:ext uri="{FF2B5EF4-FFF2-40B4-BE49-F238E27FC236}">
                <a16:creationId xmlns:a16="http://schemas.microsoft.com/office/drawing/2014/main" id="{9FDF7DC8-1364-C6E5-5694-82C858DDA833}"/>
              </a:ext>
            </a:extLst>
          </p:cNvPr>
          <p:cNvGrpSpPr/>
          <p:nvPr/>
        </p:nvGrpSpPr>
        <p:grpSpPr>
          <a:xfrm>
            <a:off x="609195" y="4058190"/>
            <a:ext cx="731520" cy="731520"/>
            <a:chOff x="7760120" y="4058190"/>
            <a:chExt cx="780288" cy="781812"/>
          </a:xfrm>
        </p:grpSpPr>
        <p:pic>
          <p:nvPicPr>
            <p:cNvPr id="28" name="Picture 27">
              <a:extLst>
                <a:ext uri="{FF2B5EF4-FFF2-40B4-BE49-F238E27FC236}">
                  <a16:creationId xmlns:a16="http://schemas.microsoft.com/office/drawing/2014/main" id="{FF6165CF-A468-417E-E02A-A58B5505A745}"/>
                </a:ext>
              </a:extLst>
            </p:cNvPr>
            <p:cNvPicPr>
              <a:picLocks noChangeAspect="1"/>
            </p:cNvPicPr>
            <p:nvPr/>
          </p:nvPicPr>
          <p:blipFill>
            <a:blip r:embed="rId3"/>
            <a:stretch>
              <a:fillRect/>
            </a:stretch>
          </p:blipFill>
          <p:spPr>
            <a:xfrm>
              <a:off x="7760120" y="4058190"/>
              <a:ext cx="780288" cy="781812"/>
            </a:xfrm>
            <a:prstGeom prst="rect">
              <a:avLst/>
            </a:prstGeom>
          </p:spPr>
        </p:pic>
        <p:pic>
          <p:nvPicPr>
            <p:cNvPr id="29" name="Picture 28" descr="Icon of globe with monitor">
              <a:extLst>
                <a:ext uri="{FF2B5EF4-FFF2-40B4-BE49-F238E27FC236}">
                  <a16:creationId xmlns:a16="http://schemas.microsoft.com/office/drawing/2014/main" id="{5CAB34CB-785A-369B-D7BA-1CB1CA97EC24}"/>
                </a:ext>
              </a:extLst>
            </p:cNvPr>
            <p:cNvPicPr>
              <a:picLocks noChangeAspect="1"/>
            </p:cNvPicPr>
            <p:nvPr/>
          </p:nvPicPr>
          <p:blipFill>
            <a:blip r:embed="rId6"/>
            <a:stretch>
              <a:fillRect/>
            </a:stretch>
          </p:blipFill>
          <p:spPr>
            <a:xfrm>
              <a:off x="7947064" y="4245896"/>
              <a:ext cx="406400" cy="406400"/>
            </a:xfrm>
            <a:prstGeom prst="rect">
              <a:avLst/>
            </a:prstGeom>
          </p:spPr>
        </p:pic>
      </p:grpSp>
      <p:grpSp>
        <p:nvGrpSpPr>
          <p:cNvPr id="31" name="Group 30" descr="Icon of a monitor with a fragmented circular chat on it">
            <a:extLst>
              <a:ext uri="{FF2B5EF4-FFF2-40B4-BE49-F238E27FC236}">
                <a16:creationId xmlns:a16="http://schemas.microsoft.com/office/drawing/2014/main" id="{28AAE60B-2313-1CA6-0925-EF465009DACC}"/>
              </a:ext>
            </a:extLst>
          </p:cNvPr>
          <p:cNvGrpSpPr/>
          <p:nvPr/>
        </p:nvGrpSpPr>
        <p:grpSpPr>
          <a:xfrm>
            <a:off x="615714" y="5005617"/>
            <a:ext cx="731520" cy="731520"/>
            <a:chOff x="10511554" y="3044737"/>
            <a:chExt cx="780288" cy="781812"/>
          </a:xfrm>
        </p:grpSpPr>
        <p:pic>
          <p:nvPicPr>
            <p:cNvPr id="32" name="Picture 31">
              <a:extLst>
                <a:ext uri="{FF2B5EF4-FFF2-40B4-BE49-F238E27FC236}">
                  <a16:creationId xmlns:a16="http://schemas.microsoft.com/office/drawing/2014/main" id="{AC6DE607-DA3F-AE06-7ECA-231D1224019F}"/>
                </a:ext>
              </a:extLst>
            </p:cNvPr>
            <p:cNvPicPr>
              <a:picLocks noChangeAspect="1"/>
            </p:cNvPicPr>
            <p:nvPr/>
          </p:nvPicPr>
          <p:blipFill>
            <a:blip r:embed="rId3"/>
            <a:stretch>
              <a:fillRect/>
            </a:stretch>
          </p:blipFill>
          <p:spPr>
            <a:xfrm>
              <a:off x="10511554" y="3044737"/>
              <a:ext cx="780288" cy="781812"/>
            </a:xfrm>
            <a:prstGeom prst="rect">
              <a:avLst/>
            </a:prstGeom>
          </p:spPr>
        </p:pic>
        <p:pic>
          <p:nvPicPr>
            <p:cNvPr id="33" name="Picture 32" descr="Icon of a monitor with a fragmented circular chat on it">
              <a:extLst>
                <a:ext uri="{FF2B5EF4-FFF2-40B4-BE49-F238E27FC236}">
                  <a16:creationId xmlns:a16="http://schemas.microsoft.com/office/drawing/2014/main" id="{57FFD781-BDE0-BD0E-159B-287E11CFACE5}"/>
                </a:ext>
              </a:extLst>
            </p:cNvPr>
            <p:cNvPicPr>
              <a:picLocks noChangeAspect="1"/>
            </p:cNvPicPr>
            <p:nvPr/>
          </p:nvPicPr>
          <p:blipFill>
            <a:blip r:embed="rId7"/>
            <a:stretch>
              <a:fillRect/>
            </a:stretch>
          </p:blipFill>
          <p:spPr>
            <a:xfrm>
              <a:off x="10698498" y="3232443"/>
              <a:ext cx="406400" cy="406400"/>
            </a:xfrm>
            <a:prstGeom prst="rect">
              <a:avLst/>
            </a:prstGeom>
          </p:spPr>
        </p:pic>
      </p:grpSp>
      <p:grpSp>
        <p:nvGrpSpPr>
          <p:cNvPr id="34" name="Group 33" descr="Icon of three rectangles with a check mark at each end">
            <a:extLst>
              <a:ext uri="{FF2B5EF4-FFF2-40B4-BE49-F238E27FC236}">
                <a16:creationId xmlns:a16="http://schemas.microsoft.com/office/drawing/2014/main" id="{C9CD33D2-DF81-6ADE-6251-2F2577556306}"/>
              </a:ext>
            </a:extLst>
          </p:cNvPr>
          <p:cNvGrpSpPr/>
          <p:nvPr/>
        </p:nvGrpSpPr>
        <p:grpSpPr>
          <a:xfrm>
            <a:off x="615291" y="6118151"/>
            <a:ext cx="731520" cy="731520"/>
            <a:chOff x="5004411" y="1017831"/>
            <a:chExt cx="780288" cy="781812"/>
          </a:xfrm>
        </p:grpSpPr>
        <p:pic>
          <p:nvPicPr>
            <p:cNvPr id="35" name="Picture 34">
              <a:extLst>
                <a:ext uri="{FF2B5EF4-FFF2-40B4-BE49-F238E27FC236}">
                  <a16:creationId xmlns:a16="http://schemas.microsoft.com/office/drawing/2014/main" id="{77746FF6-0818-B5E4-1CC5-9610A468ACD7}"/>
                </a:ext>
              </a:extLst>
            </p:cNvPr>
            <p:cNvPicPr>
              <a:picLocks noChangeAspect="1"/>
            </p:cNvPicPr>
            <p:nvPr/>
          </p:nvPicPr>
          <p:blipFill>
            <a:blip r:embed="rId3"/>
            <a:stretch>
              <a:fillRect/>
            </a:stretch>
          </p:blipFill>
          <p:spPr>
            <a:xfrm>
              <a:off x="5004411" y="1017831"/>
              <a:ext cx="780288" cy="781812"/>
            </a:xfrm>
            <a:prstGeom prst="rect">
              <a:avLst/>
            </a:prstGeom>
          </p:spPr>
        </p:pic>
        <p:pic>
          <p:nvPicPr>
            <p:cNvPr id="36" name="Picture 35" descr="Icon of three rectangles with a check mark at each end">
              <a:extLst>
                <a:ext uri="{FF2B5EF4-FFF2-40B4-BE49-F238E27FC236}">
                  <a16:creationId xmlns:a16="http://schemas.microsoft.com/office/drawing/2014/main" id="{3CBF3F19-B14B-258B-F232-3696B25C09CF}"/>
                </a:ext>
              </a:extLst>
            </p:cNvPr>
            <p:cNvPicPr>
              <a:picLocks noChangeAspect="1"/>
            </p:cNvPicPr>
            <p:nvPr/>
          </p:nvPicPr>
          <p:blipFill>
            <a:blip r:embed="rId8"/>
            <a:stretch>
              <a:fillRect/>
            </a:stretch>
          </p:blipFill>
          <p:spPr>
            <a:xfrm>
              <a:off x="5191355" y="1205537"/>
              <a:ext cx="406400" cy="406400"/>
            </a:xfrm>
            <a:prstGeom prst="rect">
              <a:avLst/>
            </a:prstGeom>
          </p:spPr>
        </p:pic>
      </p:grpSp>
    </p:spTree>
    <p:extLst>
      <p:ext uri="{BB962C8B-B14F-4D97-AF65-F5344CB8AC3E}">
        <p14:creationId xmlns:p14="http://schemas.microsoft.com/office/powerpoint/2010/main" val="3052054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B70253-D7BB-4E6D-A079-A5C896B5F3F3}"/>
              </a:ext>
            </a:extLst>
          </p:cNvPr>
          <p:cNvSpPr>
            <a:spLocks noGrp="1"/>
          </p:cNvSpPr>
          <p:nvPr>
            <p:ph type="title"/>
          </p:nvPr>
        </p:nvSpPr>
        <p:spPr/>
        <p:txBody>
          <a:bodyPr/>
          <a:lstStyle/>
          <a:p>
            <a:r>
              <a:rPr lang="en-US" dirty="0"/>
              <a:t>Examine device enrollment capabilities</a:t>
            </a:r>
          </a:p>
        </p:txBody>
      </p:sp>
      <p:sp>
        <p:nvSpPr>
          <p:cNvPr id="5" name="TextBox 4">
            <a:extLst>
              <a:ext uri="{FF2B5EF4-FFF2-40B4-BE49-F238E27FC236}">
                <a16:creationId xmlns:a16="http://schemas.microsoft.com/office/drawing/2014/main" id="{B0B089A6-337C-4888-A4C6-3953414031E2}"/>
              </a:ext>
            </a:extLst>
          </p:cNvPr>
          <p:cNvSpPr txBox="1"/>
          <p:nvPr/>
        </p:nvSpPr>
        <p:spPr>
          <a:xfrm>
            <a:off x="600059" y="1086736"/>
            <a:ext cx="4698987" cy="307777"/>
          </a:xfrm>
          <a:prstGeom prst="rect">
            <a:avLst/>
          </a:prstGeom>
          <a:noFill/>
        </p:spPr>
        <p:txBody>
          <a:bodyPr wrap="square" lIns="0" tIns="0" rIns="0" bIns="0" rtlCol="0">
            <a:spAutoFit/>
          </a:bodyPr>
          <a:lstStyle/>
          <a:p>
            <a:pPr algn="l"/>
            <a:r>
              <a:rPr lang="en-US" sz="2000" b="1" dirty="0">
                <a:solidFill>
                  <a:schemeClr val="accent1"/>
                </a:solidFill>
                <a:latin typeface="+mj-lt"/>
              </a:rPr>
              <a:t>Best practices by enrollment method</a:t>
            </a:r>
          </a:p>
        </p:txBody>
      </p:sp>
      <p:graphicFrame>
        <p:nvGraphicFramePr>
          <p:cNvPr id="2" name="表格 4">
            <a:extLst>
              <a:ext uri="{FF2B5EF4-FFF2-40B4-BE49-F238E27FC236}">
                <a16:creationId xmlns:a16="http://schemas.microsoft.com/office/drawing/2014/main" id="{393FAB40-EB34-4EB9-B53B-DA0660DC1B11}"/>
              </a:ext>
            </a:extLst>
          </p:cNvPr>
          <p:cNvGraphicFramePr>
            <a:graphicFrameLocks noGrp="1"/>
          </p:cNvGraphicFramePr>
          <p:nvPr>
            <p:extLst>
              <p:ext uri="{D42A27DB-BD31-4B8C-83A1-F6EECF244321}">
                <p14:modId xmlns:p14="http://schemas.microsoft.com/office/powerpoint/2010/main" val="798987056"/>
              </p:ext>
            </p:extLst>
          </p:nvPr>
        </p:nvGraphicFramePr>
        <p:xfrm>
          <a:off x="600059" y="1534338"/>
          <a:ext cx="10139061" cy="5343982"/>
        </p:xfrm>
        <a:graphic>
          <a:graphicData uri="http://schemas.openxmlformats.org/drawingml/2006/table">
            <a:tbl>
              <a:tblPr firstRow="1" bandRow="1">
                <a:tableStyleId>{93296810-A885-4BE3-A3E7-6D5BEEA58F35}</a:tableStyleId>
              </a:tblPr>
              <a:tblGrid>
                <a:gridCol w="1103095">
                  <a:extLst>
                    <a:ext uri="{9D8B030D-6E8A-4147-A177-3AD203B41FA5}">
                      <a16:colId xmlns:a16="http://schemas.microsoft.com/office/drawing/2014/main" val="3127522424"/>
                    </a:ext>
                  </a:extLst>
                </a:gridCol>
                <a:gridCol w="809780">
                  <a:extLst>
                    <a:ext uri="{9D8B030D-6E8A-4147-A177-3AD203B41FA5}">
                      <a16:colId xmlns:a16="http://schemas.microsoft.com/office/drawing/2014/main" val="3915118245"/>
                    </a:ext>
                  </a:extLst>
                </a:gridCol>
                <a:gridCol w="1307226">
                  <a:extLst>
                    <a:ext uri="{9D8B030D-6E8A-4147-A177-3AD203B41FA5}">
                      <a16:colId xmlns:a16="http://schemas.microsoft.com/office/drawing/2014/main" val="1046310649"/>
                    </a:ext>
                  </a:extLst>
                </a:gridCol>
                <a:gridCol w="1239520">
                  <a:extLst>
                    <a:ext uri="{9D8B030D-6E8A-4147-A177-3AD203B41FA5}">
                      <a16:colId xmlns:a16="http://schemas.microsoft.com/office/drawing/2014/main" val="3167916320"/>
                    </a:ext>
                  </a:extLst>
                </a:gridCol>
                <a:gridCol w="904240">
                  <a:extLst>
                    <a:ext uri="{9D8B030D-6E8A-4147-A177-3AD203B41FA5}">
                      <a16:colId xmlns:a16="http://schemas.microsoft.com/office/drawing/2014/main" val="2072280826"/>
                    </a:ext>
                  </a:extLst>
                </a:gridCol>
                <a:gridCol w="1248396">
                  <a:extLst>
                    <a:ext uri="{9D8B030D-6E8A-4147-A177-3AD203B41FA5}">
                      <a16:colId xmlns:a16="http://schemas.microsoft.com/office/drawing/2014/main" val="2687095264"/>
                    </a:ext>
                  </a:extLst>
                </a:gridCol>
                <a:gridCol w="1088557">
                  <a:extLst>
                    <a:ext uri="{9D8B030D-6E8A-4147-A177-3AD203B41FA5}">
                      <a16:colId xmlns:a16="http://schemas.microsoft.com/office/drawing/2014/main" val="1111161169"/>
                    </a:ext>
                  </a:extLst>
                </a:gridCol>
                <a:gridCol w="1075282">
                  <a:extLst>
                    <a:ext uri="{9D8B030D-6E8A-4147-A177-3AD203B41FA5}">
                      <a16:colId xmlns:a16="http://schemas.microsoft.com/office/drawing/2014/main" val="1504535438"/>
                    </a:ext>
                  </a:extLst>
                </a:gridCol>
                <a:gridCol w="1362965">
                  <a:extLst>
                    <a:ext uri="{9D8B030D-6E8A-4147-A177-3AD203B41FA5}">
                      <a16:colId xmlns:a16="http://schemas.microsoft.com/office/drawing/2014/main" val="3973429882"/>
                    </a:ext>
                  </a:extLst>
                </a:gridCol>
              </a:tblGrid>
              <a:tr h="1804461">
                <a:tc>
                  <a:txBody>
                    <a:bodyPr/>
                    <a:lstStyle/>
                    <a:p>
                      <a:pPr algn="l"/>
                      <a:r>
                        <a:rPr lang="en-US" altLang="zh-CN" sz="1400" dirty="0">
                          <a:solidFill>
                            <a:schemeClr val="accent1"/>
                          </a:solidFill>
                        </a:rPr>
                        <a:t>Best practices</a:t>
                      </a:r>
                      <a:endParaRPr lang="zh-CN" altLang="en-US" sz="1400" dirty="0">
                        <a:solidFill>
                          <a:schemeClr val="accent1"/>
                        </a:solidFill>
                      </a:endParaRPr>
                    </a:p>
                  </a:txBody>
                  <a:tcPr anchor="ctr"/>
                </a:tc>
                <a:tc>
                  <a:txBody>
                    <a:bodyPr/>
                    <a:lstStyle/>
                    <a:p>
                      <a:pPr algn="ctr"/>
                      <a:r>
                        <a:rPr lang="en-US" altLang="zh-CN" sz="1400" b="1" kern="1200" dirty="0">
                          <a:solidFill>
                            <a:schemeClr val="tx1"/>
                          </a:solidFill>
                          <a:effectLst/>
                        </a:rPr>
                        <a:t>Azure AD joined</a:t>
                      </a:r>
                      <a:endParaRPr lang="zh-CN" altLang="en-US" sz="1800" dirty="0">
                        <a:solidFill>
                          <a:schemeClr val="tx1"/>
                        </a:solidFill>
                      </a:endParaRPr>
                    </a:p>
                  </a:txBody>
                  <a:tcPr anchor="ctr"/>
                </a:tc>
                <a:tc>
                  <a:txBody>
                    <a:bodyPr/>
                    <a:lstStyle/>
                    <a:p>
                      <a:pPr algn="ctr"/>
                      <a:r>
                        <a:rPr lang="en-US" altLang="zh-CN" sz="1400" b="1" kern="1200" dirty="0">
                          <a:solidFill>
                            <a:schemeClr val="tx1"/>
                          </a:solidFill>
                          <a:effectLst/>
                        </a:rPr>
                        <a:t>Azure AD joined with Autopilot (User-driven mode)</a:t>
                      </a:r>
                      <a:endParaRPr lang="zh-CN" altLang="en-US" sz="1400" b="1" i="0" kern="1200" dirty="0">
                        <a:solidFill>
                          <a:schemeClr val="tx1"/>
                        </a:solidFill>
                        <a:effectLst/>
                        <a:latin typeface="+mn-lt"/>
                        <a:ea typeface="+mn-ea"/>
                        <a:cs typeface="+mn-cs"/>
                      </a:endParaRPr>
                    </a:p>
                  </a:txBody>
                  <a:tcPr anchor="ctr"/>
                </a:tc>
                <a:tc>
                  <a:txBody>
                    <a:bodyPr/>
                    <a:lstStyle/>
                    <a:p>
                      <a:pPr algn="ctr"/>
                      <a:r>
                        <a:rPr lang="en-US" altLang="zh-CN" sz="1400" b="1" i="0" kern="1200" dirty="0">
                          <a:solidFill>
                            <a:schemeClr val="tx1"/>
                          </a:solidFill>
                          <a:effectLst/>
                          <a:latin typeface="+mn-lt"/>
                          <a:ea typeface="+mn-ea"/>
                          <a:cs typeface="+mn-cs"/>
                        </a:rPr>
                        <a:t>Azure AD joined with Autopilot (Self-deploying mode)</a:t>
                      </a:r>
                      <a:endParaRPr lang="zh-CN" altLang="en-US" sz="1400" b="1" i="0" kern="1200" dirty="0">
                        <a:solidFill>
                          <a:schemeClr val="tx1"/>
                        </a:solidFill>
                        <a:effectLst/>
                        <a:latin typeface="+mn-lt"/>
                        <a:ea typeface="+mn-ea"/>
                        <a:cs typeface="+mn-cs"/>
                      </a:endParaRPr>
                    </a:p>
                  </a:txBody>
                  <a:tcPr anchor="ctr"/>
                </a:tc>
                <a:tc>
                  <a:txBody>
                    <a:bodyPr/>
                    <a:lstStyle/>
                    <a:p>
                      <a:pPr algn="ctr"/>
                      <a:r>
                        <a:rPr lang="en-US" altLang="zh-CN" sz="1400" b="1" i="0" kern="1200" dirty="0">
                          <a:solidFill>
                            <a:schemeClr val="tx1"/>
                          </a:solidFill>
                          <a:effectLst/>
                          <a:latin typeface="+mn-lt"/>
                          <a:ea typeface="+mn-ea"/>
                          <a:cs typeface="+mn-cs"/>
                        </a:rPr>
                        <a:t>Bulk</a:t>
                      </a:r>
                      <a:endParaRPr lang="zh-CN" altLang="en-US" sz="1400" b="1" i="0" kern="1200" dirty="0">
                        <a:solidFill>
                          <a:schemeClr val="tx1"/>
                        </a:solidFill>
                        <a:effectLst/>
                        <a:latin typeface="+mn-lt"/>
                        <a:ea typeface="+mn-ea"/>
                        <a:cs typeface="+mn-cs"/>
                      </a:endParaRPr>
                    </a:p>
                  </a:txBody>
                  <a:tcPr anchor="ctr"/>
                </a:tc>
                <a:tc>
                  <a:txBody>
                    <a:bodyPr/>
                    <a:lstStyle/>
                    <a:p>
                      <a:pPr algn="ctr"/>
                      <a:r>
                        <a:rPr lang="en-US" altLang="zh-CN" sz="1400" b="1" i="0" kern="1200" dirty="0">
                          <a:solidFill>
                            <a:schemeClr val="tx1"/>
                          </a:solidFill>
                          <a:effectLst/>
                          <a:latin typeface="+mn-lt"/>
                          <a:ea typeface="+mn-ea"/>
                          <a:cs typeface="+mn-cs"/>
                        </a:rPr>
                        <a:t>Device Enrollment Manager (DEM)</a:t>
                      </a:r>
                      <a:endParaRPr lang="zh-CN" altLang="en-US" sz="1400" b="1" i="0" kern="1200" dirty="0">
                        <a:solidFill>
                          <a:schemeClr val="tx1"/>
                        </a:solidFill>
                        <a:effectLst/>
                        <a:latin typeface="+mn-lt"/>
                        <a:ea typeface="+mn-ea"/>
                        <a:cs typeface="+mn-cs"/>
                      </a:endParaRPr>
                    </a:p>
                  </a:txBody>
                  <a:tcPr anchor="ctr"/>
                </a:tc>
                <a:tc>
                  <a:txBody>
                    <a:bodyPr/>
                    <a:lstStyle/>
                    <a:p>
                      <a:pPr algn="ctr"/>
                      <a:r>
                        <a:rPr lang="en-US" altLang="zh-CN" sz="1400" b="1" i="0" kern="1200" dirty="0">
                          <a:solidFill>
                            <a:schemeClr val="tx1"/>
                          </a:solidFill>
                          <a:effectLst/>
                          <a:latin typeface="+mn-lt"/>
                          <a:ea typeface="+mn-ea"/>
                          <a:cs typeface="+mn-cs"/>
                        </a:rPr>
                        <a:t>Bring Your Own Device (BYOD)</a:t>
                      </a:r>
                      <a:endParaRPr lang="zh-CN" altLang="en-US" sz="1400" b="1" i="0" kern="1200" dirty="0">
                        <a:solidFill>
                          <a:schemeClr val="tx1"/>
                        </a:solidFill>
                        <a:effectLst/>
                        <a:latin typeface="+mn-lt"/>
                        <a:ea typeface="+mn-ea"/>
                        <a:cs typeface="+mn-cs"/>
                      </a:endParaRPr>
                    </a:p>
                  </a:txBody>
                  <a:tcPr anchor="ctr"/>
                </a:tc>
                <a:tc>
                  <a:txBody>
                    <a:bodyPr/>
                    <a:lstStyle/>
                    <a:p>
                      <a:pPr algn="ctr"/>
                      <a:r>
                        <a:rPr lang="en-US" altLang="zh-CN" sz="1400" b="1" i="0" kern="1200" dirty="0">
                          <a:solidFill>
                            <a:schemeClr val="tx1"/>
                          </a:solidFill>
                          <a:effectLst/>
                          <a:latin typeface="+mn-lt"/>
                          <a:ea typeface="+mn-ea"/>
                          <a:cs typeface="+mn-cs"/>
                        </a:rPr>
                        <a:t>Group Policy Object (GPO)</a:t>
                      </a:r>
                      <a:endParaRPr lang="zh-CN" altLang="en-US" sz="1400" b="1" i="0" kern="1200" dirty="0">
                        <a:solidFill>
                          <a:schemeClr val="tx1"/>
                        </a:solidFill>
                        <a:effectLst/>
                        <a:latin typeface="+mn-lt"/>
                        <a:ea typeface="+mn-ea"/>
                        <a:cs typeface="+mn-cs"/>
                      </a:endParaRPr>
                    </a:p>
                  </a:txBody>
                  <a:tcPr anchor="ctr"/>
                </a:tc>
                <a:tc>
                  <a:txBody>
                    <a:bodyPr/>
                    <a:lstStyle/>
                    <a:p>
                      <a:pPr algn="ctr"/>
                      <a:r>
                        <a:rPr lang="en-US" altLang="zh-CN" sz="1400" b="1" i="0" kern="1200" dirty="0">
                          <a:solidFill>
                            <a:schemeClr val="tx1"/>
                          </a:solidFill>
                          <a:effectLst/>
                          <a:latin typeface="+mn-lt"/>
                          <a:ea typeface="+mn-ea"/>
                          <a:cs typeface="+mn-cs"/>
                        </a:rPr>
                        <a:t>Co-management</a:t>
                      </a:r>
                      <a:endParaRPr lang="zh-CN" altLang="en-US" sz="1400" b="1" i="0" kern="1200" dirty="0">
                        <a:solidFill>
                          <a:schemeClr val="tx1"/>
                        </a:solidFill>
                        <a:effectLst/>
                        <a:latin typeface="+mn-lt"/>
                        <a:ea typeface="+mn-ea"/>
                        <a:cs typeface="+mn-cs"/>
                      </a:endParaRPr>
                    </a:p>
                  </a:txBody>
                  <a:tcPr anchor="ctr"/>
                </a:tc>
                <a:extLst>
                  <a:ext uri="{0D108BD9-81ED-4DB2-BD59-A6C34878D82A}">
                    <a16:rowId xmlns:a16="http://schemas.microsoft.com/office/drawing/2014/main" val="4133530663"/>
                  </a:ext>
                </a:extLst>
              </a:tr>
              <a:tr h="728725">
                <a:tc>
                  <a:txBody>
                    <a:bodyPr/>
                    <a:lstStyle/>
                    <a:p>
                      <a:r>
                        <a:rPr lang="en-US" altLang="zh-CN" sz="1200" dirty="0">
                          <a:latin typeface="+mj-lt"/>
                        </a:rPr>
                        <a:t>Commonly used in Education</a:t>
                      </a:r>
                      <a:endParaRPr lang="zh-CN" altLang="en-US" sz="1200" dirty="0">
                        <a:latin typeface="+mj-lt"/>
                      </a:endParaRPr>
                    </a:p>
                  </a:txBody>
                  <a:tcPr anchor="ctr"/>
                </a:tc>
                <a:tc>
                  <a:txBody>
                    <a:bodyPr/>
                    <a:lstStyle/>
                    <a:p>
                      <a:pPr algn="ctr"/>
                      <a:r>
                        <a:rPr lang="en-US" altLang="zh-CN" sz="1200" b="0" kern="1200" dirty="0">
                          <a:solidFill>
                            <a:schemeClr val="dk1"/>
                          </a:solidFill>
                          <a:effectLst/>
                        </a:rPr>
                        <a:t>No</a:t>
                      </a:r>
                      <a:endParaRPr lang="zh-CN" altLang="en-US" sz="1200" b="0" i="0" kern="1200" dirty="0">
                        <a:solidFill>
                          <a:schemeClr val="dk1"/>
                        </a:solidFill>
                        <a:effectLst/>
                        <a:latin typeface="+mn-lt"/>
                        <a:ea typeface="+mn-ea"/>
                        <a:cs typeface="+mn-cs"/>
                      </a:endParaRPr>
                    </a:p>
                  </a:txBody>
                  <a:tcPr anchor="ctr"/>
                </a:tc>
                <a:tc>
                  <a:txBody>
                    <a:bodyPr/>
                    <a:lstStyle/>
                    <a:p>
                      <a:pPr algn="ct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kern="1200" dirty="0">
                        <a:solidFill>
                          <a:schemeClr val="dk1"/>
                        </a:solidFill>
                        <a:effectLst/>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dk1"/>
                          </a:solidFill>
                          <a:effectLst/>
                        </a:rPr>
                        <a:t>No</a:t>
                      </a:r>
                      <a:endParaRPr lang="zh-CN" altLang="en-US" sz="1200" b="0" i="0" kern="1200" dirty="0">
                        <a:solidFill>
                          <a:schemeClr val="dk1"/>
                        </a:solidFill>
                        <a:effectLst/>
                        <a:latin typeface="+mn-lt"/>
                        <a:ea typeface="+mn-ea"/>
                        <a:cs typeface="+mn-cs"/>
                      </a:endParaRPr>
                    </a:p>
                    <a:p>
                      <a:pPr algn="ctr"/>
                      <a:endParaRPr lang="zh-CN" altLang="en-US" sz="1200" b="0" i="0" kern="1200" dirty="0">
                        <a:solidFill>
                          <a:schemeClr val="dk1"/>
                        </a:solidFill>
                        <a:effectLst/>
                        <a:latin typeface="+mn-lt"/>
                        <a:ea typeface="+mn-ea"/>
                        <a:cs typeface="+mn-cs"/>
                      </a:endParaRPr>
                    </a:p>
                  </a:txBody>
                  <a:tcPr anchor="ctr"/>
                </a:tc>
                <a:tc>
                  <a:txBody>
                    <a:bodyPr/>
                    <a:lstStyle/>
                    <a:p>
                      <a:pPr algn="ct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txBody>
                  <a:tcPr anchor="ctr"/>
                </a:tc>
                <a:tc>
                  <a:txBody>
                    <a:bodyPr/>
                    <a:lstStyle/>
                    <a:p>
                      <a:pPr algn="ct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kern="1200" dirty="0">
                        <a:solidFill>
                          <a:schemeClr val="dk1"/>
                        </a:solidFill>
                        <a:effectLst/>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dk1"/>
                          </a:solidFill>
                          <a:effectLst/>
                        </a:rPr>
                        <a:t>No</a:t>
                      </a:r>
                      <a:endParaRPr lang="zh-CN" altLang="en-US" sz="1200" b="0" i="0" kern="1200" dirty="0">
                        <a:solidFill>
                          <a:schemeClr val="dk1"/>
                        </a:solidFill>
                        <a:effectLst/>
                        <a:latin typeface="+mn-lt"/>
                        <a:ea typeface="+mn-ea"/>
                        <a:cs typeface="+mn-cs"/>
                      </a:endParaRPr>
                    </a:p>
                    <a:p>
                      <a:pPr algn="ct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kern="1200" dirty="0">
                        <a:solidFill>
                          <a:schemeClr val="dk1"/>
                        </a:solidFill>
                        <a:effectLst/>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dk1"/>
                          </a:solidFill>
                          <a:effectLst/>
                        </a:rPr>
                        <a:t>No</a:t>
                      </a:r>
                      <a:endParaRPr lang="zh-CN" altLang="en-US" sz="1200" b="0" i="0" kern="1200" dirty="0">
                        <a:solidFill>
                          <a:schemeClr val="dk1"/>
                        </a:solidFill>
                        <a:effectLst/>
                        <a:latin typeface="+mn-lt"/>
                        <a:ea typeface="+mn-ea"/>
                        <a:cs typeface="+mn-cs"/>
                      </a:endParaRPr>
                    </a:p>
                    <a:p>
                      <a:pPr algn="ct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kern="1200" dirty="0">
                        <a:solidFill>
                          <a:schemeClr val="dk1"/>
                        </a:solidFill>
                        <a:effectLst/>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dk1"/>
                          </a:solidFill>
                          <a:effectLst/>
                        </a:rPr>
                        <a:t>No</a:t>
                      </a:r>
                      <a:endParaRPr lang="zh-CN" altLang="en-US" sz="1200" b="0" i="0" kern="1200" dirty="0">
                        <a:solidFill>
                          <a:schemeClr val="dk1"/>
                        </a:solidFill>
                        <a:effectLst/>
                        <a:latin typeface="+mn-lt"/>
                        <a:ea typeface="+mn-ea"/>
                        <a:cs typeface="+mn-cs"/>
                      </a:endParaRPr>
                    </a:p>
                    <a:p>
                      <a:pPr algn="ctr"/>
                      <a:endParaRPr lang="zh-CN" altLang="en-US" sz="1200" b="0" i="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3223544364"/>
                  </a:ext>
                </a:extLst>
              </a:tr>
              <a:tr h="936932">
                <a:tc>
                  <a:txBody>
                    <a:bodyPr/>
                    <a:lstStyle/>
                    <a:p>
                      <a:r>
                        <a:rPr lang="en-US" altLang="zh-CN" sz="1200" dirty="0">
                          <a:latin typeface="+mj-lt"/>
                        </a:rPr>
                        <a:t>Devices can be used as shared devices</a:t>
                      </a:r>
                      <a:endParaRPr lang="zh-CN" altLang="en-US" sz="1200" dirty="0">
                        <a:latin typeface="+mj-lt"/>
                      </a:endParaRPr>
                    </a:p>
                  </a:txBody>
                  <a:tcPr anchor="ctr"/>
                </a:tc>
                <a:tc>
                  <a:txBody>
                    <a:bodyPr/>
                    <a:lstStyle/>
                    <a:p>
                      <a:pPr algn="ctr"/>
                      <a:r>
                        <a:rPr lang="en-US" altLang="zh-CN" sz="1200" b="0" kern="1200" dirty="0">
                          <a:solidFill>
                            <a:schemeClr val="dk1"/>
                          </a:solidFill>
                          <a:effectLst/>
                        </a:rPr>
                        <a:t>No</a:t>
                      </a:r>
                      <a:endParaRPr lang="zh-CN" altLang="en-US" sz="1200" b="0" i="0" kern="1200" dirty="0">
                        <a:solidFill>
                          <a:schemeClr val="dk1"/>
                        </a:solidFill>
                        <a:effectLst/>
                        <a:latin typeface="+mn-lt"/>
                        <a:ea typeface="+mn-ea"/>
                        <a:cs typeface="+mn-cs"/>
                      </a:endParaRPr>
                    </a:p>
                  </a:txBody>
                  <a:tcPr anchor="ctr"/>
                </a:tc>
                <a:tc>
                  <a:txBody>
                    <a:bodyPr/>
                    <a:lstStyle/>
                    <a:p>
                      <a:pPr algn="ctr"/>
                      <a:r>
                        <a:rPr lang="en-US" altLang="zh-CN" sz="1200" b="0" kern="1200" dirty="0">
                          <a:solidFill>
                            <a:schemeClr val="dk1"/>
                          </a:solidFill>
                          <a:effectLst/>
                        </a:rPr>
                        <a:t>No</a:t>
                      </a:r>
                      <a:endParaRPr lang="zh-CN" altLang="en-US" sz="1200" b="0" i="0" kern="1200" dirty="0">
                        <a:solidFill>
                          <a:schemeClr val="dk1"/>
                        </a:solidFill>
                        <a:effectLst/>
                        <a:latin typeface="+mn-lt"/>
                        <a:ea typeface="+mn-ea"/>
                        <a:cs typeface="+mn-cs"/>
                      </a:endParaRPr>
                    </a:p>
                  </a:txBody>
                  <a:tcPr anchor="ctr"/>
                </a:tc>
                <a:tc>
                  <a:txBody>
                    <a:bodyPr/>
                    <a:lstStyle/>
                    <a:p>
                      <a:pPr algn="ct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txBody>
                  <a:tcPr anchor="ctr"/>
                </a:tc>
                <a:tc>
                  <a:txBody>
                    <a:bodyPr/>
                    <a:lstStyle/>
                    <a:p>
                      <a:pPr algn="ct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txBody>
                  <a:tcPr anchor="ctr"/>
                </a:tc>
                <a:tc>
                  <a:txBody>
                    <a:bodyPr/>
                    <a:lstStyle/>
                    <a:p>
                      <a:pPr algn="ct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kern="1200" dirty="0">
                        <a:solidFill>
                          <a:schemeClr val="dk1"/>
                        </a:solidFill>
                        <a:effectLst/>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dk1"/>
                          </a:solidFill>
                          <a:effectLst/>
                        </a:rPr>
                        <a:t>No</a:t>
                      </a:r>
                      <a:endParaRPr lang="zh-CN" altLang="en-US" sz="1200" b="0" i="0" kern="1200" dirty="0">
                        <a:solidFill>
                          <a:schemeClr val="dk1"/>
                        </a:solidFill>
                        <a:effectLst/>
                        <a:latin typeface="+mn-lt"/>
                        <a:ea typeface="+mn-ea"/>
                        <a:cs typeface="+mn-cs"/>
                      </a:endParaRPr>
                    </a:p>
                    <a:p>
                      <a:pPr algn="ct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kern="1200" dirty="0">
                        <a:solidFill>
                          <a:schemeClr val="dk1"/>
                        </a:solidFill>
                        <a:effectLst/>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dk1"/>
                          </a:solidFill>
                          <a:effectLst/>
                        </a:rPr>
                        <a:t>No</a:t>
                      </a:r>
                      <a:endParaRPr lang="zh-CN" altLang="en-US" sz="1200" b="0" i="0" kern="1200" dirty="0">
                        <a:solidFill>
                          <a:schemeClr val="dk1"/>
                        </a:solidFill>
                        <a:effectLst/>
                        <a:latin typeface="+mn-lt"/>
                        <a:ea typeface="+mn-ea"/>
                        <a:cs typeface="+mn-cs"/>
                      </a:endParaRPr>
                    </a:p>
                    <a:p>
                      <a:pPr algn="ct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kern="1200" dirty="0">
                        <a:solidFill>
                          <a:schemeClr val="dk1"/>
                        </a:solidFill>
                        <a:effectLst/>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dk1"/>
                          </a:solidFill>
                          <a:effectLst/>
                        </a:rPr>
                        <a:t>No</a:t>
                      </a:r>
                      <a:endParaRPr lang="zh-CN" altLang="en-US" sz="1200" b="0" i="0" kern="1200" dirty="0">
                        <a:solidFill>
                          <a:schemeClr val="dk1"/>
                        </a:solidFill>
                        <a:effectLst/>
                        <a:latin typeface="+mn-lt"/>
                        <a:ea typeface="+mn-ea"/>
                        <a:cs typeface="+mn-cs"/>
                      </a:endParaRPr>
                    </a:p>
                    <a:p>
                      <a:pPr algn="ctr"/>
                      <a:endParaRPr lang="zh-CN" altLang="en-US" sz="1200" b="0" i="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3966227983"/>
                  </a:ext>
                </a:extLst>
              </a:tr>
              <a:tr h="1145139">
                <a:tc>
                  <a:txBody>
                    <a:bodyPr/>
                    <a:lstStyle/>
                    <a:p>
                      <a:r>
                        <a:rPr lang="en-US" altLang="zh-CN" sz="1200" dirty="0">
                          <a:latin typeface="+mj-lt"/>
                        </a:rPr>
                        <a:t>Personal devices must access company resources</a:t>
                      </a:r>
                      <a:endParaRPr lang="zh-CN" altLang="en-US" sz="1200" dirty="0">
                        <a:latin typeface="+mj-lt"/>
                      </a:endParaRPr>
                    </a:p>
                  </a:txBody>
                  <a:tcPr/>
                </a:tc>
                <a:tc>
                  <a:txBody>
                    <a:bodyPr/>
                    <a:lstStyle/>
                    <a:p>
                      <a:pPr algn="ctr"/>
                      <a:r>
                        <a:rPr lang="en-US" altLang="zh-CN" sz="1200" b="0" kern="1200" dirty="0">
                          <a:solidFill>
                            <a:schemeClr val="dk1"/>
                          </a:solidFill>
                          <a:effectLst/>
                        </a:rPr>
                        <a:t>No</a:t>
                      </a: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dk1"/>
                          </a:solidFill>
                          <a:effectLst/>
                        </a:rPr>
                        <a:t>No</a:t>
                      </a: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kern="1200" dirty="0">
                        <a:solidFill>
                          <a:schemeClr val="dk1"/>
                        </a:solidFill>
                        <a:effectLst/>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dk1"/>
                          </a:solidFill>
                          <a:effectLst/>
                        </a:rPr>
                        <a:t>No</a:t>
                      </a:r>
                      <a:endParaRPr lang="zh-CN" altLang="en-US"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kern="1200" dirty="0">
                        <a:solidFill>
                          <a:schemeClr val="dk1"/>
                        </a:solidFill>
                        <a:effectLst/>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dk1"/>
                          </a:solidFill>
                          <a:effectLst/>
                        </a:rPr>
                        <a:t>No</a:t>
                      </a:r>
                      <a:endParaRPr lang="zh-CN" altLang="en-US"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kern="1200" dirty="0">
                        <a:solidFill>
                          <a:schemeClr val="dk1"/>
                        </a:solidFill>
                        <a:effectLst/>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dk1"/>
                          </a:solidFill>
                          <a:effectLst/>
                        </a:rPr>
                        <a:t>No</a:t>
                      </a:r>
                      <a:endParaRPr lang="zh-CN" altLang="en-US"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kern="1200" dirty="0">
                        <a:solidFill>
                          <a:schemeClr val="dk1"/>
                        </a:solidFill>
                        <a:effectLst/>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dk1"/>
                          </a:solidFill>
                          <a:effectLst/>
                        </a:rPr>
                        <a:t>No</a:t>
                      </a:r>
                      <a:endParaRPr lang="zh-CN" altLang="en-US"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kern="1200" dirty="0">
                        <a:solidFill>
                          <a:schemeClr val="dk1"/>
                        </a:solidFill>
                        <a:effectLst/>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dk1"/>
                          </a:solidFill>
                          <a:effectLst/>
                        </a:rPr>
                        <a:t>No</a:t>
                      </a:r>
                      <a:endParaRPr lang="zh-CN" altLang="en-US"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endParaRPr lang="zh-CN" altLang="en-US" sz="1200" b="0" i="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2253804703"/>
                  </a:ext>
                </a:extLst>
              </a:tr>
              <a:tr h="728725">
                <a:tc>
                  <a:txBody>
                    <a:bodyPr/>
                    <a:lstStyle/>
                    <a:p>
                      <a:r>
                        <a:rPr lang="en-US" altLang="zh-CN" sz="1200" dirty="0">
                          <a:latin typeface="+mj-lt"/>
                        </a:rPr>
                        <a:t>Self-servicing of apps</a:t>
                      </a:r>
                      <a:endParaRPr lang="zh-CN" altLang="en-US" sz="1200" dirty="0">
                        <a:latin typeface="+mj-lt"/>
                      </a:endParaRPr>
                    </a:p>
                  </a:txBody>
                  <a:tcPr anchor="ctr"/>
                </a:tc>
                <a:tc>
                  <a:txBody>
                    <a:bodyPr/>
                    <a:lstStyle/>
                    <a:p>
                      <a:pPr algn="ctr"/>
                      <a:r>
                        <a:rPr lang="en-US" altLang="zh-CN" sz="1200" b="0" kern="1200" dirty="0">
                          <a:solidFill>
                            <a:schemeClr val="dk1"/>
                          </a:solidFill>
                          <a:effectLst/>
                        </a:rPr>
                        <a:t>Yes</a:t>
                      </a: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kern="1200" dirty="0">
                        <a:solidFill>
                          <a:schemeClr val="dk1"/>
                        </a:solidFill>
                        <a:effectLst/>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dk1"/>
                          </a:solidFill>
                          <a:effectLst/>
                        </a:rPr>
                        <a:t>No</a:t>
                      </a:r>
                      <a:endParaRPr lang="zh-CN" altLang="en-US"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kern="1200" dirty="0">
                        <a:solidFill>
                          <a:schemeClr val="dk1"/>
                        </a:solidFill>
                        <a:effectLst/>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dk1"/>
                          </a:solidFill>
                          <a:effectLst/>
                        </a:rPr>
                        <a:t>No</a:t>
                      </a:r>
                      <a:endParaRPr lang="zh-CN" altLang="en-US"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3103588704"/>
                  </a:ext>
                </a:extLst>
              </a:tr>
            </a:tbl>
          </a:graphicData>
        </a:graphic>
      </p:graphicFrame>
    </p:spTree>
    <p:extLst>
      <p:ext uri="{BB962C8B-B14F-4D97-AF65-F5344CB8AC3E}">
        <p14:creationId xmlns:p14="http://schemas.microsoft.com/office/powerpoint/2010/main" val="3616989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B70253-D7BB-4E6D-A079-A5C896B5F3F3}"/>
              </a:ext>
            </a:extLst>
          </p:cNvPr>
          <p:cNvSpPr>
            <a:spLocks noGrp="1"/>
          </p:cNvSpPr>
          <p:nvPr>
            <p:ph type="title"/>
          </p:nvPr>
        </p:nvSpPr>
        <p:spPr/>
        <p:txBody>
          <a:bodyPr/>
          <a:lstStyle/>
          <a:p>
            <a:r>
              <a:rPr lang="en-US" dirty="0"/>
              <a:t>Examine device enrollment capabilities </a:t>
            </a:r>
            <a:r>
              <a:rPr lang="en-US" altLang="zh-CN" dirty="0"/>
              <a:t>(continued)</a:t>
            </a:r>
            <a:endParaRPr lang="en-US" dirty="0"/>
          </a:p>
        </p:txBody>
      </p:sp>
      <p:sp>
        <p:nvSpPr>
          <p:cNvPr id="5" name="TextBox 4">
            <a:extLst>
              <a:ext uri="{FF2B5EF4-FFF2-40B4-BE49-F238E27FC236}">
                <a16:creationId xmlns:a16="http://schemas.microsoft.com/office/drawing/2014/main" id="{B0B089A6-337C-4888-A4C6-3953414031E2}"/>
              </a:ext>
            </a:extLst>
          </p:cNvPr>
          <p:cNvSpPr txBox="1"/>
          <p:nvPr/>
        </p:nvSpPr>
        <p:spPr>
          <a:xfrm>
            <a:off x="600059" y="1086736"/>
            <a:ext cx="4698987" cy="307777"/>
          </a:xfrm>
          <a:prstGeom prst="rect">
            <a:avLst/>
          </a:prstGeom>
          <a:noFill/>
        </p:spPr>
        <p:txBody>
          <a:bodyPr wrap="square" lIns="0" tIns="0" rIns="0" bIns="0" rtlCol="0">
            <a:spAutoFit/>
          </a:bodyPr>
          <a:lstStyle/>
          <a:p>
            <a:pPr algn="l"/>
            <a:r>
              <a:rPr lang="en-US" sz="2000" b="1" dirty="0">
                <a:solidFill>
                  <a:schemeClr val="accent1"/>
                </a:solidFill>
                <a:latin typeface="+mj-lt"/>
              </a:rPr>
              <a:t>Capabilities by enrollment method</a:t>
            </a:r>
          </a:p>
        </p:txBody>
      </p:sp>
      <p:graphicFrame>
        <p:nvGraphicFramePr>
          <p:cNvPr id="2" name="表格 4">
            <a:extLst>
              <a:ext uri="{FF2B5EF4-FFF2-40B4-BE49-F238E27FC236}">
                <a16:creationId xmlns:a16="http://schemas.microsoft.com/office/drawing/2014/main" id="{393FAB40-EB34-4EB9-B53B-DA0660DC1B11}"/>
              </a:ext>
            </a:extLst>
          </p:cNvPr>
          <p:cNvGraphicFramePr>
            <a:graphicFrameLocks noGrp="1"/>
          </p:cNvGraphicFramePr>
          <p:nvPr>
            <p:extLst>
              <p:ext uri="{D42A27DB-BD31-4B8C-83A1-F6EECF244321}">
                <p14:modId xmlns:p14="http://schemas.microsoft.com/office/powerpoint/2010/main" val="130514568"/>
              </p:ext>
            </p:extLst>
          </p:nvPr>
        </p:nvGraphicFramePr>
        <p:xfrm>
          <a:off x="600059" y="1534338"/>
          <a:ext cx="10210181" cy="5333821"/>
        </p:xfrm>
        <a:graphic>
          <a:graphicData uri="http://schemas.openxmlformats.org/drawingml/2006/table">
            <a:tbl>
              <a:tblPr firstRow="1" bandRow="1">
                <a:tableStyleId>{93296810-A885-4BE3-A3E7-6D5BEEA58F35}</a:tableStyleId>
              </a:tblPr>
              <a:tblGrid>
                <a:gridCol w="1188101">
                  <a:extLst>
                    <a:ext uri="{9D8B030D-6E8A-4147-A177-3AD203B41FA5}">
                      <a16:colId xmlns:a16="http://schemas.microsoft.com/office/drawing/2014/main" val="3127522424"/>
                    </a:ext>
                  </a:extLst>
                </a:gridCol>
                <a:gridCol w="708798">
                  <a:extLst>
                    <a:ext uri="{9D8B030D-6E8A-4147-A177-3AD203B41FA5}">
                      <a16:colId xmlns:a16="http://schemas.microsoft.com/office/drawing/2014/main" val="3915118245"/>
                    </a:ext>
                  </a:extLst>
                </a:gridCol>
                <a:gridCol w="1241922">
                  <a:extLst>
                    <a:ext uri="{9D8B030D-6E8A-4147-A177-3AD203B41FA5}">
                      <a16:colId xmlns:a16="http://schemas.microsoft.com/office/drawing/2014/main" val="1046310649"/>
                    </a:ext>
                  </a:extLst>
                </a:gridCol>
                <a:gridCol w="1341120">
                  <a:extLst>
                    <a:ext uri="{9D8B030D-6E8A-4147-A177-3AD203B41FA5}">
                      <a16:colId xmlns:a16="http://schemas.microsoft.com/office/drawing/2014/main" val="3167916320"/>
                    </a:ext>
                  </a:extLst>
                </a:gridCol>
                <a:gridCol w="873760">
                  <a:extLst>
                    <a:ext uri="{9D8B030D-6E8A-4147-A177-3AD203B41FA5}">
                      <a16:colId xmlns:a16="http://schemas.microsoft.com/office/drawing/2014/main" val="2072280826"/>
                    </a:ext>
                  </a:extLst>
                </a:gridCol>
                <a:gridCol w="1203335">
                  <a:extLst>
                    <a:ext uri="{9D8B030D-6E8A-4147-A177-3AD203B41FA5}">
                      <a16:colId xmlns:a16="http://schemas.microsoft.com/office/drawing/2014/main" val="2687095264"/>
                    </a:ext>
                  </a:extLst>
                </a:gridCol>
                <a:gridCol w="1079466">
                  <a:extLst>
                    <a:ext uri="{9D8B030D-6E8A-4147-A177-3AD203B41FA5}">
                      <a16:colId xmlns:a16="http://schemas.microsoft.com/office/drawing/2014/main" val="1111161169"/>
                    </a:ext>
                  </a:extLst>
                </a:gridCol>
                <a:gridCol w="1066302">
                  <a:extLst>
                    <a:ext uri="{9D8B030D-6E8A-4147-A177-3AD203B41FA5}">
                      <a16:colId xmlns:a16="http://schemas.microsoft.com/office/drawing/2014/main" val="1504535438"/>
                    </a:ext>
                  </a:extLst>
                </a:gridCol>
                <a:gridCol w="1507377">
                  <a:extLst>
                    <a:ext uri="{9D8B030D-6E8A-4147-A177-3AD203B41FA5}">
                      <a16:colId xmlns:a16="http://schemas.microsoft.com/office/drawing/2014/main" val="3973429882"/>
                    </a:ext>
                  </a:extLst>
                </a:gridCol>
              </a:tblGrid>
              <a:tr h="1733492">
                <a:tc>
                  <a:txBody>
                    <a:bodyPr/>
                    <a:lstStyle/>
                    <a:p>
                      <a:pPr algn="l"/>
                      <a:r>
                        <a:rPr lang="en-US" altLang="zh-CN" sz="1400" dirty="0">
                          <a:solidFill>
                            <a:schemeClr val="accent1"/>
                          </a:solidFill>
                        </a:rPr>
                        <a:t>Capabilities</a:t>
                      </a:r>
                      <a:endParaRPr lang="zh-CN" altLang="en-US" sz="1400" dirty="0">
                        <a:solidFill>
                          <a:schemeClr val="accent1"/>
                        </a:solidFill>
                      </a:endParaRPr>
                    </a:p>
                  </a:txBody>
                  <a:tcPr anchor="ctr"/>
                </a:tc>
                <a:tc>
                  <a:txBody>
                    <a:bodyPr/>
                    <a:lstStyle/>
                    <a:p>
                      <a:pPr algn="ctr"/>
                      <a:r>
                        <a:rPr lang="en-US" altLang="zh-CN" sz="1400" b="1" kern="1200" dirty="0">
                          <a:solidFill>
                            <a:schemeClr val="tx1"/>
                          </a:solidFill>
                          <a:effectLst/>
                        </a:rPr>
                        <a:t>Azure AD joined</a:t>
                      </a:r>
                      <a:endParaRPr lang="zh-CN" altLang="en-US" sz="1800" dirty="0">
                        <a:solidFill>
                          <a:schemeClr val="tx1"/>
                        </a:solidFill>
                      </a:endParaRPr>
                    </a:p>
                  </a:txBody>
                  <a:tcPr anchor="ctr"/>
                </a:tc>
                <a:tc>
                  <a:txBody>
                    <a:bodyPr/>
                    <a:lstStyle/>
                    <a:p>
                      <a:pPr algn="ctr"/>
                      <a:r>
                        <a:rPr lang="en-US" altLang="zh-CN" sz="1400" b="1" kern="1200" dirty="0">
                          <a:solidFill>
                            <a:schemeClr val="tx1"/>
                          </a:solidFill>
                          <a:effectLst/>
                        </a:rPr>
                        <a:t>Azure AD joined with Autopilot (User-driven mode)</a:t>
                      </a:r>
                      <a:endParaRPr lang="zh-CN" altLang="en-US" sz="1400" b="1" i="0" kern="1200" dirty="0">
                        <a:solidFill>
                          <a:schemeClr val="tx1"/>
                        </a:solidFill>
                        <a:effectLst/>
                        <a:latin typeface="+mn-lt"/>
                        <a:ea typeface="+mn-ea"/>
                        <a:cs typeface="+mn-cs"/>
                      </a:endParaRPr>
                    </a:p>
                  </a:txBody>
                  <a:tcPr anchor="ctr"/>
                </a:tc>
                <a:tc>
                  <a:txBody>
                    <a:bodyPr/>
                    <a:lstStyle/>
                    <a:p>
                      <a:pPr algn="ctr"/>
                      <a:r>
                        <a:rPr lang="en-US" altLang="zh-CN" sz="1400" b="1" i="0" kern="1200" dirty="0">
                          <a:solidFill>
                            <a:schemeClr val="tx1"/>
                          </a:solidFill>
                          <a:effectLst/>
                          <a:latin typeface="+mn-lt"/>
                          <a:ea typeface="+mn-ea"/>
                          <a:cs typeface="+mn-cs"/>
                        </a:rPr>
                        <a:t>Azure AD joined with Autopilot (Self-deploying mode)</a:t>
                      </a:r>
                      <a:endParaRPr lang="zh-CN" altLang="en-US" sz="1400" b="1" i="0" kern="1200" dirty="0">
                        <a:solidFill>
                          <a:schemeClr val="tx1"/>
                        </a:solidFill>
                        <a:effectLst/>
                        <a:latin typeface="+mn-lt"/>
                        <a:ea typeface="+mn-ea"/>
                        <a:cs typeface="+mn-cs"/>
                      </a:endParaRPr>
                    </a:p>
                  </a:txBody>
                  <a:tcPr anchor="ctr"/>
                </a:tc>
                <a:tc>
                  <a:txBody>
                    <a:bodyPr/>
                    <a:lstStyle/>
                    <a:p>
                      <a:pPr algn="ctr"/>
                      <a:r>
                        <a:rPr lang="en-US" altLang="zh-CN" sz="1400" b="1" i="0" kern="1200" dirty="0">
                          <a:solidFill>
                            <a:schemeClr val="tx1"/>
                          </a:solidFill>
                          <a:effectLst/>
                          <a:latin typeface="+mn-lt"/>
                          <a:ea typeface="+mn-ea"/>
                          <a:cs typeface="+mn-cs"/>
                        </a:rPr>
                        <a:t>Bulk</a:t>
                      </a:r>
                      <a:endParaRPr lang="zh-CN" altLang="en-US" sz="1400" b="1" i="0" kern="1200" dirty="0">
                        <a:solidFill>
                          <a:schemeClr val="tx1"/>
                        </a:solidFill>
                        <a:effectLst/>
                        <a:latin typeface="+mn-lt"/>
                        <a:ea typeface="+mn-ea"/>
                        <a:cs typeface="+mn-cs"/>
                      </a:endParaRPr>
                    </a:p>
                  </a:txBody>
                  <a:tcPr anchor="ctr"/>
                </a:tc>
                <a:tc>
                  <a:txBody>
                    <a:bodyPr/>
                    <a:lstStyle/>
                    <a:p>
                      <a:pPr algn="ctr"/>
                      <a:r>
                        <a:rPr lang="en-US" altLang="zh-CN" sz="1400" b="1" i="0" kern="1200" dirty="0">
                          <a:solidFill>
                            <a:schemeClr val="tx1"/>
                          </a:solidFill>
                          <a:effectLst/>
                          <a:latin typeface="+mn-lt"/>
                          <a:ea typeface="+mn-ea"/>
                          <a:cs typeface="+mn-cs"/>
                        </a:rPr>
                        <a:t>Device Enrollment Manager (DEM)</a:t>
                      </a:r>
                      <a:endParaRPr lang="zh-CN" altLang="en-US" sz="1400" b="1" i="0" kern="1200" dirty="0">
                        <a:solidFill>
                          <a:schemeClr val="tx1"/>
                        </a:solidFill>
                        <a:effectLst/>
                        <a:latin typeface="+mn-lt"/>
                        <a:ea typeface="+mn-ea"/>
                        <a:cs typeface="+mn-cs"/>
                      </a:endParaRPr>
                    </a:p>
                  </a:txBody>
                  <a:tcPr anchor="ctr"/>
                </a:tc>
                <a:tc>
                  <a:txBody>
                    <a:bodyPr/>
                    <a:lstStyle/>
                    <a:p>
                      <a:pPr algn="ctr"/>
                      <a:r>
                        <a:rPr lang="en-US" altLang="zh-CN" sz="1400" b="1" i="0" kern="1200" dirty="0">
                          <a:solidFill>
                            <a:schemeClr val="tx1"/>
                          </a:solidFill>
                          <a:effectLst/>
                          <a:latin typeface="+mn-lt"/>
                          <a:ea typeface="+mn-ea"/>
                          <a:cs typeface="+mn-cs"/>
                        </a:rPr>
                        <a:t>Bring Your Own Device (BYOD)</a:t>
                      </a:r>
                      <a:endParaRPr lang="zh-CN" altLang="en-US" sz="1400" b="1" i="0" kern="1200" dirty="0">
                        <a:solidFill>
                          <a:schemeClr val="tx1"/>
                        </a:solidFill>
                        <a:effectLst/>
                        <a:latin typeface="+mn-lt"/>
                        <a:ea typeface="+mn-ea"/>
                        <a:cs typeface="+mn-cs"/>
                      </a:endParaRPr>
                    </a:p>
                  </a:txBody>
                  <a:tcPr anchor="ctr"/>
                </a:tc>
                <a:tc>
                  <a:txBody>
                    <a:bodyPr/>
                    <a:lstStyle/>
                    <a:p>
                      <a:pPr algn="ctr"/>
                      <a:r>
                        <a:rPr lang="en-US" altLang="zh-CN" sz="1400" b="1" i="0" kern="1200" dirty="0">
                          <a:solidFill>
                            <a:schemeClr val="tx1"/>
                          </a:solidFill>
                          <a:effectLst/>
                          <a:latin typeface="+mn-lt"/>
                          <a:ea typeface="+mn-ea"/>
                          <a:cs typeface="+mn-cs"/>
                        </a:rPr>
                        <a:t>Group Policy Object (GPO)</a:t>
                      </a:r>
                      <a:endParaRPr lang="zh-CN" altLang="en-US" sz="1400" b="1" i="0" kern="1200" dirty="0">
                        <a:solidFill>
                          <a:schemeClr val="tx1"/>
                        </a:solidFill>
                        <a:effectLst/>
                        <a:latin typeface="+mn-lt"/>
                        <a:ea typeface="+mn-ea"/>
                        <a:cs typeface="+mn-cs"/>
                      </a:endParaRPr>
                    </a:p>
                  </a:txBody>
                  <a:tcPr anchor="ctr"/>
                </a:tc>
                <a:tc>
                  <a:txBody>
                    <a:bodyPr/>
                    <a:lstStyle/>
                    <a:p>
                      <a:pPr algn="ctr"/>
                      <a:r>
                        <a:rPr lang="en-US" altLang="zh-CN" sz="1400" b="1" i="0" kern="1200" dirty="0">
                          <a:solidFill>
                            <a:schemeClr val="tx1"/>
                          </a:solidFill>
                          <a:effectLst/>
                          <a:latin typeface="+mn-lt"/>
                          <a:ea typeface="+mn-ea"/>
                          <a:cs typeface="+mn-cs"/>
                        </a:rPr>
                        <a:t>Co-management</a:t>
                      </a:r>
                      <a:endParaRPr lang="zh-CN" altLang="en-US" sz="1400" b="1" i="0" kern="1200" dirty="0">
                        <a:solidFill>
                          <a:schemeClr val="tx1"/>
                        </a:solidFill>
                        <a:effectLst/>
                        <a:latin typeface="+mn-lt"/>
                        <a:ea typeface="+mn-ea"/>
                        <a:cs typeface="+mn-cs"/>
                      </a:endParaRPr>
                    </a:p>
                  </a:txBody>
                  <a:tcPr anchor="ctr"/>
                </a:tc>
                <a:extLst>
                  <a:ext uri="{0D108BD9-81ED-4DB2-BD59-A6C34878D82A}">
                    <a16:rowId xmlns:a16="http://schemas.microsoft.com/office/drawing/2014/main" val="4133530663"/>
                  </a:ext>
                </a:extLst>
              </a:tr>
              <a:tr h="700064">
                <a:tc>
                  <a:txBody>
                    <a:bodyPr/>
                    <a:lstStyle/>
                    <a:p>
                      <a:r>
                        <a:rPr lang="en-US" altLang="zh-CN" sz="1200" dirty="0">
                          <a:latin typeface="+mj-lt"/>
                        </a:rPr>
                        <a:t>Conditional Access</a:t>
                      </a:r>
                      <a:endParaRPr lang="zh-CN" altLang="en-US" sz="1200" dirty="0">
                        <a:latin typeface="+mj-lt"/>
                      </a:endParaRPr>
                    </a:p>
                  </a:txBody>
                  <a:tcPr anchor="ctr"/>
                </a:tc>
                <a:tc>
                  <a:txBody>
                    <a:bodyPr/>
                    <a:lstStyle/>
                    <a:p>
                      <a:pPr algn="ct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txBody>
                  <a:tcPr anchor="ctr"/>
                </a:tc>
                <a:tc>
                  <a:txBody>
                    <a:bodyPr/>
                    <a:lstStyle/>
                    <a:p>
                      <a:pPr algn="ct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txBody>
                  <a:tcPr anchor="ctr"/>
                </a:tc>
                <a:tc>
                  <a:txBody>
                    <a:bodyPr/>
                    <a:lstStyle/>
                    <a:p>
                      <a:pPr algn="ct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txBody>
                  <a:tcPr anchor="ctr"/>
                </a:tc>
                <a:tc>
                  <a:txBody>
                    <a:bodyPr/>
                    <a:lstStyle/>
                    <a:p>
                      <a:pPr algn="ct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txBody>
                  <a:tcPr anchor="ctr"/>
                </a:tc>
                <a:tc>
                  <a:txBody>
                    <a:bodyPr/>
                    <a:lstStyle/>
                    <a:p>
                      <a:pPr algn="ct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txBody>
                  <a:tcPr anchor="ctr"/>
                </a:tc>
                <a:tc>
                  <a:txBody>
                    <a:bodyPr/>
                    <a:lstStyle/>
                    <a:p>
                      <a:pPr algn="ct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p>
                      <a:pPr algn="ct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p>
                      <a:pPr algn="ctr"/>
                      <a:endParaRPr lang="zh-CN" altLang="en-US" sz="1200" b="0" i="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3223544364"/>
                  </a:ext>
                </a:extLst>
              </a:tr>
              <a:tr h="900082">
                <a:tc>
                  <a:txBody>
                    <a:bodyPr/>
                    <a:lstStyle/>
                    <a:p>
                      <a:r>
                        <a:rPr lang="en-US" altLang="zh-CN" sz="1200" dirty="0">
                          <a:latin typeface="+mj-lt"/>
                        </a:rPr>
                        <a:t>User gets associated with the device</a:t>
                      </a:r>
                      <a:endParaRPr lang="zh-CN" altLang="en-US" sz="1200" dirty="0">
                        <a:latin typeface="+mj-lt"/>
                      </a:endParaRPr>
                    </a:p>
                  </a:txBody>
                  <a:tcPr anchor="ctr"/>
                </a:tc>
                <a:tc>
                  <a:txBody>
                    <a:bodyPr/>
                    <a:lstStyle/>
                    <a:p>
                      <a:pPr algn="ct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txBody>
                  <a:tcPr anchor="ctr"/>
                </a:tc>
                <a:tc>
                  <a:txBody>
                    <a:bodyPr/>
                    <a:lstStyle/>
                    <a:p>
                      <a:pPr algn="ct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txBody>
                  <a:tcPr anchor="ctr"/>
                </a:tc>
                <a:tc>
                  <a:txBody>
                    <a:bodyPr/>
                    <a:lstStyle/>
                    <a:p>
                      <a:pPr algn="ctr"/>
                      <a:r>
                        <a:rPr lang="en-US" altLang="zh-CN" sz="1200" b="0" i="0" kern="1200" dirty="0">
                          <a:solidFill>
                            <a:schemeClr val="dk1"/>
                          </a:solidFill>
                          <a:effectLst/>
                          <a:latin typeface="+mn-lt"/>
                          <a:ea typeface="+mn-ea"/>
                          <a:cs typeface="+mn-cs"/>
                        </a:rPr>
                        <a:t>No</a:t>
                      </a:r>
                      <a:endParaRPr lang="zh-CN" altLang="en-US" sz="1200" b="0" i="0" kern="1200" dirty="0">
                        <a:solidFill>
                          <a:schemeClr val="dk1"/>
                        </a:solidFill>
                        <a:effectLst/>
                        <a:latin typeface="+mn-lt"/>
                        <a:ea typeface="+mn-ea"/>
                        <a:cs typeface="+mn-cs"/>
                      </a:endParaRPr>
                    </a:p>
                  </a:txBody>
                  <a:tcPr anchor="ctr"/>
                </a:tc>
                <a:tc>
                  <a:txBody>
                    <a:bodyPr/>
                    <a:lstStyle/>
                    <a:p>
                      <a:pPr algn="ctr"/>
                      <a:r>
                        <a:rPr lang="en-US" altLang="zh-CN" sz="1200" b="0" i="0" kern="1200" dirty="0">
                          <a:solidFill>
                            <a:schemeClr val="dk1"/>
                          </a:solidFill>
                          <a:effectLst/>
                          <a:latin typeface="+mn-lt"/>
                          <a:ea typeface="+mn-ea"/>
                          <a:cs typeface="+mn-cs"/>
                        </a:rPr>
                        <a:t>No</a:t>
                      </a:r>
                      <a:endParaRPr lang="zh-CN" altLang="en-US" sz="1200" b="0" i="0" kern="1200" dirty="0">
                        <a:solidFill>
                          <a:schemeClr val="dk1"/>
                        </a:solidFill>
                        <a:effectLst/>
                        <a:latin typeface="+mn-lt"/>
                        <a:ea typeface="+mn-ea"/>
                        <a:cs typeface="+mn-cs"/>
                      </a:endParaRPr>
                    </a:p>
                  </a:txBody>
                  <a:tcPr anchor="ctr"/>
                </a:tc>
                <a:tc>
                  <a:txBody>
                    <a:bodyPr/>
                    <a:lstStyle/>
                    <a:p>
                      <a:pPr algn="ctr"/>
                      <a:r>
                        <a:rPr lang="en-US" altLang="zh-CN" sz="1200" b="0" i="0" kern="1200" dirty="0">
                          <a:solidFill>
                            <a:schemeClr val="dk1"/>
                          </a:solidFill>
                          <a:effectLst/>
                          <a:latin typeface="+mn-lt"/>
                          <a:ea typeface="+mn-ea"/>
                          <a:cs typeface="+mn-cs"/>
                        </a:rPr>
                        <a:t>No</a:t>
                      </a: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p>
                      <a:pPr algn="ct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p>
                      <a:pPr algn="ct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p>
                      <a:pPr algn="ctr"/>
                      <a:endParaRPr lang="zh-CN" altLang="en-US" sz="1200" b="0" i="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3966227983"/>
                  </a:ext>
                </a:extLst>
              </a:tr>
              <a:tr h="700064">
                <a:tc>
                  <a:txBody>
                    <a:bodyPr/>
                    <a:lstStyle/>
                    <a:p>
                      <a:r>
                        <a:rPr lang="en-US" altLang="zh-CN" sz="1200" dirty="0">
                          <a:latin typeface="+mj-lt"/>
                        </a:rPr>
                        <a:t>Requires Azure AD Premium</a:t>
                      </a:r>
                      <a:endParaRPr lang="zh-CN" altLang="en-US" sz="1200" dirty="0">
                        <a:latin typeface="+mj-lt"/>
                      </a:endParaRPr>
                    </a:p>
                  </a:txBody>
                  <a:tcPr/>
                </a:tc>
                <a:tc>
                  <a:txBody>
                    <a:bodyPr/>
                    <a:lstStyle/>
                    <a:p>
                      <a:pPr algn="ctr"/>
                      <a:r>
                        <a:rPr lang="en-US" altLang="zh-CN" sz="1200" b="0" kern="1200" dirty="0">
                          <a:solidFill>
                            <a:schemeClr val="dk1"/>
                          </a:solidFill>
                          <a:effectLst/>
                        </a:rPr>
                        <a:t>No</a:t>
                      </a: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kern="1200" dirty="0">
                        <a:solidFill>
                          <a:schemeClr val="dk1"/>
                        </a:solidFill>
                        <a:effectLst/>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dk1"/>
                          </a:solidFill>
                          <a:effectLst/>
                        </a:rPr>
                        <a:t>No</a:t>
                      </a:r>
                      <a:endParaRPr lang="zh-CN" altLang="en-US"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No</a:t>
                      </a: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endParaRPr lang="zh-CN" altLang="en-US" sz="1200" b="0" i="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2253804703"/>
                  </a:ext>
                </a:extLst>
              </a:tr>
              <a:tr h="1300119">
                <a:tc>
                  <a:txBody>
                    <a:bodyPr/>
                    <a:lstStyle/>
                    <a:p>
                      <a:r>
                        <a:rPr lang="en-US" altLang="zh-CN" sz="1200" dirty="0">
                          <a:latin typeface="+mj-lt"/>
                        </a:rPr>
                        <a:t>Device can assess resources protected by Certificate Authority</a:t>
                      </a:r>
                      <a:endParaRPr lang="zh-CN" altLang="en-US" sz="1200" dirty="0">
                        <a:latin typeface="+mj-lt"/>
                      </a:endParaRPr>
                    </a:p>
                  </a:txBody>
                  <a:tcPr anchor="ctr"/>
                </a:tc>
                <a:tc>
                  <a:txBody>
                    <a:bodyPr/>
                    <a:lstStyle/>
                    <a:p>
                      <a:pPr algn="ct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No</a:t>
                      </a: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endParaRPr lang="zh-CN" altLang="en-US" sz="1200" b="0" i="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220904323"/>
                  </a:ext>
                </a:extLst>
              </a:tr>
            </a:tbl>
          </a:graphicData>
        </a:graphic>
      </p:graphicFrame>
    </p:spTree>
    <p:extLst>
      <p:ext uri="{BB962C8B-B14F-4D97-AF65-F5344CB8AC3E}">
        <p14:creationId xmlns:p14="http://schemas.microsoft.com/office/powerpoint/2010/main" val="1343617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B70253-D7BB-4E6D-A079-A5C896B5F3F3}"/>
              </a:ext>
            </a:extLst>
          </p:cNvPr>
          <p:cNvSpPr>
            <a:spLocks noGrp="1"/>
          </p:cNvSpPr>
          <p:nvPr>
            <p:ph type="title"/>
          </p:nvPr>
        </p:nvSpPr>
        <p:spPr/>
        <p:txBody>
          <a:bodyPr/>
          <a:lstStyle/>
          <a:p>
            <a:r>
              <a:rPr lang="en-US" dirty="0"/>
              <a:t>Examine device enrollment capabilities</a:t>
            </a:r>
            <a:r>
              <a:rPr lang="en-US" altLang="zh-CN" dirty="0"/>
              <a:t> (continued)</a:t>
            </a:r>
            <a:endParaRPr lang="en-US" dirty="0"/>
          </a:p>
        </p:txBody>
      </p:sp>
      <p:sp>
        <p:nvSpPr>
          <p:cNvPr id="5" name="TextBox 4">
            <a:extLst>
              <a:ext uri="{FF2B5EF4-FFF2-40B4-BE49-F238E27FC236}">
                <a16:creationId xmlns:a16="http://schemas.microsoft.com/office/drawing/2014/main" id="{B0B089A6-337C-4888-A4C6-3953414031E2}"/>
              </a:ext>
            </a:extLst>
          </p:cNvPr>
          <p:cNvSpPr txBox="1"/>
          <p:nvPr/>
        </p:nvSpPr>
        <p:spPr>
          <a:xfrm>
            <a:off x="600059" y="1086736"/>
            <a:ext cx="6684661" cy="307777"/>
          </a:xfrm>
          <a:prstGeom prst="rect">
            <a:avLst/>
          </a:prstGeom>
          <a:noFill/>
        </p:spPr>
        <p:txBody>
          <a:bodyPr wrap="square" lIns="0" tIns="0" rIns="0" bIns="0" rtlCol="0">
            <a:spAutoFit/>
          </a:bodyPr>
          <a:lstStyle/>
          <a:p>
            <a:pPr algn="l"/>
            <a:r>
              <a:rPr lang="en-US" sz="2000" b="1" dirty="0">
                <a:solidFill>
                  <a:schemeClr val="accent1"/>
                </a:solidFill>
                <a:latin typeface="+mj-lt"/>
              </a:rPr>
              <a:t>Capabilities by enrollment method (continued)</a:t>
            </a:r>
          </a:p>
        </p:txBody>
      </p:sp>
      <p:graphicFrame>
        <p:nvGraphicFramePr>
          <p:cNvPr id="2" name="表格 4">
            <a:extLst>
              <a:ext uri="{FF2B5EF4-FFF2-40B4-BE49-F238E27FC236}">
                <a16:creationId xmlns:a16="http://schemas.microsoft.com/office/drawing/2014/main" id="{393FAB40-EB34-4EB9-B53B-DA0660DC1B11}"/>
              </a:ext>
            </a:extLst>
          </p:cNvPr>
          <p:cNvGraphicFramePr>
            <a:graphicFrameLocks noGrp="1"/>
          </p:cNvGraphicFramePr>
          <p:nvPr>
            <p:extLst>
              <p:ext uri="{D42A27DB-BD31-4B8C-83A1-F6EECF244321}">
                <p14:modId xmlns:p14="http://schemas.microsoft.com/office/powerpoint/2010/main" val="4268318486"/>
              </p:ext>
            </p:extLst>
          </p:nvPr>
        </p:nvGraphicFramePr>
        <p:xfrm>
          <a:off x="600059" y="1534338"/>
          <a:ext cx="10230501" cy="5384623"/>
        </p:xfrm>
        <a:graphic>
          <a:graphicData uri="http://schemas.openxmlformats.org/drawingml/2006/table">
            <a:tbl>
              <a:tblPr firstRow="1" bandRow="1">
                <a:tableStyleId>{93296810-A885-4BE3-A3E7-6D5BEEA58F35}</a:tableStyleId>
              </a:tblPr>
              <a:tblGrid>
                <a:gridCol w="1287408">
                  <a:extLst>
                    <a:ext uri="{9D8B030D-6E8A-4147-A177-3AD203B41FA5}">
                      <a16:colId xmlns:a16="http://schemas.microsoft.com/office/drawing/2014/main" val="3127522424"/>
                    </a:ext>
                  </a:extLst>
                </a:gridCol>
                <a:gridCol w="847974">
                  <a:extLst>
                    <a:ext uri="{9D8B030D-6E8A-4147-A177-3AD203B41FA5}">
                      <a16:colId xmlns:a16="http://schemas.microsoft.com/office/drawing/2014/main" val="3915118245"/>
                    </a:ext>
                  </a:extLst>
                </a:gridCol>
                <a:gridCol w="1267599">
                  <a:extLst>
                    <a:ext uri="{9D8B030D-6E8A-4147-A177-3AD203B41FA5}">
                      <a16:colId xmlns:a16="http://schemas.microsoft.com/office/drawing/2014/main" val="1046310649"/>
                    </a:ext>
                  </a:extLst>
                </a:gridCol>
                <a:gridCol w="1178560">
                  <a:extLst>
                    <a:ext uri="{9D8B030D-6E8A-4147-A177-3AD203B41FA5}">
                      <a16:colId xmlns:a16="http://schemas.microsoft.com/office/drawing/2014/main" val="3167916320"/>
                    </a:ext>
                  </a:extLst>
                </a:gridCol>
                <a:gridCol w="751840">
                  <a:extLst>
                    <a:ext uri="{9D8B030D-6E8A-4147-A177-3AD203B41FA5}">
                      <a16:colId xmlns:a16="http://schemas.microsoft.com/office/drawing/2014/main" val="2072280826"/>
                    </a:ext>
                  </a:extLst>
                </a:gridCol>
                <a:gridCol w="1258168">
                  <a:extLst>
                    <a:ext uri="{9D8B030D-6E8A-4147-A177-3AD203B41FA5}">
                      <a16:colId xmlns:a16="http://schemas.microsoft.com/office/drawing/2014/main" val="2687095264"/>
                    </a:ext>
                  </a:extLst>
                </a:gridCol>
                <a:gridCol w="1085148">
                  <a:extLst>
                    <a:ext uri="{9D8B030D-6E8A-4147-A177-3AD203B41FA5}">
                      <a16:colId xmlns:a16="http://schemas.microsoft.com/office/drawing/2014/main" val="1111161169"/>
                    </a:ext>
                  </a:extLst>
                </a:gridCol>
                <a:gridCol w="1071915">
                  <a:extLst>
                    <a:ext uri="{9D8B030D-6E8A-4147-A177-3AD203B41FA5}">
                      <a16:colId xmlns:a16="http://schemas.microsoft.com/office/drawing/2014/main" val="1504535438"/>
                    </a:ext>
                  </a:extLst>
                </a:gridCol>
                <a:gridCol w="1481889">
                  <a:extLst>
                    <a:ext uri="{9D8B030D-6E8A-4147-A177-3AD203B41FA5}">
                      <a16:colId xmlns:a16="http://schemas.microsoft.com/office/drawing/2014/main" val="3973429882"/>
                    </a:ext>
                  </a:extLst>
                </a:gridCol>
              </a:tblGrid>
              <a:tr h="2193735">
                <a:tc>
                  <a:txBody>
                    <a:bodyPr/>
                    <a:lstStyle/>
                    <a:p>
                      <a:pPr algn="l"/>
                      <a:r>
                        <a:rPr lang="en-US" altLang="zh-CN" sz="1400" dirty="0">
                          <a:solidFill>
                            <a:schemeClr val="accent1"/>
                          </a:solidFill>
                        </a:rPr>
                        <a:t>Capabilities</a:t>
                      </a:r>
                      <a:endParaRPr lang="zh-CN" altLang="en-US" sz="1400" dirty="0">
                        <a:solidFill>
                          <a:schemeClr val="accent1"/>
                        </a:solidFill>
                      </a:endParaRPr>
                    </a:p>
                  </a:txBody>
                  <a:tcPr anchor="ctr"/>
                </a:tc>
                <a:tc>
                  <a:txBody>
                    <a:bodyPr/>
                    <a:lstStyle/>
                    <a:p>
                      <a:pPr algn="ctr"/>
                      <a:r>
                        <a:rPr lang="en-US" altLang="zh-CN" sz="1400" b="1" kern="1200" dirty="0">
                          <a:solidFill>
                            <a:schemeClr val="tx1"/>
                          </a:solidFill>
                          <a:effectLst/>
                        </a:rPr>
                        <a:t>Azure AD joined</a:t>
                      </a:r>
                      <a:endParaRPr lang="zh-CN" altLang="en-US" sz="1800" dirty="0">
                        <a:solidFill>
                          <a:schemeClr val="tx1"/>
                        </a:solidFill>
                      </a:endParaRPr>
                    </a:p>
                  </a:txBody>
                  <a:tcPr anchor="ctr"/>
                </a:tc>
                <a:tc>
                  <a:txBody>
                    <a:bodyPr/>
                    <a:lstStyle/>
                    <a:p>
                      <a:pPr algn="ctr"/>
                      <a:r>
                        <a:rPr lang="en-US" altLang="zh-CN" sz="1400" b="1" kern="1200" dirty="0">
                          <a:solidFill>
                            <a:schemeClr val="tx1"/>
                          </a:solidFill>
                          <a:effectLst/>
                        </a:rPr>
                        <a:t>Azure AD joined with Autopilot (User-driven mode)</a:t>
                      </a:r>
                      <a:endParaRPr lang="zh-CN" altLang="en-US" sz="1400" b="1" i="0" kern="1200" dirty="0">
                        <a:solidFill>
                          <a:schemeClr val="tx1"/>
                        </a:solidFill>
                        <a:effectLst/>
                        <a:latin typeface="+mn-lt"/>
                        <a:ea typeface="+mn-ea"/>
                        <a:cs typeface="+mn-cs"/>
                      </a:endParaRPr>
                    </a:p>
                  </a:txBody>
                  <a:tcPr anchor="ctr"/>
                </a:tc>
                <a:tc>
                  <a:txBody>
                    <a:bodyPr/>
                    <a:lstStyle/>
                    <a:p>
                      <a:pPr algn="ctr"/>
                      <a:r>
                        <a:rPr lang="en-US" altLang="zh-CN" sz="1400" b="1" i="0" kern="1200" dirty="0">
                          <a:solidFill>
                            <a:schemeClr val="tx1"/>
                          </a:solidFill>
                          <a:effectLst/>
                          <a:latin typeface="+mn-lt"/>
                          <a:ea typeface="+mn-ea"/>
                          <a:cs typeface="+mn-cs"/>
                        </a:rPr>
                        <a:t>Azure AD joined with Autopilot (Self-deploying mode)</a:t>
                      </a:r>
                      <a:endParaRPr lang="zh-CN" altLang="en-US" sz="1400" b="1" i="0" kern="1200" dirty="0">
                        <a:solidFill>
                          <a:schemeClr val="tx1"/>
                        </a:solidFill>
                        <a:effectLst/>
                        <a:latin typeface="+mn-lt"/>
                        <a:ea typeface="+mn-ea"/>
                        <a:cs typeface="+mn-cs"/>
                      </a:endParaRPr>
                    </a:p>
                  </a:txBody>
                  <a:tcPr anchor="ctr"/>
                </a:tc>
                <a:tc>
                  <a:txBody>
                    <a:bodyPr/>
                    <a:lstStyle/>
                    <a:p>
                      <a:pPr algn="ctr"/>
                      <a:r>
                        <a:rPr lang="en-US" altLang="zh-CN" sz="1400" b="1" i="0" kern="1200" dirty="0">
                          <a:solidFill>
                            <a:schemeClr val="tx1"/>
                          </a:solidFill>
                          <a:effectLst/>
                          <a:latin typeface="+mn-lt"/>
                          <a:ea typeface="+mn-ea"/>
                          <a:cs typeface="+mn-cs"/>
                        </a:rPr>
                        <a:t>Bulk</a:t>
                      </a:r>
                      <a:endParaRPr lang="zh-CN" altLang="en-US" sz="1400" b="1" i="0" kern="1200" dirty="0">
                        <a:solidFill>
                          <a:schemeClr val="tx1"/>
                        </a:solidFill>
                        <a:effectLst/>
                        <a:latin typeface="+mn-lt"/>
                        <a:ea typeface="+mn-ea"/>
                        <a:cs typeface="+mn-cs"/>
                      </a:endParaRPr>
                    </a:p>
                  </a:txBody>
                  <a:tcPr anchor="ctr"/>
                </a:tc>
                <a:tc>
                  <a:txBody>
                    <a:bodyPr/>
                    <a:lstStyle/>
                    <a:p>
                      <a:pPr algn="ctr"/>
                      <a:r>
                        <a:rPr lang="en-US" altLang="zh-CN" sz="1400" b="1" i="0" kern="1200" dirty="0">
                          <a:solidFill>
                            <a:schemeClr val="tx1"/>
                          </a:solidFill>
                          <a:effectLst/>
                          <a:latin typeface="+mn-lt"/>
                          <a:ea typeface="+mn-ea"/>
                          <a:cs typeface="+mn-cs"/>
                        </a:rPr>
                        <a:t>Device Enrollment Manager (DEM)</a:t>
                      </a:r>
                      <a:endParaRPr lang="zh-CN" altLang="en-US" sz="1400" b="1" i="0" kern="1200" dirty="0">
                        <a:solidFill>
                          <a:schemeClr val="tx1"/>
                        </a:solidFill>
                        <a:effectLst/>
                        <a:latin typeface="+mn-lt"/>
                        <a:ea typeface="+mn-ea"/>
                        <a:cs typeface="+mn-cs"/>
                      </a:endParaRPr>
                    </a:p>
                  </a:txBody>
                  <a:tcPr anchor="ctr"/>
                </a:tc>
                <a:tc>
                  <a:txBody>
                    <a:bodyPr/>
                    <a:lstStyle/>
                    <a:p>
                      <a:pPr algn="ctr"/>
                      <a:r>
                        <a:rPr lang="en-US" altLang="zh-CN" sz="1400" b="1" i="0" kern="1200" dirty="0">
                          <a:solidFill>
                            <a:schemeClr val="tx1"/>
                          </a:solidFill>
                          <a:effectLst/>
                          <a:latin typeface="+mn-lt"/>
                          <a:ea typeface="+mn-ea"/>
                          <a:cs typeface="+mn-cs"/>
                        </a:rPr>
                        <a:t>Bring Your Own Device (BYOD)</a:t>
                      </a:r>
                      <a:endParaRPr lang="zh-CN" altLang="en-US" sz="1400" b="1" i="0" kern="1200" dirty="0">
                        <a:solidFill>
                          <a:schemeClr val="tx1"/>
                        </a:solidFill>
                        <a:effectLst/>
                        <a:latin typeface="+mn-lt"/>
                        <a:ea typeface="+mn-ea"/>
                        <a:cs typeface="+mn-cs"/>
                      </a:endParaRPr>
                    </a:p>
                  </a:txBody>
                  <a:tcPr anchor="ctr"/>
                </a:tc>
                <a:tc>
                  <a:txBody>
                    <a:bodyPr/>
                    <a:lstStyle/>
                    <a:p>
                      <a:pPr algn="ctr"/>
                      <a:r>
                        <a:rPr lang="en-US" altLang="zh-CN" sz="1400" b="1" i="0" kern="1200" dirty="0">
                          <a:solidFill>
                            <a:schemeClr val="tx1"/>
                          </a:solidFill>
                          <a:effectLst/>
                          <a:latin typeface="+mn-lt"/>
                          <a:ea typeface="+mn-ea"/>
                          <a:cs typeface="+mn-cs"/>
                        </a:rPr>
                        <a:t>Group Policy Object (GPO)</a:t>
                      </a:r>
                      <a:endParaRPr lang="zh-CN" altLang="en-US" sz="1400" b="1" i="0" kern="1200" dirty="0">
                        <a:solidFill>
                          <a:schemeClr val="tx1"/>
                        </a:solidFill>
                        <a:effectLst/>
                        <a:latin typeface="+mn-lt"/>
                        <a:ea typeface="+mn-ea"/>
                        <a:cs typeface="+mn-cs"/>
                      </a:endParaRPr>
                    </a:p>
                  </a:txBody>
                  <a:tcPr anchor="ctr"/>
                </a:tc>
                <a:tc>
                  <a:txBody>
                    <a:bodyPr/>
                    <a:lstStyle/>
                    <a:p>
                      <a:pPr algn="ctr"/>
                      <a:r>
                        <a:rPr lang="en-US" altLang="zh-CN" sz="1400" b="1" i="0" kern="1200" dirty="0">
                          <a:solidFill>
                            <a:schemeClr val="tx1"/>
                          </a:solidFill>
                          <a:effectLst/>
                          <a:latin typeface="+mn-lt"/>
                          <a:ea typeface="+mn-ea"/>
                          <a:cs typeface="+mn-cs"/>
                        </a:rPr>
                        <a:t>Co-management</a:t>
                      </a:r>
                      <a:endParaRPr lang="zh-CN" altLang="en-US" sz="1400" b="1" i="0" kern="1200" dirty="0">
                        <a:solidFill>
                          <a:schemeClr val="tx1"/>
                        </a:solidFill>
                        <a:effectLst/>
                        <a:latin typeface="+mn-lt"/>
                        <a:ea typeface="+mn-ea"/>
                        <a:cs typeface="+mn-cs"/>
                      </a:endParaRPr>
                    </a:p>
                  </a:txBody>
                  <a:tcPr anchor="ctr"/>
                </a:tc>
                <a:extLst>
                  <a:ext uri="{0D108BD9-81ED-4DB2-BD59-A6C34878D82A}">
                    <a16:rowId xmlns:a16="http://schemas.microsoft.com/office/drawing/2014/main" val="4133530663"/>
                  </a:ext>
                </a:extLst>
              </a:tr>
              <a:tr h="698007">
                <a:tc>
                  <a:txBody>
                    <a:bodyPr/>
                    <a:lstStyle/>
                    <a:p>
                      <a:r>
                        <a:rPr lang="en-US" altLang="zh-CN" sz="1200" dirty="0">
                          <a:latin typeface="+mj-lt"/>
                        </a:rPr>
                        <a:t>Users must not be admins on their devices</a:t>
                      </a:r>
                      <a:endParaRPr lang="zh-CN" altLang="en-US" sz="1200" dirty="0">
                        <a:latin typeface="+mj-lt"/>
                      </a:endParaRPr>
                    </a:p>
                  </a:txBody>
                  <a:tcPr anchor="ctr"/>
                </a:tc>
                <a:tc>
                  <a:txBody>
                    <a:bodyPr/>
                    <a:lstStyle/>
                    <a:p>
                      <a:pPr algn="ctr"/>
                      <a:r>
                        <a:rPr lang="en-US" altLang="zh-CN" sz="1200" b="0" kern="1200" dirty="0">
                          <a:solidFill>
                            <a:schemeClr val="dk1"/>
                          </a:solidFill>
                          <a:effectLst/>
                        </a:rPr>
                        <a:t>No</a:t>
                      </a:r>
                      <a:endParaRPr lang="zh-CN" altLang="en-US" sz="1200" b="0" i="0" kern="1200" dirty="0">
                        <a:solidFill>
                          <a:schemeClr val="dk1"/>
                        </a:solidFill>
                        <a:effectLst/>
                        <a:latin typeface="+mn-lt"/>
                        <a:ea typeface="+mn-ea"/>
                        <a:cs typeface="+mn-cs"/>
                      </a:endParaRPr>
                    </a:p>
                  </a:txBody>
                  <a:tcPr anchor="ctr"/>
                </a:tc>
                <a:tc>
                  <a:txBody>
                    <a:bodyPr/>
                    <a:lstStyle/>
                    <a:p>
                      <a:pPr algn="ct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p>
                      <a:pPr algn="ctr"/>
                      <a:endParaRPr lang="zh-CN" altLang="en-US" sz="1200" b="0" i="0" kern="1200" dirty="0">
                        <a:solidFill>
                          <a:schemeClr val="dk1"/>
                        </a:solidFill>
                        <a:effectLst/>
                        <a:latin typeface="+mn-lt"/>
                        <a:ea typeface="+mn-ea"/>
                        <a:cs typeface="+mn-cs"/>
                      </a:endParaRPr>
                    </a:p>
                  </a:txBody>
                  <a:tcPr anchor="ctr"/>
                </a:tc>
                <a:tc>
                  <a:txBody>
                    <a:bodyPr/>
                    <a:lstStyle/>
                    <a:p>
                      <a:pPr algn="ct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txBody>
                  <a:tcPr anchor="ctr"/>
                </a:tc>
                <a:tc>
                  <a:txBody>
                    <a:bodyPr/>
                    <a:lstStyle/>
                    <a:p>
                      <a:pPr algn="ctr"/>
                      <a:r>
                        <a:rPr lang="en-US" altLang="zh-CN" sz="1200" b="0" i="0" kern="1200" dirty="0">
                          <a:solidFill>
                            <a:schemeClr val="dk1"/>
                          </a:solidFill>
                          <a:effectLst/>
                          <a:latin typeface="+mn-lt"/>
                          <a:ea typeface="+mn-ea"/>
                          <a:cs typeface="+mn-cs"/>
                        </a:rPr>
                        <a:t>No</a:t>
                      </a: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kern="1200" dirty="0">
                        <a:solidFill>
                          <a:schemeClr val="dk1"/>
                        </a:solidFill>
                        <a:effectLst/>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dk1"/>
                          </a:solidFill>
                          <a:effectLst/>
                        </a:rPr>
                        <a:t>No</a:t>
                      </a:r>
                      <a:endParaRPr lang="zh-CN" altLang="en-US" sz="1200" b="0" i="0" kern="1200" dirty="0">
                        <a:solidFill>
                          <a:schemeClr val="dk1"/>
                        </a:solidFill>
                        <a:effectLst/>
                        <a:latin typeface="+mn-lt"/>
                        <a:ea typeface="+mn-ea"/>
                        <a:cs typeface="+mn-cs"/>
                      </a:endParaRPr>
                    </a:p>
                    <a:p>
                      <a:pPr algn="ct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kern="1200" dirty="0">
                        <a:solidFill>
                          <a:schemeClr val="dk1"/>
                        </a:solidFill>
                        <a:effectLst/>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dk1"/>
                          </a:solidFill>
                          <a:effectLst/>
                        </a:rPr>
                        <a:t>No</a:t>
                      </a:r>
                      <a:endParaRPr lang="zh-CN" altLang="en-US" sz="1200" b="0" i="0" kern="1200" dirty="0">
                        <a:solidFill>
                          <a:schemeClr val="dk1"/>
                        </a:solidFill>
                        <a:effectLst/>
                        <a:latin typeface="+mn-lt"/>
                        <a:ea typeface="+mn-ea"/>
                        <a:cs typeface="+mn-cs"/>
                      </a:endParaRPr>
                    </a:p>
                    <a:p>
                      <a:pPr algn="ct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kern="1200" dirty="0">
                        <a:solidFill>
                          <a:schemeClr val="dk1"/>
                        </a:solidFill>
                        <a:effectLst/>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dk1"/>
                          </a:solidFill>
                          <a:effectLst/>
                        </a:rPr>
                        <a:t>No</a:t>
                      </a:r>
                      <a:endParaRPr lang="zh-CN" altLang="en-US" sz="1200" b="0" i="0" kern="1200" dirty="0">
                        <a:solidFill>
                          <a:schemeClr val="dk1"/>
                        </a:solidFill>
                        <a:effectLst/>
                        <a:latin typeface="+mn-lt"/>
                        <a:ea typeface="+mn-ea"/>
                        <a:cs typeface="+mn-cs"/>
                      </a:endParaRPr>
                    </a:p>
                    <a:p>
                      <a:pPr algn="ctr"/>
                      <a:endParaRPr lang="zh-CN" altLang="en-US" sz="1200" b="0" i="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3223544364"/>
                  </a:ext>
                </a:extLst>
              </a:tr>
              <a:tr h="897437">
                <a:tc>
                  <a:txBody>
                    <a:bodyPr/>
                    <a:lstStyle/>
                    <a:p>
                      <a:r>
                        <a:rPr lang="en-US" altLang="zh-CN" sz="1200" dirty="0">
                          <a:latin typeface="+mj-lt"/>
                        </a:rPr>
                        <a:t>Ability to configure the device setup experience</a:t>
                      </a:r>
                      <a:endParaRPr lang="zh-CN" altLang="en-US" sz="1200" dirty="0">
                        <a:latin typeface="+mj-lt"/>
                      </a:endParaRPr>
                    </a:p>
                  </a:txBody>
                  <a:tcPr anchor="ctr"/>
                </a:tc>
                <a:tc>
                  <a:txBody>
                    <a:bodyPr/>
                    <a:lstStyle/>
                    <a:p>
                      <a:pPr algn="ctr"/>
                      <a:r>
                        <a:rPr lang="en-US" altLang="zh-CN" sz="1200" b="0" kern="1200" dirty="0">
                          <a:solidFill>
                            <a:schemeClr val="dk1"/>
                          </a:solidFill>
                          <a:effectLst/>
                        </a:rPr>
                        <a:t>No</a:t>
                      </a:r>
                      <a:endParaRPr lang="zh-CN" altLang="en-US" sz="1200" b="0" i="0" kern="1200" dirty="0">
                        <a:solidFill>
                          <a:schemeClr val="dk1"/>
                        </a:solidFill>
                        <a:effectLst/>
                        <a:latin typeface="+mn-lt"/>
                        <a:ea typeface="+mn-ea"/>
                        <a:cs typeface="+mn-cs"/>
                      </a:endParaRPr>
                    </a:p>
                  </a:txBody>
                  <a:tcPr anchor="ctr"/>
                </a:tc>
                <a:tc>
                  <a:txBody>
                    <a:bodyPr/>
                    <a:lstStyle/>
                    <a:p>
                      <a:pPr algn="ct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txBody>
                  <a:tcPr anchor="ctr"/>
                </a:tc>
                <a:tc>
                  <a:txBody>
                    <a:bodyPr/>
                    <a:lstStyle/>
                    <a:p>
                      <a:pPr algn="ct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txBody>
                  <a:tcPr anchor="ctr"/>
                </a:tc>
                <a:tc>
                  <a:txBody>
                    <a:bodyPr/>
                    <a:lstStyle/>
                    <a:p>
                      <a:pPr algn="ctr"/>
                      <a:r>
                        <a:rPr lang="en-US" altLang="zh-CN" sz="1200" b="0" i="0" kern="1200" dirty="0">
                          <a:solidFill>
                            <a:schemeClr val="dk1"/>
                          </a:solidFill>
                          <a:effectLst/>
                          <a:latin typeface="+mn-lt"/>
                          <a:ea typeface="+mn-ea"/>
                          <a:cs typeface="+mn-cs"/>
                        </a:rPr>
                        <a:t>No</a:t>
                      </a:r>
                      <a:endParaRPr lang="zh-CN" altLang="en-US" sz="1200" b="0" i="0" kern="1200" dirty="0">
                        <a:solidFill>
                          <a:schemeClr val="dk1"/>
                        </a:solidFill>
                        <a:effectLst/>
                        <a:latin typeface="+mn-lt"/>
                        <a:ea typeface="+mn-ea"/>
                        <a:cs typeface="+mn-cs"/>
                      </a:endParaRPr>
                    </a:p>
                  </a:txBody>
                  <a:tcPr anchor="ctr"/>
                </a:tc>
                <a:tc>
                  <a:txBody>
                    <a:bodyPr/>
                    <a:lstStyle/>
                    <a:p>
                      <a:pPr algn="ctr"/>
                      <a:r>
                        <a:rPr lang="en-US" altLang="zh-CN" sz="1200" b="0" i="0" kern="1200" dirty="0">
                          <a:solidFill>
                            <a:schemeClr val="dk1"/>
                          </a:solidFill>
                          <a:effectLst/>
                          <a:latin typeface="+mn-lt"/>
                          <a:ea typeface="+mn-ea"/>
                          <a:cs typeface="+mn-cs"/>
                        </a:rPr>
                        <a:t>No</a:t>
                      </a: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kern="1200" dirty="0">
                        <a:solidFill>
                          <a:schemeClr val="dk1"/>
                        </a:solidFill>
                        <a:effectLst/>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dk1"/>
                          </a:solidFill>
                          <a:effectLst/>
                        </a:rPr>
                        <a:t>No</a:t>
                      </a:r>
                      <a:endParaRPr lang="zh-CN" altLang="en-US" sz="1200" b="0" i="0" kern="1200" dirty="0">
                        <a:solidFill>
                          <a:schemeClr val="dk1"/>
                        </a:solidFill>
                        <a:effectLst/>
                        <a:latin typeface="+mn-lt"/>
                        <a:ea typeface="+mn-ea"/>
                        <a:cs typeface="+mn-cs"/>
                      </a:endParaRPr>
                    </a:p>
                    <a:p>
                      <a:pPr algn="ct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kern="1200" dirty="0">
                        <a:solidFill>
                          <a:schemeClr val="dk1"/>
                        </a:solidFill>
                        <a:effectLst/>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dk1"/>
                          </a:solidFill>
                          <a:effectLst/>
                        </a:rPr>
                        <a:t>No</a:t>
                      </a:r>
                      <a:endParaRPr lang="zh-CN" altLang="en-US" sz="1200" b="0" i="0" kern="1200" dirty="0">
                        <a:solidFill>
                          <a:schemeClr val="dk1"/>
                        </a:solidFill>
                        <a:effectLst/>
                        <a:latin typeface="+mn-lt"/>
                        <a:ea typeface="+mn-ea"/>
                        <a:cs typeface="+mn-cs"/>
                      </a:endParaRPr>
                    </a:p>
                    <a:p>
                      <a:pPr algn="ct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kern="1200" dirty="0">
                        <a:solidFill>
                          <a:schemeClr val="dk1"/>
                        </a:solidFill>
                        <a:effectLst/>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dk1"/>
                          </a:solidFill>
                          <a:effectLst/>
                        </a:rPr>
                        <a:t>No</a:t>
                      </a:r>
                      <a:endParaRPr lang="zh-CN" altLang="en-US" sz="1200" b="0" i="0" kern="1200" dirty="0">
                        <a:solidFill>
                          <a:schemeClr val="dk1"/>
                        </a:solidFill>
                        <a:effectLst/>
                        <a:latin typeface="+mn-lt"/>
                        <a:ea typeface="+mn-ea"/>
                        <a:cs typeface="+mn-cs"/>
                      </a:endParaRPr>
                    </a:p>
                    <a:p>
                      <a:pPr algn="ctr"/>
                      <a:endParaRPr lang="zh-CN" altLang="en-US" sz="1200" b="0" i="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3966227983"/>
                  </a:ext>
                </a:extLst>
              </a:tr>
              <a:tr h="897437">
                <a:tc>
                  <a:txBody>
                    <a:bodyPr/>
                    <a:lstStyle/>
                    <a:p>
                      <a:r>
                        <a:rPr lang="en-US" altLang="zh-CN" sz="1200" dirty="0">
                          <a:latin typeface="+mj-lt"/>
                        </a:rPr>
                        <a:t>Ability to enroll devices without user interaction</a:t>
                      </a:r>
                      <a:endParaRPr lang="zh-CN" altLang="en-US" sz="1200" dirty="0">
                        <a:latin typeface="+mj-lt"/>
                      </a:endParaRPr>
                    </a:p>
                  </a:txBody>
                  <a:tcPr/>
                </a:tc>
                <a:tc>
                  <a:txBody>
                    <a:bodyPr/>
                    <a:lstStyle/>
                    <a:p>
                      <a:pPr algn="ctr"/>
                      <a:r>
                        <a:rPr lang="en-US" altLang="zh-CN" sz="1200" b="0" kern="1200" dirty="0">
                          <a:solidFill>
                            <a:schemeClr val="dk1"/>
                          </a:solidFill>
                          <a:effectLst/>
                        </a:rPr>
                        <a:t>No</a:t>
                      </a: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dk1"/>
                          </a:solidFill>
                          <a:effectLst/>
                        </a:rPr>
                        <a:t>No</a:t>
                      </a: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No</a:t>
                      </a: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endParaRPr lang="zh-CN" altLang="en-US" sz="1200" b="0" i="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2253804703"/>
                  </a:ext>
                </a:extLst>
              </a:tr>
              <a:tr h="698007">
                <a:tc>
                  <a:txBody>
                    <a:bodyPr/>
                    <a:lstStyle/>
                    <a:p>
                      <a:r>
                        <a:rPr lang="en-US" altLang="zh-CN" sz="1200" dirty="0">
                          <a:latin typeface="+mj-lt"/>
                        </a:rPr>
                        <a:t>Ability to run PowerShell scripts</a:t>
                      </a:r>
                      <a:endParaRPr lang="zh-CN" altLang="en-US" sz="1200" dirty="0">
                        <a:latin typeface="+mj-lt"/>
                      </a:endParaRPr>
                    </a:p>
                  </a:txBody>
                  <a:tcPr anchor="ctr"/>
                </a:tc>
                <a:tc>
                  <a:txBody>
                    <a:bodyPr/>
                    <a:lstStyle/>
                    <a:p>
                      <a:pPr algn="ct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No</a:t>
                      </a: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220904323"/>
                  </a:ext>
                </a:extLst>
              </a:tr>
            </a:tbl>
          </a:graphicData>
        </a:graphic>
      </p:graphicFrame>
    </p:spTree>
    <p:extLst>
      <p:ext uri="{BB962C8B-B14F-4D97-AF65-F5344CB8AC3E}">
        <p14:creationId xmlns:p14="http://schemas.microsoft.com/office/powerpoint/2010/main" val="217158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B70253-D7BB-4E6D-A079-A5C896B5F3F3}"/>
              </a:ext>
            </a:extLst>
          </p:cNvPr>
          <p:cNvSpPr>
            <a:spLocks noGrp="1"/>
          </p:cNvSpPr>
          <p:nvPr>
            <p:ph type="title"/>
          </p:nvPr>
        </p:nvSpPr>
        <p:spPr/>
        <p:txBody>
          <a:bodyPr/>
          <a:lstStyle/>
          <a:p>
            <a:r>
              <a:rPr lang="en-US" dirty="0"/>
              <a:t>Examine device enrollment capabilities</a:t>
            </a:r>
            <a:r>
              <a:rPr lang="en-US" altLang="zh-CN" dirty="0"/>
              <a:t> (continued)</a:t>
            </a:r>
            <a:endParaRPr lang="en-US" dirty="0"/>
          </a:p>
        </p:txBody>
      </p:sp>
      <p:sp>
        <p:nvSpPr>
          <p:cNvPr id="5" name="TextBox 4">
            <a:extLst>
              <a:ext uri="{FF2B5EF4-FFF2-40B4-BE49-F238E27FC236}">
                <a16:creationId xmlns:a16="http://schemas.microsoft.com/office/drawing/2014/main" id="{B0B089A6-337C-4888-A4C6-3953414031E2}"/>
              </a:ext>
            </a:extLst>
          </p:cNvPr>
          <p:cNvSpPr txBox="1"/>
          <p:nvPr/>
        </p:nvSpPr>
        <p:spPr>
          <a:xfrm>
            <a:off x="600059" y="1086736"/>
            <a:ext cx="6857381" cy="307777"/>
          </a:xfrm>
          <a:prstGeom prst="rect">
            <a:avLst/>
          </a:prstGeom>
          <a:noFill/>
        </p:spPr>
        <p:txBody>
          <a:bodyPr wrap="square" lIns="0" tIns="0" rIns="0" bIns="0" rtlCol="0">
            <a:spAutoFit/>
          </a:bodyPr>
          <a:lstStyle/>
          <a:p>
            <a:pPr algn="l"/>
            <a:r>
              <a:rPr lang="en-US" sz="2000" b="1" dirty="0">
                <a:solidFill>
                  <a:schemeClr val="accent1"/>
                </a:solidFill>
                <a:latin typeface="+mj-lt"/>
              </a:rPr>
              <a:t>Capabilities by enrollment method (continued)</a:t>
            </a:r>
          </a:p>
        </p:txBody>
      </p:sp>
      <p:graphicFrame>
        <p:nvGraphicFramePr>
          <p:cNvPr id="2" name="表格 4">
            <a:extLst>
              <a:ext uri="{FF2B5EF4-FFF2-40B4-BE49-F238E27FC236}">
                <a16:creationId xmlns:a16="http://schemas.microsoft.com/office/drawing/2014/main" id="{393FAB40-EB34-4EB9-B53B-DA0660DC1B11}"/>
              </a:ext>
            </a:extLst>
          </p:cNvPr>
          <p:cNvGraphicFramePr>
            <a:graphicFrameLocks noGrp="1"/>
          </p:cNvGraphicFramePr>
          <p:nvPr>
            <p:extLst>
              <p:ext uri="{D42A27DB-BD31-4B8C-83A1-F6EECF244321}">
                <p14:modId xmlns:p14="http://schemas.microsoft.com/office/powerpoint/2010/main" val="2892983119"/>
              </p:ext>
            </p:extLst>
          </p:nvPr>
        </p:nvGraphicFramePr>
        <p:xfrm>
          <a:off x="600059" y="1534338"/>
          <a:ext cx="10230501" cy="5343981"/>
        </p:xfrm>
        <a:graphic>
          <a:graphicData uri="http://schemas.openxmlformats.org/drawingml/2006/table">
            <a:tbl>
              <a:tblPr firstRow="1" bandRow="1">
                <a:tableStyleId>{93296810-A885-4BE3-A3E7-6D5BEEA58F35}</a:tableStyleId>
              </a:tblPr>
              <a:tblGrid>
                <a:gridCol w="1198261">
                  <a:extLst>
                    <a:ext uri="{9D8B030D-6E8A-4147-A177-3AD203B41FA5}">
                      <a16:colId xmlns:a16="http://schemas.microsoft.com/office/drawing/2014/main" val="3127522424"/>
                    </a:ext>
                  </a:extLst>
                </a:gridCol>
                <a:gridCol w="730589">
                  <a:extLst>
                    <a:ext uri="{9D8B030D-6E8A-4147-A177-3AD203B41FA5}">
                      <a16:colId xmlns:a16="http://schemas.microsoft.com/office/drawing/2014/main" val="3915118245"/>
                    </a:ext>
                  </a:extLst>
                </a:gridCol>
                <a:gridCol w="1260771">
                  <a:extLst>
                    <a:ext uri="{9D8B030D-6E8A-4147-A177-3AD203B41FA5}">
                      <a16:colId xmlns:a16="http://schemas.microsoft.com/office/drawing/2014/main" val="1046310649"/>
                    </a:ext>
                  </a:extLst>
                </a:gridCol>
                <a:gridCol w="1135315">
                  <a:extLst>
                    <a:ext uri="{9D8B030D-6E8A-4147-A177-3AD203B41FA5}">
                      <a16:colId xmlns:a16="http://schemas.microsoft.com/office/drawing/2014/main" val="3167916320"/>
                    </a:ext>
                  </a:extLst>
                </a:gridCol>
                <a:gridCol w="1038925">
                  <a:extLst>
                    <a:ext uri="{9D8B030D-6E8A-4147-A177-3AD203B41FA5}">
                      <a16:colId xmlns:a16="http://schemas.microsoft.com/office/drawing/2014/main" val="2072280826"/>
                    </a:ext>
                  </a:extLst>
                </a:gridCol>
                <a:gridCol w="1303617">
                  <a:extLst>
                    <a:ext uri="{9D8B030D-6E8A-4147-A177-3AD203B41FA5}">
                      <a16:colId xmlns:a16="http://schemas.microsoft.com/office/drawing/2014/main" val="2687095264"/>
                    </a:ext>
                  </a:extLst>
                </a:gridCol>
                <a:gridCol w="1097648">
                  <a:extLst>
                    <a:ext uri="{9D8B030D-6E8A-4147-A177-3AD203B41FA5}">
                      <a16:colId xmlns:a16="http://schemas.microsoft.com/office/drawing/2014/main" val="1111161169"/>
                    </a:ext>
                  </a:extLst>
                </a:gridCol>
                <a:gridCol w="1084262">
                  <a:extLst>
                    <a:ext uri="{9D8B030D-6E8A-4147-A177-3AD203B41FA5}">
                      <a16:colId xmlns:a16="http://schemas.microsoft.com/office/drawing/2014/main" val="1504535438"/>
                    </a:ext>
                  </a:extLst>
                </a:gridCol>
                <a:gridCol w="1381113">
                  <a:extLst>
                    <a:ext uri="{9D8B030D-6E8A-4147-A177-3AD203B41FA5}">
                      <a16:colId xmlns:a16="http://schemas.microsoft.com/office/drawing/2014/main" val="3973429882"/>
                    </a:ext>
                  </a:extLst>
                </a:gridCol>
              </a:tblGrid>
              <a:tr h="1769981">
                <a:tc>
                  <a:txBody>
                    <a:bodyPr/>
                    <a:lstStyle/>
                    <a:p>
                      <a:pPr algn="ctr"/>
                      <a:r>
                        <a:rPr lang="en-US" altLang="zh-CN" sz="1400" dirty="0">
                          <a:solidFill>
                            <a:schemeClr val="accent1"/>
                          </a:solidFill>
                        </a:rPr>
                        <a:t>Capabilities</a:t>
                      </a:r>
                      <a:endParaRPr lang="zh-CN" altLang="en-US" sz="1400" dirty="0">
                        <a:solidFill>
                          <a:schemeClr val="accent1"/>
                        </a:solidFill>
                      </a:endParaRPr>
                    </a:p>
                  </a:txBody>
                  <a:tcPr anchor="ctr"/>
                </a:tc>
                <a:tc>
                  <a:txBody>
                    <a:bodyPr/>
                    <a:lstStyle/>
                    <a:p>
                      <a:pPr algn="ctr"/>
                      <a:r>
                        <a:rPr lang="en-US" altLang="zh-CN" sz="1400" b="1" kern="1200" dirty="0">
                          <a:solidFill>
                            <a:schemeClr val="tx1"/>
                          </a:solidFill>
                          <a:effectLst/>
                        </a:rPr>
                        <a:t>Azure AD joined</a:t>
                      </a:r>
                      <a:endParaRPr lang="zh-CN" altLang="en-US" sz="1800" dirty="0">
                        <a:solidFill>
                          <a:schemeClr val="tx1"/>
                        </a:solidFill>
                      </a:endParaRPr>
                    </a:p>
                  </a:txBody>
                  <a:tcPr anchor="ctr"/>
                </a:tc>
                <a:tc>
                  <a:txBody>
                    <a:bodyPr/>
                    <a:lstStyle/>
                    <a:p>
                      <a:pPr algn="ctr"/>
                      <a:r>
                        <a:rPr lang="en-US" altLang="zh-CN" sz="1400" b="1" kern="1200" dirty="0">
                          <a:solidFill>
                            <a:schemeClr val="tx1"/>
                          </a:solidFill>
                          <a:effectLst/>
                        </a:rPr>
                        <a:t>Azure AD joined with Autopilot (User-driven mode)</a:t>
                      </a:r>
                      <a:endParaRPr lang="zh-CN" altLang="en-US" sz="1400" b="1" i="0" kern="1200" dirty="0">
                        <a:solidFill>
                          <a:schemeClr val="tx1"/>
                        </a:solidFill>
                        <a:effectLst/>
                        <a:latin typeface="+mn-lt"/>
                        <a:ea typeface="+mn-ea"/>
                        <a:cs typeface="+mn-cs"/>
                      </a:endParaRPr>
                    </a:p>
                  </a:txBody>
                  <a:tcPr anchor="ctr"/>
                </a:tc>
                <a:tc>
                  <a:txBody>
                    <a:bodyPr/>
                    <a:lstStyle/>
                    <a:p>
                      <a:pPr algn="ctr"/>
                      <a:r>
                        <a:rPr lang="en-US" altLang="zh-CN" sz="1400" b="1" i="0" kern="1200" dirty="0">
                          <a:solidFill>
                            <a:schemeClr val="tx1"/>
                          </a:solidFill>
                          <a:effectLst/>
                          <a:latin typeface="+mn-lt"/>
                          <a:ea typeface="+mn-ea"/>
                          <a:cs typeface="+mn-cs"/>
                        </a:rPr>
                        <a:t>Azure AD joined with Autopilot (Self-deploying mode)</a:t>
                      </a:r>
                      <a:endParaRPr lang="zh-CN" altLang="en-US" sz="1400" b="1" i="0" kern="1200" dirty="0">
                        <a:solidFill>
                          <a:schemeClr val="tx1"/>
                        </a:solidFill>
                        <a:effectLst/>
                        <a:latin typeface="+mn-lt"/>
                        <a:ea typeface="+mn-ea"/>
                        <a:cs typeface="+mn-cs"/>
                      </a:endParaRPr>
                    </a:p>
                  </a:txBody>
                  <a:tcPr anchor="ctr"/>
                </a:tc>
                <a:tc>
                  <a:txBody>
                    <a:bodyPr/>
                    <a:lstStyle/>
                    <a:p>
                      <a:pPr algn="ctr"/>
                      <a:r>
                        <a:rPr lang="en-US" altLang="zh-CN" sz="1400" b="1" i="0" kern="1200" dirty="0">
                          <a:solidFill>
                            <a:schemeClr val="tx1"/>
                          </a:solidFill>
                          <a:effectLst/>
                          <a:latin typeface="+mn-lt"/>
                          <a:ea typeface="+mn-ea"/>
                          <a:cs typeface="+mn-cs"/>
                        </a:rPr>
                        <a:t>Bulk</a:t>
                      </a:r>
                      <a:endParaRPr lang="zh-CN" altLang="en-US" sz="1400" b="1" i="0" kern="1200" dirty="0">
                        <a:solidFill>
                          <a:schemeClr val="tx1"/>
                        </a:solidFill>
                        <a:effectLst/>
                        <a:latin typeface="+mn-lt"/>
                        <a:ea typeface="+mn-ea"/>
                        <a:cs typeface="+mn-cs"/>
                      </a:endParaRPr>
                    </a:p>
                  </a:txBody>
                  <a:tcPr anchor="ctr"/>
                </a:tc>
                <a:tc>
                  <a:txBody>
                    <a:bodyPr/>
                    <a:lstStyle/>
                    <a:p>
                      <a:pPr algn="ctr"/>
                      <a:r>
                        <a:rPr lang="en-US" altLang="zh-CN" sz="1400" b="1" i="0" kern="1200" dirty="0">
                          <a:solidFill>
                            <a:schemeClr val="tx1"/>
                          </a:solidFill>
                          <a:effectLst/>
                          <a:latin typeface="+mn-lt"/>
                          <a:ea typeface="+mn-ea"/>
                          <a:cs typeface="+mn-cs"/>
                        </a:rPr>
                        <a:t>Device Enrollment Manager (DEM)</a:t>
                      </a:r>
                      <a:endParaRPr lang="zh-CN" altLang="en-US" sz="1400" b="1" i="0" kern="1200" dirty="0">
                        <a:solidFill>
                          <a:schemeClr val="tx1"/>
                        </a:solidFill>
                        <a:effectLst/>
                        <a:latin typeface="+mn-lt"/>
                        <a:ea typeface="+mn-ea"/>
                        <a:cs typeface="+mn-cs"/>
                      </a:endParaRPr>
                    </a:p>
                  </a:txBody>
                  <a:tcPr anchor="ctr"/>
                </a:tc>
                <a:tc>
                  <a:txBody>
                    <a:bodyPr/>
                    <a:lstStyle/>
                    <a:p>
                      <a:pPr algn="ctr"/>
                      <a:r>
                        <a:rPr lang="en-US" altLang="zh-CN" sz="1400" b="1" i="0" kern="1200" dirty="0">
                          <a:solidFill>
                            <a:schemeClr val="tx1"/>
                          </a:solidFill>
                          <a:effectLst/>
                          <a:latin typeface="+mn-lt"/>
                          <a:ea typeface="+mn-ea"/>
                          <a:cs typeface="+mn-cs"/>
                        </a:rPr>
                        <a:t>Bring Your Own Device (BYOD)</a:t>
                      </a:r>
                      <a:endParaRPr lang="zh-CN" altLang="en-US" sz="1400" b="1" i="0" kern="1200" dirty="0">
                        <a:solidFill>
                          <a:schemeClr val="tx1"/>
                        </a:solidFill>
                        <a:effectLst/>
                        <a:latin typeface="+mn-lt"/>
                        <a:ea typeface="+mn-ea"/>
                        <a:cs typeface="+mn-cs"/>
                      </a:endParaRPr>
                    </a:p>
                  </a:txBody>
                  <a:tcPr anchor="ctr"/>
                </a:tc>
                <a:tc>
                  <a:txBody>
                    <a:bodyPr/>
                    <a:lstStyle/>
                    <a:p>
                      <a:pPr algn="ctr"/>
                      <a:r>
                        <a:rPr lang="en-US" altLang="zh-CN" sz="1400" b="1" i="0" kern="1200" dirty="0">
                          <a:solidFill>
                            <a:schemeClr val="tx1"/>
                          </a:solidFill>
                          <a:effectLst/>
                          <a:latin typeface="+mn-lt"/>
                          <a:ea typeface="+mn-ea"/>
                          <a:cs typeface="+mn-cs"/>
                        </a:rPr>
                        <a:t>Group Policy Object (GPO)</a:t>
                      </a:r>
                      <a:endParaRPr lang="zh-CN" altLang="en-US" sz="1400" b="1" i="0" kern="1200" dirty="0">
                        <a:solidFill>
                          <a:schemeClr val="tx1"/>
                        </a:solidFill>
                        <a:effectLst/>
                        <a:latin typeface="+mn-lt"/>
                        <a:ea typeface="+mn-ea"/>
                        <a:cs typeface="+mn-cs"/>
                      </a:endParaRPr>
                    </a:p>
                  </a:txBody>
                  <a:tcPr anchor="ctr"/>
                </a:tc>
                <a:tc>
                  <a:txBody>
                    <a:bodyPr/>
                    <a:lstStyle/>
                    <a:p>
                      <a:pPr algn="ctr"/>
                      <a:r>
                        <a:rPr lang="en-US" altLang="zh-CN" sz="1400" b="1" i="0" kern="1200" dirty="0">
                          <a:solidFill>
                            <a:schemeClr val="tx1"/>
                          </a:solidFill>
                          <a:effectLst/>
                          <a:latin typeface="+mn-lt"/>
                          <a:ea typeface="+mn-ea"/>
                          <a:cs typeface="+mn-cs"/>
                        </a:rPr>
                        <a:t>Co-management</a:t>
                      </a:r>
                      <a:endParaRPr lang="zh-CN" altLang="en-US" sz="1400" b="1" i="0" kern="1200" dirty="0">
                        <a:solidFill>
                          <a:schemeClr val="tx1"/>
                        </a:solidFill>
                        <a:effectLst/>
                        <a:latin typeface="+mn-lt"/>
                        <a:ea typeface="+mn-ea"/>
                        <a:cs typeface="+mn-cs"/>
                      </a:endParaRPr>
                    </a:p>
                  </a:txBody>
                  <a:tcPr anchor="ctr"/>
                </a:tc>
                <a:extLst>
                  <a:ext uri="{0D108BD9-81ED-4DB2-BD59-A6C34878D82A}">
                    <a16:rowId xmlns:a16="http://schemas.microsoft.com/office/drawing/2014/main" val="4133530663"/>
                  </a:ext>
                </a:extLst>
              </a:tr>
              <a:tr h="1123257">
                <a:tc>
                  <a:txBody>
                    <a:bodyPr/>
                    <a:lstStyle/>
                    <a:p>
                      <a:r>
                        <a:rPr lang="en-US" altLang="zh-CN" sz="1200" dirty="0">
                          <a:latin typeface="+mj-lt"/>
                        </a:rPr>
                        <a:t>Supports automatic enrollment after AD domain join</a:t>
                      </a:r>
                      <a:endParaRPr lang="zh-CN" altLang="en-US" sz="1200" dirty="0">
                        <a:latin typeface="+mj-lt"/>
                      </a:endParaRPr>
                    </a:p>
                  </a:txBody>
                  <a:tcPr anchor="ctr"/>
                </a:tc>
                <a:tc>
                  <a:txBody>
                    <a:bodyPr/>
                    <a:lstStyle/>
                    <a:p>
                      <a:pPr algn="ctr"/>
                      <a:r>
                        <a:rPr lang="en-US" altLang="zh-CN" sz="1200" b="0" kern="1200" dirty="0">
                          <a:solidFill>
                            <a:schemeClr val="dk1"/>
                          </a:solidFill>
                          <a:effectLst/>
                        </a:rPr>
                        <a:t>No</a:t>
                      </a:r>
                      <a:endParaRPr lang="zh-CN" altLang="en-US" sz="1200" b="0" i="0" kern="1200" dirty="0">
                        <a:solidFill>
                          <a:schemeClr val="dk1"/>
                        </a:solidFill>
                        <a:effectLst/>
                        <a:latin typeface="+mn-lt"/>
                        <a:ea typeface="+mn-ea"/>
                        <a:cs typeface="+mn-cs"/>
                      </a:endParaRPr>
                    </a:p>
                  </a:txBody>
                  <a:tcPr anchor="ctr"/>
                </a:tc>
                <a:tc>
                  <a:txBody>
                    <a:bodyPr/>
                    <a:lstStyle/>
                    <a:p>
                      <a:pPr algn="ctr"/>
                      <a:r>
                        <a:rPr lang="en-US" altLang="zh-CN" sz="1200" b="0" i="0" kern="1200" dirty="0">
                          <a:solidFill>
                            <a:schemeClr val="dk1"/>
                          </a:solidFill>
                          <a:effectLst/>
                          <a:latin typeface="+mn-lt"/>
                          <a:ea typeface="+mn-ea"/>
                          <a:cs typeface="+mn-cs"/>
                        </a:rPr>
                        <a:t>No</a:t>
                      </a: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kern="1200" dirty="0">
                        <a:solidFill>
                          <a:schemeClr val="dk1"/>
                        </a:solidFill>
                        <a:effectLst/>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dk1"/>
                          </a:solidFill>
                          <a:effectLst/>
                        </a:rPr>
                        <a:t>No</a:t>
                      </a:r>
                      <a:endParaRPr lang="zh-CN" altLang="en-US" sz="1200" b="0" i="0" kern="1200" dirty="0">
                        <a:solidFill>
                          <a:schemeClr val="dk1"/>
                        </a:solidFill>
                        <a:effectLst/>
                        <a:latin typeface="+mn-lt"/>
                        <a:ea typeface="+mn-ea"/>
                        <a:cs typeface="+mn-cs"/>
                      </a:endParaRPr>
                    </a:p>
                    <a:p>
                      <a:pPr algn="ctr"/>
                      <a:endParaRPr lang="zh-CN" altLang="en-US" sz="1200" b="0" i="0" kern="1200" dirty="0">
                        <a:solidFill>
                          <a:schemeClr val="dk1"/>
                        </a:solidFill>
                        <a:effectLst/>
                        <a:latin typeface="+mn-lt"/>
                        <a:ea typeface="+mn-ea"/>
                        <a:cs typeface="+mn-cs"/>
                      </a:endParaRPr>
                    </a:p>
                  </a:txBody>
                  <a:tcPr anchor="ctr"/>
                </a:tc>
                <a:tc>
                  <a:txBody>
                    <a:bodyPr/>
                    <a:lstStyle/>
                    <a:p>
                      <a:pPr algn="ctr"/>
                      <a:r>
                        <a:rPr lang="en-US" altLang="zh-CN" sz="1200" b="0" i="0" kern="1200" dirty="0">
                          <a:solidFill>
                            <a:schemeClr val="dk1"/>
                          </a:solidFill>
                          <a:effectLst/>
                          <a:latin typeface="+mn-lt"/>
                          <a:ea typeface="+mn-ea"/>
                          <a:cs typeface="+mn-cs"/>
                        </a:rPr>
                        <a:t>No</a:t>
                      </a:r>
                      <a:endParaRPr lang="zh-CN" altLang="en-US" sz="1200" b="0" i="0" kern="1200" dirty="0">
                        <a:solidFill>
                          <a:schemeClr val="dk1"/>
                        </a:solidFill>
                        <a:effectLst/>
                        <a:latin typeface="+mn-lt"/>
                        <a:ea typeface="+mn-ea"/>
                        <a:cs typeface="+mn-cs"/>
                      </a:endParaRPr>
                    </a:p>
                  </a:txBody>
                  <a:tcPr anchor="ctr"/>
                </a:tc>
                <a:tc>
                  <a:txBody>
                    <a:bodyPr/>
                    <a:lstStyle/>
                    <a:p>
                      <a:pPr algn="ctr"/>
                      <a:r>
                        <a:rPr lang="en-US" altLang="zh-CN" sz="1200" b="0" i="0" kern="1200" dirty="0">
                          <a:solidFill>
                            <a:schemeClr val="dk1"/>
                          </a:solidFill>
                          <a:effectLst/>
                          <a:latin typeface="+mn-lt"/>
                          <a:ea typeface="+mn-ea"/>
                          <a:cs typeface="+mn-cs"/>
                        </a:rPr>
                        <a:t>No</a:t>
                      </a: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kern="1200" dirty="0">
                        <a:solidFill>
                          <a:schemeClr val="dk1"/>
                        </a:solidFill>
                        <a:effectLst/>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dk1"/>
                          </a:solidFill>
                          <a:effectLst/>
                        </a:rPr>
                        <a:t>No</a:t>
                      </a:r>
                      <a:endParaRPr lang="zh-CN" altLang="en-US" sz="1200" b="0" i="0" kern="1200" dirty="0">
                        <a:solidFill>
                          <a:schemeClr val="dk1"/>
                        </a:solidFill>
                        <a:effectLst/>
                        <a:latin typeface="+mn-lt"/>
                        <a:ea typeface="+mn-ea"/>
                        <a:cs typeface="+mn-cs"/>
                      </a:endParaRPr>
                    </a:p>
                    <a:p>
                      <a:pPr algn="ct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p>
                      <a:pPr algn="ct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p>
                      <a:pPr algn="ctr"/>
                      <a:endParaRPr lang="zh-CN" altLang="en-US" sz="1200" b="0" i="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3223544364"/>
                  </a:ext>
                </a:extLst>
              </a:tr>
              <a:tr h="1327486">
                <a:tc>
                  <a:txBody>
                    <a:bodyPr/>
                    <a:lstStyle/>
                    <a:p>
                      <a:r>
                        <a:rPr lang="en-US" altLang="zh-CN" sz="1200" dirty="0">
                          <a:latin typeface="+mj-lt"/>
                        </a:rPr>
                        <a:t>Supports automatic enrollment after Hybrid Azure AD join</a:t>
                      </a:r>
                      <a:endParaRPr lang="zh-CN" altLang="en-US" sz="1200" dirty="0">
                        <a:latin typeface="+mj-lt"/>
                      </a:endParaRPr>
                    </a:p>
                  </a:txBody>
                  <a:tcPr anchor="ctr"/>
                </a:tc>
                <a:tc>
                  <a:txBody>
                    <a:bodyPr/>
                    <a:lstStyle/>
                    <a:p>
                      <a:pPr algn="ctr"/>
                      <a:r>
                        <a:rPr lang="en-US" altLang="zh-CN" sz="1200" b="0" kern="1200" dirty="0">
                          <a:solidFill>
                            <a:schemeClr val="dk1"/>
                          </a:solidFill>
                          <a:effectLst/>
                        </a:rPr>
                        <a:t>No</a:t>
                      </a:r>
                      <a:endParaRPr lang="zh-CN" altLang="en-US" sz="1200" b="0" i="0" kern="1200" dirty="0">
                        <a:solidFill>
                          <a:schemeClr val="dk1"/>
                        </a:solidFill>
                        <a:effectLst/>
                        <a:latin typeface="+mn-lt"/>
                        <a:ea typeface="+mn-ea"/>
                        <a:cs typeface="+mn-cs"/>
                      </a:endParaRPr>
                    </a:p>
                  </a:txBody>
                  <a:tcPr anchor="ctr"/>
                </a:tc>
                <a:tc>
                  <a:txBody>
                    <a:bodyPr/>
                    <a:lstStyle/>
                    <a:p>
                      <a:pPr algn="ctr"/>
                      <a:r>
                        <a:rPr lang="en-US" altLang="zh-CN" sz="1200" b="0" kern="1200" dirty="0">
                          <a:solidFill>
                            <a:schemeClr val="dk1"/>
                          </a:solidFill>
                          <a:effectLst/>
                        </a:rPr>
                        <a:t>No</a:t>
                      </a:r>
                      <a:endParaRPr lang="zh-CN" altLang="en-US" sz="1200" b="0" i="0" kern="1200" dirty="0">
                        <a:solidFill>
                          <a:schemeClr val="dk1"/>
                        </a:solidFill>
                        <a:effectLst/>
                        <a:latin typeface="+mn-lt"/>
                        <a:ea typeface="+mn-ea"/>
                        <a:cs typeface="+mn-cs"/>
                      </a:endParaRPr>
                    </a:p>
                  </a:txBody>
                  <a:tcPr anchor="ctr"/>
                </a:tc>
                <a:tc>
                  <a:txBody>
                    <a:bodyPr/>
                    <a:lstStyle/>
                    <a:p>
                      <a:pPr algn="ctr"/>
                      <a:r>
                        <a:rPr lang="en-US" altLang="zh-CN" sz="1200" b="0" i="0" kern="1200" dirty="0">
                          <a:solidFill>
                            <a:schemeClr val="dk1"/>
                          </a:solidFill>
                          <a:effectLst/>
                          <a:latin typeface="+mn-lt"/>
                          <a:ea typeface="+mn-ea"/>
                          <a:cs typeface="+mn-cs"/>
                        </a:rPr>
                        <a:t>No</a:t>
                      </a:r>
                      <a:endParaRPr lang="zh-CN" altLang="en-US" sz="1200" b="0" i="0" kern="1200" dirty="0">
                        <a:solidFill>
                          <a:schemeClr val="dk1"/>
                        </a:solidFill>
                        <a:effectLst/>
                        <a:latin typeface="+mn-lt"/>
                        <a:ea typeface="+mn-ea"/>
                        <a:cs typeface="+mn-cs"/>
                      </a:endParaRPr>
                    </a:p>
                  </a:txBody>
                  <a:tcPr anchor="ctr"/>
                </a:tc>
                <a:tc>
                  <a:txBody>
                    <a:bodyPr/>
                    <a:lstStyle/>
                    <a:p>
                      <a:pPr algn="ctr"/>
                      <a:r>
                        <a:rPr lang="en-US" altLang="zh-CN" sz="1200" b="0" i="0" kern="1200" dirty="0">
                          <a:solidFill>
                            <a:schemeClr val="dk1"/>
                          </a:solidFill>
                          <a:effectLst/>
                          <a:latin typeface="+mn-lt"/>
                          <a:ea typeface="+mn-ea"/>
                          <a:cs typeface="+mn-cs"/>
                        </a:rPr>
                        <a:t>No</a:t>
                      </a:r>
                      <a:endParaRPr lang="zh-CN" altLang="en-US" sz="1200" b="0" i="0" kern="1200" dirty="0">
                        <a:solidFill>
                          <a:schemeClr val="dk1"/>
                        </a:solidFill>
                        <a:effectLst/>
                        <a:latin typeface="+mn-lt"/>
                        <a:ea typeface="+mn-ea"/>
                        <a:cs typeface="+mn-cs"/>
                      </a:endParaRPr>
                    </a:p>
                  </a:txBody>
                  <a:tcPr anchor="ctr"/>
                </a:tc>
                <a:tc>
                  <a:txBody>
                    <a:bodyPr/>
                    <a:lstStyle/>
                    <a:p>
                      <a:pPr algn="ctr"/>
                      <a:r>
                        <a:rPr lang="en-US" altLang="zh-CN" sz="1200" b="0" i="0" kern="1200" dirty="0">
                          <a:solidFill>
                            <a:schemeClr val="dk1"/>
                          </a:solidFill>
                          <a:effectLst/>
                          <a:latin typeface="+mn-lt"/>
                          <a:ea typeface="+mn-ea"/>
                          <a:cs typeface="+mn-cs"/>
                        </a:rPr>
                        <a:t>No</a:t>
                      </a: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kern="1200" dirty="0">
                        <a:solidFill>
                          <a:schemeClr val="dk1"/>
                        </a:solidFill>
                        <a:effectLst/>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dk1"/>
                          </a:solidFill>
                          <a:effectLst/>
                        </a:rPr>
                        <a:t>No</a:t>
                      </a:r>
                      <a:endParaRPr lang="zh-CN" altLang="en-US" sz="1200" b="0" i="0" kern="1200" dirty="0">
                        <a:solidFill>
                          <a:schemeClr val="dk1"/>
                        </a:solidFill>
                        <a:effectLst/>
                        <a:latin typeface="+mn-lt"/>
                        <a:ea typeface="+mn-ea"/>
                        <a:cs typeface="+mn-cs"/>
                      </a:endParaRPr>
                    </a:p>
                    <a:p>
                      <a:pPr algn="ct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p>
                      <a:pPr algn="ct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p>
                      <a:pPr algn="ctr"/>
                      <a:endParaRPr lang="zh-CN" altLang="en-US" sz="1200" b="0" i="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3966227983"/>
                  </a:ext>
                </a:extLst>
              </a:tr>
              <a:tr h="1123257">
                <a:tc>
                  <a:txBody>
                    <a:bodyPr/>
                    <a:lstStyle/>
                    <a:p>
                      <a:r>
                        <a:rPr lang="en-US" altLang="zh-CN" sz="1200" dirty="0">
                          <a:latin typeface="+mj-lt"/>
                        </a:rPr>
                        <a:t>Supports automatic enrollment after Azure AD join</a:t>
                      </a:r>
                      <a:endParaRPr lang="zh-CN" altLang="en-US" sz="1200" dirty="0">
                        <a:latin typeface="+mj-lt"/>
                      </a:endParaRPr>
                    </a:p>
                  </a:txBody>
                  <a:tcPr/>
                </a:tc>
                <a:tc>
                  <a:txBody>
                    <a:bodyPr/>
                    <a:lstStyle/>
                    <a:p>
                      <a:pPr algn="ct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dk1"/>
                          </a:solidFill>
                          <a:effectLst/>
                          <a:latin typeface="+mn-lt"/>
                          <a:ea typeface="+mn-ea"/>
                          <a:cs typeface="+mn-cs"/>
                        </a:rPr>
                        <a:t>Yes</a:t>
                      </a: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kern="1200" dirty="0">
                        <a:solidFill>
                          <a:schemeClr val="dk1"/>
                        </a:solidFill>
                        <a:effectLst/>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dk1"/>
                          </a:solidFill>
                          <a:effectLst/>
                        </a:rPr>
                        <a:t>No</a:t>
                      </a:r>
                      <a:endParaRPr lang="zh-CN" altLang="en-US"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endParaRPr lang="zh-CN" altLang="en-US" sz="1200" b="0" i="0" kern="1200" dirty="0">
                        <a:solidFill>
                          <a:schemeClr val="dk1"/>
                        </a:solidFill>
                        <a:effectLst/>
                        <a:latin typeface="+mn-lt"/>
                        <a:ea typeface="+mn-ea"/>
                        <a:cs typeface="+mn-cs"/>
                      </a:endParaRPr>
                    </a:p>
                  </a:txBody>
                  <a:tcPr anchor="ctr"/>
                </a:tc>
                <a:tc>
                  <a:txBody>
                    <a:bodyPr/>
                    <a:lstStyle/>
                    <a:p>
                      <a:pPr marL="0" marR="0" lvl="0" indent="0" algn="ctr" defTabSz="951304" rtl="0" eaLnBrk="1" fontAlgn="auto" latinLnBrk="0" hangingPunct="1">
                        <a:lnSpc>
                          <a:spcPct val="100000"/>
                        </a:lnSpc>
                        <a:spcBef>
                          <a:spcPts val="0"/>
                        </a:spcBef>
                        <a:spcAft>
                          <a:spcPts val="0"/>
                        </a:spcAft>
                        <a:buClrTx/>
                        <a:buSzTx/>
                        <a:buFontTx/>
                        <a:buNone/>
                        <a:tabLst/>
                        <a:defRPr/>
                      </a:pPr>
                      <a:endParaRPr lang="en-US" altLang="zh-CN" sz="1200" b="0" kern="1200" dirty="0">
                        <a:solidFill>
                          <a:schemeClr val="dk1"/>
                        </a:solidFill>
                        <a:effectLst/>
                      </a:endParaRPr>
                    </a:p>
                    <a:p>
                      <a:pPr marL="0" marR="0" lvl="0" indent="0" algn="ctr" defTabSz="951304"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dk1"/>
                          </a:solidFill>
                          <a:effectLst/>
                        </a:rPr>
                        <a:t>No</a:t>
                      </a:r>
                      <a:endParaRPr lang="zh-CN" altLang="en-US" sz="1200" b="0" i="0" kern="1200" dirty="0">
                        <a:solidFill>
                          <a:schemeClr val="dk1"/>
                        </a:solidFill>
                        <a:effectLst/>
                        <a:latin typeface="+mn-lt"/>
                        <a:ea typeface="+mn-ea"/>
                        <a:cs typeface="+mn-cs"/>
                      </a:endParaRPr>
                    </a:p>
                    <a:p>
                      <a:pPr marL="0" marR="0" lvl="0" indent="0" algn="ctr" defTabSz="951304" rtl="0" eaLnBrk="1" fontAlgn="auto" latinLnBrk="0" hangingPunct="1">
                        <a:lnSpc>
                          <a:spcPct val="100000"/>
                        </a:lnSpc>
                        <a:spcBef>
                          <a:spcPts val="0"/>
                        </a:spcBef>
                        <a:spcAft>
                          <a:spcPts val="0"/>
                        </a:spcAft>
                        <a:buClrTx/>
                        <a:buSzTx/>
                        <a:buFontTx/>
                        <a:buNone/>
                        <a:tabLst/>
                        <a:defRPr/>
                      </a:pPr>
                      <a:endParaRPr lang="zh-CN" altLang="en-US" sz="1200" b="0" i="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2253804703"/>
                  </a:ext>
                </a:extLst>
              </a:tr>
            </a:tbl>
          </a:graphicData>
        </a:graphic>
      </p:graphicFrame>
    </p:spTree>
    <p:extLst>
      <p:ext uri="{BB962C8B-B14F-4D97-AF65-F5344CB8AC3E}">
        <p14:creationId xmlns:p14="http://schemas.microsoft.com/office/powerpoint/2010/main" val="1872563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76AE85C-1B43-4F0C-ACDA-BF025E9321D0}"/>
              </a:ext>
            </a:extLst>
          </p:cNvPr>
          <p:cNvSpPr>
            <a:spLocks noGrp="1"/>
          </p:cNvSpPr>
          <p:nvPr>
            <p:ph type="title"/>
          </p:nvPr>
        </p:nvSpPr>
        <p:spPr/>
        <p:txBody>
          <a:bodyPr/>
          <a:lstStyle/>
          <a:p>
            <a:r>
              <a:rPr lang="en-US" dirty="0"/>
              <a:t>Set up enrollment for Windows devices</a:t>
            </a:r>
          </a:p>
        </p:txBody>
      </p:sp>
      <p:pic>
        <p:nvPicPr>
          <p:cNvPr id="4" name="Picture 3" descr="Icon of hand with a ring on the tip of finger">
            <a:extLst>
              <a:ext uri="{FF2B5EF4-FFF2-40B4-BE49-F238E27FC236}">
                <a16:creationId xmlns:a16="http://schemas.microsoft.com/office/drawing/2014/main" id="{0388ECDD-85BB-467F-90D0-C80E2FCDC449}"/>
              </a:ext>
            </a:extLst>
          </p:cNvPr>
          <p:cNvPicPr>
            <a:picLocks noChangeAspect="1"/>
          </p:cNvPicPr>
          <p:nvPr/>
        </p:nvPicPr>
        <p:blipFill>
          <a:blip r:embed="rId3"/>
          <a:stretch>
            <a:fillRect/>
          </a:stretch>
        </p:blipFill>
        <p:spPr>
          <a:xfrm>
            <a:off x="579438" y="1429848"/>
            <a:ext cx="733044" cy="733044"/>
          </a:xfrm>
          <a:prstGeom prst="rect">
            <a:avLst/>
          </a:prstGeom>
        </p:spPr>
      </p:pic>
      <p:sp>
        <p:nvSpPr>
          <p:cNvPr id="13" name="TextBox 12">
            <a:extLst>
              <a:ext uri="{FF2B5EF4-FFF2-40B4-BE49-F238E27FC236}">
                <a16:creationId xmlns:a16="http://schemas.microsoft.com/office/drawing/2014/main" id="{23212244-3192-4714-9168-4C9D29A54B62}"/>
              </a:ext>
            </a:extLst>
          </p:cNvPr>
          <p:cNvSpPr txBox="1"/>
          <p:nvPr/>
        </p:nvSpPr>
        <p:spPr>
          <a:xfrm>
            <a:off x="1484986" y="1254087"/>
            <a:ext cx="10283588" cy="1267632"/>
          </a:xfrm>
          <a:prstGeom prst="rect">
            <a:avLst/>
          </a:prstGeom>
          <a:noFill/>
        </p:spPr>
        <p:txBody>
          <a:bodyPr wrap="square" lIns="0" tIns="0" rIns="0" bIns="0" rtlCol="0" anchor="ctr">
            <a:noAutofit/>
          </a:bodyPr>
          <a:lstStyle/>
          <a:p>
            <a:pPr>
              <a:spcAft>
                <a:spcPts val="600"/>
              </a:spcAft>
            </a:pPr>
            <a:r>
              <a:rPr lang="en-US" dirty="0">
                <a:latin typeface="+mj-lt"/>
              </a:rPr>
              <a:t>Enrollment can be simplified in the following ways:</a:t>
            </a:r>
          </a:p>
          <a:p>
            <a:pPr marL="285750" indent="-285750">
              <a:spcAft>
                <a:spcPts val="600"/>
              </a:spcAft>
              <a:buFont typeface="Arial" panose="020B0604020202020204" pitchFamily="34" charset="0"/>
              <a:buChar char="•"/>
            </a:pPr>
            <a:r>
              <a:rPr lang="en-US" sz="1600" dirty="0"/>
              <a:t>Enable automatic enrollment (Azure AD Premium required)</a:t>
            </a:r>
          </a:p>
          <a:p>
            <a:pPr marL="285750" indent="-285750">
              <a:spcAft>
                <a:spcPts val="600"/>
              </a:spcAft>
              <a:buFont typeface="Arial" panose="020B0604020202020204" pitchFamily="34" charset="0"/>
              <a:buChar char="•"/>
            </a:pPr>
            <a:r>
              <a:rPr lang="en-US" sz="1600" dirty="0"/>
              <a:t>CNAME registration</a:t>
            </a:r>
          </a:p>
          <a:p>
            <a:pPr marL="285750" indent="-285750">
              <a:spcAft>
                <a:spcPts val="600"/>
              </a:spcAft>
              <a:buFont typeface="Arial" panose="020B0604020202020204" pitchFamily="34" charset="0"/>
              <a:buChar char="•"/>
            </a:pPr>
            <a:r>
              <a:rPr lang="en-US" sz="1600" dirty="0"/>
              <a:t>Enable bulk enrollment (Azure AD Premium and Windows Configuration Designer required)</a:t>
            </a:r>
          </a:p>
        </p:txBody>
      </p:sp>
      <p:cxnSp>
        <p:nvCxnSpPr>
          <p:cNvPr id="15" name="Straight Connector 14">
            <a:extLst>
              <a:ext uri="{FF2B5EF4-FFF2-40B4-BE49-F238E27FC236}">
                <a16:creationId xmlns:a16="http://schemas.microsoft.com/office/drawing/2014/main" id="{4151DE3F-E8B4-4707-A521-4E3DD3F68938}"/>
              </a:ext>
              <a:ext uri="{C183D7F6-B498-43B3-948B-1728B52AA6E4}">
                <adec:decorative xmlns:adec="http://schemas.microsoft.com/office/drawing/2017/decorative" val="1"/>
              </a:ext>
            </a:extLst>
          </p:cNvPr>
          <p:cNvCxnSpPr>
            <a:cxnSpLocks/>
          </p:cNvCxnSpPr>
          <p:nvPr/>
        </p:nvCxnSpPr>
        <p:spPr>
          <a:xfrm>
            <a:off x="1484986" y="2795837"/>
            <a:ext cx="10336529"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8" name="Picture 7" descr="Icon of pencil with square behind it">
            <a:extLst>
              <a:ext uri="{FF2B5EF4-FFF2-40B4-BE49-F238E27FC236}">
                <a16:creationId xmlns:a16="http://schemas.microsoft.com/office/drawing/2014/main" id="{428CAFAA-EEEC-4716-86D2-4DE37D259406}"/>
              </a:ext>
            </a:extLst>
          </p:cNvPr>
          <p:cNvPicPr>
            <a:picLocks noChangeAspect="1"/>
          </p:cNvPicPr>
          <p:nvPr/>
        </p:nvPicPr>
        <p:blipFill>
          <a:blip r:embed="rId4"/>
          <a:stretch>
            <a:fillRect/>
          </a:stretch>
        </p:blipFill>
        <p:spPr>
          <a:xfrm>
            <a:off x="579438" y="3497191"/>
            <a:ext cx="733044" cy="733044"/>
          </a:xfrm>
          <a:prstGeom prst="rect">
            <a:avLst/>
          </a:prstGeom>
        </p:spPr>
      </p:pic>
      <p:sp>
        <p:nvSpPr>
          <p:cNvPr id="27" name="TextBox 26">
            <a:extLst>
              <a:ext uri="{FF2B5EF4-FFF2-40B4-BE49-F238E27FC236}">
                <a16:creationId xmlns:a16="http://schemas.microsoft.com/office/drawing/2014/main" id="{47D494AC-C11A-4622-976C-002D58210326}"/>
              </a:ext>
            </a:extLst>
          </p:cNvPr>
          <p:cNvSpPr txBox="1"/>
          <p:nvPr/>
        </p:nvSpPr>
        <p:spPr>
          <a:xfrm>
            <a:off x="1485901" y="3091451"/>
            <a:ext cx="10283588" cy="1551238"/>
          </a:xfrm>
          <a:prstGeom prst="rect">
            <a:avLst/>
          </a:prstGeom>
          <a:noFill/>
        </p:spPr>
        <p:txBody>
          <a:bodyPr wrap="square" lIns="0" tIns="0" rIns="0" bIns="0" rtlCol="0" anchor="ctr">
            <a:noAutofit/>
          </a:bodyPr>
          <a:lstStyle/>
          <a:p>
            <a:pPr>
              <a:spcAft>
                <a:spcPts val="600"/>
              </a:spcAft>
            </a:pPr>
            <a:r>
              <a:rPr lang="en-US" dirty="0">
                <a:latin typeface="+mj-lt"/>
              </a:rPr>
              <a:t>Two factors that organizations should consider to help simplify Windows device enrollment:</a:t>
            </a:r>
          </a:p>
          <a:p>
            <a:pPr marL="285750" indent="-285750">
              <a:spcAft>
                <a:spcPts val="600"/>
              </a:spcAft>
              <a:buFont typeface="Arial" panose="020B0604020202020204" pitchFamily="34" charset="0"/>
              <a:buChar char="•"/>
            </a:pPr>
            <a:r>
              <a:rPr lang="en-US" sz="1600" dirty="0">
                <a:solidFill>
                  <a:schemeClr val="accent1"/>
                </a:solidFill>
                <a:latin typeface="+mj-lt"/>
              </a:rPr>
              <a:t>Do you use Azure Active Directory Premium? </a:t>
            </a:r>
            <a:br>
              <a:rPr lang="en-US" sz="1600" dirty="0">
                <a:latin typeface="+mj-lt"/>
              </a:rPr>
            </a:br>
            <a:r>
              <a:rPr lang="en-US" sz="1600" dirty="0"/>
              <a:t>Azure AD Premium is included with Enterprise Mobility + Security and other licensing plans</a:t>
            </a:r>
          </a:p>
          <a:p>
            <a:pPr marL="285750" indent="-285750">
              <a:spcAft>
                <a:spcPts val="600"/>
              </a:spcAft>
              <a:buFont typeface="Arial" panose="020B0604020202020204" pitchFamily="34" charset="0"/>
              <a:buChar char="•"/>
            </a:pPr>
            <a:r>
              <a:rPr lang="en-US" sz="1600" dirty="0">
                <a:solidFill>
                  <a:schemeClr val="accent1"/>
                </a:solidFill>
                <a:latin typeface="+mj-lt"/>
              </a:rPr>
              <a:t>What versions of Windows clients will users enroll? </a:t>
            </a:r>
            <a:br>
              <a:rPr lang="en-US" sz="1600" dirty="0">
                <a:solidFill>
                  <a:schemeClr val="accent1"/>
                </a:solidFill>
              </a:rPr>
            </a:br>
            <a:r>
              <a:rPr lang="en-US" sz="1600" dirty="0"/>
              <a:t>Devices running Windows 10 or 11 can automatically enroll by adding a work or school account</a:t>
            </a:r>
            <a:br>
              <a:rPr lang="en-US" sz="1600" dirty="0"/>
            </a:br>
            <a:r>
              <a:rPr lang="en-US" sz="1600" dirty="0"/>
              <a:t>Devices running earlier versions must enroll using the Company Portal app</a:t>
            </a:r>
          </a:p>
        </p:txBody>
      </p:sp>
      <p:graphicFrame>
        <p:nvGraphicFramePr>
          <p:cNvPr id="28" name="Table 27">
            <a:extLst>
              <a:ext uri="{FF2B5EF4-FFF2-40B4-BE49-F238E27FC236}">
                <a16:creationId xmlns:a16="http://schemas.microsoft.com/office/drawing/2014/main" id="{BC952E2B-A17F-4C4B-B930-05BCEA127128}"/>
              </a:ext>
            </a:extLst>
          </p:cNvPr>
          <p:cNvGraphicFramePr>
            <a:graphicFrameLocks noGrp="1"/>
          </p:cNvGraphicFramePr>
          <p:nvPr>
            <p:extLst>
              <p:ext uri="{D42A27DB-BD31-4B8C-83A1-F6EECF244321}">
                <p14:modId xmlns:p14="http://schemas.microsoft.com/office/powerpoint/2010/main" val="1442396275"/>
              </p:ext>
            </p:extLst>
          </p:nvPr>
        </p:nvGraphicFramePr>
        <p:xfrm>
          <a:off x="1484986" y="4978216"/>
          <a:ext cx="9487814" cy="1819142"/>
        </p:xfrm>
        <a:graphic>
          <a:graphicData uri="http://schemas.openxmlformats.org/drawingml/2006/table">
            <a:tbl>
              <a:tblPr firstRow="1" firstCol="1" bandRow="1">
                <a:tableStyleId>{5C22544A-7EE6-4342-B048-85BDC9FD1C3A}</a:tableStyleId>
              </a:tblPr>
              <a:tblGrid>
                <a:gridCol w="2667892">
                  <a:extLst>
                    <a:ext uri="{9D8B030D-6E8A-4147-A177-3AD203B41FA5}">
                      <a16:colId xmlns:a16="http://schemas.microsoft.com/office/drawing/2014/main" val="2355126955"/>
                    </a:ext>
                  </a:extLst>
                </a:gridCol>
                <a:gridCol w="3437895">
                  <a:extLst>
                    <a:ext uri="{9D8B030D-6E8A-4147-A177-3AD203B41FA5}">
                      <a16:colId xmlns:a16="http://schemas.microsoft.com/office/drawing/2014/main" val="2863968701"/>
                    </a:ext>
                  </a:extLst>
                </a:gridCol>
                <a:gridCol w="3382027">
                  <a:extLst>
                    <a:ext uri="{9D8B030D-6E8A-4147-A177-3AD203B41FA5}">
                      <a16:colId xmlns:a16="http://schemas.microsoft.com/office/drawing/2014/main" val="1642703096"/>
                    </a:ext>
                  </a:extLst>
                </a:gridCol>
              </a:tblGrid>
              <a:tr h="356282">
                <a:tc>
                  <a:txBody>
                    <a:bodyPr/>
                    <a:lstStyle/>
                    <a:p>
                      <a:pPr algn="l">
                        <a:lnSpc>
                          <a:spcPct val="107000"/>
                        </a:lnSpc>
                        <a:spcAft>
                          <a:spcPts val="0"/>
                        </a:spcAft>
                      </a:pPr>
                      <a:endParaRPr lang="en-US" sz="1400" b="0" dirty="0">
                        <a:solidFill>
                          <a:schemeClr val="bg1"/>
                        </a:solidFill>
                        <a:effectLst/>
                        <a:latin typeface="+mj-lt"/>
                        <a:ea typeface="Calibri" panose="020F0502020204030204" pitchFamily="34" charset="0"/>
                        <a:cs typeface="Times New Roman" panose="02020603050405020304" pitchFamily="18" charset="0"/>
                      </a:endParaRPr>
                    </a:p>
                  </a:txBody>
                  <a:tcPr anchor="ctr">
                    <a:lnL w="6350" cap="flat" cmpd="sng" algn="ctr">
                      <a:solidFill>
                        <a:srgbClr val="002060"/>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solidFill>
                      <a:schemeClr val="accent2"/>
                    </a:solidFill>
                  </a:tcPr>
                </a:tc>
                <a:tc>
                  <a:txBody>
                    <a:bodyPr/>
                    <a:lstStyle/>
                    <a:p>
                      <a:pPr algn="ctr">
                        <a:lnSpc>
                          <a:spcPct val="107000"/>
                        </a:lnSpc>
                        <a:spcAft>
                          <a:spcPts val="0"/>
                        </a:spcAft>
                      </a:pPr>
                      <a:r>
                        <a:rPr lang="en-US" sz="1600" b="0" dirty="0">
                          <a:solidFill>
                            <a:schemeClr val="bg1"/>
                          </a:solidFill>
                          <a:effectLst/>
                          <a:latin typeface="+mj-lt"/>
                        </a:rPr>
                        <a:t>Azure AD Premium</a:t>
                      </a:r>
                      <a:endParaRPr lang="en-US" sz="1400" b="0" dirty="0">
                        <a:solidFill>
                          <a:schemeClr val="bg1"/>
                        </a:solidFill>
                        <a:effectLst/>
                        <a:latin typeface="+mj-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solidFill>
                      <a:schemeClr val="accent2"/>
                    </a:solidFill>
                  </a:tcPr>
                </a:tc>
                <a:tc>
                  <a:txBody>
                    <a:bodyPr/>
                    <a:lstStyle/>
                    <a:p>
                      <a:pPr algn="ctr">
                        <a:lnSpc>
                          <a:spcPct val="107000"/>
                        </a:lnSpc>
                        <a:spcAft>
                          <a:spcPts val="0"/>
                        </a:spcAft>
                      </a:pPr>
                      <a:r>
                        <a:rPr lang="en-US" sz="1600" b="0" dirty="0">
                          <a:solidFill>
                            <a:schemeClr val="bg1"/>
                          </a:solidFill>
                          <a:effectLst/>
                          <a:latin typeface="+mj-lt"/>
                        </a:rPr>
                        <a:t>Azure AD Premium</a:t>
                      </a:r>
                      <a:endParaRPr lang="en-US" sz="1400" b="0" dirty="0">
                        <a:solidFill>
                          <a:schemeClr val="bg1"/>
                        </a:solidFill>
                        <a:effectLst/>
                        <a:latin typeface="+mj-lt"/>
                        <a:ea typeface="Calibri" panose="020F0502020204030204" pitchFamily="34" charset="0"/>
                        <a:cs typeface="Times New Roman" panose="02020603050405020304" pitchFamily="18" charset="0"/>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002060"/>
                      </a:solidFill>
                      <a:prstDash val="solid"/>
                      <a:round/>
                      <a:headEnd type="none" w="med" len="med"/>
                      <a:tailEnd type="none" w="med" len="med"/>
                    </a:lnT>
                    <a:lnB w="6350" cap="flat" cmpd="sng" algn="ctr">
                      <a:solidFill>
                        <a:srgbClr val="002060"/>
                      </a:solidFill>
                      <a:prstDash val="solid"/>
                      <a:round/>
                      <a:headEnd type="none" w="med" len="med"/>
                      <a:tailEnd type="none" w="med" len="med"/>
                    </a:lnB>
                    <a:solidFill>
                      <a:schemeClr val="accent2"/>
                    </a:solidFill>
                  </a:tcPr>
                </a:tc>
                <a:extLst>
                  <a:ext uri="{0D108BD9-81ED-4DB2-BD59-A6C34878D82A}">
                    <a16:rowId xmlns:a16="http://schemas.microsoft.com/office/drawing/2014/main" val="962708015"/>
                  </a:ext>
                </a:extLst>
              </a:tr>
              <a:tr h="731430">
                <a:tc>
                  <a:txBody>
                    <a:bodyPr/>
                    <a:lstStyle/>
                    <a:p>
                      <a:pPr>
                        <a:lnSpc>
                          <a:spcPct val="107000"/>
                        </a:lnSpc>
                        <a:spcAft>
                          <a:spcPts val="0"/>
                        </a:spcAft>
                      </a:pPr>
                      <a:r>
                        <a:rPr lang="en-US" sz="1600" b="0" dirty="0">
                          <a:solidFill>
                            <a:schemeClr val="tx1"/>
                          </a:solidFill>
                          <a:effectLst/>
                          <a:latin typeface="+mj-lt"/>
                        </a:rPr>
                        <a:t>Windows 10/11</a:t>
                      </a:r>
                      <a:endParaRPr lang="en-US" sz="1400" b="0" dirty="0">
                        <a:solidFill>
                          <a:schemeClr val="tx1"/>
                        </a:solidFill>
                        <a:effectLst/>
                        <a:latin typeface="+mj-lt"/>
                        <a:ea typeface="Calibri" panose="020F0502020204030204" pitchFamily="34" charset="0"/>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206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7000"/>
                        </a:lnSpc>
                        <a:spcAft>
                          <a:spcPts val="0"/>
                        </a:spcAft>
                      </a:pPr>
                      <a:r>
                        <a:rPr lang="en-US" sz="1400" dirty="0">
                          <a:solidFill>
                            <a:schemeClr val="tx1"/>
                          </a:solidFill>
                          <a:effectLst/>
                        </a:rPr>
                        <a:t>Automatic enrollment</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00206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400" dirty="0">
                          <a:solidFill>
                            <a:schemeClr val="tx1"/>
                          </a:solidFill>
                          <a:effectLst/>
                        </a:rPr>
                        <a:t>User enrollment</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00206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81773802"/>
                  </a:ext>
                </a:extLst>
              </a:tr>
              <a:tr h="731430">
                <a:tc>
                  <a:txBody>
                    <a:bodyPr/>
                    <a:lstStyle/>
                    <a:p>
                      <a:pPr>
                        <a:lnSpc>
                          <a:spcPct val="107000"/>
                        </a:lnSpc>
                        <a:spcAft>
                          <a:spcPts val="0"/>
                        </a:spcAft>
                      </a:pPr>
                      <a:r>
                        <a:rPr lang="en-US" sz="1600" b="0" dirty="0">
                          <a:solidFill>
                            <a:schemeClr val="tx1"/>
                          </a:solidFill>
                          <a:effectLst/>
                          <a:latin typeface="+mj-lt"/>
                        </a:rPr>
                        <a:t>Earlier Windows versions</a:t>
                      </a:r>
                      <a:endParaRPr lang="en-US" sz="1400" b="0" dirty="0">
                        <a:solidFill>
                          <a:schemeClr val="tx1"/>
                        </a:solidFill>
                        <a:effectLst/>
                        <a:latin typeface="+mj-lt"/>
                        <a:ea typeface="Calibri" panose="020F0502020204030204" pitchFamily="34" charset="0"/>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7000"/>
                        </a:lnSpc>
                        <a:spcAft>
                          <a:spcPts val="0"/>
                        </a:spcAft>
                      </a:pPr>
                      <a:r>
                        <a:rPr lang="en-US" sz="1400" dirty="0">
                          <a:solidFill>
                            <a:schemeClr val="tx1"/>
                          </a:solidFill>
                          <a:effectLst/>
                        </a:rPr>
                        <a:t>User enrollment</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US" sz="1400" dirty="0">
                          <a:solidFill>
                            <a:schemeClr val="tx1"/>
                          </a:solidFill>
                          <a:effectLst/>
                        </a:rPr>
                        <a:t>User enrollment</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9939669"/>
                  </a:ext>
                </a:extLst>
              </a:tr>
            </a:tbl>
          </a:graphicData>
        </a:graphic>
      </p:graphicFrame>
    </p:spTree>
    <p:extLst>
      <p:ext uri="{BB962C8B-B14F-4D97-AF65-F5344CB8AC3E}">
        <p14:creationId xmlns:p14="http://schemas.microsoft.com/office/powerpoint/2010/main" val="3987473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of this module by reviewing the Knowledge Check questions in your student manual</a:t>
            </a:r>
            <a:endParaRPr lang="en-US" sz="2800" dirty="0">
              <a:solidFill>
                <a:schemeClr val="accent1"/>
              </a:solidFill>
            </a:endParaRPr>
          </a:p>
        </p:txBody>
      </p:sp>
      <p:pic>
        <p:nvPicPr>
          <p:cNvPr id="3" name="Picture 2" descr="A picture containing text, keyboard, computer, electronics&#10;&#10;Description automatically generated">
            <a:extLst>
              <a:ext uri="{FF2B5EF4-FFF2-40B4-BE49-F238E27FC236}">
                <a16:creationId xmlns:a16="http://schemas.microsoft.com/office/drawing/2014/main" id="{F038770E-6868-4835-B83C-A8558C3063A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3889127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6316" y="1329088"/>
            <a:ext cx="11260085" cy="544080"/>
          </a:xfrm>
          <a:prstGeom prst="rect">
            <a:avLst/>
          </a:prstGeom>
          <a:noFill/>
          <a:ln>
            <a:noFill/>
          </a:ln>
        </p:spPr>
        <p:txBody>
          <a:bodyPr wrap="square" lIns="137160" tIns="91440" rIns="91440" bIns="91440" rtlCol="0" anchor="ctr">
            <a:noAutofit/>
          </a:bodyPr>
          <a:lstStyle/>
          <a:p>
            <a:pPr>
              <a:spcAft>
                <a:spcPts val="600"/>
              </a:spcAft>
            </a:pPr>
            <a:r>
              <a:rPr lang="en-US" sz="2400" dirty="0">
                <a:latin typeface="+mj-lt"/>
              </a:rPr>
              <a:t>In this module, you examined the following items:</a:t>
            </a:r>
            <a:endParaRPr lang="en-US" sz="2800" dirty="0"/>
          </a:p>
        </p:txBody>
      </p:sp>
      <p:sp>
        <p:nvSpPr>
          <p:cNvPr id="3" name="TextBox 2">
            <a:extLst>
              <a:ext uri="{FF2B5EF4-FFF2-40B4-BE49-F238E27FC236}">
                <a16:creationId xmlns:a16="http://schemas.microsoft.com/office/drawing/2014/main" id="{6D318FF8-0BA7-EE83-7B56-AAC67CDE7DEC}"/>
              </a:ext>
            </a:extLst>
          </p:cNvPr>
          <p:cNvSpPr txBox="1"/>
          <p:nvPr/>
        </p:nvSpPr>
        <p:spPr>
          <a:xfrm>
            <a:off x="1670725" y="2231859"/>
            <a:ext cx="5187275" cy="276999"/>
          </a:xfrm>
          <a:prstGeom prst="rect">
            <a:avLst/>
          </a:prstGeom>
          <a:noFill/>
        </p:spPr>
        <p:txBody>
          <a:bodyPr wrap="square" lIns="0" tIns="0" rIns="0" bIns="0" rtlCol="0">
            <a:spAutoFit/>
          </a:bodyPr>
          <a:lstStyle/>
          <a:p>
            <a:r>
              <a:rPr lang="en-US" dirty="0"/>
              <a:t>How to enroll devices to MDM in Microsoft Intune</a:t>
            </a:r>
          </a:p>
        </p:txBody>
      </p:sp>
      <p:sp>
        <p:nvSpPr>
          <p:cNvPr id="14" name="TextBox 13">
            <a:extLst>
              <a:ext uri="{FF2B5EF4-FFF2-40B4-BE49-F238E27FC236}">
                <a16:creationId xmlns:a16="http://schemas.microsoft.com/office/drawing/2014/main" id="{558FE40D-D641-1485-7C74-872AE14AAD17}"/>
              </a:ext>
            </a:extLst>
          </p:cNvPr>
          <p:cNvSpPr txBox="1"/>
          <p:nvPr/>
        </p:nvSpPr>
        <p:spPr>
          <a:xfrm>
            <a:off x="1670725" y="3121117"/>
            <a:ext cx="7016075" cy="276999"/>
          </a:xfrm>
          <a:prstGeom prst="rect">
            <a:avLst/>
          </a:prstGeom>
          <a:noFill/>
        </p:spPr>
        <p:txBody>
          <a:bodyPr wrap="square" lIns="0" tIns="0" rIns="0" bIns="0" rtlCol="0">
            <a:spAutoFit/>
          </a:bodyPr>
          <a:lstStyle/>
          <a:p>
            <a:r>
              <a:rPr lang="en-US" dirty="0">
                <a:solidFill>
                  <a:srgbClr val="000000"/>
                </a:solidFill>
              </a:rPr>
              <a:t>T</a:t>
            </a:r>
            <a:r>
              <a:rPr lang="en-US" b="0" i="0" dirty="0">
                <a:solidFill>
                  <a:srgbClr val="000000"/>
                </a:solidFill>
                <a:effectLst/>
              </a:rPr>
              <a:t>he use of Azure AD joined and hybrid Azure AD joined devices</a:t>
            </a:r>
            <a:endParaRPr lang="en-US" dirty="0"/>
          </a:p>
        </p:txBody>
      </p:sp>
      <p:sp>
        <p:nvSpPr>
          <p:cNvPr id="16" name="TextBox 15">
            <a:extLst>
              <a:ext uri="{FF2B5EF4-FFF2-40B4-BE49-F238E27FC236}">
                <a16:creationId xmlns:a16="http://schemas.microsoft.com/office/drawing/2014/main" id="{66125D85-71BA-9046-8514-94FB5896DF59}"/>
              </a:ext>
            </a:extLst>
          </p:cNvPr>
          <p:cNvSpPr txBox="1"/>
          <p:nvPr/>
        </p:nvSpPr>
        <p:spPr>
          <a:xfrm>
            <a:off x="1678162" y="3959447"/>
            <a:ext cx="4958675" cy="276999"/>
          </a:xfrm>
          <a:prstGeom prst="rect">
            <a:avLst/>
          </a:prstGeom>
          <a:noFill/>
        </p:spPr>
        <p:txBody>
          <a:bodyPr wrap="square" lIns="0" tIns="0" rIns="0" bIns="0" rtlCol="0">
            <a:spAutoFit/>
          </a:bodyPr>
          <a:lstStyle/>
          <a:p>
            <a:r>
              <a:rPr lang="en-US" dirty="0">
                <a:solidFill>
                  <a:srgbClr val="000000"/>
                </a:solidFill>
              </a:rPr>
              <a:t>How users can enroll their personal devices</a:t>
            </a:r>
            <a:endParaRPr lang="en-US" dirty="0"/>
          </a:p>
        </p:txBody>
      </p:sp>
      <p:sp>
        <p:nvSpPr>
          <p:cNvPr id="19" name="TextBox 18">
            <a:extLst>
              <a:ext uri="{FF2B5EF4-FFF2-40B4-BE49-F238E27FC236}">
                <a16:creationId xmlns:a16="http://schemas.microsoft.com/office/drawing/2014/main" id="{049CE25E-99BB-2C39-8B3E-EB40D22CED25}"/>
              </a:ext>
            </a:extLst>
          </p:cNvPr>
          <p:cNvSpPr txBox="1"/>
          <p:nvPr/>
        </p:nvSpPr>
        <p:spPr>
          <a:xfrm>
            <a:off x="1670725" y="4910383"/>
            <a:ext cx="5086914" cy="276999"/>
          </a:xfrm>
          <a:prstGeom prst="rect">
            <a:avLst/>
          </a:prstGeom>
          <a:noFill/>
        </p:spPr>
        <p:txBody>
          <a:bodyPr wrap="square" lIns="0" tIns="0" rIns="0" bIns="0" rtlCol="0">
            <a:spAutoFit/>
          </a:bodyPr>
          <a:lstStyle/>
          <a:p>
            <a:r>
              <a:rPr lang="en-US" dirty="0"/>
              <a:t>Best practices for each device enrollment method</a:t>
            </a:r>
          </a:p>
        </p:txBody>
      </p:sp>
      <p:sp>
        <p:nvSpPr>
          <p:cNvPr id="21" name="TextBox 20">
            <a:extLst>
              <a:ext uri="{FF2B5EF4-FFF2-40B4-BE49-F238E27FC236}">
                <a16:creationId xmlns:a16="http://schemas.microsoft.com/office/drawing/2014/main" id="{9BAA9BF1-14D1-E893-2A01-30DED3EE07A9}"/>
              </a:ext>
            </a:extLst>
          </p:cNvPr>
          <p:cNvSpPr txBox="1"/>
          <p:nvPr/>
        </p:nvSpPr>
        <p:spPr>
          <a:xfrm>
            <a:off x="1667011" y="5811151"/>
            <a:ext cx="5086914" cy="276999"/>
          </a:xfrm>
          <a:prstGeom prst="rect">
            <a:avLst/>
          </a:prstGeom>
          <a:noFill/>
        </p:spPr>
        <p:txBody>
          <a:bodyPr wrap="square" lIns="0" tIns="0" rIns="0" bIns="0" rtlCol="0">
            <a:spAutoFit/>
          </a:bodyPr>
          <a:lstStyle/>
          <a:p>
            <a:r>
              <a:rPr lang="en-US" dirty="0"/>
              <a:t>How to set up enrollment for Windows devices</a:t>
            </a:r>
          </a:p>
        </p:txBody>
      </p:sp>
      <p:pic>
        <p:nvPicPr>
          <p:cNvPr id="23" name="Picture 22" descr="Icon of gear">
            <a:extLst>
              <a:ext uri="{FF2B5EF4-FFF2-40B4-BE49-F238E27FC236}">
                <a16:creationId xmlns:a16="http://schemas.microsoft.com/office/drawing/2014/main" id="{7C3D3C77-40FB-DCC1-3A27-AAACF4B57169}"/>
              </a:ext>
            </a:extLst>
          </p:cNvPr>
          <p:cNvPicPr>
            <a:picLocks noChangeAspect="1"/>
          </p:cNvPicPr>
          <p:nvPr/>
        </p:nvPicPr>
        <p:blipFill>
          <a:blip r:embed="rId3"/>
          <a:stretch>
            <a:fillRect/>
          </a:stretch>
        </p:blipFill>
        <p:spPr>
          <a:xfrm>
            <a:off x="579438" y="2058325"/>
            <a:ext cx="640080" cy="640080"/>
          </a:xfrm>
          <a:prstGeom prst="rect">
            <a:avLst/>
          </a:prstGeom>
        </p:spPr>
      </p:pic>
      <p:pic>
        <p:nvPicPr>
          <p:cNvPr id="25" name="Picture 24" descr="Icon of a document">
            <a:extLst>
              <a:ext uri="{FF2B5EF4-FFF2-40B4-BE49-F238E27FC236}">
                <a16:creationId xmlns:a16="http://schemas.microsoft.com/office/drawing/2014/main" id="{9649CC3B-7CDE-4007-713A-2CE9167BF8D9}"/>
              </a:ext>
            </a:extLst>
          </p:cNvPr>
          <p:cNvPicPr>
            <a:picLocks noChangeAspect="1"/>
          </p:cNvPicPr>
          <p:nvPr/>
        </p:nvPicPr>
        <p:blipFill>
          <a:blip r:embed="rId4"/>
          <a:stretch>
            <a:fillRect/>
          </a:stretch>
        </p:blipFill>
        <p:spPr>
          <a:xfrm>
            <a:off x="563038" y="2934017"/>
            <a:ext cx="640080" cy="640080"/>
          </a:xfrm>
          <a:prstGeom prst="rect">
            <a:avLst/>
          </a:prstGeom>
        </p:spPr>
      </p:pic>
      <p:grpSp>
        <p:nvGrpSpPr>
          <p:cNvPr id="26" name="Group 25" descr="Icon of cellphone">
            <a:extLst>
              <a:ext uri="{FF2B5EF4-FFF2-40B4-BE49-F238E27FC236}">
                <a16:creationId xmlns:a16="http://schemas.microsoft.com/office/drawing/2014/main" id="{22047BFA-B7F0-82D4-7993-D1C99F86B5C7}"/>
              </a:ext>
            </a:extLst>
          </p:cNvPr>
          <p:cNvGrpSpPr/>
          <p:nvPr/>
        </p:nvGrpSpPr>
        <p:grpSpPr>
          <a:xfrm>
            <a:off x="552001" y="3784823"/>
            <a:ext cx="640080" cy="640080"/>
            <a:chOff x="2246987" y="1017831"/>
            <a:chExt cx="780288" cy="781812"/>
          </a:xfrm>
        </p:grpSpPr>
        <p:pic>
          <p:nvPicPr>
            <p:cNvPr id="27" name="Picture 26">
              <a:extLst>
                <a:ext uri="{FF2B5EF4-FFF2-40B4-BE49-F238E27FC236}">
                  <a16:creationId xmlns:a16="http://schemas.microsoft.com/office/drawing/2014/main" id="{90FEC89F-6E6B-BA94-65D8-7252347D7805}"/>
                </a:ext>
              </a:extLst>
            </p:cNvPr>
            <p:cNvPicPr>
              <a:picLocks noChangeAspect="1"/>
            </p:cNvPicPr>
            <p:nvPr/>
          </p:nvPicPr>
          <p:blipFill>
            <a:blip r:embed="rId5"/>
            <a:stretch>
              <a:fillRect/>
            </a:stretch>
          </p:blipFill>
          <p:spPr>
            <a:xfrm>
              <a:off x="2246987" y="1017831"/>
              <a:ext cx="780288" cy="781812"/>
            </a:xfrm>
            <a:prstGeom prst="rect">
              <a:avLst/>
            </a:prstGeom>
          </p:spPr>
        </p:pic>
        <p:pic>
          <p:nvPicPr>
            <p:cNvPr id="28" name="Picture 27" descr="Icon of cellphone">
              <a:extLst>
                <a:ext uri="{FF2B5EF4-FFF2-40B4-BE49-F238E27FC236}">
                  <a16:creationId xmlns:a16="http://schemas.microsoft.com/office/drawing/2014/main" id="{02FE9F3A-5BBA-8419-3EEA-AB457CB25AB8}"/>
                </a:ext>
              </a:extLst>
            </p:cNvPr>
            <p:cNvPicPr>
              <a:picLocks noChangeAspect="1"/>
            </p:cNvPicPr>
            <p:nvPr/>
          </p:nvPicPr>
          <p:blipFill>
            <a:blip r:embed="rId6"/>
            <a:stretch>
              <a:fillRect/>
            </a:stretch>
          </p:blipFill>
          <p:spPr>
            <a:xfrm>
              <a:off x="2433931" y="1205537"/>
              <a:ext cx="406400" cy="406400"/>
            </a:xfrm>
            <a:prstGeom prst="rect">
              <a:avLst/>
            </a:prstGeom>
          </p:spPr>
        </p:pic>
      </p:grpSp>
      <p:pic>
        <p:nvPicPr>
          <p:cNvPr id="30" name="Picture 29" descr="Icon of a shield with exclamation mark in the middle">
            <a:extLst>
              <a:ext uri="{FF2B5EF4-FFF2-40B4-BE49-F238E27FC236}">
                <a16:creationId xmlns:a16="http://schemas.microsoft.com/office/drawing/2014/main" id="{9F7D9BEB-30F9-6C18-58C3-BA7FBF02BC09}"/>
              </a:ext>
            </a:extLst>
          </p:cNvPr>
          <p:cNvPicPr>
            <a:picLocks noChangeAspect="1"/>
          </p:cNvPicPr>
          <p:nvPr/>
        </p:nvPicPr>
        <p:blipFill>
          <a:blip r:embed="rId7"/>
          <a:stretch>
            <a:fillRect/>
          </a:stretch>
        </p:blipFill>
        <p:spPr>
          <a:xfrm>
            <a:off x="579438" y="4744941"/>
            <a:ext cx="640080" cy="640080"/>
          </a:xfrm>
          <a:prstGeom prst="rect">
            <a:avLst/>
          </a:prstGeom>
        </p:spPr>
      </p:pic>
      <p:grpSp>
        <p:nvGrpSpPr>
          <p:cNvPr id="31" name="Group 30" descr="Icon of two screens with a check mark on the first screen">
            <a:extLst>
              <a:ext uri="{FF2B5EF4-FFF2-40B4-BE49-F238E27FC236}">
                <a16:creationId xmlns:a16="http://schemas.microsoft.com/office/drawing/2014/main" id="{BE425E86-1D86-62A1-0BAB-C4D4CD2DC9A1}"/>
              </a:ext>
            </a:extLst>
          </p:cNvPr>
          <p:cNvGrpSpPr/>
          <p:nvPr/>
        </p:nvGrpSpPr>
        <p:grpSpPr>
          <a:xfrm>
            <a:off x="563038" y="5650785"/>
            <a:ext cx="640080" cy="640080"/>
            <a:chOff x="9134167" y="5071642"/>
            <a:chExt cx="780288" cy="781812"/>
          </a:xfrm>
        </p:grpSpPr>
        <p:pic>
          <p:nvPicPr>
            <p:cNvPr id="32" name="Picture 31">
              <a:extLst>
                <a:ext uri="{FF2B5EF4-FFF2-40B4-BE49-F238E27FC236}">
                  <a16:creationId xmlns:a16="http://schemas.microsoft.com/office/drawing/2014/main" id="{182FDC7A-4525-F74C-3D45-C177190F896D}"/>
                </a:ext>
              </a:extLst>
            </p:cNvPr>
            <p:cNvPicPr>
              <a:picLocks noChangeAspect="1"/>
            </p:cNvPicPr>
            <p:nvPr/>
          </p:nvPicPr>
          <p:blipFill>
            <a:blip r:embed="rId5"/>
            <a:stretch>
              <a:fillRect/>
            </a:stretch>
          </p:blipFill>
          <p:spPr>
            <a:xfrm>
              <a:off x="9134167" y="5071642"/>
              <a:ext cx="780288" cy="781812"/>
            </a:xfrm>
            <a:prstGeom prst="rect">
              <a:avLst/>
            </a:prstGeom>
          </p:spPr>
        </p:pic>
        <p:pic>
          <p:nvPicPr>
            <p:cNvPr id="33" name="Picture 32" descr="Icon of two screens with a check mark on the first screen">
              <a:extLst>
                <a:ext uri="{FF2B5EF4-FFF2-40B4-BE49-F238E27FC236}">
                  <a16:creationId xmlns:a16="http://schemas.microsoft.com/office/drawing/2014/main" id="{5AE489D7-D803-8535-76A1-410ACAED271E}"/>
                </a:ext>
              </a:extLst>
            </p:cNvPr>
            <p:cNvPicPr>
              <a:picLocks noChangeAspect="1"/>
            </p:cNvPicPr>
            <p:nvPr/>
          </p:nvPicPr>
          <p:blipFill>
            <a:blip r:embed="rId8"/>
            <a:stretch>
              <a:fillRect/>
            </a:stretch>
          </p:blipFill>
          <p:spPr>
            <a:xfrm>
              <a:off x="9321111" y="5259348"/>
              <a:ext cx="406400" cy="406400"/>
            </a:xfrm>
            <a:prstGeom prst="rect">
              <a:avLst/>
            </a:prstGeom>
          </p:spPr>
        </p:pic>
      </p:grpSp>
    </p:spTree>
    <p:extLst>
      <p:ext uri="{BB962C8B-B14F-4D97-AF65-F5344CB8AC3E}">
        <p14:creationId xmlns:p14="http://schemas.microsoft.com/office/powerpoint/2010/main" val="39248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9 – Manage devices with Microsoft Intune (continued)</a:t>
            </a:r>
          </a:p>
        </p:txBody>
      </p:sp>
      <p:pic>
        <p:nvPicPr>
          <p:cNvPr id="3" name="Picture 2" descr="Icon of laptop and cell phone">
            <a:extLst>
              <a:ext uri="{FF2B5EF4-FFF2-40B4-BE49-F238E27FC236}">
                <a16:creationId xmlns:a16="http://schemas.microsoft.com/office/drawing/2014/main" id="{E9F2EB14-8305-4DB8-8A74-398C666D766C}"/>
              </a:ext>
            </a:extLst>
          </p:cNvPr>
          <p:cNvPicPr>
            <a:picLocks noChangeAspect="1"/>
          </p:cNvPicPr>
          <p:nvPr/>
        </p:nvPicPr>
        <p:blipFill>
          <a:blip r:embed="rId3"/>
          <a:stretch>
            <a:fillRect/>
          </a:stretch>
        </p:blipFill>
        <p:spPr>
          <a:xfrm>
            <a:off x="10428695" y="2952737"/>
            <a:ext cx="1089050" cy="1089050"/>
          </a:xfrm>
          <a:prstGeom prst="rect">
            <a:avLst/>
          </a:prstGeom>
        </p:spPr>
      </p:pic>
    </p:spTree>
    <p:extLst>
      <p:ext uri="{BB962C8B-B14F-4D97-AF65-F5344CB8AC3E}">
        <p14:creationId xmlns:p14="http://schemas.microsoft.com/office/powerpoint/2010/main" val="363803916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2C53E6F-7C85-4826-AD64-26D0E6039967}"/>
              </a:ext>
            </a:extLst>
          </p:cNvPr>
          <p:cNvSpPr>
            <a:spLocks noGrp="1"/>
          </p:cNvSpPr>
          <p:nvPr>
            <p:ph type="title"/>
          </p:nvPr>
        </p:nvSpPr>
        <p:spPr>
          <a:xfrm>
            <a:off x="600059" y="507446"/>
            <a:ext cx="11239464" cy="439465"/>
          </a:xfrm>
        </p:spPr>
        <p:txBody>
          <a:bodyPr/>
          <a:lstStyle/>
          <a:p>
            <a:r>
              <a:rPr lang="en-US" dirty="0"/>
              <a:t>Lab exercises (continued)</a:t>
            </a:r>
          </a:p>
        </p:txBody>
      </p:sp>
      <p:sp>
        <p:nvSpPr>
          <p:cNvPr id="3" name="TextBox 2">
            <a:extLst>
              <a:ext uri="{FF2B5EF4-FFF2-40B4-BE49-F238E27FC236}">
                <a16:creationId xmlns:a16="http://schemas.microsoft.com/office/drawing/2014/main" id="{69195645-4AB0-4A13-8B4B-22EA2940062F}"/>
              </a:ext>
            </a:extLst>
          </p:cNvPr>
          <p:cNvSpPr txBox="1"/>
          <p:nvPr/>
        </p:nvSpPr>
        <p:spPr>
          <a:xfrm>
            <a:off x="585788" y="1512888"/>
            <a:ext cx="4920065" cy="369332"/>
          </a:xfrm>
          <a:prstGeom prst="rect">
            <a:avLst/>
          </a:prstGeom>
          <a:noFill/>
        </p:spPr>
        <p:txBody>
          <a:bodyPr wrap="none" lIns="0" tIns="0" rIns="0" bIns="0" rtlCol="0" anchor="ctr">
            <a:spAutoFit/>
          </a:bodyPr>
          <a:lstStyle/>
          <a:p>
            <a:pPr lvl="0">
              <a:defRPr/>
            </a:pPr>
            <a:r>
              <a:rPr lang="en-US" sz="2400" dirty="0">
                <a:solidFill>
                  <a:srgbClr val="1A1A1A"/>
                </a:solidFill>
                <a:latin typeface="Segoe UI Semibold"/>
              </a:rPr>
              <a:t>Exercise 4: Enroll a </a:t>
            </a:r>
            <a:r>
              <a:rPr lang="en-US" sz="2400">
                <a:solidFill>
                  <a:srgbClr val="1A1A1A"/>
                </a:solidFill>
                <a:latin typeface="Segoe UI Semibold"/>
              </a:rPr>
              <a:t>Windows device</a:t>
            </a:r>
            <a:endParaRPr lang="en-US" sz="2400" dirty="0">
              <a:solidFill>
                <a:srgbClr val="1A1A1A"/>
              </a:solidFill>
              <a:latin typeface="Segoe UI Semibold"/>
            </a:endParaRPr>
          </a:p>
        </p:txBody>
      </p:sp>
      <p:sp>
        <p:nvSpPr>
          <p:cNvPr id="4" name="Rectangle 3">
            <a:extLst>
              <a:ext uri="{FF2B5EF4-FFF2-40B4-BE49-F238E27FC236}">
                <a16:creationId xmlns:a16="http://schemas.microsoft.com/office/drawing/2014/main" id="{32EF5121-4077-403D-B139-FE417FE840E5}"/>
              </a:ext>
            </a:extLst>
          </p:cNvPr>
          <p:cNvSpPr/>
          <p:nvPr/>
        </p:nvSpPr>
        <p:spPr bwMode="auto">
          <a:xfrm>
            <a:off x="593563" y="2017713"/>
            <a:ext cx="3646365" cy="201046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78D4"/>
                </a:solidFill>
                <a:effectLst/>
                <a:uLnTx/>
                <a:uFillTx/>
                <a:latin typeface="Segoe UI Semibold"/>
                <a:ea typeface="+mn-ea"/>
                <a:cs typeface="+mn-cs"/>
              </a:rPr>
              <a:t>Task 1</a:t>
            </a:r>
          </a:p>
          <a:p>
            <a:pPr lvl="0" defTabSz="932742">
              <a:spcAft>
                <a:spcPts val="1200"/>
              </a:spcAft>
              <a:defRPr/>
            </a:pPr>
            <a:r>
              <a:rPr lang="en-US" sz="2000" dirty="0">
                <a:solidFill>
                  <a:srgbClr val="1A1A1A"/>
                </a:solidFill>
              </a:rPr>
              <a:t>Verify the device is not enrolled </a:t>
            </a:r>
            <a:endParaRPr kumimoji="0" lang="en-US" sz="2000" b="0" i="0" u="none" strike="noStrike" kern="1200" cap="none" spc="0" normalizeH="0" baseline="0" noProof="0" dirty="0">
              <a:ln>
                <a:noFill/>
              </a:ln>
              <a:solidFill>
                <a:srgbClr val="1A1A1A"/>
              </a:solidFill>
              <a:effectLst/>
              <a:uLnTx/>
              <a:uFillTx/>
              <a:latin typeface="Segoe UI"/>
              <a:ea typeface="+mn-ea"/>
              <a:cs typeface="+mn-cs"/>
            </a:endParaRPr>
          </a:p>
        </p:txBody>
      </p:sp>
      <p:pic>
        <p:nvPicPr>
          <p:cNvPr id="11" name="Picture 10" descr="Icon of magnifying glass">
            <a:extLst>
              <a:ext uri="{FF2B5EF4-FFF2-40B4-BE49-F238E27FC236}">
                <a16:creationId xmlns:a16="http://schemas.microsoft.com/office/drawing/2014/main" id="{5D6D5B36-2FB4-415A-B78B-DEB19BDA3259}"/>
              </a:ext>
            </a:extLst>
          </p:cNvPr>
          <p:cNvPicPr>
            <a:picLocks noChangeAspect="1"/>
          </p:cNvPicPr>
          <p:nvPr/>
        </p:nvPicPr>
        <p:blipFill>
          <a:blip r:embed="rId3"/>
          <a:stretch>
            <a:fillRect/>
          </a:stretch>
        </p:blipFill>
        <p:spPr>
          <a:xfrm>
            <a:off x="3351848" y="3188489"/>
            <a:ext cx="733044" cy="733044"/>
          </a:xfrm>
          <a:prstGeom prst="rect">
            <a:avLst/>
          </a:prstGeom>
        </p:spPr>
      </p:pic>
      <p:sp>
        <p:nvSpPr>
          <p:cNvPr id="17" name="Rectangle 16">
            <a:extLst>
              <a:ext uri="{FF2B5EF4-FFF2-40B4-BE49-F238E27FC236}">
                <a16:creationId xmlns:a16="http://schemas.microsoft.com/office/drawing/2014/main" id="{3B8999A4-08EB-450F-A4F0-6A4D83D97F0C}"/>
              </a:ext>
            </a:extLst>
          </p:cNvPr>
          <p:cNvSpPr/>
          <p:nvPr/>
        </p:nvSpPr>
        <p:spPr bwMode="auto">
          <a:xfrm>
            <a:off x="4402119" y="2017713"/>
            <a:ext cx="3646365" cy="201046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78D4"/>
                </a:solidFill>
                <a:effectLst/>
                <a:uLnTx/>
                <a:uFillTx/>
                <a:latin typeface="Segoe UI Semibold"/>
                <a:ea typeface="+mn-ea"/>
                <a:cs typeface="+mn-cs"/>
              </a:rPr>
              <a:t>Task 2</a:t>
            </a:r>
          </a:p>
          <a:p>
            <a:pPr lvl="0" defTabSz="932742">
              <a:spcAft>
                <a:spcPts val="1200"/>
              </a:spcAft>
              <a:defRPr/>
            </a:pPr>
            <a:r>
              <a:rPr lang="en-US" sz="2000" dirty="0">
                <a:solidFill>
                  <a:srgbClr val="1A1A1A"/>
                </a:solidFill>
              </a:rPr>
              <a:t>Enroll the device to</a:t>
            </a:r>
            <a:br>
              <a:rPr lang="en-US" sz="2000" dirty="0">
                <a:solidFill>
                  <a:srgbClr val="1A1A1A"/>
                </a:solidFill>
              </a:rPr>
            </a:br>
            <a:r>
              <a:rPr lang="en-US" sz="2000" dirty="0">
                <a:solidFill>
                  <a:srgbClr val="1A1A1A"/>
                </a:solidFill>
              </a:rPr>
              <a:t>Azure AD and Intune </a:t>
            </a:r>
          </a:p>
        </p:txBody>
      </p:sp>
      <p:pic>
        <p:nvPicPr>
          <p:cNvPr id="20" name="Picture 19" descr="Icon of pencil with square behind it">
            <a:extLst>
              <a:ext uri="{FF2B5EF4-FFF2-40B4-BE49-F238E27FC236}">
                <a16:creationId xmlns:a16="http://schemas.microsoft.com/office/drawing/2014/main" id="{EAFA4656-A9EF-4F51-8E15-2F240562063E}"/>
              </a:ext>
            </a:extLst>
          </p:cNvPr>
          <p:cNvPicPr>
            <a:picLocks noChangeAspect="1"/>
          </p:cNvPicPr>
          <p:nvPr/>
        </p:nvPicPr>
        <p:blipFill>
          <a:blip r:embed="rId4"/>
          <a:stretch>
            <a:fillRect/>
          </a:stretch>
        </p:blipFill>
        <p:spPr>
          <a:xfrm>
            <a:off x="7164451" y="3188489"/>
            <a:ext cx="733044" cy="733044"/>
          </a:xfrm>
          <a:prstGeom prst="rect">
            <a:avLst/>
          </a:prstGeom>
        </p:spPr>
      </p:pic>
      <p:sp>
        <p:nvSpPr>
          <p:cNvPr id="23" name="Rectangle 22">
            <a:extLst>
              <a:ext uri="{FF2B5EF4-FFF2-40B4-BE49-F238E27FC236}">
                <a16:creationId xmlns:a16="http://schemas.microsoft.com/office/drawing/2014/main" id="{78AC0880-123A-4FB4-A4A6-A3A60C33FAC3}"/>
              </a:ext>
            </a:extLst>
          </p:cNvPr>
          <p:cNvSpPr/>
          <p:nvPr/>
        </p:nvSpPr>
        <p:spPr bwMode="auto">
          <a:xfrm>
            <a:off x="8210674" y="2017713"/>
            <a:ext cx="3646365" cy="201046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78D4"/>
                </a:solidFill>
                <a:effectLst/>
                <a:uLnTx/>
                <a:uFillTx/>
                <a:latin typeface="Segoe UI Semibold"/>
                <a:ea typeface="+mn-ea"/>
                <a:cs typeface="+mn-cs"/>
              </a:rPr>
              <a:t>Task 3</a:t>
            </a:r>
          </a:p>
          <a:p>
            <a:pPr lvl="0" defTabSz="932742">
              <a:spcAft>
                <a:spcPts val="1200"/>
              </a:spcAft>
              <a:defRPr/>
            </a:pPr>
            <a:r>
              <a:rPr lang="en-US" sz="2000" dirty="0">
                <a:solidFill>
                  <a:srgbClr val="1A1A1A"/>
                </a:solidFill>
              </a:rPr>
              <a:t>Verify the device is enrolled to Azure AD and Intune </a:t>
            </a:r>
            <a:endParaRPr kumimoji="0" lang="en-US" sz="2000" b="0" i="0" u="none" strike="noStrike" kern="1200" cap="none" spc="0" normalizeH="0" baseline="0" noProof="0" dirty="0">
              <a:ln>
                <a:noFill/>
              </a:ln>
              <a:solidFill>
                <a:srgbClr val="1A1A1A"/>
              </a:solidFill>
              <a:effectLst/>
              <a:uLnTx/>
              <a:uFillTx/>
              <a:latin typeface="Segoe UI"/>
              <a:ea typeface="+mn-ea"/>
              <a:cs typeface="+mn-cs"/>
            </a:endParaRPr>
          </a:p>
        </p:txBody>
      </p:sp>
      <p:pic>
        <p:nvPicPr>
          <p:cNvPr id="25" name="Picture 24" descr="Icon of a monitor, cell phone, and tablet with a check mark on top">
            <a:extLst>
              <a:ext uri="{FF2B5EF4-FFF2-40B4-BE49-F238E27FC236}">
                <a16:creationId xmlns:a16="http://schemas.microsoft.com/office/drawing/2014/main" id="{E76CBBFA-8DAF-4394-8461-8BAB3B580229}"/>
              </a:ext>
            </a:extLst>
          </p:cNvPr>
          <p:cNvPicPr>
            <a:picLocks noChangeAspect="1"/>
          </p:cNvPicPr>
          <p:nvPr/>
        </p:nvPicPr>
        <p:blipFill>
          <a:blip r:embed="rId5"/>
          <a:stretch>
            <a:fillRect/>
          </a:stretch>
        </p:blipFill>
        <p:spPr>
          <a:xfrm>
            <a:off x="11003026" y="3188489"/>
            <a:ext cx="733044" cy="733044"/>
          </a:xfrm>
          <a:prstGeom prst="rect">
            <a:avLst/>
          </a:prstGeom>
        </p:spPr>
      </p:pic>
    </p:spTree>
    <p:extLst>
      <p:ext uri="{BB962C8B-B14F-4D97-AF65-F5344CB8AC3E}">
        <p14:creationId xmlns:p14="http://schemas.microsoft.com/office/powerpoint/2010/main" val="2236761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D8AD8E2-60FC-49E7-B10E-8C4CFC1C04B0}"/>
              </a:ext>
            </a:extLst>
          </p:cNvPr>
          <p:cNvSpPr>
            <a:spLocks noGrp="1"/>
          </p:cNvSpPr>
          <p:nvPr>
            <p:ph type="title"/>
          </p:nvPr>
        </p:nvSpPr>
        <p:spPr/>
        <p:txBody>
          <a:bodyPr/>
          <a:lstStyle/>
          <a:p>
            <a:r>
              <a:rPr lang="en-US" dirty="0"/>
              <a:t>Introduction</a:t>
            </a:r>
          </a:p>
        </p:txBody>
      </p:sp>
      <p:sp>
        <p:nvSpPr>
          <p:cNvPr id="20" name="TextBox 19">
            <a:extLst>
              <a:ext uri="{FF2B5EF4-FFF2-40B4-BE49-F238E27FC236}">
                <a16:creationId xmlns:a16="http://schemas.microsoft.com/office/drawing/2014/main" id="{D6581D79-9852-4C46-84C0-D88FE27F12E1}"/>
              </a:ext>
            </a:extLst>
          </p:cNvPr>
          <p:cNvSpPr txBox="1"/>
          <p:nvPr/>
        </p:nvSpPr>
        <p:spPr>
          <a:xfrm>
            <a:off x="579438" y="1454149"/>
            <a:ext cx="6062662" cy="1280160"/>
          </a:xfrm>
          <a:prstGeom prst="rect">
            <a:avLst/>
          </a:prstGeom>
          <a:noFill/>
        </p:spPr>
        <p:txBody>
          <a:bodyPr wrap="square" lIns="0" tIns="0" rIns="0" bIns="0" rtlCol="0" anchor="ctr">
            <a:noAutofit/>
          </a:bodyPr>
          <a:lstStyle/>
          <a:p>
            <a:r>
              <a:rPr lang="en-US" dirty="0">
                <a:solidFill>
                  <a:schemeClr val="accent1"/>
                </a:solidFill>
                <a:latin typeface="+mj-lt"/>
              </a:rPr>
              <a:t>This module introduces Mobile Device Management (MDM), which provides the ability to manage all popular devices without joining them to on-premises AD DS</a:t>
            </a:r>
          </a:p>
          <a:p>
            <a:endParaRPr lang="en-US" dirty="0">
              <a:solidFill>
                <a:schemeClr val="accent1"/>
              </a:solidFill>
              <a:latin typeface="+mj-lt"/>
            </a:endParaRPr>
          </a:p>
          <a:p>
            <a:r>
              <a:rPr lang="en-US" dirty="0">
                <a:latin typeface="+mj-lt"/>
              </a:rPr>
              <a:t>This module examines:</a:t>
            </a:r>
          </a:p>
        </p:txBody>
      </p:sp>
      <p:pic>
        <p:nvPicPr>
          <p:cNvPr id="3" name="Picture 2" descr="Icon of document">
            <a:extLst>
              <a:ext uri="{FF2B5EF4-FFF2-40B4-BE49-F238E27FC236}">
                <a16:creationId xmlns:a16="http://schemas.microsoft.com/office/drawing/2014/main" id="{52DD32B9-57DF-43ED-AF52-B97D4E608D10}"/>
              </a:ext>
            </a:extLst>
          </p:cNvPr>
          <p:cNvPicPr>
            <a:picLocks noChangeAspect="1"/>
          </p:cNvPicPr>
          <p:nvPr/>
        </p:nvPicPr>
        <p:blipFill>
          <a:blip r:embed="rId3"/>
          <a:stretch>
            <a:fillRect/>
          </a:stretch>
        </p:blipFill>
        <p:spPr>
          <a:xfrm>
            <a:off x="579438" y="3038195"/>
            <a:ext cx="640080" cy="640080"/>
          </a:xfrm>
          <a:prstGeom prst="rect">
            <a:avLst/>
          </a:prstGeom>
        </p:spPr>
      </p:pic>
      <p:sp>
        <p:nvSpPr>
          <p:cNvPr id="21" name="TextBox 20">
            <a:extLst>
              <a:ext uri="{FF2B5EF4-FFF2-40B4-BE49-F238E27FC236}">
                <a16:creationId xmlns:a16="http://schemas.microsoft.com/office/drawing/2014/main" id="{E6BAA852-F5A2-4E74-8B7C-A5E56B1940C4}"/>
              </a:ext>
            </a:extLst>
          </p:cNvPr>
          <p:cNvSpPr txBox="1"/>
          <p:nvPr/>
        </p:nvSpPr>
        <p:spPr>
          <a:xfrm>
            <a:off x="1790700" y="3033175"/>
            <a:ext cx="4851400" cy="602121"/>
          </a:xfrm>
          <a:prstGeom prst="rect">
            <a:avLst/>
          </a:prstGeom>
          <a:noFill/>
        </p:spPr>
        <p:txBody>
          <a:bodyPr wrap="square" lIns="0" tIns="0" rIns="0" bIns="0" rtlCol="0" anchor="ctr">
            <a:noAutofit/>
          </a:bodyPr>
          <a:lstStyle/>
          <a:p>
            <a:r>
              <a:rPr lang="en-US" dirty="0"/>
              <a:t>MDM in Microsoft 365</a:t>
            </a:r>
          </a:p>
        </p:txBody>
      </p:sp>
      <p:cxnSp>
        <p:nvCxnSpPr>
          <p:cNvPr id="25" name="Straight Connector 24">
            <a:extLst>
              <a:ext uri="{FF2B5EF4-FFF2-40B4-BE49-F238E27FC236}">
                <a16:creationId xmlns:a16="http://schemas.microsoft.com/office/drawing/2014/main" id="{7DE19EDA-561E-4864-953B-761C58AA2016}"/>
              </a:ext>
              <a:ext uri="{C183D7F6-B498-43B3-948B-1728B52AA6E4}">
                <adec:decorative xmlns:adec="http://schemas.microsoft.com/office/drawing/2017/decorative" val="1"/>
              </a:ext>
            </a:extLst>
          </p:cNvPr>
          <p:cNvCxnSpPr>
            <a:cxnSpLocks/>
          </p:cNvCxnSpPr>
          <p:nvPr/>
        </p:nvCxnSpPr>
        <p:spPr>
          <a:xfrm>
            <a:off x="1790700" y="3782543"/>
            <a:ext cx="48514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 name="Picture 4" descr="Icon of a numerical chart">
            <a:extLst>
              <a:ext uri="{FF2B5EF4-FFF2-40B4-BE49-F238E27FC236}">
                <a16:creationId xmlns:a16="http://schemas.microsoft.com/office/drawing/2014/main" id="{469D33F5-4141-418B-85BD-2F770EDEA29D}"/>
              </a:ext>
            </a:extLst>
          </p:cNvPr>
          <p:cNvPicPr>
            <a:picLocks noChangeAspect="1"/>
          </p:cNvPicPr>
          <p:nvPr/>
        </p:nvPicPr>
        <p:blipFill>
          <a:blip r:embed="rId4"/>
          <a:stretch>
            <a:fillRect/>
          </a:stretch>
        </p:blipFill>
        <p:spPr>
          <a:xfrm>
            <a:off x="572381" y="3892394"/>
            <a:ext cx="640080" cy="640080"/>
          </a:xfrm>
          <a:prstGeom prst="rect">
            <a:avLst/>
          </a:prstGeom>
        </p:spPr>
      </p:pic>
      <p:sp>
        <p:nvSpPr>
          <p:cNvPr id="22" name="TextBox 21">
            <a:extLst>
              <a:ext uri="{FF2B5EF4-FFF2-40B4-BE49-F238E27FC236}">
                <a16:creationId xmlns:a16="http://schemas.microsoft.com/office/drawing/2014/main" id="{37879539-048A-4DE2-ADFC-40D775A4D73C}"/>
              </a:ext>
            </a:extLst>
          </p:cNvPr>
          <p:cNvSpPr txBox="1"/>
          <p:nvPr/>
        </p:nvSpPr>
        <p:spPr>
          <a:xfrm>
            <a:off x="1790700" y="4779470"/>
            <a:ext cx="4851400" cy="495056"/>
          </a:xfrm>
          <a:prstGeom prst="rect">
            <a:avLst/>
          </a:prstGeom>
          <a:noFill/>
        </p:spPr>
        <p:txBody>
          <a:bodyPr wrap="square" lIns="0" tIns="0" rIns="0" bIns="0" rtlCol="0" anchor="ctr">
            <a:noAutofit/>
          </a:bodyPr>
          <a:lstStyle/>
          <a:p>
            <a:r>
              <a:rPr lang="en-US" dirty="0"/>
              <a:t>MDM policy settings in Microsoft 365</a:t>
            </a:r>
          </a:p>
        </p:txBody>
      </p:sp>
      <p:sp>
        <p:nvSpPr>
          <p:cNvPr id="4" name="TextBox 3">
            <a:extLst>
              <a:ext uri="{FF2B5EF4-FFF2-40B4-BE49-F238E27FC236}">
                <a16:creationId xmlns:a16="http://schemas.microsoft.com/office/drawing/2014/main" id="{B49E5A19-B1B7-A683-5D70-2936F738E692}"/>
              </a:ext>
            </a:extLst>
          </p:cNvPr>
          <p:cNvSpPr txBox="1"/>
          <p:nvPr/>
        </p:nvSpPr>
        <p:spPr>
          <a:xfrm>
            <a:off x="1798137" y="3932704"/>
            <a:ext cx="4851400" cy="602121"/>
          </a:xfrm>
          <a:prstGeom prst="rect">
            <a:avLst/>
          </a:prstGeom>
          <a:noFill/>
        </p:spPr>
        <p:txBody>
          <a:bodyPr wrap="square" lIns="0" tIns="0" rIns="0" bIns="0" rtlCol="0" anchor="ctr">
            <a:noAutofit/>
          </a:bodyPr>
          <a:lstStyle/>
          <a:p>
            <a:r>
              <a:rPr lang="en-US" dirty="0"/>
              <a:t>MDM services in Microsoft 365</a:t>
            </a:r>
          </a:p>
        </p:txBody>
      </p:sp>
      <p:cxnSp>
        <p:nvCxnSpPr>
          <p:cNvPr id="7" name="Straight Connector 6">
            <a:extLst>
              <a:ext uri="{FF2B5EF4-FFF2-40B4-BE49-F238E27FC236}">
                <a16:creationId xmlns:a16="http://schemas.microsoft.com/office/drawing/2014/main" id="{F8F9CEC6-B5EB-5927-4EAA-FDFC741999CD}"/>
              </a:ext>
              <a:ext uri="{C183D7F6-B498-43B3-948B-1728B52AA6E4}">
                <adec:decorative xmlns:adec="http://schemas.microsoft.com/office/drawing/2017/decorative" val="1"/>
              </a:ext>
            </a:extLst>
          </p:cNvPr>
          <p:cNvCxnSpPr>
            <a:cxnSpLocks/>
          </p:cNvCxnSpPr>
          <p:nvPr/>
        </p:nvCxnSpPr>
        <p:spPr>
          <a:xfrm>
            <a:off x="1798133" y="4637467"/>
            <a:ext cx="48514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5BEA554-740E-031B-7D62-2428D00C7941}"/>
              </a:ext>
              <a:ext uri="{C183D7F6-B498-43B3-948B-1728B52AA6E4}">
                <adec:decorative xmlns:adec="http://schemas.microsoft.com/office/drawing/2017/decorative" val="1"/>
              </a:ext>
            </a:extLst>
          </p:cNvPr>
          <p:cNvCxnSpPr>
            <a:cxnSpLocks/>
          </p:cNvCxnSpPr>
          <p:nvPr/>
        </p:nvCxnSpPr>
        <p:spPr>
          <a:xfrm>
            <a:off x="1794419" y="5414333"/>
            <a:ext cx="48514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E49FB2B-25DD-E8FD-584E-6916E35D87F6}"/>
              </a:ext>
            </a:extLst>
          </p:cNvPr>
          <p:cNvSpPr txBox="1"/>
          <p:nvPr/>
        </p:nvSpPr>
        <p:spPr>
          <a:xfrm>
            <a:off x="1786986" y="5645543"/>
            <a:ext cx="4851400" cy="495056"/>
          </a:xfrm>
          <a:prstGeom prst="rect">
            <a:avLst/>
          </a:prstGeom>
          <a:noFill/>
        </p:spPr>
        <p:txBody>
          <a:bodyPr wrap="square" lIns="0" tIns="0" rIns="0" bIns="0" rtlCol="0" anchor="ctr">
            <a:noAutofit/>
          </a:bodyPr>
          <a:lstStyle/>
          <a:p>
            <a:r>
              <a:rPr lang="en-US" dirty="0"/>
              <a:t>Control of email and document access on MDM-managed devices</a:t>
            </a:r>
          </a:p>
        </p:txBody>
      </p:sp>
      <p:grpSp>
        <p:nvGrpSpPr>
          <p:cNvPr id="13" name="Group 12" descr="Icon of a shield with exclamation mark in the middle">
            <a:extLst>
              <a:ext uri="{FF2B5EF4-FFF2-40B4-BE49-F238E27FC236}">
                <a16:creationId xmlns:a16="http://schemas.microsoft.com/office/drawing/2014/main" id="{3A8A0161-6C2A-C871-BD66-258FE464ED5F}"/>
              </a:ext>
            </a:extLst>
          </p:cNvPr>
          <p:cNvGrpSpPr/>
          <p:nvPr/>
        </p:nvGrpSpPr>
        <p:grpSpPr>
          <a:xfrm>
            <a:off x="572381" y="4775791"/>
            <a:ext cx="640080" cy="640080"/>
            <a:chOff x="10519259" y="1017831"/>
            <a:chExt cx="780288" cy="781812"/>
          </a:xfrm>
        </p:grpSpPr>
        <p:pic>
          <p:nvPicPr>
            <p:cNvPr id="14" name="Picture 13">
              <a:extLst>
                <a:ext uri="{FF2B5EF4-FFF2-40B4-BE49-F238E27FC236}">
                  <a16:creationId xmlns:a16="http://schemas.microsoft.com/office/drawing/2014/main" id="{AFCC12D0-890B-67BB-58C2-4864ECF2B7B6}"/>
                </a:ext>
              </a:extLst>
            </p:cNvPr>
            <p:cNvPicPr>
              <a:picLocks noChangeAspect="1"/>
            </p:cNvPicPr>
            <p:nvPr/>
          </p:nvPicPr>
          <p:blipFill>
            <a:blip r:embed="rId5"/>
            <a:stretch>
              <a:fillRect/>
            </a:stretch>
          </p:blipFill>
          <p:spPr>
            <a:xfrm>
              <a:off x="10519259" y="1017831"/>
              <a:ext cx="780288" cy="781812"/>
            </a:xfrm>
            <a:prstGeom prst="rect">
              <a:avLst/>
            </a:prstGeom>
          </p:spPr>
        </p:pic>
        <p:pic>
          <p:nvPicPr>
            <p:cNvPr id="15" name="Picture 14" descr="Icon of a shield with exclamation mark in the middle">
              <a:extLst>
                <a:ext uri="{FF2B5EF4-FFF2-40B4-BE49-F238E27FC236}">
                  <a16:creationId xmlns:a16="http://schemas.microsoft.com/office/drawing/2014/main" id="{DE2BA1D0-C1D6-32F7-DAC3-3CCFAA0FE233}"/>
                </a:ext>
              </a:extLst>
            </p:cNvPr>
            <p:cNvPicPr>
              <a:picLocks noChangeAspect="1"/>
            </p:cNvPicPr>
            <p:nvPr/>
          </p:nvPicPr>
          <p:blipFill>
            <a:blip r:embed="rId6"/>
            <a:stretch>
              <a:fillRect/>
            </a:stretch>
          </p:blipFill>
          <p:spPr>
            <a:xfrm>
              <a:off x="10706203" y="1205537"/>
              <a:ext cx="406400" cy="406400"/>
            </a:xfrm>
            <a:prstGeom prst="rect">
              <a:avLst/>
            </a:prstGeom>
          </p:spPr>
        </p:pic>
      </p:grpSp>
      <p:grpSp>
        <p:nvGrpSpPr>
          <p:cNvPr id="16" name="Group 15" descr="Icon of lock pad">
            <a:extLst>
              <a:ext uri="{FF2B5EF4-FFF2-40B4-BE49-F238E27FC236}">
                <a16:creationId xmlns:a16="http://schemas.microsoft.com/office/drawing/2014/main" id="{8CD793FA-0898-1421-B996-BBC44949CCDD}"/>
              </a:ext>
            </a:extLst>
          </p:cNvPr>
          <p:cNvGrpSpPr/>
          <p:nvPr/>
        </p:nvGrpSpPr>
        <p:grpSpPr>
          <a:xfrm>
            <a:off x="581190" y="5612131"/>
            <a:ext cx="640080" cy="640080"/>
            <a:chOff x="6390967" y="1017831"/>
            <a:chExt cx="780288" cy="781812"/>
          </a:xfrm>
        </p:grpSpPr>
        <p:pic>
          <p:nvPicPr>
            <p:cNvPr id="17" name="Picture 16">
              <a:extLst>
                <a:ext uri="{FF2B5EF4-FFF2-40B4-BE49-F238E27FC236}">
                  <a16:creationId xmlns:a16="http://schemas.microsoft.com/office/drawing/2014/main" id="{202F5403-A511-F7D9-D7B1-9C28A214AA5B}"/>
                </a:ext>
              </a:extLst>
            </p:cNvPr>
            <p:cNvPicPr>
              <a:picLocks noChangeAspect="1"/>
            </p:cNvPicPr>
            <p:nvPr/>
          </p:nvPicPr>
          <p:blipFill>
            <a:blip r:embed="rId5"/>
            <a:stretch>
              <a:fillRect/>
            </a:stretch>
          </p:blipFill>
          <p:spPr>
            <a:xfrm>
              <a:off x="6390967" y="1017831"/>
              <a:ext cx="780288" cy="781812"/>
            </a:xfrm>
            <a:prstGeom prst="rect">
              <a:avLst/>
            </a:prstGeom>
          </p:spPr>
        </p:pic>
        <p:pic>
          <p:nvPicPr>
            <p:cNvPr id="18" name="Picture 17" descr="Icon of lock pad">
              <a:extLst>
                <a:ext uri="{FF2B5EF4-FFF2-40B4-BE49-F238E27FC236}">
                  <a16:creationId xmlns:a16="http://schemas.microsoft.com/office/drawing/2014/main" id="{C1C29348-6107-84CD-1F95-BAABF8A19570}"/>
                </a:ext>
              </a:extLst>
            </p:cNvPr>
            <p:cNvPicPr>
              <a:picLocks noChangeAspect="1"/>
            </p:cNvPicPr>
            <p:nvPr/>
          </p:nvPicPr>
          <p:blipFill>
            <a:blip r:embed="rId7"/>
            <a:stretch>
              <a:fillRect/>
            </a:stretch>
          </p:blipFill>
          <p:spPr>
            <a:xfrm>
              <a:off x="6577911" y="1205537"/>
              <a:ext cx="406400" cy="406400"/>
            </a:xfrm>
            <a:prstGeom prst="rect">
              <a:avLst/>
            </a:prstGeom>
          </p:spPr>
        </p:pic>
      </p:grpSp>
    </p:spTree>
    <p:extLst>
      <p:ext uri="{BB962C8B-B14F-4D97-AF65-F5344CB8AC3E}">
        <p14:creationId xmlns:p14="http://schemas.microsoft.com/office/powerpoint/2010/main" val="290606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Manage device compliance</a:t>
            </a:r>
          </a:p>
        </p:txBody>
      </p:sp>
      <p:pic>
        <p:nvPicPr>
          <p:cNvPr id="3" name="Picture 2" descr="Icon of two screens with a check mark on the first screen">
            <a:extLst>
              <a:ext uri="{FF2B5EF4-FFF2-40B4-BE49-F238E27FC236}">
                <a16:creationId xmlns:a16="http://schemas.microsoft.com/office/drawing/2014/main" id="{A23B8113-AAC6-453A-BFAC-904C7BCDAF5B}"/>
              </a:ext>
            </a:extLst>
          </p:cNvPr>
          <p:cNvPicPr>
            <a:picLocks noChangeAspect="1"/>
          </p:cNvPicPr>
          <p:nvPr/>
        </p:nvPicPr>
        <p:blipFill>
          <a:blip r:embed="rId3"/>
          <a:stretch>
            <a:fillRect/>
          </a:stretch>
        </p:blipFill>
        <p:spPr>
          <a:xfrm>
            <a:off x="10374911" y="2970939"/>
            <a:ext cx="1052646" cy="1052646"/>
          </a:xfrm>
          <a:prstGeom prst="rect">
            <a:avLst/>
          </a:prstGeom>
        </p:spPr>
      </p:pic>
    </p:spTree>
    <p:extLst>
      <p:ext uri="{BB962C8B-B14F-4D97-AF65-F5344CB8AC3E}">
        <p14:creationId xmlns:p14="http://schemas.microsoft.com/office/powerpoint/2010/main" val="327256435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9F3F-023B-481C-83DE-B7D32B64575A}"/>
              </a:ext>
            </a:extLst>
          </p:cNvPr>
          <p:cNvSpPr>
            <a:spLocks noGrp="1"/>
          </p:cNvSpPr>
          <p:nvPr>
            <p:ph type="title"/>
          </p:nvPr>
        </p:nvSpPr>
        <p:spPr/>
        <p:txBody>
          <a:bodyPr/>
          <a:lstStyle/>
          <a:p>
            <a:r>
              <a:rPr lang="en-US" dirty="0"/>
              <a:t>Introduction   </a:t>
            </a:r>
          </a:p>
        </p:txBody>
      </p:sp>
      <p:sp>
        <p:nvSpPr>
          <p:cNvPr id="8" name="TextBox 7">
            <a:extLst>
              <a:ext uri="{FF2B5EF4-FFF2-40B4-BE49-F238E27FC236}">
                <a16:creationId xmlns:a16="http://schemas.microsoft.com/office/drawing/2014/main" id="{C3EBBD2F-D07E-4E82-BB29-6F72CC5FA008}"/>
              </a:ext>
            </a:extLst>
          </p:cNvPr>
          <p:cNvSpPr txBox="1"/>
          <p:nvPr/>
        </p:nvSpPr>
        <p:spPr>
          <a:xfrm>
            <a:off x="600060" y="1174792"/>
            <a:ext cx="6105540" cy="1077218"/>
          </a:xfrm>
          <a:prstGeom prst="rect">
            <a:avLst/>
          </a:prstGeom>
          <a:noFill/>
        </p:spPr>
        <p:txBody>
          <a:bodyPr wrap="square" lIns="0" tIns="0" rIns="0" bIns="0" rtlCol="0">
            <a:spAutoFit/>
          </a:bodyPr>
          <a:lstStyle/>
          <a:p>
            <a:r>
              <a:rPr lang="en-US" sz="2000" b="0" i="0" dirty="0">
                <a:solidFill>
                  <a:schemeClr val="accent1"/>
                </a:solidFill>
                <a:effectLst/>
                <a:latin typeface="+mj-lt"/>
              </a:rPr>
              <a:t>This module explores how organizations manage device compliance</a:t>
            </a:r>
          </a:p>
          <a:p>
            <a:endParaRPr lang="en-US" sz="1000" dirty="0">
              <a:solidFill>
                <a:schemeClr val="accent1"/>
              </a:solidFill>
              <a:latin typeface="+mj-lt"/>
            </a:endParaRPr>
          </a:p>
          <a:p>
            <a:r>
              <a:rPr lang="en-US" sz="2000" dirty="0">
                <a:latin typeface="+mj-lt"/>
              </a:rPr>
              <a:t>This module examines:</a:t>
            </a:r>
          </a:p>
        </p:txBody>
      </p:sp>
      <p:pic>
        <p:nvPicPr>
          <p:cNvPr id="36" name="Picture 35" descr="Icon of two squares and two lines extended besides each square">
            <a:extLst>
              <a:ext uri="{FF2B5EF4-FFF2-40B4-BE49-F238E27FC236}">
                <a16:creationId xmlns:a16="http://schemas.microsoft.com/office/drawing/2014/main" id="{C8C9B522-6498-4583-BEDD-D3DA8C33D4E9}"/>
              </a:ext>
            </a:extLst>
          </p:cNvPr>
          <p:cNvPicPr>
            <a:picLocks noChangeAspect="1"/>
          </p:cNvPicPr>
          <p:nvPr/>
        </p:nvPicPr>
        <p:blipFill>
          <a:blip r:embed="rId3"/>
          <a:stretch>
            <a:fillRect/>
          </a:stretch>
        </p:blipFill>
        <p:spPr>
          <a:xfrm>
            <a:off x="579438" y="2485753"/>
            <a:ext cx="731520" cy="731520"/>
          </a:xfrm>
          <a:prstGeom prst="rect">
            <a:avLst/>
          </a:prstGeom>
        </p:spPr>
      </p:pic>
      <p:sp>
        <p:nvSpPr>
          <p:cNvPr id="9" name="TextBox 8">
            <a:extLst>
              <a:ext uri="{FF2B5EF4-FFF2-40B4-BE49-F238E27FC236}">
                <a16:creationId xmlns:a16="http://schemas.microsoft.com/office/drawing/2014/main" id="{8CCCBD5D-1FDA-40F7-9E31-02683B157E89}"/>
              </a:ext>
            </a:extLst>
          </p:cNvPr>
          <p:cNvSpPr txBox="1"/>
          <p:nvPr/>
        </p:nvSpPr>
        <p:spPr>
          <a:xfrm>
            <a:off x="1607126" y="2389618"/>
            <a:ext cx="5098473" cy="923330"/>
          </a:xfrm>
          <a:prstGeom prst="rect">
            <a:avLst/>
          </a:prstGeom>
          <a:noFill/>
        </p:spPr>
        <p:txBody>
          <a:bodyPr wrap="square" lIns="0" tIns="0" rIns="0" bIns="0" rtlCol="0">
            <a:spAutoFit/>
          </a:bodyPr>
          <a:lstStyle/>
          <a:p>
            <a:pPr>
              <a:spcAft>
                <a:spcPts val="600"/>
              </a:spcAft>
            </a:pPr>
            <a:r>
              <a:rPr lang="en-US" sz="2000" b="0" i="0" dirty="0">
                <a:solidFill>
                  <a:srgbClr val="000000"/>
                </a:solidFill>
                <a:effectLst/>
              </a:rPr>
              <a:t>Defining the rules and settings that must be configured on a device for it to be considered compliant</a:t>
            </a:r>
            <a:endParaRPr lang="en-US" sz="2000" dirty="0"/>
          </a:p>
        </p:txBody>
      </p:sp>
      <p:cxnSp>
        <p:nvCxnSpPr>
          <p:cNvPr id="12" name="Straight Connector 11">
            <a:extLst>
              <a:ext uri="{FF2B5EF4-FFF2-40B4-BE49-F238E27FC236}">
                <a16:creationId xmlns:a16="http://schemas.microsoft.com/office/drawing/2014/main" id="{D4350D5C-EF80-4B01-B6F9-6E404303CC4A}"/>
              </a:ext>
              <a:ext uri="{C183D7F6-B498-43B3-948B-1728B52AA6E4}">
                <adec:decorative xmlns:adec="http://schemas.microsoft.com/office/drawing/2017/decorative" val="1"/>
              </a:ext>
            </a:extLst>
          </p:cNvPr>
          <p:cNvCxnSpPr>
            <a:cxnSpLocks/>
          </p:cNvCxnSpPr>
          <p:nvPr/>
        </p:nvCxnSpPr>
        <p:spPr>
          <a:xfrm>
            <a:off x="1607388" y="3430102"/>
            <a:ext cx="5062794"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8" name="Picture 27" descr="Icon of two screens with a check mark on the first screen">
            <a:extLst>
              <a:ext uri="{FF2B5EF4-FFF2-40B4-BE49-F238E27FC236}">
                <a16:creationId xmlns:a16="http://schemas.microsoft.com/office/drawing/2014/main" id="{E6D86500-FDAC-4874-82C8-9011B814EC95}"/>
              </a:ext>
            </a:extLst>
          </p:cNvPr>
          <p:cNvPicPr>
            <a:picLocks noChangeAspect="1"/>
          </p:cNvPicPr>
          <p:nvPr/>
        </p:nvPicPr>
        <p:blipFill>
          <a:blip r:embed="rId4"/>
          <a:stretch>
            <a:fillRect/>
          </a:stretch>
        </p:blipFill>
        <p:spPr>
          <a:xfrm>
            <a:off x="579438" y="3524541"/>
            <a:ext cx="731520" cy="731520"/>
          </a:xfrm>
          <a:prstGeom prst="rect">
            <a:avLst/>
          </a:prstGeom>
        </p:spPr>
      </p:pic>
      <p:sp>
        <p:nvSpPr>
          <p:cNvPr id="10" name="TextBox 9">
            <a:extLst>
              <a:ext uri="{FF2B5EF4-FFF2-40B4-BE49-F238E27FC236}">
                <a16:creationId xmlns:a16="http://schemas.microsoft.com/office/drawing/2014/main" id="{6690F262-D040-408E-A61D-BFC4E52C44A0}"/>
              </a:ext>
            </a:extLst>
          </p:cNvPr>
          <p:cNvSpPr txBox="1"/>
          <p:nvPr/>
        </p:nvSpPr>
        <p:spPr>
          <a:xfrm>
            <a:off x="1607126" y="3625545"/>
            <a:ext cx="5098473" cy="615553"/>
          </a:xfrm>
          <a:prstGeom prst="rect">
            <a:avLst/>
          </a:prstGeom>
          <a:noFill/>
        </p:spPr>
        <p:txBody>
          <a:bodyPr wrap="square" lIns="0" tIns="0" rIns="0" bIns="0" rtlCol="0">
            <a:spAutoFit/>
          </a:bodyPr>
          <a:lstStyle/>
          <a:p>
            <a:r>
              <a:rPr lang="en-US" sz="2000" b="0" i="0" dirty="0">
                <a:solidFill>
                  <a:srgbClr val="000000"/>
                </a:solidFill>
                <a:effectLst/>
              </a:rPr>
              <a:t>Configuring conditional users and groups for deploying profiles, policies, and apps</a:t>
            </a:r>
            <a:endParaRPr lang="en-US" sz="2000" dirty="0"/>
          </a:p>
        </p:txBody>
      </p:sp>
      <p:cxnSp>
        <p:nvCxnSpPr>
          <p:cNvPr id="4" name="Straight Connector 3">
            <a:extLst>
              <a:ext uri="{FF2B5EF4-FFF2-40B4-BE49-F238E27FC236}">
                <a16:creationId xmlns:a16="http://schemas.microsoft.com/office/drawing/2014/main" id="{E1280C3B-7F00-D01E-34D6-C232621B22BD}"/>
              </a:ext>
              <a:ext uri="{C183D7F6-B498-43B3-948B-1728B52AA6E4}">
                <adec:decorative xmlns:adec="http://schemas.microsoft.com/office/drawing/2017/decorative" val="1"/>
              </a:ext>
            </a:extLst>
          </p:cNvPr>
          <p:cNvCxnSpPr>
            <a:cxnSpLocks/>
          </p:cNvCxnSpPr>
          <p:nvPr/>
        </p:nvCxnSpPr>
        <p:spPr>
          <a:xfrm>
            <a:off x="1620642" y="4467083"/>
            <a:ext cx="5062794"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B85EEE9-3B3B-48DC-9BC5-FEB2FEDE8EA6}"/>
              </a:ext>
            </a:extLst>
          </p:cNvPr>
          <p:cNvSpPr txBox="1"/>
          <p:nvPr/>
        </p:nvSpPr>
        <p:spPr>
          <a:xfrm>
            <a:off x="1610441" y="4682405"/>
            <a:ext cx="5098473" cy="923330"/>
          </a:xfrm>
          <a:prstGeom prst="rect">
            <a:avLst/>
          </a:prstGeom>
          <a:noFill/>
        </p:spPr>
        <p:txBody>
          <a:bodyPr wrap="square" lIns="0" tIns="0" rIns="0" bIns="0" rtlCol="0">
            <a:spAutoFit/>
          </a:bodyPr>
          <a:lstStyle/>
          <a:p>
            <a:r>
              <a:rPr lang="en-US" sz="2000" b="0" i="0" dirty="0">
                <a:solidFill>
                  <a:srgbClr val="000000"/>
                </a:solidFill>
                <a:effectLst/>
              </a:rPr>
              <a:t>Creating Conditional Access policies to implement automated access control decisions for accessing cloud apps</a:t>
            </a:r>
            <a:endParaRPr lang="en-US" sz="2000" dirty="0"/>
          </a:p>
        </p:txBody>
      </p:sp>
      <p:cxnSp>
        <p:nvCxnSpPr>
          <p:cNvPr id="13" name="Straight Connector 12">
            <a:extLst>
              <a:ext uri="{FF2B5EF4-FFF2-40B4-BE49-F238E27FC236}">
                <a16:creationId xmlns:a16="http://schemas.microsoft.com/office/drawing/2014/main" id="{097FC0CB-505E-FCFA-C533-218A6973F04D}"/>
              </a:ext>
              <a:ext uri="{C183D7F6-B498-43B3-948B-1728B52AA6E4}">
                <adec:decorative xmlns:adec="http://schemas.microsoft.com/office/drawing/2017/decorative" val="1"/>
              </a:ext>
            </a:extLst>
          </p:cNvPr>
          <p:cNvCxnSpPr>
            <a:cxnSpLocks/>
          </p:cNvCxnSpPr>
          <p:nvPr/>
        </p:nvCxnSpPr>
        <p:spPr>
          <a:xfrm>
            <a:off x="1623957" y="5792303"/>
            <a:ext cx="5062794"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6F38AA8-E998-1B14-7EE6-7C021064A2A2}"/>
              </a:ext>
            </a:extLst>
          </p:cNvPr>
          <p:cNvSpPr txBox="1"/>
          <p:nvPr/>
        </p:nvSpPr>
        <p:spPr>
          <a:xfrm>
            <a:off x="1613756" y="5987746"/>
            <a:ext cx="5098473" cy="615553"/>
          </a:xfrm>
          <a:prstGeom prst="rect">
            <a:avLst/>
          </a:prstGeom>
          <a:noFill/>
        </p:spPr>
        <p:txBody>
          <a:bodyPr wrap="square" lIns="0" tIns="0" rIns="0" bIns="0" rtlCol="0">
            <a:spAutoFit/>
          </a:bodyPr>
          <a:lstStyle/>
          <a:p>
            <a:r>
              <a:rPr lang="en-US" sz="2000" b="0" i="0" dirty="0">
                <a:solidFill>
                  <a:srgbClr val="000000"/>
                </a:solidFill>
                <a:effectLst/>
              </a:rPr>
              <a:t>Monitoring enrolled devices to control their Intune activities and compliance status</a:t>
            </a:r>
            <a:endParaRPr lang="en-US" sz="2000" dirty="0"/>
          </a:p>
        </p:txBody>
      </p:sp>
      <p:grpSp>
        <p:nvGrpSpPr>
          <p:cNvPr id="16" name="Group 15" descr="Icon of screen with gear">
            <a:extLst>
              <a:ext uri="{FF2B5EF4-FFF2-40B4-BE49-F238E27FC236}">
                <a16:creationId xmlns:a16="http://schemas.microsoft.com/office/drawing/2014/main" id="{9A5580BE-0104-605B-672C-750157836894}"/>
              </a:ext>
            </a:extLst>
          </p:cNvPr>
          <p:cNvGrpSpPr/>
          <p:nvPr/>
        </p:nvGrpSpPr>
        <p:grpSpPr>
          <a:xfrm>
            <a:off x="559127" y="4756711"/>
            <a:ext cx="731520" cy="731520"/>
            <a:chOff x="9134167" y="1017831"/>
            <a:chExt cx="780288" cy="781812"/>
          </a:xfrm>
        </p:grpSpPr>
        <p:pic>
          <p:nvPicPr>
            <p:cNvPr id="17" name="Picture 16">
              <a:extLst>
                <a:ext uri="{FF2B5EF4-FFF2-40B4-BE49-F238E27FC236}">
                  <a16:creationId xmlns:a16="http://schemas.microsoft.com/office/drawing/2014/main" id="{29AC5A9E-96B7-6FDF-5DBA-A4E40439BD89}"/>
                </a:ext>
              </a:extLst>
            </p:cNvPr>
            <p:cNvPicPr>
              <a:picLocks noChangeAspect="1"/>
            </p:cNvPicPr>
            <p:nvPr/>
          </p:nvPicPr>
          <p:blipFill>
            <a:blip r:embed="rId5"/>
            <a:stretch>
              <a:fillRect/>
            </a:stretch>
          </p:blipFill>
          <p:spPr>
            <a:xfrm>
              <a:off x="9134167" y="1017831"/>
              <a:ext cx="780288" cy="781812"/>
            </a:xfrm>
            <a:prstGeom prst="rect">
              <a:avLst/>
            </a:prstGeom>
          </p:spPr>
        </p:pic>
        <p:pic>
          <p:nvPicPr>
            <p:cNvPr id="18" name="Picture 17" descr="Icon of screen with gear">
              <a:extLst>
                <a:ext uri="{FF2B5EF4-FFF2-40B4-BE49-F238E27FC236}">
                  <a16:creationId xmlns:a16="http://schemas.microsoft.com/office/drawing/2014/main" id="{696B365E-6D40-4AEA-BD41-8B5662DCF225}"/>
                </a:ext>
              </a:extLst>
            </p:cNvPr>
            <p:cNvPicPr>
              <a:picLocks noChangeAspect="1"/>
            </p:cNvPicPr>
            <p:nvPr/>
          </p:nvPicPr>
          <p:blipFill>
            <a:blip r:embed="rId6"/>
            <a:stretch>
              <a:fillRect/>
            </a:stretch>
          </p:blipFill>
          <p:spPr>
            <a:xfrm>
              <a:off x="9324974" y="1205537"/>
              <a:ext cx="406400" cy="406400"/>
            </a:xfrm>
            <a:prstGeom prst="rect">
              <a:avLst/>
            </a:prstGeom>
          </p:spPr>
        </p:pic>
      </p:grpSp>
      <p:grpSp>
        <p:nvGrpSpPr>
          <p:cNvPr id="19" name="Group 18" descr="Icon of two rectangles with magnifying glass ">
            <a:extLst>
              <a:ext uri="{FF2B5EF4-FFF2-40B4-BE49-F238E27FC236}">
                <a16:creationId xmlns:a16="http://schemas.microsoft.com/office/drawing/2014/main" id="{CB5D6890-3C9F-44C4-23A3-EADD8A221DC0}"/>
              </a:ext>
            </a:extLst>
          </p:cNvPr>
          <p:cNvGrpSpPr/>
          <p:nvPr/>
        </p:nvGrpSpPr>
        <p:grpSpPr>
          <a:xfrm>
            <a:off x="554754" y="5935242"/>
            <a:ext cx="731520" cy="731520"/>
            <a:chOff x="10511554" y="5071642"/>
            <a:chExt cx="780288" cy="781812"/>
          </a:xfrm>
        </p:grpSpPr>
        <p:pic>
          <p:nvPicPr>
            <p:cNvPr id="20" name="Picture 19">
              <a:extLst>
                <a:ext uri="{FF2B5EF4-FFF2-40B4-BE49-F238E27FC236}">
                  <a16:creationId xmlns:a16="http://schemas.microsoft.com/office/drawing/2014/main" id="{4C41F248-D4AB-A1D5-CA8F-5D62B0E502B6}"/>
                </a:ext>
              </a:extLst>
            </p:cNvPr>
            <p:cNvPicPr>
              <a:picLocks noChangeAspect="1"/>
            </p:cNvPicPr>
            <p:nvPr/>
          </p:nvPicPr>
          <p:blipFill>
            <a:blip r:embed="rId5"/>
            <a:stretch>
              <a:fillRect/>
            </a:stretch>
          </p:blipFill>
          <p:spPr>
            <a:xfrm>
              <a:off x="10511554" y="5071642"/>
              <a:ext cx="780288" cy="781812"/>
            </a:xfrm>
            <a:prstGeom prst="rect">
              <a:avLst/>
            </a:prstGeom>
          </p:spPr>
        </p:pic>
        <p:pic>
          <p:nvPicPr>
            <p:cNvPr id="21" name="Picture 20" descr="Icon of two rectangles with magnifying glass ">
              <a:extLst>
                <a:ext uri="{FF2B5EF4-FFF2-40B4-BE49-F238E27FC236}">
                  <a16:creationId xmlns:a16="http://schemas.microsoft.com/office/drawing/2014/main" id="{D3ABA1B0-10AB-ABED-A34E-C691F25C3D15}"/>
                </a:ext>
              </a:extLst>
            </p:cNvPr>
            <p:cNvPicPr>
              <a:picLocks noChangeAspect="1"/>
            </p:cNvPicPr>
            <p:nvPr/>
          </p:nvPicPr>
          <p:blipFill>
            <a:blip r:embed="rId7"/>
            <a:stretch>
              <a:fillRect/>
            </a:stretch>
          </p:blipFill>
          <p:spPr>
            <a:xfrm>
              <a:off x="10698498" y="5259348"/>
              <a:ext cx="406400" cy="406400"/>
            </a:xfrm>
            <a:prstGeom prst="rect">
              <a:avLst/>
            </a:prstGeom>
          </p:spPr>
        </p:pic>
      </p:grpSp>
    </p:spTree>
    <p:extLst>
      <p:ext uri="{BB962C8B-B14F-4D97-AF65-F5344CB8AC3E}">
        <p14:creationId xmlns:p14="http://schemas.microsoft.com/office/powerpoint/2010/main" val="2095653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3E8785C-B884-4A9C-86E4-B4E7C99AB464}"/>
              </a:ext>
            </a:extLst>
          </p:cNvPr>
          <p:cNvSpPr>
            <a:spLocks noGrp="1"/>
          </p:cNvSpPr>
          <p:nvPr>
            <p:ph type="title"/>
          </p:nvPr>
        </p:nvSpPr>
        <p:spPr/>
        <p:txBody>
          <a:bodyPr/>
          <a:lstStyle/>
          <a:p>
            <a:r>
              <a:rPr lang="en-US" dirty="0"/>
              <a:t>Plan for device compliance</a:t>
            </a:r>
          </a:p>
        </p:txBody>
      </p:sp>
      <p:pic>
        <p:nvPicPr>
          <p:cNvPr id="30" name="Picture 29" descr="Icon of a document ">
            <a:extLst>
              <a:ext uri="{FF2B5EF4-FFF2-40B4-BE49-F238E27FC236}">
                <a16:creationId xmlns:a16="http://schemas.microsoft.com/office/drawing/2014/main" id="{5C43C52B-428E-40E5-98BB-229E71CF54D7}"/>
              </a:ext>
            </a:extLst>
          </p:cNvPr>
          <p:cNvPicPr>
            <a:picLocks noChangeAspect="1"/>
          </p:cNvPicPr>
          <p:nvPr/>
        </p:nvPicPr>
        <p:blipFill>
          <a:blip r:embed="rId3"/>
          <a:stretch>
            <a:fillRect/>
          </a:stretch>
        </p:blipFill>
        <p:spPr>
          <a:xfrm>
            <a:off x="579438" y="1434741"/>
            <a:ext cx="777240" cy="777240"/>
          </a:xfrm>
          <a:prstGeom prst="rect">
            <a:avLst/>
          </a:prstGeom>
        </p:spPr>
      </p:pic>
      <p:sp>
        <p:nvSpPr>
          <p:cNvPr id="6" name="TextBox 5">
            <a:extLst>
              <a:ext uri="{FF2B5EF4-FFF2-40B4-BE49-F238E27FC236}">
                <a16:creationId xmlns:a16="http://schemas.microsoft.com/office/drawing/2014/main" id="{7DDA2892-9ECE-4406-A318-61D01BCF701E}"/>
              </a:ext>
            </a:extLst>
          </p:cNvPr>
          <p:cNvSpPr txBox="1"/>
          <p:nvPr/>
        </p:nvSpPr>
        <p:spPr>
          <a:xfrm>
            <a:off x="1527175" y="1434741"/>
            <a:ext cx="10329862" cy="731520"/>
          </a:xfrm>
          <a:prstGeom prst="rect">
            <a:avLst/>
          </a:prstGeom>
          <a:noFill/>
        </p:spPr>
        <p:txBody>
          <a:bodyPr wrap="square" lIns="0" tIns="0" rIns="0" bIns="0" rtlCol="0" anchor="ctr">
            <a:noAutofit/>
          </a:bodyPr>
          <a:lstStyle/>
          <a:p>
            <a:r>
              <a:rPr lang="en-US" dirty="0"/>
              <a:t>Compliance policies define the rules and settings that should be configured on a device for it to be considered compliant</a:t>
            </a:r>
            <a:endParaRPr lang="en-US" sz="700" dirty="0"/>
          </a:p>
        </p:txBody>
      </p:sp>
      <p:cxnSp>
        <p:nvCxnSpPr>
          <p:cNvPr id="8" name="Straight Connector 7">
            <a:extLst>
              <a:ext uri="{FF2B5EF4-FFF2-40B4-BE49-F238E27FC236}">
                <a16:creationId xmlns:a16="http://schemas.microsoft.com/office/drawing/2014/main" id="{6EA1AAB9-A9D9-4DEC-860A-D7CF50E8539F}"/>
              </a:ext>
              <a:ext uri="{C183D7F6-B498-43B3-948B-1728B52AA6E4}">
                <adec:decorative xmlns:adec="http://schemas.microsoft.com/office/drawing/2017/decorative" val="1"/>
              </a:ext>
            </a:extLst>
          </p:cNvPr>
          <p:cNvCxnSpPr>
            <a:cxnSpLocks/>
          </p:cNvCxnSpPr>
          <p:nvPr/>
        </p:nvCxnSpPr>
        <p:spPr>
          <a:xfrm>
            <a:off x="1527176" y="2302288"/>
            <a:ext cx="1032986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8" name="Picture 37" descr="Icon of tablet and cellphone">
            <a:extLst>
              <a:ext uri="{FF2B5EF4-FFF2-40B4-BE49-F238E27FC236}">
                <a16:creationId xmlns:a16="http://schemas.microsoft.com/office/drawing/2014/main" id="{C8C0723C-7BCB-4387-9DA4-AB51E9ACC920}"/>
              </a:ext>
            </a:extLst>
          </p:cNvPr>
          <p:cNvPicPr>
            <a:picLocks noChangeAspect="1"/>
          </p:cNvPicPr>
          <p:nvPr/>
        </p:nvPicPr>
        <p:blipFill>
          <a:blip r:embed="rId4"/>
          <a:stretch>
            <a:fillRect/>
          </a:stretch>
        </p:blipFill>
        <p:spPr>
          <a:xfrm>
            <a:off x="579438" y="2391782"/>
            <a:ext cx="777240" cy="777240"/>
          </a:xfrm>
          <a:prstGeom prst="rect">
            <a:avLst/>
          </a:prstGeom>
        </p:spPr>
      </p:pic>
      <p:sp>
        <p:nvSpPr>
          <p:cNvPr id="15" name="TextBox 14">
            <a:extLst>
              <a:ext uri="{FF2B5EF4-FFF2-40B4-BE49-F238E27FC236}">
                <a16:creationId xmlns:a16="http://schemas.microsoft.com/office/drawing/2014/main" id="{DD28DA10-5341-4F3E-9B2F-10CF34210706}"/>
              </a:ext>
            </a:extLst>
          </p:cNvPr>
          <p:cNvSpPr txBox="1"/>
          <p:nvPr/>
        </p:nvSpPr>
        <p:spPr>
          <a:xfrm>
            <a:off x="1527175" y="2414642"/>
            <a:ext cx="10329862" cy="731520"/>
          </a:xfrm>
          <a:prstGeom prst="rect">
            <a:avLst/>
          </a:prstGeom>
          <a:noFill/>
        </p:spPr>
        <p:txBody>
          <a:bodyPr wrap="square" lIns="0" tIns="0" rIns="0" bIns="0" rtlCol="0" anchor="ctr">
            <a:noAutofit/>
          </a:bodyPr>
          <a:lstStyle/>
          <a:p>
            <a:pPr>
              <a:spcBef>
                <a:spcPts val="600"/>
              </a:spcBef>
            </a:pPr>
            <a:r>
              <a:rPr lang="en-US" dirty="0"/>
              <a:t>A device must first be enrolled to Intune before you can apply a compliance policy to it</a:t>
            </a:r>
          </a:p>
        </p:txBody>
      </p:sp>
      <p:cxnSp>
        <p:nvCxnSpPr>
          <p:cNvPr id="16" name="Straight Connector 15">
            <a:extLst>
              <a:ext uri="{FF2B5EF4-FFF2-40B4-BE49-F238E27FC236}">
                <a16:creationId xmlns:a16="http://schemas.microsoft.com/office/drawing/2014/main" id="{D200E049-C17D-400A-B51C-89A9ED25746F}"/>
              </a:ext>
              <a:ext uri="{C183D7F6-B498-43B3-948B-1728B52AA6E4}">
                <adec:decorative xmlns:adec="http://schemas.microsoft.com/office/drawing/2017/decorative" val="1"/>
              </a:ext>
            </a:extLst>
          </p:cNvPr>
          <p:cNvCxnSpPr>
            <a:cxnSpLocks/>
          </p:cNvCxnSpPr>
          <p:nvPr/>
        </p:nvCxnSpPr>
        <p:spPr>
          <a:xfrm>
            <a:off x="1527176" y="3258516"/>
            <a:ext cx="1032986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6" name="Picture 45" descr="Icon of three tilted squares arranged on top of each other">
            <a:extLst>
              <a:ext uri="{FF2B5EF4-FFF2-40B4-BE49-F238E27FC236}">
                <a16:creationId xmlns:a16="http://schemas.microsoft.com/office/drawing/2014/main" id="{2820C8BE-D859-4B4C-88EC-BAECE8825032}"/>
              </a:ext>
            </a:extLst>
          </p:cNvPr>
          <p:cNvPicPr>
            <a:picLocks noChangeAspect="1"/>
          </p:cNvPicPr>
          <p:nvPr/>
        </p:nvPicPr>
        <p:blipFill>
          <a:blip r:embed="rId5"/>
          <a:stretch>
            <a:fillRect/>
          </a:stretch>
        </p:blipFill>
        <p:spPr>
          <a:xfrm>
            <a:off x="579438" y="3348010"/>
            <a:ext cx="777240" cy="777240"/>
          </a:xfrm>
          <a:prstGeom prst="rect">
            <a:avLst/>
          </a:prstGeom>
        </p:spPr>
      </p:pic>
      <p:sp>
        <p:nvSpPr>
          <p:cNvPr id="17" name="TextBox 16">
            <a:extLst>
              <a:ext uri="{FF2B5EF4-FFF2-40B4-BE49-F238E27FC236}">
                <a16:creationId xmlns:a16="http://schemas.microsoft.com/office/drawing/2014/main" id="{05DD24F6-04D6-4148-B9F6-E6857B6F416A}"/>
              </a:ext>
            </a:extLst>
          </p:cNvPr>
          <p:cNvSpPr txBox="1"/>
          <p:nvPr/>
        </p:nvSpPr>
        <p:spPr>
          <a:xfrm>
            <a:off x="1527175" y="3370870"/>
            <a:ext cx="10329862" cy="731520"/>
          </a:xfrm>
          <a:prstGeom prst="rect">
            <a:avLst/>
          </a:prstGeom>
          <a:noFill/>
        </p:spPr>
        <p:txBody>
          <a:bodyPr wrap="square" lIns="0" tIns="0" rIns="0" bIns="0" rtlCol="0" anchor="ctr">
            <a:noAutofit/>
          </a:bodyPr>
          <a:lstStyle/>
          <a:p>
            <a:r>
              <a:rPr lang="en-US" dirty="0"/>
              <a:t>A compliance policy is platform specific, but you can create compliance policies for all supported device types</a:t>
            </a:r>
          </a:p>
        </p:txBody>
      </p:sp>
      <p:cxnSp>
        <p:nvCxnSpPr>
          <p:cNvPr id="20" name="Straight Connector 19">
            <a:extLst>
              <a:ext uri="{FF2B5EF4-FFF2-40B4-BE49-F238E27FC236}">
                <a16:creationId xmlns:a16="http://schemas.microsoft.com/office/drawing/2014/main" id="{E9026D51-22CE-4295-9241-5ACCE46C23B3}"/>
              </a:ext>
              <a:ext uri="{C183D7F6-B498-43B3-948B-1728B52AA6E4}">
                <adec:decorative xmlns:adec="http://schemas.microsoft.com/office/drawing/2017/decorative" val="1"/>
              </a:ext>
            </a:extLst>
          </p:cNvPr>
          <p:cNvCxnSpPr>
            <a:cxnSpLocks/>
          </p:cNvCxnSpPr>
          <p:nvPr/>
        </p:nvCxnSpPr>
        <p:spPr>
          <a:xfrm>
            <a:off x="1527176" y="4214744"/>
            <a:ext cx="1032986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4" name="Picture 53" descr="Icon of two squares and two lines extended besides each square">
            <a:extLst>
              <a:ext uri="{FF2B5EF4-FFF2-40B4-BE49-F238E27FC236}">
                <a16:creationId xmlns:a16="http://schemas.microsoft.com/office/drawing/2014/main" id="{1C4FEE0C-B9ED-48EF-AA22-032144A5E863}"/>
              </a:ext>
            </a:extLst>
          </p:cNvPr>
          <p:cNvPicPr>
            <a:picLocks noChangeAspect="1"/>
          </p:cNvPicPr>
          <p:nvPr/>
        </p:nvPicPr>
        <p:blipFill>
          <a:blip r:embed="rId6"/>
          <a:stretch>
            <a:fillRect/>
          </a:stretch>
        </p:blipFill>
        <p:spPr>
          <a:xfrm>
            <a:off x="579438" y="4670000"/>
            <a:ext cx="777240" cy="777240"/>
          </a:xfrm>
          <a:prstGeom prst="rect">
            <a:avLst/>
          </a:prstGeom>
        </p:spPr>
      </p:pic>
      <p:sp>
        <p:nvSpPr>
          <p:cNvPr id="18" name="TextBox 17">
            <a:extLst>
              <a:ext uri="{FF2B5EF4-FFF2-40B4-BE49-F238E27FC236}">
                <a16:creationId xmlns:a16="http://schemas.microsoft.com/office/drawing/2014/main" id="{B3477355-231A-44CD-97AD-F611D51A4354}"/>
              </a:ext>
            </a:extLst>
          </p:cNvPr>
          <p:cNvSpPr txBox="1"/>
          <p:nvPr/>
        </p:nvSpPr>
        <p:spPr>
          <a:xfrm>
            <a:off x="1527175" y="4445464"/>
            <a:ext cx="10329862" cy="2096196"/>
          </a:xfrm>
          <a:prstGeom prst="rect">
            <a:avLst/>
          </a:prstGeom>
          <a:noFill/>
        </p:spPr>
        <p:txBody>
          <a:bodyPr wrap="square" lIns="0" tIns="0" rIns="0" bIns="0" rtlCol="0" anchor="ctr">
            <a:noAutofit/>
          </a:bodyPr>
          <a:lstStyle/>
          <a:p>
            <a:pPr>
              <a:spcAft>
                <a:spcPts val="300"/>
              </a:spcAft>
            </a:pPr>
            <a:r>
              <a:rPr lang="en-US" dirty="0">
                <a:latin typeface="+mj-lt"/>
              </a:rPr>
              <a:t>Some of the more commonly used device compliance settings include: </a:t>
            </a:r>
          </a:p>
          <a:p>
            <a:pPr>
              <a:spcAft>
                <a:spcPts val="300"/>
              </a:spcAft>
            </a:pPr>
            <a:r>
              <a:rPr lang="en-US" sz="1600" dirty="0"/>
              <a:t>Require a password to access devices</a:t>
            </a:r>
          </a:p>
          <a:p>
            <a:pPr>
              <a:spcAft>
                <a:spcPts val="300"/>
              </a:spcAft>
            </a:pPr>
            <a:r>
              <a:rPr lang="en-US" sz="1600" dirty="0"/>
              <a:t>Local data encryption</a:t>
            </a:r>
          </a:p>
          <a:p>
            <a:pPr>
              <a:spcAft>
                <a:spcPts val="300"/>
              </a:spcAft>
            </a:pPr>
            <a:r>
              <a:rPr lang="en-US" sz="1600" dirty="0"/>
              <a:t>Whether the device is jail-broken or rooted</a:t>
            </a:r>
          </a:p>
          <a:p>
            <a:pPr>
              <a:spcAft>
                <a:spcPts val="300"/>
              </a:spcAft>
            </a:pPr>
            <a:r>
              <a:rPr lang="en-US" sz="1600" dirty="0"/>
              <a:t>Minimum OS version required</a:t>
            </a:r>
          </a:p>
          <a:p>
            <a:pPr>
              <a:spcAft>
                <a:spcPts val="300"/>
              </a:spcAft>
            </a:pPr>
            <a:r>
              <a:rPr lang="en-US" sz="1600" dirty="0"/>
              <a:t>Maximum OS version allowed</a:t>
            </a:r>
          </a:p>
          <a:p>
            <a:pPr>
              <a:spcAft>
                <a:spcPts val="300"/>
              </a:spcAft>
            </a:pPr>
            <a:r>
              <a:rPr lang="en-US" sz="1600" dirty="0"/>
              <a:t>Requiring the device to be at, or under, the Mobile Threat Defense level</a:t>
            </a:r>
          </a:p>
        </p:txBody>
      </p:sp>
    </p:spTree>
    <p:extLst>
      <p:ext uri="{BB962C8B-B14F-4D97-AF65-F5344CB8AC3E}">
        <p14:creationId xmlns:p14="http://schemas.microsoft.com/office/powerpoint/2010/main" val="948761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316F75A-75BC-444B-85E8-C7229630F431}"/>
              </a:ext>
            </a:extLst>
          </p:cNvPr>
          <p:cNvSpPr>
            <a:spLocks noGrp="1"/>
          </p:cNvSpPr>
          <p:nvPr>
            <p:ph type="title"/>
          </p:nvPr>
        </p:nvSpPr>
        <p:spPr/>
        <p:txBody>
          <a:bodyPr/>
          <a:lstStyle/>
          <a:p>
            <a:r>
              <a:rPr lang="en-US" dirty="0"/>
              <a:t>Implement compliance policies for Intune managed devices</a:t>
            </a:r>
          </a:p>
        </p:txBody>
      </p:sp>
      <p:pic>
        <p:nvPicPr>
          <p:cNvPr id="4" name="Picture 3" descr="Icon of two squares and two lines extended besides each square">
            <a:extLst>
              <a:ext uri="{FF2B5EF4-FFF2-40B4-BE49-F238E27FC236}">
                <a16:creationId xmlns:a16="http://schemas.microsoft.com/office/drawing/2014/main" id="{515F0878-469D-48F4-996C-1C12703257B9}"/>
              </a:ext>
            </a:extLst>
          </p:cNvPr>
          <p:cNvPicPr>
            <a:picLocks noChangeAspect="1"/>
          </p:cNvPicPr>
          <p:nvPr/>
        </p:nvPicPr>
        <p:blipFill>
          <a:blip r:embed="rId3"/>
          <a:stretch>
            <a:fillRect/>
          </a:stretch>
        </p:blipFill>
        <p:spPr>
          <a:xfrm>
            <a:off x="579438" y="1612728"/>
            <a:ext cx="731520" cy="731520"/>
          </a:xfrm>
          <a:prstGeom prst="rect">
            <a:avLst/>
          </a:prstGeom>
        </p:spPr>
      </p:pic>
      <p:sp>
        <p:nvSpPr>
          <p:cNvPr id="3" name="TextBox 2">
            <a:extLst>
              <a:ext uri="{FF2B5EF4-FFF2-40B4-BE49-F238E27FC236}">
                <a16:creationId xmlns:a16="http://schemas.microsoft.com/office/drawing/2014/main" id="{7721F74D-8445-45C4-9C00-46BFF2081477}"/>
              </a:ext>
            </a:extLst>
          </p:cNvPr>
          <p:cNvSpPr txBox="1"/>
          <p:nvPr/>
        </p:nvSpPr>
        <p:spPr>
          <a:xfrm>
            <a:off x="1638300" y="2452068"/>
            <a:ext cx="10218737" cy="2332940"/>
          </a:xfrm>
          <a:prstGeom prst="rect">
            <a:avLst/>
          </a:prstGeom>
          <a:noFill/>
        </p:spPr>
        <p:txBody>
          <a:bodyPr wrap="square" lIns="0" tIns="0" rIns="0" bIns="0" rtlCol="0" anchor="ctr">
            <a:noAutofit/>
          </a:bodyPr>
          <a:lstStyle/>
          <a:p>
            <a:pPr>
              <a:spcAft>
                <a:spcPts val="600"/>
              </a:spcAft>
            </a:pPr>
            <a:r>
              <a:rPr lang="en-US" sz="2000" dirty="0">
                <a:latin typeface="+mj-lt"/>
              </a:rPr>
              <a:t>Compliance policies in Intune:</a:t>
            </a:r>
          </a:p>
          <a:p>
            <a:pPr>
              <a:spcAft>
                <a:spcPts val="600"/>
              </a:spcAft>
            </a:pPr>
            <a:r>
              <a:rPr lang="en-US" dirty="0"/>
              <a:t>Define the rules and settings that users and devices must meet to be compliant</a:t>
            </a:r>
          </a:p>
          <a:p>
            <a:pPr>
              <a:spcAft>
                <a:spcPts val="600"/>
              </a:spcAft>
            </a:pPr>
            <a:r>
              <a:rPr lang="en-US" dirty="0"/>
              <a:t>Include actions that apply to devices that are noncompliant</a:t>
            </a:r>
          </a:p>
          <a:p>
            <a:pPr>
              <a:spcAft>
                <a:spcPts val="600"/>
              </a:spcAft>
            </a:pPr>
            <a:r>
              <a:rPr lang="en-US" dirty="0"/>
              <a:t>Actions for noncompliance can alert users to the conditions of noncompliance and safeguard data on noncompliant devices</a:t>
            </a:r>
          </a:p>
          <a:p>
            <a:pPr>
              <a:spcAft>
                <a:spcPts val="600"/>
              </a:spcAft>
            </a:pPr>
            <a:r>
              <a:rPr lang="en-US" dirty="0"/>
              <a:t>Can be combined with Conditional Access, which can then block users and devices that don't meet the rules</a:t>
            </a:r>
          </a:p>
        </p:txBody>
      </p:sp>
      <p:cxnSp>
        <p:nvCxnSpPr>
          <p:cNvPr id="19" name="Straight Connector 18">
            <a:extLst>
              <a:ext uri="{FF2B5EF4-FFF2-40B4-BE49-F238E27FC236}">
                <a16:creationId xmlns:a16="http://schemas.microsoft.com/office/drawing/2014/main" id="{CA2773FB-BDD8-4025-9483-521BFAF58284}"/>
              </a:ext>
              <a:ext uri="{C183D7F6-B498-43B3-948B-1728B52AA6E4}">
                <adec:decorative xmlns:adec="http://schemas.microsoft.com/office/drawing/2017/decorative" val="1"/>
              </a:ext>
            </a:extLst>
          </p:cNvPr>
          <p:cNvCxnSpPr>
            <a:cxnSpLocks/>
          </p:cNvCxnSpPr>
          <p:nvPr/>
        </p:nvCxnSpPr>
        <p:spPr>
          <a:xfrm>
            <a:off x="1638169" y="5050444"/>
            <a:ext cx="1021873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2" name="Picture 11" descr="Icon of a document">
            <a:extLst>
              <a:ext uri="{FF2B5EF4-FFF2-40B4-BE49-F238E27FC236}">
                <a16:creationId xmlns:a16="http://schemas.microsoft.com/office/drawing/2014/main" id="{5A8FF607-F10D-4A84-811C-5BBA80CEA2FE}"/>
              </a:ext>
            </a:extLst>
          </p:cNvPr>
          <p:cNvPicPr>
            <a:picLocks noChangeAspect="1"/>
          </p:cNvPicPr>
          <p:nvPr/>
        </p:nvPicPr>
        <p:blipFill>
          <a:blip r:embed="rId4"/>
          <a:stretch>
            <a:fillRect/>
          </a:stretch>
        </p:blipFill>
        <p:spPr>
          <a:xfrm>
            <a:off x="579438" y="2734478"/>
            <a:ext cx="731520" cy="731520"/>
          </a:xfrm>
          <a:prstGeom prst="rect">
            <a:avLst/>
          </a:prstGeom>
        </p:spPr>
      </p:pic>
      <p:sp>
        <p:nvSpPr>
          <p:cNvPr id="5" name="TextBox 4">
            <a:extLst>
              <a:ext uri="{FF2B5EF4-FFF2-40B4-BE49-F238E27FC236}">
                <a16:creationId xmlns:a16="http://schemas.microsoft.com/office/drawing/2014/main" id="{ECCE50B6-6219-40B0-8328-CE386CE5A6EE}"/>
              </a:ext>
            </a:extLst>
          </p:cNvPr>
          <p:cNvSpPr txBox="1"/>
          <p:nvPr/>
        </p:nvSpPr>
        <p:spPr>
          <a:xfrm>
            <a:off x="1638300" y="5222241"/>
            <a:ext cx="10218737" cy="1157900"/>
          </a:xfrm>
          <a:prstGeom prst="rect">
            <a:avLst/>
          </a:prstGeom>
          <a:noFill/>
        </p:spPr>
        <p:txBody>
          <a:bodyPr wrap="square" lIns="0" tIns="0" rIns="0" bIns="0" rtlCol="0" anchor="ctr">
            <a:noAutofit/>
          </a:bodyPr>
          <a:lstStyle/>
          <a:p>
            <a:pPr>
              <a:spcAft>
                <a:spcPts val="600"/>
              </a:spcAft>
            </a:pPr>
            <a:r>
              <a:rPr lang="en-US" sz="2000" b="0" i="0" dirty="0">
                <a:solidFill>
                  <a:srgbClr val="000000"/>
                </a:solidFill>
                <a:effectLst/>
                <a:latin typeface="+mj-lt"/>
              </a:rPr>
              <a:t>There are two types of noncompliant actions:</a:t>
            </a:r>
          </a:p>
          <a:p>
            <a:pPr>
              <a:spcAft>
                <a:spcPts val="600"/>
              </a:spcAft>
            </a:pPr>
            <a:r>
              <a:rPr lang="en-US" i="0" dirty="0">
                <a:solidFill>
                  <a:srgbClr val="000000"/>
                </a:solidFill>
                <a:effectLst/>
              </a:rPr>
              <a:t>Notify end users through email</a:t>
            </a:r>
          </a:p>
          <a:p>
            <a:pPr>
              <a:spcAft>
                <a:spcPts val="600"/>
              </a:spcAft>
            </a:pPr>
            <a:r>
              <a:rPr lang="en-US" i="0" dirty="0">
                <a:solidFill>
                  <a:srgbClr val="000000"/>
                </a:solidFill>
                <a:effectLst/>
              </a:rPr>
              <a:t>Mark device noncompliant</a:t>
            </a:r>
            <a:endParaRPr lang="en-US" dirty="0"/>
          </a:p>
        </p:txBody>
      </p:sp>
      <p:cxnSp>
        <p:nvCxnSpPr>
          <p:cNvPr id="9" name="Straight Connector 8">
            <a:extLst>
              <a:ext uri="{FF2B5EF4-FFF2-40B4-BE49-F238E27FC236}">
                <a16:creationId xmlns:a16="http://schemas.microsoft.com/office/drawing/2014/main" id="{6B132124-EFEC-2F31-A818-E4E7B18683BE}"/>
              </a:ext>
              <a:ext uri="{C183D7F6-B498-43B3-948B-1728B52AA6E4}">
                <adec:decorative xmlns:adec="http://schemas.microsoft.com/office/drawing/2017/decorative" val="1"/>
              </a:ext>
            </a:extLst>
          </p:cNvPr>
          <p:cNvCxnSpPr>
            <a:cxnSpLocks/>
          </p:cNvCxnSpPr>
          <p:nvPr/>
        </p:nvCxnSpPr>
        <p:spPr>
          <a:xfrm>
            <a:off x="1648329" y="2327564"/>
            <a:ext cx="1021873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DB3C336-3E5C-55AE-B547-6C45F0D65189}"/>
              </a:ext>
            </a:extLst>
          </p:cNvPr>
          <p:cNvSpPr txBox="1"/>
          <p:nvPr/>
        </p:nvSpPr>
        <p:spPr>
          <a:xfrm>
            <a:off x="1648460" y="1706881"/>
            <a:ext cx="10218737" cy="439465"/>
          </a:xfrm>
          <a:prstGeom prst="rect">
            <a:avLst/>
          </a:prstGeom>
          <a:noFill/>
        </p:spPr>
        <p:txBody>
          <a:bodyPr wrap="square" lIns="0" tIns="0" rIns="0" bIns="0" rtlCol="0" anchor="ctr">
            <a:noAutofit/>
          </a:bodyPr>
          <a:lstStyle/>
          <a:p>
            <a:pPr>
              <a:spcAft>
                <a:spcPts val="600"/>
              </a:spcAft>
            </a:pPr>
            <a:r>
              <a:rPr lang="en-US" sz="2000" b="0" i="0" dirty="0">
                <a:solidFill>
                  <a:srgbClr val="000000"/>
                </a:solidFill>
                <a:effectLst/>
              </a:rPr>
              <a:t>Devices must be enrolled in Microsoft Intune to be eligible for compliance management</a:t>
            </a:r>
            <a:endParaRPr lang="en-US" sz="2000" dirty="0"/>
          </a:p>
        </p:txBody>
      </p:sp>
      <p:grpSp>
        <p:nvGrpSpPr>
          <p:cNvPr id="15" name="Group 14" descr="Icon of two screens with a check mark on the first screen">
            <a:extLst>
              <a:ext uri="{FF2B5EF4-FFF2-40B4-BE49-F238E27FC236}">
                <a16:creationId xmlns:a16="http://schemas.microsoft.com/office/drawing/2014/main" id="{46852510-FFFD-0DAD-23EF-7850C1864297}"/>
              </a:ext>
            </a:extLst>
          </p:cNvPr>
          <p:cNvGrpSpPr/>
          <p:nvPr/>
        </p:nvGrpSpPr>
        <p:grpSpPr>
          <a:xfrm>
            <a:off x="555347" y="5447562"/>
            <a:ext cx="731520" cy="731520"/>
            <a:chOff x="9134167" y="5071642"/>
            <a:chExt cx="780288" cy="781812"/>
          </a:xfrm>
        </p:grpSpPr>
        <p:pic>
          <p:nvPicPr>
            <p:cNvPr id="16" name="Picture 15">
              <a:extLst>
                <a:ext uri="{FF2B5EF4-FFF2-40B4-BE49-F238E27FC236}">
                  <a16:creationId xmlns:a16="http://schemas.microsoft.com/office/drawing/2014/main" id="{5EAF8487-6E2E-82B2-9D2C-07077E6274B5}"/>
                </a:ext>
              </a:extLst>
            </p:cNvPr>
            <p:cNvPicPr>
              <a:picLocks noChangeAspect="1"/>
            </p:cNvPicPr>
            <p:nvPr/>
          </p:nvPicPr>
          <p:blipFill>
            <a:blip r:embed="rId5"/>
            <a:stretch>
              <a:fillRect/>
            </a:stretch>
          </p:blipFill>
          <p:spPr>
            <a:xfrm>
              <a:off x="9134167" y="5071642"/>
              <a:ext cx="780288" cy="781812"/>
            </a:xfrm>
            <a:prstGeom prst="rect">
              <a:avLst/>
            </a:prstGeom>
          </p:spPr>
        </p:pic>
        <p:pic>
          <p:nvPicPr>
            <p:cNvPr id="17" name="Picture 16" descr="Icon of two screens with a check mark on the first screen">
              <a:extLst>
                <a:ext uri="{FF2B5EF4-FFF2-40B4-BE49-F238E27FC236}">
                  <a16:creationId xmlns:a16="http://schemas.microsoft.com/office/drawing/2014/main" id="{B62B97C2-097B-5210-8EC3-B414239DE9B6}"/>
                </a:ext>
              </a:extLst>
            </p:cNvPr>
            <p:cNvPicPr>
              <a:picLocks noChangeAspect="1"/>
            </p:cNvPicPr>
            <p:nvPr/>
          </p:nvPicPr>
          <p:blipFill>
            <a:blip r:embed="rId6"/>
            <a:stretch>
              <a:fillRect/>
            </a:stretch>
          </p:blipFill>
          <p:spPr>
            <a:xfrm>
              <a:off x="9321111" y="5259348"/>
              <a:ext cx="406400" cy="406400"/>
            </a:xfrm>
            <a:prstGeom prst="rect">
              <a:avLst/>
            </a:prstGeom>
          </p:spPr>
        </p:pic>
      </p:grpSp>
    </p:spTree>
    <p:extLst>
      <p:ext uri="{BB962C8B-B14F-4D97-AF65-F5344CB8AC3E}">
        <p14:creationId xmlns:p14="http://schemas.microsoft.com/office/powerpoint/2010/main" val="288414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316F75A-75BC-444B-85E8-C7229630F431}"/>
              </a:ext>
            </a:extLst>
          </p:cNvPr>
          <p:cNvSpPr>
            <a:spLocks noGrp="1"/>
          </p:cNvSpPr>
          <p:nvPr>
            <p:ph type="title"/>
          </p:nvPr>
        </p:nvSpPr>
        <p:spPr/>
        <p:txBody>
          <a:bodyPr/>
          <a:lstStyle/>
          <a:p>
            <a:r>
              <a:rPr lang="en-US" dirty="0"/>
              <a:t>Monitor results of your Intune device compliance policies</a:t>
            </a:r>
          </a:p>
        </p:txBody>
      </p:sp>
      <p:pic>
        <p:nvPicPr>
          <p:cNvPr id="4" name="Picture 3" descr="Icon of two squares and two lines extended besides each square">
            <a:extLst>
              <a:ext uri="{FF2B5EF4-FFF2-40B4-BE49-F238E27FC236}">
                <a16:creationId xmlns:a16="http://schemas.microsoft.com/office/drawing/2014/main" id="{515F0878-469D-48F4-996C-1C12703257B9}"/>
              </a:ext>
            </a:extLst>
          </p:cNvPr>
          <p:cNvPicPr>
            <a:picLocks noChangeAspect="1"/>
          </p:cNvPicPr>
          <p:nvPr/>
        </p:nvPicPr>
        <p:blipFill>
          <a:blip r:embed="rId3"/>
          <a:stretch>
            <a:fillRect/>
          </a:stretch>
        </p:blipFill>
        <p:spPr>
          <a:xfrm>
            <a:off x="579438" y="1419688"/>
            <a:ext cx="731520" cy="731520"/>
          </a:xfrm>
          <a:prstGeom prst="rect">
            <a:avLst/>
          </a:prstGeom>
        </p:spPr>
      </p:pic>
      <p:sp>
        <p:nvSpPr>
          <p:cNvPr id="3" name="TextBox 2">
            <a:extLst>
              <a:ext uri="{FF2B5EF4-FFF2-40B4-BE49-F238E27FC236}">
                <a16:creationId xmlns:a16="http://schemas.microsoft.com/office/drawing/2014/main" id="{7721F74D-8445-45C4-9C00-46BFF2081477}"/>
              </a:ext>
            </a:extLst>
          </p:cNvPr>
          <p:cNvSpPr txBox="1"/>
          <p:nvPr/>
        </p:nvSpPr>
        <p:spPr>
          <a:xfrm>
            <a:off x="1638300" y="1440008"/>
            <a:ext cx="10218737" cy="571671"/>
          </a:xfrm>
          <a:prstGeom prst="rect">
            <a:avLst/>
          </a:prstGeom>
          <a:noFill/>
        </p:spPr>
        <p:txBody>
          <a:bodyPr wrap="square" lIns="0" tIns="0" rIns="0" bIns="0" rtlCol="0" anchor="ctr">
            <a:noAutofit/>
          </a:bodyPr>
          <a:lstStyle/>
          <a:p>
            <a:pPr>
              <a:spcBef>
                <a:spcPts val="600"/>
              </a:spcBef>
            </a:pPr>
            <a:r>
              <a:rPr lang="en-US" dirty="0"/>
              <a:t>Organizations can use the Intune Device compliance dashboard to monitor the results of its device compliance policies</a:t>
            </a:r>
          </a:p>
        </p:txBody>
      </p:sp>
      <p:cxnSp>
        <p:nvCxnSpPr>
          <p:cNvPr id="19" name="Straight Connector 18">
            <a:extLst>
              <a:ext uri="{FF2B5EF4-FFF2-40B4-BE49-F238E27FC236}">
                <a16:creationId xmlns:a16="http://schemas.microsoft.com/office/drawing/2014/main" id="{CA2773FB-BDD8-4025-9483-521BFAF58284}"/>
              </a:ext>
              <a:ext uri="{C183D7F6-B498-43B3-948B-1728B52AA6E4}">
                <adec:decorative xmlns:adec="http://schemas.microsoft.com/office/drawing/2017/decorative" val="1"/>
              </a:ext>
            </a:extLst>
          </p:cNvPr>
          <p:cNvCxnSpPr>
            <a:cxnSpLocks/>
          </p:cNvCxnSpPr>
          <p:nvPr/>
        </p:nvCxnSpPr>
        <p:spPr>
          <a:xfrm>
            <a:off x="1638169" y="2173894"/>
            <a:ext cx="1021873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2" name="Picture 11" descr="Icon of a document">
            <a:extLst>
              <a:ext uri="{FF2B5EF4-FFF2-40B4-BE49-F238E27FC236}">
                <a16:creationId xmlns:a16="http://schemas.microsoft.com/office/drawing/2014/main" id="{5A8FF607-F10D-4A84-811C-5BBA80CEA2FE}"/>
              </a:ext>
            </a:extLst>
          </p:cNvPr>
          <p:cNvPicPr>
            <a:picLocks noChangeAspect="1"/>
          </p:cNvPicPr>
          <p:nvPr/>
        </p:nvPicPr>
        <p:blipFill>
          <a:blip r:embed="rId4"/>
          <a:stretch>
            <a:fillRect/>
          </a:stretch>
        </p:blipFill>
        <p:spPr>
          <a:xfrm>
            <a:off x="559118" y="3030388"/>
            <a:ext cx="731520" cy="731520"/>
          </a:xfrm>
          <a:prstGeom prst="rect">
            <a:avLst/>
          </a:prstGeom>
        </p:spPr>
      </p:pic>
      <p:sp>
        <p:nvSpPr>
          <p:cNvPr id="6" name="TextBox 5">
            <a:extLst>
              <a:ext uri="{FF2B5EF4-FFF2-40B4-BE49-F238E27FC236}">
                <a16:creationId xmlns:a16="http://schemas.microsoft.com/office/drawing/2014/main" id="{C61D4C0D-691B-4E15-8C69-0F6D75132D4C}"/>
              </a:ext>
            </a:extLst>
          </p:cNvPr>
          <p:cNvSpPr txBox="1"/>
          <p:nvPr/>
        </p:nvSpPr>
        <p:spPr>
          <a:xfrm>
            <a:off x="1638300" y="2378607"/>
            <a:ext cx="10218737" cy="2208551"/>
          </a:xfrm>
          <a:prstGeom prst="rect">
            <a:avLst/>
          </a:prstGeom>
          <a:noFill/>
        </p:spPr>
        <p:txBody>
          <a:bodyPr wrap="square" lIns="0" tIns="0" rIns="0" bIns="0" rtlCol="0" anchor="ctr">
            <a:noAutofit/>
          </a:bodyPr>
          <a:lstStyle/>
          <a:p>
            <a:pPr>
              <a:spcAft>
                <a:spcPts val="600"/>
              </a:spcAft>
            </a:pPr>
            <a:r>
              <a:rPr lang="en-US" dirty="0">
                <a:latin typeface="+mj-lt"/>
              </a:rPr>
              <a:t>The dashboard displays an overview with all the compliance reports that enable organizations to check for:</a:t>
            </a:r>
          </a:p>
          <a:p>
            <a:pPr marL="285750" indent="-285750">
              <a:spcAft>
                <a:spcPts val="600"/>
              </a:spcAft>
              <a:buFont typeface="Arial" panose="020B0604020202020204" pitchFamily="34" charset="0"/>
              <a:buChar char="•"/>
            </a:pPr>
            <a:r>
              <a:rPr lang="en-US" dirty="0"/>
              <a:t>Overall device compliance</a:t>
            </a:r>
          </a:p>
          <a:p>
            <a:pPr marL="285750" indent="-285750">
              <a:spcAft>
                <a:spcPts val="600"/>
              </a:spcAft>
              <a:buFont typeface="Arial" panose="020B0604020202020204" pitchFamily="34" charset="0"/>
              <a:buChar char="•"/>
            </a:pPr>
            <a:r>
              <a:rPr lang="en-US" dirty="0"/>
              <a:t>Per-policy device compliance</a:t>
            </a:r>
          </a:p>
          <a:p>
            <a:pPr marL="285750" indent="-285750">
              <a:spcAft>
                <a:spcPts val="600"/>
              </a:spcAft>
              <a:buFont typeface="Arial" panose="020B0604020202020204" pitchFamily="34" charset="0"/>
              <a:buChar char="•"/>
            </a:pPr>
            <a:r>
              <a:rPr lang="en-US" dirty="0"/>
              <a:t>Per-setting device compliance</a:t>
            </a:r>
          </a:p>
          <a:p>
            <a:pPr marL="285750" indent="-285750">
              <a:spcAft>
                <a:spcPts val="600"/>
              </a:spcAft>
              <a:buFont typeface="Arial" panose="020B0604020202020204" pitchFamily="34" charset="0"/>
              <a:buChar char="•"/>
            </a:pPr>
            <a:r>
              <a:rPr lang="en-US" dirty="0"/>
              <a:t>Threat agent status</a:t>
            </a:r>
          </a:p>
          <a:p>
            <a:pPr marL="285750" indent="-285750">
              <a:spcAft>
                <a:spcPts val="600"/>
              </a:spcAft>
              <a:buFont typeface="Arial" panose="020B0604020202020204" pitchFamily="34" charset="0"/>
              <a:buChar char="•"/>
            </a:pPr>
            <a:r>
              <a:rPr lang="en-US" dirty="0"/>
              <a:t>Device protection status</a:t>
            </a:r>
          </a:p>
        </p:txBody>
      </p:sp>
      <p:cxnSp>
        <p:nvCxnSpPr>
          <p:cNvPr id="8" name="Straight Connector 7">
            <a:extLst>
              <a:ext uri="{FF2B5EF4-FFF2-40B4-BE49-F238E27FC236}">
                <a16:creationId xmlns:a16="http://schemas.microsoft.com/office/drawing/2014/main" id="{B255E754-3FC4-A42E-9F55-04AE80E8D432}"/>
              </a:ext>
              <a:ext uri="{C183D7F6-B498-43B3-948B-1728B52AA6E4}">
                <adec:decorative xmlns:adec="http://schemas.microsoft.com/office/drawing/2017/decorative" val="1"/>
              </a:ext>
            </a:extLst>
          </p:cNvPr>
          <p:cNvCxnSpPr>
            <a:cxnSpLocks/>
          </p:cNvCxnSpPr>
          <p:nvPr/>
        </p:nvCxnSpPr>
        <p:spPr>
          <a:xfrm>
            <a:off x="1638169" y="4815494"/>
            <a:ext cx="1021873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AA86AC3-D15D-8669-0631-34943DDF6711}"/>
              </a:ext>
            </a:extLst>
          </p:cNvPr>
          <p:cNvSpPr txBox="1"/>
          <p:nvPr/>
        </p:nvSpPr>
        <p:spPr>
          <a:xfrm>
            <a:off x="1638300" y="4969408"/>
            <a:ext cx="10218737" cy="1756512"/>
          </a:xfrm>
          <a:prstGeom prst="rect">
            <a:avLst/>
          </a:prstGeom>
          <a:noFill/>
        </p:spPr>
        <p:txBody>
          <a:bodyPr wrap="square" lIns="0" tIns="0" rIns="0" bIns="0" rtlCol="0" anchor="ctr">
            <a:noAutofit/>
          </a:bodyPr>
          <a:lstStyle/>
          <a:p>
            <a:pPr algn="l">
              <a:spcAft>
                <a:spcPts val="600"/>
              </a:spcAft>
            </a:pPr>
            <a:r>
              <a:rPr lang="en-US" b="0" i="0" dirty="0">
                <a:solidFill>
                  <a:srgbClr val="000000"/>
                </a:solidFill>
                <a:effectLst/>
                <a:latin typeface="+mj-lt"/>
              </a:rPr>
              <a:t>Organizations can use these reports to view information on:</a:t>
            </a:r>
          </a:p>
          <a:p>
            <a:pPr marL="284163" indent="-284163" algn="l">
              <a:spcAft>
                <a:spcPts val="600"/>
              </a:spcAft>
              <a:buFont typeface="Arial" panose="020B0604020202020204" pitchFamily="34" charset="0"/>
              <a:buChar char="•"/>
            </a:pPr>
            <a:r>
              <a:rPr lang="en-US" b="0" i="0" dirty="0">
                <a:solidFill>
                  <a:srgbClr val="000000"/>
                </a:solidFill>
                <a:effectLst/>
              </a:rPr>
              <a:t>The overall compliance states of devices</a:t>
            </a:r>
          </a:p>
          <a:p>
            <a:pPr marL="284163" indent="-284163" algn="l">
              <a:spcAft>
                <a:spcPts val="600"/>
              </a:spcAft>
              <a:buFont typeface="Arial" panose="020B0604020202020204" pitchFamily="34" charset="0"/>
              <a:buChar char="•"/>
            </a:pPr>
            <a:r>
              <a:rPr lang="en-US" b="0" i="0" dirty="0">
                <a:solidFill>
                  <a:srgbClr val="000000"/>
                </a:solidFill>
                <a:effectLst/>
              </a:rPr>
              <a:t>The compliance status for an individual setting</a:t>
            </a:r>
          </a:p>
          <a:p>
            <a:pPr marL="284163" indent="-284163" algn="l">
              <a:spcAft>
                <a:spcPts val="600"/>
              </a:spcAft>
              <a:buFont typeface="Arial" panose="020B0604020202020204" pitchFamily="34" charset="0"/>
              <a:buChar char="•"/>
            </a:pPr>
            <a:r>
              <a:rPr lang="en-US" b="0" i="0" dirty="0">
                <a:solidFill>
                  <a:srgbClr val="000000"/>
                </a:solidFill>
                <a:effectLst/>
              </a:rPr>
              <a:t>The compliance status for an individual policy</a:t>
            </a:r>
          </a:p>
          <a:p>
            <a:pPr marL="284163" indent="-284163" algn="l">
              <a:spcAft>
                <a:spcPts val="600"/>
              </a:spcAft>
              <a:buFont typeface="Arial" panose="020B0604020202020204" pitchFamily="34" charset="0"/>
              <a:buChar char="•"/>
            </a:pPr>
            <a:r>
              <a:rPr lang="en-US" b="0" i="0" dirty="0">
                <a:solidFill>
                  <a:srgbClr val="000000"/>
                </a:solidFill>
                <a:effectLst/>
              </a:rPr>
              <a:t>Drill down into individual devices to view specific settings and policies that affect the device</a:t>
            </a:r>
          </a:p>
        </p:txBody>
      </p:sp>
      <p:grpSp>
        <p:nvGrpSpPr>
          <p:cNvPr id="15" name="Group 14" descr="Icon of three rectangles with a check mark at each end">
            <a:extLst>
              <a:ext uri="{FF2B5EF4-FFF2-40B4-BE49-F238E27FC236}">
                <a16:creationId xmlns:a16="http://schemas.microsoft.com/office/drawing/2014/main" id="{80E5D1FC-9D35-C732-ADFE-10900C3D119A}"/>
              </a:ext>
            </a:extLst>
          </p:cNvPr>
          <p:cNvGrpSpPr/>
          <p:nvPr/>
        </p:nvGrpSpPr>
        <p:grpSpPr>
          <a:xfrm>
            <a:off x="574651" y="5528871"/>
            <a:ext cx="731520" cy="731520"/>
            <a:chOff x="5004411" y="1017831"/>
            <a:chExt cx="780288" cy="781812"/>
          </a:xfrm>
        </p:grpSpPr>
        <p:pic>
          <p:nvPicPr>
            <p:cNvPr id="16" name="Picture 15">
              <a:extLst>
                <a:ext uri="{FF2B5EF4-FFF2-40B4-BE49-F238E27FC236}">
                  <a16:creationId xmlns:a16="http://schemas.microsoft.com/office/drawing/2014/main" id="{8CEF5D47-DCBB-89BC-A7E2-046246AED362}"/>
                </a:ext>
              </a:extLst>
            </p:cNvPr>
            <p:cNvPicPr>
              <a:picLocks noChangeAspect="1"/>
            </p:cNvPicPr>
            <p:nvPr/>
          </p:nvPicPr>
          <p:blipFill>
            <a:blip r:embed="rId5"/>
            <a:stretch>
              <a:fillRect/>
            </a:stretch>
          </p:blipFill>
          <p:spPr>
            <a:xfrm>
              <a:off x="5004411" y="1017831"/>
              <a:ext cx="780288" cy="781812"/>
            </a:xfrm>
            <a:prstGeom prst="rect">
              <a:avLst/>
            </a:prstGeom>
          </p:spPr>
        </p:pic>
        <p:pic>
          <p:nvPicPr>
            <p:cNvPr id="17" name="Picture 16" descr="Icon of three rectangles with a check mark at each end">
              <a:extLst>
                <a:ext uri="{FF2B5EF4-FFF2-40B4-BE49-F238E27FC236}">
                  <a16:creationId xmlns:a16="http://schemas.microsoft.com/office/drawing/2014/main" id="{6BAA7DFD-D086-B7EE-3F8D-7AB69BAE3BAF}"/>
                </a:ext>
              </a:extLst>
            </p:cNvPr>
            <p:cNvPicPr>
              <a:picLocks noChangeAspect="1"/>
            </p:cNvPicPr>
            <p:nvPr/>
          </p:nvPicPr>
          <p:blipFill>
            <a:blip r:embed="rId6"/>
            <a:stretch>
              <a:fillRect/>
            </a:stretch>
          </p:blipFill>
          <p:spPr>
            <a:xfrm>
              <a:off x="5191355" y="1205537"/>
              <a:ext cx="406400" cy="406400"/>
            </a:xfrm>
            <a:prstGeom prst="rect">
              <a:avLst/>
            </a:prstGeom>
          </p:spPr>
        </p:pic>
      </p:grpSp>
    </p:spTree>
    <p:extLst>
      <p:ext uri="{BB962C8B-B14F-4D97-AF65-F5344CB8AC3E}">
        <p14:creationId xmlns:p14="http://schemas.microsoft.com/office/powerpoint/2010/main" val="12887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DAD294A-3A0D-49C6-B213-E5868BFB2A20}"/>
              </a:ext>
            </a:extLst>
          </p:cNvPr>
          <p:cNvSpPr>
            <a:spLocks noGrp="1"/>
          </p:cNvSpPr>
          <p:nvPr>
            <p:ph type="title"/>
          </p:nvPr>
        </p:nvSpPr>
        <p:spPr/>
        <p:txBody>
          <a:bodyPr/>
          <a:lstStyle/>
          <a:p>
            <a:r>
              <a:rPr lang="en-US" dirty="0"/>
              <a:t>Implement user and device groups to monitor device compliance</a:t>
            </a:r>
          </a:p>
        </p:txBody>
      </p:sp>
      <p:pic>
        <p:nvPicPr>
          <p:cNvPr id="34" name="Picture 33" descr="Icon of folder with interchanging circles">
            <a:extLst>
              <a:ext uri="{FF2B5EF4-FFF2-40B4-BE49-F238E27FC236}">
                <a16:creationId xmlns:a16="http://schemas.microsoft.com/office/drawing/2014/main" id="{07DD4E52-E91F-44D6-9279-6AE737E62907}"/>
              </a:ext>
            </a:extLst>
          </p:cNvPr>
          <p:cNvPicPr>
            <a:picLocks noChangeAspect="1"/>
          </p:cNvPicPr>
          <p:nvPr/>
        </p:nvPicPr>
        <p:blipFill>
          <a:blip r:embed="rId3"/>
          <a:stretch>
            <a:fillRect/>
          </a:stretch>
        </p:blipFill>
        <p:spPr>
          <a:xfrm>
            <a:off x="579438" y="1434741"/>
            <a:ext cx="778764" cy="778764"/>
          </a:xfrm>
          <a:prstGeom prst="rect">
            <a:avLst/>
          </a:prstGeom>
        </p:spPr>
      </p:pic>
      <p:sp>
        <p:nvSpPr>
          <p:cNvPr id="6" name="TextBox 5">
            <a:extLst>
              <a:ext uri="{FF2B5EF4-FFF2-40B4-BE49-F238E27FC236}">
                <a16:creationId xmlns:a16="http://schemas.microsoft.com/office/drawing/2014/main" id="{B8182314-DE58-4D55-BC00-A08CA27C4EEB}"/>
              </a:ext>
            </a:extLst>
          </p:cNvPr>
          <p:cNvSpPr txBox="1"/>
          <p:nvPr/>
        </p:nvSpPr>
        <p:spPr>
          <a:xfrm>
            <a:off x="1527175" y="1457601"/>
            <a:ext cx="10329863" cy="731520"/>
          </a:xfrm>
          <a:prstGeom prst="rect">
            <a:avLst/>
          </a:prstGeom>
          <a:noFill/>
        </p:spPr>
        <p:txBody>
          <a:bodyPr wrap="square" lIns="0" tIns="0" rIns="0" bIns="0" rtlCol="0" anchor="ctr">
            <a:noAutofit/>
          </a:bodyPr>
          <a:lstStyle/>
          <a:p>
            <a:r>
              <a:rPr lang="en-US" sz="2000" dirty="0"/>
              <a:t>After you enroll a device to Intune, a built-in device MDM agent automatically begins to sync the device details to Intune</a:t>
            </a:r>
            <a:endParaRPr lang="en-US" sz="800" dirty="0"/>
          </a:p>
        </p:txBody>
      </p:sp>
      <p:cxnSp>
        <p:nvCxnSpPr>
          <p:cNvPr id="8" name="Straight Connector 7">
            <a:extLst>
              <a:ext uri="{FF2B5EF4-FFF2-40B4-BE49-F238E27FC236}">
                <a16:creationId xmlns:a16="http://schemas.microsoft.com/office/drawing/2014/main" id="{6A3480D1-0632-40F3-A11F-97D209EE4867}"/>
              </a:ext>
              <a:ext uri="{C183D7F6-B498-43B3-948B-1728B52AA6E4}">
                <adec:decorative xmlns:adec="http://schemas.microsoft.com/office/drawing/2017/decorative" val="1"/>
              </a:ext>
            </a:extLst>
          </p:cNvPr>
          <p:cNvCxnSpPr>
            <a:cxnSpLocks/>
          </p:cNvCxnSpPr>
          <p:nvPr/>
        </p:nvCxnSpPr>
        <p:spPr>
          <a:xfrm>
            <a:off x="1527175" y="2334929"/>
            <a:ext cx="1032986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2" name="Picture 41" descr="Icon of an eye">
            <a:extLst>
              <a:ext uri="{FF2B5EF4-FFF2-40B4-BE49-F238E27FC236}">
                <a16:creationId xmlns:a16="http://schemas.microsoft.com/office/drawing/2014/main" id="{3919B101-F57A-4F1B-9BCC-F296D8AA00EC}"/>
              </a:ext>
            </a:extLst>
          </p:cNvPr>
          <p:cNvPicPr>
            <a:picLocks noChangeAspect="1"/>
          </p:cNvPicPr>
          <p:nvPr/>
        </p:nvPicPr>
        <p:blipFill>
          <a:blip r:embed="rId4"/>
          <a:stretch>
            <a:fillRect/>
          </a:stretch>
        </p:blipFill>
        <p:spPr>
          <a:xfrm>
            <a:off x="579438" y="2455773"/>
            <a:ext cx="778764" cy="778764"/>
          </a:xfrm>
          <a:prstGeom prst="rect">
            <a:avLst/>
          </a:prstGeom>
        </p:spPr>
      </p:pic>
      <p:sp>
        <p:nvSpPr>
          <p:cNvPr id="15" name="TextBox 14">
            <a:extLst>
              <a:ext uri="{FF2B5EF4-FFF2-40B4-BE49-F238E27FC236}">
                <a16:creationId xmlns:a16="http://schemas.microsoft.com/office/drawing/2014/main" id="{F4C4DDD0-18FA-4D80-B0F3-2BA2347517D5}"/>
              </a:ext>
            </a:extLst>
          </p:cNvPr>
          <p:cNvSpPr txBox="1"/>
          <p:nvPr/>
        </p:nvSpPr>
        <p:spPr>
          <a:xfrm>
            <a:off x="1527175" y="2480737"/>
            <a:ext cx="10329863" cy="731520"/>
          </a:xfrm>
          <a:prstGeom prst="rect">
            <a:avLst/>
          </a:prstGeom>
          <a:noFill/>
        </p:spPr>
        <p:txBody>
          <a:bodyPr wrap="square" lIns="0" tIns="0" rIns="0" bIns="0" rtlCol="0" anchor="ctr">
            <a:noAutofit/>
          </a:bodyPr>
          <a:lstStyle/>
          <a:p>
            <a:pPr>
              <a:spcBef>
                <a:spcPts val="600"/>
              </a:spcBef>
            </a:pPr>
            <a:r>
              <a:rPr lang="en-US" sz="2000" dirty="0"/>
              <a:t>You can view a device’s information in Microsoft Endpoint Manager or when generating reports</a:t>
            </a:r>
          </a:p>
        </p:txBody>
      </p:sp>
      <p:cxnSp>
        <p:nvCxnSpPr>
          <p:cNvPr id="16" name="Straight Connector 15">
            <a:extLst>
              <a:ext uri="{FF2B5EF4-FFF2-40B4-BE49-F238E27FC236}">
                <a16:creationId xmlns:a16="http://schemas.microsoft.com/office/drawing/2014/main" id="{06D21441-C0F0-46C8-9448-C27FF2D59D8D}"/>
              </a:ext>
              <a:ext uri="{C183D7F6-B498-43B3-948B-1728B52AA6E4}">
                <adec:decorative xmlns:adec="http://schemas.microsoft.com/office/drawing/2017/decorative" val="1"/>
              </a:ext>
            </a:extLst>
          </p:cNvPr>
          <p:cNvCxnSpPr>
            <a:cxnSpLocks/>
          </p:cNvCxnSpPr>
          <p:nvPr/>
        </p:nvCxnSpPr>
        <p:spPr>
          <a:xfrm>
            <a:off x="1527175" y="3358065"/>
            <a:ext cx="1032986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0" name="Picture 49" descr="Icon of two people with a plus sign">
            <a:extLst>
              <a:ext uri="{FF2B5EF4-FFF2-40B4-BE49-F238E27FC236}">
                <a16:creationId xmlns:a16="http://schemas.microsoft.com/office/drawing/2014/main" id="{05B1E949-A951-4B9F-A640-A9F7BA9F4C55}"/>
              </a:ext>
            </a:extLst>
          </p:cNvPr>
          <p:cNvPicPr>
            <a:picLocks noChangeAspect="1"/>
          </p:cNvPicPr>
          <p:nvPr/>
        </p:nvPicPr>
        <p:blipFill>
          <a:blip r:embed="rId5"/>
          <a:stretch>
            <a:fillRect/>
          </a:stretch>
        </p:blipFill>
        <p:spPr>
          <a:xfrm>
            <a:off x="579438" y="3476805"/>
            <a:ext cx="778764" cy="778764"/>
          </a:xfrm>
          <a:prstGeom prst="rect">
            <a:avLst/>
          </a:prstGeom>
        </p:spPr>
      </p:pic>
      <p:sp>
        <p:nvSpPr>
          <p:cNvPr id="17" name="TextBox 16">
            <a:extLst>
              <a:ext uri="{FF2B5EF4-FFF2-40B4-BE49-F238E27FC236}">
                <a16:creationId xmlns:a16="http://schemas.microsoft.com/office/drawing/2014/main" id="{04EBC3CE-F411-41FD-B2F4-22E62662FD00}"/>
              </a:ext>
            </a:extLst>
          </p:cNvPr>
          <p:cNvSpPr txBox="1"/>
          <p:nvPr/>
        </p:nvSpPr>
        <p:spPr>
          <a:xfrm>
            <a:off x="1527175" y="3503873"/>
            <a:ext cx="10329863" cy="731520"/>
          </a:xfrm>
          <a:prstGeom prst="rect">
            <a:avLst/>
          </a:prstGeom>
          <a:noFill/>
        </p:spPr>
        <p:txBody>
          <a:bodyPr wrap="square" lIns="0" tIns="0" rIns="0" bIns="0" rtlCol="0" anchor="ctr">
            <a:noAutofit/>
          </a:bodyPr>
          <a:lstStyle/>
          <a:p>
            <a:r>
              <a:rPr lang="en-US" sz="2000" dirty="0"/>
              <a:t>In Azure Active Directory (Azure AD), you can create user and device groups with static and dynamic membership</a:t>
            </a:r>
          </a:p>
        </p:txBody>
      </p:sp>
      <p:cxnSp>
        <p:nvCxnSpPr>
          <p:cNvPr id="20" name="Straight Connector 19">
            <a:extLst>
              <a:ext uri="{FF2B5EF4-FFF2-40B4-BE49-F238E27FC236}">
                <a16:creationId xmlns:a16="http://schemas.microsoft.com/office/drawing/2014/main" id="{8F5DB5C9-4118-48CA-BCEA-E627BE2604E9}"/>
              </a:ext>
              <a:ext uri="{C183D7F6-B498-43B3-948B-1728B52AA6E4}">
                <adec:decorative xmlns:adec="http://schemas.microsoft.com/office/drawing/2017/decorative" val="1"/>
              </a:ext>
            </a:extLst>
          </p:cNvPr>
          <p:cNvCxnSpPr>
            <a:cxnSpLocks/>
          </p:cNvCxnSpPr>
          <p:nvPr/>
        </p:nvCxnSpPr>
        <p:spPr>
          <a:xfrm>
            <a:off x="1527175" y="4381201"/>
            <a:ext cx="1032986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70" name="Picture 69" descr="Icon of a screen and a laptop with charts on it">
            <a:extLst>
              <a:ext uri="{FF2B5EF4-FFF2-40B4-BE49-F238E27FC236}">
                <a16:creationId xmlns:a16="http://schemas.microsoft.com/office/drawing/2014/main" id="{63998004-64DB-4EA5-BB69-767F91C12B49}"/>
              </a:ext>
            </a:extLst>
          </p:cNvPr>
          <p:cNvPicPr>
            <a:picLocks noChangeAspect="1"/>
          </p:cNvPicPr>
          <p:nvPr/>
        </p:nvPicPr>
        <p:blipFill>
          <a:blip r:embed="rId6"/>
          <a:stretch>
            <a:fillRect/>
          </a:stretch>
        </p:blipFill>
        <p:spPr>
          <a:xfrm>
            <a:off x="579438" y="4497837"/>
            <a:ext cx="778764" cy="778764"/>
          </a:xfrm>
          <a:prstGeom prst="rect">
            <a:avLst/>
          </a:prstGeom>
        </p:spPr>
      </p:pic>
      <p:sp>
        <p:nvSpPr>
          <p:cNvPr id="18" name="TextBox 17">
            <a:extLst>
              <a:ext uri="{FF2B5EF4-FFF2-40B4-BE49-F238E27FC236}">
                <a16:creationId xmlns:a16="http://schemas.microsoft.com/office/drawing/2014/main" id="{061E9453-04C6-4F2C-AEB6-0CC12C76F53A}"/>
              </a:ext>
            </a:extLst>
          </p:cNvPr>
          <p:cNvSpPr txBox="1"/>
          <p:nvPr/>
        </p:nvSpPr>
        <p:spPr>
          <a:xfrm>
            <a:off x="1527175" y="4527009"/>
            <a:ext cx="10329863" cy="731520"/>
          </a:xfrm>
          <a:prstGeom prst="rect">
            <a:avLst/>
          </a:prstGeom>
          <a:noFill/>
        </p:spPr>
        <p:txBody>
          <a:bodyPr wrap="square" lIns="0" tIns="0" rIns="0" bIns="0" rtlCol="0" anchor="ctr">
            <a:noAutofit/>
          </a:bodyPr>
          <a:lstStyle/>
          <a:p>
            <a:r>
              <a:rPr lang="en-US" sz="2000" dirty="0"/>
              <a:t>These Azure AD user groups and device groups are used by Intune</a:t>
            </a:r>
          </a:p>
        </p:txBody>
      </p:sp>
      <p:cxnSp>
        <p:nvCxnSpPr>
          <p:cNvPr id="21" name="Straight Connector 20">
            <a:extLst>
              <a:ext uri="{FF2B5EF4-FFF2-40B4-BE49-F238E27FC236}">
                <a16:creationId xmlns:a16="http://schemas.microsoft.com/office/drawing/2014/main" id="{616906E5-4256-4EDE-8A1D-D0AFFBD5A335}"/>
              </a:ext>
              <a:ext uri="{C183D7F6-B498-43B3-948B-1728B52AA6E4}">
                <adec:decorative xmlns:adec="http://schemas.microsoft.com/office/drawing/2017/decorative" val="1"/>
              </a:ext>
            </a:extLst>
          </p:cNvPr>
          <p:cNvCxnSpPr>
            <a:cxnSpLocks/>
          </p:cNvCxnSpPr>
          <p:nvPr/>
        </p:nvCxnSpPr>
        <p:spPr>
          <a:xfrm>
            <a:off x="1527175" y="5404337"/>
            <a:ext cx="1032986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9" name="Picture 58" descr="Icon of three people">
            <a:extLst>
              <a:ext uri="{FF2B5EF4-FFF2-40B4-BE49-F238E27FC236}">
                <a16:creationId xmlns:a16="http://schemas.microsoft.com/office/drawing/2014/main" id="{3B8799C7-7B19-4EA5-B0DB-712A7BEDCED9}"/>
              </a:ext>
            </a:extLst>
          </p:cNvPr>
          <p:cNvPicPr>
            <a:picLocks noChangeAspect="1"/>
          </p:cNvPicPr>
          <p:nvPr/>
        </p:nvPicPr>
        <p:blipFill>
          <a:blip r:embed="rId7"/>
          <a:stretch>
            <a:fillRect/>
          </a:stretch>
        </p:blipFill>
        <p:spPr>
          <a:xfrm>
            <a:off x="579438" y="5518868"/>
            <a:ext cx="778764" cy="778764"/>
          </a:xfrm>
          <a:prstGeom prst="rect">
            <a:avLst/>
          </a:prstGeom>
        </p:spPr>
      </p:pic>
      <p:sp>
        <p:nvSpPr>
          <p:cNvPr id="19" name="TextBox 18">
            <a:extLst>
              <a:ext uri="{FF2B5EF4-FFF2-40B4-BE49-F238E27FC236}">
                <a16:creationId xmlns:a16="http://schemas.microsoft.com/office/drawing/2014/main" id="{8439D2D8-9B1A-411A-9F31-248AD16CAE9C}"/>
              </a:ext>
            </a:extLst>
          </p:cNvPr>
          <p:cNvSpPr txBox="1"/>
          <p:nvPr/>
        </p:nvSpPr>
        <p:spPr>
          <a:xfrm>
            <a:off x="1527175" y="5550142"/>
            <a:ext cx="10329863" cy="731520"/>
          </a:xfrm>
          <a:prstGeom prst="rect">
            <a:avLst/>
          </a:prstGeom>
          <a:noFill/>
        </p:spPr>
        <p:txBody>
          <a:bodyPr wrap="square" lIns="0" tIns="0" rIns="0" bIns="0" rtlCol="0" anchor="ctr">
            <a:noAutofit/>
          </a:bodyPr>
          <a:lstStyle/>
          <a:p>
            <a:r>
              <a:rPr lang="en-US" sz="2000" dirty="0"/>
              <a:t>A group membership rule is used to automatically populate a group with users or devices</a:t>
            </a:r>
          </a:p>
        </p:txBody>
      </p:sp>
    </p:spTree>
    <p:extLst>
      <p:ext uri="{BB962C8B-B14F-4D97-AF65-F5344CB8AC3E}">
        <p14:creationId xmlns:p14="http://schemas.microsoft.com/office/powerpoint/2010/main" val="3750021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59148E3-0580-45E0-B1B7-141A63647369}"/>
              </a:ext>
            </a:extLst>
          </p:cNvPr>
          <p:cNvSpPr>
            <a:spLocks noGrp="1"/>
          </p:cNvSpPr>
          <p:nvPr>
            <p:ph type="title"/>
          </p:nvPr>
        </p:nvSpPr>
        <p:spPr/>
        <p:txBody>
          <a:bodyPr/>
          <a:lstStyle/>
          <a:p>
            <a:r>
              <a:rPr lang="en-US" dirty="0"/>
              <a:t>Explore Conditional Access policies</a:t>
            </a:r>
          </a:p>
        </p:txBody>
      </p:sp>
      <p:pic>
        <p:nvPicPr>
          <p:cNvPr id="27" name="Picture 26" descr="Icon of bulb">
            <a:extLst>
              <a:ext uri="{FF2B5EF4-FFF2-40B4-BE49-F238E27FC236}">
                <a16:creationId xmlns:a16="http://schemas.microsoft.com/office/drawing/2014/main" id="{C76E36D4-3B27-487C-BDB3-F0BF87DE6199}"/>
              </a:ext>
            </a:extLst>
          </p:cNvPr>
          <p:cNvPicPr>
            <a:picLocks noChangeAspect="1"/>
          </p:cNvPicPr>
          <p:nvPr/>
        </p:nvPicPr>
        <p:blipFill>
          <a:blip r:embed="rId3"/>
          <a:stretch>
            <a:fillRect/>
          </a:stretch>
        </p:blipFill>
        <p:spPr>
          <a:xfrm>
            <a:off x="579438" y="1277815"/>
            <a:ext cx="731520" cy="731520"/>
          </a:xfrm>
          <a:prstGeom prst="rect">
            <a:avLst/>
          </a:prstGeom>
        </p:spPr>
      </p:pic>
      <p:sp>
        <p:nvSpPr>
          <p:cNvPr id="6" name="TextBox 5">
            <a:extLst>
              <a:ext uri="{FF2B5EF4-FFF2-40B4-BE49-F238E27FC236}">
                <a16:creationId xmlns:a16="http://schemas.microsoft.com/office/drawing/2014/main" id="{B6FC7AED-1FCE-4942-9903-CC216FD4348F}"/>
              </a:ext>
            </a:extLst>
          </p:cNvPr>
          <p:cNvSpPr txBox="1"/>
          <p:nvPr/>
        </p:nvSpPr>
        <p:spPr>
          <a:xfrm>
            <a:off x="1615758" y="1264561"/>
            <a:ext cx="10241280" cy="731520"/>
          </a:xfrm>
          <a:prstGeom prst="rect">
            <a:avLst/>
          </a:prstGeom>
          <a:noFill/>
        </p:spPr>
        <p:txBody>
          <a:bodyPr wrap="square" lIns="0" tIns="0" rIns="0" bIns="0" rtlCol="0" anchor="ctr">
            <a:noAutofit/>
          </a:bodyPr>
          <a:lstStyle/>
          <a:p>
            <a:r>
              <a:rPr lang="en-US" sz="2000" dirty="0"/>
              <a:t>Conditional Access is an Azure AD premium feature that provides a policy based mechanism to address these challenges.</a:t>
            </a:r>
          </a:p>
        </p:txBody>
      </p:sp>
      <p:cxnSp>
        <p:nvCxnSpPr>
          <p:cNvPr id="20" name="Straight Connector 19">
            <a:extLst>
              <a:ext uri="{FF2B5EF4-FFF2-40B4-BE49-F238E27FC236}">
                <a16:creationId xmlns:a16="http://schemas.microsoft.com/office/drawing/2014/main" id="{F7CCD563-F9A1-417B-A440-FAE4C07DBF03}"/>
              </a:ext>
              <a:ext uri="{C183D7F6-B498-43B3-948B-1728B52AA6E4}">
                <adec:decorative xmlns:adec="http://schemas.microsoft.com/office/drawing/2017/decorative" val="1"/>
              </a:ext>
            </a:extLst>
          </p:cNvPr>
          <p:cNvCxnSpPr>
            <a:cxnSpLocks/>
          </p:cNvCxnSpPr>
          <p:nvPr/>
        </p:nvCxnSpPr>
        <p:spPr>
          <a:xfrm>
            <a:off x="1612900" y="2069993"/>
            <a:ext cx="1024413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3" name="Picture 12" descr="Icon of a shield with exclamation mark in the middle">
            <a:extLst>
              <a:ext uri="{FF2B5EF4-FFF2-40B4-BE49-F238E27FC236}">
                <a16:creationId xmlns:a16="http://schemas.microsoft.com/office/drawing/2014/main" id="{5184A75B-61A1-44C9-8A6F-EBBB3A169536}"/>
              </a:ext>
            </a:extLst>
          </p:cNvPr>
          <p:cNvPicPr>
            <a:picLocks noChangeAspect="1"/>
          </p:cNvPicPr>
          <p:nvPr/>
        </p:nvPicPr>
        <p:blipFill>
          <a:blip r:embed="rId4"/>
          <a:stretch>
            <a:fillRect/>
          </a:stretch>
        </p:blipFill>
        <p:spPr>
          <a:xfrm>
            <a:off x="579438" y="2207740"/>
            <a:ext cx="731520" cy="731520"/>
          </a:xfrm>
          <a:prstGeom prst="rect">
            <a:avLst/>
          </a:prstGeom>
        </p:spPr>
      </p:pic>
      <p:sp>
        <p:nvSpPr>
          <p:cNvPr id="14" name="TextBox 13">
            <a:extLst>
              <a:ext uri="{FF2B5EF4-FFF2-40B4-BE49-F238E27FC236}">
                <a16:creationId xmlns:a16="http://schemas.microsoft.com/office/drawing/2014/main" id="{0257E20E-B9AA-4CF6-AD3A-339C97C83349}"/>
              </a:ext>
            </a:extLst>
          </p:cNvPr>
          <p:cNvSpPr txBox="1"/>
          <p:nvPr/>
        </p:nvSpPr>
        <p:spPr>
          <a:xfrm>
            <a:off x="1615758" y="2141803"/>
            <a:ext cx="10241280" cy="731520"/>
          </a:xfrm>
          <a:prstGeom prst="rect">
            <a:avLst/>
          </a:prstGeom>
          <a:noFill/>
        </p:spPr>
        <p:txBody>
          <a:bodyPr wrap="square" lIns="0" tIns="0" rIns="0" bIns="0" rtlCol="0" anchor="ctr">
            <a:noAutofit/>
          </a:bodyPr>
          <a:lstStyle/>
          <a:p>
            <a:r>
              <a:rPr lang="en-US" sz="2000" dirty="0"/>
              <a:t>Conditional Access policies enable organizations to make decisions to enforce their security policies.</a:t>
            </a:r>
          </a:p>
        </p:txBody>
      </p:sp>
      <p:cxnSp>
        <p:nvCxnSpPr>
          <p:cNvPr id="31" name="Straight Connector 30">
            <a:extLst>
              <a:ext uri="{FF2B5EF4-FFF2-40B4-BE49-F238E27FC236}">
                <a16:creationId xmlns:a16="http://schemas.microsoft.com/office/drawing/2014/main" id="{41F4F4AD-F949-4F08-BA68-5BD434A2444B}"/>
              </a:ext>
              <a:ext uri="{C183D7F6-B498-43B3-948B-1728B52AA6E4}">
                <adec:decorative xmlns:adec="http://schemas.microsoft.com/office/drawing/2017/decorative" val="1"/>
              </a:ext>
            </a:extLst>
          </p:cNvPr>
          <p:cNvCxnSpPr>
            <a:cxnSpLocks/>
          </p:cNvCxnSpPr>
          <p:nvPr/>
        </p:nvCxnSpPr>
        <p:spPr>
          <a:xfrm>
            <a:off x="1612900" y="2953309"/>
            <a:ext cx="1024413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2" name="Picture 31" descr="Icon of gear">
            <a:extLst>
              <a:ext uri="{FF2B5EF4-FFF2-40B4-BE49-F238E27FC236}">
                <a16:creationId xmlns:a16="http://schemas.microsoft.com/office/drawing/2014/main" id="{6896FDCD-0732-4C94-8F41-BC3C3217FD31}"/>
              </a:ext>
            </a:extLst>
          </p:cNvPr>
          <p:cNvPicPr>
            <a:picLocks noChangeAspect="1"/>
          </p:cNvPicPr>
          <p:nvPr/>
        </p:nvPicPr>
        <p:blipFill>
          <a:blip r:embed="rId5"/>
          <a:stretch>
            <a:fillRect/>
          </a:stretch>
        </p:blipFill>
        <p:spPr>
          <a:xfrm>
            <a:off x="579438" y="3150365"/>
            <a:ext cx="731520" cy="731520"/>
          </a:xfrm>
          <a:prstGeom prst="rect">
            <a:avLst/>
          </a:prstGeom>
        </p:spPr>
      </p:pic>
      <p:sp>
        <p:nvSpPr>
          <p:cNvPr id="33" name="TextBox 32">
            <a:extLst>
              <a:ext uri="{FF2B5EF4-FFF2-40B4-BE49-F238E27FC236}">
                <a16:creationId xmlns:a16="http://schemas.microsoft.com/office/drawing/2014/main" id="{97CCA53F-AF9B-472C-A193-01445630E8DD}"/>
              </a:ext>
            </a:extLst>
          </p:cNvPr>
          <p:cNvSpPr txBox="1"/>
          <p:nvPr/>
        </p:nvSpPr>
        <p:spPr>
          <a:xfrm>
            <a:off x="1615758" y="3019047"/>
            <a:ext cx="10241280" cy="731520"/>
          </a:xfrm>
          <a:prstGeom prst="rect">
            <a:avLst/>
          </a:prstGeom>
          <a:noFill/>
        </p:spPr>
        <p:txBody>
          <a:bodyPr wrap="square" lIns="0" tIns="0" rIns="0" bIns="0" rtlCol="0" anchor="ctr">
            <a:noAutofit/>
          </a:bodyPr>
          <a:lstStyle/>
          <a:p>
            <a:r>
              <a:rPr lang="en-US" sz="2000" dirty="0"/>
              <a:t>Organizations can use Conditional Access policies to apply the right access controls when needed to remain secure.</a:t>
            </a:r>
          </a:p>
        </p:txBody>
      </p:sp>
      <p:grpSp>
        <p:nvGrpSpPr>
          <p:cNvPr id="3" name="Group 2">
            <a:extLst>
              <a:ext uri="{FF2B5EF4-FFF2-40B4-BE49-F238E27FC236}">
                <a16:creationId xmlns:a16="http://schemas.microsoft.com/office/drawing/2014/main" id="{95012401-7E12-4A6D-7CE3-3D557F9795A5}"/>
              </a:ext>
            </a:extLst>
          </p:cNvPr>
          <p:cNvGrpSpPr/>
          <p:nvPr/>
        </p:nvGrpSpPr>
        <p:grpSpPr>
          <a:xfrm>
            <a:off x="1612900" y="3864610"/>
            <a:ext cx="10377170" cy="2936875"/>
            <a:chOff x="1612900" y="4077970"/>
            <a:chExt cx="10377170" cy="2936875"/>
          </a:xfrm>
        </p:grpSpPr>
        <p:sp>
          <p:nvSpPr>
            <p:cNvPr id="2" name="Rectangle 1">
              <a:extLst>
                <a:ext uri="{FF2B5EF4-FFF2-40B4-BE49-F238E27FC236}">
                  <a16:creationId xmlns:a16="http://schemas.microsoft.com/office/drawing/2014/main" id="{1247EBCB-F95C-088F-2980-62B32CF9258F}"/>
                </a:ext>
                <a:ext uri="{C183D7F6-B498-43B3-948B-1728B52AA6E4}">
                  <adec:decorative xmlns:adec="http://schemas.microsoft.com/office/drawing/2017/decorative" val="1"/>
                </a:ext>
              </a:extLst>
            </p:cNvPr>
            <p:cNvSpPr/>
            <p:nvPr/>
          </p:nvSpPr>
          <p:spPr bwMode="auto">
            <a:xfrm>
              <a:off x="1612900" y="4077970"/>
              <a:ext cx="10377170" cy="2936875"/>
            </a:xfrm>
            <a:prstGeom prst="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Diagram showing a conceptual Conditional Access process flow.">
              <a:extLst>
                <a:ext uri="{FF2B5EF4-FFF2-40B4-BE49-F238E27FC236}">
                  <a16:creationId xmlns:a16="http://schemas.microsoft.com/office/drawing/2014/main" id="{B6D58770-087A-2C39-5444-3F25740E36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0083" y="4111046"/>
              <a:ext cx="7022148" cy="285175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1949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316F75A-75BC-444B-85E8-C7229630F431}"/>
              </a:ext>
            </a:extLst>
          </p:cNvPr>
          <p:cNvSpPr>
            <a:spLocks noGrp="1"/>
          </p:cNvSpPr>
          <p:nvPr>
            <p:ph type="title"/>
          </p:nvPr>
        </p:nvSpPr>
        <p:spPr/>
        <p:txBody>
          <a:bodyPr/>
          <a:lstStyle/>
          <a:p>
            <a:r>
              <a:rPr lang="en-US" dirty="0"/>
              <a:t>Build Conditional Access policies</a:t>
            </a:r>
          </a:p>
        </p:txBody>
      </p:sp>
      <p:pic>
        <p:nvPicPr>
          <p:cNvPr id="4" name="Picture 3" descr="Icon of two squares and two lines extended besides each square">
            <a:extLst>
              <a:ext uri="{FF2B5EF4-FFF2-40B4-BE49-F238E27FC236}">
                <a16:creationId xmlns:a16="http://schemas.microsoft.com/office/drawing/2014/main" id="{515F0878-469D-48F4-996C-1C12703257B9}"/>
              </a:ext>
            </a:extLst>
          </p:cNvPr>
          <p:cNvPicPr>
            <a:picLocks noChangeAspect="1"/>
          </p:cNvPicPr>
          <p:nvPr/>
        </p:nvPicPr>
        <p:blipFill>
          <a:blip r:embed="rId3"/>
          <a:stretch>
            <a:fillRect/>
          </a:stretch>
        </p:blipFill>
        <p:spPr>
          <a:xfrm>
            <a:off x="579438" y="1216488"/>
            <a:ext cx="731520" cy="731520"/>
          </a:xfrm>
          <a:prstGeom prst="rect">
            <a:avLst/>
          </a:prstGeom>
        </p:spPr>
      </p:pic>
      <p:sp>
        <p:nvSpPr>
          <p:cNvPr id="3" name="TextBox 2">
            <a:extLst>
              <a:ext uri="{FF2B5EF4-FFF2-40B4-BE49-F238E27FC236}">
                <a16:creationId xmlns:a16="http://schemas.microsoft.com/office/drawing/2014/main" id="{7721F74D-8445-45C4-9C00-46BFF2081477}"/>
              </a:ext>
            </a:extLst>
          </p:cNvPr>
          <p:cNvSpPr txBox="1"/>
          <p:nvPr/>
        </p:nvSpPr>
        <p:spPr>
          <a:xfrm>
            <a:off x="1628140" y="3397657"/>
            <a:ext cx="10218737" cy="3358741"/>
          </a:xfrm>
          <a:prstGeom prst="rect">
            <a:avLst/>
          </a:prstGeom>
          <a:noFill/>
        </p:spPr>
        <p:txBody>
          <a:bodyPr wrap="square" lIns="0" tIns="0" rIns="0" bIns="0" rtlCol="0" anchor="ctr">
            <a:noAutofit/>
          </a:bodyPr>
          <a:lstStyle/>
          <a:p>
            <a:pPr>
              <a:spcAft>
                <a:spcPts val="600"/>
              </a:spcAft>
            </a:pPr>
            <a:r>
              <a:rPr lang="en-US" dirty="0">
                <a:latin typeface="+mj-lt"/>
              </a:rPr>
              <a:t>All policies are enforced in two phases:</a:t>
            </a:r>
          </a:p>
          <a:p>
            <a:pPr marL="285750" indent="-285750">
              <a:spcAft>
                <a:spcPts val="600"/>
              </a:spcAft>
              <a:buFont typeface="Arial" panose="020B0604020202020204" pitchFamily="34" charset="0"/>
              <a:buChar char="•"/>
            </a:pPr>
            <a:r>
              <a:rPr lang="en-US" sz="1600" dirty="0">
                <a:solidFill>
                  <a:schemeClr val="accent1"/>
                </a:solidFill>
                <a:latin typeface="+mj-lt"/>
              </a:rPr>
              <a:t>Phase 1: Collect session details </a:t>
            </a:r>
          </a:p>
          <a:p>
            <a:pPr marL="752121" lvl="1" indent="-285750">
              <a:spcAft>
                <a:spcPts val="600"/>
              </a:spcAft>
              <a:buFont typeface="Arial" panose="020B0604020202020204" pitchFamily="34" charset="0"/>
              <a:buChar char="•"/>
            </a:pPr>
            <a:r>
              <a:rPr lang="en-US" sz="1600" dirty="0"/>
              <a:t>Gather information such as </a:t>
            </a:r>
            <a:r>
              <a:rPr lang="en-US" sz="1600" b="0" i="0" dirty="0">
                <a:solidFill>
                  <a:srgbClr val="000000"/>
                </a:solidFill>
                <a:effectLst/>
              </a:rPr>
              <a:t>network location and device identity that will be necessary for policy evaluation</a:t>
            </a:r>
            <a:endParaRPr lang="en-US" sz="1600" dirty="0"/>
          </a:p>
          <a:p>
            <a:pPr marL="285750" indent="-285750">
              <a:spcAft>
                <a:spcPts val="600"/>
              </a:spcAft>
              <a:buFont typeface="Arial" panose="020B0604020202020204" pitchFamily="34" charset="0"/>
              <a:buChar char="•"/>
            </a:pPr>
            <a:r>
              <a:rPr lang="en-US" sz="1600" dirty="0">
                <a:solidFill>
                  <a:schemeClr val="accent1"/>
                </a:solidFill>
                <a:latin typeface="+mj-lt"/>
              </a:rPr>
              <a:t>Phase 2: Enforcement</a:t>
            </a:r>
          </a:p>
          <a:p>
            <a:pPr marL="752121" lvl="1" indent="-285750">
              <a:spcAft>
                <a:spcPts val="600"/>
              </a:spcAft>
              <a:buFont typeface="Arial" panose="020B0604020202020204" pitchFamily="34" charset="0"/>
              <a:buChar char="•"/>
            </a:pPr>
            <a:r>
              <a:rPr lang="en-US" sz="1600" b="0" i="0" dirty="0">
                <a:solidFill>
                  <a:srgbClr val="000000"/>
                </a:solidFill>
                <a:effectLst/>
              </a:rPr>
              <a:t>Use the session details gathered in phase 1 to identify any requirements that haven't been met</a:t>
            </a:r>
          </a:p>
          <a:p>
            <a:pPr marL="752121" lvl="1" indent="-285750">
              <a:spcAft>
                <a:spcPts val="600"/>
              </a:spcAft>
              <a:buFont typeface="Arial" panose="020B0604020202020204" pitchFamily="34" charset="0"/>
              <a:buChar char="•"/>
            </a:pPr>
            <a:r>
              <a:rPr lang="en-US" sz="1600" b="0" i="0" dirty="0">
                <a:solidFill>
                  <a:srgbClr val="000000"/>
                </a:solidFill>
                <a:effectLst/>
              </a:rPr>
              <a:t>If there's a policy that's configured to block access with the block grant control, enforcement will stop here and the user will be blocked</a:t>
            </a:r>
          </a:p>
          <a:p>
            <a:pPr marL="752121" lvl="1" indent="-285750">
              <a:spcAft>
                <a:spcPts val="600"/>
              </a:spcAft>
              <a:buFont typeface="Arial" panose="020B0604020202020204" pitchFamily="34" charset="0"/>
              <a:buChar char="•"/>
            </a:pPr>
            <a:r>
              <a:rPr lang="en-US" sz="1600" b="0" i="0" dirty="0">
                <a:solidFill>
                  <a:srgbClr val="000000"/>
                </a:solidFill>
                <a:effectLst/>
              </a:rPr>
              <a:t>The user will be prompted to complete more grant control requirements that weren't satisfied during phase 1</a:t>
            </a:r>
          </a:p>
          <a:p>
            <a:pPr marL="752121" lvl="1" indent="-285750">
              <a:spcAft>
                <a:spcPts val="600"/>
              </a:spcAft>
              <a:buFont typeface="Arial" panose="020B0604020202020204" pitchFamily="34" charset="0"/>
              <a:buChar char="•"/>
            </a:pPr>
            <a:r>
              <a:rPr lang="en-US" sz="1600" b="0" i="0" dirty="0">
                <a:solidFill>
                  <a:srgbClr val="000000"/>
                </a:solidFill>
                <a:effectLst/>
              </a:rPr>
              <a:t>Once all grant controls have been satisfied, session controls are applied (App Enforced, Microsoft Defender for Cloud Apps, and token Lifetime)</a:t>
            </a:r>
            <a:endParaRPr lang="en-US" sz="1600" dirty="0"/>
          </a:p>
        </p:txBody>
      </p:sp>
      <p:pic>
        <p:nvPicPr>
          <p:cNvPr id="12" name="Picture 11" descr="Icon of a document">
            <a:extLst>
              <a:ext uri="{FF2B5EF4-FFF2-40B4-BE49-F238E27FC236}">
                <a16:creationId xmlns:a16="http://schemas.microsoft.com/office/drawing/2014/main" id="{5A8FF607-F10D-4A84-811C-5BBA80CEA2FE}"/>
              </a:ext>
            </a:extLst>
          </p:cNvPr>
          <p:cNvPicPr>
            <a:picLocks noChangeAspect="1"/>
          </p:cNvPicPr>
          <p:nvPr/>
        </p:nvPicPr>
        <p:blipFill>
          <a:blip r:embed="rId4"/>
          <a:stretch>
            <a:fillRect/>
          </a:stretch>
        </p:blipFill>
        <p:spPr>
          <a:xfrm>
            <a:off x="579438" y="3975268"/>
            <a:ext cx="731520" cy="731520"/>
          </a:xfrm>
          <a:prstGeom prst="rect">
            <a:avLst/>
          </a:prstGeom>
        </p:spPr>
      </p:pic>
      <p:cxnSp>
        <p:nvCxnSpPr>
          <p:cNvPr id="6" name="Straight Connector 5">
            <a:extLst>
              <a:ext uri="{FF2B5EF4-FFF2-40B4-BE49-F238E27FC236}">
                <a16:creationId xmlns:a16="http://schemas.microsoft.com/office/drawing/2014/main" id="{EEFD6792-4BCD-19BB-000A-1973B9E5BCD3}"/>
              </a:ext>
              <a:ext uri="{C183D7F6-B498-43B3-948B-1728B52AA6E4}">
                <adec:decorative xmlns:adec="http://schemas.microsoft.com/office/drawing/2017/decorative" val="1"/>
              </a:ext>
            </a:extLst>
          </p:cNvPr>
          <p:cNvCxnSpPr>
            <a:cxnSpLocks/>
          </p:cNvCxnSpPr>
          <p:nvPr/>
        </p:nvCxnSpPr>
        <p:spPr>
          <a:xfrm>
            <a:off x="1628140" y="1916084"/>
            <a:ext cx="1021873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C829EA2-BBFD-2B0A-BB23-523CCEEE7F05}"/>
              </a:ext>
            </a:extLst>
          </p:cNvPr>
          <p:cNvSpPr txBox="1"/>
          <p:nvPr/>
        </p:nvSpPr>
        <p:spPr>
          <a:xfrm>
            <a:off x="1638300" y="1103575"/>
            <a:ext cx="10218737" cy="815044"/>
          </a:xfrm>
          <a:prstGeom prst="rect">
            <a:avLst/>
          </a:prstGeom>
          <a:noFill/>
        </p:spPr>
        <p:txBody>
          <a:bodyPr wrap="square" lIns="0" tIns="0" rIns="0" bIns="0" rtlCol="0" anchor="ctr">
            <a:noAutofit/>
          </a:bodyPr>
          <a:lstStyle/>
          <a:p>
            <a:pPr>
              <a:spcAft>
                <a:spcPts val="600"/>
              </a:spcAft>
            </a:pPr>
            <a:endParaRPr lang="en-US" dirty="0"/>
          </a:p>
        </p:txBody>
      </p:sp>
      <p:sp>
        <p:nvSpPr>
          <p:cNvPr id="14" name="TextBox 13">
            <a:extLst>
              <a:ext uri="{FF2B5EF4-FFF2-40B4-BE49-F238E27FC236}">
                <a16:creationId xmlns:a16="http://schemas.microsoft.com/office/drawing/2014/main" id="{F5631ABF-2675-BEA6-7E95-7711E06533BD}"/>
              </a:ext>
            </a:extLst>
          </p:cNvPr>
          <p:cNvSpPr txBox="1"/>
          <p:nvPr/>
        </p:nvSpPr>
        <p:spPr>
          <a:xfrm>
            <a:off x="1638300" y="1268440"/>
            <a:ext cx="10218737" cy="476368"/>
          </a:xfrm>
          <a:prstGeom prst="rect">
            <a:avLst/>
          </a:prstGeom>
          <a:noFill/>
        </p:spPr>
        <p:txBody>
          <a:bodyPr wrap="square" lIns="0" tIns="0" rIns="0" bIns="0" rtlCol="0" anchor="ctr">
            <a:noAutofit/>
          </a:bodyPr>
          <a:lstStyle/>
          <a:p>
            <a:pPr>
              <a:spcAft>
                <a:spcPts val="600"/>
              </a:spcAft>
            </a:pPr>
            <a:r>
              <a:rPr lang="en-US" b="0" i="0" dirty="0">
                <a:solidFill>
                  <a:srgbClr val="000000"/>
                </a:solidFill>
                <a:effectLst/>
                <a:latin typeface="+mj-lt"/>
              </a:rPr>
              <a:t>A Conditional Access policy is an if-then statement of assignments and access controls</a:t>
            </a:r>
          </a:p>
          <a:p>
            <a:pPr>
              <a:spcAft>
                <a:spcPts val="600"/>
              </a:spcAft>
            </a:pPr>
            <a:r>
              <a:rPr lang="en-US" sz="1600" b="0" i="0" dirty="0">
                <a:solidFill>
                  <a:srgbClr val="000000"/>
                </a:solidFill>
                <a:effectLst/>
              </a:rPr>
              <a:t>A Conditional Access policy brings signals together to make decisions and enforce organizational policies</a:t>
            </a:r>
            <a:endParaRPr lang="en-US" sz="1600" dirty="0"/>
          </a:p>
        </p:txBody>
      </p:sp>
      <p:cxnSp>
        <p:nvCxnSpPr>
          <p:cNvPr id="16" name="Straight Connector 15">
            <a:extLst>
              <a:ext uri="{FF2B5EF4-FFF2-40B4-BE49-F238E27FC236}">
                <a16:creationId xmlns:a16="http://schemas.microsoft.com/office/drawing/2014/main" id="{34E5A6C4-DDF3-EE1C-177B-BEF5E9548610}"/>
              </a:ext>
              <a:ext uri="{C183D7F6-B498-43B3-948B-1728B52AA6E4}">
                <adec:decorative xmlns:adec="http://schemas.microsoft.com/office/drawing/2017/decorative" val="1"/>
              </a:ext>
            </a:extLst>
          </p:cNvPr>
          <p:cNvCxnSpPr>
            <a:cxnSpLocks/>
          </p:cNvCxnSpPr>
          <p:nvPr/>
        </p:nvCxnSpPr>
        <p:spPr>
          <a:xfrm>
            <a:off x="1617980" y="3186084"/>
            <a:ext cx="1021873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CEEE3C6-DC45-3106-6CA1-15D6A64D87B1}"/>
              </a:ext>
            </a:extLst>
          </p:cNvPr>
          <p:cNvSpPr txBox="1"/>
          <p:nvPr/>
        </p:nvSpPr>
        <p:spPr>
          <a:xfrm>
            <a:off x="1638300" y="2060919"/>
            <a:ext cx="10218737" cy="976911"/>
          </a:xfrm>
          <a:prstGeom prst="rect">
            <a:avLst/>
          </a:prstGeom>
          <a:noFill/>
        </p:spPr>
        <p:txBody>
          <a:bodyPr wrap="square" lIns="0" tIns="0" rIns="0" bIns="0" rtlCol="0" anchor="ctr">
            <a:noAutofit/>
          </a:bodyPr>
          <a:lstStyle/>
          <a:p>
            <a:pPr>
              <a:spcAft>
                <a:spcPts val="600"/>
              </a:spcAft>
            </a:pPr>
            <a:r>
              <a:rPr lang="en-US" dirty="0">
                <a:solidFill>
                  <a:srgbClr val="000000"/>
                </a:solidFill>
                <a:latin typeface="+mj-lt"/>
              </a:rPr>
              <a:t>Conditional Access p</a:t>
            </a:r>
            <a:r>
              <a:rPr lang="en-US" b="0" i="0" dirty="0">
                <a:solidFill>
                  <a:srgbClr val="000000"/>
                </a:solidFill>
                <a:effectLst/>
                <a:latin typeface="+mj-lt"/>
              </a:rPr>
              <a:t>olicies include:</a:t>
            </a:r>
          </a:p>
          <a:p>
            <a:pPr marL="285750" indent="-285750">
              <a:spcAft>
                <a:spcPts val="600"/>
              </a:spcAft>
              <a:buFont typeface="Arial" panose="020B0604020202020204" pitchFamily="34" charset="0"/>
              <a:buChar char="•"/>
            </a:pPr>
            <a:r>
              <a:rPr lang="en-US" sz="1600" dirty="0">
                <a:solidFill>
                  <a:schemeClr val="accent1"/>
                </a:solidFill>
              </a:rPr>
              <a:t>Assignments.</a:t>
            </a:r>
            <a:r>
              <a:rPr lang="en-US" sz="1600" dirty="0">
                <a:solidFill>
                  <a:srgbClr val="000000"/>
                </a:solidFill>
              </a:rPr>
              <a:t> </a:t>
            </a:r>
            <a:r>
              <a:rPr lang="en-US" sz="1600" b="0" i="0" dirty="0">
                <a:solidFill>
                  <a:srgbClr val="000000"/>
                </a:solidFill>
                <a:effectLst/>
              </a:rPr>
              <a:t>The assignments portion controls the who, what, and where of the Conditional Access policy</a:t>
            </a:r>
          </a:p>
          <a:p>
            <a:pPr marL="285750" indent="-285750">
              <a:spcAft>
                <a:spcPts val="600"/>
              </a:spcAft>
              <a:buFont typeface="Arial" panose="020B0604020202020204" pitchFamily="34" charset="0"/>
              <a:buChar char="•"/>
            </a:pPr>
            <a:r>
              <a:rPr lang="en-US" sz="1600" dirty="0">
                <a:solidFill>
                  <a:schemeClr val="accent1"/>
                </a:solidFill>
              </a:rPr>
              <a:t>Access controls. </a:t>
            </a:r>
            <a:r>
              <a:rPr lang="en-US" sz="1600" b="0" i="0" dirty="0">
                <a:solidFill>
                  <a:srgbClr val="000000"/>
                </a:solidFill>
                <a:effectLst/>
              </a:rPr>
              <a:t>The access controls portion controls how the policy is enforced</a:t>
            </a:r>
            <a:endParaRPr lang="en-US" sz="1600" dirty="0"/>
          </a:p>
        </p:txBody>
      </p:sp>
      <p:grpSp>
        <p:nvGrpSpPr>
          <p:cNvPr id="22" name="Group 21" descr="Icon of three rectangles with a check mark at each end">
            <a:extLst>
              <a:ext uri="{FF2B5EF4-FFF2-40B4-BE49-F238E27FC236}">
                <a16:creationId xmlns:a16="http://schemas.microsoft.com/office/drawing/2014/main" id="{C37C9023-EB65-E76E-5A18-B7AB9E38D664}"/>
              </a:ext>
            </a:extLst>
          </p:cNvPr>
          <p:cNvGrpSpPr/>
          <p:nvPr/>
        </p:nvGrpSpPr>
        <p:grpSpPr>
          <a:xfrm>
            <a:off x="564491" y="2308151"/>
            <a:ext cx="731520" cy="731520"/>
            <a:chOff x="5004411" y="1017831"/>
            <a:chExt cx="780288" cy="781812"/>
          </a:xfrm>
        </p:grpSpPr>
        <p:pic>
          <p:nvPicPr>
            <p:cNvPr id="23" name="Picture 22">
              <a:extLst>
                <a:ext uri="{FF2B5EF4-FFF2-40B4-BE49-F238E27FC236}">
                  <a16:creationId xmlns:a16="http://schemas.microsoft.com/office/drawing/2014/main" id="{17BB76F8-0D4D-0ECE-A955-B425F48697A2}"/>
                </a:ext>
              </a:extLst>
            </p:cNvPr>
            <p:cNvPicPr>
              <a:picLocks noChangeAspect="1"/>
            </p:cNvPicPr>
            <p:nvPr/>
          </p:nvPicPr>
          <p:blipFill>
            <a:blip r:embed="rId5"/>
            <a:stretch>
              <a:fillRect/>
            </a:stretch>
          </p:blipFill>
          <p:spPr>
            <a:xfrm>
              <a:off x="5004411" y="1017831"/>
              <a:ext cx="780288" cy="781812"/>
            </a:xfrm>
            <a:prstGeom prst="rect">
              <a:avLst/>
            </a:prstGeom>
          </p:spPr>
        </p:pic>
        <p:pic>
          <p:nvPicPr>
            <p:cNvPr id="24" name="Picture 23" descr="Icon of three rectangles with a check mark at each end">
              <a:extLst>
                <a:ext uri="{FF2B5EF4-FFF2-40B4-BE49-F238E27FC236}">
                  <a16:creationId xmlns:a16="http://schemas.microsoft.com/office/drawing/2014/main" id="{8FFAC2D8-2611-DE4D-E6B6-59127CE60BAB}"/>
                </a:ext>
              </a:extLst>
            </p:cNvPr>
            <p:cNvPicPr>
              <a:picLocks noChangeAspect="1"/>
            </p:cNvPicPr>
            <p:nvPr/>
          </p:nvPicPr>
          <p:blipFill>
            <a:blip r:embed="rId6"/>
            <a:stretch>
              <a:fillRect/>
            </a:stretch>
          </p:blipFill>
          <p:spPr>
            <a:xfrm>
              <a:off x="5191355" y="1205537"/>
              <a:ext cx="406400" cy="406400"/>
            </a:xfrm>
            <a:prstGeom prst="rect">
              <a:avLst/>
            </a:prstGeom>
          </p:spPr>
        </p:pic>
      </p:grpSp>
    </p:spTree>
    <p:extLst>
      <p:ext uri="{BB962C8B-B14F-4D97-AF65-F5344CB8AC3E}">
        <p14:creationId xmlns:p14="http://schemas.microsoft.com/office/powerpoint/2010/main" val="342637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A048D15-F549-44F2-8E9C-8E197ECEDFD3}"/>
              </a:ext>
            </a:extLst>
          </p:cNvPr>
          <p:cNvSpPr>
            <a:spLocks noGrp="1"/>
          </p:cNvSpPr>
          <p:nvPr>
            <p:ph type="title"/>
          </p:nvPr>
        </p:nvSpPr>
        <p:spPr/>
        <p:txBody>
          <a:bodyPr/>
          <a:lstStyle/>
          <a:p>
            <a:r>
              <a:rPr lang="en-US" dirty="0"/>
              <a:t>Monitor enrolled devices</a:t>
            </a:r>
          </a:p>
        </p:txBody>
      </p:sp>
      <p:pic>
        <p:nvPicPr>
          <p:cNvPr id="40" name="Picture 39" descr="Icon of gear">
            <a:extLst>
              <a:ext uri="{FF2B5EF4-FFF2-40B4-BE49-F238E27FC236}">
                <a16:creationId xmlns:a16="http://schemas.microsoft.com/office/drawing/2014/main" id="{E13EBD92-6055-430C-807F-8FC8AE9F8B1F}"/>
              </a:ext>
            </a:extLst>
          </p:cNvPr>
          <p:cNvPicPr>
            <a:picLocks noChangeAspect="1"/>
          </p:cNvPicPr>
          <p:nvPr/>
        </p:nvPicPr>
        <p:blipFill>
          <a:blip r:embed="rId3"/>
          <a:stretch>
            <a:fillRect/>
          </a:stretch>
        </p:blipFill>
        <p:spPr>
          <a:xfrm>
            <a:off x="585683" y="1323384"/>
            <a:ext cx="629114" cy="629114"/>
          </a:xfrm>
          <a:prstGeom prst="rect">
            <a:avLst/>
          </a:prstGeom>
        </p:spPr>
      </p:pic>
      <p:sp>
        <p:nvSpPr>
          <p:cNvPr id="6" name="TextBox 5">
            <a:extLst>
              <a:ext uri="{FF2B5EF4-FFF2-40B4-BE49-F238E27FC236}">
                <a16:creationId xmlns:a16="http://schemas.microsoft.com/office/drawing/2014/main" id="{CEFEDB25-0DC1-49D9-98C3-2BD589AE4628}"/>
              </a:ext>
            </a:extLst>
          </p:cNvPr>
          <p:cNvSpPr txBox="1"/>
          <p:nvPr/>
        </p:nvSpPr>
        <p:spPr>
          <a:xfrm>
            <a:off x="1527175" y="1434741"/>
            <a:ext cx="10242313" cy="333094"/>
          </a:xfrm>
          <a:prstGeom prst="rect">
            <a:avLst/>
          </a:prstGeom>
          <a:noFill/>
        </p:spPr>
        <p:txBody>
          <a:bodyPr wrap="square" lIns="0" tIns="91440" rIns="0" bIns="91440" rtlCol="0" anchor="ctr">
            <a:noAutofit/>
          </a:bodyPr>
          <a:lstStyle/>
          <a:p>
            <a:r>
              <a:rPr lang="en-US" sz="2000" dirty="0"/>
              <a:t>Basic device monitoring can be performed in Microsoft Endpoint Manager</a:t>
            </a:r>
            <a:endParaRPr lang="en-US" sz="800" dirty="0">
              <a:latin typeface="+mj-lt"/>
            </a:endParaRPr>
          </a:p>
        </p:txBody>
      </p:sp>
      <p:cxnSp>
        <p:nvCxnSpPr>
          <p:cNvPr id="7" name="Straight Connector 6">
            <a:extLst>
              <a:ext uri="{FF2B5EF4-FFF2-40B4-BE49-F238E27FC236}">
                <a16:creationId xmlns:a16="http://schemas.microsoft.com/office/drawing/2014/main" id="{4D5A6942-F36D-4C3B-A2E5-AB88C634AE03}"/>
              </a:ext>
              <a:ext uri="{C183D7F6-B498-43B3-948B-1728B52AA6E4}">
                <adec:decorative xmlns:adec="http://schemas.microsoft.com/office/drawing/2017/decorative" val="1"/>
              </a:ext>
            </a:extLst>
          </p:cNvPr>
          <p:cNvCxnSpPr>
            <a:cxnSpLocks/>
          </p:cNvCxnSpPr>
          <p:nvPr/>
        </p:nvCxnSpPr>
        <p:spPr>
          <a:xfrm>
            <a:off x="1526473" y="1990528"/>
            <a:ext cx="1029504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8" name="Picture 47" descr="Icon of pencil with square behind it">
            <a:extLst>
              <a:ext uri="{FF2B5EF4-FFF2-40B4-BE49-F238E27FC236}">
                <a16:creationId xmlns:a16="http://schemas.microsoft.com/office/drawing/2014/main" id="{1BCE4FBD-FB42-47A4-BABD-A943AAF9195F}"/>
              </a:ext>
            </a:extLst>
          </p:cNvPr>
          <p:cNvPicPr>
            <a:picLocks noChangeAspect="1"/>
          </p:cNvPicPr>
          <p:nvPr/>
        </p:nvPicPr>
        <p:blipFill>
          <a:blip r:embed="rId4"/>
          <a:stretch>
            <a:fillRect/>
          </a:stretch>
        </p:blipFill>
        <p:spPr>
          <a:xfrm>
            <a:off x="585683" y="2018438"/>
            <a:ext cx="629114" cy="629114"/>
          </a:xfrm>
          <a:prstGeom prst="rect">
            <a:avLst/>
          </a:prstGeom>
        </p:spPr>
      </p:pic>
      <p:sp>
        <p:nvSpPr>
          <p:cNvPr id="15" name="TextBox 14">
            <a:extLst>
              <a:ext uri="{FF2B5EF4-FFF2-40B4-BE49-F238E27FC236}">
                <a16:creationId xmlns:a16="http://schemas.microsoft.com/office/drawing/2014/main" id="{EC6BE63C-889C-4716-910A-FF48241C10D2}"/>
              </a:ext>
            </a:extLst>
          </p:cNvPr>
          <p:cNvSpPr txBox="1"/>
          <p:nvPr/>
        </p:nvSpPr>
        <p:spPr>
          <a:xfrm>
            <a:off x="1527175" y="2086111"/>
            <a:ext cx="10242313" cy="461665"/>
          </a:xfrm>
          <a:prstGeom prst="rect">
            <a:avLst/>
          </a:prstGeom>
          <a:noFill/>
        </p:spPr>
        <p:txBody>
          <a:bodyPr wrap="square" lIns="0" tIns="91440" rIns="0" bIns="91440" rtlCol="0" anchor="ctr">
            <a:noAutofit/>
          </a:bodyPr>
          <a:lstStyle/>
          <a:p>
            <a:r>
              <a:rPr lang="en-US" sz="2000" dirty="0"/>
              <a:t>Intune stores audit logs of all activities that generated changes in Microsoft Intune</a:t>
            </a:r>
          </a:p>
        </p:txBody>
      </p:sp>
      <p:cxnSp>
        <p:nvCxnSpPr>
          <p:cNvPr id="16" name="Straight Connector 15">
            <a:extLst>
              <a:ext uri="{FF2B5EF4-FFF2-40B4-BE49-F238E27FC236}">
                <a16:creationId xmlns:a16="http://schemas.microsoft.com/office/drawing/2014/main" id="{1C4CE421-5A0F-4933-B3BC-8ABEFAA4ECFB}"/>
              </a:ext>
              <a:ext uri="{C183D7F6-B498-43B3-948B-1728B52AA6E4}">
                <adec:decorative xmlns:adec="http://schemas.microsoft.com/office/drawing/2017/decorative" val="1"/>
              </a:ext>
            </a:extLst>
          </p:cNvPr>
          <p:cNvCxnSpPr>
            <a:cxnSpLocks/>
          </p:cNvCxnSpPr>
          <p:nvPr/>
        </p:nvCxnSpPr>
        <p:spPr>
          <a:xfrm>
            <a:off x="1526473" y="2659527"/>
            <a:ext cx="1029504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6" name="Picture 55" descr="Icon of a numerical chart">
            <a:extLst>
              <a:ext uri="{FF2B5EF4-FFF2-40B4-BE49-F238E27FC236}">
                <a16:creationId xmlns:a16="http://schemas.microsoft.com/office/drawing/2014/main" id="{5C883D04-1C58-4FD6-8D2E-914EF185D952}"/>
              </a:ext>
            </a:extLst>
          </p:cNvPr>
          <p:cNvPicPr>
            <a:picLocks noChangeAspect="1"/>
          </p:cNvPicPr>
          <p:nvPr/>
        </p:nvPicPr>
        <p:blipFill>
          <a:blip r:embed="rId5"/>
          <a:stretch>
            <a:fillRect/>
          </a:stretch>
        </p:blipFill>
        <p:spPr>
          <a:xfrm>
            <a:off x="585683" y="2957332"/>
            <a:ext cx="629114" cy="629114"/>
          </a:xfrm>
          <a:prstGeom prst="rect">
            <a:avLst/>
          </a:prstGeom>
        </p:spPr>
      </p:pic>
      <p:sp>
        <p:nvSpPr>
          <p:cNvPr id="17" name="TextBox 16">
            <a:extLst>
              <a:ext uri="{FF2B5EF4-FFF2-40B4-BE49-F238E27FC236}">
                <a16:creationId xmlns:a16="http://schemas.microsoft.com/office/drawing/2014/main" id="{93EB92F0-79BB-4B0F-8B1E-8DFD5F44D3DD}"/>
              </a:ext>
            </a:extLst>
          </p:cNvPr>
          <p:cNvSpPr txBox="1"/>
          <p:nvPr/>
        </p:nvSpPr>
        <p:spPr>
          <a:xfrm>
            <a:off x="1527175" y="2788594"/>
            <a:ext cx="10242313" cy="1613262"/>
          </a:xfrm>
          <a:prstGeom prst="rect">
            <a:avLst/>
          </a:prstGeom>
          <a:noFill/>
        </p:spPr>
        <p:txBody>
          <a:bodyPr wrap="square" lIns="0" tIns="91440" rIns="0" bIns="91440" rtlCol="0" anchor="ctr">
            <a:noAutofit/>
          </a:bodyPr>
          <a:lstStyle/>
          <a:p>
            <a:pPr>
              <a:spcBef>
                <a:spcPts val="100"/>
              </a:spcBef>
            </a:pPr>
            <a:r>
              <a:rPr lang="en-US" sz="2000" dirty="0">
                <a:latin typeface="+mj-lt"/>
              </a:rPr>
              <a:t>Audit logs include activities such as: </a:t>
            </a:r>
          </a:p>
          <a:p>
            <a:pPr>
              <a:spcBef>
                <a:spcPts val="100"/>
              </a:spcBef>
              <a:spcAft>
                <a:spcPts val="300"/>
              </a:spcAft>
            </a:pPr>
            <a:r>
              <a:rPr lang="en-US" dirty="0"/>
              <a:t>Create</a:t>
            </a:r>
          </a:p>
          <a:p>
            <a:pPr>
              <a:spcBef>
                <a:spcPts val="100"/>
              </a:spcBef>
              <a:spcAft>
                <a:spcPts val="300"/>
              </a:spcAft>
            </a:pPr>
            <a:r>
              <a:rPr lang="en-US" dirty="0"/>
              <a:t>Update</a:t>
            </a:r>
          </a:p>
          <a:p>
            <a:pPr>
              <a:spcBef>
                <a:spcPts val="100"/>
              </a:spcBef>
              <a:spcAft>
                <a:spcPts val="300"/>
              </a:spcAft>
            </a:pPr>
            <a:r>
              <a:rPr lang="en-US" dirty="0"/>
              <a:t>Delete</a:t>
            </a:r>
          </a:p>
          <a:p>
            <a:pPr>
              <a:spcBef>
                <a:spcPts val="100"/>
              </a:spcBef>
              <a:spcAft>
                <a:spcPts val="300"/>
              </a:spcAft>
            </a:pPr>
            <a:r>
              <a:rPr lang="en-US" dirty="0"/>
              <a:t>Assign</a:t>
            </a:r>
          </a:p>
        </p:txBody>
      </p:sp>
      <p:cxnSp>
        <p:nvCxnSpPr>
          <p:cNvPr id="18" name="Straight Connector 17">
            <a:extLst>
              <a:ext uri="{FF2B5EF4-FFF2-40B4-BE49-F238E27FC236}">
                <a16:creationId xmlns:a16="http://schemas.microsoft.com/office/drawing/2014/main" id="{9F8B3560-4425-4C05-B111-8CEE2F50D631}"/>
              </a:ext>
              <a:ext uri="{C183D7F6-B498-43B3-948B-1728B52AA6E4}">
                <adec:decorative xmlns:adec="http://schemas.microsoft.com/office/drawing/2017/decorative" val="1"/>
              </a:ext>
            </a:extLst>
          </p:cNvPr>
          <p:cNvCxnSpPr>
            <a:cxnSpLocks/>
          </p:cNvCxnSpPr>
          <p:nvPr/>
        </p:nvCxnSpPr>
        <p:spPr>
          <a:xfrm>
            <a:off x="1526473" y="4612203"/>
            <a:ext cx="1029504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4" name="Picture 63" descr="Icon of tablet and cell-phone">
            <a:extLst>
              <a:ext uri="{FF2B5EF4-FFF2-40B4-BE49-F238E27FC236}">
                <a16:creationId xmlns:a16="http://schemas.microsoft.com/office/drawing/2014/main" id="{8F747631-6170-4BF6-AD33-FF55048ED8B1}"/>
              </a:ext>
            </a:extLst>
          </p:cNvPr>
          <p:cNvPicPr>
            <a:picLocks noChangeAspect="1"/>
          </p:cNvPicPr>
          <p:nvPr/>
        </p:nvPicPr>
        <p:blipFill>
          <a:blip r:embed="rId6"/>
          <a:stretch>
            <a:fillRect/>
          </a:stretch>
        </p:blipFill>
        <p:spPr>
          <a:xfrm>
            <a:off x="585683" y="4745245"/>
            <a:ext cx="629114" cy="629114"/>
          </a:xfrm>
          <a:prstGeom prst="rect">
            <a:avLst/>
          </a:prstGeom>
        </p:spPr>
      </p:pic>
      <p:sp>
        <p:nvSpPr>
          <p:cNvPr id="21" name="TextBox 20">
            <a:extLst>
              <a:ext uri="{FF2B5EF4-FFF2-40B4-BE49-F238E27FC236}">
                <a16:creationId xmlns:a16="http://schemas.microsoft.com/office/drawing/2014/main" id="{38A8E0F9-562B-4727-94C1-6F770099C821}"/>
              </a:ext>
            </a:extLst>
          </p:cNvPr>
          <p:cNvSpPr txBox="1"/>
          <p:nvPr/>
        </p:nvSpPr>
        <p:spPr>
          <a:xfrm>
            <a:off x="1527175" y="4700630"/>
            <a:ext cx="10242313" cy="738663"/>
          </a:xfrm>
          <a:prstGeom prst="rect">
            <a:avLst/>
          </a:prstGeom>
          <a:noFill/>
        </p:spPr>
        <p:txBody>
          <a:bodyPr wrap="square" lIns="0" tIns="91440" rIns="0" bIns="91440" rtlCol="0" anchor="ctr">
            <a:noAutofit/>
          </a:bodyPr>
          <a:lstStyle/>
          <a:p>
            <a:r>
              <a:rPr lang="en-US" sz="2000" dirty="0"/>
              <a:t>In Intune, you can trigger a device action and view history of the remote actions that were run on different devices</a:t>
            </a:r>
          </a:p>
        </p:txBody>
      </p:sp>
      <p:cxnSp>
        <p:nvCxnSpPr>
          <p:cNvPr id="22" name="Straight Connector 21">
            <a:extLst>
              <a:ext uri="{FF2B5EF4-FFF2-40B4-BE49-F238E27FC236}">
                <a16:creationId xmlns:a16="http://schemas.microsoft.com/office/drawing/2014/main" id="{537C7B8E-6AB1-4644-8D2E-9F6DC46C13D0}"/>
              </a:ext>
              <a:ext uri="{C183D7F6-B498-43B3-948B-1728B52AA6E4}">
                <adec:decorative xmlns:adec="http://schemas.microsoft.com/office/drawing/2017/decorative" val="1"/>
              </a:ext>
            </a:extLst>
          </p:cNvPr>
          <p:cNvCxnSpPr>
            <a:cxnSpLocks/>
          </p:cNvCxnSpPr>
          <p:nvPr/>
        </p:nvCxnSpPr>
        <p:spPr>
          <a:xfrm>
            <a:off x="1526473" y="5598841"/>
            <a:ext cx="1029504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78" name="Picture 77" descr="Icon of check mark in a circle">
            <a:extLst>
              <a:ext uri="{FF2B5EF4-FFF2-40B4-BE49-F238E27FC236}">
                <a16:creationId xmlns:a16="http://schemas.microsoft.com/office/drawing/2014/main" id="{82EDD3E6-ED27-4848-A131-2ADA3143517D}"/>
              </a:ext>
            </a:extLst>
          </p:cNvPr>
          <p:cNvPicPr>
            <a:picLocks noChangeAspect="1"/>
          </p:cNvPicPr>
          <p:nvPr/>
        </p:nvPicPr>
        <p:blipFill>
          <a:blip r:embed="rId7"/>
          <a:stretch>
            <a:fillRect/>
          </a:stretch>
        </p:blipFill>
        <p:spPr>
          <a:xfrm>
            <a:off x="585683" y="5711565"/>
            <a:ext cx="629114" cy="629114"/>
          </a:xfrm>
          <a:prstGeom prst="rect">
            <a:avLst/>
          </a:prstGeom>
        </p:spPr>
      </p:pic>
      <p:sp>
        <p:nvSpPr>
          <p:cNvPr id="23" name="TextBox 22">
            <a:extLst>
              <a:ext uri="{FF2B5EF4-FFF2-40B4-BE49-F238E27FC236}">
                <a16:creationId xmlns:a16="http://schemas.microsoft.com/office/drawing/2014/main" id="{F7F74B94-1240-4AF8-A429-2E4FB40C5FB9}"/>
              </a:ext>
            </a:extLst>
          </p:cNvPr>
          <p:cNvSpPr txBox="1"/>
          <p:nvPr/>
        </p:nvSpPr>
        <p:spPr>
          <a:xfrm>
            <a:off x="1527175" y="5687270"/>
            <a:ext cx="10242313" cy="738664"/>
          </a:xfrm>
          <a:prstGeom prst="rect">
            <a:avLst/>
          </a:prstGeom>
          <a:noFill/>
        </p:spPr>
        <p:txBody>
          <a:bodyPr wrap="square" lIns="0" tIns="91440" rIns="0" bIns="91440" rtlCol="0" anchor="ctr">
            <a:noAutofit/>
          </a:bodyPr>
          <a:lstStyle/>
          <a:p>
            <a:r>
              <a:rPr lang="en-US" sz="2000" dirty="0"/>
              <a:t>You can use also Basic Mobility and Security to monitor enrolled devices and to perform device management tasks</a:t>
            </a:r>
          </a:p>
        </p:txBody>
      </p:sp>
    </p:spTree>
    <p:extLst>
      <p:ext uri="{BB962C8B-B14F-4D97-AF65-F5344CB8AC3E}">
        <p14:creationId xmlns:p14="http://schemas.microsoft.com/office/powerpoint/2010/main" val="246480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of this module by reviewing the Knowledge Check questions in your student manual</a:t>
            </a:r>
            <a:endParaRPr lang="en-US" sz="2800" dirty="0">
              <a:solidFill>
                <a:schemeClr val="accent1"/>
              </a:solidFill>
            </a:endParaRPr>
          </a:p>
        </p:txBody>
      </p:sp>
      <p:pic>
        <p:nvPicPr>
          <p:cNvPr id="3" name="Picture 2" descr="A picture containing text, keyboard, computer, electronics&#10;&#10;Description automatically generated">
            <a:extLst>
              <a:ext uri="{FF2B5EF4-FFF2-40B4-BE49-F238E27FC236}">
                <a16:creationId xmlns:a16="http://schemas.microsoft.com/office/drawing/2014/main" id="{F038770E-6868-4835-B83C-A8558C3063A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3652182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5B00AD8-1E9D-4807-BC99-AC06B0F30A41}"/>
              </a:ext>
            </a:extLst>
          </p:cNvPr>
          <p:cNvSpPr>
            <a:spLocks noGrp="1"/>
          </p:cNvSpPr>
          <p:nvPr>
            <p:ph type="title"/>
          </p:nvPr>
        </p:nvSpPr>
        <p:spPr/>
        <p:txBody>
          <a:bodyPr/>
          <a:lstStyle/>
          <a:p>
            <a:r>
              <a:rPr lang="fr-FR" dirty="0"/>
              <a:t>Explore Mobile </a:t>
            </a:r>
            <a:r>
              <a:rPr lang="fr-FR" dirty="0" err="1"/>
              <a:t>Device</a:t>
            </a:r>
            <a:r>
              <a:rPr lang="fr-FR" dirty="0"/>
              <a:t> Management in Microsoft 365</a:t>
            </a:r>
            <a:endParaRPr lang="en-US" dirty="0"/>
          </a:p>
        </p:txBody>
      </p:sp>
      <p:pic>
        <p:nvPicPr>
          <p:cNvPr id="5" name="Picture 4" descr="Icon of screen with gear">
            <a:extLst>
              <a:ext uri="{FF2B5EF4-FFF2-40B4-BE49-F238E27FC236}">
                <a16:creationId xmlns:a16="http://schemas.microsoft.com/office/drawing/2014/main" id="{162C9FBC-D3CA-4066-8374-77345B2387F6}"/>
              </a:ext>
            </a:extLst>
          </p:cNvPr>
          <p:cNvPicPr>
            <a:picLocks noChangeAspect="1"/>
          </p:cNvPicPr>
          <p:nvPr/>
        </p:nvPicPr>
        <p:blipFill>
          <a:blip r:embed="rId3"/>
          <a:stretch>
            <a:fillRect/>
          </a:stretch>
        </p:blipFill>
        <p:spPr>
          <a:xfrm>
            <a:off x="579438" y="1399871"/>
            <a:ext cx="733044" cy="733044"/>
          </a:xfrm>
          <a:prstGeom prst="rect">
            <a:avLst/>
          </a:prstGeom>
        </p:spPr>
      </p:pic>
      <p:sp>
        <p:nvSpPr>
          <p:cNvPr id="21" name="TextBox 20">
            <a:extLst>
              <a:ext uri="{FF2B5EF4-FFF2-40B4-BE49-F238E27FC236}">
                <a16:creationId xmlns:a16="http://schemas.microsoft.com/office/drawing/2014/main" id="{A446A0BD-89E9-4162-98D1-07D5E75B9755}"/>
              </a:ext>
            </a:extLst>
          </p:cNvPr>
          <p:cNvSpPr txBox="1"/>
          <p:nvPr/>
        </p:nvSpPr>
        <p:spPr>
          <a:xfrm>
            <a:off x="1527175" y="1450168"/>
            <a:ext cx="10242313" cy="640080"/>
          </a:xfrm>
          <a:prstGeom prst="rect">
            <a:avLst/>
          </a:prstGeom>
          <a:noFill/>
        </p:spPr>
        <p:txBody>
          <a:bodyPr wrap="square" lIns="0" tIns="0" rIns="0" bIns="0" rtlCol="0" anchor="ctr">
            <a:noAutofit/>
          </a:bodyPr>
          <a:lstStyle/>
          <a:p>
            <a:r>
              <a:rPr lang="en-US" dirty="0"/>
              <a:t>Mobile Device Management (MDM) is an industry standard for managing mobile devices, such as smart phones, tablets, laptops, and desktop computers</a:t>
            </a:r>
          </a:p>
        </p:txBody>
      </p:sp>
      <p:cxnSp>
        <p:nvCxnSpPr>
          <p:cNvPr id="24" name="Straight Connector 23">
            <a:extLst>
              <a:ext uri="{FF2B5EF4-FFF2-40B4-BE49-F238E27FC236}">
                <a16:creationId xmlns:a16="http://schemas.microsoft.com/office/drawing/2014/main" id="{90130EA2-9E3D-4106-AEC4-1764BB3E83AF}"/>
              </a:ext>
              <a:ext uri="{C183D7F6-B498-43B3-948B-1728B52AA6E4}">
                <adec:decorative xmlns:adec="http://schemas.microsoft.com/office/drawing/2017/decorative" val="1"/>
              </a:ext>
            </a:extLst>
          </p:cNvPr>
          <p:cNvCxnSpPr>
            <a:cxnSpLocks/>
          </p:cNvCxnSpPr>
          <p:nvPr/>
        </p:nvCxnSpPr>
        <p:spPr>
          <a:xfrm>
            <a:off x="1526474" y="2237396"/>
            <a:ext cx="1029504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 name="Picture 2" descr="Icon of gear">
            <a:extLst>
              <a:ext uri="{FF2B5EF4-FFF2-40B4-BE49-F238E27FC236}">
                <a16:creationId xmlns:a16="http://schemas.microsoft.com/office/drawing/2014/main" id="{45CB881C-DD89-4219-8D65-19E15EEEE5A4}"/>
              </a:ext>
            </a:extLst>
          </p:cNvPr>
          <p:cNvPicPr>
            <a:picLocks noChangeAspect="1"/>
          </p:cNvPicPr>
          <p:nvPr/>
        </p:nvPicPr>
        <p:blipFill>
          <a:blip r:embed="rId4"/>
          <a:stretch>
            <a:fillRect/>
          </a:stretch>
        </p:blipFill>
        <p:spPr>
          <a:xfrm>
            <a:off x="579438" y="2243787"/>
            <a:ext cx="733044" cy="733044"/>
          </a:xfrm>
          <a:prstGeom prst="rect">
            <a:avLst/>
          </a:prstGeom>
        </p:spPr>
      </p:pic>
      <p:sp>
        <p:nvSpPr>
          <p:cNvPr id="22" name="TextBox 21">
            <a:extLst>
              <a:ext uri="{FF2B5EF4-FFF2-40B4-BE49-F238E27FC236}">
                <a16:creationId xmlns:a16="http://schemas.microsoft.com/office/drawing/2014/main" id="{A08CCCA0-B4C7-41A8-9A0B-F0A45951374F}"/>
              </a:ext>
            </a:extLst>
          </p:cNvPr>
          <p:cNvSpPr txBox="1"/>
          <p:nvPr/>
        </p:nvSpPr>
        <p:spPr>
          <a:xfrm>
            <a:off x="1527175" y="2309319"/>
            <a:ext cx="10242313" cy="640080"/>
          </a:xfrm>
          <a:prstGeom prst="rect">
            <a:avLst/>
          </a:prstGeom>
          <a:noFill/>
        </p:spPr>
        <p:txBody>
          <a:bodyPr wrap="square" lIns="0" tIns="0" rIns="0" bIns="0" rtlCol="0" anchor="ctr">
            <a:noAutofit/>
          </a:bodyPr>
          <a:lstStyle/>
          <a:p>
            <a:r>
              <a:rPr lang="en-US" dirty="0"/>
              <a:t>MDM is implemented by using an MDM authority and MDM clients</a:t>
            </a:r>
          </a:p>
        </p:txBody>
      </p:sp>
      <p:cxnSp>
        <p:nvCxnSpPr>
          <p:cNvPr id="25" name="Straight Connector 24">
            <a:extLst>
              <a:ext uri="{FF2B5EF4-FFF2-40B4-BE49-F238E27FC236}">
                <a16:creationId xmlns:a16="http://schemas.microsoft.com/office/drawing/2014/main" id="{96DAC2AE-FF1A-4AEA-AF61-7E600C35BE3C}"/>
              </a:ext>
              <a:ext uri="{C183D7F6-B498-43B3-948B-1728B52AA6E4}">
                <adec:decorative xmlns:adec="http://schemas.microsoft.com/office/drawing/2017/decorative" val="1"/>
              </a:ext>
            </a:extLst>
          </p:cNvPr>
          <p:cNvCxnSpPr>
            <a:cxnSpLocks/>
          </p:cNvCxnSpPr>
          <p:nvPr/>
        </p:nvCxnSpPr>
        <p:spPr>
          <a:xfrm>
            <a:off x="1526474" y="3053785"/>
            <a:ext cx="1029504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8" name="Picture 7" descr="Icon of bulb with check mark">
            <a:extLst>
              <a:ext uri="{FF2B5EF4-FFF2-40B4-BE49-F238E27FC236}">
                <a16:creationId xmlns:a16="http://schemas.microsoft.com/office/drawing/2014/main" id="{B6E0803A-E823-4D9E-8B11-CF1A22FB4B4A}"/>
              </a:ext>
            </a:extLst>
          </p:cNvPr>
          <p:cNvPicPr>
            <a:picLocks noChangeAspect="1"/>
          </p:cNvPicPr>
          <p:nvPr/>
        </p:nvPicPr>
        <p:blipFill>
          <a:blip r:embed="rId5"/>
          <a:stretch>
            <a:fillRect/>
          </a:stretch>
        </p:blipFill>
        <p:spPr>
          <a:xfrm>
            <a:off x="579438" y="3291810"/>
            <a:ext cx="733044" cy="733044"/>
          </a:xfrm>
          <a:prstGeom prst="rect">
            <a:avLst/>
          </a:prstGeom>
        </p:spPr>
      </p:pic>
      <p:sp>
        <p:nvSpPr>
          <p:cNvPr id="23" name="TextBox 22">
            <a:extLst>
              <a:ext uri="{FF2B5EF4-FFF2-40B4-BE49-F238E27FC236}">
                <a16:creationId xmlns:a16="http://schemas.microsoft.com/office/drawing/2014/main" id="{723683FB-D317-424A-8452-275397B568F9}"/>
              </a:ext>
            </a:extLst>
          </p:cNvPr>
          <p:cNvSpPr txBox="1"/>
          <p:nvPr/>
        </p:nvSpPr>
        <p:spPr>
          <a:xfrm>
            <a:off x="1527175" y="3218958"/>
            <a:ext cx="10242313" cy="884858"/>
          </a:xfrm>
          <a:prstGeom prst="rect">
            <a:avLst/>
          </a:prstGeom>
          <a:noFill/>
        </p:spPr>
        <p:txBody>
          <a:bodyPr wrap="square" lIns="0" tIns="0" rIns="0" bIns="0" rtlCol="0">
            <a:spAutoFit/>
          </a:bodyPr>
          <a:lstStyle/>
          <a:p>
            <a:pPr>
              <a:spcBef>
                <a:spcPts val="300"/>
              </a:spcBef>
            </a:pPr>
            <a:r>
              <a:rPr lang="en-US" dirty="0">
                <a:latin typeface="+mj-lt"/>
              </a:rPr>
              <a:t>Microsoft offers two MDM authority options: </a:t>
            </a:r>
          </a:p>
          <a:p>
            <a:pPr>
              <a:spcBef>
                <a:spcPts val="300"/>
              </a:spcBef>
              <a:spcAft>
                <a:spcPts val="300"/>
              </a:spcAft>
            </a:pPr>
            <a:r>
              <a:rPr lang="en-US" sz="1600" dirty="0"/>
              <a:t>Intune</a:t>
            </a:r>
          </a:p>
          <a:p>
            <a:pPr>
              <a:spcBef>
                <a:spcPts val="300"/>
              </a:spcBef>
              <a:spcAft>
                <a:spcPts val="300"/>
              </a:spcAft>
            </a:pPr>
            <a:r>
              <a:rPr lang="en-US" sz="1600" dirty="0"/>
              <a:t>Basic Mobility and Security</a:t>
            </a:r>
          </a:p>
        </p:txBody>
      </p:sp>
      <p:cxnSp>
        <p:nvCxnSpPr>
          <p:cNvPr id="31" name="Straight Connector 30">
            <a:extLst>
              <a:ext uri="{FF2B5EF4-FFF2-40B4-BE49-F238E27FC236}">
                <a16:creationId xmlns:a16="http://schemas.microsoft.com/office/drawing/2014/main" id="{F8A27700-6631-4659-8148-A0D7454A7A02}"/>
              </a:ext>
              <a:ext uri="{C183D7F6-B498-43B3-948B-1728B52AA6E4}">
                <adec:decorative xmlns:adec="http://schemas.microsoft.com/office/drawing/2017/decorative" val="1"/>
              </a:ext>
            </a:extLst>
          </p:cNvPr>
          <p:cNvCxnSpPr>
            <a:cxnSpLocks/>
          </p:cNvCxnSpPr>
          <p:nvPr/>
        </p:nvCxnSpPr>
        <p:spPr>
          <a:xfrm>
            <a:off x="1526474" y="4301764"/>
            <a:ext cx="1029504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0" name="Picture 9" descr="Icon of two squares and two lines extended besides each square">
            <a:extLst>
              <a:ext uri="{FF2B5EF4-FFF2-40B4-BE49-F238E27FC236}">
                <a16:creationId xmlns:a16="http://schemas.microsoft.com/office/drawing/2014/main" id="{00AEE543-07D3-4DA8-9760-889DD63AEC65}"/>
              </a:ext>
            </a:extLst>
          </p:cNvPr>
          <p:cNvPicPr>
            <a:picLocks noChangeAspect="1"/>
          </p:cNvPicPr>
          <p:nvPr/>
        </p:nvPicPr>
        <p:blipFill>
          <a:blip r:embed="rId6"/>
          <a:stretch>
            <a:fillRect/>
          </a:stretch>
        </p:blipFill>
        <p:spPr>
          <a:xfrm>
            <a:off x="579438" y="4592420"/>
            <a:ext cx="733044" cy="733044"/>
          </a:xfrm>
          <a:prstGeom prst="rect">
            <a:avLst/>
          </a:prstGeom>
        </p:spPr>
      </p:pic>
      <p:sp>
        <p:nvSpPr>
          <p:cNvPr id="30" name="TextBox 29">
            <a:extLst>
              <a:ext uri="{FF2B5EF4-FFF2-40B4-BE49-F238E27FC236}">
                <a16:creationId xmlns:a16="http://schemas.microsoft.com/office/drawing/2014/main" id="{964715D0-77DE-40D1-BE38-ACF8F9C28EC2}"/>
              </a:ext>
            </a:extLst>
          </p:cNvPr>
          <p:cNvSpPr txBox="1"/>
          <p:nvPr/>
        </p:nvSpPr>
        <p:spPr>
          <a:xfrm>
            <a:off x="1527175" y="4498074"/>
            <a:ext cx="10242313" cy="1892826"/>
          </a:xfrm>
          <a:prstGeom prst="rect">
            <a:avLst/>
          </a:prstGeom>
          <a:noFill/>
        </p:spPr>
        <p:txBody>
          <a:bodyPr wrap="square" lIns="0" tIns="0" rIns="0" bIns="0" rtlCol="0">
            <a:spAutoFit/>
          </a:bodyPr>
          <a:lstStyle/>
          <a:p>
            <a:pPr>
              <a:spcBef>
                <a:spcPts val="300"/>
              </a:spcBef>
            </a:pPr>
            <a:r>
              <a:rPr lang="en-US" dirty="0">
                <a:latin typeface="+mj-lt"/>
              </a:rPr>
              <a:t>An MDM authority such as Intune provides the following capabilities</a:t>
            </a:r>
            <a:r>
              <a:rPr lang="en-US" dirty="0"/>
              <a:t>:</a:t>
            </a:r>
          </a:p>
          <a:p>
            <a:pPr>
              <a:spcBef>
                <a:spcPts val="300"/>
              </a:spcBef>
              <a:spcAft>
                <a:spcPts val="300"/>
              </a:spcAft>
            </a:pPr>
            <a:r>
              <a:rPr lang="en-US" sz="1600" dirty="0"/>
              <a:t>Device enrollment</a:t>
            </a:r>
          </a:p>
          <a:p>
            <a:pPr>
              <a:spcBef>
                <a:spcPts val="300"/>
              </a:spcBef>
              <a:spcAft>
                <a:spcPts val="300"/>
              </a:spcAft>
            </a:pPr>
            <a:r>
              <a:rPr lang="en-US" sz="1600" dirty="0"/>
              <a:t>Configuring devices</a:t>
            </a:r>
          </a:p>
          <a:p>
            <a:pPr>
              <a:spcBef>
                <a:spcPts val="300"/>
              </a:spcBef>
              <a:spcAft>
                <a:spcPts val="300"/>
              </a:spcAft>
            </a:pPr>
            <a:r>
              <a:rPr lang="en-US" sz="1600" dirty="0"/>
              <a:t>Monitoring and reporting</a:t>
            </a:r>
          </a:p>
          <a:p>
            <a:pPr>
              <a:spcBef>
                <a:spcPts val="300"/>
              </a:spcBef>
              <a:spcAft>
                <a:spcPts val="300"/>
              </a:spcAft>
            </a:pPr>
            <a:r>
              <a:rPr lang="en-US" sz="1600" dirty="0"/>
              <a:t>Application Management</a:t>
            </a:r>
          </a:p>
          <a:p>
            <a:pPr>
              <a:spcBef>
                <a:spcPts val="300"/>
              </a:spcBef>
              <a:spcAft>
                <a:spcPts val="300"/>
              </a:spcAft>
            </a:pPr>
            <a:r>
              <a:rPr lang="en-US" sz="1600" dirty="0"/>
              <a:t>Selective delete data</a:t>
            </a:r>
          </a:p>
        </p:txBody>
      </p:sp>
    </p:spTree>
    <p:extLst>
      <p:ext uri="{BB962C8B-B14F-4D97-AF65-F5344CB8AC3E}">
        <p14:creationId xmlns:p14="http://schemas.microsoft.com/office/powerpoint/2010/main" val="22401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6316" y="1329088"/>
            <a:ext cx="11260085" cy="544080"/>
          </a:xfrm>
          <a:prstGeom prst="rect">
            <a:avLst/>
          </a:prstGeom>
          <a:noFill/>
          <a:ln>
            <a:noFill/>
          </a:ln>
        </p:spPr>
        <p:txBody>
          <a:bodyPr wrap="square" lIns="137160" tIns="91440" rIns="91440" bIns="91440" rtlCol="0" anchor="ctr">
            <a:noAutofit/>
          </a:bodyPr>
          <a:lstStyle/>
          <a:p>
            <a:pPr>
              <a:spcAft>
                <a:spcPts val="600"/>
              </a:spcAft>
            </a:pPr>
            <a:r>
              <a:rPr lang="en-US" sz="2400" dirty="0">
                <a:latin typeface="+mj-lt"/>
              </a:rPr>
              <a:t>In this module, you examined the following items:</a:t>
            </a:r>
            <a:endParaRPr lang="en-US" sz="2800" dirty="0"/>
          </a:p>
        </p:txBody>
      </p:sp>
      <p:pic>
        <p:nvPicPr>
          <p:cNvPr id="2" name="Picture 1" descr="Icon of two rectangles with magnifying glass ">
            <a:extLst>
              <a:ext uri="{FF2B5EF4-FFF2-40B4-BE49-F238E27FC236}">
                <a16:creationId xmlns:a16="http://schemas.microsoft.com/office/drawing/2014/main" id="{1037274E-9A39-48CB-B223-1CE0523C39DE}"/>
              </a:ext>
            </a:extLst>
          </p:cNvPr>
          <p:cNvPicPr>
            <a:picLocks noChangeAspect="1"/>
          </p:cNvPicPr>
          <p:nvPr/>
        </p:nvPicPr>
        <p:blipFill>
          <a:blip r:embed="rId3"/>
          <a:stretch>
            <a:fillRect/>
          </a:stretch>
        </p:blipFill>
        <p:spPr>
          <a:xfrm>
            <a:off x="579438" y="2032746"/>
            <a:ext cx="817562" cy="817562"/>
          </a:xfrm>
          <a:prstGeom prst="rect">
            <a:avLst/>
          </a:prstGeom>
        </p:spPr>
      </p:pic>
      <p:sp>
        <p:nvSpPr>
          <p:cNvPr id="3" name="TextBox 2">
            <a:extLst>
              <a:ext uri="{FF2B5EF4-FFF2-40B4-BE49-F238E27FC236}">
                <a16:creationId xmlns:a16="http://schemas.microsoft.com/office/drawing/2014/main" id="{2770DF66-9E2B-4A31-B96A-3D18B0218DBA}"/>
              </a:ext>
            </a:extLst>
          </p:cNvPr>
          <p:cNvSpPr txBox="1"/>
          <p:nvPr/>
        </p:nvSpPr>
        <p:spPr>
          <a:xfrm>
            <a:off x="1607126" y="2133750"/>
            <a:ext cx="10232397" cy="615553"/>
          </a:xfrm>
          <a:prstGeom prst="rect">
            <a:avLst/>
          </a:prstGeom>
          <a:noFill/>
        </p:spPr>
        <p:txBody>
          <a:bodyPr wrap="square" lIns="0" tIns="0" rIns="0" bIns="0" rtlCol="0">
            <a:spAutoFit/>
          </a:bodyPr>
          <a:lstStyle/>
          <a:p>
            <a:r>
              <a:rPr lang="en-US" sz="2000" dirty="0"/>
              <a:t>If your devices are managed by Intune, you can define how devices should be configured by using device compliance policies</a:t>
            </a:r>
          </a:p>
        </p:txBody>
      </p:sp>
      <p:pic>
        <p:nvPicPr>
          <p:cNvPr id="9" name="Picture 8" descr="Icon of two squares and two lines extended besides each square">
            <a:extLst>
              <a:ext uri="{FF2B5EF4-FFF2-40B4-BE49-F238E27FC236}">
                <a16:creationId xmlns:a16="http://schemas.microsoft.com/office/drawing/2014/main" id="{7862F3CC-F2AB-4F5D-B380-C701A8D2D099}"/>
              </a:ext>
            </a:extLst>
          </p:cNvPr>
          <p:cNvPicPr>
            <a:picLocks noChangeAspect="1"/>
          </p:cNvPicPr>
          <p:nvPr/>
        </p:nvPicPr>
        <p:blipFill>
          <a:blip r:embed="rId4"/>
          <a:stretch>
            <a:fillRect/>
          </a:stretch>
        </p:blipFill>
        <p:spPr>
          <a:xfrm>
            <a:off x="579438" y="3232454"/>
            <a:ext cx="817562" cy="817562"/>
          </a:xfrm>
          <a:prstGeom prst="rect">
            <a:avLst/>
          </a:prstGeom>
        </p:spPr>
      </p:pic>
      <p:sp>
        <p:nvSpPr>
          <p:cNvPr id="15" name="TextBox 14">
            <a:extLst>
              <a:ext uri="{FF2B5EF4-FFF2-40B4-BE49-F238E27FC236}">
                <a16:creationId xmlns:a16="http://schemas.microsoft.com/office/drawing/2014/main" id="{35FBC8F1-1124-4E51-ADC0-CE8F2B071231}"/>
              </a:ext>
            </a:extLst>
          </p:cNvPr>
          <p:cNvSpPr txBox="1"/>
          <p:nvPr/>
        </p:nvSpPr>
        <p:spPr>
          <a:xfrm>
            <a:off x="1607126" y="3168004"/>
            <a:ext cx="10232397" cy="1077218"/>
          </a:xfrm>
          <a:prstGeom prst="rect">
            <a:avLst/>
          </a:prstGeom>
          <a:noFill/>
        </p:spPr>
        <p:txBody>
          <a:bodyPr wrap="square" lIns="0" tIns="0" rIns="0" bIns="0" rtlCol="0">
            <a:spAutoFit/>
          </a:bodyPr>
          <a:lstStyle/>
          <a:p>
            <a:pPr>
              <a:spcAft>
                <a:spcPts val="600"/>
              </a:spcAft>
            </a:pPr>
            <a:r>
              <a:rPr lang="en-US" sz="2000" dirty="0">
                <a:latin typeface="+mj-lt"/>
              </a:rPr>
              <a:t>You can use device compliance status for reporting, for example: </a:t>
            </a:r>
          </a:p>
          <a:p>
            <a:pPr>
              <a:spcAft>
                <a:spcPts val="600"/>
              </a:spcAft>
            </a:pPr>
            <a:r>
              <a:rPr lang="en-US" sz="2000" dirty="0"/>
              <a:t>Which Windows 10 devices are using BitLocker?</a:t>
            </a:r>
          </a:p>
          <a:p>
            <a:pPr>
              <a:spcAft>
                <a:spcPts val="800"/>
              </a:spcAft>
            </a:pPr>
            <a:r>
              <a:rPr lang="en-US" sz="2000" dirty="0"/>
              <a:t>Which Windows 10 devices don’t have Windows Firewall enabled?</a:t>
            </a:r>
          </a:p>
        </p:txBody>
      </p:sp>
      <p:pic>
        <p:nvPicPr>
          <p:cNvPr id="19" name="Picture 18" descr="Icon of two screens with a check mark on the first screen">
            <a:extLst>
              <a:ext uri="{FF2B5EF4-FFF2-40B4-BE49-F238E27FC236}">
                <a16:creationId xmlns:a16="http://schemas.microsoft.com/office/drawing/2014/main" id="{789867A3-D282-4E76-BCAD-720B47BA55FA}"/>
              </a:ext>
            </a:extLst>
          </p:cNvPr>
          <p:cNvPicPr>
            <a:picLocks noChangeAspect="1"/>
          </p:cNvPicPr>
          <p:nvPr/>
        </p:nvPicPr>
        <p:blipFill>
          <a:blip r:embed="rId5"/>
          <a:stretch>
            <a:fillRect/>
          </a:stretch>
        </p:blipFill>
        <p:spPr>
          <a:xfrm>
            <a:off x="579438" y="4593305"/>
            <a:ext cx="817562" cy="817562"/>
          </a:xfrm>
          <a:prstGeom prst="rect">
            <a:avLst/>
          </a:prstGeom>
        </p:spPr>
      </p:pic>
      <p:sp>
        <p:nvSpPr>
          <p:cNvPr id="21" name="TextBox 20">
            <a:extLst>
              <a:ext uri="{FF2B5EF4-FFF2-40B4-BE49-F238E27FC236}">
                <a16:creationId xmlns:a16="http://schemas.microsoft.com/office/drawing/2014/main" id="{99004DBC-869C-45EB-96CD-8CAABEDE0B5C}"/>
              </a:ext>
            </a:extLst>
          </p:cNvPr>
          <p:cNvSpPr txBox="1"/>
          <p:nvPr/>
        </p:nvSpPr>
        <p:spPr>
          <a:xfrm>
            <a:off x="1607126" y="4813580"/>
            <a:ext cx="10232397" cy="307777"/>
          </a:xfrm>
          <a:prstGeom prst="rect">
            <a:avLst/>
          </a:prstGeom>
          <a:noFill/>
        </p:spPr>
        <p:txBody>
          <a:bodyPr wrap="square" lIns="0" tIns="0" rIns="0" bIns="0" rtlCol="0">
            <a:spAutoFit/>
          </a:bodyPr>
          <a:lstStyle/>
          <a:p>
            <a:r>
              <a:rPr lang="en-US" sz="2000" dirty="0"/>
              <a:t>You can also use compliance information as a criteria for conditional access</a:t>
            </a:r>
          </a:p>
        </p:txBody>
      </p:sp>
    </p:spTree>
    <p:extLst>
      <p:ext uri="{BB962C8B-B14F-4D97-AF65-F5344CB8AC3E}">
        <p14:creationId xmlns:p14="http://schemas.microsoft.com/office/powerpoint/2010/main" val="4070833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109464"/>
            <a:ext cx="9029648" cy="775597"/>
          </a:xfrm>
        </p:spPr>
        <p:txBody>
          <a:bodyPr/>
          <a:lstStyle/>
          <a:p>
            <a:r>
              <a:rPr lang="en-US" dirty="0"/>
              <a:t>Module 5: Implement endpoint security in Microsoft Intune</a:t>
            </a:r>
          </a:p>
        </p:txBody>
      </p:sp>
      <p:pic>
        <p:nvPicPr>
          <p:cNvPr id="3" name="Picture 2" descr="Icon of two screens with a check mark on the first screen">
            <a:extLst>
              <a:ext uri="{FF2B5EF4-FFF2-40B4-BE49-F238E27FC236}">
                <a16:creationId xmlns:a16="http://schemas.microsoft.com/office/drawing/2014/main" id="{A23B8113-AAC6-453A-BFAC-904C7BCDAF5B}"/>
              </a:ext>
            </a:extLst>
          </p:cNvPr>
          <p:cNvPicPr>
            <a:picLocks noChangeAspect="1"/>
          </p:cNvPicPr>
          <p:nvPr/>
        </p:nvPicPr>
        <p:blipFill>
          <a:blip r:embed="rId3"/>
          <a:stretch>
            <a:fillRect/>
          </a:stretch>
        </p:blipFill>
        <p:spPr>
          <a:xfrm>
            <a:off x="10374911" y="2970939"/>
            <a:ext cx="1052646" cy="1052646"/>
          </a:xfrm>
          <a:prstGeom prst="rect">
            <a:avLst/>
          </a:prstGeom>
        </p:spPr>
      </p:pic>
    </p:spTree>
    <p:extLst>
      <p:ext uri="{BB962C8B-B14F-4D97-AF65-F5344CB8AC3E}">
        <p14:creationId xmlns:p14="http://schemas.microsoft.com/office/powerpoint/2010/main" val="2227200667"/>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0653FC7-5385-44D8-925F-9CDBCFE407E7}"/>
              </a:ext>
            </a:extLst>
          </p:cNvPr>
          <p:cNvSpPr>
            <a:spLocks noGrp="1"/>
          </p:cNvSpPr>
          <p:nvPr>
            <p:ph type="title"/>
          </p:nvPr>
        </p:nvSpPr>
        <p:spPr/>
        <p:txBody>
          <a:bodyPr/>
          <a:lstStyle/>
          <a:p>
            <a:r>
              <a:rPr lang="en-US" altLang="zh-CN" dirty="0"/>
              <a:t>I</a:t>
            </a:r>
            <a:r>
              <a:rPr lang="en-US" dirty="0"/>
              <a:t>ntroduction </a:t>
            </a:r>
          </a:p>
        </p:txBody>
      </p:sp>
      <p:sp>
        <p:nvSpPr>
          <p:cNvPr id="10" name="TextBox 9">
            <a:extLst>
              <a:ext uri="{FF2B5EF4-FFF2-40B4-BE49-F238E27FC236}">
                <a16:creationId xmlns:a16="http://schemas.microsoft.com/office/drawing/2014/main" id="{47AAE6E8-59AE-4289-88ED-72F74AD59BF6}"/>
              </a:ext>
            </a:extLst>
          </p:cNvPr>
          <p:cNvSpPr txBox="1"/>
          <p:nvPr/>
        </p:nvSpPr>
        <p:spPr>
          <a:xfrm>
            <a:off x="590533" y="1482418"/>
            <a:ext cx="6000767" cy="831717"/>
          </a:xfrm>
          <a:prstGeom prst="rect">
            <a:avLst/>
          </a:prstGeom>
          <a:noFill/>
        </p:spPr>
        <p:txBody>
          <a:bodyPr wrap="square" lIns="0" tIns="0" rIns="0" bIns="0" rtlCol="0">
            <a:noAutofit/>
          </a:bodyPr>
          <a:lstStyle/>
          <a:p>
            <a:pPr lvl="0"/>
            <a:r>
              <a:rPr lang="en-US" sz="2000" dirty="0">
                <a:solidFill>
                  <a:schemeClr val="accent1"/>
                </a:solidFill>
                <a:latin typeface="+mj-lt"/>
              </a:rPr>
              <a:t>This module focuses on how organizations use Microsoft Intune to implement endpoint security:</a:t>
            </a:r>
          </a:p>
        </p:txBody>
      </p:sp>
      <p:pic>
        <p:nvPicPr>
          <p:cNvPr id="3" name="Picture 2" descr="Icon of hand with a ring on the tip of finger">
            <a:extLst>
              <a:ext uri="{FF2B5EF4-FFF2-40B4-BE49-F238E27FC236}">
                <a16:creationId xmlns:a16="http://schemas.microsoft.com/office/drawing/2014/main" id="{E3444E15-70DD-449C-9556-35D9A3B8668E}"/>
              </a:ext>
            </a:extLst>
          </p:cNvPr>
          <p:cNvPicPr>
            <a:picLocks noChangeAspect="1"/>
          </p:cNvPicPr>
          <p:nvPr/>
        </p:nvPicPr>
        <p:blipFill>
          <a:blip r:embed="rId3"/>
          <a:stretch>
            <a:fillRect/>
          </a:stretch>
        </p:blipFill>
        <p:spPr>
          <a:xfrm>
            <a:off x="579438" y="2400181"/>
            <a:ext cx="595884" cy="595884"/>
          </a:xfrm>
          <a:prstGeom prst="rect">
            <a:avLst/>
          </a:prstGeom>
        </p:spPr>
      </p:pic>
      <p:sp>
        <p:nvSpPr>
          <p:cNvPr id="39" name="Rectangle 38">
            <a:extLst>
              <a:ext uri="{FF2B5EF4-FFF2-40B4-BE49-F238E27FC236}">
                <a16:creationId xmlns:a16="http://schemas.microsoft.com/office/drawing/2014/main" id="{366B6597-6021-4CC0-AE54-890F650A8572}"/>
              </a:ext>
            </a:extLst>
          </p:cNvPr>
          <p:cNvSpPr/>
          <p:nvPr/>
        </p:nvSpPr>
        <p:spPr>
          <a:xfrm>
            <a:off x="1320801" y="2558862"/>
            <a:ext cx="5451475" cy="276999"/>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dirty="0"/>
              <a:t>Protecting data and devices with Microsoft Intune</a:t>
            </a:r>
          </a:p>
        </p:txBody>
      </p:sp>
      <p:cxnSp>
        <p:nvCxnSpPr>
          <p:cNvPr id="64" name="Straight Connector 63">
            <a:extLst>
              <a:ext uri="{FF2B5EF4-FFF2-40B4-BE49-F238E27FC236}">
                <a16:creationId xmlns:a16="http://schemas.microsoft.com/office/drawing/2014/main" id="{A9F16C95-540C-49A6-A7F7-064C96C1DA97}"/>
              </a:ext>
              <a:ext uri="{C183D7F6-B498-43B3-948B-1728B52AA6E4}">
                <adec:decorative xmlns:adec="http://schemas.microsoft.com/office/drawing/2017/decorative" val="1"/>
              </a:ext>
            </a:extLst>
          </p:cNvPr>
          <p:cNvCxnSpPr>
            <a:cxnSpLocks/>
          </p:cNvCxnSpPr>
          <p:nvPr/>
        </p:nvCxnSpPr>
        <p:spPr>
          <a:xfrm>
            <a:off x="1320801" y="3048973"/>
            <a:ext cx="5451475"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74" name="Picture 73" descr="Icon of four arrows with a joined diagonal arrow">
            <a:extLst>
              <a:ext uri="{FF2B5EF4-FFF2-40B4-BE49-F238E27FC236}">
                <a16:creationId xmlns:a16="http://schemas.microsoft.com/office/drawing/2014/main" id="{8CD5D9E4-32CE-4908-A54E-F7D8B56B2133}"/>
              </a:ext>
            </a:extLst>
          </p:cNvPr>
          <p:cNvPicPr>
            <a:picLocks noChangeAspect="1"/>
          </p:cNvPicPr>
          <p:nvPr/>
        </p:nvPicPr>
        <p:blipFill>
          <a:blip r:embed="rId4"/>
          <a:stretch>
            <a:fillRect/>
          </a:stretch>
        </p:blipFill>
        <p:spPr>
          <a:xfrm>
            <a:off x="579438" y="3103404"/>
            <a:ext cx="595884" cy="595884"/>
          </a:xfrm>
          <a:prstGeom prst="rect">
            <a:avLst/>
          </a:prstGeom>
        </p:spPr>
      </p:pic>
      <p:sp>
        <p:nvSpPr>
          <p:cNvPr id="92" name="Rectangle 91">
            <a:extLst>
              <a:ext uri="{FF2B5EF4-FFF2-40B4-BE49-F238E27FC236}">
                <a16:creationId xmlns:a16="http://schemas.microsoft.com/office/drawing/2014/main" id="{501B39E1-93A9-4FA6-BD85-C936530499D1}"/>
              </a:ext>
            </a:extLst>
          </p:cNvPr>
          <p:cNvSpPr/>
          <p:nvPr/>
        </p:nvSpPr>
        <p:spPr>
          <a:xfrm>
            <a:off x="1320801" y="3262085"/>
            <a:ext cx="5451475" cy="276999"/>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dirty="0"/>
              <a:t>Exploring endpoint security in Microsoft Intune</a:t>
            </a:r>
          </a:p>
        </p:txBody>
      </p:sp>
      <p:cxnSp>
        <p:nvCxnSpPr>
          <p:cNvPr id="105" name="Straight Connector 104">
            <a:extLst>
              <a:ext uri="{FF2B5EF4-FFF2-40B4-BE49-F238E27FC236}">
                <a16:creationId xmlns:a16="http://schemas.microsoft.com/office/drawing/2014/main" id="{054B02BF-73EA-48E0-B790-E29CE1670A8A}"/>
              </a:ext>
              <a:ext uri="{C183D7F6-B498-43B3-948B-1728B52AA6E4}">
                <adec:decorative xmlns:adec="http://schemas.microsoft.com/office/drawing/2017/decorative" val="1"/>
              </a:ext>
            </a:extLst>
          </p:cNvPr>
          <p:cNvCxnSpPr>
            <a:cxnSpLocks/>
          </p:cNvCxnSpPr>
          <p:nvPr/>
        </p:nvCxnSpPr>
        <p:spPr>
          <a:xfrm>
            <a:off x="1320801" y="3752196"/>
            <a:ext cx="5451475"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13" name="Picture 112" descr="Icon of a wrench">
            <a:extLst>
              <a:ext uri="{FF2B5EF4-FFF2-40B4-BE49-F238E27FC236}">
                <a16:creationId xmlns:a16="http://schemas.microsoft.com/office/drawing/2014/main" id="{84FBA452-D389-42B3-A2A5-99C870DFA50C}"/>
              </a:ext>
            </a:extLst>
          </p:cNvPr>
          <p:cNvPicPr>
            <a:picLocks noChangeAspect="1"/>
          </p:cNvPicPr>
          <p:nvPr/>
        </p:nvPicPr>
        <p:blipFill>
          <a:blip r:embed="rId5"/>
          <a:stretch>
            <a:fillRect/>
          </a:stretch>
        </p:blipFill>
        <p:spPr>
          <a:xfrm>
            <a:off x="579438" y="3805103"/>
            <a:ext cx="595884" cy="595884"/>
          </a:xfrm>
          <a:prstGeom prst="rect">
            <a:avLst/>
          </a:prstGeom>
        </p:spPr>
      </p:pic>
      <p:sp>
        <p:nvSpPr>
          <p:cNvPr id="127" name="Rectangle 126">
            <a:extLst>
              <a:ext uri="{FF2B5EF4-FFF2-40B4-BE49-F238E27FC236}">
                <a16:creationId xmlns:a16="http://schemas.microsoft.com/office/drawing/2014/main" id="{C61E9325-0EB2-41BC-B086-9968E3FC099B}"/>
              </a:ext>
            </a:extLst>
          </p:cNvPr>
          <p:cNvSpPr/>
          <p:nvPr/>
        </p:nvSpPr>
        <p:spPr>
          <a:xfrm>
            <a:off x="1320801" y="3965308"/>
            <a:ext cx="5451475" cy="276999"/>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dirty="0"/>
              <a:t>Managing devices with endpoint security in Intune</a:t>
            </a:r>
          </a:p>
        </p:txBody>
      </p:sp>
      <p:cxnSp>
        <p:nvCxnSpPr>
          <p:cNvPr id="137" name="Straight Connector 136">
            <a:extLst>
              <a:ext uri="{FF2B5EF4-FFF2-40B4-BE49-F238E27FC236}">
                <a16:creationId xmlns:a16="http://schemas.microsoft.com/office/drawing/2014/main" id="{7584466C-B83C-4779-8380-ED25A1B83C82}"/>
              </a:ext>
              <a:ext uri="{C183D7F6-B498-43B3-948B-1728B52AA6E4}">
                <adec:decorative xmlns:adec="http://schemas.microsoft.com/office/drawing/2017/decorative" val="1"/>
              </a:ext>
            </a:extLst>
          </p:cNvPr>
          <p:cNvCxnSpPr>
            <a:cxnSpLocks/>
          </p:cNvCxnSpPr>
          <p:nvPr/>
        </p:nvCxnSpPr>
        <p:spPr>
          <a:xfrm>
            <a:off x="1320801" y="4455419"/>
            <a:ext cx="5451475"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43" name="Picture 142" descr="Icon of cellphone">
            <a:extLst>
              <a:ext uri="{FF2B5EF4-FFF2-40B4-BE49-F238E27FC236}">
                <a16:creationId xmlns:a16="http://schemas.microsoft.com/office/drawing/2014/main" id="{ECE3CDB9-CCB4-41C6-966F-9B89E0802564}"/>
              </a:ext>
            </a:extLst>
          </p:cNvPr>
          <p:cNvPicPr>
            <a:picLocks noChangeAspect="1"/>
          </p:cNvPicPr>
          <p:nvPr/>
        </p:nvPicPr>
        <p:blipFill>
          <a:blip r:embed="rId6"/>
          <a:stretch>
            <a:fillRect/>
          </a:stretch>
        </p:blipFill>
        <p:spPr>
          <a:xfrm>
            <a:off x="579438" y="4508326"/>
            <a:ext cx="595884" cy="595884"/>
          </a:xfrm>
          <a:prstGeom prst="rect">
            <a:avLst/>
          </a:prstGeom>
        </p:spPr>
      </p:pic>
      <p:sp>
        <p:nvSpPr>
          <p:cNvPr id="153" name="Rectangle 152">
            <a:extLst>
              <a:ext uri="{FF2B5EF4-FFF2-40B4-BE49-F238E27FC236}">
                <a16:creationId xmlns:a16="http://schemas.microsoft.com/office/drawing/2014/main" id="{FC2482E6-8B39-4D80-AF68-C4FD1239698B}"/>
              </a:ext>
            </a:extLst>
          </p:cNvPr>
          <p:cNvSpPr/>
          <p:nvPr/>
        </p:nvSpPr>
        <p:spPr>
          <a:xfrm>
            <a:off x="1320800" y="4530032"/>
            <a:ext cx="5451475" cy="553998"/>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dirty="0"/>
              <a:t>Using security baselines to configure Windows devices in Intune</a:t>
            </a:r>
          </a:p>
        </p:txBody>
      </p:sp>
      <p:cxnSp>
        <p:nvCxnSpPr>
          <p:cNvPr id="160" name="Straight Connector 159">
            <a:extLst>
              <a:ext uri="{FF2B5EF4-FFF2-40B4-BE49-F238E27FC236}">
                <a16:creationId xmlns:a16="http://schemas.microsoft.com/office/drawing/2014/main" id="{34EDA466-9979-43E4-84B5-40E5961AE52F}"/>
              </a:ext>
              <a:ext uri="{C183D7F6-B498-43B3-948B-1728B52AA6E4}">
                <adec:decorative xmlns:adec="http://schemas.microsoft.com/office/drawing/2017/decorative" val="1"/>
              </a:ext>
            </a:extLst>
          </p:cNvPr>
          <p:cNvCxnSpPr>
            <a:cxnSpLocks/>
          </p:cNvCxnSpPr>
          <p:nvPr/>
        </p:nvCxnSpPr>
        <p:spPr>
          <a:xfrm>
            <a:off x="1320801" y="5158642"/>
            <a:ext cx="5451475"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64" name="Picture 163" descr="Icon of a document">
            <a:extLst>
              <a:ext uri="{FF2B5EF4-FFF2-40B4-BE49-F238E27FC236}">
                <a16:creationId xmlns:a16="http://schemas.microsoft.com/office/drawing/2014/main" id="{1F9A3C0F-7EB1-42A5-97D3-3B1ABE13A271}"/>
              </a:ext>
            </a:extLst>
          </p:cNvPr>
          <p:cNvPicPr>
            <a:picLocks noChangeAspect="1"/>
          </p:cNvPicPr>
          <p:nvPr/>
        </p:nvPicPr>
        <p:blipFill>
          <a:blip r:embed="rId7"/>
          <a:stretch>
            <a:fillRect/>
          </a:stretch>
        </p:blipFill>
        <p:spPr>
          <a:xfrm>
            <a:off x="579438" y="5211549"/>
            <a:ext cx="595884" cy="595884"/>
          </a:xfrm>
          <a:prstGeom prst="rect">
            <a:avLst/>
          </a:prstGeom>
        </p:spPr>
      </p:pic>
      <p:sp>
        <p:nvSpPr>
          <p:cNvPr id="170" name="Rectangle 169">
            <a:extLst>
              <a:ext uri="{FF2B5EF4-FFF2-40B4-BE49-F238E27FC236}">
                <a16:creationId xmlns:a16="http://schemas.microsoft.com/office/drawing/2014/main" id="{197B20F7-BEFF-4D4C-8425-746F9115E8E5}"/>
              </a:ext>
            </a:extLst>
          </p:cNvPr>
          <p:cNvSpPr/>
          <p:nvPr/>
        </p:nvSpPr>
        <p:spPr>
          <a:xfrm>
            <a:off x="1320800" y="5233255"/>
            <a:ext cx="5451475" cy="553998"/>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dirty="0"/>
              <a:t>Managing security baseline profiles in Microsoft Intune</a:t>
            </a:r>
          </a:p>
        </p:txBody>
      </p:sp>
      <p:cxnSp>
        <p:nvCxnSpPr>
          <p:cNvPr id="174" name="Straight Connector 173">
            <a:extLst>
              <a:ext uri="{FF2B5EF4-FFF2-40B4-BE49-F238E27FC236}">
                <a16:creationId xmlns:a16="http://schemas.microsoft.com/office/drawing/2014/main" id="{B423D80B-5A47-4CC4-B479-156A21FA3D76}"/>
              </a:ext>
              <a:ext uri="{C183D7F6-B498-43B3-948B-1728B52AA6E4}">
                <adec:decorative xmlns:adec="http://schemas.microsoft.com/office/drawing/2017/decorative" val="1"/>
              </a:ext>
            </a:extLst>
          </p:cNvPr>
          <p:cNvCxnSpPr>
            <a:cxnSpLocks/>
          </p:cNvCxnSpPr>
          <p:nvPr/>
        </p:nvCxnSpPr>
        <p:spPr>
          <a:xfrm>
            <a:off x="1320801" y="5861865"/>
            <a:ext cx="5451475"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76" name="Picture 175" descr="Icon of two rectangles with magnifying glass ">
            <a:extLst>
              <a:ext uri="{FF2B5EF4-FFF2-40B4-BE49-F238E27FC236}">
                <a16:creationId xmlns:a16="http://schemas.microsoft.com/office/drawing/2014/main" id="{04E51ACD-2015-4B42-8EF9-8B668B1D1764}"/>
              </a:ext>
            </a:extLst>
          </p:cNvPr>
          <p:cNvPicPr>
            <a:picLocks noChangeAspect="1"/>
          </p:cNvPicPr>
          <p:nvPr/>
        </p:nvPicPr>
        <p:blipFill>
          <a:blip r:embed="rId8"/>
          <a:stretch>
            <a:fillRect/>
          </a:stretch>
        </p:blipFill>
        <p:spPr>
          <a:xfrm>
            <a:off x="579438" y="5914771"/>
            <a:ext cx="595884" cy="595884"/>
          </a:xfrm>
          <a:prstGeom prst="rect">
            <a:avLst/>
          </a:prstGeom>
        </p:spPr>
      </p:pic>
      <p:sp>
        <p:nvSpPr>
          <p:cNvPr id="178" name="Rectangle 177">
            <a:extLst>
              <a:ext uri="{FF2B5EF4-FFF2-40B4-BE49-F238E27FC236}">
                <a16:creationId xmlns:a16="http://schemas.microsoft.com/office/drawing/2014/main" id="{132E75DE-0F18-4B73-9365-6D506C67C66E}"/>
              </a:ext>
            </a:extLst>
          </p:cNvPr>
          <p:cNvSpPr/>
          <p:nvPr/>
        </p:nvSpPr>
        <p:spPr>
          <a:xfrm>
            <a:off x="1320801" y="6074976"/>
            <a:ext cx="5451475" cy="276999"/>
          </a:xfrm>
          <a:prstGeom prst="rect">
            <a:avLst/>
          </a:prstGeom>
          <a:ln w="19050">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spcFirstLastPara="0" vert="horz" wrap="square" lIns="0" tIns="0" rIns="0" bIns="0" numCol="1" spcCol="1270" anchor="ctr" anchorCtr="0">
            <a:spAutoFit/>
          </a:bodyPr>
          <a:lstStyle/>
          <a:p>
            <a:pPr lvl="0" defTabSz="266700">
              <a:spcBef>
                <a:spcPct val="0"/>
              </a:spcBef>
              <a:spcAft>
                <a:spcPct val="35000"/>
              </a:spcAft>
            </a:pPr>
            <a:r>
              <a:rPr lang="en-US" dirty="0"/>
              <a:t>Implementing attack surface reduction rules</a:t>
            </a:r>
          </a:p>
        </p:txBody>
      </p:sp>
    </p:spTree>
    <p:extLst>
      <p:ext uri="{BB962C8B-B14F-4D97-AF65-F5344CB8AC3E}">
        <p14:creationId xmlns:p14="http://schemas.microsoft.com/office/powerpoint/2010/main" val="2388016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09954AD-6D53-44C3-BAAF-956C730C2F15}"/>
              </a:ext>
            </a:extLst>
          </p:cNvPr>
          <p:cNvSpPr>
            <a:spLocks noGrp="1"/>
          </p:cNvSpPr>
          <p:nvPr>
            <p:ph type="title"/>
          </p:nvPr>
        </p:nvSpPr>
        <p:spPr/>
        <p:txBody>
          <a:bodyPr/>
          <a:lstStyle/>
          <a:p>
            <a:r>
              <a:rPr lang="en-US" dirty="0"/>
              <a:t>Protect data and devices with Microsoft Intune</a:t>
            </a:r>
          </a:p>
        </p:txBody>
      </p:sp>
      <p:sp>
        <p:nvSpPr>
          <p:cNvPr id="22" name="TextBox 21">
            <a:extLst>
              <a:ext uri="{FF2B5EF4-FFF2-40B4-BE49-F238E27FC236}">
                <a16:creationId xmlns:a16="http://schemas.microsoft.com/office/drawing/2014/main" id="{C8F4199E-231C-425E-943E-EB48F15714AC}"/>
              </a:ext>
            </a:extLst>
          </p:cNvPr>
          <p:cNvSpPr txBox="1"/>
          <p:nvPr/>
        </p:nvSpPr>
        <p:spPr>
          <a:xfrm>
            <a:off x="1721796" y="1429848"/>
            <a:ext cx="10047692" cy="842534"/>
          </a:xfrm>
          <a:prstGeom prst="rect">
            <a:avLst/>
          </a:prstGeom>
          <a:noFill/>
        </p:spPr>
        <p:txBody>
          <a:bodyPr wrap="square" lIns="0" tIns="0" rIns="0" bIns="0" rtlCol="0" anchor="ctr">
            <a:noAutofit/>
          </a:bodyPr>
          <a:lstStyle/>
          <a:p>
            <a:pPr>
              <a:spcBef>
                <a:spcPts val="600"/>
              </a:spcBef>
            </a:pPr>
            <a:r>
              <a:rPr lang="en-US" sz="2000" dirty="0"/>
              <a:t>An organization can deploy Intune's device configuration and device compliance policies to configure devices to meet its security goals.</a:t>
            </a:r>
          </a:p>
        </p:txBody>
      </p:sp>
      <p:cxnSp>
        <p:nvCxnSpPr>
          <p:cNvPr id="23" name="Straight Connector 22">
            <a:extLst>
              <a:ext uri="{FF2B5EF4-FFF2-40B4-BE49-F238E27FC236}">
                <a16:creationId xmlns:a16="http://schemas.microsoft.com/office/drawing/2014/main" id="{57DAB12F-E684-499A-8889-1A0D5BBEEBAD}"/>
              </a:ext>
              <a:ext uri="{C183D7F6-B498-43B3-948B-1728B52AA6E4}">
                <adec:decorative xmlns:adec="http://schemas.microsoft.com/office/drawing/2017/decorative" val="1"/>
              </a:ext>
            </a:extLst>
          </p:cNvPr>
          <p:cNvCxnSpPr>
            <a:cxnSpLocks/>
          </p:cNvCxnSpPr>
          <p:nvPr/>
        </p:nvCxnSpPr>
        <p:spPr>
          <a:xfrm>
            <a:off x="1722096" y="2439597"/>
            <a:ext cx="10099419"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D19A881-01EA-463E-B8B6-ED84BAB47D00}"/>
              </a:ext>
            </a:extLst>
          </p:cNvPr>
          <p:cNvSpPr txBox="1"/>
          <p:nvPr/>
        </p:nvSpPr>
        <p:spPr>
          <a:xfrm>
            <a:off x="1721796" y="2616972"/>
            <a:ext cx="10047692" cy="1117616"/>
          </a:xfrm>
          <a:prstGeom prst="rect">
            <a:avLst/>
          </a:prstGeom>
          <a:noFill/>
        </p:spPr>
        <p:txBody>
          <a:bodyPr wrap="square" lIns="0" tIns="0" rIns="0" bIns="0" rtlCol="0" anchor="ctr">
            <a:noAutofit/>
          </a:bodyPr>
          <a:lstStyle/>
          <a:p>
            <a:pPr>
              <a:spcAft>
                <a:spcPts val="600"/>
              </a:spcAft>
            </a:pPr>
            <a:r>
              <a:rPr lang="en-US" sz="2000" dirty="0">
                <a:latin typeface="+mj-lt"/>
              </a:rPr>
              <a:t>Intune-managed apps and Intune's app protection policies can help stop data leaks and keep your organization's data safe</a:t>
            </a:r>
          </a:p>
          <a:p>
            <a:pPr>
              <a:spcAft>
                <a:spcPts val="600"/>
              </a:spcAft>
            </a:pPr>
            <a:r>
              <a:rPr lang="en-US" dirty="0"/>
              <a:t>These protections can apply to devices that are enrolled with Intune and to devices that aren't</a:t>
            </a:r>
          </a:p>
        </p:txBody>
      </p:sp>
      <p:cxnSp>
        <p:nvCxnSpPr>
          <p:cNvPr id="31" name="Straight Connector 30">
            <a:extLst>
              <a:ext uri="{FF2B5EF4-FFF2-40B4-BE49-F238E27FC236}">
                <a16:creationId xmlns:a16="http://schemas.microsoft.com/office/drawing/2014/main" id="{12ACD9D0-7C70-45E3-A414-884909455AEF}"/>
              </a:ext>
              <a:ext uri="{C183D7F6-B498-43B3-948B-1728B52AA6E4}">
                <adec:decorative xmlns:adec="http://schemas.microsoft.com/office/drawing/2017/decorative" val="1"/>
              </a:ext>
            </a:extLst>
          </p:cNvPr>
          <p:cNvCxnSpPr>
            <a:cxnSpLocks/>
          </p:cNvCxnSpPr>
          <p:nvPr/>
        </p:nvCxnSpPr>
        <p:spPr>
          <a:xfrm>
            <a:off x="1740104" y="3880721"/>
            <a:ext cx="10099419"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384025B-E283-4F40-9839-C39F2FD0C5E4}"/>
              </a:ext>
            </a:extLst>
          </p:cNvPr>
          <p:cNvSpPr txBox="1"/>
          <p:nvPr/>
        </p:nvSpPr>
        <p:spPr>
          <a:xfrm>
            <a:off x="1721796" y="4079178"/>
            <a:ext cx="10047692" cy="1742497"/>
          </a:xfrm>
          <a:prstGeom prst="rect">
            <a:avLst/>
          </a:prstGeom>
          <a:noFill/>
        </p:spPr>
        <p:txBody>
          <a:bodyPr wrap="square" lIns="0" tIns="0" rIns="0" bIns="0" rtlCol="0" anchor="ctr">
            <a:noAutofit/>
          </a:bodyPr>
          <a:lstStyle/>
          <a:p>
            <a:pPr>
              <a:spcAft>
                <a:spcPts val="600"/>
              </a:spcAft>
            </a:pPr>
            <a:r>
              <a:rPr lang="en-US" sz="2000" dirty="0">
                <a:latin typeface="+mj-lt"/>
              </a:rPr>
              <a:t>From the Microsoft Endpoint Manager admin center, an organization can run device actions that help keep a selected device protected</a:t>
            </a:r>
          </a:p>
          <a:p>
            <a:pPr>
              <a:spcAft>
                <a:spcPts val="600"/>
              </a:spcAft>
            </a:pPr>
            <a:r>
              <a:rPr lang="en-US" dirty="0"/>
              <a:t>You can run a subset of these actions as bulk device actions to affect multiple devices at the same time</a:t>
            </a:r>
          </a:p>
          <a:p>
            <a:pPr>
              <a:spcAft>
                <a:spcPts val="600"/>
              </a:spcAft>
            </a:pPr>
            <a:r>
              <a:rPr lang="en-US" dirty="0"/>
              <a:t>Several remote actions from Intune can also be used with co-managed devices</a:t>
            </a:r>
            <a:endParaRPr lang="en-US" sz="2000" dirty="0"/>
          </a:p>
        </p:txBody>
      </p:sp>
      <p:grpSp>
        <p:nvGrpSpPr>
          <p:cNvPr id="2" name="Group 1" descr="Icon of a shield with exclamation mark in the middle">
            <a:extLst>
              <a:ext uri="{FF2B5EF4-FFF2-40B4-BE49-F238E27FC236}">
                <a16:creationId xmlns:a16="http://schemas.microsoft.com/office/drawing/2014/main" id="{84815457-D4AA-A15F-C97E-72EDA0B1D0F6}"/>
              </a:ext>
            </a:extLst>
          </p:cNvPr>
          <p:cNvGrpSpPr/>
          <p:nvPr/>
        </p:nvGrpSpPr>
        <p:grpSpPr>
          <a:xfrm>
            <a:off x="572619" y="1475031"/>
            <a:ext cx="780288" cy="781812"/>
            <a:chOff x="10519259" y="1017831"/>
            <a:chExt cx="780288" cy="781812"/>
          </a:xfrm>
        </p:grpSpPr>
        <p:pic>
          <p:nvPicPr>
            <p:cNvPr id="4" name="Picture 3">
              <a:extLst>
                <a:ext uri="{FF2B5EF4-FFF2-40B4-BE49-F238E27FC236}">
                  <a16:creationId xmlns:a16="http://schemas.microsoft.com/office/drawing/2014/main" id="{DF8EC2FC-71D1-6CBA-3A09-D869F95B20BA}"/>
                </a:ext>
              </a:extLst>
            </p:cNvPr>
            <p:cNvPicPr>
              <a:picLocks noChangeAspect="1"/>
            </p:cNvPicPr>
            <p:nvPr/>
          </p:nvPicPr>
          <p:blipFill>
            <a:blip r:embed="rId3"/>
            <a:stretch>
              <a:fillRect/>
            </a:stretch>
          </p:blipFill>
          <p:spPr>
            <a:xfrm>
              <a:off x="10519259" y="1017831"/>
              <a:ext cx="780288" cy="781812"/>
            </a:xfrm>
            <a:prstGeom prst="rect">
              <a:avLst/>
            </a:prstGeom>
          </p:spPr>
        </p:pic>
        <p:pic>
          <p:nvPicPr>
            <p:cNvPr id="6" name="Picture 5" descr="Icon of a shield with exclamation mark in the middle">
              <a:extLst>
                <a:ext uri="{FF2B5EF4-FFF2-40B4-BE49-F238E27FC236}">
                  <a16:creationId xmlns:a16="http://schemas.microsoft.com/office/drawing/2014/main" id="{68AF06CC-1A36-8B2A-FD6B-64B7D428EF85}"/>
                </a:ext>
              </a:extLst>
            </p:cNvPr>
            <p:cNvPicPr>
              <a:picLocks noChangeAspect="1"/>
            </p:cNvPicPr>
            <p:nvPr/>
          </p:nvPicPr>
          <p:blipFill>
            <a:blip r:embed="rId4"/>
            <a:stretch>
              <a:fillRect/>
            </a:stretch>
          </p:blipFill>
          <p:spPr>
            <a:xfrm>
              <a:off x="10706203" y="1205537"/>
              <a:ext cx="406400" cy="406400"/>
            </a:xfrm>
            <a:prstGeom prst="rect">
              <a:avLst/>
            </a:prstGeom>
          </p:spPr>
        </p:pic>
      </p:grpSp>
      <p:grpSp>
        <p:nvGrpSpPr>
          <p:cNvPr id="9" name="Group 8" descr="Icon of lock pad">
            <a:extLst>
              <a:ext uri="{FF2B5EF4-FFF2-40B4-BE49-F238E27FC236}">
                <a16:creationId xmlns:a16="http://schemas.microsoft.com/office/drawing/2014/main" id="{6EE1C47A-7769-B0DD-3231-DE0D5B79DB16}"/>
              </a:ext>
            </a:extLst>
          </p:cNvPr>
          <p:cNvGrpSpPr/>
          <p:nvPr/>
        </p:nvGrpSpPr>
        <p:grpSpPr>
          <a:xfrm>
            <a:off x="569287" y="4462071"/>
            <a:ext cx="780288" cy="781812"/>
            <a:chOff x="6390967" y="1017831"/>
            <a:chExt cx="780288" cy="781812"/>
          </a:xfrm>
        </p:grpSpPr>
        <p:pic>
          <p:nvPicPr>
            <p:cNvPr id="10" name="Picture 9">
              <a:extLst>
                <a:ext uri="{FF2B5EF4-FFF2-40B4-BE49-F238E27FC236}">
                  <a16:creationId xmlns:a16="http://schemas.microsoft.com/office/drawing/2014/main" id="{32B733AB-C9D2-4DB9-7DCB-246D3E514205}"/>
                </a:ext>
              </a:extLst>
            </p:cNvPr>
            <p:cNvPicPr>
              <a:picLocks noChangeAspect="1"/>
            </p:cNvPicPr>
            <p:nvPr/>
          </p:nvPicPr>
          <p:blipFill>
            <a:blip r:embed="rId3"/>
            <a:stretch>
              <a:fillRect/>
            </a:stretch>
          </p:blipFill>
          <p:spPr>
            <a:xfrm>
              <a:off x="6390967" y="1017831"/>
              <a:ext cx="780288" cy="781812"/>
            </a:xfrm>
            <a:prstGeom prst="rect">
              <a:avLst/>
            </a:prstGeom>
          </p:spPr>
        </p:pic>
        <p:pic>
          <p:nvPicPr>
            <p:cNvPr id="11" name="Picture 10" descr="Icon of lock pad">
              <a:extLst>
                <a:ext uri="{FF2B5EF4-FFF2-40B4-BE49-F238E27FC236}">
                  <a16:creationId xmlns:a16="http://schemas.microsoft.com/office/drawing/2014/main" id="{405463D0-05C0-A470-12FE-BBEC1E90AB7C}"/>
                </a:ext>
              </a:extLst>
            </p:cNvPr>
            <p:cNvPicPr>
              <a:picLocks noChangeAspect="1"/>
            </p:cNvPicPr>
            <p:nvPr/>
          </p:nvPicPr>
          <p:blipFill>
            <a:blip r:embed="rId5"/>
            <a:stretch>
              <a:fillRect/>
            </a:stretch>
          </p:blipFill>
          <p:spPr>
            <a:xfrm>
              <a:off x="6577911" y="1205537"/>
              <a:ext cx="406400" cy="406400"/>
            </a:xfrm>
            <a:prstGeom prst="rect">
              <a:avLst/>
            </a:prstGeom>
          </p:spPr>
        </p:pic>
      </p:grpSp>
      <p:grpSp>
        <p:nvGrpSpPr>
          <p:cNvPr id="12" name="Group 11" descr="Icon if a screen with a shield in front">
            <a:extLst>
              <a:ext uri="{FF2B5EF4-FFF2-40B4-BE49-F238E27FC236}">
                <a16:creationId xmlns:a16="http://schemas.microsoft.com/office/drawing/2014/main" id="{5F962681-93DB-DA5A-EA8A-A4F68C3AD7AE}"/>
              </a:ext>
            </a:extLst>
          </p:cNvPr>
          <p:cNvGrpSpPr/>
          <p:nvPr/>
        </p:nvGrpSpPr>
        <p:grpSpPr>
          <a:xfrm>
            <a:off x="565043" y="2816151"/>
            <a:ext cx="780288" cy="781812"/>
            <a:chOff x="869843" y="1017831"/>
            <a:chExt cx="780288" cy="781812"/>
          </a:xfrm>
        </p:grpSpPr>
        <p:pic>
          <p:nvPicPr>
            <p:cNvPr id="13" name="Picture 12">
              <a:extLst>
                <a:ext uri="{FF2B5EF4-FFF2-40B4-BE49-F238E27FC236}">
                  <a16:creationId xmlns:a16="http://schemas.microsoft.com/office/drawing/2014/main" id="{C7B46CAE-E53B-4DC3-2184-0236F2524CA0}"/>
                </a:ext>
              </a:extLst>
            </p:cNvPr>
            <p:cNvPicPr>
              <a:picLocks noChangeAspect="1"/>
            </p:cNvPicPr>
            <p:nvPr/>
          </p:nvPicPr>
          <p:blipFill>
            <a:blip r:embed="rId3"/>
            <a:stretch>
              <a:fillRect/>
            </a:stretch>
          </p:blipFill>
          <p:spPr>
            <a:xfrm>
              <a:off x="869843" y="1017831"/>
              <a:ext cx="780288" cy="781812"/>
            </a:xfrm>
            <a:prstGeom prst="rect">
              <a:avLst/>
            </a:prstGeom>
          </p:spPr>
        </p:pic>
        <p:pic>
          <p:nvPicPr>
            <p:cNvPr id="14" name="Picture 13" descr="Icon if a screen with a shield in front">
              <a:extLst>
                <a:ext uri="{FF2B5EF4-FFF2-40B4-BE49-F238E27FC236}">
                  <a16:creationId xmlns:a16="http://schemas.microsoft.com/office/drawing/2014/main" id="{C50E90A7-8E15-858D-ACF9-C209DA8B26C3}"/>
                </a:ext>
              </a:extLst>
            </p:cNvPr>
            <p:cNvPicPr>
              <a:picLocks noChangeAspect="1"/>
            </p:cNvPicPr>
            <p:nvPr/>
          </p:nvPicPr>
          <p:blipFill>
            <a:blip r:embed="rId6"/>
            <a:stretch>
              <a:fillRect/>
            </a:stretch>
          </p:blipFill>
          <p:spPr>
            <a:xfrm>
              <a:off x="1056787" y="1205537"/>
              <a:ext cx="406400" cy="406400"/>
            </a:xfrm>
            <a:prstGeom prst="rect">
              <a:avLst/>
            </a:prstGeom>
          </p:spPr>
        </p:pic>
      </p:grpSp>
    </p:spTree>
    <p:extLst>
      <p:ext uri="{BB962C8B-B14F-4D97-AF65-F5344CB8AC3E}">
        <p14:creationId xmlns:p14="http://schemas.microsoft.com/office/powerpoint/2010/main" val="3500986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FA21EFC-DB33-418F-AE83-3BB88C6B2CB6}"/>
              </a:ext>
            </a:extLst>
          </p:cNvPr>
          <p:cNvSpPr>
            <a:spLocks noGrp="1"/>
          </p:cNvSpPr>
          <p:nvPr>
            <p:ph type="title"/>
          </p:nvPr>
        </p:nvSpPr>
        <p:spPr/>
        <p:txBody>
          <a:bodyPr/>
          <a:lstStyle/>
          <a:p>
            <a:r>
              <a:rPr lang="en-US" dirty="0"/>
              <a:t>Explore endpoint security in Microsoft Intune</a:t>
            </a:r>
          </a:p>
        </p:txBody>
      </p:sp>
      <p:sp>
        <p:nvSpPr>
          <p:cNvPr id="4" name="TextBox 3">
            <a:extLst>
              <a:ext uri="{FF2B5EF4-FFF2-40B4-BE49-F238E27FC236}">
                <a16:creationId xmlns:a16="http://schemas.microsoft.com/office/drawing/2014/main" id="{61285D27-34F5-4525-97CA-F51725372022}"/>
              </a:ext>
              <a:ext uri="{C183D7F6-B498-43B3-948B-1728B52AA6E4}">
                <adec:decorative xmlns:adec="http://schemas.microsoft.com/office/drawing/2017/decorative" val="0"/>
              </a:ext>
            </a:extLst>
          </p:cNvPr>
          <p:cNvSpPr txBox="1"/>
          <p:nvPr/>
        </p:nvSpPr>
        <p:spPr>
          <a:xfrm>
            <a:off x="471488" y="1436688"/>
            <a:ext cx="7198040" cy="5360352"/>
          </a:xfrm>
          <a:prstGeom prst="rect">
            <a:avLst/>
          </a:prstGeom>
          <a:solidFill>
            <a:schemeClr val="bg1">
              <a:lumMod val="95000"/>
            </a:schemeClr>
          </a:solidFill>
          <a:ln w="19050">
            <a:solidFill>
              <a:schemeClr val="bg1">
                <a:lumMod val="95000"/>
              </a:schemeClr>
            </a:solidFill>
          </a:ln>
        </p:spPr>
        <p:txBody>
          <a:bodyPr wrap="square" lIns="137160" tIns="91440" rIns="137160" bIns="91440" rtlCol="0" anchor="t">
            <a:noAutofit/>
          </a:bodyPr>
          <a:lstStyle/>
          <a:p>
            <a:pPr>
              <a:spcBef>
                <a:spcPts val="600"/>
              </a:spcBef>
              <a:spcAft>
                <a:spcPts val="600"/>
              </a:spcAft>
            </a:pPr>
            <a:r>
              <a:rPr lang="en-US" sz="2000" dirty="0">
                <a:solidFill>
                  <a:schemeClr val="accent1"/>
                </a:solidFill>
                <a:latin typeface="+mj-lt"/>
              </a:rPr>
              <a:t>Microsoft Endpoint security policies are designed to help organizations focus on the security of their devices and mitigate risk</a:t>
            </a:r>
          </a:p>
          <a:p>
            <a:pPr>
              <a:spcAft>
                <a:spcPts val="600"/>
              </a:spcAft>
            </a:pPr>
            <a:r>
              <a:rPr lang="en-US" dirty="0">
                <a:latin typeface="+mj-lt"/>
              </a:rPr>
              <a:t>The available tasks can help them:</a:t>
            </a:r>
          </a:p>
          <a:p>
            <a:pPr marL="342900" indent="-342900">
              <a:spcAft>
                <a:spcPts val="600"/>
              </a:spcAft>
              <a:buFont typeface="Arial" panose="020B0604020202020204" pitchFamily="34" charset="0"/>
              <a:buChar char="•"/>
            </a:pPr>
            <a:r>
              <a:rPr lang="en-US" sz="1600" dirty="0"/>
              <a:t>Identify at-risk devices</a:t>
            </a:r>
          </a:p>
          <a:p>
            <a:pPr marL="342900" indent="-342900">
              <a:spcAft>
                <a:spcPts val="600"/>
              </a:spcAft>
              <a:buFont typeface="Arial" panose="020B0604020202020204" pitchFamily="34" charset="0"/>
              <a:buChar char="•"/>
            </a:pPr>
            <a:r>
              <a:rPr lang="en-US" sz="1600" dirty="0"/>
              <a:t>Remediate those devices</a:t>
            </a:r>
          </a:p>
          <a:p>
            <a:pPr marL="342900" indent="-342900">
              <a:spcAft>
                <a:spcPts val="600"/>
              </a:spcAft>
              <a:buFont typeface="Arial" panose="020B0604020202020204" pitchFamily="34" charset="0"/>
              <a:buChar char="•"/>
            </a:pPr>
            <a:r>
              <a:rPr lang="en-US" sz="1600" dirty="0"/>
              <a:t>Restore them to a compliant or more secure state</a:t>
            </a:r>
          </a:p>
          <a:p>
            <a:pPr>
              <a:spcAft>
                <a:spcPts val="600"/>
              </a:spcAft>
            </a:pPr>
            <a:r>
              <a:rPr lang="en-US" dirty="0">
                <a:latin typeface="+mj-lt"/>
              </a:rPr>
              <a:t>Security and enterprise administrators can use the Endpoint security node in the Microsoft Endpoint Manager admin center to:</a:t>
            </a:r>
          </a:p>
          <a:p>
            <a:pPr marL="285750" indent="-285750">
              <a:spcAft>
                <a:spcPts val="600"/>
              </a:spcAft>
              <a:buFont typeface="Arial" panose="020B0604020202020204" pitchFamily="34" charset="0"/>
              <a:buChar char="•"/>
            </a:pPr>
            <a:r>
              <a:rPr lang="en-US" sz="1600" dirty="0"/>
              <a:t>Configure device security</a:t>
            </a:r>
          </a:p>
          <a:p>
            <a:pPr marL="285750" indent="-285750">
              <a:spcAft>
                <a:spcPts val="600"/>
              </a:spcAft>
              <a:buFont typeface="Arial" panose="020B0604020202020204" pitchFamily="34" charset="0"/>
              <a:buChar char="•"/>
            </a:pPr>
            <a:r>
              <a:rPr lang="en-US" sz="1600" dirty="0"/>
              <a:t>Manage security tasks for devices when those devices are at risk</a:t>
            </a:r>
          </a:p>
          <a:p>
            <a:pPr>
              <a:spcBef>
                <a:spcPts val="600"/>
              </a:spcBef>
              <a:spcAft>
                <a:spcPts val="600"/>
              </a:spcAft>
            </a:pPr>
            <a:r>
              <a:rPr lang="en-US" b="0" i="0" dirty="0">
                <a:solidFill>
                  <a:srgbClr val="000000"/>
                </a:solidFill>
                <a:effectLst/>
                <a:latin typeface="+mj-lt"/>
              </a:rPr>
              <a:t>Security baselines in Microsoft Endpoint Manager are pre-configured groups of settings</a:t>
            </a:r>
          </a:p>
          <a:p>
            <a:pPr>
              <a:spcBef>
                <a:spcPts val="600"/>
              </a:spcBef>
              <a:spcAft>
                <a:spcPts val="600"/>
              </a:spcAft>
            </a:pPr>
            <a:r>
              <a:rPr lang="en-US" sz="1600" b="0" i="0" dirty="0">
                <a:solidFill>
                  <a:srgbClr val="000000"/>
                </a:solidFill>
                <a:effectLst/>
              </a:rPr>
              <a:t>Organizations can use security baselines to rapidly deploy best practice configurations of device and application settings to protect their users and devices</a:t>
            </a:r>
            <a:endParaRPr lang="en-US" sz="1600" dirty="0"/>
          </a:p>
        </p:txBody>
      </p:sp>
      <p:grpSp>
        <p:nvGrpSpPr>
          <p:cNvPr id="2" name="Group 1">
            <a:extLst>
              <a:ext uri="{FF2B5EF4-FFF2-40B4-BE49-F238E27FC236}">
                <a16:creationId xmlns:a16="http://schemas.microsoft.com/office/drawing/2014/main" id="{EA6671EC-B371-48F0-E973-6BFF7E970D34}"/>
              </a:ext>
            </a:extLst>
          </p:cNvPr>
          <p:cNvGrpSpPr/>
          <p:nvPr/>
        </p:nvGrpSpPr>
        <p:grpSpPr>
          <a:xfrm>
            <a:off x="7971789" y="1436687"/>
            <a:ext cx="4295459" cy="5360352"/>
            <a:chOff x="7555229" y="1436687"/>
            <a:chExt cx="4295459" cy="5050391"/>
          </a:xfrm>
        </p:grpSpPr>
        <p:sp>
          <p:nvSpPr>
            <p:cNvPr id="6" name="Rectangle 5">
              <a:extLst>
                <a:ext uri="{FF2B5EF4-FFF2-40B4-BE49-F238E27FC236}">
                  <a16:creationId xmlns:a16="http://schemas.microsoft.com/office/drawing/2014/main" id="{E0D6954D-778A-4236-8E23-908A5F16B3A2}"/>
                </a:ext>
                <a:ext uri="{C183D7F6-B498-43B3-948B-1728B52AA6E4}">
                  <adec:decorative xmlns:adec="http://schemas.microsoft.com/office/drawing/2017/decorative" val="1"/>
                </a:ext>
              </a:extLst>
            </p:cNvPr>
            <p:cNvSpPr/>
            <p:nvPr/>
          </p:nvSpPr>
          <p:spPr bwMode="auto">
            <a:xfrm>
              <a:off x="7555229" y="1436687"/>
              <a:ext cx="4295459" cy="5050391"/>
            </a:xfrm>
            <a:prstGeom prst="rect">
              <a:avLst/>
            </a:prstGeom>
            <a:ln w="190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lvl="0" algn="ctr" fontAlgn="base"/>
              <a:endParaRPr lang="en-US" sz="2200">
                <a:latin typeface="+mj-lt"/>
              </a:endParaRPr>
            </a:p>
          </p:txBody>
        </p:sp>
        <p:pic>
          <p:nvPicPr>
            <p:cNvPr id="2050" name="Picture 2" descr="Screenshot of the Microsoft Endpoint Manager admin center showing the endpoint security node.">
              <a:extLst>
                <a:ext uri="{FF2B5EF4-FFF2-40B4-BE49-F238E27FC236}">
                  <a16:creationId xmlns:a16="http://schemas.microsoft.com/office/drawing/2014/main" id="{D94D1426-E1DB-6349-7F61-61976F90CE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4316" y="1568896"/>
              <a:ext cx="3724111" cy="485152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61905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D3A4FEE-127A-4598-84E3-72639D9E43A4}"/>
              </a:ext>
            </a:extLst>
          </p:cNvPr>
          <p:cNvSpPr>
            <a:spLocks noGrp="1"/>
          </p:cNvSpPr>
          <p:nvPr>
            <p:ph type="title"/>
          </p:nvPr>
        </p:nvSpPr>
        <p:spPr/>
        <p:txBody>
          <a:bodyPr/>
          <a:lstStyle/>
          <a:p>
            <a:r>
              <a:rPr lang="en-US" dirty="0"/>
              <a:t>Manage devices with endpoint security in Intune</a:t>
            </a:r>
          </a:p>
        </p:txBody>
      </p:sp>
      <p:sp>
        <p:nvSpPr>
          <p:cNvPr id="6" name="TextBox 5">
            <a:extLst>
              <a:ext uri="{FF2B5EF4-FFF2-40B4-BE49-F238E27FC236}">
                <a16:creationId xmlns:a16="http://schemas.microsoft.com/office/drawing/2014/main" id="{EBDF34EB-BB24-4283-BEDF-1009A37E6CBB}"/>
              </a:ext>
              <a:ext uri="{C183D7F6-B498-43B3-948B-1728B52AA6E4}">
                <adec:decorative xmlns:adec="http://schemas.microsoft.com/office/drawing/2017/decorative" val="0"/>
              </a:ext>
            </a:extLst>
          </p:cNvPr>
          <p:cNvSpPr txBox="1"/>
          <p:nvPr/>
        </p:nvSpPr>
        <p:spPr>
          <a:xfrm>
            <a:off x="593709" y="1436688"/>
            <a:ext cx="4850461" cy="5400992"/>
          </a:xfrm>
          <a:prstGeom prst="rect">
            <a:avLst/>
          </a:prstGeom>
          <a:solidFill>
            <a:schemeClr val="bg1">
              <a:lumMod val="95000"/>
            </a:schemeClr>
          </a:solidFill>
          <a:ln>
            <a:noFill/>
          </a:ln>
        </p:spPr>
        <p:txBody>
          <a:bodyPr wrap="square" lIns="137160" tIns="91440" rIns="137160" bIns="91440" rtlCol="0" anchor="t">
            <a:noAutofit/>
          </a:bodyPr>
          <a:lstStyle/>
          <a:p>
            <a:pPr>
              <a:spcBef>
                <a:spcPts val="600"/>
              </a:spcBef>
              <a:spcAft>
                <a:spcPts val="1200"/>
              </a:spcAft>
            </a:pPr>
            <a:r>
              <a:rPr lang="en-US" dirty="0">
                <a:solidFill>
                  <a:schemeClr val="accent1"/>
                </a:solidFill>
                <a:latin typeface="+mj-lt"/>
              </a:rPr>
              <a:t>An organization can use the </a:t>
            </a:r>
            <a:r>
              <a:rPr lang="en-US" dirty="0">
                <a:latin typeface="+mj-lt"/>
              </a:rPr>
              <a:t>All devices </a:t>
            </a:r>
            <a:r>
              <a:rPr lang="en-US" dirty="0">
                <a:solidFill>
                  <a:schemeClr val="accent1"/>
                </a:solidFill>
                <a:latin typeface="+mj-lt"/>
              </a:rPr>
              <a:t>view in the Microsoft Endpoint Manager admin center to review and manage its devices</a:t>
            </a:r>
          </a:p>
          <a:p>
            <a:pPr>
              <a:spcBef>
                <a:spcPts val="600"/>
              </a:spcBef>
              <a:spcAft>
                <a:spcPts val="1200"/>
              </a:spcAft>
            </a:pPr>
            <a:r>
              <a:rPr lang="en-US" dirty="0"/>
              <a:t>The view displays a list of a company's devices from its Azure Active Directory, including devices managed by:</a:t>
            </a:r>
          </a:p>
          <a:p>
            <a:pPr marL="285750" indent="-285750">
              <a:spcBef>
                <a:spcPts val="600"/>
              </a:spcBef>
              <a:spcAft>
                <a:spcPts val="600"/>
              </a:spcAft>
              <a:buFont typeface="Arial" panose="020B0604020202020204" pitchFamily="34" charset="0"/>
              <a:buChar char="•"/>
            </a:pPr>
            <a:r>
              <a:rPr lang="en-US" dirty="0"/>
              <a:t>Intune</a:t>
            </a:r>
          </a:p>
          <a:p>
            <a:pPr marL="285750" indent="-285750">
              <a:spcBef>
                <a:spcPts val="600"/>
              </a:spcBef>
              <a:spcAft>
                <a:spcPts val="600"/>
              </a:spcAft>
              <a:buFont typeface="Arial" panose="020B0604020202020204" pitchFamily="34" charset="0"/>
              <a:buChar char="•"/>
            </a:pPr>
            <a:r>
              <a:rPr lang="en-US" dirty="0"/>
              <a:t>Configuration Manager</a:t>
            </a:r>
          </a:p>
          <a:p>
            <a:pPr marL="285750" indent="-285750">
              <a:spcBef>
                <a:spcPts val="600"/>
              </a:spcBef>
              <a:spcAft>
                <a:spcPts val="600"/>
              </a:spcAft>
              <a:buFont typeface="Arial" panose="020B0604020202020204" pitchFamily="34" charset="0"/>
              <a:buChar char="•"/>
            </a:pPr>
            <a:r>
              <a:rPr lang="en-US" dirty="0"/>
              <a:t>Co-management (by both Intune and Configuration Manager)</a:t>
            </a:r>
          </a:p>
          <a:p>
            <a:pPr>
              <a:spcBef>
                <a:spcPts val="600"/>
              </a:spcBef>
              <a:spcAft>
                <a:spcPts val="1200"/>
              </a:spcAft>
            </a:pPr>
            <a:r>
              <a:rPr lang="en-US" dirty="0"/>
              <a:t>Devices can be in the cloud and from an organization's on-premises infrastructure when integrated with its Azure AD</a:t>
            </a:r>
          </a:p>
        </p:txBody>
      </p:sp>
      <p:grpSp>
        <p:nvGrpSpPr>
          <p:cNvPr id="2" name="Group 1">
            <a:extLst>
              <a:ext uri="{FF2B5EF4-FFF2-40B4-BE49-F238E27FC236}">
                <a16:creationId xmlns:a16="http://schemas.microsoft.com/office/drawing/2014/main" id="{4AE6A44C-4B78-2615-187F-F8689F07FA7B}"/>
              </a:ext>
            </a:extLst>
          </p:cNvPr>
          <p:cNvGrpSpPr/>
          <p:nvPr/>
        </p:nvGrpSpPr>
        <p:grpSpPr>
          <a:xfrm>
            <a:off x="5645785" y="1436688"/>
            <a:ext cx="6621464" cy="5309552"/>
            <a:chOff x="5229225" y="1436688"/>
            <a:chExt cx="6621464" cy="4851528"/>
          </a:xfrm>
        </p:grpSpPr>
        <p:sp>
          <p:nvSpPr>
            <p:cNvPr id="5" name="Rectangle 4">
              <a:extLst>
                <a:ext uri="{FF2B5EF4-FFF2-40B4-BE49-F238E27FC236}">
                  <a16:creationId xmlns:a16="http://schemas.microsoft.com/office/drawing/2014/main" id="{EFA9C2C6-0816-48B4-9077-F503816150F5}"/>
                </a:ext>
                <a:ext uri="{C183D7F6-B498-43B3-948B-1728B52AA6E4}">
                  <adec:decorative xmlns:adec="http://schemas.microsoft.com/office/drawing/2017/decorative" val="1"/>
                </a:ext>
              </a:extLst>
            </p:cNvPr>
            <p:cNvSpPr/>
            <p:nvPr/>
          </p:nvSpPr>
          <p:spPr bwMode="auto">
            <a:xfrm>
              <a:off x="5229225" y="1436688"/>
              <a:ext cx="6621464" cy="4851528"/>
            </a:xfrm>
            <a:prstGeom prst="rect">
              <a:avLst/>
            </a:prstGeom>
            <a:ln w="190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lvl="0" algn="ctr" fontAlgn="base"/>
              <a:endParaRPr lang="en-US" sz="2200">
                <a:latin typeface="+mj-lt"/>
              </a:endParaRPr>
            </a:p>
          </p:txBody>
        </p:sp>
        <p:pic>
          <p:nvPicPr>
            <p:cNvPr id="3074" name="Picture 2" descr="Screenshot of the Microsoft Endpoint Manager admin center showing the Endpoint security node and the All devices view.">
              <a:extLst>
                <a:ext uri="{FF2B5EF4-FFF2-40B4-BE49-F238E27FC236}">
                  <a16:creationId xmlns:a16="http://schemas.microsoft.com/office/drawing/2014/main" id="{5D0210F4-0E72-2886-00ED-B59555443A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0839" y="2272506"/>
              <a:ext cx="6218236" cy="290671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0986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368A645-9A63-4EE1-BFE1-672AEB32307C}"/>
              </a:ext>
            </a:extLst>
          </p:cNvPr>
          <p:cNvSpPr>
            <a:spLocks noGrp="1"/>
          </p:cNvSpPr>
          <p:nvPr>
            <p:ph type="title"/>
          </p:nvPr>
        </p:nvSpPr>
        <p:spPr>
          <a:xfrm>
            <a:off x="617573" y="493054"/>
            <a:ext cx="11239464" cy="439465"/>
          </a:xfrm>
        </p:spPr>
        <p:txBody>
          <a:bodyPr/>
          <a:lstStyle/>
          <a:p>
            <a:r>
              <a:rPr lang="en-US" dirty="0"/>
              <a:t>Use security baselines to configure Windows devices in Intune</a:t>
            </a:r>
          </a:p>
        </p:txBody>
      </p:sp>
      <p:pic>
        <p:nvPicPr>
          <p:cNvPr id="36" name="Picture 35" descr="Icon of person">
            <a:extLst>
              <a:ext uri="{FF2B5EF4-FFF2-40B4-BE49-F238E27FC236}">
                <a16:creationId xmlns:a16="http://schemas.microsoft.com/office/drawing/2014/main" id="{5AE0C17C-EE1B-4BAC-9AF6-B6E5C0CC62E4}"/>
              </a:ext>
            </a:extLst>
          </p:cNvPr>
          <p:cNvPicPr>
            <a:picLocks noChangeAspect="1"/>
          </p:cNvPicPr>
          <p:nvPr/>
        </p:nvPicPr>
        <p:blipFill>
          <a:blip r:embed="rId3"/>
          <a:stretch>
            <a:fillRect/>
          </a:stretch>
        </p:blipFill>
        <p:spPr>
          <a:xfrm>
            <a:off x="579438" y="1409895"/>
            <a:ext cx="778764" cy="778764"/>
          </a:xfrm>
          <a:prstGeom prst="rect">
            <a:avLst/>
          </a:prstGeom>
        </p:spPr>
      </p:pic>
      <p:sp>
        <p:nvSpPr>
          <p:cNvPr id="6" name="TextBox 5">
            <a:extLst>
              <a:ext uri="{FF2B5EF4-FFF2-40B4-BE49-F238E27FC236}">
                <a16:creationId xmlns:a16="http://schemas.microsoft.com/office/drawing/2014/main" id="{607EA03A-77DB-4036-B998-EC6F3971C62B}"/>
              </a:ext>
            </a:extLst>
          </p:cNvPr>
          <p:cNvSpPr txBox="1"/>
          <p:nvPr/>
        </p:nvSpPr>
        <p:spPr>
          <a:xfrm>
            <a:off x="1612900" y="1407355"/>
            <a:ext cx="10244137" cy="883618"/>
          </a:xfrm>
          <a:prstGeom prst="rect">
            <a:avLst/>
          </a:prstGeom>
          <a:noFill/>
        </p:spPr>
        <p:txBody>
          <a:bodyPr wrap="square" lIns="0" tIns="0" rIns="0" bIns="0" rtlCol="0" anchor="ctr">
            <a:noAutofit/>
          </a:bodyPr>
          <a:lstStyle/>
          <a:p>
            <a:r>
              <a:rPr lang="en-US" sz="2000" dirty="0"/>
              <a:t>A security baseline is a group of Microsoft-recommended configuration settings that help organizations apply and enforce granular security settings that are recommended by Microsoft’s security teams </a:t>
            </a:r>
            <a:endParaRPr lang="en-US" sz="800" dirty="0"/>
          </a:p>
        </p:txBody>
      </p:sp>
      <p:cxnSp>
        <p:nvCxnSpPr>
          <p:cNvPr id="8" name="Straight Connector 7">
            <a:extLst>
              <a:ext uri="{FF2B5EF4-FFF2-40B4-BE49-F238E27FC236}">
                <a16:creationId xmlns:a16="http://schemas.microsoft.com/office/drawing/2014/main" id="{441686AB-5EF4-4843-A7B4-8C80D5BA68E0}"/>
              </a:ext>
              <a:ext uri="{C183D7F6-B498-43B3-948B-1728B52AA6E4}">
                <adec:decorative xmlns:adec="http://schemas.microsoft.com/office/drawing/2017/decorative" val="1"/>
              </a:ext>
            </a:extLst>
          </p:cNvPr>
          <p:cNvCxnSpPr>
            <a:cxnSpLocks/>
          </p:cNvCxnSpPr>
          <p:nvPr/>
        </p:nvCxnSpPr>
        <p:spPr>
          <a:xfrm>
            <a:off x="1612900" y="2524653"/>
            <a:ext cx="1024413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4" name="Picture 43" descr="Icon of three people">
            <a:extLst>
              <a:ext uri="{FF2B5EF4-FFF2-40B4-BE49-F238E27FC236}">
                <a16:creationId xmlns:a16="http://schemas.microsoft.com/office/drawing/2014/main" id="{3D246E74-C567-448C-999A-145F6C3BA926}"/>
              </a:ext>
            </a:extLst>
          </p:cNvPr>
          <p:cNvPicPr>
            <a:picLocks noChangeAspect="1"/>
          </p:cNvPicPr>
          <p:nvPr/>
        </p:nvPicPr>
        <p:blipFill>
          <a:blip r:embed="rId4"/>
          <a:stretch>
            <a:fillRect/>
          </a:stretch>
        </p:blipFill>
        <p:spPr>
          <a:xfrm>
            <a:off x="579438" y="2601440"/>
            <a:ext cx="778764" cy="778764"/>
          </a:xfrm>
          <a:prstGeom prst="rect">
            <a:avLst/>
          </a:prstGeom>
        </p:spPr>
      </p:pic>
      <p:sp>
        <p:nvSpPr>
          <p:cNvPr id="15" name="TextBox 14">
            <a:extLst>
              <a:ext uri="{FF2B5EF4-FFF2-40B4-BE49-F238E27FC236}">
                <a16:creationId xmlns:a16="http://schemas.microsoft.com/office/drawing/2014/main" id="{47B6EA6C-AEC7-4361-A926-1A9A8FF3522C}"/>
              </a:ext>
            </a:extLst>
          </p:cNvPr>
          <p:cNvSpPr txBox="1"/>
          <p:nvPr/>
        </p:nvSpPr>
        <p:spPr>
          <a:xfrm>
            <a:off x="1612900" y="2605631"/>
            <a:ext cx="10244137" cy="731520"/>
          </a:xfrm>
          <a:prstGeom prst="rect">
            <a:avLst/>
          </a:prstGeom>
          <a:noFill/>
        </p:spPr>
        <p:txBody>
          <a:bodyPr wrap="square" lIns="0" tIns="0" rIns="0" bIns="0" rtlCol="0" anchor="ctr">
            <a:noAutofit/>
          </a:bodyPr>
          <a:lstStyle/>
          <a:p>
            <a:pPr>
              <a:spcBef>
                <a:spcPts val="600"/>
              </a:spcBef>
            </a:pPr>
            <a:r>
              <a:rPr lang="en-US" sz="2000" dirty="0"/>
              <a:t>Security baselines are an essential benefit to customers because they bring together expert knowledge from Microsoft, partners, and customers</a:t>
            </a:r>
          </a:p>
        </p:txBody>
      </p:sp>
      <p:cxnSp>
        <p:nvCxnSpPr>
          <p:cNvPr id="16" name="Straight Connector 15">
            <a:extLst>
              <a:ext uri="{FF2B5EF4-FFF2-40B4-BE49-F238E27FC236}">
                <a16:creationId xmlns:a16="http://schemas.microsoft.com/office/drawing/2014/main" id="{B119CA38-D2B5-47B4-A55D-CC3C6E44286E}"/>
              </a:ext>
              <a:ext uri="{C183D7F6-B498-43B3-948B-1728B52AA6E4}">
                <adec:decorative xmlns:adec="http://schemas.microsoft.com/office/drawing/2017/decorative" val="1"/>
              </a:ext>
            </a:extLst>
          </p:cNvPr>
          <p:cNvCxnSpPr>
            <a:cxnSpLocks/>
          </p:cNvCxnSpPr>
          <p:nvPr/>
        </p:nvCxnSpPr>
        <p:spPr>
          <a:xfrm>
            <a:off x="1612900" y="3377489"/>
            <a:ext cx="1024413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2" name="Picture 51" descr="Icon of two people with a cross">
            <a:extLst>
              <a:ext uri="{FF2B5EF4-FFF2-40B4-BE49-F238E27FC236}">
                <a16:creationId xmlns:a16="http://schemas.microsoft.com/office/drawing/2014/main" id="{953E49DD-972D-44D5-A0F2-FF518895DFF9}"/>
              </a:ext>
            </a:extLst>
          </p:cNvPr>
          <p:cNvPicPr>
            <a:picLocks noChangeAspect="1"/>
          </p:cNvPicPr>
          <p:nvPr/>
        </p:nvPicPr>
        <p:blipFill>
          <a:blip r:embed="rId5"/>
          <a:stretch>
            <a:fillRect/>
          </a:stretch>
        </p:blipFill>
        <p:spPr>
          <a:xfrm>
            <a:off x="579438" y="3467865"/>
            <a:ext cx="778764" cy="778764"/>
          </a:xfrm>
          <a:prstGeom prst="rect">
            <a:avLst/>
          </a:prstGeom>
        </p:spPr>
      </p:pic>
      <p:sp>
        <p:nvSpPr>
          <p:cNvPr id="17" name="TextBox 16">
            <a:extLst>
              <a:ext uri="{FF2B5EF4-FFF2-40B4-BE49-F238E27FC236}">
                <a16:creationId xmlns:a16="http://schemas.microsoft.com/office/drawing/2014/main" id="{ED913813-EBCC-4042-B7DF-0A0B56058366}"/>
              </a:ext>
            </a:extLst>
          </p:cNvPr>
          <p:cNvSpPr txBox="1"/>
          <p:nvPr/>
        </p:nvSpPr>
        <p:spPr>
          <a:xfrm>
            <a:off x="1612900" y="3529588"/>
            <a:ext cx="10244137" cy="1269999"/>
          </a:xfrm>
          <a:prstGeom prst="rect">
            <a:avLst/>
          </a:prstGeom>
          <a:noFill/>
        </p:spPr>
        <p:txBody>
          <a:bodyPr wrap="square" lIns="0" tIns="0" rIns="0" bIns="0" rtlCol="0" anchor="ctr">
            <a:noAutofit/>
          </a:bodyPr>
          <a:lstStyle/>
          <a:p>
            <a:pPr>
              <a:spcAft>
                <a:spcPts val="600"/>
              </a:spcAft>
            </a:pPr>
            <a:r>
              <a:rPr lang="en-US" sz="2000" dirty="0">
                <a:latin typeface="+mj-lt"/>
              </a:rPr>
              <a:t>Available security baselines include:</a:t>
            </a:r>
          </a:p>
          <a:p>
            <a:pPr>
              <a:spcAft>
                <a:spcPts val="600"/>
              </a:spcAft>
            </a:pPr>
            <a:r>
              <a:rPr lang="en-US" dirty="0"/>
              <a:t>Security Baseline for Windows 10 and later</a:t>
            </a:r>
          </a:p>
          <a:p>
            <a:pPr>
              <a:spcAft>
                <a:spcPts val="600"/>
              </a:spcAft>
            </a:pPr>
            <a:r>
              <a:rPr lang="en-US" dirty="0"/>
              <a:t>Microsoft Defender for Endpoint baseline</a:t>
            </a:r>
          </a:p>
          <a:p>
            <a:pPr>
              <a:spcAft>
                <a:spcPts val="600"/>
              </a:spcAft>
            </a:pPr>
            <a:r>
              <a:rPr lang="en-US" dirty="0"/>
              <a:t>Microsoft Edge Baseline and Microsoft Edge Baseline</a:t>
            </a:r>
          </a:p>
        </p:txBody>
      </p:sp>
      <p:cxnSp>
        <p:nvCxnSpPr>
          <p:cNvPr id="22" name="Straight Connector 21">
            <a:extLst>
              <a:ext uri="{FF2B5EF4-FFF2-40B4-BE49-F238E27FC236}">
                <a16:creationId xmlns:a16="http://schemas.microsoft.com/office/drawing/2014/main" id="{F5ECE56A-FBBC-4545-A647-820ED47E5676}"/>
              </a:ext>
              <a:ext uri="{C183D7F6-B498-43B3-948B-1728B52AA6E4}">
                <adec:decorative xmlns:adec="http://schemas.microsoft.com/office/drawing/2017/decorative" val="1"/>
              </a:ext>
            </a:extLst>
          </p:cNvPr>
          <p:cNvCxnSpPr>
            <a:cxnSpLocks/>
          </p:cNvCxnSpPr>
          <p:nvPr/>
        </p:nvCxnSpPr>
        <p:spPr>
          <a:xfrm>
            <a:off x="1612900" y="5012645"/>
            <a:ext cx="1024413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0" name="Picture 59" descr="Icon of a monitor with star">
            <a:extLst>
              <a:ext uri="{FF2B5EF4-FFF2-40B4-BE49-F238E27FC236}">
                <a16:creationId xmlns:a16="http://schemas.microsoft.com/office/drawing/2014/main" id="{368B6D70-B46A-46B6-831D-3531B959CF4D}"/>
              </a:ext>
            </a:extLst>
          </p:cNvPr>
          <p:cNvPicPr>
            <a:picLocks noChangeAspect="1"/>
          </p:cNvPicPr>
          <p:nvPr/>
        </p:nvPicPr>
        <p:blipFill>
          <a:blip r:embed="rId6"/>
          <a:stretch>
            <a:fillRect/>
          </a:stretch>
        </p:blipFill>
        <p:spPr>
          <a:xfrm>
            <a:off x="579438" y="5065810"/>
            <a:ext cx="778764" cy="778764"/>
          </a:xfrm>
          <a:prstGeom prst="rect">
            <a:avLst/>
          </a:prstGeom>
        </p:spPr>
      </p:pic>
      <p:sp>
        <p:nvSpPr>
          <p:cNvPr id="18" name="TextBox 17">
            <a:extLst>
              <a:ext uri="{FF2B5EF4-FFF2-40B4-BE49-F238E27FC236}">
                <a16:creationId xmlns:a16="http://schemas.microsoft.com/office/drawing/2014/main" id="{9BD00670-A396-4A63-B515-4C43FE0A5F89}"/>
              </a:ext>
            </a:extLst>
          </p:cNvPr>
          <p:cNvSpPr txBox="1"/>
          <p:nvPr/>
        </p:nvSpPr>
        <p:spPr>
          <a:xfrm>
            <a:off x="1612900" y="5093623"/>
            <a:ext cx="10244137" cy="731520"/>
          </a:xfrm>
          <a:prstGeom prst="rect">
            <a:avLst/>
          </a:prstGeom>
          <a:noFill/>
        </p:spPr>
        <p:txBody>
          <a:bodyPr wrap="square" lIns="0" tIns="0" rIns="0" bIns="0" rtlCol="0" anchor="ctr">
            <a:noAutofit/>
          </a:bodyPr>
          <a:lstStyle/>
          <a:p>
            <a:r>
              <a:rPr lang="en-US" sz="2000" dirty="0"/>
              <a:t>An organization can view more information about the baseline versions by selecting a baseline type, such as MDM Security Baseline to open its Profiles pane</a:t>
            </a:r>
          </a:p>
        </p:txBody>
      </p:sp>
      <p:cxnSp>
        <p:nvCxnSpPr>
          <p:cNvPr id="23" name="Straight Connector 22">
            <a:extLst>
              <a:ext uri="{FF2B5EF4-FFF2-40B4-BE49-F238E27FC236}">
                <a16:creationId xmlns:a16="http://schemas.microsoft.com/office/drawing/2014/main" id="{6D9CF81D-6673-4CA8-9E23-49D5AC614DDB}"/>
              </a:ext>
              <a:ext uri="{C183D7F6-B498-43B3-948B-1728B52AA6E4}">
                <adec:decorative xmlns:adec="http://schemas.microsoft.com/office/drawing/2017/decorative" val="1"/>
              </a:ext>
            </a:extLst>
          </p:cNvPr>
          <p:cNvCxnSpPr>
            <a:cxnSpLocks/>
          </p:cNvCxnSpPr>
          <p:nvPr/>
        </p:nvCxnSpPr>
        <p:spPr>
          <a:xfrm>
            <a:off x="1612900" y="6028041"/>
            <a:ext cx="1024413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8" name="Picture 67" descr="Icon of a person enclosed in a frame">
            <a:extLst>
              <a:ext uri="{FF2B5EF4-FFF2-40B4-BE49-F238E27FC236}">
                <a16:creationId xmlns:a16="http://schemas.microsoft.com/office/drawing/2014/main" id="{801ED213-5456-46EA-9656-882263B8B99D}"/>
              </a:ext>
            </a:extLst>
          </p:cNvPr>
          <p:cNvPicPr>
            <a:picLocks noChangeAspect="1"/>
          </p:cNvPicPr>
          <p:nvPr/>
        </p:nvPicPr>
        <p:blipFill>
          <a:blip r:embed="rId7"/>
          <a:stretch>
            <a:fillRect/>
          </a:stretch>
        </p:blipFill>
        <p:spPr>
          <a:xfrm>
            <a:off x="579438" y="6023674"/>
            <a:ext cx="778764" cy="778764"/>
          </a:xfrm>
          <a:prstGeom prst="rect">
            <a:avLst/>
          </a:prstGeom>
        </p:spPr>
      </p:pic>
      <p:sp>
        <p:nvSpPr>
          <p:cNvPr id="21" name="TextBox 20">
            <a:extLst>
              <a:ext uri="{FF2B5EF4-FFF2-40B4-BE49-F238E27FC236}">
                <a16:creationId xmlns:a16="http://schemas.microsoft.com/office/drawing/2014/main" id="{A5851F0B-FCDC-4766-8EC5-8572101E4CEF}"/>
              </a:ext>
            </a:extLst>
          </p:cNvPr>
          <p:cNvSpPr txBox="1"/>
          <p:nvPr/>
        </p:nvSpPr>
        <p:spPr>
          <a:xfrm>
            <a:off x="1612900" y="6078538"/>
            <a:ext cx="10244137" cy="731520"/>
          </a:xfrm>
          <a:prstGeom prst="rect">
            <a:avLst/>
          </a:prstGeom>
          <a:noFill/>
        </p:spPr>
        <p:txBody>
          <a:bodyPr wrap="square" lIns="0" tIns="0" rIns="0" bIns="0" rtlCol="0" anchor="ctr">
            <a:noAutofit/>
          </a:bodyPr>
          <a:lstStyle/>
          <a:p>
            <a:r>
              <a:rPr lang="en-US" sz="2000" dirty="0"/>
              <a:t>An organization can change the version of a baseline that's in use with a given profile. </a:t>
            </a:r>
          </a:p>
        </p:txBody>
      </p:sp>
    </p:spTree>
    <p:extLst>
      <p:ext uri="{BB962C8B-B14F-4D97-AF65-F5344CB8AC3E}">
        <p14:creationId xmlns:p14="http://schemas.microsoft.com/office/powerpoint/2010/main" val="2408575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295E243-948E-4BE4-BD2E-98B10B0F331B}"/>
              </a:ext>
            </a:extLst>
          </p:cNvPr>
          <p:cNvSpPr>
            <a:spLocks noGrp="1"/>
          </p:cNvSpPr>
          <p:nvPr>
            <p:ph type="title"/>
          </p:nvPr>
        </p:nvSpPr>
        <p:spPr/>
        <p:txBody>
          <a:bodyPr/>
          <a:lstStyle/>
          <a:p>
            <a:r>
              <a:rPr lang="en-US" dirty="0"/>
              <a:t>Manage security baseline profiles in Microsoft Intune</a:t>
            </a:r>
          </a:p>
        </p:txBody>
      </p:sp>
      <p:pic>
        <p:nvPicPr>
          <p:cNvPr id="3" name="Picture 2" descr="Icon of a screen with a shield in front">
            <a:extLst>
              <a:ext uri="{FF2B5EF4-FFF2-40B4-BE49-F238E27FC236}">
                <a16:creationId xmlns:a16="http://schemas.microsoft.com/office/drawing/2014/main" id="{451E8277-C420-4966-9E29-F1234B925740}"/>
              </a:ext>
            </a:extLst>
          </p:cNvPr>
          <p:cNvPicPr>
            <a:picLocks noChangeAspect="1"/>
          </p:cNvPicPr>
          <p:nvPr/>
        </p:nvPicPr>
        <p:blipFill>
          <a:blip r:embed="rId3"/>
          <a:stretch>
            <a:fillRect/>
          </a:stretch>
        </p:blipFill>
        <p:spPr>
          <a:xfrm>
            <a:off x="579438" y="1555198"/>
            <a:ext cx="731520" cy="731520"/>
          </a:xfrm>
          <a:prstGeom prst="rect">
            <a:avLst/>
          </a:prstGeom>
        </p:spPr>
      </p:pic>
      <p:sp>
        <p:nvSpPr>
          <p:cNvPr id="11" name="TextBox 10">
            <a:extLst>
              <a:ext uri="{FF2B5EF4-FFF2-40B4-BE49-F238E27FC236}">
                <a16:creationId xmlns:a16="http://schemas.microsoft.com/office/drawing/2014/main" id="{13BE3018-488E-4B3C-9ACD-AD4CC64DACBE}"/>
              </a:ext>
            </a:extLst>
          </p:cNvPr>
          <p:cNvSpPr txBox="1"/>
          <p:nvPr/>
        </p:nvSpPr>
        <p:spPr>
          <a:xfrm>
            <a:off x="1841500" y="1436688"/>
            <a:ext cx="10015537" cy="1003797"/>
          </a:xfrm>
          <a:prstGeom prst="rect">
            <a:avLst/>
          </a:prstGeom>
          <a:noFill/>
        </p:spPr>
        <p:txBody>
          <a:bodyPr wrap="square" lIns="0" tIns="0" rIns="0" bIns="0" rtlCol="0" anchor="ctr">
            <a:noAutofit/>
          </a:bodyPr>
          <a:lstStyle/>
          <a:p>
            <a:r>
              <a:rPr lang="en-US" sz="2000" dirty="0"/>
              <a:t>Organizations should manage profiles for security baselines to secure and protect their users and their Windows 10 and later devices</a:t>
            </a:r>
          </a:p>
        </p:txBody>
      </p:sp>
      <p:cxnSp>
        <p:nvCxnSpPr>
          <p:cNvPr id="18" name="Straight Connector 17">
            <a:extLst>
              <a:ext uri="{FF2B5EF4-FFF2-40B4-BE49-F238E27FC236}">
                <a16:creationId xmlns:a16="http://schemas.microsoft.com/office/drawing/2014/main" id="{62B1B3A6-A0CC-4764-8DF2-6A88588E4808}"/>
              </a:ext>
              <a:ext uri="{C183D7F6-B498-43B3-948B-1728B52AA6E4}">
                <adec:decorative xmlns:adec="http://schemas.microsoft.com/office/drawing/2017/decorative" val="1"/>
              </a:ext>
            </a:extLst>
          </p:cNvPr>
          <p:cNvCxnSpPr>
            <a:cxnSpLocks/>
          </p:cNvCxnSpPr>
          <p:nvPr/>
        </p:nvCxnSpPr>
        <p:spPr>
          <a:xfrm>
            <a:off x="1841501" y="2416659"/>
            <a:ext cx="1001553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4" name="Picture 23" descr="Icon of check mark in a circle">
            <a:extLst>
              <a:ext uri="{FF2B5EF4-FFF2-40B4-BE49-F238E27FC236}">
                <a16:creationId xmlns:a16="http://schemas.microsoft.com/office/drawing/2014/main" id="{AC9DBC73-DE1E-467A-B199-FE784C7CC07B}"/>
              </a:ext>
            </a:extLst>
          </p:cNvPr>
          <p:cNvPicPr>
            <a:picLocks noChangeAspect="1"/>
          </p:cNvPicPr>
          <p:nvPr/>
        </p:nvPicPr>
        <p:blipFill>
          <a:blip r:embed="rId4"/>
          <a:stretch>
            <a:fillRect/>
          </a:stretch>
        </p:blipFill>
        <p:spPr>
          <a:xfrm>
            <a:off x="579438" y="2624372"/>
            <a:ext cx="731520" cy="731520"/>
          </a:xfrm>
          <a:prstGeom prst="rect">
            <a:avLst/>
          </a:prstGeom>
        </p:spPr>
      </p:pic>
      <p:pic>
        <p:nvPicPr>
          <p:cNvPr id="53" name="Picture 52" descr="Icon of two screens with a check mark on the first screen">
            <a:extLst>
              <a:ext uri="{FF2B5EF4-FFF2-40B4-BE49-F238E27FC236}">
                <a16:creationId xmlns:a16="http://schemas.microsoft.com/office/drawing/2014/main" id="{777AC428-542D-4579-8397-78DA81CEFABA}"/>
              </a:ext>
            </a:extLst>
          </p:cNvPr>
          <p:cNvPicPr>
            <a:picLocks noChangeAspect="1"/>
          </p:cNvPicPr>
          <p:nvPr/>
        </p:nvPicPr>
        <p:blipFill>
          <a:blip r:embed="rId5"/>
          <a:stretch>
            <a:fillRect/>
          </a:stretch>
        </p:blipFill>
        <p:spPr>
          <a:xfrm>
            <a:off x="579438" y="3562736"/>
            <a:ext cx="731520" cy="731520"/>
          </a:xfrm>
          <a:prstGeom prst="rect">
            <a:avLst/>
          </a:prstGeom>
        </p:spPr>
      </p:pic>
      <p:sp>
        <p:nvSpPr>
          <p:cNvPr id="65" name="TextBox 64">
            <a:extLst>
              <a:ext uri="{FF2B5EF4-FFF2-40B4-BE49-F238E27FC236}">
                <a16:creationId xmlns:a16="http://schemas.microsoft.com/office/drawing/2014/main" id="{D202E674-F5BD-4820-976C-AABB190F0D7C}"/>
              </a:ext>
            </a:extLst>
          </p:cNvPr>
          <p:cNvSpPr txBox="1"/>
          <p:nvPr/>
        </p:nvSpPr>
        <p:spPr>
          <a:xfrm>
            <a:off x="1841500" y="2519666"/>
            <a:ext cx="10015537" cy="841859"/>
          </a:xfrm>
          <a:prstGeom prst="rect">
            <a:avLst/>
          </a:prstGeom>
          <a:noFill/>
        </p:spPr>
        <p:txBody>
          <a:bodyPr wrap="square" lIns="0" tIns="0" rIns="0" bIns="0" rtlCol="0" anchor="ctr">
            <a:noAutofit/>
          </a:bodyPr>
          <a:lstStyle/>
          <a:p>
            <a:r>
              <a:rPr lang="en-US" sz="2000" dirty="0"/>
              <a:t>An organization can deploy a default (unmodified) baseline or create a customized profile to enforce the settings it requires for its environment</a:t>
            </a:r>
          </a:p>
        </p:txBody>
      </p:sp>
      <p:cxnSp>
        <p:nvCxnSpPr>
          <p:cNvPr id="70" name="Straight Connector 69">
            <a:extLst>
              <a:ext uri="{FF2B5EF4-FFF2-40B4-BE49-F238E27FC236}">
                <a16:creationId xmlns:a16="http://schemas.microsoft.com/office/drawing/2014/main" id="{70BD9F1B-9484-4F5D-8300-694F3BBACBA5}"/>
              </a:ext>
              <a:ext uri="{C183D7F6-B498-43B3-948B-1728B52AA6E4}">
                <adec:decorative xmlns:adec="http://schemas.microsoft.com/office/drawing/2017/decorative" val="1"/>
              </a:ext>
            </a:extLst>
          </p:cNvPr>
          <p:cNvCxnSpPr>
            <a:cxnSpLocks/>
          </p:cNvCxnSpPr>
          <p:nvPr/>
        </p:nvCxnSpPr>
        <p:spPr>
          <a:xfrm>
            <a:off x="1841812" y="3434867"/>
            <a:ext cx="1001553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72" name="Picture 71" descr="Icon of hand with a cursor">
            <a:extLst>
              <a:ext uri="{FF2B5EF4-FFF2-40B4-BE49-F238E27FC236}">
                <a16:creationId xmlns:a16="http://schemas.microsoft.com/office/drawing/2014/main" id="{4338E231-6F27-4434-8D07-B0CE63EC3CA2}"/>
              </a:ext>
            </a:extLst>
          </p:cNvPr>
          <p:cNvPicPr>
            <a:picLocks noChangeAspect="1"/>
          </p:cNvPicPr>
          <p:nvPr/>
        </p:nvPicPr>
        <p:blipFill>
          <a:blip r:embed="rId6"/>
          <a:stretch>
            <a:fillRect/>
          </a:stretch>
        </p:blipFill>
        <p:spPr>
          <a:xfrm>
            <a:off x="579438" y="4785581"/>
            <a:ext cx="731520" cy="731520"/>
          </a:xfrm>
          <a:prstGeom prst="rect">
            <a:avLst/>
          </a:prstGeom>
        </p:spPr>
      </p:pic>
      <p:sp>
        <p:nvSpPr>
          <p:cNvPr id="74" name="TextBox 73">
            <a:extLst>
              <a:ext uri="{FF2B5EF4-FFF2-40B4-BE49-F238E27FC236}">
                <a16:creationId xmlns:a16="http://schemas.microsoft.com/office/drawing/2014/main" id="{9C49172E-CE94-41BF-B78D-F61C6D8B50B2}"/>
              </a:ext>
            </a:extLst>
          </p:cNvPr>
          <p:cNvSpPr txBox="1"/>
          <p:nvPr/>
        </p:nvSpPr>
        <p:spPr>
          <a:xfrm>
            <a:off x="1841500" y="3600271"/>
            <a:ext cx="10015537" cy="731671"/>
          </a:xfrm>
          <a:prstGeom prst="rect">
            <a:avLst/>
          </a:prstGeom>
          <a:noFill/>
        </p:spPr>
        <p:txBody>
          <a:bodyPr wrap="square" lIns="0" tIns="0" rIns="0" bIns="0" rtlCol="0" anchor="ctr">
            <a:noAutofit/>
          </a:bodyPr>
          <a:lstStyle/>
          <a:p>
            <a:r>
              <a:rPr lang="en-US" sz="2000" dirty="0"/>
              <a:t>When an organization creates a security baseline profile in Intune, it's creating a template that consists of multiple device configuration settings</a:t>
            </a:r>
          </a:p>
        </p:txBody>
      </p:sp>
      <p:cxnSp>
        <p:nvCxnSpPr>
          <p:cNvPr id="4" name="Straight Connector 3">
            <a:extLst>
              <a:ext uri="{FF2B5EF4-FFF2-40B4-BE49-F238E27FC236}">
                <a16:creationId xmlns:a16="http://schemas.microsoft.com/office/drawing/2014/main" id="{ECDF2102-1DCD-D55A-9A38-61F15808D321}"/>
              </a:ext>
              <a:ext uri="{C183D7F6-B498-43B3-948B-1728B52AA6E4}">
                <adec:decorative xmlns:adec="http://schemas.microsoft.com/office/drawing/2017/decorative" val="1"/>
              </a:ext>
            </a:extLst>
          </p:cNvPr>
          <p:cNvCxnSpPr>
            <a:cxnSpLocks/>
          </p:cNvCxnSpPr>
          <p:nvPr/>
        </p:nvCxnSpPr>
        <p:spPr>
          <a:xfrm>
            <a:off x="1831652" y="4450867"/>
            <a:ext cx="1001553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F2B430D-4B34-FE6B-4F10-FA1BF721F92F}"/>
              </a:ext>
            </a:extLst>
          </p:cNvPr>
          <p:cNvSpPr txBox="1"/>
          <p:nvPr/>
        </p:nvSpPr>
        <p:spPr>
          <a:xfrm>
            <a:off x="1841500" y="4687390"/>
            <a:ext cx="10015537" cy="1540685"/>
          </a:xfrm>
          <a:prstGeom prst="rect">
            <a:avLst/>
          </a:prstGeom>
          <a:noFill/>
        </p:spPr>
        <p:txBody>
          <a:bodyPr wrap="square" lIns="0" tIns="0" rIns="0" bIns="0" rtlCol="0" anchor="ctr">
            <a:noAutofit/>
          </a:bodyPr>
          <a:lstStyle/>
          <a:p>
            <a:pPr>
              <a:spcAft>
                <a:spcPts val="600"/>
              </a:spcAft>
            </a:pPr>
            <a:r>
              <a:rPr lang="en-US" sz="2000" dirty="0">
                <a:latin typeface="+mj-lt"/>
              </a:rPr>
              <a:t>Common tasks performed by organizations when working with security baselines include:</a:t>
            </a:r>
          </a:p>
          <a:p>
            <a:pPr marL="342900" indent="-342900">
              <a:spcAft>
                <a:spcPts val="600"/>
              </a:spcAft>
              <a:buFont typeface="Arial" panose="020B0604020202020204" pitchFamily="34" charset="0"/>
              <a:buChar char="•"/>
            </a:pPr>
            <a:r>
              <a:rPr lang="en-US" dirty="0"/>
              <a:t>Create a profile</a:t>
            </a:r>
          </a:p>
          <a:p>
            <a:pPr marL="342900" indent="-342900">
              <a:spcAft>
                <a:spcPts val="600"/>
              </a:spcAft>
              <a:buFont typeface="Arial" panose="020B0604020202020204" pitchFamily="34" charset="0"/>
              <a:buChar char="•"/>
            </a:pPr>
            <a:r>
              <a:rPr lang="en-US" dirty="0"/>
              <a:t>Change the baseline version for a profile</a:t>
            </a:r>
          </a:p>
          <a:p>
            <a:pPr marL="342900" indent="-342900">
              <a:spcAft>
                <a:spcPts val="600"/>
              </a:spcAft>
              <a:buFont typeface="Arial" panose="020B0604020202020204" pitchFamily="34" charset="0"/>
              <a:buChar char="•"/>
            </a:pPr>
            <a:r>
              <a:rPr lang="en-US" dirty="0"/>
              <a:t>Remove a security baseline assignment </a:t>
            </a:r>
          </a:p>
        </p:txBody>
      </p:sp>
    </p:spTree>
    <p:extLst>
      <p:ext uri="{BB962C8B-B14F-4D97-AF65-F5344CB8AC3E}">
        <p14:creationId xmlns:p14="http://schemas.microsoft.com/office/powerpoint/2010/main" val="105576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F52763B-61F8-49CD-8D52-8C6F035D926D}"/>
              </a:ext>
            </a:extLst>
          </p:cNvPr>
          <p:cNvSpPr>
            <a:spLocks noGrp="1"/>
          </p:cNvSpPr>
          <p:nvPr>
            <p:ph type="title"/>
          </p:nvPr>
        </p:nvSpPr>
        <p:spPr/>
        <p:txBody>
          <a:bodyPr/>
          <a:lstStyle/>
          <a:p>
            <a:r>
              <a:rPr lang="en-US" dirty="0"/>
              <a:t>Implement attack surface reduction rules</a:t>
            </a:r>
          </a:p>
        </p:txBody>
      </p:sp>
      <p:sp>
        <p:nvSpPr>
          <p:cNvPr id="10" name="TextBox 9">
            <a:extLst>
              <a:ext uri="{FF2B5EF4-FFF2-40B4-BE49-F238E27FC236}">
                <a16:creationId xmlns:a16="http://schemas.microsoft.com/office/drawing/2014/main" id="{8064390C-490B-4332-89F3-1271A6EF845D}"/>
              </a:ext>
              <a:ext uri="{C183D7F6-B498-43B3-948B-1728B52AA6E4}">
                <adec:decorative xmlns:adec="http://schemas.microsoft.com/office/drawing/2017/decorative" val="0"/>
              </a:ext>
            </a:extLst>
          </p:cNvPr>
          <p:cNvSpPr txBox="1"/>
          <p:nvPr/>
        </p:nvSpPr>
        <p:spPr>
          <a:xfrm>
            <a:off x="600059" y="1436687"/>
            <a:ext cx="5029200" cy="5350192"/>
          </a:xfrm>
          <a:prstGeom prst="rect">
            <a:avLst/>
          </a:prstGeom>
          <a:solidFill>
            <a:schemeClr val="bg1">
              <a:lumMod val="95000"/>
            </a:schemeClr>
          </a:solidFill>
          <a:ln w="19050">
            <a:solidFill>
              <a:schemeClr val="bg1">
                <a:lumMod val="95000"/>
              </a:schemeClr>
            </a:solidFill>
          </a:ln>
        </p:spPr>
        <p:txBody>
          <a:bodyPr wrap="square" lIns="137160" tIns="91440" rIns="137160" bIns="91440" rtlCol="0" anchor="t">
            <a:noAutofit/>
          </a:bodyPr>
          <a:lstStyle/>
          <a:p>
            <a:pPr>
              <a:spcBef>
                <a:spcPts val="1000"/>
              </a:spcBef>
              <a:spcAft>
                <a:spcPts val="600"/>
              </a:spcAft>
            </a:pPr>
            <a:r>
              <a:rPr lang="en-US" sz="2000" dirty="0"/>
              <a:t>An organization's attack surfaces include all the places where an attacker could compromise the organization's devices or networks</a:t>
            </a:r>
          </a:p>
          <a:p>
            <a:pPr>
              <a:spcBef>
                <a:spcPts val="1000"/>
              </a:spcBef>
              <a:spcAft>
                <a:spcPts val="600"/>
              </a:spcAft>
            </a:pPr>
            <a:r>
              <a:rPr lang="en-US" sz="2000" dirty="0"/>
              <a:t>Attack surface reduction rules can constrain software-based risky behaviors and help keep organizations safe</a:t>
            </a:r>
          </a:p>
          <a:p>
            <a:pPr>
              <a:spcBef>
                <a:spcPts val="1000"/>
              </a:spcBef>
              <a:spcAft>
                <a:spcPts val="600"/>
              </a:spcAft>
            </a:pPr>
            <a:r>
              <a:rPr lang="en-US" sz="2000" dirty="0"/>
              <a:t>By reducing the different attack surfaces, organizations can help prevent attacks from happening in the first place</a:t>
            </a:r>
          </a:p>
          <a:p>
            <a:pPr>
              <a:spcBef>
                <a:spcPts val="1000"/>
              </a:spcBef>
              <a:spcAft>
                <a:spcPts val="600"/>
              </a:spcAft>
            </a:pPr>
            <a:r>
              <a:rPr lang="en-US" sz="2000" dirty="0"/>
              <a:t>For attack surface reduction rules to work, organizations must plan, test, implement, and operationalize attack surface reduction rules carefully</a:t>
            </a:r>
          </a:p>
        </p:txBody>
      </p:sp>
      <p:grpSp>
        <p:nvGrpSpPr>
          <p:cNvPr id="2" name="Group 1">
            <a:extLst>
              <a:ext uri="{FF2B5EF4-FFF2-40B4-BE49-F238E27FC236}">
                <a16:creationId xmlns:a16="http://schemas.microsoft.com/office/drawing/2014/main" id="{C65D44C6-DF87-52E2-6B5F-14E6967506DE}"/>
              </a:ext>
            </a:extLst>
          </p:cNvPr>
          <p:cNvGrpSpPr/>
          <p:nvPr/>
        </p:nvGrpSpPr>
        <p:grpSpPr>
          <a:xfrm>
            <a:off x="5743575" y="1436688"/>
            <a:ext cx="6580505" cy="5350192"/>
            <a:chOff x="5743575" y="1436688"/>
            <a:chExt cx="6107113" cy="5050390"/>
          </a:xfrm>
        </p:grpSpPr>
        <p:sp>
          <p:nvSpPr>
            <p:cNvPr id="7" name="Rectangle 6">
              <a:extLst>
                <a:ext uri="{FF2B5EF4-FFF2-40B4-BE49-F238E27FC236}">
                  <a16:creationId xmlns:a16="http://schemas.microsoft.com/office/drawing/2014/main" id="{B25C0999-4064-4614-9634-D175185F6889}"/>
                </a:ext>
                <a:ext uri="{C183D7F6-B498-43B3-948B-1728B52AA6E4}">
                  <adec:decorative xmlns:adec="http://schemas.microsoft.com/office/drawing/2017/decorative" val="1"/>
                </a:ext>
              </a:extLst>
            </p:cNvPr>
            <p:cNvSpPr/>
            <p:nvPr/>
          </p:nvSpPr>
          <p:spPr bwMode="auto">
            <a:xfrm>
              <a:off x="5743575" y="1436688"/>
              <a:ext cx="6107113" cy="5050390"/>
            </a:xfrm>
            <a:prstGeom prst="rect">
              <a:avLst/>
            </a:prstGeom>
            <a:ln w="190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lvl="0" algn="ctr" fontAlgn="base"/>
              <a:endParaRPr lang="en-US" sz="2200">
                <a:latin typeface="+mj-lt"/>
              </a:endParaRPr>
            </a:p>
          </p:txBody>
        </p:sp>
        <p:pic>
          <p:nvPicPr>
            <p:cNvPr id="4098" name="Picture 2" descr="Diagram showing the deployment phases for Attack Surface Reduction rules, which include plan, test, implement, and operationalize.">
              <a:extLst>
                <a:ext uri="{FF2B5EF4-FFF2-40B4-BE49-F238E27FC236}">
                  <a16:creationId xmlns:a16="http://schemas.microsoft.com/office/drawing/2014/main" id="{41E9FCCE-58C3-FCA6-8073-62050A5130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9300" y="1878965"/>
              <a:ext cx="5892005" cy="412440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887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Check</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600059" y="1928192"/>
            <a:ext cx="6142385" cy="3303241"/>
          </a:xfrm>
          <a:prstGeom prst="rect">
            <a:avLst/>
          </a:prstGeom>
          <a:solidFill>
            <a:schemeClr val="bg1">
              <a:lumMod val="95000"/>
            </a:schemeClr>
          </a:solidFill>
          <a:ln>
            <a:noFill/>
          </a:ln>
        </p:spPr>
        <p:txBody>
          <a:bodyPr wrap="square" lIns="137160" tIns="91440" rIns="91440" bIns="91440" rtlCol="0" anchor="ctr">
            <a:noAutofit/>
          </a:bodyPr>
          <a:lstStyle/>
          <a:p>
            <a:pPr algn="ctr">
              <a:spcAft>
                <a:spcPts val="600"/>
              </a:spcAft>
            </a:pPr>
            <a:r>
              <a:rPr lang="en-US" sz="2400" dirty="0">
                <a:solidFill>
                  <a:schemeClr val="accent1"/>
                </a:solidFill>
                <a:latin typeface="+mj-lt"/>
              </a:rPr>
              <a:t>Test your knowledge of this module by reviewing the Knowledge Check questions in your student manual</a:t>
            </a:r>
            <a:endParaRPr lang="en-US" sz="2800" dirty="0">
              <a:solidFill>
                <a:schemeClr val="accent1"/>
              </a:solidFill>
            </a:endParaRPr>
          </a:p>
        </p:txBody>
      </p:sp>
      <p:pic>
        <p:nvPicPr>
          <p:cNvPr id="3" name="Picture 2" descr="A picture containing text, keyboard, computer, electronics&#10;&#10;Description automatically generated">
            <a:extLst>
              <a:ext uri="{FF2B5EF4-FFF2-40B4-BE49-F238E27FC236}">
                <a16:creationId xmlns:a16="http://schemas.microsoft.com/office/drawing/2014/main" id="{F038770E-6868-4835-B83C-A8558C3063A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60544" y="1928192"/>
            <a:ext cx="3801144" cy="3323121"/>
          </a:xfrm>
          <a:prstGeom prst="rect">
            <a:avLst/>
          </a:prstGeom>
        </p:spPr>
      </p:pic>
    </p:spTree>
    <p:extLst>
      <p:ext uri="{BB962C8B-B14F-4D97-AF65-F5344CB8AC3E}">
        <p14:creationId xmlns:p14="http://schemas.microsoft.com/office/powerpoint/2010/main" val="758063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5B00AD8-1E9D-4807-BC99-AC06B0F30A41}"/>
              </a:ext>
            </a:extLst>
          </p:cNvPr>
          <p:cNvSpPr>
            <a:spLocks noGrp="1"/>
          </p:cNvSpPr>
          <p:nvPr>
            <p:ph type="title"/>
          </p:nvPr>
        </p:nvSpPr>
        <p:spPr/>
        <p:txBody>
          <a:bodyPr/>
          <a:lstStyle/>
          <a:p>
            <a:r>
              <a:rPr lang="en-US" dirty="0"/>
              <a:t>Explore the MDM services in Microsoft 365</a:t>
            </a:r>
          </a:p>
        </p:txBody>
      </p:sp>
      <p:pic>
        <p:nvPicPr>
          <p:cNvPr id="5" name="Picture 4" descr="Icon of screen with gear">
            <a:extLst>
              <a:ext uri="{FF2B5EF4-FFF2-40B4-BE49-F238E27FC236}">
                <a16:creationId xmlns:a16="http://schemas.microsoft.com/office/drawing/2014/main" id="{162C9FBC-D3CA-4066-8374-77345B2387F6}"/>
              </a:ext>
            </a:extLst>
          </p:cNvPr>
          <p:cNvPicPr>
            <a:picLocks noChangeAspect="1"/>
          </p:cNvPicPr>
          <p:nvPr/>
        </p:nvPicPr>
        <p:blipFill>
          <a:blip r:embed="rId3"/>
          <a:stretch>
            <a:fillRect/>
          </a:stretch>
        </p:blipFill>
        <p:spPr>
          <a:xfrm>
            <a:off x="579438" y="1399871"/>
            <a:ext cx="733044" cy="733044"/>
          </a:xfrm>
          <a:prstGeom prst="rect">
            <a:avLst/>
          </a:prstGeom>
        </p:spPr>
      </p:pic>
      <p:cxnSp>
        <p:nvCxnSpPr>
          <p:cNvPr id="25" name="Straight Connector 24">
            <a:extLst>
              <a:ext uri="{FF2B5EF4-FFF2-40B4-BE49-F238E27FC236}">
                <a16:creationId xmlns:a16="http://schemas.microsoft.com/office/drawing/2014/main" id="{96DAC2AE-FF1A-4AEA-AF61-7E600C35BE3C}"/>
              </a:ext>
              <a:ext uri="{C183D7F6-B498-43B3-948B-1728B52AA6E4}">
                <adec:decorative xmlns:adec="http://schemas.microsoft.com/office/drawing/2017/decorative" val="1"/>
              </a:ext>
            </a:extLst>
          </p:cNvPr>
          <p:cNvCxnSpPr>
            <a:cxnSpLocks/>
          </p:cNvCxnSpPr>
          <p:nvPr/>
        </p:nvCxnSpPr>
        <p:spPr>
          <a:xfrm>
            <a:off x="1526474" y="2575312"/>
            <a:ext cx="1029504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0E79C34-3927-4697-9FF2-B30E3BAD4EB1}"/>
              </a:ext>
            </a:extLst>
          </p:cNvPr>
          <p:cNvSpPr txBox="1"/>
          <p:nvPr/>
        </p:nvSpPr>
        <p:spPr>
          <a:xfrm>
            <a:off x="1530716" y="1414966"/>
            <a:ext cx="10242313" cy="977191"/>
          </a:xfrm>
          <a:prstGeom prst="rect">
            <a:avLst/>
          </a:prstGeom>
          <a:noFill/>
        </p:spPr>
        <p:txBody>
          <a:bodyPr wrap="square" lIns="0" tIns="0" rIns="0" bIns="0" rtlCol="0">
            <a:spAutoFit/>
          </a:bodyPr>
          <a:lstStyle/>
          <a:p>
            <a:pPr>
              <a:spcBef>
                <a:spcPts val="300"/>
              </a:spcBef>
            </a:pPr>
            <a:r>
              <a:rPr lang="en-US" sz="2000" dirty="0">
                <a:latin typeface="+mj-lt"/>
              </a:rPr>
              <a:t>Microsoft 365 includes two MDM services:</a:t>
            </a:r>
          </a:p>
          <a:p>
            <a:pPr>
              <a:spcBef>
                <a:spcPts val="300"/>
              </a:spcBef>
              <a:spcAft>
                <a:spcPts val="300"/>
              </a:spcAft>
            </a:pPr>
            <a:r>
              <a:rPr lang="en-US" dirty="0"/>
              <a:t>Basic Mobility and Security</a:t>
            </a:r>
          </a:p>
          <a:p>
            <a:pPr>
              <a:spcBef>
                <a:spcPts val="300"/>
              </a:spcBef>
              <a:spcAft>
                <a:spcPts val="300"/>
              </a:spcAft>
            </a:pPr>
            <a:r>
              <a:rPr lang="en-US" dirty="0"/>
              <a:t>Microsoft Intune</a:t>
            </a:r>
          </a:p>
        </p:txBody>
      </p:sp>
      <p:sp>
        <p:nvSpPr>
          <p:cNvPr id="6" name="Rectangle 5">
            <a:extLst>
              <a:ext uri="{FF2B5EF4-FFF2-40B4-BE49-F238E27FC236}">
                <a16:creationId xmlns:a16="http://schemas.microsoft.com/office/drawing/2014/main" id="{0CAC0C4D-B6A2-47C1-ADED-00C92B084E9F}"/>
              </a:ext>
              <a:ext uri="{C183D7F6-B498-43B3-948B-1728B52AA6E4}">
                <adec:decorative xmlns:adec="http://schemas.microsoft.com/office/drawing/2017/decorative" val="1"/>
              </a:ext>
            </a:extLst>
          </p:cNvPr>
          <p:cNvSpPr/>
          <p:nvPr/>
        </p:nvSpPr>
        <p:spPr bwMode="auto">
          <a:xfrm>
            <a:off x="1483507" y="2850802"/>
            <a:ext cx="10275161" cy="3900865"/>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zh-CN" alt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id="{AB96CB1C-8972-403E-B050-A33AA230EA3E}"/>
              </a:ext>
            </a:extLst>
          </p:cNvPr>
          <p:cNvSpPr txBox="1"/>
          <p:nvPr/>
        </p:nvSpPr>
        <p:spPr>
          <a:xfrm>
            <a:off x="1749759" y="3013857"/>
            <a:ext cx="10015870" cy="3493264"/>
          </a:xfrm>
          <a:prstGeom prst="rect">
            <a:avLst/>
          </a:prstGeom>
          <a:noFill/>
        </p:spPr>
        <p:txBody>
          <a:bodyPr wrap="square" lIns="0" tIns="0" rIns="0" bIns="0" rtlCol="0">
            <a:spAutoFit/>
          </a:bodyPr>
          <a:lstStyle/>
          <a:p>
            <a:pPr>
              <a:spcBef>
                <a:spcPts val="600"/>
              </a:spcBef>
            </a:pPr>
            <a:r>
              <a:rPr lang="en-US" sz="2000" b="1" dirty="0">
                <a:solidFill>
                  <a:schemeClr val="accent1"/>
                </a:solidFill>
                <a:latin typeface="+mj-lt"/>
              </a:rPr>
              <a:t>Basic Mobility and Security</a:t>
            </a:r>
          </a:p>
          <a:p>
            <a:pPr algn="l">
              <a:spcBef>
                <a:spcPts val="600"/>
              </a:spcBef>
            </a:pPr>
            <a:r>
              <a:rPr lang="en-US" b="0" i="0" dirty="0">
                <a:solidFill>
                  <a:srgbClr val="000000"/>
                </a:solidFill>
                <a:effectLst/>
              </a:rPr>
              <a:t>Provides the core device management features available in Microsoft 365</a:t>
            </a:r>
          </a:p>
          <a:p>
            <a:pPr algn="l">
              <a:spcBef>
                <a:spcPts val="600"/>
              </a:spcBef>
            </a:pPr>
            <a:r>
              <a:rPr lang="en-US" dirty="0">
                <a:solidFill>
                  <a:srgbClr val="000000"/>
                </a:solidFill>
              </a:rPr>
              <a:t>It’s hosted by Intune, but is NOT an “Intune-lite” solution</a:t>
            </a:r>
            <a:endParaRPr lang="en-US" b="0" i="0" dirty="0">
              <a:solidFill>
                <a:srgbClr val="000000"/>
              </a:solidFill>
              <a:effectLst/>
            </a:endParaRPr>
          </a:p>
          <a:p>
            <a:pPr algn="l">
              <a:spcBef>
                <a:spcPts val="600"/>
              </a:spcBef>
            </a:pPr>
            <a:r>
              <a:rPr lang="en-US" b="0" i="0" dirty="0">
                <a:solidFill>
                  <a:srgbClr val="000000"/>
                </a:solidFill>
                <a:effectLst/>
              </a:rPr>
              <a:t>Sets device security policies and access rules</a:t>
            </a:r>
          </a:p>
          <a:p>
            <a:pPr algn="l">
              <a:spcBef>
                <a:spcPts val="600"/>
              </a:spcBef>
            </a:pPr>
            <a:r>
              <a:rPr lang="en-US" dirty="0">
                <a:solidFill>
                  <a:srgbClr val="000000"/>
                </a:solidFill>
              </a:rPr>
              <a:t>Can be used to </a:t>
            </a:r>
            <a:r>
              <a:rPr lang="en-US" b="0" i="0" dirty="0">
                <a:solidFill>
                  <a:srgbClr val="000000"/>
                </a:solidFill>
                <a:effectLst/>
              </a:rPr>
              <a:t>wipe mobile devices if they’re lost or stolen</a:t>
            </a:r>
          </a:p>
          <a:p>
            <a:pPr algn="l">
              <a:spcBef>
                <a:spcPts val="600"/>
              </a:spcBef>
            </a:pPr>
            <a:r>
              <a:rPr lang="en-US" dirty="0">
                <a:solidFill>
                  <a:srgbClr val="000000"/>
                </a:solidFill>
              </a:rPr>
              <a:t>Manages </a:t>
            </a:r>
            <a:r>
              <a:rPr lang="en-US" b="0" i="0" dirty="0">
                <a:solidFill>
                  <a:srgbClr val="000000"/>
                </a:solidFill>
                <a:effectLst/>
              </a:rPr>
              <a:t>many types of mobile devices, such as Windows Phone, Android, iPhone, and iPad</a:t>
            </a:r>
          </a:p>
          <a:p>
            <a:pPr algn="l">
              <a:spcBef>
                <a:spcPts val="600"/>
              </a:spcBef>
            </a:pPr>
            <a:endParaRPr lang="en-US" b="0" i="0" dirty="0">
              <a:solidFill>
                <a:srgbClr val="000000"/>
              </a:solidFill>
              <a:effectLst/>
              <a:latin typeface="+mj-lt"/>
            </a:endParaRPr>
          </a:p>
          <a:p>
            <a:pPr algn="l">
              <a:spcBef>
                <a:spcPts val="600"/>
              </a:spcBef>
            </a:pPr>
            <a:r>
              <a:rPr lang="en-US" b="0" i="0" dirty="0">
                <a:solidFill>
                  <a:srgbClr val="000000"/>
                </a:solidFill>
                <a:effectLst/>
                <a:latin typeface="+mj-lt"/>
              </a:rPr>
              <a:t>To manage users’ mobile devices:</a:t>
            </a:r>
          </a:p>
          <a:p>
            <a:pPr algn="l">
              <a:spcBef>
                <a:spcPts val="600"/>
              </a:spcBef>
            </a:pPr>
            <a:r>
              <a:rPr lang="en-US" dirty="0">
                <a:solidFill>
                  <a:srgbClr val="000000"/>
                </a:solidFill>
              </a:rPr>
              <a:t>E</a:t>
            </a:r>
            <a:r>
              <a:rPr lang="en-US" b="0" i="0" dirty="0">
                <a:solidFill>
                  <a:srgbClr val="000000"/>
                </a:solidFill>
                <a:effectLst/>
              </a:rPr>
              <a:t>ach person must have an applicable Microsoft 365 license</a:t>
            </a:r>
          </a:p>
          <a:p>
            <a:pPr algn="l">
              <a:spcBef>
                <a:spcPts val="600"/>
              </a:spcBef>
            </a:pPr>
            <a:r>
              <a:rPr lang="en-US" dirty="0">
                <a:solidFill>
                  <a:srgbClr val="000000"/>
                </a:solidFill>
              </a:rPr>
              <a:t>T</a:t>
            </a:r>
            <a:r>
              <a:rPr lang="en-US" b="0" i="0" dirty="0">
                <a:solidFill>
                  <a:srgbClr val="000000"/>
                </a:solidFill>
                <a:effectLst/>
              </a:rPr>
              <a:t>heir device must be enrolled in Basic Mobility and Security</a:t>
            </a: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886273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Summary</a:t>
            </a:r>
          </a:p>
        </p:txBody>
      </p:sp>
      <p:sp>
        <p:nvSpPr>
          <p:cNvPr id="7" name="TextBox 6">
            <a:extLst>
              <a:ext uri="{FF2B5EF4-FFF2-40B4-BE49-F238E27FC236}">
                <a16:creationId xmlns:a16="http://schemas.microsoft.com/office/drawing/2014/main" id="{8677AB01-5F2A-4C8E-93DF-3B7646C863F3}"/>
              </a:ext>
              <a:ext uri="{C183D7F6-B498-43B3-948B-1728B52AA6E4}">
                <adec:decorative xmlns:adec="http://schemas.microsoft.com/office/drawing/2017/decorative" val="0"/>
              </a:ext>
            </a:extLst>
          </p:cNvPr>
          <p:cNvSpPr txBox="1"/>
          <p:nvPr/>
        </p:nvSpPr>
        <p:spPr>
          <a:xfrm>
            <a:off x="466316" y="1329088"/>
            <a:ext cx="11260085" cy="544080"/>
          </a:xfrm>
          <a:prstGeom prst="rect">
            <a:avLst/>
          </a:prstGeom>
          <a:noFill/>
          <a:ln>
            <a:noFill/>
          </a:ln>
        </p:spPr>
        <p:txBody>
          <a:bodyPr wrap="square" lIns="137160" tIns="91440" rIns="91440" bIns="91440" rtlCol="0" anchor="ctr">
            <a:noAutofit/>
          </a:bodyPr>
          <a:lstStyle/>
          <a:p>
            <a:pPr>
              <a:spcAft>
                <a:spcPts val="600"/>
              </a:spcAft>
            </a:pPr>
            <a:r>
              <a:rPr lang="en-US" sz="2400" dirty="0">
                <a:latin typeface="+mj-lt"/>
              </a:rPr>
              <a:t>In this module, you examined the following items related to endpoint security in Microsoft Intune :</a:t>
            </a:r>
            <a:endParaRPr lang="en-US" sz="2800" dirty="0"/>
          </a:p>
        </p:txBody>
      </p:sp>
      <p:pic>
        <p:nvPicPr>
          <p:cNvPr id="2" name="Picture 1" descr="Icon of two rectangles with magnifying glass ">
            <a:extLst>
              <a:ext uri="{FF2B5EF4-FFF2-40B4-BE49-F238E27FC236}">
                <a16:creationId xmlns:a16="http://schemas.microsoft.com/office/drawing/2014/main" id="{48FC0925-55BA-42BE-91E1-02F28CF3E07C}"/>
              </a:ext>
            </a:extLst>
          </p:cNvPr>
          <p:cNvPicPr>
            <a:picLocks noChangeAspect="1"/>
          </p:cNvPicPr>
          <p:nvPr/>
        </p:nvPicPr>
        <p:blipFill>
          <a:blip r:embed="rId3"/>
          <a:stretch>
            <a:fillRect/>
          </a:stretch>
        </p:blipFill>
        <p:spPr>
          <a:xfrm>
            <a:off x="552434" y="2054573"/>
            <a:ext cx="824484" cy="824484"/>
          </a:xfrm>
          <a:prstGeom prst="rect">
            <a:avLst/>
          </a:prstGeom>
        </p:spPr>
      </p:pic>
      <p:sp>
        <p:nvSpPr>
          <p:cNvPr id="3" name="Rectangle 2">
            <a:extLst>
              <a:ext uri="{FF2B5EF4-FFF2-40B4-BE49-F238E27FC236}">
                <a16:creationId xmlns:a16="http://schemas.microsoft.com/office/drawing/2014/main" id="{F1FAEA20-4D17-4BF2-8135-11FB7DB067AB}"/>
              </a:ext>
            </a:extLst>
          </p:cNvPr>
          <p:cNvSpPr/>
          <p:nvPr/>
        </p:nvSpPr>
        <p:spPr>
          <a:xfrm>
            <a:off x="1613535" y="2270537"/>
            <a:ext cx="10175256" cy="611124"/>
          </a:xfrm>
          <a:prstGeom prst="rect">
            <a:avLst/>
          </a:prstGeom>
        </p:spPr>
        <p:txBody>
          <a:bodyPr wrap="square" lIns="0" tIns="0" rIns="0" bIns="0">
            <a:noAutofit/>
          </a:bodyPr>
          <a:lstStyle/>
          <a:p>
            <a:r>
              <a:rPr lang="en-US" dirty="0"/>
              <a:t>How organizations use Microsoft Intune to implement endpoint security.</a:t>
            </a:r>
          </a:p>
        </p:txBody>
      </p:sp>
      <p:pic>
        <p:nvPicPr>
          <p:cNvPr id="5" name="Picture 4" descr="Icon of screen with gear">
            <a:extLst>
              <a:ext uri="{FF2B5EF4-FFF2-40B4-BE49-F238E27FC236}">
                <a16:creationId xmlns:a16="http://schemas.microsoft.com/office/drawing/2014/main" id="{3D97CBC1-9EF0-4B5B-B07B-FC62D01FE171}"/>
              </a:ext>
            </a:extLst>
          </p:cNvPr>
          <p:cNvPicPr>
            <a:picLocks noChangeAspect="1"/>
          </p:cNvPicPr>
          <p:nvPr/>
        </p:nvPicPr>
        <p:blipFill>
          <a:blip r:embed="rId4"/>
          <a:stretch>
            <a:fillRect/>
          </a:stretch>
        </p:blipFill>
        <p:spPr>
          <a:xfrm>
            <a:off x="552434" y="3140665"/>
            <a:ext cx="824484" cy="824484"/>
          </a:xfrm>
          <a:prstGeom prst="rect">
            <a:avLst/>
          </a:prstGeom>
        </p:spPr>
      </p:pic>
      <p:sp>
        <p:nvSpPr>
          <p:cNvPr id="9" name="Rectangle 8">
            <a:extLst>
              <a:ext uri="{FF2B5EF4-FFF2-40B4-BE49-F238E27FC236}">
                <a16:creationId xmlns:a16="http://schemas.microsoft.com/office/drawing/2014/main" id="{FF047439-59AC-446E-9DB9-CA810F569559}"/>
              </a:ext>
            </a:extLst>
          </p:cNvPr>
          <p:cNvSpPr/>
          <p:nvPr/>
        </p:nvSpPr>
        <p:spPr>
          <a:xfrm>
            <a:off x="1613535" y="3205030"/>
            <a:ext cx="10175256" cy="553998"/>
          </a:xfrm>
          <a:prstGeom prst="rect">
            <a:avLst/>
          </a:prstGeom>
        </p:spPr>
        <p:txBody>
          <a:bodyPr wrap="square" lIns="0" tIns="0" rIns="0" bIns="0">
            <a:noAutofit/>
          </a:bodyPr>
          <a:lstStyle/>
          <a:p>
            <a:r>
              <a:rPr lang="en-US" dirty="0"/>
              <a:t>How Microsoft Endpoint security policies help organizations focus on the security of their devices and mitigate risk.</a:t>
            </a:r>
          </a:p>
        </p:txBody>
      </p:sp>
      <p:pic>
        <p:nvPicPr>
          <p:cNvPr id="10" name="Picture 9" descr="Icon of envelope">
            <a:extLst>
              <a:ext uri="{FF2B5EF4-FFF2-40B4-BE49-F238E27FC236}">
                <a16:creationId xmlns:a16="http://schemas.microsoft.com/office/drawing/2014/main" id="{60BEF4DF-5DA9-4201-83AE-43641731997F}"/>
              </a:ext>
            </a:extLst>
          </p:cNvPr>
          <p:cNvPicPr>
            <a:picLocks noChangeAspect="1"/>
          </p:cNvPicPr>
          <p:nvPr/>
        </p:nvPicPr>
        <p:blipFill>
          <a:blip r:embed="rId5"/>
          <a:stretch>
            <a:fillRect/>
          </a:stretch>
        </p:blipFill>
        <p:spPr>
          <a:xfrm>
            <a:off x="552434" y="4222285"/>
            <a:ext cx="824484" cy="824484"/>
          </a:xfrm>
          <a:prstGeom prst="rect">
            <a:avLst/>
          </a:prstGeom>
        </p:spPr>
      </p:pic>
      <p:sp>
        <p:nvSpPr>
          <p:cNvPr id="11" name="Rectangle 10">
            <a:extLst>
              <a:ext uri="{FF2B5EF4-FFF2-40B4-BE49-F238E27FC236}">
                <a16:creationId xmlns:a16="http://schemas.microsoft.com/office/drawing/2014/main" id="{2BA3E0AC-1157-4C4E-B2FF-FABEA05B4044}"/>
              </a:ext>
            </a:extLst>
          </p:cNvPr>
          <p:cNvSpPr/>
          <p:nvPr/>
        </p:nvSpPr>
        <p:spPr>
          <a:xfrm>
            <a:off x="1613535" y="4351015"/>
            <a:ext cx="10175256" cy="553998"/>
          </a:xfrm>
          <a:prstGeom prst="rect">
            <a:avLst/>
          </a:prstGeom>
        </p:spPr>
        <p:txBody>
          <a:bodyPr wrap="square" lIns="0" tIns="0" rIns="0" bIns="0">
            <a:noAutofit/>
          </a:bodyPr>
          <a:lstStyle/>
          <a:p>
            <a:r>
              <a:rPr lang="en-US" dirty="0"/>
              <a:t>Delved into the world of security baselines.</a:t>
            </a:r>
          </a:p>
        </p:txBody>
      </p:sp>
      <p:pic>
        <p:nvPicPr>
          <p:cNvPr id="12" name="Picture 11" descr="Icon of a monitor with a fragmented circular chat on it">
            <a:extLst>
              <a:ext uri="{FF2B5EF4-FFF2-40B4-BE49-F238E27FC236}">
                <a16:creationId xmlns:a16="http://schemas.microsoft.com/office/drawing/2014/main" id="{9ED6B994-F0FA-48D5-8B39-4A1C1EB7349F}"/>
              </a:ext>
            </a:extLst>
          </p:cNvPr>
          <p:cNvPicPr>
            <a:picLocks noChangeAspect="1"/>
          </p:cNvPicPr>
          <p:nvPr/>
        </p:nvPicPr>
        <p:blipFill>
          <a:blip r:embed="rId6"/>
          <a:stretch>
            <a:fillRect/>
          </a:stretch>
        </p:blipFill>
        <p:spPr>
          <a:xfrm>
            <a:off x="552434" y="5342571"/>
            <a:ext cx="824484" cy="824484"/>
          </a:xfrm>
          <a:prstGeom prst="rect">
            <a:avLst/>
          </a:prstGeom>
        </p:spPr>
      </p:pic>
      <p:sp>
        <p:nvSpPr>
          <p:cNvPr id="13" name="Rectangle 12">
            <a:extLst>
              <a:ext uri="{FF2B5EF4-FFF2-40B4-BE49-F238E27FC236}">
                <a16:creationId xmlns:a16="http://schemas.microsoft.com/office/drawing/2014/main" id="{8B783C72-D5A0-4C4A-929A-BC5D97BFC311}"/>
              </a:ext>
            </a:extLst>
          </p:cNvPr>
          <p:cNvSpPr/>
          <p:nvPr/>
        </p:nvSpPr>
        <p:spPr>
          <a:xfrm>
            <a:off x="1613534" y="5477814"/>
            <a:ext cx="10175256" cy="553998"/>
          </a:xfrm>
          <a:prstGeom prst="rect">
            <a:avLst/>
          </a:prstGeom>
        </p:spPr>
        <p:txBody>
          <a:bodyPr wrap="square" lIns="0" tIns="0" rIns="0" bIns="0">
            <a:noAutofit/>
          </a:bodyPr>
          <a:lstStyle/>
          <a:p>
            <a:r>
              <a:rPr lang="en-US" b="0" i="0" dirty="0">
                <a:solidFill>
                  <a:srgbClr val="000000"/>
                </a:solidFill>
                <a:effectLst/>
              </a:rPr>
              <a:t>How to implement attack surface reduction rules. </a:t>
            </a:r>
            <a:endParaRPr lang="en-US" dirty="0"/>
          </a:p>
        </p:txBody>
      </p:sp>
    </p:spTree>
    <p:extLst>
      <p:ext uri="{BB962C8B-B14F-4D97-AF65-F5344CB8AC3E}">
        <p14:creationId xmlns:p14="http://schemas.microsoft.com/office/powerpoint/2010/main" val="1353672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9 – Manage devices with Microsoft Intune (continued)</a:t>
            </a:r>
          </a:p>
        </p:txBody>
      </p:sp>
      <p:pic>
        <p:nvPicPr>
          <p:cNvPr id="3" name="Picture 2" descr="Icon of gear">
            <a:extLst>
              <a:ext uri="{FF2B5EF4-FFF2-40B4-BE49-F238E27FC236}">
                <a16:creationId xmlns:a16="http://schemas.microsoft.com/office/drawing/2014/main" id="{8CC5D848-2BF1-45D0-9EA6-7215DC894E6B}"/>
              </a:ext>
            </a:extLst>
          </p:cNvPr>
          <p:cNvPicPr>
            <a:picLocks noChangeAspect="1"/>
          </p:cNvPicPr>
          <p:nvPr/>
        </p:nvPicPr>
        <p:blipFill>
          <a:blip r:embed="rId3"/>
          <a:stretch>
            <a:fillRect/>
          </a:stretch>
        </p:blipFill>
        <p:spPr>
          <a:xfrm>
            <a:off x="10385784" y="2991950"/>
            <a:ext cx="1010624" cy="1010624"/>
          </a:xfrm>
          <a:prstGeom prst="rect">
            <a:avLst/>
          </a:prstGeom>
        </p:spPr>
      </p:pic>
    </p:spTree>
    <p:extLst>
      <p:ext uri="{BB962C8B-B14F-4D97-AF65-F5344CB8AC3E}">
        <p14:creationId xmlns:p14="http://schemas.microsoft.com/office/powerpoint/2010/main" val="546707467"/>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2208367-5D9C-4ECB-BCF2-AF217DA79735}"/>
              </a:ext>
            </a:extLst>
          </p:cNvPr>
          <p:cNvSpPr>
            <a:spLocks noGrp="1"/>
          </p:cNvSpPr>
          <p:nvPr>
            <p:ph type="title"/>
          </p:nvPr>
        </p:nvSpPr>
        <p:spPr/>
        <p:txBody>
          <a:bodyPr/>
          <a:lstStyle/>
          <a:p>
            <a:r>
              <a:rPr lang="en-US"/>
              <a:t>Lab exercises (continued) </a:t>
            </a:r>
          </a:p>
        </p:txBody>
      </p:sp>
      <p:sp>
        <p:nvSpPr>
          <p:cNvPr id="3" name="TextBox 2">
            <a:extLst>
              <a:ext uri="{FF2B5EF4-FFF2-40B4-BE49-F238E27FC236}">
                <a16:creationId xmlns:a16="http://schemas.microsoft.com/office/drawing/2014/main" id="{27137AF8-7200-4767-A222-F6BFF1662CFE}"/>
              </a:ext>
            </a:extLst>
          </p:cNvPr>
          <p:cNvSpPr txBox="1"/>
          <p:nvPr/>
        </p:nvSpPr>
        <p:spPr>
          <a:xfrm>
            <a:off x="585788" y="1436688"/>
            <a:ext cx="7025706" cy="369332"/>
          </a:xfrm>
          <a:prstGeom prst="rect">
            <a:avLst/>
          </a:prstGeom>
          <a:noFill/>
        </p:spPr>
        <p:txBody>
          <a:bodyPr wrap="none" lIns="0" tIns="0" rIns="0" bIns="0" rtlCol="0" anchor="ctr">
            <a:spAutoFit/>
          </a:bodyPr>
          <a:lstStyle/>
          <a:p>
            <a:pPr lvl="0">
              <a:defRPr/>
            </a:pPr>
            <a:r>
              <a:rPr lang="en-US" sz="2400" dirty="0">
                <a:solidFill>
                  <a:srgbClr val="1A1A1A"/>
                </a:solidFill>
                <a:latin typeface="Segoe UI Semibold"/>
              </a:rPr>
              <a:t>Exercise 5: Manage and Monitor a Device in Intune</a:t>
            </a:r>
          </a:p>
        </p:txBody>
      </p:sp>
      <p:sp>
        <p:nvSpPr>
          <p:cNvPr id="4" name="Rectangle 3">
            <a:extLst>
              <a:ext uri="{FF2B5EF4-FFF2-40B4-BE49-F238E27FC236}">
                <a16:creationId xmlns:a16="http://schemas.microsoft.com/office/drawing/2014/main" id="{3F8960AC-F064-451E-AC02-209F893F191C}"/>
              </a:ext>
            </a:extLst>
          </p:cNvPr>
          <p:cNvSpPr/>
          <p:nvPr/>
        </p:nvSpPr>
        <p:spPr bwMode="auto">
          <a:xfrm>
            <a:off x="593562" y="1891874"/>
            <a:ext cx="2716016" cy="201046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0078D4"/>
                </a:solidFill>
                <a:effectLst/>
                <a:uLnTx/>
                <a:uFillTx/>
                <a:latin typeface="Segoe UI Semibold"/>
                <a:ea typeface="+mn-ea"/>
                <a:cs typeface="+mn-cs"/>
              </a:rPr>
              <a:t>Task 1</a:t>
            </a:r>
          </a:p>
          <a:p>
            <a:pPr lvl="0" defTabSz="932742">
              <a:spcAft>
                <a:spcPts val="1200"/>
              </a:spcAft>
              <a:defRPr/>
            </a:pPr>
            <a:r>
              <a:rPr lang="en-US" dirty="0">
                <a:solidFill>
                  <a:srgbClr val="1A1A1A"/>
                </a:solidFill>
              </a:rPr>
              <a:t>Create device categories</a:t>
            </a:r>
            <a:endParaRPr kumimoji="0" lang="en-US" b="0" i="0" u="none" strike="noStrike" kern="1200" cap="none" spc="0" normalizeH="0" baseline="0" noProof="0" dirty="0">
              <a:ln>
                <a:noFill/>
              </a:ln>
              <a:solidFill>
                <a:srgbClr val="1A1A1A"/>
              </a:solidFill>
              <a:effectLst/>
              <a:uLnTx/>
              <a:uFillTx/>
              <a:latin typeface="Segoe UI"/>
              <a:ea typeface="+mn-ea"/>
              <a:cs typeface="+mn-cs"/>
            </a:endParaRPr>
          </a:p>
        </p:txBody>
      </p:sp>
      <p:pic>
        <p:nvPicPr>
          <p:cNvPr id="31" name="Picture 30" descr="Icon of square">
            <a:extLst>
              <a:ext uri="{FF2B5EF4-FFF2-40B4-BE49-F238E27FC236}">
                <a16:creationId xmlns:a16="http://schemas.microsoft.com/office/drawing/2014/main" id="{64FECA6E-0C0C-4704-9C56-FA565CB3CD5F}"/>
              </a:ext>
            </a:extLst>
          </p:cNvPr>
          <p:cNvPicPr>
            <a:picLocks noChangeAspect="1"/>
          </p:cNvPicPr>
          <p:nvPr/>
        </p:nvPicPr>
        <p:blipFill>
          <a:blip r:embed="rId3"/>
          <a:stretch>
            <a:fillRect/>
          </a:stretch>
        </p:blipFill>
        <p:spPr>
          <a:xfrm>
            <a:off x="2501339" y="3095624"/>
            <a:ext cx="687324" cy="687324"/>
          </a:xfrm>
          <a:prstGeom prst="rect">
            <a:avLst/>
          </a:prstGeom>
        </p:spPr>
      </p:pic>
      <p:sp>
        <p:nvSpPr>
          <p:cNvPr id="6" name="Rectangle 5">
            <a:extLst>
              <a:ext uri="{FF2B5EF4-FFF2-40B4-BE49-F238E27FC236}">
                <a16:creationId xmlns:a16="http://schemas.microsoft.com/office/drawing/2014/main" id="{8A26C9A6-837A-405E-99B3-C6B539861217}"/>
              </a:ext>
            </a:extLst>
          </p:cNvPr>
          <p:cNvSpPr/>
          <p:nvPr/>
        </p:nvSpPr>
        <p:spPr bwMode="auto">
          <a:xfrm>
            <a:off x="3442715" y="1891874"/>
            <a:ext cx="2716016" cy="201046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0078D4"/>
                </a:solidFill>
                <a:effectLst/>
                <a:uLnTx/>
                <a:uFillTx/>
                <a:latin typeface="Segoe UI Semibold"/>
                <a:ea typeface="+mn-ea"/>
                <a:cs typeface="+mn-cs"/>
              </a:rPr>
              <a:t>Task 2</a:t>
            </a:r>
          </a:p>
          <a:p>
            <a:pPr lvl="0" defTabSz="932742">
              <a:spcAft>
                <a:spcPts val="1200"/>
              </a:spcAft>
              <a:defRPr/>
            </a:pPr>
            <a:r>
              <a:rPr lang="en-US" dirty="0">
                <a:solidFill>
                  <a:srgbClr val="1A1A1A"/>
                </a:solidFill>
              </a:rPr>
              <a:t>Create a configuration profile</a:t>
            </a:r>
          </a:p>
        </p:txBody>
      </p:sp>
      <p:pic>
        <p:nvPicPr>
          <p:cNvPr id="39" name="Picture 38" descr="Icon of gear">
            <a:extLst>
              <a:ext uri="{FF2B5EF4-FFF2-40B4-BE49-F238E27FC236}">
                <a16:creationId xmlns:a16="http://schemas.microsoft.com/office/drawing/2014/main" id="{9E11EC54-366A-4673-A633-6C7AE8889D8D}"/>
              </a:ext>
            </a:extLst>
          </p:cNvPr>
          <p:cNvPicPr>
            <a:picLocks noChangeAspect="1"/>
          </p:cNvPicPr>
          <p:nvPr/>
        </p:nvPicPr>
        <p:blipFill>
          <a:blip r:embed="rId4"/>
          <a:stretch>
            <a:fillRect/>
          </a:stretch>
        </p:blipFill>
        <p:spPr>
          <a:xfrm>
            <a:off x="5350492" y="3095624"/>
            <a:ext cx="687324" cy="687324"/>
          </a:xfrm>
          <a:prstGeom prst="rect">
            <a:avLst/>
          </a:prstGeom>
        </p:spPr>
      </p:pic>
      <p:sp>
        <p:nvSpPr>
          <p:cNvPr id="9" name="Rectangle 8">
            <a:extLst>
              <a:ext uri="{FF2B5EF4-FFF2-40B4-BE49-F238E27FC236}">
                <a16:creationId xmlns:a16="http://schemas.microsoft.com/office/drawing/2014/main" id="{BAD71C2F-CF3C-437A-8BB1-2E69305AFD46}"/>
              </a:ext>
            </a:extLst>
          </p:cNvPr>
          <p:cNvSpPr/>
          <p:nvPr/>
        </p:nvSpPr>
        <p:spPr bwMode="auto">
          <a:xfrm>
            <a:off x="6291869" y="1891874"/>
            <a:ext cx="2716016" cy="201046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0078D4"/>
                </a:solidFill>
                <a:effectLst/>
                <a:uLnTx/>
                <a:uFillTx/>
                <a:latin typeface="Segoe UI Semibold"/>
                <a:ea typeface="+mn-ea"/>
                <a:cs typeface="+mn-cs"/>
              </a:rPr>
              <a:t>Task 3</a:t>
            </a:r>
          </a:p>
          <a:p>
            <a:pPr lvl="0" defTabSz="932742">
              <a:spcAft>
                <a:spcPts val="1200"/>
              </a:spcAft>
              <a:defRPr/>
            </a:pPr>
            <a:r>
              <a:rPr lang="en-US" dirty="0">
                <a:solidFill>
                  <a:srgbClr val="1A1A1A"/>
                </a:solidFill>
              </a:rPr>
              <a:t>Manage the enrolled devices</a:t>
            </a:r>
            <a:endParaRPr kumimoji="0" lang="en-US" b="0" i="0" u="none" strike="noStrike" kern="1200" cap="none" spc="0" normalizeH="0" baseline="0" noProof="0" dirty="0">
              <a:ln>
                <a:noFill/>
              </a:ln>
              <a:solidFill>
                <a:srgbClr val="1A1A1A"/>
              </a:solidFill>
              <a:effectLst/>
              <a:uLnTx/>
              <a:uFillTx/>
              <a:latin typeface="Segoe UI"/>
              <a:ea typeface="+mn-ea"/>
              <a:cs typeface="+mn-cs"/>
            </a:endParaRPr>
          </a:p>
        </p:txBody>
      </p:sp>
      <p:pic>
        <p:nvPicPr>
          <p:cNvPr id="47" name="Picture 46" descr="Icon of a series of circles arranged in a circular pattern">
            <a:extLst>
              <a:ext uri="{FF2B5EF4-FFF2-40B4-BE49-F238E27FC236}">
                <a16:creationId xmlns:a16="http://schemas.microsoft.com/office/drawing/2014/main" id="{566B4621-AD7A-44B1-A4CB-781A430A3DD0}"/>
              </a:ext>
            </a:extLst>
          </p:cNvPr>
          <p:cNvPicPr>
            <a:picLocks noChangeAspect="1"/>
          </p:cNvPicPr>
          <p:nvPr/>
        </p:nvPicPr>
        <p:blipFill>
          <a:blip r:embed="rId5"/>
          <a:stretch>
            <a:fillRect/>
          </a:stretch>
        </p:blipFill>
        <p:spPr>
          <a:xfrm>
            <a:off x="8198259" y="3095624"/>
            <a:ext cx="687324" cy="687324"/>
          </a:xfrm>
          <a:prstGeom prst="rect">
            <a:avLst/>
          </a:prstGeom>
        </p:spPr>
      </p:pic>
      <p:sp>
        <p:nvSpPr>
          <p:cNvPr id="11" name="Rectangle 10">
            <a:extLst>
              <a:ext uri="{FF2B5EF4-FFF2-40B4-BE49-F238E27FC236}">
                <a16:creationId xmlns:a16="http://schemas.microsoft.com/office/drawing/2014/main" id="{0E31E01E-CCF7-4147-979C-6A795F6D319E}"/>
              </a:ext>
            </a:extLst>
          </p:cNvPr>
          <p:cNvSpPr/>
          <p:nvPr/>
        </p:nvSpPr>
        <p:spPr bwMode="auto">
          <a:xfrm>
            <a:off x="9141022" y="1891874"/>
            <a:ext cx="2716016" cy="201046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0078D4"/>
                </a:solidFill>
                <a:effectLst/>
                <a:uLnTx/>
                <a:uFillTx/>
                <a:latin typeface="Segoe UI Semibold"/>
                <a:ea typeface="+mn-ea"/>
                <a:cs typeface="+mn-cs"/>
              </a:rPr>
              <a:t>Task 4</a:t>
            </a:r>
          </a:p>
          <a:p>
            <a:pPr lvl="0" defTabSz="932742">
              <a:spcAft>
                <a:spcPts val="1200"/>
              </a:spcAft>
              <a:defRPr/>
            </a:pPr>
            <a:r>
              <a:rPr lang="en-US" dirty="0">
                <a:solidFill>
                  <a:srgbClr val="1A1A1A"/>
                </a:solidFill>
              </a:rPr>
              <a:t>Create dynamic groups for the device categories</a:t>
            </a:r>
          </a:p>
        </p:txBody>
      </p:sp>
      <p:pic>
        <p:nvPicPr>
          <p:cNvPr id="55" name="Picture 54" descr="Icon of a document">
            <a:extLst>
              <a:ext uri="{FF2B5EF4-FFF2-40B4-BE49-F238E27FC236}">
                <a16:creationId xmlns:a16="http://schemas.microsoft.com/office/drawing/2014/main" id="{C2347DB3-0BCF-4222-99E1-C7FDE87EF7D8}"/>
              </a:ext>
            </a:extLst>
          </p:cNvPr>
          <p:cNvPicPr>
            <a:picLocks noChangeAspect="1"/>
          </p:cNvPicPr>
          <p:nvPr/>
        </p:nvPicPr>
        <p:blipFill>
          <a:blip r:embed="rId6"/>
          <a:stretch>
            <a:fillRect/>
          </a:stretch>
        </p:blipFill>
        <p:spPr>
          <a:xfrm>
            <a:off x="11047412" y="3095624"/>
            <a:ext cx="687324" cy="687324"/>
          </a:xfrm>
          <a:prstGeom prst="rect">
            <a:avLst/>
          </a:prstGeom>
        </p:spPr>
      </p:pic>
      <p:sp>
        <p:nvSpPr>
          <p:cNvPr id="12" name="Rectangle 11">
            <a:extLst>
              <a:ext uri="{FF2B5EF4-FFF2-40B4-BE49-F238E27FC236}">
                <a16:creationId xmlns:a16="http://schemas.microsoft.com/office/drawing/2014/main" id="{0C2BDECA-64B1-4A80-9FF7-974823800B81}"/>
              </a:ext>
            </a:extLst>
          </p:cNvPr>
          <p:cNvSpPr/>
          <p:nvPr/>
        </p:nvSpPr>
        <p:spPr bwMode="auto">
          <a:xfrm>
            <a:off x="593562" y="4100856"/>
            <a:ext cx="2716016" cy="201046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dirty="0">
                <a:ln>
                  <a:noFill/>
                </a:ln>
                <a:solidFill>
                  <a:srgbClr val="0078D4"/>
                </a:solidFill>
                <a:effectLst/>
                <a:uLnTx/>
                <a:uFillTx/>
                <a:latin typeface="Segoe UI Semibold"/>
                <a:ea typeface="+mn-ea"/>
                <a:cs typeface="+mn-cs"/>
              </a:rPr>
              <a:t>Task 5</a:t>
            </a:r>
          </a:p>
          <a:p>
            <a:pPr lvl="0" defTabSz="932742">
              <a:spcAft>
                <a:spcPts val="1200"/>
              </a:spcAft>
              <a:defRPr/>
            </a:pPr>
            <a:r>
              <a:rPr lang="en-US" dirty="0">
                <a:solidFill>
                  <a:srgbClr val="1A1A1A"/>
                </a:solidFill>
              </a:rPr>
              <a:t>Create a conditional access policy</a:t>
            </a:r>
          </a:p>
        </p:txBody>
      </p:sp>
      <p:pic>
        <p:nvPicPr>
          <p:cNvPr id="13" name="Picture 12" descr="Icon of a document">
            <a:extLst>
              <a:ext uri="{FF2B5EF4-FFF2-40B4-BE49-F238E27FC236}">
                <a16:creationId xmlns:a16="http://schemas.microsoft.com/office/drawing/2014/main" id="{F9A0D51B-D6A6-4A4E-84E4-BD2DDEFD7276}"/>
              </a:ext>
            </a:extLst>
          </p:cNvPr>
          <p:cNvPicPr>
            <a:picLocks noChangeAspect="1"/>
          </p:cNvPicPr>
          <p:nvPr/>
        </p:nvPicPr>
        <p:blipFill>
          <a:blip r:embed="rId6"/>
          <a:stretch>
            <a:fillRect/>
          </a:stretch>
        </p:blipFill>
        <p:spPr>
          <a:xfrm>
            <a:off x="2499952" y="5304606"/>
            <a:ext cx="687324" cy="687324"/>
          </a:xfrm>
          <a:prstGeom prst="rect">
            <a:avLst/>
          </a:prstGeom>
        </p:spPr>
      </p:pic>
    </p:spTree>
    <p:extLst>
      <p:ext uri="{BB962C8B-B14F-4D97-AF65-F5344CB8AC3E}">
        <p14:creationId xmlns:p14="http://schemas.microsoft.com/office/powerpoint/2010/main" val="3671782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6: Learning Path review</a:t>
            </a:r>
          </a:p>
        </p:txBody>
      </p:sp>
      <p:pic>
        <p:nvPicPr>
          <p:cNvPr id="3" name="Picture 2" descr="Icon of chat bubble">
            <a:extLst>
              <a:ext uri="{FF2B5EF4-FFF2-40B4-BE49-F238E27FC236}">
                <a16:creationId xmlns:a16="http://schemas.microsoft.com/office/drawing/2014/main" id="{5BB17213-B864-4CB7-B3DE-4F90F206EF9E}"/>
              </a:ext>
            </a:extLst>
          </p:cNvPr>
          <p:cNvPicPr>
            <a:picLocks noChangeAspect="1"/>
          </p:cNvPicPr>
          <p:nvPr/>
        </p:nvPicPr>
        <p:blipFill>
          <a:blip r:embed="rId3"/>
          <a:stretch>
            <a:fillRect/>
          </a:stretch>
        </p:blipFill>
        <p:spPr>
          <a:xfrm>
            <a:off x="10323714" y="2938708"/>
            <a:ext cx="1117109" cy="1117109"/>
          </a:xfrm>
          <a:prstGeom prst="rect">
            <a:avLst/>
          </a:prstGeom>
        </p:spPr>
      </p:pic>
    </p:spTree>
    <p:extLst>
      <p:ext uri="{BB962C8B-B14F-4D97-AF65-F5344CB8AC3E}">
        <p14:creationId xmlns:p14="http://schemas.microsoft.com/office/powerpoint/2010/main" val="3088007092"/>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FD6B4-37D2-4816-B488-3B70D4E1EA6C}"/>
              </a:ext>
            </a:extLst>
          </p:cNvPr>
          <p:cNvSpPr>
            <a:spLocks noGrp="1"/>
          </p:cNvSpPr>
          <p:nvPr>
            <p:ph type="title"/>
          </p:nvPr>
        </p:nvSpPr>
        <p:spPr>
          <a:xfrm>
            <a:off x="5950856" y="507446"/>
            <a:ext cx="5888665" cy="430887"/>
          </a:xfrm>
        </p:spPr>
        <p:txBody>
          <a:bodyPr/>
          <a:lstStyle/>
          <a:p>
            <a:r>
              <a:rPr lang="en-US" dirty="0"/>
              <a:t>Discussion – Learning Path review</a:t>
            </a:r>
          </a:p>
        </p:txBody>
      </p:sp>
      <p:pic>
        <p:nvPicPr>
          <p:cNvPr id="4" name="Picture 3" descr="Icon of a chat bubble">
            <a:extLst>
              <a:ext uri="{FF2B5EF4-FFF2-40B4-BE49-F238E27FC236}">
                <a16:creationId xmlns:a16="http://schemas.microsoft.com/office/drawing/2014/main" id="{53D86B79-EA12-4AF4-ADF6-8DDB095A5F88}"/>
              </a:ext>
            </a:extLst>
          </p:cNvPr>
          <p:cNvPicPr>
            <a:picLocks noChangeAspect="1"/>
          </p:cNvPicPr>
          <p:nvPr/>
        </p:nvPicPr>
        <p:blipFill>
          <a:blip r:embed="rId3"/>
          <a:stretch>
            <a:fillRect/>
          </a:stretch>
        </p:blipFill>
        <p:spPr>
          <a:xfrm>
            <a:off x="5950856" y="2025359"/>
            <a:ext cx="915924" cy="915924"/>
          </a:xfrm>
          <a:prstGeom prst="rect">
            <a:avLst/>
          </a:prstGeom>
        </p:spPr>
      </p:pic>
      <p:sp>
        <p:nvSpPr>
          <p:cNvPr id="5" name="Rectangle 4">
            <a:extLst>
              <a:ext uri="{FF2B5EF4-FFF2-40B4-BE49-F238E27FC236}">
                <a16:creationId xmlns:a16="http://schemas.microsoft.com/office/drawing/2014/main" id="{A4D884B1-8852-4200-95C6-73E8FADD586E}"/>
              </a:ext>
              <a:ext uri="{C183D7F6-B498-43B3-948B-1728B52AA6E4}">
                <adec:decorative xmlns:adec="http://schemas.microsoft.com/office/drawing/2017/decorative" val="0"/>
              </a:ext>
            </a:extLst>
          </p:cNvPr>
          <p:cNvSpPr/>
          <p:nvPr/>
        </p:nvSpPr>
        <p:spPr bwMode="auto">
          <a:xfrm>
            <a:off x="5950856" y="3129665"/>
            <a:ext cx="5888664" cy="2413480"/>
          </a:xfrm>
          <a:prstGeom prst="rect">
            <a:avLst/>
          </a:prstGeom>
          <a:noFill/>
          <a:ln w="6350">
            <a:no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ot="0" spcFirstLastPara="0" vert="horz" wrap="square" lIns="0" tIns="0" rIns="0" bIns="0" numCol="1" spcCol="0" rtlCol="0" fromWordArt="0" anchor="t" anchorCtr="0" forceAA="0" compatLnSpc="1">
            <a:prstTxWarp prst="textNoShape">
              <a:avLst/>
            </a:prstTxWarp>
            <a:noAutofit/>
          </a:bodyPr>
          <a:lstStyle/>
          <a:p>
            <a:pPr lvl="0" fontAlgn="base">
              <a:spcBef>
                <a:spcPts val="2400"/>
              </a:spcBef>
              <a:defRPr/>
            </a:pPr>
            <a:r>
              <a:rPr lang="en-US" sz="2400" dirty="0"/>
              <a:t>What are your key takeaways from this learning path, and why?</a:t>
            </a:r>
          </a:p>
          <a:p>
            <a:pPr lvl="0" fontAlgn="base">
              <a:spcBef>
                <a:spcPts val="2400"/>
              </a:spcBef>
              <a:defRPr/>
            </a:pPr>
            <a:r>
              <a:rPr lang="en-US" sz="2400" dirty="0"/>
              <a:t>What are the key features discussed in this learning path that you foresee implementing at your organization?</a:t>
            </a:r>
          </a:p>
        </p:txBody>
      </p:sp>
    </p:spTree>
    <p:extLst>
      <p:ext uri="{BB962C8B-B14F-4D97-AF65-F5344CB8AC3E}">
        <p14:creationId xmlns:p14="http://schemas.microsoft.com/office/powerpoint/2010/main" val="965140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D5839-6A5B-420D-BBD7-71FFBD0DF946}"/>
              </a:ext>
            </a:extLst>
          </p:cNvPr>
          <p:cNvSpPr>
            <a:spLocks noGrp="1"/>
          </p:cNvSpPr>
          <p:nvPr>
            <p:ph type="title"/>
          </p:nvPr>
        </p:nvSpPr>
        <p:spPr/>
        <p:txBody>
          <a:bodyPr/>
          <a:lstStyle/>
          <a:p>
            <a:r>
              <a:rPr lang="en-US"/>
              <a:t>Closing slide</a:t>
            </a:r>
          </a:p>
        </p:txBody>
      </p:sp>
    </p:spTree>
    <p:extLst>
      <p:ext uri="{BB962C8B-B14F-4D97-AF65-F5344CB8AC3E}">
        <p14:creationId xmlns:p14="http://schemas.microsoft.com/office/powerpoint/2010/main" val="3703329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B70253-D7BB-4E6D-A079-A5C896B5F3F3}"/>
              </a:ext>
            </a:extLst>
          </p:cNvPr>
          <p:cNvSpPr>
            <a:spLocks noGrp="1"/>
          </p:cNvSpPr>
          <p:nvPr>
            <p:ph type="title"/>
          </p:nvPr>
        </p:nvSpPr>
        <p:spPr/>
        <p:txBody>
          <a:bodyPr/>
          <a:lstStyle/>
          <a:p>
            <a:r>
              <a:rPr lang="en-US" dirty="0"/>
              <a:t>Explore the MDM services in Microsoft 365 (continued)</a:t>
            </a:r>
          </a:p>
        </p:txBody>
      </p:sp>
      <p:sp>
        <p:nvSpPr>
          <p:cNvPr id="2" name="Rectangle 1">
            <a:extLst>
              <a:ext uri="{FF2B5EF4-FFF2-40B4-BE49-F238E27FC236}">
                <a16:creationId xmlns:a16="http://schemas.microsoft.com/office/drawing/2014/main" id="{B7EA1533-E6E6-432B-B23E-67C7B62D2940}"/>
              </a:ext>
              <a:ext uri="{C183D7F6-B498-43B3-948B-1728B52AA6E4}">
                <adec:decorative xmlns:adec="http://schemas.microsoft.com/office/drawing/2017/decorative" val="1"/>
              </a:ext>
            </a:extLst>
          </p:cNvPr>
          <p:cNvSpPr/>
          <p:nvPr/>
        </p:nvSpPr>
        <p:spPr bwMode="auto">
          <a:xfrm>
            <a:off x="680480" y="1128327"/>
            <a:ext cx="10606146" cy="5676510"/>
          </a:xfrm>
          <a:prstGeom prst="rect">
            <a:avLst/>
          </a:prstGeom>
          <a:solidFill>
            <a:schemeClr val="bg2"/>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zh-CN" alt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EBEAAF40-DB29-4D04-9CC2-04E3E4B206D6}"/>
              </a:ext>
            </a:extLst>
          </p:cNvPr>
          <p:cNvSpPr txBox="1"/>
          <p:nvPr/>
        </p:nvSpPr>
        <p:spPr>
          <a:xfrm>
            <a:off x="871858" y="1360117"/>
            <a:ext cx="10015870" cy="5878532"/>
          </a:xfrm>
          <a:prstGeom prst="rect">
            <a:avLst/>
          </a:prstGeom>
          <a:noFill/>
        </p:spPr>
        <p:txBody>
          <a:bodyPr wrap="square" lIns="0" tIns="0" rIns="0" bIns="0" rtlCol="0">
            <a:spAutoFit/>
          </a:bodyPr>
          <a:lstStyle/>
          <a:p>
            <a:pPr>
              <a:spcBef>
                <a:spcPts val="600"/>
              </a:spcBef>
            </a:pPr>
            <a:r>
              <a:rPr lang="en-US" sz="2000" b="1" dirty="0">
                <a:solidFill>
                  <a:schemeClr val="accent1"/>
                </a:solidFill>
                <a:latin typeface="+mj-lt"/>
              </a:rPr>
              <a:t>Microsoft Intune</a:t>
            </a:r>
          </a:p>
          <a:p>
            <a:pPr algn="l">
              <a:spcBef>
                <a:spcPts val="600"/>
              </a:spcBef>
              <a:spcAft>
                <a:spcPts val="600"/>
              </a:spcAft>
            </a:pPr>
            <a:r>
              <a:rPr lang="en-US" b="0" i="0" dirty="0">
                <a:solidFill>
                  <a:srgbClr val="000000"/>
                </a:solidFill>
                <a:effectLst/>
              </a:rPr>
              <a:t>Provides the core features found within Basic Mobility and Security, plus more advanced device management features</a:t>
            </a:r>
          </a:p>
          <a:p>
            <a:pPr algn="l">
              <a:spcBef>
                <a:spcPts val="600"/>
              </a:spcBef>
              <a:spcAft>
                <a:spcPts val="600"/>
              </a:spcAft>
            </a:pPr>
            <a:r>
              <a:rPr lang="en-US" b="0" i="0" dirty="0">
                <a:solidFill>
                  <a:srgbClr val="000000"/>
                </a:solidFill>
                <a:effectLst/>
              </a:rPr>
              <a:t>Includes not only mobile device management (MDM), but also mobile application management (MAM) features</a:t>
            </a:r>
          </a:p>
          <a:p>
            <a:pPr algn="l">
              <a:spcBef>
                <a:spcPts val="600"/>
              </a:spcBef>
              <a:spcAft>
                <a:spcPts val="600"/>
              </a:spcAft>
            </a:pPr>
            <a:r>
              <a:rPr lang="en-US" dirty="0">
                <a:solidFill>
                  <a:srgbClr val="000000"/>
                </a:solidFill>
              </a:rPr>
              <a:t>E</a:t>
            </a:r>
            <a:r>
              <a:rPr lang="en-US" b="0" i="0" dirty="0">
                <a:solidFill>
                  <a:srgbClr val="000000"/>
                </a:solidFill>
                <a:effectLst/>
              </a:rPr>
              <a:t>nables an organization to control how its devices are used, including mobile phones, tablets, and laptops</a:t>
            </a:r>
          </a:p>
          <a:p>
            <a:pPr algn="l">
              <a:spcBef>
                <a:spcPts val="600"/>
              </a:spcBef>
              <a:spcAft>
                <a:spcPts val="600"/>
              </a:spcAft>
            </a:pPr>
            <a:r>
              <a:rPr lang="en-US" dirty="0">
                <a:solidFill>
                  <a:srgbClr val="000000"/>
                </a:solidFill>
              </a:rPr>
              <a:t>Enables users </a:t>
            </a:r>
            <a:r>
              <a:rPr lang="en-US" b="0" i="0" dirty="0">
                <a:solidFill>
                  <a:srgbClr val="000000"/>
                </a:solidFill>
                <a:effectLst/>
              </a:rPr>
              <a:t>to use their personal devices for school or work</a:t>
            </a:r>
          </a:p>
          <a:p>
            <a:pPr algn="l">
              <a:spcBef>
                <a:spcPts val="600"/>
              </a:spcBef>
              <a:spcAft>
                <a:spcPts val="600"/>
              </a:spcAft>
            </a:pPr>
            <a:r>
              <a:rPr lang="en-US" b="0" i="0" dirty="0">
                <a:solidFill>
                  <a:srgbClr val="000000"/>
                </a:solidFill>
                <a:effectLst/>
              </a:rPr>
              <a:t>Ensures that organization data stays protected on personal devices</a:t>
            </a:r>
          </a:p>
          <a:p>
            <a:pPr algn="l">
              <a:spcBef>
                <a:spcPts val="600"/>
              </a:spcBef>
              <a:spcAft>
                <a:spcPts val="600"/>
              </a:spcAft>
            </a:pPr>
            <a:r>
              <a:rPr lang="en-US" dirty="0">
                <a:solidFill>
                  <a:srgbClr val="000000"/>
                </a:solidFill>
              </a:rPr>
              <a:t>I</a:t>
            </a:r>
            <a:r>
              <a:rPr lang="en-US" b="0" i="0" dirty="0">
                <a:solidFill>
                  <a:srgbClr val="000000"/>
                </a:solidFill>
                <a:effectLst/>
              </a:rPr>
              <a:t>solates organizational data from personal data</a:t>
            </a:r>
          </a:p>
          <a:p>
            <a:pPr algn="l">
              <a:spcAft>
                <a:spcPts val="600"/>
              </a:spcAft>
            </a:pPr>
            <a:r>
              <a:rPr lang="en-US" altLang="zh-CN" dirty="0">
                <a:solidFill>
                  <a:srgbClr val="171717"/>
                </a:solidFill>
                <a:latin typeface="Segoe UI" panose="020B0502040204020203" pitchFamily="34" charset="0"/>
              </a:rPr>
              <a:t>H</a:t>
            </a:r>
            <a:r>
              <a:rPr lang="en-US" altLang="zh-CN" b="0" i="0" dirty="0">
                <a:solidFill>
                  <a:srgbClr val="171717"/>
                </a:solidFill>
                <a:effectLst/>
                <a:latin typeface="Segoe UI" panose="020B0502040204020203" pitchFamily="34" charset="0"/>
              </a:rPr>
              <a:t>elps secure and monitor data access by including:</a:t>
            </a:r>
          </a:p>
          <a:p>
            <a:pPr marL="285750" indent="-285750" algn="l">
              <a:lnSpc>
                <a:spcPct val="150000"/>
              </a:lnSpc>
              <a:spcAft>
                <a:spcPts val="600"/>
              </a:spcAft>
              <a:buFont typeface="Arial" panose="020B0604020202020204" pitchFamily="34" charset="0"/>
              <a:buChar char="•"/>
            </a:pPr>
            <a:r>
              <a:rPr lang="en-US" altLang="zh-CN" sz="1600" i="0" dirty="0">
                <a:solidFill>
                  <a:srgbClr val="171717"/>
                </a:solidFill>
                <a:effectLst/>
                <a:latin typeface="Segoe UI" panose="020B0502040204020203" pitchFamily="34" charset="0"/>
              </a:rPr>
              <a:t>device and app configuration policies</a:t>
            </a:r>
          </a:p>
          <a:p>
            <a:pPr marL="285750" indent="-285750" algn="l">
              <a:lnSpc>
                <a:spcPct val="150000"/>
              </a:lnSpc>
              <a:spcAft>
                <a:spcPts val="600"/>
              </a:spcAft>
              <a:buFont typeface="Arial" panose="020B0604020202020204" pitchFamily="34" charset="0"/>
              <a:buChar char="•"/>
            </a:pPr>
            <a:r>
              <a:rPr lang="en-US" altLang="zh-CN" sz="1600" i="0" dirty="0">
                <a:solidFill>
                  <a:srgbClr val="171717"/>
                </a:solidFill>
                <a:effectLst/>
                <a:latin typeface="Segoe UI" panose="020B0502040204020203" pitchFamily="34" charset="0"/>
              </a:rPr>
              <a:t>software update policies</a:t>
            </a:r>
          </a:p>
          <a:p>
            <a:pPr marL="285750" indent="-285750" algn="l">
              <a:lnSpc>
                <a:spcPct val="150000"/>
              </a:lnSpc>
              <a:spcAft>
                <a:spcPts val="600"/>
              </a:spcAft>
              <a:buFont typeface="Arial" panose="020B0604020202020204" pitchFamily="34" charset="0"/>
              <a:buChar char="•"/>
            </a:pPr>
            <a:r>
              <a:rPr lang="en-US" altLang="zh-CN" sz="1600" i="0" dirty="0">
                <a:solidFill>
                  <a:srgbClr val="171717"/>
                </a:solidFill>
                <a:effectLst/>
                <a:latin typeface="Segoe UI" panose="020B0502040204020203" pitchFamily="34" charset="0"/>
              </a:rPr>
              <a:t>installation statuses (charts, tables, and reports)</a:t>
            </a:r>
          </a:p>
          <a:p>
            <a:pPr algn="l">
              <a:spcBef>
                <a:spcPts val="1200"/>
              </a:spcBef>
            </a:pP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276457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483341-D231-44E1-833D-C0BF8D2B16B0}"/>
              </a:ext>
            </a:extLst>
          </p:cNvPr>
          <p:cNvSpPr>
            <a:spLocks noGrp="1"/>
          </p:cNvSpPr>
          <p:nvPr>
            <p:ph type="title"/>
          </p:nvPr>
        </p:nvSpPr>
        <p:spPr/>
        <p:txBody>
          <a:bodyPr/>
          <a:lstStyle/>
          <a:p>
            <a:r>
              <a:rPr lang="en-US" dirty="0"/>
              <a:t>Examine the MDM policy settings in Microsoft 365</a:t>
            </a:r>
          </a:p>
        </p:txBody>
      </p:sp>
      <p:pic>
        <p:nvPicPr>
          <p:cNvPr id="8" name="Picture 7" descr="Icon of finger clicking button">
            <a:extLst>
              <a:ext uri="{FF2B5EF4-FFF2-40B4-BE49-F238E27FC236}">
                <a16:creationId xmlns:a16="http://schemas.microsoft.com/office/drawing/2014/main" id="{0D8DC265-809A-4288-BD25-7E5F37DC42C4}"/>
              </a:ext>
            </a:extLst>
          </p:cNvPr>
          <p:cNvPicPr>
            <a:picLocks noChangeAspect="1"/>
          </p:cNvPicPr>
          <p:nvPr/>
        </p:nvPicPr>
        <p:blipFill>
          <a:blip r:embed="rId3"/>
          <a:stretch>
            <a:fillRect/>
          </a:stretch>
        </p:blipFill>
        <p:spPr>
          <a:xfrm>
            <a:off x="579438" y="1504374"/>
            <a:ext cx="708342" cy="708342"/>
          </a:xfrm>
          <a:prstGeom prst="rect">
            <a:avLst/>
          </a:prstGeom>
        </p:spPr>
      </p:pic>
      <p:sp>
        <p:nvSpPr>
          <p:cNvPr id="11" name="TextBox 10">
            <a:extLst>
              <a:ext uri="{FF2B5EF4-FFF2-40B4-BE49-F238E27FC236}">
                <a16:creationId xmlns:a16="http://schemas.microsoft.com/office/drawing/2014/main" id="{5D830945-0E7C-4B87-8082-BBB09470837E}"/>
              </a:ext>
            </a:extLst>
          </p:cNvPr>
          <p:cNvSpPr txBox="1"/>
          <p:nvPr/>
        </p:nvSpPr>
        <p:spPr>
          <a:xfrm>
            <a:off x="1524001" y="1657971"/>
            <a:ext cx="10245488" cy="401148"/>
          </a:xfrm>
          <a:prstGeom prst="rect">
            <a:avLst/>
          </a:prstGeom>
          <a:noFill/>
        </p:spPr>
        <p:txBody>
          <a:bodyPr wrap="square" lIns="0" tIns="0" rIns="0" bIns="0" rtlCol="0" anchor="ctr">
            <a:noAutofit/>
          </a:bodyPr>
          <a:lstStyle/>
          <a:p>
            <a:r>
              <a:rPr lang="en-US" dirty="0"/>
              <a:t>MDM policies and profiles are groups of settings that control features on mobile devices</a:t>
            </a:r>
          </a:p>
        </p:txBody>
      </p:sp>
      <p:cxnSp>
        <p:nvCxnSpPr>
          <p:cNvPr id="14" name="Straight Connector 13">
            <a:extLst>
              <a:ext uri="{FF2B5EF4-FFF2-40B4-BE49-F238E27FC236}">
                <a16:creationId xmlns:a16="http://schemas.microsoft.com/office/drawing/2014/main" id="{3389F087-5EB3-4799-9338-6E9DCF09C31D}"/>
              </a:ext>
              <a:ext uri="{C183D7F6-B498-43B3-948B-1728B52AA6E4}">
                <adec:decorative xmlns:adec="http://schemas.microsoft.com/office/drawing/2017/decorative" val="1"/>
              </a:ext>
            </a:extLst>
          </p:cNvPr>
          <p:cNvCxnSpPr>
            <a:cxnSpLocks/>
          </p:cNvCxnSpPr>
          <p:nvPr/>
        </p:nvCxnSpPr>
        <p:spPr>
          <a:xfrm>
            <a:off x="1523282" y="2258059"/>
            <a:ext cx="1029823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 name="Picture 4" descr="Icon of paper and pen">
            <a:extLst>
              <a:ext uri="{FF2B5EF4-FFF2-40B4-BE49-F238E27FC236}">
                <a16:creationId xmlns:a16="http://schemas.microsoft.com/office/drawing/2014/main" id="{20C5C5EF-5D24-44E3-A102-226C0A6D5C6A}"/>
              </a:ext>
            </a:extLst>
          </p:cNvPr>
          <p:cNvPicPr>
            <a:picLocks noChangeAspect="1"/>
          </p:cNvPicPr>
          <p:nvPr/>
        </p:nvPicPr>
        <p:blipFill>
          <a:blip r:embed="rId4"/>
          <a:stretch>
            <a:fillRect/>
          </a:stretch>
        </p:blipFill>
        <p:spPr>
          <a:xfrm>
            <a:off x="579438" y="2346270"/>
            <a:ext cx="708342" cy="708342"/>
          </a:xfrm>
          <a:prstGeom prst="rect">
            <a:avLst/>
          </a:prstGeom>
        </p:spPr>
      </p:pic>
      <p:sp>
        <p:nvSpPr>
          <p:cNvPr id="12" name="TextBox 11">
            <a:extLst>
              <a:ext uri="{FF2B5EF4-FFF2-40B4-BE49-F238E27FC236}">
                <a16:creationId xmlns:a16="http://schemas.microsoft.com/office/drawing/2014/main" id="{F2F90A94-6B7D-486F-B1ED-8B1A29524C1E}"/>
              </a:ext>
            </a:extLst>
          </p:cNvPr>
          <p:cNvSpPr txBox="1"/>
          <p:nvPr/>
        </p:nvSpPr>
        <p:spPr>
          <a:xfrm>
            <a:off x="1524001" y="2463800"/>
            <a:ext cx="10245488" cy="463312"/>
          </a:xfrm>
          <a:prstGeom prst="rect">
            <a:avLst/>
          </a:prstGeom>
          <a:noFill/>
        </p:spPr>
        <p:txBody>
          <a:bodyPr wrap="square" lIns="0" tIns="0" rIns="0" bIns="0" rtlCol="0" anchor="ctr">
            <a:noAutofit/>
          </a:bodyPr>
          <a:lstStyle/>
          <a:p>
            <a:r>
              <a:rPr lang="en-US" dirty="0"/>
              <a:t>When you create policies or profiles, you can only deploy them by assigning them to groups</a:t>
            </a:r>
          </a:p>
        </p:txBody>
      </p:sp>
      <p:cxnSp>
        <p:nvCxnSpPr>
          <p:cNvPr id="15" name="Straight Connector 14">
            <a:extLst>
              <a:ext uri="{FF2B5EF4-FFF2-40B4-BE49-F238E27FC236}">
                <a16:creationId xmlns:a16="http://schemas.microsoft.com/office/drawing/2014/main" id="{3F708304-4E66-4E0E-BB46-80C6CE241822}"/>
              </a:ext>
              <a:ext uri="{C183D7F6-B498-43B3-948B-1728B52AA6E4}">
                <adec:decorative xmlns:adec="http://schemas.microsoft.com/office/drawing/2017/decorative" val="1"/>
              </a:ext>
            </a:extLst>
          </p:cNvPr>
          <p:cNvCxnSpPr>
            <a:cxnSpLocks/>
          </p:cNvCxnSpPr>
          <p:nvPr/>
        </p:nvCxnSpPr>
        <p:spPr>
          <a:xfrm>
            <a:off x="1523282" y="3140773"/>
            <a:ext cx="1029823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 name="Picture 2" descr="Icon of three rectangles with a check mark at each end">
            <a:extLst>
              <a:ext uri="{FF2B5EF4-FFF2-40B4-BE49-F238E27FC236}">
                <a16:creationId xmlns:a16="http://schemas.microsoft.com/office/drawing/2014/main" id="{6DDC7CA8-42D1-48F8-8B3A-BF81EB1973FA}"/>
              </a:ext>
            </a:extLst>
          </p:cNvPr>
          <p:cNvPicPr>
            <a:picLocks noChangeAspect="1"/>
          </p:cNvPicPr>
          <p:nvPr/>
        </p:nvPicPr>
        <p:blipFill>
          <a:blip r:embed="rId5"/>
          <a:stretch>
            <a:fillRect/>
          </a:stretch>
        </p:blipFill>
        <p:spPr>
          <a:xfrm>
            <a:off x="579438" y="3182309"/>
            <a:ext cx="708342" cy="708342"/>
          </a:xfrm>
          <a:prstGeom prst="rect">
            <a:avLst/>
          </a:prstGeom>
        </p:spPr>
      </p:pic>
      <p:sp>
        <p:nvSpPr>
          <p:cNvPr id="13" name="TextBox 12">
            <a:extLst>
              <a:ext uri="{FF2B5EF4-FFF2-40B4-BE49-F238E27FC236}">
                <a16:creationId xmlns:a16="http://schemas.microsoft.com/office/drawing/2014/main" id="{198BC095-C031-4E18-8928-0E6D2089667B}"/>
              </a:ext>
            </a:extLst>
          </p:cNvPr>
          <p:cNvSpPr txBox="1"/>
          <p:nvPr/>
        </p:nvSpPr>
        <p:spPr>
          <a:xfrm>
            <a:off x="1524001" y="3366488"/>
            <a:ext cx="10245488" cy="846386"/>
          </a:xfrm>
          <a:prstGeom prst="rect">
            <a:avLst/>
          </a:prstGeom>
          <a:noFill/>
        </p:spPr>
        <p:txBody>
          <a:bodyPr wrap="square" lIns="0" tIns="0" rIns="0" bIns="0" rtlCol="0">
            <a:spAutoFit/>
          </a:bodyPr>
          <a:lstStyle/>
          <a:p>
            <a:pPr>
              <a:spcBef>
                <a:spcPts val="300"/>
              </a:spcBef>
            </a:pPr>
            <a:r>
              <a:rPr lang="en-US" dirty="0">
                <a:latin typeface="+mj-lt"/>
              </a:rPr>
              <a:t>In Basic Mobility and Security and Intune, you can manage the following mobile devices settings:</a:t>
            </a:r>
          </a:p>
          <a:p>
            <a:pPr>
              <a:spcBef>
                <a:spcPts val="300"/>
              </a:spcBef>
            </a:pPr>
            <a:r>
              <a:rPr lang="en-US" sz="1600" dirty="0"/>
              <a:t>Organization-wide device access settings</a:t>
            </a:r>
          </a:p>
          <a:p>
            <a:pPr>
              <a:spcBef>
                <a:spcPts val="300"/>
              </a:spcBef>
            </a:pPr>
            <a:r>
              <a:rPr lang="en-US" sz="1600" dirty="0"/>
              <a:t>Device security policies</a:t>
            </a:r>
            <a:endParaRPr lang="en-US" sz="1400" dirty="0"/>
          </a:p>
        </p:txBody>
      </p:sp>
      <p:cxnSp>
        <p:nvCxnSpPr>
          <p:cNvPr id="18" name="Straight Connector 17">
            <a:extLst>
              <a:ext uri="{FF2B5EF4-FFF2-40B4-BE49-F238E27FC236}">
                <a16:creationId xmlns:a16="http://schemas.microsoft.com/office/drawing/2014/main" id="{3985D9D5-9DC3-4A8F-AB63-C2454CC34DB6}"/>
              </a:ext>
              <a:ext uri="{C183D7F6-B498-43B3-948B-1728B52AA6E4}">
                <adec:decorative xmlns:adec="http://schemas.microsoft.com/office/drawing/2017/decorative" val="1"/>
              </a:ext>
            </a:extLst>
          </p:cNvPr>
          <p:cNvCxnSpPr>
            <a:cxnSpLocks/>
          </p:cNvCxnSpPr>
          <p:nvPr/>
        </p:nvCxnSpPr>
        <p:spPr>
          <a:xfrm>
            <a:off x="1523282" y="4476689"/>
            <a:ext cx="10298233"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1" name="Picture 30" descr="Icon of two squares and two lines extended besides each square">
            <a:extLst>
              <a:ext uri="{FF2B5EF4-FFF2-40B4-BE49-F238E27FC236}">
                <a16:creationId xmlns:a16="http://schemas.microsoft.com/office/drawing/2014/main" id="{954CEB7C-1652-47C9-8148-EDC6CFFF173B}"/>
              </a:ext>
            </a:extLst>
          </p:cNvPr>
          <p:cNvPicPr>
            <a:picLocks noChangeAspect="1"/>
          </p:cNvPicPr>
          <p:nvPr/>
        </p:nvPicPr>
        <p:blipFill>
          <a:blip r:embed="rId6"/>
          <a:stretch>
            <a:fillRect/>
          </a:stretch>
        </p:blipFill>
        <p:spPr>
          <a:xfrm>
            <a:off x="579438" y="4448114"/>
            <a:ext cx="708342" cy="708342"/>
          </a:xfrm>
          <a:prstGeom prst="rect">
            <a:avLst/>
          </a:prstGeom>
        </p:spPr>
      </p:pic>
      <p:sp>
        <p:nvSpPr>
          <p:cNvPr id="16" name="TextBox 15">
            <a:extLst>
              <a:ext uri="{FF2B5EF4-FFF2-40B4-BE49-F238E27FC236}">
                <a16:creationId xmlns:a16="http://schemas.microsoft.com/office/drawing/2014/main" id="{E4857C18-1849-48B9-A5C4-D2E60F12E42B}"/>
              </a:ext>
            </a:extLst>
          </p:cNvPr>
          <p:cNvSpPr txBox="1"/>
          <p:nvPr/>
        </p:nvSpPr>
        <p:spPr>
          <a:xfrm>
            <a:off x="1524001" y="4651603"/>
            <a:ext cx="10245488" cy="1762021"/>
          </a:xfrm>
          <a:prstGeom prst="rect">
            <a:avLst/>
          </a:prstGeom>
          <a:noFill/>
        </p:spPr>
        <p:txBody>
          <a:bodyPr wrap="square" lIns="0" tIns="0" rIns="0" bIns="0" rtlCol="0">
            <a:spAutoFit/>
          </a:bodyPr>
          <a:lstStyle/>
          <a:p>
            <a:pPr>
              <a:spcBef>
                <a:spcPts val="300"/>
              </a:spcBef>
            </a:pPr>
            <a:r>
              <a:rPr lang="en-US">
                <a:latin typeface="+mj-lt"/>
              </a:rPr>
              <a:t>In Microsoft Intune you can manage additional settings:</a:t>
            </a:r>
          </a:p>
          <a:p>
            <a:pPr>
              <a:spcBef>
                <a:spcPts val="300"/>
              </a:spcBef>
            </a:pPr>
            <a:r>
              <a:rPr lang="en-US" sz="1600"/>
              <a:t>Device enrollment and restrictions </a:t>
            </a:r>
          </a:p>
          <a:p>
            <a:pPr>
              <a:spcBef>
                <a:spcPts val="300"/>
              </a:spcBef>
            </a:pPr>
            <a:r>
              <a:rPr lang="en-US" sz="1600"/>
              <a:t>Device compliance policies</a:t>
            </a:r>
          </a:p>
          <a:p>
            <a:pPr>
              <a:spcBef>
                <a:spcPts val="300"/>
              </a:spcBef>
            </a:pPr>
            <a:r>
              <a:rPr lang="en-US" sz="1600"/>
              <a:t>Device configuration policies</a:t>
            </a:r>
          </a:p>
          <a:p>
            <a:pPr>
              <a:spcBef>
                <a:spcPts val="300"/>
              </a:spcBef>
            </a:pPr>
            <a:r>
              <a:rPr lang="en-US" sz="1600"/>
              <a:t>Conditional access</a:t>
            </a:r>
          </a:p>
          <a:p>
            <a:pPr>
              <a:spcBef>
                <a:spcPts val="300"/>
              </a:spcBef>
            </a:pPr>
            <a:r>
              <a:rPr lang="en-US" sz="1600"/>
              <a:t>Software updates</a:t>
            </a:r>
          </a:p>
        </p:txBody>
      </p:sp>
    </p:spTree>
    <p:extLst>
      <p:ext uri="{BB962C8B-B14F-4D97-AF65-F5344CB8AC3E}">
        <p14:creationId xmlns:p14="http://schemas.microsoft.com/office/powerpoint/2010/main" val="90376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58981E9-322F-4EDC-A838-17C48FDBC3D1}"/>
              </a:ext>
            </a:extLst>
          </p:cNvPr>
          <p:cNvSpPr>
            <a:spLocks noGrp="1"/>
          </p:cNvSpPr>
          <p:nvPr>
            <p:ph type="title"/>
          </p:nvPr>
        </p:nvSpPr>
        <p:spPr>
          <a:xfrm>
            <a:off x="600059" y="507446"/>
            <a:ext cx="11239464" cy="861774"/>
          </a:xfrm>
        </p:spPr>
        <p:txBody>
          <a:bodyPr/>
          <a:lstStyle/>
          <a:p>
            <a:r>
              <a:rPr lang="en-US" dirty="0"/>
              <a:t>Examine how email and document access are controlled on MDM-managed devices</a:t>
            </a:r>
          </a:p>
        </p:txBody>
      </p:sp>
      <p:sp>
        <p:nvSpPr>
          <p:cNvPr id="12" name="TextBox 11">
            <a:extLst>
              <a:ext uri="{FF2B5EF4-FFF2-40B4-BE49-F238E27FC236}">
                <a16:creationId xmlns:a16="http://schemas.microsoft.com/office/drawing/2014/main" id="{D21E0054-21A0-4517-BABD-E70E254D826F}"/>
              </a:ext>
              <a:ext uri="{C183D7F6-B498-43B3-948B-1728B52AA6E4}">
                <adec:decorative xmlns:adec="http://schemas.microsoft.com/office/drawing/2017/decorative" val="0"/>
              </a:ext>
            </a:extLst>
          </p:cNvPr>
          <p:cNvSpPr txBox="1"/>
          <p:nvPr/>
        </p:nvSpPr>
        <p:spPr>
          <a:xfrm>
            <a:off x="593709" y="1916189"/>
            <a:ext cx="4270391" cy="4696483"/>
          </a:xfrm>
          <a:prstGeom prst="rect">
            <a:avLst/>
          </a:prstGeom>
          <a:solidFill>
            <a:schemeClr val="bg1">
              <a:lumMod val="95000"/>
            </a:schemeClr>
          </a:solidFill>
          <a:ln>
            <a:noFill/>
          </a:ln>
        </p:spPr>
        <p:txBody>
          <a:bodyPr wrap="square" lIns="137160" tIns="91440" rIns="137160" bIns="91440" rtlCol="0" anchor="t">
            <a:noAutofit/>
          </a:bodyPr>
          <a:lstStyle/>
          <a:p>
            <a:pPr fontAlgn="base">
              <a:spcBef>
                <a:spcPts val="1000"/>
              </a:spcBef>
              <a:spcAft>
                <a:spcPts val="300"/>
              </a:spcAft>
            </a:pPr>
            <a:r>
              <a:rPr lang="en-US" sz="2000" dirty="0">
                <a:solidFill>
                  <a:schemeClr val="accent1"/>
                </a:solidFill>
                <a:latin typeface="+mj-lt"/>
              </a:rPr>
              <a:t>An important benefit of using MDM for managing devices is that you can allow access to e-mail and documents only from devices that are managed by MDM and comply with company policy</a:t>
            </a:r>
          </a:p>
          <a:p>
            <a:pPr fontAlgn="base">
              <a:spcBef>
                <a:spcPts val="1000"/>
              </a:spcBef>
              <a:spcAft>
                <a:spcPts val="300"/>
              </a:spcAft>
            </a:pPr>
            <a:r>
              <a:rPr lang="en-US" dirty="0"/>
              <a:t>Company policies can be defined by using Conditional Access policies in Microsoft 365</a:t>
            </a:r>
          </a:p>
          <a:p>
            <a:pPr fontAlgn="base">
              <a:spcBef>
                <a:spcPts val="1000"/>
              </a:spcBef>
              <a:spcAft>
                <a:spcPts val="300"/>
              </a:spcAft>
            </a:pPr>
            <a:r>
              <a:rPr lang="en-US" dirty="0"/>
              <a:t>If a device is not enrolled to</a:t>
            </a:r>
            <a:br>
              <a:rPr lang="en-US" dirty="0"/>
            </a:br>
            <a:r>
              <a:rPr lang="en-US" dirty="0"/>
              <a:t>MDM, you can prevent access to mailboxes, documents, and cloud apps from such devices</a:t>
            </a:r>
          </a:p>
        </p:txBody>
      </p:sp>
      <p:grpSp>
        <p:nvGrpSpPr>
          <p:cNvPr id="2" name="Group 1">
            <a:extLst>
              <a:ext uri="{FF2B5EF4-FFF2-40B4-BE49-F238E27FC236}">
                <a16:creationId xmlns:a16="http://schemas.microsoft.com/office/drawing/2014/main" id="{2F548213-D45B-D38A-D1F4-F89F869761D3}"/>
              </a:ext>
            </a:extLst>
          </p:cNvPr>
          <p:cNvGrpSpPr/>
          <p:nvPr/>
        </p:nvGrpSpPr>
        <p:grpSpPr>
          <a:xfrm>
            <a:off x="5084466" y="1938492"/>
            <a:ext cx="7254910" cy="3879867"/>
            <a:chOff x="5084466" y="1436687"/>
            <a:chExt cx="7254910" cy="3879867"/>
          </a:xfrm>
        </p:grpSpPr>
        <p:sp>
          <p:nvSpPr>
            <p:cNvPr id="4" name="Rectangle 3">
              <a:extLst>
                <a:ext uri="{FF2B5EF4-FFF2-40B4-BE49-F238E27FC236}">
                  <a16:creationId xmlns:a16="http://schemas.microsoft.com/office/drawing/2014/main" id="{B75B0E0F-1AE8-4575-8E7F-A4D321C222D6}"/>
                </a:ext>
                <a:ext uri="{C183D7F6-B498-43B3-948B-1728B52AA6E4}">
                  <adec:decorative xmlns:adec="http://schemas.microsoft.com/office/drawing/2017/decorative" val="1"/>
                </a:ext>
              </a:extLst>
            </p:cNvPr>
            <p:cNvSpPr/>
            <p:nvPr/>
          </p:nvSpPr>
          <p:spPr bwMode="auto">
            <a:xfrm>
              <a:off x="5084466" y="1436687"/>
              <a:ext cx="7254910" cy="387986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Diagram&#10;&#10;Description automatically generated">
              <a:extLst>
                <a:ext uri="{FF2B5EF4-FFF2-40B4-BE49-F238E27FC236}">
                  <a16:creationId xmlns:a16="http://schemas.microsoft.com/office/drawing/2014/main" id="{94C3861E-0DDC-4736-A7BB-3015ACDCEB94}"/>
                </a:ext>
              </a:extLst>
            </p:cNvPr>
            <p:cNvPicPr>
              <a:picLocks noChangeAspect="1"/>
            </p:cNvPicPr>
            <p:nvPr/>
          </p:nvPicPr>
          <p:blipFill>
            <a:blip r:embed="rId3"/>
            <a:stretch>
              <a:fillRect/>
            </a:stretch>
          </p:blipFill>
          <p:spPr>
            <a:xfrm>
              <a:off x="5202860" y="1677971"/>
              <a:ext cx="7035651" cy="3374630"/>
            </a:xfrm>
            <a:prstGeom prst="rect">
              <a:avLst/>
            </a:prstGeom>
          </p:spPr>
        </p:pic>
      </p:grpSp>
    </p:spTree>
    <p:extLst>
      <p:ext uri="{BB962C8B-B14F-4D97-AF65-F5344CB8AC3E}">
        <p14:creationId xmlns:p14="http://schemas.microsoft.com/office/powerpoint/2010/main" val="405847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LIGHT GRAY TEMPLATE">
  <a:themeElements>
    <a:clrScheme name="Custom 3">
      <a:dk1>
        <a:srgbClr val="1A1A1A"/>
      </a:dk1>
      <a:lt1>
        <a:srgbClr val="FFFFFF"/>
      </a:lt1>
      <a:dk2>
        <a:srgbClr val="0D0D0D"/>
      </a:dk2>
      <a:lt2>
        <a:srgbClr val="E6E6E6"/>
      </a:lt2>
      <a:accent1>
        <a:srgbClr val="0078D4"/>
      </a:accent1>
      <a:accent2>
        <a:srgbClr val="243A5E"/>
      </a:accent2>
      <a:accent3>
        <a:srgbClr val="50E6FF"/>
      </a:accent3>
      <a:accent4>
        <a:srgbClr val="515251"/>
      </a:accent4>
      <a:accent5>
        <a:srgbClr val="737373"/>
      </a:accent5>
      <a:accent6>
        <a:srgbClr val="D2D2D2"/>
      </a:accent6>
      <a:hlink>
        <a:srgbClr val="0076D3"/>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rosft365_PowerPoint_template_Feb2020_BC" id="{8B530116-1539-874A-951A-1C404D843E07}" vid="{E4596DA4-6C73-3D44-BAD3-1699CE9C90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20305D32150D746ACEC7EE1F47590FB" ma:contentTypeVersion="8" ma:contentTypeDescription="Create a new document." ma:contentTypeScope="" ma:versionID="c1863e0e8e1a262c2c865392d777ae30">
  <xsd:schema xmlns:xsd="http://www.w3.org/2001/XMLSchema" xmlns:xs="http://www.w3.org/2001/XMLSchema" xmlns:p="http://schemas.microsoft.com/office/2006/metadata/properties" xmlns:ns1="http://schemas.microsoft.com/sharepoint/v3" xmlns:ns2="0aa551a1-3cd1-453b-b985-d0d43f91ae14" xmlns:ns3="aff3788b-9cf6-4ebd-8900-ddc3b0fbf990" targetNamespace="http://schemas.microsoft.com/office/2006/metadata/properties" ma:root="true" ma:fieldsID="19b9f75944552e7de8c750b416174e52" ns1:_="" ns2:_="" ns3:_="">
    <xsd:import namespace="http://schemas.microsoft.com/sharepoint/v3"/>
    <xsd:import namespace="0aa551a1-3cd1-453b-b985-d0d43f91ae14"/>
    <xsd:import namespace="aff3788b-9cf6-4ebd-8900-ddc3b0fbf99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1:_ip_UnifiedCompliancePolicyProperties" minOccurs="0"/>
                <xsd:element ref="ns1:_ip_UnifiedCompliancePolicyUIAc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a551a1-3cd1-453b-b985-d0d43f91ae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ff3788b-9cf6-4ebd-8900-ddc3b0fbf990"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10db0749-eddb-4627-97e5-bcd86b41c8cd"/>
    <ds:schemaRef ds:uri="a4bc753f-e3bb-4cba-8373-da173ea151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schemas.microsoft.com/sharepoint/v3"/>
  </ds:schemaRefs>
</ds:datastoreItem>
</file>

<file path=customXml/itemProps3.xml><?xml version="1.0" encoding="utf-8"?>
<ds:datastoreItem xmlns:ds="http://schemas.openxmlformats.org/officeDocument/2006/customXml" ds:itemID="{2182E41E-008E-4DCA-B23D-79591DE612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aa551a1-3cd1-453b-b985-d0d43f91ae14"/>
    <ds:schemaRef ds:uri="aff3788b-9cf6-4ebd-8900-ddc3b0fbf9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5938</TotalTime>
  <Words>6523</Words>
  <Application>Microsoft Office PowerPoint</Application>
  <PresentationFormat>Custom</PresentationFormat>
  <Paragraphs>865</Paragraphs>
  <Slides>65</Slides>
  <Notes>65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65</vt:i4>
      </vt:variant>
    </vt:vector>
  </HeadingPairs>
  <TitlesOfParts>
    <vt:vector size="73" baseType="lpstr">
      <vt:lpstr>Arial</vt:lpstr>
      <vt:lpstr>Calibri</vt:lpstr>
      <vt:lpstr>Consolas</vt:lpstr>
      <vt:lpstr>Segoe UI</vt:lpstr>
      <vt:lpstr>Segoe UI Light</vt:lpstr>
      <vt:lpstr>Segoe UI Semibold</vt:lpstr>
      <vt:lpstr>Wingdings</vt:lpstr>
      <vt:lpstr>1_LIGHT GRAY TEMPLATE</vt:lpstr>
      <vt:lpstr>Learning Path 10: Implement Mobile Device Management in Microsoft 365</vt:lpstr>
      <vt:lpstr>Learning Path agenda</vt:lpstr>
      <vt:lpstr>Module 1: Explore Mobile Device Management</vt:lpstr>
      <vt:lpstr>Introduction</vt:lpstr>
      <vt:lpstr>Explore Mobile Device Management in Microsoft 365</vt:lpstr>
      <vt:lpstr>Explore the MDM services in Microsoft 365</vt:lpstr>
      <vt:lpstr>Explore the MDM services in Microsoft 365 (continued)</vt:lpstr>
      <vt:lpstr>Examine the MDM policy settings in Microsoft 365</vt:lpstr>
      <vt:lpstr>Examine how email and document access are controlled on MDM-managed devices</vt:lpstr>
      <vt:lpstr>Knowledge Check</vt:lpstr>
      <vt:lpstr>Summary</vt:lpstr>
      <vt:lpstr>Module 2: Deploy Mobile Device Management</vt:lpstr>
      <vt:lpstr>Introduction </vt:lpstr>
      <vt:lpstr>Activate the MDM services in Microsoft 365</vt:lpstr>
      <vt:lpstr>Configure domains for MDM</vt:lpstr>
      <vt:lpstr>Obtain an APNs certificate for iOS devices</vt:lpstr>
      <vt:lpstr>Manage security policies for MDM-managed devices</vt:lpstr>
      <vt:lpstr>Define a corporate device enrollment policy</vt:lpstr>
      <vt:lpstr>Knowledge Check</vt:lpstr>
      <vt:lpstr>Summary</vt:lpstr>
      <vt:lpstr>Lab 9 – Manage devices with Microsoft Intune</vt:lpstr>
      <vt:lpstr>Lab exercises</vt:lpstr>
      <vt:lpstr>Lab exercises</vt:lpstr>
      <vt:lpstr>Module 3: Enroll devices to Mobile Device Management</vt:lpstr>
      <vt:lpstr>Introduction  </vt:lpstr>
      <vt:lpstr>Review device enrollment methods</vt:lpstr>
      <vt:lpstr>Examine Azure AD registered devices</vt:lpstr>
      <vt:lpstr>Explore Azure AD joined devices</vt:lpstr>
      <vt:lpstr>Explore hybrid Azure AD joined devices</vt:lpstr>
      <vt:lpstr>Examine device enrollment in Intune</vt:lpstr>
      <vt:lpstr>Examine device enrollment capabilities</vt:lpstr>
      <vt:lpstr>Examine device enrollment capabilities (continued)</vt:lpstr>
      <vt:lpstr>Examine device enrollment capabilities (continued)</vt:lpstr>
      <vt:lpstr>Examine device enrollment capabilities (continued)</vt:lpstr>
      <vt:lpstr>Set up enrollment for Windows devices</vt:lpstr>
      <vt:lpstr>Knowledge Check</vt:lpstr>
      <vt:lpstr>Summary</vt:lpstr>
      <vt:lpstr>Lab 9 – Manage devices with Microsoft Intune (continued)</vt:lpstr>
      <vt:lpstr>Lab exercises (continued)</vt:lpstr>
      <vt:lpstr>Module 4: Manage device compliance</vt:lpstr>
      <vt:lpstr>Introduction   </vt:lpstr>
      <vt:lpstr>Plan for device compliance</vt:lpstr>
      <vt:lpstr>Implement compliance policies for Intune managed devices</vt:lpstr>
      <vt:lpstr>Monitor results of your Intune device compliance policies</vt:lpstr>
      <vt:lpstr>Implement user and device groups to monitor device compliance</vt:lpstr>
      <vt:lpstr>Explore Conditional Access policies</vt:lpstr>
      <vt:lpstr>Build Conditional Access policies</vt:lpstr>
      <vt:lpstr>Monitor enrolled devices</vt:lpstr>
      <vt:lpstr>Knowledge Check</vt:lpstr>
      <vt:lpstr>Summary</vt:lpstr>
      <vt:lpstr>Module 5: Implement endpoint security in Microsoft Intune</vt:lpstr>
      <vt:lpstr>Introduction </vt:lpstr>
      <vt:lpstr>Protect data and devices with Microsoft Intune</vt:lpstr>
      <vt:lpstr>Explore endpoint security in Microsoft Intune</vt:lpstr>
      <vt:lpstr>Manage devices with endpoint security in Intune</vt:lpstr>
      <vt:lpstr>Use security baselines to configure Windows devices in Intune</vt:lpstr>
      <vt:lpstr>Manage security baseline profiles in Microsoft Intune</vt:lpstr>
      <vt:lpstr>Implement attack surface reduction rules</vt:lpstr>
      <vt:lpstr>Knowledge Check</vt:lpstr>
      <vt:lpstr>Summary</vt:lpstr>
      <vt:lpstr>Lab 9 – Manage devices with Microsoft Intune (continued)</vt:lpstr>
      <vt:lpstr>Lab exercises (continued) </vt:lpstr>
      <vt:lpstr>Module 6: Learning Path review</vt:lpstr>
      <vt:lpstr>Discussion – Learning Path review</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11: Implementing mobile device management</dc:title>
  <dc:creator>Evelyn Sheahan</dc:creator>
  <cp:lastModifiedBy>Tony Frink</cp:lastModifiedBy>
  <cp:revision>84</cp:revision>
  <dcterms:created xsi:type="dcterms:W3CDTF">2020-04-30T00:33:59Z</dcterms:created>
  <dcterms:modified xsi:type="dcterms:W3CDTF">2022-09-25T03:39:40Z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0x010100020305D32150D746ACEC7EE1F47590FB</vt:lpwstr>
  </property>
</Properties>
</file>