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47"/>
  </p:notesMasterIdLst>
  <p:handoutMasterIdLst>
    <p:handoutMasterId r:id="rId48"/>
  </p:handoutMasterIdLst>
  <p:sldIdLst>
    <p:sldId id="1627" r:id="rId2"/>
    <p:sldId id="1797" r:id="rId3"/>
    <p:sldId id="1834" r:id="rId4"/>
    <p:sldId id="1684" r:id="rId5"/>
    <p:sldId id="1833" r:id="rId6"/>
    <p:sldId id="1835" r:id="rId7"/>
    <p:sldId id="1793" r:id="rId8"/>
    <p:sldId id="1837" r:id="rId9"/>
    <p:sldId id="1873" r:id="rId10"/>
    <p:sldId id="1838" r:id="rId11"/>
    <p:sldId id="1839" r:id="rId12"/>
    <p:sldId id="1840" r:id="rId13"/>
    <p:sldId id="1841" r:id="rId14"/>
    <p:sldId id="1870" r:id="rId15"/>
    <p:sldId id="1871" r:id="rId16"/>
    <p:sldId id="1842" r:id="rId17"/>
    <p:sldId id="1843" r:id="rId18"/>
    <p:sldId id="1844" r:id="rId19"/>
    <p:sldId id="1845" r:id="rId20"/>
    <p:sldId id="1846" r:id="rId21"/>
    <p:sldId id="1847" r:id="rId22"/>
    <p:sldId id="1848" r:id="rId23"/>
    <p:sldId id="1849" r:id="rId24"/>
    <p:sldId id="1850" r:id="rId25"/>
    <p:sldId id="1851" r:id="rId26"/>
    <p:sldId id="1852" r:id="rId27"/>
    <p:sldId id="1853" r:id="rId28"/>
    <p:sldId id="1854" r:id="rId29"/>
    <p:sldId id="1855" r:id="rId30"/>
    <p:sldId id="1856" r:id="rId31"/>
    <p:sldId id="1857" r:id="rId32"/>
    <p:sldId id="1858" r:id="rId33"/>
    <p:sldId id="1859" r:id="rId34"/>
    <p:sldId id="1861" r:id="rId35"/>
    <p:sldId id="1862" r:id="rId36"/>
    <p:sldId id="1863" r:id="rId37"/>
    <p:sldId id="1869" r:id="rId38"/>
    <p:sldId id="1864" r:id="rId39"/>
    <p:sldId id="1865" r:id="rId40"/>
    <p:sldId id="1868" r:id="rId41"/>
    <p:sldId id="1872" r:id="rId42"/>
    <p:sldId id="1817" r:id="rId43"/>
    <p:sldId id="1866" r:id="rId44"/>
    <p:sldId id="1867" r:id="rId45"/>
    <p:sldId id="1828" r:id="rId4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title" id="{79A23E38-670D-4F9F-A091-7BA864AD58EA}">
          <p14:sldIdLst>
            <p14:sldId id="1627"/>
            <p14:sldId id="1797"/>
            <p14:sldId id="1834"/>
            <p14:sldId id="1684"/>
          </p14:sldIdLst>
        </p14:section>
        <p14:section name="Lesson 1" id="{C9A97A35-D3D9-4DFE-AA1B-D0405E969B7C}">
          <p14:sldIdLst>
            <p14:sldId id="1833"/>
            <p14:sldId id="1835"/>
            <p14:sldId id="1793"/>
            <p14:sldId id="1837"/>
            <p14:sldId id="1873"/>
            <p14:sldId id="1838"/>
            <p14:sldId id="1839"/>
            <p14:sldId id="1840"/>
            <p14:sldId id="1841"/>
            <p14:sldId id="1870"/>
            <p14:sldId id="1871"/>
            <p14:sldId id="1842"/>
            <p14:sldId id="1843"/>
            <p14:sldId id="1844"/>
            <p14:sldId id="1845"/>
          </p14:sldIdLst>
        </p14:section>
        <p14:section name="Lesson 2" id="{6D436361-57E6-4218-A085-10C6C06027CE}">
          <p14:sldIdLst>
            <p14:sldId id="1846"/>
            <p14:sldId id="1847"/>
            <p14:sldId id="1848"/>
            <p14:sldId id="1849"/>
            <p14:sldId id="1850"/>
            <p14:sldId id="1851"/>
            <p14:sldId id="1852"/>
            <p14:sldId id="1853"/>
          </p14:sldIdLst>
        </p14:section>
        <p14:section name="Lesson 3" id="{4DF033D4-10F8-42ED-AE72-BE31181AE66F}">
          <p14:sldIdLst>
            <p14:sldId id="1854"/>
            <p14:sldId id="1855"/>
            <p14:sldId id="1856"/>
            <p14:sldId id="1857"/>
            <p14:sldId id="1858"/>
            <p14:sldId id="1859"/>
            <p14:sldId id="1861"/>
            <p14:sldId id="1862"/>
            <p14:sldId id="1863"/>
            <p14:sldId id="1869"/>
            <p14:sldId id="1864"/>
            <p14:sldId id="1865"/>
            <p14:sldId id="1868"/>
          </p14:sldIdLst>
        </p14:section>
        <p14:section name="Lab" id="{08078DFA-7D04-4BD3-A1C6-9703C61AF278}">
          <p14:sldIdLst>
            <p14:sldId id="1872"/>
            <p14:sldId id="1817"/>
            <p14:sldId id="1866"/>
            <p14:sldId id="1867"/>
            <p14:sldId id="182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9" name="Author" initials="A" lastIdx="9" clrIdx="9"/>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AE2B81-BBB6-444C-BDBD-5248402AE026}" v="9" dt="2022-06-07T10:27:08.5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25" autoAdjust="0"/>
  </p:normalViewPr>
  <p:slideViewPr>
    <p:cSldViewPr snapToGrid="0">
      <p:cViewPr varScale="1">
        <p:scale>
          <a:sx n="87" d="100"/>
          <a:sy n="87" d="100"/>
        </p:scale>
        <p:origin x="344"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46" d="100"/>
          <a:sy n="46" d="100"/>
        </p:scale>
        <p:origin x="3494" y="6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6/30/2022 3:32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1" y="0"/>
            <a:ext cx="3706837" cy="457200"/>
          </a:xfrm>
          <a:prstGeom prst="rect">
            <a:avLst/>
          </a:prstGeom>
        </p:spPr>
        <p:txBody>
          <a:bodyPr vert="horz" lIns="91440" tIns="45720" rIns="91440" bIns="45720" rtlCol="0"/>
          <a:lstStyle>
            <a:lvl1pPr algn="l">
              <a:defRPr sz="1200">
                <a:latin typeface="Segoe UI" pitchFamily="34" charset="0"/>
              </a:defRPr>
            </a:lvl1pPr>
          </a:lstStyle>
          <a:p>
            <a:r>
              <a:rPr lang="en-US" dirty="0"/>
              <a:t>AZ-040 Automating Administration with PowerShell</a:t>
            </a:r>
          </a:p>
          <a:p>
            <a:r>
              <a:rPr lang="en-US" dirty="0"/>
              <a:t>Module 1: Getting started with Windows PowerShell</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6/30/2022 3:32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a:t>AZ-040 Automating Administration with PowerShell</a:t>
            </a:r>
          </a:p>
          <a:p>
            <a:r>
              <a:rPr lang="en-US" dirty="0"/>
              <a:t>Module 1: Getting started with Windows PowerShell</a:t>
            </a:r>
          </a:p>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Encourage students to begin in the basic console, and then move to the ISE after they have developed some comfort with the console. If you have experience with any non-Microsoft editors, feel free to share your experiences with the class. Also describe how many Microsoft administration tools now use PowerShell as the primary scripting engine (Microsoft Exchange and Windows Admin Center for example).</a:t>
            </a:r>
          </a:p>
          <a:p>
            <a:endParaRPr lang="en-US" dirty="0"/>
          </a:p>
          <a:p>
            <a:r>
              <a:rPr lang="en-US" dirty="0"/>
              <a:t>The first demonstration in this lesson uses the </a:t>
            </a:r>
            <a:r>
              <a:rPr lang="en-US" b="1" dirty="0"/>
              <a:t>Start-Transcript</a:t>
            </a:r>
            <a:r>
              <a:rPr lang="en-US" dirty="0"/>
              <a:t> cmdlet. You could introduce this cmdlet now and describe its use. </a:t>
            </a:r>
          </a:p>
          <a:p>
            <a:endParaRPr lang="en-US" dirty="0"/>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71501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64455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perform the demonstration steps and then students will perform them when completing the lab. Explain that failing to configure these settings correctly can result in confusion for less experienced administrators. Therefore, it’s critical to make these changes now to give students the best opportunity to succeed.</a:t>
            </a:r>
          </a:p>
          <a:p>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24312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577840" cy="4242164"/>
          </a:xfrm>
        </p:spPr>
        <p:txBody>
          <a:bodyPr/>
          <a:lstStyle/>
          <a:p>
            <a:r>
              <a:rPr lang="en-US" sz="880" b="1" i="0" kern="1200" baseline="0" dirty="0">
                <a:solidFill>
                  <a:schemeClr val="tx1"/>
                </a:solidFill>
                <a:effectLst/>
                <a:cs typeface="Segoe UI Light" panose="020B0502040204020203" pitchFamily="34" charset="0"/>
              </a:rPr>
              <a:t>Demonstration detailed steps</a:t>
            </a:r>
          </a:p>
          <a:p>
            <a:pPr>
              <a:lnSpc>
                <a:spcPct val="115000"/>
              </a:lnSpc>
              <a:spcAft>
                <a:spcPts val="1000"/>
              </a:spcAft>
            </a:pPr>
            <a:r>
              <a:rPr lang="en-US" sz="880" dirty="0">
                <a:ea typeface="Calibri"/>
                <a:cs typeface="Segoe UI Light" panose="020B0502040204020203" pitchFamily="34" charset="0"/>
              </a:rPr>
              <a:t>Use this demonstration to explain how the </a:t>
            </a:r>
            <a:r>
              <a:rPr lang="en-US" sz="880" b="1" dirty="0">
                <a:ea typeface="Calibri"/>
                <a:cs typeface="Segoe UI Light" panose="020B0502040204020203" pitchFamily="34" charset="0"/>
              </a:rPr>
              <a:t>Windows Size</a:t>
            </a:r>
            <a:r>
              <a:rPr lang="en-US" sz="880" dirty="0">
                <a:ea typeface="Calibri"/>
                <a:cs typeface="Segoe UI Light" panose="020B0502040204020203" pitchFamily="34" charset="0"/>
              </a:rPr>
              <a:t> and </a:t>
            </a:r>
            <a:r>
              <a:rPr lang="en-US" sz="880" b="1" dirty="0">
                <a:ea typeface="Calibri"/>
                <a:cs typeface="Segoe UI Light" panose="020B0502040204020203" pitchFamily="34" charset="0"/>
              </a:rPr>
              <a:t>Screen Buffer Size</a:t>
            </a:r>
            <a:r>
              <a:rPr lang="en-US" sz="880" dirty="0">
                <a:ea typeface="Calibri"/>
                <a:cs typeface="Segoe UI Light" panose="020B0502040204020203" pitchFamily="34" charset="0"/>
              </a:rPr>
              <a:t> settings relate to each other. You can use this as an opportunity to demonstrate to students how tab completion works. You can demonstrate how to use the Up and Down arrow keys to display command history. You can also explain that the host application stores history and is not available after you close the console window. Windows PowerShell stores its own separate history of commands that it has run. You can review this history by running </a:t>
            </a:r>
            <a:r>
              <a:rPr lang="en-US" sz="880" b="1" dirty="0">
                <a:ea typeface="Calibri"/>
                <a:cs typeface="Segoe UI Light" panose="020B0502040204020203" pitchFamily="34" charset="0"/>
              </a:rPr>
              <a:t>Get-History</a:t>
            </a:r>
            <a:r>
              <a:rPr lang="en-US" sz="880" dirty="0">
                <a:ea typeface="Calibri"/>
                <a:cs typeface="Segoe UI Light" panose="020B0502040204020203" pitchFamily="34" charset="0"/>
              </a:rPr>
              <a:t>.</a:t>
            </a:r>
          </a:p>
          <a:p>
            <a:pPr>
              <a:lnSpc>
                <a:spcPct val="115000"/>
              </a:lnSpc>
              <a:spcAft>
                <a:spcPts val="1000"/>
              </a:spcAft>
            </a:pPr>
            <a:r>
              <a:rPr lang="en-US" sz="880" dirty="0">
                <a:ea typeface="Calibri"/>
                <a:cs typeface="Segoe UI Light" panose="020B0502040204020203" pitchFamily="34" charset="0"/>
              </a:rPr>
              <a:t>Explain that when you copy text, you can select an entire block of text or a portion of it. You might also have to select a portion or all of the Windows PowerShell </a:t>
            </a:r>
            <a:r>
              <a:rPr lang="en-US" sz="880" b="1" dirty="0">
                <a:ea typeface="Calibri"/>
                <a:cs typeface="Segoe UI Light" panose="020B0502040204020203" pitchFamily="34" charset="0"/>
              </a:rPr>
              <a:t>PS C:\&gt;</a:t>
            </a:r>
            <a:r>
              <a:rPr lang="en-US" sz="880" dirty="0">
                <a:ea typeface="Calibri"/>
                <a:cs typeface="Segoe UI Light" panose="020B0502040204020203" pitchFamily="34" charset="0"/>
              </a:rPr>
              <a:t> prompt to select the complete text of a multiline command.</a:t>
            </a:r>
          </a:p>
          <a:p>
            <a:pPr>
              <a:lnSpc>
                <a:spcPct val="115000"/>
              </a:lnSpc>
              <a:spcAft>
                <a:spcPts val="1000"/>
              </a:spcAft>
            </a:pPr>
            <a:r>
              <a:rPr lang="en-US" sz="880" b="1" dirty="0">
                <a:ea typeface="Calibri"/>
                <a:cs typeface="Segoe UI Light" panose="020B0502040204020203" pitchFamily="34" charset="0"/>
              </a:rPr>
              <a:t>Note: </a:t>
            </a:r>
            <a:r>
              <a:rPr lang="en-US" sz="880" dirty="0">
                <a:ea typeface="Calibri"/>
                <a:cs typeface="Segoe UI Light" panose="020B0502040204020203" pitchFamily="34" charset="0"/>
              </a:rPr>
              <a:t>The transcript will be active only for this Windows PowerShell window, and only while this window is open.</a:t>
            </a:r>
          </a:p>
          <a:p>
            <a:pPr>
              <a:lnSpc>
                <a:spcPct val="115000"/>
              </a:lnSpc>
              <a:spcAft>
                <a:spcPts val="1000"/>
              </a:spcAft>
            </a:pPr>
            <a:r>
              <a:rPr lang="en-US" sz="880" dirty="0">
                <a:ea typeface="Calibri"/>
                <a:cs typeface="Segoe UI Light" panose="020B0502040204020203" pitchFamily="34" charset="0"/>
              </a:rPr>
              <a:t>When you’re finished with this demonstration, keep the virtual machines running for the next demonstration.</a:t>
            </a:r>
          </a:p>
          <a:p>
            <a:pPr>
              <a:lnSpc>
                <a:spcPct val="115000"/>
              </a:lnSpc>
              <a:spcAft>
                <a:spcPts val="1000"/>
              </a:spcAft>
            </a:pPr>
            <a:r>
              <a:rPr lang="en-US" sz="880" b="1" dirty="0">
                <a:ea typeface="Calibri"/>
                <a:cs typeface="Segoe UI Light" panose="020B0502040204020203" pitchFamily="34" charset="0"/>
              </a:rPr>
              <a:t>Preparation Steps</a:t>
            </a:r>
            <a:endParaRPr lang="en-US" sz="880" dirty="0">
              <a:ea typeface="Calibri"/>
              <a:cs typeface="Segoe UI Light" panose="020B0502040204020203" pitchFamily="34" charset="0"/>
            </a:endParaRPr>
          </a:p>
          <a:p>
            <a:pPr>
              <a:lnSpc>
                <a:spcPct val="115000"/>
              </a:lnSpc>
              <a:spcAft>
                <a:spcPts val="1000"/>
              </a:spcAft>
            </a:pPr>
            <a:r>
              <a:rPr lang="en-US" sz="880" dirty="0">
                <a:ea typeface="Calibri"/>
                <a:cs typeface="Segoe UI Light" panose="020B0502040204020203" pitchFamily="34" charset="0"/>
              </a:rPr>
              <a:t>You should </a:t>
            </a:r>
            <a:r>
              <a:rPr lang="ga-IE" sz="880" dirty="0">
                <a:ea typeface="Calibri"/>
                <a:cs typeface="Segoe UI Light" panose="020B0502040204020203" pitchFamily="34" charset="0"/>
              </a:rPr>
              <a:t>have completed the preparation steps in the </a:t>
            </a:r>
            <a:r>
              <a:rPr lang="en-US" sz="880" dirty="0">
                <a:ea typeface="Calibri"/>
                <a:cs typeface="Segoe UI Light" panose="020B0502040204020203" pitchFamily="34" charset="0"/>
              </a:rPr>
              <a:t>Instructor Notes for </a:t>
            </a:r>
            <a:r>
              <a:rPr lang="ga-IE" sz="880" dirty="0">
                <a:ea typeface="Calibri"/>
                <a:cs typeface="Segoe UI Light" panose="020B0502040204020203" pitchFamily="34" charset="0"/>
              </a:rPr>
              <a:t>the Module Overview slide </a:t>
            </a:r>
            <a:r>
              <a:rPr lang="en-US" sz="880" dirty="0">
                <a:ea typeface="Calibri"/>
                <a:cs typeface="Segoe UI Light" panose="020B0502040204020203" pitchFamily="34" charset="0"/>
              </a:rPr>
              <a:t>and </a:t>
            </a:r>
            <a:r>
              <a:rPr lang="ga-IE" sz="880" dirty="0">
                <a:ea typeface="Calibri"/>
                <a:cs typeface="Segoe UI Light" panose="020B0502040204020203" pitchFamily="34" charset="0"/>
              </a:rPr>
              <a:t>be signed in to the </a:t>
            </a:r>
            <a:r>
              <a:rPr lang="en-US" sz="880" b="1" dirty="0">
                <a:ea typeface="Calibri"/>
                <a:cs typeface="Segoe UI Light" panose="020B0502040204020203" pitchFamily="34" charset="0"/>
              </a:rPr>
              <a:t>AZ-040T00A-LON-DC1</a:t>
            </a:r>
            <a:r>
              <a:rPr lang="en-US" sz="880" dirty="0">
                <a:ea typeface="Calibri"/>
                <a:cs typeface="Segoe UI Light" panose="020B0502040204020203" pitchFamily="34" charset="0"/>
              </a:rPr>
              <a:t> </a:t>
            </a:r>
            <a:r>
              <a:rPr lang="ga-IE" sz="880" dirty="0">
                <a:ea typeface="Calibri"/>
                <a:cs typeface="Segoe UI Light" panose="020B0502040204020203" pitchFamily="34" charset="0"/>
              </a:rPr>
              <a:t>and</a:t>
            </a:r>
            <a:r>
              <a:rPr lang="ga-IE" sz="880" b="1" dirty="0">
                <a:ea typeface="Calibri"/>
                <a:cs typeface="Segoe UI Light" panose="020B0502040204020203" pitchFamily="34" charset="0"/>
              </a:rPr>
              <a:t> </a:t>
            </a:r>
            <a:r>
              <a:rPr lang="en-US" sz="880" b="1" dirty="0">
                <a:ea typeface="Calibri"/>
                <a:cs typeface="Segoe UI Light" panose="020B0502040204020203" pitchFamily="34" charset="0"/>
              </a:rPr>
              <a:t>AZ-040T00A-LON-CL1</a:t>
            </a:r>
            <a:r>
              <a:rPr lang="ga-IE" sz="880" dirty="0">
                <a:ea typeface="Calibri"/>
                <a:cs typeface="Segoe UI Light" panose="020B0502040204020203" pitchFamily="34" charset="0"/>
              </a:rPr>
              <a:t> virtual machines as </a:t>
            </a:r>
            <a:r>
              <a:rPr lang="en-US" sz="880" b="1" dirty="0">
                <a:ea typeface="Calibri"/>
                <a:cs typeface="Segoe UI Light" panose="020B0502040204020203" pitchFamily="34" charset="0"/>
              </a:rPr>
              <a:t>Adatum\Administrator</a:t>
            </a:r>
            <a:r>
              <a:rPr lang="en-US" sz="880" dirty="0">
                <a:ea typeface="Calibri"/>
                <a:cs typeface="Segoe UI Light" panose="020B0502040204020203" pitchFamily="34" charset="0"/>
              </a:rPr>
              <a:t> </a:t>
            </a:r>
            <a:r>
              <a:rPr lang="ga-IE" sz="880" dirty="0">
                <a:ea typeface="Calibri"/>
                <a:cs typeface="Segoe UI Light" panose="020B0502040204020203" pitchFamily="34" charset="0"/>
              </a:rPr>
              <a:t>with the password </a:t>
            </a:r>
            <a:r>
              <a:rPr lang="en-US" sz="880" b="1" dirty="0">
                <a:ea typeface="Calibri"/>
                <a:cs typeface="Segoe UI Light" panose="020B0502040204020203" pitchFamily="34" charset="0"/>
              </a:rPr>
              <a:t>Pa55w.rd</a:t>
            </a:r>
            <a:r>
              <a:rPr lang="en-US" sz="880" dirty="0">
                <a:ea typeface="Calibri"/>
                <a:cs typeface="Segoe UI Light" panose="020B0502040204020203" pitchFamily="34" charset="0"/>
              </a:rPr>
              <a:t>.</a:t>
            </a:r>
          </a:p>
          <a:p>
            <a:pPr>
              <a:lnSpc>
                <a:spcPct val="115000"/>
              </a:lnSpc>
              <a:spcAft>
                <a:spcPts val="1000"/>
              </a:spcAft>
            </a:pPr>
            <a:r>
              <a:rPr lang="ga-IE" sz="880" dirty="0">
                <a:ea typeface="Calibri"/>
                <a:cs typeface="Segoe UI Light" panose="020B0502040204020203" pitchFamily="34" charset="0"/>
              </a:rPr>
              <a:t>You</a:t>
            </a:r>
            <a:r>
              <a:rPr lang="en-CA" sz="880" dirty="0">
                <a:ea typeface="Calibri"/>
                <a:cs typeface="Segoe UI Light" panose="020B0502040204020203" pitchFamily="34" charset="0"/>
              </a:rPr>
              <a:t>’</a:t>
            </a:r>
            <a:r>
              <a:rPr lang="ga-IE" sz="880" dirty="0">
                <a:ea typeface="Calibri"/>
                <a:cs typeface="Segoe UI Light" panose="020B0502040204020203" pitchFamily="34" charset="0"/>
              </a:rPr>
              <a:t>ll perform the </a:t>
            </a:r>
            <a:r>
              <a:rPr lang="en-US" sz="880" dirty="0">
                <a:ea typeface="Calibri"/>
                <a:cs typeface="Segoe UI Light" panose="020B0502040204020203" pitchFamily="34" charset="0"/>
              </a:rPr>
              <a:t>demonstration s</a:t>
            </a:r>
            <a:r>
              <a:rPr lang="ga-IE" sz="880" dirty="0">
                <a:ea typeface="Calibri"/>
                <a:cs typeface="Segoe UI Light" panose="020B0502040204020203" pitchFamily="34" charset="0"/>
              </a:rPr>
              <a:t>teps on </a:t>
            </a:r>
            <a:r>
              <a:rPr lang="en-US" sz="880" b="1" dirty="0">
                <a:ea typeface="Calibri"/>
                <a:cs typeface="Segoe UI Light" panose="020B0502040204020203" pitchFamily="34" charset="0"/>
              </a:rPr>
              <a:t>AZ-040T00A-LON-CL1</a:t>
            </a:r>
            <a:r>
              <a:rPr lang="en-US" sz="880" dirty="0">
                <a:ea typeface="Calibri"/>
                <a:cs typeface="Segoe UI Light" panose="020B0502040204020203" pitchFamily="34" charset="0"/>
              </a:rPr>
              <a:t> in the Windows PowerShell console application.</a:t>
            </a:r>
          </a:p>
          <a:p>
            <a:pPr>
              <a:lnSpc>
                <a:spcPct val="115000"/>
              </a:lnSpc>
              <a:spcAft>
                <a:spcPts val="1000"/>
              </a:spcAft>
            </a:pPr>
            <a:r>
              <a:rPr lang="en-US" sz="880" b="1" dirty="0">
                <a:ea typeface="Calibri"/>
                <a:cs typeface="Segoe UI Light" panose="020B0502040204020203" pitchFamily="34" charset="0"/>
              </a:rPr>
              <a:t>Demonstration Steps</a:t>
            </a:r>
          </a:p>
          <a:p>
            <a:pPr marL="342900" lvl="0" indent="-342900">
              <a:lnSpc>
                <a:spcPct val="115000"/>
              </a:lnSpc>
              <a:spcAft>
                <a:spcPts val="995"/>
              </a:spcAft>
              <a:buFont typeface="+mj-lt"/>
              <a:buAutoNum type="arabicPeriod"/>
            </a:pPr>
            <a:r>
              <a:rPr lang="en-US" sz="880" dirty="0">
                <a:effectLst/>
                <a:ea typeface="Times New Roman"/>
                <a:cs typeface="Segoe UI Light" panose="020B0502040204020203" pitchFamily="34" charset="0"/>
              </a:rPr>
              <a:t>On </a:t>
            </a:r>
            <a:r>
              <a:rPr lang="en-US" sz="880" b="1" dirty="0">
                <a:effectLst/>
                <a:ea typeface="Times New Roman"/>
                <a:cs typeface="Segoe UI Light" panose="020B0502040204020203" pitchFamily="34" charset="0"/>
              </a:rPr>
              <a:t>LON-CL1</a:t>
            </a:r>
            <a:r>
              <a:rPr lang="en-US" sz="880" dirty="0">
                <a:effectLst/>
                <a:ea typeface="Times New Roman"/>
                <a:cs typeface="Segoe UI Light" panose="020B0502040204020203" pitchFamily="34" charset="0"/>
              </a:rPr>
              <a:t>, select Start, and then enter </a:t>
            </a:r>
            <a:r>
              <a:rPr lang="en-US" sz="880" b="1" dirty="0">
                <a:effectLst/>
                <a:ea typeface="Times New Roman"/>
                <a:cs typeface="Segoe UI Light" panose="020B0502040204020203" pitchFamily="34" charset="0"/>
              </a:rPr>
              <a:t>powersh</a:t>
            </a:r>
            <a:r>
              <a:rPr lang="en-US" sz="880" dirty="0">
                <a:effectLst/>
                <a:ea typeface="Times New Roman"/>
                <a:cs typeface="Segoe UI Light" panose="020B0502040204020203" pitchFamily="34" charset="0"/>
              </a:rPr>
              <a:t> to display the Windows PowerShell apps and folders. Right-click </a:t>
            </a:r>
            <a:r>
              <a:rPr lang="en-US" sz="880" b="1" dirty="0">
                <a:effectLst/>
                <a:ea typeface="Times New Roman"/>
                <a:cs typeface="Segoe UI Light" panose="020B0502040204020203" pitchFamily="34" charset="0"/>
              </a:rPr>
              <a:t>Windows PowerShell</a:t>
            </a:r>
            <a:r>
              <a:rPr lang="en-US" sz="880" b="1" dirty="0">
                <a:ea typeface="Times New Roman"/>
                <a:cs typeface="Segoe UI Light" panose="020B0502040204020203" pitchFamily="34" charset="0"/>
              </a:rPr>
              <a:t> </a:t>
            </a:r>
            <a:r>
              <a:rPr lang="en-US" sz="880" dirty="0">
                <a:effectLst/>
                <a:ea typeface="Times New Roman"/>
                <a:cs typeface="Segoe UI Light" panose="020B0502040204020203" pitchFamily="34" charset="0"/>
              </a:rPr>
              <a:t>or activate its context menu, and then select </a:t>
            </a:r>
            <a:r>
              <a:rPr lang="en-US" sz="880" b="1" dirty="0">
                <a:effectLst/>
                <a:ea typeface="Times New Roman"/>
                <a:cs typeface="Segoe UI Light" panose="020B0502040204020203" pitchFamily="34" charset="0"/>
              </a:rPr>
              <a:t>Run as administrator</a:t>
            </a:r>
            <a:r>
              <a:rPr lang="en-US" sz="880" dirty="0">
                <a:effectLst/>
                <a:ea typeface="Times New Roman"/>
                <a:cs typeface="Segoe UI Light" panose="020B0502040204020203" pitchFamily="34" charset="0"/>
              </a:rPr>
              <a:t>. </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86892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15000"/>
              </a:lnSpc>
              <a:spcAft>
                <a:spcPts val="995"/>
              </a:spcAft>
              <a:buFont typeface="+mj-lt"/>
              <a:buAutoNum type="arabicPeriod" startAt="2"/>
            </a:pPr>
            <a:r>
              <a:rPr lang="en-US" sz="880" dirty="0">
                <a:effectLst/>
                <a:ea typeface="Times New Roman"/>
                <a:cs typeface="Segoe UI Light" panose="020B0502040204020203" pitchFamily="34" charset="0"/>
              </a:rPr>
              <a:t>When Windows PowerShell is running, right-click its icon on the taskbar or activate its context menu, and then select </a:t>
            </a:r>
            <a:r>
              <a:rPr lang="en-US" sz="880" b="1" dirty="0">
                <a:effectLst/>
                <a:ea typeface="Times New Roman"/>
                <a:cs typeface="Segoe UI Light" panose="020B0502040204020203" pitchFamily="34" charset="0"/>
              </a:rPr>
              <a:t>Pin to taskbar</a:t>
            </a:r>
            <a:r>
              <a:rPr lang="en-US" sz="880" dirty="0">
                <a:effectLst/>
                <a:ea typeface="Times New Roman"/>
                <a:cs typeface="Segoe UI Light" panose="020B0502040204020203" pitchFamily="34" charset="0"/>
              </a:rPr>
              <a:t>.</a:t>
            </a:r>
          </a:p>
          <a:p>
            <a:pPr lvl="0">
              <a:lnSpc>
                <a:spcPct val="115000"/>
              </a:lnSpc>
              <a:spcAft>
                <a:spcPts val="995"/>
              </a:spcAft>
            </a:pPr>
            <a:r>
              <a:rPr lang="en-US" sz="880" b="1" dirty="0">
                <a:solidFill>
                  <a:prstClr val="black"/>
                </a:solidFill>
                <a:ea typeface="Calibri"/>
                <a:cs typeface="Segoe UI Light" panose="020B0502040204020203" pitchFamily="34" charset="0"/>
              </a:rPr>
              <a:t>Note: </a:t>
            </a:r>
            <a:r>
              <a:rPr lang="en-US" sz="880" dirty="0">
                <a:solidFill>
                  <a:prstClr val="black"/>
                </a:solidFill>
                <a:ea typeface="Calibri"/>
                <a:cs typeface="Segoe UI Light" panose="020B0502040204020203" pitchFamily="34" charset="0"/>
              </a:rPr>
              <a:t>Ensure that the window title bar reads </a:t>
            </a:r>
            <a:r>
              <a:rPr lang="en-US" sz="880" b="1" dirty="0">
                <a:solidFill>
                  <a:prstClr val="black"/>
                </a:solidFill>
                <a:ea typeface="Calibri"/>
                <a:cs typeface="Segoe UI Light" panose="020B0502040204020203" pitchFamily="34" charset="0"/>
              </a:rPr>
              <a:t>Administrator</a:t>
            </a:r>
            <a:r>
              <a:rPr lang="en-US" sz="880" dirty="0">
                <a:solidFill>
                  <a:prstClr val="black"/>
                </a:solidFill>
                <a:ea typeface="Calibri"/>
                <a:cs typeface="Segoe UI Light" panose="020B0502040204020203" pitchFamily="34" charset="0"/>
              </a:rPr>
              <a:t> and that it doesn’t include </a:t>
            </a:r>
            <a:r>
              <a:rPr lang="en-US" sz="880" b="1" dirty="0">
                <a:solidFill>
                  <a:prstClr val="black"/>
                </a:solidFill>
                <a:ea typeface="Calibri"/>
                <a:cs typeface="Segoe UI Light" panose="020B0502040204020203" pitchFamily="34" charset="0"/>
              </a:rPr>
              <a:t>(x86)</a:t>
            </a:r>
            <a:r>
              <a:rPr lang="en-US" sz="880" dirty="0">
                <a:solidFill>
                  <a:prstClr val="black"/>
                </a:solidFill>
                <a:ea typeface="Calibri"/>
                <a:cs typeface="Segoe UI Light" panose="020B0502040204020203" pitchFamily="34" charset="0"/>
              </a:rPr>
              <a:t>.</a:t>
            </a:r>
          </a:p>
          <a:p>
            <a:pPr marL="342900" lvl="0" indent="-342900">
              <a:lnSpc>
                <a:spcPct val="115000"/>
              </a:lnSpc>
              <a:spcAft>
                <a:spcPts val="995"/>
              </a:spcAft>
              <a:buFont typeface="+mj-lt"/>
              <a:buAutoNum type="arabicPeriod" startAt="3"/>
            </a:pPr>
            <a:r>
              <a:rPr lang="en-US" sz="880" dirty="0">
                <a:solidFill>
                  <a:srgbClr val="000000"/>
                </a:solidFill>
                <a:ea typeface="Times New Roman"/>
                <a:cs typeface="Segoe UI Light" panose="020B0502040204020203" pitchFamily="34" charset="0"/>
              </a:rPr>
              <a:t>Select the control box in the upper-left corner of the console application window, and then select </a:t>
            </a:r>
            <a:r>
              <a:rPr lang="en-US" sz="880" b="1" dirty="0">
                <a:solidFill>
                  <a:prstClr val="black"/>
                </a:solidFill>
                <a:ea typeface="Times New Roman"/>
                <a:cs typeface="Segoe UI Light" panose="020B0502040204020203" pitchFamily="34" charset="0"/>
              </a:rPr>
              <a:t>Properties</a:t>
            </a:r>
            <a:r>
              <a:rPr lang="en-US" sz="880" dirty="0">
                <a:solidFill>
                  <a:srgbClr val="000000"/>
                </a:solidFill>
                <a:ea typeface="Times New Roman"/>
                <a:cs typeface="Segoe UI Light" panose="020B0502040204020203" pitchFamily="34" charset="0"/>
              </a:rPr>
              <a:t> from the pop-up menu.</a:t>
            </a:r>
            <a:endParaRPr lang="en-US" sz="880" dirty="0">
              <a:solidFill>
                <a:prstClr val="black"/>
              </a:solidFill>
              <a:ea typeface="Times New Roman"/>
              <a:cs typeface="Segoe UI Light" panose="020B0502040204020203" pitchFamily="34" charset="0"/>
            </a:endParaRPr>
          </a:p>
          <a:p>
            <a:pPr marL="342900" lvl="0" indent="-342900">
              <a:lnSpc>
                <a:spcPct val="115000"/>
              </a:lnSpc>
              <a:spcAft>
                <a:spcPts val="995"/>
              </a:spcAft>
              <a:buFont typeface="+mj-lt"/>
              <a:buAutoNum type="arabicPeriod" startAt="3"/>
            </a:pPr>
            <a:r>
              <a:rPr lang="en-US" sz="880" dirty="0">
                <a:solidFill>
                  <a:prstClr val="black"/>
                </a:solidFill>
                <a:ea typeface="Times New Roman"/>
                <a:cs typeface="Segoe UI Light" panose="020B0502040204020203" pitchFamily="34" charset="0"/>
              </a:rPr>
              <a:t>On the </a:t>
            </a:r>
            <a:r>
              <a:rPr lang="en-US" sz="880" b="1" dirty="0">
                <a:solidFill>
                  <a:prstClr val="black"/>
                </a:solidFill>
                <a:ea typeface="Times New Roman"/>
                <a:cs typeface="Segoe UI Light" panose="020B0502040204020203" pitchFamily="34" charset="0"/>
              </a:rPr>
              <a:t>Font</a:t>
            </a:r>
            <a:r>
              <a:rPr lang="en-US" sz="880" dirty="0">
                <a:solidFill>
                  <a:prstClr val="black"/>
                </a:solidFill>
                <a:ea typeface="Times New Roman"/>
                <a:cs typeface="Segoe UI Light" panose="020B0502040204020203" pitchFamily="34" charset="0"/>
              </a:rPr>
              <a:t> tab, select </a:t>
            </a:r>
            <a:r>
              <a:rPr lang="en-US" sz="880" b="1" dirty="0">
                <a:solidFill>
                  <a:prstClr val="black"/>
                </a:solidFill>
                <a:ea typeface="Times New Roman"/>
                <a:cs typeface="Segoe UI Light" panose="020B0502040204020203" pitchFamily="34" charset="0"/>
              </a:rPr>
              <a:t>Consolas</a:t>
            </a:r>
            <a:r>
              <a:rPr lang="en-US" sz="880" dirty="0">
                <a:solidFill>
                  <a:prstClr val="black"/>
                </a:solidFill>
                <a:ea typeface="Times New Roman"/>
                <a:cs typeface="Segoe UI Light" panose="020B0502040204020203" pitchFamily="34" charset="0"/>
              </a:rPr>
              <a:t>, and then select an appropriate font size</a:t>
            </a:r>
            <a:r>
              <a:rPr lang="en-CA" sz="880" dirty="0">
                <a:solidFill>
                  <a:prstClr val="black"/>
                </a:solidFill>
                <a:ea typeface="Times New Roman"/>
                <a:cs typeface="Segoe UI Light" panose="020B0502040204020203" pitchFamily="34" charset="0"/>
              </a:rPr>
              <a:t>. A</a:t>
            </a:r>
            <a:r>
              <a:rPr lang="en-US" sz="880" dirty="0">
                <a:solidFill>
                  <a:prstClr val="black"/>
                </a:solidFill>
                <a:ea typeface="Times New Roman"/>
                <a:cs typeface="Segoe UI Light" panose="020B0502040204020203" pitchFamily="34" charset="0"/>
              </a:rPr>
              <a:t> font size between 20 and 28 points is usually appropriate.</a:t>
            </a:r>
          </a:p>
          <a:p>
            <a:pPr marL="342900" lvl="0" indent="-342900">
              <a:lnSpc>
                <a:spcPct val="115000"/>
              </a:lnSpc>
              <a:spcAft>
                <a:spcPts val="995"/>
              </a:spcAft>
              <a:buFont typeface="+mj-lt"/>
              <a:buAutoNum type="arabicPeriod" startAt="3"/>
            </a:pPr>
            <a:r>
              <a:rPr lang="en-US" sz="880" dirty="0">
                <a:solidFill>
                  <a:srgbClr val="000000"/>
                </a:solidFill>
                <a:ea typeface="Times New Roman"/>
                <a:cs typeface="Segoe UI Light" panose="020B0502040204020203" pitchFamily="34" charset="0"/>
              </a:rPr>
              <a:t>On the </a:t>
            </a:r>
            <a:r>
              <a:rPr lang="en-US" sz="880" b="1" dirty="0">
                <a:solidFill>
                  <a:prstClr val="black"/>
                </a:solidFill>
                <a:ea typeface="Times New Roman"/>
                <a:cs typeface="Segoe UI Light" panose="020B0502040204020203" pitchFamily="34" charset="0"/>
              </a:rPr>
              <a:t>Layout</a:t>
            </a:r>
            <a:r>
              <a:rPr lang="en-US" sz="880" dirty="0">
                <a:solidFill>
                  <a:srgbClr val="000000"/>
                </a:solidFill>
                <a:ea typeface="Times New Roman"/>
                <a:cs typeface="Segoe UI Light" panose="020B0502040204020203" pitchFamily="34" charset="0"/>
              </a:rPr>
              <a:t> tab, change the </a:t>
            </a:r>
            <a:r>
              <a:rPr lang="en-US" sz="880" b="1" dirty="0">
                <a:solidFill>
                  <a:prstClr val="black"/>
                </a:solidFill>
                <a:ea typeface="Times New Roman"/>
                <a:cs typeface="Segoe UI Light" panose="020B0502040204020203" pitchFamily="34" charset="0"/>
              </a:rPr>
              <a:t>Window Size</a:t>
            </a:r>
            <a:r>
              <a:rPr lang="en-US" sz="880" dirty="0">
                <a:solidFill>
                  <a:srgbClr val="000000"/>
                </a:solidFill>
                <a:ea typeface="Times New Roman"/>
                <a:cs typeface="Segoe UI Light" panose="020B0502040204020203" pitchFamily="34" charset="0"/>
              </a:rPr>
              <a:t> area’s </a:t>
            </a:r>
            <a:r>
              <a:rPr lang="en-US" sz="880" b="1" dirty="0">
                <a:solidFill>
                  <a:prstClr val="black"/>
                </a:solidFill>
                <a:ea typeface="Times New Roman"/>
                <a:cs typeface="Segoe UI Light" panose="020B0502040204020203" pitchFamily="34" charset="0"/>
              </a:rPr>
              <a:t>Width</a:t>
            </a:r>
            <a:r>
              <a:rPr lang="en-US" sz="880" dirty="0">
                <a:solidFill>
                  <a:srgbClr val="000000"/>
                </a:solidFill>
                <a:ea typeface="Times New Roman"/>
                <a:cs typeface="Segoe UI Light" panose="020B0502040204020203" pitchFamily="34" charset="0"/>
              </a:rPr>
              <a:t> and </a:t>
            </a:r>
            <a:r>
              <a:rPr lang="en-US" sz="880" b="1" dirty="0">
                <a:solidFill>
                  <a:prstClr val="black"/>
                </a:solidFill>
                <a:ea typeface="Times New Roman"/>
                <a:cs typeface="Segoe UI Light" panose="020B0502040204020203" pitchFamily="34" charset="0"/>
              </a:rPr>
              <a:t>Height</a:t>
            </a:r>
            <a:r>
              <a:rPr lang="en-US" sz="880" dirty="0">
                <a:solidFill>
                  <a:srgbClr val="000000"/>
                </a:solidFill>
                <a:ea typeface="Times New Roman"/>
                <a:cs typeface="Segoe UI Light" panose="020B0502040204020203" pitchFamily="34" charset="0"/>
              </a:rPr>
              <a:t> values so that the entire window fits on the screen.</a:t>
            </a:r>
            <a:endParaRPr lang="en-US" sz="880" dirty="0">
              <a:solidFill>
                <a:prstClr val="black"/>
              </a:solidFill>
              <a:ea typeface="Times New Roman"/>
              <a:cs typeface="Segoe UI Light" panose="020B0502040204020203" pitchFamily="34" charset="0"/>
            </a:endParaRPr>
          </a:p>
          <a:p>
            <a:pPr marL="342900" lvl="0" indent="-342900">
              <a:lnSpc>
                <a:spcPct val="115000"/>
              </a:lnSpc>
              <a:spcAft>
                <a:spcPts val="995"/>
              </a:spcAft>
              <a:buFont typeface="+mj-lt"/>
              <a:buAutoNum type="arabicPeriod" startAt="3"/>
            </a:pPr>
            <a:r>
              <a:rPr lang="en-US" sz="880" dirty="0">
                <a:solidFill>
                  <a:srgbClr val="000000"/>
                </a:solidFill>
                <a:ea typeface="Times New Roman"/>
                <a:cs typeface="Segoe UI Light" panose="020B0502040204020203" pitchFamily="34" charset="0"/>
              </a:rPr>
              <a:t>After you do this, set the </a:t>
            </a:r>
            <a:r>
              <a:rPr lang="en-US" sz="880" b="1" dirty="0">
                <a:solidFill>
                  <a:prstClr val="black"/>
                </a:solidFill>
                <a:ea typeface="Times New Roman"/>
                <a:cs typeface="Segoe UI Light" panose="020B0502040204020203" pitchFamily="34" charset="0"/>
              </a:rPr>
              <a:t>Screen Buffer</a:t>
            </a:r>
            <a:r>
              <a:rPr lang="en-US" sz="880" dirty="0">
                <a:solidFill>
                  <a:srgbClr val="000000"/>
                </a:solidFill>
                <a:ea typeface="Times New Roman"/>
                <a:cs typeface="Segoe UI Light" panose="020B0502040204020203" pitchFamily="34" charset="0"/>
              </a:rPr>
              <a:t> area’s </a:t>
            </a:r>
            <a:r>
              <a:rPr lang="en-US" sz="880" b="1" dirty="0">
                <a:solidFill>
                  <a:prstClr val="black"/>
                </a:solidFill>
                <a:ea typeface="Times New Roman"/>
                <a:cs typeface="Segoe UI Light" panose="020B0502040204020203" pitchFamily="34" charset="0"/>
              </a:rPr>
              <a:t>Width</a:t>
            </a:r>
            <a:r>
              <a:rPr lang="en-US" sz="880" dirty="0">
                <a:solidFill>
                  <a:srgbClr val="000000"/>
                </a:solidFill>
                <a:ea typeface="Times New Roman"/>
                <a:cs typeface="Segoe UI Light" panose="020B0502040204020203" pitchFamily="34" charset="0"/>
              </a:rPr>
              <a:t> value to be the same as the </a:t>
            </a:r>
            <a:r>
              <a:rPr lang="en-US" sz="880" b="1" dirty="0">
                <a:solidFill>
                  <a:prstClr val="black"/>
                </a:solidFill>
                <a:ea typeface="Times New Roman"/>
                <a:cs typeface="Segoe UI Light" panose="020B0502040204020203" pitchFamily="34" charset="0"/>
              </a:rPr>
              <a:t>Window Size Width</a:t>
            </a:r>
            <a:r>
              <a:rPr lang="en-US" sz="880" dirty="0">
                <a:solidFill>
                  <a:srgbClr val="000000"/>
                </a:solidFill>
                <a:ea typeface="Times New Roman"/>
                <a:cs typeface="Segoe UI Light" panose="020B0502040204020203" pitchFamily="34" charset="0"/>
              </a:rPr>
              <a:t> value. Make sure that the horizontal scroll bar doesn’t display at the bottom of the window. Select </a:t>
            </a:r>
            <a:r>
              <a:rPr lang="en-US" sz="880" b="1" dirty="0">
                <a:solidFill>
                  <a:prstClr val="black"/>
                </a:solidFill>
                <a:ea typeface="Times New Roman"/>
                <a:cs typeface="Segoe UI Light" panose="020B0502040204020203" pitchFamily="34" charset="0"/>
              </a:rPr>
              <a:t>OK</a:t>
            </a:r>
            <a:r>
              <a:rPr lang="en-US" sz="880" dirty="0">
                <a:solidFill>
                  <a:srgbClr val="000000"/>
                </a:solidFill>
                <a:ea typeface="Times New Roman"/>
                <a:cs typeface="Segoe UI Light" panose="020B0502040204020203" pitchFamily="34" charset="0"/>
              </a:rPr>
              <a:t>. </a:t>
            </a:r>
            <a:endParaRPr lang="en-US" sz="880" dirty="0">
              <a:solidFill>
                <a:prstClr val="black"/>
              </a:solidFill>
              <a:ea typeface="Times New Roman"/>
              <a:cs typeface="Segoe UI Light" panose="020B0502040204020203" pitchFamily="34" charset="0"/>
            </a:endParaRPr>
          </a:p>
          <a:p>
            <a:pPr marL="342900" lvl="0" indent="-342900">
              <a:lnSpc>
                <a:spcPct val="115000"/>
              </a:lnSpc>
              <a:spcAft>
                <a:spcPts val="995"/>
              </a:spcAft>
              <a:buFont typeface="+mj-lt"/>
              <a:buAutoNum type="arabicPeriod" startAt="3"/>
            </a:pPr>
            <a:r>
              <a:rPr lang="en-US" sz="880" dirty="0">
                <a:solidFill>
                  <a:prstClr val="black"/>
                </a:solidFill>
                <a:ea typeface="Times New Roman"/>
                <a:cs typeface="Segoe UI Light" panose="020B0502040204020203" pitchFamily="34" charset="0"/>
              </a:rPr>
              <a:t>To start a transcript of the Windows PowerShell session, enter the following command in the console, and then select Enter:</a:t>
            </a:r>
          </a:p>
          <a:p>
            <a:pPr marL="539750" marR="73025" lvl="0">
              <a:lnSpc>
                <a:spcPct val="115000"/>
              </a:lnSpc>
              <a:spcBef>
                <a:spcPts val="600"/>
              </a:spcBef>
              <a:spcAft>
                <a:spcPts val="995"/>
              </a:spcAft>
            </a:pPr>
            <a:r>
              <a:rPr lang="en-US" sz="880" b="1" dirty="0">
                <a:solidFill>
                  <a:prstClr val="black"/>
                </a:solidFill>
                <a:ea typeface="Times New Roman"/>
                <a:cs typeface="Segoe UI Light" panose="020B0502040204020203" pitchFamily="34" charset="0"/>
              </a:rPr>
              <a:t>Start-Transcript C:\Day1.txt</a:t>
            </a:r>
          </a:p>
          <a:p>
            <a:pPr marL="342900" lvl="0" indent="-342900">
              <a:lnSpc>
                <a:spcPct val="115000"/>
              </a:lnSpc>
              <a:spcAft>
                <a:spcPts val="995"/>
              </a:spcAft>
              <a:buFont typeface="+mj-lt"/>
              <a:buAutoNum type="arabicPeriod" startAt="8"/>
            </a:pPr>
            <a:r>
              <a:rPr lang="en-US" sz="880" dirty="0">
                <a:solidFill>
                  <a:srgbClr val="000000"/>
                </a:solidFill>
                <a:ea typeface="Times New Roman"/>
                <a:cs typeface="Segoe UI Light" panose="020B0502040204020203" pitchFamily="34" charset="0"/>
              </a:rPr>
              <a:t>Enter the following command, and then select Enter:</a:t>
            </a:r>
            <a:endParaRPr lang="en-US" sz="880" dirty="0">
              <a:solidFill>
                <a:prstClr val="black"/>
              </a:solidFill>
              <a:ea typeface="Times New Roman"/>
              <a:cs typeface="Segoe UI Light" panose="020B0502040204020203" pitchFamily="34" charset="0"/>
            </a:endParaRPr>
          </a:p>
          <a:p>
            <a:pPr marL="539750" marR="73025" lvl="0">
              <a:lnSpc>
                <a:spcPct val="115000"/>
              </a:lnSpc>
              <a:spcBef>
                <a:spcPts val="600"/>
              </a:spcBef>
              <a:spcAft>
                <a:spcPts val="995"/>
              </a:spcAft>
            </a:pPr>
            <a:r>
              <a:rPr lang="en-US" sz="880" b="1" dirty="0">
                <a:solidFill>
                  <a:prstClr val="black"/>
                </a:solidFill>
                <a:ea typeface="Times New Roman"/>
                <a:cs typeface="Segoe UI Light" panose="020B0502040204020203" pitchFamily="34" charset="0"/>
              </a:rPr>
              <a:t>Get-ChildItem</a:t>
            </a:r>
          </a:p>
          <a:p>
            <a:pPr marL="342900" lvl="0" indent="-342900">
              <a:lnSpc>
                <a:spcPct val="115000"/>
              </a:lnSpc>
              <a:spcAft>
                <a:spcPts val="995"/>
              </a:spcAft>
              <a:buFont typeface="+mj-lt"/>
              <a:buAutoNum type="arabicPeriod" startAt="9"/>
            </a:pPr>
            <a:r>
              <a:rPr lang="en-US" sz="880" dirty="0">
                <a:solidFill>
                  <a:srgbClr val="000000"/>
                </a:solidFill>
                <a:ea typeface="Times New Roman"/>
                <a:cs typeface="Segoe UI Light" panose="020B0502040204020203" pitchFamily="34" charset="0"/>
              </a:rPr>
              <a:t>Select the displayed output, and then select Enter to copy the text to the clipboard.</a:t>
            </a:r>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975505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15000"/>
              </a:lnSpc>
              <a:spcAft>
                <a:spcPts val="995"/>
              </a:spcAft>
              <a:buFont typeface="+mj-lt"/>
              <a:buAutoNum type="arabicPeriod" startAt="10"/>
            </a:pPr>
            <a:r>
              <a:rPr lang="en-US" sz="880" dirty="0">
                <a:solidFill>
                  <a:srgbClr val="000000"/>
                </a:solidFill>
                <a:ea typeface="Times New Roman"/>
                <a:cs typeface="Segoe UI Light" panose="020B0502040204020203" pitchFamily="34" charset="0"/>
              </a:rPr>
              <a:t>Select </a:t>
            </a:r>
            <a:r>
              <a:rPr lang="en-US" sz="880" b="1" dirty="0">
                <a:solidFill>
                  <a:srgbClr val="000000"/>
                </a:solidFill>
                <a:ea typeface="Times New Roman"/>
                <a:cs typeface="Segoe UI Light" panose="020B0502040204020203" pitchFamily="34" charset="0"/>
              </a:rPr>
              <a:t>Start</a:t>
            </a:r>
            <a:r>
              <a:rPr lang="en-US" sz="880" dirty="0">
                <a:solidFill>
                  <a:srgbClr val="000000"/>
                </a:solidFill>
                <a:ea typeface="Times New Roman"/>
                <a:cs typeface="Segoe UI Light" panose="020B0502040204020203" pitchFamily="34" charset="0"/>
              </a:rPr>
              <a:t>, enter </a:t>
            </a:r>
            <a:r>
              <a:rPr lang="en-US" sz="880" b="1" dirty="0">
                <a:solidFill>
                  <a:prstClr val="black"/>
                </a:solidFill>
                <a:ea typeface="Times New Roman"/>
                <a:cs typeface="Segoe UI Light" panose="020B0502040204020203" pitchFamily="34" charset="0"/>
              </a:rPr>
              <a:t>notepad</a:t>
            </a:r>
            <a:r>
              <a:rPr lang="en-US" sz="880" dirty="0">
                <a:solidFill>
                  <a:prstClr val="black"/>
                </a:solidFill>
                <a:ea typeface="Times New Roman"/>
                <a:cs typeface="Segoe UI Light" panose="020B0502040204020203" pitchFamily="34" charset="0"/>
              </a:rPr>
              <a:t>,</a:t>
            </a:r>
            <a:r>
              <a:rPr lang="en-US" sz="880" dirty="0">
                <a:solidFill>
                  <a:srgbClr val="000000"/>
                </a:solidFill>
                <a:ea typeface="Times New Roman"/>
                <a:cs typeface="Segoe UI Light" panose="020B0502040204020203" pitchFamily="34" charset="0"/>
              </a:rPr>
              <a:t> and then select the </a:t>
            </a:r>
            <a:r>
              <a:rPr lang="en-US" sz="880" b="1" dirty="0">
                <a:solidFill>
                  <a:prstClr val="black"/>
                </a:solidFill>
                <a:ea typeface="Times New Roman"/>
                <a:cs typeface="Segoe UI Light" panose="020B0502040204020203" pitchFamily="34" charset="0"/>
              </a:rPr>
              <a:t>Notepad</a:t>
            </a:r>
            <a:r>
              <a:rPr lang="en-US" sz="880" dirty="0">
                <a:solidFill>
                  <a:srgbClr val="000000"/>
                </a:solidFill>
                <a:ea typeface="Times New Roman"/>
                <a:cs typeface="Segoe UI Light" panose="020B0502040204020203" pitchFamily="34" charset="0"/>
              </a:rPr>
              <a:t> icon.</a:t>
            </a:r>
            <a:endParaRPr lang="en-US" sz="880" dirty="0">
              <a:solidFill>
                <a:prstClr val="black"/>
              </a:solidFill>
              <a:ea typeface="Times New Roman"/>
              <a:cs typeface="Segoe UI Light" panose="020B0502040204020203" pitchFamily="34" charset="0"/>
            </a:endParaRPr>
          </a:p>
          <a:p>
            <a:pPr marL="342900" lvl="0" indent="-342900">
              <a:lnSpc>
                <a:spcPct val="115000"/>
              </a:lnSpc>
              <a:spcAft>
                <a:spcPts val="995"/>
              </a:spcAft>
              <a:buFont typeface="+mj-lt"/>
              <a:buAutoNum type="arabicPeriod" startAt="10"/>
            </a:pPr>
            <a:r>
              <a:rPr lang="en-US" sz="880" dirty="0">
                <a:solidFill>
                  <a:srgbClr val="000000"/>
                </a:solidFill>
                <a:ea typeface="Times New Roman"/>
                <a:cs typeface="Segoe UI Light" panose="020B0502040204020203" pitchFamily="34" charset="0"/>
              </a:rPr>
              <a:t>Paste the contents of the clipboard into the </a:t>
            </a:r>
            <a:r>
              <a:rPr lang="en-US" sz="880" b="1" dirty="0">
                <a:solidFill>
                  <a:prstClr val="black"/>
                </a:solidFill>
                <a:ea typeface="Times New Roman"/>
                <a:cs typeface="Segoe UI Light" panose="020B0502040204020203" pitchFamily="34" charset="0"/>
              </a:rPr>
              <a:t>Notepad</a:t>
            </a:r>
            <a:r>
              <a:rPr lang="en-US" sz="880" dirty="0">
                <a:solidFill>
                  <a:srgbClr val="000000"/>
                </a:solidFill>
                <a:ea typeface="Times New Roman"/>
                <a:cs typeface="Segoe UI Light" panose="020B0502040204020203" pitchFamily="34" charset="0"/>
              </a:rPr>
              <a:t> window.</a:t>
            </a:r>
            <a:endParaRPr lang="en-US" sz="880" dirty="0">
              <a:solidFill>
                <a:prstClr val="black"/>
              </a:solidFill>
              <a:ea typeface="Times New Roman"/>
              <a:cs typeface="Segoe UI Light" panose="020B0502040204020203" pitchFamily="34" charset="0"/>
            </a:endParaRPr>
          </a:p>
          <a:p>
            <a:pPr marL="342900" lvl="0" indent="-342900">
              <a:lnSpc>
                <a:spcPct val="115000"/>
              </a:lnSpc>
              <a:spcAft>
                <a:spcPts val="995"/>
              </a:spcAft>
              <a:buFont typeface="+mj-lt"/>
              <a:buAutoNum type="arabicPeriod" startAt="10"/>
            </a:pPr>
            <a:r>
              <a:rPr lang="en-US" sz="880" dirty="0">
                <a:solidFill>
                  <a:srgbClr val="000000"/>
                </a:solidFill>
                <a:ea typeface="Times New Roman"/>
                <a:cs typeface="Segoe UI Light" panose="020B0502040204020203" pitchFamily="34" charset="0"/>
              </a:rPr>
              <a:t>Switch to Windows PowerShell.</a:t>
            </a:r>
            <a:endParaRPr lang="en-US" sz="880" dirty="0">
              <a:solidFill>
                <a:prstClr val="black"/>
              </a:solidFill>
              <a:ea typeface="Times New Roman"/>
              <a:cs typeface="Segoe UI Light" panose="020B0502040204020203" pitchFamily="34" charset="0"/>
            </a:endParaRPr>
          </a:p>
          <a:p>
            <a:pPr marL="342900" lvl="0" indent="-342900">
              <a:lnSpc>
                <a:spcPct val="115000"/>
              </a:lnSpc>
              <a:spcAft>
                <a:spcPts val="995"/>
              </a:spcAft>
              <a:buFont typeface="+mj-lt"/>
              <a:buAutoNum type="arabicPeriod" startAt="10"/>
            </a:pPr>
            <a:r>
              <a:rPr lang="en-US" sz="880" dirty="0">
                <a:solidFill>
                  <a:srgbClr val="000000"/>
                </a:solidFill>
                <a:ea typeface="Times New Roman"/>
                <a:cs typeface="Segoe UI Light" panose="020B0502040204020203" pitchFamily="34" charset="0"/>
              </a:rPr>
              <a:t>Select the Up arrow key to display the command that you entered previously.</a:t>
            </a:r>
            <a:endParaRPr lang="en-US" sz="880" dirty="0">
              <a:solidFill>
                <a:prstClr val="black"/>
              </a:solidFill>
              <a:ea typeface="Times New Roman"/>
              <a:cs typeface="Segoe UI Light" panose="020B0502040204020203" pitchFamily="34" charset="0"/>
            </a:endParaRPr>
          </a:p>
          <a:p>
            <a:pPr marL="342900" lvl="0" indent="-342900">
              <a:lnSpc>
                <a:spcPct val="115000"/>
              </a:lnSpc>
              <a:spcAft>
                <a:spcPts val="995"/>
              </a:spcAft>
              <a:buFont typeface="+mj-lt"/>
              <a:buAutoNum type="arabicPeriod" startAt="10"/>
            </a:pPr>
            <a:r>
              <a:rPr lang="en-US" sz="880" dirty="0">
                <a:solidFill>
                  <a:srgbClr val="000000"/>
                </a:solidFill>
                <a:ea typeface="Times New Roman"/>
                <a:cs typeface="Segoe UI Light" panose="020B0502040204020203" pitchFamily="34" charset="0"/>
              </a:rPr>
              <a:t>Close the </a:t>
            </a:r>
            <a:r>
              <a:rPr lang="en-US" sz="880" b="1" dirty="0">
                <a:solidFill>
                  <a:srgbClr val="000000"/>
                </a:solidFill>
                <a:ea typeface="Times New Roman"/>
                <a:cs typeface="Segoe UI Light" panose="020B0502040204020203" pitchFamily="34" charset="0"/>
              </a:rPr>
              <a:t>Windows PowerShell </a:t>
            </a:r>
            <a:r>
              <a:rPr lang="en-US" sz="880" dirty="0">
                <a:solidFill>
                  <a:srgbClr val="000000"/>
                </a:solidFill>
                <a:ea typeface="Times New Roman"/>
                <a:cs typeface="Segoe UI Light" panose="020B0502040204020203" pitchFamily="34" charset="0"/>
              </a:rPr>
              <a:t>window.</a:t>
            </a:r>
            <a:endParaRPr lang="en-US" sz="880" dirty="0">
              <a:solidFill>
                <a:prstClr val="black"/>
              </a:solidFill>
              <a:ea typeface="Times New Roman"/>
              <a:cs typeface="Segoe UI Light" panose="020B0502040204020203" pitchFamily="34" charset="0"/>
            </a:endParaRPr>
          </a:p>
          <a:p>
            <a:pPr marL="342900" lvl="0" indent="-342900">
              <a:lnSpc>
                <a:spcPct val="115000"/>
              </a:lnSpc>
              <a:spcAft>
                <a:spcPts val="995"/>
              </a:spcAft>
              <a:buFont typeface="+mj-lt"/>
              <a:buAutoNum type="arabicPeriod" startAt="10"/>
            </a:pPr>
            <a:r>
              <a:rPr lang="en-US" sz="880" dirty="0">
                <a:solidFill>
                  <a:srgbClr val="000000"/>
                </a:solidFill>
                <a:ea typeface="Times New Roman"/>
                <a:cs typeface="Segoe UI Light" panose="020B0502040204020203" pitchFamily="34" charset="0"/>
              </a:rPr>
              <a:t>Open </a:t>
            </a:r>
            <a:r>
              <a:rPr lang="en-US" sz="880" b="1" dirty="0">
                <a:solidFill>
                  <a:srgbClr val="000000"/>
                </a:solidFill>
                <a:ea typeface="Times New Roman"/>
                <a:cs typeface="Segoe UI Light" panose="020B0502040204020203" pitchFamily="34" charset="0"/>
              </a:rPr>
              <a:t>File Explorer</a:t>
            </a:r>
            <a:r>
              <a:rPr lang="en-US" sz="880" dirty="0">
                <a:solidFill>
                  <a:srgbClr val="000000"/>
                </a:solidFill>
                <a:ea typeface="Times New Roman"/>
                <a:cs typeface="Segoe UI Light" panose="020B0502040204020203" pitchFamily="34" charset="0"/>
              </a:rPr>
              <a:t>, and then browse to and open </a:t>
            </a:r>
            <a:r>
              <a:rPr lang="en-US" sz="880" b="1" dirty="0">
                <a:solidFill>
                  <a:prstClr val="black"/>
                </a:solidFill>
                <a:ea typeface="Times New Roman"/>
                <a:cs typeface="Segoe UI Light" panose="020B0502040204020203" pitchFamily="34" charset="0"/>
              </a:rPr>
              <a:t>C:\Day1.txt</a:t>
            </a:r>
            <a:r>
              <a:rPr lang="en-US" sz="880" dirty="0">
                <a:solidFill>
                  <a:srgbClr val="000000"/>
                </a:solidFill>
                <a:ea typeface="Times New Roman"/>
                <a:cs typeface="Segoe UI Light" panose="020B0502040204020203" pitchFamily="34" charset="0"/>
              </a:rPr>
              <a:t>.</a:t>
            </a:r>
            <a:endParaRPr lang="en-US" sz="880" dirty="0">
              <a:solidFill>
                <a:prstClr val="black"/>
              </a:solidFill>
              <a:ea typeface="Times New Roman"/>
              <a:cs typeface="Segoe UI Light" panose="020B0502040204020203" pitchFamily="34" charset="0"/>
            </a:endParaRPr>
          </a:p>
          <a:p>
            <a:pPr marL="342900" lvl="0" indent="-342900">
              <a:lnSpc>
                <a:spcPct val="115000"/>
              </a:lnSpc>
              <a:spcAft>
                <a:spcPts val="995"/>
              </a:spcAft>
              <a:buFont typeface="+mj-lt"/>
              <a:buAutoNum type="arabicPeriod" startAt="10"/>
            </a:pPr>
            <a:r>
              <a:rPr lang="en-US" sz="880" dirty="0">
                <a:solidFill>
                  <a:srgbClr val="000000"/>
                </a:solidFill>
                <a:ea typeface="Times New Roman"/>
                <a:cs typeface="Segoe UI Light" panose="020B0502040204020203" pitchFamily="34" charset="0"/>
              </a:rPr>
              <a:t>Close all open windows. Do not save changes in Notepad.</a:t>
            </a:r>
            <a:endParaRPr lang="en-US" sz="880" dirty="0">
              <a:effectLst/>
              <a:ea typeface="Times New Roman"/>
              <a:cs typeface="Segoe UI Light" panose="020B0502040204020203" pitchFamily="34" charset="0"/>
            </a:endParaRPr>
          </a:p>
          <a:p>
            <a:endParaRPr lang="en-US" sz="880" dirty="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659151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810236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97830" cy="4537710"/>
          </a:xfrm>
        </p:spPr>
        <p:txBody>
          <a:bodyPr/>
          <a:lstStyle/>
          <a:p>
            <a:pPr>
              <a:lnSpc>
                <a:spcPct val="100000"/>
              </a:lnSpc>
            </a:pPr>
            <a:r>
              <a:rPr lang="en-US" sz="880" b="1" i="0" kern="1200" baseline="0" dirty="0">
                <a:solidFill>
                  <a:schemeClr val="tx1"/>
                </a:solidFill>
                <a:effectLst/>
                <a:cs typeface="Segoe UI Light" panose="020B0502040204020203" pitchFamily="34" charset="0"/>
              </a:rPr>
              <a:t>Demonstration detailed steps</a:t>
            </a:r>
          </a:p>
          <a:p>
            <a:pPr>
              <a:lnSpc>
                <a:spcPct val="100000"/>
              </a:lnSpc>
              <a:spcAft>
                <a:spcPts val="1000"/>
              </a:spcAft>
            </a:pPr>
            <a:r>
              <a:rPr lang="en-US" sz="880" dirty="0">
                <a:ea typeface="Calibri"/>
                <a:cs typeface="Segoe UI Light" panose="020B0502040204020203" pitchFamily="34" charset="0"/>
              </a:rPr>
              <a:t>Encourage students to use the ISE console pane instead of the regular Windows PowerShell console. However, explain that there are functional differences and that they should use the ISE only for Windows PowerShell, not PowerShell Core (7.x). Be prepared to help students work through any difficulties they encounter. When you’re finished with this demonstration, keep the virtual machines running for the next demonstration.</a:t>
            </a:r>
          </a:p>
          <a:p>
            <a:pPr>
              <a:lnSpc>
                <a:spcPct val="100000"/>
              </a:lnSpc>
              <a:spcAft>
                <a:spcPts val="1000"/>
              </a:spcAft>
            </a:pPr>
            <a:r>
              <a:rPr lang="en-US" sz="880" b="1" dirty="0">
                <a:ea typeface="Calibri"/>
                <a:cs typeface="Segoe UI Light" panose="020B0502040204020203" pitchFamily="34" charset="0"/>
              </a:rPr>
              <a:t>Preparation Steps</a:t>
            </a:r>
            <a:endParaRPr lang="en-US" sz="880" dirty="0">
              <a:ea typeface="Calibri"/>
              <a:cs typeface="Segoe UI Light" panose="020B0502040204020203" pitchFamily="34" charset="0"/>
            </a:endParaRPr>
          </a:p>
          <a:p>
            <a:pPr>
              <a:lnSpc>
                <a:spcPct val="100000"/>
              </a:lnSpc>
              <a:spcAft>
                <a:spcPts val="1000"/>
              </a:spcAft>
            </a:pPr>
            <a:r>
              <a:rPr lang="en-US" sz="880" dirty="0">
                <a:ea typeface="Calibri"/>
                <a:cs typeface="Segoe UI Light" panose="020B0502040204020203" pitchFamily="34" charset="0"/>
              </a:rPr>
              <a:t>You should </a:t>
            </a:r>
            <a:r>
              <a:rPr lang="ga-IE" sz="880" dirty="0">
                <a:ea typeface="Calibri"/>
                <a:cs typeface="Segoe UI Light" panose="020B0502040204020203" pitchFamily="34" charset="0"/>
              </a:rPr>
              <a:t>have completed the preparation steps in the </a:t>
            </a:r>
            <a:r>
              <a:rPr lang="en-US" sz="880" dirty="0">
                <a:ea typeface="Calibri"/>
                <a:cs typeface="Segoe UI Light" panose="020B0502040204020203" pitchFamily="34" charset="0"/>
              </a:rPr>
              <a:t>Instructor Notes for </a:t>
            </a:r>
            <a:r>
              <a:rPr lang="ga-IE" sz="880" dirty="0">
                <a:ea typeface="Calibri"/>
                <a:cs typeface="Segoe UI Light" panose="020B0502040204020203" pitchFamily="34" charset="0"/>
              </a:rPr>
              <a:t>the Module Overview slide </a:t>
            </a:r>
            <a:r>
              <a:rPr lang="en-US" sz="880" dirty="0">
                <a:ea typeface="Calibri"/>
                <a:cs typeface="Segoe UI Light" panose="020B0502040204020203" pitchFamily="34" charset="0"/>
              </a:rPr>
              <a:t>and </a:t>
            </a:r>
            <a:r>
              <a:rPr lang="ga-IE" sz="880" dirty="0">
                <a:ea typeface="Calibri"/>
                <a:cs typeface="Segoe UI Light" panose="020B0502040204020203" pitchFamily="34" charset="0"/>
              </a:rPr>
              <a:t>be signed in to the </a:t>
            </a:r>
            <a:r>
              <a:rPr lang="en-US" sz="880" b="1" dirty="0">
                <a:ea typeface="Calibri"/>
                <a:cs typeface="Segoe UI Light" panose="020B0502040204020203" pitchFamily="34" charset="0"/>
              </a:rPr>
              <a:t>AZ-040T00A-LON-DC1 </a:t>
            </a:r>
            <a:r>
              <a:rPr lang="ga-IE" sz="880" dirty="0">
                <a:ea typeface="Calibri"/>
                <a:cs typeface="Segoe UI Light" panose="020B0502040204020203" pitchFamily="34" charset="0"/>
              </a:rPr>
              <a:t>and </a:t>
            </a:r>
            <a:r>
              <a:rPr lang="en-US" sz="880" b="1" dirty="0">
                <a:ea typeface="Calibri"/>
                <a:cs typeface="Segoe UI Light" panose="020B0502040204020203" pitchFamily="34" charset="0"/>
              </a:rPr>
              <a:t>AZ-040T00A-LON-CL1</a:t>
            </a:r>
            <a:r>
              <a:rPr lang="en-US" sz="880" dirty="0">
                <a:ea typeface="Calibri"/>
                <a:cs typeface="Segoe UI Light" panose="020B0502040204020203" pitchFamily="34" charset="0"/>
              </a:rPr>
              <a:t> </a:t>
            </a:r>
            <a:r>
              <a:rPr lang="ga-IE" sz="880" dirty="0">
                <a:ea typeface="Calibri"/>
                <a:cs typeface="Segoe UI Light" panose="020B0502040204020203" pitchFamily="34" charset="0"/>
              </a:rPr>
              <a:t>VMs as </a:t>
            </a:r>
            <a:r>
              <a:rPr lang="en-US" sz="880" b="1" dirty="0">
                <a:ea typeface="Calibri"/>
                <a:cs typeface="Segoe UI Light" panose="020B0502040204020203" pitchFamily="34" charset="0"/>
              </a:rPr>
              <a:t>Adatum\Administrator</a:t>
            </a:r>
            <a:r>
              <a:rPr lang="ga-IE" sz="880" dirty="0">
                <a:ea typeface="Calibri"/>
                <a:cs typeface="Segoe UI Light" panose="020B0502040204020203" pitchFamily="34" charset="0"/>
              </a:rPr>
              <a:t> with the password </a:t>
            </a:r>
            <a:r>
              <a:rPr lang="en-US" sz="880" b="1" dirty="0">
                <a:ea typeface="Calibri"/>
                <a:cs typeface="Segoe UI Light" panose="020B0502040204020203" pitchFamily="34" charset="0"/>
              </a:rPr>
              <a:t>Pa55w.rd</a:t>
            </a:r>
            <a:r>
              <a:rPr lang="en-US" sz="880" dirty="0">
                <a:ea typeface="Calibri"/>
                <a:cs typeface="Segoe UI Light" panose="020B0502040204020203" pitchFamily="34" charset="0"/>
              </a:rPr>
              <a:t>.</a:t>
            </a:r>
          </a:p>
          <a:p>
            <a:pPr>
              <a:lnSpc>
                <a:spcPct val="100000"/>
              </a:lnSpc>
              <a:spcAft>
                <a:spcPts val="1000"/>
              </a:spcAft>
            </a:pPr>
            <a:r>
              <a:rPr lang="en-US" sz="880" b="1" dirty="0">
                <a:ea typeface="Calibri"/>
                <a:cs typeface="Segoe UI Light" panose="020B0502040204020203" pitchFamily="34" charset="0"/>
              </a:rPr>
              <a:t>Demonstration Steps</a:t>
            </a:r>
            <a:endParaRPr lang="en-US" sz="880" dirty="0">
              <a:ea typeface="Calibri"/>
              <a:cs typeface="Segoe UI Light" panose="020B0502040204020203" pitchFamily="34" charset="0"/>
            </a:endParaRPr>
          </a:p>
          <a:p>
            <a:pPr marL="342900" lvl="0" indent="-342900">
              <a:lnSpc>
                <a:spcPct val="100000"/>
              </a:lnSpc>
              <a:spcAft>
                <a:spcPts val="995"/>
              </a:spcAft>
              <a:buFont typeface="+mj-lt"/>
              <a:buAutoNum type="arabicPeriod"/>
            </a:pPr>
            <a:r>
              <a:rPr lang="en-US" sz="880" dirty="0">
                <a:effectLst/>
                <a:ea typeface="Times New Roman"/>
                <a:cs typeface="Segoe UI Light" panose="020B0502040204020203" pitchFamily="34" charset="0"/>
              </a:rPr>
              <a:t>On </a:t>
            </a:r>
            <a:r>
              <a:rPr lang="en-US" sz="880" b="1" dirty="0">
                <a:effectLst/>
                <a:ea typeface="Times New Roman"/>
                <a:cs typeface="Segoe UI Light" panose="020B0502040204020203" pitchFamily="34" charset="0"/>
              </a:rPr>
              <a:t>LON-CL1</a:t>
            </a:r>
            <a:r>
              <a:rPr lang="en-US" sz="880" dirty="0">
                <a:effectLst/>
                <a:ea typeface="Times New Roman"/>
                <a:cs typeface="Segoe UI Light" panose="020B0502040204020203" pitchFamily="34" charset="0"/>
              </a:rPr>
              <a:t>, right-click the </a:t>
            </a:r>
            <a:r>
              <a:rPr lang="en-US" sz="880" b="1" dirty="0">
                <a:effectLst/>
                <a:ea typeface="Times New Roman"/>
                <a:cs typeface="Segoe UI Light" panose="020B0502040204020203" pitchFamily="34" charset="0"/>
              </a:rPr>
              <a:t>Windows PowerShell</a:t>
            </a:r>
            <a:r>
              <a:rPr lang="en-US" sz="880" dirty="0">
                <a:effectLst/>
                <a:ea typeface="Times New Roman"/>
                <a:cs typeface="Segoe UI Light" panose="020B0502040204020203" pitchFamily="34" charset="0"/>
              </a:rPr>
              <a:t> taskbar icon or activate its context menu, and then select </a:t>
            </a:r>
            <a:r>
              <a:rPr lang="en-US" sz="880" b="1" dirty="0">
                <a:effectLst/>
                <a:ea typeface="Times New Roman"/>
                <a:cs typeface="Segoe UI Light" panose="020B0502040204020203" pitchFamily="34" charset="0"/>
              </a:rPr>
              <a:t>Run ISE as Administrator</a:t>
            </a:r>
            <a:r>
              <a:rPr lang="en-US" sz="880" dirty="0">
                <a:effectLst/>
                <a:ea typeface="Times New Roman"/>
                <a:cs typeface="Segoe UI Light" panose="020B0502040204020203" pitchFamily="34" charset="0"/>
              </a:rPr>
              <a:t>.</a:t>
            </a:r>
          </a:p>
          <a:p>
            <a:pPr marL="342900" lvl="0" indent="-342900">
              <a:lnSpc>
                <a:spcPct val="100000"/>
              </a:lnSpc>
              <a:spcAft>
                <a:spcPts val="995"/>
              </a:spcAft>
              <a:buFont typeface="+mj-lt"/>
              <a:buAutoNum type="arabicPeriod"/>
            </a:pPr>
            <a:r>
              <a:rPr lang="en-US" sz="880" dirty="0">
                <a:effectLst/>
                <a:ea typeface="Times New Roman"/>
                <a:cs typeface="Segoe UI Light" panose="020B0502040204020203" pitchFamily="34" charset="0"/>
              </a:rPr>
              <a:t>On the ISE toolbar, select the </a:t>
            </a:r>
            <a:r>
              <a:rPr lang="en-US" sz="880" b="1" dirty="0">
                <a:effectLst/>
                <a:ea typeface="Times New Roman"/>
                <a:cs typeface="Segoe UI Light" panose="020B0502040204020203" pitchFamily="34" charset="0"/>
              </a:rPr>
              <a:t>Show Script Pane Right</a:t>
            </a:r>
            <a:r>
              <a:rPr lang="en-US" sz="880" dirty="0">
                <a:effectLst/>
                <a:ea typeface="Times New Roman"/>
                <a:cs typeface="Segoe UI Light" panose="020B0502040204020203" pitchFamily="34" charset="0"/>
              </a:rPr>
              <a:t> icon, select the </a:t>
            </a:r>
            <a:r>
              <a:rPr lang="en-US" sz="880" b="1" dirty="0">
                <a:effectLst/>
                <a:ea typeface="Times New Roman"/>
                <a:cs typeface="Segoe UI Light" panose="020B0502040204020203" pitchFamily="34" charset="0"/>
              </a:rPr>
              <a:t>Show Script Pane Maximized</a:t>
            </a:r>
            <a:r>
              <a:rPr lang="en-US" sz="880" dirty="0">
                <a:effectLst/>
                <a:ea typeface="Times New Roman"/>
                <a:cs typeface="Segoe UI Light" panose="020B0502040204020203" pitchFamily="34" charset="0"/>
              </a:rPr>
              <a:t> icon, and then select </a:t>
            </a:r>
            <a:r>
              <a:rPr lang="en-US" sz="880" b="1" dirty="0">
                <a:effectLst/>
                <a:ea typeface="Times New Roman"/>
                <a:cs typeface="Segoe UI Light" panose="020B0502040204020203" pitchFamily="34" charset="0"/>
              </a:rPr>
              <a:t>Show Script Pane Top</a:t>
            </a:r>
            <a:r>
              <a:rPr lang="en-US" sz="880" dirty="0">
                <a:effectLst/>
                <a:ea typeface="Times New Roman"/>
                <a:cs typeface="Segoe UI Light" panose="020B0502040204020203" pitchFamily="34" charset="0"/>
              </a:rPr>
              <a:t>. Switch to single-pane view by selecting </a:t>
            </a:r>
            <a:r>
              <a:rPr lang="en-US" sz="880" b="1" dirty="0">
                <a:effectLst/>
                <a:ea typeface="Times New Roman"/>
                <a:cs typeface="Segoe UI Light" panose="020B0502040204020203" pitchFamily="34" charset="0"/>
              </a:rPr>
              <a:t>Show Script Pane Maximized</a:t>
            </a:r>
            <a:r>
              <a:rPr lang="en-US" sz="880" dirty="0">
                <a:effectLst/>
                <a:ea typeface="Times New Roman"/>
                <a:cs typeface="Segoe UI Light" panose="020B0502040204020203" pitchFamily="34" charset="0"/>
              </a:rPr>
              <a:t>.</a:t>
            </a:r>
          </a:p>
          <a:p>
            <a:pPr marL="342900" lvl="0" indent="-342900">
              <a:lnSpc>
                <a:spcPct val="100000"/>
              </a:lnSpc>
              <a:spcAft>
                <a:spcPts val="995"/>
              </a:spcAft>
              <a:buFont typeface="+mj-lt"/>
              <a:buAutoNum type="arabicPeriod"/>
            </a:pPr>
            <a:r>
              <a:rPr lang="en-US" sz="880" dirty="0">
                <a:effectLst/>
                <a:ea typeface="Times New Roman"/>
                <a:cs typeface="Segoe UI Light" panose="020B0502040204020203" pitchFamily="34" charset="0"/>
              </a:rPr>
              <a:t>Use the arrow to display and then hide the </a:t>
            </a:r>
            <a:r>
              <a:rPr lang="en-US" sz="880" b="1" dirty="0">
                <a:effectLst/>
                <a:ea typeface="Times New Roman"/>
                <a:cs typeface="Segoe UI Light" panose="020B0502040204020203" pitchFamily="34" charset="0"/>
              </a:rPr>
              <a:t>Script</a:t>
            </a:r>
            <a:r>
              <a:rPr lang="en-US" sz="880" dirty="0">
                <a:effectLst/>
                <a:ea typeface="Times New Roman"/>
                <a:cs typeface="Segoe UI Light" panose="020B0502040204020203" pitchFamily="34" charset="0"/>
              </a:rPr>
              <a:t> pane, toggling between the script and console panes.</a:t>
            </a:r>
          </a:p>
          <a:p>
            <a:pPr marL="342900" lvl="0" indent="-342900">
              <a:lnSpc>
                <a:spcPct val="100000"/>
              </a:lnSpc>
              <a:spcAft>
                <a:spcPts val="995"/>
              </a:spcAft>
              <a:buFont typeface="+mj-lt"/>
              <a:buAutoNum type="arabicPeriod"/>
            </a:pPr>
            <a:r>
              <a:rPr lang="en-US" sz="880" dirty="0">
                <a:solidFill>
                  <a:srgbClr val="000000"/>
                </a:solidFill>
                <a:effectLst/>
                <a:ea typeface="Times New Roman"/>
                <a:cs typeface="Segoe UI Light" panose="020B0502040204020203" pitchFamily="34" charset="0"/>
              </a:rPr>
              <a:t>Select the </a:t>
            </a:r>
            <a:r>
              <a:rPr lang="en-US" sz="880" b="1" dirty="0">
                <a:effectLst/>
                <a:ea typeface="Times New Roman"/>
                <a:cs typeface="Segoe UI Light" panose="020B0502040204020203" pitchFamily="34" charset="0"/>
              </a:rPr>
              <a:t>Show</a:t>
            </a:r>
            <a:r>
              <a:rPr lang="en-US" sz="880" dirty="0">
                <a:effectLst/>
                <a:ea typeface="Times New Roman"/>
                <a:cs typeface="Segoe UI Light" panose="020B0502040204020203" pitchFamily="34" charset="0"/>
              </a:rPr>
              <a:t> </a:t>
            </a:r>
            <a:r>
              <a:rPr lang="en-US" sz="880" b="1" dirty="0">
                <a:effectLst/>
                <a:ea typeface="Times New Roman"/>
                <a:cs typeface="Segoe UI Light" panose="020B0502040204020203" pitchFamily="34" charset="0"/>
              </a:rPr>
              <a:t>Command Add-on</a:t>
            </a:r>
            <a:r>
              <a:rPr lang="en-US" sz="880" dirty="0">
                <a:solidFill>
                  <a:srgbClr val="000000"/>
                </a:solidFill>
                <a:effectLst/>
                <a:ea typeface="Times New Roman"/>
                <a:cs typeface="Segoe UI Light" panose="020B0502040204020203" pitchFamily="34" charset="0"/>
              </a:rPr>
              <a:t> and </a:t>
            </a:r>
            <a:r>
              <a:rPr lang="en-US" sz="880" b="1" dirty="0">
                <a:effectLst/>
                <a:ea typeface="Times New Roman"/>
                <a:cs typeface="Segoe UI Light" panose="020B0502040204020203" pitchFamily="34" charset="0"/>
              </a:rPr>
              <a:t>Show</a:t>
            </a:r>
            <a:r>
              <a:rPr lang="en-US" sz="880" dirty="0">
                <a:effectLst/>
                <a:ea typeface="Times New Roman"/>
                <a:cs typeface="Segoe UI Light" panose="020B0502040204020203" pitchFamily="34" charset="0"/>
              </a:rPr>
              <a:t> </a:t>
            </a:r>
            <a:r>
              <a:rPr lang="en-US" sz="880" b="1" dirty="0">
                <a:effectLst/>
                <a:ea typeface="Times New Roman"/>
                <a:cs typeface="Segoe UI Light" panose="020B0502040204020203" pitchFamily="34" charset="0"/>
              </a:rPr>
              <a:t>Command Window</a:t>
            </a:r>
            <a:r>
              <a:rPr lang="en-US" sz="880" dirty="0">
                <a:solidFill>
                  <a:srgbClr val="000000"/>
                </a:solidFill>
                <a:effectLst/>
                <a:ea typeface="Times New Roman"/>
                <a:cs typeface="Segoe UI Light" panose="020B0502040204020203" pitchFamily="34" charset="0"/>
              </a:rPr>
              <a:t> options to display and then hide the command add-on and the command window.</a:t>
            </a:r>
            <a:endParaRPr lang="en-US" sz="880" dirty="0">
              <a:effectLst/>
              <a:ea typeface="Times New Roman"/>
              <a:cs typeface="Segoe UI Light" panose="020B0502040204020203" pitchFamily="34" charset="0"/>
            </a:endParaRPr>
          </a:p>
          <a:p>
            <a:pPr marL="342900" lvl="0" indent="-342900">
              <a:lnSpc>
                <a:spcPct val="100000"/>
              </a:lnSpc>
              <a:spcAft>
                <a:spcPts val="995"/>
              </a:spcAft>
              <a:buFont typeface="+mj-lt"/>
              <a:buAutoNum type="arabicPeriod"/>
            </a:pPr>
            <a:r>
              <a:rPr lang="en-US" sz="880" dirty="0">
                <a:solidFill>
                  <a:srgbClr val="000000"/>
                </a:solidFill>
                <a:effectLst/>
                <a:ea typeface="Times New Roman"/>
                <a:cs typeface="Segoe UI Light" panose="020B0502040204020203" pitchFamily="34" charset="0"/>
              </a:rPr>
              <a:t>Use the slider to adjust the font size</a:t>
            </a:r>
            <a:r>
              <a:rPr lang="ga-IE" sz="880" dirty="0">
                <a:solidFill>
                  <a:srgbClr val="000000"/>
                </a:solidFill>
                <a:effectLst/>
                <a:ea typeface="Times New Roman"/>
                <a:cs typeface="Segoe UI Light" panose="020B0502040204020203" pitchFamily="34" charset="0"/>
              </a:rPr>
              <a:t> in the console and the </a:t>
            </a:r>
            <a:r>
              <a:rPr lang="en-US" sz="880" b="1" dirty="0">
                <a:solidFill>
                  <a:srgbClr val="000000"/>
                </a:solidFill>
                <a:effectLst/>
                <a:ea typeface="Times New Roman"/>
                <a:cs typeface="Segoe UI Light" panose="020B0502040204020203" pitchFamily="34" charset="0"/>
              </a:rPr>
              <a:t>S</a:t>
            </a:r>
            <a:r>
              <a:rPr lang="ga-IE" sz="880" b="1" dirty="0">
                <a:solidFill>
                  <a:srgbClr val="000000"/>
                </a:solidFill>
                <a:effectLst/>
                <a:ea typeface="Times New Roman"/>
                <a:cs typeface="Segoe UI Light" panose="020B0502040204020203" pitchFamily="34" charset="0"/>
              </a:rPr>
              <a:t>cript</a:t>
            </a:r>
            <a:r>
              <a:rPr lang="ga-IE" sz="880" dirty="0">
                <a:solidFill>
                  <a:srgbClr val="000000"/>
                </a:solidFill>
                <a:effectLst/>
                <a:ea typeface="Times New Roman"/>
                <a:cs typeface="Segoe UI Light" panose="020B0502040204020203" pitchFamily="34" charset="0"/>
              </a:rPr>
              <a:t> </a:t>
            </a:r>
            <a:r>
              <a:rPr lang="en-US" sz="880" dirty="0">
                <a:solidFill>
                  <a:srgbClr val="000000"/>
                </a:solidFill>
                <a:effectLst/>
                <a:ea typeface="Times New Roman"/>
                <a:cs typeface="Segoe UI Light" panose="020B0502040204020203" pitchFamily="34" charset="0"/>
              </a:rPr>
              <a:t>p</a:t>
            </a:r>
            <a:r>
              <a:rPr lang="ga-IE" sz="880" dirty="0">
                <a:solidFill>
                  <a:srgbClr val="000000"/>
                </a:solidFill>
                <a:effectLst/>
                <a:ea typeface="Times New Roman"/>
                <a:cs typeface="Segoe UI Light" panose="020B0502040204020203" pitchFamily="34" charset="0"/>
              </a:rPr>
              <a:t>ane</a:t>
            </a:r>
            <a:r>
              <a:rPr lang="en-US" sz="880" dirty="0">
                <a:solidFill>
                  <a:srgbClr val="000000"/>
                </a:solidFill>
                <a:effectLst/>
                <a:ea typeface="Times New Roman"/>
                <a:cs typeface="Segoe UI Light" panose="020B0502040204020203" pitchFamily="34" charset="0"/>
              </a:rPr>
              <a:t>.</a:t>
            </a:r>
            <a:endParaRPr lang="en-US" sz="880" dirty="0">
              <a:effectLst/>
              <a:ea typeface="Times New Roman"/>
              <a:cs typeface="Segoe UI Light" panose="020B0502040204020203" pitchFamily="34" charset="0"/>
            </a:endParaRPr>
          </a:p>
          <a:p>
            <a:pPr marL="342900" lvl="0" indent="-342900">
              <a:lnSpc>
                <a:spcPct val="100000"/>
              </a:lnSpc>
              <a:spcAft>
                <a:spcPts val="995"/>
              </a:spcAft>
              <a:buFont typeface="+mj-lt"/>
              <a:buAutoNum type="arabicPeriod"/>
            </a:pPr>
            <a:r>
              <a:rPr lang="en-US" sz="880" dirty="0">
                <a:effectLst/>
                <a:ea typeface="Times New Roman"/>
                <a:cs typeface="Segoe UI Light" panose="020B0502040204020203" pitchFamily="34" charset="0"/>
              </a:rPr>
              <a:t>On the </a:t>
            </a:r>
            <a:r>
              <a:rPr lang="en-US" sz="880" b="1" dirty="0">
                <a:effectLst/>
                <a:ea typeface="Times New Roman"/>
                <a:cs typeface="Segoe UI Light" panose="020B0502040204020203" pitchFamily="34" charset="0"/>
              </a:rPr>
              <a:t>Tools</a:t>
            </a:r>
            <a:r>
              <a:rPr lang="en-US" sz="880" dirty="0">
                <a:effectLst/>
                <a:ea typeface="Times New Roman"/>
                <a:cs typeface="Segoe UI Light" panose="020B0502040204020203" pitchFamily="34" charset="0"/>
              </a:rPr>
              <a:t> menu in the ISE, select </a:t>
            </a:r>
            <a:r>
              <a:rPr lang="en-US" sz="880" b="1" dirty="0">
                <a:effectLst/>
                <a:ea typeface="Times New Roman"/>
                <a:cs typeface="Segoe UI Light" panose="020B0502040204020203" pitchFamily="34" charset="0"/>
              </a:rPr>
              <a:t>Options</a:t>
            </a:r>
            <a:r>
              <a:rPr lang="en-US" sz="880" dirty="0">
                <a:effectLst/>
                <a:ea typeface="Times New Roman"/>
                <a:cs typeface="Segoe UI Light" panose="020B0502040204020203" pitchFamily="34" charset="0"/>
              </a:rPr>
              <a:t>.</a:t>
            </a:r>
            <a:r>
              <a:rPr lang="en-US" sz="880" b="1" dirty="0">
                <a:effectLst/>
                <a:ea typeface="Times New Roman"/>
                <a:cs typeface="Segoe UI Light" panose="020B0502040204020203" pitchFamily="34" charset="0"/>
              </a:rPr>
              <a:t> </a:t>
            </a:r>
            <a:r>
              <a:rPr lang="en-US" sz="880" dirty="0">
                <a:effectLst/>
                <a:ea typeface="Times New Roman"/>
                <a:cs typeface="Segoe UI Light" panose="020B0502040204020203" pitchFamily="34" charset="0"/>
              </a:rPr>
              <a:t>Select </a:t>
            </a:r>
            <a:r>
              <a:rPr lang="en-US" sz="880" b="1" dirty="0">
                <a:effectLst/>
                <a:ea typeface="Times New Roman"/>
                <a:cs typeface="Segoe UI Light" panose="020B0502040204020203" pitchFamily="34" charset="0"/>
              </a:rPr>
              <a:t>Manage Themes</a:t>
            </a:r>
            <a:r>
              <a:rPr lang="en-US" sz="880" dirty="0">
                <a:effectLst/>
                <a:ea typeface="Times New Roman"/>
                <a:cs typeface="Segoe UI Light" panose="020B0502040204020203" pitchFamily="34" charset="0"/>
              </a:rPr>
              <a:t> and then select a theme, such as </a:t>
            </a:r>
            <a:r>
              <a:rPr lang="en-US" sz="880" b="1" dirty="0">
                <a:effectLst/>
                <a:ea typeface="Times New Roman"/>
                <a:cs typeface="Segoe UI Light" panose="020B0502040204020203" pitchFamily="34" charset="0"/>
              </a:rPr>
              <a:t>Presentation</a:t>
            </a:r>
            <a:r>
              <a:rPr lang="en-US" sz="880" dirty="0">
                <a:effectLst/>
                <a:ea typeface="Times New Roman"/>
                <a:cs typeface="Segoe UI Light" panose="020B0502040204020203" pitchFamily="34" charset="0"/>
              </a:rPr>
              <a:t>. Select </a:t>
            </a:r>
            <a:r>
              <a:rPr lang="en-US" sz="880" b="1" dirty="0">
                <a:effectLst/>
                <a:ea typeface="Times New Roman"/>
                <a:cs typeface="Segoe UI Light" panose="020B0502040204020203" pitchFamily="34" charset="0"/>
              </a:rPr>
              <a:t>OK</a:t>
            </a:r>
            <a:r>
              <a:rPr lang="en-US" sz="880" dirty="0">
                <a:effectLst/>
                <a:ea typeface="Times New Roman"/>
                <a:cs typeface="Segoe UI Light" panose="020B0502040204020203" pitchFamily="34" charset="0"/>
              </a:rPr>
              <a:t> to close the dialog boxes.</a:t>
            </a:r>
          </a:p>
          <a:p>
            <a:pPr marL="342900" lvl="0" indent="-342900">
              <a:lnSpc>
                <a:spcPct val="100000"/>
              </a:lnSpc>
              <a:spcAft>
                <a:spcPts val="995"/>
              </a:spcAft>
              <a:buFont typeface="+mj-lt"/>
              <a:buAutoNum type="arabicPeriod"/>
            </a:pPr>
            <a:r>
              <a:rPr lang="en-US" sz="880" dirty="0">
                <a:effectLst/>
                <a:ea typeface="Times New Roman"/>
                <a:cs typeface="Segoe UI Light" panose="020B0502040204020203" pitchFamily="34" charset="0"/>
              </a:rPr>
              <a:t>Close the Windows PowerShell ISE.</a:t>
            </a:r>
          </a:p>
          <a:p>
            <a:pPr marL="342900" lvl="0" indent="-342900">
              <a:lnSpc>
                <a:spcPct val="100000"/>
              </a:lnSpc>
              <a:spcAft>
                <a:spcPts val="995"/>
              </a:spcAft>
              <a:buFont typeface="+mj-lt"/>
              <a:buAutoNum type="arabicPeriod" startAt="9"/>
            </a:pPr>
            <a:endParaRPr lang="en-US" sz="880" dirty="0">
              <a:effectLst/>
              <a:ea typeface="Times New Roman"/>
              <a:cs typeface="Segoe UI Light" panose="020B0502040204020203" pitchFamily="34" charset="0"/>
            </a:endParaRPr>
          </a:p>
          <a:p>
            <a:pPr>
              <a:lnSpc>
                <a:spcPct val="100000"/>
              </a:lnSpc>
            </a:pPr>
            <a:endParaRPr lang="en-US" sz="880" dirty="0">
              <a:cs typeface="Segoe UI Light" panose="020B0502040204020203" pitchFamily="34" charset="0"/>
            </a:endParaRP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07260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291649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59600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055810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213000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949670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to students that cmdlet creators aren’t always consistent in following naming guidelines, especially in using prefixes for their nouns. Also, discuss how not all terms identified as verbs are actual English verbs. For example, </a:t>
            </a:r>
            <a:r>
              <a:rPr lang="en-US" b="1" dirty="0"/>
              <a:t>New</a:t>
            </a:r>
            <a:r>
              <a:rPr lang="en-US" dirty="0"/>
              <a:t> is not a verb, but it’s the word Windows PowerShell uses to describe the operation of creating something new. Windows PowerShell uses the term verb loosely in this respect.</a:t>
            </a:r>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990632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637222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demonstrating an example of tab completion. </a:t>
            </a:r>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6077856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these About files are equivalent to a Windows PowerShell user manual. Frequently, labs provide an About topic as a clue and require students to learn new techniques and skills independently to complete the labs. </a:t>
            </a:r>
          </a:p>
          <a:p>
            <a:endParaRPr lang="en-US" dirty="0"/>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8119331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sz="880" b="1" i="0" kern="1200" baseline="0" dirty="0">
                <a:solidFill>
                  <a:schemeClr val="tx1"/>
                </a:solidFill>
                <a:effectLst/>
                <a:cs typeface="Segoe UI Light" panose="020B0502040204020203" pitchFamily="34" charset="0"/>
              </a:rPr>
              <a:t>Demonstration detailed steps</a:t>
            </a:r>
          </a:p>
          <a:p>
            <a:pPr>
              <a:lnSpc>
                <a:spcPct val="100000"/>
              </a:lnSpc>
              <a:spcAft>
                <a:spcPts val="1000"/>
              </a:spcAft>
            </a:pPr>
            <a:r>
              <a:rPr lang="en-US" sz="880" dirty="0">
                <a:ea typeface="Calibri"/>
                <a:cs typeface="Segoe UI Light" panose="020B0502040204020203" pitchFamily="34" charset="0"/>
              </a:rPr>
              <a:t>For your convenience, you’ll find these commands on the </a:t>
            </a:r>
            <a:r>
              <a:rPr lang="en-US" sz="880" b="1" dirty="0">
                <a:ea typeface="Calibri"/>
                <a:cs typeface="Segoe UI Light" panose="020B0502040204020203" pitchFamily="34" charset="0"/>
              </a:rPr>
              <a:t>AZ-040T00A-LON-CL1</a:t>
            </a:r>
            <a:r>
              <a:rPr lang="en-US" sz="880" dirty="0">
                <a:ea typeface="Calibri"/>
                <a:cs typeface="Segoe UI Light" panose="020B0502040204020203" pitchFamily="34" charset="0"/>
              </a:rPr>
              <a:t> virtual machine in the </a:t>
            </a:r>
            <a:br>
              <a:rPr lang="en-US" sz="880" dirty="0">
                <a:ea typeface="Calibri"/>
                <a:cs typeface="Segoe UI Light" panose="020B0502040204020203" pitchFamily="34" charset="0"/>
              </a:rPr>
            </a:br>
            <a:r>
              <a:rPr lang="en-US" sz="880" b="1" dirty="0">
                <a:ea typeface="Calibri"/>
                <a:cs typeface="Segoe UI Light" panose="020B0502040204020203" pitchFamily="34" charset="0"/>
              </a:rPr>
              <a:t>E:\ Mod01\DemoCode\UsingAboutFiles.ps1.txt file</a:t>
            </a:r>
            <a:r>
              <a:rPr lang="en-US" sz="880" dirty="0">
                <a:ea typeface="Calibri"/>
                <a:cs typeface="Segoe UI Light" panose="020B0502040204020203" pitchFamily="34" charset="0"/>
              </a:rPr>
              <a:t>.  </a:t>
            </a:r>
          </a:p>
          <a:p>
            <a:pPr>
              <a:lnSpc>
                <a:spcPct val="100000"/>
              </a:lnSpc>
              <a:spcAft>
                <a:spcPts val="1000"/>
              </a:spcAft>
            </a:pPr>
            <a:r>
              <a:rPr lang="en-US" sz="880" dirty="0">
                <a:ea typeface="Calibri"/>
                <a:cs typeface="Segoe UI Light" panose="020B0502040204020203" pitchFamily="34" charset="0"/>
              </a:rPr>
              <a:t>When you’ve finished this demonstration, keep the virtual machines running for the next demonstration.</a:t>
            </a:r>
          </a:p>
          <a:p>
            <a:pPr>
              <a:lnSpc>
                <a:spcPct val="100000"/>
              </a:lnSpc>
              <a:spcAft>
                <a:spcPts val="1000"/>
              </a:spcAft>
            </a:pPr>
            <a:r>
              <a:rPr lang="en-US" sz="880" b="1" dirty="0">
                <a:ea typeface="Calibri"/>
                <a:cs typeface="Segoe UI Light" panose="020B0502040204020203" pitchFamily="34" charset="0"/>
              </a:rPr>
              <a:t>Preparation Steps</a:t>
            </a:r>
            <a:endParaRPr lang="en-US" sz="880" dirty="0">
              <a:ea typeface="Calibri"/>
              <a:cs typeface="Segoe UI Light" panose="020B0502040204020203" pitchFamily="34" charset="0"/>
            </a:endParaRPr>
          </a:p>
          <a:p>
            <a:pPr>
              <a:lnSpc>
                <a:spcPct val="100000"/>
              </a:lnSpc>
              <a:spcAft>
                <a:spcPts val="1000"/>
              </a:spcAft>
            </a:pPr>
            <a:r>
              <a:rPr lang="en-US" sz="880" dirty="0">
                <a:ea typeface="Calibri"/>
                <a:cs typeface="Segoe UI Light" panose="020B0502040204020203" pitchFamily="34" charset="0"/>
              </a:rPr>
              <a:t>You should </a:t>
            </a:r>
            <a:r>
              <a:rPr lang="ga-IE" sz="880" dirty="0">
                <a:ea typeface="Calibri"/>
                <a:cs typeface="Segoe UI Light" panose="020B0502040204020203" pitchFamily="34" charset="0"/>
              </a:rPr>
              <a:t>have completed the preparation steps in the Instructor Notes</a:t>
            </a:r>
            <a:r>
              <a:rPr lang="en-US" sz="880" dirty="0">
                <a:ea typeface="Calibri"/>
                <a:cs typeface="Segoe UI Light" panose="020B0502040204020203" pitchFamily="34" charset="0"/>
              </a:rPr>
              <a:t> of the </a:t>
            </a:r>
            <a:r>
              <a:rPr lang="ga-IE" sz="880" dirty="0">
                <a:ea typeface="Calibri"/>
                <a:cs typeface="Segoe UI Light" panose="020B0502040204020203" pitchFamily="34" charset="0"/>
              </a:rPr>
              <a:t>Module Overview slide </a:t>
            </a:r>
            <a:r>
              <a:rPr lang="en-US" sz="880" dirty="0">
                <a:ea typeface="Calibri"/>
                <a:cs typeface="Segoe UI Light" panose="020B0502040204020203" pitchFamily="34" charset="0"/>
              </a:rPr>
              <a:t>and </a:t>
            </a:r>
            <a:r>
              <a:rPr lang="ga-IE" sz="880" dirty="0">
                <a:ea typeface="Calibri"/>
                <a:cs typeface="Segoe UI Light" panose="020B0502040204020203" pitchFamily="34" charset="0"/>
              </a:rPr>
              <a:t>be signed in to the </a:t>
            </a:r>
            <a:r>
              <a:rPr lang="en-US" sz="880" b="1" dirty="0">
                <a:ea typeface="Calibri"/>
                <a:cs typeface="Segoe UI Light" panose="020B0502040204020203" pitchFamily="34" charset="0"/>
              </a:rPr>
              <a:t>AZ-040T00A-LON-DC1 </a:t>
            </a:r>
            <a:r>
              <a:rPr lang="ga-IE" sz="880" dirty="0">
                <a:ea typeface="Calibri"/>
                <a:cs typeface="Segoe UI Light" panose="020B0502040204020203" pitchFamily="34" charset="0"/>
              </a:rPr>
              <a:t>and</a:t>
            </a:r>
            <a:r>
              <a:rPr lang="en-US" sz="880" b="1" dirty="0">
                <a:ea typeface="Calibri"/>
                <a:cs typeface="Segoe UI Light" panose="020B0502040204020203" pitchFamily="34" charset="0"/>
              </a:rPr>
              <a:t> AZ-040T00A-LON-CL1</a:t>
            </a:r>
            <a:r>
              <a:rPr lang="ga-IE" sz="880" dirty="0">
                <a:ea typeface="Calibri"/>
                <a:cs typeface="Segoe UI Light" panose="020B0502040204020203" pitchFamily="34" charset="0"/>
              </a:rPr>
              <a:t> virtual machines as </a:t>
            </a:r>
            <a:r>
              <a:rPr lang="en-US" sz="880" b="1" dirty="0">
                <a:ea typeface="Calibri"/>
                <a:cs typeface="Segoe UI Light" panose="020B0502040204020203" pitchFamily="34" charset="0"/>
              </a:rPr>
              <a:t>Adatum\Administrator</a:t>
            </a:r>
            <a:r>
              <a:rPr lang="en-US" sz="880" dirty="0">
                <a:ea typeface="Calibri"/>
                <a:cs typeface="Segoe UI Light" panose="020B0502040204020203" pitchFamily="34" charset="0"/>
              </a:rPr>
              <a:t> </a:t>
            </a:r>
            <a:r>
              <a:rPr lang="ga-IE" sz="880" dirty="0">
                <a:ea typeface="Calibri"/>
                <a:cs typeface="Segoe UI Light" panose="020B0502040204020203" pitchFamily="34" charset="0"/>
              </a:rPr>
              <a:t>with the password </a:t>
            </a:r>
            <a:r>
              <a:rPr lang="en-US" sz="880" b="1" dirty="0">
                <a:ea typeface="Calibri"/>
                <a:cs typeface="Segoe UI Light" panose="020B0502040204020203" pitchFamily="34" charset="0"/>
              </a:rPr>
              <a:t>Pa55w.rd</a:t>
            </a:r>
            <a:r>
              <a:rPr lang="en-US" sz="880" dirty="0">
                <a:ea typeface="Calibri"/>
                <a:cs typeface="Segoe UI Light" panose="020B0502040204020203" pitchFamily="34" charset="0"/>
              </a:rPr>
              <a:t>. </a:t>
            </a:r>
          </a:p>
          <a:p>
            <a:pPr>
              <a:lnSpc>
                <a:spcPct val="100000"/>
              </a:lnSpc>
              <a:spcAft>
                <a:spcPts val="1000"/>
              </a:spcAft>
            </a:pPr>
            <a:r>
              <a:rPr lang="ga-IE" sz="880" dirty="0">
                <a:ea typeface="Calibri"/>
                <a:cs typeface="Segoe UI Light" panose="020B0502040204020203" pitchFamily="34" charset="0"/>
              </a:rPr>
              <a:t>You</a:t>
            </a:r>
            <a:r>
              <a:rPr lang="en-CA" sz="880" dirty="0">
                <a:ea typeface="Calibri"/>
                <a:cs typeface="Segoe UI Light" panose="020B0502040204020203" pitchFamily="34" charset="0"/>
              </a:rPr>
              <a:t>’</a:t>
            </a:r>
            <a:r>
              <a:rPr lang="ga-IE" sz="880" dirty="0">
                <a:ea typeface="Calibri"/>
                <a:cs typeface="Segoe UI Light" panose="020B0502040204020203" pitchFamily="34" charset="0"/>
              </a:rPr>
              <a:t>ll perform the </a:t>
            </a:r>
            <a:r>
              <a:rPr lang="en-US" sz="880" dirty="0">
                <a:ea typeface="Calibri"/>
                <a:cs typeface="Segoe UI Light" panose="020B0502040204020203" pitchFamily="34" charset="0"/>
              </a:rPr>
              <a:t>demonstration s</a:t>
            </a:r>
            <a:r>
              <a:rPr lang="ga-IE" sz="880" dirty="0">
                <a:ea typeface="Calibri"/>
                <a:cs typeface="Segoe UI Light" panose="020B0502040204020203" pitchFamily="34" charset="0"/>
              </a:rPr>
              <a:t>teps on the </a:t>
            </a:r>
            <a:r>
              <a:rPr lang="en-US" sz="880" b="1" dirty="0">
                <a:ea typeface="Calibri"/>
                <a:cs typeface="Segoe UI Light" panose="020B0502040204020203" pitchFamily="34" charset="0"/>
              </a:rPr>
              <a:t>AZ-040T00A-LON-CL1</a:t>
            </a:r>
            <a:r>
              <a:rPr lang="ga-IE" sz="880" dirty="0">
                <a:ea typeface="Calibri"/>
                <a:cs typeface="Segoe UI Light" panose="020B0502040204020203" pitchFamily="34" charset="0"/>
              </a:rPr>
              <a:t> virtual machine </a:t>
            </a:r>
            <a:r>
              <a:rPr lang="en-US" sz="880" dirty="0">
                <a:ea typeface="Calibri"/>
                <a:cs typeface="Segoe UI Light" panose="020B0502040204020203" pitchFamily="34" charset="0"/>
              </a:rPr>
              <a:t>in the Windows PowerShell console application.</a:t>
            </a:r>
          </a:p>
          <a:p>
            <a:pPr>
              <a:lnSpc>
                <a:spcPct val="100000"/>
              </a:lnSpc>
              <a:spcAft>
                <a:spcPts val="1000"/>
              </a:spcAft>
            </a:pPr>
            <a:r>
              <a:rPr lang="en-US" sz="880" b="1" dirty="0">
                <a:ea typeface="Calibri"/>
                <a:cs typeface="Segoe UI Light" panose="020B0502040204020203" pitchFamily="34" charset="0"/>
              </a:rPr>
              <a:t>Note: </a:t>
            </a:r>
            <a:r>
              <a:rPr lang="en-US" sz="880" dirty="0">
                <a:ea typeface="Calibri"/>
                <a:cs typeface="Segoe UI Light" panose="020B0502040204020203" pitchFamily="34" charset="0"/>
              </a:rPr>
              <a:t>Remember that the About help files are compatible with Windows PowerShell’s full-text search functionality. PowerShell uses this functionality when you ask for help by using wildcard characters such as by running </a:t>
            </a:r>
            <a:r>
              <a:rPr lang="en-US" sz="880" b="1" dirty="0">
                <a:ea typeface="Calibri"/>
                <a:cs typeface="Segoe UI Light" panose="020B0502040204020203" pitchFamily="34" charset="0"/>
              </a:rPr>
              <a:t>Get-Help *processor*, </a:t>
            </a:r>
            <a:r>
              <a:rPr lang="en-US" sz="880" dirty="0">
                <a:ea typeface="Calibri"/>
                <a:cs typeface="Segoe UI Light" panose="020B0502040204020203" pitchFamily="34" charset="0"/>
              </a:rPr>
              <a:t>and the help system doesn’t find any command names that match your wildcard criteria.</a:t>
            </a:r>
          </a:p>
          <a:p>
            <a:pPr>
              <a:lnSpc>
                <a:spcPct val="100000"/>
              </a:lnSpc>
              <a:spcAft>
                <a:spcPts val="1000"/>
              </a:spcAft>
            </a:pPr>
            <a:r>
              <a:rPr lang="en-US" sz="880" b="1" dirty="0">
                <a:ea typeface="Calibri"/>
                <a:cs typeface="Segoe UI Light" panose="020B0502040204020203" pitchFamily="34" charset="0"/>
              </a:rPr>
              <a:t>Demonstration Steps</a:t>
            </a:r>
          </a:p>
          <a:p>
            <a:pPr marL="342900" lvl="0" indent="-342900">
              <a:lnSpc>
                <a:spcPts val="0"/>
              </a:lnSpc>
              <a:spcAft>
                <a:spcPts val="995"/>
              </a:spcAft>
              <a:buFont typeface="+mj-lt"/>
              <a:buAutoNum type="arabicPeriod"/>
            </a:pPr>
            <a:r>
              <a:rPr lang="en-US" sz="880" dirty="0">
                <a:effectLst/>
                <a:ea typeface="Times New Roman"/>
                <a:cs typeface="Segoe UI Light" panose="020B0502040204020203" pitchFamily="34" charset="0"/>
              </a:rPr>
              <a:t>In the </a:t>
            </a:r>
            <a:r>
              <a:rPr lang="en-US" sz="880" b="1" dirty="0">
                <a:effectLst/>
                <a:ea typeface="Times New Roman"/>
                <a:cs typeface="Segoe UI Light" panose="020B0502040204020203" pitchFamily="34" charset="0"/>
              </a:rPr>
              <a:t>Windows PowerShell </a:t>
            </a:r>
            <a:r>
              <a:rPr lang="en-US" sz="880" dirty="0">
                <a:effectLst/>
                <a:ea typeface="Times New Roman"/>
                <a:cs typeface="Segoe UI Light" panose="020B0502040204020203" pitchFamily="34" charset="0"/>
              </a:rPr>
              <a:t>console, enter the following command, and then select Enter:</a:t>
            </a:r>
          </a:p>
          <a:p>
            <a:pPr marL="539750" marR="73025">
              <a:lnSpc>
                <a:spcPts val="0"/>
              </a:lnSpc>
              <a:spcBef>
                <a:spcPts val="600"/>
              </a:spcBef>
              <a:spcAft>
                <a:spcPts val="995"/>
              </a:spcAft>
            </a:pPr>
            <a:r>
              <a:rPr lang="en-US" sz="880" b="1" dirty="0">
                <a:effectLst/>
                <a:ea typeface="Times New Roman"/>
                <a:cs typeface="Segoe UI Light" panose="020B0502040204020203" pitchFamily="34" charset="0"/>
              </a:rPr>
              <a:t>Get-Help about*</a:t>
            </a:r>
          </a:p>
          <a:p>
            <a:pPr marL="342900" lvl="0" indent="-342900">
              <a:lnSpc>
                <a:spcPts val="0"/>
              </a:lnSpc>
              <a:spcAft>
                <a:spcPts val="995"/>
              </a:spcAft>
              <a:buFont typeface="+mj-lt"/>
              <a:buAutoNum type="arabicPeriod" startAt="2"/>
            </a:pPr>
            <a:r>
              <a:rPr lang="en-US" sz="880" dirty="0">
                <a:effectLst/>
                <a:ea typeface="Times New Roman"/>
                <a:cs typeface="Segoe UI Light" panose="020B0502040204020203" pitchFamily="34" charset="0"/>
              </a:rPr>
              <a:t>Enter the following text, and then select Enter:</a:t>
            </a:r>
          </a:p>
          <a:p>
            <a:pPr marL="539750" marR="73025">
              <a:lnSpc>
                <a:spcPts val="0"/>
              </a:lnSpc>
              <a:spcBef>
                <a:spcPts val="600"/>
              </a:spcBef>
              <a:spcAft>
                <a:spcPts val="995"/>
              </a:spcAft>
            </a:pPr>
            <a:r>
              <a:rPr lang="en-US" sz="880" b="1" dirty="0">
                <a:effectLst/>
                <a:ea typeface="Times New Roman"/>
                <a:cs typeface="Segoe UI Light" panose="020B0502040204020203" pitchFamily="34" charset="0"/>
              </a:rPr>
              <a:t>Get-Help about_aliases</a:t>
            </a:r>
          </a:p>
          <a:p>
            <a:pPr marL="342900" lvl="0" indent="-342900">
              <a:lnSpc>
                <a:spcPts val="0"/>
              </a:lnSpc>
              <a:spcAft>
                <a:spcPts val="995"/>
              </a:spcAft>
              <a:buFont typeface="+mj-lt"/>
              <a:buAutoNum type="arabicPeriod" startAt="3"/>
            </a:pPr>
            <a:r>
              <a:rPr lang="en-US" sz="880" dirty="0">
                <a:effectLst/>
                <a:ea typeface="Times New Roman"/>
                <a:cs typeface="Segoe UI Light" panose="020B0502040204020203" pitchFamily="34" charset="0"/>
              </a:rPr>
              <a:t>Enter the following text, and then select Enter:</a:t>
            </a:r>
          </a:p>
          <a:p>
            <a:pPr marL="539750" marR="73025">
              <a:lnSpc>
                <a:spcPts val="0"/>
              </a:lnSpc>
              <a:spcBef>
                <a:spcPts val="600"/>
              </a:spcBef>
              <a:spcAft>
                <a:spcPts val="995"/>
              </a:spcAft>
            </a:pPr>
            <a:r>
              <a:rPr lang="en-US" sz="880" b="1" dirty="0">
                <a:effectLst/>
                <a:ea typeface="Times New Roman"/>
                <a:cs typeface="Segoe UI Light" panose="020B0502040204020203" pitchFamily="34" charset="0"/>
              </a:rPr>
              <a:t>Get-Help about_eventlogs -ShowWindow</a:t>
            </a:r>
          </a:p>
          <a:p>
            <a:pPr marL="342900" lvl="0" indent="-342900">
              <a:lnSpc>
                <a:spcPts val="0"/>
              </a:lnSpc>
              <a:spcAft>
                <a:spcPts val="995"/>
              </a:spcAft>
              <a:buFont typeface="+mj-lt"/>
              <a:buAutoNum type="arabicPeriod" startAt="4"/>
            </a:pPr>
            <a:r>
              <a:rPr lang="en-US" sz="880" dirty="0">
                <a:effectLst/>
                <a:ea typeface="Times New Roman"/>
                <a:cs typeface="Segoe UI Light" panose="020B0502040204020203" pitchFamily="34" charset="0"/>
              </a:rPr>
              <a:t>Enter the following text, and then select Enter:</a:t>
            </a:r>
          </a:p>
          <a:p>
            <a:pPr marL="539750" marR="73025">
              <a:lnSpc>
                <a:spcPts val="0"/>
              </a:lnSpc>
              <a:spcBef>
                <a:spcPts val="600"/>
              </a:spcBef>
              <a:spcAft>
                <a:spcPts val="600"/>
              </a:spcAft>
            </a:pPr>
            <a:r>
              <a:rPr lang="en-US" sz="880" b="1" dirty="0">
                <a:effectLst/>
                <a:ea typeface="Times New Roman"/>
                <a:cs typeface="Segoe UI Light" panose="020B0502040204020203" pitchFamily="34" charset="0"/>
              </a:rPr>
              <a:t>Get-Help *beep*</a:t>
            </a:r>
          </a:p>
          <a:p>
            <a:pPr>
              <a:lnSpc>
                <a:spcPct val="100000"/>
              </a:lnSpc>
            </a:pPr>
            <a:endParaRPr lang="en-US" sz="880" dirty="0">
              <a:cs typeface="Segoe UI Light" panose="020B0502040204020203" pitchFamily="34" charset="0"/>
            </a:endParaRP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34152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3330524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4525334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399"/>
            <a:ext cx="5486400" cy="4341813"/>
          </a:xfrm>
        </p:spPr>
        <p:txBody>
          <a:bodyPr/>
          <a:lstStyle/>
          <a:p>
            <a:pPr>
              <a:lnSpc>
                <a:spcPct val="115000"/>
              </a:lnSpc>
              <a:spcAft>
                <a:spcPts val="1000"/>
              </a:spcAft>
            </a:pPr>
            <a:r>
              <a:rPr lang="en-US" sz="880" dirty="0">
                <a:ea typeface="Calibri"/>
                <a:cs typeface="Segoe UI Light" panose="020B0502040204020203" pitchFamily="34" charset="0"/>
              </a:rPr>
              <a:t>This is possibly the most important lesson in the course. Therefore, it’s particularly important that students are able to  complete this lab on their own. The skills taught that you teach in this lesson enable students to work through the rest of the course and use Windows PowerShell effectively in a real-world production environment.</a:t>
            </a:r>
          </a:p>
          <a:p>
            <a:pPr>
              <a:lnSpc>
                <a:spcPct val="115000"/>
              </a:lnSpc>
              <a:spcAft>
                <a:spcPts val="1000"/>
              </a:spcAft>
            </a:pPr>
            <a:r>
              <a:rPr lang="en-US" sz="880" dirty="0">
                <a:ea typeface="Calibri"/>
                <a:cs typeface="Segoe UI Light" panose="020B0502040204020203" pitchFamily="34" charset="0"/>
              </a:rPr>
              <a:t>As you work through the demonstrations, ask your class what steps you should take and encourage them to give you direction. This will help you spot students who haven’t yet grasped the key concepts and give them additional instruction.</a:t>
            </a:r>
          </a:p>
          <a:p>
            <a:pPr>
              <a:lnSpc>
                <a:spcPct val="115000"/>
              </a:lnSpc>
              <a:spcAft>
                <a:spcPts val="1000"/>
              </a:spcAft>
            </a:pPr>
            <a:r>
              <a:rPr lang="en-US" sz="880" dirty="0">
                <a:ea typeface="Calibri"/>
                <a:cs typeface="Segoe UI Light" panose="020B0502040204020203" pitchFamily="34" charset="0"/>
              </a:rPr>
              <a:t>As students work through the labs, strongly encourage them not to use the Lab Answer Key as step-by-step directions. Instead, give them tips and hints to help them as they proceed through the lab exercises and tasks.</a:t>
            </a:r>
          </a:p>
          <a:p>
            <a:pPr>
              <a:lnSpc>
                <a:spcPct val="115000"/>
              </a:lnSpc>
              <a:spcAft>
                <a:spcPts val="1000"/>
              </a:spcAft>
            </a:pPr>
            <a:r>
              <a:rPr lang="en-US" sz="880" dirty="0">
                <a:ea typeface="Calibri"/>
                <a:cs typeface="Segoe UI Light" panose="020B0502040204020203" pitchFamily="34" charset="0"/>
              </a:rPr>
              <a:t>If possible, don’t continue until most students are comfortable finding commands on their own, learning those commands’ basic syntax, and running those commands in at least a basic form.</a:t>
            </a:r>
          </a:p>
          <a:p>
            <a:pPr>
              <a:lnSpc>
                <a:spcPct val="115000"/>
              </a:lnSpc>
              <a:spcAft>
                <a:spcPts val="1000"/>
              </a:spcAft>
            </a:pPr>
            <a:r>
              <a:rPr lang="en-US" sz="880" b="1" dirty="0">
                <a:ea typeface="Calibri"/>
                <a:cs typeface="Segoe UI Light" panose="020B0502040204020203" pitchFamily="34" charset="0"/>
              </a:rPr>
              <a:t>Question</a:t>
            </a:r>
            <a:endParaRPr lang="en-US" sz="880" dirty="0">
              <a:ea typeface="Calibri"/>
              <a:cs typeface="Segoe UI Light" panose="020B0502040204020203" pitchFamily="34" charset="0"/>
            </a:endParaRPr>
          </a:p>
          <a:p>
            <a:pPr>
              <a:lnSpc>
                <a:spcPct val="115000"/>
              </a:lnSpc>
              <a:spcAft>
                <a:spcPts val="1000"/>
              </a:spcAft>
            </a:pPr>
            <a:r>
              <a:rPr lang="en-US" sz="880" dirty="0">
                <a:ea typeface="Calibri"/>
                <a:cs typeface="Segoe UI Light" panose="020B0502040204020203" pitchFamily="34" charset="0"/>
              </a:rPr>
              <a:t>What is the difference between </a:t>
            </a:r>
            <a:r>
              <a:rPr lang="en-US" sz="880" b="1" dirty="0">
                <a:ea typeface="Calibri"/>
                <a:cs typeface="Segoe UI Light" panose="020B0502040204020203" pitchFamily="34" charset="0"/>
              </a:rPr>
              <a:t>Get-Help</a:t>
            </a:r>
            <a:r>
              <a:rPr lang="en-US" sz="880" dirty="0">
                <a:ea typeface="Calibri"/>
                <a:cs typeface="Segoe UI Light" panose="020B0502040204020203" pitchFamily="34" charset="0"/>
              </a:rPr>
              <a:t> and </a:t>
            </a:r>
            <a:r>
              <a:rPr lang="en-US" sz="880" b="1" dirty="0">
                <a:ea typeface="Calibri"/>
                <a:cs typeface="Segoe UI Light" panose="020B0502040204020203" pitchFamily="34" charset="0"/>
              </a:rPr>
              <a:t>Get-Command</a:t>
            </a:r>
            <a:r>
              <a:rPr lang="en-US" sz="880" dirty="0">
                <a:ea typeface="Calibri"/>
                <a:cs typeface="Segoe UI Light" panose="020B0502040204020203" pitchFamily="34" charset="0"/>
              </a:rPr>
              <a:t>? Why might they return different results for the same query?</a:t>
            </a:r>
          </a:p>
          <a:p>
            <a:pPr>
              <a:lnSpc>
                <a:spcPct val="115000"/>
              </a:lnSpc>
              <a:spcAft>
                <a:spcPts val="1000"/>
              </a:spcAft>
            </a:pPr>
            <a:r>
              <a:rPr lang="en-US" sz="880" b="1" dirty="0">
                <a:ea typeface="Calibri"/>
                <a:cs typeface="Segoe UI Light" panose="020B0502040204020203" pitchFamily="34" charset="0"/>
              </a:rPr>
              <a:t>Answer</a:t>
            </a:r>
            <a:endParaRPr lang="en-US" sz="880" dirty="0">
              <a:ea typeface="Calibri"/>
              <a:cs typeface="Segoe UI Light" panose="020B0502040204020203" pitchFamily="34" charset="0"/>
            </a:endParaRPr>
          </a:p>
          <a:p>
            <a:pPr>
              <a:lnSpc>
                <a:spcPct val="115000"/>
              </a:lnSpc>
              <a:spcAft>
                <a:spcPts val="1000"/>
              </a:spcAft>
            </a:pPr>
            <a:r>
              <a:rPr lang="en-US" sz="880" b="1" dirty="0">
                <a:ea typeface="Calibri"/>
                <a:cs typeface="Segoe UI Light" panose="020B0502040204020203" pitchFamily="34" charset="0"/>
              </a:rPr>
              <a:t>Get-Help</a:t>
            </a:r>
            <a:r>
              <a:rPr lang="en-US" sz="880" dirty="0">
                <a:ea typeface="Calibri"/>
                <a:cs typeface="Segoe UI Light" panose="020B0502040204020203" pitchFamily="34" charset="0"/>
              </a:rPr>
              <a:t> searches for help topics. </a:t>
            </a:r>
            <a:r>
              <a:rPr lang="en-US" sz="880" b="1" dirty="0">
                <a:ea typeface="Calibri"/>
                <a:cs typeface="Segoe UI Light" panose="020B0502040204020203" pitchFamily="34" charset="0"/>
              </a:rPr>
              <a:t>Get-Command</a:t>
            </a:r>
            <a:r>
              <a:rPr lang="en-US" sz="880" dirty="0">
                <a:ea typeface="Calibri"/>
                <a:cs typeface="Segoe UI Light" panose="020B0502040204020203" pitchFamily="34" charset="0"/>
              </a:rPr>
              <a:t> searches for commands. There should be a help topic for every cmdlet, but no one enforces this. As a result, </a:t>
            </a:r>
            <a:r>
              <a:rPr lang="en-US" sz="880" b="1" dirty="0">
                <a:ea typeface="Calibri"/>
                <a:cs typeface="Segoe UI Light" panose="020B0502040204020203" pitchFamily="34" charset="0"/>
              </a:rPr>
              <a:t>Get-Help</a:t>
            </a:r>
            <a:r>
              <a:rPr lang="en-US" sz="880" dirty="0">
                <a:ea typeface="Calibri"/>
                <a:cs typeface="Segoe UI Light" panose="020B0502040204020203" pitchFamily="34" charset="0"/>
              </a:rPr>
              <a:t> might not return anything for an existing command that doesn’t have a help topic. </a:t>
            </a:r>
          </a:p>
          <a:p>
            <a:pPr>
              <a:lnSpc>
                <a:spcPct val="115000"/>
              </a:lnSpc>
              <a:spcAft>
                <a:spcPts val="1000"/>
              </a:spcAft>
            </a:pPr>
            <a:r>
              <a:rPr lang="en-US" sz="880" dirty="0">
                <a:ea typeface="Calibri"/>
                <a:cs typeface="Segoe UI Light" panose="020B0502040204020203" pitchFamily="34" charset="0"/>
              </a:rPr>
              <a:t>Additionally, if no results return when querying a command name, </a:t>
            </a:r>
            <a:r>
              <a:rPr lang="en-US" sz="880" b="1" dirty="0">
                <a:ea typeface="Calibri"/>
                <a:cs typeface="Segoe UI Light" panose="020B0502040204020203" pitchFamily="34" charset="0"/>
              </a:rPr>
              <a:t>Get-Help </a:t>
            </a:r>
            <a:r>
              <a:rPr lang="en-US" sz="880" dirty="0">
                <a:ea typeface="Calibri"/>
                <a:cs typeface="Segoe UI Light" panose="020B0502040204020203" pitchFamily="34" charset="0"/>
              </a:rPr>
              <a:t>will perform a full-text search of the help files by using the same query value. </a:t>
            </a:r>
            <a:r>
              <a:rPr lang="en-US" sz="880" b="1" dirty="0">
                <a:ea typeface="Calibri"/>
                <a:cs typeface="Segoe UI Light" panose="020B0502040204020203" pitchFamily="34" charset="0"/>
              </a:rPr>
              <a:t>Get-Command</a:t>
            </a:r>
            <a:r>
              <a:rPr lang="en-US" sz="880" dirty="0">
                <a:ea typeface="Calibri"/>
                <a:cs typeface="Segoe UI Light" panose="020B0502040204020203" pitchFamily="34" charset="0"/>
              </a:rPr>
              <a:t> has no such capability, and as a result, </a:t>
            </a:r>
            <a:r>
              <a:rPr lang="en-US" sz="880" b="1" dirty="0">
                <a:ea typeface="Calibri"/>
                <a:cs typeface="Segoe UI Light" panose="020B0502040204020203" pitchFamily="34" charset="0"/>
              </a:rPr>
              <a:t>Get-Help</a:t>
            </a:r>
            <a:r>
              <a:rPr lang="en-US" sz="880" dirty="0">
                <a:ea typeface="Calibri"/>
                <a:cs typeface="Segoe UI Light" panose="020B0502040204020203" pitchFamily="34" charset="0"/>
              </a:rPr>
              <a:t> might return results when </a:t>
            </a:r>
            <a:r>
              <a:rPr lang="en-US" sz="880" b="1" dirty="0">
                <a:ea typeface="Calibri"/>
                <a:cs typeface="Segoe UI Light" panose="020B0502040204020203" pitchFamily="34" charset="0"/>
              </a:rPr>
              <a:t>Get-Command</a:t>
            </a:r>
            <a:r>
              <a:rPr lang="en-US" sz="880" dirty="0">
                <a:ea typeface="Calibri"/>
                <a:cs typeface="Segoe UI Light" panose="020B0502040204020203" pitchFamily="34" charset="0"/>
              </a:rPr>
              <a:t> does not.</a:t>
            </a:r>
            <a:endParaRPr lang="en-US" sz="880" dirty="0">
              <a:cs typeface="Segoe UI Light" panose="020B0502040204020203" pitchFamily="34" charset="0"/>
            </a:endParaRP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439868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880" dirty="0">
                <a:ea typeface="Calibri"/>
                <a:cs typeface="Segoe UI Light" panose="020B0502040204020203" pitchFamily="34" charset="0"/>
              </a:rPr>
              <a:t>This module introduces important concepts and techniques that experienced administrators should understand without much effort. However, these concepts might be confusing for inexperienced administrators or for those not accustomed to working on a command-line interface. It’s important that students learn basic Windows PowerShell syntax correctly. </a:t>
            </a:r>
          </a:p>
          <a:p>
            <a:pPr>
              <a:lnSpc>
                <a:spcPct val="115000"/>
              </a:lnSpc>
              <a:spcAft>
                <a:spcPts val="1000"/>
              </a:spcAft>
            </a:pPr>
            <a:r>
              <a:rPr lang="en-US" sz="880" dirty="0">
                <a:ea typeface="Calibri"/>
                <a:cs typeface="Segoe UI Light" panose="020B0502040204020203" pitchFamily="34" charset="0"/>
              </a:rPr>
              <a:t>The labs in this module reflect simple real‑world scenarios. Before you proceed to the next module, make sure that all students can comfortably complete the labs on their own, without referring to the Lab Answer Key for help. Problems or misunderstandings at this early stage of the course might escalate as you proceed to later modules and might result in more complex issues for students. </a:t>
            </a:r>
          </a:p>
          <a:p>
            <a:pPr>
              <a:lnSpc>
                <a:spcPct val="115000"/>
              </a:lnSpc>
              <a:spcAft>
                <a:spcPts val="1000"/>
              </a:spcAft>
            </a:pPr>
            <a:r>
              <a:rPr lang="en-US" sz="880" b="0" u="sng" dirty="0">
                <a:effectLst/>
                <a:ea typeface="Times New Roman"/>
                <a:cs typeface="Segoe UI Light" panose="020B0502040204020203" pitchFamily="34" charset="0"/>
              </a:rPr>
              <a:t>Demonstration preparation</a:t>
            </a:r>
            <a:endParaRPr lang="en-US" sz="880" b="1" dirty="0">
              <a:effectLst/>
              <a:ea typeface="Times New Roman"/>
              <a:cs typeface="Segoe UI Light" panose="020B0502040204020203" pitchFamily="34" charset="0"/>
            </a:endParaRPr>
          </a:p>
          <a:p>
            <a:pPr>
              <a:lnSpc>
                <a:spcPct val="115000"/>
              </a:lnSpc>
              <a:spcAft>
                <a:spcPts val="1000"/>
              </a:spcAft>
            </a:pPr>
            <a:r>
              <a:rPr lang="ga-IE" sz="880" dirty="0">
                <a:ea typeface="Calibri"/>
                <a:cs typeface="Segoe UI Light" panose="020B0502040204020203" pitchFamily="34" charset="0"/>
              </a:rPr>
              <a:t>Each lesson in this module has multiple demonstrations. To prepare for them</a:t>
            </a:r>
            <a:r>
              <a:rPr lang="en-US" sz="880" dirty="0">
                <a:ea typeface="Calibri"/>
                <a:cs typeface="Segoe UI Light" panose="020B0502040204020203" pitchFamily="34" charset="0"/>
              </a:rPr>
              <a:t>,</a:t>
            </a:r>
            <a:r>
              <a:rPr lang="ga-IE" sz="880" dirty="0">
                <a:ea typeface="Calibri"/>
                <a:cs typeface="Segoe UI Light" panose="020B0502040204020203" pitchFamily="34" charset="0"/>
              </a:rPr>
              <a:t> you need to</a:t>
            </a:r>
            <a:r>
              <a:rPr lang="en-US" sz="880" dirty="0">
                <a:ea typeface="Calibri"/>
                <a:cs typeface="Segoe UI Light" panose="020B0502040204020203" pitchFamily="34" charset="0"/>
              </a:rPr>
              <a:t>:</a:t>
            </a:r>
          </a:p>
          <a:p>
            <a:pPr marL="342900" lvl="0" indent="-342900">
              <a:lnSpc>
                <a:spcPct val="115000"/>
              </a:lnSpc>
              <a:spcAft>
                <a:spcPts val="995"/>
              </a:spcAft>
              <a:buFont typeface="+mj-lt"/>
              <a:buAutoNum type="arabicPeriod"/>
            </a:pPr>
            <a:r>
              <a:rPr lang="ga-IE" sz="880" dirty="0">
                <a:effectLst/>
                <a:ea typeface="Times New Roman"/>
                <a:cs typeface="Segoe UI Light" panose="020B0502040204020203" pitchFamily="34" charset="0"/>
              </a:rPr>
              <a:t>Start </a:t>
            </a:r>
            <a:r>
              <a:rPr lang="en-US" sz="880" b="1" dirty="0">
                <a:effectLst/>
                <a:ea typeface="Times New Roman"/>
                <a:cs typeface="Segoe UI Light" panose="020B0502040204020203" pitchFamily="34" charset="0"/>
              </a:rPr>
              <a:t>AZ-040T00A-LON-DC1</a:t>
            </a:r>
            <a:r>
              <a:rPr lang="en-US" sz="880" dirty="0">
                <a:effectLst/>
                <a:ea typeface="Times New Roman"/>
                <a:cs typeface="Segoe UI Light" panose="020B0502040204020203" pitchFamily="34" charset="0"/>
              </a:rPr>
              <a:t> </a:t>
            </a:r>
            <a:r>
              <a:rPr lang="ga-IE" sz="880" dirty="0">
                <a:effectLst/>
                <a:ea typeface="Times New Roman"/>
                <a:cs typeface="Segoe UI Light" panose="020B0502040204020203" pitchFamily="34" charset="0"/>
              </a:rPr>
              <a:t>and </a:t>
            </a:r>
            <a:r>
              <a:rPr lang="en-US" sz="880" dirty="0">
                <a:effectLst/>
                <a:ea typeface="Times New Roman"/>
                <a:cs typeface="Segoe UI Light" panose="020B0502040204020203" pitchFamily="34" charset="0"/>
              </a:rPr>
              <a:t>sign in</a:t>
            </a:r>
            <a:r>
              <a:rPr lang="ga-IE" sz="880" dirty="0">
                <a:effectLst/>
                <a:ea typeface="Times New Roman"/>
                <a:cs typeface="Segoe UI Light" panose="020B0502040204020203" pitchFamily="34" charset="0"/>
              </a:rPr>
              <a:t> with the user name </a:t>
            </a:r>
            <a:r>
              <a:rPr lang="en-US" sz="880" b="1" dirty="0">
                <a:effectLst/>
                <a:ea typeface="Times New Roman"/>
                <a:cs typeface="Segoe UI Light" panose="020B0502040204020203" pitchFamily="34" charset="0"/>
              </a:rPr>
              <a:t>Adatum\Administrator</a:t>
            </a:r>
            <a:r>
              <a:rPr lang="ga-IE" sz="880" dirty="0">
                <a:effectLst/>
                <a:ea typeface="Times New Roman"/>
                <a:cs typeface="Segoe UI Light" panose="020B0502040204020203" pitchFamily="34" charset="0"/>
              </a:rPr>
              <a:t> and the password </a:t>
            </a:r>
            <a:r>
              <a:rPr lang="en-US" sz="880" b="1" dirty="0">
                <a:effectLst/>
                <a:ea typeface="Times New Roman"/>
                <a:cs typeface="Segoe UI Light" panose="020B0502040204020203" pitchFamily="34" charset="0"/>
              </a:rPr>
              <a:t>Pa55w.rd</a:t>
            </a:r>
            <a:r>
              <a:rPr lang="en-US" sz="880" dirty="0">
                <a:effectLst/>
                <a:ea typeface="Times New Roman"/>
                <a:cs typeface="Segoe UI Light" panose="020B0502040204020203" pitchFamily="34" charset="0"/>
              </a:rPr>
              <a:t>.</a:t>
            </a:r>
          </a:p>
          <a:p>
            <a:pPr marL="342900" lvl="0" indent="-342900">
              <a:lnSpc>
                <a:spcPct val="115000"/>
              </a:lnSpc>
              <a:spcAft>
                <a:spcPts val="995"/>
              </a:spcAft>
              <a:buFont typeface="+mj-lt"/>
              <a:buAutoNum type="arabicPeriod"/>
            </a:pPr>
            <a:r>
              <a:rPr lang="ga-IE" sz="880" dirty="0">
                <a:effectLst/>
                <a:ea typeface="Times New Roman"/>
                <a:cs typeface="Segoe UI Light" panose="020B0502040204020203" pitchFamily="34" charset="0"/>
              </a:rPr>
              <a:t>Start </a:t>
            </a:r>
            <a:r>
              <a:rPr lang="en-US" sz="880" b="1" dirty="0">
                <a:effectLst/>
                <a:ea typeface="Times New Roman"/>
                <a:cs typeface="Segoe UI Light" panose="020B0502040204020203" pitchFamily="34" charset="0"/>
              </a:rPr>
              <a:t>AZ-040T00A-LON-CL1</a:t>
            </a:r>
            <a:r>
              <a:rPr lang="en-US" sz="880" dirty="0">
                <a:effectLst/>
                <a:ea typeface="Times New Roman"/>
                <a:cs typeface="Segoe UI Light" panose="020B0502040204020203" pitchFamily="34" charset="0"/>
              </a:rPr>
              <a:t> </a:t>
            </a:r>
            <a:r>
              <a:rPr lang="ga-IE" sz="880" dirty="0">
                <a:effectLst/>
                <a:ea typeface="Times New Roman"/>
                <a:cs typeface="Segoe UI Light" panose="020B0502040204020203" pitchFamily="34" charset="0"/>
              </a:rPr>
              <a:t>and </a:t>
            </a:r>
            <a:r>
              <a:rPr lang="en-US" sz="880" dirty="0">
                <a:effectLst/>
                <a:ea typeface="Times New Roman"/>
                <a:cs typeface="Segoe UI Light" panose="020B0502040204020203" pitchFamily="34" charset="0"/>
              </a:rPr>
              <a:t>sign in</a:t>
            </a:r>
            <a:r>
              <a:rPr lang="ga-IE" sz="880" dirty="0">
                <a:effectLst/>
                <a:ea typeface="Times New Roman"/>
                <a:cs typeface="Segoe UI Light" panose="020B0502040204020203" pitchFamily="34" charset="0"/>
              </a:rPr>
              <a:t> with the user name </a:t>
            </a:r>
            <a:r>
              <a:rPr lang="en-US" sz="880" b="1" dirty="0">
                <a:effectLst/>
                <a:ea typeface="Times New Roman"/>
                <a:cs typeface="Segoe UI Light" panose="020B0502040204020203" pitchFamily="34" charset="0"/>
              </a:rPr>
              <a:t>Adatum\Administrator</a:t>
            </a:r>
            <a:r>
              <a:rPr lang="ga-IE" sz="880" dirty="0">
                <a:effectLst/>
                <a:ea typeface="Times New Roman"/>
                <a:cs typeface="Segoe UI Light" panose="020B0502040204020203" pitchFamily="34" charset="0"/>
              </a:rPr>
              <a:t> and the password </a:t>
            </a:r>
            <a:r>
              <a:rPr lang="en-US" sz="880" b="1" dirty="0">
                <a:effectLst/>
                <a:ea typeface="Times New Roman"/>
                <a:cs typeface="Segoe UI Light" panose="020B0502040204020203" pitchFamily="34" charset="0"/>
              </a:rPr>
              <a:t>Pa55w.rd</a:t>
            </a:r>
            <a:r>
              <a:rPr lang="en-US" sz="880" dirty="0">
                <a:effectLst/>
                <a:ea typeface="Times New Roman"/>
                <a:cs typeface="Segoe UI Light" panose="020B0502040204020203" pitchFamily="34" charset="0"/>
              </a:rPr>
              <a:t>.</a:t>
            </a:r>
            <a:r>
              <a:rPr lang="en-US" sz="880" b="1" dirty="0">
                <a:effectLst/>
                <a:ea typeface="Times New Roman"/>
                <a:cs typeface="Segoe UI Light" panose="020B0502040204020203" pitchFamily="34" charset="0"/>
              </a:rPr>
              <a:t> </a:t>
            </a:r>
            <a:endParaRPr lang="en-US" sz="880" dirty="0">
              <a:ea typeface="Calibri"/>
              <a:cs typeface="Segoe UI Light" panose="020B0502040204020203" pitchFamily="34" charset="0"/>
            </a:endParaRPr>
          </a:p>
          <a:p>
            <a:pPr>
              <a:lnSpc>
                <a:spcPct val="115000"/>
              </a:lnSpc>
              <a:spcAft>
                <a:spcPts val="1000"/>
              </a:spcAft>
            </a:pPr>
            <a:r>
              <a:rPr lang="ga-IE" sz="880" dirty="0">
                <a:ea typeface="Calibri"/>
                <a:cs typeface="Segoe UI Light" panose="020B0502040204020203" pitchFamily="34" charset="0"/>
              </a:rPr>
              <a:t>For complex commands or long demonstrations and lab tasks, </a:t>
            </a:r>
            <a:r>
              <a:rPr lang="en-US" sz="880" dirty="0">
                <a:ea typeface="Calibri"/>
                <a:cs typeface="Segoe UI Light" panose="020B0502040204020203" pitchFamily="34" charset="0"/>
              </a:rPr>
              <a:t>.txt </a:t>
            </a:r>
            <a:r>
              <a:rPr lang="ga-IE" sz="880" dirty="0">
                <a:ea typeface="Calibri"/>
                <a:cs typeface="Segoe UI Light" panose="020B0502040204020203" pitchFamily="34" charset="0"/>
              </a:rPr>
              <a:t>files </a:t>
            </a:r>
            <a:r>
              <a:rPr lang="en-US" sz="880" dirty="0">
                <a:ea typeface="Calibri"/>
                <a:cs typeface="Segoe UI Light" panose="020B0502040204020203" pitchFamily="34" charset="0"/>
              </a:rPr>
              <a:t>that contain the Windows PowerShell commands are available</a:t>
            </a:r>
            <a:r>
              <a:rPr lang="ga-IE" sz="880" dirty="0">
                <a:ea typeface="Calibri"/>
                <a:cs typeface="Segoe UI Light" panose="020B0502040204020203" pitchFamily="34" charset="0"/>
              </a:rPr>
              <a:t> on </a:t>
            </a:r>
            <a:r>
              <a:rPr lang="en-US" sz="880" b="1" dirty="0">
                <a:effectLst/>
                <a:ea typeface="Times New Roman"/>
                <a:cs typeface="Segoe UI Light" panose="020B0502040204020203" pitchFamily="34" charset="0"/>
              </a:rPr>
              <a:t>AZ-040T00A</a:t>
            </a:r>
            <a:r>
              <a:rPr lang="en-US" sz="880" b="1" dirty="0">
                <a:ea typeface="Calibri"/>
                <a:cs typeface="Segoe UI Light" panose="020B0502040204020203" pitchFamily="34" charset="0"/>
              </a:rPr>
              <a:t>-LON-CL1</a:t>
            </a:r>
            <a:r>
              <a:rPr lang="en-US" sz="880" dirty="0">
                <a:ea typeface="Calibri"/>
                <a:cs typeface="Segoe UI Light" panose="020B0502040204020203" pitchFamily="34" charset="0"/>
              </a:rPr>
              <a:t> </a:t>
            </a:r>
            <a:r>
              <a:rPr lang="ga-IE" sz="880" dirty="0">
                <a:ea typeface="Calibri"/>
                <a:cs typeface="Segoe UI Light" panose="020B0502040204020203" pitchFamily="34" charset="0"/>
              </a:rPr>
              <a:t>at </a:t>
            </a:r>
            <a:r>
              <a:rPr lang="en-US" sz="880" b="1" dirty="0">
                <a:ea typeface="Calibri"/>
                <a:cs typeface="Segoe UI Light" panose="020B0502040204020203" pitchFamily="34" charset="0"/>
              </a:rPr>
              <a:t>E:\Mod01\Democode</a:t>
            </a:r>
            <a:r>
              <a:rPr lang="en-US" sz="880" dirty="0">
                <a:ea typeface="Calibri"/>
                <a:cs typeface="Segoe UI Light" panose="020B0502040204020203" pitchFamily="34" charset="0"/>
              </a:rPr>
              <a:t>. The demonstration Instructor Notes in this Microsoft PowerPoint presentation provide instructions on accessing .txt files, where available. During the </a:t>
            </a:r>
            <a:r>
              <a:rPr lang="ga-IE" sz="880" dirty="0">
                <a:ea typeface="Calibri"/>
                <a:cs typeface="Segoe UI Light" panose="020B0502040204020203" pitchFamily="34" charset="0"/>
              </a:rPr>
              <a:t>demonstration, </a:t>
            </a:r>
            <a:r>
              <a:rPr lang="en-US" sz="880" dirty="0">
                <a:ea typeface="Calibri"/>
                <a:cs typeface="Segoe UI Light" panose="020B0502040204020203" pitchFamily="34" charset="0"/>
              </a:rPr>
              <a:t>you </a:t>
            </a:r>
            <a:r>
              <a:rPr lang="ga-IE" sz="880" dirty="0">
                <a:ea typeface="Calibri"/>
                <a:cs typeface="Segoe UI Light" panose="020B0502040204020203" pitchFamily="34" charset="0"/>
              </a:rPr>
              <a:t>can </a:t>
            </a:r>
            <a:r>
              <a:rPr lang="en-US" sz="880" dirty="0">
                <a:ea typeface="Calibri"/>
                <a:cs typeface="Segoe UI Light" panose="020B0502040204020203" pitchFamily="34" charset="0"/>
              </a:rPr>
              <a:t>open the .txt file and copy the contents into </a:t>
            </a:r>
            <a:r>
              <a:rPr lang="ga-IE" sz="880" dirty="0">
                <a:ea typeface="Calibri"/>
                <a:cs typeface="Segoe UI Light" panose="020B0502040204020203" pitchFamily="34" charset="0"/>
              </a:rPr>
              <a:t>the </a:t>
            </a:r>
            <a:r>
              <a:rPr lang="en-US" sz="880" dirty="0">
                <a:ea typeface="Calibri"/>
                <a:cs typeface="Segoe UI Light" panose="020B0502040204020203" pitchFamily="34" charset="0"/>
              </a:rPr>
              <a:t>Integrated Scripting Environment (</a:t>
            </a:r>
            <a:r>
              <a:rPr lang="ga-IE" sz="880" dirty="0">
                <a:ea typeface="Calibri"/>
                <a:cs typeface="Segoe UI Light" panose="020B0502040204020203" pitchFamily="34" charset="0"/>
              </a:rPr>
              <a:t>ISE</a:t>
            </a:r>
            <a:r>
              <a:rPr lang="en-US" sz="880" dirty="0">
                <a:ea typeface="Calibri"/>
                <a:cs typeface="Segoe UI Light" panose="020B0502040204020203" pitchFamily="34" charset="0"/>
              </a:rPr>
              <a:t>)</a:t>
            </a:r>
            <a:r>
              <a:rPr lang="ga-IE" sz="880" dirty="0">
                <a:ea typeface="Calibri"/>
                <a:cs typeface="Segoe UI Light" panose="020B0502040204020203" pitchFamily="34" charset="0"/>
              </a:rPr>
              <a:t>. </a:t>
            </a:r>
            <a:endParaRPr lang="en-US" sz="880" dirty="0">
              <a:ea typeface="Calibri"/>
              <a:cs typeface="Segoe UI Light" panose="020B0502040204020203" pitchFamily="34" charset="0"/>
            </a:endParaRP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1626475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40039507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8249953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282309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399"/>
            <a:ext cx="5486400" cy="4341813"/>
          </a:xfrm>
        </p:spPr>
        <p:txBody>
          <a:bodyPr/>
          <a:lstStyle/>
          <a:p>
            <a:r>
              <a:rPr lang="en-US" b="1" dirty="0"/>
              <a:t>Demonstration detailed steps</a:t>
            </a:r>
          </a:p>
          <a:p>
            <a:r>
              <a:rPr lang="en-US" dirty="0"/>
              <a:t>During this demonstration, use tab completion to point out to students the difference in time it takes to enter </a:t>
            </a:r>
            <a:r>
              <a:rPr lang="en-US" b="1" dirty="0"/>
              <a:t>the Get-ChildItem </a:t>
            </a:r>
            <a:r>
              <a:rPr lang="en-US" dirty="0"/>
              <a:t>command, as compared to </a:t>
            </a:r>
            <a:r>
              <a:rPr lang="en-US" b="1" dirty="0"/>
              <a:t>dir</a:t>
            </a:r>
            <a:r>
              <a:rPr lang="en-US" dirty="0"/>
              <a:t> or the </a:t>
            </a:r>
            <a:r>
              <a:rPr lang="en-US" b="1" dirty="0"/>
              <a:t>new list </a:t>
            </a:r>
            <a:r>
              <a:rPr lang="en-US" dirty="0"/>
              <a:t>alias. You can find the text of the Windows PowerShell commands on the </a:t>
            </a:r>
            <a:r>
              <a:rPr lang="en-US" b="1" dirty="0"/>
              <a:t>AZ-040T00A-LON-CL1</a:t>
            </a:r>
            <a:r>
              <a:rPr lang="en-US" dirty="0"/>
              <a:t> virtual machine in </a:t>
            </a:r>
            <a:r>
              <a:rPr lang="en-US" b="1" dirty="0"/>
              <a:t>E:\Mod01\DemoCode\UsingAliases.ps1.txt</a:t>
            </a:r>
            <a:r>
              <a:rPr lang="en-US" dirty="0"/>
              <a:t>.</a:t>
            </a:r>
          </a:p>
          <a:p>
            <a:r>
              <a:rPr lang="en-US" b="1" dirty="0"/>
              <a:t>Preparation Steps</a:t>
            </a:r>
          </a:p>
          <a:p>
            <a:r>
              <a:rPr lang="en-US" dirty="0"/>
              <a:t>You should have completed the preparation steps in the Instructor Notes of the Module Overview slide and be signed in to the </a:t>
            </a:r>
            <a:r>
              <a:rPr lang="en-US" b="1" dirty="0"/>
              <a:t>AZ-040T00A-LON-DC1 </a:t>
            </a:r>
            <a:r>
              <a:rPr lang="en-US" dirty="0"/>
              <a:t>and</a:t>
            </a:r>
            <a:r>
              <a:rPr lang="en-US" b="1" dirty="0"/>
              <a:t> AZ-040T00A-LON-CL1 </a:t>
            </a:r>
            <a:r>
              <a:rPr lang="en-US" dirty="0"/>
              <a:t>virtual machines as </a:t>
            </a:r>
            <a:r>
              <a:rPr lang="en-US" b="1" dirty="0"/>
              <a:t>Adatum\Administrator </a:t>
            </a:r>
            <a:r>
              <a:rPr lang="en-US" dirty="0"/>
              <a:t>with the password </a:t>
            </a:r>
            <a:r>
              <a:rPr lang="en-US" b="1" dirty="0"/>
              <a:t>Pa55w.rd</a:t>
            </a:r>
            <a:r>
              <a:rPr lang="en-US" dirty="0"/>
              <a:t>.</a:t>
            </a:r>
          </a:p>
          <a:p>
            <a:r>
              <a:rPr lang="en-US" dirty="0"/>
              <a:t>You’ll perform the demonstration steps on the </a:t>
            </a:r>
            <a:r>
              <a:rPr lang="en-US" b="1" dirty="0"/>
              <a:t>AZ-040T00A-LON-CL1 </a:t>
            </a:r>
            <a:r>
              <a:rPr lang="en-US" dirty="0"/>
              <a:t>virtual machine in the Windows PowerShell console application, which should be open. </a:t>
            </a:r>
          </a:p>
          <a:p>
            <a:r>
              <a:rPr lang="en-US" b="1" dirty="0"/>
              <a:t>Demonstration Steps</a:t>
            </a:r>
          </a:p>
          <a:p>
            <a:pPr marL="228600" indent="-228600">
              <a:buFont typeface="+mj-lt"/>
              <a:buAutoNum type="arabicPeriod"/>
            </a:pPr>
            <a:r>
              <a:rPr lang="en-US" dirty="0"/>
              <a:t>On </a:t>
            </a:r>
            <a:r>
              <a:rPr lang="en-US" b="1" dirty="0"/>
              <a:t>LON-CL1</a:t>
            </a:r>
            <a:r>
              <a:rPr lang="en-US" dirty="0"/>
              <a:t>, in the Windows PowerShell console, enter the following command, and then select Enter:</a:t>
            </a:r>
          </a:p>
          <a:p>
            <a:r>
              <a:rPr lang="en-US" b="1" dirty="0"/>
              <a:t>	</a:t>
            </a:r>
            <a:r>
              <a:rPr lang="en-US" b="1" dirty="0" err="1"/>
              <a:t>dir</a:t>
            </a:r>
            <a:endParaRPr lang="en-US" b="1" dirty="0"/>
          </a:p>
          <a:p>
            <a:pPr marL="228600" indent="-228600">
              <a:buFont typeface="+mj-lt"/>
              <a:buAutoNum type="arabicPeriod" startAt="2"/>
            </a:pPr>
            <a:r>
              <a:rPr lang="en-US" dirty="0"/>
              <a:t>Enter the following command, and then select Enter:</a:t>
            </a:r>
          </a:p>
          <a:p>
            <a:r>
              <a:rPr lang="en-US" b="1" dirty="0"/>
              <a:t>	Get-</a:t>
            </a:r>
            <a:r>
              <a:rPr lang="en-US" b="1" dirty="0" err="1"/>
              <a:t>ChildItem</a:t>
            </a:r>
            <a:endParaRPr lang="en-US" b="1" dirty="0"/>
          </a:p>
          <a:p>
            <a:r>
              <a:rPr lang="en-US" b="1" dirty="0"/>
              <a:t>Note</a:t>
            </a:r>
            <a:r>
              <a:rPr lang="en-US" dirty="0"/>
              <a:t>: The results of these two commands are the same.</a:t>
            </a:r>
          </a:p>
          <a:p>
            <a:pPr marL="228600" indent="-228600">
              <a:buFont typeface="+mj-lt"/>
              <a:buAutoNum type="arabicPeriod" startAt="3"/>
            </a:pPr>
            <a:r>
              <a:rPr lang="en-US" dirty="0"/>
              <a:t>Enter the following command, and then select Enter:</a:t>
            </a:r>
          </a:p>
          <a:p>
            <a:r>
              <a:rPr lang="en-US" b="1" dirty="0"/>
              <a:t>	Get-Alias dir</a:t>
            </a:r>
          </a:p>
          <a:p>
            <a:r>
              <a:rPr lang="en-US" b="1" dirty="0"/>
              <a:t>Note</a:t>
            </a:r>
            <a:r>
              <a:rPr lang="en-US" dirty="0"/>
              <a:t>: The definition for </a:t>
            </a:r>
            <a:r>
              <a:rPr lang="en-US" b="1" dirty="0"/>
              <a:t>dir</a:t>
            </a:r>
            <a:r>
              <a:rPr lang="en-US" dirty="0"/>
              <a:t> is </a:t>
            </a:r>
            <a:r>
              <a:rPr lang="en-US" b="1" dirty="0"/>
              <a:t>Get-ChildItem.</a:t>
            </a:r>
          </a:p>
          <a:p>
            <a:pPr marL="228600" indent="-228600">
              <a:buFont typeface="+mj-lt"/>
              <a:buAutoNum type="arabicPeriod" startAt="4"/>
            </a:pPr>
            <a:r>
              <a:rPr lang="en-US" dirty="0"/>
              <a:t>Enter the following command, and then select Enter:</a:t>
            </a:r>
          </a:p>
          <a:p>
            <a:r>
              <a:rPr lang="en-US" b="1" dirty="0"/>
              <a:t>	New-Alias list Get-ChildItem</a:t>
            </a:r>
          </a:p>
          <a:p>
            <a:pPr marL="228600" indent="-228600">
              <a:buFont typeface="+mj-lt"/>
              <a:buAutoNum type="arabicPeriod" startAt="5"/>
            </a:pPr>
            <a:r>
              <a:rPr lang="en-US" dirty="0"/>
              <a:t>Enter the following command, and then select Enter:</a:t>
            </a:r>
          </a:p>
          <a:p>
            <a:r>
              <a:rPr lang="en-US" b="1" dirty="0"/>
              <a:t>	list</a:t>
            </a:r>
          </a:p>
          <a:p>
            <a:r>
              <a:rPr lang="en-US" b="1" dirty="0"/>
              <a:t>Note</a:t>
            </a:r>
            <a:r>
              <a:rPr lang="en-US" dirty="0"/>
              <a:t>: The results are the same as they are for </a:t>
            </a:r>
            <a:r>
              <a:rPr lang="en-US" b="1" dirty="0"/>
              <a:t>dir</a:t>
            </a:r>
            <a:r>
              <a:rPr lang="en-US" dirty="0"/>
              <a:t> and </a:t>
            </a:r>
            <a:r>
              <a:rPr lang="en-US" b="1" dirty="0"/>
              <a:t>Get-ChildItem</a:t>
            </a:r>
            <a:r>
              <a:rPr lang="en-US" dirty="0"/>
              <a:t>.</a:t>
            </a:r>
          </a:p>
          <a:p>
            <a:pPr marL="228600" indent="-228600">
              <a:buFont typeface="+mj-lt"/>
              <a:buAutoNum type="arabicPeriod" startAt="6"/>
            </a:pPr>
            <a:r>
              <a:rPr lang="en-US" dirty="0"/>
              <a:t>Enter the following command, and then select Enter:</a:t>
            </a:r>
          </a:p>
          <a:p>
            <a:r>
              <a:rPr lang="en-US" b="1" dirty="0"/>
              <a:t>	Get-Alias -Definition Get-ChildItem</a:t>
            </a:r>
          </a:p>
          <a:p>
            <a:r>
              <a:rPr lang="en-US" b="1" dirty="0"/>
              <a:t>Note</a:t>
            </a:r>
            <a:r>
              <a:rPr lang="en-US" dirty="0"/>
              <a:t>: The results include both </a:t>
            </a:r>
            <a:r>
              <a:rPr lang="en-US" b="1" dirty="0"/>
              <a:t>dir</a:t>
            </a:r>
            <a:r>
              <a:rPr lang="en-US" dirty="0"/>
              <a:t> and </a:t>
            </a:r>
            <a:r>
              <a:rPr lang="en-US" b="1" dirty="0"/>
              <a:t>list</a:t>
            </a:r>
            <a:r>
              <a:rPr lang="en-US" dirty="0"/>
              <a:t>, along with others.</a:t>
            </a:r>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786575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Explain that you can only use </a:t>
            </a:r>
            <a:r>
              <a:rPr lang="en-US" b="1" dirty="0"/>
              <a:t>Show-Command</a:t>
            </a:r>
            <a:r>
              <a:rPr lang="en-US" dirty="0"/>
              <a:t> with a single command. It won’t work with more complex pipeline commands that students will use later in this course. It is helpful when first learning the command syntax and when reviewing a command’s parameter sets. However, it doesn’t provide a permanent alternative to learning the syntax.</a:t>
            </a:r>
          </a:p>
          <a:p>
            <a:endParaRPr lang="en-US" dirty="0"/>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811058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6909445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0" b="1" i="0" kern="1200" baseline="0" dirty="0">
                <a:solidFill>
                  <a:schemeClr val="tx1"/>
                </a:solidFill>
                <a:effectLst/>
                <a:cs typeface="Segoe UI Light" panose="020B0502040204020203" pitchFamily="34" charset="0"/>
              </a:rPr>
              <a:t>Demonstration detailed steps</a:t>
            </a:r>
          </a:p>
          <a:p>
            <a:pPr>
              <a:lnSpc>
                <a:spcPct val="115000"/>
              </a:lnSpc>
              <a:spcAft>
                <a:spcPts val="1000"/>
              </a:spcAft>
            </a:pPr>
            <a:r>
              <a:rPr lang="en-US" sz="880" dirty="0">
                <a:ea typeface="Calibri"/>
                <a:cs typeface="Segoe UI Light" panose="020B0502040204020203" pitchFamily="34" charset="0"/>
              </a:rPr>
              <a:t>Encourage students to use the </a:t>
            </a:r>
            <a:r>
              <a:rPr lang="en-US" sz="880" b="1" dirty="0">
                <a:ea typeface="Calibri"/>
                <a:cs typeface="Segoe UI Light" panose="020B0502040204020203" pitchFamily="34" charset="0"/>
              </a:rPr>
              <a:t>–ShowWindow</a:t>
            </a:r>
            <a:r>
              <a:rPr lang="en-US" sz="880" dirty="0">
                <a:ea typeface="Calibri"/>
                <a:cs typeface="Segoe UI Light" panose="020B0502040204020203" pitchFamily="34" charset="0"/>
              </a:rPr>
              <a:t> option throughout the course so that they can review help information while entering commands in the console.</a:t>
            </a:r>
          </a:p>
          <a:p>
            <a:pPr>
              <a:lnSpc>
                <a:spcPct val="115000"/>
              </a:lnSpc>
              <a:spcAft>
                <a:spcPts val="1000"/>
              </a:spcAft>
            </a:pPr>
            <a:r>
              <a:rPr lang="en-US" sz="880" dirty="0">
                <a:ea typeface="Calibri"/>
                <a:cs typeface="Segoe UI Light" panose="020B0502040204020203" pitchFamily="34" charset="0"/>
              </a:rPr>
              <a:t>You might want to run the </a:t>
            </a:r>
            <a:r>
              <a:rPr lang="en-US" sz="880" b="1" dirty="0">
                <a:ea typeface="Calibri"/>
                <a:cs typeface="Segoe UI Light" panose="020B0502040204020203" pitchFamily="34" charset="0"/>
              </a:rPr>
              <a:t>help</a:t>
            </a:r>
            <a:r>
              <a:rPr lang="en-US" sz="880" dirty="0">
                <a:ea typeface="Calibri"/>
                <a:cs typeface="Segoe UI Light" panose="020B0502040204020203" pitchFamily="34" charset="0"/>
              </a:rPr>
              <a:t> or </a:t>
            </a:r>
            <a:r>
              <a:rPr lang="en-US" sz="880" b="1" dirty="0">
                <a:ea typeface="Calibri"/>
                <a:cs typeface="Segoe UI Light" panose="020B0502040204020203" pitchFamily="34" charset="0"/>
              </a:rPr>
              <a:t>Get-Help</a:t>
            </a:r>
            <a:r>
              <a:rPr lang="en-US" sz="880" dirty="0">
                <a:ea typeface="Calibri"/>
                <a:cs typeface="Segoe UI Light" panose="020B0502040204020203" pitchFamily="34" charset="0"/>
              </a:rPr>
              <a:t> command with the </a:t>
            </a:r>
            <a:r>
              <a:rPr lang="en-US" sz="880" b="1" dirty="0">
                <a:ea typeface="Calibri"/>
                <a:cs typeface="Segoe UI Light" panose="020B0502040204020203" pitchFamily="34" charset="0"/>
              </a:rPr>
              <a:t>dir </a:t>
            </a:r>
            <a:r>
              <a:rPr lang="en-US" sz="880" dirty="0">
                <a:ea typeface="Calibri"/>
                <a:cs typeface="Segoe UI Light" panose="020B0502040204020203" pitchFamily="34" charset="0"/>
              </a:rPr>
              <a:t>alias for </a:t>
            </a:r>
            <a:r>
              <a:rPr lang="en-US" sz="880" b="1" dirty="0">
                <a:ea typeface="Calibri"/>
                <a:cs typeface="Segoe UI Light" panose="020B0502040204020203" pitchFamily="34" charset="0"/>
              </a:rPr>
              <a:t>Get-ChildItem</a:t>
            </a:r>
            <a:r>
              <a:rPr lang="en-US" sz="880" dirty="0">
                <a:ea typeface="Calibri"/>
                <a:cs typeface="Segoe UI Light" panose="020B0502040204020203" pitchFamily="34" charset="0"/>
              </a:rPr>
              <a:t>. Explain that the </a:t>
            </a:r>
            <a:r>
              <a:rPr lang="en-US" sz="880" b="1" dirty="0">
                <a:ea typeface="Calibri"/>
                <a:cs typeface="Segoe UI Light" panose="020B0502040204020203" pitchFamily="34" charset="0"/>
              </a:rPr>
              <a:t>Get-Help</a:t>
            </a:r>
            <a:r>
              <a:rPr lang="en-US" sz="880" dirty="0">
                <a:ea typeface="Calibri"/>
                <a:cs typeface="Segoe UI Light" panose="020B0502040204020203" pitchFamily="34" charset="0"/>
              </a:rPr>
              <a:t> command also works with aliases and displays the help topic for the cmdlet with which the alias is associated.</a:t>
            </a:r>
          </a:p>
          <a:p>
            <a:pPr>
              <a:lnSpc>
                <a:spcPct val="115000"/>
              </a:lnSpc>
              <a:spcAft>
                <a:spcPts val="1000"/>
              </a:spcAft>
            </a:pPr>
            <a:r>
              <a:rPr lang="en-US" sz="880" dirty="0">
                <a:ea typeface="Calibri"/>
                <a:cs typeface="Segoe UI Light" panose="020B0502040204020203" pitchFamily="34" charset="0"/>
              </a:rPr>
              <a:t>When you are finished with this demonstration, revert the virtual machines.</a:t>
            </a:r>
          </a:p>
          <a:p>
            <a:pPr>
              <a:lnSpc>
                <a:spcPct val="115000"/>
              </a:lnSpc>
              <a:spcAft>
                <a:spcPts val="1000"/>
              </a:spcAft>
            </a:pPr>
            <a:r>
              <a:rPr lang="en-US" sz="880" b="1" dirty="0">
                <a:ea typeface="Calibri"/>
                <a:cs typeface="Segoe UI Light" panose="020B0502040204020203" pitchFamily="34" charset="0"/>
              </a:rPr>
              <a:t>Preparation Steps</a:t>
            </a:r>
            <a:endParaRPr lang="en-US" sz="880" dirty="0">
              <a:ea typeface="Calibri"/>
              <a:cs typeface="Segoe UI Light" panose="020B0502040204020203" pitchFamily="34" charset="0"/>
            </a:endParaRPr>
          </a:p>
          <a:p>
            <a:pPr>
              <a:lnSpc>
                <a:spcPct val="115000"/>
              </a:lnSpc>
              <a:spcAft>
                <a:spcPts val="1000"/>
              </a:spcAft>
            </a:pPr>
            <a:r>
              <a:rPr lang="en-US" sz="880" dirty="0">
                <a:ea typeface="Calibri"/>
                <a:cs typeface="Segoe UI Light" panose="020B0502040204020203" pitchFamily="34" charset="0"/>
              </a:rPr>
              <a:t>You should </a:t>
            </a:r>
            <a:r>
              <a:rPr lang="ga-IE" sz="880" dirty="0">
                <a:ea typeface="Calibri"/>
                <a:cs typeface="Segoe UI Light" panose="020B0502040204020203" pitchFamily="34" charset="0"/>
              </a:rPr>
              <a:t>have completed the preparation steps in the Instructor Notes</a:t>
            </a:r>
            <a:r>
              <a:rPr lang="en-US" sz="880" dirty="0">
                <a:ea typeface="Calibri"/>
                <a:cs typeface="Segoe UI Light" panose="020B0502040204020203" pitchFamily="34" charset="0"/>
              </a:rPr>
              <a:t> of the </a:t>
            </a:r>
            <a:r>
              <a:rPr lang="ga-IE" sz="880" dirty="0">
                <a:ea typeface="Calibri"/>
                <a:cs typeface="Segoe UI Light" panose="020B0502040204020203" pitchFamily="34" charset="0"/>
              </a:rPr>
              <a:t>Module Overview slide </a:t>
            </a:r>
            <a:r>
              <a:rPr lang="en-US" sz="880" dirty="0">
                <a:ea typeface="Calibri"/>
                <a:cs typeface="Segoe UI Light" panose="020B0502040204020203" pitchFamily="34" charset="0"/>
              </a:rPr>
              <a:t>and </a:t>
            </a:r>
            <a:r>
              <a:rPr lang="ga-IE" sz="880" dirty="0">
                <a:ea typeface="Calibri"/>
                <a:cs typeface="Segoe UI Light" panose="020B0502040204020203" pitchFamily="34" charset="0"/>
              </a:rPr>
              <a:t>be signed in to </a:t>
            </a:r>
            <a:r>
              <a:rPr lang="en-US" sz="880" b="1" dirty="0">
                <a:ea typeface="Calibri"/>
                <a:cs typeface="Segoe UI Light" panose="020B0502040204020203" pitchFamily="34" charset="0"/>
              </a:rPr>
              <a:t>AZ-040T00A-LON-DC1 </a:t>
            </a:r>
            <a:r>
              <a:rPr lang="ga-IE" sz="880" dirty="0">
                <a:ea typeface="Calibri"/>
                <a:cs typeface="Segoe UI Light" panose="020B0502040204020203" pitchFamily="34" charset="0"/>
              </a:rPr>
              <a:t>and </a:t>
            </a:r>
            <a:r>
              <a:rPr lang="en-US" sz="880" b="1" dirty="0">
                <a:ea typeface="Calibri"/>
                <a:cs typeface="Segoe UI Light" panose="020B0502040204020203" pitchFamily="34" charset="0"/>
              </a:rPr>
              <a:t>AZ-040T00A-LON-CL1</a:t>
            </a:r>
            <a:r>
              <a:rPr lang="en-US" sz="880" dirty="0">
                <a:ea typeface="Calibri"/>
                <a:cs typeface="Segoe UI Light" panose="020B0502040204020203" pitchFamily="34" charset="0"/>
              </a:rPr>
              <a:t> </a:t>
            </a:r>
            <a:r>
              <a:rPr lang="ga-IE" sz="880" dirty="0">
                <a:ea typeface="Calibri"/>
                <a:cs typeface="Segoe UI Light" panose="020B0502040204020203" pitchFamily="34" charset="0"/>
              </a:rPr>
              <a:t>as </a:t>
            </a:r>
            <a:r>
              <a:rPr lang="en-US" sz="880" b="1" dirty="0">
                <a:ea typeface="Calibri"/>
                <a:cs typeface="Segoe UI Light" panose="020B0502040204020203" pitchFamily="34" charset="0"/>
              </a:rPr>
              <a:t>Adatum\Administrator</a:t>
            </a:r>
            <a:r>
              <a:rPr lang="en-US" sz="880" dirty="0">
                <a:ea typeface="Calibri"/>
                <a:cs typeface="Segoe UI Light" panose="020B0502040204020203" pitchFamily="34" charset="0"/>
              </a:rPr>
              <a:t> </a:t>
            </a:r>
            <a:r>
              <a:rPr lang="ga-IE" sz="880" dirty="0">
                <a:ea typeface="Calibri"/>
                <a:cs typeface="Segoe UI Light" panose="020B0502040204020203" pitchFamily="34" charset="0"/>
              </a:rPr>
              <a:t>with the password </a:t>
            </a:r>
            <a:r>
              <a:rPr lang="en-US" sz="880" b="1" dirty="0">
                <a:ea typeface="Calibri"/>
                <a:cs typeface="Segoe UI Light" panose="020B0502040204020203" pitchFamily="34" charset="0"/>
              </a:rPr>
              <a:t>Pa55w.rd</a:t>
            </a:r>
            <a:r>
              <a:rPr lang="en-US" sz="880" dirty="0">
                <a:ea typeface="Calibri"/>
                <a:cs typeface="Segoe UI Light" panose="020B0502040204020203" pitchFamily="34" charset="0"/>
              </a:rPr>
              <a:t>. You should perform t</a:t>
            </a:r>
            <a:r>
              <a:rPr lang="ga-IE" sz="880" dirty="0">
                <a:ea typeface="Calibri"/>
                <a:cs typeface="Segoe UI Light" panose="020B0502040204020203" pitchFamily="34" charset="0"/>
              </a:rPr>
              <a:t>he </a:t>
            </a:r>
            <a:r>
              <a:rPr lang="en-US" sz="880" dirty="0">
                <a:ea typeface="Calibri"/>
                <a:cs typeface="Segoe UI Light" panose="020B0502040204020203" pitchFamily="34" charset="0"/>
              </a:rPr>
              <a:t>demonstration s</a:t>
            </a:r>
            <a:r>
              <a:rPr lang="ga-IE" sz="880" dirty="0">
                <a:ea typeface="Calibri"/>
                <a:cs typeface="Segoe UI Light" panose="020B0502040204020203" pitchFamily="34" charset="0"/>
              </a:rPr>
              <a:t>teps on the </a:t>
            </a:r>
            <a:r>
              <a:rPr lang="en-US" sz="880" b="1" dirty="0">
                <a:ea typeface="Calibri"/>
                <a:cs typeface="Segoe UI Light" panose="020B0502040204020203" pitchFamily="34" charset="0"/>
              </a:rPr>
              <a:t>AZ-040T00A-LON-CL1</a:t>
            </a:r>
            <a:r>
              <a:rPr lang="ga-IE" sz="880" dirty="0">
                <a:ea typeface="Calibri"/>
                <a:cs typeface="Segoe UI Light" panose="020B0502040204020203" pitchFamily="34" charset="0"/>
              </a:rPr>
              <a:t> virtual machine </a:t>
            </a:r>
            <a:r>
              <a:rPr lang="en-US" sz="880" dirty="0">
                <a:ea typeface="Calibri"/>
                <a:cs typeface="Segoe UI Light" panose="020B0502040204020203" pitchFamily="34" charset="0"/>
              </a:rPr>
              <a:t>in the Windows PowerShell console application.</a:t>
            </a:r>
          </a:p>
          <a:p>
            <a:pPr>
              <a:lnSpc>
                <a:spcPct val="115000"/>
              </a:lnSpc>
              <a:spcAft>
                <a:spcPts val="1000"/>
              </a:spcAft>
            </a:pPr>
            <a:r>
              <a:rPr lang="en-US" sz="880" b="1" dirty="0">
                <a:ea typeface="Calibri"/>
                <a:cs typeface="Segoe UI Light" panose="020B0502040204020203" pitchFamily="34" charset="0"/>
              </a:rPr>
              <a:t>Demonstration Steps</a:t>
            </a:r>
          </a:p>
          <a:p>
            <a:pPr marL="228600" lvl="0" indent="-228600">
              <a:lnSpc>
                <a:spcPct val="115000"/>
              </a:lnSpc>
              <a:spcAft>
                <a:spcPts val="995"/>
              </a:spcAft>
              <a:buFont typeface="+mj-lt"/>
              <a:buAutoNum type="arabicPeriod"/>
            </a:pPr>
            <a:r>
              <a:rPr lang="en-US" sz="880" dirty="0">
                <a:effectLst/>
                <a:ea typeface="Times New Roman"/>
                <a:cs typeface="Segoe UI Light" panose="020B0502040204020203" pitchFamily="34" charset="0"/>
              </a:rPr>
              <a:t>On </a:t>
            </a:r>
            <a:r>
              <a:rPr lang="en-US" sz="880" b="1" dirty="0">
                <a:effectLst/>
                <a:ea typeface="Times New Roman"/>
                <a:cs typeface="Segoe UI Light" panose="020B0502040204020203" pitchFamily="34" charset="0"/>
              </a:rPr>
              <a:t>LON-CL1</a:t>
            </a:r>
            <a:r>
              <a:rPr lang="en-US" sz="880" dirty="0">
                <a:effectLst/>
                <a:ea typeface="Times New Roman"/>
                <a:cs typeface="Segoe UI Light" panose="020B0502040204020203" pitchFamily="34" charset="0"/>
              </a:rPr>
              <a:t>, on the taskbar, start </a:t>
            </a:r>
            <a:r>
              <a:rPr lang="en-US" sz="880" b="1" dirty="0">
                <a:effectLst/>
                <a:ea typeface="Times New Roman"/>
                <a:cs typeface="Segoe UI Light" panose="020B0502040204020203" pitchFamily="34" charset="0"/>
              </a:rPr>
              <a:t>Windows PowerShell</a:t>
            </a:r>
            <a:r>
              <a:rPr lang="en-US" sz="880" dirty="0">
                <a:effectLst/>
                <a:ea typeface="Times New Roman"/>
                <a:cs typeface="Segoe UI Light" panose="020B0502040204020203" pitchFamily="34" charset="0"/>
              </a:rPr>
              <a:t>.</a:t>
            </a:r>
          </a:p>
          <a:p>
            <a:pPr marL="228600" lvl="0" indent="-228600">
              <a:lnSpc>
                <a:spcPct val="115000"/>
              </a:lnSpc>
              <a:spcAft>
                <a:spcPts val="995"/>
              </a:spcAft>
              <a:buFont typeface="+mj-lt"/>
              <a:buAutoNum type="arabicPeriod"/>
            </a:pPr>
            <a:r>
              <a:rPr lang="ga-IE" sz="880" dirty="0">
                <a:effectLst/>
                <a:ea typeface="Times New Roman"/>
                <a:cs typeface="Segoe UI Light" panose="020B0502040204020203" pitchFamily="34" charset="0"/>
              </a:rPr>
              <a:t>In the </a:t>
            </a:r>
            <a:r>
              <a:rPr lang="ga-IE" sz="880" b="1" dirty="0">
                <a:effectLst/>
                <a:ea typeface="Times New Roman"/>
                <a:cs typeface="Segoe UI Light" panose="020B0502040204020203" pitchFamily="34" charset="0"/>
              </a:rPr>
              <a:t>Windows PowerShell </a:t>
            </a:r>
            <a:r>
              <a:rPr lang="ga-IE" sz="880" dirty="0">
                <a:effectLst/>
                <a:ea typeface="Times New Roman"/>
                <a:cs typeface="Segoe UI Light" panose="020B0502040204020203" pitchFamily="34" charset="0"/>
              </a:rPr>
              <a:t>console</a:t>
            </a:r>
            <a:r>
              <a:rPr lang="en-US" sz="880" dirty="0">
                <a:effectLst/>
                <a:ea typeface="Times New Roman"/>
                <a:cs typeface="Segoe UI Light" panose="020B0502040204020203" pitchFamily="34" charset="0"/>
              </a:rPr>
              <a:t>, enter</a:t>
            </a:r>
            <a:r>
              <a:rPr lang="ga-IE" sz="880" dirty="0">
                <a:effectLst/>
                <a:ea typeface="Times New Roman"/>
                <a:cs typeface="Segoe UI Light" panose="020B0502040204020203" pitchFamily="34" charset="0"/>
              </a:rPr>
              <a:t> the following text, and then </a:t>
            </a:r>
            <a:r>
              <a:rPr lang="en-CA" sz="880" dirty="0">
                <a:effectLst/>
                <a:ea typeface="Times New Roman"/>
                <a:cs typeface="Segoe UI Light" panose="020B0502040204020203" pitchFamily="34" charset="0"/>
              </a:rPr>
              <a:t>select</a:t>
            </a:r>
            <a:r>
              <a:rPr lang="ga-IE" sz="880" dirty="0">
                <a:effectLst/>
                <a:ea typeface="Times New Roman"/>
                <a:cs typeface="Segoe UI Light" panose="020B0502040204020203" pitchFamily="34" charset="0"/>
              </a:rPr>
              <a:t> Enter</a:t>
            </a:r>
            <a:r>
              <a:rPr lang="en-US" sz="880" dirty="0">
                <a:effectLst/>
                <a:ea typeface="Times New Roman"/>
                <a:cs typeface="Segoe UI Light" panose="020B0502040204020203" pitchFamily="34" charset="0"/>
              </a:rPr>
              <a:t>:</a:t>
            </a:r>
          </a:p>
          <a:p>
            <a:pPr marL="539750" marR="73025">
              <a:lnSpc>
                <a:spcPct val="115000"/>
              </a:lnSpc>
              <a:spcBef>
                <a:spcPts val="600"/>
              </a:spcBef>
              <a:spcAft>
                <a:spcPts val="995"/>
              </a:spcAft>
            </a:pPr>
            <a:r>
              <a:rPr lang="en-US" sz="880" b="1" dirty="0">
                <a:effectLst/>
                <a:ea typeface="Times New Roman"/>
                <a:cs typeface="Segoe UI Light" panose="020B0502040204020203" pitchFamily="34" charset="0"/>
              </a:rPr>
              <a:t>help Get-ChildItem</a:t>
            </a:r>
          </a:p>
          <a:p>
            <a:pPr marL="228600" lvl="0" indent="-228600">
              <a:lnSpc>
                <a:spcPct val="115000"/>
              </a:lnSpc>
              <a:spcAft>
                <a:spcPts val="995"/>
              </a:spcAft>
              <a:buFont typeface="+mj-lt"/>
              <a:buAutoNum type="arabicPeriod" startAt="3"/>
            </a:pPr>
            <a:r>
              <a:rPr lang="en-US" sz="880" dirty="0">
                <a:effectLst/>
                <a:ea typeface="Times New Roman"/>
                <a:cs typeface="Segoe UI Light" panose="020B0502040204020203" pitchFamily="34" charset="0"/>
              </a:rPr>
              <a:t>Discuss the basic help information for the </a:t>
            </a:r>
            <a:r>
              <a:rPr lang="en-US" sz="880" b="1" dirty="0">
                <a:effectLst/>
                <a:ea typeface="Times New Roman"/>
                <a:cs typeface="Segoe UI Light" panose="020B0502040204020203" pitchFamily="34" charset="0"/>
              </a:rPr>
              <a:t>Get-ChildItem</a:t>
            </a:r>
            <a:r>
              <a:rPr lang="en-US" sz="880" dirty="0">
                <a:effectLst/>
                <a:ea typeface="Times New Roman"/>
                <a:cs typeface="Segoe UI Light" panose="020B0502040204020203" pitchFamily="34" charset="0"/>
              </a:rPr>
              <a:t> command. Explain the  significance of the           </a:t>
            </a:r>
            <a:r>
              <a:rPr lang="en-US" sz="880" b="1" dirty="0">
                <a:effectLst/>
                <a:ea typeface="Times New Roman"/>
                <a:cs typeface="Segoe UI Light" panose="020B0502040204020203" pitchFamily="34" charset="0"/>
              </a:rPr>
              <a:t>–Recurse</a:t>
            </a:r>
            <a:r>
              <a:rPr lang="en-US" sz="880" dirty="0">
                <a:effectLst/>
                <a:ea typeface="Times New Roman"/>
                <a:cs typeface="Segoe UI Light" panose="020B0502040204020203" pitchFamily="34" charset="0"/>
              </a:rPr>
              <a:t> switch.</a:t>
            </a:r>
            <a:endParaRPr lang="en-US" sz="880" dirty="0">
              <a:cs typeface="Segoe UI Light" panose="020B0502040204020203" pitchFamily="34" charset="0"/>
            </a:endParaRP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035102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lnSpc>
                <a:spcPct val="115000"/>
              </a:lnSpc>
              <a:spcAft>
                <a:spcPts val="995"/>
              </a:spcAft>
              <a:buFont typeface="+mj-lt"/>
              <a:buAutoNum type="arabicPeriod" startAt="4"/>
            </a:pPr>
            <a:r>
              <a:rPr lang="ga-IE" sz="880" dirty="0">
                <a:effectLst/>
                <a:ea typeface="Times New Roman"/>
                <a:cs typeface="Segoe UI Light" panose="020B0502040204020203" pitchFamily="34" charset="0"/>
              </a:rPr>
              <a:t>In the </a:t>
            </a:r>
            <a:r>
              <a:rPr lang="ga-IE" sz="880" b="1" dirty="0">
                <a:effectLst/>
                <a:ea typeface="Times New Roman"/>
                <a:cs typeface="Segoe UI Light" panose="020B0502040204020203" pitchFamily="34" charset="0"/>
              </a:rPr>
              <a:t>Windows PowerShell </a:t>
            </a:r>
            <a:r>
              <a:rPr lang="ga-IE" sz="880" dirty="0">
                <a:effectLst/>
                <a:ea typeface="Times New Roman"/>
                <a:cs typeface="Segoe UI Light" panose="020B0502040204020203" pitchFamily="34" charset="0"/>
              </a:rPr>
              <a:t>console</a:t>
            </a:r>
            <a:r>
              <a:rPr lang="en-US" sz="880" dirty="0">
                <a:effectLst/>
                <a:ea typeface="Times New Roman"/>
                <a:cs typeface="Segoe UI Light" panose="020B0502040204020203" pitchFamily="34" charset="0"/>
              </a:rPr>
              <a:t>, </a:t>
            </a:r>
            <a:r>
              <a:rPr lang="en-CA" sz="880" dirty="0">
                <a:effectLst/>
                <a:ea typeface="Times New Roman"/>
                <a:cs typeface="Segoe UI Light" panose="020B0502040204020203" pitchFamily="34" charset="0"/>
              </a:rPr>
              <a:t>enter</a:t>
            </a:r>
            <a:r>
              <a:rPr lang="ga-IE" sz="880" dirty="0">
                <a:effectLst/>
                <a:ea typeface="Times New Roman"/>
                <a:cs typeface="Segoe UI Light" panose="020B0502040204020203" pitchFamily="34" charset="0"/>
              </a:rPr>
              <a:t> the following text, and then </a:t>
            </a:r>
            <a:r>
              <a:rPr lang="en-CA" sz="880" dirty="0">
                <a:effectLst/>
                <a:ea typeface="Times New Roman"/>
                <a:cs typeface="Segoe UI Light" panose="020B0502040204020203" pitchFamily="34" charset="0"/>
              </a:rPr>
              <a:t>select</a:t>
            </a:r>
            <a:r>
              <a:rPr lang="ga-IE" sz="880" dirty="0">
                <a:effectLst/>
                <a:ea typeface="Times New Roman"/>
                <a:cs typeface="Segoe UI Light" panose="020B0502040204020203" pitchFamily="34" charset="0"/>
              </a:rPr>
              <a:t> Enter</a:t>
            </a:r>
            <a:r>
              <a:rPr lang="en-US" sz="880" dirty="0">
                <a:effectLst/>
                <a:ea typeface="Times New Roman"/>
                <a:cs typeface="Segoe UI Light" panose="020B0502040204020203" pitchFamily="34" charset="0"/>
              </a:rPr>
              <a:t>:</a:t>
            </a:r>
          </a:p>
          <a:p>
            <a:pPr marL="539750" marR="73025">
              <a:lnSpc>
                <a:spcPct val="115000"/>
              </a:lnSpc>
              <a:spcBef>
                <a:spcPts val="600"/>
              </a:spcBef>
              <a:spcAft>
                <a:spcPts val="995"/>
              </a:spcAft>
            </a:pPr>
            <a:r>
              <a:rPr lang="en-US" sz="880" b="1" dirty="0">
                <a:effectLst/>
                <a:ea typeface="Times New Roman"/>
                <a:cs typeface="Segoe UI Light" panose="020B0502040204020203" pitchFamily="34" charset="0"/>
              </a:rPr>
              <a:t>Get-Help Get-ChildItem</a:t>
            </a:r>
          </a:p>
          <a:p>
            <a:pPr marL="228600" lvl="0" indent="-228600">
              <a:lnSpc>
                <a:spcPct val="115000"/>
              </a:lnSpc>
              <a:spcAft>
                <a:spcPts val="995"/>
              </a:spcAft>
              <a:buFont typeface="+mj-lt"/>
              <a:buAutoNum type="arabicPeriod" startAt="5"/>
            </a:pPr>
            <a:r>
              <a:rPr lang="en-US" sz="880" dirty="0">
                <a:effectLst/>
                <a:ea typeface="Times New Roman"/>
                <a:cs typeface="Segoe UI Light" panose="020B0502040204020203" pitchFamily="34" charset="0"/>
              </a:rPr>
              <a:t>Point out the difference between this output and the paged output of help. </a:t>
            </a:r>
          </a:p>
          <a:p>
            <a:pPr lvl="0">
              <a:lnSpc>
                <a:spcPct val="115000"/>
              </a:lnSpc>
              <a:spcAft>
                <a:spcPts val="995"/>
              </a:spcAft>
            </a:pPr>
            <a:r>
              <a:rPr lang="en-US" sz="880" b="1" dirty="0">
                <a:solidFill>
                  <a:prstClr val="black"/>
                </a:solidFill>
                <a:ea typeface="Calibri"/>
                <a:cs typeface="Segoe UI Light" panose="020B0502040204020203" pitchFamily="34" charset="0"/>
              </a:rPr>
              <a:t>Note: </a:t>
            </a:r>
            <a:r>
              <a:rPr lang="en-US" sz="880" dirty="0">
                <a:solidFill>
                  <a:prstClr val="black"/>
                </a:solidFill>
                <a:ea typeface="Calibri"/>
                <a:cs typeface="Segoe UI Light" panose="020B0502040204020203" pitchFamily="34" charset="0"/>
              </a:rPr>
              <a:t>You might need to reduce the console window’s size to demonstrate the output’s paging. If the console window is full screen, the command might display the output in the single screen because it fits. As a result, there won’t be any paging. The content is otherwise the same.</a:t>
            </a:r>
          </a:p>
          <a:p>
            <a:pPr marL="228600" lvl="0" indent="-228600">
              <a:lnSpc>
                <a:spcPct val="115000"/>
              </a:lnSpc>
              <a:spcAft>
                <a:spcPts val="995"/>
              </a:spcAft>
              <a:buFont typeface="+mj-lt"/>
              <a:buAutoNum type="arabicPeriod" startAt="6"/>
            </a:pPr>
            <a:r>
              <a:rPr lang="en-US" sz="880" dirty="0">
                <a:solidFill>
                  <a:srgbClr val="000000"/>
                </a:solidFill>
                <a:ea typeface="Times New Roman"/>
                <a:cs typeface="Segoe UI Light" panose="020B0502040204020203" pitchFamily="34" charset="0"/>
              </a:rPr>
              <a:t>To display the floating window help, in</a:t>
            </a:r>
            <a:r>
              <a:rPr lang="ga-IE" sz="880" dirty="0">
                <a:solidFill>
                  <a:prstClr val="black"/>
                </a:solidFill>
                <a:ea typeface="Times New Roman"/>
                <a:cs typeface="Segoe UI Light" panose="020B0502040204020203" pitchFamily="34" charset="0"/>
              </a:rPr>
              <a:t> the </a:t>
            </a:r>
            <a:r>
              <a:rPr lang="ga-IE" sz="880" b="1" dirty="0">
                <a:solidFill>
                  <a:prstClr val="black"/>
                </a:solidFill>
                <a:ea typeface="Times New Roman"/>
                <a:cs typeface="Segoe UI Light" panose="020B0502040204020203" pitchFamily="34" charset="0"/>
              </a:rPr>
              <a:t>Windows PowerShell </a:t>
            </a:r>
            <a:r>
              <a:rPr lang="ga-IE" sz="880" dirty="0">
                <a:solidFill>
                  <a:prstClr val="black"/>
                </a:solidFill>
                <a:ea typeface="Times New Roman"/>
                <a:cs typeface="Segoe UI Light" panose="020B0502040204020203" pitchFamily="34" charset="0"/>
              </a:rPr>
              <a:t>console</a:t>
            </a:r>
            <a:r>
              <a:rPr lang="en-US" sz="880" dirty="0">
                <a:solidFill>
                  <a:prstClr val="black"/>
                </a:solidFill>
                <a:ea typeface="Times New Roman"/>
                <a:cs typeface="Segoe UI Light" panose="020B0502040204020203" pitchFamily="34" charset="0"/>
              </a:rPr>
              <a:t>, </a:t>
            </a:r>
            <a:r>
              <a:rPr lang="en-CA" sz="880" dirty="0">
                <a:solidFill>
                  <a:prstClr val="black"/>
                </a:solidFill>
                <a:ea typeface="Times New Roman"/>
                <a:cs typeface="Segoe UI Light" panose="020B0502040204020203" pitchFamily="34" charset="0"/>
              </a:rPr>
              <a:t>enter</a:t>
            </a:r>
            <a:r>
              <a:rPr lang="ga-IE" sz="880" dirty="0">
                <a:solidFill>
                  <a:prstClr val="black"/>
                </a:solidFill>
                <a:ea typeface="Times New Roman"/>
                <a:cs typeface="Segoe UI Light" panose="020B0502040204020203" pitchFamily="34" charset="0"/>
              </a:rPr>
              <a:t> the following text, and then </a:t>
            </a:r>
            <a:r>
              <a:rPr lang="en-CA" sz="880" dirty="0">
                <a:solidFill>
                  <a:prstClr val="black"/>
                </a:solidFill>
                <a:ea typeface="Times New Roman"/>
                <a:cs typeface="Segoe UI Light" panose="020B0502040204020203" pitchFamily="34" charset="0"/>
              </a:rPr>
              <a:t>select</a:t>
            </a:r>
            <a:r>
              <a:rPr lang="ga-IE" sz="880" dirty="0">
                <a:solidFill>
                  <a:prstClr val="black"/>
                </a:solidFill>
                <a:ea typeface="Times New Roman"/>
                <a:cs typeface="Segoe UI Light" panose="020B0502040204020203" pitchFamily="34" charset="0"/>
              </a:rPr>
              <a:t> Enter</a:t>
            </a:r>
            <a:r>
              <a:rPr lang="en-US" sz="880" dirty="0">
                <a:solidFill>
                  <a:srgbClr val="000000"/>
                </a:solidFill>
                <a:ea typeface="Times New Roman"/>
                <a:cs typeface="Segoe UI Light" panose="020B0502040204020203" pitchFamily="34" charset="0"/>
              </a:rPr>
              <a:t>:</a:t>
            </a:r>
            <a:endParaRPr lang="en-US" sz="880" dirty="0">
              <a:solidFill>
                <a:prstClr val="black"/>
              </a:solidFill>
              <a:ea typeface="Times New Roman"/>
              <a:cs typeface="Segoe UI Light" panose="020B0502040204020203" pitchFamily="34" charset="0"/>
            </a:endParaRPr>
          </a:p>
          <a:p>
            <a:pPr marL="539750" marR="73025" lvl="0">
              <a:lnSpc>
                <a:spcPct val="115000"/>
              </a:lnSpc>
              <a:spcBef>
                <a:spcPts val="600"/>
              </a:spcBef>
              <a:spcAft>
                <a:spcPts val="995"/>
              </a:spcAft>
            </a:pPr>
            <a:r>
              <a:rPr lang="en-US" sz="880" b="1" dirty="0">
                <a:solidFill>
                  <a:prstClr val="black"/>
                </a:solidFill>
                <a:ea typeface="Times New Roman"/>
                <a:cs typeface="Segoe UI Light" panose="020B0502040204020203" pitchFamily="34" charset="0"/>
              </a:rPr>
              <a:t>Get-Help Get-ChildItem –showwindow</a:t>
            </a:r>
          </a:p>
          <a:p>
            <a:pPr marL="228600" lvl="0" indent="-228600">
              <a:lnSpc>
                <a:spcPct val="115000"/>
              </a:lnSpc>
              <a:spcAft>
                <a:spcPts val="995"/>
              </a:spcAft>
              <a:buFont typeface="+mj-lt"/>
              <a:buAutoNum type="arabicPeriod" startAt="7"/>
            </a:pPr>
            <a:r>
              <a:rPr lang="en-US" sz="880" dirty="0">
                <a:solidFill>
                  <a:srgbClr val="000000"/>
                </a:solidFill>
                <a:ea typeface="Times New Roman"/>
                <a:cs typeface="Segoe UI Light" panose="020B0502040204020203" pitchFamily="34" charset="0"/>
              </a:rPr>
              <a:t>To display the usage examples as part of the help output, </a:t>
            </a:r>
            <a:r>
              <a:rPr lang="ga-IE" sz="880" dirty="0">
                <a:solidFill>
                  <a:prstClr val="black"/>
                </a:solidFill>
                <a:ea typeface="Times New Roman"/>
                <a:cs typeface="Segoe UI Light" panose="020B0502040204020203" pitchFamily="34" charset="0"/>
              </a:rPr>
              <a:t>in the </a:t>
            </a:r>
            <a:r>
              <a:rPr lang="ga-IE" sz="880" b="1" dirty="0">
                <a:solidFill>
                  <a:prstClr val="black"/>
                </a:solidFill>
                <a:ea typeface="Times New Roman"/>
                <a:cs typeface="Segoe UI Light" panose="020B0502040204020203" pitchFamily="34" charset="0"/>
              </a:rPr>
              <a:t>Windows PowerShell </a:t>
            </a:r>
            <a:r>
              <a:rPr lang="ga-IE" sz="880" dirty="0">
                <a:solidFill>
                  <a:prstClr val="black"/>
                </a:solidFill>
                <a:ea typeface="Times New Roman"/>
                <a:cs typeface="Segoe UI Light" panose="020B0502040204020203" pitchFamily="34" charset="0"/>
              </a:rPr>
              <a:t>console</a:t>
            </a:r>
            <a:r>
              <a:rPr lang="en-US" sz="880" dirty="0">
                <a:solidFill>
                  <a:prstClr val="black"/>
                </a:solidFill>
                <a:ea typeface="Times New Roman"/>
                <a:cs typeface="Segoe UI Light" panose="020B0502040204020203" pitchFamily="34" charset="0"/>
              </a:rPr>
              <a:t>, </a:t>
            </a:r>
            <a:r>
              <a:rPr lang="en-CA" sz="880" dirty="0">
                <a:solidFill>
                  <a:prstClr val="black"/>
                </a:solidFill>
                <a:ea typeface="Times New Roman"/>
                <a:cs typeface="Segoe UI Light" panose="020B0502040204020203" pitchFamily="34" charset="0"/>
              </a:rPr>
              <a:t>enter</a:t>
            </a:r>
            <a:r>
              <a:rPr lang="ga-IE" sz="880" dirty="0">
                <a:solidFill>
                  <a:prstClr val="black"/>
                </a:solidFill>
                <a:ea typeface="Times New Roman"/>
                <a:cs typeface="Segoe UI Light" panose="020B0502040204020203" pitchFamily="34" charset="0"/>
              </a:rPr>
              <a:t> the following text, and then </a:t>
            </a:r>
            <a:r>
              <a:rPr lang="en-CA" sz="880" dirty="0">
                <a:solidFill>
                  <a:prstClr val="black"/>
                </a:solidFill>
                <a:ea typeface="Times New Roman"/>
                <a:cs typeface="Segoe UI Light" panose="020B0502040204020203" pitchFamily="34" charset="0"/>
              </a:rPr>
              <a:t>select</a:t>
            </a:r>
            <a:r>
              <a:rPr lang="ga-IE" sz="880" dirty="0">
                <a:solidFill>
                  <a:prstClr val="black"/>
                </a:solidFill>
                <a:ea typeface="Times New Roman"/>
                <a:cs typeface="Segoe UI Light" panose="020B0502040204020203" pitchFamily="34" charset="0"/>
              </a:rPr>
              <a:t> Enter</a:t>
            </a:r>
            <a:r>
              <a:rPr lang="en-US" sz="880" dirty="0">
                <a:solidFill>
                  <a:srgbClr val="000000"/>
                </a:solidFill>
                <a:ea typeface="Times New Roman"/>
                <a:cs typeface="Segoe UI Light" panose="020B0502040204020203" pitchFamily="34" charset="0"/>
              </a:rPr>
              <a:t>:</a:t>
            </a:r>
            <a:endParaRPr lang="en-US" sz="880" dirty="0">
              <a:solidFill>
                <a:prstClr val="black"/>
              </a:solidFill>
              <a:ea typeface="Times New Roman"/>
              <a:cs typeface="Segoe UI Light" panose="020B0502040204020203" pitchFamily="34" charset="0"/>
            </a:endParaRPr>
          </a:p>
          <a:p>
            <a:pPr marL="539750" marR="73025" lvl="0">
              <a:lnSpc>
                <a:spcPct val="115000"/>
              </a:lnSpc>
              <a:spcBef>
                <a:spcPts val="600"/>
              </a:spcBef>
              <a:spcAft>
                <a:spcPts val="995"/>
              </a:spcAft>
            </a:pPr>
            <a:r>
              <a:rPr lang="en-US" sz="880" b="1" dirty="0">
                <a:solidFill>
                  <a:prstClr val="black"/>
                </a:solidFill>
                <a:ea typeface="Times New Roman"/>
                <a:cs typeface="Segoe UI Light" panose="020B0502040204020203" pitchFamily="34" charset="0"/>
              </a:rPr>
              <a:t>Get-Help Get-ChildItem –Example</a:t>
            </a:r>
          </a:p>
          <a:p>
            <a:pPr marL="228600" lvl="0" indent="-228600">
              <a:lnSpc>
                <a:spcPct val="115000"/>
              </a:lnSpc>
              <a:spcAft>
                <a:spcPts val="995"/>
              </a:spcAft>
              <a:buFont typeface="+mj-lt"/>
              <a:buAutoNum type="arabicPeriod" startAt="8"/>
            </a:pPr>
            <a:r>
              <a:rPr lang="en-US" sz="880" dirty="0">
                <a:solidFill>
                  <a:prstClr val="black"/>
                </a:solidFill>
                <a:ea typeface="Times New Roman"/>
                <a:cs typeface="Segoe UI Light" panose="020B0502040204020203" pitchFamily="34" charset="0"/>
              </a:rPr>
              <a:t>If you have a</a:t>
            </a:r>
            <a:r>
              <a:rPr lang="ga-IE" sz="880" dirty="0">
                <a:solidFill>
                  <a:prstClr val="black"/>
                </a:solidFill>
                <a:ea typeface="Times New Roman"/>
                <a:cs typeface="Segoe UI Light" panose="020B0502040204020203" pitchFamily="34" charset="0"/>
              </a:rPr>
              <a:t>n appropriate host</a:t>
            </a:r>
            <a:r>
              <a:rPr lang="en-US" sz="880" dirty="0">
                <a:solidFill>
                  <a:prstClr val="black"/>
                </a:solidFill>
                <a:ea typeface="Times New Roman"/>
                <a:cs typeface="Segoe UI Light" panose="020B0502040204020203" pitchFamily="34" charset="0"/>
              </a:rPr>
              <a:t> computer or virtual machine that </a:t>
            </a:r>
            <a:r>
              <a:rPr lang="ga-IE" sz="880" dirty="0">
                <a:solidFill>
                  <a:prstClr val="black"/>
                </a:solidFill>
                <a:ea typeface="Times New Roman"/>
                <a:cs typeface="Segoe UI Light" panose="020B0502040204020203" pitchFamily="34" charset="0"/>
              </a:rPr>
              <a:t>has</a:t>
            </a:r>
            <a:r>
              <a:rPr lang="en-US" sz="880" dirty="0">
                <a:solidFill>
                  <a:prstClr val="black"/>
                </a:solidFill>
                <a:ea typeface="Times New Roman"/>
                <a:cs typeface="Segoe UI Light" panose="020B0502040204020203" pitchFamily="34" charset="0"/>
              </a:rPr>
              <a:t> internet access</a:t>
            </a:r>
            <a:r>
              <a:rPr lang="ga-IE" sz="880" dirty="0">
                <a:solidFill>
                  <a:prstClr val="black"/>
                </a:solidFill>
                <a:ea typeface="Times New Roman"/>
                <a:cs typeface="Segoe UI Light" panose="020B0502040204020203" pitchFamily="34" charset="0"/>
              </a:rPr>
              <a:t>, you can </a:t>
            </a:r>
            <a:r>
              <a:rPr lang="en-US" sz="880" dirty="0">
                <a:solidFill>
                  <a:prstClr val="black"/>
                </a:solidFill>
                <a:ea typeface="Times New Roman"/>
                <a:cs typeface="Segoe UI Light" panose="020B0502040204020203" pitchFamily="34" charset="0"/>
              </a:rPr>
              <a:t>display the online help by </a:t>
            </a:r>
            <a:r>
              <a:rPr lang="en-CA" sz="880" dirty="0">
                <a:solidFill>
                  <a:prstClr val="black"/>
                </a:solidFill>
                <a:ea typeface="Times New Roman"/>
                <a:cs typeface="Segoe UI Light" panose="020B0502040204020203" pitchFamily="34" charset="0"/>
              </a:rPr>
              <a:t>entering</a:t>
            </a:r>
            <a:r>
              <a:rPr lang="ga-IE" sz="880" dirty="0">
                <a:solidFill>
                  <a:prstClr val="black"/>
                </a:solidFill>
                <a:ea typeface="Times New Roman"/>
                <a:cs typeface="Segoe UI Light" panose="020B0502040204020203" pitchFamily="34" charset="0"/>
              </a:rPr>
              <a:t> the following text in the </a:t>
            </a:r>
            <a:r>
              <a:rPr lang="ga-IE" sz="880" b="1" dirty="0">
                <a:solidFill>
                  <a:prstClr val="black"/>
                </a:solidFill>
                <a:ea typeface="Times New Roman"/>
                <a:cs typeface="Segoe UI Light" panose="020B0502040204020203" pitchFamily="34" charset="0"/>
              </a:rPr>
              <a:t>Windows PowerShell </a:t>
            </a:r>
            <a:r>
              <a:rPr lang="ga-IE" sz="880" dirty="0">
                <a:solidFill>
                  <a:prstClr val="black"/>
                </a:solidFill>
                <a:ea typeface="Times New Roman"/>
                <a:cs typeface="Segoe UI Light" panose="020B0502040204020203" pitchFamily="34" charset="0"/>
              </a:rPr>
              <a:t>console</a:t>
            </a:r>
            <a:r>
              <a:rPr lang="en-US" sz="880" dirty="0">
                <a:solidFill>
                  <a:prstClr val="black"/>
                </a:solidFill>
                <a:ea typeface="Times New Roman"/>
                <a:cs typeface="Segoe UI Light" panose="020B0502040204020203" pitchFamily="34" charset="0"/>
              </a:rPr>
              <a:t>, </a:t>
            </a:r>
            <a:r>
              <a:rPr lang="ga-IE" sz="880" dirty="0">
                <a:solidFill>
                  <a:prstClr val="black"/>
                </a:solidFill>
                <a:ea typeface="Times New Roman"/>
                <a:cs typeface="Segoe UI Light" panose="020B0502040204020203" pitchFamily="34" charset="0"/>
              </a:rPr>
              <a:t>and then </a:t>
            </a:r>
            <a:r>
              <a:rPr lang="en-CA" sz="880" dirty="0">
                <a:solidFill>
                  <a:prstClr val="black"/>
                </a:solidFill>
                <a:ea typeface="Times New Roman"/>
                <a:cs typeface="Segoe UI Light" panose="020B0502040204020203" pitchFamily="34" charset="0"/>
              </a:rPr>
              <a:t>selecting</a:t>
            </a:r>
            <a:r>
              <a:rPr lang="ga-IE" sz="880" dirty="0">
                <a:solidFill>
                  <a:prstClr val="black"/>
                </a:solidFill>
                <a:ea typeface="Times New Roman"/>
                <a:cs typeface="Segoe UI Light" panose="020B0502040204020203" pitchFamily="34" charset="0"/>
              </a:rPr>
              <a:t> Enter</a:t>
            </a:r>
            <a:r>
              <a:rPr lang="en-US" sz="880" dirty="0">
                <a:solidFill>
                  <a:prstClr val="black"/>
                </a:solidFill>
                <a:ea typeface="Times New Roman"/>
                <a:cs typeface="Segoe UI Light" panose="020B0502040204020203" pitchFamily="34" charset="0"/>
              </a:rPr>
              <a:t>:</a:t>
            </a:r>
          </a:p>
          <a:p>
            <a:pPr marL="539750" marR="73025" lvl="0">
              <a:lnSpc>
                <a:spcPts val="1000"/>
              </a:lnSpc>
              <a:spcBef>
                <a:spcPts val="600"/>
              </a:spcBef>
              <a:spcAft>
                <a:spcPts val="600"/>
              </a:spcAft>
            </a:pPr>
            <a:r>
              <a:rPr lang="en-US" sz="880" b="1" dirty="0">
                <a:solidFill>
                  <a:prstClr val="black"/>
                </a:solidFill>
                <a:ea typeface="Times New Roman"/>
                <a:cs typeface="Segoe UI Light" panose="020B0502040204020203" pitchFamily="34" charset="0"/>
              </a:rPr>
              <a:t>Get-Help Get-ChildItem –Online </a:t>
            </a:r>
            <a:endParaRPr lang="en-US" sz="880" b="1" i="0" kern="1200" baseline="0" dirty="0">
              <a:solidFill>
                <a:schemeClr val="tx1"/>
              </a:solidFill>
              <a:effectLst/>
              <a:cs typeface="Segoe UI Light" panose="020B0502040204020203" pitchFamily="34" charset="0"/>
            </a:endParaRP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2081943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have an easier time pulling up this help file in Windows PowerShell and pointing to your projector screen instead of using this slide. However, this slide does highlight the major syntactical features that you should point out.</a:t>
            </a:r>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232992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538261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498712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8565446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especially important that students complete this lab by using the lab steps and not the Lab Answer Key. The answers to the lab questions aren’t important. What is important is students’ ability to find these answers on their own. If students can’t answer a question, tell them to ask you for hints instead of turning to the Lab Answer Key.</a:t>
            </a:r>
          </a:p>
          <a:p>
            <a:r>
              <a:rPr lang="en-US" dirty="0"/>
              <a:t>They’ll run several basic Windows PowerShell commands. In some instances, they might have to find the commands that they’ll use to complete the task.</a:t>
            </a:r>
          </a:p>
          <a:p>
            <a:r>
              <a:rPr lang="en-US" dirty="0"/>
              <a:t>If the syntax confuses some students, remind them that </a:t>
            </a:r>
            <a:r>
              <a:rPr lang="en-US" b="1" dirty="0"/>
              <a:t>Show-Command </a:t>
            </a:r>
            <a:r>
              <a:rPr lang="en-US" dirty="0"/>
              <a:t>is available to help them learn it. Encourage use of this to help them develop self-reliance, instead of dependence on the instructor.</a:t>
            </a:r>
          </a:p>
          <a:p>
            <a:r>
              <a:rPr lang="en-US" dirty="0"/>
              <a:t>Be aware that the Lab Answer Key doesn’t include the steps for finding commands. It includes </a:t>
            </a:r>
            <a:br>
              <a:rPr lang="en-US" dirty="0"/>
            </a:br>
            <a:r>
              <a:rPr lang="en-US" dirty="0"/>
              <a:t>only the final commands that perform each task. Make sure that students are still using </a:t>
            </a:r>
            <a:r>
              <a:rPr lang="en-US" b="1" dirty="0"/>
              <a:t>Get-Help</a:t>
            </a:r>
            <a:r>
              <a:rPr lang="en-US" dirty="0"/>
              <a:t>, </a:t>
            </a:r>
            <a:br>
              <a:rPr lang="en-US" dirty="0"/>
            </a:br>
            <a:r>
              <a:rPr lang="en-US" b="1" dirty="0"/>
              <a:t>Get-Command</a:t>
            </a:r>
            <a:r>
              <a:rPr lang="en-US" dirty="0"/>
              <a:t>, other commands, and wildcard characters to discover the necessary commands.</a:t>
            </a:r>
          </a:p>
          <a:p>
            <a:r>
              <a:rPr lang="en-US" dirty="0"/>
              <a:t>In Exercise 4, remember that they must use </a:t>
            </a:r>
            <a:r>
              <a:rPr lang="en-US" b="1" dirty="0"/>
              <a:t>Get-Help</a:t>
            </a:r>
            <a:r>
              <a:rPr lang="en-US" dirty="0"/>
              <a:t> and wildcard characters. The About files aren’t commands, so </a:t>
            </a:r>
            <a:r>
              <a:rPr lang="en-US" b="1" dirty="0"/>
              <a:t>Get-Command</a:t>
            </a:r>
            <a:r>
              <a:rPr lang="en-US" dirty="0"/>
              <a:t> won’t be useful in this exercise. This exercise is a series of simple questions, and the Lab Answer Key provides the answers. However, the real skill here is finding the answers independently. </a:t>
            </a:r>
          </a:p>
        </p:txBody>
      </p:sp>
      <p:sp>
        <p:nvSpPr>
          <p:cNvPr id="4" name="Header Placeholder 3"/>
          <p:cNvSpPr>
            <a:spLocks noGrp="1"/>
          </p:cNvSpPr>
          <p:nvPr>
            <p:ph type="hdr" sz="quarter" idx="10"/>
          </p:nvPr>
        </p:nvSpPr>
        <p:spPr/>
        <p:txBody>
          <a:bodyPr/>
          <a:lstStyle/>
          <a:p>
            <a:r>
              <a:rPr lang="en-US" dirty="0"/>
              <a:t>AZ-040 Automating Administration with PowerShell</a:t>
            </a:r>
          </a:p>
          <a:p>
            <a:r>
              <a:rPr lang="en-US" dirty="0"/>
              <a:t>Module 1: Getting started with Windows PowerShell</a:t>
            </a:r>
          </a:p>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Date Placeholder 5"/>
          <p:cNvSpPr>
            <a:spLocks noGrp="1"/>
          </p:cNvSpPr>
          <p:nvPr>
            <p:ph type="dt" idx="12"/>
          </p:nvPr>
        </p:nvSpPr>
        <p:spPr/>
        <p:txBody>
          <a:bodyPr/>
          <a:lstStyle/>
          <a:p>
            <a:fld id="{C9F26854-F9AE-4E32-B2A5-59EE421C280D}" type="datetime8">
              <a:rPr lang="en-US" smtClean="0"/>
              <a:t>6/30/2022 3:32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436679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1669653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AZ-040 Automating Administration with PowerShell</a:t>
            </a:r>
          </a:p>
          <a:p>
            <a:r>
              <a:rPr lang="en-US" dirty="0"/>
              <a:t>Module 1: Getting started with Windows PowerShell</a:t>
            </a:r>
          </a:p>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Date Placeholder 5"/>
          <p:cNvSpPr>
            <a:spLocks noGrp="1"/>
          </p:cNvSpPr>
          <p:nvPr>
            <p:ph type="dt" idx="12"/>
          </p:nvPr>
        </p:nvSpPr>
        <p:spPr/>
        <p:txBody>
          <a:bodyPr/>
          <a:lstStyle/>
          <a:p>
            <a:fld id="{C9F26854-F9AE-4E32-B2A5-59EE421C280D}" type="datetime8">
              <a:rPr lang="en-US" smtClean="0"/>
              <a:t>6/30/2022 3:32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20711540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AZ-040 Automating Administration with PowerShell</a:t>
            </a:r>
          </a:p>
          <a:p>
            <a:r>
              <a:rPr lang="en-US" dirty="0"/>
              <a:t>Module 1: Getting started with Windows PowerShell</a:t>
            </a:r>
          </a:p>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6" name="Date Placeholder 5"/>
          <p:cNvSpPr>
            <a:spLocks noGrp="1"/>
          </p:cNvSpPr>
          <p:nvPr>
            <p:ph type="dt" idx="12"/>
          </p:nvPr>
        </p:nvSpPr>
        <p:spPr/>
        <p:txBody>
          <a:bodyPr/>
          <a:lstStyle/>
          <a:p>
            <a:fld id="{C9F26854-F9AE-4E32-B2A5-59EE421C280D}" type="datetime8">
              <a:rPr lang="en-US" smtClean="0"/>
              <a:t>6/30/2022 3:32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38894873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912716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19453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080202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most important point for students to understand is that command is a generic term for several different kinds of functional units, including cmdlets, functions, filters, scripts, applications, configurations, and workflows. Additionally, you use commands when you run external applications within a console, such as </a:t>
            </a:r>
            <a:r>
              <a:rPr lang="en-US" b="1" dirty="0"/>
              <a:t>Ping.exe </a:t>
            </a:r>
            <a:r>
              <a:rPr lang="en-US" dirty="0"/>
              <a:t>or </a:t>
            </a:r>
            <a:r>
              <a:rPr lang="en-US" b="1" dirty="0"/>
              <a:t>Ipconfig.exe</a:t>
            </a:r>
            <a:r>
              <a:rPr lang="en-US" dirty="0"/>
              <a:t>.</a:t>
            </a:r>
          </a:p>
          <a:p>
            <a:endParaRPr lang="en-US" dirty="0"/>
          </a:p>
          <a:p>
            <a:r>
              <a:rPr lang="en-US" dirty="0"/>
              <a:t>Expand on the three main PowerShell areas including command-line shell, scripting language, and configuration management framework. Point out that many server and cloud-based services now use PowerShell as its main configuration tool, and in fact, even GUI based interfaces use PowerShell in the background.</a:t>
            </a:r>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722436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Windows PowerShell versions will refer to both PowerShell Core and Windows PowerShell. Note that PowerShell 6 and newer are PowerShell Core.</a:t>
            </a:r>
          </a:p>
          <a:p>
            <a:r>
              <a:rPr lang="en-US" dirty="0"/>
              <a:t>This topic has an additional slide.</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701755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 Getting started with Windows PowerShell</a:t>
            </a:r>
          </a:p>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138991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8983168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5" r:id="rId73"/>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32.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1.xml"/><Relationship Id="rId1" Type="http://schemas.openxmlformats.org/officeDocument/2006/relationships/slideLayout" Target="../slideLayouts/slideLayout35.xml"/><Relationship Id="rId4" Type="http://schemas.openxmlformats.org/officeDocument/2006/relationships/image" Target="../media/image19.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7.xml"/></Relationships>
</file>

<file path=ppt/slides/_rels/slide4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3.xml"/><Relationship Id="rId1" Type="http://schemas.openxmlformats.org/officeDocument/2006/relationships/slideLayout" Target="../slideLayouts/slideLayout42.xml"/><Relationship Id="rId5" Type="http://schemas.openxmlformats.org/officeDocument/2006/relationships/image" Target="../media/image19.emf"/><Relationship Id="rId4" Type="http://schemas.openxmlformats.org/officeDocument/2006/relationships/image" Target="../media/image21.emf"/></Relationships>
</file>

<file path=ppt/slides/_rels/slide4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4.xml"/><Relationship Id="rId1" Type="http://schemas.openxmlformats.org/officeDocument/2006/relationships/slideLayout" Target="../slideLayouts/slideLayout42.xml"/><Relationship Id="rId5" Type="http://schemas.openxmlformats.org/officeDocument/2006/relationships/image" Target="../media/image19.emf"/><Relationship Id="rId4" Type="http://schemas.openxmlformats.org/officeDocument/2006/relationships/image" Target="../media/image21.emf"/></Relationships>
</file>

<file path=ppt/slides/_rels/slide45.xml.rels><?xml version="1.0" encoding="UTF-8" standalone="yes"?>
<Relationships xmlns="http://schemas.openxmlformats.org/package/2006/relationships"><Relationship Id="rId8" Type="http://schemas.openxmlformats.org/officeDocument/2006/relationships/hyperlink" Target="https://aka.ms/iast9g" TargetMode="External"/><Relationship Id="rId3" Type="http://schemas.openxmlformats.org/officeDocument/2006/relationships/hyperlink" Target="https://aka.ms/powershell-documentation" TargetMode="External"/><Relationship Id="rId7" Type="http://schemas.openxmlformats.org/officeDocument/2006/relationships/hyperlink" Target="https://aka.ms/using-visual-studio-code-for-powershell-development" TargetMode="External"/><Relationship Id="rId2" Type="http://schemas.openxmlformats.org/officeDocument/2006/relationships/notesSlide" Target="../notesSlides/notesSlide45.xml"/><Relationship Id="rId1" Type="http://schemas.openxmlformats.org/officeDocument/2006/relationships/slideLayout" Target="../slideLayouts/slideLayout73.xml"/><Relationship Id="rId6" Type="http://schemas.openxmlformats.org/officeDocument/2006/relationships/hyperlink" Target="https://aka.ms/visual-studio-marketplace" TargetMode="External"/><Relationship Id="rId5" Type="http://schemas.openxmlformats.org/officeDocument/2006/relationships/hyperlink" Target="https://aka.ms/visual-studio-code-2" TargetMode="External"/><Relationship Id="rId10" Type="http://schemas.openxmlformats.org/officeDocument/2006/relationships/image" Target="../media/image22.emf"/><Relationship Id="rId4" Type="http://schemas.openxmlformats.org/officeDocument/2006/relationships/hyperlink" Target="https://aka.ms/install-and-configure-WMF-5.1" TargetMode="External"/><Relationship Id="rId9" Type="http://schemas.openxmlformats.org/officeDocument/2006/relationships/hyperlink" Target="https://aka.ms/about-profile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t>AZ-040 Automating Administration with PowerShell</a:t>
            </a:r>
            <a:endParaRPr lang="en-US" dirty="0">
              <a:solidFill>
                <a:schemeClr val="tx1"/>
              </a:solidFill>
            </a:endParaRPr>
          </a:p>
        </p:txBody>
      </p:sp>
      <p:sp>
        <p:nvSpPr>
          <p:cNvPr id="5" name="Text Placeholder 4">
            <a:extLst>
              <a:ext uri="{FF2B5EF4-FFF2-40B4-BE49-F238E27FC236}">
                <a16:creationId xmlns:a16="http://schemas.microsoft.com/office/drawing/2014/main" id="{58304294-793E-FB49-A26A-F2ADFBA94074}"/>
              </a:ext>
            </a:extLst>
          </p:cNvPr>
          <p:cNvSpPr>
            <a:spLocks noGrp="1"/>
          </p:cNvSpPr>
          <p:nvPr>
            <p:ph type="body" sz="quarter" idx="15"/>
          </p:nvPr>
        </p:nvSpPr>
        <p:spPr/>
        <p:txBody>
          <a:bodyPr/>
          <a:lstStyle/>
          <a:p>
            <a:r>
              <a:rPr lang="en-US" dirty="0"/>
              <a:t>Author name</a:t>
            </a:r>
            <a:br>
              <a:rPr lang="en-US" dirty="0"/>
            </a:br>
            <a:r>
              <a:rPr lang="en-US" dirty="0"/>
              <a:t>Date</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Windows PowerShell applications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54257" cy="3231654"/>
          </a:xfrm>
        </p:spPr>
        <p:txBody>
          <a:bodyPr lIns="0"/>
          <a:lstStyle/>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Windows PowerShell console includes:</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Basic command-line interface.</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Maximum support for PowerShell features.</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Minimal editing capabilities.</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Windows PowerShell ISE includes:</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Script editor and console combination.</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Rich editing capabilities.</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PowerShell Core doesn’t support Windows PowerShell ISE. It uses VS Code with the PowerShell extension.</a:t>
            </a:r>
          </a:p>
          <a:p>
            <a:pPr marL="290513" marR="0" lvl="1" indent="-290513" algn="l" defTabSz="932742" rtl="0" eaLnBrk="1" fontAlgn="auto" latinLnBrk="0" hangingPunct="1">
              <a:lnSpc>
                <a:spcPct val="100000"/>
              </a:lnSpc>
              <a:spcBef>
                <a:spcPts val="600"/>
              </a:spcBef>
              <a:spcAft>
                <a:spcPts val="0"/>
              </a:spcAft>
              <a:buClrTx/>
              <a:buSzPct val="95000"/>
              <a:buFont typeface="Wingdings" panose="05000000000000000000" pitchFamily="2" charset="2"/>
              <a:buChar char="§"/>
              <a:tabLst/>
              <a:defRPr/>
            </a:pP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2040136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Considerations when using PowerShell</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4047262"/>
          </a:xfrm>
        </p:spPr>
        <p:txBody>
          <a:bodyPr lIns="0"/>
          <a:lstStyle/>
          <a:p>
            <a:pPr lvl="1"/>
            <a:r>
              <a:rPr lang="en-US" dirty="0"/>
              <a:t>When using PowerShell, you should:</a:t>
            </a:r>
          </a:p>
          <a:p>
            <a:pPr lvl="2"/>
            <a:r>
              <a:rPr lang="en-US" dirty="0"/>
              <a:t>Install and use PowerShell side-by-side with Windows PowerShell:</a:t>
            </a:r>
          </a:p>
          <a:p>
            <a:pPr lvl="3"/>
            <a:r>
              <a:rPr lang="en-US" sz="1600" dirty="0"/>
              <a:t>PowerShell uses a separate installation path and executable name (pwsh.exe).</a:t>
            </a:r>
          </a:p>
          <a:p>
            <a:pPr lvl="3"/>
            <a:r>
              <a:rPr lang="en-US" sz="1600" dirty="0"/>
              <a:t>PowerShell uses a separate PSModulePath, profile, and event logs.</a:t>
            </a:r>
          </a:p>
          <a:p>
            <a:pPr lvl="3"/>
            <a:r>
              <a:rPr lang="en-US" sz="1600" dirty="0"/>
              <a:t>You identify the PowerShell version by using </a:t>
            </a:r>
            <a:r>
              <a:rPr lang="en-US" sz="1600" b="1" dirty="0"/>
              <a:t>$PSVersionTable</a:t>
            </a:r>
            <a:r>
              <a:rPr lang="en-US" sz="1600" dirty="0"/>
              <a:t>.</a:t>
            </a:r>
          </a:p>
          <a:p>
            <a:pPr lvl="2"/>
            <a:r>
              <a:rPr lang="en-US" dirty="0"/>
              <a:t>Run PowerShell using Administrative credentials:</a:t>
            </a:r>
          </a:p>
          <a:p>
            <a:pPr lvl="3"/>
            <a:r>
              <a:rPr lang="en-US" sz="1600" dirty="0"/>
              <a:t>64-bit operating systems include both 64-bit and 32-bit versions of PowerShell.</a:t>
            </a:r>
          </a:p>
          <a:p>
            <a:pPr lvl="3"/>
            <a:r>
              <a:rPr lang="en-US" sz="1600" dirty="0"/>
              <a:t>The Windows title bar must display </a:t>
            </a:r>
            <a:r>
              <a:rPr lang="en-US" sz="1600" b="1" dirty="0"/>
              <a:t>Administrator</a:t>
            </a:r>
            <a:r>
              <a:rPr lang="en-US" sz="1600" dirty="0"/>
              <a:t> if you need administrative privileges in Windows PowerShell.</a:t>
            </a:r>
          </a:p>
          <a:p>
            <a:pPr lvl="3"/>
            <a:r>
              <a:rPr lang="en-US" sz="1600" dirty="0"/>
              <a:t>When UAC is enabled, you must right-click the application icon or activate its context menu to run as Administrator.</a:t>
            </a:r>
          </a:p>
          <a:p>
            <a:pPr lvl="2"/>
            <a:r>
              <a:rPr lang="en-US" dirty="0"/>
              <a:t>Identify and modify the execution policy in PowerShell:</a:t>
            </a:r>
          </a:p>
          <a:p>
            <a:pPr lvl="3"/>
            <a:r>
              <a:rPr lang="en-US" sz="1600" dirty="0"/>
              <a:t>Use </a:t>
            </a:r>
            <a:r>
              <a:rPr lang="en-US" sz="1600" b="1" dirty="0"/>
              <a:t>Get-ExecutionPolicy</a:t>
            </a:r>
            <a:r>
              <a:rPr lang="en-US" sz="1600" dirty="0"/>
              <a:t> to identify the effective execution policy in PowerShell.</a:t>
            </a:r>
          </a:p>
          <a:p>
            <a:pPr lvl="3"/>
            <a:r>
              <a:rPr lang="en-US" sz="1600" dirty="0"/>
              <a:t>Be aware that </a:t>
            </a:r>
            <a:r>
              <a:rPr lang="en-US" sz="1600" b="1" dirty="0"/>
              <a:t>Restricted</a:t>
            </a:r>
            <a:r>
              <a:rPr lang="en-US" sz="1600" dirty="0"/>
              <a:t> is the default for Windows clients and </a:t>
            </a:r>
            <a:r>
              <a:rPr lang="en-US" sz="1600" b="1" dirty="0"/>
              <a:t>RemoteSigned</a:t>
            </a:r>
            <a:r>
              <a:rPr lang="en-US" sz="1600" dirty="0"/>
              <a:t> is the default for Windows servers.</a:t>
            </a:r>
          </a:p>
        </p:txBody>
      </p:sp>
    </p:spTree>
    <p:extLst>
      <p:ext uri="{BB962C8B-B14F-4D97-AF65-F5344CB8AC3E}">
        <p14:creationId xmlns:p14="http://schemas.microsoft.com/office/powerpoint/2010/main" val="5783119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Configuring the PowerShell console</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1708160"/>
          </a:xfrm>
        </p:spPr>
        <p:txBody>
          <a:bodyPr lIns="0"/>
          <a:lstStyle/>
          <a:p>
            <a:pPr lvl="2"/>
            <a:r>
              <a:rPr lang="en-US" dirty="0"/>
              <a:t>Select a font style, size, and color, and set the screen color so that text is easy to read and you can differentiate between often-confused characters, such as ` ' ( { [ &lt;.</a:t>
            </a:r>
          </a:p>
          <a:p>
            <a:pPr lvl="2"/>
            <a:r>
              <a:rPr lang="en-US" dirty="0"/>
              <a:t>Modify screen size to maximize available space for output.</a:t>
            </a:r>
          </a:p>
          <a:p>
            <a:pPr lvl="2"/>
            <a:r>
              <a:rPr lang="en-US" dirty="0"/>
              <a:t>Make sure that the screen buffer width is smaller than window width.</a:t>
            </a:r>
          </a:p>
          <a:p>
            <a:pPr lvl="2"/>
            <a:r>
              <a:rPr lang="en-US" dirty="0"/>
              <a:t>Enable copy and paste.</a:t>
            </a:r>
          </a:p>
        </p:txBody>
      </p:sp>
    </p:spTree>
    <p:extLst>
      <p:ext uri="{BB962C8B-B14F-4D97-AF65-F5344CB8AC3E}">
        <p14:creationId xmlns:p14="http://schemas.microsoft.com/office/powerpoint/2010/main" val="26130559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Configuring the console</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2092881"/>
          </a:xfrm>
        </p:spPr>
        <p:txBody>
          <a:bodyPr/>
          <a:lstStyle/>
          <a:p>
            <a:endParaRPr lang="en-US" sz="1800" dirty="0"/>
          </a:p>
          <a:p>
            <a:pPr marL="342900" indent="-342900">
              <a:buFont typeface="+mj-lt"/>
              <a:buAutoNum type="arabicPeriod"/>
            </a:pPr>
            <a:r>
              <a:rPr lang="en-US" sz="1800" dirty="0"/>
              <a:t>Run the 64-bit console as Administrator.</a:t>
            </a:r>
          </a:p>
          <a:p>
            <a:pPr marL="342900" indent="-342900">
              <a:buFont typeface="+mj-lt"/>
              <a:buAutoNum type="arabicPeriod"/>
            </a:pPr>
            <a:r>
              <a:rPr lang="en-US" sz="1800" dirty="0"/>
              <a:t>Set a font family.</a:t>
            </a:r>
          </a:p>
          <a:p>
            <a:pPr marL="342900" indent="-342900">
              <a:buFont typeface="+mj-lt"/>
              <a:buAutoNum type="arabicPeriod"/>
            </a:pPr>
            <a:r>
              <a:rPr lang="en-US" sz="1800" dirty="0"/>
              <a:t>Set a console layout.</a:t>
            </a:r>
          </a:p>
          <a:p>
            <a:pPr marL="342900" indent="-342900">
              <a:buFont typeface="+mj-lt"/>
              <a:buAutoNum type="arabicPeriod"/>
            </a:pPr>
            <a:r>
              <a:rPr lang="en-US" sz="1800" dirty="0"/>
              <a:t>Start a transcript.</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
        <p:nvSpPr>
          <p:cNvPr id="5" name="Text Placeholder 3">
            <a:extLst>
              <a:ext uri="{FF2B5EF4-FFF2-40B4-BE49-F238E27FC236}">
                <a16:creationId xmlns:a16="http://schemas.microsoft.com/office/drawing/2014/main" id="{DF6F1F90-2D36-58FD-93F6-4AEA1FF672AB}"/>
              </a:ext>
            </a:extLst>
          </p:cNvPr>
          <p:cNvSpPr txBox="1">
            <a:spLocks/>
          </p:cNvSpPr>
          <p:nvPr/>
        </p:nvSpPr>
        <p:spPr>
          <a:xfrm>
            <a:off x="418643" y="1820432"/>
            <a:ext cx="6410782" cy="369332"/>
          </a:xfrm>
          <a:prstGeom prst="rect">
            <a:avLst/>
          </a:prstGeom>
        </p:spPr>
        <p:txBody>
          <a:bodyPr vert="horz" lIns="0" tIns="45720" rIns="0" bIns="45720" rtlCol="0">
            <a:spAutoFit/>
          </a:bodyPr>
          <a:lstStyle>
            <a:lvl1pPr marL="0" marR="0" indent="0" algn="l" defTabSz="914367" rtl="0" eaLnBrk="1" fontAlgn="auto" latinLnBrk="0" hangingPunct="1">
              <a:lnSpc>
                <a:spcPct val="100000"/>
              </a:lnSpc>
              <a:spcBef>
                <a:spcPts val="0"/>
              </a:spcBef>
              <a:spcAft>
                <a:spcPts val="1200"/>
              </a:spcAft>
              <a:buClrTx/>
              <a:buSzPct val="90000"/>
              <a:buFont typeface="Arial" panose="020B0604020202020204" pitchFamily="34" charset="0"/>
              <a:buNone/>
              <a:tabLst/>
              <a:defRPr sz="14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400"/>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800" dirty="0"/>
              <a:t>In this demonstration, you'll learn how to:</a:t>
            </a:r>
            <a:endParaRPr lang="en-US" sz="1800" b="1" dirty="0"/>
          </a:p>
        </p:txBody>
      </p:sp>
    </p:spTree>
    <p:extLst>
      <p:ext uri="{BB962C8B-B14F-4D97-AF65-F5344CB8AC3E}">
        <p14:creationId xmlns:p14="http://schemas.microsoft.com/office/powerpoint/2010/main" val="41328321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EF00D-47D7-4C21-9283-0F114A84F773}"/>
              </a:ext>
            </a:extLst>
          </p:cNvPr>
          <p:cNvSpPr>
            <a:spLocks noGrp="1"/>
          </p:cNvSpPr>
          <p:nvPr>
            <p:ph type="title"/>
          </p:nvPr>
        </p:nvSpPr>
        <p:spPr/>
        <p:txBody>
          <a:bodyPr/>
          <a:lstStyle/>
          <a:p>
            <a:r>
              <a:rPr lang="en-US" dirty="0"/>
              <a:t>Demonstration: Configuring the console (slide 2)</a:t>
            </a:r>
          </a:p>
        </p:txBody>
      </p:sp>
      <p:sp>
        <p:nvSpPr>
          <p:cNvPr id="3" name="Text Placeholder 2">
            <a:extLst>
              <a:ext uri="{FF2B5EF4-FFF2-40B4-BE49-F238E27FC236}">
                <a16:creationId xmlns:a16="http://schemas.microsoft.com/office/drawing/2014/main" id="{124E8F62-74D6-448F-92C9-4519CD7029C9}"/>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E0FEE7F4-2579-43C4-BD94-CCA2DD6047F5}"/>
              </a:ext>
            </a:extLst>
          </p:cNvPr>
          <p:cNvSpPr>
            <a:spLocks noGrp="1"/>
          </p:cNvSpPr>
          <p:nvPr>
            <p:ph type="body" sz="quarter" idx="11"/>
          </p:nvPr>
        </p:nvSpPr>
        <p:spPr/>
        <p:txBody>
          <a:bodyPr/>
          <a:lstStyle/>
          <a:p>
            <a:endParaRPr lang="en-US" dirty="0"/>
          </a:p>
        </p:txBody>
      </p:sp>
      <p:sp>
        <p:nvSpPr>
          <p:cNvPr id="5" name="Picture Placeholder 4">
            <a:extLst>
              <a:ext uri="{FF2B5EF4-FFF2-40B4-BE49-F238E27FC236}">
                <a16:creationId xmlns:a16="http://schemas.microsoft.com/office/drawing/2014/main" id="{4A4BDCE4-A33D-4854-AE87-58F62F71F56E}"/>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395810747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EF00D-47D7-4C21-9283-0F114A84F773}"/>
              </a:ext>
            </a:extLst>
          </p:cNvPr>
          <p:cNvSpPr>
            <a:spLocks noGrp="1"/>
          </p:cNvSpPr>
          <p:nvPr>
            <p:ph type="title"/>
          </p:nvPr>
        </p:nvSpPr>
        <p:spPr/>
        <p:txBody>
          <a:bodyPr/>
          <a:lstStyle/>
          <a:p>
            <a:r>
              <a:rPr lang="en-US" dirty="0"/>
              <a:t>Demonstration: Configuring the console (slide 3)</a:t>
            </a:r>
          </a:p>
        </p:txBody>
      </p:sp>
      <p:sp>
        <p:nvSpPr>
          <p:cNvPr id="3" name="Text Placeholder 2">
            <a:extLst>
              <a:ext uri="{FF2B5EF4-FFF2-40B4-BE49-F238E27FC236}">
                <a16:creationId xmlns:a16="http://schemas.microsoft.com/office/drawing/2014/main" id="{124E8F62-74D6-448F-92C9-4519CD7029C9}"/>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E0FEE7F4-2579-43C4-BD94-CCA2DD6047F5}"/>
              </a:ext>
            </a:extLst>
          </p:cNvPr>
          <p:cNvSpPr>
            <a:spLocks noGrp="1"/>
          </p:cNvSpPr>
          <p:nvPr>
            <p:ph type="body" sz="quarter" idx="11"/>
          </p:nvPr>
        </p:nvSpPr>
        <p:spPr/>
        <p:txBody>
          <a:bodyPr/>
          <a:lstStyle/>
          <a:p>
            <a:endParaRPr lang="en-US" dirty="0"/>
          </a:p>
        </p:txBody>
      </p:sp>
      <p:sp>
        <p:nvSpPr>
          <p:cNvPr id="5" name="Picture Placeholder 4">
            <a:extLst>
              <a:ext uri="{FF2B5EF4-FFF2-40B4-BE49-F238E27FC236}">
                <a16:creationId xmlns:a16="http://schemas.microsoft.com/office/drawing/2014/main" id="{4A4BDCE4-A33D-4854-AE87-58F62F71F56E}"/>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337721716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Configuring the ISE</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3554819"/>
          </a:xfrm>
        </p:spPr>
        <p:txBody>
          <a:bodyPr lIns="0"/>
          <a:lstStyle/>
          <a:p>
            <a:pPr lvl="2"/>
            <a:r>
              <a:rPr lang="en-US" dirty="0"/>
              <a:t>Two panes: script and console.</a:t>
            </a:r>
          </a:p>
          <a:p>
            <a:pPr lvl="2"/>
            <a:r>
              <a:rPr lang="en-US" dirty="0"/>
              <a:t>One-pane and two-pane view options.</a:t>
            </a:r>
          </a:p>
          <a:p>
            <a:pPr lvl="2"/>
            <a:r>
              <a:rPr lang="en-US" b="1" dirty="0"/>
              <a:t>Command Add-on </a:t>
            </a:r>
            <a:r>
              <a:rPr lang="en-US" dirty="0"/>
              <a:t>displays available commands.</a:t>
            </a:r>
          </a:p>
          <a:p>
            <a:pPr lvl="2"/>
            <a:r>
              <a:rPr lang="en-US" dirty="0"/>
              <a:t>Customization of font style, size, and color.</a:t>
            </a:r>
          </a:p>
          <a:p>
            <a:pPr lvl="2"/>
            <a:r>
              <a:rPr lang="en-US" dirty="0"/>
              <a:t>Customization of screen color.</a:t>
            </a:r>
          </a:p>
          <a:p>
            <a:pPr lvl="2"/>
            <a:r>
              <a:rPr lang="en-US" dirty="0"/>
              <a:t>Bundling of color selections into themes.</a:t>
            </a:r>
          </a:p>
          <a:p>
            <a:pPr lvl="2"/>
            <a:r>
              <a:rPr lang="en-US" dirty="0"/>
              <a:t>Additional features include snippets, add-ins, and debugging.</a:t>
            </a:r>
          </a:p>
          <a:p>
            <a:pPr lvl="2"/>
            <a:endParaRPr lang="en-US" dirty="0"/>
          </a:p>
          <a:p>
            <a:pPr lvl="2"/>
            <a:endParaRPr lang="en-US" dirty="0"/>
          </a:p>
          <a:p>
            <a:pPr lvl="2"/>
            <a:endParaRPr lang="en-US" dirty="0"/>
          </a:p>
        </p:txBody>
      </p:sp>
    </p:spTree>
    <p:extLst>
      <p:ext uri="{BB962C8B-B14F-4D97-AF65-F5344CB8AC3E}">
        <p14:creationId xmlns:p14="http://schemas.microsoft.com/office/powerpoint/2010/main" val="280862575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Configuring the ISE</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2523768"/>
          </a:xfrm>
        </p:spPr>
        <p:txBody>
          <a:bodyPr/>
          <a:lstStyle/>
          <a:p>
            <a:endParaRPr lang="en-US" sz="1800" dirty="0"/>
          </a:p>
          <a:p>
            <a:pPr marL="342900" indent="-342900">
              <a:buFont typeface="+mj-lt"/>
              <a:buAutoNum type="arabicPeriod"/>
            </a:pPr>
            <a:r>
              <a:rPr lang="en-US" sz="1800" dirty="0"/>
              <a:t>Run the ISE as Administrator.</a:t>
            </a:r>
          </a:p>
          <a:p>
            <a:pPr marL="342900" indent="-342900">
              <a:buFont typeface="+mj-lt"/>
              <a:buAutoNum type="arabicPeriod"/>
            </a:pPr>
            <a:r>
              <a:rPr lang="en-US" sz="1800" dirty="0"/>
              <a:t>Configure the pane layout.</a:t>
            </a:r>
          </a:p>
          <a:p>
            <a:pPr marL="342900" indent="-342900">
              <a:buFont typeface="+mj-lt"/>
              <a:buAutoNum type="arabicPeriod"/>
            </a:pPr>
            <a:r>
              <a:rPr lang="en-US" sz="1800" dirty="0"/>
              <a:t>Dock and undock the command pane.</a:t>
            </a:r>
          </a:p>
          <a:p>
            <a:pPr marL="342900" indent="-342900">
              <a:buFont typeface="+mj-lt"/>
              <a:buAutoNum type="arabicPeriod"/>
            </a:pPr>
            <a:r>
              <a:rPr lang="en-US" sz="1800" dirty="0"/>
              <a:t>Configure the font size.</a:t>
            </a:r>
          </a:p>
          <a:p>
            <a:pPr marL="342900" indent="-342900">
              <a:buFont typeface="+mj-lt"/>
              <a:buAutoNum type="arabicPeriod"/>
            </a:pPr>
            <a:r>
              <a:rPr lang="en-US" sz="1800" dirty="0"/>
              <a:t>Select a color theme.</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
        <p:nvSpPr>
          <p:cNvPr id="5" name="Text Placeholder 3">
            <a:extLst>
              <a:ext uri="{FF2B5EF4-FFF2-40B4-BE49-F238E27FC236}">
                <a16:creationId xmlns:a16="http://schemas.microsoft.com/office/drawing/2014/main" id="{F22ED847-6B5A-3907-EF2B-17F088DB508B}"/>
              </a:ext>
            </a:extLst>
          </p:cNvPr>
          <p:cNvSpPr txBox="1">
            <a:spLocks/>
          </p:cNvSpPr>
          <p:nvPr/>
        </p:nvSpPr>
        <p:spPr>
          <a:xfrm>
            <a:off x="418643" y="1820432"/>
            <a:ext cx="6410782" cy="369332"/>
          </a:xfrm>
          <a:prstGeom prst="rect">
            <a:avLst/>
          </a:prstGeom>
        </p:spPr>
        <p:txBody>
          <a:bodyPr vert="horz" lIns="0" tIns="45720" rIns="0" bIns="45720" rtlCol="0">
            <a:spAutoFit/>
          </a:bodyPr>
          <a:lstStyle>
            <a:lvl1pPr marL="0" marR="0" indent="0" algn="l" defTabSz="914367" rtl="0" eaLnBrk="1" fontAlgn="auto" latinLnBrk="0" hangingPunct="1">
              <a:lnSpc>
                <a:spcPct val="100000"/>
              </a:lnSpc>
              <a:spcBef>
                <a:spcPts val="0"/>
              </a:spcBef>
              <a:spcAft>
                <a:spcPts val="1200"/>
              </a:spcAft>
              <a:buClrTx/>
              <a:buSzPct val="90000"/>
              <a:buFont typeface="Arial" panose="020B0604020202020204" pitchFamily="34" charset="0"/>
              <a:buNone/>
              <a:tabLst/>
              <a:defRPr sz="14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400"/>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800" dirty="0"/>
              <a:t>In this demonstration, you'll learn how to:</a:t>
            </a:r>
            <a:endParaRPr lang="en-US" sz="1800" b="1" dirty="0"/>
          </a:p>
        </p:txBody>
      </p:sp>
    </p:spTree>
    <p:extLst>
      <p:ext uri="{BB962C8B-B14F-4D97-AF65-F5344CB8AC3E}">
        <p14:creationId xmlns:p14="http://schemas.microsoft.com/office/powerpoint/2010/main" val="26022224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Using Visual Studio Code with PowerShell</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3477875"/>
          </a:xfrm>
        </p:spPr>
        <p:txBody>
          <a:bodyPr lIns="0"/>
          <a:lstStyle/>
          <a:p>
            <a:pPr lvl="2"/>
            <a:r>
              <a:rPr lang="en-US" dirty="0"/>
              <a:t>Visual Studio Code is a Microsoft Script Editor that offers a similar experience to the PowerShell ISE when you’re using the PowerShell extension add-on.</a:t>
            </a:r>
          </a:p>
          <a:p>
            <a:pPr lvl="2"/>
            <a:r>
              <a:rPr lang="en-US" dirty="0"/>
              <a:t>Supports the following:</a:t>
            </a:r>
          </a:p>
          <a:p>
            <a:pPr lvl="3"/>
            <a:r>
              <a:rPr lang="en-US" dirty="0"/>
              <a:t>PowerShell Core 6, 7, and newer for Windows, macOS, and Linux.</a:t>
            </a:r>
          </a:p>
          <a:p>
            <a:pPr lvl="3"/>
            <a:r>
              <a:rPr lang="en-US" dirty="0"/>
              <a:t>PowerShell 5.1 for Windows.</a:t>
            </a:r>
          </a:p>
          <a:p>
            <a:pPr lvl="2"/>
            <a:r>
              <a:rPr lang="en-US" dirty="0"/>
              <a:t>Supports ISE mode, which enables:</a:t>
            </a:r>
          </a:p>
          <a:p>
            <a:pPr lvl="3"/>
            <a:r>
              <a:rPr lang="en-US" b="0" i="0" dirty="0">
                <a:effectLst/>
                <a:latin typeface="Segoe UI" panose="020B0502040204020203" pitchFamily="34" charset="0"/>
              </a:rPr>
              <a:t>Mapping keyboard functions in VS Code so they match those used in the ISE.</a:t>
            </a:r>
          </a:p>
          <a:p>
            <a:pPr lvl="3"/>
            <a:r>
              <a:rPr lang="en-US" dirty="0"/>
              <a:t>Replicating the VS Code user interface to resemble the ISE.</a:t>
            </a:r>
          </a:p>
          <a:p>
            <a:pPr lvl="3"/>
            <a:r>
              <a:rPr lang="en-US" dirty="0"/>
              <a:t>Enabling ISE-like tab completion.</a:t>
            </a:r>
          </a:p>
          <a:p>
            <a:pPr lvl="3"/>
            <a:r>
              <a:rPr lang="en-US" dirty="0"/>
              <a:t>Providing several ISE themes to make the VS Code editor look like the ISE.</a:t>
            </a:r>
          </a:p>
        </p:txBody>
      </p:sp>
    </p:spTree>
    <p:extLst>
      <p:ext uri="{BB962C8B-B14F-4D97-AF65-F5344CB8AC3E}">
        <p14:creationId xmlns:p14="http://schemas.microsoft.com/office/powerpoint/2010/main" val="419789938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2</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12228688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Module 1: Getting started with Windows PowerShell</a:t>
            </a:r>
          </a:p>
        </p:txBody>
      </p:sp>
    </p:spTree>
    <p:extLst>
      <p:ext uri="{BB962C8B-B14F-4D97-AF65-F5344CB8AC3E}">
        <p14:creationId xmlns:p14="http://schemas.microsoft.com/office/powerpoint/2010/main" val="64726590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2: Understand Windows PowerShell command syntax</a:t>
            </a:r>
          </a:p>
        </p:txBody>
      </p:sp>
    </p:spTree>
    <p:extLst>
      <p:ext uri="{BB962C8B-B14F-4D97-AF65-F5344CB8AC3E}">
        <p14:creationId xmlns:p14="http://schemas.microsoft.com/office/powerpoint/2010/main" val="40441821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2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985520"/>
            <a:ext cx="11354257" cy="3684804"/>
          </a:xfrm>
        </p:spPr>
        <p:txBody>
          <a:bodyPr lIns="0"/>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In this lesson, you’ll learn about the cmdlet structure and parameters for using Windows PowerShell cmdlets. You’ll also learn how to use tab completion and display About files content.</a:t>
            </a: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Topics: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Cmdlet structure</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Parameters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Tab completion</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About files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Demonstration: Using About Files</a:t>
            </a: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b="0" i="0" u="none" strike="noStrike" kern="1200" cap="none" spc="0" normalizeH="0" baseline="0" noProof="0" dirty="0">
              <a:ln>
                <a:noFill/>
              </a:ln>
              <a:solidFill>
                <a:srgbClr val="000000"/>
              </a:solidFill>
              <a:effectLst/>
              <a:uLnTx/>
              <a:uFillTx/>
              <a:latin typeface="Segoe UI"/>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10390784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Cmdlet structure</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3908762"/>
          </a:xfrm>
        </p:spPr>
        <p:txBody>
          <a:bodyPr lIns="0"/>
          <a:lstStyle/>
          <a:p>
            <a:pPr lvl="2"/>
            <a:r>
              <a:rPr lang="en-US" dirty="0"/>
              <a:t>The cmdlet’s verb is the action the cmdlet performs, such as:</a:t>
            </a:r>
          </a:p>
          <a:p>
            <a:pPr lvl="3"/>
            <a:r>
              <a:rPr lang="en-US" dirty="0"/>
              <a:t>Get</a:t>
            </a:r>
          </a:p>
          <a:p>
            <a:pPr lvl="3"/>
            <a:r>
              <a:rPr lang="en-US" dirty="0"/>
              <a:t>Set</a:t>
            </a:r>
          </a:p>
          <a:p>
            <a:pPr lvl="3"/>
            <a:r>
              <a:rPr lang="en-US" dirty="0"/>
              <a:t>New</a:t>
            </a:r>
          </a:p>
          <a:p>
            <a:pPr lvl="3"/>
            <a:r>
              <a:rPr lang="en-US" dirty="0"/>
              <a:t>Add</a:t>
            </a:r>
          </a:p>
          <a:p>
            <a:pPr lvl="3"/>
            <a:r>
              <a:rPr lang="en-US" dirty="0"/>
              <a:t>Remove</a:t>
            </a:r>
          </a:p>
          <a:p>
            <a:pPr lvl="2"/>
            <a:r>
              <a:rPr lang="en-US" dirty="0"/>
              <a:t>The cmdlet’s noun is the resource the cmdlet affects, such as:</a:t>
            </a:r>
          </a:p>
          <a:p>
            <a:pPr lvl="3"/>
            <a:r>
              <a:rPr lang="en-US" dirty="0"/>
              <a:t>Service</a:t>
            </a:r>
          </a:p>
          <a:p>
            <a:pPr lvl="3"/>
            <a:r>
              <a:rPr lang="en-US" dirty="0"/>
              <a:t>Process</a:t>
            </a:r>
          </a:p>
          <a:p>
            <a:pPr lvl="3"/>
            <a:r>
              <a:rPr lang="en-US" dirty="0"/>
              <a:t>Use prefixes to group related nouns, including </a:t>
            </a:r>
            <a:r>
              <a:rPr lang="en-US" sz="1800" b="1" dirty="0"/>
              <a:t>AD</a:t>
            </a:r>
            <a:r>
              <a:rPr lang="en-US" sz="1800" b="0" dirty="0"/>
              <a:t>, </a:t>
            </a:r>
            <a:r>
              <a:rPr lang="en-US" sz="1800" b="1" dirty="0"/>
              <a:t>SP</a:t>
            </a:r>
            <a:r>
              <a:rPr lang="en-US" sz="1800" b="0" dirty="0"/>
              <a:t>, and </a:t>
            </a:r>
            <a:r>
              <a:rPr lang="en-US" sz="1800" b="1" dirty="0"/>
              <a:t>Az</a:t>
            </a:r>
          </a:p>
          <a:p>
            <a:pPr lvl="2"/>
            <a:endParaRPr lang="en-US" dirty="0"/>
          </a:p>
        </p:txBody>
      </p:sp>
    </p:spTree>
    <p:extLst>
      <p:ext uri="{BB962C8B-B14F-4D97-AF65-F5344CB8AC3E}">
        <p14:creationId xmlns:p14="http://schemas.microsoft.com/office/powerpoint/2010/main" val="4371372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Parameters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2492990"/>
          </a:xfrm>
        </p:spPr>
        <p:txBody>
          <a:bodyPr lIns="0"/>
          <a:lstStyle/>
          <a:p>
            <a:pPr lvl="2"/>
            <a:r>
              <a:rPr lang="en-US" dirty="0"/>
              <a:t>Parameters modify the action of a cmdlet.</a:t>
            </a:r>
          </a:p>
          <a:p>
            <a:pPr lvl="2"/>
            <a:r>
              <a:rPr lang="en-US" dirty="0"/>
              <a:t>Names are entered starting with a dash (-).</a:t>
            </a:r>
          </a:p>
          <a:p>
            <a:pPr lvl="2"/>
            <a:r>
              <a:rPr lang="en-US" dirty="0"/>
              <a:t>Parameters can be optional or required:</a:t>
            </a:r>
          </a:p>
          <a:p>
            <a:pPr lvl="3"/>
            <a:r>
              <a:rPr lang="en-US" dirty="0"/>
              <a:t>You’ll receive prompts for required parameters, if needed.</a:t>
            </a:r>
          </a:p>
          <a:p>
            <a:pPr lvl="2"/>
            <a:r>
              <a:rPr lang="en-US" dirty="0"/>
              <a:t>Some accept multiple values, separated by commas.</a:t>
            </a:r>
          </a:p>
          <a:p>
            <a:pPr lvl="2"/>
            <a:r>
              <a:rPr lang="en-US" dirty="0"/>
              <a:t>Parameter names are optional for positional parameters.</a:t>
            </a:r>
          </a:p>
          <a:p>
            <a:pPr lvl="2"/>
            <a:endParaRPr lang="en-US" dirty="0"/>
          </a:p>
        </p:txBody>
      </p:sp>
    </p:spTree>
    <p:extLst>
      <p:ext uri="{BB962C8B-B14F-4D97-AF65-F5344CB8AC3E}">
        <p14:creationId xmlns:p14="http://schemas.microsoft.com/office/powerpoint/2010/main" val="261550718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Tab completion</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2062103"/>
          </a:xfrm>
        </p:spPr>
        <p:txBody>
          <a:bodyPr lIns="0"/>
          <a:lstStyle/>
          <a:p>
            <a:pPr lvl="2"/>
            <a:r>
              <a:rPr lang="en-US" dirty="0"/>
              <a:t>Enables you to enter a few characters of a cmdlet or a parameter in the ISE or console and then press the Tab key on the keyboard.</a:t>
            </a:r>
          </a:p>
          <a:p>
            <a:pPr lvl="2"/>
            <a:r>
              <a:rPr lang="en-US" dirty="0"/>
              <a:t>Allows you to enter cmdlet, parameter, variable, and path names more quickly and accurately.</a:t>
            </a:r>
          </a:p>
          <a:p>
            <a:pPr lvl="2"/>
            <a:r>
              <a:rPr lang="en-US" dirty="0"/>
              <a:t>Helps you to discover cmdlets and parameters.</a:t>
            </a:r>
          </a:p>
          <a:p>
            <a:pPr lvl="2"/>
            <a:r>
              <a:rPr lang="en-US" dirty="0"/>
              <a:t>Supports the use of wildcards.</a:t>
            </a:r>
          </a:p>
          <a:p>
            <a:pPr lvl="2"/>
            <a:endParaRPr lang="en-US" dirty="0"/>
          </a:p>
        </p:txBody>
      </p:sp>
    </p:spTree>
    <p:extLst>
      <p:ext uri="{BB962C8B-B14F-4D97-AF65-F5344CB8AC3E}">
        <p14:creationId xmlns:p14="http://schemas.microsoft.com/office/powerpoint/2010/main" val="341572816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About files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1815882"/>
          </a:xfrm>
        </p:spPr>
        <p:txBody>
          <a:bodyPr lIns="0"/>
          <a:lstStyle/>
          <a:p>
            <a:pPr lvl="2"/>
            <a:r>
              <a:rPr lang="en-US" dirty="0"/>
              <a:t>Provide documentation for global shell techniques, concepts, and features.</a:t>
            </a:r>
          </a:p>
          <a:p>
            <a:pPr lvl="2"/>
            <a:r>
              <a:rPr lang="en-US" dirty="0"/>
              <a:t>Start with </a:t>
            </a:r>
            <a:r>
              <a:rPr lang="en-US" b="1" dirty="0"/>
              <a:t>about_</a:t>
            </a:r>
            <a:r>
              <a:rPr lang="en-US" dirty="0"/>
              <a:t>.</a:t>
            </a:r>
          </a:p>
          <a:p>
            <a:pPr lvl="2"/>
            <a:r>
              <a:rPr lang="en-US" dirty="0"/>
              <a:t>Review list by running </a:t>
            </a:r>
            <a:r>
              <a:rPr lang="en-US" b="1" dirty="0"/>
              <a:t>Get-Help about*</a:t>
            </a:r>
            <a:r>
              <a:rPr lang="en-US" dirty="0"/>
              <a:t>.</a:t>
            </a:r>
          </a:p>
          <a:p>
            <a:pPr lvl="2"/>
            <a:r>
              <a:rPr lang="en-US" dirty="0"/>
              <a:t>You’ll need to read many of these files to complete several upcoming lab exercises.</a:t>
            </a:r>
          </a:p>
          <a:p>
            <a:pPr lvl="2"/>
            <a:endParaRPr lang="en-US" dirty="0"/>
          </a:p>
        </p:txBody>
      </p:sp>
    </p:spTree>
    <p:extLst>
      <p:ext uri="{BB962C8B-B14F-4D97-AF65-F5344CB8AC3E}">
        <p14:creationId xmlns:p14="http://schemas.microsoft.com/office/powerpoint/2010/main" val="136146259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Using About files</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
        <p:nvSpPr>
          <p:cNvPr id="6" name="Text Placeholder 3">
            <a:extLst>
              <a:ext uri="{FF2B5EF4-FFF2-40B4-BE49-F238E27FC236}">
                <a16:creationId xmlns:a16="http://schemas.microsoft.com/office/drawing/2014/main" id="{1B0B024C-00DF-40D8-32AB-A105255EC409}"/>
              </a:ext>
            </a:extLst>
          </p:cNvPr>
          <p:cNvSpPr txBox="1">
            <a:spLocks/>
          </p:cNvSpPr>
          <p:nvPr/>
        </p:nvSpPr>
        <p:spPr>
          <a:xfrm>
            <a:off x="418643" y="1820432"/>
            <a:ext cx="6410782" cy="1077218"/>
          </a:xfrm>
          <a:prstGeom prst="rect">
            <a:avLst/>
          </a:prstGeom>
        </p:spPr>
        <p:txBody>
          <a:bodyPr vert="horz" lIns="0" tIns="45720" rIns="0" bIns="45720" rtlCol="0">
            <a:spAutoFit/>
          </a:bodyPr>
          <a:lstStyle>
            <a:lvl1pPr marL="0" marR="0" indent="0" algn="l" defTabSz="914367" rtl="0" eaLnBrk="1" fontAlgn="auto" latinLnBrk="0" hangingPunct="1">
              <a:lnSpc>
                <a:spcPct val="100000"/>
              </a:lnSpc>
              <a:spcBef>
                <a:spcPts val="0"/>
              </a:spcBef>
              <a:spcAft>
                <a:spcPts val="1200"/>
              </a:spcAft>
              <a:buClrTx/>
              <a:buSzPct val="90000"/>
              <a:buFont typeface="Arial" panose="020B0604020202020204" pitchFamily="34" charset="0"/>
              <a:buNone/>
              <a:tabLst/>
              <a:defRPr sz="14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400"/>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800" dirty="0"/>
              <a:t>In this demonstration, you'll learn how to review About help file topics.</a:t>
            </a:r>
          </a:p>
          <a:p>
            <a:endParaRPr lang="en-US" sz="1800" b="1" dirty="0"/>
          </a:p>
        </p:txBody>
      </p:sp>
    </p:spTree>
    <p:extLst>
      <p:ext uri="{BB962C8B-B14F-4D97-AF65-F5344CB8AC3E}">
        <p14:creationId xmlns:p14="http://schemas.microsoft.com/office/powerpoint/2010/main" val="96283476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3</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132741823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3: Find commands and get help in Windows PowerShell</a:t>
            </a:r>
          </a:p>
        </p:txBody>
      </p:sp>
    </p:spTree>
    <p:extLst>
      <p:ext uri="{BB962C8B-B14F-4D97-AF65-F5344CB8AC3E}">
        <p14:creationId xmlns:p14="http://schemas.microsoft.com/office/powerpoint/2010/main" val="282923945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3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005840"/>
            <a:ext cx="11072317" cy="1785104"/>
          </a:xfrm>
        </p:spPr>
        <p:txBody>
          <a:bodyPr lIns="0"/>
          <a:lstStyle/>
          <a:p>
            <a:r>
              <a:rPr lang="en-US" sz="2000" dirty="0">
                <a:latin typeface="+mn-lt"/>
              </a:rPr>
              <a:t>In this lesson, you’ll learn how to find Windows PowerShell cmdlets for performing specific tasks. This lesson provides strategies and tools for finding cmdlets based on the actions they perform and the features or technologies they manage. </a:t>
            </a:r>
          </a:p>
          <a:p>
            <a:r>
              <a:rPr lang="en-US" sz="2000" dirty="0">
                <a:latin typeface="+mn-lt"/>
              </a:rPr>
              <a:t>You‘ll also learn how to use </a:t>
            </a:r>
            <a:r>
              <a:rPr lang="en-US" sz="2000" b="1" dirty="0">
                <a:latin typeface="+mn-lt"/>
              </a:rPr>
              <a:t>Get-Help</a:t>
            </a:r>
            <a:r>
              <a:rPr lang="en-US" sz="2000" dirty="0">
                <a:latin typeface="+mn-lt"/>
              </a:rPr>
              <a:t> to retrieve detailed information about a cmdlet and its parameters.</a:t>
            </a:r>
          </a:p>
          <a:p>
            <a:pPr lvl="1"/>
            <a:r>
              <a:rPr lang="en-US" dirty="0"/>
              <a:t>Topics:</a:t>
            </a:r>
          </a:p>
        </p:txBody>
      </p:sp>
      <p:sp>
        <p:nvSpPr>
          <p:cNvPr id="2" name="TextBox 1">
            <a:extLst>
              <a:ext uri="{FF2B5EF4-FFF2-40B4-BE49-F238E27FC236}">
                <a16:creationId xmlns:a16="http://schemas.microsoft.com/office/drawing/2014/main" id="{C4B3999A-B9A7-4EA3-B751-205D8AA11B82}"/>
              </a:ext>
            </a:extLst>
          </p:cNvPr>
          <p:cNvSpPr txBox="1"/>
          <p:nvPr/>
        </p:nvSpPr>
        <p:spPr>
          <a:xfrm>
            <a:off x="-459740" y="3043940"/>
            <a:ext cx="5303520" cy="1526572"/>
          </a:xfrm>
          <a:prstGeom prst="rect">
            <a:avLst/>
          </a:prstGeom>
          <a:noFill/>
        </p:spPr>
        <p:txBody>
          <a:bodyPr wrap="square" lIns="182880" tIns="146304" rIns="182880" bIns="146304" rtlCol="0">
            <a:spAutoFit/>
          </a:bodyPr>
          <a:lstStyle/>
          <a:p>
            <a:pPr marL="1257267" lvl="2" indent="-342900">
              <a:buFont typeface="Arial" panose="020B0604020202020204" pitchFamily="34" charset="0"/>
              <a:buChar char="•"/>
            </a:pPr>
            <a:r>
              <a:rPr lang="en-US" sz="2000" dirty="0"/>
              <a:t>What are modules?</a:t>
            </a:r>
          </a:p>
          <a:p>
            <a:pPr marL="1257267" lvl="2" indent="-342900">
              <a:buFont typeface="Arial" panose="020B0604020202020204" pitchFamily="34" charset="0"/>
              <a:buChar char="•"/>
            </a:pPr>
            <a:r>
              <a:rPr lang="en-US" sz="2000" dirty="0"/>
              <a:t>Finding cmdlets</a:t>
            </a:r>
          </a:p>
          <a:p>
            <a:pPr marL="1257267" lvl="2" indent="-342900">
              <a:buFont typeface="Arial" panose="020B0604020202020204" pitchFamily="34" charset="0"/>
              <a:buChar char="•"/>
            </a:pPr>
            <a:r>
              <a:rPr lang="en-US" sz="2000" dirty="0"/>
              <a:t>What are aliases?</a:t>
            </a:r>
          </a:p>
          <a:p>
            <a:pPr marL="1257267" lvl="2" indent="-342900">
              <a:buFont typeface="Arial" panose="020B0604020202020204" pitchFamily="34" charset="0"/>
              <a:buChar char="•"/>
            </a:pPr>
            <a:r>
              <a:rPr lang="en-US" sz="2000" dirty="0"/>
              <a:t>Demonstration: Using aliases</a:t>
            </a:r>
          </a:p>
        </p:txBody>
      </p:sp>
      <p:sp>
        <p:nvSpPr>
          <p:cNvPr id="7" name="TextBox 6">
            <a:extLst>
              <a:ext uri="{FF2B5EF4-FFF2-40B4-BE49-F238E27FC236}">
                <a16:creationId xmlns:a16="http://schemas.microsoft.com/office/drawing/2014/main" id="{6F9EC7BA-DD6F-4C4D-90B2-20733252AE08}"/>
              </a:ext>
            </a:extLst>
          </p:cNvPr>
          <p:cNvSpPr txBox="1"/>
          <p:nvPr/>
        </p:nvSpPr>
        <p:spPr>
          <a:xfrm>
            <a:off x="4843780" y="3118584"/>
            <a:ext cx="6568440" cy="1631216"/>
          </a:xfrm>
          <a:prstGeom prst="rect">
            <a:avLst/>
          </a:prstGeom>
          <a:noFill/>
        </p:spPr>
        <p:txBody>
          <a:bodyPr wrap="square">
            <a:spAutoFit/>
          </a:bodyPr>
          <a:lstStyle/>
          <a:p>
            <a:pPr marL="1200117" lvl="2" indent="-285750">
              <a:buFont typeface="Arial" panose="020B0604020202020204" pitchFamily="34" charset="0"/>
              <a:buChar char="•"/>
            </a:pPr>
            <a:r>
              <a:rPr lang="en-US" sz="2000" dirty="0"/>
              <a:t>Using </a:t>
            </a:r>
            <a:r>
              <a:rPr lang="en-US" sz="2000" b="1" dirty="0"/>
              <a:t>Show-Command</a:t>
            </a:r>
          </a:p>
          <a:p>
            <a:pPr marL="1200117" lvl="2" indent="-285750">
              <a:buFont typeface="Arial" panose="020B0604020202020204" pitchFamily="34" charset="0"/>
              <a:buChar char="•"/>
            </a:pPr>
            <a:r>
              <a:rPr lang="en-US" sz="2000" dirty="0"/>
              <a:t>Using </a:t>
            </a:r>
            <a:r>
              <a:rPr lang="en-US" sz="2000" b="1" dirty="0"/>
              <a:t>Get-Help</a:t>
            </a:r>
          </a:p>
          <a:p>
            <a:pPr marL="1200117" lvl="2" indent="-285750">
              <a:buFont typeface="Arial" panose="020B0604020202020204" pitchFamily="34" charset="0"/>
              <a:buChar char="•"/>
            </a:pPr>
            <a:r>
              <a:rPr lang="en-US" sz="2000" dirty="0"/>
              <a:t>Demonstration: Reviewing Help</a:t>
            </a:r>
          </a:p>
          <a:p>
            <a:pPr marL="1200117" lvl="2" indent="-285750">
              <a:buFont typeface="Arial" panose="020B0604020202020204" pitchFamily="34" charset="0"/>
              <a:buChar char="•"/>
            </a:pPr>
            <a:r>
              <a:rPr lang="en-US" sz="2000" dirty="0"/>
              <a:t>Interpreting the help syntax</a:t>
            </a:r>
          </a:p>
          <a:p>
            <a:pPr marL="1200117" lvl="2" indent="-285750">
              <a:buFont typeface="Arial" panose="020B0604020202020204" pitchFamily="34" charset="0"/>
              <a:buChar char="•"/>
            </a:pPr>
            <a:r>
              <a:rPr lang="en-US" sz="2000" dirty="0"/>
              <a:t>Updating help</a:t>
            </a:r>
          </a:p>
        </p:txBody>
      </p:sp>
    </p:spTree>
    <p:extLst>
      <p:ext uri="{BB962C8B-B14F-4D97-AF65-F5344CB8AC3E}">
        <p14:creationId xmlns:p14="http://schemas.microsoft.com/office/powerpoint/2010/main" val="39494303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Module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54257" cy="3154710"/>
          </a:xfrm>
        </p:spPr>
        <p:txBody>
          <a:bodyPr lIns="0"/>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This module introduces you to PowerShell and provides an overview of its functionality. You’ll learn to open, configure, and run commands by using PowerShell on Windows. You’ll also learn about PowerShell’s built-in help system, which assists you with using the various PowerShell components and commands.</a:t>
            </a: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Lessons:</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Lesson 1: Windows PowerShell overview</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Lesson 2: Understand Windows PowerShell command syntax</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Lesson 3: Find commands and get help in Windows PowerShell</a:t>
            </a: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38961483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What are modules?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3123932"/>
          </a:xfrm>
        </p:spPr>
        <p:txBody>
          <a:bodyPr lIns="0"/>
          <a:lstStyle/>
          <a:p>
            <a:pPr lvl="2"/>
            <a:r>
              <a:rPr lang="en-US" dirty="0"/>
              <a:t>Modules:</a:t>
            </a:r>
          </a:p>
          <a:p>
            <a:pPr lvl="3"/>
            <a:r>
              <a:rPr lang="en-US" dirty="0"/>
              <a:t>Are containers for related cmdlets.</a:t>
            </a:r>
          </a:p>
          <a:p>
            <a:pPr lvl="3"/>
            <a:r>
              <a:rPr lang="en-US" dirty="0"/>
              <a:t>Are provided as part of management tools for various software packages.</a:t>
            </a:r>
          </a:p>
          <a:p>
            <a:pPr lvl="3"/>
            <a:r>
              <a:rPr lang="en-US" dirty="0"/>
              <a:t>Must be loaded into your current session.</a:t>
            </a:r>
          </a:p>
          <a:p>
            <a:pPr lvl="3"/>
            <a:r>
              <a:rPr lang="en-US" dirty="0"/>
              <a:t>May only support specific operating systems.</a:t>
            </a:r>
          </a:p>
          <a:p>
            <a:pPr lvl="2"/>
            <a:r>
              <a:rPr lang="en-US" dirty="0"/>
              <a:t>Windows PowerShell version 3.0 and newer support autoloading.</a:t>
            </a:r>
          </a:p>
          <a:p>
            <a:pPr lvl="2"/>
            <a:r>
              <a:rPr lang="en-US" dirty="0"/>
              <a:t>Windows PowerShell and PowerShell Core support different module paths as indicated by the </a:t>
            </a:r>
            <a:r>
              <a:rPr lang="en-US" i="1" dirty="0"/>
              <a:t>$Env:PSModulePath </a:t>
            </a:r>
            <a:r>
              <a:rPr lang="en-US" dirty="0"/>
              <a:t>environment variable.</a:t>
            </a:r>
          </a:p>
          <a:p>
            <a:pPr lvl="2"/>
            <a:endParaRPr lang="en-US" dirty="0"/>
          </a:p>
        </p:txBody>
      </p:sp>
    </p:spTree>
    <p:extLst>
      <p:ext uri="{BB962C8B-B14F-4D97-AF65-F5344CB8AC3E}">
        <p14:creationId xmlns:p14="http://schemas.microsoft.com/office/powerpoint/2010/main" val="239909353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Finding cmdlets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2154436"/>
          </a:xfrm>
        </p:spPr>
        <p:txBody>
          <a:bodyPr lIns="0"/>
          <a:lstStyle/>
          <a:p>
            <a:pPr lvl="2"/>
            <a:r>
              <a:rPr lang="en-US" dirty="0"/>
              <a:t>Use </a:t>
            </a:r>
            <a:r>
              <a:rPr lang="en-US" b="1" dirty="0"/>
              <a:t>Get-Command</a:t>
            </a:r>
            <a:r>
              <a:rPr lang="en-US" dirty="0"/>
              <a:t> and </a:t>
            </a:r>
            <a:r>
              <a:rPr lang="en-US" b="1" dirty="0"/>
              <a:t>Get-Help</a:t>
            </a:r>
            <a:r>
              <a:rPr lang="en-US" dirty="0"/>
              <a:t>, both of which support wildcards.</a:t>
            </a:r>
          </a:p>
          <a:p>
            <a:pPr lvl="2"/>
            <a:r>
              <a:rPr lang="en-US" dirty="0"/>
              <a:t>Use </a:t>
            </a:r>
            <a:r>
              <a:rPr lang="en-US" b="1" dirty="0"/>
              <a:t>–Noun</a:t>
            </a:r>
            <a:r>
              <a:rPr lang="en-US" dirty="0"/>
              <a:t>, </a:t>
            </a:r>
            <a:r>
              <a:rPr lang="en-US" b="1" dirty="0"/>
              <a:t>–Verb</a:t>
            </a:r>
            <a:r>
              <a:rPr lang="en-US" dirty="0"/>
              <a:t>, and </a:t>
            </a:r>
            <a:r>
              <a:rPr lang="en-US" b="1" dirty="0"/>
              <a:t>–Module </a:t>
            </a:r>
            <a:r>
              <a:rPr lang="en-US" dirty="0"/>
              <a:t>parameters with </a:t>
            </a:r>
            <a:r>
              <a:rPr lang="en-US" b="1" dirty="0"/>
              <a:t>Get-Command</a:t>
            </a:r>
            <a:r>
              <a:rPr lang="en-US" dirty="0"/>
              <a:t>.</a:t>
            </a:r>
          </a:p>
          <a:p>
            <a:pPr lvl="2"/>
            <a:r>
              <a:rPr lang="en-US" b="1" dirty="0"/>
              <a:t>Get-Help</a:t>
            </a:r>
            <a:r>
              <a:rPr lang="en-US" dirty="0"/>
              <a:t> can also search help files if no match is found when searching command names.</a:t>
            </a:r>
          </a:p>
          <a:p>
            <a:pPr lvl="2"/>
            <a:r>
              <a:rPr lang="en-US" dirty="0"/>
              <a:t>Use the </a:t>
            </a:r>
            <a:r>
              <a:rPr lang="en-US" b="1" dirty="0"/>
              <a:t>Find-Command</a:t>
            </a:r>
            <a:r>
              <a:rPr lang="en-US" dirty="0"/>
              <a:t> and the </a:t>
            </a:r>
            <a:r>
              <a:rPr lang="en-US" b="1" dirty="0"/>
              <a:t>PowerShellGet</a:t>
            </a:r>
            <a:r>
              <a:rPr lang="en-US" dirty="0"/>
              <a:t> module to find modules and commands from the PowerShell Gallery.</a:t>
            </a:r>
          </a:p>
          <a:p>
            <a:pPr marL="0" lvl="1" indent="0">
              <a:buNone/>
            </a:pPr>
            <a:endParaRPr lang="en-US" dirty="0"/>
          </a:p>
        </p:txBody>
      </p:sp>
    </p:spTree>
    <p:extLst>
      <p:ext uri="{BB962C8B-B14F-4D97-AF65-F5344CB8AC3E}">
        <p14:creationId xmlns:p14="http://schemas.microsoft.com/office/powerpoint/2010/main" val="289267047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What are aliases?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3123932"/>
          </a:xfrm>
        </p:spPr>
        <p:txBody>
          <a:bodyPr lIns="0"/>
          <a:lstStyle/>
          <a:p>
            <a:pPr lvl="2"/>
            <a:r>
              <a:rPr lang="en-US" dirty="0"/>
              <a:t>Familiar batch commands include:</a:t>
            </a:r>
          </a:p>
          <a:p>
            <a:pPr lvl="3"/>
            <a:r>
              <a:rPr lang="en-US" b="1" dirty="0"/>
              <a:t>Dir</a:t>
            </a:r>
          </a:p>
          <a:p>
            <a:pPr lvl="3"/>
            <a:r>
              <a:rPr lang="en-US" b="1" dirty="0"/>
              <a:t>Cd</a:t>
            </a:r>
          </a:p>
          <a:p>
            <a:pPr lvl="3"/>
            <a:r>
              <a:rPr lang="en-US" b="1" dirty="0"/>
              <a:t>Mkdir</a:t>
            </a:r>
          </a:p>
          <a:p>
            <a:pPr lvl="3"/>
            <a:r>
              <a:rPr lang="en-US" b="1" dirty="0"/>
              <a:t>Type</a:t>
            </a:r>
          </a:p>
          <a:p>
            <a:pPr lvl="2"/>
            <a:r>
              <a:rPr lang="en-US" dirty="0"/>
              <a:t>These are really aliases to Windows PowerShell commands.</a:t>
            </a:r>
          </a:p>
          <a:p>
            <a:pPr lvl="2"/>
            <a:r>
              <a:rPr lang="en-US" dirty="0"/>
              <a:t>External commands such as </a:t>
            </a:r>
            <a:r>
              <a:rPr lang="en-US" b="1" dirty="0"/>
              <a:t>ping.exe </a:t>
            </a:r>
            <a:r>
              <a:rPr lang="en-US" dirty="0"/>
              <a:t>and </a:t>
            </a:r>
            <a:r>
              <a:rPr lang="en-US" b="1" dirty="0"/>
              <a:t>ipconfig.exe </a:t>
            </a:r>
            <a:r>
              <a:rPr lang="en-US" dirty="0"/>
              <a:t>all work as usual.</a:t>
            </a:r>
          </a:p>
          <a:p>
            <a:pPr lvl="2"/>
            <a:r>
              <a:rPr lang="en-US" dirty="0"/>
              <a:t>Windows PowerShell commands often have a different syntax, even if accessed by an alias that matches an older command name.</a:t>
            </a:r>
          </a:p>
        </p:txBody>
      </p:sp>
    </p:spTree>
    <p:extLst>
      <p:ext uri="{BB962C8B-B14F-4D97-AF65-F5344CB8AC3E}">
        <p14:creationId xmlns:p14="http://schemas.microsoft.com/office/powerpoint/2010/main" val="392511112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Using aliases</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2031325"/>
          </a:xfrm>
        </p:spPr>
        <p:txBody>
          <a:bodyPr/>
          <a:lstStyle/>
          <a:p>
            <a:r>
              <a:rPr lang="en-US" sz="1800" dirty="0"/>
              <a:t>In this demonstration, you'll learn how to:</a:t>
            </a:r>
          </a:p>
          <a:p>
            <a:pPr marL="342900" indent="-342900">
              <a:buFont typeface="+mj-lt"/>
              <a:buAutoNum type="arabicPeriod"/>
            </a:pPr>
            <a:r>
              <a:rPr lang="en-US" sz="1800" dirty="0"/>
              <a:t>Find an alias for a cmdlet. </a:t>
            </a:r>
          </a:p>
          <a:p>
            <a:pPr marL="342900" indent="-342900">
              <a:buFont typeface="+mj-lt"/>
              <a:buAutoNum type="arabicPeriod"/>
            </a:pPr>
            <a:r>
              <a:rPr lang="en-US" sz="1800" dirty="0"/>
              <a:t>Find a cmdlet based on an alias you already know.</a:t>
            </a:r>
          </a:p>
          <a:p>
            <a:pPr marL="342900" indent="-342900">
              <a:buFont typeface="+mj-lt"/>
              <a:buAutoNum type="arabicPeriod"/>
            </a:pPr>
            <a:r>
              <a:rPr lang="en-US" sz="1800" dirty="0"/>
              <a:t>Create an alias.</a:t>
            </a:r>
          </a:p>
          <a:p>
            <a:pPr marL="342900" indent="-342900">
              <a:buFont typeface="+mj-lt"/>
              <a:buAutoNum type="arabicPeriod"/>
            </a:pPr>
            <a:endParaRPr lang="en-US"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240547543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a:xfrm>
            <a:off x="425366" y="440494"/>
            <a:ext cx="11341268" cy="680196"/>
          </a:xfrm>
        </p:spPr>
        <p:txBody>
          <a:bodyPr/>
          <a:lstStyle/>
          <a:p>
            <a:r>
              <a:rPr lang="en-US" dirty="0"/>
              <a:t>Using </a:t>
            </a:r>
            <a:r>
              <a:rPr lang="en-US" b="1" dirty="0"/>
              <a:t>Show-Command</a:t>
            </a:r>
          </a:p>
        </p:txBody>
      </p:sp>
      <p:sp>
        <p:nvSpPr>
          <p:cNvPr id="7" name="Content Placeholder 2">
            <a:extLst>
              <a:ext uri="{FF2B5EF4-FFF2-40B4-BE49-F238E27FC236}">
                <a16:creationId xmlns:a16="http://schemas.microsoft.com/office/drawing/2014/main" id="{753A53DD-F227-466A-91E1-68444A231447}"/>
              </a:ext>
              <a:ext uri="{C183D7F6-B498-43B3-948B-1728B52AA6E4}">
                <adec:decorative xmlns:adec="http://schemas.microsoft.com/office/drawing/2017/decorative" val="1"/>
              </a:ext>
            </a:extLst>
          </p:cNvPr>
          <p:cNvSpPr>
            <a:spLocks noGrp="1"/>
          </p:cNvSpPr>
          <p:nvPr/>
        </p:nvSpPr>
        <p:spPr>
          <a:xfrm>
            <a:off x="4494180" y="5729592"/>
            <a:ext cx="3365770" cy="512617"/>
          </a:xfrm>
          <a:prstGeom prst="rect">
            <a:avLst/>
          </a:prstGeom>
          <a:ln w="19050">
            <a:solidFill>
              <a:schemeClr val="accent4"/>
            </a:solidFill>
          </a:ln>
        </p:spPr>
        <p:txBody>
          <a:bodyPr vert="horz" wrap="square" lIns="137160" tIns="91440" rIns="13716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rgbClr val="000000"/>
                </a:solidFill>
                <a:latin typeface="Consolas" panose="020B0609020204030204" pitchFamily="49" charset="0"/>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endParaRPr lang="en-US" dirty="0"/>
          </a:p>
        </p:txBody>
      </p:sp>
      <p:pic>
        <p:nvPicPr>
          <p:cNvPr id="8" name="Picture 7">
            <a:extLst>
              <a:ext uri="{FF2B5EF4-FFF2-40B4-BE49-F238E27FC236}">
                <a16:creationId xmlns:a16="http://schemas.microsoft.com/office/drawing/2014/main" id="{C2844C79-2D31-44BA-AF42-871FC895B932}"/>
              </a:ext>
              <a:ext uri="{C183D7F6-B498-43B3-948B-1728B52AA6E4}">
                <adec:decorative xmlns:adec="http://schemas.microsoft.com/office/drawing/2017/decorative" val="1"/>
              </a:ext>
            </a:extLst>
          </p:cNvPr>
          <p:cNvPicPr>
            <a:picLocks noChangeAspect="1"/>
          </p:cNvPicPr>
          <p:nvPr/>
        </p:nvPicPr>
        <p:blipFill>
          <a:blip r:embed="rId3"/>
          <a:srcRect/>
          <a:stretch/>
        </p:blipFill>
        <p:spPr>
          <a:xfrm>
            <a:off x="4587870" y="5796964"/>
            <a:ext cx="3183017" cy="366390"/>
          </a:xfrm>
          <a:prstGeom prst="rect">
            <a:avLst/>
          </a:prstGeom>
        </p:spPr>
      </p:pic>
      <p:pic>
        <p:nvPicPr>
          <p:cNvPr id="17" name="Picture 16" descr="Results of the Show-Command Get-ADUser command which displays the Parameters for &quot;Get-ADUser&quot;. The Identity tab is selected and the name Ana is entered in the Identity field.">
            <a:extLst>
              <a:ext uri="{FF2B5EF4-FFF2-40B4-BE49-F238E27FC236}">
                <a16:creationId xmlns:a16="http://schemas.microsoft.com/office/drawing/2014/main" id="{E609E4A5-F6B9-4E4F-90C8-4090AFA3AE3D}"/>
              </a:ext>
            </a:extLst>
          </p:cNvPr>
          <p:cNvPicPr>
            <a:picLocks noChangeAspect="1"/>
          </p:cNvPicPr>
          <p:nvPr/>
        </p:nvPicPr>
        <p:blipFill>
          <a:blip r:embed="rId4"/>
          <a:stretch>
            <a:fillRect/>
          </a:stretch>
        </p:blipFill>
        <p:spPr>
          <a:xfrm>
            <a:off x="2684834" y="1411568"/>
            <a:ext cx="6839709" cy="3795663"/>
          </a:xfrm>
          <a:prstGeom prst="rect">
            <a:avLst/>
          </a:prstGeom>
        </p:spPr>
      </p:pic>
    </p:spTree>
    <p:extLst>
      <p:ext uri="{BB962C8B-B14F-4D97-AF65-F5344CB8AC3E}">
        <p14:creationId xmlns:p14="http://schemas.microsoft.com/office/powerpoint/2010/main" val="281836862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Using Get-Help</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3554819"/>
          </a:xfrm>
        </p:spPr>
        <p:txBody>
          <a:bodyPr lIns="0"/>
          <a:lstStyle/>
          <a:p>
            <a:pPr lvl="2"/>
            <a:r>
              <a:rPr lang="en-US" dirty="0"/>
              <a:t>Displays Windows PowerShell help content.</a:t>
            </a:r>
          </a:p>
          <a:p>
            <a:pPr lvl="2"/>
            <a:r>
              <a:rPr lang="en-US" dirty="0"/>
              <a:t>You provide a cmdlet name to display help for a cmdlet.</a:t>
            </a:r>
          </a:p>
          <a:p>
            <a:pPr lvl="2"/>
            <a:r>
              <a:rPr lang="en-US" dirty="0"/>
              <a:t>Supports wildcards.</a:t>
            </a:r>
          </a:p>
          <a:p>
            <a:pPr lvl="2"/>
            <a:r>
              <a:rPr lang="en-US" dirty="0"/>
              <a:t>Parameters include:</a:t>
            </a:r>
          </a:p>
          <a:p>
            <a:pPr lvl="3"/>
            <a:r>
              <a:rPr lang="en-US" i="1" dirty="0"/>
              <a:t>-Examples</a:t>
            </a:r>
          </a:p>
          <a:p>
            <a:pPr lvl="3"/>
            <a:r>
              <a:rPr lang="en-US" i="1" dirty="0"/>
              <a:t>-Full</a:t>
            </a:r>
          </a:p>
          <a:p>
            <a:pPr lvl="3"/>
            <a:r>
              <a:rPr lang="en-US" i="1" dirty="0"/>
              <a:t>-Online</a:t>
            </a:r>
          </a:p>
          <a:p>
            <a:pPr lvl="3"/>
            <a:r>
              <a:rPr lang="en-US" i="1" dirty="0"/>
              <a:t>-ShowWindow</a:t>
            </a:r>
          </a:p>
          <a:p>
            <a:pPr lvl="3"/>
            <a:r>
              <a:rPr lang="en-US" i="1" dirty="0"/>
              <a:t>-Parameter ParameterName</a:t>
            </a:r>
          </a:p>
          <a:p>
            <a:pPr lvl="2"/>
            <a:endParaRPr lang="en-US" dirty="0"/>
          </a:p>
        </p:txBody>
      </p:sp>
    </p:spTree>
    <p:extLst>
      <p:ext uri="{BB962C8B-B14F-4D97-AF65-F5344CB8AC3E}">
        <p14:creationId xmlns:p14="http://schemas.microsoft.com/office/powerpoint/2010/main" val="326249439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Reviewing Help</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1015663"/>
          </a:xfrm>
        </p:spPr>
        <p:txBody>
          <a:bodyPr/>
          <a:lstStyle/>
          <a:p>
            <a:r>
              <a:rPr lang="en-US" sz="1800" dirty="0"/>
              <a:t>In this demonstration, you'll learn how to use various options of the help system. </a:t>
            </a:r>
          </a:p>
          <a:p>
            <a:endParaRPr lang="en-US"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103954611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F11E-CD4B-48C0-8132-0EF0AD5A1E0B}"/>
              </a:ext>
            </a:extLst>
          </p:cNvPr>
          <p:cNvSpPr>
            <a:spLocks noGrp="1"/>
          </p:cNvSpPr>
          <p:nvPr>
            <p:ph type="title"/>
          </p:nvPr>
        </p:nvSpPr>
        <p:spPr/>
        <p:txBody>
          <a:bodyPr/>
          <a:lstStyle/>
          <a:p>
            <a:r>
              <a:rPr lang="en-US" dirty="0"/>
              <a:t>Demonstration: Reviewing Help (slide 2)</a:t>
            </a:r>
          </a:p>
        </p:txBody>
      </p:sp>
      <p:sp>
        <p:nvSpPr>
          <p:cNvPr id="3" name="Text Placeholder 2">
            <a:extLst>
              <a:ext uri="{FF2B5EF4-FFF2-40B4-BE49-F238E27FC236}">
                <a16:creationId xmlns:a16="http://schemas.microsoft.com/office/drawing/2014/main" id="{A60A04D5-76E5-46B5-8459-63CFA05DA689}"/>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8F76E77A-E437-4650-B28E-8CEAACA75C9A}"/>
              </a:ext>
            </a:extLst>
          </p:cNvPr>
          <p:cNvSpPr>
            <a:spLocks noGrp="1"/>
          </p:cNvSpPr>
          <p:nvPr>
            <p:ph type="body" sz="quarter" idx="11"/>
          </p:nvPr>
        </p:nvSpPr>
        <p:spPr/>
        <p:txBody>
          <a:bodyPr/>
          <a:lstStyle/>
          <a:p>
            <a:endParaRPr lang="en-US" dirty="0"/>
          </a:p>
        </p:txBody>
      </p:sp>
      <p:sp>
        <p:nvSpPr>
          <p:cNvPr id="5" name="Picture Placeholder 4">
            <a:extLst>
              <a:ext uri="{FF2B5EF4-FFF2-40B4-BE49-F238E27FC236}">
                <a16:creationId xmlns:a16="http://schemas.microsoft.com/office/drawing/2014/main" id="{52C73CB3-37D9-4BA7-BFA9-5E99705EEF14}"/>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293744579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Interpreting the help syntax</a:t>
            </a:r>
          </a:p>
        </p:txBody>
      </p:sp>
      <p:sp>
        <p:nvSpPr>
          <p:cNvPr id="34" name="Picture Placeholder 33">
            <a:extLst>
              <a:ext uri="{FF2B5EF4-FFF2-40B4-BE49-F238E27FC236}">
                <a16:creationId xmlns:a16="http://schemas.microsoft.com/office/drawing/2014/main" id="{52CDF4D0-F240-408E-83B4-563445EAFF4D}"/>
              </a:ext>
              <a:ext uri="{C183D7F6-B498-43B3-948B-1728B52AA6E4}">
                <adec:decorative xmlns:adec="http://schemas.microsoft.com/office/drawing/2017/decorative" val="1"/>
              </a:ext>
            </a:extLst>
          </p:cNvPr>
          <p:cNvSpPr>
            <a:spLocks noGrp="1"/>
          </p:cNvSpPr>
          <p:nvPr>
            <p:ph type="pic" sz="quarter" idx="12"/>
          </p:nvPr>
        </p:nvSpPr>
        <p:spPr/>
      </p:sp>
      <p:pic>
        <p:nvPicPr>
          <p:cNvPr id="46" name="Picture 45" descr="Screenshot of the help information for the Get-EventLog command. Different callouts point out the parameter sets, mandatory parameters, positional parameters, and optional parameters.&#10;">
            <a:extLst>
              <a:ext uri="{FF2B5EF4-FFF2-40B4-BE49-F238E27FC236}">
                <a16:creationId xmlns:a16="http://schemas.microsoft.com/office/drawing/2014/main" id="{B84EF911-5338-4043-805E-6410A0AAD760}"/>
              </a:ext>
            </a:extLst>
          </p:cNvPr>
          <p:cNvPicPr>
            <a:picLocks noChangeAspect="1"/>
          </p:cNvPicPr>
          <p:nvPr/>
        </p:nvPicPr>
        <p:blipFill>
          <a:blip r:embed="rId3"/>
          <a:stretch>
            <a:fillRect/>
          </a:stretch>
        </p:blipFill>
        <p:spPr>
          <a:xfrm>
            <a:off x="2585662" y="1388269"/>
            <a:ext cx="6974010" cy="3689569"/>
          </a:xfrm>
          <a:prstGeom prst="rect">
            <a:avLst/>
          </a:prstGeom>
        </p:spPr>
      </p:pic>
    </p:spTree>
    <p:extLst>
      <p:ext uri="{BB962C8B-B14F-4D97-AF65-F5344CB8AC3E}">
        <p14:creationId xmlns:p14="http://schemas.microsoft.com/office/powerpoint/2010/main" val="149225938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Updating help</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2416046"/>
          </a:xfrm>
        </p:spPr>
        <p:txBody>
          <a:bodyPr lIns="0"/>
          <a:lstStyle/>
          <a:p>
            <a:pPr lvl="2"/>
            <a:r>
              <a:rPr lang="en-US" dirty="0"/>
              <a:t>Windows PowerShell 3.0 and newer versions don’t ship with help files.</a:t>
            </a:r>
          </a:p>
          <a:p>
            <a:pPr lvl="2"/>
            <a:r>
              <a:rPr lang="en-US" b="1" dirty="0"/>
              <a:t>Update-Help</a:t>
            </a:r>
            <a:r>
              <a:rPr lang="en-US" dirty="0"/>
              <a:t>: </a:t>
            </a:r>
          </a:p>
          <a:p>
            <a:pPr lvl="3"/>
            <a:r>
              <a:rPr lang="en-US" dirty="0"/>
              <a:t>Uses downloadable help content to update your local help.</a:t>
            </a:r>
          </a:p>
          <a:p>
            <a:pPr lvl="3"/>
            <a:r>
              <a:rPr lang="en-US" dirty="0"/>
              <a:t>Checks no more than once every 24 hours by default.</a:t>
            </a:r>
          </a:p>
          <a:p>
            <a:pPr lvl="2"/>
            <a:r>
              <a:rPr lang="en-US" b="1" dirty="0"/>
              <a:t>Save-Help</a:t>
            </a:r>
            <a:r>
              <a:rPr lang="en-US" dirty="0"/>
              <a:t> enables you to download help and save it to an alternate location accessible to computers that aren’t connected to the internet.</a:t>
            </a:r>
          </a:p>
          <a:p>
            <a:pPr lvl="2"/>
            <a:endParaRPr lang="en-US" dirty="0"/>
          </a:p>
        </p:txBody>
      </p:sp>
    </p:spTree>
    <p:extLst>
      <p:ext uri="{BB962C8B-B14F-4D97-AF65-F5344CB8AC3E}">
        <p14:creationId xmlns:p14="http://schemas.microsoft.com/office/powerpoint/2010/main" val="17749302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1</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208014019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4</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411961652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6">
            <a:extLst>
              <a:ext uri="{FF2B5EF4-FFF2-40B4-BE49-F238E27FC236}">
                <a16:creationId xmlns:a16="http://schemas.microsoft.com/office/drawing/2014/main" id="{AE16104A-0BED-4674-9DE2-55453ED451D4}"/>
              </a:ext>
            </a:extLst>
          </p:cNvPr>
          <p:cNvSpPr>
            <a:spLocks noGrp="1"/>
          </p:cNvSpPr>
          <p:nvPr>
            <p:ph type="title"/>
          </p:nvPr>
        </p:nvSpPr>
        <p:spPr>
          <a:xfrm>
            <a:off x="418643" y="440494"/>
            <a:ext cx="11341268" cy="680196"/>
          </a:xfrm>
        </p:spPr>
        <p:txBody>
          <a:bodyPr/>
          <a:lstStyle/>
          <a:p>
            <a:r>
              <a:rPr lang="en-US" sz="2800" dirty="0"/>
              <a:t>Lab: Configuring Windows PowerShell, and finding and running commands</a:t>
            </a:r>
          </a:p>
        </p:txBody>
      </p:sp>
      <p:sp>
        <p:nvSpPr>
          <p:cNvPr id="50" name="Text Placeholder 5">
            <a:extLst>
              <a:ext uri="{FF2B5EF4-FFF2-40B4-BE49-F238E27FC236}">
                <a16:creationId xmlns:a16="http://schemas.microsoft.com/office/drawing/2014/main" id="{ECDFED55-8534-4D3C-A21F-3F8C8FB8D71C}"/>
              </a:ext>
            </a:extLst>
          </p:cNvPr>
          <p:cNvSpPr>
            <a:spLocks noGrp="1"/>
          </p:cNvSpPr>
          <p:nvPr>
            <p:ph type="body" sz="quarter" idx="11"/>
          </p:nvPr>
        </p:nvSpPr>
        <p:spPr>
          <a:xfrm>
            <a:off x="1447615" y="4243025"/>
            <a:ext cx="10204614" cy="2204078"/>
          </a:xfrm>
        </p:spPr>
        <p:txBody>
          <a:body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defRPr/>
            </a:pPr>
            <a:r>
              <a:rPr kumimoji="0" lang="en-US" sz="2400" b="0" i="0" u="none" strike="noStrike" kern="1200" cap="none" spc="0" normalizeH="0" baseline="0" noProof="0" dirty="0">
                <a:ln>
                  <a:noFill/>
                </a:ln>
                <a:solidFill>
                  <a:srgbClr val="000000"/>
                </a:solidFill>
                <a:effectLst/>
                <a:uLnTx/>
                <a:uFillTx/>
                <a:latin typeface="Segoe UI Semibold"/>
                <a:ea typeface="+mn-ea"/>
                <a:cs typeface="+mn-cs"/>
              </a:rPr>
              <a:t>Sign-in information for the exercise(s):</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Virtual machines:</a:t>
            </a:r>
          </a:p>
          <a:p>
            <a:pPr marL="342900" marR="0" lvl="1" indent="-3429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a:pPr>
            <a:r>
              <a:rPr kumimoji="0" lang="en-US" sz="1600" b="1" i="0" u="none" strike="noStrike" kern="1200" cap="none" spc="0" normalizeH="0" baseline="0" noProof="0" dirty="0">
                <a:ln>
                  <a:noFill/>
                </a:ln>
                <a:solidFill>
                  <a:srgbClr val="000000"/>
                </a:solidFill>
                <a:effectLst/>
                <a:uLnTx/>
                <a:uFillTx/>
                <a:latin typeface="Segoe UI"/>
                <a:ea typeface="+mn-ea"/>
                <a:cs typeface="+mn-cs"/>
              </a:rPr>
              <a:t>AZ-040T00A-LON-DC1</a:t>
            </a:r>
          </a:p>
          <a:p>
            <a:pPr marL="342900" marR="0" lvl="1" indent="-3429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a:pPr>
            <a:r>
              <a:rPr kumimoji="0" lang="en-US" sz="1600" b="1" i="0" u="none" strike="noStrike" kern="1200" cap="none" spc="0" normalizeH="0" baseline="0" noProof="0" dirty="0">
                <a:ln>
                  <a:noFill/>
                </a:ln>
                <a:solidFill>
                  <a:srgbClr val="000000"/>
                </a:solidFill>
                <a:effectLst/>
                <a:uLnTx/>
                <a:uFillTx/>
                <a:latin typeface="Segoe UI"/>
                <a:ea typeface="+mn-ea"/>
                <a:cs typeface="+mn-cs"/>
              </a:rPr>
              <a:t>AZ-040T00A-LON-CL1</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Username: </a:t>
            </a:r>
            <a:r>
              <a:rPr kumimoji="0" lang="en-US" sz="1600" b="1" i="0" u="none" strike="noStrike" kern="1200" cap="none" spc="0" normalizeH="0" baseline="0" noProof="0" dirty="0">
                <a:ln>
                  <a:noFill/>
                </a:ln>
                <a:solidFill>
                  <a:srgbClr val="000000"/>
                </a:solidFill>
                <a:effectLst/>
                <a:uLnTx/>
                <a:uFillTx/>
                <a:latin typeface="Segoe UI"/>
                <a:ea typeface="+mn-ea"/>
                <a:cs typeface="+mn-cs"/>
              </a:rPr>
              <a:t>Adatum\Administrator</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Password: </a:t>
            </a:r>
            <a:r>
              <a:rPr kumimoji="0" lang="en-US" sz="1600" b="1" i="0" u="none" strike="noStrike" kern="1200" cap="none" spc="0" normalizeH="0" baseline="0" noProof="0" dirty="0">
                <a:ln>
                  <a:noFill/>
                </a:ln>
                <a:solidFill>
                  <a:srgbClr val="000000"/>
                </a:solidFill>
                <a:effectLst/>
                <a:uLnTx/>
                <a:uFillTx/>
                <a:latin typeface="Segoe UI"/>
                <a:ea typeface="+mn-ea"/>
                <a:cs typeface="+mn-cs"/>
              </a:rPr>
              <a:t>Pa55w.rd</a:t>
            </a:r>
          </a:p>
        </p:txBody>
      </p:sp>
      <p:grpSp>
        <p:nvGrpSpPr>
          <p:cNvPr id="51" name="Group 50">
            <a:extLst>
              <a:ext uri="{FF2B5EF4-FFF2-40B4-BE49-F238E27FC236}">
                <a16:creationId xmlns:a16="http://schemas.microsoft.com/office/drawing/2014/main" id="{C05E8438-879F-4D90-BD8C-51E56AAEDCD1}"/>
              </a:ext>
              <a:ext uri="{C183D7F6-B498-43B3-948B-1728B52AA6E4}">
                <adec:decorative xmlns:adec="http://schemas.microsoft.com/office/drawing/2017/decorative" val="1"/>
              </a:ext>
            </a:extLst>
          </p:cNvPr>
          <p:cNvGrpSpPr/>
          <p:nvPr/>
        </p:nvGrpSpPr>
        <p:grpSpPr>
          <a:xfrm>
            <a:off x="418643" y="4243025"/>
            <a:ext cx="896425" cy="896425"/>
            <a:chOff x="418643" y="1456896"/>
            <a:chExt cx="896425" cy="896425"/>
          </a:xfrm>
        </p:grpSpPr>
        <p:grpSp>
          <p:nvGrpSpPr>
            <p:cNvPr id="52" name="Group 51">
              <a:extLst>
                <a:ext uri="{FF2B5EF4-FFF2-40B4-BE49-F238E27FC236}">
                  <a16:creationId xmlns:a16="http://schemas.microsoft.com/office/drawing/2014/main" id="{B84196AC-46A6-4A81-B348-28FFF99A8CDC}"/>
                </a:ext>
              </a:extLst>
            </p:cNvPr>
            <p:cNvGrpSpPr/>
            <p:nvPr/>
          </p:nvGrpSpPr>
          <p:grpSpPr>
            <a:xfrm>
              <a:off x="418643" y="1456896"/>
              <a:ext cx="896425" cy="896425"/>
              <a:chOff x="418643" y="1456896"/>
              <a:chExt cx="896425" cy="896425"/>
            </a:xfrm>
          </p:grpSpPr>
          <p:sp>
            <p:nvSpPr>
              <p:cNvPr id="58" name="AutoShape 3">
                <a:extLst>
                  <a:ext uri="{FF2B5EF4-FFF2-40B4-BE49-F238E27FC236}">
                    <a16:creationId xmlns:a16="http://schemas.microsoft.com/office/drawing/2014/main" id="{F8FF87E5-E317-4119-9825-B2A96BBD1AE1}"/>
                  </a:ext>
                </a:extLst>
              </p:cNvPr>
              <p:cNvSpPr>
                <a:spLocks noChangeAspect="1" noChangeArrowheads="1" noTextEdit="1"/>
              </p:cNvSpPr>
              <p:nvPr/>
            </p:nvSpPr>
            <p:spPr bwMode="auto">
              <a:xfrm>
                <a:off x="418643" y="1456896"/>
                <a:ext cx="896425" cy="89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9" name="Freeform 5">
                <a:extLst>
                  <a:ext uri="{FF2B5EF4-FFF2-40B4-BE49-F238E27FC236}">
                    <a16:creationId xmlns:a16="http://schemas.microsoft.com/office/drawing/2014/main" id="{C5183026-23F5-4AB2-B929-58EC3EA9524B}"/>
                  </a:ext>
                </a:extLst>
              </p:cNvPr>
              <p:cNvSpPr>
                <a:spLocks/>
              </p:cNvSpPr>
              <p:nvPr/>
            </p:nvSpPr>
            <p:spPr bwMode="auto">
              <a:xfrm>
                <a:off x="418643" y="1456896"/>
                <a:ext cx="896425" cy="896425"/>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60" name="Freeform 6">
                <a:extLst>
                  <a:ext uri="{FF2B5EF4-FFF2-40B4-BE49-F238E27FC236}">
                    <a16:creationId xmlns:a16="http://schemas.microsoft.com/office/drawing/2014/main" id="{54C421CF-C079-4387-8BE5-2C933B7BACFC}"/>
                  </a:ext>
                </a:extLst>
              </p:cNvPr>
              <p:cNvSpPr>
                <a:spLocks noEditPoints="1"/>
              </p:cNvSpPr>
              <p:nvPr/>
            </p:nvSpPr>
            <p:spPr bwMode="auto">
              <a:xfrm>
                <a:off x="489556" y="1527809"/>
                <a:ext cx="754597" cy="756416"/>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57" name="Picture 56" descr="Icon of a bulb">
              <a:extLst>
                <a:ext uri="{FF2B5EF4-FFF2-40B4-BE49-F238E27FC236}">
                  <a16:creationId xmlns:a16="http://schemas.microsoft.com/office/drawing/2014/main" id="{54503667-712D-4D20-83E6-726BCF1D33F3}"/>
                </a:ext>
              </a:extLst>
            </p:cNvPr>
            <p:cNvPicPr>
              <a:picLocks noChangeAspect="1"/>
            </p:cNvPicPr>
            <p:nvPr/>
          </p:nvPicPr>
          <p:blipFill>
            <a:blip r:embed="rId3"/>
            <a:stretch>
              <a:fillRect/>
            </a:stretch>
          </p:blipFill>
          <p:spPr>
            <a:xfrm>
              <a:off x="695962" y="1668340"/>
              <a:ext cx="341784" cy="475354"/>
            </a:xfrm>
            <a:prstGeom prst="rect">
              <a:avLst/>
            </a:prstGeom>
          </p:spPr>
        </p:pic>
      </p:grpSp>
      <p:grpSp>
        <p:nvGrpSpPr>
          <p:cNvPr id="61" name="Group 60">
            <a:extLst>
              <a:ext uri="{FF2B5EF4-FFF2-40B4-BE49-F238E27FC236}">
                <a16:creationId xmlns:a16="http://schemas.microsoft.com/office/drawing/2014/main" id="{0BA20624-540B-41E6-9943-4DE1B7295944}"/>
              </a:ext>
              <a:ext uri="{C183D7F6-B498-43B3-948B-1728B52AA6E4}">
                <adec:decorative xmlns:adec="http://schemas.microsoft.com/office/drawing/2017/decorative" val="1"/>
              </a:ext>
            </a:extLst>
          </p:cNvPr>
          <p:cNvGrpSpPr/>
          <p:nvPr/>
        </p:nvGrpSpPr>
        <p:grpSpPr>
          <a:xfrm>
            <a:off x="4925588" y="1612462"/>
            <a:ext cx="723714" cy="723714"/>
            <a:chOff x="4928347" y="4677391"/>
            <a:chExt cx="723714" cy="723714"/>
          </a:xfrm>
        </p:grpSpPr>
        <p:grpSp>
          <p:nvGrpSpPr>
            <p:cNvPr id="62" name="Group 61">
              <a:extLst>
                <a:ext uri="{FF2B5EF4-FFF2-40B4-BE49-F238E27FC236}">
                  <a16:creationId xmlns:a16="http://schemas.microsoft.com/office/drawing/2014/main" id="{9F4007B2-3A55-44C5-95CE-2BFC88DD71A8}"/>
                </a:ext>
              </a:extLst>
            </p:cNvPr>
            <p:cNvGrpSpPr/>
            <p:nvPr/>
          </p:nvGrpSpPr>
          <p:grpSpPr>
            <a:xfrm>
              <a:off x="4928347" y="4677391"/>
              <a:ext cx="723714" cy="723714"/>
              <a:chOff x="4928347" y="4677391"/>
              <a:chExt cx="723714" cy="723714"/>
            </a:xfrm>
          </p:grpSpPr>
          <p:sp>
            <p:nvSpPr>
              <p:cNvPr id="67" name="AutoShape 3">
                <a:extLst>
                  <a:ext uri="{FF2B5EF4-FFF2-40B4-BE49-F238E27FC236}">
                    <a16:creationId xmlns:a16="http://schemas.microsoft.com/office/drawing/2014/main" id="{C6B7FE4B-3F79-4679-AB9F-DD26256B9633}"/>
                  </a:ext>
                </a:extLst>
              </p:cNvPr>
              <p:cNvSpPr>
                <a:spLocks noChangeAspect="1" noChangeArrowheads="1" noTextEdit="1"/>
              </p:cNvSpPr>
              <p:nvPr/>
            </p:nvSpPr>
            <p:spPr bwMode="auto">
              <a:xfrm>
                <a:off x="4928347"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68" name="Freeform 5">
                <a:extLst>
                  <a:ext uri="{FF2B5EF4-FFF2-40B4-BE49-F238E27FC236}">
                    <a16:creationId xmlns:a16="http://schemas.microsoft.com/office/drawing/2014/main" id="{A6E6D0C9-B199-4F24-A47A-8758B4809E2E}"/>
                  </a:ext>
                </a:extLst>
              </p:cNvPr>
              <p:cNvSpPr>
                <a:spLocks/>
              </p:cNvSpPr>
              <p:nvPr/>
            </p:nvSpPr>
            <p:spPr bwMode="auto">
              <a:xfrm>
                <a:off x="4928347"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69" name="Freeform 6">
                <a:extLst>
                  <a:ext uri="{FF2B5EF4-FFF2-40B4-BE49-F238E27FC236}">
                    <a16:creationId xmlns:a16="http://schemas.microsoft.com/office/drawing/2014/main" id="{58944FAD-C665-43CB-848C-C882D3D94522}"/>
                  </a:ext>
                </a:extLst>
              </p:cNvPr>
              <p:cNvSpPr>
                <a:spLocks noEditPoints="1"/>
              </p:cNvSpPr>
              <p:nvPr/>
            </p:nvSpPr>
            <p:spPr bwMode="auto">
              <a:xfrm>
                <a:off x="4985598"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66" name="Picture 65" descr="Icon of three dots and outward pointing chevrons on left and right">
              <a:extLst>
                <a:ext uri="{FF2B5EF4-FFF2-40B4-BE49-F238E27FC236}">
                  <a16:creationId xmlns:a16="http://schemas.microsoft.com/office/drawing/2014/main" id="{52C80D40-B4CE-4212-B1E9-471DC9D62908}"/>
                </a:ext>
              </a:extLst>
            </p:cNvPr>
            <p:cNvPicPr>
              <a:picLocks noChangeAspect="1"/>
            </p:cNvPicPr>
            <p:nvPr/>
          </p:nvPicPr>
          <p:blipFill>
            <a:blip r:embed="rId4"/>
            <a:stretch>
              <a:fillRect/>
            </a:stretch>
          </p:blipFill>
          <p:spPr>
            <a:xfrm>
              <a:off x="5053321" y="4940730"/>
              <a:ext cx="495143" cy="218518"/>
            </a:xfrm>
            <a:prstGeom prst="rect">
              <a:avLst/>
            </a:prstGeom>
          </p:spPr>
        </p:pic>
      </p:grpSp>
      <p:grpSp>
        <p:nvGrpSpPr>
          <p:cNvPr id="70" name="Group 69">
            <a:extLst>
              <a:ext uri="{FF2B5EF4-FFF2-40B4-BE49-F238E27FC236}">
                <a16:creationId xmlns:a16="http://schemas.microsoft.com/office/drawing/2014/main" id="{691CE9D7-563F-4150-BB1D-80108EB2E571}"/>
              </a:ext>
              <a:ext uri="{C183D7F6-B498-43B3-948B-1728B52AA6E4}">
                <adec:decorative xmlns:adec="http://schemas.microsoft.com/office/drawing/2017/decorative" val="1"/>
              </a:ext>
            </a:extLst>
          </p:cNvPr>
          <p:cNvGrpSpPr/>
          <p:nvPr/>
        </p:nvGrpSpPr>
        <p:grpSpPr>
          <a:xfrm>
            <a:off x="10820297" y="1623267"/>
            <a:ext cx="723714" cy="723714"/>
            <a:chOff x="10833744" y="4677391"/>
            <a:chExt cx="723714" cy="723714"/>
          </a:xfrm>
        </p:grpSpPr>
        <p:grpSp>
          <p:nvGrpSpPr>
            <p:cNvPr id="71" name="Group 70">
              <a:extLst>
                <a:ext uri="{FF2B5EF4-FFF2-40B4-BE49-F238E27FC236}">
                  <a16:creationId xmlns:a16="http://schemas.microsoft.com/office/drawing/2014/main" id="{DA3D56ED-0EFF-41D8-9F6C-B002F34E17E0}"/>
                </a:ext>
              </a:extLst>
            </p:cNvPr>
            <p:cNvGrpSpPr/>
            <p:nvPr/>
          </p:nvGrpSpPr>
          <p:grpSpPr>
            <a:xfrm>
              <a:off x="10833744" y="4677391"/>
              <a:ext cx="723714" cy="723714"/>
              <a:chOff x="10833744" y="4677391"/>
              <a:chExt cx="723714" cy="723714"/>
            </a:xfrm>
          </p:grpSpPr>
          <p:sp>
            <p:nvSpPr>
              <p:cNvPr id="73" name="AutoShape 3">
                <a:extLst>
                  <a:ext uri="{FF2B5EF4-FFF2-40B4-BE49-F238E27FC236}">
                    <a16:creationId xmlns:a16="http://schemas.microsoft.com/office/drawing/2014/main" id="{A92FA7A1-4794-4B69-B802-0E8AC760666D}"/>
                  </a:ext>
                </a:extLst>
              </p:cNvPr>
              <p:cNvSpPr>
                <a:spLocks noChangeAspect="1" noChangeArrowheads="1" noTextEdit="1"/>
              </p:cNvSpPr>
              <p:nvPr/>
            </p:nvSpPr>
            <p:spPr bwMode="auto">
              <a:xfrm>
                <a:off x="10833744"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74" name="Freeform 5">
                <a:extLst>
                  <a:ext uri="{FF2B5EF4-FFF2-40B4-BE49-F238E27FC236}">
                    <a16:creationId xmlns:a16="http://schemas.microsoft.com/office/drawing/2014/main" id="{FC77A2D5-58B4-4C70-BF54-F83915081913}"/>
                  </a:ext>
                </a:extLst>
              </p:cNvPr>
              <p:cNvSpPr>
                <a:spLocks/>
              </p:cNvSpPr>
              <p:nvPr/>
            </p:nvSpPr>
            <p:spPr bwMode="auto">
              <a:xfrm>
                <a:off x="10833744"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75" name="Freeform 6">
                <a:extLst>
                  <a:ext uri="{FF2B5EF4-FFF2-40B4-BE49-F238E27FC236}">
                    <a16:creationId xmlns:a16="http://schemas.microsoft.com/office/drawing/2014/main" id="{1FBC126D-6872-4D8F-97D0-DD9D07DC2CF1}"/>
                  </a:ext>
                </a:extLst>
              </p:cNvPr>
              <p:cNvSpPr>
                <a:spLocks noEditPoints="1"/>
              </p:cNvSpPr>
              <p:nvPr/>
            </p:nvSpPr>
            <p:spPr bwMode="auto">
              <a:xfrm>
                <a:off x="10890995"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72" name="Picture 71" descr="Icon of three dots and outward pointing chevrons on left and right">
              <a:extLst>
                <a:ext uri="{FF2B5EF4-FFF2-40B4-BE49-F238E27FC236}">
                  <a16:creationId xmlns:a16="http://schemas.microsoft.com/office/drawing/2014/main" id="{462AEB8B-AFAD-4768-8F5C-E8F643D90B9F}"/>
                </a:ext>
              </a:extLst>
            </p:cNvPr>
            <p:cNvPicPr>
              <a:picLocks noChangeAspect="1"/>
            </p:cNvPicPr>
            <p:nvPr/>
          </p:nvPicPr>
          <p:blipFill>
            <a:blip r:embed="rId4"/>
            <a:stretch>
              <a:fillRect/>
            </a:stretch>
          </p:blipFill>
          <p:spPr>
            <a:xfrm>
              <a:off x="10948029" y="4940730"/>
              <a:ext cx="495143" cy="218518"/>
            </a:xfrm>
            <a:prstGeom prst="rect">
              <a:avLst/>
            </a:prstGeom>
          </p:spPr>
        </p:pic>
      </p:grpSp>
      <p:sp>
        <p:nvSpPr>
          <p:cNvPr id="76" name="Text Placeholder 15">
            <a:extLst>
              <a:ext uri="{FF2B5EF4-FFF2-40B4-BE49-F238E27FC236}">
                <a16:creationId xmlns:a16="http://schemas.microsoft.com/office/drawing/2014/main" id="{33103F6C-6591-44C8-955C-5E5403402408}"/>
              </a:ext>
            </a:extLst>
          </p:cNvPr>
          <p:cNvSpPr txBox="1">
            <a:spLocks/>
          </p:cNvSpPr>
          <p:nvPr/>
        </p:nvSpPr>
        <p:spPr>
          <a:xfrm>
            <a:off x="418643" y="2809240"/>
            <a:ext cx="5419822" cy="1252721"/>
          </a:xfrm>
          <a:prstGeom prst="rect">
            <a:avLst/>
          </a:prstGeom>
          <a:ln w="19050">
            <a:solidFill>
              <a:schemeClr val="tx2"/>
            </a:solidFill>
          </a:ln>
        </p:spPr>
        <p:txBody>
          <a:bodyPr vert="horz" lIns="182880" tIns="137160" rIns="182880" bIns="45720" rtlCol="0">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solidFill>
                  <a:schemeClr val="tx1"/>
                </a:solidFill>
              </a:rPr>
              <a:t>Exercise 3: Finding and running Windows PowerShell commands</a:t>
            </a:r>
          </a:p>
          <a:p>
            <a:pPr lvl="1"/>
            <a:endParaRPr lang="en-US" dirty="0"/>
          </a:p>
        </p:txBody>
      </p:sp>
      <p:grpSp>
        <p:nvGrpSpPr>
          <p:cNvPr id="77" name="Group 76">
            <a:extLst>
              <a:ext uri="{FF2B5EF4-FFF2-40B4-BE49-F238E27FC236}">
                <a16:creationId xmlns:a16="http://schemas.microsoft.com/office/drawing/2014/main" id="{5823920A-C1DC-4713-AA60-F11F0F5A5926}"/>
              </a:ext>
              <a:ext uri="{C183D7F6-B498-43B3-948B-1728B52AA6E4}">
                <adec:decorative xmlns:adec="http://schemas.microsoft.com/office/drawing/2017/decorative" val="1"/>
              </a:ext>
            </a:extLst>
          </p:cNvPr>
          <p:cNvGrpSpPr/>
          <p:nvPr/>
        </p:nvGrpSpPr>
        <p:grpSpPr>
          <a:xfrm>
            <a:off x="4925588" y="3323531"/>
            <a:ext cx="723714" cy="723714"/>
            <a:chOff x="4928347" y="4677391"/>
            <a:chExt cx="723714" cy="723714"/>
          </a:xfrm>
        </p:grpSpPr>
        <p:grpSp>
          <p:nvGrpSpPr>
            <p:cNvPr id="78" name="Group 77">
              <a:extLst>
                <a:ext uri="{FF2B5EF4-FFF2-40B4-BE49-F238E27FC236}">
                  <a16:creationId xmlns:a16="http://schemas.microsoft.com/office/drawing/2014/main" id="{4AAE1A5E-8E6C-42BC-A384-91E88F4CBB0D}"/>
                </a:ext>
              </a:extLst>
            </p:cNvPr>
            <p:cNvGrpSpPr/>
            <p:nvPr/>
          </p:nvGrpSpPr>
          <p:grpSpPr>
            <a:xfrm>
              <a:off x="4928347" y="4677391"/>
              <a:ext cx="723714" cy="723714"/>
              <a:chOff x="4928347" y="4677391"/>
              <a:chExt cx="723714" cy="723714"/>
            </a:xfrm>
          </p:grpSpPr>
          <p:sp>
            <p:nvSpPr>
              <p:cNvPr id="80" name="AutoShape 3">
                <a:extLst>
                  <a:ext uri="{FF2B5EF4-FFF2-40B4-BE49-F238E27FC236}">
                    <a16:creationId xmlns:a16="http://schemas.microsoft.com/office/drawing/2014/main" id="{4648E345-211A-4E80-AE3A-2DD403336871}"/>
                  </a:ext>
                </a:extLst>
              </p:cNvPr>
              <p:cNvSpPr>
                <a:spLocks noChangeAspect="1" noChangeArrowheads="1" noTextEdit="1"/>
              </p:cNvSpPr>
              <p:nvPr/>
            </p:nvSpPr>
            <p:spPr bwMode="auto">
              <a:xfrm>
                <a:off x="4928347"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81" name="Freeform 5">
                <a:extLst>
                  <a:ext uri="{FF2B5EF4-FFF2-40B4-BE49-F238E27FC236}">
                    <a16:creationId xmlns:a16="http://schemas.microsoft.com/office/drawing/2014/main" id="{9AA24084-C3A7-412C-B074-AFB3A4F9C8E2}"/>
                  </a:ext>
                </a:extLst>
              </p:cNvPr>
              <p:cNvSpPr>
                <a:spLocks/>
              </p:cNvSpPr>
              <p:nvPr/>
            </p:nvSpPr>
            <p:spPr bwMode="auto">
              <a:xfrm>
                <a:off x="4928347"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82" name="Freeform 6">
                <a:extLst>
                  <a:ext uri="{FF2B5EF4-FFF2-40B4-BE49-F238E27FC236}">
                    <a16:creationId xmlns:a16="http://schemas.microsoft.com/office/drawing/2014/main" id="{BF3FB6BF-3F9A-47D4-AEE9-17DA8B7AFA4C}"/>
                  </a:ext>
                </a:extLst>
              </p:cNvPr>
              <p:cNvSpPr>
                <a:spLocks noEditPoints="1"/>
              </p:cNvSpPr>
              <p:nvPr/>
            </p:nvSpPr>
            <p:spPr bwMode="auto">
              <a:xfrm>
                <a:off x="4985598"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79" name="Picture 78" descr="Icon of three dots and outward pointing chevrons on left and right">
              <a:extLst>
                <a:ext uri="{FF2B5EF4-FFF2-40B4-BE49-F238E27FC236}">
                  <a16:creationId xmlns:a16="http://schemas.microsoft.com/office/drawing/2014/main" id="{354D1C5E-779D-468A-B44A-3A586ECAD4F6}"/>
                </a:ext>
              </a:extLst>
            </p:cNvPr>
            <p:cNvPicPr>
              <a:picLocks noChangeAspect="1"/>
            </p:cNvPicPr>
            <p:nvPr/>
          </p:nvPicPr>
          <p:blipFill>
            <a:blip r:embed="rId4"/>
            <a:stretch>
              <a:fillRect/>
            </a:stretch>
          </p:blipFill>
          <p:spPr>
            <a:xfrm>
              <a:off x="5053321" y="4940730"/>
              <a:ext cx="495143" cy="218518"/>
            </a:xfrm>
            <a:prstGeom prst="rect">
              <a:avLst/>
            </a:prstGeom>
          </p:spPr>
        </p:pic>
      </p:grpSp>
      <p:sp>
        <p:nvSpPr>
          <p:cNvPr id="83" name="Text Placeholder 15">
            <a:extLst>
              <a:ext uri="{FF2B5EF4-FFF2-40B4-BE49-F238E27FC236}">
                <a16:creationId xmlns:a16="http://schemas.microsoft.com/office/drawing/2014/main" id="{A74949BC-03F6-4C80-B970-D3B95F8EFDCA}"/>
              </a:ext>
            </a:extLst>
          </p:cNvPr>
          <p:cNvSpPr txBox="1">
            <a:spLocks/>
          </p:cNvSpPr>
          <p:nvPr/>
        </p:nvSpPr>
        <p:spPr>
          <a:xfrm>
            <a:off x="418643" y="1386707"/>
            <a:ext cx="5406224" cy="1175224"/>
          </a:xfrm>
          <a:prstGeom prst="rect">
            <a:avLst/>
          </a:prstGeom>
          <a:ln w="19050">
            <a:solidFill>
              <a:schemeClr val="tx2"/>
            </a:solidFill>
          </a:ln>
        </p:spPr>
        <p:txBody>
          <a:bodyPr vert="horz" lIns="182880" tIns="137160" rIns="182880" bIns="45720" rtlCol="0">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solidFill>
                  <a:schemeClr val="tx1"/>
                </a:solidFill>
              </a:rPr>
              <a:t>Exercise 1: Configuring the Windows PowerShell console application</a:t>
            </a:r>
          </a:p>
        </p:txBody>
      </p:sp>
      <p:sp>
        <p:nvSpPr>
          <p:cNvPr id="84" name="Text Placeholder 15">
            <a:extLst>
              <a:ext uri="{FF2B5EF4-FFF2-40B4-BE49-F238E27FC236}">
                <a16:creationId xmlns:a16="http://schemas.microsoft.com/office/drawing/2014/main" id="{D94F6743-4A59-46A7-B793-643C43E3FB0C}"/>
              </a:ext>
            </a:extLst>
          </p:cNvPr>
          <p:cNvSpPr txBox="1">
            <a:spLocks/>
          </p:cNvSpPr>
          <p:nvPr/>
        </p:nvSpPr>
        <p:spPr>
          <a:xfrm>
            <a:off x="6323992" y="2829032"/>
            <a:ext cx="5419822" cy="1252721"/>
          </a:xfrm>
          <a:prstGeom prst="rect">
            <a:avLst/>
          </a:prstGeom>
          <a:ln w="19050">
            <a:solidFill>
              <a:schemeClr val="tx2"/>
            </a:solidFill>
          </a:ln>
        </p:spPr>
        <p:txBody>
          <a:bodyPr vert="horz" lIns="182880" tIns="137160" rIns="182880" bIns="45720" rtlCol="0">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solidFill>
                  <a:schemeClr val="tx1"/>
                </a:solidFill>
              </a:rPr>
              <a:t>Exercise 4: Using About files</a:t>
            </a:r>
          </a:p>
          <a:p>
            <a:pPr lvl="1"/>
            <a:endParaRPr lang="en-US" dirty="0"/>
          </a:p>
        </p:txBody>
      </p:sp>
      <p:sp>
        <p:nvSpPr>
          <p:cNvPr id="85" name="Text Placeholder 18">
            <a:extLst>
              <a:ext uri="{FF2B5EF4-FFF2-40B4-BE49-F238E27FC236}">
                <a16:creationId xmlns:a16="http://schemas.microsoft.com/office/drawing/2014/main" id="{D24EBDD2-FE33-4044-BAF4-82755B70DE9F}"/>
              </a:ext>
            </a:extLst>
          </p:cNvPr>
          <p:cNvSpPr txBox="1">
            <a:spLocks/>
          </p:cNvSpPr>
          <p:nvPr/>
        </p:nvSpPr>
        <p:spPr>
          <a:xfrm>
            <a:off x="6323992" y="1355486"/>
            <a:ext cx="5406224" cy="1175224"/>
          </a:xfrm>
          <a:prstGeom prst="rect">
            <a:avLst/>
          </a:prstGeom>
          <a:ln w="19050">
            <a:solidFill>
              <a:schemeClr val="tx2"/>
            </a:solidFill>
          </a:ln>
        </p:spPr>
        <p:txBody>
          <a:bodyPr vert="horz" lIns="182880" tIns="137160" rIns="182880" bIns="45720" rtlCol="0">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solidFill>
                  <a:schemeClr val="tx1"/>
                </a:solidFill>
              </a:rPr>
              <a:t>Exercise 2: Configuring the Windows PowerShell ISE application</a:t>
            </a:r>
          </a:p>
        </p:txBody>
      </p:sp>
      <p:grpSp>
        <p:nvGrpSpPr>
          <p:cNvPr id="86" name="Group 85">
            <a:extLst>
              <a:ext uri="{FF2B5EF4-FFF2-40B4-BE49-F238E27FC236}">
                <a16:creationId xmlns:a16="http://schemas.microsoft.com/office/drawing/2014/main" id="{5EC08C24-2E68-440E-9A96-A465327060E0}"/>
              </a:ext>
              <a:ext uri="{C183D7F6-B498-43B3-948B-1728B52AA6E4}">
                <adec:decorative xmlns:adec="http://schemas.microsoft.com/office/drawing/2017/decorative" val="1"/>
              </a:ext>
            </a:extLst>
          </p:cNvPr>
          <p:cNvGrpSpPr/>
          <p:nvPr/>
        </p:nvGrpSpPr>
        <p:grpSpPr>
          <a:xfrm>
            <a:off x="10820297" y="3225013"/>
            <a:ext cx="723714" cy="723714"/>
            <a:chOff x="4928347" y="4677391"/>
            <a:chExt cx="723714" cy="723714"/>
          </a:xfrm>
        </p:grpSpPr>
        <p:grpSp>
          <p:nvGrpSpPr>
            <p:cNvPr id="87" name="Group 86">
              <a:extLst>
                <a:ext uri="{FF2B5EF4-FFF2-40B4-BE49-F238E27FC236}">
                  <a16:creationId xmlns:a16="http://schemas.microsoft.com/office/drawing/2014/main" id="{EF65533E-F212-4579-9DE2-9C9039D0687F}"/>
                </a:ext>
              </a:extLst>
            </p:cNvPr>
            <p:cNvGrpSpPr/>
            <p:nvPr/>
          </p:nvGrpSpPr>
          <p:grpSpPr>
            <a:xfrm>
              <a:off x="4928347" y="4677391"/>
              <a:ext cx="723714" cy="723714"/>
              <a:chOff x="4928347" y="4677391"/>
              <a:chExt cx="723714" cy="723714"/>
            </a:xfrm>
          </p:grpSpPr>
          <p:sp>
            <p:nvSpPr>
              <p:cNvPr id="89" name="AutoShape 3">
                <a:extLst>
                  <a:ext uri="{FF2B5EF4-FFF2-40B4-BE49-F238E27FC236}">
                    <a16:creationId xmlns:a16="http://schemas.microsoft.com/office/drawing/2014/main" id="{122341E4-27FD-48C4-A518-F5E8BBFD05C3}"/>
                  </a:ext>
                </a:extLst>
              </p:cNvPr>
              <p:cNvSpPr>
                <a:spLocks noChangeAspect="1" noChangeArrowheads="1" noTextEdit="1"/>
              </p:cNvSpPr>
              <p:nvPr/>
            </p:nvSpPr>
            <p:spPr bwMode="auto">
              <a:xfrm>
                <a:off x="4928347"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90" name="Freeform 5">
                <a:extLst>
                  <a:ext uri="{FF2B5EF4-FFF2-40B4-BE49-F238E27FC236}">
                    <a16:creationId xmlns:a16="http://schemas.microsoft.com/office/drawing/2014/main" id="{3EDBF494-699A-491F-8413-6BB9171F7513}"/>
                  </a:ext>
                </a:extLst>
              </p:cNvPr>
              <p:cNvSpPr>
                <a:spLocks/>
              </p:cNvSpPr>
              <p:nvPr/>
            </p:nvSpPr>
            <p:spPr bwMode="auto">
              <a:xfrm>
                <a:off x="4928347"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91" name="Freeform 6">
                <a:extLst>
                  <a:ext uri="{FF2B5EF4-FFF2-40B4-BE49-F238E27FC236}">
                    <a16:creationId xmlns:a16="http://schemas.microsoft.com/office/drawing/2014/main" id="{1C9DC7E4-F8C8-4DD1-B045-47472E38D55F}"/>
                  </a:ext>
                </a:extLst>
              </p:cNvPr>
              <p:cNvSpPr>
                <a:spLocks noEditPoints="1"/>
              </p:cNvSpPr>
              <p:nvPr/>
            </p:nvSpPr>
            <p:spPr bwMode="auto">
              <a:xfrm>
                <a:off x="4985598"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88" name="Picture 87" descr="Icon of three dots and outward pointing chevrons on left and right">
              <a:extLst>
                <a:ext uri="{FF2B5EF4-FFF2-40B4-BE49-F238E27FC236}">
                  <a16:creationId xmlns:a16="http://schemas.microsoft.com/office/drawing/2014/main" id="{B3307E64-9362-4EC4-AF6E-5DB6106CB446}"/>
                </a:ext>
              </a:extLst>
            </p:cNvPr>
            <p:cNvPicPr>
              <a:picLocks noChangeAspect="1"/>
            </p:cNvPicPr>
            <p:nvPr/>
          </p:nvPicPr>
          <p:blipFill>
            <a:blip r:embed="rId4"/>
            <a:stretch>
              <a:fillRect/>
            </a:stretch>
          </p:blipFill>
          <p:spPr>
            <a:xfrm>
              <a:off x="5053321" y="4940730"/>
              <a:ext cx="495143" cy="218518"/>
            </a:xfrm>
            <a:prstGeom prst="rect">
              <a:avLst/>
            </a:prstGeom>
          </p:spPr>
        </p:pic>
      </p:grpSp>
    </p:spTree>
    <p:extLst>
      <p:ext uri="{BB962C8B-B14F-4D97-AF65-F5344CB8AC3E}">
        <p14:creationId xmlns:p14="http://schemas.microsoft.com/office/powerpoint/2010/main" val="3274340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Lab scenario</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8643" y="1457325"/>
            <a:ext cx="11354257" cy="2323713"/>
          </a:xfrm>
        </p:spPr>
        <p:txBody>
          <a:bodyPr/>
          <a:lstStyle/>
          <a:p>
            <a:pPr lvl="1"/>
            <a:r>
              <a:rPr lang="en-US" dirty="0"/>
              <a:t>You’re an administrator and want to automate several tasks by using Windows PowerShell. You must ensure that you can successfully start the correct Windows PowerShell host applications and configure them for future use by customizing their appearance.</a:t>
            </a:r>
          </a:p>
          <a:p>
            <a:pPr lvl="1"/>
            <a:r>
              <a:rPr lang="en-US" dirty="0"/>
              <a:t>Additionally, you’re preparing to complete several administrative tasks by using Windows PowerShell. You need to discover commands that you can use to perform those tasks, run several commands to begin performing those tasks, and learn about new Windows PowerShell features that’ll enable you to complete those tasks.</a:t>
            </a:r>
          </a:p>
        </p:txBody>
      </p:sp>
    </p:spTree>
    <p:extLst>
      <p:ext uri="{BB962C8B-B14F-4D97-AF65-F5344CB8AC3E}">
        <p14:creationId xmlns:p14="http://schemas.microsoft.com/office/powerpoint/2010/main" val="397261494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Lab-review questions</a:t>
            </a:r>
          </a:p>
        </p:txBody>
      </p:sp>
      <p:sp>
        <p:nvSpPr>
          <p:cNvPr id="6" name="Text Placeholder 5"/>
          <p:cNvSpPr>
            <a:spLocks noGrp="1"/>
          </p:cNvSpPr>
          <p:nvPr>
            <p:ph type="body" sz="quarter" idx="11"/>
          </p:nvPr>
        </p:nvSpPr>
        <p:spPr/>
        <p:txBody>
          <a:bodyPr/>
          <a:lstStyle/>
          <a:p>
            <a:pPr lvl="1"/>
            <a:r>
              <a:rPr lang="en-US" dirty="0"/>
              <a:t>Why might you configure alternative text colors in the ISE?</a:t>
            </a:r>
          </a:p>
        </p:txBody>
      </p:sp>
      <p:sp>
        <p:nvSpPr>
          <p:cNvPr id="2" name="Text Placeholder 1"/>
          <p:cNvSpPr>
            <a:spLocks noGrp="1"/>
          </p:cNvSpPr>
          <p:nvPr>
            <p:ph type="body" sz="quarter" idx="15"/>
          </p:nvPr>
        </p:nvSpPr>
        <p:spPr/>
        <p:txBody>
          <a:bodyPr/>
          <a:lstStyle/>
          <a:p>
            <a:pPr lvl="1"/>
            <a:r>
              <a:rPr lang="en-US" sz="1800" dirty="0">
                <a:effectLst/>
                <a:latin typeface="Segoe" panose="020B0502040504020203" pitchFamily="34" charset="0"/>
                <a:ea typeface="Times New Roman" panose="02020603050405020304" pitchFamily="18" charset="0"/>
                <a:cs typeface="Times New Roman" panose="02020603050405020304" pitchFamily="18" charset="0"/>
              </a:rPr>
              <a:t>What causes a horizontal scroll bar in the Windows PowerShell console window?</a:t>
            </a:r>
            <a:endParaRPr lang="en-US" dirty="0"/>
          </a:p>
        </p:txBody>
      </p:sp>
      <p:sp>
        <p:nvSpPr>
          <p:cNvPr id="3" name="Text Placeholder 2"/>
          <p:cNvSpPr>
            <a:spLocks noGrp="1"/>
          </p:cNvSpPr>
          <p:nvPr>
            <p:ph type="body" sz="quarter" idx="17"/>
          </p:nvPr>
        </p:nvSpPr>
        <p:spPr/>
        <p:txBody>
          <a:bodyPr/>
          <a:lstStyle/>
          <a:p>
            <a:pPr lvl="1"/>
            <a:r>
              <a:rPr lang="en-US" dirty="0"/>
              <a:t>What are some methods for finding commands, other than using </a:t>
            </a:r>
            <a:r>
              <a:rPr lang="en-US" b="1" dirty="0"/>
              <a:t>Get-Help</a:t>
            </a:r>
            <a:r>
              <a:rPr lang="en-US" dirty="0"/>
              <a:t> and </a:t>
            </a:r>
            <a:r>
              <a:rPr lang="en-US" b="1" dirty="0"/>
              <a:t>Get-Command</a:t>
            </a:r>
            <a:r>
              <a:rPr lang="en-US" dirty="0"/>
              <a:t>?</a:t>
            </a:r>
          </a:p>
        </p:txBody>
      </p:sp>
      <p:grpSp>
        <p:nvGrpSpPr>
          <p:cNvPr id="39" name="Group 38">
            <a:extLst>
              <a:ext uri="{FF2B5EF4-FFF2-40B4-BE49-F238E27FC236}">
                <a16:creationId xmlns:a16="http://schemas.microsoft.com/office/drawing/2014/main" id="{6C226746-6BC1-4627-8FF8-BEC46BDF67A6}"/>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40" name="Group 39">
              <a:extLst>
                <a:ext uri="{FF2B5EF4-FFF2-40B4-BE49-F238E27FC236}">
                  <a16:creationId xmlns:a16="http://schemas.microsoft.com/office/drawing/2014/main" id="{597E5993-105D-4FBD-BD7A-B29CB72DA65E}"/>
                </a:ext>
                <a:ext uri="{C183D7F6-B498-43B3-948B-1728B52AA6E4}">
                  <adec:decorative xmlns:adec="http://schemas.microsoft.com/office/drawing/2017/decorative" val="1"/>
                </a:ext>
              </a:extLst>
            </p:cNvPr>
            <p:cNvGrpSpPr/>
            <p:nvPr/>
          </p:nvGrpSpPr>
          <p:grpSpPr>
            <a:xfrm>
              <a:off x="418643" y="2533089"/>
              <a:ext cx="717140" cy="717242"/>
              <a:chOff x="7962901" y="3032919"/>
              <a:chExt cx="981074" cy="981076"/>
            </a:xfrm>
          </p:grpSpPr>
          <p:sp>
            <p:nvSpPr>
              <p:cNvPr id="42" name="Freeform 5">
                <a:extLst>
                  <a:ext uri="{FF2B5EF4-FFF2-40B4-BE49-F238E27FC236}">
                    <a16:creationId xmlns:a16="http://schemas.microsoft.com/office/drawing/2014/main" id="{460F1020-16D8-44F0-A5A1-352B19AFAE4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3" name="Freeform 6">
                <a:extLst>
                  <a:ext uri="{FF2B5EF4-FFF2-40B4-BE49-F238E27FC236}">
                    <a16:creationId xmlns:a16="http://schemas.microsoft.com/office/drawing/2014/main" id="{C8CDC0A9-1C0A-4DA6-9574-978E9A620C0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1" name="Picture 40" descr="Icon of a arrow in a circular path with a timer inside the circle">
              <a:extLst>
                <a:ext uri="{FF2B5EF4-FFF2-40B4-BE49-F238E27FC236}">
                  <a16:creationId xmlns:a16="http://schemas.microsoft.com/office/drawing/2014/main" id="{6B4B2348-1C16-432B-8EC8-C120734CADBD}"/>
                </a:ext>
              </a:extLst>
            </p:cNvPr>
            <p:cNvPicPr>
              <a:picLocks noChangeAspect="1"/>
            </p:cNvPicPr>
            <p:nvPr/>
          </p:nvPicPr>
          <p:blipFill>
            <a:blip r:embed="rId3"/>
            <a:stretch>
              <a:fillRect/>
            </a:stretch>
          </p:blipFill>
          <p:spPr>
            <a:xfrm>
              <a:off x="566791" y="2681289"/>
              <a:ext cx="420846" cy="420844"/>
            </a:xfrm>
            <a:prstGeom prst="rect">
              <a:avLst/>
            </a:prstGeom>
          </p:spPr>
        </p:pic>
      </p:grpSp>
      <p:grpSp>
        <p:nvGrpSpPr>
          <p:cNvPr id="44" name="Group 43">
            <a:extLst>
              <a:ext uri="{FF2B5EF4-FFF2-40B4-BE49-F238E27FC236}">
                <a16:creationId xmlns:a16="http://schemas.microsoft.com/office/drawing/2014/main" id="{CF12DC2D-2079-4FB0-AC15-3B33D96CCE21}"/>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5" name="Group 44">
              <a:extLst>
                <a:ext uri="{FF2B5EF4-FFF2-40B4-BE49-F238E27FC236}">
                  <a16:creationId xmlns:a16="http://schemas.microsoft.com/office/drawing/2014/main" id="{52613AC9-7AB4-4C0E-BD42-B07C2D2D8330}"/>
                </a:ext>
              </a:extLst>
            </p:cNvPr>
            <p:cNvGrpSpPr/>
            <p:nvPr/>
          </p:nvGrpSpPr>
          <p:grpSpPr>
            <a:xfrm>
              <a:off x="418643" y="1487929"/>
              <a:ext cx="717140" cy="717242"/>
              <a:chOff x="418643" y="1487929"/>
              <a:chExt cx="717140" cy="717242"/>
            </a:xfrm>
          </p:grpSpPr>
          <p:sp>
            <p:nvSpPr>
              <p:cNvPr id="47" name="Freeform 5">
                <a:extLst>
                  <a:ext uri="{FF2B5EF4-FFF2-40B4-BE49-F238E27FC236}">
                    <a16:creationId xmlns:a16="http://schemas.microsoft.com/office/drawing/2014/main" id="{BDBA2347-1835-4AED-B0ED-4C31A3F8D71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8" name="Freeform 6">
                <a:extLst>
                  <a:ext uri="{FF2B5EF4-FFF2-40B4-BE49-F238E27FC236}">
                    <a16:creationId xmlns:a16="http://schemas.microsoft.com/office/drawing/2014/main" id="{0BEE1023-F656-4A30-8988-36C789800196}"/>
                  </a:ext>
                </a:extLst>
              </p:cNvPr>
              <p:cNvSpPr>
                <a:spLocks noEditPoints="1"/>
              </p:cNvSpPr>
              <p:nvPr/>
            </p:nvSpPr>
            <p:spPr bwMode="auto">
              <a:xfrm>
                <a:off x="467961" y="1537835"/>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6" name="Picture 45" descr="Icon of three concentric arcs">
              <a:extLst>
                <a:ext uri="{FF2B5EF4-FFF2-40B4-BE49-F238E27FC236}">
                  <a16:creationId xmlns:a16="http://schemas.microsoft.com/office/drawing/2014/main" id="{39032385-E3F2-4948-85E9-446DC948765B}"/>
                </a:ext>
              </a:extLst>
            </p:cNvPr>
            <p:cNvPicPr>
              <a:picLocks noChangeAspect="1"/>
            </p:cNvPicPr>
            <p:nvPr/>
          </p:nvPicPr>
          <p:blipFill>
            <a:blip r:embed="rId4"/>
            <a:stretch>
              <a:fillRect/>
            </a:stretch>
          </p:blipFill>
          <p:spPr>
            <a:xfrm>
              <a:off x="546738" y="1616076"/>
              <a:ext cx="460952" cy="460950"/>
            </a:xfrm>
            <a:prstGeom prst="rect">
              <a:avLst/>
            </a:prstGeom>
          </p:spPr>
        </p:pic>
      </p:grpSp>
      <p:grpSp>
        <p:nvGrpSpPr>
          <p:cNvPr id="5" name="Group 4">
            <a:extLst>
              <a:ext uri="{FF2B5EF4-FFF2-40B4-BE49-F238E27FC236}">
                <a16:creationId xmlns:a16="http://schemas.microsoft.com/office/drawing/2014/main" id="{892108D1-E3AA-4139-AF4F-9F931BEE1806}"/>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50" name="Group 49">
              <a:extLst>
                <a:ext uri="{FF2B5EF4-FFF2-40B4-BE49-F238E27FC236}">
                  <a16:creationId xmlns:a16="http://schemas.microsoft.com/office/drawing/2014/main" id="{A3CC6C6F-6AFC-4FD2-8F91-3121BE1CFEC0}"/>
                </a:ext>
                <a:ext uri="{C183D7F6-B498-43B3-948B-1728B52AA6E4}">
                  <adec:decorative xmlns:adec="http://schemas.microsoft.com/office/drawing/2017/decorative" val="1"/>
                </a:ext>
              </a:extLst>
            </p:cNvPr>
            <p:cNvGrpSpPr/>
            <p:nvPr/>
          </p:nvGrpSpPr>
          <p:grpSpPr>
            <a:xfrm>
              <a:off x="418643" y="3578249"/>
              <a:ext cx="717140" cy="717242"/>
              <a:chOff x="7962901" y="3032919"/>
              <a:chExt cx="981074" cy="981076"/>
            </a:xfrm>
          </p:grpSpPr>
          <p:sp>
            <p:nvSpPr>
              <p:cNvPr id="52" name="Freeform 5">
                <a:extLst>
                  <a:ext uri="{FF2B5EF4-FFF2-40B4-BE49-F238E27FC236}">
                    <a16:creationId xmlns:a16="http://schemas.microsoft.com/office/drawing/2014/main" id="{B6FF2329-A9D1-49A7-9C88-688B280BAA5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3" name="Freeform 6">
                <a:extLst>
                  <a:ext uri="{FF2B5EF4-FFF2-40B4-BE49-F238E27FC236}">
                    <a16:creationId xmlns:a16="http://schemas.microsoft.com/office/drawing/2014/main" id="{19A9A7AB-DF54-421D-ACA1-84456A076B2D}"/>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 name="Picture 3" descr="Icon of three dots and outward pointing chevrons on left and right">
              <a:extLst>
                <a:ext uri="{FF2B5EF4-FFF2-40B4-BE49-F238E27FC236}">
                  <a16:creationId xmlns:a16="http://schemas.microsoft.com/office/drawing/2014/main" id="{478F68EF-E75F-4BF8-B7B1-BC85EEFD2AE6}"/>
                </a:ext>
              </a:extLst>
            </p:cNvPr>
            <p:cNvPicPr>
              <a:picLocks noChangeAspect="1"/>
            </p:cNvPicPr>
            <p:nvPr/>
          </p:nvPicPr>
          <p:blipFill>
            <a:blip r:embed="rId5"/>
            <a:stretch>
              <a:fillRect/>
            </a:stretch>
          </p:blipFill>
          <p:spPr>
            <a:xfrm>
              <a:off x="532902" y="3829050"/>
              <a:ext cx="488622" cy="215640"/>
            </a:xfrm>
            <a:prstGeom prst="rect">
              <a:avLst/>
            </a:prstGeom>
          </p:spPr>
        </p:pic>
      </p:grpSp>
    </p:spTree>
    <p:extLst>
      <p:ext uri="{BB962C8B-B14F-4D97-AF65-F5344CB8AC3E}">
        <p14:creationId xmlns:p14="http://schemas.microsoft.com/office/powerpoint/2010/main" val="74768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Lab-review answers</a:t>
            </a:r>
          </a:p>
        </p:txBody>
      </p:sp>
      <p:sp>
        <p:nvSpPr>
          <p:cNvPr id="6" name="Text Placeholder 5"/>
          <p:cNvSpPr>
            <a:spLocks noGrp="1"/>
          </p:cNvSpPr>
          <p:nvPr>
            <p:ph type="body" sz="quarter" idx="11"/>
          </p:nvPr>
        </p:nvSpPr>
        <p:spPr>
          <a:xfrm>
            <a:off x="1389459" y="1457900"/>
            <a:ext cx="10383899" cy="777240"/>
          </a:xfrm>
        </p:spPr>
        <p:txBody>
          <a:bodyPr/>
          <a:lstStyle/>
          <a:p>
            <a:pPr lvl="1"/>
            <a:r>
              <a:rPr lang="en-US" dirty="0"/>
              <a:t>Why might you configure alternative text colors in the ISE?</a:t>
            </a:r>
          </a:p>
          <a:p>
            <a:pPr lvl="1"/>
            <a:r>
              <a:rPr lang="en-US" dirty="0"/>
              <a:t>Text and screen color are a matter of personal preference. However, some default ISE colors can be difficult to review, such as the default light gray used for curly brackets and other punctuation. Changing the colors can make these elements easier to review, helping you avoid errors.</a:t>
            </a:r>
          </a:p>
          <a:p>
            <a:pPr lvl="1"/>
            <a:endParaRPr lang="en-US" dirty="0"/>
          </a:p>
        </p:txBody>
      </p:sp>
      <p:sp>
        <p:nvSpPr>
          <p:cNvPr id="2" name="Text Placeholder 1"/>
          <p:cNvSpPr>
            <a:spLocks noGrp="1"/>
          </p:cNvSpPr>
          <p:nvPr>
            <p:ph type="body" sz="quarter" idx="15"/>
          </p:nvPr>
        </p:nvSpPr>
        <p:spPr/>
        <p:txBody>
          <a:bodyPr/>
          <a:lstStyle/>
          <a:p>
            <a:pPr lvl="1"/>
            <a:r>
              <a:rPr lang="en-US" sz="1800" dirty="0">
                <a:effectLst/>
                <a:latin typeface="Segoe" panose="020B0502040504020203" pitchFamily="34" charset="0"/>
                <a:ea typeface="Times New Roman" panose="02020603050405020304" pitchFamily="18" charset="0"/>
                <a:cs typeface="Times New Roman" panose="02020603050405020304" pitchFamily="18" charset="0"/>
              </a:rPr>
              <a:t>What causes a horizontal scroll bar in the Windows PowerShell console window?</a:t>
            </a:r>
          </a:p>
          <a:p>
            <a:pPr lvl="1"/>
            <a:r>
              <a:rPr lang="en-US" dirty="0"/>
              <a:t>You’ll observe a horizontal scroll bar when the screen buffer size is set to a value that is greater than the window size.</a:t>
            </a:r>
          </a:p>
        </p:txBody>
      </p:sp>
      <p:sp>
        <p:nvSpPr>
          <p:cNvPr id="3" name="Text Placeholder 2"/>
          <p:cNvSpPr>
            <a:spLocks noGrp="1"/>
          </p:cNvSpPr>
          <p:nvPr>
            <p:ph type="body" sz="quarter" idx="17"/>
          </p:nvPr>
        </p:nvSpPr>
        <p:spPr>
          <a:xfrm>
            <a:off x="1389459" y="4333216"/>
            <a:ext cx="10383899" cy="781184"/>
          </a:xfrm>
        </p:spPr>
        <p:txBody>
          <a:bodyPr/>
          <a:lstStyle/>
          <a:p>
            <a:pPr lvl="1"/>
            <a:r>
              <a:rPr lang="en-US" dirty="0"/>
              <a:t>What are some methods for finding commands, other than using </a:t>
            </a:r>
            <a:r>
              <a:rPr lang="en-US" b="1" dirty="0"/>
              <a:t>Get-Help</a:t>
            </a:r>
            <a:r>
              <a:rPr lang="en-US" dirty="0"/>
              <a:t> and </a:t>
            </a:r>
            <a:r>
              <a:rPr lang="en-US" b="1" dirty="0"/>
              <a:t>Get-Command</a:t>
            </a:r>
            <a:r>
              <a:rPr lang="en-US" dirty="0"/>
              <a:t>?</a:t>
            </a:r>
          </a:p>
          <a:p>
            <a:pPr marL="285750" lvl="1" indent="-285750">
              <a:buFont typeface="Arial" panose="020B0604020202020204" pitchFamily="34" charset="0"/>
              <a:buChar char="•"/>
            </a:pPr>
            <a:r>
              <a:rPr lang="en-US" dirty="0"/>
              <a:t>You can use the </a:t>
            </a:r>
            <a:r>
              <a:rPr lang="en-US" b="1" dirty="0"/>
              <a:t>Get-Module</a:t>
            </a:r>
            <a:r>
              <a:rPr lang="en-US" dirty="0"/>
              <a:t> command with the </a:t>
            </a:r>
            <a:r>
              <a:rPr lang="en-US" i="1" dirty="0"/>
              <a:t>-ListAvailable</a:t>
            </a:r>
            <a:r>
              <a:rPr lang="en-US" dirty="0"/>
              <a:t> parameter to search for available modules. The results of the </a:t>
            </a:r>
            <a:r>
              <a:rPr lang="en-US" b="1" dirty="0"/>
              <a:t>Get-Module </a:t>
            </a:r>
            <a:r>
              <a:rPr lang="en-US" dirty="0"/>
              <a:t>command include a partial list of commands. This can help you identify possible nouns, or you can use the module name as a parameter in </a:t>
            </a:r>
            <a:r>
              <a:rPr lang="en-US" b="1" dirty="0"/>
              <a:t>Get-Command</a:t>
            </a:r>
            <a:r>
              <a:rPr lang="en-US" dirty="0"/>
              <a:t>.</a:t>
            </a:r>
          </a:p>
          <a:p>
            <a:pPr marL="285750" lvl="1" indent="-285750">
              <a:buFont typeface="Arial" panose="020B0604020202020204" pitchFamily="34" charset="0"/>
              <a:buChar char="•"/>
            </a:pPr>
            <a:r>
              <a:rPr lang="en-US" dirty="0"/>
              <a:t>You can use the </a:t>
            </a:r>
            <a:r>
              <a:rPr lang="en-US" b="1" dirty="0"/>
              <a:t>Get-Alias</a:t>
            </a:r>
            <a:r>
              <a:rPr lang="en-US" dirty="0"/>
              <a:t> command to identify the Windows PowerShell command that runs behind the scenes when you run a command that you used in </a:t>
            </a:r>
            <a:r>
              <a:rPr lang="en-US" b="1" dirty="0"/>
              <a:t>cmd.exe </a:t>
            </a:r>
            <a:r>
              <a:rPr lang="en-US" dirty="0"/>
              <a:t>or Linux environments and the command also works in Windows PowerShell.</a:t>
            </a:r>
          </a:p>
        </p:txBody>
      </p:sp>
      <p:grpSp>
        <p:nvGrpSpPr>
          <p:cNvPr id="39" name="Group 38">
            <a:extLst>
              <a:ext uri="{FF2B5EF4-FFF2-40B4-BE49-F238E27FC236}">
                <a16:creationId xmlns:a16="http://schemas.microsoft.com/office/drawing/2014/main" id="{6C226746-6BC1-4627-8FF8-BEC46BDF67A6}"/>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40" name="Group 39">
              <a:extLst>
                <a:ext uri="{FF2B5EF4-FFF2-40B4-BE49-F238E27FC236}">
                  <a16:creationId xmlns:a16="http://schemas.microsoft.com/office/drawing/2014/main" id="{597E5993-105D-4FBD-BD7A-B29CB72DA65E}"/>
                </a:ext>
                <a:ext uri="{C183D7F6-B498-43B3-948B-1728B52AA6E4}">
                  <adec:decorative xmlns:adec="http://schemas.microsoft.com/office/drawing/2017/decorative" val="1"/>
                </a:ext>
              </a:extLst>
            </p:cNvPr>
            <p:cNvGrpSpPr/>
            <p:nvPr/>
          </p:nvGrpSpPr>
          <p:grpSpPr>
            <a:xfrm>
              <a:off x="418643" y="2533089"/>
              <a:ext cx="717140" cy="717242"/>
              <a:chOff x="7962901" y="3032919"/>
              <a:chExt cx="981074" cy="981076"/>
            </a:xfrm>
          </p:grpSpPr>
          <p:sp>
            <p:nvSpPr>
              <p:cNvPr id="42" name="Freeform 5">
                <a:extLst>
                  <a:ext uri="{FF2B5EF4-FFF2-40B4-BE49-F238E27FC236}">
                    <a16:creationId xmlns:a16="http://schemas.microsoft.com/office/drawing/2014/main" id="{460F1020-16D8-44F0-A5A1-352B19AFAE4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3" name="Freeform 6">
                <a:extLst>
                  <a:ext uri="{FF2B5EF4-FFF2-40B4-BE49-F238E27FC236}">
                    <a16:creationId xmlns:a16="http://schemas.microsoft.com/office/drawing/2014/main" id="{C8CDC0A9-1C0A-4DA6-9574-978E9A620C0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1" name="Picture 40" descr="Icon of a arrow in a circular path with a timer inside the circle">
              <a:extLst>
                <a:ext uri="{FF2B5EF4-FFF2-40B4-BE49-F238E27FC236}">
                  <a16:creationId xmlns:a16="http://schemas.microsoft.com/office/drawing/2014/main" id="{6B4B2348-1C16-432B-8EC8-C120734CADBD}"/>
                </a:ext>
              </a:extLst>
            </p:cNvPr>
            <p:cNvPicPr>
              <a:picLocks noChangeAspect="1"/>
            </p:cNvPicPr>
            <p:nvPr/>
          </p:nvPicPr>
          <p:blipFill>
            <a:blip r:embed="rId3"/>
            <a:stretch>
              <a:fillRect/>
            </a:stretch>
          </p:blipFill>
          <p:spPr>
            <a:xfrm>
              <a:off x="566791" y="2681289"/>
              <a:ext cx="420846" cy="420844"/>
            </a:xfrm>
            <a:prstGeom prst="rect">
              <a:avLst/>
            </a:prstGeom>
          </p:spPr>
        </p:pic>
      </p:grpSp>
      <p:grpSp>
        <p:nvGrpSpPr>
          <p:cNvPr id="44" name="Group 43">
            <a:extLst>
              <a:ext uri="{FF2B5EF4-FFF2-40B4-BE49-F238E27FC236}">
                <a16:creationId xmlns:a16="http://schemas.microsoft.com/office/drawing/2014/main" id="{CF12DC2D-2079-4FB0-AC15-3B33D96CCE21}"/>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5" name="Group 44">
              <a:extLst>
                <a:ext uri="{FF2B5EF4-FFF2-40B4-BE49-F238E27FC236}">
                  <a16:creationId xmlns:a16="http://schemas.microsoft.com/office/drawing/2014/main" id="{52613AC9-7AB4-4C0E-BD42-B07C2D2D8330}"/>
                </a:ext>
              </a:extLst>
            </p:cNvPr>
            <p:cNvGrpSpPr/>
            <p:nvPr/>
          </p:nvGrpSpPr>
          <p:grpSpPr>
            <a:xfrm>
              <a:off x="418643" y="1487929"/>
              <a:ext cx="717140" cy="717242"/>
              <a:chOff x="418643" y="1487929"/>
              <a:chExt cx="717140" cy="717242"/>
            </a:xfrm>
          </p:grpSpPr>
          <p:sp>
            <p:nvSpPr>
              <p:cNvPr id="47" name="Freeform 5">
                <a:extLst>
                  <a:ext uri="{FF2B5EF4-FFF2-40B4-BE49-F238E27FC236}">
                    <a16:creationId xmlns:a16="http://schemas.microsoft.com/office/drawing/2014/main" id="{BDBA2347-1835-4AED-B0ED-4C31A3F8D71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8" name="Freeform 6">
                <a:extLst>
                  <a:ext uri="{FF2B5EF4-FFF2-40B4-BE49-F238E27FC236}">
                    <a16:creationId xmlns:a16="http://schemas.microsoft.com/office/drawing/2014/main" id="{0BEE1023-F656-4A30-8988-36C789800196}"/>
                  </a:ext>
                </a:extLst>
              </p:cNvPr>
              <p:cNvSpPr>
                <a:spLocks noEditPoints="1"/>
              </p:cNvSpPr>
              <p:nvPr/>
            </p:nvSpPr>
            <p:spPr bwMode="auto">
              <a:xfrm>
                <a:off x="467961" y="1537835"/>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6" name="Picture 45" descr="Icon of three concentric arcs">
              <a:extLst>
                <a:ext uri="{FF2B5EF4-FFF2-40B4-BE49-F238E27FC236}">
                  <a16:creationId xmlns:a16="http://schemas.microsoft.com/office/drawing/2014/main" id="{39032385-E3F2-4948-85E9-446DC948765B}"/>
                </a:ext>
              </a:extLst>
            </p:cNvPr>
            <p:cNvPicPr>
              <a:picLocks noChangeAspect="1"/>
            </p:cNvPicPr>
            <p:nvPr/>
          </p:nvPicPr>
          <p:blipFill>
            <a:blip r:embed="rId4"/>
            <a:stretch>
              <a:fillRect/>
            </a:stretch>
          </p:blipFill>
          <p:spPr>
            <a:xfrm>
              <a:off x="546738" y="1616076"/>
              <a:ext cx="460952" cy="460950"/>
            </a:xfrm>
            <a:prstGeom prst="rect">
              <a:avLst/>
            </a:prstGeom>
          </p:spPr>
        </p:pic>
      </p:grpSp>
      <p:grpSp>
        <p:nvGrpSpPr>
          <p:cNvPr id="5" name="Group 4">
            <a:extLst>
              <a:ext uri="{FF2B5EF4-FFF2-40B4-BE49-F238E27FC236}">
                <a16:creationId xmlns:a16="http://schemas.microsoft.com/office/drawing/2014/main" id="{892108D1-E3AA-4139-AF4F-9F931BEE1806}"/>
              </a:ext>
              <a:ext uri="{C183D7F6-B498-43B3-948B-1728B52AA6E4}">
                <adec:decorative xmlns:adec="http://schemas.microsoft.com/office/drawing/2017/decorative" val="1"/>
              </a:ext>
            </a:extLst>
          </p:cNvPr>
          <p:cNvGrpSpPr/>
          <p:nvPr/>
        </p:nvGrpSpPr>
        <p:grpSpPr>
          <a:xfrm>
            <a:off x="418643" y="4200819"/>
            <a:ext cx="717140" cy="717242"/>
            <a:chOff x="418643" y="3578249"/>
            <a:chExt cx="717140" cy="717242"/>
          </a:xfrm>
        </p:grpSpPr>
        <p:grpSp>
          <p:nvGrpSpPr>
            <p:cNvPr id="50" name="Group 49">
              <a:extLst>
                <a:ext uri="{FF2B5EF4-FFF2-40B4-BE49-F238E27FC236}">
                  <a16:creationId xmlns:a16="http://schemas.microsoft.com/office/drawing/2014/main" id="{A3CC6C6F-6AFC-4FD2-8F91-3121BE1CFEC0}"/>
                </a:ext>
                <a:ext uri="{C183D7F6-B498-43B3-948B-1728B52AA6E4}">
                  <adec:decorative xmlns:adec="http://schemas.microsoft.com/office/drawing/2017/decorative" val="1"/>
                </a:ext>
              </a:extLst>
            </p:cNvPr>
            <p:cNvGrpSpPr/>
            <p:nvPr/>
          </p:nvGrpSpPr>
          <p:grpSpPr>
            <a:xfrm>
              <a:off x="418643" y="3578249"/>
              <a:ext cx="717140" cy="717242"/>
              <a:chOff x="7962901" y="3032919"/>
              <a:chExt cx="981074" cy="981076"/>
            </a:xfrm>
          </p:grpSpPr>
          <p:sp>
            <p:nvSpPr>
              <p:cNvPr id="52" name="Freeform 5">
                <a:extLst>
                  <a:ext uri="{FF2B5EF4-FFF2-40B4-BE49-F238E27FC236}">
                    <a16:creationId xmlns:a16="http://schemas.microsoft.com/office/drawing/2014/main" id="{B6FF2329-A9D1-49A7-9C88-688B280BAA5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3" name="Freeform 6">
                <a:extLst>
                  <a:ext uri="{FF2B5EF4-FFF2-40B4-BE49-F238E27FC236}">
                    <a16:creationId xmlns:a16="http://schemas.microsoft.com/office/drawing/2014/main" id="{19A9A7AB-DF54-421D-ACA1-84456A076B2D}"/>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 name="Picture 3" descr="Icon of three dots and outward pointing chevrons on left and right">
              <a:extLst>
                <a:ext uri="{FF2B5EF4-FFF2-40B4-BE49-F238E27FC236}">
                  <a16:creationId xmlns:a16="http://schemas.microsoft.com/office/drawing/2014/main" id="{478F68EF-E75F-4BF8-B7B1-BC85EEFD2AE6}"/>
                </a:ext>
              </a:extLst>
            </p:cNvPr>
            <p:cNvPicPr>
              <a:picLocks noChangeAspect="1"/>
            </p:cNvPicPr>
            <p:nvPr/>
          </p:nvPicPr>
          <p:blipFill>
            <a:blip r:embed="rId5"/>
            <a:stretch>
              <a:fillRect/>
            </a:stretch>
          </p:blipFill>
          <p:spPr>
            <a:xfrm>
              <a:off x="532902" y="3829050"/>
              <a:ext cx="488622" cy="215640"/>
            </a:xfrm>
            <a:prstGeom prst="rect">
              <a:avLst/>
            </a:prstGeom>
          </p:spPr>
        </p:pic>
      </p:grpSp>
    </p:spTree>
    <p:extLst>
      <p:ext uri="{BB962C8B-B14F-4D97-AF65-F5344CB8AC3E}">
        <p14:creationId xmlns:p14="http://schemas.microsoft.com/office/powerpoint/2010/main" val="233317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sz="quarter" idx="10"/>
          </p:nvPr>
        </p:nvSpPr>
        <p:spPr>
          <a:xfrm>
            <a:off x="454169" y="1291797"/>
            <a:ext cx="4917931" cy="4285789"/>
          </a:xfrm>
        </p:spPr>
        <p:txBody>
          <a:bodyPr/>
          <a:lstStyle/>
          <a:p>
            <a:pPr>
              <a:lnSpc>
                <a:spcPct val="100000"/>
              </a:lnSpc>
              <a:spcBef>
                <a:spcPts val="0"/>
              </a:spcBef>
              <a:spcAft>
                <a:spcPts val="300"/>
              </a:spcAft>
            </a:pPr>
            <a:r>
              <a:rPr lang="en-US" sz="1600" spc="0" dirty="0">
                <a:solidFill>
                  <a:schemeClr val="tx1"/>
                </a:solidFill>
                <a:hlinkClick r:id="rId3"/>
              </a:rPr>
              <a:t>PowerShell Documentation</a:t>
            </a:r>
            <a:endParaRPr lang="en-US" sz="1600" spc="0" dirty="0">
              <a:solidFill>
                <a:schemeClr val="tx1"/>
              </a:solidFill>
            </a:endParaRPr>
          </a:p>
          <a:p>
            <a:pPr>
              <a:lnSpc>
                <a:spcPct val="100000"/>
              </a:lnSpc>
              <a:spcBef>
                <a:spcPts val="0"/>
              </a:spcBef>
              <a:spcAft>
                <a:spcPts val="300"/>
              </a:spcAft>
            </a:pPr>
            <a:endParaRPr lang="en-US" sz="1600" spc="0" dirty="0">
              <a:latin typeface="+mn-lt"/>
            </a:endParaRPr>
          </a:p>
          <a:p>
            <a:pPr>
              <a:lnSpc>
                <a:spcPct val="100000"/>
              </a:lnSpc>
              <a:spcBef>
                <a:spcPts val="0"/>
              </a:spcBef>
              <a:spcAft>
                <a:spcPts val="300"/>
              </a:spcAft>
            </a:pPr>
            <a:r>
              <a:rPr lang="en-US" sz="1600" spc="0" dirty="0">
                <a:solidFill>
                  <a:schemeClr val="tx1"/>
                </a:solidFill>
                <a:hlinkClick r:id="rId4"/>
              </a:rPr>
              <a:t>Install and Configure WMF 5.1</a:t>
            </a:r>
            <a:endParaRPr lang="en-US" sz="1600" spc="0" dirty="0">
              <a:solidFill>
                <a:schemeClr val="tx1"/>
              </a:solidFill>
            </a:endParaRPr>
          </a:p>
          <a:p>
            <a:pPr>
              <a:spcBef>
                <a:spcPts val="0"/>
              </a:spcBef>
              <a:spcAft>
                <a:spcPts val="300"/>
              </a:spcAft>
            </a:pPr>
            <a:endParaRPr lang="en-US" sz="1600" spc="0" dirty="0">
              <a:latin typeface="+mn-lt"/>
            </a:endParaRPr>
          </a:p>
          <a:p>
            <a:pPr>
              <a:lnSpc>
                <a:spcPct val="100000"/>
              </a:lnSpc>
              <a:spcBef>
                <a:spcPts val="0"/>
              </a:spcBef>
              <a:spcAft>
                <a:spcPts val="300"/>
              </a:spcAft>
            </a:pPr>
            <a:r>
              <a:rPr lang="en-US" sz="1600" spc="0" dirty="0">
                <a:solidFill>
                  <a:schemeClr val="tx1"/>
                </a:solidFill>
                <a:hlinkClick r:id="rId5"/>
              </a:rPr>
              <a:t>Visual Studio Code</a:t>
            </a:r>
            <a:endParaRPr lang="en-US" sz="1600" spc="0" dirty="0">
              <a:solidFill>
                <a:schemeClr val="tx1"/>
              </a:solidFill>
            </a:endParaRPr>
          </a:p>
          <a:p>
            <a:pPr>
              <a:lnSpc>
                <a:spcPct val="100000"/>
              </a:lnSpc>
              <a:spcBef>
                <a:spcPts val="0"/>
              </a:spcBef>
              <a:spcAft>
                <a:spcPts val="300"/>
              </a:spcAft>
            </a:pPr>
            <a:endParaRPr lang="en-US" sz="1600" spc="0" dirty="0">
              <a:solidFill>
                <a:schemeClr val="tx1"/>
              </a:solidFill>
            </a:endParaRPr>
          </a:p>
          <a:p>
            <a:pPr>
              <a:lnSpc>
                <a:spcPct val="100000"/>
              </a:lnSpc>
              <a:spcBef>
                <a:spcPts val="0"/>
              </a:spcBef>
              <a:spcAft>
                <a:spcPts val="300"/>
              </a:spcAft>
            </a:pPr>
            <a:r>
              <a:rPr lang="en-US" sz="1600" spc="0" dirty="0">
                <a:solidFill>
                  <a:schemeClr val="tx1"/>
                </a:solidFill>
                <a:hlinkClick r:id="rId6"/>
              </a:rPr>
              <a:t>Visual Studio Marketplace</a:t>
            </a:r>
            <a:endParaRPr lang="en-US" sz="1600" spc="0" dirty="0">
              <a:solidFill>
                <a:schemeClr val="tx1"/>
              </a:solidFill>
            </a:endParaRPr>
          </a:p>
          <a:p>
            <a:pPr>
              <a:spcBef>
                <a:spcPts val="0"/>
              </a:spcBef>
              <a:spcAft>
                <a:spcPts val="300"/>
              </a:spcAft>
            </a:pPr>
            <a:endParaRPr lang="en-US" sz="1600" spc="0" dirty="0">
              <a:solidFill>
                <a:schemeClr val="tx1"/>
              </a:solidFill>
              <a:latin typeface="+mn-lt"/>
            </a:endParaRPr>
          </a:p>
          <a:p>
            <a:pPr>
              <a:lnSpc>
                <a:spcPct val="100000"/>
              </a:lnSpc>
              <a:spcBef>
                <a:spcPts val="0"/>
              </a:spcBef>
              <a:spcAft>
                <a:spcPts val="300"/>
              </a:spcAft>
            </a:pPr>
            <a:r>
              <a:rPr lang="en-US" sz="1600" spc="0" dirty="0">
                <a:solidFill>
                  <a:schemeClr val="tx1"/>
                </a:solidFill>
                <a:hlinkClick r:id="rId7"/>
              </a:rPr>
              <a:t>Using Visual Studio Code for PowerShell Development</a:t>
            </a:r>
            <a:endParaRPr lang="en-US" sz="1600" spc="0" dirty="0">
              <a:solidFill>
                <a:schemeClr val="tx1"/>
              </a:solidFill>
            </a:endParaRPr>
          </a:p>
          <a:p>
            <a:pPr>
              <a:spcBef>
                <a:spcPts val="0"/>
              </a:spcBef>
              <a:spcAft>
                <a:spcPts val="300"/>
              </a:spcAft>
            </a:pPr>
            <a:endParaRPr lang="en-US" sz="1600" spc="0" dirty="0">
              <a:latin typeface="+mn-lt"/>
            </a:endParaRPr>
          </a:p>
          <a:p>
            <a:pPr>
              <a:lnSpc>
                <a:spcPct val="100000"/>
              </a:lnSpc>
              <a:spcBef>
                <a:spcPts val="0"/>
              </a:spcBef>
              <a:spcAft>
                <a:spcPts val="300"/>
              </a:spcAft>
            </a:pPr>
            <a:r>
              <a:rPr lang="en-US" sz="1600" spc="0" dirty="0">
                <a:solidFill>
                  <a:schemeClr val="tx1"/>
                </a:solidFill>
                <a:hlinkClick r:id="rId8"/>
              </a:rPr>
              <a:t>PowerShell Gallery</a:t>
            </a:r>
            <a:endParaRPr lang="en-US" sz="1600" spc="0" dirty="0">
              <a:solidFill>
                <a:schemeClr val="tx1"/>
              </a:solidFill>
            </a:endParaRPr>
          </a:p>
          <a:p>
            <a:pPr>
              <a:spcBef>
                <a:spcPts val="0"/>
              </a:spcBef>
              <a:spcAft>
                <a:spcPts val="300"/>
              </a:spcAft>
            </a:pPr>
            <a:endParaRPr lang="en-US" sz="1600" spc="0" dirty="0">
              <a:solidFill>
                <a:schemeClr val="tx1"/>
              </a:solidFill>
              <a:latin typeface="+mn-lt"/>
            </a:endParaRPr>
          </a:p>
          <a:p>
            <a:pPr>
              <a:lnSpc>
                <a:spcPct val="100000"/>
              </a:lnSpc>
              <a:spcBef>
                <a:spcPts val="0"/>
              </a:spcBef>
              <a:spcAft>
                <a:spcPts val="300"/>
              </a:spcAft>
            </a:pPr>
            <a:r>
              <a:rPr lang="en-US" sz="1600" spc="0" dirty="0">
                <a:solidFill>
                  <a:schemeClr val="tx1"/>
                </a:solidFill>
                <a:hlinkClick r:id="rId9"/>
              </a:rPr>
              <a:t>about_Profiles</a:t>
            </a:r>
            <a:endParaRPr lang="en-US" sz="1600" spc="0" dirty="0">
              <a:solidFill>
                <a:schemeClr val="tx1"/>
              </a:solidFill>
            </a:endParaRPr>
          </a:p>
          <a:p>
            <a:pPr>
              <a:spcBef>
                <a:spcPts val="0"/>
              </a:spcBef>
              <a:spcAft>
                <a:spcPts val="300"/>
              </a:spcAft>
            </a:pPr>
            <a:endParaRPr lang="en-US" sz="1600" spc="0" dirty="0">
              <a:solidFill>
                <a:schemeClr val="tx2"/>
              </a:solidFill>
              <a:latin typeface="+mn-lt"/>
            </a:endParaRPr>
          </a:p>
        </p:txBody>
      </p:sp>
      <p:sp>
        <p:nvSpPr>
          <p:cNvPr id="11" name="Freeform: Shape 10">
            <a:extLst>
              <a:ext uri="{FF2B5EF4-FFF2-40B4-BE49-F238E27FC236}">
                <a16:creationId xmlns:a16="http://schemas.microsoft.com/office/drawing/2014/main" id="{5ED1849D-D74B-4CC9-8934-CB243E12F20C}"/>
              </a:ext>
              <a:ext uri="{C183D7F6-B498-43B3-948B-1728B52AA6E4}">
                <adec:decorative xmlns:adec="http://schemas.microsoft.com/office/drawing/2017/decorative" val="1"/>
              </a:ext>
            </a:extLst>
          </p:cNvPr>
          <p:cNvSpPr/>
          <p:nvPr/>
        </p:nvSpPr>
        <p:spPr bwMode="auto">
          <a:xfrm rot="16200000">
            <a:off x="8648068" y="2657645"/>
            <a:ext cx="3239761" cy="3848099"/>
          </a:xfrm>
          <a:custGeom>
            <a:avLst/>
            <a:gdLst>
              <a:gd name="connsiteX0" fmla="*/ 3407580 w 3407580"/>
              <a:gd name="connsiteY0" fmla="*/ 1703790 h 4047430"/>
              <a:gd name="connsiteX1" fmla="*/ 3407579 w 3407580"/>
              <a:gd name="connsiteY1" fmla="*/ 4047430 h 4047430"/>
              <a:gd name="connsiteX2" fmla="*/ 0 w 3407580"/>
              <a:gd name="connsiteY2" fmla="*/ 4047430 h 4047430"/>
              <a:gd name="connsiteX3" fmla="*/ 0 w 3407580"/>
              <a:gd name="connsiteY3" fmla="*/ 1703790 h 4047430"/>
              <a:gd name="connsiteX4" fmla="*/ 1703790 w 3407580"/>
              <a:gd name="connsiteY4" fmla="*/ 0 h 4047430"/>
              <a:gd name="connsiteX5" fmla="*/ 3407580 w 3407580"/>
              <a:gd name="connsiteY5" fmla="*/ 1703790 h 404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7580" h="4047430">
                <a:moveTo>
                  <a:pt x="3407580" y="1703790"/>
                </a:moveTo>
                <a:lnTo>
                  <a:pt x="3407579" y="4047430"/>
                </a:lnTo>
                <a:lnTo>
                  <a:pt x="0" y="4047430"/>
                </a:lnTo>
                <a:lnTo>
                  <a:pt x="0" y="1703790"/>
                </a:lnTo>
                <a:cubicBezTo>
                  <a:pt x="0" y="762813"/>
                  <a:pt x="762813" y="0"/>
                  <a:pt x="1703790" y="0"/>
                </a:cubicBezTo>
                <a:cubicBezTo>
                  <a:pt x="2644767" y="0"/>
                  <a:pt x="3407580" y="762813"/>
                  <a:pt x="3407580" y="1703790"/>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Icon of a book with a bookmark">
            <a:extLst>
              <a:ext uri="{FF2B5EF4-FFF2-40B4-BE49-F238E27FC236}">
                <a16:creationId xmlns:a16="http://schemas.microsoft.com/office/drawing/2014/main" id="{F80FAE76-67DE-4DEE-B788-39F736085B45}"/>
              </a:ext>
            </a:extLst>
          </p:cNvPr>
          <p:cNvPicPr>
            <a:picLocks noChangeAspect="1"/>
          </p:cNvPicPr>
          <p:nvPr/>
        </p:nvPicPr>
        <p:blipFill>
          <a:blip r:embed="rId10"/>
          <a:stretch>
            <a:fillRect/>
          </a:stretch>
        </p:blipFill>
        <p:spPr>
          <a:xfrm>
            <a:off x="9793859" y="3787169"/>
            <a:ext cx="1192444" cy="1589050"/>
          </a:xfrm>
          <a:prstGeom prst="rect">
            <a:avLst/>
          </a:prstGeom>
        </p:spPr>
      </p:pic>
    </p:spTree>
    <p:extLst>
      <p:ext uri="{BB962C8B-B14F-4D97-AF65-F5344CB8AC3E}">
        <p14:creationId xmlns:p14="http://schemas.microsoft.com/office/powerpoint/2010/main" val="35462484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1: Windows PowerShell overview</a:t>
            </a:r>
          </a:p>
        </p:txBody>
      </p:sp>
    </p:spTree>
    <p:extLst>
      <p:ext uri="{BB962C8B-B14F-4D97-AF65-F5344CB8AC3E}">
        <p14:creationId xmlns:p14="http://schemas.microsoft.com/office/powerpoint/2010/main" val="2487592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a:xfrm>
            <a:off x="418643" y="440493"/>
            <a:ext cx="11341268" cy="793075"/>
          </a:xfrm>
        </p:spPr>
        <p:txBody>
          <a:bodyPr/>
          <a:lstStyle/>
          <a:p>
            <a:r>
              <a:rPr lang="en-US" dirty="0"/>
              <a:t>Lesson 1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016000"/>
            <a:ext cx="10462717" cy="1908215"/>
          </a:xfrm>
        </p:spPr>
        <p:txBody>
          <a:bodyPr lIns="0"/>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In this lesson, you’ll learn about PowerShell’s system requirements and how to open and configure commonly used host applications, including the Windows PowerShell console and Windows PowerShell Integrated Scripting Environment (ISE). Finally, you</a:t>
            </a:r>
            <a:r>
              <a:rPr lang="en-US" sz="1800" dirty="0">
                <a:solidFill>
                  <a:srgbClr val="000000"/>
                </a:solidFill>
                <a:latin typeface="Segoe UI"/>
              </a:rPr>
              <a:t>’ll discover </a:t>
            </a:r>
            <a:r>
              <a:rPr kumimoji="0" lang="en-US" sz="1800" b="0" i="0" u="none" strike="noStrike" kern="1200" cap="none" spc="0" normalizeH="0" baseline="0" noProof="0" dirty="0">
                <a:ln>
                  <a:noFill/>
                </a:ln>
                <a:solidFill>
                  <a:srgbClr val="000000"/>
                </a:solidFill>
                <a:effectLst/>
                <a:uLnTx/>
                <a:uFillTx/>
                <a:latin typeface="Segoe UI"/>
                <a:ea typeface="+mn-ea"/>
                <a:cs typeface="+mn-cs"/>
              </a:rPr>
              <a:t>how you can use Microsoft Visual Studio Code (VS Code) to develop PowerShell scripts.</a:t>
            </a: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Topics:</a:t>
            </a:r>
          </a:p>
        </p:txBody>
      </p:sp>
      <p:sp>
        <p:nvSpPr>
          <p:cNvPr id="5" name="TextBox 4">
            <a:extLst>
              <a:ext uri="{FF2B5EF4-FFF2-40B4-BE49-F238E27FC236}">
                <a16:creationId xmlns:a16="http://schemas.microsoft.com/office/drawing/2014/main" id="{FB24EAE2-78CF-48F2-B375-C77C74B7249B}"/>
              </a:ext>
            </a:extLst>
          </p:cNvPr>
          <p:cNvSpPr txBox="1"/>
          <p:nvPr/>
        </p:nvSpPr>
        <p:spPr>
          <a:xfrm>
            <a:off x="418642" y="2881097"/>
            <a:ext cx="4417517" cy="2265236"/>
          </a:xfrm>
          <a:prstGeom prst="rect">
            <a:avLst/>
          </a:prstGeom>
          <a:noFill/>
        </p:spPr>
        <p:txBody>
          <a:bodyPr wrap="square" lIns="182880" tIns="146304" rIns="182880" bIns="146304" rtlCol="0">
            <a:spAutoFit/>
          </a:bodyPr>
          <a:lstStyle/>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Windows PowerShell introduction</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Windows PowerShell versions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Windows PowerShell applications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Considerations when using PowerShell</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Configuring the PowerShell console</a:t>
            </a:r>
          </a:p>
        </p:txBody>
      </p:sp>
      <p:sp>
        <p:nvSpPr>
          <p:cNvPr id="10" name="TextBox 9">
            <a:extLst>
              <a:ext uri="{FF2B5EF4-FFF2-40B4-BE49-F238E27FC236}">
                <a16:creationId xmlns:a16="http://schemas.microsoft.com/office/drawing/2014/main" id="{8F23831F-8214-477C-BB93-445CA7F048CB}"/>
              </a:ext>
            </a:extLst>
          </p:cNvPr>
          <p:cNvSpPr txBox="1"/>
          <p:nvPr/>
        </p:nvSpPr>
        <p:spPr>
          <a:xfrm>
            <a:off x="6096000" y="2881097"/>
            <a:ext cx="4417517" cy="2188291"/>
          </a:xfrm>
          <a:prstGeom prst="rect">
            <a:avLst/>
          </a:prstGeom>
          <a:noFill/>
        </p:spPr>
        <p:txBody>
          <a:bodyPr wrap="square" lIns="182880" tIns="146304" rIns="182880" bIns="146304" rtlCol="0">
            <a:spAutoFit/>
          </a:bodyPr>
          <a:lstStyle/>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Demonstration: Configuring the console</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Configuring the ISE</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Demonstration: Configuring the ISE</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Using Visual Studio Code with PowerShell</a:t>
            </a:r>
          </a:p>
        </p:txBody>
      </p:sp>
    </p:spTree>
    <p:extLst>
      <p:ext uri="{BB962C8B-B14F-4D97-AF65-F5344CB8AC3E}">
        <p14:creationId xmlns:p14="http://schemas.microsoft.com/office/powerpoint/2010/main" val="31381069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Windows PowerShell Introduction</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54257" cy="4447371"/>
          </a:xfrm>
        </p:spPr>
        <p:txBody>
          <a:bodyPr lIns="0"/>
          <a:lstStyle/>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PowerShell is an automation solution that consists of:</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 command-line shell.</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 scripting language.</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 configuration management framework.</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Commands include:</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Cmdlets</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Functions</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Filters</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Workflows</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PowerShell was originally built on the .NET framework and only worked on Windows operating systems.</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It currently uses the .NET Core and can run on Windows, MacOS, and Linux platforms.</a:t>
            </a:r>
          </a:p>
          <a:p>
            <a:pPr marR="0" lvl="1" algn="l" defTabSz="932742" rtl="0" eaLnBrk="1" fontAlgn="auto" latinLnBrk="0" hangingPunct="1">
              <a:lnSpc>
                <a:spcPct val="100000"/>
              </a:lnSpc>
              <a:spcBef>
                <a:spcPts val="600"/>
              </a:spcBef>
              <a:spcAft>
                <a:spcPts val="0"/>
              </a:spcAft>
              <a:buClrTx/>
              <a:buSzPct val="95000"/>
              <a:tabLst/>
              <a:defRPr/>
            </a:pP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9598640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a:xfrm>
            <a:off x="418643" y="255768"/>
            <a:ext cx="11341268" cy="680196"/>
          </a:xfrm>
        </p:spPr>
        <p:txBody>
          <a:bodyPr/>
          <a:lstStyle/>
          <a:p>
            <a:r>
              <a:rPr lang="en-US" dirty="0"/>
              <a:t>Windows PowerShell versions</a:t>
            </a:r>
          </a:p>
        </p:txBody>
      </p:sp>
      <p:graphicFrame>
        <p:nvGraphicFramePr>
          <p:cNvPr id="3" name="Table 12">
            <a:extLst>
              <a:ext uri="{FF2B5EF4-FFF2-40B4-BE49-F238E27FC236}">
                <a16:creationId xmlns:a16="http://schemas.microsoft.com/office/drawing/2014/main" id="{3605E782-67D9-4E4C-9955-AAAEDA996166}"/>
              </a:ext>
            </a:extLst>
          </p:cNvPr>
          <p:cNvGraphicFramePr>
            <a:graphicFrameLocks noGrp="1"/>
          </p:cNvGraphicFramePr>
          <p:nvPr>
            <p:extLst>
              <p:ext uri="{D42A27DB-BD31-4B8C-83A1-F6EECF244321}">
                <p14:modId xmlns:p14="http://schemas.microsoft.com/office/powerpoint/2010/main" val="81687572"/>
              </p:ext>
            </p:extLst>
          </p:nvPr>
        </p:nvGraphicFramePr>
        <p:xfrm>
          <a:off x="418642" y="866051"/>
          <a:ext cx="11662521" cy="4291611"/>
        </p:xfrm>
        <a:graphic>
          <a:graphicData uri="http://schemas.openxmlformats.org/drawingml/2006/table">
            <a:tbl>
              <a:tblPr firstRow="1" bandRow="1">
                <a:tableStyleId>{5C22544A-7EE6-4342-B048-85BDC9FD1C3A}</a:tableStyleId>
              </a:tblPr>
              <a:tblGrid>
                <a:gridCol w="1290085">
                  <a:extLst>
                    <a:ext uri="{9D8B030D-6E8A-4147-A177-3AD203B41FA5}">
                      <a16:colId xmlns:a16="http://schemas.microsoft.com/office/drawing/2014/main" val="1695194842"/>
                    </a:ext>
                  </a:extLst>
                </a:gridCol>
                <a:gridCol w="1698692">
                  <a:extLst>
                    <a:ext uri="{9D8B030D-6E8A-4147-A177-3AD203B41FA5}">
                      <a16:colId xmlns:a16="http://schemas.microsoft.com/office/drawing/2014/main" val="2356772570"/>
                    </a:ext>
                  </a:extLst>
                </a:gridCol>
                <a:gridCol w="8673744">
                  <a:extLst>
                    <a:ext uri="{9D8B030D-6E8A-4147-A177-3AD203B41FA5}">
                      <a16:colId xmlns:a16="http://schemas.microsoft.com/office/drawing/2014/main" val="2248324712"/>
                    </a:ext>
                  </a:extLst>
                </a:gridCol>
              </a:tblGrid>
              <a:tr h="434664">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Version </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Release date</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FFFFFF"/>
                          </a:solidFill>
                          <a:effectLst/>
                          <a:uLnTx/>
                          <a:uFillTx/>
                          <a:latin typeface="+mj-lt"/>
                          <a:ea typeface="+mn-ea"/>
                          <a:cs typeface="+mn-cs"/>
                        </a:rPr>
                        <a:t>Notes</a:t>
                      </a:r>
                      <a:endParaRPr kumimoji="0" lang="en-US" sz="1800" b="1" i="0" u="none" strike="noStrike" kern="1200" cap="none" spc="0" normalizeH="0" baseline="0" noProof="0" dirty="0">
                        <a:ln>
                          <a:noFill/>
                        </a:ln>
                        <a:solidFill>
                          <a:srgbClr val="FFFFFF"/>
                        </a:solidFill>
                        <a:effectLst/>
                        <a:uLnTx/>
                        <a:uFillTx/>
                        <a:latin typeface="+mj-lt"/>
                        <a:ea typeface="+mn-ea"/>
                        <a:cs typeface="+mn-cs"/>
                      </a:endParaRPr>
                    </a:p>
                  </a:txBody>
                  <a:tcPr marL="89642" marR="89642" marT="89642" marB="89642">
                    <a:lnL w="6350"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419307">
                <a:tc>
                  <a:txBody>
                    <a:bodyPr/>
                    <a:lstStyle/>
                    <a:p>
                      <a:pPr algn="l">
                        <a:lnSpc>
                          <a:spcPts val="1600"/>
                        </a:lnSpc>
                      </a:pPr>
                      <a:r>
                        <a:rPr lang="en-US" sz="1200" dirty="0"/>
                        <a:t>PowerShell 7.2</a:t>
                      </a:r>
                    </a:p>
                  </a:txBody>
                  <a:tcPr marL="137160" marR="13716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200" noProof="0" dirty="0"/>
                        <a:t>November 2021</a:t>
                      </a:r>
                    </a:p>
                  </a:txBody>
                  <a:tcPr marL="137160" marR="13716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200" noProof="0" dirty="0"/>
                        <a:t>Built on .NET 6.0.</a:t>
                      </a:r>
                    </a:p>
                  </a:txBody>
                  <a:tcPr marL="137160" marR="13716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319596830"/>
                  </a:ext>
                </a:extLst>
              </a:tr>
              <a:tr h="419307">
                <a:tc>
                  <a:txBody>
                    <a:bodyPr/>
                    <a:lstStyle/>
                    <a:p>
                      <a:pPr algn="l">
                        <a:lnSpc>
                          <a:spcPts val="1600"/>
                        </a:lnSpc>
                      </a:pPr>
                      <a:r>
                        <a:rPr lang="en-US" sz="1200" dirty="0"/>
                        <a:t>PowerShell 7.1</a:t>
                      </a:r>
                    </a:p>
                  </a:txBody>
                  <a:tcPr marL="137160" marR="13716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200" noProof="0" dirty="0"/>
                        <a:t>November 2020</a:t>
                      </a:r>
                    </a:p>
                  </a:txBody>
                  <a:tcPr marL="137160" marR="13716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200" noProof="0" dirty="0"/>
                        <a:t>Built on .NET 5.0.</a:t>
                      </a:r>
                    </a:p>
                  </a:txBody>
                  <a:tcPr marL="137160" marR="13716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19307">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200" noProof="0" dirty="0"/>
                        <a:t>PowerShell 7.0</a:t>
                      </a:r>
                    </a:p>
                  </a:txBody>
                  <a:tcPr marL="137160" marR="13716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200" noProof="0" dirty="0"/>
                        <a:t>March 2020</a:t>
                      </a:r>
                    </a:p>
                  </a:txBody>
                  <a:tcPr marL="137160" marR="13716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200" noProof="0" dirty="0"/>
                        <a:t>Built on .NET Core 3.1.</a:t>
                      </a:r>
                    </a:p>
                  </a:txBody>
                  <a:tcPr marL="137160" marR="13716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19307">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200" noProof="0" dirty="0"/>
                        <a:t>PowerShell 6.0</a:t>
                      </a:r>
                    </a:p>
                  </a:txBody>
                  <a:tcPr marL="137160" marR="13716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200" noProof="0" dirty="0"/>
                        <a:t>September 2018</a:t>
                      </a:r>
                    </a:p>
                  </a:txBody>
                  <a:tcPr marL="137160" marR="13716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200" noProof="0" dirty="0"/>
                        <a:t>Built on .NET Core 2.0. First release that’s installable on Windows, Linux, and macOS.</a:t>
                      </a:r>
                    </a:p>
                  </a:txBody>
                  <a:tcPr marL="137160" marR="13716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604048">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200" noProof="0" dirty="0"/>
                        <a:t>PowerShell 5.1</a:t>
                      </a:r>
                    </a:p>
                  </a:txBody>
                  <a:tcPr marL="137160" marR="13716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200" noProof="0" dirty="0"/>
                        <a:t>August 2016</a:t>
                      </a:r>
                    </a:p>
                  </a:txBody>
                  <a:tcPr marL="137160" marR="13716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200" noProof="0" dirty="0"/>
                        <a:t>Released in Windows 10 Anniversary Update and Windows Server 2016 and as part of Windows Management Framework (WMF) 5.1.</a:t>
                      </a:r>
                    </a:p>
                  </a:txBody>
                  <a:tcPr marL="137160" marR="13716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604048">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200" noProof="0" dirty="0"/>
                        <a:t>PowerShell 5.0</a:t>
                      </a:r>
                    </a:p>
                  </a:txBody>
                  <a:tcPr marL="137160" marR="13716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200" noProof="0" dirty="0"/>
                        <a:t>February 2016</a:t>
                      </a:r>
                    </a:p>
                  </a:txBody>
                  <a:tcPr marL="137160" marR="13716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200" noProof="0" dirty="0"/>
                        <a:t>Integrated in Windows 10 version 1511. Released in Windows Management Framework (WMF) 5.0. Can be installed on Windows Server 2008 R2, Windows Server 2012, Windows 10, Windows 8.1 Enterprise, Windows 8.1 Pro, and Windows 7 SP1.</a:t>
                      </a:r>
                    </a:p>
                  </a:txBody>
                  <a:tcPr marL="137160" marR="13716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79037280"/>
                  </a:ext>
                </a:extLst>
              </a:tr>
              <a:tr h="604048">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200" noProof="0" dirty="0"/>
                        <a:t>PowerShell 4.0</a:t>
                      </a:r>
                    </a:p>
                  </a:txBody>
                  <a:tcPr marL="137160" marR="13716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200" noProof="0" dirty="0"/>
                        <a:t>October 2013</a:t>
                      </a:r>
                    </a:p>
                  </a:txBody>
                  <a:tcPr marL="137160" marR="13716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200" noProof="0" dirty="0"/>
                        <a:t>Integrated in Windows 8.1 and Windows Server 2012 R2. Can be installed on Windows 7 SP1, Windows Server 2008 SP1, and Windows Server 2012.</a:t>
                      </a:r>
                    </a:p>
                  </a:txBody>
                  <a:tcPr marL="137160" marR="13716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06987494"/>
                  </a:ext>
                </a:extLst>
              </a:tr>
            </a:tbl>
          </a:graphicData>
        </a:graphic>
      </p:graphicFrame>
    </p:spTree>
    <p:extLst>
      <p:ext uri="{BB962C8B-B14F-4D97-AF65-F5344CB8AC3E}">
        <p14:creationId xmlns:p14="http://schemas.microsoft.com/office/powerpoint/2010/main" val="33262209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a:xfrm>
            <a:off x="418643" y="255768"/>
            <a:ext cx="11341268" cy="680196"/>
          </a:xfrm>
        </p:spPr>
        <p:txBody>
          <a:bodyPr/>
          <a:lstStyle/>
          <a:p>
            <a:r>
              <a:rPr lang="en-US" dirty="0"/>
              <a:t>Windows PowerShell versions (Slide 2)</a:t>
            </a:r>
          </a:p>
        </p:txBody>
      </p:sp>
      <p:graphicFrame>
        <p:nvGraphicFramePr>
          <p:cNvPr id="3" name="Table 12">
            <a:extLst>
              <a:ext uri="{FF2B5EF4-FFF2-40B4-BE49-F238E27FC236}">
                <a16:creationId xmlns:a16="http://schemas.microsoft.com/office/drawing/2014/main" id="{3605E782-67D9-4E4C-9955-AAAEDA996166}"/>
              </a:ext>
            </a:extLst>
          </p:cNvPr>
          <p:cNvGraphicFramePr>
            <a:graphicFrameLocks noGrp="1"/>
          </p:cNvGraphicFramePr>
          <p:nvPr>
            <p:extLst>
              <p:ext uri="{D42A27DB-BD31-4B8C-83A1-F6EECF244321}">
                <p14:modId xmlns:p14="http://schemas.microsoft.com/office/powerpoint/2010/main" val="4154122517"/>
              </p:ext>
            </p:extLst>
          </p:nvPr>
        </p:nvGraphicFramePr>
        <p:xfrm>
          <a:off x="418642" y="866051"/>
          <a:ext cx="11662521" cy="2446807"/>
        </p:xfrm>
        <a:graphic>
          <a:graphicData uri="http://schemas.openxmlformats.org/drawingml/2006/table">
            <a:tbl>
              <a:tblPr firstRow="1" bandRow="1">
                <a:tableStyleId>{5C22544A-7EE6-4342-B048-85BDC9FD1C3A}</a:tableStyleId>
              </a:tblPr>
              <a:tblGrid>
                <a:gridCol w="1290085">
                  <a:extLst>
                    <a:ext uri="{9D8B030D-6E8A-4147-A177-3AD203B41FA5}">
                      <a16:colId xmlns:a16="http://schemas.microsoft.com/office/drawing/2014/main" val="1695194842"/>
                    </a:ext>
                  </a:extLst>
                </a:gridCol>
                <a:gridCol w="1698692">
                  <a:extLst>
                    <a:ext uri="{9D8B030D-6E8A-4147-A177-3AD203B41FA5}">
                      <a16:colId xmlns:a16="http://schemas.microsoft.com/office/drawing/2014/main" val="2356772570"/>
                    </a:ext>
                  </a:extLst>
                </a:gridCol>
                <a:gridCol w="8673744">
                  <a:extLst>
                    <a:ext uri="{9D8B030D-6E8A-4147-A177-3AD203B41FA5}">
                      <a16:colId xmlns:a16="http://schemas.microsoft.com/office/drawing/2014/main" val="2248324712"/>
                    </a:ext>
                  </a:extLst>
                </a:gridCol>
              </a:tblGrid>
              <a:tr h="434664">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Version </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Release date</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FFFFFF"/>
                          </a:solidFill>
                          <a:effectLst/>
                          <a:uLnTx/>
                          <a:uFillTx/>
                          <a:latin typeface="+mj-lt"/>
                          <a:ea typeface="+mn-ea"/>
                          <a:cs typeface="+mn-cs"/>
                        </a:rPr>
                        <a:t>Notes</a:t>
                      </a:r>
                      <a:endParaRPr kumimoji="0" lang="en-US" sz="1800" b="1" i="0" u="none" strike="noStrike" kern="1200" cap="none" spc="0" normalizeH="0" baseline="0" noProof="0" dirty="0">
                        <a:ln>
                          <a:noFill/>
                        </a:ln>
                        <a:solidFill>
                          <a:srgbClr val="FFFFFF"/>
                        </a:solidFill>
                        <a:effectLst/>
                        <a:uLnTx/>
                        <a:uFillTx/>
                        <a:latin typeface="+mj-lt"/>
                        <a:ea typeface="+mn-ea"/>
                        <a:cs typeface="+mn-cs"/>
                      </a:endParaRPr>
                    </a:p>
                  </a:txBody>
                  <a:tcPr marL="89642" marR="89642" marT="89642" marB="89642">
                    <a:lnL w="6350"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604048">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200" noProof="0" dirty="0"/>
                        <a:t>PowerShell 3.0</a:t>
                      </a:r>
                    </a:p>
                  </a:txBody>
                  <a:tcPr marL="137160" marR="13716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200" noProof="0" dirty="0"/>
                        <a:t>October 2012</a:t>
                      </a:r>
                    </a:p>
                  </a:txBody>
                  <a:tcPr marL="137160" marR="13716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200" noProof="0" dirty="0"/>
                        <a:t>Integrated in Windows 8 and Windows Server 2012. Can be installed on Windows 7 SP1, Windows Server 2008 SP1, and Windows Server 2008 R2 SP1.</a:t>
                      </a:r>
                    </a:p>
                  </a:txBody>
                  <a:tcPr marL="137160" marR="13716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11118185"/>
                  </a:ext>
                </a:extLst>
              </a:tr>
              <a:tr h="604048">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200" noProof="0" dirty="0"/>
                        <a:t>PowerShell 2.0</a:t>
                      </a:r>
                    </a:p>
                  </a:txBody>
                  <a:tcPr marL="137160" marR="13716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200" noProof="0" dirty="0"/>
                        <a:t>July 2009</a:t>
                      </a:r>
                    </a:p>
                  </a:txBody>
                  <a:tcPr marL="137160" marR="13716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200" noProof="0" dirty="0"/>
                        <a:t>Integrated in Windows 7 and Windows Server 2008 R2. Can be installed on Windows XP SP3, Windows Server 2003 SP2, and Windows Vista SP1.</a:t>
                      </a:r>
                    </a:p>
                  </a:txBody>
                  <a:tcPr marL="137160" marR="13716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60943084"/>
                  </a:ext>
                </a:extLst>
              </a:tr>
              <a:tr h="604048">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200" noProof="0" dirty="0"/>
                        <a:t>PowerShell 1.0</a:t>
                      </a:r>
                    </a:p>
                  </a:txBody>
                  <a:tcPr marL="137160" marR="13716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200" noProof="0" dirty="0"/>
                        <a:t>November 2006</a:t>
                      </a:r>
                    </a:p>
                  </a:txBody>
                  <a:tcPr marL="137160" marR="13716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200" noProof="0" dirty="0"/>
                        <a:t>Installable on Windows XP SP2, Windows Server 2003 SP1, and Windows Vista. Optional component of Windows Server 2008.</a:t>
                      </a:r>
                    </a:p>
                  </a:txBody>
                  <a:tcPr marL="137160" marR="137160" marT="137160" marB="13716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70476796"/>
                  </a:ext>
                </a:extLst>
              </a:tr>
            </a:tbl>
          </a:graphicData>
        </a:graphic>
      </p:graphicFrame>
    </p:spTree>
    <p:extLst>
      <p:ext uri="{BB962C8B-B14F-4D97-AF65-F5344CB8AC3E}">
        <p14:creationId xmlns:p14="http://schemas.microsoft.com/office/powerpoint/2010/main" val="1448913894"/>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6046</Words>
  <Application>Microsoft Office PowerPoint</Application>
  <PresentationFormat>Widescreen</PresentationFormat>
  <Paragraphs>603</Paragraphs>
  <Slides>45</Slides>
  <Notes>45</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Consolas</vt:lpstr>
      <vt:lpstr>Segoe</vt:lpstr>
      <vt:lpstr>Segoe UI</vt:lpstr>
      <vt:lpstr>Segoe UI Light</vt:lpstr>
      <vt:lpstr>Segoe UI Semibold</vt:lpstr>
      <vt:lpstr>Wingdings</vt:lpstr>
      <vt:lpstr>Microsoft Azure Template</vt:lpstr>
      <vt:lpstr>AZ-040 Automating Administration with PowerShell</vt:lpstr>
      <vt:lpstr>Module 1: Getting started with Windows PowerShell</vt:lpstr>
      <vt:lpstr>Module overview</vt:lpstr>
      <vt:lpstr>Section break 1</vt:lpstr>
      <vt:lpstr>Lesson 1: Windows PowerShell overview</vt:lpstr>
      <vt:lpstr>Lesson 1 overview</vt:lpstr>
      <vt:lpstr>Windows PowerShell Introduction</vt:lpstr>
      <vt:lpstr>Windows PowerShell versions</vt:lpstr>
      <vt:lpstr>Windows PowerShell versions (Slide 2)</vt:lpstr>
      <vt:lpstr>Windows PowerShell applications</vt:lpstr>
      <vt:lpstr>Considerations when using PowerShell</vt:lpstr>
      <vt:lpstr>Configuring the PowerShell console</vt:lpstr>
      <vt:lpstr>Demonstration: Configuring the console</vt:lpstr>
      <vt:lpstr>Demonstration: Configuring the console (slide 2)</vt:lpstr>
      <vt:lpstr>Demonstration: Configuring the console (slide 3)</vt:lpstr>
      <vt:lpstr>Configuring the ISE</vt:lpstr>
      <vt:lpstr>Demonstration: Configuring the ISE</vt:lpstr>
      <vt:lpstr>Using Visual Studio Code with PowerShell</vt:lpstr>
      <vt:lpstr>Section break 2</vt:lpstr>
      <vt:lpstr>Lesson 2: Understand Windows PowerShell command syntax</vt:lpstr>
      <vt:lpstr>Lesson 2 overview</vt:lpstr>
      <vt:lpstr>Cmdlet structure</vt:lpstr>
      <vt:lpstr>Parameters</vt:lpstr>
      <vt:lpstr>Tab completion</vt:lpstr>
      <vt:lpstr>About files</vt:lpstr>
      <vt:lpstr>Demonstration: Using About files</vt:lpstr>
      <vt:lpstr>Section break 3</vt:lpstr>
      <vt:lpstr>Lesson 3: Find commands and get help in Windows PowerShell</vt:lpstr>
      <vt:lpstr>Lesson 3 overview</vt:lpstr>
      <vt:lpstr>What are modules?</vt:lpstr>
      <vt:lpstr>Finding cmdlets</vt:lpstr>
      <vt:lpstr>What are aliases?</vt:lpstr>
      <vt:lpstr>Demonstration: Using aliases</vt:lpstr>
      <vt:lpstr>Using Show-Command</vt:lpstr>
      <vt:lpstr>Using Get-Help</vt:lpstr>
      <vt:lpstr>Demonstration: Reviewing Help</vt:lpstr>
      <vt:lpstr>Demonstration: Reviewing Help (slide 2)</vt:lpstr>
      <vt:lpstr>Interpreting the help syntax</vt:lpstr>
      <vt:lpstr>Updating help</vt:lpstr>
      <vt:lpstr>Section break 4</vt:lpstr>
      <vt:lpstr>Lab: Configuring Windows PowerShell, and finding and running commands</vt:lpstr>
      <vt:lpstr>Lab scenario</vt:lpstr>
      <vt:lpstr>Lab-review questions</vt:lpstr>
      <vt:lpstr>Lab-review answers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2022-06-30T22:33:23Z</dcterms:created>
  <dcterms:modified xsi:type="dcterms:W3CDTF">2022-06-30T22:33:41Z</dcterms:modified>
</cp:coreProperties>
</file>