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44"/>
  </p:notesMasterIdLst>
  <p:handoutMasterIdLst>
    <p:handoutMasterId r:id="rId45"/>
  </p:handoutMasterIdLst>
  <p:sldIdLst>
    <p:sldId id="1627" r:id="rId2"/>
    <p:sldId id="1797" r:id="rId3"/>
    <p:sldId id="1834" r:id="rId4"/>
    <p:sldId id="1684" r:id="rId5"/>
    <p:sldId id="1833" r:id="rId6"/>
    <p:sldId id="1835" r:id="rId7"/>
    <p:sldId id="1793" r:id="rId8"/>
    <p:sldId id="1869" r:id="rId9"/>
    <p:sldId id="1870" r:id="rId10"/>
    <p:sldId id="1887" r:id="rId11"/>
    <p:sldId id="1871" r:id="rId12"/>
    <p:sldId id="1872" r:id="rId13"/>
    <p:sldId id="1873" r:id="rId14"/>
    <p:sldId id="1841" r:id="rId15"/>
    <p:sldId id="1888" r:id="rId16"/>
    <p:sldId id="1845" r:id="rId17"/>
    <p:sldId id="1846" r:id="rId18"/>
    <p:sldId id="1847" r:id="rId19"/>
    <p:sldId id="1874" r:id="rId20"/>
    <p:sldId id="1875" r:id="rId21"/>
    <p:sldId id="1876" r:id="rId22"/>
    <p:sldId id="1877" r:id="rId23"/>
    <p:sldId id="1852" r:id="rId24"/>
    <p:sldId id="1889" r:id="rId25"/>
    <p:sldId id="1853" r:id="rId26"/>
    <p:sldId id="1854" r:id="rId27"/>
    <p:sldId id="1855" r:id="rId28"/>
    <p:sldId id="1879" r:id="rId29"/>
    <p:sldId id="1882" r:id="rId30"/>
    <p:sldId id="1883" r:id="rId31"/>
    <p:sldId id="1884" r:id="rId32"/>
    <p:sldId id="1868" r:id="rId33"/>
    <p:sldId id="1880" r:id="rId34"/>
    <p:sldId id="1881" r:id="rId35"/>
    <p:sldId id="1885" r:id="rId36"/>
    <p:sldId id="1886" r:id="rId37"/>
    <p:sldId id="1878" r:id="rId38"/>
    <p:sldId id="1751" r:id="rId39"/>
    <p:sldId id="1817" r:id="rId40"/>
    <p:sldId id="1866" r:id="rId41"/>
    <p:sldId id="1867" r:id="rId42"/>
    <p:sldId id="1828" r:id="rId4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9A23E38-670D-4F9F-A091-7BA864AD58EA}">
          <p14:sldIdLst>
            <p14:sldId id="1627"/>
            <p14:sldId id="1797"/>
            <p14:sldId id="1834"/>
            <p14:sldId id="1684"/>
          </p14:sldIdLst>
        </p14:section>
        <p14:section name="Lesson 1" id="{C9A97A35-D3D9-4DFE-AA1B-D0405E969B7C}">
          <p14:sldIdLst>
            <p14:sldId id="1833"/>
            <p14:sldId id="1835"/>
            <p14:sldId id="1793"/>
            <p14:sldId id="1869"/>
            <p14:sldId id="1870"/>
            <p14:sldId id="1887"/>
            <p14:sldId id="1871"/>
            <p14:sldId id="1872"/>
            <p14:sldId id="1873"/>
            <p14:sldId id="1841"/>
            <p14:sldId id="1888"/>
            <p14:sldId id="1845"/>
          </p14:sldIdLst>
        </p14:section>
        <p14:section name="Lesson 2" id="{6D436361-57E6-4218-A085-10C6C06027CE}">
          <p14:sldIdLst>
            <p14:sldId id="1846"/>
            <p14:sldId id="1847"/>
            <p14:sldId id="1874"/>
            <p14:sldId id="1875"/>
            <p14:sldId id="1876"/>
            <p14:sldId id="1877"/>
            <p14:sldId id="1852"/>
            <p14:sldId id="1889"/>
            <p14:sldId id="1853"/>
          </p14:sldIdLst>
        </p14:section>
        <p14:section name="Lesson 3" id="{4DF033D4-10F8-42ED-AE72-BE31181AE66F}">
          <p14:sldIdLst>
            <p14:sldId id="1854"/>
            <p14:sldId id="1855"/>
            <p14:sldId id="1879"/>
            <p14:sldId id="1882"/>
            <p14:sldId id="1883"/>
            <p14:sldId id="1884"/>
            <p14:sldId id="1868"/>
          </p14:sldIdLst>
        </p14:section>
        <p14:section name="Lesson 4" id="{0139A7FA-8079-4A8D-9095-DA1C85CD2DBD}">
          <p14:sldIdLst>
            <p14:sldId id="1880"/>
            <p14:sldId id="1881"/>
            <p14:sldId id="1885"/>
            <p14:sldId id="1886"/>
            <p14:sldId id="1878"/>
          </p14:sldIdLst>
        </p14:section>
        <p14:section name="Lab" id="{08078DFA-7D04-4BD3-A1C6-9703C61AF278}">
          <p14:sldIdLst>
            <p14:sldId id="1751"/>
            <p14:sldId id="1817"/>
            <p14:sldId id="1866"/>
            <p14:sldId id="1867"/>
            <p14:sldId id="182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uthor" initials="A" lastIdx="2" clrIdx="7"/>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4BCBEE"/>
    <a:srgbClr val="1392B4"/>
    <a:srgbClr val="0B556A"/>
    <a:srgbClr val="59B4D9"/>
    <a:srgbClr val="EBEBEB"/>
    <a:srgbClr val="FFFFFF"/>
    <a:srgbClr val="FFF100"/>
    <a:srgbClr val="75757A"/>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E31EC4-4864-433F-A598-65571613E577}" v="42" dt="2021-07-07T16:48:13.715"/>
    <p1510:client id="{5BD6D418-D0E0-49DA-8896-375F02DB168B}" v="2" dt="2022-06-07T10:28:32.4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21" autoAdjust="0"/>
    <p:restoredTop sz="86965" autoAdjust="0"/>
  </p:normalViewPr>
  <p:slideViewPr>
    <p:cSldViewPr snapToGrid="0">
      <p:cViewPr varScale="1">
        <p:scale>
          <a:sx n="85" d="100"/>
          <a:sy n="85" d="100"/>
        </p:scale>
        <p:origin x="328" y="52"/>
      </p:cViewPr>
      <p:guideLst/>
    </p:cSldViewPr>
  </p:slideViewPr>
  <p:outlineViewPr>
    <p:cViewPr>
      <p:scale>
        <a:sx n="33" d="100"/>
        <a:sy n="33" d="100"/>
      </p:scale>
      <p:origin x="0" y="-8338"/>
    </p:cViewPr>
  </p:outlineViewPr>
  <p:notesTextViewPr>
    <p:cViewPr>
      <p:scale>
        <a:sx n="1" d="1"/>
        <a:sy n="1" d="1"/>
      </p:scale>
      <p:origin x="0" y="0"/>
    </p:cViewPr>
  </p:notesTextViewPr>
  <p:sorterViewPr>
    <p:cViewPr>
      <p:scale>
        <a:sx n="100" d="100"/>
        <a:sy n="100" d="100"/>
      </p:scale>
      <p:origin x="0" y="-1939"/>
    </p:cViewPr>
  </p:sorterViewPr>
  <p:notesViewPr>
    <p:cSldViewPr snapToGrid="0">
      <p:cViewPr>
        <p:scale>
          <a:sx n="63" d="100"/>
          <a:sy n="63" d="100"/>
        </p:scale>
        <p:origin x="3134" y="1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6/30/2022 3:34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1" y="0"/>
            <a:ext cx="3706837" cy="457200"/>
          </a:xfrm>
          <a:prstGeom prst="rect">
            <a:avLst/>
          </a:prstGeom>
        </p:spPr>
        <p:txBody>
          <a:bodyPr vert="horz" lIns="91440" tIns="45720" rIns="91440" bIns="45720" rtlCol="0"/>
          <a:lstStyle>
            <a:lvl1pPr algn="l">
              <a:defRPr sz="1200">
                <a:latin typeface="Segoe UI" pitchFamily="34" charset="0"/>
              </a:defRPr>
            </a:lvl1pPr>
          </a:lstStyle>
          <a:p>
            <a:r>
              <a:rPr lang="en-US" dirty="0"/>
              <a:t>AZ-040 Automating Administration with PowerShell</a:t>
            </a:r>
          </a:p>
          <a:p>
            <a:r>
              <a:rPr lang="en-US" dirty="0"/>
              <a:t>Module 2: Windows PowerShell for local systems administration</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6/30/2022 3:34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aka.ms/powershell-7-module-compatibility"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
        <p:nvSpPr>
          <p:cNvPr id="8" name="Header Placeholder 3">
            <a:extLst>
              <a:ext uri="{FF2B5EF4-FFF2-40B4-BE49-F238E27FC236}">
                <a16:creationId xmlns:a16="http://schemas.microsoft.com/office/drawing/2014/main" id="{41CC9E1D-4D9E-4615-96EC-F71D6F987629}"/>
              </a:ext>
            </a:extLst>
          </p:cNvPr>
          <p:cNvSpPr txBox="1">
            <a:spLocks/>
          </p:cNvSpPr>
          <p:nvPr/>
        </p:nvSpPr>
        <p:spPr>
          <a:xfrm>
            <a:off x="-1" y="0"/>
            <a:ext cx="4165601" cy="355964"/>
          </a:xfrm>
          <a:prstGeom prst="rect">
            <a:avLst/>
          </a:prstGeom>
        </p:spPr>
        <p:txBody>
          <a:bodyPr vert="horz" lIns="91440" tIns="45720" rIns="91440" bIns="45720" rtlCol="0"/>
          <a:lstStyle>
            <a:defPPr>
              <a:defRPr lang="en-US"/>
            </a:defPPr>
            <a:lvl1pPr marL="0" algn="l" defTabSz="914367" rtl="0" eaLnBrk="1" latinLnBrk="0" hangingPunct="1">
              <a:defRPr sz="1200" kern="1200">
                <a:solidFill>
                  <a:schemeClr val="tx1"/>
                </a:solidFill>
                <a:latin typeface="Segoe UI" pitchFamily="34" charset="0"/>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dirty="0"/>
              <a:t>AZ-040 Automating Administration with PowerShell</a:t>
            </a:r>
          </a:p>
          <a:p>
            <a:r>
              <a:rPr lang="en-US" dirty="0"/>
              <a:t>Module 2: Windows PowerShell for local systems administration</a:t>
            </a:r>
          </a:p>
          <a:p>
            <a:endParaRPr lang="en-US" dirty="0"/>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300"/>
              </a:spcBef>
              <a:spcAft>
                <a:spcPts val="300"/>
              </a:spcAft>
            </a:pPr>
            <a:r>
              <a:rPr lang="en-US" sz="880" b="1" dirty="0">
                <a:ea typeface="Times New Roman"/>
                <a:cs typeface="Segoe UI Light" panose="020B0502040204020203" pitchFamily="34" charset="0"/>
              </a:rPr>
              <a:t>Set the address for all </a:t>
            </a:r>
            <a:r>
              <a:rPr lang="en-US" sz="880" b="1" dirty="0" err="1">
                <a:ea typeface="Times New Roman"/>
                <a:cs typeface="Segoe UI Light" panose="020B0502040204020203" pitchFamily="34" charset="0"/>
              </a:rPr>
              <a:t>HelpDesk</a:t>
            </a:r>
            <a:r>
              <a:rPr lang="en-US" sz="880" b="1" dirty="0">
                <a:ea typeface="Times New Roman"/>
                <a:cs typeface="Segoe UI Light" panose="020B0502040204020203" pitchFamily="34" charset="0"/>
              </a:rPr>
              <a:t> group users</a:t>
            </a:r>
          </a:p>
          <a:p>
            <a:pPr marL="342900" lvl="0" indent="-342900">
              <a:lnSpc>
                <a:spcPct val="100000"/>
              </a:lnSpc>
              <a:spcBef>
                <a:spcPts val="300"/>
              </a:spcBef>
              <a:spcAft>
                <a:spcPts val="300"/>
              </a:spcAft>
              <a:buFont typeface="+mj-lt"/>
              <a:buAutoNum type="arabicPeriod"/>
            </a:pPr>
            <a:r>
              <a:rPr lang="en-US" sz="880" dirty="0">
                <a:solidFill>
                  <a:prstClr val="black"/>
                </a:solidFill>
                <a:ea typeface="Times New Roman"/>
                <a:cs typeface="Segoe UI Light" panose="020B0502040204020203" pitchFamily="34" charset="0"/>
              </a:rPr>
              <a:t>In the </a:t>
            </a:r>
            <a:r>
              <a:rPr lang="en-US" sz="880" b="1" dirty="0">
                <a:solidFill>
                  <a:prstClr val="black"/>
                </a:solidFill>
                <a:ea typeface="Times New Roman"/>
                <a:cs typeface="Segoe UI Light" panose="020B0502040204020203" pitchFamily="34" charset="0"/>
              </a:rPr>
              <a:t>Administrator: Windows PowerShell</a:t>
            </a:r>
            <a:r>
              <a:rPr lang="en-US" sz="880" dirty="0">
                <a:solidFill>
                  <a:prstClr val="black"/>
                </a:solidFill>
                <a:ea typeface="Times New Roman"/>
                <a:cs typeface="Segoe UI Light" panose="020B0502040204020203" pitchFamily="34" charset="0"/>
              </a:rPr>
              <a:t> window, enter the following command, and then select Enter:</a:t>
            </a:r>
          </a:p>
          <a:p>
            <a:pPr marL="539750" marR="73025" lvl="0">
              <a:lnSpc>
                <a:spcPct val="100000"/>
              </a:lnSpc>
              <a:spcBef>
                <a:spcPts val="300"/>
              </a:spcBef>
              <a:spcAft>
                <a:spcPts val="300"/>
              </a:spcAft>
            </a:pPr>
            <a:r>
              <a:rPr lang="en-US" sz="880" b="1" dirty="0">
                <a:solidFill>
                  <a:prstClr val="black"/>
                </a:solidFill>
                <a:ea typeface="Times New Roman"/>
                <a:cs typeface="Segoe UI Light" panose="020B0502040204020203" pitchFamily="34" charset="0"/>
              </a:rPr>
              <a:t>Get-</a:t>
            </a:r>
            <a:r>
              <a:rPr lang="en-US" sz="880" b="1" dirty="0" err="1">
                <a:solidFill>
                  <a:prstClr val="black"/>
                </a:solidFill>
                <a:ea typeface="Times New Roman"/>
                <a:cs typeface="Segoe UI Light" panose="020B0502040204020203" pitchFamily="34" charset="0"/>
              </a:rPr>
              <a:t>ADGroupMember</a:t>
            </a:r>
            <a:r>
              <a:rPr lang="en-US" sz="880" b="1" dirty="0">
                <a:solidFill>
                  <a:prstClr val="black"/>
                </a:solidFill>
                <a:ea typeface="Times New Roman"/>
                <a:cs typeface="Segoe UI Light" panose="020B0502040204020203" pitchFamily="34" charset="0"/>
              </a:rPr>
              <a:t> </a:t>
            </a:r>
            <a:r>
              <a:rPr lang="en-US" sz="880" b="1" dirty="0" err="1">
                <a:solidFill>
                  <a:prstClr val="black"/>
                </a:solidFill>
                <a:ea typeface="Times New Roman"/>
                <a:cs typeface="Segoe UI Light" panose="020B0502040204020203" pitchFamily="34" charset="0"/>
              </a:rPr>
              <a:t>HelpDesk</a:t>
            </a:r>
            <a:r>
              <a:rPr lang="en-US" sz="880" b="1" dirty="0">
                <a:solidFill>
                  <a:prstClr val="black"/>
                </a:solidFill>
                <a:ea typeface="Times New Roman"/>
                <a:cs typeface="Segoe UI Light" panose="020B0502040204020203" pitchFamily="34" charset="0"/>
              </a:rPr>
              <a:t> </a:t>
            </a:r>
          </a:p>
          <a:p>
            <a:pPr marL="342900" lvl="0" indent="-342900">
              <a:lnSpc>
                <a:spcPct val="100000"/>
              </a:lnSpc>
              <a:spcBef>
                <a:spcPts val="300"/>
              </a:spcBef>
              <a:spcAft>
                <a:spcPts val="300"/>
              </a:spcAft>
              <a:buFont typeface="+mj-lt"/>
              <a:buAutoNum type="arabicPeriod" startAt="2"/>
            </a:pPr>
            <a:r>
              <a:rPr lang="en-US" sz="880" dirty="0">
                <a:solidFill>
                  <a:prstClr val="black"/>
                </a:solidFill>
                <a:ea typeface="Times New Roman"/>
                <a:cs typeface="Segoe UI Light" panose="020B0502040204020203" pitchFamily="34" charset="0"/>
              </a:rPr>
              <a:t>Enter the following command, and then select Enter:</a:t>
            </a:r>
          </a:p>
          <a:p>
            <a:pPr marL="539750" marR="73025" lvl="0">
              <a:lnSpc>
                <a:spcPct val="100000"/>
              </a:lnSpc>
              <a:spcBef>
                <a:spcPts val="300"/>
              </a:spcBef>
              <a:spcAft>
                <a:spcPts val="300"/>
              </a:spcAft>
            </a:pPr>
            <a:r>
              <a:rPr lang="en-US" sz="880" b="1" dirty="0">
                <a:solidFill>
                  <a:prstClr val="black"/>
                </a:solidFill>
                <a:ea typeface="Times New Roman"/>
                <a:cs typeface="Segoe UI Light" panose="020B0502040204020203" pitchFamily="34" charset="0"/>
              </a:rPr>
              <a:t>Set-</a:t>
            </a:r>
            <a:r>
              <a:rPr lang="en-US" sz="880" b="1" dirty="0" err="1">
                <a:solidFill>
                  <a:prstClr val="black"/>
                </a:solidFill>
                <a:ea typeface="Times New Roman"/>
                <a:cs typeface="Segoe UI Light" panose="020B0502040204020203" pitchFamily="34" charset="0"/>
              </a:rPr>
              <a:t>ADUser</a:t>
            </a:r>
            <a:r>
              <a:rPr lang="en-US" sz="880" b="1" dirty="0">
                <a:solidFill>
                  <a:prstClr val="black"/>
                </a:solidFill>
                <a:ea typeface="Times New Roman"/>
                <a:cs typeface="Segoe UI Light" panose="020B0502040204020203" pitchFamily="34" charset="0"/>
              </a:rPr>
              <a:t> Lara -</a:t>
            </a:r>
            <a:r>
              <a:rPr lang="en-US" sz="880" b="1" dirty="0" err="1">
                <a:solidFill>
                  <a:prstClr val="black"/>
                </a:solidFill>
                <a:ea typeface="Times New Roman"/>
                <a:cs typeface="Segoe UI Light" panose="020B0502040204020203" pitchFamily="34" charset="0"/>
              </a:rPr>
              <a:t>StreetAddress</a:t>
            </a:r>
            <a:r>
              <a:rPr lang="en-US" sz="880" b="1" dirty="0">
                <a:solidFill>
                  <a:prstClr val="black"/>
                </a:solidFill>
                <a:ea typeface="Times New Roman"/>
                <a:cs typeface="Segoe UI Light" panose="020B0502040204020203" pitchFamily="34" charset="0"/>
              </a:rPr>
              <a:t> "1530 Nowhere Ave." -City "Winnipeg" -State "Manitoba" -Country "CA"</a:t>
            </a:r>
          </a:p>
          <a:p>
            <a:pPr lvl="0">
              <a:lnSpc>
                <a:spcPct val="100000"/>
              </a:lnSpc>
              <a:spcBef>
                <a:spcPts val="300"/>
              </a:spcBef>
              <a:spcAft>
                <a:spcPts val="300"/>
              </a:spcAft>
            </a:pPr>
            <a:r>
              <a:rPr lang="en-US" sz="880" b="1" dirty="0">
                <a:solidFill>
                  <a:prstClr val="black"/>
                </a:solidFill>
                <a:ea typeface="Times New Roman"/>
                <a:cs typeface="Segoe UI Light" panose="020B0502040204020203" pitchFamily="34" charset="0"/>
              </a:rPr>
              <a:t>Verify the group membership for the new user </a:t>
            </a:r>
          </a:p>
          <a:p>
            <a:pPr marL="342900" lvl="0" indent="-342900">
              <a:lnSpc>
                <a:spcPct val="100000"/>
              </a:lnSpc>
              <a:spcBef>
                <a:spcPts val="300"/>
              </a:spcBef>
              <a:spcAft>
                <a:spcPts val="300"/>
              </a:spcAft>
              <a:buFont typeface="Symbol"/>
              <a:buChar char=""/>
            </a:pPr>
            <a:r>
              <a:rPr lang="en-US" sz="880" dirty="0">
                <a:solidFill>
                  <a:prstClr val="black"/>
                </a:solidFill>
                <a:ea typeface="Times New Roman"/>
                <a:cs typeface="Segoe UI Light" panose="020B0502040204020203" pitchFamily="34" charset="0"/>
              </a:rPr>
              <a:t>In the </a:t>
            </a:r>
            <a:r>
              <a:rPr lang="en-US" sz="880" b="1" dirty="0">
                <a:solidFill>
                  <a:prstClr val="black"/>
                </a:solidFill>
                <a:ea typeface="Times New Roman"/>
                <a:cs typeface="Segoe UI Light" panose="020B0502040204020203" pitchFamily="34" charset="0"/>
              </a:rPr>
              <a:t>Administrator: Windows PowerShell</a:t>
            </a:r>
            <a:r>
              <a:rPr lang="en-US" sz="880" dirty="0">
                <a:solidFill>
                  <a:prstClr val="black"/>
                </a:solidFill>
                <a:ea typeface="Times New Roman"/>
                <a:cs typeface="Segoe UI Light" panose="020B0502040204020203" pitchFamily="34" charset="0"/>
              </a:rPr>
              <a:t> window, enter the following command, and then select Enter:</a:t>
            </a:r>
          </a:p>
          <a:p>
            <a:pPr marL="539750" marR="73025" lvl="0">
              <a:lnSpc>
                <a:spcPct val="100000"/>
              </a:lnSpc>
              <a:spcBef>
                <a:spcPts val="300"/>
              </a:spcBef>
              <a:spcAft>
                <a:spcPts val="300"/>
              </a:spcAft>
            </a:pPr>
            <a:r>
              <a:rPr lang="en-US" sz="880" b="1" dirty="0">
                <a:solidFill>
                  <a:prstClr val="black"/>
                </a:solidFill>
                <a:ea typeface="Times New Roman"/>
                <a:cs typeface="Segoe UI Light" panose="020B0502040204020203" pitchFamily="34" charset="0"/>
              </a:rPr>
              <a:t>Get-</a:t>
            </a:r>
            <a:r>
              <a:rPr lang="en-US" sz="880" b="1" dirty="0" err="1">
                <a:solidFill>
                  <a:prstClr val="black"/>
                </a:solidFill>
                <a:ea typeface="Times New Roman"/>
                <a:cs typeface="Segoe UI Light" panose="020B0502040204020203" pitchFamily="34" charset="0"/>
              </a:rPr>
              <a:t>ADPrincipalGroupMembership</a:t>
            </a:r>
            <a:r>
              <a:rPr lang="en-US" sz="880" b="1" dirty="0">
                <a:solidFill>
                  <a:prstClr val="black"/>
                </a:solidFill>
                <a:ea typeface="Times New Roman"/>
                <a:cs typeface="Segoe UI Light" panose="020B0502040204020203" pitchFamily="34" charset="0"/>
              </a:rPr>
              <a:t> “Jane Doe”</a:t>
            </a:r>
          </a:p>
          <a:p>
            <a:pPr lvl="0">
              <a:lnSpc>
                <a:spcPct val="100000"/>
              </a:lnSpc>
              <a:spcBef>
                <a:spcPts val="300"/>
              </a:spcBef>
              <a:spcAft>
                <a:spcPts val="300"/>
              </a:spcAft>
            </a:pPr>
            <a:r>
              <a:rPr lang="en-US" sz="880" b="1" dirty="0">
                <a:solidFill>
                  <a:prstClr val="black"/>
                </a:solidFill>
                <a:ea typeface="Times New Roman"/>
                <a:cs typeface="Segoe UI Light" panose="020B0502040204020203" pitchFamily="34" charset="0"/>
              </a:rPr>
              <a:t>Verify the updated user properties</a:t>
            </a:r>
          </a:p>
          <a:p>
            <a:pPr marL="342900" lvl="0" indent="-342900">
              <a:lnSpc>
                <a:spcPct val="100000"/>
              </a:lnSpc>
              <a:spcBef>
                <a:spcPts val="300"/>
              </a:spcBef>
              <a:spcAft>
                <a:spcPts val="300"/>
              </a:spcAft>
              <a:buFont typeface="Symbol"/>
              <a:buChar char=""/>
            </a:pPr>
            <a:r>
              <a:rPr lang="en-US" sz="880" dirty="0">
                <a:solidFill>
                  <a:prstClr val="black"/>
                </a:solidFill>
                <a:ea typeface="Times New Roman"/>
                <a:cs typeface="Segoe UI Light" panose="020B0502040204020203" pitchFamily="34" charset="0"/>
              </a:rPr>
              <a:t>In the </a:t>
            </a:r>
            <a:r>
              <a:rPr lang="en-US" sz="880" b="1" dirty="0">
                <a:solidFill>
                  <a:prstClr val="black"/>
                </a:solidFill>
                <a:ea typeface="Times New Roman"/>
                <a:cs typeface="Segoe UI Light" panose="020B0502040204020203" pitchFamily="34" charset="0"/>
              </a:rPr>
              <a:t>Administrator: Windows PowerShell</a:t>
            </a:r>
            <a:r>
              <a:rPr lang="en-US" sz="880" dirty="0">
                <a:solidFill>
                  <a:prstClr val="black"/>
                </a:solidFill>
                <a:ea typeface="Times New Roman"/>
                <a:cs typeface="Segoe UI Light" panose="020B0502040204020203" pitchFamily="34" charset="0"/>
              </a:rPr>
              <a:t> window, enter the following command, and then select Enter:</a:t>
            </a:r>
          </a:p>
          <a:p>
            <a:pPr marL="539750" marR="73025" lvl="0">
              <a:lnSpc>
                <a:spcPct val="100000"/>
              </a:lnSpc>
              <a:spcBef>
                <a:spcPts val="300"/>
              </a:spcBef>
              <a:spcAft>
                <a:spcPts val="300"/>
              </a:spcAft>
            </a:pPr>
            <a:r>
              <a:rPr lang="en-US" sz="880" b="1" dirty="0">
                <a:solidFill>
                  <a:prstClr val="black"/>
                </a:solidFill>
                <a:ea typeface="Times New Roman"/>
                <a:cs typeface="Segoe UI Light" panose="020B0502040204020203" pitchFamily="34" charset="0"/>
              </a:rPr>
              <a:t>Get-</a:t>
            </a:r>
            <a:r>
              <a:rPr lang="en-US" sz="880" b="1" dirty="0" err="1">
                <a:solidFill>
                  <a:prstClr val="black"/>
                </a:solidFill>
                <a:ea typeface="Times New Roman"/>
                <a:cs typeface="Segoe UI Light" panose="020B0502040204020203" pitchFamily="34" charset="0"/>
              </a:rPr>
              <a:t>ADUser</a:t>
            </a:r>
            <a:r>
              <a:rPr lang="en-US" sz="880" b="1" dirty="0">
                <a:solidFill>
                  <a:prstClr val="black"/>
                </a:solidFill>
                <a:ea typeface="Times New Roman"/>
                <a:cs typeface="Segoe UI Light" panose="020B0502040204020203" pitchFamily="34" charset="0"/>
              </a:rPr>
              <a:t> Lara -Properties </a:t>
            </a:r>
            <a:r>
              <a:rPr lang="en-US" sz="880" b="1" dirty="0" err="1">
                <a:solidFill>
                  <a:prstClr val="black"/>
                </a:solidFill>
                <a:ea typeface="Times New Roman"/>
                <a:cs typeface="Segoe UI Light" panose="020B0502040204020203" pitchFamily="34" charset="0"/>
              </a:rPr>
              <a:t>StreetAddress,City,State,Country</a:t>
            </a:r>
            <a:endParaRPr lang="en-US" sz="880" b="1" dirty="0">
              <a:cs typeface="Segoe UI Light" panose="020B0502040204020203" pitchFamily="34" charset="0"/>
            </a:endParaRPr>
          </a:p>
          <a:p>
            <a:endParaRPr lang="en-US" sz="880" dirty="0"/>
          </a:p>
        </p:txBody>
      </p:sp>
      <p:sp>
        <p:nvSpPr>
          <p:cNvPr id="4" name="Header Placeholder 3"/>
          <p:cNvSpPr>
            <a:spLocks noGrp="1"/>
          </p:cNvSpPr>
          <p:nvPr>
            <p:ph type="hdr" sz="quarter"/>
          </p:nvPr>
        </p:nvSpPr>
        <p:spPr/>
        <p:txBody>
          <a:bodyPr/>
          <a:lstStyle/>
          <a:p>
            <a:r>
              <a:rPr lang="en-US"/>
              <a:t>AZ-040 Automating Administration with PowerShell</a:t>
            </a:r>
          </a:p>
          <a:p>
            <a:r>
              <a:rPr lang="en-US"/>
              <a:t>Module 2: Windows PowerShell for local systems administration</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749268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US" sz="880" dirty="0">
                <a:ea typeface="Calibri"/>
                <a:cs typeface="Segoe UI Light" panose="020B0502040204020203" pitchFamily="34" charset="0"/>
              </a:rPr>
              <a:t>Briefly describe the cmdlets on the slide. Be sure to mention that the </a:t>
            </a:r>
            <a:r>
              <a:rPr lang="en-US" sz="880" b="1" dirty="0">
                <a:ea typeface="Calibri"/>
                <a:cs typeface="Segoe UI Light" panose="020B0502040204020203" pitchFamily="34" charset="0"/>
              </a:rPr>
              <a:t>New</a:t>
            </a:r>
            <a:r>
              <a:rPr lang="en-US" sz="880" b="1" dirty="0">
                <a:effectLst/>
                <a:ea typeface="Calibri"/>
                <a:cs typeface="Segoe UI Light" panose="020B0502040204020203" pitchFamily="34" charset="0"/>
              </a:rPr>
              <a:t>‑</a:t>
            </a:r>
            <a:r>
              <a:rPr lang="en-US" sz="880" b="1" dirty="0" err="1">
                <a:ea typeface="Calibri"/>
                <a:cs typeface="Segoe UI Light" panose="020B0502040204020203" pitchFamily="34" charset="0"/>
              </a:rPr>
              <a:t>ADComputer</a:t>
            </a:r>
            <a:r>
              <a:rPr lang="en-US" sz="880" dirty="0">
                <a:ea typeface="Calibri"/>
                <a:cs typeface="Segoe UI Light" panose="020B0502040204020203" pitchFamily="34" charset="0"/>
              </a:rPr>
              <a:t> cmdlet doesn't offer the option to delegate permissions to join a computer to a new computer account. If these permissions are necessary, students need to assign those permissions separately. Consider opening the Windows PowerShell console and using </a:t>
            </a:r>
            <a:r>
              <a:rPr lang="en-US" sz="880" b="1" dirty="0">
                <a:ea typeface="Calibri"/>
                <a:cs typeface="Segoe UI Light" panose="020B0502040204020203" pitchFamily="34" charset="0"/>
              </a:rPr>
              <a:t>Get-Command</a:t>
            </a:r>
            <a:r>
              <a:rPr lang="en-US" sz="880" dirty="0">
                <a:ea typeface="Calibri"/>
                <a:cs typeface="Segoe UI Light" panose="020B0502040204020203" pitchFamily="34" charset="0"/>
              </a:rPr>
              <a:t> to query for a list of commands.</a:t>
            </a: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2: Windows PowerShell for local systems administration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9592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CA" sz="880" dirty="0">
                <a:ea typeface="Calibri"/>
                <a:cs typeface="Segoe UI Light" panose="020B0502040204020203" pitchFamily="34" charset="0"/>
              </a:rPr>
              <a:t>Describe each of the cmdlets on the slide to students. Mention that the default value for the ‑</a:t>
            </a:r>
            <a:r>
              <a:rPr lang="en-US" sz="880" i="1" dirty="0" err="1">
                <a:ea typeface="Calibri"/>
                <a:cs typeface="Segoe UI Light" panose="020B0502040204020203" pitchFamily="34" charset="0"/>
              </a:rPr>
              <a:t>ProtectedFromAccidentalDeletion</a:t>
            </a:r>
            <a:r>
              <a:rPr lang="en-US" sz="880" b="1" dirty="0">
                <a:ea typeface="Calibri"/>
                <a:cs typeface="Segoe UI Light" panose="020B0502040204020203" pitchFamily="34" charset="0"/>
              </a:rPr>
              <a:t> </a:t>
            </a:r>
            <a:r>
              <a:rPr lang="en-CA" sz="880" dirty="0">
                <a:ea typeface="Calibri"/>
                <a:cs typeface="Segoe UI Light" panose="020B0502040204020203" pitchFamily="34" charset="0"/>
              </a:rPr>
              <a:t>parameter is </a:t>
            </a:r>
            <a:r>
              <a:rPr lang="en-US" sz="880" b="1" dirty="0">
                <a:ea typeface="Calibri"/>
                <a:cs typeface="Segoe UI Light" panose="020B0502040204020203" pitchFamily="34" charset="0"/>
              </a:rPr>
              <a:t>$true</a:t>
            </a:r>
            <a:r>
              <a:rPr lang="en-CA" sz="880" dirty="0">
                <a:ea typeface="Calibri"/>
                <a:cs typeface="Segoe UI Light" panose="020B0502040204020203" pitchFamily="34" charset="0"/>
              </a:rPr>
              <a:t>. Consider doing a demonstration that consists of the following steps:</a:t>
            </a:r>
            <a:endParaRPr lang="en-US" sz="880" dirty="0">
              <a:ea typeface="Calibri"/>
              <a:cs typeface="Segoe UI Light" panose="020B0502040204020203" pitchFamily="34" charset="0"/>
            </a:endParaRPr>
          </a:p>
          <a:p>
            <a:pPr marL="228600" indent="-228600">
              <a:lnSpc>
                <a:spcPct val="115000"/>
              </a:lnSpc>
              <a:spcAft>
                <a:spcPts val="1000"/>
              </a:spcAft>
              <a:buFont typeface="+mj-lt"/>
              <a:buAutoNum type="arabicPeriod"/>
            </a:pPr>
            <a:r>
              <a:rPr lang="en-US" sz="880" dirty="0">
                <a:ea typeface="Calibri"/>
                <a:cs typeface="Segoe UI Light" panose="020B0502040204020203" pitchFamily="34" charset="0"/>
              </a:rPr>
              <a:t>Create a new organizational unit (OU).</a:t>
            </a:r>
          </a:p>
          <a:p>
            <a:pPr marL="228600" indent="-228600">
              <a:lnSpc>
                <a:spcPct val="115000"/>
              </a:lnSpc>
              <a:spcAft>
                <a:spcPts val="1000"/>
              </a:spcAft>
              <a:buFont typeface="+mj-lt"/>
              <a:buAutoNum type="arabicPeriod"/>
            </a:pPr>
            <a:r>
              <a:rPr lang="en-US" sz="880" dirty="0">
                <a:ea typeface="Calibri"/>
                <a:cs typeface="Segoe UI Light" panose="020B0502040204020203" pitchFamily="34" charset="0"/>
              </a:rPr>
              <a:t>Attempt to remove the OU, which fails because of protection from accidental deletion.</a:t>
            </a:r>
          </a:p>
          <a:p>
            <a:pPr marL="228600" indent="-228600">
              <a:lnSpc>
                <a:spcPct val="115000"/>
              </a:lnSpc>
              <a:spcAft>
                <a:spcPts val="1000"/>
              </a:spcAft>
              <a:buFont typeface="+mj-lt"/>
              <a:buAutoNum type="arabicPeriod"/>
            </a:pPr>
            <a:r>
              <a:rPr lang="en-US" sz="880" dirty="0">
                <a:ea typeface="Calibri"/>
                <a:cs typeface="Segoe UI Light" panose="020B0502040204020203" pitchFamily="34" charset="0"/>
              </a:rPr>
              <a:t>Set </a:t>
            </a:r>
            <a:r>
              <a:rPr lang="en-US" sz="880" i="1" dirty="0">
                <a:ea typeface="Calibri"/>
                <a:cs typeface="Segoe UI Light" panose="020B0502040204020203" pitchFamily="34" charset="0"/>
              </a:rPr>
              <a:t>the ‑</a:t>
            </a:r>
            <a:r>
              <a:rPr lang="en-US" sz="880" i="1" dirty="0" err="1">
                <a:ea typeface="Calibri"/>
                <a:cs typeface="Segoe UI Light" panose="020B0502040204020203" pitchFamily="34" charset="0"/>
              </a:rPr>
              <a:t>ProtectedFromAccidentalDeletion</a:t>
            </a:r>
            <a:r>
              <a:rPr lang="en-US" sz="880" i="1" dirty="0">
                <a:ea typeface="Calibri"/>
                <a:cs typeface="Segoe UI Light" panose="020B0502040204020203" pitchFamily="34" charset="0"/>
              </a:rPr>
              <a:t> </a:t>
            </a:r>
            <a:r>
              <a:rPr lang="en-US" sz="880" dirty="0">
                <a:ea typeface="Calibri"/>
                <a:cs typeface="Segoe UI Light" panose="020B0502040204020203" pitchFamily="34" charset="0"/>
              </a:rPr>
              <a:t>parameter to </a:t>
            </a:r>
            <a:r>
              <a:rPr lang="en-US" sz="880" b="1" dirty="0">
                <a:ea typeface="Calibri"/>
                <a:cs typeface="Segoe UI Light" panose="020B0502040204020203" pitchFamily="34" charset="0"/>
              </a:rPr>
              <a:t>$false</a:t>
            </a:r>
            <a:r>
              <a:rPr lang="en-US" sz="880" dirty="0">
                <a:ea typeface="Calibri"/>
                <a:cs typeface="Segoe UI Light" panose="020B0502040204020203" pitchFamily="34" charset="0"/>
              </a:rPr>
              <a:t>.</a:t>
            </a:r>
          </a:p>
          <a:p>
            <a:pPr marL="228600" indent="-228600">
              <a:lnSpc>
                <a:spcPct val="115000"/>
              </a:lnSpc>
              <a:spcAft>
                <a:spcPts val="1000"/>
              </a:spcAft>
              <a:buFont typeface="+mj-lt"/>
              <a:buAutoNum type="arabicPeriod"/>
            </a:pPr>
            <a:r>
              <a:rPr lang="en-US" sz="880" dirty="0">
                <a:ea typeface="Calibri"/>
                <a:cs typeface="Segoe UI Light" panose="020B0502040204020203" pitchFamily="34" charset="0"/>
              </a:rPr>
              <a:t>Attempt to remove the OU again. This time you should be successful.</a:t>
            </a: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2: Windows PowerShell for local systems administration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209025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US" sz="880" dirty="0">
                <a:ea typeface="Calibri"/>
                <a:cs typeface="Segoe UI Light" panose="020B0502040204020203" pitchFamily="34" charset="0"/>
              </a:rPr>
              <a:t>Briefly describe the cmdlets. Point out those cmdlets, such as </a:t>
            </a:r>
            <a:r>
              <a:rPr lang="en-US" sz="880" b="1" dirty="0">
                <a:ea typeface="Calibri"/>
                <a:cs typeface="Segoe UI Light" panose="020B0502040204020203" pitchFamily="34" charset="0"/>
              </a:rPr>
              <a:t>Restore-</a:t>
            </a:r>
            <a:r>
              <a:rPr lang="en-US" sz="880" b="1" dirty="0" err="1">
                <a:ea typeface="Calibri"/>
                <a:cs typeface="Segoe UI Light" panose="020B0502040204020203" pitchFamily="34" charset="0"/>
              </a:rPr>
              <a:t>ADObject</a:t>
            </a:r>
            <a:r>
              <a:rPr lang="en-US" sz="880" dirty="0">
                <a:ea typeface="Calibri"/>
                <a:cs typeface="Segoe UI Light" panose="020B0502040204020203" pitchFamily="34" charset="0"/>
              </a:rPr>
              <a:t> and </a:t>
            </a:r>
            <a:r>
              <a:rPr lang="en-US" sz="880" b="1" dirty="0">
                <a:ea typeface="Calibri"/>
                <a:cs typeface="Segoe UI Light" panose="020B0502040204020203" pitchFamily="34" charset="0"/>
              </a:rPr>
              <a:t>Rename-</a:t>
            </a:r>
            <a:r>
              <a:rPr lang="en-US" sz="880" b="1" dirty="0" err="1">
                <a:ea typeface="Calibri"/>
                <a:cs typeface="Segoe UI Light" panose="020B0502040204020203" pitchFamily="34" charset="0"/>
              </a:rPr>
              <a:t>ADObject</a:t>
            </a:r>
            <a:r>
              <a:rPr lang="en-US" sz="880" dirty="0">
                <a:ea typeface="Calibri"/>
                <a:cs typeface="Segoe UI Light" panose="020B0502040204020203" pitchFamily="34" charset="0"/>
              </a:rPr>
              <a:t>, which have no equivalent in the user, group, and other object-specific cmdlets. Consider opening the Windows PowerShell console and using </a:t>
            </a:r>
            <a:r>
              <a:rPr lang="en-US" sz="880" b="1" dirty="0">
                <a:ea typeface="Calibri"/>
                <a:cs typeface="Segoe UI Light" panose="020B0502040204020203" pitchFamily="34" charset="0"/>
              </a:rPr>
              <a:t>Get-Command</a:t>
            </a:r>
            <a:r>
              <a:rPr lang="en-US" sz="880" dirty="0">
                <a:ea typeface="Calibri"/>
                <a:cs typeface="Segoe UI Light" panose="020B0502040204020203" pitchFamily="34" charset="0"/>
              </a:rPr>
              <a:t> to query for a list of commands.</a:t>
            </a: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2: Windows PowerShell for local systems administration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9592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US" sz="880" dirty="0">
                <a:ea typeface="Calibri"/>
                <a:cs typeface="Segoe UI Light" panose="020B0502040204020203" pitchFamily="34" charset="0"/>
              </a:rPr>
              <a:t>As you perform this demonstration, note the differences in identifying objects. When you use cmdlets that are specific to an object type, object identification is less complicated, but that ease comes at a cost in performance. When you update only a few objects, the difference is tiny, but in large bulk operations, the increase in performance that </a:t>
            </a:r>
            <a:r>
              <a:rPr lang="en-US" sz="880" b="1" dirty="0">
                <a:ea typeface="Calibri"/>
                <a:cs typeface="Segoe UI Light" panose="020B0502040204020203" pitchFamily="34" charset="0"/>
              </a:rPr>
              <a:t>*-</a:t>
            </a:r>
            <a:r>
              <a:rPr lang="en-US" sz="880" b="1" dirty="0" err="1">
                <a:ea typeface="Calibri"/>
                <a:cs typeface="Segoe UI Light" panose="020B0502040204020203" pitchFamily="34" charset="0"/>
              </a:rPr>
              <a:t>ADObject</a:t>
            </a:r>
            <a:r>
              <a:rPr lang="en-US" sz="880" dirty="0">
                <a:ea typeface="Calibri"/>
                <a:cs typeface="Segoe UI Light" panose="020B0502040204020203" pitchFamily="34" charset="0"/>
              </a:rPr>
              <a:t> cmdlets provide might be significant. </a:t>
            </a:r>
            <a:r>
              <a:rPr lang="en-US" sz="880" dirty="0">
                <a:solidFill>
                  <a:srgbClr val="000000"/>
                </a:solidFill>
                <a:ea typeface="Calibri"/>
                <a:cs typeface="Segoe UI Light" panose="020B0502040204020203" pitchFamily="34" charset="0"/>
              </a:rPr>
              <a:t>Additionally, point out that the </a:t>
            </a:r>
            <a:r>
              <a:rPr lang="en-US" sz="880" b="1" dirty="0">
                <a:ea typeface="Calibri"/>
                <a:cs typeface="Segoe UI Light" panose="020B0502040204020203" pitchFamily="34" charset="0"/>
              </a:rPr>
              <a:t>Rename-</a:t>
            </a:r>
            <a:r>
              <a:rPr lang="en-US" sz="880" b="1" dirty="0" err="1">
                <a:ea typeface="Calibri"/>
                <a:cs typeface="Segoe UI Light" panose="020B0502040204020203" pitchFamily="34" charset="0"/>
              </a:rPr>
              <a:t>ADObject</a:t>
            </a:r>
            <a:r>
              <a:rPr lang="en-US" sz="880" dirty="0">
                <a:solidFill>
                  <a:srgbClr val="000000"/>
                </a:solidFill>
                <a:ea typeface="Calibri"/>
                <a:cs typeface="Segoe UI Light" panose="020B0502040204020203" pitchFamily="34" charset="0"/>
              </a:rPr>
              <a:t> cmdlet doesn't change the </a:t>
            </a:r>
            <a:r>
              <a:rPr lang="en-US" sz="880" b="1" dirty="0">
                <a:ea typeface="Calibri"/>
                <a:cs typeface="Segoe UI Light" panose="020B0502040204020203" pitchFamily="34" charset="0"/>
              </a:rPr>
              <a:t>SAMAccountName </a:t>
            </a:r>
            <a:r>
              <a:rPr lang="en-US" sz="880" dirty="0">
                <a:solidFill>
                  <a:srgbClr val="000000"/>
                </a:solidFill>
                <a:ea typeface="Calibri"/>
                <a:cs typeface="Segoe UI Light" panose="020B0502040204020203" pitchFamily="34" charset="0"/>
              </a:rPr>
              <a:t>property</a:t>
            </a:r>
            <a:r>
              <a:rPr lang="en-US" sz="880" b="1" dirty="0">
                <a:ea typeface="Calibri"/>
                <a:cs typeface="Segoe UI Light" panose="020B0502040204020203" pitchFamily="34" charset="0"/>
              </a:rPr>
              <a:t> </a:t>
            </a:r>
            <a:r>
              <a:rPr lang="en-US" sz="880" dirty="0">
                <a:solidFill>
                  <a:srgbClr val="000000"/>
                </a:solidFill>
                <a:ea typeface="Calibri"/>
                <a:cs typeface="Segoe UI Light" panose="020B0502040204020203" pitchFamily="34" charset="0"/>
              </a:rPr>
              <a:t>for an object.</a:t>
            </a:r>
            <a:endParaRPr lang="en-US" sz="880" dirty="0">
              <a:ea typeface="Calibri"/>
              <a:cs typeface="Segoe UI Light" panose="020B0502040204020203" pitchFamily="34" charset="0"/>
            </a:endParaRPr>
          </a:p>
          <a:p>
            <a:pPr>
              <a:lnSpc>
                <a:spcPct val="115000"/>
              </a:lnSpc>
              <a:spcAft>
                <a:spcPts val="1000"/>
              </a:spcAft>
            </a:pPr>
            <a:r>
              <a:rPr lang="en-US" sz="880" b="1" dirty="0">
                <a:ea typeface="Calibri"/>
                <a:cs typeface="Segoe UI Light" panose="020B0502040204020203" pitchFamily="34" charset="0"/>
              </a:rPr>
              <a:t>Preparation Steps</a:t>
            </a:r>
            <a:endParaRPr lang="en-US" sz="880" dirty="0">
              <a:ea typeface="Calibri"/>
              <a:cs typeface="Segoe UI Light" panose="020B0502040204020203" pitchFamily="34" charset="0"/>
            </a:endParaRPr>
          </a:p>
          <a:p>
            <a:pPr>
              <a:lnSpc>
                <a:spcPct val="115000"/>
              </a:lnSpc>
              <a:spcAft>
                <a:spcPts val="1000"/>
              </a:spcAft>
            </a:pPr>
            <a:r>
              <a:rPr lang="en-US" sz="880" b="1" dirty="0">
                <a:ea typeface="Calibri"/>
                <a:cs typeface="Segoe UI Light" panose="020B0502040204020203" pitchFamily="34" charset="0"/>
              </a:rPr>
              <a:t>AZ-040T00A-LON-CL1</a:t>
            </a:r>
            <a:r>
              <a:rPr lang="en-US" sz="880" dirty="0">
                <a:ea typeface="Calibri"/>
                <a:cs typeface="Segoe UI Light" panose="020B0502040204020203" pitchFamily="34" charset="0"/>
              </a:rPr>
              <a:t> should still be running from the last demonstration.</a:t>
            </a:r>
          </a:p>
          <a:p>
            <a:pPr>
              <a:lnSpc>
                <a:spcPct val="115000"/>
              </a:lnSpc>
              <a:spcAft>
                <a:spcPts val="1000"/>
              </a:spcAft>
            </a:pPr>
            <a:r>
              <a:rPr lang="en-US" sz="880" b="1" dirty="0">
                <a:ea typeface="Calibri"/>
                <a:cs typeface="Segoe UI Light" panose="020B0502040204020203" pitchFamily="34" charset="0"/>
              </a:rPr>
              <a:t>Demonstration Steps</a:t>
            </a:r>
            <a:endParaRPr lang="en-US" sz="880" dirty="0">
              <a:ea typeface="Calibri"/>
              <a:cs typeface="Segoe UI Light" panose="020B0502040204020203" pitchFamily="34" charset="0"/>
            </a:endParaRPr>
          </a:p>
          <a:p>
            <a:pPr>
              <a:lnSpc>
                <a:spcPts val="1300"/>
              </a:lnSpc>
              <a:spcBef>
                <a:spcPts val="900"/>
              </a:spcBef>
              <a:spcAft>
                <a:spcPts val="300"/>
              </a:spcAft>
            </a:pPr>
            <a:r>
              <a:rPr lang="en-US" sz="880" b="1" dirty="0">
                <a:effectLst/>
                <a:ea typeface="Times New Roman"/>
                <a:cs typeface="Segoe UI Light" panose="020B0502040204020203" pitchFamily="34" charset="0"/>
              </a:rPr>
              <a:t>Create an Active Directory contact object that has no dedicated cmdlets</a:t>
            </a:r>
          </a:p>
          <a:p>
            <a:pPr marL="342900" lvl="0" indent="-342900">
              <a:lnSpc>
                <a:spcPct val="115000"/>
              </a:lnSpc>
              <a:spcAft>
                <a:spcPts val="995"/>
              </a:spcAft>
              <a:buFont typeface="Symbol"/>
              <a:buChar char=""/>
            </a:pPr>
            <a:r>
              <a:rPr lang="en-US" sz="880" dirty="0">
                <a:effectLst/>
                <a:ea typeface="Times New Roman"/>
                <a:cs typeface="Segoe UI Light" panose="020B0502040204020203" pitchFamily="34" charset="0"/>
              </a:rPr>
              <a:t>On </a:t>
            </a:r>
            <a:r>
              <a:rPr lang="en-US" sz="880" b="1" dirty="0">
                <a:effectLst/>
                <a:ea typeface="Times New Roman"/>
                <a:cs typeface="Segoe UI Light" panose="020B0502040204020203" pitchFamily="34" charset="0"/>
              </a:rPr>
              <a:t>LON-CL1</a:t>
            </a:r>
            <a:r>
              <a:rPr lang="en-US" sz="880" dirty="0">
                <a:effectLst/>
                <a:ea typeface="Times New Roman"/>
                <a:cs typeface="Segoe UI Light" panose="020B0502040204020203" pitchFamily="34" charset="0"/>
              </a:rPr>
              <a:t>, in the </a:t>
            </a:r>
            <a:r>
              <a:rPr lang="en-US" sz="880" b="1" dirty="0">
                <a:effectLst/>
                <a:ea typeface="Times New Roman"/>
                <a:cs typeface="Segoe UI Light" panose="020B0502040204020203" pitchFamily="34" charset="0"/>
              </a:rPr>
              <a:t>Administrator: Windows PowerShell</a:t>
            </a:r>
            <a:r>
              <a:rPr lang="en-US" sz="880" dirty="0">
                <a:effectLst/>
                <a:ea typeface="Times New Roman"/>
                <a:cs typeface="Segoe UI Light" panose="020B0502040204020203" pitchFamily="34" charset="0"/>
              </a:rPr>
              <a:t> window, enter the following command, and then select Enter:</a:t>
            </a:r>
          </a:p>
          <a:p>
            <a:pPr marL="539750" marR="73025">
              <a:lnSpc>
                <a:spcPts val="1000"/>
              </a:lnSpc>
              <a:spcBef>
                <a:spcPts val="600"/>
              </a:spcBef>
              <a:spcAft>
                <a:spcPts val="600"/>
              </a:spcAft>
            </a:pPr>
            <a:r>
              <a:rPr lang="en-US" sz="880" b="1" dirty="0">
                <a:effectLst/>
                <a:ea typeface="Times New Roman"/>
                <a:cs typeface="Segoe UI Light" panose="020B0502040204020203" pitchFamily="34" charset="0"/>
              </a:rPr>
              <a:t>New-</a:t>
            </a:r>
            <a:r>
              <a:rPr lang="en-US" sz="880" b="1" dirty="0" err="1">
                <a:effectLst/>
                <a:ea typeface="Times New Roman"/>
                <a:cs typeface="Segoe UI Light" panose="020B0502040204020203" pitchFamily="34" charset="0"/>
              </a:rPr>
              <a:t>ADObject</a:t>
            </a:r>
            <a:r>
              <a:rPr lang="en-US" sz="880" b="1" dirty="0">
                <a:effectLst/>
                <a:ea typeface="Times New Roman"/>
                <a:cs typeface="Segoe UI Light" panose="020B0502040204020203" pitchFamily="34" charset="0"/>
              </a:rPr>
              <a:t> -Name </a:t>
            </a:r>
            <a:r>
              <a:rPr lang="en-US" sz="880" b="1" dirty="0" err="1">
                <a:effectLst/>
                <a:ea typeface="Times New Roman"/>
                <a:cs typeface="Segoe UI Light" panose="020B0502040204020203" pitchFamily="34" charset="0"/>
              </a:rPr>
              <a:t>JohnSmithcontact</a:t>
            </a:r>
            <a:r>
              <a:rPr lang="en-US" sz="880" b="1" dirty="0">
                <a:effectLst/>
                <a:ea typeface="Times New Roman"/>
                <a:cs typeface="Segoe UI Light" panose="020B0502040204020203" pitchFamily="34" charset="0"/>
              </a:rPr>
              <a:t> -Type contact -DisplayName “John Smith (Contoso.com)”</a:t>
            </a:r>
          </a:p>
          <a:p>
            <a:pPr>
              <a:lnSpc>
                <a:spcPts val="1300"/>
              </a:lnSpc>
              <a:spcBef>
                <a:spcPts val="900"/>
              </a:spcBef>
              <a:spcAft>
                <a:spcPts val="300"/>
              </a:spcAft>
            </a:pPr>
            <a:r>
              <a:rPr lang="en-US" sz="880" b="1" dirty="0">
                <a:effectLst/>
                <a:ea typeface="Times New Roman"/>
                <a:cs typeface="Segoe UI Light" panose="020B0502040204020203" pitchFamily="34" charset="0"/>
              </a:rPr>
              <a:t>Verify the creation of the contact</a:t>
            </a:r>
          </a:p>
          <a:p>
            <a:pPr marL="342900" lvl="0" indent="-342900">
              <a:lnSpc>
                <a:spcPct val="115000"/>
              </a:lnSpc>
              <a:spcAft>
                <a:spcPts val="995"/>
              </a:spcAft>
              <a:buFont typeface="Symbol"/>
              <a:buChar char=""/>
            </a:pPr>
            <a:r>
              <a:rPr lang="en-US" sz="880" dirty="0">
                <a:effectLst/>
                <a:ea typeface="Times New Roman"/>
                <a:cs typeface="Segoe UI Light" panose="020B0502040204020203" pitchFamily="34" charset="0"/>
              </a:rPr>
              <a:t>In the </a:t>
            </a:r>
            <a:r>
              <a:rPr lang="en-US" sz="880" b="1" dirty="0">
                <a:effectLst/>
                <a:ea typeface="Times New Roman"/>
                <a:cs typeface="Segoe UI Light" panose="020B0502040204020203" pitchFamily="34" charset="0"/>
              </a:rPr>
              <a:t>Administrator: Windows PowerShell</a:t>
            </a:r>
            <a:r>
              <a:rPr lang="en-US" sz="880" dirty="0">
                <a:effectLst/>
                <a:ea typeface="Times New Roman"/>
                <a:cs typeface="Segoe UI Light" panose="020B0502040204020203" pitchFamily="34" charset="0"/>
              </a:rPr>
              <a:t> window, enter the following command, and then select Enter:</a:t>
            </a:r>
          </a:p>
          <a:p>
            <a:pPr marL="539750" marR="73025">
              <a:lnSpc>
                <a:spcPts val="1000"/>
              </a:lnSpc>
              <a:spcBef>
                <a:spcPts val="600"/>
              </a:spcBef>
              <a:spcAft>
                <a:spcPts val="600"/>
              </a:spcAft>
            </a:pPr>
            <a:r>
              <a:rPr lang="en-US" sz="880" b="1" dirty="0">
                <a:effectLst/>
                <a:ea typeface="Times New Roman"/>
                <a:cs typeface="Segoe UI Light" panose="020B0502040204020203" pitchFamily="34" charset="0"/>
              </a:rPr>
              <a:t>Get-</a:t>
            </a:r>
            <a:r>
              <a:rPr lang="en-US" sz="880" b="1" dirty="0" err="1">
                <a:effectLst/>
                <a:ea typeface="Times New Roman"/>
                <a:cs typeface="Segoe UI Light" panose="020B0502040204020203" pitchFamily="34" charset="0"/>
              </a:rPr>
              <a:t>ADObject</a:t>
            </a:r>
            <a:r>
              <a:rPr lang="en-US" sz="880" b="1" dirty="0">
                <a:effectLst/>
                <a:ea typeface="Times New Roman"/>
                <a:cs typeface="Segoe UI Light" panose="020B0502040204020203" pitchFamily="34" charset="0"/>
              </a:rPr>
              <a:t> -Filter ‘</a:t>
            </a:r>
            <a:r>
              <a:rPr lang="en-US" sz="880" b="1" dirty="0" err="1">
                <a:effectLst/>
                <a:ea typeface="Times New Roman"/>
                <a:cs typeface="Segoe UI Light" panose="020B0502040204020203" pitchFamily="34" charset="0"/>
              </a:rPr>
              <a:t>ObjectClass</a:t>
            </a:r>
            <a:r>
              <a:rPr lang="en-US" sz="880" b="1" dirty="0">
                <a:effectLst/>
                <a:ea typeface="Times New Roman"/>
                <a:cs typeface="Segoe UI Light" panose="020B0502040204020203" pitchFamily="34" charset="0"/>
              </a:rPr>
              <a:t> -eq “contact”’</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4766F046-77BE-46CB-87CF-23B87D6536F2}"/>
              </a:ext>
            </a:extLst>
          </p:cNvPr>
          <p:cNvSpPr>
            <a:spLocks noGrp="1"/>
          </p:cNvSpPr>
          <p:nvPr>
            <p:ph type="hdr" sz="quarter"/>
          </p:nvPr>
        </p:nvSpPr>
        <p:spPr>
          <a:xfrm>
            <a:off x="0" y="0"/>
            <a:ext cx="3706837" cy="457200"/>
          </a:xfrm>
        </p:spPr>
        <p:txBody>
          <a:bodyPr/>
          <a:lstStyle/>
          <a:p>
            <a:r>
              <a:rPr lang="en-US" dirty="0"/>
              <a:t>AZ-040 Automating Administration with PowerShell</a:t>
            </a:r>
          </a:p>
          <a:p>
            <a:r>
              <a:rPr lang="en-US" dirty="0"/>
              <a:t>Module 2: Windows PowerShell for local systems administration</a:t>
            </a:r>
          </a:p>
        </p:txBody>
      </p:sp>
    </p:spTree>
    <p:extLst>
      <p:ext uri="{BB962C8B-B14F-4D97-AF65-F5344CB8AC3E}">
        <p14:creationId xmlns:p14="http://schemas.microsoft.com/office/powerpoint/2010/main" val="4086892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r>
              <a:rPr lang="en-US" sz="880" b="1" dirty="0">
                <a:effectLst/>
                <a:ea typeface="Times New Roman"/>
                <a:cs typeface="Segoe UI Light" panose="020B0502040204020203" pitchFamily="34" charset="0"/>
              </a:rPr>
              <a:t>Manage user properties by using Active Directory object cmdlets</a:t>
            </a:r>
          </a:p>
          <a:p>
            <a:pPr marL="342900" lvl="0" indent="-342900">
              <a:lnSpc>
                <a:spcPct val="115000"/>
              </a:lnSpc>
              <a:spcAft>
                <a:spcPts val="995"/>
              </a:spcAft>
              <a:buFont typeface="Symbol"/>
              <a:buChar char=""/>
            </a:pPr>
            <a:r>
              <a:rPr lang="en-US" sz="880" dirty="0">
                <a:effectLst/>
                <a:ea typeface="Times New Roman"/>
                <a:cs typeface="Segoe UI Light" panose="020B0502040204020203" pitchFamily="34" charset="0"/>
              </a:rPr>
              <a:t>In the </a:t>
            </a:r>
            <a:r>
              <a:rPr lang="en-US" sz="880" b="1" dirty="0">
                <a:effectLst/>
                <a:ea typeface="Times New Roman"/>
                <a:cs typeface="Segoe UI Light" panose="020B0502040204020203" pitchFamily="34" charset="0"/>
              </a:rPr>
              <a:t>Administrator: Windows PowerShell</a:t>
            </a:r>
            <a:r>
              <a:rPr lang="en-US" sz="880" dirty="0">
                <a:effectLst/>
                <a:ea typeface="Times New Roman"/>
                <a:cs typeface="Segoe UI Light" panose="020B0502040204020203" pitchFamily="34" charset="0"/>
              </a:rPr>
              <a:t> window, enter the following command, and then select Enter:</a:t>
            </a:r>
          </a:p>
          <a:p>
            <a:pPr marL="539750" marR="73025">
              <a:lnSpc>
                <a:spcPts val="1000"/>
              </a:lnSpc>
              <a:spcBef>
                <a:spcPts val="600"/>
              </a:spcBef>
              <a:spcAft>
                <a:spcPts val="600"/>
              </a:spcAft>
            </a:pPr>
            <a:r>
              <a:rPr lang="en-US" sz="880" b="1" dirty="0">
                <a:effectLst/>
                <a:ea typeface="Times New Roman"/>
                <a:cs typeface="Segoe UI Light" panose="020B0502040204020203" pitchFamily="34" charset="0"/>
              </a:rPr>
              <a:t>Set-</a:t>
            </a:r>
            <a:r>
              <a:rPr lang="en-US" sz="880" b="1" dirty="0" err="1">
                <a:effectLst/>
                <a:ea typeface="Times New Roman"/>
                <a:cs typeface="Segoe UI Light" panose="020B0502040204020203" pitchFamily="34" charset="0"/>
              </a:rPr>
              <a:t>ADObject</a:t>
            </a:r>
            <a:r>
              <a:rPr lang="en-US" sz="880" b="1" dirty="0">
                <a:effectLst/>
                <a:ea typeface="Times New Roman"/>
                <a:cs typeface="Segoe UI Light" panose="020B0502040204020203" pitchFamily="34" charset="0"/>
              </a:rPr>
              <a:t> -Identity “CN=Lara </a:t>
            </a:r>
            <a:r>
              <a:rPr lang="en-US" sz="880" b="1" dirty="0" err="1">
                <a:effectLst/>
                <a:ea typeface="Times New Roman"/>
                <a:cs typeface="Segoe UI Light" panose="020B0502040204020203" pitchFamily="34" charset="0"/>
              </a:rPr>
              <a:t>Raisic,OU</a:t>
            </a:r>
            <a:r>
              <a:rPr lang="en-US" sz="880" b="1" dirty="0">
                <a:effectLst/>
                <a:ea typeface="Times New Roman"/>
                <a:cs typeface="Segoe UI Light" panose="020B0502040204020203" pitchFamily="34" charset="0"/>
              </a:rPr>
              <a:t>=IT,DC=</a:t>
            </a:r>
            <a:r>
              <a:rPr lang="en-US" sz="880" b="1" dirty="0" err="1">
                <a:effectLst/>
                <a:ea typeface="Times New Roman"/>
                <a:cs typeface="Segoe UI Light" panose="020B0502040204020203" pitchFamily="34" charset="0"/>
              </a:rPr>
              <a:t>Adatum,DC</a:t>
            </a:r>
            <a:r>
              <a:rPr lang="en-US" sz="880" b="1" dirty="0">
                <a:effectLst/>
                <a:ea typeface="Times New Roman"/>
                <a:cs typeface="Segoe UI Light" panose="020B0502040204020203" pitchFamily="34" charset="0"/>
              </a:rPr>
              <a:t>=com" -Description “Member of support team”</a:t>
            </a:r>
          </a:p>
          <a:p>
            <a:pPr>
              <a:lnSpc>
                <a:spcPts val="1300"/>
              </a:lnSpc>
              <a:spcBef>
                <a:spcPts val="900"/>
              </a:spcBef>
              <a:spcAft>
                <a:spcPts val="300"/>
              </a:spcAft>
            </a:pPr>
            <a:r>
              <a:rPr lang="en-US" sz="880" b="1" dirty="0">
                <a:ea typeface="Times New Roman"/>
                <a:cs typeface="Segoe UI Light" panose="020B0502040204020203" pitchFamily="34" charset="0"/>
              </a:rPr>
              <a:t>Verify the property changes</a:t>
            </a:r>
          </a:p>
          <a:p>
            <a:pPr marL="342900" lvl="0" indent="-342900">
              <a:lnSpc>
                <a:spcPct val="115000"/>
              </a:lnSpc>
              <a:spcAft>
                <a:spcPts val="995"/>
              </a:spcAft>
              <a:buFont typeface="Symbol"/>
              <a:buChar char=""/>
            </a:pPr>
            <a:r>
              <a:rPr lang="en-US" sz="880" dirty="0">
                <a:ea typeface="Times New Roman"/>
                <a:cs typeface="Segoe UI Light" panose="020B0502040204020203" pitchFamily="34" charset="0"/>
              </a:rPr>
              <a:t>In the </a:t>
            </a:r>
            <a:r>
              <a:rPr lang="en-US" sz="880" b="1" dirty="0">
                <a:ea typeface="Times New Roman"/>
                <a:cs typeface="Segoe UI Light" panose="020B0502040204020203" pitchFamily="34" charset="0"/>
              </a:rPr>
              <a:t>Administrator: Windows PowerShell</a:t>
            </a:r>
            <a:r>
              <a:rPr lang="en-US" sz="880" dirty="0">
                <a:ea typeface="Times New Roman"/>
                <a:cs typeface="Segoe UI Light" panose="020B0502040204020203" pitchFamily="34" charset="0"/>
              </a:rPr>
              <a:t> window, enter the following command, and then select </a:t>
            </a:r>
            <a:r>
              <a:rPr lang="en-US" sz="880" dirty="0">
                <a:solidFill>
                  <a:prstClr val="black"/>
                </a:solidFill>
                <a:ea typeface="Times New Roman"/>
                <a:cs typeface="Segoe UI Light" panose="020B0502040204020203" pitchFamily="34" charset="0"/>
              </a:rPr>
              <a:t>Enter:</a:t>
            </a:r>
          </a:p>
          <a:p>
            <a:pPr marL="539750" marR="73025" lvl="0">
              <a:lnSpc>
                <a:spcPts val="1000"/>
              </a:lnSpc>
              <a:spcBef>
                <a:spcPts val="600"/>
              </a:spcBef>
              <a:spcAft>
                <a:spcPts val="600"/>
              </a:spcAft>
            </a:pPr>
            <a:r>
              <a:rPr lang="en-US" sz="880" b="1" dirty="0">
                <a:solidFill>
                  <a:prstClr val="black"/>
                </a:solidFill>
                <a:ea typeface="Times New Roman"/>
                <a:cs typeface="Segoe UI Light" panose="020B0502040204020203" pitchFamily="34" charset="0"/>
              </a:rPr>
              <a:t>Get-</a:t>
            </a:r>
            <a:r>
              <a:rPr lang="en-US" sz="880" b="1" dirty="0" err="1">
                <a:solidFill>
                  <a:prstClr val="black"/>
                </a:solidFill>
                <a:ea typeface="Times New Roman"/>
                <a:cs typeface="Segoe UI Light" panose="020B0502040204020203" pitchFamily="34" charset="0"/>
              </a:rPr>
              <a:t>ADUser</a:t>
            </a:r>
            <a:r>
              <a:rPr lang="en-US" sz="880" b="1" dirty="0">
                <a:solidFill>
                  <a:prstClr val="black"/>
                </a:solidFill>
                <a:ea typeface="Times New Roman"/>
                <a:cs typeface="Segoe UI Light" panose="020B0502040204020203" pitchFamily="34" charset="0"/>
              </a:rPr>
              <a:t> Lara -Properties Description</a:t>
            </a:r>
          </a:p>
          <a:p>
            <a:pPr lvl="0">
              <a:lnSpc>
                <a:spcPts val="1300"/>
              </a:lnSpc>
              <a:spcBef>
                <a:spcPts val="900"/>
              </a:spcBef>
              <a:spcAft>
                <a:spcPts val="300"/>
              </a:spcAft>
            </a:pPr>
            <a:r>
              <a:rPr lang="en-US" sz="880" b="1" dirty="0">
                <a:solidFill>
                  <a:prstClr val="black"/>
                </a:solidFill>
                <a:ea typeface="Times New Roman"/>
                <a:cs typeface="Segoe UI Light" panose="020B0502040204020203" pitchFamily="34" charset="0"/>
              </a:rPr>
              <a:t>Change the name of the </a:t>
            </a:r>
            <a:r>
              <a:rPr lang="en-US" sz="880" b="1" dirty="0" err="1">
                <a:solidFill>
                  <a:prstClr val="black"/>
                </a:solidFill>
                <a:ea typeface="Times New Roman"/>
                <a:cs typeface="Segoe UI Light" panose="020B0502040204020203" pitchFamily="34" charset="0"/>
              </a:rPr>
              <a:t>HelpDesk</a:t>
            </a:r>
            <a:r>
              <a:rPr lang="en-US" sz="880" b="1" dirty="0">
                <a:solidFill>
                  <a:prstClr val="black"/>
                </a:solidFill>
                <a:ea typeface="Times New Roman"/>
                <a:cs typeface="Segoe UI Light" panose="020B0502040204020203" pitchFamily="34" charset="0"/>
              </a:rPr>
              <a:t> group to </a:t>
            </a:r>
            <a:r>
              <a:rPr lang="en-US" sz="880" b="1" dirty="0" err="1">
                <a:solidFill>
                  <a:prstClr val="black"/>
                </a:solidFill>
                <a:ea typeface="Times New Roman"/>
                <a:cs typeface="Segoe UI Light" panose="020B0502040204020203" pitchFamily="34" charset="0"/>
              </a:rPr>
              <a:t>SupportTeam</a:t>
            </a:r>
            <a:endParaRPr lang="en-US" sz="880" b="1" dirty="0">
              <a:solidFill>
                <a:prstClr val="black"/>
              </a:solidFill>
              <a:ea typeface="Times New Roman"/>
              <a:cs typeface="Segoe UI Light" panose="020B0502040204020203" pitchFamily="34" charset="0"/>
            </a:endParaRPr>
          </a:p>
          <a:p>
            <a:pPr marL="342900" lvl="0" indent="-342900">
              <a:lnSpc>
                <a:spcPct val="115000"/>
              </a:lnSpc>
              <a:spcAft>
                <a:spcPts val="995"/>
              </a:spcAft>
              <a:buSzPct val="150000"/>
              <a:buFont typeface="Arial" panose="020B0604020202020204" pitchFamily="34" charset="0"/>
              <a:buChar char="•"/>
            </a:pPr>
            <a:r>
              <a:rPr lang="en-US" sz="880" dirty="0">
                <a:solidFill>
                  <a:prstClr val="black"/>
                </a:solidFill>
                <a:ea typeface="Times New Roman"/>
                <a:cs typeface="Segoe UI Light" panose="020B0502040204020203" pitchFamily="34" charset="0"/>
              </a:rPr>
              <a:t>In the </a:t>
            </a:r>
            <a:r>
              <a:rPr lang="en-US" sz="880" b="1" dirty="0">
                <a:solidFill>
                  <a:prstClr val="black"/>
                </a:solidFill>
                <a:ea typeface="Times New Roman"/>
                <a:cs typeface="Segoe UI Light" panose="020B0502040204020203" pitchFamily="34" charset="0"/>
              </a:rPr>
              <a:t>Administrator: Windows PowerShell</a:t>
            </a:r>
            <a:r>
              <a:rPr lang="en-US" sz="880" dirty="0">
                <a:solidFill>
                  <a:prstClr val="black"/>
                </a:solidFill>
                <a:ea typeface="Times New Roman"/>
                <a:cs typeface="Segoe UI Light" panose="020B0502040204020203" pitchFamily="34" charset="0"/>
              </a:rPr>
              <a:t> window, enter the following command, and then select Enter:</a:t>
            </a:r>
          </a:p>
          <a:p>
            <a:pPr marL="539750" marR="73025" lvl="0">
              <a:lnSpc>
                <a:spcPts val="1000"/>
              </a:lnSpc>
              <a:spcBef>
                <a:spcPts val="600"/>
              </a:spcBef>
              <a:spcAft>
                <a:spcPts val="600"/>
              </a:spcAft>
            </a:pPr>
            <a:r>
              <a:rPr lang="en-US" sz="880" b="1" dirty="0">
                <a:solidFill>
                  <a:prstClr val="black"/>
                </a:solidFill>
                <a:ea typeface="Times New Roman"/>
                <a:cs typeface="Segoe UI Light" panose="020B0502040204020203" pitchFamily="34" charset="0"/>
              </a:rPr>
              <a:t>Rename-</a:t>
            </a:r>
            <a:r>
              <a:rPr lang="en-US" sz="880" b="1" dirty="0" err="1">
                <a:solidFill>
                  <a:prstClr val="black"/>
                </a:solidFill>
                <a:ea typeface="Times New Roman"/>
                <a:cs typeface="Segoe UI Light" panose="020B0502040204020203" pitchFamily="34" charset="0"/>
              </a:rPr>
              <a:t>ADObject</a:t>
            </a:r>
            <a:r>
              <a:rPr lang="en-US" sz="880" b="1" dirty="0">
                <a:solidFill>
                  <a:prstClr val="black"/>
                </a:solidFill>
                <a:ea typeface="Times New Roman"/>
                <a:cs typeface="Segoe UI Light" panose="020B0502040204020203" pitchFamily="34" charset="0"/>
              </a:rPr>
              <a:t> -Identity “CN=</a:t>
            </a:r>
            <a:r>
              <a:rPr lang="en-US" sz="880" b="1" dirty="0" err="1">
                <a:solidFill>
                  <a:prstClr val="black"/>
                </a:solidFill>
                <a:ea typeface="Times New Roman"/>
                <a:cs typeface="Segoe UI Light" panose="020B0502040204020203" pitchFamily="34" charset="0"/>
              </a:rPr>
              <a:t>HelpDesk,OU</a:t>
            </a:r>
            <a:r>
              <a:rPr lang="en-US" sz="880" b="1" dirty="0">
                <a:solidFill>
                  <a:prstClr val="black"/>
                </a:solidFill>
                <a:ea typeface="Times New Roman"/>
                <a:cs typeface="Segoe UI Light" panose="020B0502040204020203" pitchFamily="34" charset="0"/>
              </a:rPr>
              <a:t>=IT,DC=</a:t>
            </a:r>
            <a:r>
              <a:rPr lang="en-US" sz="880" b="1" dirty="0" err="1">
                <a:solidFill>
                  <a:prstClr val="black"/>
                </a:solidFill>
                <a:ea typeface="Times New Roman"/>
                <a:cs typeface="Segoe UI Light" panose="020B0502040204020203" pitchFamily="34" charset="0"/>
              </a:rPr>
              <a:t>Adatum,DC</a:t>
            </a:r>
            <a:r>
              <a:rPr lang="en-US" sz="880" b="1" dirty="0">
                <a:solidFill>
                  <a:prstClr val="black"/>
                </a:solidFill>
                <a:ea typeface="Times New Roman"/>
                <a:cs typeface="Segoe UI Light" panose="020B0502040204020203" pitchFamily="34" charset="0"/>
              </a:rPr>
              <a:t>=com” -</a:t>
            </a:r>
            <a:r>
              <a:rPr lang="en-US" sz="880" b="1" dirty="0" err="1">
                <a:solidFill>
                  <a:prstClr val="black"/>
                </a:solidFill>
                <a:ea typeface="Times New Roman"/>
                <a:cs typeface="Segoe UI Light" panose="020B0502040204020203" pitchFamily="34" charset="0"/>
              </a:rPr>
              <a:t>NewName</a:t>
            </a:r>
            <a:r>
              <a:rPr lang="en-US" sz="880" b="1" dirty="0">
                <a:solidFill>
                  <a:prstClr val="black"/>
                </a:solidFill>
                <a:ea typeface="Times New Roman"/>
                <a:cs typeface="Segoe UI Light" panose="020B0502040204020203" pitchFamily="34" charset="0"/>
              </a:rPr>
              <a:t> </a:t>
            </a:r>
            <a:r>
              <a:rPr lang="en-US" sz="880" b="1" dirty="0" err="1">
                <a:solidFill>
                  <a:prstClr val="black"/>
                </a:solidFill>
                <a:ea typeface="Times New Roman"/>
                <a:cs typeface="Segoe UI Light" panose="020B0502040204020203" pitchFamily="34" charset="0"/>
              </a:rPr>
              <a:t>SupportTeam</a:t>
            </a:r>
            <a:endParaRPr lang="en-US" sz="880" b="1" dirty="0">
              <a:solidFill>
                <a:prstClr val="black"/>
              </a:solidFill>
              <a:ea typeface="Times New Roman"/>
              <a:cs typeface="Segoe UI Light" panose="020B0502040204020203" pitchFamily="34" charset="0"/>
            </a:endParaRPr>
          </a:p>
          <a:p>
            <a:pPr lvl="0">
              <a:lnSpc>
                <a:spcPts val="1300"/>
              </a:lnSpc>
              <a:spcBef>
                <a:spcPts val="900"/>
              </a:spcBef>
              <a:spcAft>
                <a:spcPts val="300"/>
              </a:spcAft>
            </a:pPr>
            <a:r>
              <a:rPr lang="en-US" sz="880" b="1" dirty="0">
                <a:solidFill>
                  <a:prstClr val="black"/>
                </a:solidFill>
                <a:ea typeface="Times New Roman"/>
                <a:cs typeface="Segoe UI Light" panose="020B0502040204020203" pitchFamily="34" charset="0"/>
              </a:rPr>
              <a:t>Verify the </a:t>
            </a:r>
            <a:r>
              <a:rPr lang="en-US" sz="880" b="1" dirty="0" err="1">
                <a:solidFill>
                  <a:prstClr val="black"/>
                </a:solidFill>
                <a:ea typeface="Times New Roman"/>
                <a:cs typeface="Segoe UI Light" panose="020B0502040204020203" pitchFamily="34" charset="0"/>
              </a:rPr>
              <a:t>HelpDesk</a:t>
            </a:r>
            <a:r>
              <a:rPr lang="en-US" sz="880" b="1" dirty="0">
                <a:solidFill>
                  <a:prstClr val="black"/>
                </a:solidFill>
                <a:ea typeface="Times New Roman"/>
                <a:cs typeface="Segoe UI Light" panose="020B0502040204020203" pitchFamily="34" charset="0"/>
              </a:rPr>
              <a:t> group name change</a:t>
            </a:r>
          </a:p>
          <a:p>
            <a:pPr marL="171450" lvl="0" indent="-171450">
              <a:lnSpc>
                <a:spcPct val="115000"/>
              </a:lnSpc>
              <a:spcAft>
                <a:spcPts val="995"/>
              </a:spcAft>
              <a:buSzPct val="150000"/>
              <a:buFont typeface="Arial" panose="020B0604020202020204" pitchFamily="34" charset="0"/>
              <a:buChar char="•"/>
            </a:pPr>
            <a:r>
              <a:rPr lang="en-US" sz="880" dirty="0">
                <a:solidFill>
                  <a:prstClr val="black"/>
                </a:solidFill>
                <a:ea typeface="Times New Roman"/>
                <a:cs typeface="Segoe UI Light" panose="020B0502040204020203" pitchFamily="34" charset="0"/>
              </a:rPr>
              <a:t>In the </a:t>
            </a:r>
            <a:r>
              <a:rPr lang="en-US" sz="880" b="1" dirty="0">
                <a:solidFill>
                  <a:prstClr val="black"/>
                </a:solidFill>
                <a:ea typeface="Times New Roman"/>
                <a:cs typeface="Segoe UI Light" panose="020B0502040204020203" pitchFamily="34" charset="0"/>
              </a:rPr>
              <a:t>Administrator: Windows PowerShell</a:t>
            </a:r>
            <a:r>
              <a:rPr lang="en-US" sz="880" dirty="0">
                <a:solidFill>
                  <a:prstClr val="black"/>
                </a:solidFill>
                <a:ea typeface="Times New Roman"/>
                <a:cs typeface="Segoe UI Light" panose="020B0502040204020203" pitchFamily="34" charset="0"/>
              </a:rPr>
              <a:t> window, enter the following command, and then select Enter:</a:t>
            </a:r>
          </a:p>
          <a:p>
            <a:pPr marL="539750" marR="73025" lvl="0">
              <a:lnSpc>
                <a:spcPts val="1000"/>
              </a:lnSpc>
              <a:spcBef>
                <a:spcPts val="600"/>
              </a:spcBef>
              <a:spcAft>
                <a:spcPts val="600"/>
              </a:spcAft>
            </a:pPr>
            <a:r>
              <a:rPr lang="en-US" sz="880" b="1" dirty="0">
                <a:solidFill>
                  <a:prstClr val="black"/>
                </a:solidFill>
                <a:ea typeface="Times New Roman"/>
                <a:cs typeface="Segoe UI Light" panose="020B0502040204020203" pitchFamily="34" charset="0"/>
              </a:rPr>
              <a:t>Get-</a:t>
            </a:r>
            <a:r>
              <a:rPr lang="en-US" sz="880" b="1" dirty="0" err="1">
                <a:solidFill>
                  <a:prstClr val="black"/>
                </a:solidFill>
                <a:ea typeface="Times New Roman"/>
                <a:cs typeface="Segoe UI Light" panose="020B0502040204020203" pitchFamily="34" charset="0"/>
              </a:rPr>
              <a:t>ADGroup</a:t>
            </a:r>
            <a:r>
              <a:rPr lang="en-US" sz="880" b="1" dirty="0">
                <a:solidFill>
                  <a:prstClr val="black"/>
                </a:solidFill>
                <a:ea typeface="Times New Roman"/>
                <a:cs typeface="Segoe UI Light" panose="020B0502040204020203" pitchFamily="34" charset="0"/>
              </a:rPr>
              <a:t> </a:t>
            </a:r>
            <a:r>
              <a:rPr lang="en-US" sz="880" b="1" dirty="0" err="1">
                <a:solidFill>
                  <a:prstClr val="black"/>
                </a:solidFill>
                <a:ea typeface="Times New Roman"/>
                <a:cs typeface="Segoe UI Light" panose="020B0502040204020203" pitchFamily="34" charset="0"/>
              </a:rPr>
              <a:t>HelpDesk</a:t>
            </a:r>
            <a:endParaRPr lang="en-US" sz="880" b="1" dirty="0">
              <a:solidFill>
                <a:prstClr val="black"/>
              </a:solidFill>
              <a:ea typeface="Times New Roman"/>
              <a:cs typeface="Segoe UI Light" panose="020B0502040204020203" pitchFamily="34" charset="0"/>
            </a:endParaRPr>
          </a:p>
          <a:p>
            <a:pPr lvl="0">
              <a:lnSpc>
                <a:spcPct val="115000"/>
              </a:lnSpc>
              <a:spcAft>
                <a:spcPts val="1000"/>
              </a:spcAft>
            </a:pPr>
            <a:r>
              <a:rPr lang="en-US" sz="880" b="1" dirty="0">
                <a:solidFill>
                  <a:prstClr val="black"/>
                </a:solidFill>
                <a:ea typeface="Calibri"/>
                <a:cs typeface="Segoe UI Light" panose="020B0502040204020203" pitchFamily="34" charset="0"/>
              </a:rPr>
              <a:t>Note: </a:t>
            </a:r>
            <a:r>
              <a:rPr lang="en-US" sz="880" dirty="0">
                <a:solidFill>
                  <a:prstClr val="black"/>
                </a:solidFill>
                <a:ea typeface="Calibri"/>
                <a:cs typeface="Segoe UI Light" panose="020B0502040204020203" pitchFamily="34" charset="0"/>
              </a:rPr>
              <a:t>Note that the </a:t>
            </a:r>
            <a:r>
              <a:rPr lang="en-US" sz="880" b="1" dirty="0">
                <a:solidFill>
                  <a:prstClr val="black"/>
                </a:solidFill>
                <a:ea typeface="Calibri"/>
                <a:cs typeface="Segoe UI Light" panose="020B0502040204020203" pitchFamily="34" charset="0"/>
              </a:rPr>
              <a:t>Name </a:t>
            </a:r>
            <a:r>
              <a:rPr lang="en-US" sz="880" dirty="0">
                <a:solidFill>
                  <a:prstClr val="black"/>
                </a:solidFill>
                <a:ea typeface="Calibri"/>
                <a:cs typeface="Segoe UI Light" panose="020B0502040204020203" pitchFamily="34" charset="0"/>
              </a:rPr>
              <a:t>and </a:t>
            </a:r>
            <a:r>
              <a:rPr lang="en-US" sz="880" b="1" dirty="0">
                <a:solidFill>
                  <a:prstClr val="black"/>
                </a:solidFill>
                <a:ea typeface="Calibri"/>
                <a:cs typeface="Segoe UI Light" panose="020B0502040204020203" pitchFamily="34" charset="0"/>
              </a:rPr>
              <a:t>DistinguishedName</a:t>
            </a:r>
            <a:r>
              <a:rPr lang="en-US" sz="880" dirty="0">
                <a:solidFill>
                  <a:prstClr val="black"/>
                </a:solidFill>
                <a:ea typeface="Calibri"/>
                <a:cs typeface="Segoe UI Light" panose="020B0502040204020203" pitchFamily="34" charset="0"/>
              </a:rPr>
              <a:t> properties changed, but not the </a:t>
            </a:r>
            <a:r>
              <a:rPr lang="en-US" sz="880" b="1" dirty="0">
                <a:solidFill>
                  <a:prstClr val="black"/>
                </a:solidFill>
                <a:ea typeface="Calibri"/>
                <a:cs typeface="Segoe UI Light" panose="020B0502040204020203" pitchFamily="34" charset="0"/>
              </a:rPr>
              <a:t>SAMAccountName</a:t>
            </a:r>
            <a:r>
              <a:rPr lang="en-US" sz="880" dirty="0">
                <a:solidFill>
                  <a:prstClr val="black"/>
                </a:solidFill>
                <a:ea typeface="Calibri"/>
                <a:cs typeface="Segoe UI Light" panose="020B0502040204020203" pitchFamily="34" charset="0"/>
              </a:rPr>
              <a:t> property.</a:t>
            </a:r>
            <a:endParaRPr lang="en-US" sz="880" dirty="0">
              <a:cs typeface="Segoe UI Light" panose="020B0502040204020203" pitchFamily="34" charset="0"/>
            </a:endParaRPr>
          </a:p>
          <a:p>
            <a:endParaRPr lang="en-US" sz="880" dirty="0"/>
          </a:p>
        </p:txBody>
      </p:sp>
      <p:sp>
        <p:nvSpPr>
          <p:cNvPr id="4" name="Header Placeholder 3"/>
          <p:cNvSpPr>
            <a:spLocks noGrp="1"/>
          </p:cNvSpPr>
          <p:nvPr>
            <p:ph type="hdr" sz="quarter"/>
          </p:nvPr>
        </p:nvSpPr>
        <p:spPr/>
        <p:txBody>
          <a:bodyPr/>
          <a:lstStyle/>
          <a:p>
            <a:r>
              <a:rPr lang="en-US"/>
              <a:t>AZ-040 Automating Administration with PowerShell</a:t>
            </a:r>
          </a:p>
          <a:p>
            <a:r>
              <a:rPr lang="en-US"/>
              <a:t>Module 2: Windows PowerShell for local systems administration</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160113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
        <p:nvSpPr>
          <p:cNvPr id="7" name="Header Placeholder 3">
            <a:extLst>
              <a:ext uri="{FF2B5EF4-FFF2-40B4-BE49-F238E27FC236}">
                <a16:creationId xmlns:a16="http://schemas.microsoft.com/office/drawing/2014/main" id="{F9812A94-9988-47CF-872F-F6AA6A9BF5DC}"/>
              </a:ext>
            </a:extLst>
          </p:cNvPr>
          <p:cNvSpPr>
            <a:spLocks noGrp="1"/>
          </p:cNvSpPr>
          <p:nvPr>
            <p:ph type="hdr" sz="quarter"/>
          </p:nvPr>
        </p:nvSpPr>
        <p:spPr>
          <a:xfrm>
            <a:off x="0" y="0"/>
            <a:ext cx="3706837" cy="457200"/>
          </a:xfrm>
        </p:spPr>
        <p:txBody>
          <a:bodyPr/>
          <a:lstStyle/>
          <a:p>
            <a:r>
              <a:rPr lang="en-US" dirty="0"/>
              <a:t>AZ-040 Automating Administration with PowerShell</a:t>
            </a:r>
          </a:p>
          <a:p>
            <a:r>
              <a:rPr lang="en-US" dirty="0"/>
              <a:t>Module 2: Windows PowerShell for local systems administration</a:t>
            </a:r>
          </a:p>
        </p:txBody>
      </p:sp>
    </p:spTree>
    <p:extLst>
      <p:ext uri="{BB962C8B-B14F-4D97-AF65-F5344CB8AC3E}">
        <p14:creationId xmlns:p14="http://schemas.microsoft.com/office/powerpoint/2010/main" val="259600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2: Windows PowerShell for local systems administration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42130005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AZ-040 Automating Administration with PowerShell</a:t>
            </a:r>
          </a:p>
          <a:p>
            <a:r>
              <a:rPr lang="en-US"/>
              <a:t>Module 2: Windows PowerShell for local systems administration</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17378275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US" sz="880" dirty="0">
                <a:ea typeface="Calibri"/>
                <a:cs typeface="Segoe UI Light" panose="020B0502040204020203" pitchFamily="34" charset="0"/>
              </a:rPr>
              <a:t>Briefly describe the cmdlets on the slide. Note that the </a:t>
            </a:r>
            <a:r>
              <a:rPr lang="en-US" sz="880" b="1" dirty="0">
                <a:ea typeface="Calibri"/>
                <a:cs typeface="Segoe UI Light" panose="020B0502040204020203" pitchFamily="34" charset="0"/>
              </a:rPr>
              <a:t>Set-</a:t>
            </a:r>
            <a:r>
              <a:rPr lang="en-US" sz="880" b="1" dirty="0" err="1">
                <a:ea typeface="Calibri"/>
                <a:cs typeface="Segoe UI Light" panose="020B0502040204020203" pitchFamily="34" charset="0"/>
              </a:rPr>
              <a:t>NetIPAddress</a:t>
            </a:r>
            <a:r>
              <a:rPr lang="en-US" sz="880" dirty="0">
                <a:ea typeface="Calibri"/>
                <a:cs typeface="Segoe UI Light" panose="020B0502040204020203" pitchFamily="34" charset="0"/>
              </a:rPr>
              <a:t> cmdlet doesn't have a </a:t>
            </a:r>
            <a:r>
              <a:rPr lang="en-US" sz="880" i="1" dirty="0">
                <a:ea typeface="Calibri"/>
                <a:cs typeface="Segoe UI Light" panose="020B0502040204020203" pitchFamily="34" charset="0"/>
              </a:rPr>
              <a:t>‑</a:t>
            </a:r>
            <a:r>
              <a:rPr lang="en-US" sz="880" i="1" dirty="0" err="1">
                <a:ea typeface="Calibri"/>
                <a:cs typeface="Segoe UI Light" panose="020B0502040204020203" pitchFamily="34" charset="0"/>
              </a:rPr>
              <a:t>DefaultGateway</a:t>
            </a:r>
            <a:r>
              <a:rPr lang="en-US" sz="880" dirty="0">
                <a:ea typeface="Calibri"/>
                <a:cs typeface="Segoe UI Light" panose="020B0502040204020203" pitchFamily="34" charset="0"/>
              </a:rPr>
              <a:t> parameter. Therefore, you cannot use it to set the default gateway. Consider opening the Windows PowerShell console and using </a:t>
            </a:r>
            <a:r>
              <a:rPr lang="en-US" sz="880" b="1" dirty="0">
                <a:ea typeface="Calibri"/>
                <a:cs typeface="Segoe UI Light" panose="020B0502040204020203" pitchFamily="34" charset="0"/>
              </a:rPr>
              <a:t>Get-Command</a:t>
            </a:r>
            <a:r>
              <a:rPr lang="en-US" sz="880" dirty="0">
                <a:ea typeface="Calibri"/>
                <a:cs typeface="Segoe UI Light" panose="020B0502040204020203" pitchFamily="34" charset="0"/>
              </a:rPr>
              <a:t> to query for a list of commands.</a:t>
            </a: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2: Windows PowerShell for local systems administration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9592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0" dirty="0">
              <a:cs typeface="Segoe UI Light" panose="020B0502040204020203" pitchFamily="34" charset="0"/>
            </a:endParaRP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2: Windows PowerShell for local systems administration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40558109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234940" cy="4114800"/>
          </a:xfrm>
        </p:spPr>
        <p:txBody>
          <a:bodyPr/>
          <a:lstStyle/>
          <a:p>
            <a:pPr>
              <a:lnSpc>
                <a:spcPct val="115000"/>
              </a:lnSpc>
              <a:spcAft>
                <a:spcPts val="1000"/>
              </a:spcAft>
            </a:pPr>
            <a:r>
              <a:rPr lang="en-US" sz="880" dirty="0">
                <a:ea typeface="Calibri"/>
                <a:cs typeface="Segoe UI Light" panose="020B0502040204020203" pitchFamily="34" charset="0"/>
              </a:rPr>
              <a:t>Briefly describe the cmdlets on the slide. Consider opening the Windows PowerShell console and using </a:t>
            </a:r>
            <a:r>
              <a:rPr lang="en-US" sz="880" b="1" dirty="0">
                <a:ea typeface="Calibri"/>
                <a:cs typeface="Segoe UI Light" panose="020B0502040204020203" pitchFamily="34" charset="0"/>
              </a:rPr>
              <a:t>Get-Command </a:t>
            </a:r>
            <a:r>
              <a:rPr lang="en-US" sz="880" dirty="0">
                <a:ea typeface="Calibri"/>
                <a:cs typeface="Segoe UI Light" panose="020B0502040204020203" pitchFamily="34" charset="0"/>
              </a:rPr>
              <a:t>to query for a list of commands.</a:t>
            </a: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2: Windows PowerShell for local systems administration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4243825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27159" y="4343400"/>
            <a:ext cx="5293581" cy="4114800"/>
          </a:xfrm>
        </p:spPr>
        <p:txBody>
          <a:bodyPr/>
          <a:lstStyle/>
          <a:p>
            <a:pPr>
              <a:lnSpc>
                <a:spcPct val="115000"/>
              </a:lnSpc>
              <a:spcAft>
                <a:spcPts val="1000"/>
              </a:spcAft>
            </a:pPr>
            <a:r>
              <a:rPr lang="en-US" sz="880" dirty="0">
                <a:ea typeface="Calibri"/>
                <a:cs typeface="Segoe UI Light" panose="020B0502040204020203" pitchFamily="34" charset="0"/>
              </a:rPr>
              <a:t>Briefly describe the cmdlets on the slide. Consider opening the Windows PowerShell console and using </a:t>
            </a:r>
            <a:r>
              <a:rPr lang="en-US" sz="880" b="1" dirty="0">
                <a:ea typeface="Calibri"/>
                <a:cs typeface="Segoe UI Light" panose="020B0502040204020203" pitchFamily="34" charset="0"/>
              </a:rPr>
              <a:t>Get-Command</a:t>
            </a:r>
            <a:r>
              <a:rPr lang="en-US" sz="880" dirty="0">
                <a:ea typeface="Calibri"/>
                <a:cs typeface="Segoe UI Light" panose="020B0502040204020203" pitchFamily="34" charset="0"/>
              </a:rPr>
              <a:t> to query for a list of commands.</a:t>
            </a: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2: Windows PowerShell for local systems administration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0854424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234940" cy="4114800"/>
          </a:xfrm>
        </p:spPr>
        <p:txBody>
          <a:bodyPr/>
          <a:lstStyle/>
          <a:p>
            <a:pPr>
              <a:lnSpc>
                <a:spcPct val="115000"/>
              </a:lnSpc>
              <a:spcAft>
                <a:spcPts val="1000"/>
              </a:spcAft>
            </a:pPr>
            <a:r>
              <a:rPr lang="en-US" sz="880" dirty="0">
                <a:ea typeface="Calibri"/>
                <a:cs typeface="Segoe UI Light" panose="020B0502040204020203" pitchFamily="34" charset="0"/>
              </a:rPr>
              <a:t>Briefly describe the cmdlets on the slide. Consider opening the Windows PowerShell console and using </a:t>
            </a:r>
            <a:r>
              <a:rPr lang="en-US" sz="880" b="1" dirty="0">
                <a:ea typeface="Calibri"/>
                <a:cs typeface="Segoe UI Light" panose="020B0502040204020203" pitchFamily="34" charset="0"/>
              </a:rPr>
              <a:t>Get-Command</a:t>
            </a:r>
            <a:r>
              <a:rPr lang="en-US" sz="880" dirty="0">
                <a:ea typeface="Calibri"/>
                <a:cs typeface="Segoe UI Light" panose="020B0502040204020203" pitchFamily="34" charset="0"/>
              </a:rPr>
              <a:t> to query for a list of commands.</a:t>
            </a: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2: Windows PowerShell for local systems administration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4968817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300"/>
              </a:spcBef>
              <a:spcAft>
                <a:spcPts val="300"/>
              </a:spcAft>
            </a:pPr>
            <a:r>
              <a:rPr lang="en-US" sz="880" dirty="0">
                <a:ea typeface="Calibri"/>
                <a:cs typeface="Segoe UI Light" panose="020B0502040204020203" pitchFamily="34" charset="0"/>
              </a:rPr>
              <a:t>As you perform the demonstration, note that you receive a response quickly when you’re testing the connection to </a:t>
            </a:r>
            <a:r>
              <a:rPr lang="en-US" sz="880" b="1" dirty="0">
                <a:ea typeface="Calibri"/>
                <a:cs typeface="Segoe UI Light" panose="020B0502040204020203" pitchFamily="34" charset="0"/>
              </a:rPr>
              <a:t>LON-DC1</a:t>
            </a:r>
            <a:r>
              <a:rPr lang="en-US" sz="880" dirty="0">
                <a:ea typeface="Calibri"/>
                <a:cs typeface="Segoe UI Light" panose="020B0502040204020203" pitchFamily="34" charset="0"/>
              </a:rPr>
              <a:t> before making the changes. Additionally, note how slow it is at the end, after the path to the default gateway and DNS server point to addresses that are not associated with computers on the network.</a:t>
            </a:r>
          </a:p>
          <a:p>
            <a:pPr>
              <a:lnSpc>
                <a:spcPct val="100000"/>
              </a:lnSpc>
              <a:spcBef>
                <a:spcPts val="300"/>
              </a:spcBef>
              <a:spcAft>
                <a:spcPts val="300"/>
              </a:spcAft>
            </a:pPr>
            <a:r>
              <a:rPr lang="en-US" sz="880" dirty="0">
                <a:ea typeface="Calibri"/>
                <a:cs typeface="Segoe UI Light" panose="020B0502040204020203" pitchFamily="34" charset="0"/>
              </a:rPr>
              <a:t>You can revert the virtual machines after this demonstration, as this is the final demonstration.</a:t>
            </a:r>
          </a:p>
          <a:p>
            <a:pPr>
              <a:lnSpc>
                <a:spcPct val="100000"/>
              </a:lnSpc>
              <a:spcBef>
                <a:spcPts val="300"/>
              </a:spcBef>
              <a:spcAft>
                <a:spcPts val="300"/>
              </a:spcAft>
            </a:pPr>
            <a:r>
              <a:rPr lang="en-US" sz="880" b="1" dirty="0">
                <a:ea typeface="Calibri"/>
                <a:cs typeface="Segoe UI Light" panose="020B0502040204020203" pitchFamily="34" charset="0"/>
              </a:rPr>
              <a:t>Preparation Steps</a:t>
            </a:r>
            <a:endParaRPr lang="en-US" sz="880" dirty="0">
              <a:ea typeface="Calibri"/>
              <a:cs typeface="Segoe UI Light" panose="020B0502040204020203" pitchFamily="34" charset="0"/>
            </a:endParaRPr>
          </a:p>
          <a:p>
            <a:pPr>
              <a:lnSpc>
                <a:spcPct val="100000"/>
              </a:lnSpc>
              <a:spcBef>
                <a:spcPts val="300"/>
              </a:spcBef>
              <a:spcAft>
                <a:spcPts val="300"/>
              </a:spcAft>
            </a:pPr>
            <a:r>
              <a:rPr lang="en-US" sz="880" b="1" dirty="0">
                <a:ea typeface="Calibri"/>
                <a:cs typeface="Segoe UI Light" panose="020B0502040204020203" pitchFamily="34" charset="0"/>
              </a:rPr>
              <a:t>AZ-040T00A-LON-CL1</a:t>
            </a:r>
            <a:r>
              <a:rPr lang="en-US" sz="880" dirty="0">
                <a:ea typeface="Calibri"/>
                <a:cs typeface="Segoe UI Light" panose="020B0502040204020203" pitchFamily="34" charset="0"/>
              </a:rPr>
              <a:t> should still be running from the last demonstration.</a:t>
            </a:r>
          </a:p>
          <a:p>
            <a:pPr>
              <a:lnSpc>
                <a:spcPct val="100000"/>
              </a:lnSpc>
              <a:spcBef>
                <a:spcPts val="300"/>
              </a:spcBef>
              <a:spcAft>
                <a:spcPts val="300"/>
              </a:spcAft>
            </a:pPr>
            <a:r>
              <a:rPr lang="en-US" sz="880" b="1" dirty="0">
                <a:ea typeface="Calibri"/>
                <a:cs typeface="Segoe UI Light" panose="020B0502040204020203" pitchFamily="34" charset="0"/>
              </a:rPr>
              <a:t>Demonstration Steps</a:t>
            </a:r>
            <a:endParaRPr lang="en-US" sz="880" dirty="0">
              <a:ea typeface="Calibri"/>
              <a:cs typeface="Segoe UI Light" panose="020B0502040204020203" pitchFamily="34" charset="0"/>
            </a:endParaRPr>
          </a:p>
          <a:p>
            <a:pPr>
              <a:lnSpc>
                <a:spcPct val="100000"/>
              </a:lnSpc>
              <a:spcBef>
                <a:spcPts val="300"/>
              </a:spcBef>
              <a:spcAft>
                <a:spcPts val="300"/>
              </a:spcAft>
            </a:pPr>
            <a:r>
              <a:rPr lang="en-US" sz="880" b="1" dirty="0">
                <a:effectLst/>
                <a:ea typeface="Times New Roman"/>
                <a:cs typeface="Segoe UI Light" panose="020B0502040204020203" pitchFamily="34" charset="0"/>
              </a:rPr>
              <a:t>Test the network connection to LON-DC1</a:t>
            </a:r>
          </a:p>
          <a:p>
            <a:pPr marL="342900" lvl="0" indent="-342900">
              <a:lnSpc>
                <a:spcPct val="100000"/>
              </a:lnSpc>
              <a:spcBef>
                <a:spcPts val="300"/>
              </a:spcBef>
              <a:spcAft>
                <a:spcPts val="300"/>
              </a:spcAft>
              <a:buFont typeface="Symbol"/>
              <a:buChar char=""/>
            </a:pPr>
            <a:r>
              <a:rPr lang="en-US" sz="880" dirty="0">
                <a:effectLst/>
                <a:ea typeface="Times New Roman"/>
                <a:cs typeface="Segoe UI Light" panose="020B0502040204020203" pitchFamily="34" charset="0"/>
              </a:rPr>
              <a:t>In the </a:t>
            </a:r>
            <a:r>
              <a:rPr lang="en-US" sz="880" b="1" dirty="0">
                <a:effectLst/>
                <a:ea typeface="Times New Roman"/>
                <a:cs typeface="Segoe UI Light" panose="020B0502040204020203" pitchFamily="34" charset="0"/>
              </a:rPr>
              <a:t>Administrator: Windows PowerShell</a:t>
            </a:r>
            <a:r>
              <a:rPr lang="en-US" sz="880" dirty="0">
                <a:effectLst/>
                <a:ea typeface="Times New Roman"/>
                <a:cs typeface="Segoe UI Light" panose="020B0502040204020203" pitchFamily="34" charset="0"/>
              </a:rPr>
              <a:t> window, enter the following command, and then select Enter:</a:t>
            </a:r>
          </a:p>
          <a:p>
            <a:pPr marL="539750" marR="73025">
              <a:lnSpc>
                <a:spcPct val="100000"/>
              </a:lnSpc>
              <a:spcBef>
                <a:spcPts val="300"/>
              </a:spcBef>
              <a:spcAft>
                <a:spcPts val="300"/>
              </a:spcAft>
            </a:pPr>
            <a:r>
              <a:rPr lang="en-US" sz="880" b="1" dirty="0">
                <a:effectLst/>
                <a:ea typeface="Times New Roman"/>
                <a:cs typeface="Segoe UI Light" panose="020B0502040204020203" pitchFamily="34" charset="0"/>
              </a:rPr>
              <a:t>Test-Connection LON-DC1</a:t>
            </a:r>
          </a:p>
          <a:p>
            <a:pPr>
              <a:lnSpc>
                <a:spcPct val="100000"/>
              </a:lnSpc>
              <a:spcBef>
                <a:spcPts val="300"/>
              </a:spcBef>
              <a:spcAft>
                <a:spcPts val="300"/>
              </a:spcAft>
            </a:pPr>
            <a:r>
              <a:rPr lang="en-US" sz="880" b="1" dirty="0">
                <a:ea typeface="Calibri"/>
                <a:cs typeface="Segoe UI Light" panose="020B0502040204020203" pitchFamily="34" charset="0"/>
              </a:rPr>
              <a:t>Note: </a:t>
            </a:r>
            <a:r>
              <a:rPr lang="en-US" sz="880" dirty="0">
                <a:ea typeface="Calibri"/>
                <a:cs typeface="Segoe UI Light" panose="020B0502040204020203" pitchFamily="34" charset="0"/>
              </a:rPr>
              <a:t>Note the speed of the connection so that you can compare it to the speed after you make changes.</a:t>
            </a:r>
          </a:p>
          <a:p>
            <a:pPr>
              <a:lnSpc>
                <a:spcPct val="100000"/>
              </a:lnSpc>
              <a:spcBef>
                <a:spcPts val="300"/>
              </a:spcBef>
              <a:spcAft>
                <a:spcPts val="300"/>
              </a:spcAft>
            </a:pPr>
            <a:r>
              <a:rPr lang="en-US" sz="880" b="1">
                <a:effectLst/>
                <a:ea typeface="Times New Roman"/>
                <a:cs typeface="Segoe UI Light" panose="020B0502040204020203" pitchFamily="34" charset="0"/>
              </a:rPr>
              <a:t>Re</a:t>
            </a:r>
            <a:r>
              <a:rPr lang="en-US" sz="880" b="1" dirty="0">
                <a:effectLst/>
                <a:ea typeface="Times New Roman"/>
                <a:cs typeface="Segoe UI Light" panose="020B0502040204020203" pitchFamily="34" charset="0"/>
              </a:rPr>
              <a:t>v</a:t>
            </a:r>
            <a:r>
              <a:rPr lang="en-US" sz="880" b="1">
                <a:effectLst/>
                <a:ea typeface="Times New Roman"/>
                <a:cs typeface="Segoe UI Light" panose="020B0502040204020203" pitchFamily="34" charset="0"/>
              </a:rPr>
              <a:t>iew </a:t>
            </a:r>
            <a:r>
              <a:rPr lang="en-US" sz="880" b="1" dirty="0">
                <a:effectLst/>
                <a:ea typeface="Times New Roman"/>
                <a:cs typeface="Segoe UI Light" panose="020B0502040204020203" pitchFamily="34" charset="0"/>
              </a:rPr>
              <a:t>the network configuration for LON-CL1</a:t>
            </a:r>
          </a:p>
          <a:p>
            <a:pPr marL="342900" lvl="0" indent="-342900">
              <a:lnSpc>
                <a:spcPct val="100000"/>
              </a:lnSpc>
              <a:spcBef>
                <a:spcPts val="300"/>
              </a:spcBef>
              <a:spcAft>
                <a:spcPts val="300"/>
              </a:spcAft>
              <a:buFont typeface="Symbol"/>
              <a:buChar char=""/>
            </a:pPr>
            <a:r>
              <a:rPr lang="en-US" sz="880" dirty="0">
                <a:effectLst/>
                <a:ea typeface="Times New Roman"/>
                <a:cs typeface="Segoe UI Light" panose="020B0502040204020203" pitchFamily="34" charset="0"/>
              </a:rPr>
              <a:t>In the </a:t>
            </a:r>
            <a:r>
              <a:rPr lang="en-US" sz="880" b="1" dirty="0">
                <a:effectLst/>
                <a:ea typeface="Times New Roman"/>
                <a:cs typeface="Segoe UI Light" panose="020B0502040204020203" pitchFamily="34" charset="0"/>
              </a:rPr>
              <a:t>Administrator: Windows PowerShell</a:t>
            </a:r>
            <a:r>
              <a:rPr lang="en-US" sz="880" dirty="0">
                <a:effectLst/>
                <a:ea typeface="Times New Roman"/>
                <a:cs typeface="Segoe UI Light" panose="020B0502040204020203" pitchFamily="34" charset="0"/>
              </a:rPr>
              <a:t> window, enter the following command, and then select Enter:</a:t>
            </a:r>
          </a:p>
          <a:p>
            <a:pPr marL="539750" marR="73025">
              <a:lnSpc>
                <a:spcPct val="100000"/>
              </a:lnSpc>
              <a:spcBef>
                <a:spcPts val="300"/>
              </a:spcBef>
              <a:spcAft>
                <a:spcPts val="300"/>
              </a:spcAft>
            </a:pPr>
            <a:r>
              <a:rPr lang="en-US" sz="880" b="1" dirty="0">
                <a:effectLst/>
                <a:ea typeface="Times New Roman"/>
                <a:cs typeface="Segoe UI Light" panose="020B0502040204020203" pitchFamily="34" charset="0"/>
              </a:rPr>
              <a:t>Get-</a:t>
            </a:r>
            <a:r>
              <a:rPr lang="en-US" sz="880" b="1" dirty="0" err="1">
                <a:effectLst/>
                <a:ea typeface="Times New Roman"/>
                <a:cs typeface="Segoe UI Light" panose="020B0502040204020203" pitchFamily="34" charset="0"/>
              </a:rPr>
              <a:t>NetIPConfiguration</a:t>
            </a:r>
            <a:endParaRPr lang="en-US" sz="880" b="1" dirty="0">
              <a:effectLst/>
              <a:ea typeface="Times New Roman"/>
              <a:cs typeface="Segoe UI Light" panose="020B0502040204020203" pitchFamily="34" charset="0"/>
            </a:endParaRPr>
          </a:p>
          <a:p>
            <a:pPr>
              <a:lnSpc>
                <a:spcPct val="100000"/>
              </a:lnSpc>
              <a:spcBef>
                <a:spcPts val="300"/>
              </a:spcBef>
              <a:spcAft>
                <a:spcPts val="300"/>
              </a:spcAft>
            </a:pPr>
            <a:r>
              <a:rPr lang="en-US" sz="880" b="1" dirty="0">
                <a:ea typeface="Calibri"/>
                <a:cs typeface="Segoe UI Light" panose="020B0502040204020203" pitchFamily="34" charset="0"/>
              </a:rPr>
              <a:t>Note: </a:t>
            </a:r>
            <a:r>
              <a:rPr lang="en-US" sz="880" dirty="0">
                <a:ea typeface="Calibri"/>
                <a:cs typeface="Segoe UI Light" panose="020B0502040204020203" pitchFamily="34" charset="0"/>
              </a:rPr>
              <a:t>Note the IP address, default gateway, and Domain Name System (DNS) server.</a:t>
            </a:r>
          </a:p>
          <a:p>
            <a:pPr>
              <a:lnSpc>
                <a:spcPct val="100000"/>
              </a:lnSpc>
              <a:spcBef>
                <a:spcPts val="300"/>
              </a:spcBef>
              <a:spcAft>
                <a:spcPts val="300"/>
              </a:spcAft>
            </a:pPr>
            <a:r>
              <a:rPr lang="en-US" sz="880" b="1" dirty="0">
                <a:effectLst/>
                <a:ea typeface="Times New Roman"/>
                <a:cs typeface="Segoe UI Light" panose="020B0502040204020203" pitchFamily="34" charset="0"/>
              </a:rPr>
              <a:t>Change the client IP address</a:t>
            </a:r>
          </a:p>
          <a:p>
            <a:pPr marL="342900" lvl="0" indent="-342900">
              <a:lnSpc>
                <a:spcPct val="100000"/>
              </a:lnSpc>
              <a:spcBef>
                <a:spcPts val="300"/>
              </a:spcBef>
              <a:spcAft>
                <a:spcPts val="300"/>
              </a:spcAft>
              <a:buFont typeface="+mj-lt"/>
              <a:buAutoNum type="arabicPeriod"/>
            </a:pPr>
            <a:r>
              <a:rPr lang="en-US" sz="880" dirty="0">
                <a:effectLst/>
                <a:ea typeface="Times New Roman"/>
                <a:cs typeface="Segoe UI Light" panose="020B0502040204020203" pitchFamily="34" charset="0"/>
              </a:rPr>
              <a:t>In the </a:t>
            </a:r>
            <a:r>
              <a:rPr lang="en-US" sz="880" b="1" dirty="0">
                <a:effectLst/>
                <a:ea typeface="Times New Roman"/>
                <a:cs typeface="Segoe UI Light" panose="020B0502040204020203" pitchFamily="34" charset="0"/>
              </a:rPr>
              <a:t>Administrator: Windows PowerShell</a:t>
            </a:r>
            <a:r>
              <a:rPr lang="en-US" sz="880" dirty="0">
                <a:effectLst/>
                <a:ea typeface="Times New Roman"/>
                <a:cs typeface="Segoe UI Light" panose="020B0502040204020203" pitchFamily="34" charset="0"/>
              </a:rPr>
              <a:t> window, enter the following command, and then select Enter:</a:t>
            </a:r>
          </a:p>
          <a:p>
            <a:pPr marL="539750" marR="73025">
              <a:lnSpc>
                <a:spcPct val="100000"/>
              </a:lnSpc>
              <a:spcBef>
                <a:spcPts val="300"/>
              </a:spcBef>
              <a:spcAft>
                <a:spcPts val="300"/>
              </a:spcAft>
            </a:pPr>
            <a:r>
              <a:rPr lang="en-US" sz="880" b="1" dirty="0">
                <a:effectLst/>
                <a:ea typeface="Times New Roman"/>
                <a:cs typeface="Segoe UI Light" panose="020B0502040204020203" pitchFamily="34" charset="0"/>
              </a:rPr>
              <a:t>New-</a:t>
            </a:r>
            <a:r>
              <a:rPr lang="en-US" sz="880" b="1" dirty="0" err="1">
                <a:effectLst/>
                <a:ea typeface="Times New Roman"/>
                <a:cs typeface="Segoe UI Light" panose="020B0502040204020203" pitchFamily="34" charset="0"/>
              </a:rPr>
              <a:t>NetIPAddress</a:t>
            </a:r>
            <a:r>
              <a:rPr lang="en-US" sz="880" b="1" dirty="0">
                <a:effectLst/>
                <a:ea typeface="Times New Roman"/>
                <a:cs typeface="Segoe UI Light" panose="020B0502040204020203" pitchFamily="34" charset="0"/>
              </a:rPr>
              <a:t> -</a:t>
            </a:r>
            <a:r>
              <a:rPr lang="en-US" sz="880" b="1" dirty="0" err="1">
                <a:effectLst/>
                <a:ea typeface="Times New Roman"/>
                <a:cs typeface="Segoe UI Light" panose="020B0502040204020203" pitchFamily="34" charset="0"/>
              </a:rPr>
              <a:t>InterfaceAlias</a:t>
            </a:r>
            <a:r>
              <a:rPr lang="en-US" sz="880" b="1" dirty="0">
                <a:effectLst/>
                <a:ea typeface="Times New Roman"/>
                <a:cs typeface="Segoe UI Light" panose="020B0502040204020203" pitchFamily="34" charset="0"/>
              </a:rPr>
              <a:t> Ethernet -</a:t>
            </a:r>
            <a:r>
              <a:rPr lang="en-US" sz="880" b="1" dirty="0" err="1">
                <a:effectLst/>
                <a:ea typeface="Times New Roman"/>
                <a:cs typeface="Segoe UI Light" panose="020B0502040204020203" pitchFamily="34" charset="0"/>
              </a:rPr>
              <a:t>IPAddress</a:t>
            </a:r>
            <a:r>
              <a:rPr lang="en-US" sz="880" b="1" dirty="0">
                <a:effectLst/>
                <a:ea typeface="Times New Roman"/>
                <a:cs typeface="Segoe UI Light" panose="020B0502040204020203" pitchFamily="34" charset="0"/>
              </a:rPr>
              <a:t> 172.16.0.30 -</a:t>
            </a:r>
            <a:r>
              <a:rPr lang="en-US" sz="880" b="1" dirty="0" err="1">
                <a:effectLst/>
                <a:ea typeface="Times New Roman"/>
                <a:cs typeface="Segoe UI Light" panose="020B0502040204020203" pitchFamily="34" charset="0"/>
              </a:rPr>
              <a:t>PrefixLength</a:t>
            </a:r>
            <a:r>
              <a:rPr lang="en-US" sz="880" b="1" dirty="0">
                <a:effectLst/>
                <a:ea typeface="Times New Roman"/>
                <a:cs typeface="Segoe UI Light" panose="020B0502040204020203" pitchFamily="34" charset="0"/>
              </a:rPr>
              <a:t> 16</a:t>
            </a:r>
          </a:p>
          <a:p>
            <a:pPr marL="342900" lvl="0" indent="-342900">
              <a:lnSpc>
                <a:spcPct val="100000"/>
              </a:lnSpc>
              <a:spcBef>
                <a:spcPts val="300"/>
              </a:spcBef>
              <a:spcAft>
                <a:spcPts val="300"/>
              </a:spcAft>
              <a:buFont typeface="+mj-lt"/>
              <a:buAutoNum type="arabicPeriod" startAt="2"/>
            </a:pPr>
            <a:endParaRPr lang="en-US" sz="880" dirty="0">
              <a:cs typeface="Segoe UI Light" panose="020B0502040204020203" pitchFamily="34" charset="0"/>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3E1DB7BA-7898-493D-A2B0-7EDA0ED57082}"/>
              </a:ext>
            </a:extLst>
          </p:cNvPr>
          <p:cNvSpPr>
            <a:spLocks noGrp="1"/>
          </p:cNvSpPr>
          <p:nvPr>
            <p:ph type="hdr" sz="quarter"/>
          </p:nvPr>
        </p:nvSpPr>
        <p:spPr>
          <a:xfrm>
            <a:off x="0" y="0"/>
            <a:ext cx="3706837" cy="457200"/>
          </a:xfrm>
        </p:spPr>
        <p:txBody>
          <a:bodyPr/>
          <a:lstStyle/>
          <a:p>
            <a:r>
              <a:rPr lang="en-US" dirty="0"/>
              <a:t>AZ-040 Automating Administration with PowerShell</a:t>
            </a:r>
          </a:p>
          <a:p>
            <a:r>
              <a:rPr lang="en-US" dirty="0"/>
              <a:t>Module 2: Windows PowerShell for local systems administration</a:t>
            </a:r>
          </a:p>
        </p:txBody>
      </p:sp>
    </p:spTree>
    <p:extLst>
      <p:ext uri="{BB962C8B-B14F-4D97-AF65-F5344CB8AC3E}">
        <p14:creationId xmlns:p14="http://schemas.microsoft.com/office/powerpoint/2010/main" val="4341521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0000"/>
              </a:lnSpc>
              <a:spcBef>
                <a:spcPts val="300"/>
              </a:spcBef>
              <a:spcAft>
                <a:spcPts val="300"/>
              </a:spcAft>
              <a:buFont typeface="+mj-lt"/>
              <a:buAutoNum type="arabicPeriod" startAt="2"/>
            </a:pPr>
            <a:r>
              <a:rPr lang="en-US" sz="880" dirty="0">
                <a:solidFill>
                  <a:prstClr val="black"/>
                </a:solidFill>
                <a:ea typeface="Times New Roman"/>
                <a:cs typeface="Segoe UI Light" panose="020B0502040204020203" pitchFamily="34" charset="0"/>
              </a:rPr>
              <a:t>In the </a:t>
            </a:r>
            <a:r>
              <a:rPr lang="en-US" sz="880" b="1" dirty="0">
                <a:solidFill>
                  <a:prstClr val="black"/>
                </a:solidFill>
                <a:ea typeface="Times New Roman"/>
                <a:cs typeface="Segoe UI Light" panose="020B0502040204020203" pitchFamily="34" charset="0"/>
              </a:rPr>
              <a:t>Administrator: Windows PowerShell</a:t>
            </a:r>
            <a:r>
              <a:rPr lang="en-US" sz="880" dirty="0">
                <a:solidFill>
                  <a:prstClr val="black"/>
                </a:solidFill>
                <a:ea typeface="Times New Roman"/>
                <a:cs typeface="Segoe UI Light" panose="020B0502040204020203" pitchFamily="34" charset="0"/>
              </a:rPr>
              <a:t> window, enter the following command, and then select Enter:</a:t>
            </a:r>
          </a:p>
          <a:p>
            <a:pPr marL="539750" marR="73025" lvl="0">
              <a:lnSpc>
                <a:spcPct val="100000"/>
              </a:lnSpc>
              <a:spcBef>
                <a:spcPts val="300"/>
              </a:spcBef>
              <a:spcAft>
                <a:spcPts val="300"/>
              </a:spcAft>
            </a:pPr>
            <a:r>
              <a:rPr lang="en-US" sz="880" b="1" dirty="0">
                <a:solidFill>
                  <a:prstClr val="black"/>
                </a:solidFill>
                <a:ea typeface="Times New Roman"/>
                <a:cs typeface="Segoe UI Light" panose="020B0502040204020203" pitchFamily="34" charset="0"/>
              </a:rPr>
              <a:t>Remove-</a:t>
            </a:r>
            <a:r>
              <a:rPr lang="en-US" sz="880" b="1" dirty="0" err="1">
                <a:solidFill>
                  <a:prstClr val="black"/>
                </a:solidFill>
                <a:ea typeface="Times New Roman"/>
                <a:cs typeface="Segoe UI Light" panose="020B0502040204020203" pitchFamily="34" charset="0"/>
              </a:rPr>
              <a:t>NetIPAddress</a:t>
            </a:r>
            <a:r>
              <a:rPr lang="en-US" sz="880" b="1" dirty="0">
                <a:solidFill>
                  <a:prstClr val="black"/>
                </a:solidFill>
                <a:ea typeface="Times New Roman"/>
                <a:cs typeface="Segoe UI Light" panose="020B0502040204020203" pitchFamily="34" charset="0"/>
              </a:rPr>
              <a:t> -</a:t>
            </a:r>
            <a:r>
              <a:rPr lang="en-US" sz="880" b="1" dirty="0" err="1">
                <a:solidFill>
                  <a:prstClr val="black"/>
                </a:solidFill>
                <a:ea typeface="Times New Roman"/>
                <a:cs typeface="Segoe UI Light" panose="020B0502040204020203" pitchFamily="34" charset="0"/>
              </a:rPr>
              <a:t>InterfaceAlias</a:t>
            </a:r>
            <a:r>
              <a:rPr lang="en-US" sz="880" b="1" dirty="0">
                <a:solidFill>
                  <a:prstClr val="black"/>
                </a:solidFill>
                <a:ea typeface="Times New Roman"/>
                <a:cs typeface="Segoe UI Light" panose="020B0502040204020203" pitchFamily="34" charset="0"/>
              </a:rPr>
              <a:t> Ethernet -</a:t>
            </a:r>
            <a:r>
              <a:rPr lang="en-US" sz="880" b="1" dirty="0" err="1">
                <a:solidFill>
                  <a:prstClr val="black"/>
                </a:solidFill>
                <a:ea typeface="Times New Roman"/>
                <a:cs typeface="Segoe UI Light" panose="020B0502040204020203" pitchFamily="34" charset="0"/>
              </a:rPr>
              <a:t>IPAddress</a:t>
            </a:r>
            <a:r>
              <a:rPr lang="en-US" sz="880" b="1" dirty="0">
                <a:solidFill>
                  <a:prstClr val="black"/>
                </a:solidFill>
                <a:ea typeface="Times New Roman"/>
                <a:cs typeface="Segoe UI Light" panose="020B0502040204020203" pitchFamily="34" charset="0"/>
              </a:rPr>
              <a:t> 172.16.0.40</a:t>
            </a:r>
          </a:p>
          <a:p>
            <a:pPr marL="342900" lvl="0" indent="-342900">
              <a:lnSpc>
                <a:spcPct val="100000"/>
              </a:lnSpc>
              <a:spcBef>
                <a:spcPts val="300"/>
              </a:spcBef>
              <a:spcAft>
                <a:spcPts val="300"/>
              </a:spcAft>
              <a:buFont typeface="+mj-lt"/>
              <a:buAutoNum type="arabicPeriod" startAt="3"/>
            </a:pPr>
            <a:r>
              <a:rPr lang="en-US" sz="880" dirty="0">
                <a:solidFill>
                  <a:prstClr val="black"/>
                </a:solidFill>
                <a:ea typeface="Times New Roman"/>
                <a:cs typeface="Segoe UI Light" panose="020B0502040204020203" pitchFamily="34" charset="0"/>
              </a:rPr>
              <a:t>Enter </a:t>
            </a:r>
            <a:r>
              <a:rPr lang="en-US" sz="880" b="1" dirty="0">
                <a:solidFill>
                  <a:prstClr val="black"/>
                </a:solidFill>
                <a:ea typeface="Times New Roman"/>
                <a:cs typeface="Segoe UI Light" panose="020B0502040204020203" pitchFamily="34" charset="0"/>
              </a:rPr>
              <a:t>Y</a:t>
            </a:r>
            <a:r>
              <a:rPr lang="en-US" sz="880" dirty="0">
                <a:solidFill>
                  <a:prstClr val="black"/>
                </a:solidFill>
                <a:ea typeface="Times New Roman"/>
                <a:cs typeface="Segoe UI Light" panose="020B0502040204020203" pitchFamily="34" charset="0"/>
              </a:rPr>
              <a:t> and select Enter for both confirmation prompts.</a:t>
            </a:r>
          </a:p>
          <a:p>
            <a:pPr lvl="0">
              <a:lnSpc>
                <a:spcPct val="100000"/>
              </a:lnSpc>
              <a:spcBef>
                <a:spcPts val="300"/>
              </a:spcBef>
              <a:spcAft>
                <a:spcPts val="300"/>
              </a:spcAft>
            </a:pPr>
            <a:r>
              <a:rPr lang="en-US" sz="880" b="1" dirty="0">
                <a:solidFill>
                  <a:prstClr val="black"/>
                </a:solidFill>
                <a:ea typeface="Times New Roman"/>
                <a:cs typeface="Segoe UI Light" panose="020B0502040204020203" pitchFamily="34" charset="0"/>
              </a:rPr>
              <a:t>Change the DNS server for LON-CL1</a:t>
            </a:r>
          </a:p>
          <a:p>
            <a:pPr marL="342900" lvl="0" indent="-342900">
              <a:lnSpc>
                <a:spcPct val="100000"/>
              </a:lnSpc>
              <a:spcBef>
                <a:spcPts val="300"/>
              </a:spcBef>
              <a:spcAft>
                <a:spcPts val="300"/>
              </a:spcAft>
              <a:buFont typeface="Symbol"/>
              <a:buChar char=""/>
            </a:pPr>
            <a:r>
              <a:rPr lang="en-US" sz="880" dirty="0">
                <a:solidFill>
                  <a:prstClr val="black"/>
                </a:solidFill>
                <a:ea typeface="Times New Roman"/>
                <a:cs typeface="Segoe UI Light" panose="020B0502040204020203" pitchFamily="34" charset="0"/>
              </a:rPr>
              <a:t>In the </a:t>
            </a:r>
            <a:r>
              <a:rPr lang="en-US" sz="880" b="1" dirty="0">
                <a:solidFill>
                  <a:prstClr val="black"/>
                </a:solidFill>
                <a:ea typeface="Times New Roman"/>
                <a:cs typeface="Segoe UI Light" panose="020B0502040204020203" pitchFamily="34" charset="0"/>
              </a:rPr>
              <a:t>Administrator: Windows PowerShell</a:t>
            </a:r>
            <a:r>
              <a:rPr lang="en-US" sz="880" dirty="0">
                <a:solidFill>
                  <a:prstClr val="black"/>
                </a:solidFill>
                <a:ea typeface="Times New Roman"/>
                <a:cs typeface="Segoe UI Light" panose="020B0502040204020203" pitchFamily="34" charset="0"/>
              </a:rPr>
              <a:t> window, enter the following command, and then select Enter:</a:t>
            </a:r>
          </a:p>
          <a:p>
            <a:pPr marL="539750" marR="73025" lvl="0">
              <a:lnSpc>
                <a:spcPct val="100000"/>
              </a:lnSpc>
              <a:spcBef>
                <a:spcPts val="300"/>
              </a:spcBef>
              <a:spcAft>
                <a:spcPts val="300"/>
              </a:spcAft>
            </a:pPr>
            <a:r>
              <a:rPr lang="en-US" sz="880" b="1" dirty="0">
                <a:solidFill>
                  <a:prstClr val="black"/>
                </a:solidFill>
                <a:ea typeface="Times New Roman"/>
                <a:cs typeface="Segoe UI Light" panose="020B0502040204020203" pitchFamily="34" charset="0"/>
              </a:rPr>
              <a:t>Set-</a:t>
            </a:r>
            <a:r>
              <a:rPr lang="en-US" sz="880" b="1" dirty="0" err="1">
                <a:solidFill>
                  <a:prstClr val="black"/>
                </a:solidFill>
                <a:ea typeface="Times New Roman"/>
                <a:cs typeface="Segoe UI Light" panose="020B0502040204020203" pitchFamily="34" charset="0"/>
              </a:rPr>
              <a:t>DnsClientServerAddress</a:t>
            </a:r>
            <a:r>
              <a:rPr lang="en-US" sz="880" b="1" dirty="0">
                <a:solidFill>
                  <a:prstClr val="black"/>
                </a:solidFill>
                <a:ea typeface="Times New Roman"/>
                <a:cs typeface="Segoe UI Light" panose="020B0502040204020203" pitchFamily="34" charset="0"/>
              </a:rPr>
              <a:t> -</a:t>
            </a:r>
            <a:r>
              <a:rPr lang="en-US" sz="880" b="1" dirty="0" err="1">
                <a:solidFill>
                  <a:prstClr val="black"/>
                </a:solidFill>
                <a:ea typeface="Times New Roman"/>
                <a:cs typeface="Segoe UI Light" panose="020B0502040204020203" pitchFamily="34" charset="0"/>
              </a:rPr>
              <a:t>InterfaceAlias</a:t>
            </a:r>
            <a:r>
              <a:rPr lang="en-US" sz="880" b="1" dirty="0">
                <a:solidFill>
                  <a:prstClr val="black"/>
                </a:solidFill>
                <a:ea typeface="Times New Roman"/>
                <a:cs typeface="Segoe UI Light" panose="020B0502040204020203" pitchFamily="34" charset="0"/>
              </a:rPr>
              <a:t> Ethernet -</a:t>
            </a:r>
            <a:r>
              <a:rPr lang="en-US" sz="880" b="1" dirty="0" err="1">
                <a:solidFill>
                  <a:prstClr val="black"/>
                </a:solidFill>
                <a:ea typeface="Times New Roman"/>
                <a:cs typeface="Segoe UI Light" panose="020B0502040204020203" pitchFamily="34" charset="0"/>
              </a:rPr>
              <a:t>ServerAddress</a:t>
            </a:r>
            <a:r>
              <a:rPr lang="en-US" sz="880" b="1" dirty="0">
                <a:solidFill>
                  <a:prstClr val="black"/>
                </a:solidFill>
                <a:ea typeface="Times New Roman"/>
                <a:cs typeface="Segoe UI Light" panose="020B0502040204020203" pitchFamily="34" charset="0"/>
              </a:rPr>
              <a:t> 172.16.0.11</a:t>
            </a:r>
          </a:p>
          <a:p>
            <a:pPr lvl="0">
              <a:lnSpc>
                <a:spcPct val="100000"/>
              </a:lnSpc>
              <a:spcBef>
                <a:spcPts val="300"/>
              </a:spcBef>
              <a:spcAft>
                <a:spcPts val="300"/>
              </a:spcAft>
            </a:pPr>
            <a:r>
              <a:rPr lang="en-US" sz="880" b="1" dirty="0">
                <a:solidFill>
                  <a:prstClr val="black"/>
                </a:solidFill>
                <a:ea typeface="Times New Roman"/>
                <a:cs typeface="Segoe UI Light" panose="020B0502040204020203" pitchFamily="34" charset="0"/>
              </a:rPr>
              <a:t>Change the default gateway for LON-CL1</a:t>
            </a:r>
          </a:p>
          <a:p>
            <a:pPr marL="342900" lvl="0" indent="-342900">
              <a:lnSpc>
                <a:spcPct val="100000"/>
              </a:lnSpc>
              <a:spcBef>
                <a:spcPts val="300"/>
              </a:spcBef>
              <a:spcAft>
                <a:spcPts val="300"/>
              </a:spcAft>
              <a:buFont typeface="+mj-lt"/>
              <a:buAutoNum type="arabicPeriod"/>
            </a:pPr>
            <a:r>
              <a:rPr lang="en-US" sz="880" dirty="0">
                <a:solidFill>
                  <a:prstClr val="black"/>
                </a:solidFill>
                <a:ea typeface="Times New Roman"/>
                <a:cs typeface="Segoe UI Light" panose="020B0502040204020203" pitchFamily="34" charset="0"/>
              </a:rPr>
              <a:t>In the </a:t>
            </a:r>
            <a:r>
              <a:rPr lang="en-US" sz="880" b="1" dirty="0">
                <a:solidFill>
                  <a:prstClr val="black"/>
                </a:solidFill>
                <a:ea typeface="Times New Roman"/>
                <a:cs typeface="Segoe UI Light" panose="020B0502040204020203" pitchFamily="34" charset="0"/>
              </a:rPr>
              <a:t>Administrator: Windows PowerShell</a:t>
            </a:r>
            <a:r>
              <a:rPr lang="en-US" sz="880" dirty="0">
                <a:solidFill>
                  <a:prstClr val="black"/>
                </a:solidFill>
                <a:ea typeface="Times New Roman"/>
                <a:cs typeface="Segoe UI Light" panose="020B0502040204020203" pitchFamily="34" charset="0"/>
              </a:rPr>
              <a:t> window, enter the following command, and then select Enter:</a:t>
            </a:r>
          </a:p>
          <a:p>
            <a:pPr marL="539750" marR="73025" lvl="0">
              <a:lnSpc>
                <a:spcPct val="100000"/>
              </a:lnSpc>
              <a:spcBef>
                <a:spcPts val="300"/>
              </a:spcBef>
              <a:spcAft>
                <a:spcPts val="300"/>
              </a:spcAft>
            </a:pPr>
            <a:r>
              <a:rPr lang="en-US" sz="880" b="1" dirty="0">
                <a:solidFill>
                  <a:prstClr val="black"/>
                </a:solidFill>
                <a:ea typeface="Times New Roman"/>
                <a:cs typeface="Segoe UI Light" panose="020B0502040204020203" pitchFamily="34" charset="0"/>
              </a:rPr>
              <a:t>Remove-</a:t>
            </a:r>
            <a:r>
              <a:rPr lang="en-US" sz="880" b="1" dirty="0" err="1">
                <a:solidFill>
                  <a:prstClr val="black"/>
                </a:solidFill>
                <a:ea typeface="Times New Roman"/>
                <a:cs typeface="Segoe UI Light" panose="020B0502040204020203" pitchFamily="34" charset="0"/>
              </a:rPr>
              <a:t>NetRoute</a:t>
            </a:r>
            <a:r>
              <a:rPr lang="en-US" sz="880" b="1" dirty="0">
                <a:solidFill>
                  <a:prstClr val="black"/>
                </a:solidFill>
                <a:ea typeface="Times New Roman"/>
                <a:cs typeface="Segoe UI Light" panose="020B0502040204020203" pitchFamily="34" charset="0"/>
              </a:rPr>
              <a:t> -</a:t>
            </a:r>
            <a:r>
              <a:rPr lang="en-US" sz="880" b="1" dirty="0" err="1">
                <a:solidFill>
                  <a:prstClr val="black"/>
                </a:solidFill>
                <a:ea typeface="Times New Roman"/>
                <a:cs typeface="Segoe UI Light" panose="020B0502040204020203" pitchFamily="34" charset="0"/>
              </a:rPr>
              <a:t>InterfaceAlias</a:t>
            </a:r>
            <a:r>
              <a:rPr lang="en-US" sz="880" b="1" dirty="0">
                <a:solidFill>
                  <a:prstClr val="black"/>
                </a:solidFill>
                <a:ea typeface="Times New Roman"/>
                <a:cs typeface="Segoe UI Light" panose="020B0502040204020203" pitchFamily="34" charset="0"/>
              </a:rPr>
              <a:t> Ethernet -</a:t>
            </a:r>
            <a:r>
              <a:rPr lang="en-US" sz="880" b="1" dirty="0" err="1">
                <a:solidFill>
                  <a:prstClr val="black"/>
                </a:solidFill>
                <a:ea typeface="Times New Roman"/>
                <a:cs typeface="Segoe UI Light" panose="020B0502040204020203" pitchFamily="34" charset="0"/>
              </a:rPr>
              <a:t>DestinationPrefix</a:t>
            </a:r>
            <a:r>
              <a:rPr lang="en-US" sz="880" b="1" dirty="0">
                <a:solidFill>
                  <a:prstClr val="black"/>
                </a:solidFill>
                <a:ea typeface="Times New Roman"/>
                <a:cs typeface="Segoe UI Light" panose="020B0502040204020203" pitchFamily="34" charset="0"/>
              </a:rPr>
              <a:t> 0.0.0.0/0 </a:t>
            </a:r>
          </a:p>
          <a:p>
            <a:pPr marL="342900" lvl="0" indent="-342900">
              <a:lnSpc>
                <a:spcPct val="100000"/>
              </a:lnSpc>
              <a:spcBef>
                <a:spcPts val="300"/>
              </a:spcBef>
              <a:spcAft>
                <a:spcPts val="300"/>
              </a:spcAft>
              <a:buFont typeface="+mj-lt"/>
              <a:buAutoNum type="arabicPeriod" startAt="2"/>
            </a:pPr>
            <a:r>
              <a:rPr lang="en-US" sz="880" dirty="0">
                <a:solidFill>
                  <a:prstClr val="black"/>
                </a:solidFill>
                <a:ea typeface="Times New Roman"/>
                <a:cs typeface="Segoe UI Light" panose="020B0502040204020203" pitchFamily="34" charset="0"/>
              </a:rPr>
              <a:t>Enter </a:t>
            </a:r>
            <a:r>
              <a:rPr lang="en-US" sz="880" b="1" dirty="0">
                <a:solidFill>
                  <a:prstClr val="black"/>
                </a:solidFill>
                <a:ea typeface="Times New Roman"/>
                <a:cs typeface="Segoe UI Light" panose="020B0502040204020203" pitchFamily="34" charset="0"/>
              </a:rPr>
              <a:t>Y </a:t>
            </a:r>
            <a:r>
              <a:rPr lang="en-US" sz="880" dirty="0">
                <a:solidFill>
                  <a:prstClr val="black"/>
                </a:solidFill>
                <a:ea typeface="Times New Roman"/>
                <a:cs typeface="Segoe UI Light" panose="020B0502040204020203" pitchFamily="34" charset="0"/>
              </a:rPr>
              <a:t>and select Enter for both confirmation prompts.</a:t>
            </a:r>
          </a:p>
          <a:p>
            <a:pPr marL="342900" lvl="0" indent="-342900">
              <a:lnSpc>
                <a:spcPct val="100000"/>
              </a:lnSpc>
              <a:spcBef>
                <a:spcPts val="300"/>
              </a:spcBef>
              <a:spcAft>
                <a:spcPts val="300"/>
              </a:spcAft>
              <a:buFont typeface="+mj-lt"/>
              <a:buAutoNum type="arabicPeriod" startAt="2"/>
            </a:pPr>
            <a:r>
              <a:rPr lang="en-US" sz="880" dirty="0">
                <a:solidFill>
                  <a:prstClr val="black"/>
                </a:solidFill>
                <a:ea typeface="Times New Roman"/>
                <a:cs typeface="Segoe UI Light" panose="020B0502040204020203" pitchFamily="34" charset="0"/>
              </a:rPr>
              <a:t>In the </a:t>
            </a:r>
            <a:r>
              <a:rPr lang="en-US" sz="880" b="1" dirty="0">
                <a:solidFill>
                  <a:prstClr val="black"/>
                </a:solidFill>
                <a:ea typeface="Times New Roman"/>
                <a:cs typeface="Segoe UI Light" panose="020B0502040204020203" pitchFamily="34" charset="0"/>
              </a:rPr>
              <a:t>Administrator: Windows PowerShell</a:t>
            </a:r>
            <a:r>
              <a:rPr lang="en-US" sz="880" dirty="0">
                <a:solidFill>
                  <a:prstClr val="black"/>
                </a:solidFill>
                <a:ea typeface="Times New Roman"/>
                <a:cs typeface="Segoe UI Light" panose="020B0502040204020203" pitchFamily="34" charset="0"/>
              </a:rPr>
              <a:t> window, enter the following command, and then select Enter:</a:t>
            </a:r>
          </a:p>
          <a:p>
            <a:pPr marL="539750" marR="73025" lvl="0">
              <a:lnSpc>
                <a:spcPct val="100000"/>
              </a:lnSpc>
              <a:spcBef>
                <a:spcPts val="300"/>
              </a:spcBef>
              <a:spcAft>
                <a:spcPts val="300"/>
              </a:spcAft>
            </a:pPr>
            <a:r>
              <a:rPr lang="en-US" sz="880" b="1" dirty="0">
                <a:solidFill>
                  <a:prstClr val="black"/>
                </a:solidFill>
                <a:ea typeface="Times New Roman"/>
                <a:cs typeface="Segoe UI Light" panose="020B0502040204020203" pitchFamily="34" charset="0"/>
              </a:rPr>
              <a:t>New-</a:t>
            </a:r>
            <a:r>
              <a:rPr lang="en-US" sz="880" b="1" dirty="0" err="1">
                <a:solidFill>
                  <a:prstClr val="black"/>
                </a:solidFill>
                <a:ea typeface="Times New Roman"/>
                <a:cs typeface="Segoe UI Light" panose="020B0502040204020203" pitchFamily="34" charset="0"/>
              </a:rPr>
              <a:t>NetRoute</a:t>
            </a:r>
            <a:r>
              <a:rPr lang="en-US" sz="880" b="1" dirty="0">
                <a:solidFill>
                  <a:prstClr val="black"/>
                </a:solidFill>
                <a:ea typeface="Times New Roman"/>
                <a:cs typeface="Segoe UI Light" panose="020B0502040204020203" pitchFamily="34" charset="0"/>
              </a:rPr>
              <a:t> -</a:t>
            </a:r>
            <a:r>
              <a:rPr lang="en-US" sz="880" b="1" dirty="0" err="1">
                <a:solidFill>
                  <a:prstClr val="black"/>
                </a:solidFill>
                <a:ea typeface="Times New Roman"/>
                <a:cs typeface="Segoe UI Light" panose="020B0502040204020203" pitchFamily="34" charset="0"/>
              </a:rPr>
              <a:t>InterfaceAlias</a:t>
            </a:r>
            <a:r>
              <a:rPr lang="en-US" sz="880" b="1" dirty="0">
                <a:solidFill>
                  <a:prstClr val="black"/>
                </a:solidFill>
                <a:ea typeface="Times New Roman"/>
                <a:cs typeface="Segoe UI Light" panose="020B0502040204020203" pitchFamily="34" charset="0"/>
              </a:rPr>
              <a:t> Ethernet -</a:t>
            </a:r>
            <a:r>
              <a:rPr lang="en-US" sz="880" b="1" dirty="0" err="1">
                <a:solidFill>
                  <a:prstClr val="black"/>
                </a:solidFill>
                <a:ea typeface="Times New Roman"/>
                <a:cs typeface="Segoe UI Light" panose="020B0502040204020203" pitchFamily="34" charset="0"/>
              </a:rPr>
              <a:t>DestinationPrefix</a:t>
            </a:r>
            <a:r>
              <a:rPr lang="en-US" sz="880" b="1" dirty="0">
                <a:solidFill>
                  <a:prstClr val="black"/>
                </a:solidFill>
                <a:ea typeface="Times New Roman"/>
                <a:cs typeface="Segoe UI Light" panose="020B0502040204020203" pitchFamily="34" charset="0"/>
              </a:rPr>
              <a:t> 0.0.0.0/0 -</a:t>
            </a:r>
            <a:r>
              <a:rPr lang="en-US" sz="880" b="1" dirty="0" err="1">
                <a:solidFill>
                  <a:prstClr val="black"/>
                </a:solidFill>
                <a:ea typeface="Times New Roman"/>
                <a:cs typeface="Segoe UI Light" panose="020B0502040204020203" pitchFamily="34" charset="0"/>
              </a:rPr>
              <a:t>NextHop</a:t>
            </a:r>
            <a:r>
              <a:rPr lang="en-US" sz="880" b="1" dirty="0">
                <a:solidFill>
                  <a:prstClr val="black"/>
                </a:solidFill>
                <a:ea typeface="Times New Roman"/>
                <a:cs typeface="Segoe UI Light" panose="020B0502040204020203" pitchFamily="34" charset="0"/>
              </a:rPr>
              <a:t> 172.16.0.2</a:t>
            </a:r>
          </a:p>
          <a:p>
            <a:pPr lvl="0">
              <a:lnSpc>
                <a:spcPct val="100000"/>
              </a:lnSpc>
              <a:spcBef>
                <a:spcPts val="300"/>
              </a:spcBef>
              <a:spcAft>
                <a:spcPts val="300"/>
              </a:spcAft>
            </a:pPr>
            <a:r>
              <a:rPr lang="en-US" sz="880" b="1" dirty="0">
                <a:solidFill>
                  <a:prstClr val="black"/>
                </a:solidFill>
                <a:ea typeface="Times New Roman"/>
                <a:cs typeface="Segoe UI Light" panose="020B0502040204020203" pitchFamily="34" charset="0"/>
              </a:rPr>
              <a:t>Confirm the network configuration changes</a:t>
            </a:r>
          </a:p>
          <a:p>
            <a:pPr marL="342900" lvl="0" indent="-342900">
              <a:lnSpc>
                <a:spcPct val="100000"/>
              </a:lnSpc>
              <a:spcBef>
                <a:spcPts val="300"/>
              </a:spcBef>
              <a:spcAft>
                <a:spcPts val="300"/>
              </a:spcAft>
              <a:buFont typeface="Symbol"/>
              <a:buChar char=""/>
            </a:pPr>
            <a:r>
              <a:rPr lang="en-US" sz="880" dirty="0">
                <a:solidFill>
                  <a:prstClr val="black"/>
                </a:solidFill>
                <a:ea typeface="Times New Roman"/>
                <a:cs typeface="Segoe UI Light" panose="020B0502040204020203" pitchFamily="34" charset="0"/>
              </a:rPr>
              <a:t>In the </a:t>
            </a:r>
            <a:r>
              <a:rPr lang="en-US" sz="880" b="1" dirty="0">
                <a:solidFill>
                  <a:prstClr val="black"/>
                </a:solidFill>
                <a:ea typeface="Times New Roman"/>
                <a:cs typeface="Segoe UI Light" panose="020B0502040204020203" pitchFamily="34" charset="0"/>
              </a:rPr>
              <a:t>Administrator: Windows PowerShell</a:t>
            </a:r>
            <a:r>
              <a:rPr lang="en-US" sz="880" dirty="0">
                <a:solidFill>
                  <a:prstClr val="black"/>
                </a:solidFill>
                <a:ea typeface="Times New Roman"/>
                <a:cs typeface="Segoe UI Light" panose="020B0502040204020203" pitchFamily="34" charset="0"/>
              </a:rPr>
              <a:t> window, enter the following command, and then select Enter:</a:t>
            </a:r>
          </a:p>
          <a:p>
            <a:pPr marL="539750" marR="73025" lvl="0">
              <a:lnSpc>
                <a:spcPct val="100000"/>
              </a:lnSpc>
              <a:spcBef>
                <a:spcPts val="300"/>
              </a:spcBef>
              <a:spcAft>
                <a:spcPts val="300"/>
              </a:spcAft>
            </a:pPr>
            <a:r>
              <a:rPr lang="en-US" sz="880" b="1" dirty="0">
                <a:solidFill>
                  <a:prstClr val="black"/>
                </a:solidFill>
                <a:ea typeface="Times New Roman"/>
                <a:cs typeface="Segoe UI Light" panose="020B0502040204020203" pitchFamily="34" charset="0"/>
              </a:rPr>
              <a:t>Get-</a:t>
            </a:r>
            <a:r>
              <a:rPr lang="en-US" sz="880" b="1" dirty="0" err="1">
                <a:solidFill>
                  <a:prstClr val="black"/>
                </a:solidFill>
                <a:ea typeface="Times New Roman"/>
                <a:cs typeface="Segoe UI Light" panose="020B0502040204020203" pitchFamily="34" charset="0"/>
              </a:rPr>
              <a:t>NetIPConfiguration</a:t>
            </a:r>
            <a:endParaRPr lang="en-US" sz="880" b="1" dirty="0">
              <a:solidFill>
                <a:prstClr val="black"/>
              </a:solidFill>
              <a:ea typeface="Times New Roman"/>
              <a:cs typeface="Segoe UI Light" panose="020B0502040204020203" pitchFamily="34" charset="0"/>
            </a:endParaRPr>
          </a:p>
          <a:p>
            <a:pPr lvl="0">
              <a:lnSpc>
                <a:spcPct val="100000"/>
              </a:lnSpc>
              <a:spcBef>
                <a:spcPts val="300"/>
              </a:spcBef>
              <a:spcAft>
                <a:spcPts val="300"/>
              </a:spcAft>
            </a:pPr>
            <a:r>
              <a:rPr lang="en-US" sz="880" b="1" dirty="0">
                <a:solidFill>
                  <a:prstClr val="black"/>
                </a:solidFill>
                <a:ea typeface="Times New Roman"/>
                <a:cs typeface="Segoe UI Light" panose="020B0502040204020203" pitchFamily="34" charset="0"/>
              </a:rPr>
              <a:t> Test the effect of the changes</a:t>
            </a:r>
          </a:p>
          <a:p>
            <a:pPr marL="342900" lvl="0" indent="-342900">
              <a:lnSpc>
                <a:spcPct val="100000"/>
              </a:lnSpc>
              <a:spcBef>
                <a:spcPts val="300"/>
              </a:spcBef>
              <a:spcAft>
                <a:spcPts val="300"/>
              </a:spcAft>
              <a:buFont typeface="Symbol"/>
              <a:buChar char=""/>
            </a:pPr>
            <a:r>
              <a:rPr lang="en-US" sz="880" dirty="0">
                <a:solidFill>
                  <a:prstClr val="black"/>
                </a:solidFill>
                <a:ea typeface="Times New Roman"/>
                <a:cs typeface="Segoe UI Light" panose="020B0502040204020203" pitchFamily="34" charset="0"/>
              </a:rPr>
              <a:t>In the </a:t>
            </a:r>
            <a:r>
              <a:rPr lang="en-US" sz="880" b="1" dirty="0">
                <a:solidFill>
                  <a:prstClr val="black"/>
                </a:solidFill>
                <a:ea typeface="Times New Roman"/>
                <a:cs typeface="Segoe UI Light" panose="020B0502040204020203" pitchFamily="34" charset="0"/>
              </a:rPr>
              <a:t>Administrator: Windows PowerShell</a:t>
            </a:r>
            <a:r>
              <a:rPr lang="en-US" sz="880" dirty="0">
                <a:solidFill>
                  <a:prstClr val="black"/>
                </a:solidFill>
                <a:ea typeface="Times New Roman"/>
                <a:cs typeface="Segoe UI Light" panose="020B0502040204020203" pitchFamily="34" charset="0"/>
              </a:rPr>
              <a:t> window, enter the following command, and then select Enter:</a:t>
            </a:r>
          </a:p>
          <a:p>
            <a:pPr marL="539750" marR="73025" lvl="0">
              <a:lnSpc>
                <a:spcPct val="100000"/>
              </a:lnSpc>
              <a:spcBef>
                <a:spcPts val="300"/>
              </a:spcBef>
              <a:spcAft>
                <a:spcPts val="300"/>
              </a:spcAft>
            </a:pPr>
            <a:r>
              <a:rPr lang="en-US" sz="880" b="1" dirty="0">
                <a:solidFill>
                  <a:prstClr val="black"/>
                </a:solidFill>
                <a:ea typeface="Times New Roman"/>
                <a:cs typeface="Segoe UI Light" panose="020B0502040204020203" pitchFamily="34" charset="0"/>
              </a:rPr>
              <a:t>Test-Connection LON-DC1</a:t>
            </a:r>
          </a:p>
          <a:p>
            <a:pPr lvl="0">
              <a:lnSpc>
                <a:spcPct val="100000"/>
              </a:lnSpc>
              <a:spcBef>
                <a:spcPts val="300"/>
              </a:spcBef>
              <a:spcAft>
                <a:spcPts val="300"/>
              </a:spcAft>
            </a:pPr>
            <a:r>
              <a:rPr lang="en-US" sz="880" b="1" dirty="0">
                <a:solidFill>
                  <a:prstClr val="black"/>
                </a:solidFill>
                <a:ea typeface="Calibri"/>
                <a:cs typeface="Segoe UI Light" panose="020B0502040204020203" pitchFamily="34" charset="0"/>
              </a:rPr>
              <a:t>Note: </a:t>
            </a:r>
            <a:r>
              <a:rPr lang="en-US" sz="880" dirty="0">
                <a:solidFill>
                  <a:prstClr val="black"/>
                </a:solidFill>
                <a:ea typeface="Calibri"/>
                <a:cs typeface="Segoe UI Light" panose="020B0502040204020203" pitchFamily="34" charset="0"/>
              </a:rPr>
              <a:t>It now takes much longer to receive a response from </a:t>
            </a:r>
            <a:r>
              <a:rPr lang="en-US" sz="880" b="1" dirty="0">
                <a:solidFill>
                  <a:prstClr val="black"/>
                </a:solidFill>
                <a:ea typeface="Calibri"/>
                <a:cs typeface="Segoe UI Light" panose="020B0502040204020203" pitchFamily="34" charset="0"/>
              </a:rPr>
              <a:t>LON-DC1</a:t>
            </a:r>
            <a:r>
              <a:rPr lang="en-US" sz="880" dirty="0">
                <a:solidFill>
                  <a:prstClr val="black"/>
                </a:solidFill>
                <a:ea typeface="Calibri"/>
                <a:cs typeface="Segoe UI Light" panose="020B0502040204020203" pitchFamily="34" charset="0"/>
              </a:rPr>
              <a:t>.</a:t>
            </a:r>
            <a:endParaRPr lang="en-US" sz="880" dirty="0"/>
          </a:p>
        </p:txBody>
      </p:sp>
      <p:sp>
        <p:nvSpPr>
          <p:cNvPr id="4" name="Header Placeholder 3"/>
          <p:cNvSpPr>
            <a:spLocks noGrp="1"/>
          </p:cNvSpPr>
          <p:nvPr>
            <p:ph type="hdr" sz="quarter"/>
          </p:nvPr>
        </p:nvSpPr>
        <p:spPr/>
        <p:txBody>
          <a:bodyPr/>
          <a:lstStyle/>
          <a:p>
            <a:r>
              <a:rPr lang="en-US"/>
              <a:t>AZ-040 Automating Administration with PowerShell</a:t>
            </a:r>
          </a:p>
          <a:p>
            <a:r>
              <a:rPr lang="en-US"/>
              <a:t>Module 2: Windows PowerShell for local systems administration</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40633198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a:p>
        </p:txBody>
      </p:sp>
      <p:sp>
        <p:nvSpPr>
          <p:cNvPr id="7" name="Header Placeholder 3">
            <a:extLst>
              <a:ext uri="{FF2B5EF4-FFF2-40B4-BE49-F238E27FC236}">
                <a16:creationId xmlns:a16="http://schemas.microsoft.com/office/drawing/2014/main" id="{0EC65519-10A4-49DE-AE9E-B343714E3751}"/>
              </a:ext>
            </a:extLst>
          </p:cNvPr>
          <p:cNvSpPr>
            <a:spLocks noGrp="1"/>
          </p:cNvSpPr>
          <p:nvPr>
            <p:ph type="hdr" sz="quarter"/>
          </p:nvPr>
        </p:nvSpPr>
        <p:spPr>
          <a:xfrm>
            <a:off x="0" y="0"/>
            <a:ext cx="3706837" cy="457200"/>
          </a:xfrm>
        </p:spPr>
        <p:txBody>
          <a:bodyPr/>
          <a:lstStyle/>
          <a:p>
            <a:r>
              <a:rPr lang="en-US" dirty="0"/>
              <a:t>AZ-040 Automating Administration with PowerShell</a:t>
            </a:r>
          </a:p>
          <a:p>
            <a:r>
              <a:rPr lang="en-US" dirty="0"/>
              <a:t>Module 2: Windows PowerShell for local systems administration</a:t>
            </a:r>
          </a:p>
        </p:txBody>
      </p:sp>
    </p:spTree>
    <p:extLst>
      <p:ext uri="{BB962C8B-B14F-4D97-AF65-F5344CB8AC3E}">
        <p14:creationId xmlns:p14="http://schemas.microsoft.com/office/powerpoint/2010/main" val="23330524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2: Windows PowerShell for local systems administration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4525334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AZ-040 Automating Administration with PowerShell</a:t>
            </a:r>
          </a:p>
          <a:p>
            <a:r>
              <a:rPr lang="en-US"/>
              <a:t>Module 2: Windows PowerShell for local systems administration</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8771318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325386" cy="4114800"/>
          </a:xfrm>
        </p:spPr>
        <p:txBody>
          <a:bodyPr/>
          <a:lstStyle/>
          <a:p>
            <a:pPr>
              <a:lnSpc>
                <a:spcPct val="115000"/>
              </a:lnSpc>
              <a:spcAft>
                <a:spcPts val="1000"/>
              </a:spcAft>
            </a:pPr>
            <a:r>
              <a:rPr lang="en-US" sz="880" dirty="0">
                <a:ea typeface="Calibri"/>
                <a:cs typeface="Segoe UI Light" panose="020B0502040204020203" pitchFamily="34" charset="0"/>
              </a:rPr>
              <a:t>Briefly describe the cmdlets on the slide. Consider opening the Windows PowerShell console and using </a:t>
            </a:r>
            <a:r>
              <a:rPr lang="en-US" sz="880" b="1" dirty="0">
                <a:ea typeface="Calibri"/>
                <a:cs typeface="Segoe UI Light" panose="020B0502040204020203" pitchFamily="34" charset="0"/>
              </a:rPr>
              <a:t>Get-Command</a:t>
            </a:r>
            <a:r>
              <a:rPr lang="en-US" sz="880" dirty="0">
                <a:ea typeface="Calibri"/>
                <a:cs typeface="Segoe UI Light" panose="020B0502040204020203" pitchFamily="34" charset="0"/>
              </a:rPr>
              <a:t> to query for a list of commands.</a:t>
            </a:r>
          </a:p>
          <a:p>
            <a:pPr>
              <a:lnSpc>
                <a:spcPct val="115000"/>
              </a:lnSpc>
              <a:spcAft>
                <a:spcPts val="1000"/>
              </a:spcAft>
            </a:pPr>
            <a:r>
              <a:rPr lang="en-US" sz="880" dirty="0">
                <a:ea typeface="Calibri"/>
                <a:cs typeface="Segoe UI Light" panose="020B0502040204020203" pitchFamily="34" charset="0"/>
              </a:rPr>
              <a:t>Explain the note:</a:t>
            </a:r>
          </a:p>
          <a:p>
            <a:pPr>
              <a:lnSpc>
                <a:spcPct val="115000"/>
              </a:lnSpc>
              <a:spcAft>
                <a:spcPts val="1000"/>
              </a:spcAft>
            </a:pPr>
            <a:r>
              <a:rPr lang="en-US" sz="880" dirty="0">
                <a:latin typeface="Segoe UI Light" panose="020B0502040204020203" pitchFamily="34" charset="0"/>
                <a:ea typeface="Calibri"/>
                <a:cs typeface="Segoe UI Light" panose="020B0502040204020203" pitchFamily="34" charset="0"/>
              </a:rPr>
              <a:t>The </a:t>
            </a:r>
            <a:r>
              <a:rPr lang="en-US" sz="880" dirty="0" err="1">
                <a:latin typeface="Segoe UI Light" panose="020B0502040204020203" pitchFamily="34" charset="0"/>
                <a:ea typeface="Calibri"/>
                <a:cs typeface="Segoe UI Light" panose="020B0502040204020203" pitchFamily="34" charset="0"/>
              </a:rPr>
              <a:t>GroupPolicy</a:t>
            </a:r>
            <a:r>
              <a:rPr lang="en-US" sz="880" dirty="0">
                <a:latin typeface="Segoe UI Light" panose="020B0502040204020203" pitchFamily="34" charset="0"/>
                <a:ea typeface="Calibri"/>
                <a:cs typeface="Segoe UI Light" panose="020B0502040204020203" pitchFamily="34" charset="0"/>
              </a:rPr>
              <a:t> module for Windows PowerShell hasn't been officially tested with PowerShell Core (versions 6 or 7.x). It is recommended to use Windows PowerShell to run </a:t>
            </a:r>
            <a:r>
              <a:rPr lang="en-US" sz="880" b="1" dirty="0" err="1">
                <a:latin typeface="Segoe UI Light" panose="020B0502040204020203" pitchFamily="34" charset="0"/>
                <a:ea typeface="Calibri"/>
                <a:cs typeface="Segoe UI Light" panose="020B0502040204020203" pitchFamily="34" charset="0"/>
              </a:rPr>
              <a:t>GroupPolicy</a:t>
            </a:r>
            <a:r>
              <a:rPr lang="en-US" sz="880" dirty="0">
                <a:latin typeface="Segoe UI Light" panose="020B0502040204020203" pitchFamily="34" charset="0"/>
                <a:ea typeface="Calibri"/>
                <a:cs typeface="Segoe UI Light" panose="020B0502040204020203" pitchFamily="34" charset="0"/>
              </a:rPr>
              <a:t> module cmdlets. For more information on PowerShell Core module compatibility, refer to </a:t>
            </a:r>
            <a:r>
              <a:rPr lang="en-US" sz="880" u="sng" dirty="0">
                <a:solidFill>
                  <a:srgbClr val="A31515"/>
                </a:solidFill>
                <a:effectLst/>
                <a:latin typeface="Segoe UI Light" panose="020B0502040204020203" pitchFamily="34" charset="0"/>
                <a:ea typeface="Times New Roman" panose="02020603050405020304" pitchFamily="18" charset="0"/>
                <a:cs typeface="Segoe UI Light" panose="020B0502040204020203" pitchFamily="34" charset="0"/>
                <a:hlinkClick r:id="rId3"/>
              </a:rPr>
              <a:t>PowerShell 7 module compatibility</a:t>
            </a:r>
            <a:r>
              <a:rPr lang="en-US" sz="880" dirty="0">
                <a:latin typeface="Segoe UI Light" panose="020B0502040204020203" pitchFamily="34" charset="0"/>
                <a:ea typeface="Calibri"/>
                <a:cs typeface="Segoe UI Light" panose="020B0502040204020203" pitchFamily="34" charset="0"/>
              </a:rPr>
              <a:t>.</a:t>
            </a:r>
            <a:endParaRPr lang="en-US" sz="880" dirty="0">
              <a:ea typeface="Calibri"/>
              <a:cs typeface="Segoe UI Light" panose="020B0502040204020203" pitchFamily="34" charset="0"/>
            </a:endParaRPr>
          </a:p>
          <a:p>
            <a:pPr>
              <a:lnSpc>
                <a:spcPct val="115000"/>
              </a:lnSpc>
              <a:spcAft>
                <a:spcPts val="1000"/>
              </a:spcAft>
            </a:pPr>
            <a:r>
              <a:rPr lang="en-US" sz="880" dirty="0">
                <a:ea typeface="Calibri"/>
                <a:cs typeface="Segoe UI Light" panose="020B0502040204020203" pitchFamily="34" charset="0"/>
              </a:rPr>
              <a:t>This doesn't mean that the Group Policy management cmdlets will not work with PowerShell 6 or 7. They might work; however, they have not been tested, and if there are any support issues, Microsoft might recommend to revert back to Windows PowerShell.</a:t>
            </a: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2: Windows PowerShell for local systems administration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14968817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US" sz="880" dirty="0">
                <a:ea typeface="Calibri"/>
                <a:cs typeface="Segoe UI Light" panose="020B0502040204020203" pitchFamily="34" charset="0"/>
              </a:rPr>
              <a:t>Briefly describe the cmdlets on the slide. Consider opening the Windows PowerShell console and using </a:t>
            </a:r>
            <a:r>
              <a:rPr lang="en-US" sz="880" b="1" dirty="0">
                <a:ea typeface="Calibri"/>
                <a:cs typeface="Segoe UI Light" panose="020B0502040204020203" pitchFamily="34" charset="0"/>
              </a:rPr>
              <a:t>Get-Command</a:t>
            </a:r>
            <a:r>
              <a:rPr lang="en-US" sz="880" dirty="0">
                <a:ea typeface="Calibri"/>
                <a:cs typeface="Segoe UI Light" panose="020B0502040204020203" pitchFamily="34" charset="0"/>
              </a:rPr>
              <a:t> to query for a list of commands.</a:t>
            </a: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2: Windows PowerShell for local systems administration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3906218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0" dirty="0"/>
              <a:t>The topics in this module are designed to make students familiar with the cmdlets that they’ll use in a production environment. The goal isn't to have the students memorize the cmdlet names and syntax. Focus on teaching students how to find the commands by using the noun and prefix portions of command names, and the names of modules.</a:t>
            </a:r>
          </a:p>
          <a:p>
            <a:endParaRPr lang="en-US" sz="880" dirty="0"/>
          </a:p>
          <a:p>
            <a:r>
              <a:rPr lang="en-US" sz="880" dirty="0"/>
              <a:t>Consider opening the Windows PowerShell console and searching for commands by using the search tips provided in the text and reviewing the help topics instead of presenting the slides that list commands and syntax.</a:t>
            </a:r>
          </a:p>
          <a:p>
            <a:endParaRPr lang="en-US" sz="880" dirty="0"/>
          </a:p>
        </p:txBody>
      </p:sp>
      <p:sp>
        <p:nvSpPr>
          <p:cNvPr id="4" name="Header Placeholder 3"/>
          <p:cNvSpPr>
            <a:spLocks noGrp="1"/>
          </p:cNvSpPr>
          <p:nvPr>
            <p:ph type="hdr" sz="quarter"/>
          </p:nvPr>
        </p:nvSpPr>
        <p:spPr>
          <a:xfrm>
            <a:off x="0" y="0"/>
            <a:ext cx="3706837" cy="457200"/>
          </a:xfrm>
        </p:spPr>
        <p:txBody>
          <a:bodyPr/>
          <a:lstStyle/>
          <a:p>
            <a:r>
              <a:rPr lang="en-US" dirty="0"/>
              <a:t>AZ-040 Automating Administration with PowerShell</a:t>
            </a:r>
          </a:p>
          <a:p>
            <a:r>
              <a:rPr lang="en-US" dirty="0"/>
              <a:t>Module 2: Windows PowerShell for local systems administration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4413224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US" sz="880" dirty="0">
                <a:ea typeface="Calibri"/>
                <a:cs typeface="Segoe UI Light" panose="020B0502040204020203" pitchFamily="34" charset="0"/>
              </a:rPr>
              <a:t>For Hyper-V, emphasize the VM, VHD, and VFD prefixes that will help students find the cmdlets after installing the Hyper-V module. </a:t>
            </a:r>
          </a:p>
          <a:p>
            <a:pPr>
              <a:lnSpc>
                <a:spcPct val="115000"/>
              </a:lnSpc>
              <a:spcAft>
                <a:spcPts val="1000"/>
              </a:spcAft>
            </a:pPr>
            <a:r>
              <a:rPr lang="en-US" sz="880" dirty="0">
                <a:ea typeface="Calibri"/>
                <a:cs typeface="Segoe UI Light" panose="020B0502040204020203" pitchFamily="34" charset="0"/>
              </a:rPr>
              <a:t>If time allows, discuss other components of a virtual network, such as network adapters, switches, and DVD drives, and how to find those cmdlets. </a:t>
            </a:r>
          </a:p>
          <a:p>
            <a:pPr>
              <a:lnSpc>
                <a:spcPct val="115000"/>
              </a:lnSpc>
              <a:spcAft>
                <a:spcPts val="1000"/>
              </a:spcAft>
            </a:pPr>
            <a:r>
              <a:rPr lang="en-US" sz="880" dirty="0">
                <a:ea typeface="Calibri"/>
                <a:cs typeface="Segoe UI Light" panose="020B0502040204020203" pitchFamily="34" charset="0"/>
              </a:rPr>
              <a:t>Consider opening the Windows PowerShell console and using </a:t>
            </a:r>
            <a:r>
              <a:rPr lang="en-US" sz="880" b="1" dirty="0">
                <a:ea typeface="Calibri"/>
                <a:cs typeface="Segoe UI Light" panose="020B0502040204020203" pitchFamily="34" charset="0"/>
              </a:rPr>
              <a:t>Get-Command </a:t>
            </a:r>
            <a:r>
              <a:rPr lang="en-US" sz="880" dirty="0">
                <a:ea typeface="Calibri"/>
                <a:cs typeface="Segoe UI Light" panose="020B0502040204020203" pitchFamily="34" charset="0"/>
              </a:rPr>
              <a:t>to query for a list of commands.</a:t>
            </a:r>
          </a:p>
          <a:p>
            <a:pPr>
              <a:lnSpc>
                <a:spcPct val="115000"/>
              </a:lnSpc>
              <a:spcAft>
                <a:spcPts val="1000"/>
              </a:spcAft>
            </a:pPr>
            <a:endParaRPr lang="en-US" sz="880" dirty="0">
              <a:ea typeface="Calibri"/>
              <a:cs typeface="Segoe UI Light" panose="020B0502040204020203" pitchFamily="34" charset="0"/>
            </a:endParaRPr>
          </a:p>
          <a:p>
            <a:pPr>
              <a:lnSpc>
                <a:spcPct val="115000"/>
              </a:lnSpc>
              <a:spcAft>
                <a:spcPts val="1000"/>
              </a:spcAft>
            </a:pPr>
            <a:endParaRPr lang="en-US" sz="880" dirty="0">
              <a:ea typeface="Calibri"/>
              <a:cs typeface="Segoe UI Light" panose="020B0502040204020203" pitchFamily="34" charset="0"/>
            </a:endParaRP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2: Windows PowerShell for local systems administration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14968817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US" sz="880" dirty="0">
                <a:ea typeface="Calibri"/>
                <a:cs typeface="Segoe UI Light" panose="020B0502040204020203" pitchFamily="34" charset="0"/>
              </a:rPr>
              <a:t>Briefly review the cmdlets on the slide, focusing on the part of the name that helps students identify what part of Internet Information Services (IIS) the cmdlets manage.</a:t>
            </a:r>
          </a:p>
          <a:p>
            <a:pPr>
              <a:lnSpc>
                <a:spcPct val="115000"/>
              </a:lnSpc>
              <a:spcAft>
                <a:spcPts val="1000"/>
              </a:spcAft>
            </a:pPr>
            <a:r>
              <a:rPr lang="en-US" sz="880" dirty="0">
                <a:ea typeface="Calibri"/>
                <a:cs typeface="Segoe UI Light" panose="020B0502040204020203" pitchFamily="34" charset="0"/>
              </a:rPr>
              <a:t>Consider opening the Windows PowerShell console and using </a:t>
            </a:r>
            <a:r>
              <a:rPr lang="en-US" sz="880" b="1" dirty="0">
                <a:ea typeface="Calibri"/>
                <a:cs typeface="Segoe UI Light" panose="020B0502040204020203" pitchFamily="34" charset="0"/>
              </a:rPr>
              <a:t>Get-Command</a:t>
            </a:r>
            <a:r>
              <a:rPr lang="en-US" sz="880" dirty="0">
                <a:ea typeface="Calibri"/>
                <a:cs typeface="Segoe UI Light" panose="020B0502040204020203" pitchFamily="34" charset="0"/>
              </a:rPr>
              <a:t> to query for a list of commands.</a:t>
            </a:r>
          </a:p>
          <a:p>
            <a:pPr>
              <a:lnSpc>
                <a:spcPct val="115000"/>
              </a:lnSpc>
              <a:spcAft>
                <a:spcPts val="1000"/>
              </a:spcAft>
            </a:pPr>
            <a:endParaRPr lang="en-US" sz="880" dirty="0">
              <a:ea typeface="Calibri"/>
              <a:cs typeface="Segoe UI Light" panose="020B0502040204020203" pitchFamily="34" charset="0"/>
            </a:endParaRPr>
          </a:p>
          <a:p>
            <a:pPr>
              <a:lnSpc>
                <a:spcPct val="115000"/>
              </a:lnSpc>
              <a:spcAft>
                <a:spcPts val="1000"/>
              </a:spcAft>
            </a:pPr>
            <a:endParaRPr lang="en-US" sz="880" dirty="0">
              <a:ea typeface="Calibri"/>
              <a:cs typeface="Segoe UI Light" panose="020B0502040204020203" pitchFamily="34" charset="0"/>
            </a:endParaRP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2: Windows PowerShell for local systems administration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15964296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a:p>
        </p:txBody>
      </p:sp>
      <p:sp>
        <p:nvSpPr>
          <p:cNvPr id="7" name="Header Placeholder 3">
            <a:extLst>
              <a:ext uri="{FF2B5EF4-FFF2-40B4-BE49-F238E27FC236}">
                <a16:creationId xmlns:a16="http://schemas.microsoft.com/office/drawing/2014/main" id="{4BEF32A5-E6D5-4433-86ED-2109A3DAB06D}"/>
              </a:ext>
            </a:extLst>
          </p:cNvPr>
          <p:cNvSpPr>
            <a:spLocks noGrp="1"/>
          </p:cNvSpPr>
          <p:nvPr>
            <p:ph type="hdr" sz="quarter"/>
          </p:nvPr>
        </p:nvSpPr>
        <p:spPr>
          <a:xfrm>
            <a:off x="0" y="0"/>
            <a:ext cx="3706837" cy="457200"/>
          </a:xfrm>
        </p:spPr>
        <p:txBody>
          <a:bodyPr/>
          <a:lstStyle/>
          <a:p>
            <a:r>
              <a:rPr lang="en-US" dirty="0"/>
              <a:t>AZ-040 Automating Administration with PowerShell</a:t>
            </a:r>
          </a:p>
          <a:p>
            <a:r>
              <a:rPr lang="en-US" dirty="0"/>
              <a:t>Module 2: Windows PowerShell for local systems administration</a:t>
            </a:r>
          </a:p>
        </p:txBody>
      </p:sp>
    </p:spTree>
    <p:extLst>
      <p:ext uri="{BB962C8B-B14F-4D97-AF65-F5344CB8AC3E}">
        <p14:creationId xmlns:p14="http://schemas.microsoft.com/office/powerpoint/2010/main" val="8565446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2: Windows PowerShell for local systems administration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4525334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AZ-040 Automating Administration with PowerShell</a:t>
            </a:r>
          </a:p>
          <a:p>
            <a:r>
              <a:rPr lang="en-US"/>
              <a:t>Module 2: Windows PowerShell for local systems administration</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27201855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US" sz="880" dirty="0">
                <a:ea typeface="Calibri"/>
                <a:cs typeface="Segoe UI Light" panose="020B0502040204020203" pitchFamily="34" charset="0"/>
              </a:rPr>
              <a:t>Consider opening the Windows PowerShell console and using </a:t>
            </a:r>
            <a:r>
              <a:rPr lang="en-US" sz="880" b="1" dirty="0">
                <a:ea typeface="Calibri"/>
                <a:cs typeface="Segoe UI Light" panose="020B0502040204020203" pitchFamily="34" charset="0"/>
              </a:rPr>
              <a:t>Get-command -module </a:t>
            </a:r>
            <a:r>
              <a:rPr lang="en-US" sz="880" b="1" dirty="0" err="1">
                <a:ea typeface="Calibri"/>
                <a:cs typeface="Segoe UI Light" panose="020B0502040204020203" pitchFamily="34" charset="0"/>
              </a:rPr>
              <a:t>Microsoft.PowerShell.Management</a:t>
            </a:r>
            <a:r>
              <a:rPr lang="en-US" sz="880" b="1" dirty="0">
                <a:ea typeface="Calibri"/>
                <a:cs typeface="Segoe UI Light" panose="020B0502040204020203" pitchFamily="34" charset="0"/>
              </a:rPr>
              <a:t> </a:t>
            </a:r>
            <a:r>
              <a:rPr lang="en-US" sz="880" dirty="0">
                <a:ea typeface="Calibri"/>
                <a:cs typeface="Segoe UI Light" panose="020B0502040204020203" pitchFamily="34" charset="0"/>
              </a:rPr>
              <a:t>to query for a list of cmdlets.</a:t>
            </a:r>
          </a:p>
          <a:p>
            <a:pPr>
              <a:lnSpc>
                <a:spcPct val="115000"/>
              </a:lnSpc>
              <a:spcAft>
                <a:spcPts val="1000"/>
              </a:spcAft>
            </a:pPr>
            <a:endParaRPr lang="en-US" sz="880" dirty="0">
              <a:ea typeface="Calibri"/>
              <a:cs typeface="Segoe UI Light" panose="020B0502040204020203" pitchFamily="34" charset="0"/>
            </a:endParaRPr>
          </a:p>
          <a:p>
            <a:pPr>
              <a:lnSpc>
                <a:spcPct val="115000"/>
              </a:lnSpc>
              <a:spcAft>
                <a:spcPts val="1000"/>
              </a:spcAft>
            </a:pPr>
            <a:endParaRPr lang="en-US" sz="880" dirty="0">
              <a:ea typeface="Calibri"/>
              <a:cs typeface="Segoe UI Light" panose="020B0502040204020203" pitchFamily="34" charset="0"/>
            </a:endParaRP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2: Windows PowerShell for local systems administration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14968817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US" sz="880" dirty="0">
                <a:ea typeface="Calibri"/>
                <a:cs typeface="Segoe UI Light" panose="020B0502040204020203" pitchFamily="34" charset="0"/>
              </a:rPr>
              <a:t>Briefly describe the cmdlets on the slide. Consider performing a demonstration of the examples in the manual content. You'll need to create Folder1, Folder2, and User1 if you plan to perform the demonstration.</a:t>
            </a: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2: Windows PowerShell for local systems administration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39062187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37</a:t>
            </a:fld>
            <a:endParaRPr lang="en-US"/>
          </a:p>
        </p:txBody>
      </p:sp>
      <p:sp>
        <p:nvSpPr>
          <p:cNvPr id="7" name="Header Placeholder 3">
            <a:extLst>
              <a:ext uri="{FF2B5EF4-FFF2-40B4-BE49-F238E27FC236}">
                <a16:creationId xmlns:a16="http://schemas.microsoft.com/office/drawing/2014/main" id="{FBEDE82D-09A1-4DF2-8F2D-EE6F8E90AC92}"/>
              </a:ext>
            </a:extLst>
          </p:cNvPr>
          <p:cNvSpPr>
            <a:spLocks noGrp="1"/>
          </p:cNvSpPr>
          <p:nvPr>
            <p:ph type="hdr" sz="quarter"/>
          </p:nvPr>
        </p:nvSpPr>
        <p:spPr>
          <a:xfrm>
            <a:off x="0" y="0"/>
            <a:ext cx="3706837" cy="457200"/>
          </a:xfrm>
        </p:spPr>
        <p:txBody>
          <a:bodyPr/>
          <a:lstStyle/>
          <a:p>
            <a:r>
              <a:rPr lang="en-US" dirty="0"/>
              <a:t>AZ-040 Automating Administration with PowerShell</a:t>
            </a:r>
          </a:p>
          <a:p>
            <a:r>
              <a:rPr lang="en-US" dirty="0"/>
              <a:t>Module 2: Windows PowerShell for local systems administration</a:t>
            </a:r>
          </a:p>
        </p:txBody>
      </p:sp>
    </p:spTree>
    <p:extLst>
      <p:ext uri="{BB962C8B-B14F-4D97-AF65-F5344CB8AC3E}">
        <p14:creationId xmlns:p14="http://schemas.microsoft.com/office/powerpoint/2010/main" val="8565446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t>
            </a:r>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a:p>
        </p:txBody>
      </p:sp>
      <p:sp>
        <p:nvSpPr>
          <p:cNvPr id="8" name="Header Placeholder 3">
            <a:extLst>
              <a:ext uri="{FF2B5EF4-FFF2-40B4-BE49-F238E27FC236}">
                <a16:creationId xmlns:a16="http://schemas.microsoft.com/office/drawing/2014/main" id="{F280DE16-E4E8-4023-8761-80D8A843D852}"/>
              </a:ext>
            </a:extLst>
          </p:cNvPr>
          <p:cNvSpPr>
            <a:spLocks noGrp="1"/>
          </p:cNvSpPr>
          <p:nvPr>
            <p:ph type="hdr" sz="quarter"/>
          </p:nvPr>
        </p:nvSpPr>
        <p:spPr>
          <a:xfrm>
            <a:off x="0" y="0"/>
            <a:ext cx="3706837" cy="457200"/>
          </a:xfrm>
        </p:spPr>
        <p:txBody>
          <a:bodyPr/>
          <a:lstStyle/>
          <a:p>
            <a:r>
              <a:rPr lang="en-US" dirty="0"/>
              <a:t>AZ-040 Automating Administration with PowerShell</a:t>
            </a:r>
          </a:p>
          <a:p>
            <a:r>
              <a:rPr lang="en-US" dirty="0"/>
              <a:t>Module 2: Windows PowerShell for local systems administration</a:t>
            </a:r>
          </a:p>
        </p:txBody>
      </p:sp>
    </p:spTree>
    <p:extLst>
      <p:ext uri="{BB962C8B-B14F-4D97-AF65-F5344CB8AC3E}">
        <p14:creationId xmlns:p14="http://schemas.microsoft.com/office/powerpoint/2010/main" val="39352273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39</a:t>
            </a:fld>
            <a:endParaRPr lang="en-US"/>
          </a:p>
        </p:txBody>
      </p:sp>
      <p:sp>
        <p:nvSpPr>
          <p:cNvPr id="7" name="Header Placeholder 3">
            <a:extLst>
              <a:ext uri="{FF2B5EF4-FFF2-40B4-BE49-F238E27FC236}">
                <a16:creationId xmlns:a16="http://schemas.microsoft.com/office/drawing/2014/main" id="{7C4FF743-471D-4A40-8A0C-63D3A83A53D8}"/>
              </a:ext>
            </a:extLst>
          </p:cNvPr>
          <p:cNvSpPr>
            <a:spLocks noGrp="1"/>
          </p:cNvSpPr>
          <p:nvPr>
            <p:ph type="hdr" sz="quarter"/>
          </p:nvPr>
        </p:nvSpPr>
        <p:spPr>
          <a:xfrm>
            <a:off x="0" y="0"/>
            <a:ext cx="3706837" cy="457200"/>
          </a:xfrm>
        </p:spPr>
        <p:txBody>
          <a:bodyPr/>
          <a:lstStyle/>
          <a:p>
            <a:r>
              <a:rPr lang="en-US" dirty="0"/>
              <a:t>AZ-040 Automating Administration with PowerShell</a:t>
            </a:r>
          </a:p>
          <a:p>
            <a:r>
              <a:rPr lang="en-US" dirty="0"/>
              <a:t>Module 2: Windows PowerShell for local systems administration</a:t>
            </a:r>
          </a:p>
        </p:txBody>
      </p:sp>
    </p:spTree>
    <p:extLst>
      <p:ext uri="{BB962C8B-B14F-4D97-AF65-F5344CB8AC3E}">
        <p14:creationId xmlns:p14="http://schemas.microsoft.com/office/powerpoint/2010/main" val="1669653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47F4CF42-FCAE-4BBE-AE08-84166D111F7B}"/>
              </a:ext>
            </a:extLst>
          </p:cNvPr>
          <p:cNvSpPr>
            <a:spLocks noGrp="1"/>
          </p:cNvSpPr>
          <p:nvPr>
            <p:ph type="hdr" sz="quarter"/>
          </p:nvPr>
        </p:nvSpPr>
        <p:spPr>
          <a:xfrm>
            <a:off x="0" y="0"/>
            <a:ext cx="3706837" cy="457200"/>
          </a:xfrm>
        </p:spPr>
        <p:txBody>
          <a:bodyPr/>
          <a:lstStyle/>
          <a:p>
            <a:r>
              <a:rPr lang="en-US" dirty="0"/>
              <a:t>AZ-040 Automating Administration with PowerShell</a:t>
            </a:r>
          </a:p>
          <a:p>
            <a:r>
              <a:rPr lang="en-US" dirty="0"/>
              <a:t>Module 2: Windows PowerShell for local systems administration</a:t>
            </a:r>
          </a:p>
        </p:txBody>
      </p:sp>
    </p:spTree>
    <p:extLst>
      <p:ext uri="{BB962C8B-B14F-4D97-AF65-F5344CB8AC3E}">
        <p14:creationId xmlns:p14="http://schemas.microsoft.com/office/powerpoint/2010/main" val="40498712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t>
            </a:r>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a:p>
        </p:txBody>
      </p:sp>
      <p:sp>
        <p:nvSpPr>
          <p:cNvPr id="8" name="Header Placeholder 3">
            <a:extLst>
              <a:ext uri="{FF2B5EF4-FFF2-40B4-BE49-F238E27FC236}">
                <a16:creationId xmlns:a16="http://schemas.microsoft.com/office/drawing/2014/main" id="{A3E7C4AA-0562-4863-8B75-A0593837EAF8}"/>
              </a:ext>
            </a:extLst>
          </p:cNvPr>
          <p:cNvSpPr>
            <a:spLocks noGrp="1"/>
          </p:cNvSpPr>
          <p:nvPr>
            <p:ph type="hdr" sz="quarter"/>
          </p:nvPr>
        </p:nvSpPr>
        <p:spPr>
          <a:xfrm>
            <a:off x="0" y="0"/>
            <a:ext cx="3706837" cy="457200"/>
          </a:xfrm>
        </p:spPr>
        <p:txBody>
          <a:bodyPr/>
          <a:lstStyle/>
          <a:p>
            <a:r>
              <a:rPr lang="en-US" dirty="0"/>
              <a:t>AZ-040 Automating Administration with PowerShell</a:t>
            </a:r>
          </a:p>
          <a:p>
            <a:r>
              <a:rPr lang="en-US" dirty="0"/>
              <a:t>Module 2: Windows PowerShell for local systems administration</a:t>
            </a:r>
          </a:p>
        </p:txBody>
      </p:sp>
    </p:spTree>
    <p:extLst>
      <p:ext uri="{BB962C8B-B14F-4D97-AF65-F5344CB8AC3E}">
        <p14:creationId xmlns:p14="http://schemas.microsoft.com/office/powerpoint/2010/main" val="20711540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t>
            </a:r>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a:p>
        </p:txBody>
      </p:sp>
      <p:sp>
        <p:nvSpPr>
          <p:cNvPr id="8" name="Header Placeholder 3">
            <a:extLst>
              <a:ext uri="{FF2B5EF4-FFF2-40B4-BE49-F238E27FC236}">
                <a16:creationId xmlns:a16="http://schemas.microsoft.com/office/drawing/2014/main" id="{D81D443A-7DAC-4F50-B112-276A419BD2CF}"/>
              </a:ext>
            </a:extLst>
          </p:cNvPr>
          <p:cNvSpPr>
            <a:spLocks noGrp="1"/>
          </p:cNvSpPr>
          <p:nvPr>
            <p:ph type="hdr" sz="quarter"/>
          </p:nvPr>
        </p:nvSpPr>
        <p:spPr>
          <a:xfrm>
            <a:off x="0" y="0"/>
            <a:ext cx="3706837" cy="457200"/>
          </a:xfrm>
        </p:spPr>
        <p:txBody>
          <a:bodyPr/>
          <a:lstStyle/>
          <a:p>
            <a:r>
              <a:rPr lang="en-US" dirty="0"/>
              <a:t>AZ-040 Automating Administration with PowerShell</a:t>
            </a:r>
          </a:p>
          <a:p>
            <a:r>
              <a:rPr lang="en-US" dirty="0"/>
              <a:t>Module 2: Windows PowerShell for local systems administration</a:t>
            </a:r>
          </a:p>
        </p:txBody>
      </p:sp>
    </p:spTree>
    <p:extLst>
      <p:ext uri="{BB962C8B-B14F-4D97-AF65-F5344CB8AC3E}">
        <p14:creationId xmlns:p14="http://schemas.microsoft.com/office/powerpoint/2010/main" val="38894873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defTabSz="932742" rtl="0" eaLnBrk="1" latinLnBrk="0" hangingPunct="1">
              <a:lnSpc>
                <a:spcPct val="90000"/>
              </a:lnSpc>
              <a:spcBef>
                <a:spcPts val="0"/>
              </a:spcBef>
              <a:spcAft>
                <a:spcPts val="340"/>
              </a:spcAft>
            </a:pPr>
            <a:endParaRPr lang="en-US" sz="900" kern="1200" dirty="0">
              <a:solidFill>
                <a:schemeClr val="tx1"/>
              </a:solidFill>
              <a:latin typeface="Segoe UI Light" pitchFamily="34" charset="0"/>
              <a:ea typeface="+mn-ea"/>
              <a:cs typeface="+mn-cs"/>
            </a:endParaRP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42</a:t>
            </a:fld>
            <a:endParaRPr lang="en-US"/>
          </a:p>
        </p:txBody>
      </p:sp>
      <p:sp>
        <p:nvSpPr>
          <p:cNvPr id="7" name="Header Placeholder 3">
            <a:extLst>
              <a:ext uri="{FF2B5EF4-FFF2-40B4-BE49-F238E27FC236}">
                <a16:creationId xmlns:a16="http://schemas.microsoft.com/office/drawing/2014/main" id="{67410D17-8CFA-4EDA-BB8D-EB19B765E6E4}"/>
              </a:ext>
            </a:extLst>
          </p:cNvPr>
          <p:cNvSpPr>
            <a:spLocks noGrp="1"/>
          </p:cNvSpPr>
          <p:nvPr>
            <p:ph type="hdr" sz="quarter"/>
          </p:nvPr>
        </p:nvSpPr>
        <p:spPr>
          <a:xfrm>
            <a:off x="0" y="0"/>
            <a:ext cx="3706837" cy="457200"/>
          </a:xfrm>
        </p:spPr>
        <p:txBody>
          <a:bodyPr/>
          <a:lstStyle/>
          <a:p>
            <a:r>
              <a:rPr lang="en-US" dirty="0"/>
              <a:t>AZ-040 Automating Administration with PowerShell</a:t>
            </a:r>
          </a:p>
          <a:p>
            <a:r>
              <a:rPr lang="en-US" dirty="0"/>
              <a:t>Module 2: Windows PowerShell for local systems administration</a:t>
            </a:r>
          </a:p>
        </p:txBody>
      </p:sp>
    </p:spTree>
    <p:extLst>
      <p:ext uri="{BB962C8B-B14F-4D97-AF65-F5344CB8AC3E}">
        <p14:creationId xmlns:p14="http://schemas.microsoft.com/office/powerpoint/2010/main" val="912716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2: Windows PowerShell for local systems administration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619453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AZ-040 Automating Administration with PowerShell</a:t>
            </a:r>
          </a:p>
          <a:p>
            <a:r>
              <a:rPr lang="en-US"/>
              <a:t>Module 2: Windows PowerShell for local systems administration</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44311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US" sz="880" dirty="0">
                <a:ea typeface="Calibri"/>
                <a:cs typeface="Segoe UI Light" panose="020B0502040204020203" pitchFamily="34" charset="0"/>
              </a:rPr>
              <a:t>Briefly describe each cmdlet. Keep in mind that the goal isn't to have students memorize cmdlet names, but to be familiar with the types of cmdlets that are available and the types of functionality they provide.</a:t>
            </a:r>
          </a:p>
          <a:p>
            <a:pPr>
              <a:lnSpc>
                <a:spcPct val="115000"/>
              </a:lnSpc>
              <a:spcAft>
                <a:spcPts val="1000"/>
              </a:spcAft>
            </a:pPr>
            <a:r>
              <a:rPr lang="en-US" sz="880" dirty="0">
                <a:ea typeface="Calibri"/>
                <a:cs typeface="Segoe UI Light" panose="020B0502040204020203" pitchFamily="34" charset="0"/>
              </a:rPr>
              <a:t>Consider opening the Windows PowerShell console and using </a:t>
            </a:r>
            <a:r>
              <a:rPr lang="en-US" sz="880" b="1" dirty="0">
                <a:ea typeface="Calibri"/>
                <a:cs typeface="Segoe UI Light" panose="020B0502040204020203" pitchFamily="34" charset="0"/>
              </a:rPr>
              <a:t>Get-Command</a:t>
            </a:r>
            <a:r>
              <a:rPr lang="en-US" sz="880" dirty="0">
                <a:ea typeface="Calibri"/>
                <a:cs typeface="Segoe UI Light" panose="020B0502040204020203" pitchFamily="34" charset="0"/>
              </a:rPr>
              <a:t> to query for a list of commands.</a:t>
            </a:r>
          </a:p>
          <a:p>
            <a:endParaRPr lang="en-US" sz="880" dirty="0">
              <a:cs typeface="Segoe UI Light" panose="020B0502040204020203" pitchFamily="34" charset="0"/>
            </a:endParaRP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2: Windows PowerShell for local systems administration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883777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p:spPr>
        <p:txBody>
          <a:bodyPr/>
          <a:lstStyle/>
          <a:p>
            <a:pPr>
              <a:lnSpc>
                <a:spcPct val="115000"/>
              </a:lnSpc>
              <a:spcAft>
                <a:spcPts val="1000"/>
              </a:spcAft>
            </a:pPr>
            <a:r>
              <a:rPr lang="en-US" sz="880" dirty="0">
                <a:ea typeface="Calibri"/>
                <a:cs typeface="Segoe UI Light" panose="020B0502040204020203" pitchFamily="34" charset="0"/>
              </a:rPr>
              <a:t>Describe each of the cmdlets on the slide to students. Be sure to explain the difference between the </a:t>
            </a:r>
            <a:r>
              <a:rPr lang="en-US" sz="880" b="1" dirty="0">
                <a:ea typeface="Calibri"/>
                <a:cs typeface="Segoe UI Light" panose="020B0502040204020203" pitchFamily="34" charset="0"/>
              </a:rPr>
              <a:t>*</a:t>
            </a:r>
            <a:r>
              <a:rPr lang="en-US" sz="880" b="1" dirty="0">
                <a:effectLst/>
                <a:ea typeface="Calibri"/>
                <a:cs typeface="Segoe UI Light" panose="020B0502040204020203" pitchFamily="34" charset="0"/>
              </a:rPr>
              <a:t>‑</a:t>
            </a:r>
            <a:r>
              <a:rPr lang="en-US" sz="880" b="1" dirty="0" err="1">
                <a:ea typeface="Calibri"/>
                <a:cs typeface="Segoe UI Light" panose="020B0502040204020203" pitchFamily="34" charset="0"/>
              </a:rPr>
              <a:t>ADGroupMember</a:t>
            </a:r>
            <a:r>
              <a:rPr lang="en-US" sz="880" dirty="0">
                <a:ea typeface="Calibri"/>
                <a:cs typeface="Segoe UI Light" panose="020B0502040204020203" pitchFamily="34" charset="0"/>
              </a:rPr>
              <a:t> cmdlets and the </a:t>
            </a:r>
            <a:r>
              <a:rPr lang="en-US" sz="880" b="1" dirty="0">
                <a:ea typeface="Calibri"/>
                <a:cs typeface="Segoe UI Light" panose="020B0502040204020203" pitchFamily="34" charset="0"/>
              </a:rPr>
              <a:t>*</a:t>
            </a:r>
            <a:r>
              <a:rPr lang="en-US" sz="880" b="1" dirty="0">
                <a:effectLst/>
                <a:ea typeface="Calibri"/>
                <a:cs typeface="Segoe UI Light" panose="020B0502040204020203" pitchFamily="34" charset="0"/>
              </a:rPr>
              <a:t>‑</a:t>
            </a:r>
            <a:r>
              <a:rPr lang="en-US" sz="880" b="1" dirty="0" err="1">
                <a:ea typeface="Calibri"/>
                <a:cs typeface="Segoe UI Light" panose="020B0502040204020203" pitchFamily="34" charset="0"/>
              </a:rPr>
              <a:t>ADPrincipalGroupMembership</a:t>
            </a:r>
            <a:r>
              <a:rPr lang="en-US" sz="880" dirty="0">
                <a:ea typeface="Calibri"/>
                <a:cs typeface="Segoe UI Light" panose="020B0502040204020203" pitchFamily="34" charset="0"/>
              </a:rPr>
              <a:t> cmdlets. </a:t>
            </a:r>
            <a:r>
              <a:rPr lang="en-US" sz="880" b="1" dirty="0">
                <a:ea typeface="Calibri"/>
                <a:cs typeface="Segoe UI Light" panose="020B0502040204020203" pitchFamily="34" charset="0"/>
              </a:rPr>
              <a:t>*</a:t>
            </a:r>
            <a:r>
              <a:rPr lang="en-US" sz="880" b="1" dirty="0">
                <a:effectLst/>
                <a:ea typeface="Calibri"/>
                <a:cs typeface="Segoe UI Light" panose="020B0502040204020203" pitchFamily="34" charset="0"/>
              </a:rPr>
              <a:t>‑</a:t>
            </a:r>
            <a:r>
              <a:rPr lang="en-US" sz="880" b="1" dirty="0" err="1">
                <a:ea typeface="Calibri"/>
                <a:cs typeface="Segoe UI Light" panose="020B0502040204020203" pitchFamily="34" charset="0"/>
              </a:rPr>
              <a:t>ADGroupMember</a:t>
            </a:r>
            <a:r>
              <a:rPr lang="en-US" sz="880" dirty="0">
                <a:ea typeface="Calibri"/>
                <a:cs typeface="Segoe UI Light" panose="020B0502040204020203" pitchFamily="34" charset="0"/>
              </a:rPr>
              <a:t> cmdlets are like modifying membership in the properties of a group, while </a:t>
            </a:r>
            <a:r>
              <a:rPr lang="en-US" sz="880" b="1" dirty="0">
                <a:ea typeface="Calibri"/>
                <a:cs typeface="Segoe UI Light" panose="020B0502040204020203" pitchFamily="34" charset="0"/>
              </a:rPr>
              <a:t>*</a:t>
            </a:r>
            <a:r>
              <a:rPr lang="en-US" sz="880" b="1" dirty="0">
                <a:effectLst/>
                <a:ea typeface="Calibri"/>
                <a:cs typeface="Segoe UI Light" panose="020B0502040204020203" pitchFamily="34" charset="0"/>
              </a:rPr>
              <a:t>‑</a:t>
            </a:r>
            <a:r>
              <a:rPr lang="en-US" sz="880" b="1" dirty="0" err="1">
                <a:ea typeface="Calibri"/>
                <a:cs typeface="Segoe UI Light" panose="020B0502040204020203" pitchFamily="34" charset="0"/>
              </a:rPr>
              <a:t>ADPrincipalGroupMembership</a:t>
            </a:r>
            <a:r>
              <a:rPr lang="en-US" sz="880" dirty="0">
                <a:ea typeface="Calibri"/>
                <a:cs typeface="Segoe UI Light" panose="020B0502040204020203" pitchFamily="34" charset="0"/>
              </a:rPr>
              <a:t> cmdlets are like modifying the </a:t>
            </a:r>
            <a:r>
              <a:rPr lang="en-US" sz="880" b="1" dirty="0">
                <a:ea typeface="Calibri"/>
                <a:cs typeface="Segoe UI Light" panose="020B0502040204020203" pitchFamily="34" charset="0"/>
              </a:rPr>
              <a:t>Member Of</a:t>
            </a:r>
            <a:r>
              <a:rPr lang="en-US" sz="880" dirty="0">
                <a:ea typeface="Calibri"/>
                <a:cs typeface="Segoe UI Light" panose="020B0502040204020203" pitchFamily="34" charset="0"/>
              </a:rPr>
              <a:t> property in the properties of an object, such as a user account. Consider opening the Windows PowerShell console and using </a:t>
            </a:r>
            <a:r>
              <a:rPr lang="en-US" sz="880" b="1" dirty="0">
                <a:ea typeface="Calibri"/>
                <a:cs typeface="Segoe UI Light" panose="020B0502040204020203" pitchFamily="34" charset="0"/>
              </a:rPr>
              <a:t>Get-Command</a:t>
            </a:r>
            <a:r>
              <a:rPr lang="en-US" sz="880" dirty="0">
                <a:ea typeface="Calibri"/>
                <a:cs typeface="Segoe UI Light" panose="020B0502040204020203" pitchFamily="34" charset="0"/>
              </a:rPr>
              <a:t> to query for a list of commands.</a:t>
            </a:r>
          </a:p>
          <a:p>
            <a:endParaRPr lang="en-US" sz="880" dirty="0">
              <a:cs typeface="Segoe UI Light" panose="020B0502040204020203" pitchFamily="34" charset="0"/>
            </a:endParaRPr>
          </a:p>
          <a:p>
            <a:r>
              <a:rPr lang="en-US" sz="880" dirty="0">
                <a:cs typeface="Segoe UI Light" panose="020B0502040204020203" pitchFamily="34" charset="0"/>
              </a:rPr>
              <a:t>Also mention that students will learn more about piping in </a:t>
            </a:r>
            <a:r>
              <a:rPr lang="en-US" sz="880" b="1" dirty="0">
                <a:cs typeface="Segoe UI Light" panose="020B0502040204020203" pitchFamily="34" charset="0"/>
              </a:rPr>
              <a:t>Module 3: Working with the Windows PowerShell pipeline</a:t>
            </a:r>
            <a:r>
              <a:rPr lang="en-US" sz="880" dirty="0">
                <a:cs typeface="Segoe UI Light" panose="020B0502040204020203" pitchFamily="34" charset="0"/>
              </a:rPr>
              <a:t>.</a:t>
            </a: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2: Windows PowerShell for local systems administration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9592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300"/>
              </a:spcBef>
              <a:spcAft>
                <a:spcPts val="300"/>
              </a:spcAft>
            </a:pPr>
            <a:r>
              <a:rPr lang="en-US" sz="880" b="1" dirty="0">
                <a:ea typeface="Calibri"/>
                <a:cs typeface="Segoe UI Light" panose="020B0502040204020203" pitchFamily="34" charset="0"/>
              </a:rPr>
              <a:t>Preparation Steps</a:t>
            </a:r>
            <a:endParaRPr lang="en-US" sz="880" dirty="0">
              <a:ea typeface="Calibri"/>
              <a:cs typeface="Segoe UI Light" panose="020B0502040204020203" pitchFamily="34" charset="0"/>
            </a:endParaRPr>
          </a:p>
          <a:p>
            <a:pPr>
              <a:lnSpc>
                <a:spcPct val="100000"/>
              </a:lnSpc>
              <a:spcBef>
                <a:spcPts val="300"/>
              </a:spcBef>
              <a:spcAft>
                <a:spcPts val="300"/>
              </a:spcAft>
            </a:pPr>
            <a:r>
              <a:rPr lang="en-US" sz="880" dirty="0">
                <a:ea typeface="Calibri"/>
                <a:cs typeface="Segoe UI Light" panose="020B0502040204020203" pitchFamily="34" charset="0"/>
              </a:rPr>
              <a:t>You should </a:t>
            </a:r>
            <a:r>
              <a:rPr lang="ga-IE" sz="880" dirty="0">
                <a:ea typeface="Calibri"/>
                <a:cs typeface="Segoe UI Light" panose="020B0502040204020203" pitchFamily="34" charset="0"/>
              </a:rPr>
              <a:t>have completed the preparation steps in the </a:t>
            </a:r>
            <a:r>
              <a:rPr lang="en-US" sz="880" dirty="0">
                <a:ea typeface="Calibri"/>
                <a:cs typeface="Segoe UI Light" panose="020B0502040204020203" pitchFamily="34" charset="0"/>
              </a:rPr>
              <a:t>Instructor Notes for </a:t>
            </a:r>
            <a:r>
              <a:rPr lang="ga-IE" sz="880" dirty="0">
                <a:ea typeface="Calibri"/>
                <a:cs typeface="Segoe UI Light" panose="020B0502040204020203" pitchFamily="34" charset="0"/>
              </a:rPr>
              <a:t>the Module Overview slide</a:t>
            </a:r>
            <a:r>
              <a:rPr lang="en-US" sz="880" dirty="0">
                <a:ea typeface="Calibri"/>
                <a:cs typeface="Segoe UI Light" panose="020B0502040204020203" pitchFamily="34" charset="0"/>
              </a:rPr>
              <a:t>, and you should </a:t>
            </a:r>
            <a:r>
              <a:rPr lang="ga-IE" sz="880" dirty="0">
                <a:ea typeface="Calibri"/>
                <a:cs typeface="Segoe UI Light" panose="020B0502040204020203" pitchFamily="34" charset="0"/>
              </a:rPr>
              <a:t>be signed in to the </a:t>
            </a:r>
            <a:r>
              <a:rPr lang="en-US" sz="880" b="1" dirty="0">
                <a:ea typeface="Calibri"/>
                <a:cs typeface="Segoe UI Light" panose="020B0502040204020203" pitchFamily="34" charset="0"/>
              </a:rPr>
              <a:t>AZ-040T00A-LON-DC1</a:t>
            </a:r>
            <a:r>
              <a:rPr lang="en-US" sz="880" dirty="0">
                <a:ea typeface="Calibri"/>
                <a:cs typeface="Segoe UI Light" panose="020B0502040204020203" pitchFamily="34" charset="0"/>
              </a:rPr>
              <a:t> </a:t>
            </a:r>
            <a:r>
              <a:rPr lang="ga-IE" sz="880" dirty="0">
                <a:ea typeface="Calibri"/>
                <a:cs typeface="Segoe UI Light" panose="020B0502040204020203" pitchFamily="34" charset="0"/>
              </a:rPr>
              <a:t>and</a:t>
            </a:r>
            <a:r>
              <a:rPr lang="en-US" sz="880" b="1" dirty="0">
                <a:ea typeface="Calibri"/>
                <a:cs typeface="Segoe UI Light" panose="020B0502040204020203" pitchFamily="34" charset="0"/>
              </a:rPr>
              <a:t> AZ-040T00A-LON-CL1</a:t>
            </a:r>
            <a:r>
              <a:rPr lang="ga-IE" sz="880" dirty="0">
                <a:ea typeface="Calibri"/>
                <a:cs typeface="Segoe UI Light" panose="020B0502040204020203" pitchFamily="34" charset="0"/>
              </a:rPr>
              <a:t> virtual machines (VMs) as </a:t>
            </a:r>
            <a:r>
              <a:rPr lang="en-US" sz="880" b="1" dirty="0" err="1">
                <a:ea typeface="Calibri"/>
                <a:cs typeface="Segoe UI Light" panose="020B0502040204020203" pitchFamily="34" charset="0"/>
              </a:rPr>
              <a:t>Adatum</a:t>
            </a:r>
            <a:r>
              <a:rPr lang="en-US" sz="880" b="1" dirty="0">
                <a:ea typeface="Calibri"/>
                <a:cs typeface="Segoe UI Light" panose="020B0502040204020203" pitchFamily="34" charset="0"/>
              </a:rPr>
              <a:t>\Administrator</a:t>
            </a:r>
            <a:r>
              <a:rPr lang="ga-IE" sz="880" dirty="0">
                <a:ea typeface="Calibri"/>
                <a:cs typeface="Segoe UI Light" panose="020B0502040204020203" pitchFamily="34" charset="0"/>
              </a:rPr>
              <a:t> with the password </a:t>
            </a:r>
            <a:r>
              <a:rPr lang="en-US" sz="880" b="1" dirty="0">
                <a:ea typeface="Calibri"/>
                <a:cs typeface="Segoe UI Light" panose="020B0502040204020203" pitchFamily="34" charset="0"/>
              </a:rPr>
              <a:t>Pa55w.rd</a:t>
            </a:r>
            <a:r>
              <a:rPr lang="en-US" sz="880" dirty="0">
                <a:ea typeface="Calibri"/>
                <a:cs typeface="Segoe UI Light" panose="020B0502040204020203" pitchFamily="34" charset="0"/>
              </a:rPr>
              <a:t>.</a:t>
            </a:r>
          </a:p>
          <a:p>
            <a:pPr>
              <a:lnSpc>
                <a:spcPct val="100000"/>
              </a:lnSpc>
              <a:spcBef>
                <a:spcPts val="300"/>
              </a:spcBef>
              <a:spcAft>
                <a:spcPts val="300"/>
              </a:spcAft>
            </a:pPr>
            <a:r>
              <a:rPr lang="ga-IE" sz="880" dirty="0">
                <a:ea typeface="Calibri"/>
                <a:cs typeface="Segoe UI Light" panose="020B0502040204020203" pitchFamily="34" charset="0"/>
              </a:rPr>
              <a:t>You'll perform the </a:t>
            </a:r>
            <a:r>
              <a:rPr lang="en-US" sz="880" dirty="0">
                <a:ea typeface="Calibri"/>
                <a:cs typeface="Segoe UI Light" panose="020B0502040204020203" pitchFamily="34" charset="0"/>
              </a:rPr>
              <a:t>demonstration s</a:t>
            </a:r>
            <a:r>
              <a:rPr lang="ga-IE" sz="880" dirty="0">
                <a:ea typeface="Calibri"/>
                <a:cs typeface="Segoe UI Light" panose="020B0502040204020203" pitchFamily="34" charset="0"/>
              </a:rPr>
              <a:t>teps on the </a:t>
            </a:r>
            <a:r>
              <a:rPr lang="en-US" sz="880" b="1" dirty="0">
                <a:ea typeface="Calibri"/>
                <a:cs typeface="Segoe UI Light" panose="020B0502040204020203" pitchFamily="34" charset="0"/>
              </a:rPr>
              <a:t>AZ-040T00A-LON-CL1</a:t>
            </a:r>
            <a:r>
              <a:rPr lang="en-US" sz="880" dirty="0">
                <a:ea typeface="Calibri"/>
                <a:cs typeface="Segoe UI Light" panose="020B0502040204020203" pitchFamily="34" charset="0"/>
              </a:rPr>
              <a:t> </a:t>
            </a:r>
            <a:r>
              <a:rPr lang="ga-IE" sz="880" dirty="0">
                <a:ea typeface="Calibri"/>
                <a:cs typeface="Segoe UI Light" panose="020B0502040204020203" pitchFamily="34" charset="0"/>
              </a:rPr>
              <a:t>VM </a:t>
            </a:r>
            <a:r>
              <a:rPr lang="en-US" sz="880" dirty="0">
                <a:ea typeface="Calibri"/>
                <a:cs typeface="Segoe UI Light" panose="020B0502040204020203" pitchFamily="34" charset="0"/>
              </a:rPr>
              <a:t>in the Windows PowerShell app.</a:t>
            </a:r>
          </a:p>
          <a:p>
            <a:pPr>
              <a:lnSpc>
                <a:spcPct val="100000"/>
              </a:lnSpc>
              <a:spcBef>
                <a:spcPts val="300"/>
              </a:spcBef>
              <a:spcAft>
                <a:spcPts val="300"/>
              </a:spcAft>
            </a:pPr>
            <a:r>
              <a:rPr lang="en-US" sz="880" b="1" dirty="0">
                <a:ea typeface="Calibri"/>
                <a:cs typeface="Segoe UI Light" panose="020B0502040204020203" pitchFamily="34" charset="0"/>
              </a:rPr>
              <a:t>Demonstration Steps</a:t>
            </a:r>
            <a:endParaRPr lang="en-US" sz="880" dirty="0">
              <a:ea typeface="Calibri"/>
              <a:cs typeface="Segoe UI Light" panose="020B0502040204020203" pitchFamily="34" charset="0"/>
            </a:endParaRPr>
          </a:p>
          <a:p>
            <a:pPr>
              <a:lnSpc>
                <a:spcPct val="100000"/>
              </a:lnSpc>
              <a:spcBef>
                <a:spcPts val="300"/>
              </a:spcBef>
              <a:spcAft>
                <a:spcPts val="300"/>
              </a:spcAft>
            </a:pPr>
            <a:r>
              <a:rPr lang="en-US" sz="880" b="1" dirty="0">
                <a:effectLst/>
                <a:ea typeface="Times New Roman"/>
                <a:cs typeface="Segoe UI Light" panose="020B0502040204020203" pitchFamily="34" charset="0"/>
              </a:rPr>
              <a:t>Create a new global group in the IT department</a:t>
            </a:r>
          </a:p>
          <a:p>
            <a:pPr marL="342900" lvl="0" indent="-342900">
              <a:lnSpc>
                <a:spcPct val="100000"/>
              </a:lnSpc>
              <a:spcBef>
                <a:spcPts val="300"/>
              </a:spcBef>
              <a:spcAft>
                <a:spcPts val="300"/>
              </a:spcAft>
              <a:buFont typeface="+mj-lt"/>
              <a:buAutoNum type="arabicPeriod"/>
            </a:pPr>
            <a:r>
              <a:rPr lang="en-US" sz="880" dirty="0">
                <a:effectLst/>
                <a:ea typeface="Times New Roman"/>
                <a:cs typeface="Segoe UI Light" panose="020B0502040204020203" pitchFamily="34" charset="0"/>
              </a:rPr>
              <a:t>On </a:t>
            </a:r>
            <a:r>
              <a:rPr lang="en-US" sz="880" b="1" dirty="0">
                <a:effectLst/>
                <a:ea typeface="Times New Roman"/>
                <a:cs typeface="Segoe UI Light" panose="020B0502040204020203" pitchFamily="34" charset="0"/>
              </a:rPr>
              <a:t>LON-CL1</a:t>
            </a:r>
            <a:r>
              <a:rPr lang="en-US" sz="880" dirty="0">
                <a:effectLst/>
                <a:ea typeface="Times New Roman"/>
                <a:cs typeface="Segoe UI Light" panose="020B0502040204020203" pitchFamily="34" charset="0"/>
              </a:rPr>
              <a:t>, click </a:t>
            </a:r>
            <a:r>
              <a:rPr lang="en-US" sz="880" b="1" dirty="0">
                <a:effectLst/>
                <a:ea typeface="Times New Roman"/>
                <a:cs typeface="Segoe UI Light" panose="020B0502040204020203" pitchFamily="34" charset="0"/>
              </a:rPr>
              <a:t>Start</a:t>
            </a:r>
            <a:r>
              <a:rPr lang="en-US" sz="880" dirty="0">
                <a:effectLst/>
                <a:ea typeface="Times New Roman"/>
                <a:cs typeface="Segoe UI Light" panose="020B0502040204020203" pitchFamily="34" charset="0"/>
              </a:rPr>
              <a:t> and then enter </a:t>
            </a:r>
            <a:r>
              <a:rPr lang="en-US" sz="880" b="1" dirty="0" err="1">
                <a:effectLst/>
                <a:ea typeface="Times New Roman"/>
                <a:cs typeface="Segoe UI Light" panose="020B0502040204020203" pitchFamily="34" charset="0"/>
              </a:rPr>
              <a:t>powersh</a:t>
            </a:r>
            <a:r>
              <a:rPr lang="en-US" sz="880" dirty="0">
                <a:effectLst/>
                <a:ea typeface="Times New Roman"/>
                <a:cs typeface="Segoe UI Light" panose="020B0502040204020203" pitchFamily="34" charset="0"/>
              </a:rPr>
              <a:t>.</a:t>
            </a:r>
          </a:p>
          <a:p>
            <a:pPr marL="342900" lvl="0" indent="-342900">
              <a:lnSpc>
                <a:spcPct val="100000"/>
              </a:lnSpc>
              <a:spcBef>
                <a:spcPts val="300"/>
              </a:spcBef>
              <a:spcAft>
                <a:spcPts val="300"/>
              </a:spcAft>
              <a:buFont typeface="+mj-lt"/>
              <a:buAutoNum type="arabicPeriod"/>
            </a:pPr>
            <a:r>
              <a:rPr lang="en-US" sz="880" dirty="0">
                <a:effectLst/>
                <a:ea typeface="Times New Roman"/>
                <a:cs typeface="Segoe UI Light" panose="020B0502040204020203" pitchFamily="34" charset="0"/>
              </a:rPr>
              <a:t>In the search results, right-click </a:t>
            </a:r>
            <a:r>
              <a:rPr lang="en-US" sz="880" b="1" dirty="0">
                <a:effectLst/>
                <a:ea typeface="Times New Roman"/>
                <a:cs typeface="Segoe UI Light" panose="020B0502040204020203" pitchFamily="34" charset="0"/>
              </a:rPr>
              <a:t>Windows PowerShell</a:t>
            </a:r>
            <a:r>
              <a:rPr lang="en-US" sz="880" dirty="0">
                <a:ea typeface="Times New Roman"/>
                <a:cs typeface="Segoe UI Light" panose="020B0502040204020203" pitchFamily="34" charset="0"/>
              </a:rPr>
              <a:t> or activate its context menu,</a:t>
            </a:r>
            <a:r>
              <a:rPr lang="en-US" sz="880" dirty="0">
                <a:effectLst/>
                <a:ea typeface="Times New Roman"/>
                <a:cs typeface="Segoe UI Light" panose="020B0502040204020203" pitchFamily="34" charset="0"/>
              </a:rPr>
              <a:t> and then select </a:t>
            </a:r>
            <a:r>
              <a:rPr lang="en-US" sz="880" b="1" dirty="0">
                <a:effectLst/>
                <a:ea typeface="Times New Roman"/>
                <a:cs typeface="Segoe UI Light" panose="020B0502040204020203" pitchFamily="34" charset="0"/>
              </a:rPr>
              <a:t>Run as administrator</a:t>
            </a:r>
            <a:r>
              <a:rPr lang="en-US" sz="880" dirty="0">
                <a:effectLst/>
                <a:ea typeface="Times New Roman"/>
                <a:cs typeface="Segoe UI Light" panose="020B0502040204020203" pitchFamily="34" charset="0"/>
              </a:rPr>
              <a:t>.</a:t>
            </a:r>
          </a:p>
          <a:p>
            <a:pPr marL="342900" lvl="0" indent="-342900">
              <a:lnSpc>
                <a:spcPct val="100000"/>
              </a:lnSpc>
              <a:spcBef>
                <a:spcPts val="300"/>
              </a:spcBef>
              <a:spcAft>
                <a:spcPts val="300"/>
              </a:spcAft>
              <a:buFont typeface="+mj-lt"/>
              <a:buAutoNum type="arabicPeriod"/>
            </a:pPr>
            <a:r>
              <a:rPr lang="en-US" sz="880" dirty="0">
                <a:effectLst/>
                <a:ea typeface="Times New Roman"/>
                <a:cs typeface="Segoe UI Light" panose="020B0502040204020203" pitchFamily="34" charset="0"/>
              </a:rPr>
              <a:t>In the </a:t>
            </a:r>
            <a:r>
              <a:rPr lang="en-US" sz="880" b="1" dirty="0">
                <a:effectLst/>
                <a:ea typeface="Times New Roman"/>
                <a:cs typeface="Segoe UI Light" panose="020B0502040204020203" pitchFamily="34" charset="0"/>
              </a:rPr>
              <a:t>Administrator: Windows PowerShell</a:t>
            </a:r>
            <a:r>
              <a:rPr lang="en-US" sz="880" dirty="0">
                <a:effectLst/>
                <a:ea typeface="Times New Roman"/>
                <a:cs typeface="Segoe UI Light" panose="020B0502040204020203" pitchFamily="34" charset="0"/>
              </a:rPr>
              <a:t> window, enter the following command, and then select Enter:</a:t>
            </a:r>
          </a:p>
          <a:p>
            <a:pPr marL="539750" marR="73025">
              <a:lnSpc>
                <a:spcPct val="100000"/>
              </a:lnSpc>
              <a:spcBef>
                <a:spcPts val="300"/>
              </a:spcBef>
              <a:spcAft>
                <a:spcPts val="300"/>
              </a:spcAft>
            </a:pPr>
            <a:r>
              <a:rPr lang="en-US" sz="880" b="1" dirty="0">
                <a:effectLst/>
                <a:ea typeface="Times New Roman"/>
                <a:cs typeface="Segoe UI Light" panose="020B0502040204020203" pitchFamily="34" charset="0"/>
              </a:rPr>
              <a:t>New-</a:t>
            </a:r>
            <a:r>
              <a:rPr lang="en-US" sz="880" b="1" dirty="0" err="1">
                <a:effectLst/>
                <a:ea typeface="Times New Roman"/>
                <a:cs typeface="Segoe UI Light" panose="020B0502040204020203" pitchFamily="34" charset="0"/>
              </a:rPr>
              <a:t>ADGroup</a:t>
            </a:r>
            <a:r>
              <a:rPr lang="en-US" sz="880" b="1" dirty="0">
                <a:effectLst/>
                <a:ea typeface="Times New Roman"/>
                <a:cs typeface="Segoe UI Light" panose="020B0502040204020203" pitchFamily="34" charset="0"/>
              </a:rPr>
              <a:t> -Name </a:t>
            </a:r>
            <a:r>
              <a:rPr lang="en-US" sz="880" b="1" dirty="0" err="1">
                <a:effectLst/>
                <a:ea typeface="Times New Roman"/>
                <a:cs typeface="Segoe UI Light" panose="020B0502040204020203" pitchFamily="34" charset="0"/>
              </a:rPr>
              <a:t>HelpDesk</a:t>
            </a:r>
            <a:r>
              <a:rPr lang="en-US" sz="880" b="1" dirty="0">
                <a:effectLst/>
                <a:ea typeface="Times New Roman"/>
                <a:cs typeface="Segoe UI Light" panose="020B0502040204020203" pitchFamily="34" charset="0"/>
              </a:rPr>
              <a:t> -Path "</a:t>
            </a:r>
            <a:r>
              <a:rPr lang="en-US" sz="880" b="1" dirty="0" err="1">
                <a:effectLst/>
                <a:ea typeface="Times New Roman"/>
                <a:cs typeface="Segoe UI Light" panose="020B0502040204020203" pitchFamily="34" charset="0"/>
              </a:rPr>
              <a:t>ou</a:t>
            </a:r>
            <a:r>
              <a:rPr lang="en-US" sz="880" b="1" dirty="0">
                <a:effectLst/>
                <a:ea typeface="Times New Roman"/>
                <a:cs typeface="Segoe UI Light" panose="020B0502040204020203" pitchFamily="34" charset="0"/>
              </a:rPr>
              <a:t>=</a:t>
            </a:r>
            <a:r>
              <a:rPr lang="en-US" sz="880" b="1" dirty="0" err="1">
                <a:effectLst/>
                <a:ea typeface="Times New Roman"/>
                <a:cs typeface="Segoe UI Light" panose="020B0502040204020203" pitchFamily="34" charset="0"/>
              </a:rPr>
              <a:t>IT,dc</a:t>
            </a:r>
            <a:r>
              <a:rPr lang="en-US" sz="880" b="1" dirty="0">
                <a:effectLst/>
                <a:ea typeface="Times New Roman"/>
                <a:cs typeface="Segoe UI Light" panose="020B0502040204020203" pitchFamily="34" charset="0"/>
              </a:rPr>
              <a:t>=</a:t>
            </a:r>
            <a:r>
              <a:rPr lang="en-US" sz="880" b="1" dirty="0" err="1">
                <a:effectLst/>
                <a:ea typeface="Times New Roman"/>
                <a:cs typeface="Segoe UI Light" panose="020B0502040204020203" pitchFamily="34" charset="0"/>
              </a:rPr>
              <a:t>Adatum,dc</a:t>
            </a:r>
            <a:r>
              <a:rPr lang="en-US" sz="880" b="1" dirty="0">
                <a:effectLst/>
                <a:ea typeface="Times New Roman"/>
                <a:cs typeface="Segoe UI Light" panose="020B0502040204020203" pitchFamily="34" charset="0"/>
              </a:rPr>
              <a:t>=com" –</a:t>
            </a:r>
            <a:r>
              <a:rPr lang="en-US" sz="880" b="1" dirty="0" err="1">
                <a:effectLst/>
                <a:ea typeface="Times New Roman"/>
                <a:cs typeface="Segoe UI Light" panose="020B0502040204020203" pitchFamily="34" charset="0"/>
              </a:rPr>
              <a:t>GroupScope</a:t>
            </a:r>
            <a:r>
              <a:rPr lang="en-US" sz="880" b="1" dirty="0">
                <a:effectLst/>
                <a:ea typeface="Times New Roman"/>
                <a:cs typeface="Segoe UI Light" panose="020B0502040204020203" pitchFamily="34" charset="0"/>
              </a:rPr>
              <a:t> Global</a:t>
            </a:r>
          </a:p>
          <a:p>
            <a:pPr>
              <a:lnSpc>
                <a:spcPct val="100000"/>
              </a:lnSpc>
              <a:spcBef>
                <a:spcPts val="300"/>
              </a:spcBef>
              <a:spcAft>
                <a:spcPts val="300"/>
              </a:spcAft>
            </a:pPr>
            <a:r>
              <a:rPr lang="en-US" sz="880" b="1" dirty="0">
                <a:effectLst/>
                <a:ea typeface="Times New Roman"/>
                <a:cs typeface="Segoe UI Light" panose="020B0502040204020203" pitchFamily="34" charset="0"/>
              </a:rPr>
              <a:t>Create a new user in the IT department</a:t>
            </a:r>
          </a:p>
          <a:p>
            <a:pPr marL="342900" lvl="0" indent="-342900">
              <a:lnSpc>
                <a:spcPct val="100000"/>
              </a:lnSpc>
              <a:spcBef>
                <a:spcPts val="300"/>
              </a:spcBef>
              <a:spcAft>
                <a:spcPts val="300"/>
              </a:spcAft>
              <a:buFont typeface="Symbol"/>
              <a:buChar char=""/>
            </a:pPr>
            <a:r>
              <a:rPr lang="en-US" sz="880" dirty="0">
                <a:effectLst/>
                <a:ea typeface="Times New Roman"/>
                <a:cs typeface="Segoe UI Light" panose="020B0502040204020203" pitchFamily="34" charset="0"/>
              </a:rPr>
              <a:t>Enter the following command, and then select Enter:</a:t>
            </a:r>
          </a:p>
          <a:p>
            <a:pPr marL="539750" marR="73025">
              <a:lnSpc>
                <a:spcPct val="100000"/>
              </a:lnSpc>
              <a:spcBef>
                <a:spcPts val="300"/>
              </a:spcBef>
              <a:spcAft>
                <a:spcPts val="300"/>
              </a:spcAft>
            </a:pPr>
            <a:r>
              <a:rPr lang="en-US" sz="880" b="1" dirty="0">
                <a:effectLst/>
                <a:ea typeface="Times New Roman"/>
                <a:cs typeface="Segoe UI Light" panose="020B0502040204020203" pitchFamily="34" charset="0"/>
              </a:rPr>
              <a:t>New-</a:t>
            </a:r>
            <a:r>
              <a:rPr lang="en-US" sz="880" b="1" dirty="0" err="1">
                <a:effectLst/>
                <a:ea typeface="Times New Roman"/>
                <a:cs typeface="Segoe UI Light" panose="020B0502040204020203" pitchFamily="34" charset="0"/>
              </a:rPr>
              <a:t>ADUser</a:t>
            </a:r>
            <a:r>
              <a:rPr lang="en-US" sz="880" b="1" dirty="0">
                <a:effectLst/>
                <a:ea typeface="Times New Roman"/>
                <a:cs typeface="Segoe UI Light" panose="020B0502040204020203" pitchFamily="34" charset="0"/>
              </a:rPr>
              <a:t> -Name “Jane Doe” -Department “IT”</a:t>
            </a:r>
          </a:p>
          <a:p>
            <a:pPr>
              <a:lnSpc>
                <a:spcPct val="100000"/>
              </a:lnSpc>
              <a:spcBef>
                <a:spcPts val="300"/>
              </a:spcBef>
              <a:spcAft>
                <a:spcPts val="300"/>
              </a:spcAft>
            </a:pPr>
            <a:r>
              <a:rPr lang="en-US" sz="880" b="1" dirty="0">
                <a:effectLst/>
                <a:ea typeface="Times New Roman"/>
                <a:cs typeface="Segoe UI Light" panose="020B0502040204020203" pitchFamily="34" charset="0"/>
              </a:rPr>
              <a:t>Add two users from the IT department to the </a:t>
            </a:r>
            <a:r>
              <a:rPr lang="en-US" sz="880" b="1" dirty="0" err="1">
                <a:effectLst/>
                <a:ea typeface="Times New Roman"/>
                <a:cs typeface="Segoe UI Light" panose="020B0502040204020203" pitchFamily="34" charset="0"/>
              </a:rPr>
              <a:t>HelpDesk</a:t>
            </a:r>
            <a:r>
              <a:rPr lang="en-US" sz="880" b="1" dirty="0">
                <a:effectLst/>
                <a:ea typeface="Times New Roman"/>
                <a:cs typeface="Segoe UI Light" panose="020B0502040204020203" pitchFamily="34" charset="0"/>
              </a:rPr>
              <a:t> group</a:t>
            </a:r>
          </a:p>
          <a:p>
            <a:pPr marL="342900" lvl="0" indent="-342900">
              <a:lnSpc>
                <a:spcPct val="100000"/>
              </a:lnSpc>
              <a:spcBef>
                <a:spcPts val="300"/>
              </a:spcBef>
              <a:spcAft>
                <a:spcPts val="300"/>
              </a:spcAft>
              <a:buFont typeface="Symbol"/>
              <a:buChar char=""/>
            </a:pPr>
            <a:r>
              <a:rPr lang="en-US" sz="880" dirty="0">
                <a:effectLst/>
                <a:ea typeface="Times New Roman"/>
                <a:cs typeface="Segoe UI Light" panose="020B0502040204020203" pitchFamily="34" charset="0"/>
              </a:rPr>
              <a:t>In the </a:t>
            </a:r>
            <a:r>
              <a:rPr lang="en-US" sz="880" b="1" dirty="0">
                <a:effectLst/>
                <a:ea typeface="Times New Roman"/>
                <a:cs typeface="Segoe UI Light" panose="020B0502040204020203" pitchFamily="34" charset="0"/>
              </a:rPr>
              <a:t>Administrator: Windows PowerShell</a:t>
            </a:r>
            <a:r>
              <a:rPr lang="en-US" sz="880" dirty="0">
                <a:effectLst/>
                <a:ea typeface="Times New Roman"/>
                <a:cs typeface="Segoe UI Light" panose="020B0502040204020203" pitchFamily="34" charset="0"/>
              </a:rPr>
              <a:t> window, enter the following command, and then select Enter:</a:t>
            </a:r>
          </a:p>
          <a:p>
            <a:pPr marL="539750" marR="73025">
              <a:lnSpc>
                <a:spcPct val="100000"/>
              </a:lnSpc>
              <a:spcBef>
                <a:spcPts val="300"/>
              </a:spcBef>
              <a:spcAft>
                <a:spcPts val="300"/>
              </a:spcAft>
            </a:pPr>
            <a:r>
              <a:rPr lang="en-US" sz="880" b="1" dirty="0">
                <a:effectLst/>
                <a:ea typeface="Times New Roman"/>
                <a:cs typeface="Segoe UI Light" panose="020B0502040204020203" pitchFamily="34" charset="0"/>
              </a:rPr>
              <a:t>Add-</a:t>
            </a:r>
            <a:r>
              <a:rPr lang="en-US" sz="880" b="1" dirty="0" err="1">
                <a:effectLst/>
                <a:ea typeface="Times New Roman"/>
                <a:cs typeface="Segoe UI Light" panose="020B0502040204020203" pitchFamily="34" charset="0"/>
              </a:rPr>
              <a:t>ADGroupMember</a:t>
            </a:r>
            <a:r>
              <a:rPr lang="en-US" sz="880" b="1" dirty="0">
                <a:effectLst/>
                <a:ea typeface="Times New Roman"/>
                <a:cs typeface="Segoe UI Light" panose="020B0502040204020203" pitchFamily="34" charset="0"/>
              </a:rPr>
              <a:t> “</a:t>
            </a:r>
            <a:r>
              <a:rPr lang="en-US" sz="880" b="1" dirty="0" err="1">
                <a:effectLst/>
                <a:ea typeface="Times New Roman"/>
                <a:cs typeface="Segoe UI Light" panose="020B0502040204020203" pitchFamily="34" charset="0"/>
              </a:rPr>
              <a:t>HelpDesk</a:t>
            </a:r>
            <a:r>
              <a:rPr lang="en-US" sz="880" b="1" dirty="0">
                <a:effectLst/>
                <a:ea typeface="Times New Roman"/>
                <a:cs typeface="Segoe UI Light" panose="020B0502040204020203" pitchFamily="34" charset="0"/>
              </a:rPr>
              <a:t>” -Members “</a:t>
            </a:r>
            <a:r>
              <a:rPr lang="en-US" sz="880" b="1" dirty="0" err="1">
                <a:effectLst/>
                <a:ea typeface="Times New Roman"/>
                <a:cs typeface="Segoe UI Light" panose="020B0502040204020203" pitchFamily="34" charset="0"/>
              </a:rPr>
              <a:t>Lara”,”Jane</a:t>
            </a:r>
            <a:r>
              <a:rPr lang="en-US" sz="880" b="1" dirty="0">
                <a:effectLst/>
                <a:ea typeface="Times New Roman"/>
                <a:cs typeface="Segoe UI Light" panose="020B0502040204020203" pitchFamily="34" charset="0"/>
              </a:rPr>
              <a:t> Doe”</a:t>
            </a:r>
          </a:p>
          <a:p>
            <a:pPr>
              <a:lnSpc>
                <a:spcPct val="100000"/>
              </a:lnSpc>
              <a:spcBef>
                <a:spcPts val="300"/>
              </a:spcBef>
              <a:spcAft>
                <a:spcPts val="300"/>
              </a:spcAft>
            </a:pPr>
            <a:r>
              <a:rPr lang="en-US" sz="880" b="1" dirty="0">
                <a:ea typeface="Calibri"/>
                <a:cs typeface="Segoe UI Light" panose="020B0502040204020203" pitchFamily="34" charset="0"/>
              </a:rPr>
              <a:t>Note: </a:t>
            </a:r>
            <a:r>
              <a:rPr lang="en-US" sz="880" dirty="0">
                <a:ea typeface="Calibri"/>
                <a:cs typeface="Segoe UI Light" panose="020B0502040204020203" pitchFamily="34" charset="0"/>
              </a:rPr>
              <a:t>The </a:t>
            </a:r>
            <a:r>
              <a:rPr lang="en-US" sz="880" i="1" dirty="0">
                <a:ea typeface="Calibri"/>
                <a:cs typeface="Segoe UI Light" panose="020B0502040204020203" pitchFamily="34" charset="0"/>
              </a:rPr>
              <a:t>-Members</a:t>
            </a:r>
            <a:r>
              <a:rPr lang="en-US" sz="880" dirty="0">
                <a:ea typeface="Calibri"/>
                <a:cs typeface="Segoe UI Light" panose="020B0502040204020203" pitchFamily="34" charset="0"/>
              </a:rPr>
              <a:t> parameter accepts a value that maps to several different properties.</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F148518C-0C18-48BF-AA80-E18E59751541}"/>
              </a:ext>
            </a:extLst>
          </p:cNvPr>
          <p:cNvSpPr>
            <a:spLocks noGrp="1"/>
          </p:cNvSpPr>
          <p:nvPr>
            <p:ph type="hdr" sz="quarter"/>
          </p:nvPr>
        </p:nvSpPr>
        <p:spPr>
          <a:xfrm>
            <a:off x="0" y="0"/>
            <a:ext cx="3706837" cy="457200"/>
          </a:xfrm>
        </p:spPr>
        <p:txBody>
          <a:bodyPr/>
          <a:lstStyle/>
          <a:p>
            <a:r>
              <a:rPr lang="en-US" dirty="0"/>
              <a:t>AZ-040 Automating Administration with PowerShell</a:t>
            </a:r>
          </a:p>
          <a:p>
            <a:r>
              <a:rPr lang="en-US" dirty="0"/>
              <a:t>Module 2: Windows PowerShell for local systems administration</a:t>
            </a:r>
          </a:p>
        </p:txBody>
      </p:sp>
    </p:spTree>
    <p:extLst>
      <p:ext uri="{BB962C8B-B14F-4D97-AF65-F5344CB8AC3E}">
        <p14:creationId xmlns:p14="http://schemas.microsoft.com/office/powerpoint/2010/main" val="40868922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8983168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735" r:id="rId73"/>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1.xml"/></Relationships>
</file>

<file path=ppt/slides/_rels/slide3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1.xml"/></Relationships>
</file>

<file path=ppt/slides/_rels/slide3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8.xml"/><Relationship Id="rId1" Type="http://schemas.openxmlformats.org/officeDocument/2006/relationships/slideLayout" Target="../slideLayouts/slideLayout35.xml"/><Relationship Id="rId4" Type="http://schemas.openxmlformats.org/officeDocument/2006/relationships/image" Target="../media/image16.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7.xml"/></Relationships>
</file>

<file path=ppt/slides/_rels/slide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40.xml"/><Relationship Id="rId1" Type="http://schemas.openxmlformats.org/officeDocument/2006/relationships/slideLayout" Target="../slideLayouts/slideLayout42.xml"/><Relationship Id="rId5" Type="http://schemas.openxmlformats.org/officeDocument/2006/relationships/image" Target="../media/image15.emf"/><Relationship Id="rId4" Type="http://schemas.openxmlformats.org/officeDocument/2006/relationships/image" Target="../media/image18.emf"/></Relationships>
</file>

<file path=ppt/slides/_rels/slide4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41.xml"/><Relationship Id="rId1" Type="http://schemas.openxmlformats.org/officeDocument/2006/relationships/slideLayout" Target="../slideLayouts/slideLayout42.xml"/><Relationship Id="rId5" Type="http://schemas.openxmlformats.org/officeDocument/2006/relationships/image" Target="../media/image15.emf"/><Relationship Id="rId4" Type="http://schemas.openxmlformats.org/officeDocument/2006/relationships/image" Target="../media/image18.emf"/></Relationships>
</file>

<file path=ppt/slides/_rels/slide42.xml.rels><?xml version="1.0" encoding="UTF-8" standalone="yes"?>
<Relationships xmlns="http://schemas.openxmlformats.org/package/2006/relationships"><Relationship Id="rId3" Type="http://schemas.openxmlformats.org/officeDocument/2006/relationships/hyperlink" Target="https://aka.ms/powershell-7-module-compatibility" TargetMode="External"/><Relationship Id="rId2" Type="http://schemas.openxmlformats.org/officeDocument/2006/relationships/notesSlide" Target="../notesSlides/notesSlide42.xml"/><Relationship Id="rId1" Type="http://schemas.openxmlformats.org/officeDocument/2006/relationships/slideLayout" Target="../slideLayouts/slideLayout73.xml"/><Relationship Id="rId5" Type="http://schemas.openxmlformats.org/officeDocument/2006/relationships/image" Target="../media/image19.emf"/><Relationship Id="rId4" Type="http://schemas.openxmlformats.org/officeDocument/2006/relationships/hyperlink" Target="https://aka.ms/microsoft-powershell-management"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dirty="0"/>
              <a:t>AZ-040 Automating Administration with PowerShell</a:t>
            </a:r>
            <a:endParaRPr lang="en-US" dirty="0">
              <a:solidFill>
                <a:schemeClr val="tx1"/>
              </a:solidFill>
            </a:endParaRPr>
          </a:p>
        </p:txBody>
      </p:sp>
      <p:sp>
        <p:nvSpPr>
          <p:cNvPr id="5" name="Text Placeholder 4">
            <a:extLst>
              <a:ext uri="{FF2B5EF4-FFF2-40B4-BE49-F238E27FC236}">
                <a16:creationId xmlns:a16="http://schemas.microsoft.com/office/drawing/2014/main" id="{58304294-793E-FB49-A26A-F2ADFBA94074}"/>
              </a:ext>
            </a:extLst>
          </p:cNvPr>
          <p:cNvSpPr>
            <a:spLocks noGrp="1"/>
          </p:cNvSpPr>
          <p:nvPr>
            <p:ph type="body" sz="quarter" idx="15"/>
          </p:nvPr>
        </p:nvSpPr>
        <p:spPr/>
        <p:txBody>
          <a:bodyPr/>
          <a:lstStyle/>
          <a:p>
            <a:r>
              <a:rPr lang="en-US"/>
              <a:t>Author name</a:t>
            </a:r>
            <a:br>
              <a:rPr lang="en-US"/>
            </a:br>
            <a:r>
              <a:rPr lang="en-US"/>
              <a:t>Date</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6358D-A6A8-4D98-A8A9-A7AA04A83250}"/>
              </a:ext>
            </a:extLst>
          </p:cNvPr>
          <p:cNvSpPr>
            <a:spLocks noGrp="1"/>
          </p:cNvSpPr>
          <p:nvPr>
            <p:ph type="title"/>
          </p:nvPr>
        </p:nvSpPr>
        <p:spPr/>
        <p:txBody>
          <a:bodyPr/>
          <a:lstStyle/>
          <a:p>
            <a:r>
              <a:rPr lang="en-US" dirty="0"/>
              <a:t>Demonstration: Managing users and groups (Slide 2)</a:t>
            </a:r>
          </a:p>
        </p:txBody>
      </p:sp>
      <p:sp>
        <p:nvSpPr>
          <p:cNvPr id="3" name="Text Placeholder 2">
            <a:extLst>
              <a:ext uri="{FF2B5EF4-FFF2-40B4-BE49-F238E27FC236}">
                <a16:creationId xmlns:a16="http://schemas.microsoft.com/office/drawing/2014/main" id="{4425E7F7-B51D-47EB-A6DB-134AB718C547}"/>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B2434AE4-EBA6-4885-9BCB-0143029C6C51}"/>
              </a:ext>
            </a:extLst>
          </p:cNvPr>
          <p:cNvSpPr>
            <a:spLocks noGrp="1"/>
          </p:cNvSpPr>
          <p:nvPr>
            <p:ph type="body" sz="quarter" idx="11"/>
          </p:nvPr>
        </p:nvSpPr>
        <p:spPr/>
        <p:txBody>
          <a:bodyPr/>
          <a:lstStyle/>
          <a:p>
            <a:endParaRPr lang="en-US"/>
          </a:p>
        </p:txBody>
      </p:sp>
      <p:sp>
        <p:nvSpPr>
          <p:cNvPr id="5" name="Picture Placeholder 4">
            <a:extLst>
              <a:ext uri="{FF2B5EF4-FFF2-40B4-BE49-F238E27FC236}">
                <a16:creationId xmlns:a16="http://schemas.microsoft.com/office/drawing/2014/main" id="{88812FBF-5DC1-4985-B1AA-1E5F0FB18E05}"/>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224874082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a:xfrm>
            <a:off x="425366" y="170924"/>
            <a:ext cx="11341268" cy="680196"/>
          </a:xfrm>
        </p:spPr>
        <p:txBody>
          <a:bodyPr/>
          <a:lstStyle/>
          <a:p>
            <a:r>
              <a:rPr lang="en-US" dirty="0"/>
              <a:t>Cmdlets for managing computer objects</a:t>
            </a:r>
          </a:p>
        </p:txBody>
      </p:sp>
      <p:graphicFrame>
        <p:nvGraphicFramePr>
          <p:cNvPr id="4" name="Table 12">
            <a:extLst>
              <a:ext uri="{FF2B5EF4-FFF2-40B4-BE49-F238E27FC236}">
                <a16:creationId xmlns:a16="http://schemas.microsoft.com/office/drawing/2014/main" id="{9AE6B30B-718A-43BA-B0A4-856A93C9AE95}"/>
              </a:ext>
            </a:extLst>
          </p:cNvPr>
          <p:cNvGraphicFramePr>
            <a:graphicFrameLocks noGrp="1"/>
          </p:cNvGraphicFramePr>
          <p:nvPr>
            <p:extLst>
              <p:ext uri="{D42A27DB-BD31-4B8C-83A1-F6EECF244321}">
                <p14:modId xmlns:p14="http://schemas.microsoft.com/office/powerpoint/2010/main" val="3860862308"/>
              </p:ext>
            </p:extLst>
          </p:nvPr>
        </p:nvGraphicFramePr>
        <p:xfrm>
          <a:off x="368154" y="751453"/>
          <a:ext cx="11547095" cy="3373611"/>
        </p:xfrm>
        <a:graphic>
          <a:graphicData uri="http://schemas.openxmlformats.org/drawingml/2006/table">
            <a:tbl>
              <a:tblPr firstRow="1" bandRow="1">
                <a:tableStyleId>{5C22544A-7EE6-4342-B048-85BDC9FD1C3A}</a:tableStyleId>
              </a:tblPr>
              <a:tblGrid>
                <a:gridCol w="4897529">
                  <a:extLst>
                    <a:ext uri="{9D8B030D-6E8A-4147-A177-3AD203B41FA5}">
                      <a16:colId xmlns:a16="http://schemas.microsoft.com/office/drawing/2014/main" val="1695194842"/>
                    </a:ext>
                  </a:extLst>
                </a:gridCol>
                <a:gridCol w="6649566">
                  <a:extLst>
                    <a:ext uri="{9D8B030D-6E8A-4147-A177-3AD203B41FA5}">
                      <a16:colId xmlns:a16="http://schemas.microsoft.com/office/drawing/2014/main" val="2248324712"/>
                    </a:ext>
                  </a:extLst>
                </a:gridCol>
              </a:tblGrid>
              <a:tr h="466598">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Cmdlet </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srgbClr val="FFFFFF"/>
                          </a:solidFill>
                          <a:effectLst/>
                          <a:uLnTx/>
                          <a:uFillTx/>
                          <a:latin typeface="+mj-lt"/>
                          <a:ea typeface="+mn-ea"/>
                          <a:cs typeface="+mn-cs"/>
                        </a:rPr>
                        <a:t>Description</a:t>
                      </a:r>
                      <a:endParaRPr kumimoji="0" lang="en-US" sz="1800" b="1" i="0" u="none" strike="noStrike" kern="1200" cap="none" spc="0" normalizeH="0" baseline="0" noProof="0" dirty="0">
                        <a:ln>
                          <a:noFill/>
                        </a:ln>
                        <a:solidFill>
                          <a:srgbClr val="FFFFFF"/>
                        </a:solidFill>
                        <a:effectLst/>
                        <a:uLnTx/>
                        <a:uFillTx/>
                        <a:latin typeface="+mj-lt"/>
                        <a:ea typeface="+mn-ea"/>
                        <a:cs typeface="+mn-cs"/>
                      </a:endParaRPr>
                    </a:p>
                  </a:txBody>
                  <a:tcPr marL="89642" marR="89642" marT="89642" marB="89642">
                    <a:lnL w="6350" cap="flat" cmpd="sng" algn="ctr">
                      <a:solidFill>
                        <a:schemeClr val="bg1"/>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185272790"/>
                  </a:ext>
                </a:extLst>
              </a:tr>
              <a:tr h="432332">
                <a:tc>
                  <a:txBody>
                    <a:bodyPr/>
                    <a:lstStyle/>
                    <a:p>
                      <a:pPr>
                        <a:lnSpc>
                          <a:spcPct val="115000"/>
                        </a:lnSpc>
                        <a:spcAft>
                          <a:spcPts val="0"/>
                        </a:spcAft>
                      </a:pPr>
                      <a:r>
                        <a:rPr lang="en-US" sz="2000" b="1" dirty="0">
                          <a:latin typeface="Segoe UI" panose="020B0502040204020203" pitchFamily="34" charset="0"/>
                          <a:ea typeface="Segoe UI" panose="020B0502040204020203" pitchFamily="34" charset="0"/>
                          <a:cs typeface="Segoe UI" panose="020B0502040204020203" pitchFamily="34" charset="0"/>
                        </a:rPr>
                        <a:t>New-</a:t>
                      </a:r>
                      <a:r>
                        <a:rPr lang="en-US" sz="2000" b="1" dirty="0" err="1">
                          <a:latin typeface="Segoe UI" panose="020B0502040204020203" pitchFamily="34" charset="0"/>
                          <a:ea typeface="Segoe UI" panose="020B0502040204020203" pitchFamily="34" charset="0"/>
                          <a:cs typeface="Segoe UI" panose="020B0502040204020203" pitchFamily="34" charset="0"/>
                        </a:rPr>
                        <a:t>ADComputer</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36000" marB="18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US" sz="2000" dirty="0">
                          <a:latin typeface="Segoe UI" panose="020B0502040204020203" pitchFamily="34" charset="0"/>
                          <a:ea typeface="Segoe UI" panose="020B0502040204020203" pitchFamily="34" charset="0"/>
                          <a:cs typeface="Segoe UI" panose="020B0502040204020203" pitchFamily="34" charset="0"/>
                        </a:rPr>
                        <a:t>Creates a new computer account</a:t>
                      </a:r>
                      <a:endParaRPr lang="en-CA" sz="2000" dirty="0">
                        <a:latin typeface="Segoe UI" pitchFamily="34" charset="0"/>
                        <a:ea typeface="Segoe UI" pitchFamily="34" charset="0"/>
                        <a:cs typeface="Segoe UI" pitchFamily="34" charset="0"/>
                      </a:endParaRPr>
                    </a:p>
                  </a:txBody>
                  <a:tcPr marL="68400" marR="68400" marT="36000" marB="18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437435">
                <a:tc>
                  <a:txBody>
                    <a:bodyPr/>
                    <a:lstStyle/>
                    <a:p>
                      <a:pPr>
                        <a:lnSpc>
                          <a:spcPct val="115000"/>
                        </a:lnSpc>
                        <a:spcAft>
                          <a:spcPts val="0"/>
                        </a:spcAft>
                      </a:pPr>
                      <a:r>
                        <a:rPr lang="en-US" sz="2000" b="1" dirty="0">
                          <a:latin typeface="Segoe UI" panose="020B0502040204020203" pitchFamily="34" charset="0"/>
                          <a:ea typeface="Segoe UI" panose="020B0502040204020203" pitchFamily="34" charset="0"/>
                          <a:cs typeface="Segoe UI" panose="020B0502040204020203" pitchFamily="34" charset="0"/>
                        </a:rPr>
                        <a:t>Set-ADComputer</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36000" marB="18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US" sz="2000" dirty="0">
                          <a:latin typeface="Segoe UI" panose="020B0502040204020203" pitchFamily="34" charset="0"/>
                          <a:ea typeface="Segoe UI" panose="020B0502040204020203" pitchFamily="34" charset="0"/>
                          <a:cs typeface="Segoe UI" panose="020B0502040204020203" pitchFamily="34" charset="0"/>
                        </a:rPr>
                        <a:t>Modifies properties of a computer account</a:t>
                      </a:r>
                      <a:endParaRPr lang="en-CA" sz="2000" dirty="0">
                        <a:latin typeface="Segoe UI" pitchFamily="34" charset="0"/>
                        <a:ea typeface="Segoe UI" pitchFamily="34" charset="0"/>
                        <a:cs typeface="Segoe UI" pitchFamily="34" charset="0"/>
                      </a:endParaRPr>
                    </a:p>
                  </a:txBody>
                  <a:tcPr marL="68400" marR="68400" marT="36000" marB="18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37435">
                <a:tc>
                  <a:txBody>
                    <a:bodyPr/>
                    <a:lstStyle/>
                    <a:p>
                      <a:pPr>
                        <a:lnSpc>
                          <a:spcPct val="115000"/>
                        </a:lnSpc>
                        <a:spcAft>
                          <a:spcPts val="0"/>
                        </a:spcAft>
                      </a:pPr>
                      <a:r>
                        <a:rPr lang="en-US" sz="2000" b="1" dirty="0">
                          <a:latin typeface="Segoe UI" panose="020B0502040204020203" pitchFamily="34" charset="0"/>
                          <a:ea typeface="Segoe UI" panose="020B0502040204020203" pitchFamily="34" charset="0"/>
                          <a:cs typeface="Segoe UI" panose="020B0502040204020203" pitchFamily="34" charset="0"/>
                        </a:rPr>
                        <a:t>Get-ADComputer</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36000" marB="18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US" sz="2000" dirty="0">
                          <a:latin typeface="Segoe UI" panose="020B0502040204020203" pitchFamily="34" charset="0"/>
                          <a:ea typeface="Segoe UI" panose="020B0502040204020203" pitchFamily="34" charset="0"/>
                          <a:cs typeface="Segoe UI" panose="020B0502040204020203" pitchFamily="34" charset="0"/>
                        </a:rPr>
                        <a:t>Displays properties of a computer account</a:t>
                      </a:r>
                      <a:endParaRPr lang="en-CA" sz="2000" dirty="0">
                        <a:latin typeface="Segoe UI" pitchFamily="34" charset="0"/>
                        <a:ea typeface="Segoe UI" pitchFamily="34" charset="0"/>
                        <a:cs typeface="Segoe UI" pitchFamily="34" charset="0"/>
                      </a:endParaRPr>
                    </a:p>
                  </a:txBody>
                  <a:tcPr marL="68400" marR="68400" marT="36000" marB="18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r h="437435">
                <a:tc>
                  <a:txBody>
                    <a:bodyPr/>
                    <a:lstStyle/>
                    <a:p>
                      <a:pPr>
                        <a:lnSpc>
                          <a:spcPct val="115000"/>
                        </a:lnSpc>
                        <a:spcAft>
                          <a:spcPts val="0"/>
                        </a:spcAft>
                      </a:pPr>
                      <a:r>
                        <a:rPr lang="en-US" sz="2000" b="1" dirty="0">
                          <a:latin typeface="Segoe UI" panose="020B0502040204020203" pitchFamily="34" charset="0"/>
                          <a:ea typeface="Segoe UI" panose="020B0502040204020203" pitchFamily="34" charset="0"/>
                          <a:cs typeface="Segoe UI" panose="020B0502040204020203" pitchFamily="34" charset="0"/>
                        </a:rPr>
                        <a:t>Remove-ADComputer</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36000" marB="18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US" sz="2000" dirty="0">
                          <a:latin typeface="Segoe UI" panose="020B0502040204020203" pitchFamily="34" charset="0"/>
                          <a:ea typeface="Segoe UI" panose="020B0502040204020203" pitchFamily="34" charset="0"/>
                          <a:cs typeface="Segoe UI" panose="020B0502040204020203" pitchFamily="34" charset="0"/>
                        </a:rPr>
                        <a:t>Deletes a computer account</a:t>
                      </a:r>
                      <a:endParaRPr lang="en-CA" sz="2000" dirty="0">
                        <a:latin typeface="Segoe UI" pitchFamily="34" charset="0"/>
                        <a:ea typeface="Segoe UI" pitchFamily="34" charset="0"/>
                        <a:cs typeface="Segoe UI" pitchFamily="34" charset="0"/>
                      </a:endParaRPr>
                    </a:p>
                  </a:txBody>
                  <a:tcPr marL="68400" marR="68400" marT="36000" marB="18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r h="437435">
                <a:tc>
                  <a:txBody>
                    <a:bodyPr/>
                    <a:lstStyle/>
                    <a:p>
                      <a:pPr>
                        <a:lnSpc>
                          <a:spcPct val="115000"/>
                        </a:lnSpc>
                        <a:spcAft>
                          <a:spcPts val="0"/>
                        </a:spcAft>
                      </a:pPr>
                      <a:r>
                        <a:rPr lang="en-US" sz="2000" b="1" dirty="0">
                          <a:latin typeface="Segoe UI" panose="020B0502040204020203" pitchFamily="34" charset="0"/>
                          <a:ea typeface="Segoe UI" panose="020B0502040204020203" pitchFamily="34" charset="0"/>
                          <a:cs typeface="Segoe UI" panose="020B0502040204020203" pitchFamily="34" charset="0"/>
                        </a:rPr>
                        <a:t>Test-</a:t>
                      </a:r>
                      <a:r>
                        <a:rPr lang="en-US" sz="2000" b="1" dirty="0" err="1">
                          <a:latin typeface="Segoe UI" panose="020B0502040204020203" pitchFamily="34" charset="0"/>
                          <a:ea typeface="Segoe UI" panose="020B0502040204020203" pitchFamily="34" charset="0"/>
                          <a:cs typeface="Segoe UI" panose="020B0502040204020203" pitchFamily="34" charset="0"/>
                        </a:rPr>
                        <a:t>ComputerSecureChannel</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36000" marB="18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US" sz="2000" dirty="0">
                          <a:latin typeface="Segoe UI" panose="020B0502040204020203" pitchFamily="34" charset="0"/>
                          <a:ea typeface="Segoe UI" panose="020B0502040204020203" pitchFamily="34" charset="0"/>
                          <a:cs typeface="Segoe UI" panose="020B0502040204020203" pitchFamily="34" charset="0"/>
                        </a:rPr>
                        <a:t>Verifies or repairs the trust relationship between a computer and a domain</a:t>
                      </a:r>
                      <a:endParaRPr lang="en-CA" sz="2000" dirty="0">
                        <a:latin typeface="Segoe UI" pitchFamily="34" charset="0"/>
                        <a:ea typeface="Segoe UI" pitchFamily="34" charset="0"/>
                        <a:cs typeface="Segoe UI" pitchFamily="34" charset="0"/>
                      </a:endParaRPr>
                    </a:p>
                  </a:txBody>
                  <a:tcPr marL="68400" marR="68400" marT="36000" marB="18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79037280"/>
                  </a:ext>
                </a:extLst>
              </a:tr>
              <a:tr h="437435">
                <a:tc>
                  <a:txBody>
                    <a:bodyPr/>
                    <a:lstStyle/>
                    <a:p>
                      <a:pPr>
                        <a:lnSpc>
                          <a:spcPct val="115000"/>
                        </a:lnSpc>
                        <a:spcAft>
                          <a:spcPts val="0"/>
                        </a:spcAft>
                      </a:pPr>
                      <a:r>
                        <a:rPr lang="en-US" sz="2000" b="1" dirty="0">
                          <a:latin typeface="Segoe UI" panose="020B0502040204020203" pitchFamily="34" charset="0"/>
                          <a:ea typeface="Segoe UI" panose="020B0502040204020203" pitchFamily="34" charset="0"/>
                          <a:cs typeface="Segoe UI" panose="020B0502040204020203" pitchFamily="34" charset="0"/>
                        </a:rPr>
                        <a:t>Reset-</a:t>
                      </a:r>
                      <a:r>
                        <a:rPr lang="en-US" sz="2000" b="1" dirty="0" err="1">
                          <a:latin typeface="Segoe UI" panose="020B0502040204020203" pitchFamily="34" charset="0"/>
                          <a:ea typeface="Segoe UI" panose="020B0502040204020203" pitchFamily="34" charset="0"/>
                          <a:cs typeface="Segoe UI" panose="020B0502040204020203" pitchFamily="34" charset="0"/>
                        </a:rPr>
                        <a:t>ComputerMachinePassword</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36000" marB="18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US" sz="2000" dirty="0">
                          <a:latin typeface="Segoe UI" panose="020B0502040204020203" pitchFamily="34" charset="0"/>
                          <a:ea typeface="Segoe UI" panose="020B0502040204020203" pitchFamily="34" charset="0"/>
                          <a:cs typeface="Segoe UI" panose="020B0502040204020203" pitchFamily="34" charset="0"/>
                        </a:rPr>
                        <a:t>Resets the password for a computer account</a:t>
                      </a:r>
                      <a:endParaRPr lang="en-CA" sz="2000" dirty="0">
                        <a:latin typeface="Segoe UI" pitchFamily="34" charset="0"/>
                        <a:ea typeface="Segoe UI" pitchFamily="34" charset="0"/>
                        <a:cs typeface="Segoe UI" pitchFamily="34" charset="0"/>
                      </a:endParaRPr>
                    </a:p>
                  </a:txBody>
                  <a:tcPr marL="68400" marR="68400" marT="36000" marB="18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06987494"/>
                  </a:ext>
                </a:extLst>
              </a:tr>
            </a:tbl>
          </a:graphicData>
        </a:graphic>
      </p:graphicFrame>
      <p:sp>
        <p:nvSpPr>
          <p:cNvPr id="10" name="Content Placeholder 8">
            <a:extLst>
              <a:ext uri="{FF2B5EF4-FFF2-40B4-BE49-F238E27FC236}">
                <a16:creationId xmlns:a16="http://schemas.microsoft.com/office/drawing/2014/main" id="{DC01950C-696D-40DE-A00B-78694830BF48}"/>
              </a:ext>
            </a:extLst>
          </p:cNvPr>
          <p:cNvSpPr>
            <a:spLocks noGrp="1"/>
          </p:cNvSpPr>
          <p:nvPr>
            <p:ph sz="quarter" idx="10"/>
          </p:nvPr>
        </p:nvSpPr>
        <p:spPr>
          <a:xfrm>
            <a:off x="3628470" y="4705593"/>
            <a:ext cx="6758636" cy="707886"/>
          </a:xfrm>
          <a:solidFill>
            <a:schemeClr val="bg1">
              <a:lumMod val="85000"/>
            </a:schemeClr>
          </a:solidFill>
        </p:spPr>
        <p:txBody>
          <a:bodyPr lIns="0"/>
          <a:lstStyle/>
          <a:p>
            <a:pPr marL="114300" lvl="2" indent="0" defTabSz="932742">
              <a:spcBef>
                <a:spcPts val="600"/>
              </a:spcBef>
              <a:spcAft>
                <a:spcPts val="0"/>
              </a:spcAft>
              <a:buSzPct val="95000"/>
              <a:buNone/>
              <a:defRPr/>
            </a:pPr>
            <a:r>
              <a:rPr kumimoji="0" lang="en-US" sz="2000" b="0" i="0" u="none" strike="noStrike" kern="1200" cap="none" spc="-50" normalizeH="0" baseline="0" noProof="0" dirty="0">
                <a:ln>
                  <a:noFill/>
                </a:ln>
                <a:solidFill>
                  <a:srgbClr val="000000"/>
                </a:solidFill>
                <a:effectLst/>
                <a:uLnTx/>
                <a:uFillTx/>
                <a:latin typeface="Lucida Sans Unicode" panose="020B0602030504020204" pitchFamily="34" charset="0"/>
                <a:cs typeface="Lucida Sans Unicode" panose="020B0602030504020204" pitchFamily="34" charset="0"/>
              </a:rPr>
              <a:t>New‑</a:t>
            </a:r>
            <a:r>
              <a:rPr kumimoji="0" lang="en-US" sz="2000" b="0" i="0" u="none" strike="noStrike" kern="1200" cap="none" spc="-50" normalizeH="0" baseline="0" noProof="0" dirty="0" err="1">
                <a:ln>
                  <a:noFill/>
                </a:ln>
                <a:solidFill>
                  <a:srgbClr val="000000"/>
                </a:solidFill>
                <a:effectLst/>
                <a:uLnTx/>
                <a:uFillTx/>
                <a:latin typeface="Lucida Sans Unicode" panose="020B0602030504020204" pitchFamily="34" charset="0"/>
                <a:cs typeface="Lucida Sans Unicode" panose="020B0602030504020204" pitchFamily="34" charset="0"/>
              </a:rPr>
              <a:t>ADComputer</a:t>
            </a:r>
            <a:r>
              <a:rPr kumimoji="0" lang="en-US" sz="2000" b="0" i="0" u="none" strike="noStrike" kern="1200" cap="none" spc="-50" normalizeH="0" baseline="0" noProof="0" dirty="0">
                <a:ln>
                  <a:noFill/>
                </a:ln>
                <a:solidFill>
                  <a:srgbClr val="000000"/>
                </a:solidFill>
                <a:effectLst/>
                <a:uLnTx/>
                <a:uFillTx/>
                <a:latin typeface="Lucida Sans Unicode" panose="020B0602030504020204" pitchFamily="34" charset="0"/>
                <a:cs typeface="Lucida Sans Unicode" panose="020B0602030504020204" pitchFamily="34" charset="0"/>
              </a:rPr>
              <a:t> ‑Name LON‑CL10 ‑Path "</a:t>
            </a:r>
            <a:r>
              <a:rPr kumimoji="0" lang="en-US" sz="2000" b="0" i="0" u="none" strike="noStrike" kern="1200" cap="none" spc="-50" normalizeH="0" baseline="0" noProof="0" dirty="0" err="1">
                <a:ln>
                  <a:noFill/>
                </a:ln>
                <a:solidFill>
                  <a:srgbClr val="000000"/>
                </a:solidFill>
                <a:effectLst/>
                <a:uLnTx/>
                <a:uFillTx/>
                <a:latin typeface="Lucida Sans Unicode" panose="020B0602030504020204" pitchFamily="34" charset="0"/>
                <a:cs typeface="Lucida Sans Unicode" panose="020B0602030504020204" pitchFamily="34" charset="0"/>
              </a:rPr>
              <a:t>ou</a:t>
            </a:r>
            <a:r>
              <a:rPr kumimoji="0" lang="en-US" sz="2000" b="0" i="0" u="none" strike="noStrike" kern="1200" cap="none" spc="-50" normalizeH="0" baseline="0" noProof="0" dirty="0">
                <a:ln>
                  <a:noFill/>
                </a:ln>
                <a:solidFill>
                  <a:srgbClr val="000000"/>
                </a:solidFill>
                <a:effectLst/>
                <a:uLnTx/>
                <a:uFillTx/>
                <a:latin typeface="Lucida Sans Unicode" panose="020B0602030504020204" pitchFamily="34" charset="0"/>
                <a:cs typeface="Lucida Sans Unicode" panose="020B0602030504020204" pitchFamily="34" charset="0"/>
              </a:rPr>
              <a:t>=</a:t>
            </a:r>
            <a:r>
              <a:rPr kumimoji="0" lang="en-US" sz="2000" b="0" i="0" u="none" strike="noStrike" kern="1200" cap="none" spc="-50" normalizeH="0" baseline="0" noProof="0" dirty="0" err="1">
                <a:ln>
                  <a:noFill/>
                </a:ln>
                <a:solidFill>
                  <a:srgbClr val="000000"/>
                </a:solidFill>
                <a:effectLst/>
                <a:uLnTx/>
                <a:uFillTx/>
                <a:latin typeface="Lucida Sans Unicode" panose="020B0602030504020204" pitchFamily="34" charset="0"/>
                <a:cs typeface="Lucida Sans Unicode" panose="020B0602030504020204" pitchFamily="34" charset="0"/>
              </a:rPr>
              <a:t>marketing,dc</a:t>
            </a:r>
            <a:r>
              <a:rPr kumimoji="0" lang="en-US" sz="2000" b="0" i="0" u="none" strike="noStrike" kern="1200" cap="none" spc="-50" normalizeH="0" baseline="0" noProof="0" dirty="0">
                <a:ln>
                  <a:noFill/>
                </a:ln>
                <a:solidFill>
                  <a:srgbClr val="000000"/>
                </a:solidFill>
                <a:effectLst/>
                <a:uLnTx/>
                <a:uFillTx/>
                <a:latin typeface="Lucida Sans Unicode" panose="020B0602030504020204" pitchFamily="34" charset="0"/>
                <a:cs typeface="Lucida Sans Unicode" panose="020B0602030504020204" pitchFamily="34" charset="0"/>
              </a:rPr>
              <a:t>=</a:t>
            </a:r>
            <a:r>
              <a:rPr kumimoji="0" lang="en-US" sz="2000" b="0" i="0" u="none" strike="noStrike" kern="1200" cap="none" spc="-50" normalizeH="0" baseline="0" noProof="0" dirty="0" err="1">
                <a:ln>
                  <a:noFill/>
                </a:ln>
                <a:solidFill>
                  <a:srgbClr val="000000"/>
                </a:solidFill>
                <a:effectLst/>
                <a:uLnTx/>
                <a:uFillTx/>
                <a:latin typeface="Lucida Sans Unicode" panose="020B0602030504020204" pitchFamily="34" charset="0"/>
                <a:cs typeface="Lucida Sans Unicode" panose="020B0602030504020204" pitchFamily="34" charset="0"/>
              </a:rPr>
              <a:t>adatum,dc</a:t>
            </a:r>
            <a:r>
              <a:rPr kumimoji="0" lang="en-US" sz="2000" b="0" i="0" u="none" strike="noStrike" kern="1200" cap="none" spc="-50" normalizeH="0" baseline="0" noProof="0" dirty="0">
                <a:ln>
                  <a:noFill/>
                </a:ln>
                <a:solidFill>
                  <a:srgbClr val="000000"/>
                </a:solidFill>
                <a:effectLst/>
                <a:uLnTx/>
                <a:uFillTx/>
                <a:latin typeface="Lucida Sans Unicode" panose="020B0602030504020204" pitchFamily="34" charset="0"/>
                <a:cs typeface="Lucida Sans Unicode" panose="020B0602030504020204" pitchFamily="34" charset="0"/>
              </a:rPr>
              <a:t>=com" ‑Enabled $true</a:t>
            </a:r>
          </a:p>
        </p:txBody>
      </p:sp>
    </p:spTree>
    <p:extLst>
      <p:ext uri="{BB962C8B-B14F-4D97-AF65-F5344CB8AC3E}">
        <p14:creationId xmlns:p14="http://schemas.microsoft.com/office/powerpoint/2010/main" val="181936625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a:xfrm>
            <a:off x="425366" y="170924"/>
            <a:ext cx="11341268" cy="680196"/>
          </a:xfrm>
        </p:spPr>
        <p:txBody>
          <a:bodyPr/>
          <a:lstStyle/>
          <a:p>
            <a:r>
              <a:rPr lang="en-US" dirty="0"/>
              <a:t>OU management cmdlets</a:t>
            </a:r>
          </a:p>
        </p:txBody>
      </p:sp>
      <p:graphicFrame>
        <p:nvGraphicFramePr>
          <p:cNvPr id="4" name="Table 12">
            <a:extLst>
              <a:ext uri="{FF2B5EF4-FFF2-40B4-BE49-F238E27FC236}">
                <a16:creationId xmlns:a16="http://schemas.microsoft.com/office/drawing/2014/main" id="{9AE6B30B-718A-43BA-B0A4-856A93C9AE95}"/>
              </a:ext>
            </a:extLst>
          </p:cNvPr>
          <p:cNvGraphicFramePr>
            <a:graphicFrameLocks noGrp="1"/>
          </p:cNvGraphicFramePr>
          <p:nvPr>
            <p:extLst>
              <p:ext uri="{D42A27DB-BD31-4B8C-83A1-F6EECF244321}">
                <p14:modId xmlns:p14="http://schemas.microsoft.com/office/powerpoint/2010/main" val="706162841"/>
              </p:ext>
            </p:extLst>
          </p:nvPr>
        </p:nvGraphicFramePr>
        <p:xfrm>
          <a:off x="322452" y="1034258"/>
          <a:ext cx="11547095" cy="2236298"/>
        </p:xfrm>
        <a:graphic>
          <a:graphicData uri="http://schemas.openxmlformats.org/drawingml/2006/table">
            <a:tbl>
              <a:tblPr firstRow="1" bandRow="1">
                <a:tableStyleId>{5C22544A-7EE6-4342-B048-85BDC9FD1C3A}</a:tableStyleId>
              </a:tblPr>
              <a:tblGrid>
                <a:gridCol w="4897529">
                  <a:extLst>
                    <a:ext uri="{9D8B030D-6E8A-4147-A177-3AD203B41FA5}">
                      <a16:colId xmlns:a16="http://schemas.microsoft.com/office/drawing/2014/main" val="1695194842"/>
                    </a:ext>
                  </a:extLst>
                </a:gridCol>
                <a:gridCol w="6649566">
                  <a:extLst>
                    <a:ext uri="{9D8B030D-6E8A-4147-A177-3AD203B41FA5}">
                      <a16:colId xmlns:a16="http://schemas.microsoft.com/office/drawing/2014/main" val="2248324712"/>
                    </a:ext>
                  </a:extLst>
                </a:gridCol>
              </a:tblGrid>
              <a:tr h="466598">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Cmdlet </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srgbClr val="FFFFFF"/>
                          </a:solidFill>
                          <a:effectLst/>
                          <a:uLnTx/>
                          <a:uFillTx/>
                          <a:latin typeface="+mj-lt"/>
                          <a:ea typeface="+mn-ea"/>
                          <a:cs typeface="+mn-cs"/>
                        </a:rPr>
                        <a:t>Description</a:t>
                      </a:r>
                      <a:endParaRPr kumimoji="0" lang="en-US" sz="1800" b="1" i="0" u="none" strike="noStrike" kern="1200" cap="none" spc="0" normalizeH="0" baseline="0" noProof="0" dirty="0">
                        <a:ln>
                          <a:noFill/>
                        </a:ln>
                        <a:solidFill>
                          <a:srgbClr val="FFFFFF"/>
                        </a:solidFill>
                        <a:effectLst/>
                        <a:uLnTx/>
                        <a:uFillTx/>
                        <a:latin typeface="+mj-lt"/>
                        <a:ea typeface="+mn-ea"/>
                        <a:cs typeface="+mn-cs"/>
                      </a:endParaRPr>
                    </a:p>
                  </a:txBody>
                  <a:tcPr marL="89642" marR="89642" marT="89642" marB="89642">
                    <a:lnL w="6350" cap="flat" cmpd="sng" algn="ctr">
                      <a:solidFill>
                        <a:schemeClr val="bg1"/>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185272790"/>
                  </a:ext>
                </a:extLst>
              </a:tr>
              <a:tr h="432332">
                <a:tc>
                  <a:txBody>
                    <a:bodyPr/>
                    <a:lstStyle/>
                    <a:p>
                      <a:pPr>
                        <a:lnSpc>
                          <a:spcPct val="115000"/>
                        </a:lnSpc>
                        <a:spcAft>
                          <a:spcPts val="0"/>
                        </a:spcAft>
                      </a:pPr>
                      <a:r>
                        <a:rPr lang="en-US" sz="2200" b="1" dirty="0">
                          <a:latin typeface="Segoe UI" panose="020B0502040204020203" pitchFamily="34" charset="0"/>
                          <a:ea typeface="Segoe UI" pitchFamily="34" charset="0"/>
                          <a:cs typeface="Segoe UI" panose="020B0502040204020203" pitchFamily="34" charset="0"/>
                        </a:rPr>
                        <a:t>New-ADOrganizationalUnit</a:t>
                      </a:r>
                      <a:endParaRPr lang="en-CA" sz="2200" b="1" dirty="0">
                        <a:latin typeface="Segoe UI" panose="020B0502040204020203" pitchFamily="34" charset="0"/>
                        <a:ea typeface="Segoe UI" pitchFamily="34" charset="0"/>
                        <a:cs typeface="Segoe UI" panose="020B0502040204020203"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US" sz="2200" dirty="0">
                          <a:latin typeface="Segoe UI" pitchFamily="34" charset="0"/>
                          <a:ea typeface="Segoe UI" pitchFamily="34" charset="0"/>
                          <a:cs typeface="Segoe UI" pitchFamily="34" charset="0"/>
                        </a:rPr>
                        <a:t>Creates an OU</a:t>
                      </a:r>
                      <a:endParaRPr lang="en-CA" sz="2200" dirty="0">
                        <a:latin typeface="Segoe UI" pitchFamily="34" charset="0"/>
                        <a:ea typeface="Segoe UI" pitchFamily="34" charset="0"/>
                        <a:cs typeface="Segoe UI"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437435">
                <a:tc>
                  <a:txBody>
                    <a:bodyPr/>
                    <a:lstStyle/>
                    <a:p>
                      <a:pPr>
                        <a:lnSpc>
                          <a:spcPct val="115000"/>
                        </a:lnSpc>
                        <a:spcAft>
                          <a:spcPts val="0"/>
                        </a:spcAft>
                      </a:pPr>
                      <a:r>
                        <a:rPr lang="en-US" sz="2200" b="1" dirty="0">
                          <a:latin typeface="Segoe UI" panose="020B0502040204020203" pitchFamily="34" charset="0"/>
                          <a:ea typeface="Segoe UI" pitchFamily="34" charset="0"/>
                          <a:cs typeface="Segoe UI" panose="020B0502040204020203" pitchFamily="34" charset="0"/>
                        </a:rPr>
                        <a:t>Set-ADOrganizationalUnit</a:t>
                      </a:r>
                      <a:endParaRPr lang="en-CA" sz="2200" b="1" dirty="0">
                        <a:latin typeface="Segoe UI" panose="020B0502040204020203" pitchFamily="34" charset="0"/>
                        <a:ea typeface="Segoe UI" pitchFamily="34" charset="0"/>
                        <a:cs typeface="Segoe UI" panose="020B0502040204020203"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US" sz="2200" dirty="0">
                          <a:latin typeface="Segoe UI" pitchFamily="34" charset="0"/>
                          <a:ea typeface="Segoe UI" pitchFamily="34" charset="0"/>
                          <a:cs typeface="Segoe UI" pitchFamily="34" charset="0"/>
                        </a:rPr>
                        <a:t>Modifies properties of an OU</a:t>
                      </a:r>
                      <a:endParaRPr lang="en-CA" sz="2200" dirty="0">
                        <a:latin typeface="Segoe UI" pitchFamily="34" charset="0"/>
                        <a:ea typeface="Segoe UI" pitchFamily="34" charset="0"/>
                        <a:cs typeface="Segoe UI"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37435">
                <a:tc>
                  <a:txBody>
                    <a:bodyPr/>
                    <a:lstStyle/>
                    <a:p>
                      <a:pPr>
                        <a:lnSpc>
                          <a:spcPct val="115000"/>
                        </a:lnSpc>
                        <a:spcAft>
                          <a:spcPts val="0"/>
                        </a:spcAft>
                      </a:pPr>
                      <a:r>
                        <a:rPr lang="en-US" sz="2200" b="1" dirty="0">
                          <a:latin typeface="Segoe UI" panose="020B0502040204020203" pitchFamily="34" charset="0"/>
                          <a:ea typeface="Segoe UI" pitchFamily="34" charset="0"/>
                          <a:cs typeface="Segoe UI" panose="020B0502040204020203" pitchFamily="34" charset="0"/>
                        </a:rPr>
                        <a:t>Get-ADOrganizationalUnit</a:t>
                      </a:r>
                      <a:endParaRPr lang="en-CA" sz="2200" b="1" dirty="0">
                        <a:latin typeface="Segoe UI" panose="020B0502040204020203" pitchFamily="34" charset="0"/>
                        <a:ea typeface="Segoe UI" pitchFamily="34" charset="0"/>
                        <a:cs typeface="Segoe UI" panose="020B0502040204020203"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US" sz="2200" dirty="0">
                          <a:latin typeface="Segoe UI" pitchFamily="34" charset="0"/>
                          <a:ea typeface="Segoe UI" pitchFamily="34" charset="0"/>
                          <a:cs typeface="Segoe UI" pitchFamily="34" charset="0"/>
                        </a:rPr>
                        <a:t>Displays</a:t>
                      </a:r>
                      <a:r>
                        <a:rPr lang="en-US" sz="2200" baseline="0" dirty="0">
                          <a:latin typeface="Segoe UI" pitchFamily="34" charset="0"/>
                          <a:ea typeface="Segoe UI" pitchFamily="34" charset="0"/>
                          <a:cs typeface="Segoe UI" pitchFamily="34" charset="0"/>
                        </a:rPr>
                        <a:t> </a:t>
                      </a:r>
                      <a:r>
                        <a:rPr lang="en-US" sz="2200" dirty="0">
                          <a:latin typeface="Segoe UI" pitchFamily="34" charset="0"/>
                          <a:ea typeface="Segoe UI" pitchFamily="34" charset="0"/>
                          <a:cs typeface="Segoe UI" pitchFamily="34" charset="0"/>
                        </a:rPr>
                        <a:t>properties of an OU</a:t>
                      </a:r>
                      <a:endParaRPr lang="en-CA" sz="2200" dirty="0">
                        <a:latin typeface="Segoe UI" pitchFamily="34" charset="0"/>
                        <a:ea typeface="Segoe UI" pitchFamily="34" charset="0"/>
                        <a:cs typeface="Segoe UI"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r h="437435">
                <a:tc>
                  <a:txBody>
                    <a:bodyPr/>
                    <a:lstStyle/>
                    <a:p>
                      <a:pPr>
                        <a:lnSpc>
                          <a:spcPct val="115000"/>
                        </a:lnSpc>
                        <a:spcAft>
                          <a:spcPts val="0"/>
                        </a:spcAft>
                      </a:pPr>
                      <a:r>
                        <a:rPr lang="en-US" sz="2200" b="1" dirty="0">
                          <a:latin typeface="Segoe UI" panose="020B0502040204020203" pitchFamily="34" charset="0"/>
                          <a:ea typeface="Segoe UI" pitchFamily="34" charset="0"/>
                          <a:cs typeface="Segoe UI" panose="020B0502040204020203" pitchFamily="34" charset="0"/>
                        </a:rPr>
                        <a:t>Remove-ADOrganizationalUnit</a:t>
                      </a:r>
                      <a:endParaRPr lang="en-CA" sz="2200" b="1" dirty="0">
                        <a:latin typeface="Segoe UI" panose="020B0502040204020203" pitchFamily="34" charset="0"/>
                        <a:ea typeface="Segoe UI" pitchFamily="34" charset="0"/>
                        <a:cs typeface="Segoe UI" panose="020B0502040204020203"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US" sz="2200" dirty="0">
                          <a:latin typeface="Segoe UI" pitchFamily="34" charset="0"/>
                          <a:ea typeface="Segoe UI" pitchFamily="34" charset="0"/>
                          <a:cs typeface="Segoe UI" pitchFamily="34" charset="0"/>
                        </a:rPr>
                        <a:t>Deletes an OU</a:t>
                      </a:r>
                      <a:endParaRPr lang="en-CA" sz="2200" dirty="0">
                        <a:latin typeface="Segoe UI" pitchFamily="34" charset="0"/>
                        <a:ea typeface="Segoe UI" pitchFamily="34" charset="0"/>
                        <a:cs typeface="Segoe UI"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bl>
          </a:graphicData>
        </a:graphic>
      </p:graphicFrame>
      <p:sp>
        <p:nvSpPr>
          <p:cNvPr id="10" name="Content Placeholder 8">
            <a:extLst>
              <a:ext uri="{FF2B5EF4-FFF2-40B4-BE49-F238E27FC236}">
                <a16:creationId xmlns:a16="http://schemas.microsoft.com/office/drawing/2014/main" id="{DC01950C-696D-40DE-A00B-78694830BF48}"/>
              </a:ext>
            </a:extLst>
          </p:cNvPr>
          <p:cNvSpPr>
            <a:spLocks noGrp="1"/>
          </p:cNvSpPr>
          <p:nvPr>
            <p:ph sz="quarter" idx="10"/>
          </p:nvPr>
        </p:nvSpPr>
        <p:spPr>
          <a:xfrm>
            <a:off x="1284940" y="3587445"/>
            <a:ext cx="9622117" cy="707886"/>
          </a:xfrm>
          <a:solidFill>
            <a:schemeClr val="bg1">
              <a:lumMod val="85000"/>
            </a:schemeClr>
          </a:solidFill>
        </p:spPr>
        <p:txBody>
          <a:bodyPr lIns="0"/>
          <a:lstStyle/>
          <a:p>
            <a:r>
              <a:rPr lang="en-US" sz="2000" b="0" dirty="0">
                <a:latin typeface="Lucida Sans Unicode" panose="020B0602030504020204" pitchFamily="34" charset="0"/>
                <a:cs typeface="Lucida Sans Unicode" panose="020B0602030504020204" pitchFamily="34" charset="0"/>
              </a:rPr>
              <a:t> New‑</a:t>
            </a:r>
            <a:r>
              <a:rPr lang="en-US" sz="2000" b="0" dirty="0" err="1">
                <a:latin typeface="Lucida Sans Unicode" panose="020B0602030504020204" pitchFamily="34" charset="0"/>
                <a:cs typeface="Lucida Sans Unicode" panose="020B0602030504020204" pitchFamily="34" charset="0"/>
              </a:rPr>
              <a:t>ADOrganizationalUnit</a:t>
            </a:r>
            <a:r>
              <a:rPr lang="en-US" sz="2000" b="0" dirty="0">
                <a:latin typeface="Lucida Sans Unicode" panose="020B0602030504020204" pitchFamily="34" charset="0"/>
                <a:cs typeface="Lucida Sans Unicode" panose="020B0602030504020204" pitchFamily="34" charset="0"/>
              </a:rPr>
              <a:t> ‑Name Sales ‑Path "</a:t>
            </a:r>
            <a:r>
              <a:rPr lang="en-US" sz="2000" b="0" dirty="0" err="1">
                <a:latin typeface="Lucida Sans Unicode" panose="020B0602030504020204" pitchFamily="34" charset="0"/>
                <a:cs typeface="Lucida Sans Unicode" panose="020B0602030504020204" pitchFamily="34" charset="0"/>
              </a:rPr>
              <a:t>ou</a:t>
            </a:r>
            <a:r>
              <a:rPr lang="en-US" sz="2000" b="0" dirty="0">
                <a:latin typeface="Lucida Sans Unicode" panose="020B0602030504020204" pitchFamily="34" charset="0"/>
                <a:cs typeface="Lucida Sans Unicode" panose="020B0602030504020204" pitchFamily="34" charset="0"/>
              </a:rPr>
              <a:t>=</a:t>
            </a:r>
            <a:r>
              <a:rPr lang="en-US" sz="2000" b="0" dirty="0" err="1">
                <a:latin typeface="Lucida Sans Unicode" panose="020B0602030504020204" pitchFamily="34" charset="0"/>
                <a:cs typeface="Lucida Sans Unicode" panose="020B0602030504020204" pitchFamily="34" charset="0"/>
              </a:rPr>
              <a:t>marketing,dc</a:t>
            </a:r>
            <a:r>
              <a:rPr lang="en-US" sz="2000" b="0" dirty="0">
                <a:latin typeface="Lucida Sans Unicode" panose="020B0602030504020204" pitchFamily="34" charset="0"/>
                <a:cs typeface="Lucida Sans Unicode" panose="020B0602030504020204" pitchFamily="34" charset="0"/>
              </a:rPr>
              <a:t>=</a:t>
            </a:r>
            <a:r>
              <a:rPr lang="en-US" sz="2000" b="0" dirty="0" err="1">
                <a:latin typeface="Lucida Sans Unicode" panose="020B0602030504020204" pitchFamily="34" charset="0"/>
                <a:cs typeface="Lucida Sans Unicode" panose="020B0602030504020204" pitchFamily="34" charset="0"/>
              </a:rPr>
              <a:t>adatum,dc</a:t>
            </a:r>
            <a:r>
              <a:rPr lang="en-US" sz="2000" b="0" dirty="0">
                <a:latin typeface="Lucida Sans Unicode" panose="020B0602030504020204" pitchFamily="34" charset="0"/>
                <a:cs typeface="Lucida Sans Unicode" panose="020B0602030504020204" pitchFamily="34" charset="0"/>
              </a:rPr>
              <a:t>=com" ‑</a:t>
            </a:r>
            <a:r>
              <a:rPr lang="en-US" sz="2000" b="0" dirty="0" err="1">
                <a:latin typeface="Lucida Sans Unicode" panose="020B0602030504020204" pitchFamily="34" charset="0"/>
                <a:cs typeface="Lucida Sans Unicode" panose="020B0602030504020204" pitchFamily="34" charset="0"/>
              </a:rPr>
              <a:t>ProtectedFromAccidentalDeletion</a:t>
            </a:r>
            <a:r>
              <a:rPr lang="en-US" sz="2000" b="0" dirty="0">
                <a:latin typeface="Lucida Sans Unicode" panose="020B0602030504020204" pitchFamily="34" charset="0"/>
                <a:cs typeface="Lucida Sans Unicode" panose="020B0602030504020204" pitchFamily="34" charset="0"/>
              </a:rPr>
              <a:t> $true</a:t>
            </a:r>
          </a:p>
        </p:txBody>
      </p:sp>
    </p:spTree>
    <p:extLst>
      <p:ext uri="{BB962C8B-B14F-4D97-AF65-F5344CB8AC3E}">
        <p14:creationId xmlns:p14="http://schemas.microsoft.com/office/powerpoint/2010/main" val="411806237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a:xfrm>
            <a:off x="425366" y="170924"/>
            <a:ext cx="11341268" cy="680196"/>
          </a:xfrm>
        </p:spPr>
        <p:txBody>
          <a:bodyPr/>
          <a:lstStyle/>
          <a:p>
            <a:r>
              <a:rPr lang="en-US" dirty="0"/>
              <a:t>Active Directory object cmdlets</a:t>
            </a:r>
          </a:p>
        </p:txBody>
      </p:sp>
      <p:graphicFrame>
        <p:nvGraphicFramePr>
          <p:cNvPr id="4" name="Table 12">
            <a:extLst>
              <a:ext uri="{FF2B5EF4-FFF2-40B4-BE49-F238E27FC236}">
                <a16:creationId xmlns:a16="http://schemas.microsoft.com/office/drawing/2014/main" id="{9AE6B30B-718A-43BA-B0A4-856A93C9AE95}"/>
              </a:ext>
            </a:extLst>
          </p:cNvPr>
          <p:cNvGraphicFramePr>
            <a:graphicFrameLocks noGrp="1"/>
          </p:cNvGraphicFramePr>
          <p:nvPr>
            <p:extLst>
              <p:ext uri="{D42A27DB-BD31-4B8C-83A1-F6EECF244321}">
                <p14:modId xmlns:p14="http://schemas.microsoft.com/office/powerpoint/2010/main" val="1812898314"/>
              </p:ext>
            </p:extLst>
          </p:nvPr>
        </p:nvGraphicFramePr>
        <p:xfrm>
          <a:off x="368154" y="751453"/>
          <a:ext cx="11547095" cy="4284481"/>
        </p:xfrm>
        <a:graphic>
          <a:graphicData uri="http://schemas.openxmlformats.org/drawingml/2006/table">
            <a:tbl>
              <a:tblPr firstRow="1" bandRow="1">
                <a:tableStyleId>{5C22544A-7EE6-4342-B048-85BDC9FD1C3A}</a:tableStyleId>
              </a:tblPr>
              <a:tblGrid>
                <a:gridCol w="2877070">
                  <a:extLst>
                    <a:ext uri="{9D8B030D-6E8A-4147-A177-3AD203B41FA5}">
                      <a16:colId xmlns:a16="http://schemas.microsoft.com/office/drawing/2014/main" val="1695194842"/>
                    </a:ext>
                  </a:extLst>
                </a:gridCol>
                <a:gridCol w="8670025">
                  <a:extLst>
                    <a:ext uri="{9D8B030D-6E8A-4147-A177-3AD203B41FA5}">
                      <a16:colId xmlns:a16="http://schemas.microsoft.com/office/drawing/2014/main" val="2248324712"/>
                    </a:ext>
                  </a:extLst>
                </a:gridCol>
              </a:tblGrid>
              <a:tr h="466598">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Cmdlet </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srgbClr val="FFFFFF"/>
                          </a:solidFill>
                          <a:effectLst/>
                          <a:uLnTx/>
                          <a:uFillTx/>
                          <a:latin typeface="+mj-lt"/>
                          <a:ea typeface="+mn-ea"/>
                          <a:cs typeface="+mn-cs"/>
                        </a:rPr>
                        <a:t>Description</a:t>
                      </a:r>
                      <a:endParaRPr kumimoji="0" lang="en-US" sz="1800" b="1" i="0" u="none" strike="noStrike" kern="1200" cap="none" spc="0" normalizeH="0" baseline="0" noProof="0" dirty="0">
                        <a:ln>
                          <a:noFill/>
                        </a:ln>
                        <a:solidFill>
                          <a:srgbClr val="FFFFFF"/>
                        </a:solidFill>
                        <a:effectLst/>
                        <a:uLnTx/>
                        <a:uFillTx/>
                        <a:latin typeface="+mj-lt"/>
                        <a:ea typeface="+mn-ea"/>
                        <a:cs typeface="+mn-cs"/>
                      </a:endParaRPr>
                    </a:p>
                  </a:txBody>
                  <a:tcPr marL="89642" marR="89642" marT="89642" marB="89642">
                    <a:lnL w="6350" cap="flat" cmpd="sng" algn="ctr">
                      <a:solidFill>
                        <a:schemeClr val="bg1"/>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185272790"/>
                  </a:ext>
                </a:extLst>
              </a:tr>
              <a:tr h="432332">
                <a:tc>
                  <a:txBody>
                    <a:bodyPr/>
                    <a:lstStyle/>
                    <a:p>
                      <a:pPr>
                        <a:lnSpc>
                          <a:spcPct val="115000"/>
                        </a:lnSpc>
                        <a:spcAft>
                          <a:spcPts val="0"/>
                        </a:spcAft>
                      </a:pPr>
                      <a:r>
                        <a:rPr lang="en-US" sz="2000" b="1" dirty="0">
                          <a:latin typeface="Segoe UI" panose="020B0502040204020203" pitchFamily="34" charset="0"/>
                          <a:ea typeface="Segoe UI" pitchFamily="34" charset="0"/>
                          <a:cs typeface="Segoe UI" panose="020B0502040204020203" pitchFamily="34" charset="0"/>
                        </a:rPr>
                        <a:t>New-</a:t>
                      </a:r>
                      <a:r>
                        <a:rPr lang="en-US" sz="2000" b="1" dirty="0" err="1">
                          <a:latin typeface="Segoe UI" panose="020B0502040204020203" pitchFamily="34" charset="0"/>
                          <a:ea typeface="Segoe UI" pitchFamily="34" charset="0"/>
                          <a:cs typeface="Segoe UI" panose="020B0502040204020203" pitchFamily="34" charset="0"/>
                        </a:rPr>
                        <a:t>ADObject</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US" sz="2000" dirty="0">
                          <a:latin typeface="Segoe UI" pitchFamily="34" charset="0"/>
                          <a:ea typeface="Segoe UI" pitchFamily="34" charset="0"/>
                          <a:cs typeface="Segoe UI" pitchFamily="34" charset="0"/>
                        </a:rPr>
                        <a:t>Creates a new Active Directory object</a:t>
                      </a:r>
                      <a:endParaRPr lang="en-CA" sz="2000" dirty="0">
                        <a:latin typeface="Segoe UI" pitchFamily="34" charset="0"/>
                        <a:ea typeface="Segoe UI" pitchFamily="34" charset="0"/>
                        <a:cs typeface="Segoe UI"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437435">
                <a:tc>
                  <a:txBody>
                    <a:bodyPr/>
                    <a:lstStyle/>
                    <a:p>
                      <a:pPr>
                        <a:lnSpc>
                          <a:spcPct val="115000"/>
                        </a:lnSpc>
                        <a:spcAft>
                          <a:spcPts val="0"/>
                        </a:spcAft>
                      </a:pPr>
                      <a:r>
                        <a:rPr lang="en-US" sz="2000" b="1" dirty="0">
                          <a:latin typeface="Segoe UI" panose="020B0502040204020203" pitchFamily="34" charset="0"/>
                          <a:ea typeface="Segoe UI" pitchFamily="34" charset="0"/>
                          <a:cs typeface="Segoe UI" panose="020B0502040204020203" pitchFamily="34" charset="0"/>
                        </a:rPr>
                        <a:t>Set-ADObject</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US" sz="2000" dirty="0">
                          <a:latin typeface="Segoe UI" pitchFamily="34" charset="0"/>
                          <a:ea typeface="Segoe UI" pitchFamily="34" charset="0"/>
                          <a:cs typeface="Segoe UI" pitchFamily="34" charset="0"/>
                        </a:rPr>
                        <a:t>Modified properties</a:t>
                      </a:r>
                      <a:r>
                        <a:rPr lang="en-US" sz="2000" baseline="0" dirty="0">
                          <a:latin typeface="Segoe UI" pitchFamily="34" charset="0"/>
                          <a:ea typeface="Segoe UI" pitchFamily="34" charset="0"/>
                          <a:cs typeface="Segoe UI" pitchFamily="34" charset="0"/>
                        </a:rPr>
                        <a:t> of an </a:t>
                      </a:r>
                      <a:r>
                        <a:rPr lang="en-US" sz="2000" dirty="0">
                          <a:latin typeface="Segoe UI" pitchFamily="34" charset="0"/>
                          <a:ea typeface="Segoe UI" pitchFamily="34" charset="0"/>
                          <a:cs typeface="Segoe UI" pitchFamily="34" charset="0"/>
                        </a:rPr>
                        <a:t>Active Directory </a:t>
                      </a:r>
                      <a:r>
                        <a:rPr lang="en-US" sz="2000" baseline="0" dirty="0">
                          <a:latin typeface="Segoe UI" pitchFamily="34" charset="0"/>
                          <a:ea typeface="Segoe UI" pitchFamily="34" charset="0"/>
                          <a:cs typeface="Segoe UI" pitchFamily="34" charset="0"/>
                        </a:rPr>
                        <a:t>object</a:t>
                      </a:r>
                      <a:endParaRPr lang="en-CA" sz="2000" dirty="0">
                        <a:latin typeface="Segoe UI" pitchFamily="34" charset="0"/>
                        <a:ea typeface="Segoe UI" pitchFamily="34" charset="0"/>
                        <a:cs typeface="Segoe UI"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37435">
                <a:tc>
                  <a:txBody>
                    <a:bodyPr/>
                    <a:lstStyle/>
                    <a:p>
                      <a:pPr>
                        <a:lnSpc>
                          <a:spcPct val="115000"/>
                        </a:lnSpc>
                        <a:spcAft>
                          <a:spcPts val="0"/>
                        </a:spcAft>
                      </a:pPr>
                      <a:r>
                        <a:rPr lang="en-US" sz="2000" b="1" dirty="0">
                          <a:latin typeface="Segoe UI" panose="020B0502040204020203" pitchFamily="34" charset="0"/>
                          <a:ea typeface="Segoe UI" pitchFamily="34" charset="0"/>
                          <a:cs typeface="Segoe UI" panose="020B0502040204020203" pitchFamily="34" charset="0"/>
                        </a:rPr>
                        <a:t>Get-ADObject</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US" sz="2000" dirty="0">
                          <a:latin typeface="Segoe UI" pitchFamily="34" charset="0"/>
                          <a:ea typeface="Segoe UI" pitchFamily="34" charset="0"/>
                          <a:cs typeface="Segoe UI" pitchFamily="34" charset="0"/>
                        </a:rPr>
                        <a:t>Displays properties</a:t>
                      </a:r>
                      <a:r>
                        <a:rPr lang="en-US" sz="2000" baseline="0" dirty="0">
                          <a:latin typeface="Segoe UI" pitchFamily="34" charset="0"/>
                          <a:ea typeface="Segoe UI" pitchFamily="34" charset="0"/>
                          <a:cs typeface="Segoe UI" pitchFamily="34" charset="0"/>
                        </a:rPr>
                        <a:t> of an </a:t>
                      </a:r>
                      <a:r>
                        <a:rPr lang="en-US" sz="2000" dirty="0">
                          <a:latin typeface="Segoe UI" pitchFamily="34" charset="0"/>
                          <a:ea typeface="Segoe UI" pitchFamily="34" charset="0"/>
                          <a:cs typeface="Segoe UI" pitchFamily="34" charset="0"/>
                        </a:rPr>
                        <a:t>Active Directory </a:t>
                      </a:r>
                      <a:r>
                        <a:rPr lang="en-US" sz="2000" baseline="0" dirty="0">
                          <a:latin typeface="Segoe UI" pitchFamily="34" charset="0"/>
                          <a:ea typeface="Segoe UI" pitchFamily="34" charset="0"/>
                          <a:cs typeface="Segoe UI" pitchFamily="34" charset="0"/>
                        </a:rPr>
                        <a:t>object</a:t>
                      </a:r>
                      <a:endParaRPr lang="en-CA" sz="2000" dirty="0">
                        <a:latin typeface="Segoe UI" pitchFamily="34" charset="0"/>
                        <a:ea typeface="Segoe UI" pitchFamily="34" charset="0"/>
                        <a:cs typeface="Segoe UI"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r h="437435">
                <a:tc>
                  <a:txBody>
                    <a:bodyPr/>
                    <a:lstStyle/>
                    <a:p>
                      <a:pPr>
                        <a:lnSpc>
                          <a:spcPct val="115000"/>
                        </a:lnSpc>
                        <a:spcAft>
                          <a:spcPts val="0"/>
                        </a:spcAft>
                      </a:pPr>
                      <a:r>
                        <a:rPr lang="en-US" sz="2000" b="1" dirty="0">
                          <a:latin typeface="Segoe UI" panose="020B0502040204020203" pitchFamily="34" charset="0"/>
                          <a:ea typeface="Segoe UI" pitchFamily="34" charset="0"/>
                          <a:cs typeface="Segoe UI" panose="020B0502040204020203" pitchFamily="34" charset="0"/>
                        </a:rPr>
                        <a:t>Remove-ADObject</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US" sz="2000" dirty="0">
                          <a:latin typeface="Segoe UI" pitchFamily="34" charset="0"/>
                          <a:ea typeface="Segoe UI" pitchFamily="34" charset="0"/>
                          <a:cs typeface="Segoe UI" pitchFamily="34" charset="0"/>
                        </a:rPr>
                        <a:t>Deletes</a:t>
                      </a:r>
                      <a:r>
                        <a:rPr lang="en-US" sz="2000" baseline="0" dirty="0">
                          <a:latin typeface="Segoe UI" pitchFamily="34" charset="0"/>
                          <a:ea typeface="Segoe UI" pitchFamily="34" charset="0"/>
                          <a:cs typeface="Segoe UI" pitchFamily="34" charset="0"/>
                        </a:rPr>
                        <a:t> an </a:t>
                      </a:r>
                      <a:r>
                        <a:rPr lang="en-US" sz="2000" dirty="0">
                          <a:latin typeface="Segoe UI" pitchFamily="34" charset="0"/>
                          <a:ea typeface="Segoe UI" pitchFamily="34" charset="0"/>
                          <a:cs typeface="Segoe UI" pitchFamily="34" charset="0"/>
                        </a:rPr>
                        <a:t>Active Directory object</a:t>
                      </a:r>
                      <a:endParaRPr lang="en-CA" sz="2000" dirty="0">
                        <a:latin typeface="Segoe UI" pitchFamily="34" charset="0"/>
                        <a:ea typeface="Segoe UI" pitchFamily="34" charset="0"/>
                        <a:cs typeface="Segoe UI"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r h="437435">
                <a:tc>
                  <a:txBody>
                    <a:bodyPr/>
                    <a:lstStyle/>
                    <a:p>
                      <a:pPr>
                        <a:lnSpc>
                          <a:spcPct val="115000"/>
                        </a:lnSpc>
                        <a:spcAft>
                          <a:spcPts val="0"/>
                        </a:spcAft>
                      </a:pPr>
                      <a:r>
                        <a:rPr lang="en-CA" sz="2000" b="1" dirty="0">
                          <a:latin typeface="Segoe UI" panose="020B0502040204020203" pitchFamily="34" charset="0"/>
                          <a:ea typeface="Segoe UI" pitchFamily="34" charset="0"/>
                          <a:cs typeface="Segoe UI" panose="020B0502040204020203" pitchFamily="34" charset="0"/>
                        </a:rPr>
                        <a:t>Rename-ADObject</a:t>
                      </a: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CA" sz="2000" dirty="0">
                          <a:latin typeface="Segoe UI" pitchFamily="34" charset="0"/>
                          <a:ea typeface="Segoe UI" pitchFamily="34" charset="0"/>
                          <a:cs typeface="Segoe UI" pitchFamily="34" charset="0"/>
                        </a:rPr>
                        <a:t>Renames an </a:t>
                      </a:r>
                      <a:r>
                        <a:rPr lang="en-US" sz="2000" dirty="0">
                          <a:latin typeface="Segoe UI" pitchFamily="34" charset="0"/>
                          <a:ea typeface="Segoe UI" pitchFamily="34" charset="0"/>
                          <a:cs typeface="Segoe UI" pitchFamily="34" charset="0"/>
                        </a:rPr>
                        <a:t>Active Directory </a:t>
                      </a:r>
                      <a:r>
                        <a:rPr lang="en-CA" sz="2000" dirty="0">
                          <a:latin typeface="Segoe UI" pitchFamily="34" charset="0"/>
                          <a:ea typeface="Segoe UI" pitchFamily="34" charset="0"/>
                          <a:cs typeface="Segoe UI" pitchFamily="34" charset="0"/>
                        </a:rPr>
                        <a:t>object</a:t>
                      </a: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79037280"/>
                  </a:ext>
                </a:extLst>
              </a:tr>
              <a:tr h="437435">
                <a:tc>
                  <a:txBody>
                    <a:bodyPr/>
                    <a:lstStyle/>
                    <a:p>
                      <a:pPr>
                        <a:lnSpc>
                          <a:spcPct val="115000"/>
                        </a:lnSpc>
                        <a:spcAft>
                          <a:spcPts val="0"/>
                        </a:spcAft>
                      </a:pPr>
                      <a:r>
                        <a:rPr lang="en-CA" sz="2000" b="1" dirty="0">
                          <a:latin typeface="Segoe UI" panose="020B0502040204020203" pitchFamily="34" charset="0"/>
                          <a:ea typeface="Segoe UI" pitchFamily="34" charset="0"/>
                          <a:cs typeface="Segoe UI" panose="020B0502040204020203" pitchFamily="34" charset="0"/>
                        </a:rPr>
                        <a:t>Restore-ADObject</a:t>
                      </a: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CA" sz="2000" dirty="0">
                          <a:latin typeface="Segoe UI" pitchFamily="34" charset="0"/>
                          <a:ea typeface="Segoe UI" pitchFamily="34" charset="0"/>
                          <a:cs typeface="Segoe UI" pitchFamily="34" charset="0"/>
                        </a:rPr>
                        <a:t>Restores</a:t>
                      </a:r>
                      <a:r>
                        <a:rPr lang="en-CA" sz="2000" baseline="0" dirty="0">
                          <a:latin typeface="Segoe UI" pitchFamily="34" charset="0"/>
                          <a:ea typeface="Segoe UI" pitchFamily="34" charset="0"/>
                          <a:cs typeface="Segoe UI" pitchFamily="34" charset="0"/>
                        </a:rPr>
                        <a:t> a deleted </a:t>
                      </a:r>
                      <a:r>
                        <a:rPr lang="en-US" sz="2000" dirty="0">
                          <a:latin typeface="Segoe UI" pitchFamily="34" charset="0"/>
                          <a:ea typeface="Segoe UI" pitchFamily="34" charset="0"/>
                          <a:cs typeface="Segoe UI" pitchFamily="34" charset="0"/>
                        </a:rPr>
                        <a:t>Active Directory </a:t>
                      </a:r>
                      <a:r>
                        <a:rPr lang="en-CA" sz="2000" baseline="0" dirty="0">
                          <a:latin typeface="Segoe UI" pitchFamily="34" charset="0"/>
                          <a:ea typeface="Segoe UI" pitchFamily="34" charset="0"/>
                          <a:cs typeface="Segoe UI" pitchFamily="34" charset="0"/>
                        </a:rPr>
                        <a:t>object from the Active Directory recycle bin</a:t>
                      </a:r>
                      <a:endParaRPr lang="en-CA" sz="2000" dirty="0">
                        <a:latin typeface="Segoe UI" pitchFamily="34" charset="0"/>
                        <a:ea typeface="Segoe UI" pitchFamily="34" charset="0"/>
                        <a:cs typeface="Segoe UI"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06987494"/>
                  </a:ext>
                </a:extLst>
              </a:tr>
              <a:tr h="437435">
                <a:tc>
                  <a:txBody>
                    <a:bodyPr/>
                    <a:lstStyle/>
                    <a:p>
                      <a:pPr>
                        <a:lnSpc>
                          <a:spcPct val="115000"/>
                        </a:lnSpc>
                        <a:spcAft>
                          <a:spcPts val="0"/>
                        </a:spcAft>
                      </a:pPr>
                      <a:r>
                        <a:rPr lang="en-CA" sz="2000" b="1" dirty="0">
                          <a:latin typeface="Segoe UI" panose="020B0502040204020203" pitchFamily="34" charset="0"/>
                          <a:ea typeface="Segoe UI" pitchFamily="34" charset="0"/>
                          <a:cs typeface="Segoe UI" panose="020B0502040204020203" pitchFamily="34" charset="0"/>
                        </a:rPr>
                        <a:t>Move-ADObject</a:t>
                      </a: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CA" sz="2000" dirty="0">
                          <a:latin typeface="Segoe UI" pitchFamily="34" charset="0"/>
                          <a:ea typeface="Segoe UI" pitchFamily="34" charset="0"/>
                          <a:cs typeface="Segoe UI" pitchFamily="34" charset="0"/>
                        </a:rPr>
                        <a:t>Moves an </a:t>
                      </a:r>
                      <a:r>
                        <a:rPr lang="en-US" sz="2000" dirty="0">
                          <a:latin typeface="Segoe UI" pitchFamily="34" charset="0"/>
                          <a:ea typeface="Segoe UI" pitchFamily="34" charset="0"/>
                          <a:cs typeface="Segoe UI" pitchFamily="34" charset="0"/>
                        </a:rPr>
                        <a:t>Active Directory </a:t>
                      </a:r>
                      <a:r>
                        <a:rPr lang="en-CA" sz="2000" dirty="0">
                          <a:latin typeface="Segoe UI" pitchFamily="34" charset="0"/>
                          <a:ea typeface="Segoe UI" pitchFamily="34" charset="0"/>
                          <a:cs typeface="Segoe UI" pitchFamily="34" charset="0"/>
                        </a:rPr>
                        <a:t>object from one container to another container</a:t>
                      </a: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11118185"/>
                  </a:ext>
                </a:extLst>
              </a:tr>
              <a:tr h="437435">
                <a:tc>
                  <a:txBody>
                    <a:bodyPr/>
                    <a:lstStyle/>
                    <a:p>
                      <a:pPr>
                        <a:lnSpc>
                          <a:spcPct val="115000"/>
                        </a:lnSpc>
                        <a:spcAft>
                          <a:spcPts val="0"/>
                        </a:spcAft>
                      </a:pPr>
                      <a:r>
                        <a:rPr lang="en-CA" sz="2000" b="1" dirty="0">
                          <a:latin typeface="Segoe UI" panose="020B0502040204020203" pitchFamily="34" charset="0"/>
                          <a:ea typeface="Segoe UI" pitchFamily="34" charset="0"/>
                          <a:cs typeface="Segoe UI" panose="020B0502040204020203" pitchFamily="34" charset="0"/>
                        </a:rPr>
                        <a:t>Sync-ADObject</a:t>
                      </a: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CA" sz="2000" dirty="0">
                          <a:latin typeface="Segoe UI" pitchFamily="34" charset="0"/>
                          <a:ea typeface="Segoe UI" pitchFamily="34" charset="0"/>
                          <a:cs typeface="Segoe UI" pitchFamily="34" charset="0"/>
                        </a:rPr>
                        <a:t>Syncs an </a:t>
                      </a:r>
                      <a:r>
                        <a:rPr lang="en-US" sz="2000" dirty="0">
                          <a:latin typeface="Segoe UI" pitchFamily="34" charset="0"/>
                          <a:ea typeface="Segoe UI" pitchFamily="34" charset="0"/>
                          <a:cs typeface="Segoe UI" pitchFamily="34" charset="0"/>
                        </a:rPr>
                        <a:t>Active Directory </a:t>
                      </a:r>
                      <a:r>
                        <a:rPr lang="en-CA" sz="2000" dirty="0">
                          <a:latin typeface="Segoe UI" pitchFamily="34" charset="0"/>
                          <a:ea typeface="Segoe UI" pitchFamily="34" charset="0"/>
                          <a:cs typeface="Segoe UI" pitchFamily="34" charset="0"/>
                        </a:rPr>
                        <a:t>object between two domain controllers</a:t>
                      </a: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560943084"/>
                  </a:ext>
                </a:extLst>
              </a:tr>
            </a:tbl>
          </a:graphicData>
        </a:graphic>
      </p:graphicFrame>
      <p:sp>
        <p:nvSpPr>
          <p:cNvPr id="10" name="Content Placeholder 8">
            <a:extLst>
              <a:ext uri="{FF2B5EF4-FFF2-40B4-BE49-F238E27FC236}">
                <a16:creationId xmlns:a16="http://schemas.microsoft.com/office/drawing/2014/main" id="{DC01950C-696D-40DE-A00B-78694830BF48}"/>
              </a:ext>
            </a:extLst>
          </p:cNvPr>
          <p:cNvSpPr>
            <a:spLocks noGrp="1"/>
          </p:cNvSpPr>
          <p:nvPr>
            <p:ph sz="quarter" idx="10"/>
          </p:nvPr>
        </p:nvSpPr>
        <p:spPr>
          <a:xfrm>
            <a:off x="3285714" y="5296981"/>
            <a:ext cx="7471933" cy="400110"/>
          </a:xfrm>
          <a:solidFill>
            <a:schemeClr val="bg1">
              <a:lumMod val="85000"/>
            </a:schemeClr>
          </a:solidFill>
        </p:spPr>
        <p:txBody>
          <a:bodyPr lIns="0"/>
          <a:lstStyle/>
          <a:p>
            <a:r>
              <a:rPr lang="en-US" sz="2000" b="0" dirty="0">
                <a:latin typeface="Lucida Sans Unicode" panose="020B0602030504020204" pitchFamily="34" charset="0"/>
                <a:cs typeface="Lucida Sans Unicode" panose="020B0602030504020204" pitchFamily="34" charset="0"/>
              </a:rPr>
              <a:t>New‑</a:t>
            </a:r>
            <a:r>
              <a:rPr lang="en-US" sz="2000" b="0" dirty="0" err="1">
                <a:latin typeface="Lucida Sans Unicode" panose="020B0602030504020204" pitchFamily="34" charset="0"/>
                <a:cs typeface="Lucida Sans Unicode" panose="020B0602030504020204" pitchFamily="34" charset="0"/>
              </a:rPr>
              <a:t>ADObject</a:t>
            </a:r>
            <a:r>
              <a:rPr lang="en-US" sz="2000" b="0" dirty="0">
                <a:latin typeface="Lucida Sans Unicode" panose="020B0602030504020204" pitchFamily="34" charset="0"/>
                <a:cs typeface="Lucida Sans Unicode" panose="020B0602030504020204" pitchFamily="34" charset="0"/>
              </a:rPr>
              <a:t> ‑Name “</a:t>
            </a:r>
            <a:r>
              <a:rPr lang="en-US" sz="2000" b="0" dirty="0" err="1">
                <a:latin typeface="Lucida Sans Unicode" panose="020B0602030504020204" pitchFamily="34" charset="0"/>
                <a:cs typeface="Lucida Sans Unicode" panose="020B0602030504020204" pitchFamily="34" charset="0"/>
              </a:rPr>
              <a:t>AnaBowmancontact</a:t>
            </a:r>
            <a:r>
              <a:rPr lang="en-US" sz="2000" b="0" dirty="0">
                <a:latin typeface="Lucida Sans Unicode" panose="020B0602030504020204" pitchFamily="34" charset="0"/>
                <a:cs typeface="Lucida Sans Unicode" panose="020B0602030504020204" pitchFamily="34" charset="0"/>
              </a:rPr>
              <a:t>" ‑Type contact</a:t>
            </a:r>
          </a:p>
        </p:txBody>
      </p:sp>
    </p:spTree>
    <p:extLst>
      <p:ext uri="{BB962C8B-B14F-4D97-AF65-F5344CB8AC3E}">
        <p14:creationId xmlns:p14="http://schemas.microsoft.com/office/powerpoint/2010/main" val="374997754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Managing Active Directory objects</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2523768"/>
          </a:xfrm>
        </p:spPr>
        <p:txBody>
          <a:bodyPr/>
          <a:lstStyle/>
          <a:p>
            <a:r>
              <a:rPr lang="en-US" sz="1400" dirty="0"/>
              <a:t>In this demonstration, you'll learn how to:</a:t>
            </a:r>
            <a:endParaRPr lang="en-US" dirty="0"/>
          </a:p>
          <a:p>
            <a:pPr marL="342900" indent="-342900">
              <a:buFont typeface="+mj-lt"/>
              <a:buAutoNum type="arabicPeriod"/>
            </a:pPr>
            <a:r>
              <a:rPr lang="en-US" dirty="0"/>
              <a:t>Create an Active Directory contact object that has no dedicated cmdlets.</a:t>
            </a:r>
          </a:p>
          <a:p>
            <a:pPr marL="342900" indent="-342900">
              <a:buFont typeface="+mj-lt"/>
              <a:buAutoNum type="arabicPeriod"/>
            </a:pPr>
            <a:r>
              <a:rPr lang="en-US" dirty="0"/>
              <a:t>Verify the creation of the contact.</a:t>
            </a:r>
          </a:p>
          <a:p>
            <a:pPr marL="342900" indent="-342900">
              <a:buFont typeface="+mj-lt"/>
              <a:buAutoNum type="arabicPeriod"/>
            </a:pPr>
            <a:r>
              <a:rPr lang="en-US" dirty="0"/>
              <a:t>Manage user properties by using Active Directory object cmdlets.</a:t>
            </a:r>
          </a:p>
          <a:p>
            <a:pPr marL="342900" indent="-342900">
              <a:buFont typeface="+mj-lt"/>
              <a:buAutoNum type="arabicPeriod"/>
            </a:pPr>
            <a:r>
              <a:rPr lang="en-US" dirty="0"/>
              <a:t>Verify the property changes.</a:t>
            </a:r>
          </a:p>
          <a:p>
            <a:pPr marL="342900" indent="-342900">
              <a:buFont typeface="+mj-lt"/>
              <a:buAutoNum type="arabicPeriod"/>
            </a:pPr>
            <a:r>
              <a:rPr lang="en-US" dirty="0"/>
              <a:t>Change the name of the </a:t>
            </a:r>
            <a:r>
              <a:rPr lang="en-US" dirty="0" err="1"/>
              <a:t>HelpDesk</a:t>
            </a:r>
            <a:r>
              <a:rPr lang="en-US" dirty="0"/>
              <a:t> group to </a:t>
            </a:r>
            <a:r>
              <a:rPr lang="en-US" b="1" dirty="0" err="1"/>
              <a:t>SupportTeam</a:t>
            </a:r>
            <a:r>
              <a:rPr lang="en-US" dirty="0"/>
              <a:t>.</a:t>
            </a:r>
          </a:p>
          <a:p>
            <a:pPr marL="342900" indent="-342900">
              <a:buFont typeface="+mj-lt"/>
              <a:buAutoNum type="arabicPeriod"/>
            </a:pPr>
            <a:r>
              <a:rPr lang="en-US" dirty="0"/>
              <a:t>Verify the </a:t>
            </a:r>
            <a:r>
              <a:rPr lang="en-US" dirty="0" err="1"/>
              <a:t>HelpDesk</a:t>
            </a:r>
            <a:r>
              <a:rPr lang="en-US" dirty="0"/>
              <a:t> group name change.</a:t>
            </a:r>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413283219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9DC3-9275-449F-9D82-45E218E21336}"/>
              </a:ext>
            </a:extLst>
          </p:cNvPr>
          <p:cNvSpPr>
            <a:spLocks noGrp="1"/>
          </p:cNvSpPr>
          <p:nvPr>
            <p:ph type="title"/>
          </p:nvPr>
        </p:nvSpPr>
        <p:spPr/>
        <p:txBody>
          <a:bodyPr/>
          <a:lstStyle/>
          <a:p>
            <a:r>
              <a:rPr lang="en-US" dirty="0"/>
              <a:t>Demonstration: Managing Active Directory objects (Slide 2)</a:t>
            </a:r>
          </a:p>
        </p:txBody>
      </p:sp>
      <p:sp>
        <p:nvSpPr>
          <p:cNvPr id="3" name="Text Placeholder 2">
            <a:extLst>
              <a:ext uri="{FF2B5EF4-FFF2-40B4-BE49-F238E27FC236}">
                <a16:creationId xmlns:a16="http://schemas.microsoft.com/office/drawing/2014/main" id="{8760AD57-4C73-4C4E-822D-648761690AEF}"/>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EED4E82F-ABB1-4AB2-9B11-2F73FA4058FF}"/>
              </a:ext>
            </a:extLst>
          </p:cNvPr>
          <p:cNvSpPr>
            <a:spLocks noGrp="1"/>
          </p:cNvSpPr>
          <p:nvPr>
            <p:ph type="body" sz="quarter" idx="11"/>
          </p:nvPr>
        </p:nvSpPr>
        <p:spPr/>
        <p:txBody>
          <a:bodyPr/>
          <a:lstStyle/>
          <a:p>
            <a:endParaRPr lang="en-US"/>
          </a:p>
        </p:txBody>
      </p:sp>
      <p:sp>
        <p:nvSpPr>
          <p:cNvPr id="5" name="Picture Placeholder 4">
            <a:extLst>
              <a:ext uri="{FF2B5EF4-FFF2-40B4-BE49-F238E27FC236}">
                <a16:creationId xmlns:a16="http://schemas.microsoft.com/office/drawing/2014/main" id="{2E655C7F-5742-44CE-80CB-90E9F8B3AC14}"/>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375354119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2</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122286884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2: Network configuration cmdlets</a:t>
            </a:r>
          </a:p>
        </p:txBody>
      </p:sp>
    </p:spTree>
    <p:extLst>
      <p:ext uri="{BB962C8B-B14F-4D97-AF65-F5344CB8AC3E}">
        <p14:creationId xmlns:p14="http://schemas.microsoft.com/office/powerpoint/2010/main" val="40441821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2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3" y="1120690"/>
            <a:ext cx="11354257" cy="4170372"/>
          </a:xfrm>
        </p:spPr>
        <p:txBody>
          <a:bodyPr lIns="0"/>
          <a:lstStyle/>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In this lesson, you'll learn about the PowerShell modules and cmdlets used for configuring network settings for Windows devices.</a:t>
            </a:r>
          </a:p>
          <a:p>
            <a:pPr marL="0" marR="0" lvl="1" indent="0" algn="l" defTabSz="914367" rtl="0" eaLnBrk="1" fontAlgn="auto" latinLnBrk="0" hangingPunct="1">
              <a:lnSpc>
                <a:spcPct val="100000"/>
              </a:lnSpc>
              <a:spcBef>
                <a:spcPts val="200"/>
              </a:spcBef>
              <a:spcAft>
                <a:spcPts val="400"/>
              </a:spcAft>
              <a:buClrTx/>
              <a:buSzPct val="90000"/>
              <a:buFontTx/>
              <a:buNone/>
              <a:tabLst/>
              <a:defRPr/>
            </a:pPr>
            <a:endParaRPr kumimoji="0" lang="en-US" b="0" i="0" u="none" strike="noStrike" kern="1200" cap="none" spc="0" normalizeH="0" baseline="0" noProof="0" dirty="0">
              <a:ln>
                <a:noFill/>
              </a:ln>
              <a:solidFill>
                <a:srgbClr val="000000"/>
              </a:solidFill>
              <a:effectLst/>
              <a:uLnTx/>
              <a:uFillTx/>
              <a:latin typeface="Segoe UI"/>
              <a:ea typeface="+mn-ea"/>
              <a:cs typeface="+mn-cs"/>
            </a:endParaRPr>
          </a:p>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Topics: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Managing IP addresses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dirty="0">
                <a:solidFill>
                  <a:srgbClr val="000000"/>
                </a:solidFill>
                <a:latin typeface="Segoe UI"/>
              </a:rPr>
              <a:t>Managing routing</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Managing DNS clients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dirty="0">
                <a:solidFill>
                  <a:srgbClr val="000000"/>
                </a:solidFill>
                <a:latin typeface="Segoe UI"/>
              </a:rPr>
              <a:t>Managing Windows Firewall</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Demonstration: Configuring </a:t>
            </a:r>
            <a:r>
              <a:rPr lang="en-US" dirty="0">
                <a:solidFill>
                  <a:srgbClr val="000000"/>
                </a:solidFill>
                <a:latin typeface="Segoe UI"/>
              </a:rPr>
              <a:t>network settings</a:t>
            </a:r>
            <a:endParaRPr kumimoji="0" lang="en-US" b="0" i="0" u="none" strike="noStrike" kern="1200" cap="none" spc="0" normalizeH="0" baseline="0" noProof="0" dirty="0">
              <a:ln>
                <a:noFill/>
              </a:ln>
              <a:solidFill>
                <a:srgbClr val="000000"/>
              </a:solidFill>
              <a:effectLst/>
              <a:uLnTx/>
              <a:uFillTx/>
              <a:latin typeface="Segoe UI"/>
              <a:ea typeface="+mn-ea"/>
              <a:cs typeface="+mn-cs"/>
            </a:endParaRPr>
          </a:p>
          <a:p>
            <a:pPr marL="0" marR="0" lvl="1" indent="0" algn="l" defTabSz="914367" rtl="0" eaLnBrk="1" fontAlgn="auto" latinLnBrk="0" hangingPunct="1">
              <a:lnSpc>
                <a:spcPct val="100000"/>
              </a:lnSpc>
              <a:spcBef>
                <a:spcPts val="200"/>
              </a:spcBef>
              <a:spcAft>
                <a:spcPts val="400"/>
              </a:spcAft>
              <a:buClrTx/>
              <a:buSzPct val="90000"/>
              <a:buFontTx/>
              <a:buNone/>
              <a:tabLst/>
              <a:defRPr/>
            </a:pPr>
            <a:endParaRPr kumimoji="0" lang="en-US" b="0" i="0" u="none" strike="noStrike" kern="1200" cap="none" spc="0" normalizeH="0" baseline="0" noProof="0" dirty="0">
              <a:ln>
                <a:noFill/>
              </a:ln>
              <a:solidFill>
                <a:srgbClr val="000000"/>
              </a:solidFill>
              <a:effectLst/>
              <a:uLnTx/>
              <a:uFillTx/>
              <a:latin typeface="Segoe UI"/>
              <a:ea typeface="+mn-ea"/>
              <a:cs typeface="+mn-cs"/>
            </a:endParaRPr>
          </a:p>
          <a:p>
            <a:pPr marL="0" marR="0" lvl="1" indent="0" algn="l" defTabSz="914367" rtl="0" eaLnBrk="1" fontAlgn="auto" latinLnBrk="0" hangingPunct="1">
              <a:lnSpc>
                <a:spcPct val="100000"/>
              </a:lnSpc>
              <a:spcBef>
                <a:spcPts val="200"/>
              </a:spcBef>
              <a:spcAft>
                <a:spcPts val="400"/>
              </a:spcAft>
              <a:buClrTx/>
              <a:buSzPct val="90000"/>
              <a:buFontTx/>
              <a:buNone/>
              <a:tabLst/>
              <a:defRPr/>
            </a:pPr>
            <a:endParaRPr kumimoji="0" lang="en-US"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10390784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a:xfrm>
            <a:off x="425366" y="170924"/>
            <a:ext cx="11341268" cy="680196"/>
          </a:xfrm>
        </p:spPr>
        <p:txBody>
          <a:bodyPr/>
          <a:lstStyle/>
          <a:p>
            <a:r>
              <a:rPr lang="en-US" dirty="0"/>
              <a:t>Managing IP addresses</a:t>
            </a:r>
          </a:p>
        </p:txBody>
      </p:sp>
      <p:graphicFrame>
        <p:nvGraphicFramePr>
          <p:cNvPr id="4" name="Table 12">
            <a:extLst>
              <a:ext uri="{FF2B5EF4-FFF2-40B4-BE49-F238E27FC236}">
                <a16:creationId xmlns:a16="http://schemas.microsoft.com/office/drawing/2014/main" id="{9AE6B30B-718A-43BA-B0A4-856A93C9AE95}"/>
              </a:ext>
            </a:extLst>
          </p:cNvPr>
          <p:cNvGraphicFramePr>
            <a:graphicFrameLocks noGrp="1"/>
          </p:cNvGraphicFramePr>
          <p:nvPr>
            <p:extLst>
              <p:ext uri="{D42A27DB-BD31-4B8C-83A1-F6EECF244321}">
                <p14:modId xmlns:p14="http://schemas.microsoft.com/office/powerpoint/2010/main" val="1283037433"/>
              </p:ext>
            </p:extLst>
          </p:nvPr>
        </p:nvGraphicFramePr>
        <p:xfrm>
          <a:off x="322452" y="851120"/>
          <a:ext cx="11547095" cy="2211235"/>
        </p:xfrm>
        <a:graphic>
          <a:graphicData uri="http://schemas.openxmlformats.org/drawingml/2006/table">
            <a:tbl>
              <a:tblPr firstRow="1" bandRow="1">
                <a:tableStyleId>{5C22544A-7EE6-4342-B048-85BDC9FD1C3A}</a:tableStyleId>
              </a:tblPr>
              <a:tblGrid>
                <a:gridCol w="2877070">
                  <a:extLst>
                    <a:ext uri="{9D8B030D-6E8A-4147-A177-3AD203B41FA5}">
                      <a16:colId xmlns:a16="http://schemas.microsoft.com/office/drawing/2014/main" val="1695194842"/>
                    </a:ext>
                  </a:extLst>
                </a:gridCol>
                <a:gridCol w="8670025">
                  <a:extLst>
                    <a:ext uri="{9D8B030D-6E8A-4147-A177-3AD203B41FA5}">
                      <a16:colId xmlns:a16="http://schemas.microsoft.com/office/drawing/2014/main" val="2248324712"/>
                    </a:ext>
                  </a:extLst>
                </a:gridCol>
              </a:tblGrid>
              <a:tr h="466598">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Cmdlet </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srgbClr val="FFFFFF"/>
                          </a:solidFill>
                          <a:effectLst/>
                          <a:uLnTx/>
                          <a:uFillTx/>
                          <a:latin typeface="+mj-lt"/>
                          <a:ea typeface="+mn-ea"/>
                          <a:cs typeface="+mn-cs"/>
                        </a:rPr>
                        <a:t>Description</a:t>
                      </a:r>
                      <a:endParaRPr kumimoji="0" lang="en-US" sz="1800" b="1" i="0" u="none" strike="noStrike" kern="1200" cap="none" spc="0" normalizeH="0" baseline="0" noProof="0" dirty="0">
                        <a:ln>
                          <a:noFill/>
                        </a:ln>
                        <a:solidFill>
                          <a:srgbClr val="FFFFFF"/>
                        </a:solidFill>
                        <a:effectLst/>
                        <a:uLnTx/>
                        <a:uFillTx/>
                        <a:latin typeface="+mj-lt"/>
                        <a:ea typeface="+mn-ea"/>
                        <a:cs typeface="+mn-cs"/>
                      </a:endParaRPr>
                    </a:p>
                  </a:txBody>
                  <a:tcPr marL="89642" marR="89642" marT="89642" marB="89642">
                    <a:lnL w="6350" cap="flat" cmpd="sng" algn="ctr">
                      <a:solidFill>
                        <a:schemeClr val="bg1"/>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185272790"/>
                  </a:ext>
                </a:extLst>
              </a:tr>
              <a:tr h="432332">
                <a:tc>
                  <a:txBody>
                    <a:bodyPr/>
                    <a:lstStyle/>
                    <a:p>
                      <a:pPr>
                        <a:lnSpc>
                          <a:spcPct val="115000"/>
                        </a:lnSpc>
                        <a:spcAft>
                          <a:spcPts val="0"/>
                        </a:spcAft>
                      </a:pPr>
                      <a:r>
                        <a:rPr lang="en-US" sz="2000" b="1" dirty="0">
                          <a:latin typeface="Segoe UI" panose="020B0502040204020203" pitchFamily="34" charset="0"/>
                          <a:ea typeface="Segoe UI" pitchFamily="34" charset="0"/>
                          <a:cs typeface="Segoe UI" panose="020B0502040204020203" pitchFamily="34" charset="0"/>
                        </a:rPr>
                        <a:t>New-NetIPAddress</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US" sz="2000" dirty="0">
                          <a:latin typeface="Segoe UI" pitchFamily="34" charset="0"/>
                          <a:ea typeface="Segoe UI" pitchFamily="34" charset="0"/>
                          <a:cs typeface="Segoe UI" pitchFamily="34" charset="0"/>
                        </a:rPr>
                        <a:t>Creates</a:t>
                      </a:r>
                      <a:r>
                        <a:rPr lang="en-US" sz="2000" baseline="0" dirty="0">
                          <a:latin typeface="Segoe UI" pitchFamily="34" charset="0"/>
                          <a:ea typeface="Segoe UI" pitchFamily="34" charset="0"/>
                          <a:cs typeface="Segoe UI" pitchFamily="34" charset="0"/>
                        </a:rPr>
                        <a:t> a new IP address</a:t>
                      </a:r>
                      <a:endParaRPr lang="en-CA" sz="2000" dirty="0">
                        <a:latin typeface="Segoe UI" pitchFamily="34" charset="0"/>
                        <a:ea typeface="Segoe UI" pitchFamily="34" charset="0"/>
                        <a:cs typeface="Segoe UI"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437435">
                <a:tc>
                  <a:txBody>
                    <a:bodyPr/>
                    <a:lstStyle/>
                    <a:p>
                      <a:pPr>
                        <a:lnSpc>
                          <a:spcPct val="115000"/>
                        </a:lnSpc>
                        <a:spcAft>
                          <a:spcPts val="0"/>
                        </a:spcAft>
                      </a:pPr>
                      <a:r>
                        <a:rPr lang="en-US" sz="2000" b="1" dirty="0">
                          <a:latin typeface="Segoe UI" panose="020B0502040204020203" pitchFamily="34" charset="0"/>
                          <a:ea typeface="Segoe UI" pitchFamily="34" charset="0"/>
                          <a:cs typeface="Segoe UI" panose="020B0502040204020203" pitchFamily="34" charset="0"/>
                        </a:rPr>
                        <a:t>Set-NetIPAddress</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US" sz="2000" dirty="0">
                          <a:latin typeface="Segoe UI" pitchFamily="34" charset="0"/>
                          <a:ea typeface="Segoe UI" pitchFamily="34" charset="0"/>
                          <a:cs typeface="Segoe UI" pitchFamily="34" charset="0"/>
                        </a:rPr>
                        <a:t>Sets</a:t>
                      </a:r>
                      <a:r>
                        <a:rPr lang="en-US" sz="2000" baseline="0" dirty="0">
                          <a:latin typeface="Segoe UI" pitchFamily="34" charset="0"/>
                          <a:ea typeface="Segoe UI" pitchFamily="34" charset="0"/>
                          <a:cs typeface="Segoe UI" pitchFamily="34" charset="0"/>
                        </a:rPr>
                        <a:t> properties of an IP address</a:t>
                      </a:r>
                      <a:endParaRPr lang="en-CA" sz="2000" dirty="0">
                        <a:latin typeface="Segoe UI" pitchFamily="34" charset="0"/>
                        <a:ea typeface="Segoe UI" pitchFamily="34" charset="0"/>
                        <a:cs typeface="Segoe UI"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37435">
                <a:tc>
                  <a:txBody>
                    <a:bodyPr/>
                    <a:lstStyle/>
                    <a:p>
                      <a:pPr>
                        <a:lnSpc>
                          <a:spcPct val="115000"/>
                        </a:lnSpc>
                        <a:spcAft>
                          <a:spcPts val="0"/>
                        </a:spcAft>
                      </a:pPr>
                      <a:r>
                        <a:rPr lang="en-US" sz="2000" b="1" dirty="0">
                          <a:latin typeface="Segoe UI" panose="020B0502040204020203" pitchFamily="34" charset="0"/>
                          <a:ea typeface="Segoe UI" pitchFamily="34" charset="0"/>
                          <a:cs typeface="Segoe UI" panose="020B0502040204020203" pitchFamily="34" charset="0"/>
                        </a:rPr>
                        <a:t>Get-NetIPAddress</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US" sz="2000" dirty="0">
                          <a:latin typeface="Segoe UI" pitchFamily="34" charset="0"/>
                          <a:ea typeface="Segoe UI" pitchFamily="34" charset="0"/>
                          <a:cs typeface="Segoe UI" pitchFamily="34" charset="0"/>
                        </a:rPr>
                        <a:t>Displays</a:t>
                      </a:r>
                      <a:r>
                        <a:rPr lang="en-US" sz="2000" baseline="0" dirty="0">
                          <a:latin typeface="Segoe UI" pitchFamily="34" charset="0"/>
                          <a:ea typeface="Segoe UI" pitchFamily="34" charset="0"/>
                          <a:cs typeface="Segoe UI" pitchFamily="34" charset="0"/>
                        </a:rPr>
                        <a:t> properties of an IP address</a:t>
                      </a:r>
                      <a:endParaRPr lang="en-CA" sz="2000" dirty="0">
                        <a:latin typeface="Segoe UI" pitchFamily="34" charset="0"/>
                        <a:ea typeface="Segoe UI" pitchFamily="34" charset="0"/>
                        <a:cs typeface="Segoe UI"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r h="437435">
                <a:tc>
                  <a:txBody>
                    <a:bodyPr/>
                    <a:lstStyle/>
                    <a:p>
                      <a:pPr>
                        <a:lnSpc>
                          <a:spcPct val="115000"/>
                        </a:lnSpc>
                        <a:spcAft>
                          <a:spcPts val="0"/>
                        </a:spcAft>
                      </a:pPr>
                      <a:r>
                        <a:rPr lang="en-US" sz="2000" b="1" dirty="0">
                          <a:latin typeface="Segoe UI" panose="020B0502040204020203" pitchFamily="34" charset="0"/>
                          <a:ea typeface="Segoe UI" pitchFamily="34" charset="0"/>
                          <a:cs typeface="Segoe UI" panose="020B0502040204020203" pitchFamily="34" charset="0"/>
                        </a:rPr>
                        <a:t>Remove-NetIPAddress</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2000" dirty="0">
                          <a:latin typeface="Segoe UI" pitchFamily="34" charset="0"/>
                          <a:ea typeface="Segoe UI" pitchFamily="34" charset="0"/>
                          <a:cs typeface="Segoe UI" pitchFamily="34" charset="0"/>
                        </a:rPr>
                        <a:t>Deletes </a:t>
                      </a:r>
                      <a:r>
                        <a:rPr lang="en-US" sz="2000" baseline="0" dirty="0">
                          <a:latin typeface="Segoe UI" pitchFamily="34" charset="0"/>
                          <a:ea typeface="Segoe UI" pitchFamily="34" charset="0"/>
                          <a:cs typeface="Segoe UI" pitchFamily="34" charset="0"/>
                        </a:rPr>
                        <a:t>an IP address</a:t>
                      </a:r>
                      <a:endParaRPr lang="en-CA" sz="2000" dirty="0">
                        <a:latin typeface="Segoe UI" pitchFamily="34" charset="0"/>
                        <a:ea typeface="Segoe UI" pitchFamily="34" charset="0"/>
                        <a:cs typeface="Segoe UI"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bl>
          </a:graphicData>
        </a:graphic>
      </p:graphicFrame>
      <p:sp>
        <p:nvSpPr>
          <p:cNvPr id="10" name="Content Placeholder 8">
            <a:extLst>
              <a:ext uri="{FF2B5EF4-FFF2-40B4-BE49-F238E27FC236}">
                <a16:creationId xmlns:a16="http://schemas.microsoft.com/office/drawing/2014/main" id="{DC01950C-696D-40DE-A00B-78694830BF48}"/>
              </a:ext>
            </a:extLst>
          </p:cNvPr>
          <p:cNvSpPr>
            <a:spLocks noGrp="1"/>
          </p:cNvSpPr>
          <p:nvPr>
            <p:ph sz="quarter" idx="10"/>
          </p:nvPr>
        </p:nvSpPr>
        <p:spPr>
          <a:xfrm>
            <a:off x="357282" y="3450164"/>
            <a:ext cx="11409352" cy="338554"/>
          </a:xfrm>
          <a:solidFill>
            <a:schemeClr val="bg1">
              <a:lumMod val="85000"/>
            </a:schemeClr>
          </a:solidFill>
        </p:spPr>
        <p:txBody>
          <a:bodyPr lIns="0"/>
          <a:lstStyle/>
          <a:p>
            <a:r>
              <a:rPr lang="en-US" sz="1600" b="0" dirty="0">
                <a:latin typeface="Lucida Sans Unicode" panose="020B0602030504020204" pitchFamily="34" charset="0"/>
                <a:ea typeface="Verdana" panose="020B0604030504040204" pitchFamily="34" charset="0"/>
                <a:cs typeface="Lucida Sans Unicode" panose="020B0602030504020204" pitchFamily="34" charset="0"/>
              </a:rPr>
              <a:t>New‑</a:t>
            </a:r>
            <a:r>
              <a:rPr lang="en-US" sz="1600" b="0" dirty="0" err="1">
                <a:latin typeface="Lucida Sans Unicode" panose="020B0602030504020204" pitchFamily="34" charset="0"/>
                <a:ea typeface="Verdana" panose="020B0604030504040204" pitchFamily="34" charset="0"/>
                <a:cs typeface="Lucida Sans Unicode" panose="020B0602030504020204" pitchFamily="34" charset="0"/>
              </a:rPr>
              <a:t>NetIPAddress</a:t>
            </a:r>
            <a:r>
              <a:rPr lang="en-US" sz="1600" b="0" dirty="0">
                <a:latin typeface="Lucida Sans Unicode" panose="020B0602030504020204" pitchFamily="34" charset="0"/>
                <a:ea typeface="Verdana" panose="020B0604030504040204" pitchFamily="34" charset="0"/>
                <a:cs typeface="Lucida Sans Unicode" panose="020B0602030504020204" pitchFamily="34" charset="0"/>
              </a:rPr>
              <a:t> ‑</a:t>
            </a:r>
            <a:r>
              <a:rPr lang="en-US" sz="1600" b="0" dirty="0" err="1">
                <a:latin typeface="Lucida Sans Unicode" panose="020B0602030504020204" pitchFamily="34" charset="0"/>
                <a:ea typeface="Verdana" panose="020B0604030504040204" pitchFamily="34" charset="0"/>
                <a:cs typeface="Lucida Sans Unicode" panose="020B0602030504020204" pitchFamily="34" charset="0"/>
              </a:rPr>
              <a:t>IPAddress</a:t>
            </a:r>
            <a:r>
              <a:rPr lang="en-US" sz="1600" b="0" dirty="0">
                <a:latin typeface="Lucida Sans Unicode" panose="020B0602030504020204" pitchFamily="34" charset="0"/>
                <a:ea typeface="Verdana" panose="020B0604030504040204" pitchFamily="34" charset="0"/>
                <a:cs typeface="Lucida Sans Unicode" panose="020B0602030504020204" pitchFamily="34" charset="0"/>
              </a:rPr>
              <a:t> 192.168.1.10 -</a:t>
            </a:r>
            <a:r>
              <a:rPr lang="en-US" sz="1600" b="0" dirty="0" err="1">
                <a:latin typeface="Lucida Sans Unicode" panose="020B0602030504020204" pitchFamily="34" charset="0"/>
                <a:ea typeface="Verdana" panose="020B0604030504040204" pitchFamily="34" charset="0"/>
                <a:cs typeface="Lucida Sans Unicode" panose="020B0602030504020204" pitchFamily="34" charset="0"/>
              </a:rPr>
              <a:t>InterfaceAlias</a:t>
            </a:r>
            <a:r>
              <a:rPr lang="en-US" sz="1600" b="0" dirty="0">
                <a:latin typeface="Lucida Sans Unicode" panose="020B0602030504020204" pitchFamily="34" charset="0"/>
                <a:ea typeface="Verdana" panose="020B0604030504040204" pitchFamily="34" charset="0"/>
                <a:cs typeface="Lucida Sans Unicode" panose="020B0602030504020204" pitchFamily="34" charset="0"/>
              </a:rPr>
              <a:t> “Ethernet” -</a:t>
            </a:r>
            <a:r>
              <a:rPr lang="en-US" sz="1600" b="0" dirty="0" err="1">
                <a:latin typeface="Lucida Sans Unicode" panose="020B0602030504020204" pitchFamily="34" charset="0"/>
                <a:ea typeface="Verdana" panose="020B0604030504040204" pitchFamily="34" charset="0"/>
                <a:cs typeface="Lucida Sans Unicode" panose="020B0602030504020204" pitchFamily="34" charset="0"/>
              </a:rPr>
              <a:t>PrefixLength</a:t>
            </a:r>
            <a:r>
              <a:rPr lang="en-US" sz="1600" b="0" dirty="0">
                <a:latin typeface="Lucida Sans Unicode" panose="020B0602030504020204" pitchFamily="34" charset="0"/>
                <a:ea typeface="Verdana" panose="020B0604030504040204" pitchFamily="34" charset="0"/>
                <a:cs typeface="Lucida Sans Unicode" panose="020B0602030504020204" pitchFamily="34" charset="0"/>
              </a:rPr>
              <a:t> 24 -</a:t>
            </a:r>
            <a:r>
              <a:rPr lang="en-US" sz="1600" b="0" dirty="0" err="1">
                <a:latin typeface="Lucida Sans Unicode" panose="020B0602030504020204" pitchFamily="34" charset="0"/>
                <a:ea typeface="Verdana" panose="020B0604030504040204" pitchFamily="34" charset="0"/>
                <a:cs typeface="Lucida Sans Unicode" panose="020B0602030504020204" pitchFamily="34" charset="0"/>
              </a:rPr>
              <a:t>DefaultGateway</a:t>
            </a:r>
            <a:r>
              <a:rPr lang="en-US" sz="1600" b="0" dirty="0">
                <a:latin typeface="Lucida Sans Unicode" panose="020B0602030504020204" pitchFamily="34" charset="0"/>
                <a:ea typeface="Verdana" panose="020B0604030504040204" pitchFamily="34" charset="0"/>
                <a:cs typeface="Lucida Sans Unicode" panose="020B0602030504020204" pitchFamily="34" charset="0"/>
              </a:rPr>
              <a:t> 192.168.1.1</a:t>
            </a:r>
          </a:p>
        </p:txBody>
      </p:sp>
    </p:spTree>
    <p:extLst>
      <p:ext uri="{BB962C8B-B14F-4D97-AF65-F5344CB8AC3E}">
        <p14:creationId xmlns:p14="http://schemas.microsoft.com/office/powerpoint/2010/main" val="341679021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Module 2: Windows PowerShell for local systems administration</a:t>
            </a:r>
          </a:p>
        </p:txBody>
      </p:sp>
    </p:spTree>
    <p:extLst>
      <p:ext uri="{BB962C8B-B14F-4D97-AF65-F5344CB8AC3E}">
        <p14:creationId xmlns:p14="http://schemas.microsoft.com/office/powerpoint/2010/main" val="64726590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a:xfrm>
            <a:off x="425366" y="170924"/>
            <a:ext cx="11341268" cy="680196"/>
          </a:xfrm>
        </p:spPr>
        <p:txBody>
          <a:bodyPr/>
          <a:lstStyle/>
          <a:p>
            <a:r>
              <a:rPr lang="en-US" dirty="0"/>
              <a:t>Managing routing</a:t>
            </a:r>
          </a:p>
        </p:txBody>
      </p:sp>
      <p:graphicFrame>
        <p:nvGraphicFramePr>
          <p:cNvPr id="4" name="Table 12">
            <a:extLst>
              <a:ext uri="{FF2B5EF4-FFF2-40B4-BE49-F238E27FC236}">
                <a16:creationId xmlns:a16="http://schemas.microsoft.com/office/drawing/2014/main" id="{9AE6B30B-718A-43BA-B0A4-856A93C9AE95}"/>
              </a:ext>
            </a:extLst>
          </p:cNvPr>
          <p:cNvGraphicFramePr>
            <a:graphicFrameLocks noGrp="1"/>
          </p:cNvGraphicFramePr>
          <p:nvPr>
            <p:extLst>
              <p:ext uri="{D42A27DB-BD31-4B8C-83A1-F6EECF244321}">
                <p14:modId xmlns:p14="http://schemas.microsoft.com/office/powerpoint/2010/main" val="3039117468"/>
              </p:ext>
            </p:extLst>
          </p:nvPr>
        </p:nvGraphicFramePr>
        <p:xfrm>
          <a:off x="322452" y="851120"/>
          <a:ext cx="11547095" cy="2648670"/>
        </p:xfrm>
        <a:graphic>
          <a:graphicData uri="http://schemas.openxmlformats.org/drawingml/2006/table">
            <a:tbl>
              <a:tblPr firstRow="1" bandRow="1">
                <a:tableStyleId>{5C22544A-7EE6-4342-B048-85BDC9FD1C3A}</a:tableStyleId>
              </a:tblPr>
              <a:tblGrid>
                <a:gridCol w="2877070">
                  <a:extLst>
                    <a:ext uri="{9D8B030D-6E8A-4147-A177-3AD203B41FA5}">
                      <a16:colId xmlns:a16="http://schemas.microsoft.com/office/drawing/2014/main" val="1695194842"/>
                    </a:ext>
                  </a:extLst>
                </a:gridCol>
                <a:gridCol w="8670025">
                  <a:extLst>
                    <a:ext uri="{9D8B030D-6E8A-4147-A177-3AD203B41FA5}">
                      <a16:colId xmlns:a16="http://schemas.microsoft.com/office/drawing/2014/main" val="2248324712"/>
                    </a:ext>
                  </a:extLst>
                </a:gridCol>
              </a:tblGrid>
              <a:tr h="466598">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Cmdlet </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srgbClr val="FFFFFF"/>
                          </a:solidFill>
                          <a:effectLst/>
                          <a:uLnTx/>
                          <a:uFillTx/>
                          <a:latin typeface="+mj-lt"/>
                          <a:ea typeface="+mn-ea"/>
                          <a:cs typeface="+mn-cs"/>
                        </a:rPr>
                        <a:t>Description</a:t>
                      </a:r>
                      <a:endParaRPr kumimoji="0" lang="en-US" sz="1800" b="1" i="0" u="none" strike="noStrike" kern="1200" cap="none" spc="0" normalizeH="0" baseline="0" noProof="0" dirty="0">
                        <a:ln>
                          <a:noFill/>
                        </a:ln>
                        <a:solidFill>
                          <a:srgbClr val="FFFFFF"/>
                        </a:solidFill>
                        <a:effectLst/>
                        <a:uLnTx/>
                        <a:uFillTx/>
                        <a:latin typeface="+mj-lt"/>
                        <a:ea typeface="+mn-ea"/>
                        <a:cs typeface="+mn-cs"/>
                      </a:endParaRPr>
                    </a:p>
                  </a:txBody>
                  <a:tcPr marL="89642" marR="89642" marT="89642" marB="89642">
                    <a:lnL w="6350" cap="flat" cmpd="sng" algn="ctr">
                      <a:solidFill>
                        <a:schemeClr val="bg1"/>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185272790"/>
                  </a:ext>
                </a:extLst>
              </a:tr>
              <a:tr h="432332">
                <a:tc>
                  <a:txBody>
                    <a:bodyPr/>
                    <a:lstStyle/>
                    <a:p>
                      <a:pPr>
                        <a:lnSpc>
                          <a:spcPct val="115000"/>
                        </a:lnSpc>
                        <a:spcAft>
                          <a:spcPts val="0"/>
                        </a:spcAft>
                      </a:pPr>
                      <a:r>
                        <a:rPr lang="en-US" sz="2000" b="1" dirty="0">
                          <a:latin typeface="Segoe UI" panose="020B0502040204020203" pitchFamily="34" charset="0"/>
                          <a:ea typeface="Segoe UI" pitchFamily="34" charset="0"/>
                          <a:cs typeface="Segoe UI" panose="020B0502040204020203" pitchFamily="34" charset="0"/>
                        </a:rPr>
                        <a:t>New-NetRoute</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US" sz="2000" dirty="0">
                          <a:latin typeface="Segoe UI" pitchFamily="34" charset="0"/>
                          <a:ea typeface="Segoe UI" pitchFamily="34" charset="0"/>
                          <a:cs typeface="Segoe UI" pitchFamily="34" charset="0"/>
                        </a:rPr>
                        <a:t>Create</a:t>
                      </a:r>
                      <a:r>
                        <a:rPr lang="en-US" sz="2000" baseline="0" dirty="0">
                          <a:latin typeface="Segoe UI" pitchFamily="34" charset="0"/>
                          <a:ea typeface="Segoe UI" pitchFamily="34" charset="0"/>
                          <a:cs typeface="Segoe UI" pitchFamily="34" charset="0"/>
                        </a:rPr>
                        <a:t>s an IP routing table entry</a:t>
                      </a:r>
                      <a:endParaRPr lang="en-CA" sz="2000" dirty="0">
                        <a:latin typeface="Segoe UI" pitchFamily="34" charset="0"/>
                        <a:ea typeface="Segoe UI" pitchFamily="34" charset="0"/>
                        <a:cs typeface="Segoe UI"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437435">
                <a:tc>
                  <a:txBody>
                    <a:bodyPr/>
                    <a:lstStyle/>
                    <a:p>
                      <a:pPr>
                        <a:lnSpc>
                          <a:spcPct val="115000"/>
                        </a:lnSpc>
                        <a:spcAft>
                          <a:spcPts val="0"/>
                        </a:spcAft>
                      </a:pPr>
                      <a:r>
                        <a:rPr lang="en-US" sz="2000" b="1" dirty="0">
                          <a:latin typeface="Segoe UI" panose="020B0502040204020203" pitchFamily="34" charset="0"/>
                          <a:ea typeface="Segoe UI" pitchFamily="34" charset="0"/>
                          <a:cs typeface="Segoe UI" panose="020B0502040204020203" pitchFamily="34" charset="0"/>
                        </a:rPr>
                        <a:t>Set-NetRoute</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US" sz="2000" dirty="0">
                          <a:latin typeface="Segoe UI" pitchFamily="34" charset="0"/>
                          <a:ea typeface="Segoe UI" pitchFamily="34" charset="0"/>
                          <a:cs typeface="Segoe UI" pitchFamily="34" charset="0"/>
                        </a:rPr>
                        <a:t>Sets</a:t>
                      </a:r>
                      <a:r>
                        <a:rPr lang="en-US" sz="2000" baseline="0" dirty="0">
                          <a:latin typeface="Segoe UI" pitchFamily="34" charset="0"/>
                          <a:ea typeface="Segoe UI" pitchFamily="34" charset="0"/>
                          <a:cs typeface="Segoe UI" pitchFamily="34" charset="0"/>
                        </a:rPr>
                        <a:t> properties of an IP routing table entry</a:t>
                      </a:r>
                      <a:endParaRPr lang="en-CA" sz="2000" dirty="0">
                        <a:latin typeface="Segoe UI" pitchFamily="34" charset="0"/>
                        <a:ea typeface="Segoe UI" pitchFamily="34" charset="0"/>
                        <a:cs typeface="Segoe UI"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37435">
                <a:tc>
                  <a:txBody>
                    <a:bodyPr/>
                    <a:lstStyle/>
                    <a:p>
                      <a:pPr>
                        <a:lnSpc>
                          <a:spcPct val="115000"/>
                        </a:lnSpc>
                        <a:spcAft>
                          <a:spcPts val="0"/>
                        </a:spcAft>
                      </a:pPr>
                      <a:r>
                        <a:rPr lang="en-US" sz="2000" b="1" dirty="0">
                          <a:latin typeface="Segoe UI" panose="020B0502040204020203" pitchFamily="34" charset="0"/>
                          <a:ea typeface="Segoe UI" pitchFamily="34" charset="0"/>
                          <a:cs typeface="Segoe UI" panose="020B0502040204020203" pitchFamily="34" charset="0"/>
                        </a:rPr>
                        <a:t>Get-NetRoute</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US" sz="2000" dirty="0">
                          <a:latin typeface="Segoe UI" pitchFamily="34" charset="0"/>
                          <a:ea typeface="Segoe UI" pitchFamily="34" charset="0"/>
                          <a:cs typeface="Segoe UI" pitchFamily="34" charset="0"/>
                        </a:rPr>
                        <a:t>Displays</a:t>
                      </a:r>
                      <a:r>
                        <a:rPr lang="en-US" sz="2000" baseline="0" dirty="0">
                          <a:latin typeface="Segoe UI" pitchFamily="34" charset="0"/>
                          <a:ea typeface="Segoe UI" pitchFamily="34" charset="0"/>
                          <a:cs typeface="Segoe UI" pitchFamily="34" charset="0"/>
                        </a:rPr>
                        <a:t> properties of an IP routing table entry</a:t>
                      </a:r>
                      <a:endParaRPr lang="en-CA" sz="2000" dirty="0">
                        <a:latin typeface="Segoe UI" pitchFamily="34" charset="0"/>
                        <a:ea typeface="Segoe UI" pitchFamily="34" charset="0"/>
                        <a:cs typeface="Segoe UI"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r h="437435">
                <a:tc>
                  <a:txBody>
                    <a:bodyPr/>
                    <a:lstStyle/>
                    <a:p>
                      <a:pPr>
                        <a:lnSpc>
                          <a:spcPct val="115000"/>
                        </a:lnSpc>
                        <a:spcAft>
                          <a:spcPts val="0"/>
                        </a:spcAft>
                      </a:pPr>
                      <a:r>
                        <a:rPr lang="en-US" sz="2000" b="1" dirty="0">
                          <a:latin typeface="Segoe UI" panose="020B0502040204020203" pitchFamily="34" charset="0"/>
                          <a:ea typeface="Segoe UI" pitchFamily="34" charset="0"/>
                          <a:cs typeface="Segoe UI" panose="020B0502040204020203" pitchFamily="34" charset="0"/>
                        </a:rPr>
                        <a:t>Remove-NetRoute</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US" sz="2000" dirty="0">
                          <a:latin typeface="Segoe UI" pitchFamily="34" charset="0"/>
                          <a:ea typeface="Segoe UI" pitchFamily="34" charset="0"/>
                          <a:cs typeface="Segoe UI" pitchFamily="34" charset="0"/>
                        </a:rPr>
                        <a:t>Deletes an</a:t>
                      </a:r>
                      <a:r>
                        <a:rPr lang="en-US" sz="2000" baseline="0" dirty="0">
                          <a:latin typeface="Segoe UI" pitchFamily="34" charset="0"/>
                          <a:ea typeface="Segoe UI" pitchFamily="34" charset="0"/>
                          <a:cs typeface="Segoe UI" pitchFamily="34" charset="0"/>
                        </a:rPr>
                        <a:t> IP routing table entry</a:t>
                      </a:r>
                      <a:endParaRPr lang="en-CA" sz="2000" dirty="0">
                        <a:latin typeface="Segoe UI" pitchFamily="34" charset="0"/>
                        <a:ea typeface="Segoe UI" pitchFamily="34" charset="0"/>
                        <a:cs typeface="Segoe UI"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r h="437435">
                <a:tc>
                  <a:txBody>
                    <a:bodyPr/>
                    <a:lstStyle/>
                    <a:p>
                      <a:pPr>
                        <a:lnSpc>
                          <a:spcPct val="115000"/>
                        </a:lnSpc>
                        <a:spcAft>
                          <a:spcPts val="0"/>
                        </a:spcAft>
                      </a:pPr>
                      <a:r>
                        <a:rPr lang="en-CA" sz="2000" b="1" dirty="0">
                          <a:latin typeface="Segoe UI" panose="020B0502040204020203" pitchFamily="34" charset="0"/>
                          <a:ea typeface="Segoe UI" pitchFamily="34" charset="0"/>
                          <a:cs typeface="Segoe UI" panose="020B0502040204020203" pitchFamily="34" charset="0"/>
                        </a:rPr>
                        <a:t>Find-NetRoute</a:t>
                      </a: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CA" sz="2000" dirty="0">
                          <a:latin typeface="Segoe UI" pitchFamily="34" charset="0"/>
                          <a:ea typeface="Segoe UI" pitchFamily="34" charset="0"/>
                          <a:cs typeface="Segoe UI" pitchFamily="34" charset="0"/>
                        </a:rPr>
                        <a:t>Identifies</a:t>
                      </a:r>
                      <a:r>
                        <a:rPr lang="en-CA" sz="2000" baseline="0" dirty="0">
                          <a:latin typeface="Segoe UI" pitchFamily="34" charset="0"/>
                          <a:ea typeface="Segoe UI" pitchFamily="34" charset="0"/>
                          <a:cs typeface="Segoe UI" pitchFamily="34" charset="0"/>
                        </a:rPr>
                        <a:t> the best local IP address and route to reach a remote address</a:t>
                      </a:r>
                      <a:endParaRPr lang="en-CA" sz="2000" dirty="0">
                        <a:latin typeface="Segoe UI" pitchFamily="34" charset="0"/>
                        <a:ea typeface="Segoe UI" pitchFamily="34" charset="0"/>
                        <a:cs typeface="Segoe UI"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53189351"/>
                  </a:ext>
                </a:extLst>
              </a:tr>
            </a:tbl>
          </a:graphicData>
        </a:graphic>
      </p:graphicFrame>
      <p:sp>
        <p:nvSpPr>
          <p:cNvPr id="10" name="Content Placeholder 8">
            <a:extLst>
              <a:ext uri="{FF2B5EF4-FFF2-40B4-BE49-F238E27FC236}">
                <a16:creationId xmlns:a16="http://schemas.microsoft.com/office/drawing/2014/main" id="{DC01950C-696D-40DE-A00B-78694830BF48}"/>
              </a:ext>
            </a:extLst>
          </p:cNvPr>
          <p:cNvSpPr>
            <a:spLocks noGrp="1"/>
          </p:cNvSpPr>
          <p:nvPr>
            <p:ph sz="quarter" idx="10"/>
          </p:nvPr>
        </p:nvSpPr>
        <p:spPr>
          <a:xfrm>
            <a:off x="322452" y="4075495"/>
            <a:ext cx="11409352" cy="338554"/>
          </a:xfrm>
          <a:solidFill>
            <a:schemeClr val="bg1">
              <a:lumMod val="85000"/>
            </a:schemeClr>
          </a:solidFill>
        </p:spPr>
        <p:txBody>
          <a:bodyPr lIns="0"/>
          <a:lstStyle/>
          <a:p>
            <a:r>
              <a:rPr lang="en-US" sz="1600" b="0" dirty="0">
                <a:latin typeface="Lucida Sans Unicode" panose="020B0602030504020204" pitchFamily="34" charset="0"/>
                <a:ea typeface="Verdana" panose="020B0604030504040204" pitchFamily="34" charset="0"/>
                <a:cs typeface="Lucida Sans Unicode" panose="020B0602030504020204" pitchFamily="34" charset="0"/>
              </a:rPr>
              <a:t>New-</a:t>
            </a:r>
            <a:r>
              <a:rPr lang="en-US" sz="1600" b="0" dirty="0" err="1">
                <a:latin typeface="Lucida Sans Unicode" panose="020B0602030504020204" pitchFamily="34" charset="0"/>
                <a:ea typeface="Verdana" panose="020B0604030504040204" pitchFamily="34" charset="0"/>
                <a:cs typeface="Lucida Sans Unicode" panose="020B0602030504020204" pitchFamily="34" charset="0"/>
              </a:rPr>
              <a:t>NetRoute</a:t>
            </a:r>
            <a:r>
              <a:rPr lang="en-US" sz="1600" b="0" dirty="0">
                <a:latin typeface="Lucida Sans Unicode" panose="020B0602030504020204" pitchFamily="34" charset="0"/>
                <a:ea typeface="Verdana" panose="020B0604030504040204" pitchFamily="34" charset="0"/>
                <a:cs typeface="Lucida Sans Unicode" panose="020B0602030504020204" pitchFamily="34" charset="0"/>
              </a:rPr>
              <a:t> -</a:t>
            </a:r>
            <a:r>
              <a:rPr lang="en-US" sz="1600" b="0" dirty="0" err="1">
                <a:latin typeface="Lucida Sans Unicode" panose="020B0602030504020204" pitchFamily="34" charset="0"/>
                <a:ea typeface="Verdana" panose="020B0604030504040204" pitchFamily="34" charset="0"/>
                <a:cs typeface="Lucida Sans Unicode" panose="020B0602030504020204" pitchFamily="34" charset="0"/>
              </a:rPr>
              <a:t>DestinationPrefix</a:t>
            </a:r>
            <a:r>
              <a:rPr lang="en-US" sz="1600" b="0" dirty="0">
                <a:latin typeface="Lucida Sans Unicode" panose="020B0602030504020204" pitchFamily="34" charset="0"/>
                <a:ea typeface="Verdana" panose="020B0604030504040204" pitchFamily="34" charset="0"/>
                <a:cs typeface="Lucida Sans Unicode" panose="020B0602030504020204" pitchFamily="34" charset="0"/>
              </a:rPr>
              <a:t> 0.0.0.0/24 -</a:t>
            </a:r>
            <a:r>
              <a:rPr lang="en-US" sz="1600" b="0" dirty="0" err="1">
                <a:latin typeface="Lucida Sans Unicode" panose="020B0602030504020204" pitchFamily="34" charset="0"/>
                <a:ea typeface="Verdana" panose="020B0604030504040204" pitchFamily="34" charset="0"/>
                <a:cs typeface="Lucida Sans Unicode" panose="020B0602030504020204" pitchFamily="34" charset="0"/>
              </a:rPr>
              <a:t>InterfaceAlias</a:t>
            </a:r>
            <a:r>
              <a:rPr lang="en-US" sz="1600" b="0" dirty="0">
                <a:latin typeface="Lucida Sans Unicode" panose="020B0602030504020204" pitchFamily="34" charset="0"/>
                <a:ea typeface="Verdana" panose="020B0604030504040204" pitchFamily="34" charset="0"/>
                <a:cs typeface="Lucida Sans Unicode" panose="020B0602030504020204" pitchFamily="34" charset="0"/>
              </a:rPr>
              <a:t> “Ethernet” -</a:t>
            </a:r>
            <a:r>
              <a:rPr lang="en-US" sz="1600" b="0" dirty="0" err="1">
                <a:latin typeface="Lucida Sans Unicode" panose="020B0602030504020204" pitchFamily="34" charset="0"/>
                <a:ea typeface="Verdana" panose="020B0604030504040204" pitchFamily="34" charset="0"/>
                <a:cs typeface="Lucida Sans Unicode" panose="020B0602030504020204" pitchFamily="34" charset="0"/>
              </a:rPr>
              <a:t>DefaultGateway</a:t>
            </a:r>
            <a:r>
              <a:rPr lang="en-US" sz="1600" b="0" dirty="0">
                <a:latin typeface="Lucida Sans Unicode" panose="020B0602030504020204" pitchFamily="34" charset="0"/>
                <a:ea typeface="Verdana" panose="020B0604030504040204" pitchFamily="34" charset="0"/>
                <a:cs typeface="Lucida Sans Unicode" panose="020B0602030504020204" pitchFamily="34" charset="0"/>
              </a:rPr>
              <a:t> 192.168.1.1</a:t>
            </a:r>
          </a:p>
        </p:txBody>
      </p:sp>
    </p:spTree>
    <p:extLst>
      <p:ext uri="{BB962C8B-B14F-4D97-AF65-F5344CB8AC3E}">
        <p14:creationId xmlns:p14="http://schemas.microsoft.com/office/powerpoint/2010/main" val="72672594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a:xfrm>
            <a:off x="425366" y="170924"/>
            <a:ext cx="11341268" cy="680196"/>
          </a:xfrm>
        </p:spPr>
        <p:txBody>
          <a:bodyPr/>
          <a:lstStyle/>
          <a:p>
            <a:r>
              <a:rPr lang="en-US" dirty="0"/>
              <a:t>Managing DNS clients</a:t>
            </a:r>
          </a:p>
        </p:txBody>
      </p:sp>
      <p:graphicFrame>
        <p:nvGraphicFramePr>
          <p:cNvPr id="4" name="Table 12">
            <a:extLst>
              <a:ext uri="{FF2B5EF4-FFF2-40B4-BE49-F238E27FC236}">
                <a16:creationId xmlns:a16="http://schemas.microsoft.com/office/drawing/2014/main" id="{9AE6B30B-718A-43BA-B0A4-856A93C9AE95}"/>
              </a:ext>
            </a:extLst>
          </p:cNvPr>
          <p:cNvGraphicFramePr>
            <a:graphicFrameLocks noGrp="1"/>
          </p:cNvGraphicFramePr>
          <p:nvPr>
            <p:extLst>
              <p:ext uri="{D42A27DB-BD31-4B8C-83A1-F6EECF244321}">
                <p14:modId xmlns:p14="http://schemas.microsoft.com/office/powerpoint/2010/main" val="2563631848"/>
              </p:ext>
            </p:extLst>
          </p:nvPr>
        </p:nvGraphicFramePr>
        <p:xfrm>
          <a:off x="322452" y="851120"/>
          <a:ext cx="11547095" cy="3269867"/>
        </p:xfrm>
        <a:graphic>
          <a:graphicData uri="http://schemas.openxmlformats.org/drawingml/2006/table">
            <a:tbl>
              <a:tblPr firstRow="1" bandRow="1">
                <a:tableStyleId>{5C22544A-7EE6-4342-B048-85BDC9FD1C3A}</a:tableStyleId>
              </a:tblPr>
              <a:tblGrid>
                <a:gridCol w="3659613">
                  <a:extLst>
                    <a:ext uri="{9D8B030D-6E8A-4147-A177-3AD203B41FA5}">
                      <a16:colId xmlns:a16="http://schemas.microsoft.com/office/drawing/2014/main" val="1695194842"/>
                    </a:ext>
                  </a:extLst>
                </a:gridCol>
                <a:gridCol w="7887482">
                  <a:extLst>
                    <a:ext uri="{9D8B030D-6E8A-4147-A177-3AD203B41FA5}">
                      <a16:colId xmlns:a16="http://schemas.microsoft.com/office/drawing/2014/main" val="2248324712"/>
                    </a:ext>
                  </a:extLst>
                </a:gridCol>
              </a:tblGrid>
              <a:tr h="466598">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Cmdlet </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srgbClr val="FFFFFF"/>
                          </a:solidFill>
                          <a:effectLst/>
                          <a:uLnTx/>
                          <a:uFillTx/>
                          <a:latin typeface="+mj-lt"/>
                          <a:ea typeface="+mn-ea"/>
                          <a:cs typeface="+mn-cs"/>
                        </a:rPr>
                        <a:t>Description</a:t>
                      </a:r>
                      <a:endParaRPr kumimoji="0" lang="en-US" sz="1800" b="1" i="0" u="none" strike="noStrike" kern="1200" cap="none" spc="0" normalizeH="0" baseline="0" noProof="0" dirty="0">
                        <a:ln>
                          <a:noFill/>
                        </a:ln>
                        <a:solidFill>
                          <a:srgbClr val="FFFFFF"/>
                        </a:solidFill>
                        <a:effectLst/>
                        <a:uLnTx/>
                        <a:uFillTx/>
                        <a:latin typeface="+mj-lt"/>
                        <a:ea typeface="+mn-ea"/>
                        <a:cs typeface="+mn-cs"/>
                      </a:endParaRPr>
                    </a:p>
                  </a:txBody>
                  <a:tcPr marL="89642" marR="89642" marT="89642" marB="89642">
                    <a:lnL w="6350" cap="flat" cmpd="sng" algn="ctr">
                      <a:solidFill>
                        <a:schemeClr val="bg1"/>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185272790"/>
                  </a:ext>
                </a:extLst>
              </a:tr>
              <a:tr h="432332">
                <a:tc>
                  <a:txBody>
                    <a:bodyPr/>
                    <a:lstStyle/>
                    <a:p>
                      <a:pPr>
                        <a:lnSpc>
                          <a:spcPct val="115000"/>
                        </a:lnSpc>
                        <a:spcAft>
                          <a:spcPts val="0"/>
                        </a:spcAft>
                      </a:pPr>
                      <a:r>
                        <a:rPr lang="en-US" sz="2200" b="1" kern="1200" dirty="0">
                          <a:solidFill>
                            <a:schemeClr val="dk1"/>
                          </a:solidFill>
                          <a:latin typeface="Segoe UI" panose="020B0502040204020203" pitchFamily="34" charset="0"/>
                          <a:ea typeface="Segoe UI" pitchFamily="34" charset="0"/>
                          <a:cs typeface="Segoe UI" panose="020B0502040204020203" pitchFamily="34" charset="0"/>
                        </a:rPr>
                        <a:t>Get-DnsClient</a:t>
                      </a:r>
                      <a:endParaRPr lang="en-CA" sz="2200" b="1" kern="1200" dirty="0">
                        <a:solidFill>
                          <a:schemeClr val="dk1"/>
                        </a:solidFill>
                        <a:latin typeface="Segoe UI" panose="020B0502040204020203" pitchFamily="34" charset="0"/>
                        <a:ea typeface="Segoe UI" pitchFamily="34" charset="0"/>
                        <a:cs typeface="Segoe UI" panose="020B0502040204020203"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US" sz="2200" b="0" kern="1200" dirty="0">
                          <a:solidFill>
                            <a:schemeClr val="dk1"/>
                          </a:solidFill>
                          <a:latin typeface="Segoe UI" panose="020B0502040204020203" pitchFamily="34" charset="0"/>
                          <a:ea typeface="Segoe UI" pitchFamily="34" charset="0"/>
                          <a:cs typeface="Segoe UI" panose="020B0502040204020203" pitchFamily="34" charset="0"/>
                        </a:rPr>
                        <a:t>Gets details about a network interface on a computer</a:t>
                      </a:r>
                      <a:endParaRPr lang="en-CA" sz="2200" b="0" kern="1200" dirty="0">
                        <a:solidFill>
                          <a:schemeClr val="dk1"/>
                        </a:solidFill>
                        <a:latin typeface="Segoe UI" panose="020B0502040204020203" pitchFamily="34" charset="0"/>
                        <a:ea typeface="Segoe UI" pitchFamily="34" charset="0"/>
                        <a:cs typeface="Segoe UI" panose="020B0502040204020203"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437435">
                <a:tc>
                  <a:txBody>
                    <a:bodyPr/>
                    <a:lstStyle/>
                    <a:p>
                      <a:pPr>
                        <a:lnSpc>
                          <a:spcPct val="115000"/>
                        </a:lnSpc>
                        <a:spcAft>
                          <a:spcPts val="0"/>
                        </a:spcAft>
                      </a:pPr>
                      <a:r>
                        <a:rPr lang="en-US" sz="2200" b="1" kern="1200" dirty="0">
                          <a:solidFill>
                            <a:schemeClr val="dk1"/>
                          </a:solidFill>
                          <a:latin typeface="Segoe UI" panose="020B0502040204020203" pitchFamily="34" charset="0"/>
                          <a:ea typeface="Segoe UI" pitchFamily="34" charset="0"/>
                          <a:cs typeface="Segoe UI" panose="020B0502040204020203" pitchFamily="34" charset="0"/>
                        </a:rPr>
                        <a:t>Set-DnsClient</a:t>
                      </a:r>
                      <a:endParaRPr lang="en-CA" sz="2200" b="1" kern="1200" dirty="0">
                        <a:solidFill>
                          <a:schemeClr val="dk1"/>
                        </a:solidFill>
                        <a:latin typeface="Segoe UI" panose="020B0502040204020203" pitchFamily="34" charset="0"/>
                        <a:ea typeface="Segoe UI" pitchFamily="34" charset="0"/>
                        <a:cs typeface="Segoe UI" panose="020B0502040204020203"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US" sz="2200" b="0" kern="1200" dirty="0">
                          <a:solidFill>
                            <a:schemeClr val="dk1"/>
                          </a:solidFill>
                          <a:latin typeface="Segoe UI" panose="020B0502040204020203" pitchFamily="34" charset="0"/>
                          <a:ea typeface="Segoe UI" pitchFamily="34" charset="0"/>
                          <a:cs typeface="Segoe UI" panose="020B0502040204020203" pitchFamily="34" charset="0"/>
                        </a:rPr>
                        <a:t>Set DNS client configuration settings for a network interface</a:t>
                      </a:r>
                      <a:endParaRPr lang="en-CA" sz="2200" b="0" kern="1200" dirty="0">
                        <a:solidFill>
                          <a:schemeClr val="dk1"/>
                        </a:solidFill>
                        <a:latin typeface="Segoe UI" panose="020B0502040204020203" pitchFamily="34" charset="0"/>
                        <a:ea typeface="Segoe UI" pitchFamily="34" charset="0"/>
                        <a:cs typeface="Segoe UI" panose="020B0502040204020203"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37435">
                <a:tc>
                  <a:txBody>
                    <a:bodyPr/>
                    <a:lstStyle/>
                    <a:p>
                      <a:pPr marL="0" marR="0">
                        <a:lnSpc>
                          <a:spcPct val="115000"/>
                        </a:lnSpc>
                        <a:spcBef>
                          <a:spcPts val="0"/>
                        </a:spcBef>
                        <a:spcAft>
                          <a:spcPts val="0"/>
                        </a:spcAft>
                      </a:pPr>
                      <a:r>
                        <a:rPr lang="en-US" sz="2200" b="1" kern="1200" dirty="0">
                          <a:solidFill>
                            <a:schemeClr val="dk1"/>
                          </a:solidFill>
                          <a:latin typeface="Segoe UI" panose="020B0502040204020203" pitchFamily="34" charset="0"/>
                          <a:ea typeface="Segoe UI" pitchFamily="34" charset="0"/>
                          <a:cs typeface="Segoe UI" panose="020B0502040204020203" pitchFamily="34" charset="0"/>
                        </a:rPr>
                        <a:t>Get-Dns</a:t>
                      </a:r>
                      <a:br>
                        <a:rPr lang="en-US" sz="2200" b="1" kern="1200" dirty="0">
                          <a:solidFill>
                            <a:schemeClr val="dk1"/>
                          </a:solidFill>
                          <a:latin typeface="Segoe UI" panose="020B0502040204020203" pitchFamily="34" charset="0"/>
                          <a:ea typeface="Segoe UI" pitchFamily="34" charset="0"/>
                          <a:cs typeface="Segoe UI" panose="020B0502040204020203" pitchFamily="34" charset="0"/>
                        </a:rPr>
                      </a:br>
                      <a:r>
                        <a:rPr lang="en-US" sz="2200" b="1" kern="1200" dirty="0">
                          <a:solidFill>
                            <a:schemeClr val="dk1"/>
                          </a:solidFill>
                          <a:latin typeface="Segoe UI" panose="020B0502040204020203" pitchFamily="34" charset="0"/>
                          <a:ea typeface="Segoe UI" pitchFamily="34" charset="0"/>
                          <a:cs typeface="Segoe UI" panose="020B0502040204020203" pitchFamily="34" charset="0"/>
                        </a:rPr>
                        <a:t>ClientServerAddress</a:t>
                      </a:r>
                    </a:p>
                  </a:txBody>
                  <a:tcPr marL="68580" marR="68580" marT="0" marB="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2200" b="0" kern="1200" dirty="0">
                          <a:solidFill>
                            <a:schemeClr val="dk1"/>
                          </a:solidFill>
                          <a:latin typeface="Segoe UI" panose="020B0502040204020203" pitchFamily="34" charset="0"/>
                          <a:ea typeface="Segoe UI" pitchFamily="34" charset="0"/>
                          <a:cs typeface="Segoe UI" panose="020B0502040204020203" pitchFamily="34" charset="0"/>
                        </a:rPr>
                        <a:t>Gets the DNS server address settings for a network interface</a:t>
                      </a:r>
                    </a:p>
                  </a:txBody>
                  <a:tcPr marL="68580" marR="68580" marT="0" marB="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r h="437435">
                <a:tc>
                  <a:txBody>
                    <a:bodyPr/>
                    <a:lstStyle/>
                    <a:p>
                      <a:pPr marL="0" marR="0">
                        <a:lnSpc>
                          <a:spcPct val="115000"/>
                        </a:lnSpc>
                        <a:spcBef>
                          <a:spcPts val="0"/>
                        </a:spcBef>
                        <a:spcAft>
                          <a:spcPts val="0"/>
                        </a:spcAft>
                      </a:pPr>
                      <a:r>
                        <a:rPr lang="en-US" sz="2200" b="1" kern="1200" dirty="0">
                          <a:solidFill>
                            <a:schemeClr val="dk1"/>
                          </a:solidFill>
                          <a:latin typeface="Segoe UI" panose="020B0502040204020203" pitchFamily="34" charset="0"/>
                          <a:ea typeface="Segoe UI" pitchFamily="34" charset="0"/>
                          <a:cs typeface="Segoe UI" panose="020B0502040204020203" pitchFamily="34" charset="0"/>
                        </a:rPr>
                        <a:t>Set-Dns</a:t>
                      </a:r>
                      <a:br>
                        <a:rPr lang="en-US" sz="2200" b="1" kern="1200" dirty="0">
                          <a:solidFill>
                            <a:schemeClr val="dk1"/>
                          </a:solidFill>
                          <a:latin typeface="Segoe UI" panose="020B0502040204020203" pitchFamily="34" charset="0"/>
                          <a:ea typeface="Segoe UI" pitchFamily="34" charset="0"/>
                          <a:cs typeface="Segoe UI" panose="020B0502040204020203" pitchFamily="34" charset="0"/>
                        </a:rPr>
                      </a:br>
                      <a:r>
                        <a:rPr lang="en-US" sz="2200" b="1" kern="1200" dirty="0">
                          <a:solidFill>
                            <a:schemeClr val="dk1"/>
                          </a:solidFill>
                          <a:latin typeface="Segoe UI" panose="020B0502040204020203" pitchFamily="34" charset="0"/>
                          <a:ea typeface="Segoe UI" pitchFamily="34" charset="0"/>
                          <a:cs typeface="Segoe UI" panose="020B0502040204020203" pitchFamily="34" charset="0"/>
                        </a:rPr>
                        <a:t>ClientServerAddress</a:t>
                      </a:r>
                    </a:p>
                  </a:txBody>
                  <a:tcPr marL="68580" marR="68580" marT="0" marB="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2200" b="0" kern="1200" dirty="0">
                          <a:solidFill>
                            <a:schemeClr val="dk1"/>
                          </a:solidFill>
                          <a:latin typeface="Segoe UI" panose="020B0502040204020203" pitchFamily="34" charset="0"/>
                          <a:ea typeface="Segoe UI" pitchFamily="34" charset="0"/>
                          <a:cs typeface="Segoe UI" panose="020B0502040204020203" pitchFamily="34" charset="0"/>
                        </a:rPr>
                        <a:t>Sets the DNS server address for a network interface</a:t>
                      </a:r>
                    </a:p>
                  </a:txBody>
                  <a:tcPr marL="68580" marR="68580" marT="0" marB="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r h="437435">
                <a:tc>
                  <a:txBody>
                    <a:bodyPr/>
                    <a:lstStyle/>
                    <a:p>
                      <a:pPr>
                        <a:lnSpc>
                          <a:spcPct val="115000"/>
                        </a:lnSpc>
                        <a:spcAft>
                          <a:spcPts val="0"/>
                        </a:spcAft>
                      </a:pPr>
                      <a:r>
                        <a:rPr lang="en-US" sz="2200" b="1" kern="1200" dirty="0">
                          <a:solidFill>
                            <a:schemeClr val="dk1"/>
                          </a:solidFill>
                          <a:latin typeface="Segoe UI" panose="020B0502040204020203" pitchFamily="34" charset="0"/>
                          <a:ea typeface="Segoe UI" pitchFamily="34" charset="0"/>
                          <a:cs typeface="Segoe UI" panose="020B0502040204020203" pitchFamily="34" charset="0"/>
                        </a:rPr>
                        <a:t>Get-DnsClient</a:t>
                      </a:r>
                      <a:endParaRPr lang="en-CA" sz="2200" b="1" kern="1200" dirty="0">
                        <a:solidFill>
                          <a:schemeClr val="dk1"/>
                        </a:solidFill>
                        <a:latin typeface="Segoe UI" panose="020B0502040204020203" pitchFamily="34" charset="0"/>
                        <a:ea typeface="Segoe UI" pitchFamily="34" charset="0"/>
                        <a:cs typeface="Segoe UI" panose="020B0502040204020203"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US" sz="2200" b="0" kern="1200" dirty="0">
                          <a:solidFill>
                            <a:schemeClr val="dk1"/>
                          </a:solidFill>
                          <a:latin typeface="Segoe UI" panose="020B0502040204020203" pitchFamily="34" charset="0"/>
                          <a:ea typeface="Segoe UI" pitchFamily="34" charset="0"/>
                          <a:cs typeface="Segoe UI" panose="020B0502040204020203" pitchFamily="34" charset="0"/>
                        </a:rPr>
                        <a:t>Gets details about a network interface on a computer</a:t>
                      </a:r>
                      <a:endParaRPr lang="en-CA" sz="2200" b="0" kern="1200" dirty="0">
                        <a:solidFill>
                          <a:schemeClr val="dk1"/>
                        </a:solidFill>
                        <a:latin typeface="Segoe UI" panose="020B0502040204020203" pitchFamily="34" charset="0"/>
                        <a:ea typeface="Segoe UI" pitchFamily="34" charset="0"/>
                        <a:cs typeface="Segoe UI" panose="020B0502040204020203"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53189351"/>
                  </a:ext>
                </a:extLst>
              </a:tr>
            </a:tbl>
          </a:graphicData>
        </a:graphic>
      </p:graphicFrame>
      <p:sp>
        <p:nvSpPr>
          <p:cNvPr id="10" name="Content Placeholder 8">
            <a:extLst>
              <a:ext uri="{FF2B5EF4-FFF2-40B4-BE49-F238E27FC236}">
                <a16:creationId xmlns:a16="http://schemas.microsoft.com/office/drawing/2014/main" id="{DC01950C-696D-40DE-A00B-78694830BF48}"/>
              </a:ext>
            </a:extLst>
          </p:cNvPr>
          <p:cNvSpPr>
            <a:spLocks noGrp="1"/>
          </p:cNvSpPr>
          <p:nvPr>
            <p:ph sz="quarter" idx="10"/>
          </p:nvPr>
        </p:nvSpPr>
        <p:spPr>
          <a:xfrm>
            <a:off x="2192286" y="4462629"/>
            <a:ext cx="7807425" cy="338554"/>
          </a:xfrm>
          <a:solidFill>
            <a:schemeClr val="bg1">
              <a:lumMod val="85000"/>
            </a:schemeClr>
          </a:solidFill>
        </p:spPr>
        <p:txBody>
          <a:bodyPr lIns="0"/>
          <a:lstStyle/>
          <a:p>
            <a:r>
              <a:rPr lang="en-US" sz="1600" b="0" dirty="0">
                <a:latin typeface="Lucida Sans Unicode" panose="020B0602030504020204" pitchFamily="34" charset="0"/>
                <a:ea typeface="Verdana" panose="020B0604030504040204" pitchFamily="34" charset="0"/>
                <a:cs typeface="Lucida Sans Unicode" panose="020B0602030504020204" pitchFamily="34" charset="0"/>
              </a:rPr>
              <a:t>Set-</a:t>
            </a:r>
            <a:r>
              <a:rPr lang="en-US" sz="1600" b="0" dirty="0" err="1">
                <a:latin typeface="Lucida Sans Unicode" panose="020B0602030504020204" pitchFamily="34" charset="0"/>
                <a:ea typeface="Verdana" panose="020B0604030504040204" pitchFamily="34" charset="0"/>
                <a:cs typeface="Lucida Sans Unicode" panose="020B0602030504020204" pitchFamily="34" charset="0"/>
              </a:rPr>
              <a:t>DnsClient</a:t>
            </a:r>
            <a:r>
              <a:rPr lang="en-US" sz="1600" b="0" dirty="0">
                <a:latin typeface="Lucida Sans Unicode" panose="020B0602030504020204" pitchFamily="34" charset="0"/>
                <a:ea typeface="Verdana" panose="020B0604030504040204" pitchFamily="34" charset="0"/>
                <a:cs typeface="Lucida Sans Unicode" panose="020B0602030504020204" pitchFamily="34" charset="0"/>
              </a:rPr>
              <a:t> -</a:t>
            </a:r>
            <a:r>
              <a:rPr lang="en-US" sz="1600" b="0" dirty="0" err="1">
                <a:latin typeface="Lucida Sans Unicode" panose="020B0602030504020204" pitchFamily="34" charset="0"/>
                <a:ea typeface="Verdana" panose="020B0604030504040204" pitchFamily="34" charset="0"/>
                <a:cs typeface="Lucida Sans Unicode" panose="020B0602030504020204" pitchFamily="34" charset="0"/>
              </a:rPr>
              <a:t>InterfaceAlias</a:t>
            </a:r>
            <a:r>
              <a:rPr lang="en-US" sz="1600" b="0" dirty="0">
                <a:latin typeface="Lucida Sans Unicode" panose="020B0602030504020204" pitchFamily="34" charset="0"/>
                <a:ea typeface="Verdana" panose="020B0604030504040204" pitchFamily="34" charset="0"/>
                <a:cs typeface="Lucida Sans Unicode" panose="020B0602030504020204" pitchFamily="34" charset="0"/>
              </a:rPr>
              <a:t> Ethernet -</a:t>
            </a:r>
            <a:r>
              <a:rPr lang="en-US" sz="1600" b="0" dirty="0" err="1">
                <a:latin typeface="Lucida Sans Unicode" panose="020B0602030504020204" pitchFamily="34" charset="0"/>
                <a:ea typeface="Verdana" panose="020B0604030504040204" pitchFamily="34" charset="0"/>
                <a:cs typeface="Lucida Sans Unicode" panose="020B0602030504020204" pitchFamily="34" charset="0"/>
              </a:rPr>
              <a:t>ConnectionSpecificSuffix</a:t>
            </a:r>
            <a:r>
              <a:rPr lang="en-US" sz="1600" b="0" dirty="0">
                <a:latin typeface="Lucida Sans Unicode" panose="020B0602030504020204" pitchFamily="34" charset="0"/>
                <a:ea typeface="Verdana" panose="020B0604030504040204" pitchFamily="34" charset="0"/>
                <a:cs typeface="Lucida Sans Unicode" panose="020B0602030504020204" pitchFamily="34" charset="0"/>
              </a:rPr>
              <a:t> “adatum.com”</a:t>
            </a:r>
          </a:p>
        </p:txBody>
      </p:sp>
    </p:spTree>
    <p:extLst>
      <p:ext uri="{BB962C8B-B14F-4D97-AF65-F5344CB8AC3E}">
        <p14:creationId xmlns:p14="http://schemas.microsoft.com/office/powerpoint/2010/main" val="241929495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a:xfrm>
            <a:off x="425366" y="170924"/>
            <a:ext cx="11341268" cy="680196"/>
          </a:xfrm>
        </p:spPr>
        <p:txBody>
          <a:bodyPr/>
          <a:lstStyle/>
          <a:p>
            <a:r>
              <a:rPr lang="en-US" dirty="0"/>
              <a:t>Managing Windows Firewall</a:t>
            </a:r>
          </a:p>
        </p:txBody>
      </p:sp>
      <p:graphicFrame>
        <p:nvGraphicFramePr>
          <p:cNvPr id="4" name="Table 12">
            <a:extLst>
              <a:ext uri="{FF2B5EF4-FFF2-40B4-BE49-F238E27FC236}">
                <a16:creationId xmlns:a16="http://schemas.microsoft.com/office/drawing/2014/main" id="{9AE6B30B-718A-43BA-B0A4-856A93C9AE95}"/>
              </a:ext>
            </a:extLst>
          </p:cNvPr>
          <p:cNvGraphicFramePr>
            <a:graphicFrameLocks noGrp="1"/>
          </p:cNvGraphicFramePr>
          <p:nvPr>
            <p:extLst>
              <p:ext uri="{D42A27DB-BD31-4B8C-83A1-F6EECF244321}">
                <p14:modId xmlns:p14="http://schemas.microsoft.com/office/powerpoint/2010/main" val="1669049499"/>
              </p:ext>
            </p:extLst>
          </p:nvPr>
        </p:nvGraphicFramePr>
        <p:xfrm>
          <a:off x="322452" y="750830"/>
          <a:ext cx="11547095" cy="4881662"/>
        </p:xfrm>
        <a:graphic>
          <a:graphicData uri="http://schemas.openxmlformats.org/drawingml/2006/table">
            <a:tbl>
              <a:tblPr firstRow="1" bandRow="1">
                <a:tableStyleId>{5C22544A-7EE6-4342-B048-85BDC9FD1C3A}</a:tableStyleId>
              </a:tblPr>
              <a:tblGrid>
                <a:gridCol w="3659613">
                  <a:extLst>
                    <a:ext uri="{9D8B030D-6E8A-4147-A177-3AD203B41FA5}">
                      <a16:colId xmlns:a16="http://schemas.microsoft.com/office/drawing/2014/main" val="1695194842"/>
                    </a:ext>
                  </a:extLst>
                </a:gridCol>
                <a:gridCol w="7887482">
                  <a:extLst>
                    <a:ext uri="{9D8B030D-6E8A-4147-A177-3AD203B41FA5}">
                      <a16:colId xmlns:a16="http://schemas.microsoft.com/office/drawing/2014/main" val="2248324712"/>
                    </a:ext>
                  </a:extLst>
                </a:gridCol>
              </a:tblGrid>
              <a:tr h="457412">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Cmdlet </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srgbClr val="FFFFFF"/>
                          </a:solidFill>
                          <a:effectLst/>
                          <a:uLnTx/>
                          <a:uFillTx/>
                          <a:latin typeface="+mj-lt"/>
                          <a:ea typeface="+mn-ea"/>
                          <a:cs typeface="+mn-cs"/>
                        </a:rPr>
                        <a:t>Description</a:t>
                      </a:r>
                      <a:endParaRPr kumimoji="0" lang="en-US" sz="1800" b="1" i="0" u="none" strike="noStrike" kern="1200" cap="none" spc="0" normalizeH="0" baseline="0" noProof="0" dirty="0">
                        <a:ln>
                          <a:noFill/>
                        </a:ln>
                        <a:solidFill>
                          <a:srgbClr val="FFFFFF"/>
                        </a:solidFill>
                        <a:effectLst/>
                        <a:uLnTx/>
                        <a:uFillTx/>
                        <a:latin typeface="+mj-lt"/>
                        <a:ea typeface="+mn-ea"/>
                        <a:cs typeface="+mn-cs"/>
                      </a:endParaRPr>
                    </a:p>
                  </a:txBody>
                  <a:tcPr marL="89642" marR="89642" marT="89642" marB="89642">
                    <a:lnL w="6350" cap="flat" cmpd="sng" algn="ctr">
                      <a:solidFill>
                        <a:schemeClr val="bg1"/>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185272790"/>
                  </a:ext>
                </a:extLst>
              </a:tr>
              <a:tr h="433715">
                <a:tc>
                  <a:txBody>
                    <a:bodyPr/>
                    <a:lstStyle/>
                    <a:p>
                      <a:pPr>
                        <a:lnSpc>
                          <a:spcPct val="115000"/>
                        </a:lnSpc>
                        <a:spcAft>
                          <a:spcPts val="0"/>
                        </a:spcAft>
                      </a:pPr>
                      <a:r>
                        <a:rPr lang="en-US" sz="2200" b="1" dirty="0">
                          <a:latin typeface="Segoe UI" panose="020B0502040204020203" pitchFamily="34" charset="0"/>
                          <a:ea typeface="Segoe UI" pitchFamily="34" charset="0"/>
                          <a:cs typeface="Segoe UI" panose="020B0502040204020203" pitchFamily="34" charset="0"/>
                        </a:rPr>
                        <a:t>New-</a:t>
                      </a:r>
                      <a:r>
                        <a:rPr lang="en-US" sz="2200" b="1" dirty="0" err="1">
                          <a:latin typeface="Segoe UI" panose="020B0502040204020203" pitchFamily="34" charset="0"/>
                          <a:ea typeface="Segoe UI" pitchFamily="34" charset="0"/>
                          <a:cs typeface="Segoe UI" panose="020B0502040204020203" pitchFamily="34" charset="0"/>
                        </a:rPr>
                        <a:t>NetFirewallRule</a:t>
                      </a:r>
                      <a:endParaRPr lang="en-CA" sz="2200" b="1" dirty="0">
                        <a:latin typeface="Segoe UI" panose="020B0502040204020203" pitchFamily="34" charset="0"/>
                        <a:ea typeface="Segoe UI" pitchFamily="34" charset="0"/>
                        <a:cs typeface="Segoe UI" panose="020B0502040204020203"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US" sz="2200" kern="1200" dirty="0">
                          <a:solidFill>
                            <a:schemeClr val="dk1"/>
                          </a:solidFill>
                          <a:effectLst/>
                          <a:latin typeface="Segoe UI" panose="020B0502040204020203" pitchFamily="34" charset="0"/>
                          <a:ea typeface="+mn-ea"/>
                          <a:cs typeface="Segoe UI" panose="020B0502040204020203" pitchFamily="34" charset="0"/>
                        </a:rPr>
                        <a:t>Creates a new firewall rule</a:t>
                      </a:r>
                      <a:endParaRPr lang="en-CA" sz="2200" dirty="0">
                        <a:latin typeface="Segoe UI" pitchFamily="34" charset="0"/>
                        <a:ea typeface="Segoe UI" pitchFamily="34" charset="0"/>
                        <a:cs typeface="Segoe UI"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433715">
                <a:tc>
                  <a:txBody>
                    <a:bodyPr/>
                    <a:lstStyle/>
                    <a:p>
                      <a:pPr>
                        <a:lnSpc>
                          <a:spcPct val="115000"/>
                        </a:lnSpc>
                        <a:spcAft>
                          <a:spcPts val="0"/>
                        </a:spcAft>
                      </a:pPr>
                      <a:r>
                        <a:rPr lang="en-US" sz="2200" b="1" dirty="0">
                          <a:latin typeface="Segoe UI" panose="020B0502040204020203" pitchFamily="34" charset="0"/>
                          <a:ea typeface="Segoe UI" pitchFamily="34" charset="0"/>
                          <a:cs typeface="Segoe UI" panose="020B0502040204020203" pitchFamily="34" charset="0"/>
                        </a:rPr>
                        <a:t>Set-NetFirewallRule</a:t>
                      </a:r>
                      <a:endParaRPr lang="en-CA" sz="2200" b="1" dirty="0">
                        <a:latin typeface="Segoe UI" panose="020B0502040204020203" pitchFamily="34" charset="0"/>
                        <a:ea typeface="Segoe UI" pitchFamily="34" charset="0"/>
                        <a:cs typeface="Segoe UI" panose="020B0502040204020203"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US" sz="2200" dirty="0">
                          <a:latin typeface="Segoe UI" pitchFamily="34" charset="0"/>
                          <a:ea typeface="Segoe UI" pitchFamily="34" charset="0"/>
                          <a:cs typeface="Segoe UI" pitchFamily="34" charset="0"/>
                        </a:rPr>
                        <a:t>Sets properties for firewall rules</a:t>
                      </a:r>
                      <a:endParaRPr lang="en-CA" sz="2200" dirty="0">
                        <a:latin typeface="Segoe UI" pitchFamily="34" charset="0"/>
                        <a:ea typeface="Segoe UI" pitchFamily="34" charset="0"/>
                        <a:cs typeface="Segoe UI"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33715">
                <a:tc>
                  <a:txBody>
                    <a:bodyPr/>
                    <a:lstStyle/>
                    <a:p>
                      <a:pPr>
                        <a:lnSpc>
                          <a:spcPct val="115000"/>
                        </a:lnSpc>
                        <a:spcAft>
                          <a:spcPts val="0"/>
                        </a:spcAft>
                      </a:pPr>
                      <a:r>
                        <a:rPr lang="en-CA" sz="2200" b="1" dirty="0">
                          <a:latin typeface="Segoe UI" panose="020B0502040204020203" pitchFamily="34" charset="0"/>
                          <a:ea typeface="Segoe UI" pitchFamily="34" charset="0"/>
                          <a:cs typeface="Segoe UI" panose="020B0502040204020203" pitchFamily="34" charset="0"/>
                        </a:rPr>
                        <a:t>Get-NetFirewallRule</a:t>
                      </a: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CA" sz="2200" dirty="0">
                          <a:latin typeface="Segoe UI" pitchFamily="34" charset="0"/>
                          <a:ea typeface="Segoe UI" pitchFamily="34" charset="0"/>
                          <a:cs typeface="Segoe UI" pitchFamily="34" charset="0"/>
                        </a:rPr>
                        <a:t>Gets properties for firewall rules</a:t>
                      </a: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r h="433715">
                <a:tc>
                  <a:txBody>
                    <a:bodyPr/>
                    <a:lstStyle/>
                    <a:p>
                      <a:pPr>
                        <a:lnSpc>
                          <a:spcPct val="115000"/>
                        </a:lnSpc>
                        <a:spcAft>
                          <a:spcPts val="0"/>
                        </a:spcAft>
                      </a:pPr>
                      <a:r>
                        <a:rPr lang="en-CA" sz="2200" b="1" dirty="0">
                          <a:latin typeface="Segoe UI" panose="020B0502040204020203" pitchFamily="34" charset="0"/>
                          <a:ea typeface="Segoe UI" pitchFamily="34" charset="0"/>
                          <a:cs typeface="Segoe UI" panose="020B0502040204020203" pitchFamily="34" charset="0"/>
                        </a:rPr>
                        <a:t>Remove-NetFirewallRule</a:t>
                      </a: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CA" sz="2200" dirty="0">
                          <a:latin typeface="Segoe UI" pitchFamily="34" charset="0"/>
                          <a:ea typeface="Segoe UI" pitchFamily="34" charset="0"/>
                          <a:cs typeface="Segoe UI" pitchFamily="34" charset="0"/>
                        </a:rPr>
                        <a:t>Deletes firewall rules</a:t>
                      </a: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r h="433715">
                <a:tc>
                  <a:txBody>
                    <a:bodyPr/>
                    <a:lstStyle/>
                    <a:p>
                      <a:pPr>
                        <a:lnSpc>
                          <a:spcPct val="115000"/>
                        </a:lnSpc>
                        <a:spcAft>
                          <a:spcPts val="0"/>
                        </a:spcAft>
                      </a:pPr>
                      <a:r>
                        <a:rPr lang="en-CA" sz="2200" b="1" dirty="0">
                          <a:latin typeface="Segoe UI" panose="020B0502040204020203" pitchFamily="34" charset="0"/>
                          <a:ea typeface="Segoe UI" pitchFamily="34" charset="0"/>
                          <a:cs typeface="Segoe UI" panose="020B0502040204020203" pitchFamily="34" charset="0"/>
                        </a:rPr>
                        <a:t>Rename-NetFirewallRule</a:t>
                      </a: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CA" sz="2200" dirty="0">
                          <a:latin typeface="Segoe UI" pitchFamily="34" charset="0"/>
                          <a:ea typeface="Segoe UI" pitchFamily="34" charset="0"/>
                          <a:cs typeface="Segoe UI" pitchFamily="34" charset="0"/>
                        </a:rPr>
                        <a:t>Renames firewall rules</a:t>
                      </a: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53189351"/>
                  </a:ext>
                </a:extLst>
              </a:tr>
              <a:tr h="433715">
                <a:tc>
                  <a:txBody>
                    <a:bodyPr/>
                    <a:lstStyle/>
                    <a:p>
                      <a:pPr>
                        <a:lnSpc>
                          <a:spcPct val="115000"/>
                        </a:lnSpc>
                        <a:spcAft>
                          <a:spcPts val="0"/>
                        </a:spcAft>
                      </a:pPr>
                      <a:r>
                        <a:rPr lang="en-CA" sz="2200" b="1" dirty="0">
                          <a:latin typeface="Segoe UI" panose="020B0502040204020203" pitchFamily="34" charset="0"/>
                          <a:ea typeface="Segoe UI" pitchFamily="34" charset="0"/>
                          <a:cs typeface="Segoe UI" panose="020B0502040204020203" pitchFamily="34" charset="0"/>
                        </a:rPr>
                        <a:t>Copy-NetFirewallRule</a:t>
                      </a: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CA" sz="2200" dirty="0">
                          <a:latin typeface="Segoe UI" pitchFamily="34" charset="0"/>
                          <a:ea typeface="Segoe UI" pitchFamily="34" charset="0"/>
                          <a:cs typeface="Segoe UI" pitchFamily="34" charset="0"/>
                        </a:rPr>
                        <a:t>Makes a copy of firewall rules</a:t>
                      </a: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33916656"/>
                  </a:ext>
                </a:extLst>
              </a:tr>
              <a:tr h="433715">
                <a:tc>
                  <a:txBody>
                    <a:bodyPr/>
                    <a:lstStyle/>
                    <a:p>
                      <a:pPr>
                        <a:lnSpc>
                          <a:spcPct val="115000"/>
                        </a:lnSpc>
                        <a:spcAft>
                          <a:spcPts val="0"/>
                        </a:spcAft>
                      </a:pPr>
                      <a:r>
                        <a:rPr lang="en-CA" sz="2200" b="1" dirty="0">
                          <a:latin typeface="Segoe UI" panose="020B0502040204020203" pitchFamily="34" charset="0"/>
                          <a:ea typeface="Segoe UI" pitchFamily="34" charset="0"/>
                          <a:cs typeface="Segoe UI" panose="020B0502040204020203" pitchFamily="34" charset="0"/>
                        </a:rPr>
                        <a:t>Enable-NetFirewallRule</a:t>
                      </a: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CA" sz="2200" dirty="0">
                          <a:latin typeface="Segoe UI" pitchFamily="34" charset="0"/>
                          <a:ea typeface="Segoe UI" pitchFamily="34" charset="0"/>
                          <a:cs typeface="Segoe UI" pitchFamily="34" charset="0"/>
                        </a:rPr>
                        <a:t>Enables firewall</a:t>
                      </a:r>
                      <a:r>
                        <a:rPr lang="en-CA" sz="2200" baseline="0" dirty="0">
                          <a:latin typeface="Segoe UI" pitchFamily="34" charset="0"/>
                          <a:ea typeface="Segoe UI" pitchFamily="34" charset="0"/>
                          <a:cs typeface="Segoe UI" pitchFamily="34" charset="0"/>
                        </a:rPr>
                        <a:t> rules</a:t>
                      </a:r>
                      <a:endParaRPr lang="en-CA" sz="2200" dirty="0">
                        <a:latin typeface="Segoe UI" pitchFamily="34" charset="0"/>
                        <a:ea typeface="Segoe UI" pitchFamily="34" charset="0"/>
                        <a:cs typeface="Segoe UI"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25553158"/>
                  </a:ext>
                </a:extLst>
              </a:tr>
              <a:tr h="433715">
                <a:tc>
                  <a:txBody>
                    <a:bodyPr/>
                    <a:lstStyle/>
                    <a:p>
                      <a:pPr>
                        <a:lnSpc>
                          <a:spcPct val="115000"/>
                        </a:lnSpc>
                        <a:spcAft>
                          <a:spcPts val="0"/>
                        </a:spcAft>
                      </a:pPr>
                      <a:r>
                        <a:rPr lang="en-CA" sz="2200" b="1" dirty="0">
                          <a:latin typeface="Segoe UI" panose="020B0502040204020203" pitchFamily="34" charset="0"/>
                          <a:ea typeface="Segoe UI" pitchFamily="34" charset="0"/>
                          <a:cs typeface="Segoe UI" panose="020B0502040204020203" pitchFamily="34" charset="0"/>
                        </a:rPr>
                        <a:t>Disable-NetFirewallRule</a:t>
                      </a: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CA" sz="2200" dirty="0">
                          <a:latin typeface="Segoe UI" pitchFamily="34" charset="0"/>
                          <a:ea typeface="Segoe UI" pitchFamily="34" charset="0"/>
                          <a:cs typeface="Segoe UI" pitchFamily="34" charset="0"/>
                        </a:rPr>
                        <a:t>Disables firewall rules</a:t>
                      </a: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54578708"/>
                  </a:ext>
                </a:extLst>
              </a:tr>
              <a:tr h="433715">
                <a:tc>
                  <a:txBody>
                    <a:bodyPr/>
                    <a:lstStyle/>
                    <a:p>
                      <a:pPr>
                        <a:lnSpc>
                          <a:spcPct val="115000"/>
                        </a:lnSpc>
                        <a:spcAft>
                          <a:spcPts val="0"/>
                        </a:spcAft>
                      </a:pPr>
                      <a:r>
                        <a:rPr lang="en-CA" sz="2200" b="1" dirty="0">
                          <a:latin typeface="Segoe UI" panose="020B0502040204020203" pitchFamily="34" charset="0"/>
                          <a:ea typeface="Segoe UI" pitchFamily="34" charset="0"/>
                          <a:cs typeface="Segoe UI" panose="020B0502040204020203" pitchFamily="34" charset="0"/>
                        </a:rPr>
                        <a:t>Get-NetFirewallProfile</a:t>
                      </a: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CA" sz="2200" dirty="0">
                          <a:latin typeface="Segoe UI" pitchFamily="34" charset="0"/>
                          <a:ea typeface="Segoe UI" pitchFamily="34" charset="0"/>
                          <a:cs typeface="Segoe UI" pitchFamily="34" charset="0"/>
                        </a:rPr>
                        <a:t>Gets properties for firewall profiles</a:t>
                      </a: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408896068"/>
                  </a:ext>
                </a:extLst>
              </a:tr>
              <a:tr h="433715">
                <a:tc>
                  <a:txBody>
                    <a:bodyPr/>
                    <a:lstStyle/>
                    <a:p>
                      <a:pPr>
                        <a:lnSpc>
                          <a:spcPct val="115000"/>
                        </a:lnSpc>
                        <a:spcAft>
                          <a:spcPts val="0"/>
                        </a:spcAft>
                      </a:pPr>
                      <a:r>
                        <a:rPr lang="en-CA" sz="2200" b="1" dirty="0">
                          <a:latin typeface="Segoe UI" panose="020B0502040204020203" pitchFamily="34" charset="0"/>
                          <a:ea typeface="Segoe UI" pitchFamily="34" charset="0"/>
                          <a:cs typeface="Segoe UI" panose="020B0502040204020203" pitchFamily="34" charset="0"/>
                        </a:rPr>
                        <a:t>Set-NetFirewallProfile</a:t>
                      </a: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CA" sz="2200" dirty="0">
                          <a:latin typeface="Segoe UI" pitchFamily="34" charset="0"/>
                          <a:ea typeface="Segoe UI" pitchFamily="34" charset="0"/>
                          <a:cs typeface="Segoe UI" pitchFamily="34" charset="0"/>
                        </a:rPr>
                        <a:t>Sets properties for firewall profiles</a:t>
                      </a: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82001553"/>
                  </a:ext>
                </a:extLst>
              </a:tr>
            </a:tbl>
          </a:graphicData>
        </a:graphic>
      </p:graphicFrame>
    </p:spTree>
    <p:extLst>
      <p:ext uri="{BB962C8B-B14F-4D97-AF65-F5344CB8AC3E}">
        <p14:creationId xmlns:p14="http://schemas.microsoft.com/office/powerpoint/2010/main" val="51065281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Configuring network settings</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3262432"/>
          </a:xfrm>
        </p:spPr>
        <p:txBody>
          <a:bodyPr/>
          <a:lstStyle/>
          <a:p>
            <a:pPr lvl="0"/>
            <a:r>
              <a:rPr lang="en-US" sz="1400" dirty="0"/>
              <a:t>In this demonstration, you'll learn how to:</a:t>
            </a:r>
            <a:endParaRPr lang="en-US" dirty="0"/>
          </a:p>
          <a:p>
            <a:pPr marL="342900" lvl="0" indent="-342900">
              <a:buFont typeface="+mj-lt"/>
              <a:buAutoNum type="arabicPeriod"/>
            </a:pPr>
            <a:r>
              <a:rPr lang="en-US" dirty="0"/>
              <a:t>Test the network connection to </a:t>
            </a:r>
            <a:r>
              <a:rPr lang="en-US" b="1" dirty="0"/>
              <a:t>LON-DC1</a:t>
            </a:r>
            <a:r>
              <a:rPr lang="en-US" dirty="0"/>
              <a:t>.</a:t>
            </a:r>
          </a:p>
          <a:p>
            <a:pPr marL="342900" lvl="0" indent="-342900">
              <a:buFont typeface="+mj-lt"/>
              <a:buAutoNum type="arabicPeriod"/>
            </a:pPr>
            <a:r>
              <a:rPr lang="en-US" dirty="0"/>
              <a:t>Review the network configuration for </a:t>
            </a:r>
            <a:r>
              <a:rPr lang="en-US" b="1" dirty="0"/>
              <a:t>LON-CL1</a:t>
            </a:r>
            <a:r>
              <a:rPr lang="en-US" dirty="0"/>
              <a:t>.</a:t>
            </a:r>
          </a:p>
          <a:p>
            <a:pPr marL="342900" lvl="0" indent="-342900">
              <a:buFont typeface="+mj-lt"/>
              <a:buAutoNum type="arabicPeriod"/>
            </a:pPr>
            <a:r>
              <a:rPr lang="en-US" dirty="0"/>
              <a:t>Change the client IP address.</a:t>
            </a:r>
          </a:p>
          <a:p>
            <a:pPr marL="342900" lvl="0" indent="-342900">
              <a:buFont typeface="+mj-lt"/>
              <a:buAutoNum type="arabicPeriod"/>
            </a:pPr>
            <a:r>
              <a:rPr lang="en-US" dirty="0"/>
              <a:t>Change the DNS server for </a:t>
            </a:r>
            <a:r>
              <a:rPr lang="en-US" b="1" dirty="0"/>
              <a:t>LON-CL1</a:t>
            </a:r>
            <a:r>
              <a:rPr lang="en-US" dirty="0"/>
              <a:t>.</a:t>
            </a:r>
          </a:p>
          <a:p>
            <a:pPr marL="342900" lvl="0" indent="-342900">
              <a:buFont typeface="+mj-lt"/>
              <a:buAutoNum type="arabicPeriod"/>
            </a:pPr>
            <a:r>
              <a:rPr lang="en-US" dirty="0"/>
              <a:t>Change the default gateway for </a:t>
            </a:r>
            <a:r>
              <a:rPr lang="en-US" b="1" dirty="0"/>
              <a:t>LON-CL1</a:t>
            </a:r>
            <a:r>
              <a:rPr lang="en-US" dirty="0"/>
              <a:t>.</a:t>
            </a:r>
          </a:p>
          <a:p>
            <a:pPr marL="342900" lvl="0" indent="-342900">
              <a:buFont typeface="+mj-lt"/>
              <a:buAutoNum type="arabicPeriod"/>
            </a:pPr>
            <a:r>
              <a:rPr lang="en-US" dirty="0"/>
              <a:t>Confirm the network configuration changes.</a:t>
            </a:r>
          </a:p>
          <a:p>
            <a:pPr marL="342900" lvl="0" indent="-342900">
              <a:buFont typeface="+mj-lt"/>
              <a:buAutoNum type="arabicPeriod"/>
            </a:pPr>
            <a:r>
              <a:rPr lang="en-US" dirty="0"/>
              <a:t>Test the effect of the changes.</a:t>
            </a:r>
          </a:p>
          <a:p>
            <a:pPr marL="342900" indent="-342900">
              <a:buFont typeface="+mj-lt"/>
              <a:buAutoNum type="arabicPeriod"/>
            </a:pPr>
            <a:endParaRPr lang="en-US" dirty="0"/>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96283476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4C569-0BE7-405D-BCFF-79C070017480}"/>
              </a:ext>
            </a:extLst>
          </p:cNvPr>
          <p:cNvSpPr>
            <a:spLocks noGrp="1"/>
          </p:cNvSpPr>
          <p:nvPr>
            <p:ph type="title"/>
          </p:nvPr>
        </p:nvSpPr>
        <p:spPr/>
        <p:txBody>
          <a:bodyPr/>
          <a:lstStyle/>
          <a:p>
            <a:r>
              <a:rPr lang="en-US" dirty="0"/>
              <a:t>Demonstration: Configuring network settings </a:t>
            </a:r>
            <a:r>
              <a:rPr lang="en-US"/>
              <a:t>(Slide 2)</a:t>
            </a:r>
            <a:endParaRPr lang="en-US" dirty="0"/>
          </a:p>
        </p:txBody>
      </p:sp>
      <p:sp>
        <p:nvSpPr>
          <p:cNvPr id="3" name="Text Placeholder 2">
            <a:extLst>
              <a:ext uri="{FF2B5EF4-FFF2-40B4-BE49-F238E27FC236}">
                <a16:creationId xmlns:a16="http://schemas.microsoft.com/office/drawing/2014/main" id="{D9AAE73C-98F0-4443-907F-A2132CBE753D}"/>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5E50971C-D084-4CDC-A6CB-F2CDEDEFBAD7}"/>
              </a:ext>
            </a:extLst>
          </p:cNvPr>
          <p:cNvSpPr>
            <a:spLocks noGrp="1"/>
          </p:cNvSpPr>
          <p:nvPr>
            <p:ph type="body" sz="quarter" idx="11"/>
          </p:nvPr>
        </p:nvSpPr>
        <p:spPr/>
        <p:txBody>
          <a:bodyPr/>
          <a:lstStyle/>
          <a:p>
            <a:endParaRPr lang="en-US"/>
          </a:p>
        </p:txBody>
      </p:sp>
      <p:sp>
        <p:nvSpPr>
          <p:cNvPr id="5" name="Picture Placeholder 4">
            <a:extLst>
              <a:ext uri="{FF2B5EF4-FFF2-40B4-BE49-F238E27FC236}">
                <a16:creationId xmlns:a16="http://schemas.microsoft.com/office/drawing/2014/main" id="{F0FFF244-9436-4E49-A782-8B07C6A1492D}"/>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426267278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3</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132741823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3: Server administration cmdlets</a:t>
            </a:r>
          </a:p>
        </p:txBody>
      </p:sp>
    </p:spTree>
    <p:extLst>
      <p:ext uri="{BB962C8B-B14F-4D97-AF65-F5344CB8AC3E}">
        <p14:creationId xmlns:p14="http://schemas.microsoft.com/office/powerpoint/2010/main" val="282923945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3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2148" y="1076871"/>
            <a:ext cx="11354257" cy="3277820"/>
          </a:xfrm>
        </p:spPr>
        <p:txBody>
          <a:bodyPr lIns="0"/>
          <a:lstStyle/>
          <a:p>
            <a:r>
              <a:rPr lang="en-US" sz="2000" dirty="0">
                <a:latin typeface="+mn-lt"/>
              </a:rPr>
              <a:t>PowerShell is commonly used to perform administration tasks for Windows Server features and services. In this lesson, you'll learn about the cmdlets you can use to configure settings related to Group Policy, Server Manager, Hyper-V, and Internet Information Services (IIS).</a:t>
            </a:r>
          </a:p>
          <a:p>
            <a:pPr lvl="1"/>
            <a:endParaRPr lang="en-US" dirty="0"/>
          </a:p>
          <a:p>
            <a:pPr lvl="1"/>
            <a:r>
              <a:rPr lang="en-US" dirty="0"/>
              <a:t>Topics:</a:t>
            </a:r>
          </a:p>
          <a:p>
            <a:pPr lvl="2"/>
            <a:r>
              <a:rPr lang="en-US" dirty="0"/>
              <a:t>Group Policy management cmdlets</a:t>
            </a:r>
          </a:p>
          <a:p>
            <a:pPr lvl="2"/>
            <a:r>
              <a:rPr lang="en-US" dirty="0"/>
              <a:t>Server Manager cmdlets</a:t>
            </a:r>
          </a:p>
          <a:p>
            <a:pPr lvl="2"/>
            <a:r>
              <a:rPr lang="en-US" dirty="0"/>
              <a:t>Hyper-V cmdlets</a:t>
            </a:r>
          </a:p>
          <a:p>
            <a:pPr lvl="2"/>
            <a:r>
              <a:rPr lang="en-US" dirty="0"/>
              <a:t>IIS administration cmdlets</a:t>
            </a:r>
          </a:p>
        </p:txBody>
      </p:sp>
    </p:spTree>
    <p:extLst>
      <p:ext uri="{BB962C8B-B14F-4D97-AF65-F5344CB8AC3E}">
        <p14:creationId xmlns:p14="http://schemas.microsoft.com/office/powerpoint/2010/main" val="394943032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a:xfrm>
            <a:off x="425366" y="170924"/>
            <a:ext cx="11341268" cy="680196"/>
          </a:xfrm>
        </p:spPr>
        <p:txBody>
          <a:bodyPr/>
          <a:lstStyle/>
          <a:p>
            <a:r>
              <a:rPr lang="en-US" dirty="0"/>
              <a:t>Group Policy management cmdlets</a:t>
            </a:r>
          </a:p>
        </p:txBody>
      </p:sp>
      <p:graphicFrame>
        <p:nvGraphicFramePr>
          <p:cNvPr id="4" name="Table 12">
            <a:extLst>
              <a:ext uri="{FF2B5EF4-FFF2-40B4-BE49-F238E27FC236}">
                <a16:creationId xmlns:a16="http://schemas.microsoft.com/office/drawing/2014/main" id="{9AE6B30B-718A-43BA-B0A4-856A93C9AE95}"/>
              </a:ext>
            </a:extLst>
          </p:cNvPr>
          <p:cNvGraphicFramePr>
            <a:graphicFrameLocks noGrp="1"/>
          </p:cNvGraphicFramePr>
          <p:nvPr>
            <p:extLst>
              <p:ext uri="{D42A27DB-BD31-4B8C-83A1-F6EECF244321}">
                <p14:modId xmlns:p14="http://schemas.microsoft.com/office/powerpoint/2010/main" val="2017788780"/>
              </p:ext>
            </p:extLst>
          </p:nvPr>
        </p:nvGraphicFramePr>
        <p:xfrm>
          <a:off x="322452" y="866443"/>
          <a:ext cx="11547095" cy="4615498"/>
        </p:xfrm>
        <a:graphic>
          <a:graphicData uri="http://schemas.openxmlformats.org/drawingml/2006/table">
            <a:tbl>
              <a:tblPr firstRow="1" bandRow="1">
                <a:tableStyleId>{5C22544A-7EE6-4342-B048-85BDC9FD1C3A}</a:tableStyleId>
              </a:tblPr>
              <a:tblGrid>
                <a:gridCol w="2927454">
                  <a:extLst>
                    <a:ext uri="{9D8B030D-6E8A-4147-A177-3AD203B41FA5}">
                      <a16:colId xmlns:a16="http://schemas.microsoft.com/office/drawing/2014/main" val="1695194842"/>
                    </a:ext>
                  </a:extLst>
                </a:gridCol>
                <a:gridCol w="8619641">
                  <a:extLst>
                    <a:ext uri="{9D8B030D-6E8A-4147-A177-3AD203B41FA5}">
                      <a16:colId xmlns:a16="http://schemas.microsoft.com/office/drawing/2014/main" val="2248324712"/>
                    </a:ext>
                  </a:extLst>
                </a:gridCol>
              </a:tblGrid>
              <a:tr h="392981">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Cmdlet </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srgbClr val="FFFFFF"/>
                          </a:solidFill>
                          <a:effectLst/>
                          <a:uLnTx/>
                          <a:uFillTx/>
                          <a:latin typeface="+mj-lt"/>
                          <a:ea typeface="+mn-ea"/>
                          <a:cs typeface="+mn-cs"/>
                        </a:rPr>
                        <a:t>Description</a:t>
                      </a:r>
                      <a:endParaRPr kumimoji="0" lang="en-US" sz="1800" b="1" i="0" u="none" strike="noStrike" kern="1200" cap="none" spc="0" normalizeH="0" baseline="0" noProof="0" dirty="0">
                        <a:ln>
                          <a:noFill/>
                        </a:ln>
                        <a:solidFill>
                          <a:srgbClr val="FFFFFF"/>
                        </a:solidFill>
                        <a:effectLst/>
                        <a:uLnTx/>
                        <a:uFillTx/>
                        <a:latin typeface="+mj-lt"/>
                        <a:ea typeface="+mn-ea"/>
                        <a:cs typeface="+mn-cs"/>
                      </a:endParaRPr>
                    </a:p>
                  </a:txBody>
                  <a:tcPr marL="89642" marR="89642" marT="89642" marB="89642">
                    <a:lnL w="6350" cap="flat" cmpd="sng" algn="ctr">
                      <a:solidFill>
                        <a:schemeClr val="bg1"/>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185272790"/>
                  </a:ext>
                </a:extLst>
              </a:tr>
              <a:tr h="355570">
                <a:tc>
                  <a:txBody>
                    <a:bodyPr/>
                    <a:lstStyle/>
                    <a:p>
                      <a:pPr>
                        <a:lnSpc>
                          <a:spcPct val="115000"/>
                        </a:lnSpc>
                        <a:spcAft>
                          <a:spcPts val="0"/>
                        </a:spcAft>
                      </a:pPr>
                      <a:r>
                        <a:rPr lang="en-US" sz="1800" b="1" dirty="0">
                          <a:latin typeface="Segoe UI" panose="020B0502040204020203" pitchFamily="34" charset="0"/>
                          <a:ea typeface="Segoe UI" pitchFamily="34" charset="0"/>
                          <a:cs typeface="Segoe UI" panose="020B0502040204020203" pitchFamily="34" charset="0"/>
                        </a:rPr>
                        <a:t>New-GPO</a:t>
                      </a:r>
                      <a:endParaRPr lang="en-CA" sz="1800" b="1" dirty="0">
                        <a:latin typeface="Segoe UI" panose="020B0502040204020203" pitchFamily="34" charset="0"/>
                        <a:ea typeface="Segoe UI" pitchFamily="34" charset="0"/>
                        <a:cs typeface="Segoe UI" panose="020B0502040204020203"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US" sz="1800" kern="1200" dirty="0">
                          <a:solidFill>
                            <a:schemeClr val="dk1"/>
                          </a:solidFill>
                          <a:effectLst/>
                          <a:latin typeface="Segoe UI" panose="020B0502040204020203" pitchFamily="34" charset="0"/>
                          <a:ea typeface="+mn-ea"/>
                          <a:cs typeface="Segoe UI" panose="020B0502040204020203" pitchFamily="34" charset="0"/>
                        </a:rPr>
                        <a:t>Creates a new GPO</a:t>
                      </a:r>
                      <a:endParaRPr lang="en-CA" sz="1800" dirty="0">
                        <a:latin typeface="Segoe UI" pitchFamily="34" charset="0"/>
                        <a:ea typeface="Segoe UI" pitchFamily="34" charset="0"/>
                        <a:cs typeface="Segoe UI"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355570">
                <a:tc>
                  <a:txBody>
                    <a:bodyPr/>
                    <a:lstStyle/>
                    <a:p>
                      <a:pPr>
                        <a:lnSpc>
                          <a:spcPct val="115000"/>
                        </a:lnSpc>
                        <a:spcAft>
                          <a:spcPts val="0"/>
                        </a:spcAft>
                      </a:pPr>
                      <a:r>
                        <a:rPr lang="en-US" sz="1800" b="1" dirty="0">
                          <a:latin typeface="Segoe UI" panose="020B0502040204020203" pitchFamily="34" charset="0"/>
                          <a:ea typeface="Segoe UI" pitchFamily="34" charset="0"/>
                          <a:cs typeface="Segoe UI" panose="020B0502040204020203" pitchFamily="34" charset="0"/>
                        </a:rPr>
                        <a:t>Get-GPO</a:t>
                      </a:r>
                      <a:endParaRPr lang="en-CA" sz="1800" b="1" dirty="0">
                        <a:latin typeface="Segoe UI" panose="020B0502040204020203" pitchFamily="34" charset="0"/>
                        <a:ea typeface="Segoe UI" pitchFamily="34" charset="0"/>
                        <a:cs typeface="Segoe UI" panose="020B0502040204020203"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US" sz="1800" dirty="0">
                          <a:latin typeface="Segoe UI" pitchFamily="34" charset="0"/>
                          <a:ea typeface="Segoe UI" pitchFamily="34" charset="0"/>
                          <a:cs typeface="Segoe UI" pitchFamily="34" charset="0"/>
                        </a:rPr>
                        <a:t>Retrieves</a:t>
                      </a:r>
                      <a:r>
                        <a:rPr lang="en-US" sz="1800" baseline="0" dirty="0">
                          <a:latin typeface="Segoe UI" pitchFamily="34" charset="0"/>
                          <a:ea typeface="Segoe UI" pitchFamily="34" charset="0"/>
                          <a:cs typeface="Segoe UI" pitchFamily="34" charset="0"/>
                        </a:rPr>
                        <a:t> a GPO</a:t>
                      </a:r>
                      <a:endParaRPr lang="en-CA" sz="1800" dirty="0">
                        <a:latin typeface="Segoe UI" pitchFamily="34" charset="0"/>
                        <a:ea typeface="Segoe UI" pitchFamily="34" charset="0"/>
                        <a:cs typeface="Segoe UI"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355570">
                <a:tc>
                  <a:txBody>
                    <a:bodyPr/>
                    <a:lstStyle/>
                    <a:p>
                      <a:pPr>
                        <a:lnSpc>
                          <a:spcPct val="115000"/>
                        </a:lnSpc>
                        <a:spcAft>
                          <a:spcPts val="0"/>
                        </a:spcAft>
                      </a:pPr>
                      <a:r>
                        <a:rPr lang="en-CA" sz="1800" b="1" dirty="0">
                          <a:latin typeface="Segoe UI" panose="020B0502040204020203" pitchFamily="34" charset="0"/>
                          <a:ea typeface="Segoe UI" pitchFamily="34" charset="0"/>
                          <a:cs typeface="Segoe UI" panose="020B0502040204020203" pitchFamily="34" charset="0"/>
                        </a:rPr>
                        <a:t>Set-GPO</a:t>
                      </a: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CA" sz="1800" dirty="0">
                          <a:latin typeface="Segoe UI" pitchFamily="34" charset="0"/>
                          <a:ea typeface="Segoe UI" pitchFamily="34" charset="0"/>
                          <a:cs typeface="Segoe UI" pitchFamily="34" charset="0"/>
                        </a:rPr>
                        <a:t>Modifies properties</a:t>
                      </a:r>
                      <a:r>
                        <a:rPr lang="en-CA" sz="1800" baseline="0" dirty="0">
                          <a:latin typeface="Segoe UI" pitchFamily="34" charset="0"/>
                          <a:ea typeface="Segoe UI" pitchFamily="34" charset="0"/>
                          <a:cs typeface="Segoe UI" pitchFamily="34" charset="0"/>
                        </a:rPr>
                        <a:t> of a GPO</a:t>
                      </a:r>
                      <a:endParaRPr lang="en-CA" sz="1800" dirty="0">
                        <a:latin typeface="Segoe UI" pitchFamily="34" charset="0"/>
                        <a:ea typeface="Segoe UI" pitchFamily="34" charset="0"/>
                        <a:cs typeface="Segoe UI"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r h="355570">
                <a:tc>
                  <a:txBody>
                    <a:bodyPr/>
                    <a:lstStyle/>
                    <a:p>
                      <a:pPr>
                        <a:lnSpc>
                          <a:spcPct val="115000"/>
                        </a:lnSpc>
                        <a:spcAft>
                          <a:spcPts val="0"/>
                        </a:spcAft>
                      </a:pPr>
                      <a:r>
                        <a:rPr lang="en-CA" sz="1800" b="1" dirty="0">
                          <a:latin typeface="Segoe UI" panose="020B0502040204020203" pitchFamily="34" charset="0"/>
                          <a:ea typeface="Segoe UI" pitchFamily="34" charset="0"/>
                          <a:cs typeface="Segoe UI" panose="020B0502040204020203" pitchFamily="34" charset="0"/>
                        </a:rPr>
                        <a:t>Remove-GPO</a:t>
                      </a: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CA" sz="1800" dirty="0">
                          <a:latin typeface="Segoe UI" pitchFamily="34" charset="0"/>
                          <a:ea typeface="Segoe UI" pitchFamily="34" charset="0"/>
                          <a:cs typeface="Segoe UI" pitchFamily="34" charset="0"/>
                        </a:rPr>
                        <a:t>Deletes</a:t>
                      </a:r>
                      <a:r>
                        <a:rPr lang="en-CA" sz="1800" baseline="0" dirty="0">
                          <a:latin typeface="Segoe UI" pitchFamily="34" charset="0"/>
                          <a:ea typeface="Segoe UI" pitchFamily="34" charset="0"/>
                          <a:cs typeface="Segoe UI" pitchFamily="34" charset="0"/>
                        </a:rPr>
                        <a:t> a GPO</a:t>
                      </a:r>
                      <a:endParaRPr lang="en-CA" sz="1800" dirty="0">
                        <a:latin typeface="Segoe UI" pitchFamily="34" charset="0"/>
                        <a:ea typeface="Segoe UI" pitchFamily="34" charset="0"/>
                        <a:cs typeface="Segoe UI"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r h="355570">
                <a:tc>
                  <a:txBody>
                    <a:bodyPr/>
                    <a:lstStyle/>
                    <a:p>
                      <a:pPr>
                        <a:lnSpc>
                          <a:spcPct val="115000"/>
                        </a:lnSpc>
                        <a:spcAft>
                          <a:spcPts val="0"/>
                        </a:spcAft>
                      </a:pPr>
                      <a:r>
                        <a:rPr lang="en-CA" sz="1800" b="1" dirty="0">
                          <a:latin typeface="Segoe UI" panose="020B0502040204020203" pitchFamily="34" charset="0"/>
                          <a:ea typeface="Segoe UI" pitchFamily="34" charset="0"/>
                          <a:cs typeface="Segoe UI" panose="020B0502040204020203" pitchFamily="34" charset="0"/>
                        </a:rPr>
                        <a:t>Rename-GPO</a:t>
                      </a: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CA" sz="1800" dirty="0">
                          <a:latin typeface="Segoe UI" pitchFamily="34" charset="0"/>
                          <a:ea typeface="Segoe UI" pitchFamily="34" charset="0"/>
                          <a:cs typeface="Segoe UI" pitchFamily="34" charset="0"/>
                        </a:rPr>
                        <a:t>Renames a GPO</a:t>
                      </a: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53189351"/>
                  </a:ext>
                </a:extLst>
              </a:tr>
              <a:tr h="355570">
                <a:tc>
                  <a:txBody>
                    <a:bodyPr/>
                    <a:lstStyle/>
                    <a:p>
                      <a:pPr>
                        <a:lnSpc>
                          <a:spcPct val="115000"/>
                        </a:lnSpc>
                        <a:spcAft>
                          <a:spcPts val="0"/>
                        </a:spcAft>
                      </a:pPr>
                      <a:r>
                        <a:rPr lang="en-CA" sz="1800" b="1" dirty="0">
                          <a:latin typeface="Segoe UI" panose="020B0502040204020203" pitchFamily="34" charset="0"/>
                          <a:ea typeface="Segoe UI" pitchFamily="34" charset="0"/>
                          <a:cs typeface="Segoe UI" panose="020B0502040204020203" pitchFamily="34" charset="0"/>
                        </a:rPr>
                        <a:t>Backup-GPO</a:t>
                      </a: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CA" sz="1800" dirty="0">
                          <a:latin typeface="Segoe UI" pitchFamily="34" charset="0"/>
                          <a:ea typeface="Segoe UI" pitchFamily="34" charset="0"/>
                          <a:cs typeface="Segoe UI" pitchFamily="34" charset="0"/>
                        </a:rPr>
                        <a:t>Creates a backup of</a:t>
                      </a:r>
                      <a:r>
                        <a:rPr lang="en-CA" sz="1800" baseline="0" dirty="0">
                          <a:latin typeface="Segoe UI" pitchFamily="34" charset="0"/>
                          <a:ea typeface="Segoe UI" pitchFamily="34" charset="0"/>
                          <a:cs typeface="Segoe UI" pitchFamily="34" charset="0"/>
                        </a:rPr>
                        <a:t> a GPO</a:t>
                      </a:r>
                      <a:endParaRPr lang="en-CA" sz="1800" dirty="0">
                        <a:latin typeface="Segoe UI" pitchFamily="34" charset="0"/>
                        <a:ea typeface="Segoe UI" pitchFamily="34" charset="0"/>
                        <a:cs typeface="Segoe UI"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33916656"/>
                  </a:ext>
                </a:extLst>
              </a:tr>
              <a:tr h="355570">
                <a:tc>
                  <a:txBody>
                    <a:bodyPr/>
                    <a:lstStyle/>
                    <a:p>
                      <a:pPr>
                        <a:lnSpc>
                          <a:spcPct val="115000"/>
                        </a:lnSpc>
                        <a:spcAft>
                          <a:spcPts val="0"/>
                        </a:spcAft>
                      </a:pPr>
                      <a:r>
                        <a:rPr lang="en-CA" sz="1800" b="1" dirty="0">
                          <a:latin typeface="Segoe UI" panose="020B0502040204020203" pitchFamily="34" charset="0"/>
                          <a:ea typeface="Segoe UI" pitchFamily="34" charset="0"/>
                          <a:cs typeface="Segoe UI" panose="020B0502040204020203" pitchFamily="34" charset="0"/>
                        </a:rPr>
                        <a:t>Copy-GPO</a:t>
                      </a: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CA" sz="1800" dirty="0">
                          <a:latin typeface="Segoe UI" pitchFamily="34" charset="0"/>
                          <a:ea typeface="Segoe UI" pitchFamily="34" charset="0"/>
                          <a:cs typeface="Segoe UI" pitchFamily="34" charset="0"/>
                        </a:rPr>
                        <a:t>Copies a GPO from one domain to another</a:t>
                      </a: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25553158"/>
                  </a:ext>
                </a:extLst>
              </a:tr>
              <a:tr h="355570">
                <a:tc>
                  <a:txBody>
                    <a:bodyPr/>
                    <a:lstStyle/>
                    <a:p>
                      <a:pPr>
                        <a:lnSpc>
                          <a:spcPct val="115000"/>
                        </a:lnSpc>
                        <a:spcAft>
                          <a:spcPts val="0"/>
                        </a:spcAft>
                      </a:pPr>
                      <a:r>
                        <a:rPr lang="en-CA" sz="1800" b="1" dirty="0">
                          <a:latin typeface="Segoe UI" panose="020B0502040204020203" pitchFamily="34" charset="0"/>
                          <a:ea typeface="Segoe UI" pitchFamily="34" charset="0"/>
                          <a:cs typeface="Segoe UI" panose="020B0502040204020203" pitchFamily="34" charset="0"/>
                        </a:rPr>
                        <a:t>Restore-GPO</a:t>
                      </a: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CA" sz="1800" dirty="0">
                          <a:latin typeface="Segoe UI" pitchFamily="34" charset="0"/>
                          <a:ea typeface="Segoe UI" pitchFamily="34" charset="0"/>
                          <a:cs typeface="Segoe UI" pitchFamily="34" charset="0"/>
                        </a:rPr>
                        <a:t>Restores a GPO from backup files</a:t>
                      </a: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54578708"/>
                  </a:ext>
                </a:extLst>
              </a:tr>
              <a:tr h="355570">
                <a:tc>
                  <a:txBody>
                    <a:bodyPr/>
                    <a:lstStyle/>
                    <a:p>
                      <a:pPr>
                        <a:lnSpc>
                          <a:spcPct val="115000"/>
                        </a:lnSpc>
                        <a:spcAft>
                          <a:spcPts val="0"/>
                        </a:spcAft>
                      </a:pPr>
                      <a:r>
                        <a:rPr lang="en-CA" sz="1800" b="1" dirty="0">
                          <a:latin typeface="Segoe UI" panose="020B0502040204020203" pitchFamily="34" charset="0"/>
                          <a:ea typeface="Segoe UI" pitchFamily="34" charset="0"/>
                          <a:cs typeface="Segoe UI" panose="020B0502040204020203" pitchFamily="34" charset="0"/>
                        </a:rPr>
                        <a:t>New-GPLink</a:t>
                      </a: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CA" sz="1800" dirty="0">
                          <a:latin typeface="Segoe UI" pitchFamily="34" charset="0"/>
                          <a:ea typeface="Segoe UI" pitchFamily="34" charset="0"/>
                          <a:cs typeface="Segoe UI" pitchFamily="34" charset="0"/>
                        </a:rPr>
                        <a:t>Links a GPO to an AD DS container</a:t>
                      </a: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408896068"/>
                  </a:ext>
                </a:extLst>
              </a:tr>
              <a:tr h="355570">
                <a:tc>
                  <a:txBody>
                    <a:bodyPr/>
                    <a:lstStyle/>
                    <a:p>
                      <a:pPr>
                        <a:lnSpc>
                          <a:spcPct val="115000"/>
                        </a:lnSpc>
                        <a:spcAft>
                          <a:spcPts val="0"/>
                        </a:spcAft>
                      </a:pPr>
                      <a:r>
                        <a:rPr lang="en-CA" sz="1800" b="1" dirty="0">
                          <a:latin typeface="Segoe UI" panose="020B0502040204020203" pitchFamily="34" charset="0"/>
                          <a:ea typeface="Segoe UI" pitchFamily="34" charset="0"/>
                          <a:cs typeface="Segoe UI" panose="020B0502040204020203" pitchFamily="34" charset="0"/>
                        </a:rPr>
                        <a:t>Import-GPO</a:t>
                      </a: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CA" sz="1800" dirty="0">
                          <a:latin typeface="Segoe UI" pitchFamily="34" charset="0"/>
                          <a:ea typeface="Segoe UI" pitchFamily="34" charset="0"/>
                          <a:cs typeface="Segoe UI" pitchFamily="34" charset="0"/>
                        </a:rPr>
                        <a:t>Imports GPO</a:t>
                      </a:r>
                      <a:r>
                        <a:rPr lang="en-CA" sz="1800" baseline="0" dirty="0">
                          <a:latin typeface="Segoe UI" pitchFamily="34" charset="0"/>
                          <a:ea typeface="Segoe UI" pitchFamily="34" charset="0"/>
                          <a:cs typeface="Segoe UI" pitchFamily="34" charset="0"/>
                        </a:rPr>
                        <a:t> settings from a backed-up GPO</a:t>
                      </a:r>
                      <a:endParaRPr lang="en-CA" sz="1800" dirty="0">
                        <a:latin typeface="Segoe UI" pitchFamily="34" charset="0"/>
                        <a:ea typeface="Segoe UI" pitchFamily="34" charset="0"/>
                        <a:cs typeface="Segoe UI"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82001553"/>
                  </a:ext>
                </a:extLst>
              </a:tr>
              <a:tr h="355570">
                <a:tc>
                  <a:txBody>
                    <a:bodyPr/>
                    <a:lstStyle/>
                    <a:p>
                      <a:pPr>
                        <a:lnSpc>
                          <a:spcPct val="115000"/>
                        </a:lnSpc>
                        <a:spcAft>
                          <a:spcPts val="0"/>
                        </a:spcAft>
                      </a:pPr>
                      <a:r>
                        <a:rPr lang="en-CA" sz="1800" b="1" dirty="0">
                          <a:latin typeface="Segoe UI" panose="020B0502040204020203" pitchFamily="34" charset="0"/>
                          <a:ea typeface="Segoe UI" pitchFamily="34" charset="0"/>
                          <a:cs typeface="Segoe UI" panose="020B0502040204020203" pitchFamily="34" charset="0"/>
                        </a:rPr>
                        <a:t>Set-GPRegistryValue</a:t>
                      </a: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CA" sz="1800" dirty="0">
                          <a:latin typeface="Segoe UI" pitchFamily="34" charset="0"/>
                          <a:ea typeface="Segoe UI" pitchFamily="34" charset="0"/>
                          <a:cs typeface="Segoe UI" pitchFamily="34" charset="0"/>
                        </a:rPr>
                        <a:t>Configures one or more registry-based policy settings in a GPO</a:t>
                      </a: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43153931"/>
                  </a:ext>
                </a:extLst>
              </a:tr>
            </a:tbl>
          </a:graphicData>
        </a:graphic>
      </p:graphicFrame>
    </p:spTree>
    <p:extLst>
      <p:ext uri="{BB962C8B-B14F-4D97-AF65-F5344CB8AC3E}">
        <p14:creationId xmlns:p14="http://schemas.microsoft.com/office/powerpoint/2010/main" val="104638596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a:xfrm>
            <a:off x="425366" y="170924"/>
            <a:ext cx="11341268" cy="680196"/>
          </a:xfrm>
        </p:spPr>
        <p:txBody>
          <a:bodyPr/>
          <a:lstStyle/>
          <a:p>
            <a:r>
              <a:rPr lang="en-US" dirty="0"/>
              <a:t>Server Manager cmdlets</a:t>
            </a:r>
          </a:p>
        </p:txBody>
      </p:sp>
      <p:graphicFrame>
        <p:nvGraphicFramePr>
          <p:cNvPr id="4" name="Table 12">
            <a:extLst>
              <a:ext uri="{FF2B5EF4-FFF2-40B4-BE49-F238E27FC236}">
                <a16:creationId xmlns:a16="http://schemas.microsoft.com/office/drawing/2014/main" id="{9AE6B30B-718A-43BA-B0A4-856A93C9AE95}"/>
              </a:ext>
            </a:extLst>
          </p:cNvPr>
          <p:cNvGraphicFramePr>
            <a:graphicFrameLocks noGrp="1"/>
          </p:cNvGraphicFramePr>
          <p:nvPr>
            <p:extLst>
              <p:ext uri="{D42A27DB-BD31-4B8C-83A1-F6EECF244321}">
                <p14:modId xmlns:p14="http://schemas.microsoft.com/office/powerpoint/2010/main" val="3733790122"/>
              </p:ext>
            </p:extLst>
          </p:nvPr>
        </p:nvGraphicFramePr>
        <p:xfrm>
          <a:off x="322452" y="995446"/>
          <a:ext cx="11547095" cy="2085783"/>
        </p:xfrm>
        <a:graphic>
          <a:graphicData uri="http://schemas.openxmlformats.org/drawingml/2006/table">
            <a:tbl>
              <a:tblPr firstRow="1" bandRow="1">
                <a:tableStyleId>{5C22544A-7EE6-4342-B048-85BDC9FD1C3A}</a:tableStyleId>
              </a:tblPr>
              <a:tblGrid>
                <a:gridCol w="3562292">
                  <a:extLst>
                    <a:ext uri="{9D8B030D-6E8A-4147-A177-3AD203B41FA5}">
                      <a16:colId xmlns:a16="http://schemas.microsoft.com/office/drawing/2014/main" val="1695194842"/>
                    </a:ext>
                  </a:extLst>
                </a:gridCol>
                <a:gridCol w="7984803">
                  <a:extLst>
                    <a:ext uri="{9D8B030D-6E8A-4147-A177-3AD203B41FA5}">
                      <a16:colId xmlns:a16="http://schemas.microsoft.com/office/drawing/2014/main" val="2248324712"/>
                    </a:ext>
                  </a:extLst>
                </a:gridCol>
              </a:tblGrid>
              <a:tr h="457412">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Cmdlet </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srgbClr val="FFFFFF"/>
                          </a:solidFill>
                          <a:effectLst/>
                          <a:uLnTx/>
                          <a:uFillTx/>
                          <a:latin typeface="+mj-lt"/>
                          <a:ea typeface="+mn-ea"/>
                          <a:cs typeface="+mn-cs"/>
                        </a:rPr>
                        <a:t>Description</a:t>
                      </a:r>
                      <a:endParaRPr kumimoji="0" lang="en-US" sz="1800" b="1" i="0" u="none" strike="noStrike" kern="1200" cap="none" spc="0" normalizeH="0" baseline="0" noProof="0" dirty="0">
                        <a:ln>
                          <a:noFill/>
                        </a:ln>
                        <a:solidFill>
                          <a:srgbClr val="FFFFFF"/>
                        </a:solidFill>
                        <a:effectLst/>
                        <a:uLnTx/>
                        <a:uFillTx/>
                        <a:latin typeface="+mj-lt"/>
                        <a:ea typeface="+mn-ea"/>
                        <a:cs typeface="+mn-cs"/>
                      </a:endParaRPr>
                    </a:p>
                  </a:txBody>
                  <a:tcPr marL="89642" marR="89642" marT="89642" marB="89642">
                    <a:lnL w="6350" cap="flat" cmpd="sng" algn="ctr">
                      <a:solidFill>
                        <a:schemeClr val="bg1"/>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185272790"/>
                  </a:ext>
                </a:extLst>
              </a:tr>
              <a:tr h="433715">
                <a:tc>
                  <a:txBody>
                    <a:bodyPr/>
                    <a:lstStyle/>
                    <a:p>
                      <a:pPr>
                        <a:lnSpc>
                          <a:spcPct val="115000"/>
                        </a:lnSpc>
                        <a:spcAft>
                          <a:spcPts val="0"/>
                        </a:spcAft>
                      </a:pPr>
                      <a:r>
                        <a:rPr lang="en-US" sz="2000" b="1" dirty="0">
                          <a:latin typeface="Segoe UI" panose="020B0502040204020203" pitchFamily="34" charset="0"/>
                          <a:ea typeface="Segoe UI" pitchFamily="34" charset="0"/>
                          <a:cs typeface="Segoe UI" panose="020B0502040204020203" pitchFamily="34" charset="0"/>
                        </a:rPr>
                        <a:t>Get-WindowsFeature</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US" sz="2000" kern="1200" dirty="0">
                          <a:solidFill>
                            <a:schemeClr val="dk1"/>
                          </a:solidFill>
                          <a:effectLst/>
                          <a:latin typeface="Segoe UI" panose="020B0502040204020203" pitchFamily="34" charset="0"/>
                          <a:ea typeface="+mn-ea"/>
                          <a:cs typeface="Segoe UI" panose="020B0502040204020203" pitchFamily="34" charset="0"/>
                        </a:rPr>
                        <a:t>Obtains and displays information about Windows Server roles, services, and features on</a:t>
                      </a:r>
                      <a:r>
                        <a:rPr lang="en-US" sz="2000" kern="1200" baseline="0" dirty="0">
                          <a:solidFill>
                            <a:schemeClr val="dk1"/>
                          </a:solidFill>
                          <a:effectLst/>
                          <a:latin typeface="Segoe UI" panose="020B0502040204020203" pitchFamily="34" charset="0"/>
                          <a:ea typeface="+mn-ea"/>
                          <a:cs typeface="Segoe UI" panose="020B0502040204020203" pitchFamily="34" charset="0"/>
                        </a:rPr>
                        <a:t> the local computer</a:t>
                      </a:r>
                      <a:endParaRPr lang="en-CA" sz="2000" dirty="0">
                        <a:latin typeface="Segoe UI" pitchFamily="34" charset="0"/>
                        <a:ea typeface="Segoe UI" pitchFamily="34" charset="0"/>
                        <a:cs typeface="Segoe UI"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433715">
                <a:tc>
                  <a:txBody>
                    <a:bodyPr/>
                    <a:lstStyle/>
                    <a:p>
                      <a:pPr>
                        <a:lnSpc>
                          <a:spcPct val="115000"/>
                        </a:lnSpc>
                        <a:spcAft>
                          <a:spcPts val="0"/>
                        </a:spcAft>
                      </a:pPr>
                      <a:r>
                        <a:rPr lang="en-US" sz="2000" b="1" dirty="0">
                          <a:latin typeface="Segoe UI" panose="020B0502040204020203" pitchFamily="34" charset="0"/>
                          <a:ea typeface="Segoe UI" pitchFamily="34" charset="0"/>
                          <a:cs typeface="Segoe UI" panose="020B0502040204020203" pitchFamily="34" charset="0"/>
                        </a:rPr>
                        <a:t>Install-WindowsFeature</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US" sz="2000" dirty="0">
                          <a:latin typeface="Segoe UI" pitchFamily="34" charset="0"/>
                          <a:ea typeface="Segoe UI" pitchFamily="34" charset="0"/>
                          <a:cs typeface="Segoe UI" pitchFamily="34" charset="0"/>
                        </a:rPr>
                        <a:t>Installs roles, services, or features</a:t>
                      </a:r>
                      <a:endParaRPr lang="en-CA" sz="2000" dirty="0">
                        <a:latin typeface="Segoe UI" pitchFamily="34" charset="0"/>
                        <a:ea typeface="Segoe UI" pitchFamily="34" charset="0"/>
                        <a:cs typeface="Segoe UI"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33715">
                <a:tc>
                  <a:txBody>
                    <a:bodyPr/>
                    <a:lstStyle/>
                    <a:p>
                      <a:pPr>
                        <a:lnSpc>
                          <a:spcPct val="115000"/>
                        </a:lnSpc>
                        <a:spcAft>
                          <a:spcPts val="0"/>
                        </a:spcAft>
                      </a:pPr>
                      <a:r>
                        <a:rPr lang="en-CA" sz="2000" b="1" dirty="0">
                          <a:latin typeface="Segoe UI" panose="020B0502040204020203" pitchFamily="34" charset="0"/>
                          <a:ea typeface="Segoe UI" pitchFamily="34" charset="0"/>
                          <a:cs typeface="Segoe UI" panose="020B0502040204020203" pitchFamily="34" charset="0"/>
                        </a:rPr>
                        <a:t>Uninstall-WindowsFeature</a:t>
                      </a: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CA" sz="2000" dirty="0">
                          <a:latin typeface="Segoe UI" pitchFamily="34" charset="0"/>
                          <a:ea typeface="Segoe UI" pitchFamily="34" charset="0"/>
                          <a:cs typeface="Segoe UI" pitchFamily="34" charset="0"/>
                        </a:rPr>
                        <a:t>Uninstalls roles,</a:t>
                      </a:r>
                      <a:r>
                        <a:rPr lang="en-CA" sz="2000" baseline="0" dirty="0">
                          <a:latin typeface="Segoe UI" pitchFamily="34" charset="0"/>
                          <a:ea typeface="Segoe UI" pitchFamily="34" charset="0"/>
                          <a:cs typeface="Segoe UI" pitchFamily="34" charset="0"/>
                        </a:rPr>
                        <a:t> services, or features</a:t>
                      </a:r>
                      <a:endParaRPr lang="en-CA" sz="2000" dirty="0">
                        <a:latin typeface="Segoe UI" pitchFamily="34" charset="0"/>
                        <a:ea typeface="Segoe UI" pitchFamily="34" charset="0"/>
                        <a:cs typeface="Segoe UI"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bl>
          </a:graphicData>
        </a:graphic>
      </p:graphicFrame>
      <p:sp>
        <p:nvSpPr>
          <p:cNvPr id="5" name="Content Placeholder 8">
            <a:extLst>
              <a:ext uri="{FF2B5EF4-FFF2-40B4-BE49-F238E27FC236}">
                <a16:creationId xmlns:a16="http://schemas.microsoft.com/office/drawing/2014/main" id="{819247C7-2F54-4125-987F-44EC4A351FDA}"/>
              </a:ext>
            </a:extLst>
          </p:cNvPr>
          <p:cNvSpPr>
            <a:spLocks noGrp="1"/>
          </p:cNvSpPr>
          <p:nvPr>
            <p:ph sz="quarter" idx="10"/>
          </p:nvPr>
        </p:nvSpPr>
        <p:spPr>
          <a:xfrm>
            <a:off x="3357128" y="3438218"/>
            <a:ext cx="4726868" cy="338554"/>
          </a:xfrm>
          <a:solidFill>
            <a:schemeClr val="bg1">
              <a:lumMod val="85000"/>
            </a:schemeClr>
          </a:solidFill>
        </p:spPr>
        <p:txBody>
          <a:bodyPr lIns="0"/>
          <a:lstStyle/>
          <a:p>
            <a:r>
              <a:rPr lang="en-US" sz="1600" b="0" dirty="0">
                <a:latin typeface="Lucida Sans Unicode" panose="020B0602030504020204" pitchFamily="34" charset="0"/>
                <a:ea typeface="Verdana" panose="020B0604030504040204" pitchFamily="34" charset="0"/>
                <a:cs typeface="Lucida Sans Unicode" panose="020B0602030504020204" pitchFamily="34" charset="0"/>
              </a:rPr>
              <a:t>Install-</a:t>
            </a:r>
            <a:r>
              <a:rPr lang="en-US" sz="1600" b="0" dirty="0" err="1">
                <a:latin typeface="Lucida Sans Unicode" panose="020B0602030504020204" pitchFamily="34" charset="0"/>
                <a:ea typeface="Verdana" panose="020B0604030504040204" pitchFamily="34" charset="0"/>
                <a:cs typeface="Lucida Sans Unicode" panose="020B0602030504020204" pitchFamily="34" charset="0"/>
              </a:rPr>
              <a:t>WindowsFeature</a:t>
            </a:r>
            <a:r>
              <a:rPr lang="en-US" sz="1600" b="0" dirty="0">
                <a:latin typeface="Lucida Sans Unicode" panose="020B0602030504020204" pitchFamily="34" charset="0"/>
                <a:ea typeface="Verdana" panose="020B0604030504040204" pitchFamily="34" charset="0"/>
                <a:cs typeface="Lucida Sans Unicode" panose="020B0602030504020204" pitchFamily="34" charset="0"/>
              </a:rPr>
              <a:t> “</a:t>
            </a:r>
            <a:r>
              <a:rPr lang="en-US" sz="1600" b="0" dirty="0" err="1">
                <a:latin typeface="Lucida Sans Unicode" panose="020B0602030504020204" pitchFamily="34" charset="0"/>
                <a:ea typeface="Verdana" panose="020B0604030504040204" pitchFamily="34" charset="0"/>
                <a:cs typeface="Lucida Sans Unicode" panose="020B0602030504020204" pitchFamily="34" charset="0"/>
              </a:rPr>
              <a:t>nlb</a:t>
            </a:r>
            <a:r>
              <a:rPr lang="en-US" sz="1600" b="0" dirty="0">
                <a:latin typeface="Lucida Sans Unicode" panose="020B0602030504020204" pitchFamily="34" charset="0"/>
                <a:ea typeface="Verdana" panose="020B0604030504040204" pitchFamily="34" charset="0"/>
                <a:cs typeface="Lucida Sans Unicode" panose="020B0602030504020204" pitchFamily="34" charset="0"/>
              </a:rPr>
              <a:t>”</a:t>
            </a:r>
          </a:p>
        </p:txBody>
      </p:sp>
    </p:spTree>
    <p:extLst>
      <p:ext uri="{BB962C8B-B14F-4D97-AF65-F5344CB8AC3E}">
        <p14:creationId xmlns:p14="http://schemas.microsoft.com/office/powerpoint/2010/main" val="155908277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Module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54257" cy="3200876"/>
          </a:xfrm>
        </p:spPr>
        <p:txBody>
          <a:bodyPr lIns="0"/>
          <a:lstStyle/>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In this module, you'll learn about the cmdlets that you'll commonly use for system administration tasks related to Active Directory, network configuration, server administration, and Windows 10 device administration.</a:t>
            </a:r>
          </a:p>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Lessons:</a:t>
            </a:r>
          </a:p>
          <a:p>
            <a:pPr marL="3429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Lesson 1: Active Directory Domain Services administration cmdlets</a:t>
            </a:r>
          </a:p>
          <a:p>
            <a:pPr marL="3429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Lesson 2: Network configuration cmdlets</a:t>
            </a:r>
          </a:p>
          <a:p>
            <a:pPr marL="3429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Lesson 3: Server administration cmdlets</a:t>
            </a:r>
          </a:p>
          <a:p>
            <a:pPr marL="3429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a:pPr>
            <a:r>
              <a:rPr lang="en-US" dirty="0">
                <a:solidFill>
                  <a:srgbClr val="000000"/>
                </a:solidFill>
                <a:latin typeface="Segoe UI"/>
              </a:rPr>
              <a:t>Lesson 4: Windows PowerShell in Windows 10</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a:p>
            <a:pPr marL="0" marR="0" lvl="1" indent="0" algn="l" defTabSz="914367" rtl="0" eaLnBrk="1" fontAlgn="auto" latinLnBrk="0" hangingPunct="1">
              <a:lnSpc>
                <a:spcPct val="100000"/>
              </a:lnSpc>
              <a:spcBef>
                <a:spcPts val="200"/>
              </a:spcBef>
              <a:spcAft>
                <a:spcPts val="400"/>
              </a:spcAft>
              <a:buClrTx/>
              <a:buSzPct val="90000"/>
              <a:buFontTx/>
              <a:buNone/>
              <a:tabLst/>
              <a:defRPr/>
            </a:pPr>
            <a:endParaRPr kumimoji="0" lang="en-US" sz="20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38961483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a:xfrm>
            <a:off x="425366" y="170924"/>
            <a:ext cx="11341268" cy="680196"/>
          </a:xfrm>
        </p:spPr>
        <p:txBody>
          <a:bodyPr/>
          <a:lstStyle/>
          <a:p>
            <a:r>
              <a:rPr lang="en-US" dirty="0"/>
              <a:t>Hyper-V cmdlets</a:t>
            </a:r>
          </a:p>
        </p:txBody>
      </p:sp>
      <p:graphicFrame>
        <p:nvGraphicFramePr>
          <p:cNvPr id="2" name="Table 12">
            <a:extLst>
              <a:ext uri="{FF2B5EF4-FFF2-40B4-BE49-F238E27FC236}">
                <a16:creationId xmlns:a16="http://schemas.microsoft.com/office/drawing/2014/main" id="{B7FB0E1F-CD4C-4A4D-8FA9-2F535B7E1321}"/>
              </a:ext>
            </a:extLst>
          </p:cNvPr>
          <p:cNvGraphicFramePr>
            <a:graphicFrameLocks noGrp="1"/>
          </p:cNvGraphicFramePr>
          <p:nvPr>
            <p:extLst>
              <p:ext uri="{D42A27DB-BD31-4B8C-83A1-F6EECF244321}">
                <p14:modId xmlns:p14="http://schemas.microsoft.com/office/powerpoint/2010/main" val="2982232786"/>
              </p:ext>
            </p:extLst>
          </p:nvPr>
        </p:nvGraphicFramePr>
        <p:xfrm>
          <a:off x="2280745" y="750830"/>
          <a:ext cx="7304689" cy="5046118"/>
        </p:xfrm>
        <a:graphic>
          <a:graphicData uri="http://schemas.openxmlformats.org/drawingml/2006/table">
            <a:tbl>
              <a:tblPr firstRow="1" bandRow="1">
                <a:tableStyleId>{5C22544A-7EE6-4342-B048-85BDC9FD1C3A}</a:tableStyleId>
              </a:tblPr>
              <a:tblGrid>
                <a:gridCol w="2315070">
                  <a:extLst>
                    <a:ext uri="{9D8B030D-6E8A-4147-A177-3AD203B41FA5}">
                      <a16:colId xmlns:a16="http://schemas.microsoft.com/office/drawing/2014/main" val="1695194842"/>
                    </a:ext>
                  </a:extLst>
                </a:gridCol>
                <a:gridCol w="4989619">
                  <a:extLst>
                    <a:ext uri="{9D8B030D-6E8A-4147-A177-3AD203B41FA5}">
                      <a16:colId xmlns:a16="http://schemas.microsoft.com/office/drawing/2014/main" val="2248324712"/>
                    </a:ext>
                  </a:extLst>
                </a:gridCol>
              </a:tblGrid>
              <a:tr h="497211">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Cmdlet </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srgbClr val="FFFFFF"/>
                          </a:solidFill>
                          <a:effectLst/>
                          <a:uLnTx/>
                          <a:uFillTx/>
                          <a:latin typeface="+mj-lt"/>
                          <a:ea typeface="+mn-ea"/>
                          <a:cs typeface="+mn-cs"/>
                        </a:rPr>
                        <a:t>Description</a:t>
                      </a:r>
                      <a:endParaRPr kumimoji="0" lang="en-US" sz="1800" b="1" i="0" u="none" strike="noStrike" kern="1200" cap="none" spc="0" normalizeH="0" baseline="0" noProof="0" dirty="0">
                        <a:ln>
                          <a:noFill/>
                        </a:ln>
                        <a:solidFill>
                          <a:srgbClr val="FFFFFF"/>
                        </a:solidFill>
                        <a:effectLst/>
                        <a:uLnTx/>
                        <a:uFillTx/>
                        <a:latin typeface="+mj-lt"/>
                        <a:ea typeface="+mn-ea"/>
                        <a:cs typeface="+mn-cs"/>
                      </a:endParaRPr>
                    </a:p>
                  </a:txBody>
                  <a:tcPr marL="89642" marR="89642" marT="89642" marB="89642">
                    <a:lnL w="6350" cap="flat" cmpd="sng" algn="ctr">
                      <a:solidFill>
                        <a:schemeClr val="bg1"/>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185272790"/>
                  </a:ext>
                </a:extLst>
              </a:tr>
              <a:tr h="413537">
                <a:tc>
                  <a:txBody>
                    <a:bodyPr/>
                    <a:lstStyle/>
                    <a:p>
                      <a:r>
                        <a:rPr lang="en-US" sz="1800" b="1" dirty="0">
                          <a:effectLst/>
                        </a:rPr>
                        <a:t>Get-VM</a:t>
                      </a:r>
                      <a:r>
                        <a:rPr lang="en-US" sz="1800" dirty="0">
                          <a:effectLst/>
                        </a:rPr>
                        <a:t> </a:t>
                      </a: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800" dirty="0">
                          <a:effectLst/>
                        </a:rPr>
                        <a:t>Gets properties of a VM</a:t>
                      </a: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413537">
                <a:tc>
                  <a:txBody>
                    <a:bodyPr/>
                    <a:lstStyle/>
                    <a:p>
                      <a:r>
                        <a:rPr lang="en-US" sz="1800" b="1" dirty="0">
                          <a:effectLst/>
                        </a:rPr>
                        <a:t>Set-VM</a:t>
                      </a:r>
                      <a:r>
                        <a:rPr lang="en-US" sz="1800" dirty="0">
                          <a:effectLst/>
                        </a:rPr>
                        <a:t> </a:t>
                      </a: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800" dirty="0">
                          <a:effectLst/>
                        </a:rPr>
                        <a:t>Sets properties of a VM </a:t>
                      </a: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14545725"/>
                  </a:ext>
                </a:extLst>
              </a:tr>
              <a:tr h="413537">
                <a:tc>
                  <a:txBody>
                    <a:bodyPr/>
                    <a:lstStyle/>
                    <a:p>
                      <a:r>
                        <a:rPr lang="en-US" sz="1800" b="1">
                          <a:effectLst/>
                        </a:rPr>
                        <a:t>New-VM</a:t>
                      </a:r>
                      <a:r>
                        <a:rPr lang="en-US" sz="1800">
                          <a:effectLst/>
                        </a:rPr>
                        <a:t> </a:t>
                      </a: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800" dirty="0">
                          <a:effectLst/>
                        </a:rPr>
                        <a:t>Creates a new VM </a:t>
                      </a: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13537">
                <a:tc>
                  <a:txBody>
                    <a:bodyPr/>
                    <a:lstStyle/>
                    <a:p>
                      <a:r>
                        <a:rPr lang="en-US" sz="1800" b="1">
                          <a:effectLst/>
                        </a:rPr>
                        <a:t>Start-VM</a:t>
                      </a:r>
                      <a:r>
                        <a:rPr lang="en-US" sz="1800">
                          <a:effectLst/>
                        </a:rPr>
                        <a:t> </a:t>
                      </a: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800" dirty="0">
                          <a:effectLst/>
                        </a:rPr>
                        <a:t>Starts a VM </a:t>
                      </a: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r h="413537">
                <a:tc>
                  <a:txBody>
                    <a:bodyPr/>
                    <a:lstStyle/>
                    <a:p>
                      <a:r>
                        <a:rPr lang="en-US" sz="1800" b="1">
                          <a:effectLst/>
                        </a:rPr>
                        <a:t>Stop-VM</a:t>
                      </a:r>
                      <a:r>
                        <a:rPr lang="en-US" sz="1800">
                          <a:effectLst/>
                        </a:rPr>
                        <a:t> </a:t>
                      </a: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800" dirty="0">
                          <a:effectLst/>
                        </a:rPr>
                        <a:t>Stops a VM </a:t>
                      </a: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r h="413537">
                <a:tc>
                  <a:txBody>
                    <a:bodyPr/>
                    <a:lstStyle/>
                    <a:p>
                      <a:r>
                        <a:rPr lang="en-US" sz="1800" b="1" dirty="0">
                          <a:effectLst/>
                        </a:rPr>
                        <a:t>Restart-VM</a:t>
                      </a:r>
                      <a:r>
                        <a:rPr lang="en-US" sz="1800" dirty="0">
                          <a:effectLst/>
                        </a:rPr>
                        <a:t> </a:t>
                      </a: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800" dirty="0">
                          <a:effectLst/>
                        </a:rPr>
                        <a:t>Restarts a VM </a:t>
                      </a: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53189351"/>
                  </a:ext>
                </a:extLst>
              </a:tr>
              <a:tr h="413537">
                <a:tc>
                  <a:txBody>
                    <a:bodyPr/>
                    <a:lstStyle/>
                    <a:p>
                      <a:r>
                        <a:rPr lang="en-US" sz="1800" b="1">
                          <a:effectLst/>
                        </a:rPr>
                        <a:t>Suspend-VM</a:t>
                      </a:r>
                      <a:r>
                        <a:rPr lang="en-US" sz="1800">
                          <a:effectLst/>
                        </a:rPr>
                        <a:t> </a:t>
                      </a: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800" dirty="0">
                          <a:effectLst/>
                        </a:rPr>
                        <a:t>Pauses a VM </a:t>
                      </a: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33916656"/>
                  </a:ext>
                </a:extLst>
              </a:tr>
              <a:tr h="413537">
                <a:tc>
                  <a:txBody>
                    <a:bodyPr/>
                    <a:lstStyle/>
                    <a:p>
                      <a:r>
                        <a:rPr lang="en-US" sz="1800" b="1">
                          <a:effectLst/>
                        </a:rPr>
                        <a:t>Resume-VM</a:t>
                      </a:r>
                      <a:r>
                        <a:rPr lang="en-US" sz="1800">
                          <a:effectLst/>
                        </a:rPr>
                        <a:t> </a:t>
                      </a: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800" dirty="0">
                          <a:effectLst/>
                        </a:rPr>
                        <a:t>Resumes a paused VM </a:t>
                      </a: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25553158"/>
                  </a:ext>
                </a:extLst>
              </a:tr>
              <a:tr h="413537">
                <a:tc>
                  <a:txBody>
                    <a:bodyPr/>
                    <a:lstStyle/>
                    <a:p>
                      <a:r>
                        <a:rPr lang="en-US" sz="1800" b="1">
                          <a:effectLst/>
                        </a:rPr>
                        <a:t>Import-VM</a:t>
                      </a:r>
                      <a:r>
                        <a:rPr lang="en-US" sz="1800">
                          <a:effectLst/>
                        </a:rPr>
                        <a:t> </a:t>
                      </a: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800" dirty="0">
                          <a:effectLst/>
                        </a:rPr>
                        <a:t>Imports a VM from a file </a:t>
                      </a: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54578708"/>
                  </a:ext>
                </a:extLst>
              </a:tr>
              <a:tr h="413537">
                <a:tc>
                  <a:txBody>
                    <a:bodyPr/>
                    <a:lstStyle/>
                    <a:p>
                      <a:r>
                        <a:rPr lang="en-US" sz="1800" b="1" dirty="0">
                          <a:effectLst/>
                        </a:rPr>
                        <a:t>Export-VM</a:t>
                      </a:r>
                      <a:r>
                        <a:rPr lang="en-US" sz="1800" dirty="0">
                          <a:effectLst/>
                        </a:rPr>
                        <a:t> </a:t>
                      </a: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800" dirty="0">
                          <a:effectLst/>
                        </a:rPr>
                        <a:t>Exports a VM to a file </a:t>
                      </a: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408896068"/>
                  </a:ext>
                </a:extLst>
              </a:tr>
              <a:tr h="413537">
                <a:tc>
                  <a:txBody>
                    <a:bodyPr/>
                    <a:lstStyle/>
                    <a:p>
                      <a:r>
                        <a:rPr lang="en-US" sz="1800" b="1" dirty="0">
                          <a:effectLst/>
                        </a:rPr>
                        <a:t>Checkpoint-VM</a:t>
                      </a:r>
                      <a:r>
                        <a:rPr lang="en-US" sz="1800" dirty="0">
                          <a:effectLst/>
                        </a:rPr>
                        <a:t> </a:t>
                      </a: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800" dirty="0">
                          <a:effectLst/>
                        </a:rPr>
                        <a:t>Creates a checkpoint of a VM </a:t>
                      </a: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82001553"/>
                  </a:ext>
                </a:extLst>
              </a:tr>
            </a:tbl>
          </a:graphicData>
        </a:graphic>
      </p:graphicFrame>
    </p:spTree>
    <p:extLst>
      <p:ext uri="{BB962C8B-B14F-4D97-AF65-F5344CB8AC3E}">
        <p14:creationId xmlns:p14="http://schemas.microsoft.com/office/powerpoint/2010/main" val="299239325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a:xfrm>
            <a:off x="425366" y="170924"/>
            <a:ext cx="11341268" cy="680196"/>
          </a:xfrm>
        </p:spPr>
        <p:txBody>
          <a:bodyPr/>
          <a:lstStyle/>
          <a:p>
            <a:r>
              <a:rPr lang="en-US" dirty="0"/>
              <a:t>IIS administration cmdlets</a:t>
            </a:r>
          </a:p>
        </p:txBody>
      </p:sp>
      <p:graphicFrame>
        <p:nvGraphicFramePr>
          <p:cNvPr id="2" name="Table 12">
            <a:extLst>
              <a:ext uri="{FF2B5EF4-FFF2-40B4-BE49-F238E27FC236}">
                <a16:creationId xmlns:a16="http://schemas.microsoft.com/office/drawing/2014/main" id="{B7FB0E1F-CD4C-4A4D-8FA9-2F535B7E1321}"/>
              </a:ext>
            </a:extLst>
          </p:cNvPr>
          <p:cNvGraphicFramePr>
            <a:graphicFrameLocks noGrp="1"/>
          </p:cNvGraphicFramePr>
          <p:nvPr>
            <p:extLst>
              <p:ext uri="{D42A27DB-BD31-4B8C-83A1-F6EECF244321}">
                <p14:modId xmlns:p14="http://schemas.microsoft.com/office/powerpoint/2010/main" val="3376427625"/>
              </p:ext>
            </p:extLst>
          </p:nvPr>
        </p:nvGraphicFramePr>
        <p:xfrm>
          <a:off x="322452" y="750830"/>
          <a:ext cx="11547095" cy="3805507"/>
        </p:xfrm>
        <a:graphic>
          <a:graphicData uri="http://schemas.openxmlformats.org/drawingml/2006/table">
            <a:tbl>
              <a:tblPr firstRow="1" bandRow="1">
                <a:tableStyleId>{5C22544A-7EE6-4342-B048-85BDC9FD1C3A}</a:tableStyleId>
              </a:tblPr>
              <a:tblGrid>
                <a:gridCol w="3659613">
                  <a:extLst>
                    <a:ext uri="{9D8B030D-6E8A-4147-A177-3AD203B41FA5}">
                      <a16:colId xmlns:a16="http://schemas.microsoft.com/office/drawing/2014/main" val="1695194842"/>
                    </a:ext>
                  </a:extLst>
                </a:gridCol>
                <a:gridCol w="7887482">
                  <a:extLst>
                    <a:ext uri="{9D8B030D-6E8A-4147-A177-3AD203B41FA5}">
                      <a16:colId xmlns:a16="http://schemas.microsoft.com/office/drawing/2014/main" val="2248324712"/>
                    </a:ext>
                  </a:extLst>
                </a:gridCol>
              </a:tblGrid>
              <a:tr h="497211">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Cmdlet </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srgbClr val="FFFFFF"/>
                          </a:solidFill>
                          <a:effectLst/>
                          <a:uLnTx/>
                          <a:uFillTx/>
                          <a:latin typeface="+mj-lt"/>
                          <a:ea typeface="+mn-ea"/>
                          <a:cs typeface="+mn-cs"/>
                        </a:rPr>
                        <a:t>Description</a:t>
                      </a:r>
                      <a:endParaRPr kumimoji="0" lang="en-US" sz="1800" b="1" i="0" u="none" strike="noStrike" kern="1200" cap="none" spc="0" normalizeH="0" baseline="0" noProof="0" dirty="0">
                        <a:ln>
                          <a:noFill/>
                        </a:ln>
                        <a:solidFill>
                          <a:srgbClr val="FFFFFF"/>
                        </a:solidFill>
                        <a:effectLst/>
                        <a:uLnTx/>
                        <a:uFillTx/>
                        <a:latin typeface="+mj-lt"/>
                        <a:ea typeface="+mn-ea"/>
                        <a:cs typeface="+mn-cs"/>
                      </a:endParaRPr>
                    </a:p>
                  </a:txBody>
                  <a:tcPr marL="89642" marR="89642" marT="89642" marB="89642">
                    <a:lnL w="6350" cap="flat" cmpd="sng" algn="ctr">
                      <a:solidFill>
                        <a:schemeClr val="bg1"/>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185272790"/>
                  </a:ext>
                </a:extLst>
              </a:tr>
              <a:tr h="413537">
                <a:tc>
                  <a:txBody>
                    <a:bodyPr/>
                    <a:lstStyle/>
                    <a:p>
                      <a:pPr>
                        <a:lnSpc>
                          <a:spcPct val="115000"/>
                        </a:lnSpc>
                        <a:spcAft>
                          <a:spcPts val="0"/>
                        </a:spcAft>
                      </a:pPr>
                      <a:r>
                        <a:rPr lang="en-US" sz="2000" b="1" dirty="0">
                          <a:latin typeface="Segoe UI" panose="020B0502040204020203" pitchFamily="34" charset="0"/>
                          <a:ea typeface="Segoe UI" pitchFamily="34" charset="0"/>
                          <a:cs typeface="Segoe UI" panose="020B0502040204020203" pitchFamily="34" charset="0"/>
                        </a:rPr>
                        <a:t>New-</a:t>
                      </a:r>
                      <a:r>
                        <a:rPr lang="en-US" sz="2000" b="1" dirty="0" err="1">
                          <a:latin typeface="Segoe UI" panose="020B0502040204020203" pitchFamily="34" charset="0"/>
                          <a:ea typeface="Segoe UI" pitchFamily="34" charset="0"/>
                          <a:cs typeface="Segoe UI" panose="020B0502040204020203" pitchFamily="34" charset="0"/>
                        </a:rPr>
                        <a:t>IISSite</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US" sz="2000" kern="1200" dirty="0">
                          <a:solidFill>
                            <a:schemeClr val="dk1"/>
                          </a:solidFill>
                          <a:effectLst/>
                          <a:latin typeface="Segoe UI" panose="020B0502040204020203" pitchFamily="34" charset="0"/>
                          <a:ea typeface="+mn-ea"/>
                          <a:cs typeface="Segoe UI" panose="020B0502040204020203" pitchFamily="34" charset="0"/>
                        </a:rPr>
                        <a:t>Creates a new IIS website</a:t>
                      </a:r>
                      <a:endParaRPr lang="en-CA" sz="2000" dirty="0">
                        <a:latin typeface="Segoe UI" pitchFamily="34" charset="0"/>
                        <a:ea typeface="Segoe UI" pitchFamily="34" charset="0"/>
                        <a:cs typeface="Segoe UI"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413537">
                <a:tc>
                  <a:txBody>
                    <a:bodyPr/>
                    <a:lstStyle/>
                    <a:p>
                      <a:pPr>
                        <a:lnSpc>
                          <a:spcPct val="115000"/>
                        </a:lnSpc>
                        <a:spcAft>
                          <a:spcPts val="0"/>
                        </a:spcAft>
                      </a:pPr>
                      <a:r>
                        <a:rPr lang="en-US" sz="2000" b="1" dirty="0">
                          <a:latin typeface="Segoe UI" panose="020B0502040204020203" pitchFamily="34" charset="0"/>
                          <a:ea typeface="Segoe UI" pitchFamily="34" charset="0"/>
                          <a:cs typeface="Segoe UI" panose="020B0502040204020203" pitchFamily="34" charset="0"/>
                        </a:rPr>
                        <a:t>Get-</a:t>
                      </a:r>
                      <a:r>
                        <a:rPr lang="en-US" sz="2000" b="1" dirty="0" err="1">
                          <a:latin typeface="Segoe UI" panose="020B0502040204020203" pitchFamily="34" charset="0"/>
                          <a:ea typeface="Segoe UI" pitchFamily="34" charset="0"/>
                          <a:cs typeface="Segoe UI" panose="020B0502040204020203" pitchFamily="34" charset="0"/>
                        </a:rPr>
                        <a:t>IISSite</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US" sz="2000" dirty="0">
                          <a:latin typeface="Segoe UI" pitchFamily="34" charset="0"/>
                          <a:ea typeface="Segoe UI" pitchFamily="34" charset="0"/>
                          <a:cs typeface="Segoe UI" pitchFamily="34" charset="0"/>
                        </a:rPr>
                        <a:t>Gets properties and configuration information about an IIS website</a:t>
                      </a:r>
                      <a:endParaRPr lang="en-CA" sz="2000" dirty="0">
                        <a:latin typeface="Segoe UI" pitchFamily="34" charset="0"/>
                        <a:ea typeface="Segoe UI" pitchFamily="34" charset="0"/>
                        <a:cs typeface="Segoe UI"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14545725"/>
                  </a:ext>
                </a:extLst>
              </a:tr>
              <a:tr h="413537">
                <a:tc>
                  <a:txBody>
                    <a:bodyPr/>
                    <a:lstStyle/>
                    <a:p>
                      <a:pPr>
                        <a:lnSpc>
                          <a:spcPct val="115000"/>
                        </a:lnSpc>
                        <a:spcAft>
                          <a:spcPts val="0"/>
                        </a:spcAft>
                      </a:pPr>
                      <a:r>
                        <a:rPr lang="en-CA" sz="2000" b="1" dirty="0">
                          <a:latin typeface="Segoe UI" panose="020B0502040204020203" pitchFamily="34" charset="0"/>
                          <a:ea typeface="Segoe UI" pitchFamily="34" charset="0"/>
                          <a:cs typeface="Segoe UI" panose="020B0502040204020203" pitchFamily="34" charset="0"/>
                        </a:rPr>
                        <a:t>Start-</a:t>
                      </a:r>
                      <a:r>
                        <a:rPr lang="en-CA" sz="2000" b="1" dirty="0" err="1">
                          <a:latin typeface="Segoe UI" panose="020B0502040204020203" pitchFamily="34" charset="0"/>
                          <a:ea typeface="Segoe UI" pitchFamily="34" charset="0"/>
                          <a:cs typeface="Segoe UI" panose="020B0502040204020203" pitchFamily="34" charset="0"/>
                        </a:rPr>
                        <a:t>IISSite</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US" sz="2000" dirty="0">
                          <a:latin typeface="Segoe UI" pitchFamily="34" charset="0"/>
                          <a:ea typeface="Segoe UI" pitchFamily="34" charset="0"/>
                          <a:cs typeface="Segoe UI" pitchFamily="34" charset="0"/>
                        </a:rPr>
                        <a:t>Starts an existing IIS website on the IIS server</a:t>
                      </a:r>
                      <a:endParaRPr lang="en-CA" sz="2000" dirty="0">
                        <a:latin typeface="Segoe UI" pitchFamily="34" charset="0"/>
                        <a:ea typeface="Segoe UI" pitchFamily="34" charset="0"/>
                        <a:cs typeface="Segoe UI"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13537">
                <a:tc>
                  <a:txBody>
                    <a:bodyPr/>
                    <a:lstStyle/>
                    <a:p>
                      <a:pPr>
                        <a:lnSpc>
                          <a:spcPct val="115000"/>
                        </a:lnSpc>
                        <a:spcAft>
                          <a:spcPts val="0"/>
                        </a:spcAft>
                      </a:pPr>
                      <a:r>
                        <a:rPr lang="en-CA" sz="2000" b="1" dirty="0">
                          <a:latin typeface="Segoe UI" panose="020B0502040204020203" pitchFamily="34" charset="0"/>
                          <a:ea typeface="Segoe UI" pitchFamily="34" charset="0"/>
                          <a:cs typeface="Segoe UI" panose="020B0502040204020203" pitchFamily="34" charset="0"/>
                        </a:rPr>
                        <a:t>Stop-</a:t>
                      </a:r>
                      <a:r>
                        <a:rPr lang="en-CA" sz="2000" b="1" dirty="0" err="1">
                          <a:latin typeface="Segoe UI" panose="020B0502040204020203" pitchFamily="34" charset="0"/>
                          <a:ea typeface="Segoe UI" pitchFamily="34" charset="0"/>
                          <a:cs typeface="Segoe UI" panose="020B0502040204020203" pitchFamily="34" charset="0"/>
                        </a:rPr>
                        <a:t>ISSSite</a:t>
                      </a:r>
                      <a:endParaRPr lang="en-CA" sz="2000" b="1" dirty="0">
                        <a:latin typeface="Segoe UI" panose="020B0502040204020203" pitchFamily="34" charset="0"/>
                        <a:ea typeface="Segoe UI" pitchFamily="34" charset="0"/>
                        <a:cs typeface="Segoe UI" panose="020B0502040204020203"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CA" sz="2000" dirty="0">
                          <a:latin typeface="Segoe UI" pitchFamily="34" charset="0"/>
                          <a:ea typeface="Segoe UI" pitchFamily="34" charset="0"/>
                          <a:cs typeface="Segoe UI" pitchFamily="34" charset="0"/>
                        </a:rPr>
                        <a:t>Stops an</a:t>
                      </a:r>
                      <a:r>
                        <a:rPr lang="en-CA" sz="2000" baseline="0" dirty="0">
                          <a:latin typeface="Segoe UI" pitchFamily="34" charset="0"/>
                          <a:ea typeface="Segoe UI" pitchFamily="34" charset="0"/>
                          <a:cs typeface="Segoe UI" pitchFamily="34" charset="0"/>
                        </a:rPr>
                        <a:t> </a:t>
                      </a:r>
                      <a:r>
                        <a:rPr lang="en-CA" sz="2000" dirty="0">
                          <a:latin typeface="Segoe UI" pitchFamily="34" charset="0"/>
                          <a:ea typeface="Segoe UI" pitchFamily="34" charset="0"/>
                          <a:cs typeface="Segoe UI" pitchFamily="34" charset="0"/>
                        </a:rPr>
                        <a:t>IIS website</a:t>
                      </a: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r h="413537">
                <a:tc>
                  <a:txBody>
                    <a:bodyPr/>
                    <a:lstStyle/>
                    <a:p>
                      <a:pPr>
                        <a:lnSpc>
                          <a:spcPct val="115000"/>
                        </a:lnSpc>
                        <a:spcAft>
                          <a:spcPts val="0"/>
                        </a:spcAft>
                      </a:pPr>
                      <a:r>
                        <a:rPr lang="en-CA" sz="2000" b="1" dirty="0">
                          <a:latin typeface="Segoe UI" panose="020B0502040204020203" pitchFamily="34" charset="0"/>
                          <a:ea typeface="Segoe UI" pitchFamily="34" charset="0"/>
                          <a:cs typeface="Segoe UI" panose="020B0502040204020203" pitchFamily="34" charset="0"/>
                        </a:rPr>
                        <a:t>New-WebApplication</a:t>
                      </a: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CA" sz="2000" dirty="0">
                          <a:latin typeface="Segoe UI" pitchFamily="34" charset="0"/>
                          <a:ea typeface="Segoe UI" pitchFamily="34" charset="0"/>
                          <a:cs typeface="Segoe UI" pitchFamily="34" charset="0"/>
                        </a:rPr>
                        <a:t>Creates a new web application</a:t>
                      </a: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r h="413537">
                <a:tc>
                  <a:txBody>
                    <a:bodyPr/>
                    <a:lstStyle/>
                    <a:p>
                      <a:pPr>
                        <a:lnSpc>
                          <a:spcPct val="115000"/>
                        </a:lnSpc>
                        <a:spcAft>
                          <a:spcPts val="0"/>
                        </a:spcAft>
                      </a:pPr>
                      <a:r>
                        <a:rPr lang="en-CA" sz="2000" b="1" dirty="0">
                          <a:latin typeface="Segoe UI" panose="020B0502040204020203" pitchFamily="34" charset="0"/>
                          <a:ea typeface="Segoe UI" pitchFamily="34" charset="0"/>
                          <a:cs typeface="Segoe UI" panose="020B0502040204020203" pitchFamily="34" charset="0"/>
                        </a:rPr>
                        <a:t>Remove-WebApplication</a:t>
                      </a: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CA" sz="2000" dirty="0">
                          <a:latin typeface="Segoe UI" pitchFamily="34" charset="0"/>
                          <a:ea typeface="Segoe UI" pitchFamily="34" charset="0"/>
                          <a:cs typeface="Segoe UI" pitchFamily="34" charset="0"/>
                        </a:rPr>
                        <a:t>Deletes</a:t>
                      </a:r>
                      <a:r>
                        <a:rPr lang="en-CA" sz="2000" baseline="0" dirty="0">
                          <a:latin typeface="Segoe UI" pitchFamily="34" charset="0"/>
                          <a:ea typeface="Segoe UI" pitchFamily="34" charset="0"/>
                          <a:cs typeface="Segoe UI" pitchFamily="34" charset="0"/>
                        </a:rPr>
                        <a:t> a web application</a:t>
                      </a:r>
                      <a:endParaRPr lang="en-CA" sz="2000" dirty="0">
                        <a:latin typeface="Segoe UI" pitchFamily="34" charset="0"/>
                        <a:ea typeface="Segoe UI" pitchFamily="34" charset="0"/>
                        <a:cs typeface="Segoe UI" pitchFamily="34" charset="0"/>
                      </a:endParaRP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53189351"/>
                  </a:ext>
                </a:extLst>
              </a:tr>
              <a:tr h="413537">
                <a:tc>
                  <a:txBody>
                    <a:bodyPr/>
                    <a:lstStyle/>
                    <a:p>
                      <a:pPr>
                        <a:lnSpc>
                          <a:spcPct val="115000"/>
                        </a:lnSpc>
                        <a:spcAft>
                          <a:spcPts val="0"/>
                        </a:spcAft>
                      </a:pPr>
                      <a:r>
                        <a:rPr lang="en-CA" sz="2000" b="1" dirty="0">
                          <a:latin typeface="Segoe UI" panose="020B0502040204020203" pitchFamily="34" charset="0"/>
                          <a:ea typeface="Segoe UI" pitchFamily="34" charset="0"/>
                          <a:cs typeface="Segoe UI" panose="020B0502040204020203" pitchFamily="34" charset="0"/>
                        </a:rPr>
                        <a:t>New-WebAppPool</a:t>
                      </a: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CA" sz="2000" dirty="0">
                          <a:latin typeface="Segoe UI" pitchFamily="34" charset="0"/>
                          <a:ea typeface="Segoe UI" pitchFamily="34" charset="0"/>
                          <a:cs typeface="Segoe UI" pitchFamily="34" charset="0"/>
                        </a:rPr>
                        <a:t>Creates a new web application pool</a:t>
                      </a: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33916656"/>
                  </a:ext>
                </a:extLst>
              </a:tr>
              <a:tr h="413537">
                <a:tc>
                  <a:txBody>
                    <a:bodyPr/>
                    <a:lstStyle/>
                    <a:p>
                      <a:pPr>
                        <a:lnSpc>
                          <a:spcPct val="115000"/>
                        </a:lnSpc>
                        <a:spcAft>
                          <a:spcPts val="0"/>
                        </a:spcAft>
                      </a:pPr>
                      <a:r>
                        <a:rPr lang="en-CA" sz="2000" b="1" dirty="0">
                          <a:latin typeface="Segoe UI" panose="020B0502040204020203" pitchFamily="34" charset="0"/>
                          <a:ea typeface="Segoe UI" pitchFamily="34" charset="0"/>
                          <a:cs typeface="Segoe UI" panose="020B0502040204020203" pitchFamily="34" charset="0"/>
                        </a:rPr>
                        <a:t>Restart-WebAppPool</a:t>
                      </a: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15000"/>
                        </a:lnSpc>
                        <a:spcAft>
                          <a:spcPts val="0"/>
                        </a:spcAft>
                      </a:pPr>
                      <a:r>
                        <a:rPr lang="en-CA" sz="2000" dirty="0">
                          <a:latin typeface="Segoe UI" pitchFamily="34" charset="0"/>
                          <a:ea typeface="Segoe UI" pitchFamily="34" charset="0"/>
                          <a:cs typeface="Segoe UI" pitchFamily="34" charset="0"/>
                        </a:rPr>
                        <a:t>Restarts a web application pool</a:t>
                      </a:r>
                    </a:p>
                  </a:txBody>
                  <a:tcPr marL="68400" marR="68400" marT="54000" marB="3600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25553158"/>
                  </a:ext>
                </a:extLst>
              </a:tr>
            </a:tbl>
          </a:graphicData>
        </a:graphic>
      </p:graphicFrame>
    </p:spTree>
    <p:extLst>
      <p:ext uri="{BB962C8B-B14F-4D97-AF65-F5344CB8AC3E}">
        <p14:creationId xmlns:p14="http://schemas.microsoft.com/office/powerpoint/2010/main" val="264631128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4</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411961652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4: Windows PowerShell in Windows 10</a:t>
            </a:r>
          </a:p>
        </p:txBody>
      </p:sp>
    </p:spTree>
    <p:extLst>
      <p:ext uri="{BB962C8B-B14F-4D97-AF65-F5344CB8AC3E}">
        <p14:creationId xmlns:p14="http://schemas.microsoft.com/office/powerpoint/2010/main" val="333745783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4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2148" y="1076871"/>
            <a:ext cx="11354257" cy="2800767"/>
          </a:xfrm>
        </p:spPr>
        <p:txBody>
          <a:bodyPr lIns="0"/>
          <a:lstStyle/>
          <a:p>
            <a:r>
              <a:rPr lang="en-US" sz="2000" dirty="0">
                <a:latin typeface="+mn-lt"/>
              </a:rPr>
              <a:t>In addition to network service and configuration settings, PowerShell is commonly used to configure and manage settings on a local Windows machine. You can use PowerShell cmdlets to perform GUI-based operations more quickly or as a basis to run multiple commands within a script.  </a:t>
            </a:r>
          </a:p>
          <a:p>
            <a:r>
              <a:rPr lang="en-US" sz="2000" dirty="0">
                <a:latin typeface="+mn-lt"/>
              </a:rPr>
              <a:t>In this lesson, you'll learn about common PowerShell cmdlets that you can use to perform tasks on a Windows 10 computer.</a:t>
            </a:r>
            <a:endParaRPr lang="en-US" dirty="0"/>
          </a:p>
          <a:p>
            <a:pPr lvl="1"/>
            <a:r>
              <a:rPr lang="en-US" dirty="0"/>
              <a:t>Topics:</a:t>
            </a:r>
          </a:p>
          <a:p>
            <a:pPr lvl="2"/>
            <a:r>
              <a:rPr lang="en-US" dirty="0"/>
              <a:t>Managing Windows 10 using PowerShell</a:t>
            </a:r>
          </a:p>
          <a:p>
            <a:pPr lvl="2"/>
            <a:r>
              <a:rPr lang="en-US" dirty="0"/>
              <a:t>Managing permissions with PowerShell</a:t>
            </a:r>
          </a:p>
        </p:txBody>
      </p:sp>
    </p:spTree>
    <p:extLst>
      <p:ext uri="{BB962C8B-B14F-4D97-AF65-F5344CB8AC3E}">
        <p14:creationId xmlns:p14="http://schemas.microsoft.com/office/powerpoint/2010/main" val="404529860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a:xfrm>
            <a:off x="425366" y="170924"/>
            <a:ext cx="11341268" cy="680196"/>
          </a:xfrm>
        </p:spPr>
        <p:txBody>
          <a:bodyPr/>
          <a:lstStyle/>
          <a:p>
            <a:r>
              <a:rPr lang="en-US" dirty="0"/>
              <a:t>Managing Windows 10 using PowerShell</a:t>
            </a:r>
          </a:p>
        </p:txBody>
      </p:sp>
      <p:graphicFrame>
        <p:nvGraphicFramePr>
          <p:cNvPr id="2" name="Table 12">
            <a:extLst>
              <a:ext uri="{FF2B5EF4-FFF2-40B4-BE49-F238E27FC236}">
                <a16:creationId xmlns:a16="http://schemas.microsoft.com/office/drawing/2014/main" id="{B7FB0E1F-CD4C-4A4D-8FA9-2F535B7E1321}"/>
              </a:ext>
            </a:extLst>
          </p:cNvPr>
          <p:cNvGraphicFramePr>
            <a:graphicFrameLocks noGrp="1"/>
          </p:cNvGraphicFramePr>
          <p:nvPr>
            <p:extLst>
              <p:ext uri="{D42A27DB-BD31-4B8C-83A1-F6EECF244321}">
                <p14:modId xmlns:p14="http://schemas.microsoft.com/office/powerpoint/2010/main" val="2386666228"/>
              </p:ext>
            </p:extLst>
          </p:nvPr>
        </p:nvGraphicFramePr>
        <p:xfrm>
          <a:off x="786592" y="761341"/>
          <a:ext cx="10618816" cy="4853038"/>
        </p:xfrm>
        <a:graphic>
          <a:graphicData uri="http://schemas.openxmlformats.org/drawingml/2006/table">
            <a:tbl>
              <a:tblPr firstRow="1" bandRow="1">
                <a:tableStyleId>{5C22544A-7EE6-4342-B048-85BDC9FD1C3A}</a:tableStyleId>
              </a:tblPr>
              <a:tblGrid>
                <a:gridCol w="2746952">
                  <a:extLst>
                    <a:ext uri="{9D8B030D-6E8A-4147-A177-3AD203B41FA5}">
                      <a16:colId xmlns:a16="http://schemas.microsoft.com/office/drawing/2014/main" val="1695194842"/>
                    </a:ext>
                  </a:extLst>
                </a:gridCol>
                <a:gridCol w="7871864">
                  <a:extLst>
                    <a:ext uri="{9D8B030D-6E8A-4147-A177-3AD203B41FA5}">
                      <a16:colId xmlns:a16="http://schemas.microsoft.com/office/drawing/2014/main" val="2248324712"/>
                    </a:ext>
                  </a:extLst>
                </a:gridCol>
              </a:tblGrid>
              <a:tr h="425876">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Cmdlet </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srgbClr val="FFFFFF"/>
                          </a:solidFill>
                          <a:effectLst/>
                          <a:uLnTx/>
                          <a:uFillTx/>
                          <a:latin typeface="+mj-lt"/>
                          <a:ea typeface="+mn-ea"/>
                          <a:cs typeface="+mn-cs"/>
                        </a:rPr>
                        <a:t>Description</a:t>
                      </a:r>
                      <a:endParaRPr kumimoji="0" lang="en-US" sz="1800" b="1" i="0" u="none" strike="noStrike" kern="1200" cap="none" spc="0" normalizeH="0" baseline="0" noProof="0" dirty="0">
                        <a:ln>
                          <a:noFill/>
                        </a:ln>
                        <a:solidFill>
                          <a:srgbClr val="FFFFFF"/>
                        </a:solidFill>
                        <a:effectLst/>
                        <a:uLnTx/>
                        <a:uFillTx/>
                        <a:latin typeface="+mj-lt"/>
                        <a:ea typeface="+mn-ea"/>
                        <a:cs typeface="+mn-cs"/>
                      </a:endParaRPr>
                    </a:p>
                  </a:txBody>
                  <a:tcPr marL="89642" marR="89642" marT="89642" marB="89642">
                    <a:lnL w="6350" cap="flat" cmpd="sng" algn="ctr">
                      <a:solidFill>
                        <a:schemeClr val="bg1"/>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185272790"/>
                  </a:ext>
                </a:extLst>
              </a:tr>
              <a:tr h="354206">
                <a:tc>
                  <a:txBody>
                    <a:bodyPr/>
                    <a:lstStyle/>
                    <a:p>
                      <a:r>
                        <a:rPr lang="en-US" sz="1800" b="1" dirty="0">
                          <a:effectLst/>
                        </a:rPr>
                        <a:t>Get-</a:t>
                      </a:r>
                      <a:r>
                        <a:rPr lang="en-US" sz="1800" b="1" dirty="0" err="1">
                          <a:effectLst/>
                        </a:rPr>
                        <a:t>ComputerInfo</a:t>
                      </a:r>
                      <a:endParaRPr lang="en-US" sz="1800" dirty="0">
                        <a:effectLst/>
                      </a:endParaRP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800" dirty="0">
                          <a:effectLst/>
                        </a:rPr>
                        <a:t>Retrieves all system and operating system properties from the computer</a:t>
                      </a: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354206">
                <a:tc>
                  <a:txBody>
                    <a:bodyPr/>
                    <a:lstStyle/>
                    <a:p>
                      <a:r>
                        <a:rPr lang="en-US" sz="1800" b="1" dirty="0">
                          <a:effectLst/>
                        </a:rPr>
                        <a:t>Get-Service</a:t>
                      </a:r>
                      <a:endParaRPr lang="en-US" sz="1800" dirty="0">
                        <a:effectLst/>
                      </a:endParaRP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800" dirty="0">
                          <a:effectLst/>
                        </a:rPr>
                        <a:t>Retrieves a list of all services on the computer</a:t>
                      </a: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14545725"/>
                  </a:ext>
                </a:extLst>
              </a:tr>
              <a:tr h="518877">
                <a:tc>
                  <a:txBody>
                    <a:bodyPr/>
                    <a:lstStyle/>
                    <a:p>
                      <a:r>
                        <a:rPr lang="en-US" sz="1800" b="1">
                          <a:effectLst/>
                        </a:rPr>
                        <a:t>Get-EventLog</a:t>
                      </a:r>
                      <a:endParaRPr lang="en-US" sz="1800">
                        <a:effectLst/>
                      </a:endParaRP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800" dirty="0">
                          <a:effectLst/>
                        </a:rPr>
                        <a:t>Retrieves events and event logs from local and remote computers (Only available in Windows PowerShell 5.1)</a:t>
                      </a: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354206">
                <a:tc>
                  <a:txBody>
                    <a:bodyPr/>
                    <a:lstStyle/>
                    <a:p>
                      <a:r>
                        <a:rPr lang="en-US" sz="1800" b="1">
                          <a:effectLst/>
                        </a:rPr>
                        <a:t>Get-Process</a:t>
                      </a:r>
                      <a:endParaRPr lang="en-US" sz="1800">
                        <a:effectLst/>
                      </a:endParaRP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800" dirty="0">
                          <a:effectLst/>
                        </a:rPr>
                        <a:t>Retrieves a list of all active processes on a local or remote computer</a:t>
                      </a: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r h="354206">
                <a:tc>
                  <a:txBody>
                    <a:bodyPr/>
                    <a:lstStyle/>
                    <a:p>
                      <a:r>
                        <a:rPr lang="en-US" sz="1800" b="1">
                          <a:effectLst/>
                        </a:rPr>
                        <a:t>Stop-Service</a:t>
                      </a:r>
                      <a:endParaRPr lang="en-US" sz="1800">
                        <a:effectLst/>
                      </a:endParaRP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800" dirty="0">
                          <a:effectLst/>
                        </a:rPr>
                        <a:t>Stops one or more running services</a:t>
                      </a: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r h="354206">
                <a:tc>
                  <a:txBody>
                    <a:bodyPr/>
                    <a:lstStyle/>
                    <a:p>
                      <a:r>
                        <a:rPr lang="en-US" sz="1800" b="1">
                          <a:effectLst/>
                        </a:rPr>
                        <a:t>Stop-Process</a:t>
                      </a:r>
                      <a:endParaRPr lang="en-US" sz="1800">
                        <a:effectLst/>
                      </a:endParaRP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800" dirty="0">
                          <a:effectLst/>
                        </a:rPr>
                        <a:t>Stops one or more running processes</a:t>
                      </a: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53189351"/>
                  </a:ext>
                </a:extLst>
              </a:tr>
              <a:tr h="354206">
                <a:tc>
                  <a:txBody>
                    <a:bodyPr/>
                    <a:lstStyle/>
                    <a:p>
                      <a:r>
                        <a:rPr lang="en-US" sz="1800" b="1" dirty="0">
                          <a:effectLst/>
                        </a:rPr>
                        <a:t>Stop-Computer</a:t>
                      </a:r>
                      <a:endParaRPr lang="en-US" sz="1800" dirty="0">
                        <a:effectLst/>
                      </a:endParaRP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800" dirty="0">
                          <a:effectLst/>
                        </a:rPr>
                        <a:t>Shuts down local and remote computers</a:t>
                      </a: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33916656"/>
                  </a:ext>
                </a:extLst>
              </a:tr>
              <a:tr h="518877">
                <a:tc>
                  <a:txBody>
                    <a:bodyPr/>
                    <a:lstStyle/>
                    <a:p>
                      <a:r>
                        <a:rPr lang="en-US" sz="1800" b="1">
                          <a:effectLst/>
                        </a:rPr>
                        <a:t>Clear-EventLog</a:t>
                      </a:r>
                      <a:endParaRPr lang="en-US" sz="1800">
                        <a:effectLst/>
                      </a:endParaRP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800" dirty="0">
                          <a:effectLst/>
                        </a:rPr>
                        <a:t>Deletes all of the entries from the specified event logs on the local computer or on remote computers</a:t>
                      </a: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25553158"/>
                  </a:ext>
                </a:extLst>
              </a:tr>
              <a:tr h="354206">
                <a:tc>
                  <a:txBody>
                    <a:bodyPr/>
                    <a:lstStyle/>
                    <a:p>
                      <a:r>
                        <a:rPr lang="en-US" sz="1800" b="1">
                          <a:effectLst/>
                        </a:rPr>
                        <a:t>Clear-RecycleBin</a:t>
                      </a:r>
                      <a:endParaRPr lang="en-US" sz="1800">
                        <a:effectLst/>
                      </a:endParaRP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800" dirty="0">
                          <a:effectLst/>
                        </a:rPr>
                        <a:t>Deletes the content of a computer's recycle bin</a:t>
                      </a: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54578708"/>
                  </a:ext>
                </a:extLst>
              </a:tr>
              <a:tr h="354206">
                <a:tc>
                  <a:txBody>
                    <a:bodyPr/>
                    <a:lstStyle/>
                    <a:p>
                      <a:r>
                        <a:rPr lang="en-US" sz="1800" b="1">
                          <a:effectLst/>
                        </a:rPr>
                        <a:t>Restart-Computer</a:t>
                      </a:r>
                      <a:endParaRPr lang="en-US" sz="1800">
                        <a:effectLst/>
                      </a:endParaRP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800" dirty="0">
                          <a:effectLst/>
                        </a:rPr>
                        <a:t>Restarts the operating system on local and remote computers</a:t>
                      </a: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408896068"/>
                  </a:ext>
                </a:extLst>
              </a:tr>
              <a:tr h="354206">
                <a:tc>
                  <a:txBody>
                    <a:bodyPr/>
                    <a:lstStyle/>
                    <a:p>
                      <a:r>
                        <a:rPr lang="en-US" sz="1800" b="1">
                          <a:effectLst/>
                        </a:rPr>
                        <a:t>Restart-Service</a:t>
                      </a:r>
                      <a:endParaRPr lang="en-US" sz="1800">
                        <a:effectLst/>
                      </a:endParaRP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800" dirty="0">
                          <a:effectLst/>
                        </a:rPr>
                        <a:t>Stops and then starts one or more services</a:t>
                      </a: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82001553"/>
                  </a:ext>
                </a:extLst>
              </a:tr>
            </a:tbl>
          </a:graphicData>
        </a:graphic>
      </p:graphicFrame>
    </p:spTree>
    <p:extLst>
      <p:ext uri="{BB962C8B-B14F-4D97-AF65-F5344CB8AC3E}">
        <p14:creationId xmlns:p14="http://schemas.microsoft.com/office/powerpoint/2010/main" val="251430404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a:xfrm>
            <a:off x="425366" y="170924"/>
            <a:ext cx="11341268" cy="680196"/>
          </a:xfrm>
        </p:spPr>
        <p:txBody>
          <a:bodyPr/>
          <a:lstStyle/>
          <a:p>
            <a:r>
              <a:rPr lang="en-US" dirty="0"/>
              <a:t>Managing permissions with PowerShell</a:t>
            </a:r>
          </a:p>
        </p:txBody>
      </p:sp>
      <p:graphicFrame>
        <p:nvGraphicFramePr>
          <p:cNvPr id="4" name="Table 12">
            <a:extLst>
              <a:ext uri="{FF2B5EF4-FFF2-40B4-BE49-F238E27FC236}">
                <a16:creationId xmlns:a16="http://schemas.microsoft.com/office/drawing/2014/main" id="{9AE6B30B-718A-43BA-B0A4-856A93C9AE95}"/>
              </a:ext>
            </a:extLst>
          </p:cNvPr>
          <p:cNvGraphicFramePr>
            <a:graphicFrameLocks noGrp="1"/>
          </p:cNvGraphicFramePr>
          <p:nvPr>
            <p:extLst>
              <p:ext uri="{D42A27DB-BD31-4B8C-83A1-F6EECF244321}">
                <p14:modId xmlns:p14="http://schemas.microsoft.com/office/powerpoint/2010/main" val="383386649"/>
              </p:ext>
            </p:extLst>
          </p:nvPr>
        </p:nvGraphicFramePr>
        <p:xfrm>
          <a:off x="322452" y="995446"/>
          <a:ext cx="11547095" cy="2095712"/>
        </p:xfrm>
        <a:graphic>
          <a:graphicData uri="http://schemas.openxmlformats.org/drawingml/2006/table">
            <a:tbl>
              <a:tblPr firstRow="1" bandRow="1">
                <a:tableStyleId>{5C22544A-7EE6-4342-B048-85BDC9FD1C3A}</a:tableStyleId>
              </a:tblPr>
              <a:tblGrid>
                <a:gridCol w="2438446">
                  <a:extLst>
                    <a:ext uri="{9D8B030D-6E8A-4147-A177-3AD203B41FA5}">
                      <a16:colId xmlns:a16="http://schemas.microsoft.com/office/drawing/2014/main" val="1695194842"/>
                    </a:ext>
                  </a:extLst>
                </a:gridCol>
                <a:gridCol w="9108649">
                  <a:extLst>
                    <a:ext uri="{9D8B030D-6E8A-4147-A177-3AD203B41FA5}">
                      <a16:colId xmlns:a16="http://schemas.microsoft.com/office/drawing/2014/main" val="2248324712"/>
                    </a:ext>
                  </a:extLst>
                </a:gridCol>
              </a:tblGrid>
              <a:tr h="457412">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Cmdlet </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srgbClr val="FFFFFF"/>
                          </a:solidFill>
                          <a:effectLst/>
                          <a:uLnTx/>
                          <a:uFillTx/>
                          <a:latin typeface="+mj-lt"/>
                          <a:ea typeface="+mn-ea"/>
                          <a:cs typeface="+mn-cs"/>
                        </a:rPr>
                        <a:t>Description</a:t>
                      </a:r>
                      <a:endParaRPr kumimoji="0" lang="en-US" sz="1800" b="1" i="0" u="none" strike="noStrike" kern="1200" cap="none" spc="0" normalizeH="0" baseline="0" noProof="0" dirty="0">
                        <a:ln>
                          <a:noFill/>
                        </a:ln>
                        <a:solidFill>
                          <a:srgbClr val="FFFFFF"/>
                        </a:solidFill>
                        <a:effectLst/>
                        <a:uLnTx/>
                        <a:uFillTx/>
                        <a:latin typeface="+mj-lt"/>
                        <a:ea typeface="+mn-ea"/>
                        <a:cs typeface="+mn-cs"/>
                      </a:endParaRPr>
                    </a:p>
                  </a:txBody>
                  <a:tcPr marL="89642" marR="89642" marT="89642" marB="89642">
                    <a:lnL w="6350" cap="flat" cmpd="sng" algn="ctr">
                      <a:solidFill>
                        <a:schemeClr val="bg1"/>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185272790"/>
                  </a:ext>
                </a:extLst>
              </a:tr>
              <a:tr h="433715">
                <a:tc>
                  <a:txBody>
                    <a:bodyPr/>
                    <a:lstStyle/>
                    <a:p>
                      <a:r>
                        <a:rPr lang="en-US" sz="2000" b="1" dirty="0">
                          <a:effectLst/>
                        </a:rPr>
                        <a:t>Get-</a:t>
                      </a:r>
                      <a:r>
                        <a:rPr lang="en-US" sz="2000" b="1" dirty="0" err="1">
                          <a:effectLst/>
                        </a:rPr>
                        <a:t>Acl</a:t>
                      </a:r>
                      <a:endParaRPr lang="en-US" sz="2000" dirty="0">
                        <a:effectLst/>
                      </a:endParaRP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2000" dirty="0">
                          <a:effectLst/>
                        </a:rPr>
                        <a:t>Gets objects that represent the security descriptor of a file or resource. The security descriptor includes the access control lists (ACLs) of the resource. The ACL lists permissions that users and groups have to access the resource.</a:t>
                      </a: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433715">
                <a:tc>
                  <a:txBody>
                    <a:bodyPr/>
                    <a:lstStyle/>
                    <a:p>
                      <a:r>
                        <a:rPr lang="en-US" sz="2000" b="1" dirty="0">
                          <a:effectLst/>
                        </a:rPr>
                        <a:t>Set-</a:t>
                      </a:r>
                      <a:r>
                        <a:rPr lang="en-US" sz="2000" b="1" dirty="0" err="1">
                          <a:effectLst/>
                        </a:rPr>
                        <a:t>Acl</a:t>
                      </a:r>
                      <a:endParaRPr lang="en-US" sz="2000" dirty="0">
                        <a:effectLst/>
                      </a:endParaRP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2000" dirty="0">
                          <a:effectLst/>
                        </a:rPr>
                        <a:t>Changes the security descriptor of a specified item, such as a file, folder, or a registry key, to match the values in a security descriptor that you supply</a:t>
                      </a:r>
                    </a:p>
                  </a:txBody>
                  <a:tcPr marL="61913" marR="61913" marT="28575" marB="28575"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bl>
          </a:graphicData>
        </a:graphic>
      </p:graphicFrame>
      <p:sp>
        <p:nvSpPr>
          <p:cNvPr id="7" name="Content Placeholder 8">
            <a:extLst>
              <a:ext uri="{FF2B5EF4-FFF2-40B4-BE49-F238E27FC236}">
                <a16:creationId xmlns:a16="http://schemas.microsoft.com/office/drawing/2014/main" id="{36C50712-F645-49E5-8B2A-87F822AA915F}"/>
              </a:ext>
            </a:extLst>
          </p:cNvPr>
          <p:cNvSpPr>
            <a:spLocks noGrp="1"/>
          </p:cNvSpPr>
          <p:nvPr>
            <p:ph sz="quarter" idx="10"/>
          </p:nvPr>
        </p:nvSpPr>
        <p:spPr>
          <a:xfrm>
            <a:off x="322452" y="3371720"/>
            <a:ext cx="11354257" cy="1815882"/>
          </a:xfrm>
        </p:spPr>
        <p:txBody>
          <a:bodyPr lIns="0"/>
          <a:lstStyle/>
          <a:p>
            <a:pPr lvl="1"/>
            <a:r>
              <a:rPr lang="en-US" dirty="0"/>
              <a:t>To update access permissions:</a:t>
            </a:r>
          </a:p>
          <a:p>
            <a:pPr marL="457200" lvl="2" indent="-342900">
              <a:buFont typeface="+mj-lt"/>
              <a:buAutoNum type="arabicPeriod"/>
            </a:pPr>
            <a:r>
              <a:rPr lang="en-US" dirty="0"/>
              <a:t>Use </a:t>
            </a:r>
            <a:r>
              <a:rPr lang="en-US" b="1" dirty="0"/>
              <a:t>Get-</a:t>
            </a:r>
            <a:r>
              <a:rPr lang="en-US" b="1" dirty="0" err="1"/>
              <a:t>Acl</a:t>
            </a:r>
            <a:r>
              <a:rPr lang="en-US" dirty="0"/>
              <a:t> to retrieve the existing access control list rules for the object.</a:t>
            </a:r>
          </a:p>
          <a:p>
            <a:pPr marL="457200" lvl="2" indent="-342900">
              <a:buFont typeface="+mj-lt"/>
              <a:buAutoNum type="arabicPeriod"/>
            </a:pPr>
            <a:r>
              <a:rPr lang="en-US" dirty="0"/>
              <a:t>Create a new </a:t>
            </a:r>
            <a:r>
              <a:rPr lang="en-US" dirty="0" err="1"/>
              <a:t>FileSystemAccessRule</a:t>
            </a:r>
            <a:r>
              <a:rPr lang="en-US" dirty="0"/>
              <a:t> to be applied to the object.</a:t>
            </a:r>
          </a:p>
          <a:p>
            <a:pPr marL="457200" lvl="2" indent="-342900">
              <a:buFont typeface="+mj-lt"/>
              <a:buAutoNum type="arabicPeriod"/>
            </a:pPr>
            <a:r>
              <a:rPr lang="en-US" dirty="0"/>
              <a:t>Add the new rule to the existing ACL permission set.</a:t>
            </a:r>
          </a:p>
          <a:p>
            <a:pPr marL="457200" lvl="2" indent="-342900">
              <a:buFont typeface="+mj-lt"/>
              <a:buAutoNum type="arabicPeriod"/>
            </a:pPr>
            <a:r>
              <a:rPr lang="en-US" dirty="0"/>
              <a:t>Use </a:t>
            </a:r>
            <a:r>
              <a:rPr lang="en-US" b="1" dirty="0"/>
              <a:t>Set-</a:t>
            </a:r>
            <a:r>
              <a:rPr lang="en-US" b="1" dirty="0" err="1"/>
              <a:t>Acl</a:t>
            </a:r>
            <a:r>
              <a:rPr lang="en-US" dirty="0"/>
              <a:t> to apply the new ACL to the existing file or folder.</a:t>
            </a:r>
          </a:p>
        </p:txBody>
      </p:sp>
    </p:spTree>
    <p:extLst>
      <p:ext uri="{BB962C8B-B14F-4D97-AF65-F5344CB8AC3E}">
        <p14:creationId xmlns:p14="http://schemas.microsoft.com/office/powerpoint/2010/main" val="237659225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5</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223663028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z="2800" dirty="0"/>
              <a:t>Lab: Performing local system administration with PowerShell</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432090" y="1183256"/>
            <a:ext cx="5406224" cy="1175224"/>
          </a:xfrm>
          <a:ln>
            <a:solidFill>
              <a:schemeClr val="tx2"/>
            </a:solidFill>
          </a:ln>
        </p:spPr>
        <p:txBody>
          <a:bodyPr/>
          <a:lstStyle/>
          <a:p>
            <a:r>
              <a:rPr lang="en-US" dirty="0">
                <a:solidFill>
                  <a:schemeClr val="tx1"/>
                </a:solidFill>
              </a:rPr>
              <a:t>Exercise 1: Creating and managing Active Directory objects</a:t>
            </a:r>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6337590" y="1183256"/>
            <a:ext cx="5406224" cy="1175224"/>
          </a:xfrm>
          <a:ln>
            <a:solidFill>
              <a:schemeClr val="tx2"/>
            </a:solidFill>
          </a:ln>
        </p:spPr>
        <p:txBody>
          <a:bodyPr/>
          <a:lstStyle/>
          <a:p>
            <a:r>
              <a:rPr lang="en-US" dirty="0">
                <a:solidFill>
                  <a:schemeClr val="tx1"/>
                </a:solidFill>
              </a:rPr>
              <a:t>Exercise 2: Configuring network settings on Windows Server</a:t>
            </a:r>
          </a:p>
        </p:txBody>
      </p:sp>
      <p:grpSp>
        <p:nvGrpSpPr>
          <p:cNvPr id="29" name="Group 28">
            <a:extLst>
              <a:ext uri="{FF2B5EF4-FFF2-40B4-BE49-F238E27FC236}">
                <a16:creationId xmlns:a16="http://schemas.microsoft.com/office/drawing/2014/main" id="{D2D2E41F-869C-4D16-82D0-DAEDDEC71F6C}"/>
              </a:ext>
              <a:ext uri="{C183D7F6-B498-43B3-948B-1728B52AA6E4}">
                <adec:decorative xmlns:adec="http://schemas.microsoft.com/office/drawing/2017/decorative" val="1"/>
              </a:ext>
            </a:extLst>
          </p:cNvPr>
          <p:cNvGrpSpPr/>
          <p:nvPr/>
        </p:nvGrpSpPr>
        <p:grpSpPr>
          <a:xfrm>
            <a:off x="10847034" y="3091812"/>
            <a:ext cx="723714" cy="723714"/>
            <a:chOff x="4928347" y="4677391"/>
            <a:chExt cx="723714" cy="723714"/>
          </a:xfrm>
        </p:grpSpPr>
        <p:grpSp>
          <p:nvGrpSpPr>
            <p:cNvPr id="30" name="Group 29">
              <a:extLst>
                <a:ext uri="{FF2B5EF4-FFF2-40B4-BE49-F238E27FC236}">
                  <a16:creationId xmlns:a16="http://schemas.microsoft.com/office/drawing/2014/main" id="{CCB631F0-1D7F-4A1B-8578-0A738F355008}"/>
                </a:ext>
              </a:extLst>
            </p:cNvPr>
            <p:cNvGrpSpPr/>
            <p:nvPr/>
          </p:nvGrpSpPr>
          <p:grpSpPr>
            <a:xfrm>
              <a:off x="4928347" y="4677391"/>
              <a:ext cx="723714" cy="723714"/>
              <a:chOff x="4928347" y="4677391"/>
              <a:chExt cx="723714" cy="723714"/>
            </a:xfrm>
          </p:grpSpPr>
          <p:sp>
            <p:nvSpPr>
              <p:cNvPr id="34" name="AutoShape 3">
                <a:extLst>
                  <a:ext uri="{FF2B5EF4-FFF2-40B4-BE49-F238E27FC236}">
                    <a16:creationId xmlns:a16="http://schemas.microsoft.com/office/drawing/2014/main" id="{FB4F88F2-442A-42B9-8101-871E12892023}"/>
                  </a:ext>
                </a:extLst>
              </p:cNvPr>
              <p:cNvSpPr>
                <a:spLocks noChangeAspect="1" noChangeArrowheads="1" noTextEdit="1"/>
              </p:cNvSpPr>
              <p:nvPr/>
            </p:nvSpPr>
            <p:spPr bwMode="auto">
              <a:xfrm>
                <a:off x="4928347" y="4677391"/>
                <a:ext cx="723714" cy="723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 name="Freeform 5">
                <a:extLst>
                  <a:ext uri="{FF2B5EF4-FFF2-40B4-BE49-F238E27FC236}">
                    <a16:creationId xmlns:a16="http://schemas.microsoft.com/office/drawing/2014/main" id="{A53C4C92-0208-4A3F-960F-EE2C487CECED}"/>
                  </a:ext>
                </a:extLst>
              </p:cNvPr>
              <p:cNvSpPr>
                <a:spLocks/>
              </p:cNvSpPr>
              <p:nvPr/>
            </p:nvSpPr>
            <p:spPr bwMode="auto">
              <a:xfrm>
                <a:off x="4928347" y="4677391"/>
                <a:ext cx="723714" cy="723714"/>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a:p>
            </p:txBody>
          </p:sp>
          <p:sp>
            <p:nvSpPr>
              <p:cNvPr id="38" name="Freeform 6">
                <a:extLst>
                  <a:ext uri="{FF2B5EF4-FFF2-40B4-BE49-F238E27FC236}">
                    <a16:creationId xmlns:a16="http://schemas.microsoft.com/office/drawing/2014/main" id="{F5D1E9B3-7058-471E-9A11-255535F7743D}"/>
                  </a:ext>
                </a:extLst>
              </p:cNvPr>
              <p:cNvSpPr>
                <a:spLocks noEditPoints="1"/>
              </p:cNvSpPr>
              <p:nvPr/>
            </p:nvSpPr>
            <p:spPr bwMode="auto">
              <a:xfrm>
                <a:off x="4985598" y="4733908"/>
                <a:ext cx="609212" cy="610680"/>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a:p>
            </p:txBody>
          </p:sp>
        </p:grpSp>
        <p:pic>
          <p:nvPicPr>
            <p:cNvPr id="31" name="Picture 30" descr="Icon of three dots and outward pointing chevrons on left and right">
              <a:extLst>
                <a:ext uri="{FF2B5EF4-FFF2-40B4-BE49-F238E27FC236}">
                  <a16:creationId xmlns:a16="http://schemas.microsoft.com/office/drawing/2014/main" id="{37847BCF-42BF-4AC0-991C-FF0272D7477C}"/>
                </a:ext>
              </a:extLst>
            </p:cNvPr>
            <p:cNvPicPr>
              <a:picLocks noChangeAspect="1"/>
            </p:cNvPicPr>
            <p:nvPr/>
          </p:nvPicPr>
          <p:blipFill>
            <a:blip r:embed="rId3"/>
            <a:stretch>
              <a:fillRect/>
            </a:stretch>
          </p:blipFill>
          <p:spPr>
            <a:xfrm>
              <a:off x="5053321" y="4940730"/>
              <a:ext cx="495143" cy="218518"/>
            </a:xfrm>
            <a:prstGeom prst="rect">
              <a:avLst/>
            </a:prstGeom>
          </p:spPr>
        </p:pic>
      </p:grpSp>
      <p:sp>
        <p:nvSpPr>
          <p:cNvPr id="27" name="Text Placeholder 15">
            <a:extLst>
              <a:ext uri="{FF2B5EF4-FFF2-40B4-BE49-F238E27FC236}">
                <a16:creationId xmlns:a16="http://schemas.microsoft.com/office/drawing/2014/main" id="{5BF7E700-3D1E-4C5E-B0F9-1CCD02617FCE}"/>
              </a:ext>
            </a:extLst>
          </p:cNvPr>
          <p:cNvSpPr txBox="1">
            <a:spLocks/>
          </p:cNvSpPr>
          <p:nvPr/>
        </p:nvSpPr>
        <p:spPr>
          <a:xfrm>
            <a:off x="6340089" y="2577521"/>
            <a:ext cx="5419822" cy="1252721"/>
          </a:xfrm>
          <a:prstGeom prst="rect">
            <a:avLst/>
          </a:prstGeom>
          <a:ln w="19050">
            <a:solidFill>
              <a:schemeClr val="tx2"/>
            </a:solidFill>
          </a:ln>
        </p:spPr>
        <p:txBody>
          <a:bodyPr vert="horz" lIns="182880" tIns="137160" rIns="182880" bIns="45720" rtlCol="0">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chemeClr val="accent4"/>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solidFill>
                  <a:schemeClr val="tx1"/>
                </a:solidFill>
              </a:rPr>
              <a:t>Exercise 3: Creating a website</a:t>
            </a:r>
          </a:p>
          <a:p>
            <a:pPr lvl="1"/>
            <a:endParaRPr lang="en-US" dirty="0"/>
          </a:p>
        </p:txBody>
      </p:sp>
      <p:grpSp>
        <p:nvGrpSpPr>
          <p:cNvPr id="13" name="Group 12">
            <a:extLst>
              <a:ext uri="{FF2B5EF4-FFF2-40B4-BE49-F238E27FC236}">
                <a16:creationId xmlns:a16="http://schemas.microsoft.com/office/drawing/2014/main" id="{3317C1F2-3A50-40E1-9507-CDB4AB1E7E05}"/>
              </a:ext>
              <a:ext uri="{C183D7F6-B498-43B3-948B-1728B52AA6E4}">
                <adec:decorative xmlns:adec="http://schemas.microsoft.com/office/drawing/2017/decorative" val="1"/>
              </a:ext>
            </a:extLst>
          </p:cNvPr>
          <p:cNvGrpSpPr/>
          <p:nvPr/>
        </p:nvGrpSpPr>
        <p:grpSpPr>
          <a:xfrm>
            <a:off x="10820297" y="1623267"/>
            <a:ext cx="723714" cy="723714"/>
            <a:chOff x="10833744" y="4677391"/>
            <a:chExt cx="723714" cy="723714"/>
          </a:xfrm>
        </p:grpSpPr>
        <p:grpSp>
          <p:nvGrpSpPr>
            <p:cNvPr id="12" name="Group 11">
              <a:extLst>
                <a:ext uri="{FF2B5EF4-FFF2-40B4-BE49-F238E27FC236}">
                  <a16:creationId xmlns:a16="http://schemas.microsoft.com/office/drawing/2014/main" id="{BF30DD5E-ADAF-43E8-B1F9-311622E1E147}"/>
                </a:ext>
              </a:extLst>
            </p:cNvPr>
            <p:cNvGrpSpPr/>
            <p:nvPr/>
          </p:nvGrpSpPr>
          <p:grpSpPr>
            <a:xfrm>
              <a:off x="10833744" y="4677391"/>
              <a:ext cx="723714" cy="723714"/>
              <a:chOff x="10833744" y="4677391"/>
              <a:chExt cx="723714" cy="723714"/>
            </a:xfrm>
          </p:grpSpPr>
          <p:sp>
            <p:nvSpPr>
              <p:cNvPr id="63" name="AutoShape 3">
                <a:extLst>
                  <a:ext uri="{FF2B5EF4-FFF2-40B4-BE49-F238E27FC236}">
                    <a16:creationId xmlns:a16="http://schemas.microsoft.com/office/drawing/2014/main" id="{3B94178C-A075-4716-9F24-5121F4761A9B}"/>
                  </a:ext>
                </a:extLst>
              </p:cNvPr>
              <p:cNvSpPr>
                <a:spLocks noChangeAspect="1" noChangeArrowheads="1" noTextEdit="1"/>
              </p:cNvSpPr>
              <p:nvPr/>
            </p:nvSpPr>
            <p:spPr bwMode="auto">
              <a:xfrm>
                <a:off x="10833744" y="4677391"/>
                <a:ext cx="723714" cy="723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4" name="Freeform 5">
                <a:extLst>
                  <a:ext uri="{FF2B5EF4-FFF2-40B4-BE49-F238E27FC236}">
                    <a16:creationId xmlns:a16="http://schemas.microsoft.com/office/drawing/2014/main" id="{36272B48-92D4-4D9F-80A7-74ABE49DBBD2}"/>
                  </a:ext>
                </a:extLst>
              </p:cNvPr>
              <p:cNvSpPr>
                <a:spLocks/>
              </p:cNvSpPr>
              <p:nvPr/>
            </p:nvSpPr>
            <p:spPr bwMode="auto">
              <a:xfrm>
                <a:off x="10833744" y="4677391"/>
                <a:ext cx="723714" cy="723714"/>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a:p>
            </p:txBody>
          </p:sp>
          <p:sp>
            <p:nvSpPr>
              <p:cNvPr id="65" name="Freeform 6">
                <a:extLst>
                  <a:ext uri="{FF2B5EF4-FFF2-40B4-BE49-F238E27FC236}">
                    <a16:creationId xmlns:a16="http://schemas.microsoft.com/office/drawing/2014/main" id="{7972C6B9-EE1D-4625-85B4-B7B6CCB5C555}"/>
                  </a:ext>
                </a:extLst>
              </p:cNvPr>
              <p:cNvSpPr>
                <a:spLocks noEditPoints="1"/>
              </p:cNvSpPr>
              <p:nvPr/>
            </p:nvSpPr>
            <p:spPr bwMode="auto">
              <a:xfrm>
                <a:off x="10890995" y="4733908"/>
                <a:ext cx="609212" cy="610680"/>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a:p>
            </p:txBody>
          </p:sp>
        </p:grpSp>
        <p:pic>
          <p:nvPicPr>
            <p:cNvPr id="36" name="Picture 35" descr="Icon of three dots and outward pointing chevrons on left and right">
              <a:extLst>
                <a:ext uri="{FF2B5EF4-FFF2-40B4-BE49-F238E27FC236}">
                  <a16:creationId xmlns:a16="http://schemas.microsoft.com/office/drawing/2014/main" id="{C43D72B7-11D2-4E1C-826F-7E7AAE23A5AB}"/>
                </a:ext>
              </a:extLst>
            </p:cNvPr>
            <p:cNvPicPr>
              <a:picLocks noChangeAspect="1"/>
            </p:cNvPicPr>
            <p:nvPr/>
          </p:nvPicPr>
          <p:blipFill>
            <a:blip r:embed="rId3"/>
            <a:stretch>
              <a:fillRect/>
            </a:stretch>
          </p:blipFill>
          <p:spPr>
            <a:xfrm>
              <a:off x="10948029" y="4940730"/>
              <a:ext cx="495143" cy="218518"/>
            </a:xfrm>
            <a:prstGeom prst="rect">
              <a:avLst/>
            </a:prstGeom>
          </p:spPr>
        </p:pic>
      </p:grpSp>
      <p:grpSp>
        <p:nvGrpSpPr>
          <p:cNvPr id="11" name="Group 10">
            <a:extLst>
              <a:ext uri="{FF2B5EF4-FFF2-40B4-BE49-F238E27FC236}">
                <a16:creationId xmlns:a16="http://schemas.microsoft.com/office/drawing/2014/main" id="{BB6D0BF8-6CCD-48D3-9421-5147BA1AE9D1}"/>
              </a:ext>
              <a:ext uri="{C183D7F6-B498-43B3-948B-1728B52AA6E4}">
                <adec:decorative xmlns:adec="http://schemas.microsoft.com/office/drawing/2017/decorative" val="1"/>
              </a:ext>
            </a:extLst>
          </p:cNvPr>
          <p:cNvGrpSpPr/>
          <p:nvPr/>
        </p:nvGrpSpPr>
        <p:grpSpPr>
          <a:xfrm>
            <a:off x="4925588" y="1612462"/>
            <a:ext cx="723714" cy="723714"/>
            <a:chOff x="4928347" y="4677391"/>
            <a:chExt cx="723714" cy="723714"/>
          </a:xfrm>
        </p:grpSpPr>
        <p:grpSp>
          <p:nvGrpSpPr>
            <p:cNvPr id="10" name="Group 9">
              <a:extLst>
                <a:ext uri="{FF2B5EF4-FFF2-40B4-BE49-F238E27FC236}">
                  <a16:creationId xmlns:a16="http://schemas.microsoft.com/office/drawing/2014/main" id="{FADC1F7E-A9D9-4A24-B67C-51A08ED77878}"/>
                </a:ext>
              </a:extLst>
            </p:cNvPr>
            <p:cNvGrpSpPr/>
            <p:nvPr/>
          </p:nvGrpSpPr>
          <p:grpSpPr>
            <a:xfrm>
              <a:off x="4928347" y="4677391"/>
              <a:ext cx="723714" cy="723714"/>
              <a:chOff x="4928347" y="4677391"/>
              <a:chExt cx="723714" cy="723714"/>
            </a:xfrm>
          </p:grpSpPr>
          <p:sp>
            <p:nvSpPr>
              <p:cNvPr id="53" name="AutoShape 3">
                <a:extLst>
                  <a:ext uri="{FF2B5EF4-FFF2-40B4-BE49-F238E27FC236}">
                    <a16:creationId xmlns:a16="http://schemas.microsoft.com/office/drawing/2014/main" id="{ADDD1E6E-BF50-43DE-97B6-B598FBDA7AFD}"/>
                  </a:ext>
                </a:extLst>
              </p:cNvPr>
              <p:cNvSpPr>
                <a:spLocks noChangeAspect="1" noChangeArrowheads="1" noTextEdit="1"/>
              </p:cNvSpPr>
              <p:nvPr/>
            </p:nvSpPr>
            <p:spPr bwMode="auto">
              <a:xfrm>
                <a:off x="4928347" y="4677391"/>
                <a:ext cx="723714" cy="723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4" name="Freeform 5">
                <a:extLst>
                  <a:ext uri="{FF2B5EF4-FFF2-40B4-BE49-F238E27FC236}">
                    <a16:creationId xmlns:a16="http://schemas.microsoft.com/office/drawing/2014/main" id="{B3F51C3D-5FC7-44CB-A29C-05A4D834B4E7}"/>
                  </a:ext>
                </a:extLst>
              </p:cNvPr>
              <p:cNvSpPr>
                <a:spLocks/>
              </p:cNvSpPr>
              <p:nvPr/>
            </p:nvSpPr>
            <p:spPr bwMode="auto">
              <a:xfrm>
                <a:off x="4928347" y="4677391"/>
                <a:ext cx="723714" cy="723714"/>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a:p>
            </p:txBody>
          </p:sp>
          <p:sp>
            <p:nvSpPr>
              <p:cNvPr id="55" name="Freeform 6">
                <a:extLst>
                  <a:ext uri="{FF2B5EF4-FFF2-40B4-BE49-F238E27FC236}">
                    <a16:creationId xmlns:a16="http://schemas.microsoft.com/office/drawing/2014/main" id="{CD9A6BAB-D282-4E29-8595-4D06A1B66433}"/>
                  </a:ext>
                </a:extLst>
              </p:cNvPr>
              <p:cNvSpPr>
                <a:spLocks noEditPoints="1"/>
              </p:cNvSpPr>
              <p:nvPr/>
            </p:nvSpPr>
            <p:spPr bwMode="auto">
              <a:xfrm>
                <a:off x="4985598" y="4733908"/>
                <a:ext cx="609212" cy="610680"/>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a:p>
            </p:txBody>
          </p:sp>
        </p:grpSp>
        <p:pic>
          <p:nvPicPr>
            <p:cNvPr id="9" name="Picture 8" descr="Icon of three dots and outward pointing chevrons on left and right">
              <a:extLst>
                <a:ext uri="{FF2B5EF4-FFF2-40B4-BE49-F238E27FC236}">
                  <a16:creationId xmlns:a16="http://schemas.microsoft.com/office/drawing/2014/main" id="{D0F0EB51-FC87-4DAA-99ED-3430D4296D7E}"/>
                </a:ext>
              </a:extLst>
            </p:cNvPr>
            <p:cNvPicPr>
              <a:picLocks noChangeAspect="1"/>
            </p:cNvPicPr>
            <p:nvPr/>
          </p:nvPicPr>
          <p:blipFill>
            <a:blip r:embed="rId3"/>
            <a:stretch>
              <a:fillRect/>
            </a:stretch>
          </p:blipFill>
          <p:spPr>
            <a:xfrm>
              <a:off x="5053321" y="4940730"/>
              <a:ext cx="495143" cy="218518"/>
            </a:xfrm>
            <a:prstGeom prst="rect">
              <a:avLst/>
            </a:prstGeom>
          </p:spPr>
        </p:pic>
      </p:grpSp>
      <p:grpSp>
        <p:nvGrpSpPr>
          <p:cNvPr id="5" name="Group 4">
            <a:extLst>
              <a:ext uri="{FF2B5EF4-FFF2-40B4-BE49-F238E27FC236}">
                <a16:creationId xmlns:a16="http://schemas.microsoft.com/office/drawing/2014/main" id="{B1576BEC-357F-40DF-AE48-50CA864C9A7B}"/>
              </a:ext>
              <a:ext uri="{C183D7F6-B498-43B3-948B-1728B52AA6E4}">
                <adec:decorative xmlns:adec="http://schemas.microsoft.com/office/drawing/2017/decorative" val="1"/>
              </a:ext>
            </a:extLst>
          </p:cNvPr>
          <p:cNvGrpSpPr/>
          <p:nvPr/>
        </p:nvGrpSpPr>
        <p:grpSpPr>
          <a:xfrm>
            <a:off x="126260" y="2906938"/>
            <a:ext cx="896425" cy="896425"/>
            <a:chOff x="418643" y="1456896"/>
            <a:chExt cx="896425" cy="896425"/>
          </a:xfrm>
        </p:grpSpPr>
        <p:grpSp>
          <p:nvGrpSpPr>
            <p:cNvPr id="4" name="Group 3">
              <a:extLst>
                <a:ext uri="{FF2B5EF4-FFF2-40B4-BE49-F238E27FC236}">
                  <a16:creationId xmlns:a16="http://schemas.microsoft.com/office/drawing/2014/main" id="{AD6CF35B-95E7-41C5-A265-55D1C67053D9}"/>
                </a:ext>
              </a:extLst>
            </p:cNvPr>
            <p:cNvGrpSpPr/>
            <p:nvPr/>
          </p:nvGrpSpPr>
          <p:grpSpPr>
            <a:xfrm>
              <a:off x="418643" y="1456896"/>
              <a:ext cx="896425" cy="896425"/>
              <a:chOff x="418643" y="1456896"/>
              <a:chExt cx="896425" cy="896425"/>
            </a:xfrm>
          </p:grpSpPr>
          <p:sp>
            <p:nvSpPr>
              <p:cNvPr id="32" name="AutoShape 3">
                <a:extLst>
                  <a:ext uri="{FF2B5EF4-FFF2-40B4-BE49-F238E27FC236}">
                    <a16:creationId xmlns:a16="http://schemas.microsoft.com/office/drawing/2014/main" id="{156C7984-D7C5-4F8E-BA67-F847016F36DC}"/>
                  </a:ext>
                </a:extLst>
              </p:cNvPr>
              <p:cNvSpPr>
                <a:spLocks noChangeAspect="1" noChangeArrowheads="1" noTextEdit="1"/>
              </p:cNvSpPr>
              <p:nvPr/>
            </p:nvSpPr>
            <p:spPr bwMode="auto">
              <a:xfrm>
                <a:off x="418643" y="1456896"/>
                <a:ext cx="896425" cy="89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5">
                <a:extLst>
                  <a:ext uri="{FF2B5EF4-FFF2-40B4-BE49-F238E27FC236}">
                    <a16:creationId xmlns:a16="http://schemas.microsoft.com/office/drawing/2014/main" id="{B347C2F9-1C68-4C51-8D2D-1709B56B9480}"/>
                  </a:ext>
                </a:extLst>
              </p:cNvPr>
              <p:cNvSpPr>
                <a:spLocks/>
              </p:cNvSpPr>
              <p:nvPr/>
            </p:nvSpPr>
            <p:spPr bwMode="auto">
              <a:xfrm>
                <a:off x="418643" y="1456896"/>
                <a:ext cx="896425" cy="896425"/>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a:p>
            </p:txBody>
          </p:sp>
          <p:sp>
            <p:nvSpPr>
              <p:cNvPr id="35" name="Freeform 6">
                <a:extLst>
                  <a:ext uri="{FF2B5EF4-FFF2-40B4-BE49-F238E27FC236}">
                    <a16:creationId xmlns:a16="http://schemas.microsoft.com/office/drawing/2014/main" id="{07ADE806-D450-4A7C-B2E3-33206A62ECEF}"/>
                  </a:ext>
                </a:extLst>
              </p:cNvPr>
              <p:cNvSpPr>
                <a:spLocks noEditPoints="1"/>
              </p:cNvSpPr>
              <p:nvPr/>
            </p:nvSpPr>
            <p:spPr bwMode="auto">
              <a:xfrm>
                <a:off x="489556" y="1527809"/>
                <a:ext cx="754597" cy="756416"/>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a:p>
            </p:txBody>
          </p:sp>
        </p:grpSp>
        <p:pic>
          <p:nvPicPr>
            <p:cNvPr id="3" name="Picture 2" descr="Icon of a bulb">
              <a:extLst>
                <a:ext uri="{FF2B5EF4-FFF2-40B4-BE49-F238E27FC236}">
                  <a16:creationId xmlns:a16="http://schemas.microsoft.com/office/drawing/2014/main" id="{2F2C547C-E6CB-40A8-ACD6-91D2E4F375A8}"/>
                </a:ext>
              </a:extLst>
            </p:cNvPr>
            <p:cNvPicPr>
              <a:picLocks noChangeAspect="1"/>
            </p:cNvPicPr>
            <p:nvPr/>
          </p:nvPicPr>
          <p:blipFill>
            <a:blip r:embed="rId4"/>
            <a:stretch>
              <a:fillRect/>
            </a:stretch>
          </p:blipFill>
          <p:spPr>
            <a:xfrm>
              <a:off x="695962" y="1668340"/>
              <a:ext cx="341784" cy="475354"/>
            </a:xfrm>
            <a:prstGeom prst="rect">
              <a:avLst/>
            </a:prstGeom>
          </p:spPr>
        </p:pic>
      </p:grpSp>
      <p:sp>
        <p:nvSpPr>
          <p:cNvPr id="6" name="Text Placeholder 5"/>
          <p:cNvSpPr>
            <a:spLocks noGrp="1"/>
          </p:cNvSpPr>
          <p:nvPr>
            <p:ph type="body" sz="quarter" idx="11"/>
          </p:nvPr>
        </p:nvSpPr>
        <p:spPr>
          <a:xfrm>
            <a:off x="1079936" y="3274794"/>
            <a:ext cx="10204614" cy="2614975"/>
          </a:xfrm>
        </p:spPr>
        <p:txBody>
          <a:body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Sign-in information for the exercises:</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sz="1600" dirty="0">
                <a:latin typeface="+mn-lt"/>
              </a:rPr>
              <a:t>Virtual machines:</a:t>
            </a:r>
          </a:p>
          <a:p>
            <a:pPr marL="342900" marR="0" lvl="1" indent="-3429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sz="1600" b="1" dirty="0">
                <a:latin typeface="+mn-lt"/>
              </a:rPr>
              <a:t>AZ-040T00A-LON-DC1</a:t>
            </a:r>
          </a:p>
          <a:p>
            <a:pPr marL="342900" lvl="1" indent="-342900">
              <a:spcBef>
                <a:spcPts val="392"/>
              </a:spcBef>
              <a:spcAft>
                <a:spcPts val="588"/>
              </a:spcAft>
              <a:buFont typeface="Arial" panose="020B0604020202020204" pitchFamily="34" charset="0"/>
              <a:buChar char="•"/>
            </a:pPr>
            <a:r>
              <a:rPr lang="en-US" sz="1600" b="1" dirty="0">
                <a:latin typeface="+mn-lt"/>
              </a:rPr>
              <a:t>AZ-040T00A-LON-SVR1</a:t>
            </a:r>
          </a:p>
          <a:p>
            <a:pPr marL="342900" marR="0" lvl="1" indent="-3429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sz="1600" b="1" dirty="0">
                <a:latin typeface="+mn-lt"/>
              </a:rPr>
              <a:t>AZ-040T00A-LON-CL1</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sz="1600" dirty="0">
                <a:latin typeface="+mn-lt"/>
              </a:rPr>
              <a:t>Username: </a:t>
            </a:r>
            <a:r>
              <a:rPr lang="en-US" sz="1600" b="1" dirty="0">
                <a:latin typeface="+mn-lt"/>
              </a:rPr>
              <a:t>Adatum\Administrator</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sz="1600" dirty="0">
                <a:latin typeface="+mn-lt"/>
              </a:rPr>
              <a:t>Password: </a:t>
            </a:r>
            <a:r>
              <a:rPr lang="en-US" sz="1600" b="1" dirty="0">
                <a:latin typeface="+mn-lt"/>
              </a:rPr>
              <a:t>Pa55w.rd</a:t>
            </a:r>
          </a:p>
        </p:txBody>
      </p:sp>
    </p:spTree>
    <p:extLst>
      <p:ext uri="{BB962C8B-B14F-4D97-AF65-F5344CB8AC3E}">
        <p14:creationId xmlns:p14="http://schemas.microsoft.com/office/powerpoint/2010/main" val="26902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Lab scenario</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8643" y="1457325"/>
            <a:ext cx="11354257" cy="1015663"/>
          </a:xfrm>
        </p:spPr>
        <p:txBody>
          <a:bodyPr/>
          <a:lstStyle/>
          <a:p>
            <a:pPr lvl="1"/>
            <a:r>
              <a:rPr lang="en-US" dirty="0"/>
              <a:t>You work for </a:t>
            </a:r>
            <a:r>
              <a:rPr lang="en-US" dirty="0" err="1"/>
              <a:t>Adatum</a:t>
            </a:r>
            <a:r>
              <a:rPr lang="en-US" dirty="0"/>
              <a:t> Corporation on the server support team. One of your first assignments is to configure the infrastructure service for a new branch office. You decide to complete the tasks by using Windows PowerShell.</a:t>
            </a:r>
          </a:p>
        </p:txBody>
      </p:sp>
    </p:spTree>
    <p:extLst>
      <p:ext uri="{BB962C8B-B14F-4D97-AF65-F5344CB8AC3E}">
        <p14:creationId xmlns:p14="http://schemas.microsoft.com/office/powerpoint/2010/main" val="397261494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1</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208014019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Lab-review questions</a:t>
            </a:r>
          </a:p>
        </p:txBody>
      </p:sp>
      <p:sp>
        <p:nvSpPr>
          <p:cNvPr id="6" name="Text Placeholder 5"/>
          <p:cNvSpPr>
            <a:spLocks noGrp="1"/>
          </p:cNvSpPr>
          <p:nvPr>
            <p:ph type="body" sz="quarter" idx="11"/>
          </p:nvPr>
        </p:nvSpPr>
        <p:spPr/>
        <p:txBody>
          <a:bodyPr/>
          <a:lstStyle/>
          <a:p>
            <a:pPr lvl="1"/>
            <a:r>
              <a:rPr lang="en-US" dirty="0"/>
              <a:t>In Exercise 1, you created the Active Directory objects first, and then moved them into the OU. Provide an example of how you can create the London Admins group and place them in the OU at the same time.</a:t>
            </a:r>
          </a:p>
        </p:txBody>
      </p:sp>
      <p:sp>
        <p:nvSpPr>
          <p:cNvPr id="2" name="Text Placeholder 1"/>
          <p:cNvSpPr>
            <a:spLocks noGrp="1"/>
          </p:cNvSpPr>
          <p:nvPr>
            <p:ph type="body" sz="quarter" idx="15"/>
          </p:nvPr>
        </p:nvSpPr>
        <p:spPr/>
        <p:txBody>
          <a:bodyPr/>
          <a:lstStyle/>
          <a:p>
            <a:pPr lvl="1"/>
            <a:r>
              <a:rPr lang="en-US" sz="1800" dirty="0">
                <a:effectLst/>
                <a:latin typeface="Segoe" panose="020B0502040504020203" pitchFamily="34" charset="0"/>
                <a:ea typeface="Times New Roman" panose="02020603050405020304" pitchFamily="18" charset="0"/>
                <a:cs typeface="Times New Roman" panose="02020603050405020304" pitchFamily="18" charset="0"/>
              </a:rPr>
              <a:t>Which PowerShell cmdlet is used to review the current network configuration on a Windows computer?</a:t>
            </a:r>
            <a:endParaRPr lang="en-US" dirty="0"/>
          </a:p>
        </p:txBody>
      </p:sp>
      <p:sp>
        <p:nvSpPr>
          <p:cNvPr id="3" name="Text Placeholder 2"/>
          <p:cNvSpPr>
            <a:spLocks noGrp="1"/>
          </p:cNvSpPr>
          <p:nvPr>
            <p:ph type="body" sz="quarter" idx="17"/>
          </p:nvPr>
        </p:nvSpPr>
        <p:spPr/>
        <p:txBody>
          <a:bodyPr/>
          <a:lstStyle/>
          <a:p>
            <a:pPr lvl="1"/>
            <a:r>
              <a:rPr lang="en-US" dirty="0"/>
              <a:t>In Exercise 3, why did you assign the London site to port 8080?</a:t>
            </a:r>
          </a:p>
        </p:txBody>
      </p:sp>
      <p:grpSp>
        <p:nvGrpSpPr>
          <p:cNvPr id="39" name="Group 38">
            <a:extLst>
              <a:ext uri="{FF2B5EF4-FFF2-40B4-BE49-F238E27FC236}">
                <a16:creationId xmlns:a16="http://schemas.microsoft.com/office/drawing/2014/main" id="{6C226746-6BC1-4627-8FF8-BEC46BDF67A6}"/>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40" name="Group 39">
              <a:extLst>
                <a:ext uri="{FF2B5EF4-FFF2-40B4-BE49-F238E27FC236}">
                  <a16:creationId xmlns:a16="http://schemas.microsoft.com/office/drawing/2014/main" id="{597E5993-105D-4FBD-BD7A-B29CB72DA65E}"/>
                </a:ext>
                <a:ext uri="{C183D7F6-B498-43B3-948B-1728B52AA6E4}">
                  <adec:decorative xmlns:adec="http://schemas.microsoft.com/office/drawing/2017/decorative" val="1"/>
                </a:ext>
              </a:extLst>
            </p:cNvPr>
            <p:cNvGrpSpPr/>
            <p:nvPr/>
          </p:nvGrpSpPr>
          <p:grpSpPr>
            <a:xfrm>
              <a:off x="418643" y="2533089"/>
              <a:ext cx="717140" cy="717242"/>
              <a:chOff x="7962901" y="3032919"/>
              <a:chExt cx="981074" cy="981076"/>
            </a:xfrm>
          </p:grpSpPr>
          <p:sp>
            <p:nvSpPr>
              <p:cNvPr id="42" name="Freeform 5">
                <a:extLst>
                  <a:ext uri="{FF2B5EF4-FFF2-40B4-BE49-F238E27FC236}">
                    <a16:creationId xmlns:a16="http://schemas.microsoft.com/office/drawing/2014/main" id="{460F1020-16D8-44F0-A5A1-352B19AFAE44}"/>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3" name="Freeform 6">
                <a:extLst>
                  <a:ext uri="{FF2B5EF4-FFF2-40B4-BE49-F238E27FC236}">
                    <a16:creationId xmlns:a16="http://schemas.microsoft.com/office/drawing/2014/main" id="{C8CDC0A9-1C0A-4DA6-9574-978E9A620C0B}"/>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1" name="Picture 40" descr="Icon of a arrow in a circular path with a timer inside the circle">
              <a:extLst>
                <a:ext uri="{FF2B5EF4-FFF2-40B4-BE49-F238E27FC236}">
                  <a16:creationId xmlns:a16="http://schemas.microsoft.com/office/drawing/2014/main" id="{6B4B2348-1C16-432B-8EC8-C120734CADBD}"/>
                </a:ext>
              </a:extLst>
            </p:cNvPr>
            <p:cNvPicPr>
              <a:picLocks noChangeAspect="1"/>
            </p:cNvPicPr>
            <p:nvPr/>
          </p:nvPicPr>
          <p:blipFill>
            <a:blip r:embed="rId3"/>
            <a:stretch>
              <a:fillRect/>
            </a:stretch>
          </p:blipFill>
          <p:spPr>
            <a:xfrm>
              <a:off x="566791" y="2681289"/>
              <a:ext cx="420846" cy="420844"/>
            </a:xfrm>
            <a:prstGeom prst="rect">
              <a:avLst/>
            </a:prstGeom>
          </p:spPr>
        </p:pic>
      </p:grpSp>
      <p:grpSp>
        <p:nvGrpSpPr>
          <p:cNvPr id="44" name="Group 43">
            <a:extLst>
              <a:ext uri="{FF2B5EF4-FFF2-40B4-BE49-F238E27FC236}">
                <a16:creationId xmlns:a16="http://schemas.microsoft.com/office/drawing/2014/main" id="{CF12DC2D-2079-4FB0-AC15-3B33D96CCE21}"/>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45" name="Group 44">
              <a:extLst>
                <a:ext uri="{FF2B5EF4-FFF2-40B4-BE49-F238E27FC236}">
                  <a16:creationId xmlns:a16="http://schemas.microsoft.com/office/drawing/2014/main" id="{52613AC9-7AB4-4C0E-BD42-B07C2D2D8330}"/>
                </a:ext>
              </a:extLst>
            </p:cNvPr>
            <p:cNvGrpSpPr/>
            <p:nvPr/>
          </p:nvGrpSpPr>
          <p:grpSpPr>
            <a:xfrm>
              <a:off x="418643" y="1487929"/>
              <a:ext cx="717140" cy="717242"/>
              <a:chOff x="418643" y="1487929"/>
              <a:chExt cx="717140" cy="717242"/>
            </a:xfrm>
          </p:grpSpPr>
          <p:sp>
            <p:nvSpPr>
              <p:cNvPr id="47" name="Freeform 5">
                <a:extLst>
                  <a:ext uri="{FF2B5EF4-FFF2-40B4-BE49-F238E27FC236}">
                    <a16:creationId xmlns:a16="http://schemas.microsoft.com/office/drawing/2014/main" id="{BDBA2347-1835-4AED-B0ED-4C31A3F8D71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8" name="Freeform 6">
                <a:extLst>
                  <a:ext uri="{FF2B5EF4-FFF2-40B4-BE49-F238E27FC236}">
                    <a16:creationId xmlns:a16="http://schemas.microsoft.com/office/drawing/2014/main" id="{0BEE1023-F656-4A30-8988-36C789800196}"/>
                  </a:ext>
                </a:extLst>
              </p:cNvPr>
              <p:cNvSpPr>
                <a:spLocks noEditPoints="1"/>
              </p:cNvSpPr>
              <p:nvPr/>
            </p:nvSpPr>
            <p:spPr bwMode="auto">
              <a:xfrm>
                <a:off x="467961" y="1537835"/>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6" name="Picture 45" descr="Icon of three concentric arcs">
              <a:extLst>
                <a:ext uri="{FF2B5EF4-FFF2-40B4-BE49-F238E27FC236}">
                  <a16:creationId xmlns:a16="http://schemas.microsoft.com/office/drawing/2014/main" id="{39032385-E3F2-4948-85E9-446DC948765B}"/>
                </a:ext>
              </a:extLst>
            </p:cNvPr>
            <p:cNvPicPr>
              <a:picLocks noChangeAspect="1"/>
            </p:cNvPicPr>
            <p:nvPr/>
          </p:nvPicPr>
          <p:blipFill>
            <a:blip r:embed="rId4"/>
            <a:stretch>
              <a:fillRect/>
            </a:stretch>
          </p:blipFill>
          <p:spPr>
            <a:xfrm>
              <a:off x="546738" y="1616076"/>
              <a:ext cx="460952" cy="460950"/>
            </a:xfrm>
            <a:prstGeom prst="rect">
              <a:avLst/>
            </a:prstGeom>
          </p:spPr>
        </p:pic>
      </p:grpSp>
      <p:grpSp>
        <p:nvGrpSpPr>
          <p:cNvPr id="5" name="Group 4">
            <a:extLst>
              <a:ext uri="{FF2B5EF4-FFF2-40B4-BE49-F238E27FC236}">
                <a16:creationId xmlns:a16="http://schemas.microsoft.com/office/drawing/2014/main" id="{892108D1-E3AA-4139-AF4F-9F931BEE1806}"/>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50" name="Group 49">
              <a:extLst>
                <a:ext uri="{FF2B5EF4-FFF2-40B4-BE49-F238E27FC236}">
                  <a16:creationId xmlns:a16="http://schemas.microsoft.com/office/drawing/2014/main" id="{A3CC6C6F-6AFC-4FD2-8F91-3121BE1CFEC0}"/>
                </a:ext>
                <a:ext uri="{C183D7F6-B498-43B3-948B-1728B52AA6E4}">
                  <adec:decorative xmlns:adec="http://schemas.microsoft.com/office/drawing/2017/decorative" val="1"/>
                </a:ext>
              </a:extLst>
            </p:cNvPr>
            <p:cNvGrpSpPr/>
            <p:nvPr/>
          </p:nvGrpSpPr>
          <p:grpSpPr>
            <a:xfrm>
              <a:off x="418643" y="3578249"/>
              <a:ext cx="717140" cy="717242"/>
              <a:chOff x="7962901" y="3032919"/>
              <a:chExt cx="981074" cy="981076"/>
            </a:xfrm>
          </p:grpSpPr>
          <p:sp>
            <p:nvSpPr>
              <p:cNvPr id="52" name="Freeform 5">
                <a:extLst>
                  <a:ext uri="{FF2B5EF4-FFF2-40B4-BE49-F238E27FC236}">
                    <a16:creationId xmlns:a16="http://schemas.microsoft.com/office/drawing/2014/main" id="{B6FF2329-A9D1-49A7-9C88-688B280BAA5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3" name="Freeform 6">
                <a:extLst>
                  <a:ext uri="{FF2B5EF4-FFF2-40B4-BE49-F238E27FC236}">
                    <a16:creationId xmlns:a16="http://schemas.microsoft.com/office/drawing/2014/main" id="{19A9A7AB-DF54-421D-ACA1-84456A076B2D}"/>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 name="Picture 3" descr="Icon of three dots and outward pointing chevrons on left and right">
              <a:extLst>
                <a:ext uri="{FF2B5EF4-FFF2-40B4-BE49-F238E27FC236}">
                  <a16:creationId xmlns:a16="http://schemas.microsoft.com/office/drawing/2014/main" id="{478F68EF-E75F-4BF8-B7B1-BC85EEFD2AE6}"/>
                </a:ext>
              </a:extLst>
            </p:cNvPr>
            <p:cNvPicPr>
              <a:picLocks noChangeAspect="1"/>
            </p:cNvPicPr>
            <p:nvPr/>
          </p:nvPicPr>
          <p:blipFill>
            <a:blip r:embed="rId5"/>
            <a:stretch>
              <a:fillRect/>
            </a:stretch>
          </p:blipFill>
          <p:spPr>
            <a:xfrm>
              <a:off x="532902" y="3829050"/>
              <a:ext cx="488622" cy="215640"/>
            </a:xfrm>
            <a:prstGeom prst="rect">
              <a:avLst/>
            </a:prstGeom>
          </p:spPr>
        </p:pic>
      </p:grpSp>
    </p:spTree>
    <p:extLst>
      <p:ext uri="{BB962C8B-B14F-4D97-AF65-F5344CB8AC3E}">
        <p14:creationId xmlns:p14="http://schemas.microsoft.com/office/powerpoint/2010/main" val="747683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Lab-review answers</a:t>
            </a:r>
          </a:p>
        </p:txBody>
      </p:sp>
      <p:sp>
        <p:nvSpPr>
          <p:cNvPr id="6" name="Text Placeholder 5"/>
          <p:cNvSpPr>
            <a:spLocks noGrp="1"/>
          </p:cNvSpPr>
          <p:nvPr>
            <p:ph type="body" sz="quarter" idx="11"/>
          </p:nvPr>
        </p:nvSpPr>
        <p:spPr>
          <a:xfrm>
            <a:off x="1415400" y="925876"/>
            <a:ext cx="10545372" cy="1442546"/>
          </a:xfrm>
        </p:spPr>
        <p:txBody>
          <a:bodyPr/>
          <a:lstStyle/>
          <a:p>
            <a:pPr lvl="1"/>
            <a:r>
              <a:rPr lang="en-US" dirty="0"/>
              <a:t>In Exercise 1, you created the Active Directory objects first, and then moved them into the OU. Provide an example of how you can create the London Admins group and place them in the OU at the same time.</a:t>
            </a:r>
          </a:p>
          <a:p>
            <a:pPr lvl="1"/>
            <a:r>
              <a:rPr lang="en-US" b="1" dirty="0"/>
              <a:t>New-</a:t>
            </a:r>
            <a:r>
              <a:rPr lang="en-US" b="1" dirty="0" err="1"/>
              <a:t>ADGroup</a:t>
            </a:r>
            <a:r>
              <a:rPr lang="en-US" b="1" dirty="0"/>
              <a:t> “London Admins” –</a:t>
            </a:r>
            <a:r>
              <a:rPr lang="en-US" b="1" dirty="0" err="1"/>
              <a:t>GroupScope</a:t>
            </a:r>
            <a:r>
              <a:rPr lang="en-US" b="1" dirty="0"/>
              <a:t> Global –Path </a:t>
            </a:r>
            <a:r>
              <a:rPr lang="pt-BR" b="1" dirty="0"/>
              <a:t>"OU=London,DC=Adatum,DC=com"</a:t>
            </a:r>
            <a:endParaRPr lang="en-US" b="1" dirty="0"/>
          </a:p>
        </p:txBody>
      </p:sp>
      <p:sp>
        <p:nvSpPr>
          <p:cNvPr id="2" name="Text Placeholder 1"/>
          <p:cNvSpPr>
            <a:spLocks noGrp="1"/>
          </p:cNvSpPr>
          <p:nvPr>
            <p:ph type="body" sz="quarter" idx="15"/>
          </p:nvPr>
        </p:nvSpPr>
        <p:spPr>
          <a:xfrm>
            <a:off x="1389458" y="2376789"/>
            <a:ext cx="10383899" cy="929886"/>
          </a:xfrm>
        </p:spPr>
        <p:txBody>
          <a:bodyPr/>
          <a:lstStyle/>
          <a:p>
            <a:pPr lvl="1"/>
            <a:r>
              <a:rPr lang="en-US" sz="1800" dirty="0">
                <a:effectLst/>
                <a:latin typeface="Segoe" panose="020B0502040504020203" pitchFamily="34" charset="0"/>
                <a:ea typeface="Times New Roman" panose="02020603050405020304" pitchFamily="18" charset="0"/>
                <a:cs typeface="Times New Roman" panose="02020603050405020304" pitchFamily="18" charset="0"/>
              </a:rPr>
              <a:t>Which PowerShell cmdlet is used to review the current network configuration on a Windows computer?</a:t>
            </a:r>
          </a:p>
          <a:p>
            <a:pPr lvl="1"/>
            <a:r>
              <a:rPr lang="en-US" b="1" dirty="0"/>
              <a:t>Get-</a:t>
            </a:r>
            <a:r>
              <a:rPr lang="en-US" b="1" dirty="0" err="1"/>
              <a:t>NetIPConfiguration</a:t>
            </a:r>
            <a:endParaRPr lang="en-US" b="1" dirty="0"/>
          </a:p>
        </p:txBody>
      </p:sp>
      <p:sp>
        <p:nvSpPr>
          <p:cNvPr id="3" name="Text Placeholder 2"/>
          <p:cNvSpPr>
            <a:spLocks noGrp="1"/>
          </p:cNvSpPr>
          <p:nvPr>
            <p:ph type="body" sz="quarter" idx="17"/>
          </p:nvPr>
        </p:nvSpPr>
        <p:spPr>
          <a:xfrm>
            <a:off x="1415400" y="3489479"/>
            <a:ext cx="10383899" cy="1924281"/>
          </a:xfrm>
        </p:spPr>
        <p:txBody>
          <a:bodyPr/>
          <a:lstStyle/>
          <a:p>
            <a:pPr lvl="1"/>
            <a:r>
              <a:rPr lang="en-US" dirty="0"/>
              <a:t>In Exercise 3, why did you assign the London site to port 8080?</a:t>
            </a:r>
          </a:p>
          <a:p>
            <a:pPr lvl="1"/>
            <a:r>
              <a:rPr lang="en-US" dirty="0"/>
              <a:t>After installing the Web Server role, it creates a default web site at port 80. You assigned port 8080 so that both websites are still active.</a:t>
            </a:r>
            <a:r>
              <a:rPr lang="en-US" sz="1800" dirty="0">
                <a:ea typeface="Calibri"/>
                <a:cs typeface="Times New Roman"/>
              </a:rPr>
              <a:t> You can confirm this by running the </a:t>
            </a:r>
            <a:r>
              <a:rPr lang="en-US" sz="1800" b="1" dirty="0">
                <a:ea typeface="Calibri"/>
                <a:cs typeface="Times New Roman"/>
              </a:rPr>
              <a:t>Get-Website</a:t>
            </a:r>
            <a:r>
              <a:rPr lang="en-US" sz="1800" dirty="0">
                <a:ea typeface="Calibri"/>
                <a:cs typeface="Times New Roman"/>
              </a:rPr>
              <a:t> command and reviewing the output.</a:t>
            </a:r>
            <a:endParaRPr lang="en-US" dirty="0"/>
          </a:p>
        </p:txBody>
      </p:sp>
      <p:grpSp>
        <p:nvGrpSpPr>
          <p:cNvPr id="39" name="Group 38">
            <a:extLst>
              <a:ext uri="{FF2B5EF4-FFF2-40B4-BE49-F238E27FC236}">
                <a16:creationId xmlns:a16="http://schemas.microsoft.com/office/drawing/2014/main" id="{6C226746-6BC1-4627-8FF8-BEC46BDF67A6}"/>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40" name="Group 39">
              <a:extLst>
                <a:ext uri="{FF2B5EF4-FFF2-40B4-BE49-F238E27FC236}">
                  <a16:creationId xmlns:a16="http://schemas.microsoft.com/office/drawing/2014/main" id="{597E5993-105D-4FBD-BD7A-B29CB72DA65E}"/>
                </a:ext>
                <a:ext uri="{C183D7F6-B498-43B3-948B-1728B52AA6E4}">
                  <adec:decorative xmlns:adec="http://schemas.microsoft.com/office/drawing/2017/decorative" val="1"/>
                </a:ext>
              </a:extLst>
            </p:cNvPr>
            <p:cNvGrpSpPr/>
            <p:nvPr/>
          </p:nvGrpSpPr>
          <p:grpSpPr>
            <a:xfrm>
              <a:off x="418643" y="2533089"/>
              <a:ext cx="717140" cy="717242"/>
              <a:chOff x="7962901" y="3032919"/>
              <a:chExt cx="981074" cy="981076"/>
            </a:xfrm>
          </p:grpSpPr>
          <p:sp>
            <p:nvSpPr>
              <p:cNvPr id="42" name="Freeform 5">
                <a:extLst>
                  <a:ext uri="{FF2B5EF4-FFF2-40B4-BE49-F238E27FC236}">
                    <a16:creationId xmlns:a16="http://schemas.microsoft.com/office/drawing/2014/main" id="{460F1020-16D8-44F0-A5A1-352B19AFAE44}"/>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3" name="Freeform 6">
                <a:extLst>
                  <a:ext uri="{FF2B5EF4-FFF2-40B4-BE49-F238E27FC236}">
                    <a16:creationId xmlns:a16="http://schemas.microsoft.com/office/drawing/2014/main" id="{C8CDC0A9-1C0A-4DA6-9574-978E9A620C0B}"/>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1" name="Picture 40" descr="Icon of a arrow in a circular path with a timer inside the circle">
              <a:extLst>
                <a:ext uri="{FF2B5EF4-FFF2-40B4-BE49-F238E27FC236}">
                  <a16:creationId xmlns:a16="http://schemas.microsoft.com/office/drawing/2014/main" id="{6B4B2348-1C16-432B-8EC8-C120734CADBD}"/>
                </a:ext>
              </a:extLst>
            </p:cNvPr>
            <p:cNvPicPr>
              <a:picLocks noChangeAspect="1"/>
            </p:cNvPicPr>
            <p:nvPr/>
          </p:nvPicPr>
          <p:blipFill>
            <a:blip r:embed="rId3"/>
            <a:stretch>
              <a:fillRect/>
            </a:stretch>
          </p:blipFill>
          <p:spPr>
            <a:xfrm>
              <a:off x="566791" y="2681289"/>
              <a:ext cx="420846" cy="420844"/>
            </a:xfrm>
            <a:prstGeom prst="rect">
              <a:avLst/>
            </a:prstGeom>
          </p:spPr>
        </p:pic>
      </p:grpSp>
      <p:grpSp>
        <p:nvGrpSpPr>
          <p:cNvPr id="44" name="Group 43">
            <a:extLst>
              <a:ext uri="{FF2B5EF4-FFF2-40B4-BE49-F238E27FC236}">
                <a16:creationId xmlns:a16="http://schemas.microsoft.com/office/drawing/2014/main" id="{CF12DC2D-2079-4FB0-AC15-3B33D96CCE21}"/>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45" name="Group 44">
              <a:extLst>
                <a:ext uri="{FF2B5EF4-FFF2-40B4-BE49-F238E27FC236}">
                  <a16:creationId xmlns:a16="http://schemas.microsoft.com/office/drawing/2014/main" id="{52613AC9-7AB4-4C0E-BD42-B07C2D2D8330}"/>
                </a:ext>
              </a:extLst>
            </p:cNvPr>
            <p:cNvGrpSpPr/>
            <p:nvPr/>
          </p:nvGrpSpPr>
          <p:grpSpPr>
            <a:xfrm>
              <a:off x="418643" y="1487929"/>
              <a:ext cx="717140" cy="717242"/>
              <a:chOff x="418643" y="1487929"/>
              <a:chExt cx="717140" cy="717242"/>
            </a:xfrm>
          </p:grpSpPr>
          <p:sp>
            <p:nvSpPr>
              <p:cNvPr id="47" name="Freeform 5">
                <a:extLst>
                  <a:ext uri="{FF2B5EF4-FFF2-40B4-BE49-F238E27FC236}">
                    <a16:creationId xmlns:a16="http://schemas.microsoft.com/office/drawing/2014/main" id="{BDBA2347-1835-4AED-B0ED-4C31A3F8D71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8" name="Freeform 6">
                <a:extLst>
                  <a:ext uri="{FF2B5EF4-FFF2-40B4-BE49-F238E27FC236}">
                    <a16:creationId xmlns:a16="http://schemas.microsoft.com/office/drawing/2014/main" id="{0BEE1023-F656-4A30-8988-36C789800196}"/>
                  </a:ext>
                </a:extLst>
              </p:cNvPr>
              <p:cNvSpPr>
                <a:spLocks noEditPoints="1"/>
              </p:cNvSpPr>
              <p:nvPr/>
            </p:nvSpPr>
            <p:spPr bwMode="auto">
              <a:xfrm>
                <a:off x="467961" y="1537835"/>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6" name="Picture 45" descr="Icon of three concentric arcs">
              <a:extLst>
                <a:ext uri="{FF2B5EF4-FFF2-40B4-BE49-F238E27FC236}">
                  <a16:creationId xmlns:a16="http://schemas.microsoft.com/office/drawing/2014/main" id="{39032385-E3F2-4948-85E9-446DC948765B}"/>
                </a:ext>
              </a:extLst>
            </p:cNvPr>
            <p:cNvPicPr>
              <a:picLocks noChangeAspect="1"/>
            </p:cNvPicPr>
            <p:nvPr/>
          </p:nvPicPr>
          <p:blipFill>
            <a:blip r:embed="rId4"/>
            <a:stretch>
              <a:fillRect/>
            </a:stretch>
          </p:blipFill>
          <p:spPr>
            <a:xfrm>
              <a:off x="546738" y="1616076"/>
              <a:ext cx="460952" cy="460950"/>
            </a:xfrm>
            <a:prstGeom prst="rect">
              <a:avLst/>
            </a:prstGeom>
          </p:spPr>
        </p:pic>
      </p:grpSp>
      <p:grpSp>
        <p:nvGrpSpPr>
          <p:cNvPr id="5" name="Group 4">
            <a:extLst>
              <a:ext uri="{FF2B5EF4-FFF2-40B4-BE49-F238E27FC236}">
                <a16:creationId xmlns:a16="http://schemas.microsoft.com/office/drawing/2014/main" id="{892108D1-E3AA-4139-AF4F-9F931BEE1806}"/>
              </a:ext>
              <a:ext uri="{C183D7F6-B498-43B3-948B-1728B52AA6E4}">
                <adec:decorative xmlns:adec="http://schemas.microsoft.com/office/drawing/2017/decorative" val="1"/>
              </a:ext>
            </a:extLst>
          </p:cNvPr>
          <p:cNvGrpSpPr/>
          <p:nvPr/>
        </p:nvGrpSpPr>
        <p:grpSpPr>
          <a:xfrm>
            <a:off x="418643" y="3734377"/>
            <a:ext cx="717140" cy="717242"/>
            <a:chOff x="418643" y="3578249"/>
            <a:chExt cx="717140" cy="717242"/>
          </a:xfrm>
        </p:grpSpPr>
        <p:grpSp>
          <p:nvGrpSpPr>
            <p:cNvPr id="50" name="Group 49">
              <a:extLst>
                <a:ext uri="{FF2B5EF4-FFF2-40B4-BE49-F238E27FC236}">
                  <a16:creationId xmlns:a16="http://schemas.microsoft.com/office/drawing/2014/main" id="{A3CC6C6F-6AFC-4FD2-8F91-3121BE1CFEC0}"/>
                </a:ext>
                <a:ext uri="{C183D7F6-B498-43B3-948B-1728B52AA6E4}">
                  <adec:decorative xmlns:adec="http://schemas.microsoft.com/office/drawing/2017/decorative" val="1"/>
                </a:ext>
              </a:extLst>
            </p:cNvPr>
            <p:cNvGrpSpPr/>
            <p:nvPr/>
          </p:nvGrpSpPr>
          <p:grpSpPr>
            <a:xfrm>
              <a:off x="418643" y="3578249"/>
              <a:ext cx="717140" cy="717242"/>
              <a:chOff x="7962901" y="3032919"/>
              <a:chExt cx="981074" cy="981076"/>
            </a:xfrm>
          </p:grpSpPr>
          <p:sp>
            <p:nvSpPr>
              <p:cNvPr id="52" name="Freeform 5">
                <a:extLst>
                  <a:ext uri="{FF2B5EF4-FFF2-40B4-BE49-F238E27FC236}">
                    <a16:creationId xmlns:a16="http://schemas.microsoft.com/office/drawing/2014/main" id="{B6FF2329-A9D1-49A7-9C88-688B280BAA5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3" name="Freeform 6">
                <a:extLst>
                  <a:ext uri="{FF2B5EF4-FFF2-40B4-BE49-F238E27FC236}">
                    <a16:creationId xmlns:a16="http://schemas.microsoft.com/office/drawing/2014/main" id="{19A9A7AB-DF54-421D-ACA1-84456A076B2D}"/>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 name="Picture 3" descr="Icon of three dots and outward pointing chevrons on left and right">
              <a:extLst>
                <a:ext uri="{FF2B5EF4-FFF2-40B4-BE49-F238E27FC236}">
                  <a16:creationId xmlns:a16="http://schemas.microsoft.com/office/drawing/2014/main" id="{478F68EF-E75F-4BF8-B7B1-BC85EEFD2AE6}"/>
                </a:ext>
              </a:extLst>
            </p:cNvPr>
            <p:cNvPicPr>
              <a:picLocks noChangeAspect="1"/>
            </p:cNvPicPr>
            <p:nvPr/>
          </p:nvPicPr>
          <p:blipFill>
            <a:blip r:embed="rId5"/>
            <a:stretch>
              <a:fillRect/>
            </a:stretch>
          </p:blipFill>
          <p:spPr>
            <a:xfrm>
              <a:off x="532902" y="3829050"/>
              <a:ext cx="488622" cy="215640"/>
            </a:xfrm>
            <a:prstGeom prst="rect">
              <a:avLst/>
            </a:prstGeom>
          </p:spPr>
        </p:pic>
      </p:grpSp>
    </p:spTree>
    <p:extLst>
      <p:ext uri="{BB962C8B-B14F-4D97-AF65-F5344CB8AC3E}">
        <p14:creationId xmlns:p14="http://schemas.microsoft.com/office/powerpoint/2010/main" val="2333175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a:t>References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sz="quarter" idx="10"/>
          </p:nvPr>
        </p:nvSpPr>
        <p:spPr>
          <a:xfrm>
            <a:off x="454169" y="1291797"/>
            <a:ext cx="4917931" cy="907941"/>
          </a:xfrm>
        </p:spPr>
        <p:txBody>
          <a:bodyPr/>
          <a:lstStyle/>
          <a:p>
            <a:pPr>
              <a:lnSpc>
                <a:spcPct val="100000"/>
              </a:lnSpc>
              <a:spcBef>
                <a:spcPts val="0"/>
              </a:spcBef>
              <a:spcAft>
                <a:spcPts val="300"/>
              </a:spcAft>
            </a:pPr>
            <a:r>
              <a:rPr lang="en-US" sz="1600" u="sng" dirty="0">
                <a:solidFill>
                  <a:srgbClr val="A31515"/>
                </a:solidFill>
                <a:effectLst/>
                <a:ea typeface="Times New Roman" panose="02020603050405020304" pitchFamily="18" charset="0"/>
                <a:cs typeface="Times New Roman" panose="02020603050405020304" pitchFamily="18" charset="0"/>
                <a:hlinkClick r:id="rId3"/>
              </a:rPr>
              <a:t>PowerShell 7 module compatibility </a:t>
            </a:r>
            <a:endParaRPr lang="en-US" sz="1600" u="sng" dirty="0">
              <a:solidFill>
                <a:srgbClr val="A31515"/>
              </a:solidFill>
              <a:effectLst/>
              <a:ea typeface="Times New Roman" panose="02020603050405020304" pitchFamily="18" charset="0"/>
              <a:cs typeface="Times New Roman" panose="02020603050405020304" pitchFamily="18" charset="0"/>
            </a:endParaRPr>
          </a:p>
          <a:p>
            <a:pPr>
              <a:lnSpc>
                <a:spcPct val="100000"/>
              </a:lnSpc>
              <a:spcBef>
                <a:spcPts val="0"/>
              </a:spcBef>
              <a:spcAft>
                <a:spcPts val="300"/>
              </a:spcAft>
            </a:pPr>
            <a:endParaRPr lang="en-US" sz="1600" u="sng" spc="0" dirty="0">
              <a:solidFill>
                <a:srgbClr val="A31515"/>
              </a:solidFill>
              <a:cs typeface="Times New Roman" panose="02020603050405020304" pitchFamily="18" charset="0"/>
            </a:endParaRPr>
          </a:p>
          <a:p>
            <a:pPr>
              <a:lnSpc>
                <a:spcPct val="100000"/>
              </a:lnSpc>
              <a:spcBef>
                <a:spcPts val="0"/>
              </a:spcBef>
              <a:spcAft>
                <a:spcPts val="300"/>
              </a:spcAft>
            </a:pPr>
            <a:r>
              <a:rPr lang="en-US" sz="1600" u="sng" dirty="0" err="1">
                <a:solidFill>
                  <a:srgbClr val="A31515"/>
                </a:solidFill>
                <a:effectLst/>
                <a:ea typeface="Times New Roman" panose="02020603050405020304" pitchFamily="18" charset="0"/>
                <a:cs typeface="Times New Roman" panose="02020603050405020304" pitchFamily="18" charset="0"/>
                <a:hlinkClick r:id="rId4"/>
              </a:rPr>
              <a:t>Microsoft.PowerShell.Management</a:t>
            </a:r>
            <a:r>
              <a:rPr lang="en-US" sz="1600" u="sng" dirty="0">
                <a:solidFill>
                  <a:srgbClr val="A31515"/>
                </a:solidFill>
                <a:effectLst/>
                <a:ea typeface="Times New Roman" panose="02020603050405020304" pitchFamily="18" charset="0"/>
                <a:cs typeface="Times New Roman" panose="02020603050405020304" pitchFamily="18" charset="0"/>
                <a:hlinkClick r:id="rId4"/>
              </a:rPr>
              <a:t> </a:t>
            </a:r>
            <a:endParaRPr lang="en-US" sz="1600" u="sng" spc="0" dirty="0">
              <a:solidFill>
                <a:srgbClr val="A31515"/>
              </a:solidFill>
              <a:effectLst/>
              <a:ea typeface="Times New Roman" panose="02020603050405020304" pitchFamily="18" charset="0"/>
              <a:cs typeface="Times New Roman" panose="02020603050405020304" pitchFamily="18" charset="0"/>
            </a:endParaRPr>
          </a:p>
        </p:txBody>
      </p:sp>
      <p:sp>
        <p:nvSpPr>
          <p:cNvPr id="11" name="Freeform: Shape 10">
            <a:extLst>
              <a:ext uri="{FF2B5EF4-FFF2-40B4-BE49-F238E27FC236}">
                <a16:creationId xmlns:a16="http://schemas.microsoft.com/office/drawing/2014/main" id="{5ED1849D-D74B-4CC9-8934-CB243E12F20C}"/>
              </a:ext>
              <a:ext uri="{C183D7F6-B498-43B3-948B-1728B52AA6E4}">
                <adec:decorative xmlns:adec="http://schemas.microsoft.com/office/drawing/2017/decorative" val="1"/>
              </a:ext>
            </a:extLst>
          </p:cNvPr>
          <p:cNvSpPr/>
          <p:nvPr/>
        </p:nvSpPr>
        <p:spPr bwMode="auto">
          <a:xfrm rot="16200000">
            <a:off x="8648068" y="2657645"/>
            <a:ext cx="3239761" cy="3848099"/>
          </a:xfrm>
          <a:custGeom>
            <a:avLst/>
            <a:gdLst>
              <a:gd name="connsiteX0" fmla="*/ 3407580 w 3407580"/>
              <a:gd name="connsiteY0" fmla="*/ 1703790 h 4047430"/>
              <a:gd name="connsiteX1" fmla="*/ 3407579 w 3407580"/>
              <a:gd name="connsiteY1" fmla="*/ 4047430 h 4047430"/>
              <a:gd name="connsiteX2" fmla="*/ 0 w 3407580"/>
              <a:gd name="connsiteY2" fmla="*/ 4047430 h 4047430"/>
              <a:gd name="connsiteX3" fmla="*/ 0 w 3407580"/>
              <a:gd name="connsiteY3" fmla="*/ 1703790 h 4047430"/>
              <a:gd name="connsiteX4" fmla="*/ 1703790 w 3407580"/>
              <a:gd name="connsiteY4" fmla="*/ 0 h 4047430"/>
              <a:gd name="connsiteX5" fmla="*/ 3407580 w 3407580"/>
              <a:gd name="connsiteY5" fmla="*/ 1703790 h 4047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7580" h="4047430">
                <a:moveTo>
                  <a:pt x="3407580" y="1703790"/>
                </a:moveTo>
                <a:lnTo>
                  <a:pt x="3407579" y="4047430"/>
                </a:lnTo>
                <a:lnTo>
                  <a:pt x="0" y="4047430"/>
                </a:lnTo>
                <a:lnTo>
                  <a:pt x="0" y="1703790"/>
                </a:lnTo>
                <a:cubicBezTo>
                  <a:pt x="0" y="762813"/>
                  <a:pt x="762813" y="0"/>
                  <a:pt x="1703790" y="0"/>
                </a:cubicBezTo>
                <a:cubicBezTo>
                  <a:pt x="2644767" y="0"/>
                  <a:pt x="3407580" y="762813"/>
                  <a:pt x="3407580" y="1703790"/>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Icon of a book with a bookmark">
            <a:extLst>
              <a:ext uri="{FF2B5EF4-FFF2-40B4-BE49-F238E27FC236}">
                <a16:creationId xmlns:a16="http://schemas.microsoft.com/office/drawing/2014/main" id="{F80FAE76-67DE-4DEE-B788-39F736085B45}"/>
              </a:ext>
            </a:extLst>
          </p:cNvPr>
          <p:cNvPicPr>
            <a:picLocks noChangeAspect="1"/>
          </p:cNvPicPr>
          <p:nvPr/>
        </p:nvPicPr>
        <p:blipFill>
          <a:blip r:embed="rId5"/>
          <a:stretch>
            <a:fillRect/>
          </a:stretch>
        </p:blipFill>
        <p:spPr>
          <a:xfrm>
            <a:off x="9793859" y="3787169"/>
            <a:ext cx="1192444" cy="1589050"/>
          </a:xfrm>
          <a:prstGeom prst="rect">
            <a:avLst/>
          </a:prstGeom>
        </p:spPr>
      </p:pic>
    </p:spTree>
    <p:extLst>
      <p:ext uri="{BB962C8B-B14F-4D97-AF65-F5344CB8AC3E}">
        <p14:creationId xmlns:p14="http://schemas.microsoft.com/office/powerpoint/2010/main" val="354624847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1: Active Directory Domain Services administration cmdlets</a:t>
            </a:r>
          </a:p>
        </p:txBody>
      </p:sp>
    </p:spTree>
    <p:extLst>
      <p:ext uri="{BB962C8B-B14F-4D97-AF65-F5344CB8AC3E}">
        <p14:creationId xmlns:p14="http://schemas.microsoft.com/office/powerpoint/2010/main" val="24875923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1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3" y="980039"/>
            <a:ext cx="11354257" cy="3831818"/>
          </a:xfrm>
        </p:spPr>
        <p:txBody>
          <a:bodyPr lIns="0"/>
          <a:lstStyle/>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In this lesson, you'll learn about the cmdlets used for administering AD DS. To find Active Directory cmdlets, search for the prefix “AD,” which most Active Directory cmdlets have in the noun part of the cmdlet name.</a:t>
            </a:r>
          </a:p>
          <a:p>
            <a:pPr marL="0" marR="0" lvl="1" indent="0" algn="l" defTabSz="914367" rtl="0" eaLnBrk="1" fontAlgn="auto" latinLnBrk="0" hangingPunct="1">
              <a:lnSpc>
                <a:spcPct val="100000"/>
              </a:lnSpc>
              <a:spcBef>
                <a:spcPts val="200"/>
              </a:spcBef>
              <a:spcAft>
                <a:spcPts val="400"/>
              </a:spcAft>
              <a:buClrTx/>
              <a:buSzPct val="90000"/>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Topics: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User management cmdlets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Group</a:t>
            </a:r>
            <a:r>
              <a:rPr lang="en-US" sz="1800" dirty="0">
                <a:solidFill>
                  <a:srgbClr val="000000"/>
                </a:solidFill>
                <a:latin typeface="Segoe UI"/>
              </a:rPr>
              <a:t> management cmdlets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Demonstration: Managing users and groups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Cmdlets for managing computer objects </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OU management cmdlets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sz="1800" dirty="0">
                <a:solidFill>
                  <a:srgbClr val="000000"/>
                </a:solidFill>
                <a:latin typeface="Segoe UI"/>
              </a:rPr>
              <a:t>Active Directory object cmdlets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Demonstration: Managing Active Directory objects</a:t>
            </a:r>
          </a:p>
        </p:txBody>
      </p:sp>
    </p:spTree>
    <p:extLst>
      <p:ext uri="{BB962C8B-B14F-4D97-AF65-F5344CB8AC3E}">
        <p14:creationId xmlns:p14="http://schemas.microsoft.com/office/powerpoint/2010/main" val="313810694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User management cmdlets</a:t>
            </a:r>
          </a:p>
        </p:txBody>
      </p:sp>
      <p:graphicFrame>
        <p:nvGraphicFramePr>
          <p:cNvPr id="4" name="Table 12">
            <a:extLst>
              <a:ext uri="{FF2B5EF4-FFF2-40B4-BE49-F238E27FC236}">
                <a16:creationId xmlns:a16="http://schemas.microsoft.com/office/drawing/2014/main" id="{9AE6B30B-718A-43BA-B0A4-856A93C9AE95}"/>
              </a:ext>
            </a:extLst>
          </p:cNvPr>
          <p:cNvGraphicFramePr>
            <a:graphicFrameLocks noGrp="1"/>
          </p:cNvGraphicFramePr>
          <p:nvPr>
            <p:extLst>
              <p:ext uri="{D42A27DB-BD31-4B8C-83A1-F6EECF244321}">
                <p14:modId xmlns:p14="http://schemas.microsoft.com/office/powerpoint/2010/main" val="976189009"/>
              </p:ext>
            </p:extLst>
          </p:nvPr>
        </p:nvGraphicFramePr>
        <p:xfrm>
          <a:off x="368154" y="1051175"/>
          <a:ext cx="11547095" cy="4210775"/>
        </p:xfrm>
        <a:graphic>
          <a:graphicData uri="http://schemas.openxmlformats.org/drawingml/2006/table">
            <a:tbl>
              <a:tblPr firstRow="1" bandRow="1">
                <a:tableStyleId>{5C22544A-7EE6-4342-B048-85BDC9FD1C3A}</a:tableStyleId>
              </a:tblPr>
              <a:tblGrid>
                <a:gridCol w="3379203">
                  <a:extLst>
                    <a:ext uri="{9D8B030D-6E8A-4147-A177-3AD203B41FA5}">
                      <a16:colId xmlns:a16="http://schemas.microsoft.com/office/drawing/2014/main" val="1695194842"/>
                    </a:ext>
                  </a:extLst>
                </a:gridCol>
                <a:gridCol w="8167892">
                  <a:extLst>
                    <a:ext uri="{9D8B030D-6E8A-4147-A177-3AD203B41FA5}">
                      <a16:colId xmlns:a16="http://schemas.microsoft.com/office/drawing/2014/main" val="2248324712"/>
                    </a:ext>
                  </a:extLst>
                </a:gridCol>
              </a:tblGrid>
              <a:tr h="478093">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Cmdlet </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srgbClr val="FFFFFF"/>
                          </a:solidFill>
                          <a:effectLst/>
                          <a:uLnTx/>
                          <a:uFillTx/>
                          <a:latin typeface="+mj-lt"/>
                          <a:ea typeface="+mn-ea"/>
                          <a:cs typeface="+mn-cs"/>
                        </a:rPr>
                        <a:t>Description</a:t>
                      </a:r>
                      <a:endParaRPr kumimoji="0" lang="en-US" sz="1800" b="1" i="0" u="none" strike="noStrike" kern="1200" cap="none" spc="0" normalizeH="0" baseline="0" noProof="0" dirty="0">
                        <a:ln>
                          <a:noFill/>
                        </a:ln>
                        <a:solidFill>
                          <a:srgbClr val="FFFFFF"/>
                        </a:solidFill>
                        <a:effectLst/>
                        <a:uLnTx/>
                        <a:uFillTx/>
                        <a:latin typeface="+mj-lt"/>
                        <a:ea typeface="+mn-ea"/>
                        <a:cs typeface="+mn-cs"/>
                      </a:endParaRPr>
                    </a:p>
                  </a:txBody>
                  <a:tcPr marL="89642" marR="89642" marT="89642" marB="89642">
                    <a:lnL w="6350" cap="flat" cmpd="sng" algn="ctr">
                      <a:solidFill>
                        <a:schemeClr val="bg1"/>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185272790"/>
                  </a:ext>
                </a:extLst>
              </a:tr>
              <a:tr h="442983">
                <a:tc>
                  <a:txBody>
                    <a:bodyPr/>
                    <a:lstStyle/>
                    <a:p>
                      <a:pPr marL="0" marR="0">
                        <a:lnSpc>
                          <a:spcPct val="115000"/>
                        </a:lnSpc>
                        <a:spcBef>
                          <a:spcPts val="0"/>
                        </a:spcBef>
                        <a:spcAft>
                          <a:spcPts val="0"/>
                        </a:spcAft>
                      </a:pPr>
                      <a:r>
                        <a:rPr lang="en-US" sz="1800" b="1" dirty="0">
                          <a:solidFill>
                            <a:sysClr val="windowText" lastClr="000000"/>
                          </a:solidFill>
                          <a:latin typeface="Segoe UI" panose="020B0502040204020203" pitchFamily="34" charset="0"/>
                          <a:ea typeface="Segoe UI" pitchFamily="34" charset="0"/>
                          <a:cs typeface="Segoe UI" panose="020B0502040204020203" pitchFamily="34" charset="0"/>
                        </a:rPr>
                        <a:t>New-ADUser</a:t>
                      </a:r>
                    </a:p>
                  </a:txBody>
                  <a:tcPr marL="68580" marR="68580" marT="0" marB="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800" dirty="0">
                          <a:solidFill>
                            <a:sysClr val="windowText" lastClr="000000"/>
                          </a:solidFill>
                          <a:latin typeface="Segoe UI" pitchFamily="34" charset="0"/>
                          <a:ea typeface="Segoe UI" pitchFamily="34" charset="0"/>
                          <a:cs typeface="Segoe UI" pitchFamily="34" charset="0"/>
                        </a:rPr>
                        <a:t>Creates a user account</a:t>
                      </a:r>
                    </a:p>
                  </a:txBody>
                  <a:tcPr marL="68580" marR="68580" marT="0" marB="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448212">
                <a:tc>
                  <a:txBody>
                    <a:bodyPr/>
                    <a:lstStyle/>
                    <a:p>
                      <a:pPr marL="0" marR="0">
                        <a:lnSpc>
                          <a:spcPct val="115000"/>
                        </a:lnSpc>
                        <a:spcBef>
                          <a:spcPts val="0"/>
                        </a:spcBef>
                        <a:spcAft>
                          <a:spcPts val="0"/>
                        </a:spcAft>
                      </a:pPr>
                      <a:r>
                        <a:rPr lang="en-US" sz="1800" b="1" dirty="0">
                          <a:solidFill>
                            <a:sysClr val="windowText" lastClr="000000"/>
                          </a:solidFill>
                          <a:latin typeface="Segoe UI" panose="020B0502040204020203" pitchFamily="34" charset="0"/>
                          <a:ea typeface="Segoe UI" pitchFamily="34" charset="0"/>
                          <a:cs typeface="Segoe UI" panose="020B0502040204020203" pitchFamily="34" charset="0"/>
                        </a:rPr>
                        <a:t>Set-ADUser</a:t>
                      </a:r>
                    </a:p>
                  </a:txBody>
                  <a:tcPr marL="68580" marR="68580" marT="0" marB="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800" dirty="0">
                          <a:solidFill>
                            <a:sysClr val="windowText" lastClr="000000"/>
                          </a:solidFill>
                          <a:latin typeface="Segoe UI" pitchFamily="34" charset="0"/>
                          <a:ea typeface="Segoe UI" pitchFamily="34" charset="0"/>
                          <a:cs typeface="Segoe UI" pitchFamily="34" charset="0"/>
                        </a:rPr>
                        <a:t>Modifies properties of a user account</a:t>
                      </a:r>
                    </a:p>
                  </a:txBody>
                  <a:tcPr marL="68580" marR="68580" marT="0" marB="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48212">
                <a:tc>
                  <a:txBody>
                    <a:bodyPr/>
                    <a:lstStyle/>
                    <a:p>
                      <a:pPr marL="0" marR="0">
                        <a:lnSpc>
                          <a:spcPct val="115000"/>
                        </a:lnSpc>
                        <a:spcBef>
                          <a:spcPts val="0"/>
                        </a:spcBef>
                        <a:spcAft>
                          <a:spcPts val="0"/>
                        </a:spcAft>
                      </a:pPr>
                      <a:r>
                        <a:rPr lang="en-US" sz="1800" b="1" dirty="0">
                          <a:solidFill>
                            <a:sysClr val="windowText" lastClr="000000"/>
                          </a:solidFill>
                          <a:latin typeface="Segoe UI" panose="020B0502040204020203" pitchFamily="34" charset="0"/>
                          <a:ea typeface="Segoe UI" pitchFamily="34" charset="0"/>
                          <a:cs typeface="Segoe UI" panose="020B0502040204020203" pitchFamily="34" charset="0"/>
                        </a:rPr>
                        <a:t>Remove-ADUser</a:t>
                      </a:r>
                    </a:p>
                  </a:txBody>
                  <a:tcPr marL="68580" marR="68580" marT="0" marB="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800" dirty="0">
                          <a:solidFill>
                            <a:sysClr val="windowText" lastClr="000000"/>
                          </a:solidFill>
                          <a:latin typeface="Segoe UI" pitchFamily="34" charset="0"/>
                          <a:ea typeface="Segoe UI" pitchFamily="34" charset="0"/>
                          <a:cs typeface="Segoe UI" pitchFamily="34" charset="0"/>
                        </a:rPr>
                        <a:t>Deletes a user account</a:t>
                      </a:r>
                    </a:p>
                  </a:txBody>
                  <a:tcPr marL="68580" marR="68580" marT="0" marB="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r h="448212">
                <a:tc>
                  <a:txBody>
                    <a:bodyPr/>
                    <a:lstStyle/>
                    <a:p>
                      <a:pPr marL="0" marR="0">
                        <a:lnSpc>
                          <a:spcPct val="115000"/>
                        </a:lnSpc>
                        <a:spcBef>
                          <a:spcPts val="0"/>
                        </a:spcBef>
                        <a:spcAft>
                          <a:spcPts val="0"/>
                        </a:spcAft>
                      </a:pPr>
                      <a:r>
                        <a:rPr lang="en-US" sz="1800" b="1" dirty="0">
                          <a:solidFill>
                            <a:sysClr val="windowText" lastClr="000000"/>
                          </a:solidFill>
                          <a:latin typeface="Segoe UI" panose="020B0502040204020203" pitchFamily="34" charset="0"/>
                          <a:ea typeface="Segoe UI" pitchFamily="34" charset="0"/>
                          <a:cs typeface="Segoe UI" panose="020B0502040204020203" pitchFamily="34" charset="0"/>
                        </a:rPr>
                        <a:t>Set-ADAccountPassword</a:t>
                      </a:r>
                    </a:p>
                  </a:txBody>
                  <a:tcPr marL="68580" marR="68580" marT="0" marB="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800" dirty="0">
                          <a:solidFill>
                            <a:sysClr val="windowText" lastClr="000000"/>
                          </a:solidFill>
                          <a:latin typeface="Segoe UI" pitchFamily="34" charset="0"/>
                          <a:ea typeface="Segoe UI" pitchFamily="34" charset="0"/>
                          <a:cs typeface="Segoe UI" pitchFamily="34" charset="0"/>
                        </a:rPr>
                        <a:t>Resets the password of a user account</a:t>
                      </a:r>
                    </a:p>
                  </a:txBody>
                  <a:tcPr marL="68580" marR="68580" marT="0" marB="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r h="448212">
                <a:tc>
                  <a:txBody>
                    <a:bodyPr/>
                    <a:lstStyle/>
                    <a:p>
                      <a:pPr marL="0" marR="0">
                        <a:lnSpc>
                          <a:spcPct val="115000"/>
                        </a:lnSpc>
                        <a:spcBef>
                          <a:spcPts val="0"/>
                        </a:spcBef>
                        <a:spcAft>
                          <a:spcPts val="0"/>
                        </a:spcAft>
                      </a:pPr>
                      <a:r>
                        <a:rPr lang="en-US" sz="1800" b="1" dirty="0">
                          <a:solidFill>
                            <a:sysClr val="windowText" lastClr="000000"/>
                          </a:solidFill>
                          <a:latin typeface="Segoe UI" panose="020B0502040204020203" pitchFamily="34" charset="0"/>
                          <a:ea typeface="Segoe UI" pitchFamily="34" charset="0"/>
                          <a:cs typeface="Segoe UI" panose="020B0502040204020203" pitchFamily="34" charset="0"/>
                        </a:rPr>
                        <a:t>Set-ADAccountExpiration</a:t>
                      </a:r>
                    </a:p>
                  </a:txBody>
                  <a:tcPr marL="68580" marR="68580" marT="0" marB="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800" dirty="0">
                          <a:solidFill>
                            <a:sysClr val="windowText" lastClr="000000"/>
                          </a:solidFill>
                          <a:latin typeface="Segoe UI" pitchFamily="34" charset="0"/>
                          <a:ea typeface="Segoe UI" pitchFamily="34" charset="0"/>
                          <a:cs typeface="Segoe UI" pitchFamily="34" charset="0"/>
                        </a:rPr>
                        <a:t>Modifies the expiration date of a user account</a:t>
                      </a:r>
                    </a:p>
                  </a:txBody>
                  <a:tcPr marL="68580" marR="68580" marT="0" marB="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79037280"/>
                  </a:ext>
                </a:extLst>
              </a:tr>
              <a:tr h="483125">
                <a:tc>
                  <a:txBody>
                    <a:bodyPr/>
                    <a:lstStyle/>
                    <a:p>
                      <a:pPr marL="0" marR="0">
                        <a:lnSpc>
                          <a:spcPct val="115000"/>
                        </a:lnSpc>
                        <a:spcBef>
                          <a:spcPts val="0"/>
                        </a:spcBef>
                        <a:spcAft>
                          <a:spcPts val="0"/>
                        </a:spcAft>
                      </a:pPr>
                      <a:r>
                        <a:rPr lang="en-US" sz="1800" b="1" dirty="0">
                          <a:solidFill>
                            <a:sysClr val="windowText" lastClr="000000"/>
                          </a:solidFill>
                          <a:latin typeface="Segoe UI" panose="020B0502040204020203" pitchFamily="34" charset="0"/>
                          <a:ea typeface="Segoe UI" pitchFamily="34" charset="0"/>
                          <a:cs typeface="Segoe UI" panose="020B0502040204020203" pitchFamily="34" charset="0"/>
                        </a:rPr>
                        <a:t>Unlock-ADAccount</a:t>
                      </a:r>
                    </a:p>
                  </a:txBody>
                  <a:tcPr marL="68580" marR="68580" marT="0" marB="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800" kern="1200" dirty="0">
                          <a:solidFill>
                            <a:sysClr val="windowText" lastClr="000000"/>
                          </a:solidFill>
                          <a:latin typeface="Segoe UI" pitchFamily="34" charset="0"/>
                          <a:ea typeface="+mn-ea"/>
                          <a:cs typeface="Segoe UI" pitchFamily="34" charset="0"/>
                        </a:rPr>
                        <a:t>Unlocks a user account that's been locked after exceeding the permitted number of incorrect sign-in attempts</a:t>
                      </a:r>
                      <a:endParaRPr lang="en-US" sz="1800" kern="1200" dirty="0">
                        <a:solidFill>
                          <a:sysClr val="windowText" lastClr="000000"/>
                        </a:solidFill>
                        <a:latin typeface="Segoe UI" pitchFamily="34" charset="0"/>
                        <a:ea typeface="Segoe UI" pitchFamily="34" charset="0"/>
                        <a:cs typeface="Segoe UI" pitchFamily="34" charset="0"/>
                      </a:endParaRPr>
                    </a:p>
                  </a:txBody>
                  <a:tcPr marL="68580" marR="68580" marT="0" marB="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06987494"/>
                  </a:ext>
                </a:extLst>
              </a:tr>
              <a:tr h="444817">
                <a:tc>
                  <a:txBody>
                    <a:bodyPr/>
                    <a:lstStyle/>
                    <a:p>
                      <a:pPr marL="0" marR="0">
                        <a:lnSpc>
                          <a:spcPct val="115000"/>
                        </a:lnSpc>
                        <a:spcBef>
                          <a:spcPts val="0"/>
                        </a:spcBef>
                        <a:spcAft>
                          <a:spcPts val="0"/>
                        </a:spcAft>
                      </a:pPr>
                      <a:r>
                        <a:rPr lang="en-US" sz="1800" b="1" dirty="0">
                          <a:solidFill>
                            <a:sysClr val="windowText" lastClr="000000"/>
                          </a:solidFill>
                          <a:latin typeface="Segoe UI" panose="020B0502040204020203" pitchFamily="34" charset="0"/>
                          <a:ea typeface="Segoe UI" pitchFamily="34" charset="0"/>
                          <a:cs typeface="Segoe UI" panose="020B0502040204020203" pitchFamily="34" charset="0"/>
                        </a:rPr>
                        <a:t>Enable-ADAccount</a:t>
                      </a:r>
                    </a:p>
                  </a:txBody>
                  <a:tcPr marL="68580" marR="68580" marT="0" marB="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algn="l" defTabSz="914367" rtl="0" eaLnBrk="1" latinLnBrk="0" hangingPunct="1">
                        <a:lnSpc>
                          <a:spcPct val="115000"/>
                        </a:lnSpc>
                        <a:spcBef>
                          <a:spcPts val="0"/>
                        </a:spcBef>
                        <a:spcAft>
                          <a:spcPts val="0"/>
                        </a:spcAft>
                      </a:pPr>
                      <a:r>
                        <a:rPr lang="en-US" sz="1800" kern="1200" dirty="0">
                          <a:solidFill>
                            <a:sysClr val="windowText" lastClr="000000"/>
                          </a:solidFill>
                          <a:latin typeface="Segoe UI" pitchFamily="34" charset="0"/>
                          <a:ea typeface="Segoe UI" pitchFamily="34" charset="0"/>
                          <a:cs typeface="Segoe UI" pitchFamily="34" charset="0"/>
                        </a:rPr>
                        <a:t>Enables a user account</a:t>
                      </a:r>
                    </a:p>
                  </a:txBody>
                  <a:tcPr marL="68580" marR="68580" marT="0" marB="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11118185"/>
                  </a:ext>
                </a:extLst>
              </a:tr>
              <a:tr h="448212">
                <a:tc>
                  <a:txBody>
                    <a:bodyPr/>
                    <a:lstStyle/>
                    <a:p>
                      <a:pPr marL="0" marR="0">
                        <a:lnSpc>
                          <a:spcPct val="115000"/>
                        </a:lnSpc>
                        <a:spcBef>
                          <a:spcPts val="0"/>
                        </a:spcBef>
                        <a:spcAft>
                          <a:spcPts val="0"/>
                        </a:spcAft>
                      </a:pPr>
                      <a:r>
                        <a:rPr lang="en-US" sz="1800" b="1" dirty="0">
                          <a:solidFill>
                            <a:sysClr val="windowText" lastClr="000000"/>
                          </a:solidFill>
                          <a:latin typeface="Segoe UI" panose="020B0502040204020203" pitchFamily="34" charset="0"/>
                          <a:ea typeface="Segoe UI" pitchFamily="34" charset="0"/>
                          <a:cs typeface="Segoe UI" panose="020B0502040204020203" pitchFamily="34" charset="0"/>
                        </a:rPr>
                        <a:t>Disable-ADAccount</a:t>
                      </a:r>
                    </a:p>
                  </a:txBody>
                  <a:tcPr marL="68580" marR="68580" marT="0" marB="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800" dirty="0">
                          <a:solidFill>
                            <a:sysClr val="windowText" lastClr="000000"/>
                          </a:solidFill>
                          <a:latin typeface="Segoe UI" pitchFamily="34" charset="0"/>
                          <a:ea typeface="Segoe UI" pitchFamily="34" charset="0"/>
                          <a:cs typeface="Segoe UI" pitchFamily="34" charset="0"/>
                        </a:rPr>
                        <a:t>Disables a user account</a:t>
                      </a:r>
                    </a:p>
                  </a:txBody>
                  <a:tcPr marL="68580" marR="68580" marT="0" marB="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560943084"/>
                  </a:ext>
                </a:extLst>
              </a:tr>
            </a:tbl>
          </a:graphicData>
        </a:graphic>
      </p:graphicFrame>
      <p:sp>
        <p:nvSpPr>
          <p:cNvPr id="10" name="Content Placeholder 8">
            <a:extLst>
              <a:ext uri="{FF2B5EF4-FFF2-40B4-BE49-F238E27FC236}">
                <a16:creationId xmlns:a16="http://schemas.microsoft.com/office/drawing/2014/main" id="{DC01950C-696D-40DE-A00B-78694830BF48}"/>
              </a:ext>
            </a:extLst>
          </p:cNvPr>
          <p:cNvSpPr>
            <a:spLocks noGrp="1"/>
          </p:cNvSpPr>
          <p:nvPr>
            <p:ph sz="quarter" idx="10"/>
          </p:nvPr>
        </p:nvSpPr>
        <p:spPr>
          <a:xfrm>
            <a:off x="4624252" y="5606770"/>
            <a:ext cx="5434148" cy="707886"/>
          </a:xfrm>
          <a:solidFill>
            <a:schemeClr val="bg1">
              <a:lumMod val="85000"/>
            </a:schemeClr>
          </a:solidFill>
        </p:spPr>
        <p:txBody>
          <a:bodyPr lIns="0"/>
          <a:lstStyle/>
          <a:p>
            <a:pPr marL="114300" lvl="2" indent="0" defTabSz="932742">
              <a:spcBef>
                <a:spcPts val="600"/>
              </a:spcBef>
              <a:spcAft>
                <a:spcPts val="0"/>
              </a:spcAft>
              <a:buSzPct val="95000"/>
              <a:buNone/>
              <a:defRPr/>
            </a:pPr>
            <a:r>
              <a:rPr kumimoji="0" lang="en-US" sz="2000" b="0" i="0" u="none" strike="noStrike" kern="1200" cap="none" spc="-50" normalizeH="0" baseline="0" noProof="0" dirty="0">
                <a:ln>
                  <a:noFill/>
                </a:ln>
                <a:solidFill>
                  <a:srgbClr val="000000"/>
                </a:solidFill>
                <a:effectLst/>
                <a:uLnTx/>
                <a:uFillTx/>
                <a:latin typeface="Lucida Sans Unicode" panose="020B0602030504020204" pitchFamily="34" charset="0"/>
                <a:cs typeface="Lucida Sans Unicode" panose="020B0602030504020204" pitchFamily="34" charset="0"/>
              </a:rPr>
              <a:t>New-</a:t>
            </a:r>
            <a:r>
              <a:rPr kumimoji="0" lang="en-US" sz="2000" b="0" i="0" u="none" strike="noStrike" kern="1200" cap="none" spc="-50" normalizeH="0" baseline="0" noProof="0" dirty="0" err="1">
                <a:ln>
                  <a:noFill/>
                </a:ln>
                <a:solidFill>
                  <a:srgbClr val="000000"/>
                </a:solidFill>
                <a:effectLst/>
                <a:uLnTx/>
                <a:uFillTx/>
                <a:latin typeface="Lucida Sans Unicode" panose="020B0602030504020204" pitchFamily="34" charset="0"/>
                <a:cs typeface="Lucida Sans Unicode" panose="020B0602030504020204" pitchFamily="34" charset="0"/>
              </a:rPr>
              <a:t>ADUser</a:t>
            </a:r>
            <a:r>
              <a:rPr kumimoji="0" lang="en-US" sz="2000" b="0" i="0" u="none" strike="noStrike" kern="1200" cap="none" spc="-50" normalizeH="0" baseline="0" noProof="0" dirty="0">
                <a:ln>
                  <a:noFill/>
                </a:ln>
                <a:solidFill>
                  <a:srgbClr val="000000"/>
                </a:solidFill>
                <a:effectLst/>
                <a:uLnTx/>
                <a:uFillTx/>
                <a:latin typeface="Lucida Sans Unicode" panose="020B0602030504020204" pitchFamily="34" charset="0"/>
                <a:cs typeface="Lucida Sans Unicode" panose="020B0602030504020204" pitchFamily="34" charset="0"/>
              </a:rPr>
              <a:t> “Ana Bowman” –Department IT</a:t>
            </a:r>
            <a:endParaRPr kumimoji="0" lang="en-US" sz="2400" b="0" i="0" u="none" strike="noStrike" kern="1200" cap="none" spc="-50" normalizeH="0" baseline="0" noProof="0" dirty="0">
              <a:ln>
                <a:noFill/>
              </a:ln>
              <a:solidFill>
                <a:srgbClr val="000000"/>
              </a:solidFill>
              <a:effectLst/>
              <a:uLnTx/>
              <a:uFillTx/>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19598640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a:xfrm>
            <a:off x="425366" y="170924"/>
            <a:ext cx="11341268" cy="680196"/>
          </a:xfrm>
        </p:spPr>
        <p:txBody>
          <a:bodyPr/>
          <a:lstStyle/>
          <a:p>
            <a:r>
              <a:rPr lang="en-US" dirty="0"/>
              <a:t>Group management cmdlets</a:t>
            </a:r>
          </a:p>
        </p:txBody>
      </p:sp>
      <p:graphicFrame>
        <p:nvGraphicFramePr>
          <p:cNvPr id="4" name="Table 12">
            <a:extLst>
              <a:ext uri="{FF2B5EF4-FFF2-40B4-BE49-F238E27FC236}">
                <a16:creationId xmlns:a16="http://schemas.microsoft.com/office/drawing/2014/main" id="{9AE6B30B-718A-43BA-B0A4-856A93C9AE95}"/>
              </a:ext>
            </a:extLst>
          </p:cNvPr>
          <p:cNvGraphicFramePr>
            <a:graphicFrameLocks noGrp="1"/>
          </p:cNvGraphicFramePr>
          <p:nvPr>
            <p:extLst>
              <p:ext uri="{D42A27DB-BD31-4B8C-83A1-F6EECF244321}">
                <p14:modId xmlns:p14="http://schemas.microsoft.com/office/powerpoint/2010/main" val="3113176730"/>
              </p:ext>
            </p:extLst>
          </p:nvPr>
        </p:nvGraphicFramePr>
        <p:xfrm>
          <a:off x="368154" y="751453"/>
          <a:ext cx="11547095" cy="4835845"/>
        </p:xfrm>
        <a:graphic>
          <a:graphicData uri="http://schemas.openxmlformats.org/drawingml/2006/table">
            <a:tbl>
              <a:tblPr firstRow="1" bandRow="1">
                <a:tableStyleId>{5C22544A-7EE6-4342-B048-85BDC9FD1C3A}</a:tableStyleId>
              </a:tblPr>
              <a:tblGrid>
                <a:gridCol w="4897529">
                  <a:extLst>
                    <a:ext uri="{9D8B030D-6E8A-4147-A177-3AD203B41FA5}">
                      <a16:colId xmlns:a16="http://schemas.microsoft.com/office/drawing/2014/main" val="1695194842"/>
                    </a:ext>
                  </a:extLst>
                </a:gridCol>
                <a:gridCol w="6649566">
                  <a:extLst>
                    <a:ext uri="{9D8B030D-6E8A-4147-A177-3AD203B41FA5}">
                      <a16:colId xmlns:a16="http://schemas.microsoft.com/office/drawing/2014/main" val="2248324712"/>
                    </a:ext>
                  </a:extLst>
                </a:gridCol>
              </a:tblGrid>
              <a:tr h="466598">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Cmdlet </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srgbClr val="FFFFFF"/>
                          </a:solidFill>
                          <a:effectLst/>
                          <a:uLnTx/>
                          <a:uFillTx/>
                          <a:latin typeface="+mj-lt"/>
                          <a:ea typeface="+mn-ea"/>
                          <a:cs typeface="+mn-cs"/>
                        </a:rPr>
                        <a:t>Description</a:t>
                      </a:r>
                      <a:endParaRPr kumimoji="0" lang="en-US" sz="1800" b="1" i="0" u="none" strike="noStrike" kern="1200" cap="none" spc="0" normalizeH="0" baseline="0" noProof="0" dirty="0">
                        <a:ln>
                          <a:noFill/>
                        </a:ln>
                        <a:solidFill>
                          <a:srgbClr val="FFFFFF"/>
                        </a:solidFill>
                        <a:effectLst/>
                        <a:uLnTx/>
                        <a:uFillTx/>
                        <a:latin typeface="+mj-lt"/>
                        <a:ea typeface="+mn-ea"/>
                        <a:cs typeface="+mn-cs"/>
                      </a:endParaRPr>
                    </a:p>
                  </a:txBody>
                  <a:tcPr marL="89642" marR="89642" marT="89642" marB="89642">
                    <a:lnL w="6350" cap="flat" cmpd="sng" algn="ctr">
                      <a:solidFill>
                        <a:schemeClr val="bg1"/>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185272790"/>
                  </a:ext>
                </a:extLst>
              </a:tr>
              <a:tr h="432332">
                <a:tc>
                  <a:txBody>
                    <a:bodyPr/>
                    <a:lstStyle/>
                    <a:p>
                      <a:pPr marL="0" marR="0" indent="0">
                        <a:lnSpc>
                          <a:spcPts val="2000"/>
                        </a:lnSpc>
                        <a:spcBef>
                          <a:spcPts val="1000"/>
                        </a:spcBef>
                        <a:spcAft>
                          <a:spcPts val="1000"/>
                        </a:spcAft>
                      </a:pPr>
                      <a:r>
                        <a:rPr lang="en-US" sz="1800" b="1" kern="1200" dirty="0">
                          <a:latin typeface="Segoe UI" panose="020B0502040204020203" pitchFamily="34" charset="0"/>
                          <a:cs typeface="Segoe UI" panose="020B0502040204020203" pitchFamily="34" charset="0"/>
                        </a:rPr>
                        <a:t>New-ADGroup</a:t>
                      </a:r>
                      <a:endParaRPr lang="en-US" sz="1800" b="1"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4572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a:lnSpc>
                          <a:spcPts val="2000"/>
                        </a:lnSpc>
                        <a:spcBef>
                          <a:spcPts val="0"/>
                        </a:spcBef>
                        <a:spcAft>
                          <a:spcPts val="0"/>
                        </a:spcAft>
                      </a:pPr>
                      <a:r>
                        <a:rPr lang="en-US" sz="1800" b="0" kern="1200" dirty="0">
                          <a:latin typeface="Segoe UI" panose="020B0502040204020203" pitchFamily="34" charset="0"/>
                          <a:cs typeface="Segoe UI" panose="020B0502040204020203" pitchFamily="34" charset="0"/>
                        </a:rPr>
                        <a:t>Creates a new group</a:t>
                      </a:r>
                      <a:endParaRPr lang="en-US" sz="1800" b="0"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73152"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437435">
                <a:tc>
                  <a:txBody>
                    <a:bodyPr/>
                    <a:lstStyle/>
                    <a:p>
                      <a:pPr marL="0" marR="0" indent="0">
                        <a:lnSpc>
                          <a:spcPts val="2000"/>
                        </a:lnSpc>
                        <a:spcBef>
                          <a:spcPts val="1000"/>
                        </a:spcBef>
                        <a:spcAft>
                          <a:spcPts val="1000"/>
                        </a:spcAft>
                      </a:pPr>
                      <a:r>
                        <a:rPr lang="en-US" sz="1800" b="1" kern="1200" dirty="0">
                          <a:latin typeface="Segoe UI" panose="020B0502040204020203" pitchFamily="34" charset="0"/>
                          <a:cs typeface="Segoe UI" panose="020B0502040204020203" pitchFamily="34" charset="0"/>
                        </a:rPr>
                        <a:t>Set-ADGroup</a:t>
                      </a:r>
                      <a:endParaRPr lang="en-US" sz="1800" b="1"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4572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a:lnSpc>
                          <a:spcPts val="2000"/>
                        </a:lnSpc>
                        <a:spcBef>
                          <a:spcPts val="0"/>
                        </a:spcBef>
                        <a:spcAft>
                          <a:spcPts val="0"/>
                        </a:spcAft>
                      </a:pPr>
                      <a:r>
                        <a:rPr lang="en-US" sz="1800" b="0" kern="1200" dirty="0">
                          <a:latin typeface="Segoe UI" panose="020B0502040204020203" pitchFamily="34" charset="0"/>
                          <a:cs typeface="Segoe UI" panose="020B0502040204020203" pitchFamily="34" charset="0"/>
                        </a:rPr>
                        <a:t>Modifies properties of a group</a:t>
                      </a:r>
                      <a:endParaRPr lang="en-US" sz="1800" b="0"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73152"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37435">
                <a:tc>
                  <a:txBody>
                    <a:bodyPr/>
                    <a:lstStyle/>
                    <a:p>
                      <a:pPr marL="0" marR="0" indent="0">
                        <a:lnSpc>
                          <a:spcPts val="2000"/>
                        </a:lnSpc>
                        <a:spcBef>
                          <a:spcPts val="1000"/>
                        </a:spcBef>
                        <a:spcAft>
                          <a:spcPts val="1000"/>
                        </a:spcAft>
                      </a:pPr>
                      <a:r>
                        <a:rPr lang="en-US" sz="1800" b="1" kern="1200" dirty="0">
                          <a:latin typeface="Segoe UI" panose="020B0502040204020203" pitchFamily="34" charset="0"/>
                          <a:cs typeface="Segoe UI" panose="020B0502040204020203" pitchFamily="34" charset="0"/>
                        </a:rPr>
                        <a:t>Get-ADGroup</a:t>
                      </a:r>
                      <a:endParaRPr lang="en-US" sz="1800" b="1"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4572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a:lnSpc>
                          <a:spcPts val="2000"/>
                        </a:lnSpc>
                        <a:spcBef>
                          <a:spcPts val="0"/>
                        </a:spcBef>
                        <a:spcAft>
                          <a:spcPts val="0"/>
                        </a:spcAft>
                      </a:pPr>
                      <a:r>
                        <a:rPr lang="en-US" sz="1800" b="0" kern="1200" dirty="0">
                          <a:latin typeface="Segoe UI" panose="020B0502040204020203" pitchFamily="34" charset="0"/>
                          <a:cs typeface="Segoe UI" panose="020B0502040204020203" pitchFamily="34" charset="0"/>
                        </a:rPr>
                        <a:t>Displays properties of a group</a:t>
                      </a:r>
                      <a:endParaRPr lang="en-US" sz="1800" b="0"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73152"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r h="437435">
                <a:tc>
                  <a:txBody>
                    <a:bodyPr/>
                    <a:lstStyle/>
                    <a:p>
                      <a:pPr marL="0" marR="0">
                        <a:lnSpc>
                          <a:spcPts val="2000"/>
                        </a:lnSpc>
                        <a:spcBef>
                          <a:spcPts val="0"/>
                        </a:spcBef>
                        <a:spcAft>
                          <a:spcPts val="1000"/>
                        </a:spcAft>
                      </a:pPr>
                      <a:r>
                        <a:rPr lang="en-US" sz="1800" b="1" kern="1200" dirty="0">
                          <a:latin typeface="Segoe UI" panose="020B0502040204020203" pitchFamily="34" charset="0"/>
                          <a:cs typeface="Segoe UI" panose="020B0502040204020203" pitchFamily="34" charset="0"/>
                        </a:rPr>
                        <a:t>Remove-ADGroup</a:t>
                      </a:r>
                      <a:endParaRPr lang="en-US" sz="1800" b="1"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4572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a:lnSpc>
                          <a:spcPts val="2000"/>
                        </a:lnSpc>
                        <a:spcBef>
                          <a:spcPts val="0"/>
                        </a:spcBef>
                        <a:spcAft>
                          <a:spcPts val="0"/>
                        </a:spcAft>
                      </a:pPr>
                      <a:r>
                        <a:rPr lang="en-US" sz="1800" b="0" kern="1200" dirty="0">
                          <a:latin typeface="Segoe UI" panose="020B0502040204020203" pitchFamily="34" charset="0"/>
                          <a:cs typeface="Segoe UI" panose="020B0502040204020203" pitchFamily="34" charset="0"/>
                        </a:rPr>
                        <a:t>Deletes a group</a:t>
                      </a:r>
                      <a:endParaRPr lang="en-US" sz="1800" b="0"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73152"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r h="437435">
                <a:tc>
                  <a:txBody>
                    <a:bodyPr/>
                    <a:lstStyle/>
                    <a:p>
                      <a:pPr marL="0" marR="0">
                        <a:lnSpc>
                          <a:spcPts val="2000"/>
                        </a:lnSpc>
                        <a:spcBef>
                          <a:spcPts val="0"/>
                        </a:spcBef>
                        <a:spcAft>
                          <a:spcPts val="1000"/>
                        </a:spcAft>
                      </a:pPr>
                      <a:r>
                        <a:rPr lang="en-US" sz="1800" b="1" kern="1200" dirty="0">
                          <a:latin typeface="Segoe UI" panose="020B0502040204020203" pitchFamily="34" charset="0"/>
                          <a:cs typeface="Segoe UI" panose="020B0502040204020203" pitchFamily="34" charset="0"/>
                        </a:rPr>
                        <a:t>Add-ADGroupMember</a:t>
                      </a:r>
                      <a:endParaRPr lang="en-US" sz="1800" b="1"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4572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a:lnSpc>
                          <a:spcPts val="2000"/>
                        </a:lnSpc>
                        <a:spcBef>
                          <a:spcPts val="0"/>
                        </a:spcBef>
                        <a:spcAft>
                          <a:spcPts val="0"/>
                        </a:spcAft>
                      </a:pPr>
                      <a:r>
                        <a:rPr lang="en-US" sz="1800" b="0" kern="1200" dirty="0">
                          <a:latin typeface="Segoe UI" panose="020B0502040204020203" pitchFamily="34" charset="0"/>
                          <a:cs typeface="Segoe UI" panose="020B0502040204020203" pitchFamily="34" charset="0"/>
                        </a:rPr>
                        <a:t>Adds members to a group</a:t>
                      </a:r>
                      <a:endParaRPr lang="en-US" sz="1800" b="0"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73152"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79037280"/>
                  </a:ext>
                </a:extLst>
              </a:tr>
              <a:tr h="437435">
                <a:tc>
                  <a:txBody>
                    <a:bodyPr/>
                    <a:lstStyle/>
                    <a:p>
                      <a:pPr marL="0" marR="0">
                        <a:lnSpc>
                          <a:spcPts val="2000"/>
                        </a:lnSpc>
                        <a:spcBef>
                          <a:spcPts val="0"/>
                        </a:spcBef>
                        <a:spcAft>
                          <a:spcPts val="1000"/>
                        </a:spcAft>
                      </a:pPr>
                      <a:r>
                        <a:rPr lang="en-US" sz="1800" b="1" kern="1200" dirty="0">
                          <a:latin typeface="Segoe UI" panose="020B0502040204020203" pitchFamily="34" charset="0"/>
                          <a:cs typeface="Segoe UI" panose="020B0502040204020203" pitchFamily="34" charset="0"/>
                        </a:rPr>
                        <a:t>Get-ADGroupMember</a:t>
                      </a:r>
                      <a:endParaRPr lang="en-US" sz="1800" b="1"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4572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a:lnSpc>
                          <a:spcPts val="2000"/>
                        </a:lnSpc>
                        <a:spcBef>
                          <a:spcPts val="0"/>
                        </a:spcBef>
                        <a:spcAft>
                          <a:spcPts val="0"/>
                        </a:spcAft>
                      </a:pPr>
                      <a:r>
                        <a:rPr lang="en-US" sz="1800" b="0" kern="1200" dirty="0">
                          <a:latin typeface="Segoe UI" panose="020B0502040204020203" pitchFamily="34" charset="0"/>
                          <a:cs typeface="Segoe UI" panose="020B0502040204020203" pitchFamily="34" charset="0"/>
                        </a:rPr>
                        <a:t>Displays membership of a group</a:t>
                      </a:r>
                      <a:endParaRPr lang="en-US" sz="1800" b="0"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73152"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06987494"/>
                  </a:ext>
                </a:extLst>
              </a:tr>
              <a:tr h="437435">
                <a:tc>
                  <a:txBody>
                    <a:bodyPr/>
                    <a:lstStyle/>
                    <a:p>
                      <a:pPr marL="0" marR="0">
                        <a:lnSpc>
                          <a:spcPts val="2000"/>
                        </a:lnSpc>
                        <a:spcBef>
                          <a:spcPts val="0"/>
                        </a:spcBef>
                        <a:spcAft>
                          <a:spcPts val="1000"/>
                        </a:spcAft>
                      </a:pPr>
                      <a:r>
                        <a:rPr lang="en-US" sz="1800" b="1" kern="1200" dirty="0">
                          <a:latin typeface="Segoe UI" panose="020B0502040204020203" pitchFamily="34" charset="0"/>
                          <a:cs typeface="Segoe UI" panose="020B0502040204020203" pitchFamily="34" charset="0"/>
                        </a:rPr>
                        <a:t>Remove-ADGroupMember</a:t>
                      </a:r>
                      <a:endParaRPr lang="en-US" sz="1800" b="1"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4572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a:lnSpc>
                          <a:spcPts val="2000"/>
                        </a:lnSpc>
                        <a:spcBef>
                          <a:spcPts val="0"/>
                        </a:spcBef>
                        <a:spcAft>
                          <a:spcPts val="0"/>
                        </a:spcAft>
                      </a:pPr>
                      <a:r>
                        <a:rPr lang="en-US" sz="1800" b="0" kern="1200" dirty="0">
                          <a:latin typeface="Segoe UI" panose="020B0502040204020203" pitchFamily="34" charset="0"/>
                          <a:cs typeface="Segoe UI" panose="020B0502040204020203" pitchFamily="34" charset="0"/>
                        </a:rPr>
                        <a:t>Removes members from a group</a:t>
                      </a:r>
                      <a:endParaRPr lang="en-US" sz="1800" b="0"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73152"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11118185"/>
                  </a:ext>
                </a:extLst>
              </a:tr>
              <a:tr h="437435">
                <a:tc>
                  <a:txBody>
                    <a:bodyPr/>
                    <a:lstStyle/>
                    <a:p>
                      <a:pPr marL="0" marR="0">
                        <a:lnSpc>
                          <a:spcPts val="2000"/>
                        </a:lnSpc>
                        <a:spcBef>
                          <a:spcPts val="0"/>
                        </a:spcBef>
                        <a:spcAft>
                          <a:spcPts val="1000"/>
                        </a:spcAft>
                      </a:pPr>
                      <a:r>
                        <a:rPr lang="en-US" sz="1800" b="1" kern="1200" dirty="0">
                          <a:latin typeface="Segoe UI" panose="020B0502040204020203" pitchFamily="34" charset="0"/>
                          <a:cs typeface="Segoe UI" panose="020B0502040204020203" pitchFamily="34" charset="0"/>
                        </a:rPr>
                        <a:t>Add-ADPrincipalGroupMembership</a:t>
                      </a:r>
                      <a:endParaRPr lang="en-US" sz="1800" b="1"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4572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a:lnSpc>
                          <a:spcPts val="2000"/>
                        </a:lnSpc>
                        <a:spcBef>
                          <a:spcPts val="0"/>
                        </a:spcBef>
                        <a:spcAft>
                          <a:spcPts val="0"/>
                        </a:spcAft>
                      </a:pPr>
                      <a:r>
                        <a:rPr lang="en-US" sz="1800" b="0" kern="1200" dirty="0">
                          <a:latin typeface="Segoe UI" panose="020B0502040204020203" pitchFamily="34" charset="0"/>
                          <a:cs typeface="Segoe UI" panose="020B0502040204020203" pitchFamily="34" charset="0"/>
                        </a:rPr>
                        <a:t>Adds group membership to an object</a:t>
                      </a:r>
                      <a:endParaRPr lang="en-US" sz="1800" b="0"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73152"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560943084"/>
                  </a:ext>
                </a:extLst>
              </a:tr>
              <a:tr h="437435">
                <a:tc>
                  <a:txBody>
                    <a:bodyPr/>
                    <a:lstStyle/>
                    <a:p>
                      <a:pPr marL="0" marR="0">
                        <a:lnSpc>
                          <a:spcPts val="2000"/>
                        </a:lnSpc>
                        <a:spcBef>
                          <a:spcPts val="0"/>
                        </a:spcBef>
                        <a:spcAft>
                          <a:spcPts val="1000"/>
                        </a:spcAft>
                      </a:pPr>
                      <a:r>
                        <a:rPr lang="en-US" sz="1800" b="1" kern="1200" dirty="0">
                          <a:latin typeface="Segoe UI" panose="020B0502040204020203" pitchFamily="34" charset="0"/>
                          <a:cs typeface="Segoe UI" panose="020B0502040204020203" pitchFamily="34" charset="0"/>
                        </a:rPr>
                        <a:t>Get-ADPrincipalGroupMembership</a:t>
                      </a:r>
                      <a:endParaRPr lang="en-US" sz="1800" b="1"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4572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a:lnSpc>
                          <a:spcPts val="2000"/>
                        </a:lnSpc>
                        <a:spcBef>
                          <a:spcPts val="0"/>
                        </a:spcBef>
                        <a:spcAft>
                          <a:spcPts val="0"/>
                        </a:spcAft>
                      </a:pPr>
                      <a:r>
                        <a:rPr lang="en-US" sz="1800" b="0" kern="1200" dirty="0">
                          <a:latin typeface="Segoe UI" panose="020B0502040204020203" pitchFamily="34" charset="0"/>
                          <a:cs typeface="Segoe UI" panose="020B0502040204020203" pitchFamily="34" charset="0"/>
                        </a:rPr>
                        <a:t>Displays group membership of an object</a:t>
                      </a:r>
                      <a:endParaRPr lang="en-US" sz="1800" b="0"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73152"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702393828"/>
                  </a:ext>
                </a:extLst>
              </a:tr>
              <a:tr h="437435">
                <a:tc>
                  <a:txBody>
                    <a:bodyPr/>
                    <a:lstStyle/>
                    <a:p>
                      <a:pPr marL="0" marR="0">
                        <a:lnSpc>
                          <a:spcPts val="2000"/>
                        </a:lnSpc>
                        <a:spcBef>
                          <a:spcPts val="0"/>
                        </a:spcBef>
                        <a:spcAft>
                          <a:spcPts val="1000"/>
                        </a:spcAft>
                      </a:pPr>
                      <a:r>
                        <a:rPr lang="en-US" sz="1800" b="1" kern="1200" dirty="0">
                          <a:latin typeface="Segoe UI" panose="020B0502040204020203" pitchFamily="34" charset="0"/>
                          <a:cs typeface="Segoe UI" panose="020B0502040204020203" pitchFamily="34" charset="0"/>
                        </a:rPr>
                        <a:t>Remove-ADPrincipalGroupMembership</a:t>
                      </a:r>
                      <a:endParaRPr lang="en-US" sz="1800" b="1"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4572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a:lnSpc>
                          <a:spcPts val="2000"/>
                        </a:lnSpc>
                        <a:spcBef>
                          <a:spcPts val="0"/>
                        </a:spcBef>
                        <a:spcAft>
                          <a:spcPts val="0"/>
                        </a:spcAft>
                      </a:pPr>
                      <a:r>
                        <a:rPr lang="en-US" sz="1800" b="0" kern="1200" dirty="0">
                          <a:latin typeface="Segoe UI" panose="020B0502040204020203" pitchFamily="34" charset="0"/>
                          <a:cs typeface="Segoe UI" panose="020B0502040204020203" pitchFamily="34" charset="0"/>
                        </a:rPr>
                        <a:t>Removes group membership from an object</a:t>
                      </a:r>
                      <a:endParaRPr lang="en-US" sz="1800" b="0" kern="1200" dirty="0">
                        <a:solidFill>
                          <a:srgbClr val="000000"/>
                        </a:solidFill>
                        <a:latin typeface="Segoe UI" panose="020B0502040204020203" pitchFamily="34" charset="0"/>
                        <a:ea typeface="Segoe UI" pitchFamily="34" charset="0"/>
                        <a:cs typeface="Segoe UI" panose="020B0502040204020203" pitchFamily="34" charset="0"/>
                      </a:endParaRPr>
                    </a:p>
                  </a:txBody>
                  <a:tcPr marL="73152"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779553842"/>
                  </a:ext>
                </a:extLst>
              </a:tr>
            </a:tbl>
          </a:graphicData>
        </a:graphic>
      </p:graphicFrame>
      <p:sp>
        <p:nvSpPr>
          <p:cNvPr id="10" name="Content Placeholder 8">
            <a:extLst>
              <a:ext uri="{FF2B5EF4-FFF2-40B4-BE49-F238E27FC236}">
                <a16:creationId xmlns:a16="http://schemas.microsoft.com/office/drawing/2014/main" id="{DC01950C-696D-40DE-A00B-78694830BF48}"/>
              </a:ext>
            </a:extLst>
          </p:cNvPr>
          <p:cNvSpPr>
            <a:spLocks noGrp="1"/>
          </p:cNvSpPr>
          <p:nvPr>
            <p:ph sz="quarter" idx="10"/>
          </p:nvPr>
        </p:nvSpPr>
        <p:spPr>
          <a:xfrm>
            <a:off x="3925196" y="5882676"/>
            <a:ext cx="7841438" cy="447741"/>
          </a:xfrm>
          <a:solidFill>
            <a:schemeClr val="bg1">
              <a:lumMod val="85000"/>
            </a:schemeClr>
          </a:solidFill>
        </p:spPr>
        <p:txBody>
          <a:bodyPr lIns="0"/>
          <a:lstStyle/>
          <a:p>
            <a:pPr marL="114300" lvl="2" indent="0" defTabSz="932742">
              <a:spcBef>
                <a:spcPts val="600"/>
              </a:spcBef>
              <a:spcAft>
                <a:spcPts val="0"/>
              </a:spcAft>
              <a:buSzPct val="95000"/>
              <a:buNone/>
              <a:defRPr/>
            </a:pPr>
            <a:r>
              <a:rPr kumimoji="0" lang="en-US" sz="2000" b="0" i="0" u="none" strike="noStrike" kern="1200" cap="none" spc="-50" normalizeH="0" baseline="0" noProof="0" dirty="0">
                <a:ln>
                  <a:noFill/>
                </a:ln>
                <a:solidFill>
                  <a:srgbClr val="000000"/>
                </a:solidFill>
                <a:effectLst/>
                <a:uLnTx/>
                <a:uFillTx/>
                <a:latin typeface="Lucida Sans Unicode" panose="020B0602030504020204" pitchFamily="34" charset="0"/>
                <a:cs typeface="Lucida Sans Unicode" panose="020B0602030504020204" pitchFamily="34" charset="0"/>
              </a:rPr>
              <a:t>New‑</a:t>
            </a:r>
            <a:r>
              <a:rPr kumimoji="0" lang="en-US" sz="2000" b="0" i="0" u="none" strike="noStrike" kern="1200" cap="none" spc="-50" normalizeH="0" baseline="0" noProof="0" dirty="0" err="1">
                <a:ln>
                  <a:noFill/>
                </a:ln>
                <a:solidFill>
                  <a:srgbClr val="000000"/>
                </a:solidFill>
                <a:effectLst/>
                <a:uLnTx/>
                <a:uFillTx/>
                <a:latin typeface="Lucida Sans Unicode" panose="020B0602030504020204" pitchFamily="34" charset="0"/>
                <a:cs typeface="Lucida Sans Unicode" panose="020B0602030504020204" pitchFamily="34" charset="0"/>
              </a:rPr>
              <a:t>ADGroup</a:t>
            </a:r>
            <a:r>
              <a:rPr kumimoji="0" lang="en-US" sz="2000" b="0" i="0" u="none" strike="noStrike" kern="1200" cap="none" spc="-50" normalizeH="0" baseline="0" noProof="0" dirty="0">
                <a:ln>
                  <a:noFill/>
                </a:ln>
                <a:solidFill>
                  <a:srgbClr val="000000"/>
                </a:solidFill>
                <a:effectLst/>
                <a:uLnTx/>
                <a:uFillTx/>
                <a:latin typeface="Lucida Sans Unicode" panose="020B0602030504020204" pitchFamily="34" charset="0"/>
                <a:cs typeface="Lucida Sans Unicode" panose="020B0602030504020204" pitchFamily="34" charset="0"/>
              </a:rPr>
              <a:t> ‑Name "</a:t>
            </a:r>
            <a:r>
              <a:rPr kumimoji="0" lang="en-US" sz="2000" b="0" i="0" u="none" strike="noStrike" kern="1200" cap="none" spc="-50" normalizeH="0" baseline="0" noProof="0" dirty="0" err="1">
                <a:ln>
                  <a:noFill/>
                </a:ln>
                <a:solidFill>
                  <a:srgbClr val="000000"/>
                </a:solidFill>
                <a:effectLst/>
                <a:uLnTx/>
                <a:uFillTx/>
                <a:latin typeface="Lucida Sans Unicode" panose="020B0602030504020204" pitchFamily="34" charset="0"/>
                <a:cs typeface="Lucida Sans Unicode" panose="020B0602030504020204" pitchFamily="34" charset="0"/>
              </a:rPr>
              <a:t>FileServerAdmins</a:t>
            </a:r>
            <a:r>
              <a:rPr kumimoji="0" lang="en-US" sz="2000" b="0" i="0" u="none" strike="noStrike" kern="1200" cap="none" spc="-50" normalizeH="0" baseline="0" noProof="0" dirty="0">
                <a:ln>
                  <a:noFill/>
                </a:ln>
                <a:solidFill>
                  <a:srgbClr val="000000"/>
                </a:solidFill>
                <a:effectLst/>
                <a:uLnTx/>
                <a:uFillTx/>
                <a:latin typeface="Lucida Sans Unicode" panose="020B0602030504020204" pitchFamily="34" charset="0"/>
                <a:cs typeface="Lucida Sans Unicode" panose="020B0602030504020204" pitchFamily="34" charset="0"/>
              </a:rPr>
              <a:t>" ‑</a:t>
            </a:r>
            <a:r>
              <a:rPr kumimoji="0" lang="en-US" sz="2000" b="0" i="0" u="none" strike="noStrike" kern="1200" cap="none" spc="-50" normalizeH="0" baseline="0" noProof="0" dirty="0" err="1">
                <a:ln>
                  <a:noFill/>
                </a:ln>
                <a:solidFill>
                  <a:srgbClr val="000000"/>
                </a:solidFill>
                <a:effectLst/>
                <a:uLnTx/>
                <a:uFillTx/>
                <a:latin typeface="Lucida Sans Unicode" panose="020B0602030504020204" pitchFamily="34" charset="0"/>
                <a:cs typeface="Lucida Sans Unicode" panose="020B0602030504020204" pitchFamily="34" charset="0"/>
              </a:rPr>
              <a:t>GroupScope</a:t>
            </a:r>
            <a:r>
              <a:rPr kumimoji="0" lang="en-US" sz="2000" b="0" i="0" u="none" strike="noStrike" kern="1200" cap="none" spc="-50" normalizeH="0" baseline="0" noProof="0" dirty="0">
                <a:ln>
                  <a:noFill/>
                </a:ln>
                <a:solidFill>
                  <a:srgbClr val="000000"/>
                </a:solidFill>
                <a:effectLst/>
                <a:uLnTx/>
                <a:uFillTx/>
                <a:latin typeface="Lucida Sans Unicode" panose="020B0602030504020204" pitchFamily="34" charset="0"/>
                <a:cs typeface="Lucida Sans Unicode" panose="020B0602030504020204" pitchFamily="34" charset="0"/>
              </a:rPr>
              <a:t> Global</a:t>
            </a:r>
          </a:p>
        </p:txBody>
      </p:sp>
    </p:spTree>
    <p:extLst>
      <p:ext uri="{BB962C8B-B14F-4D97-AF65-F5344CB8AC3E}">
        <p14:creationId xmlns:p14="http://schemas.microsoft.com/office/powerpoint/2010/main" val="146183207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Managing users and groups</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2154436"/>
          </a:xfrm>
        </p:spPr>
        <p:txBody>
          <a:bodyPr/>
          <a:lstStyle/>
          <a:p>
            <a:pPr marL="342900" indent="-342900">
              <a:buFont typeface="+mj-lt"/>
              <a:buAutoNum type="arabicPeriod"/>
            </a:pPr>
            <a:r>
              <a:rPr lang="en-US" dirty="0"/>
              <a:t>Create a new global group in the IT department.</a:t>
            </a:r>
          </a:p>
          <a:p>
            <a:pPr marL="342900" indent="-342900">
              <a:buFont typeface="+mj-lt"/>
              <a:buAutoNum type="arabicPeriod"/>
            </a:pPr>
            <a:r>
              <a:rPr lang="en-US" dirty="0"/>
              <a:t>Create a new user in the IT department.</a:t>
            </a:r>
          </a:p>
          <a:p>
            <a:pPr marL="342900" indent="-342900">
              <a:buFont typeface="+mj-lt"/>
              <a:buAutoNum type="arabicPeriod"/>
            </a:pPr>
            <a:r>
              <a:rPr lang="en-US" dirty="0"/>
              <a:t>Add two users from the IT department to the </a:t>
            </a:r>
            <a:r>
              <a:rPr lang="en-US" dirty="0" err="1"/>
              <a:t>HelpDesk</a:t>
            </a:r>
            <a:r>
              <a:rPr lang="en-US" dirty="0"/>
              <a:t> group.</a:t>
            </a:r>
          </a:p>
          <a:p>
            <a:pPr marL="342900" indent="-342900">
              <a:buFont typeface="+mj-lt"/>
              <a:buAutoNum type="arabicPeriod"/>
            </a:pPr>
            <a:r>
              <a:rPr lang="en-US" dirty="0"/>
              <a:t>Set the address for all </a:t>
            </a:r>
            <a:r>
              <a:rPr lang="en-US" dirty="0" err="1"/>
              <a:t>HelpDesk</a:t>
            </a:r>
            <a:r>
              <a:rPr lang="en-US" dirty="0"/>
              <a:t> group users.</a:t>
            </a:r>
          </a:p>
          <a:p>
            <a:pPr marL="342900" indent="-342900">
              <a:buFont typeface="+mj-lt"/>
              <a:buAutoNum type="arabicPeriod"/>
            </a:pPr>
            <a:r>
              <a:rPr lang="en-US" dirty="0"/>
              <a:t>Verify the group membership for the new user.</a:t>
            </a:r>
          </a:p>
          <a:p>
            <a:pPr marL="342900" indent="-342900">
              <a:buFont typeface="+mj-lt"/>
              <a:buAutoNum type="arabicPeriod"/>
            </a:pPr>
            <a:r>
              <a:rPr lang="en-US" dirty="0"/>
              <a:t>Verify the updated user properties.</a:t>
            </a:r>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950758898"/>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4862</Words>
  <Application>Microsoft Office PowerPoint</Application>
  <PresentationFormat>Widescreen</PresentationFormat>
  <Paragraphs>663</Paragraphs>
  <Slides>42</Slides>
  <Notes>42</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vt:lpstr>
      <vt:lpstr>Consolas</vt:lpstr>
      <vt:lpstr>Lucida Sans Unicode</vt:lpstr>
      <vt:lpstr>Segoe</vt:lpstr>
      <vt:lpstr>Segoe UI</vt:lpstr>
      <vt:lpstr>Segoe UI Light</vt:lpstr>
      <vt:lpstr>Segoe UI Semibold</vt:lpstr>
      <vt:lpstr>Symbol</vt:lpstr>
      <vt:lpstr>Wingdings</vt:lpstr>
      <vt:lpstr>Microsoft Azure Template</vt:lpstr>
      <vt:lpstr>AZ-040 Automating Administration with PowerShell</vt:lpstr>
      <vt:lpstr>Module 2: Windows PowerShell for local systems administration</vt:lpstr>
      <vt:lpstr>Module overview</vt:lpstr>
      <vt:lpstr>Section break 1</vt:lpstr>
      <vt:lpstr>Lesson 1: Active Directory Domain Services administration cmdlets</vt:lpstr>
      <vt:lpstr>Lesson 1 overview</vt:lpstr>
      <vt:lpstr>User management cmdlets</vt:lpstr>
      <vt:lpstr>Group management cmdlets</vt:lpstr>
      <vt:lpstr>Demonstration: Managing users and groups</vt:lpstr>
      <vt:lpstr>Demonstration: Managing users and groups (Slide 2)</vt:lpstr>
      <vt:lpstr>Cmdlets for managing computer objects</vt:lpstr>
      <vt:lpstr>OU management cmdlets</vt:lpstr>
      <vt:lpstr>Active Directory object cmdlets</vt:lpstr>
      <vt:lpstr>Demonstration: Managing Active Directory objects</vt:lpstr>
      <vt:lpstr>Demonstration: Managing Active Directory objects (Slide 2)</vt:lpstr>
      <vt:lpstr>Section break 2</vt:lpstr>
      <vt:lpstr>Lesson 2: Network configuration cmdlets</vt:lpstr>
      <vt:lpstr>Lesson 2 overview</vt:lpstr>
      <vt:lpstr>Managing IP addresses</vt:lpstr>
      <vt:lpstr>Managing routing</vt:lpstr>
      <vt:lpstr>Managing DNS clients</vt:lpstr>
      <vt:lpstr>Managing Windows Firewall</vt:lpstr>
      <vt:lpstr>Demonstration: Configuring network settings</vt:lpstr>
      <vt:lpstr>Demonstration: Configuring network settings (Slide 2)</vt:lpstr>
      <vt:lpstr>Section break 3</vt:lpstr>
      <vt:lpstr>Lesson 3: Server administration cmdlets</vt:lpstr>
      <vt:lpstr>Lesson 3 overview</vt:lpstr>
      <vt:lpstr>Group Policy management cmdlets</vt:lpstr>
      <vt:lpstr>Server Manager cmdlets</vt:lpstr>
      <vt:lpstr>Hyper-V cmdlets</vt:lpstr>
      <vt:lpstr>IIS administration cmdlets</vt:lpstr>
      <vt:lpstr>Section break 4</vt:lpstr>
      <vt:lpstr>Lesson 4: Windows PowerShell in Windows 10</vt:lpstr>
      <vt:lpstr>Lesson 4 overview</vt:lpstr>
      <vt:lpstr>Managing Windows 10 using PowerShell</vt:lpstr>
      <vt:lpstr>Managing permissions with PowerShell</vt:lpstr>
      <vt:lpstr>Section break 5</vt:lpstr>
      <vt:lpstr>Lab: Performing local system administration with PowerShell</vt:lpstr>
      <vt:lpstr>Lab scenario</vt:lpstr>
      <vt:lpstr>Lab-review questions</vt:lpstr>
      <vt:lpstr>Lab-review answers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2022-06-30T22:35:17Z</dcterms:created>
  <dcterms:modified xsi:type="dcterms:W3CDTF">2022-06-30T22:35:23Z</dcterms:modified>
</cp:coreProperties>
</file>