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94"/>
  </p:notesMasterIdLst>
  <p:handoutMasterIdLst>
    <p:handoutMasterId r:id="rId95"/>
  </p:handoutMasterIdLst>
  <p:sldIdLst>
    <p:sldId id="1627" r:id="rId2"/>
    <p:sldId id="1797" r:id="rId3"/>
    <p:sldId id="1834" r:id="rId4"/>
    <p:sldId id="1684" r:id="rId5"/>
    <p:sldId id="1833" r:id="rId6"/>
    <p:sldId id="1835" r:id="rId7"/>
    <p:sldId id="1887" r:id="rId8"/>
    <p:sldId id="1932" r:id="rId9"/>
    <p:sldId id="1840" r:id="rId10"/>
    <p:sldId id="1888" r:id="rId11"/>
    <p:sldId id="1870" r:id="rId12"/>
    <p:sldId id="1928" r:id="rId13"/>
    <p:sldId id="1889" r:id="rId14"/>
    <p:sldId id="1841" r:id="rId15"/>
    <p:sldId id="1845" r:id="rId16"/>
    <p:sldId id="1846" r:id="rId17"/>
    <p:sldId id="1847" r:id="rId18"/>
    <p:sldId id="1890" r:id="rId19"/>
    <p:sldId id="1891" r:id="rId20"/>
    <p:sldId id="1929" r:id="rId21"/>
    <p:sldId id="1892" r:id="rId22"/>
    <p:sldId id="1852" r:id="rId23"/>
    <p:sldId id="1893" r:id="rId24"/>
    <p:sldId id="1894" r:id="rId25"/>
    <p:sldId id="1895" r:id="rId26"/>
    <p:sldId id="1896" r:id="rId27"/>
    <p:sldId id="1897" r:id="rId28"/>
    <p:sldId id="1898" r:id="rId29"/>
    <p:sldId id="1899" r:id="rId30"/>
    <p:sldId id="1900" r:id="rId31"/>
    <p:sldId id="1853" r:id="rId32"/>
    <p:sldId id="1854" r:id="rId33"/>
    <p:sldId id="1855" r:id="rId34"/>
    <p:sldId id="1879" r:id="rId35"/>
    <p:sldId id="1901" r:id="rId36"/>
    <p:sldId id="1902" r:id="rId37"/>
    <p:sldId id="1903" r:id="rId38"/>
    <p:sldId id="1904" r:id="rId39"/>
    <p:sldId id="1905" r:id="rId40"/>
    <p:sldId id="1906" r:id="rId41"/>
    <p:sldId id="1907" r:id="rId42"/>
    <p:sldId id="1958" r:id="rId43"/>
    <p:sldId id="1959" r:id="rId44"/>
    <p:sldId id="1960" r:id="rId45"/>
    <p:sldId id="1866" r:id="rId46"/>
    <p:sldId id="1867" r:id="rId47"/>
    <p:sldId id="1868" r:id="rId48"/>
    <p:sldId id="1880" r:id="rId49"/>
    <p:sldId id="1881" r:id="rId50"/>
    <p:sldId id="1908" r:id="rId51"/>
    <p:sldId id="1909" r:id="rId52"/>
    <p:sldId id="1910" r:id="rId53"/>
    <p:sldId id="1911" r:id="rId54"/>
    <p:sldId id="1912" r:id="rId55"/>
    <p:sldId id="1913" r:id="rId56"/>
    <p:sldId id="1878" r:id="rId57"/>
    <p:sldId id="1914" r:id="rId58"/>
    <p:sldId id="1915" r:id="rId59"/>
    <p:sldId id="1916" r:id="rId60"/>
    <p:sldId id="1923" r:id="rId61"/>
    <p:sldId id="1924" r:id="rId62"/>
    <p:sldId id="1925" r:id="rId63"/>
    <p:sldId id="1926" r:id="rId64"/>
    <p:sldId id="1919" r:id="rId65"/>
    <p:sldId id="1930" r:id="rId66"/>
    <p:sldId id="1920" r:id="rId67"/>
    <p:sldId id="1957" r:id="rId68"/>
    <p:sldId id="1955" r:id="rId69"/>
    <p:sldId id="1956" r:id="rId70"/>
    <p:sldId id="1961" r:id="rId71"/>
    <p:sldId id="1963" r:id="rId72"/>
    <p:sldId id="1922" r:id="rId73"/>
    <p:sldId id="1934" r:id="rId74"/>
    <p:sldId id="1935" r:id="rId75"/>
    <p:sldId id="1939" r:id="rId76"/>
    <p:sldId id="1936" r:id="rId77"/>
    <p:sldId id="1937" r:id="rId78"/>
    <p:sldId id="1940" r:id="rId79"/>
    <p:sldId id="1941" r:id="rId80"/>
    <p:sldId id="1942" r:id="rId81"/>
    <p:sldId id="1943" r:id="rId82"/>
    <p:sldId id="1944" r:id="rId83"/>
    <p:sldId id="1945" r:id="rId84"/>
    <p:sldId id="1946" r:id="rId85"/>
    <p:sldId id="1947" r:id="rId86"/>
    <p:sldId id="1948" r:id="rId87"/>
    <p:sldId id="1949" r:id="rId88"/>
    <p:sldId id="1950" r:id="rId89"/>
    <p:sldId id="1951" r:id="rId90"/>
    <p:sldId id="1952" r:id="rId91"/>
    <p:sldId id="1953" r:id="rId92"/>
    <p:sldId id="1954" r:id="rId9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A23E38-670D-4F9F-A091-7BA864AD58EA}">
          <p14:sldIdLst>
            <p14:sldId id="1627"/>
            <p14:sldId id="1797"/>
            <p14:sldId id="1834"/>
            <p14:sldId id="1684"/>
          </p14:sldIdLst>
        </p14:section>
        <p14:section name="Lesson 1" id="{C9A97A35-D3D9-4DFE-AA1B-D0405E969B7C}">
          <p14:sldIdLst>
            <p14:sldId id="1833"/>
            <p14:sldId id="1835"/>
            <p14:sldId id="1887"/>
            <p14:sldId id="1932"/>
            <p14:sldId id="1840"/>
            <p14:sldId id="1888"/>
            <p14:sldId id="1870"/>
            <p14:sldId id="1928"/>
            <p14:sldId id="1889"/>
            <p14:sldId id="1841"/>
            <p14:sldId id="1845"/>
          </p14:sldIdLst>
        </p14:section>
        <p14:section name="Lesson 2" id="{6D436361-57E6-4218-A085-10C6C06027CE}">
          <p14:sldIdLst>
            <p14:sldId id="1846"/>
            <p14:sldId id="1847"/>
            <p14:sldId id="1890"/>
            <p14:sldId id="1891"/>
            <p14:sldId id="1929"/>
            <p14:sldId id="1892"/>
            <p14:sldId id="1852"/>
            <p14:sldId id="1893"/>
            <p14:sldId id="1894"/>
            <p14:sldId id="1895"/>
            <p14:sldId id="1896"/>
            <p14:sldId id="1897"/>
            <p14:sldId id="1898"/>
            <p14:sldId id="1899"/>
            <p14:sldId id="1900"/>
            <p14:sldId id="1853"/>
          </p14:sldIdLst>
        </p14:section>
        <p14:section name="Lesson 3" id="{4DF033D4-10F8-42ED-AE72-BE31181AE66F}">
          <p14:sldIdLst>
            <p14:sldId id="1854"/>
            <p14:sldId id="1855"/>
            <p14:sldId id="1879"/>
            <p14:sldId id="1901"/>
            <p14:sldId id="1902"/>
            <p14:sldId id="1903"/>
            <p14:sldId id="1904"/>
            <p14:sldId id="1905"/>
            <p14:sldId id="1906"/>
            <p14:sldId id="1907"/>
          </p14:sldIdLst>
        </p14:section>
        <p14:section name="Lab A" id="{5B3D7DD6-4FE9-4402-AB15-2113CCAE1C5E}">
          <p14:sldIdLst>
            <p14:sldId id="1958"/>
            <p14:sldId id="1959"/>
            <p14:sldId id="1960"/>
            <p14:sldId id="1866"/>
            <p14:sldId id="1867"/>
            <p14:sldId id="1868"/>
          </p14:sldIdLst>
        </p14:section>
        <p14:section name="Lesson 4" id="{0139A7FA-8079-4A8D-9095-DA1C85CD2DBD}">
          <p14:sldIdLst>
            <p14:sldId id="1880"/>
            <p14:sldId id="1881"/>
            <p14:sldId id="1908"/>
            <p14:sldId id="1909"/>
            <p14:sldId id="1910"/>
            <p14:sldId id="1911"/>
            <p14:sldId id="1912"/>
            <p14:sldId id="1913"/>
            <p14:sldId id="1878"/>
          </p14:sldIdLst>
        </p14:section>
        <p14:section name="Lesson 5" id="{1BB6D201-FA4E-4259-93A0-785082E57637}">
          <p14:sldIdLst>
            <p14:sldId id="1914"/>
            <p14:sldId id="1915"/>
            <p14:sldId id="1916"/>
            <p14:sldId id="1923"/>
            <p14:sldId id="1924"/>
            <p14:sldId id="1925"/>
            <p14:sldId id="1926"/>
            <p14:sldId id="1919"/>
            <p14:sldId id="1930"/>
            <p14:sldId id="1920"/>
          </p14:sldIdLst>
        </p14:section>
        <p14:section name="Lab B" id="{B52DFFD3-0F9C-4EF5-AB3B-AC1980E17901}">
          <p14:sldIdLst>
            <p14:sldId id="1957"/>
            <p14:sldId id="1955"/>
            <p14:sldId id="1956"/>
            <p14:sldId id="1961"/>
            <p14:sldId id="1963"/>
          </p14:sldIdLst>
        </p14:section>
        <p14:section name="Section 6" id="{EB1AAF6F-6ED7-462E-AE09-02D5C6D772D1}">
          <p14:sldIdLst>
            <p14:sldId id="1922"/>
            <p14:sldId id="1934"/>
            <p14:sldId id="1935"/>
            <p14:sldId id="1939"/>
            <p14:sldId id="1936"/>
            <p14:sldId id="1937"/>
            <p14:sldId id="1940"/>
            <p14:sldId id="1941"/>
            <p14:sldId id="1942"/>
            <p14:sldId id="1943"/>
            <p14:sldId id="1944"/>
            <p14:sldId id="1945"/>
            <p14:sldId id="1946"/>
            <p14:sldId id="1947"/>
            <p14:sldId id="1948"/>
            <p14:sldId id="1949"/>
            <p14:sldId id="1950"/>
            <p14:sldId id="1951"/>
            <p14:sldId id="1952"/>
            <p14:sldId id="1953"/>
            <p14:sldId id="1954"/>
          </p14:sldIdLst>
        </p14:section>
        <p14:section name="Lab" id="{08078DFA-7D04-4BD3-A1C6-9703C61AF2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A9B63-EDA7-476A-BA8E-BC5D9C7BBC4D}" v="7" dt="2022-06-07T10:30:09.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89" autoAdjust="0"/>
  </p:normalViewPr>
  <p:slideViewPr>
    <p:cSldViewPr snapToGrid="0">
      <p:cViewPr varScale="1">
        <p:scale>
          <a:sx n="65" d="100"/>
          <a:sy n="65" d="100"/>
        </p:scale>
        <p:origin x="1196" y="60"/>
      </p:cViewPr>
      <p:guideLst/>
    </p:cSldViewPr>
  </p:slideViewPr>
  <p:notesTextViewPr>
    <p:cViewPr>
      <p:scale>
        <a:sx n="1" d="1"/>
        <a:sy n="1" d="1"/>
      </p:scale>
      <p:origin x="0" y="0"/>
    </p:cViewPr>
  </p:notesTextViewPr>
  <p:sorterViewPr>
    <p:cViewPr>
      <p:scale>
        <a:sx n="100" d="100"/>
        <a:sy n="100" d="100"/>
      </p:scale>
      <p:origin x="0" y="-46200"/>
    </p:cViewPr>
  </p:sorterViewPr>
  <p:notesViewPr>
    <p:cSldViewPr snapToGrid="0">
      <p:cViewPr varScale="1">
        <p:scale>
          <a:sx n="67" d="100"/>
          <a:sy n="67" d="100"/>
        </p:scale>
        <p:origin x="3043"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8/10/relationships/authors" Targe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3: Working with the Windows PowerShell pipeline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6C2FB497-1487-47FA-90DB-5E32678A62D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Point out that although most PowerShell commands produce just one kind of object, some commands produce multiple kinds of objects. For example, the </a:t>
            </a:r>
            <a:r>
              <a:rPr lang="en-US" sz="900" b="1" dirty="0">
                <a:latin typeface="Arial"/>
                <a:ea typeface="Calibri"/>
                <a:cs typeface="Times New Roman"/>
              </a:rPr>
              <a:t>Get-</a:t>
            </a:r>
            <a:r>
              <a:rPr lang="en-US" sz="900" b="1" dirty="0" err="1">
                <a:latin typeface="Arial"/>
                <a:ea typeface="Calibri"/>
                <a:cs typeface="Times New Roman"/>
              </a:rPr>
              <a:t>ChildItem</a:t>
            </a:r>
            <a:r>
              <a:rPr lang="en-US" sz="900" dirty="0">
                <a:latin typeface="Arial"/>
                <a:ea typeface="Calibri"/>
                <a:cs typeface="Times New Roman"/>
              </a:rPr>
              <a:t> command produces two kinds of objects by default: </a:t>
            </a:r>
            <a:r>
              <a:rPr lang="en-US" sz="900" b="1" dirty="0" err="1">
                <a:latin typeface="Arial"/>
                <a:ea typeface="Calibri"/>
                <a:cs typeface="Times New Roman"/>
              </a:rPr>
              <a:t>FileInfo</a:t>
            </a:r>
            <a:r>
              <a:rPr lang="en-US" sz="900" dirty="0">
                <a:latin typeface="Arial"/>
                <a:ea typeface="Calibri"/>
                <a:cs typeface="Times New Roman"/>
              </a:rPr>
              <a:t> and </a:t>
            </a:r>
            <a:r>
              <a:rPr lang="en-US" sz="900" b="1" dirty="0" err="1">
                <a:latin typeface="Arial"/>
                <a:ea typeface="Calibri"/>
                <a:cs typeface="Times New Roman"/>
              </a:rPr>
              <a:t>DirectoryInfo</a:t>
            </a:r>
            <a:r>
              <a:rPr lang="en-US" sz="900" dirty="0">
                <a:latin typeface="Arial"/>
                <a:ea typeface="Calibri"/>
                <a:cs typeface="Times New Roman"/>
              </a:rPr>
              <a:t>. It does so because a single directory listing can include both files and folders (directories). To find members only of the </a:t>
            </a:r>
            <a:r>
              <a:rPr lang="en-US" sz="900" b="1" dirty="0" err="1">
                <a:latin typeface="Arial"/>
                <a:ea typeface="Calibri"/>
                <a:cs typeface="Times New Roman"/>
              </a:rPr>
              <a:t>FileInfo</a:t>
            </a:r>
            <a:r>
              <a:rPr lang="en-US" sz="900" dirty="0">
                <a:latin typeface="Arial"/>
                <a:ea typeface="Calibri"/>
                <a:cs typeface="Times New Roman"/>
              </a:rPr>
              <a:t> object, the output of the </a:t>
            </a:r>
            <a:r>
              <a:rPr lang="en-US" sz="900" b="1" dirty="0">
                <a:latin typeface="Arial"/>
                <a:ea typeface="Calibri"/>
                <a:cs typeface="Times New Roman"/>
              </a:rPr>
              <a:t>Get-</a:t>
            </a:r>
            <a:r>
              <a:rPr lang="en-US" sz="900" b="1" dirty="0" err="1">
                <a:latin typeface="Arial"/>
                <a:ea typeface="Calibri"/>
                <a:cs typeface="Times New Roman"/>
              </a:rPr>
              <a:t>ChildItem</a:t>
            </a:r>
            <a:r>
              <a:rPr lang="en-US" sz="900" dirty="0">
                <a:latin typeface="Arial"/>
                <a:ea typeface="Calibri"/>
                <a:cs typeface="Times New Roman"/>
              </a:rPr>
              <a:t> command must produce only file objects.</a:t>
            </a:r>
          </a:p>
          <a:p>
            <a:pPr>
              <a:lnSpc>
                <a:spcPct val="115000"/>
              </a:lnSpc>
              <a:spcAft>
                <a:spcPts val="1000"/>
              </a:spcAft>
            </a:pPr>
            <a:r>
              <a:rPr lang="en-US" sz="900" dirty="0">
                <a:latin typeface="Arial"/>
                <a:ea typeface="Calibri"/>
                <a:cs typeface="Times New Roman"/>
              </a:rPr>
              <a:t>If time allows, before running the </a:t>
            </a:r>
            <a:r>
              <a:rPr lang="en-US" sz="900" b="1" dirty="0">
                <a:latin typeface="Arial"/>
                <a:ea typeface="Calibri"/>
                <a:cs typeface="Times New Roman"/>
              </a:rPr>
              <a:t>Get-</a:t>
            </a:r>
            <a:r>
              <a:rPr lang="en-US" sz="900" b="1" dirty="0" err="1">
                <a:latin typeface="Arial"/>
                <a:ea typeface="Calibri"/>
                <a:cs typeface="Times New Roman"/>
              </a:rPr>
              <a:t>ADUser</a:t>
            </a:r>
            <a:r>
              <a:rPr lang="en-US" sz="900" dirty="0">
                <a:latin typeface="Arial"/>
                <a:ea typeface="Calibri"/>
                <a:cs typeface="Times New Roman"/>
              </a:rPr>
              <a:t> command with the </a:t>
            </a:r>
            <a:r>
              <a:rPr lang="en-US" sz="900" i="1" dirty="0">
                <a:latin typeface="Arial"/>
                <a:ea typeface="Calibri"/>
                <a:cs typeface="Times New Roman"/>
              </a:rPr>
              <a:t>-Properties</a:t>
            </a:r>
            <a:r>
              <a:rPr lang="en-US" sz="900" dirty="0">
                <a:latin typeface="Arial"/>
                <a:ea typeface="Calibri"/>
                <a:cs typeface="Times New Roman"/>
              </a:rPr>
              <a:t> parameter, ask the students if a problem exists with the output of </a:t>
            </a:r>
            <a:r>
              <a:rPr lang="en-US" sz="900" b="1" dirty="0">
                <a:latin typeface="Arial"/>
                <a:ea typeface="Calibri"/>
                <a:cs typeface="Times New Roman"/>
              </a:rPr>
              <a:t>Get-</a:t>
            </a:r>
            <a:r>
              <a:rPr lang="en-US" sz="900" b="1" dirty="0" err="1">
                <a:latin typeface="Arial"/>
                <a:ea typeface="Calibri"/>
                <a:cs typeface="Times New Roman"/>
              </a:rPr>
              <a:t>ADUser</a:t>
            </a:r>
            <a:r>
              <a:rPr lang="en-US" sz="900" b="1" dirty="0">
                <a:latin typeface="Arial"/>
                <a:ea typeface="Calibri"/>
                <a:cs typeface="Times New Roman"/>
              </a:rPr>
              <a:t> -Filter * | Get-Member</a:t>
            </a:r>
            <a:r>
              <a:rPr lang="en-US" sz="900" dirty="0">
                <a:latin typeface="Arial"/>
                <a:ea typeface="Calibri"/>
                <a:cs typeface="Times New Roman"/>
              </a:rPr>
              <a:t>. Suggest that they review the </a:t>
            </a:r>
            <a:r>
              <a:rPr lang="en-US" sz="900" b="1" dirty="0">
                <a:latin typeface="Arial"/>
                <a:ea typeface="Calibri"/>
                <a:cs typeface="Times New Roman"/>
              </a:rPr>
              <a:t>Get-</a:t>
            </a:r>
            <a:r>
              <a:rPr lang="en-US" sz="900" b="1" dirty="0" err="1">
                <a:latin typeface="Arial"/>
                <a:ea typeface="Calibri"/>
                <a:cs typeface="Times New Roman"/>
              </a:rPr>
              <a:t>ADUser</a:t>
            </a:r>
            <a:r>
              <a:rPr lang="en-US" sz="900" dirty="0">
                <a:latin typeface="Arial"/>
                <a:ea typeface="Calibri"/>
                <a:cs typeface="Times New Roman"/>
              </a:rPr>
              <a:t> help if they don't have the correct answer right away.</a:t>
            </a:r>
          </a:p>
          <a:p>
            <a:pPr>
              <a:lnSpc>
                <a:spcPct val="115000"/>
              </a:lnSpc>
              <a:spcAft>
                <a:spcPts val="1000"/>
              </a:spcAft>
            </a:pPr>
            <a:r>
              <a:rPr lang="en-US" sz="900" dirty="0">
                <a:latin typeface="Arial"/>
                <a:ea typeface="Calibri"/>
                <a:cs typeface="Times New Roman"/>
              </a:rPr>
              <a:t>You'll find these commands</a:t>
            </a:r>
            <a:r>
              <a:rPr lang="ga-IE" sz="900" dirty="0">
                <a:latin typeface="Arial"/>
                <a:ea typeface="Calibri"/>
                <a:cs typeface="Times New Roman"/>
              </a:rPr>
              <a:t> 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a:t>
            </a:r>
            <a:r>
              <a:rPr lang="en-US" sz="900" dirty="0">
                <a:latin typeface="Arial"/>
                <a:ea typeface="Calibri"/>
                <a:cs typeface="Times New Roman"/>
              </a:rPr>
              <a:t> in </a:t>
            </a:r>
            <a:r>
              <a:rPr lang="en-US" sz="900" b="1" dirty="0">
                <a:latin typeface="Arial"/>
                <a:ea typeface="Calibri"/>
                <a:cs typeface="Times New Roman"/>
              </a:rPr>
              <a:t>E:\Mod03\Democode\ViewObjectMembers.ps1.txt</a:t>
            </a:r>
            <a:r>
              <a:rPr lang="en-US" sz="900" dirty="0">
                <a:latin typeface="Arial"/>
                <a:ea typeface="Calibri"/>
                <a:cs typeface="Times New Roman"/>
              </a:rPr>
              <a:t>.</a:t>
            </a:r>
          </a:p>
          <a:p>
            <a:pPr>
              <a:lnSpc>
                <a:spcPct val="115000"/>
              </a:lnSpc>
              <a:spcAft>
                <a:spcPts val="1000"/>
              </a:spcAft>
            </a:pPr>
            <a:r>
              <a:rPr lang="en-US" sz="9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You must </a:t>
            </a:r>
            <a:r>
              <a:rPr lang="ga-IE" sz="900" dirty="0">
                <a:latin typeface="Arial"/>
                <a:ea typeface="Calibri"/>
                <a:cs typeface="Times New Roman"/>
              </a:rPr>
              <a:t>have completed the preparation steps in the </a:t>
            </a:r>
            <a:r>
              <a:rPr lang="en-US" sz="900" dirty="0">
                <a:latin typeface="Arial"/>
                <a:ea typeface="Calibri"/>
                <a:cs typeface="Times New Roman"/>
              </a:rPr>
              <a:t>Instructor Notes for </a:t>
            </a:r>
            <a:r>
              <a:rPr lang="ga-IE" sz="900" dirty="0">
                <a:latin typeface="Arial"/>
                <a:ea typeface="Calibri"/>
                <a:cs typeface="Times New Roman"/>
              </a:rPr>
              <a:t>the Module Overview slide</a:t>
            </a:r>
            <a:r>
              <a:rPr lang="en-US" sz="900" dirty="0">
                <a:latin typeface="Arial"/>
                <a:ea typeface="Calibri"/>
                <a:cs typeface="Times New Roman"/>
              </a:rPr>
              <a:t>, and you must </a:t>
            </a:r>
            <a:r>
              <a:rPr lang="ga-IE" sz="900" dirty="0">
                <a:latin typeface="Arial"/>
                <a:ea typeface="Calibri"/>
                <a:cs typeface="Times New Roman"/>
              </a:rPr>
              <a:t>be signed in to the </a:t>
            </a:r>
            <a:r>
              <a:rPr lang="en-US" sz="900" b="1" dirty="0">
                <a:latin typeface="Arial"/>
                <a:ea typeface="Calibri"/>
                <a:cs typeface="Times New Roman"/>
              </a:rPr>
              <a:t>AZ-040T00A-LON-DC1</a:t>
            </a:r>
            <a:r>
              <a:rPr lang="en-US" sz="900" dirty="0">
                <a:latin typeface="Arial"/>
                <a:ea typeface="Calibri"/>
                <a:cs typeface="Times New Roman"/>
              </a:rPr>
              <a:t> </a:t>
            </a:r>
            <a:r>
              <a:rPr lang="ga-IE" sz="900" dirty="0">
                <a:latin typeface="Arial"/>
                <a:ea typeface="Calibri"/>
                <a:cs typeface="Times New Roman"/>
              </a:rPr>
              <a:t>and</a:t>
            </a:r>
            <a:r>
              <a:rPr lang="en-US" sz="900" b="1" dirty="0">
                <a:latin typeface="Arial"/>
                <a:ea typeface="Calibri"/>
                <a:cs typeface="Times New Roman"/>
              </a:rPr>
              <a:t> AZ-040T00A-LON-CL1</a:t>
            </a:r>
            <a:r>
              <a:rPr lang="en-US" sz="900" dirty="0">
                <a:latin typeface="Arial"/>
                <a:ea typeface="Calibri"/>
                <a:cs typeface="Times New Roman"/>
              </a:rPr>
              <a:t> </a:t>
            </a:r>
            <a:r>
              <a:rPr lang="ga-IE" sz="900" dirty="0">
                <a:latin typeface="Arial"/>
                <a:ea typeface="Calibri"/>
                <a:cs typeface="Times New Roman"/>
              </a:rPr>
              <a:t>virtual machines (VMs) as </a:t>
            </a:r>
            <a:r>
              <a:rPr lang="en-US" sz="900" b="1" dirty="0" err="1">
                <a:latin typeface="Arial"/>
                <a:ea typeface="Calibri"/>
                <a:cs typeface="Times New Roman"/>
              </a:rPr>
              <a:t>Adatum</a:t>
            </a:r>
            <a:r>
              <a:rPr lang="en-US" sz="900" b="1" dirty="0">
                <a:latin typeface="Arial"/>
                <a:ea typeface="Calibri"/>
                <a:cs typeface="Times New Roman"/>
              </a:rPr>
              <a:t>\Administrator</a:t>
            </a:r>
            <a:r>
              <a:rPr lang="ga-IE" sz="900" dirty="0">
                <a:latin typeface="Arial"/>
                <a:ea typeface="Calibri"/>
                <a:cs typeface="Times New Roman"/>
              </a:rPr>
              <a:t> with the password </a:t>
            </a:r>
            <a:r>
              <a:rPr lang="en-US" sz="900" b="1" dirty="0">
                <a:latin typeface="Arial"/>
                <a:ea typeface="Calibri"/>
                <a:cs typeface="Times New Roman"/>
              </a:rPr>
              <a:t>Pa55w.rd</a:t>
            </a:r>
            <a:r>
              <a:rPr lang="en-US" sz="900" dirty="0">
                <a:latin typeface="Arial"/>
                <a:ea typeface="Calibri"/>
                <a:cs typeface="Times New Roman"/>
              </a:rPr>
              <a:t>.</a:t>
            </a:r>
          </a:p>
          <a:p>
            <a:pPr>
              <a:lnSpc>
                <a:spcPct val="115000"/>
              </a:lnSpc>
              <a:spcAft>
                <a:spcPts val="1000"/>
              </a:spcAft>
            </a:pPr>
            <a:r>
              <a:rPr lang="en-US" sz="900" dirty="0">
                <a:latin typeface="Arial"/>
                <a:ea typeface="Calibri"/>
                <a:cs typeface="Times New Roman"/>
              </a:rPr>
              <a:t>Perform t</a:t>
            </a:r>
            <a:r>
              <a:rPr lang="ga-IE" sz="900" dirty="0">
                <a:latin typeface="Arial"/>
                <a:ea typeface="Calibri"/>
                <a:cs typeface="Times New Roman"/>
              </a:rPr>
              <a:t>he </a:t>
            </a:r>
            <a:r>
              <a:rPr lang="en-US" sz="900" dirty="0">
                <a:latin typeface="Arial"/>
                <a:ea typeface="Calibri"/>
                <a:cs typeface="Times New Roman"/>
              </a:rPr>
              <a:t>demonstration s</a:t>
            </a:r>
            <a:r>
              <a:rPr lang="ga-IE" sz="900" dirty="0">
                <a:latin typeface="Arial"/>
                <a:ea typeface="Calibri"/>
                <a:cs typeface="Times New Roman"/>
              </a:rPr>
              <a:t>teps 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 </a:t>
            </a:r>
            <a:r>
              <a:rPr lang="en-US" sz="900" dirty="0">
                <a:latin typeface="Arial"/>
                <a:ea typeface="Calibri"/>
                <a:cs typeface="Times New Roman"/>
              </a:rPr>
              <a:t>in the Windows PowerShell app.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826D637D-433B-4FF4-89C6-B7B2F519BE7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086892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300"/>
              </a:spcAft>
            </a:pPr>
            <a:r>
              <a:rPr lang="en-US" sz="800" b="1" dirty="0">
                <a:latin typeface="Arial"/>
                <a:ea typeface="Calibri"/>
                <a:cs typeface="Times New Roman"/>
              </a:rPr>
              <a:t>Demonstration Steps</a:t>
            </a:r>
            <a:endParaRPr lang="en-US" sz="800" dirty="0">
              <a:latin typeface="Arial"/>
              <a:ea typeface="Calibri"/>
              <a:cs typeface="Times New Roman"/>
            </a:endParaRPr>
          </a:p>
          <a:p>
            <a:pPr marL="342900" lvl="0" indent="-342900">
              <a:lnSpc>
                <a:spcPct val="100000"/>
              </a:lnSpc>
              <a:spcAft>
                <a:spcPts val="300"/>
              </a:spcAft>
              <a:buFont typeface="+mj-lt"/>
              <a:buAutoNum type="arabicPeriod"/>
            </a:pPr>
            <a:r>
              <a:rPr lang="en-US" sz="800" dirty="0">
                <a:effectLst/>
                <a:latin typeface="Arial"/>
                <a:ea typeface="Times New Roman"/>
                <a:cs typeface="Times New Roman"/>
              </a:rPr>
              <a:t>On </a:t>
            </a:r>
            <a:r>
              <a:rPr lang="en-US" sz="800" b="1" dirty="0">
                <a:effectLst/>
                <a:latin typeface="Arial"/>
                <a:ea typeface="Times New Roman"/>
                <a:cs typeface="Times New Roman"/>
              </a:rPr>
              <a:t>LON-CL1</a:t>
            </a:r>
            <a:r>
              <a:rPr lang="en-US" sz="800" dirty="0">
                <a:effectLst/>
                <a:latin typeface="Arial"/>
                <a:ea typeface="Times New Roman"/>
                <a:cs typeface="Times New Roman"/>
              </a:rPr>
              <a:t>, select </a:t>
            </a:r>
            <a:r>
              <a:rPr lang="en-US" sz="800" b="1" dirty="0">
                <a:effectLst/>
                <a:latin typeface="Arial"/>
                <a:ea typeface="Times New Roman"/>
                <a:cs typeface="Times New Roman"/>
              </a:rPr>
              <a:t>Start</a:t>
            </a:r>
            <a:r>
              <a:rPr lang="en-US" sz="800" dirty="0">
                <a:effectLst/>
                <a:latin typeface="Arial"/>
                <a:ea typeface="Times New Roman"/>
                <a:cs typeface="Times New Roman"/>
              </a:rPr>
              <a:t> and then enter </a:t>
            </a:r>
            <a:r>
              <a:rPr lang="en-US" sz="800" b="1" dirty="0" err="1">
                <a:effectLst/>
                <a:latin typeface="Arial"/>
                <a:ea typeface="Times New Roman"/>
                <a:cs typeface="Times New Roman"/>
              </a:rPr>
              <a:t>powershell</a:t>
            </a:r>
            <a:r>
              <a:rPr lang="en-US" sz="800" dirty="0">
                <a:effectLst/>
                <a:latin typeface="Arial"/>
                <a:ea typeface="Times New Roman"/>
                <a:cs typeface="Times New Roman"/>
              </a:rPr>
              <a:t>.</a:t>
            </a:r>
          </a:p>
          <a:p>
            <a:pPr marL="342900" lvl="0" indent="-342900">
              <a:lnSpc>
                <a:spcPct val="100000"/>
              </a:lnSpc>
              <a:spcAft>
                <a:spcPts val="300"/>
              </a:spcAft>
              <a:buFont typeface="+mj-lt"/>
              <a:buAutoNum type="arabicPeriod"/>
            </a:pPr>
            <a:r>
              <a:rPr lang="en-US" sz="800" dirty="0">
                <a:effectLst/>
                <a:latin typeface="Arial"/>
                <a:ea typeface="Times New Roman"/>
                <a:cs typeface="Times New Roman"/>
              </a:rPr>
              <a:t>In the search results, right-click </a:t>
            </a:r>
            <a:r>
              <a:rPr lang="en-US" sz="800" b="1" dirty="0">
                <a:effectLst/>
                <a:latin typeface="Arial"/>
                <a:ea typeface="Times New Roman"/>
                <a:cs typeface="Times New Roman"/>
              </a:rPr>
              <a:t>Windows PowerShell </a:t>
            </a:r>
            <a:r>
              <a:rPr lang="en-US" sz="800" b="0" dirty="0">
                <a:effectLst/>
                <a:latin typeface="Arial"/>
                <a:ea typeface="Times New Roman"/>
                <a:cs typeface="Times New Roman"/>
              </a:rPr>
              <a:t>or activate its context menu,</a:t>
            </a:r>
            <a:r>
              <a:rPr lang="en-US" sz="800" dirty="0">
                <a:effectLst/>
                <a:latin typeface="Arial"/>
                <a:ea typeface="Times New Roman"/>
                <a:cs typeface="Times New Roman"/>
              </a:rPr>
              <a:t> and then select </a:t>
            </a:r>
            <a:r>
              <a:rPr lang="en-US" sz="800" b="1" dirty="0">
                <a:effectLst/>
                <a:latin typeface="Arial"/>
                <a:ea typeface="Times New Roman"/>
                <a:cs typeface="Times New Roman"/>
              </a:rPr>
              <a:t>Run as administrator</a:t>
            </a:r>
            <a:r>
              <a:rPr lang="en-US" sz="800" dirty="0">
                <a:effectLst/>
                <a:latin typeface="Arial"/>
                <a:ea typeface="Times New Roman"/>
                <a:cs typeface="Times New Roman"/>
              </a:rPr>
              <a:t>.</a:t>
            </a:r>
          </a:p>
          <a:p>
            <a:pPr marL="342900" lvl="0" indent="-342900">
              <a:lnSpc>
                <a:spcPct val="100000"/>
              </a:lnSpc>
              <a:spcAft>
                <a:spcPts val="300"/>
              </a:spcAft>
              <a:buFont typeface="+mj-lt"/>
              <a:buAutoNum type="arabicPeriod"/>
            </a:pPr>
            <a:r>
              <a:rPr lang="en-US" sz="800" dirty="0">
                <a:effectLst/>
                <a:latin typeface="Arial"/>
                <a:ea typeface="Times New Roman"/>
                <a:cs typeface="Times New Roman"/>
              </a:rPr>
              <a:t>In the </a:t>
            </a:r>
            <a:r>
              <a:rPr lang="en-US" sz="800" b="1" dirty="0">
                <a:effectLst/>
                <a:latin typeface="Arial"/>
                <a:ea typeface="Times New Roman"/>
                <a:cs typeface="Times New Roman"/>
              </a:rPr>
              <a:t>Administrator: Windows PowerShell</a:t>
            </a:r>
            <a:r>
              <a:rPr lang="en-US" sz="800" dirty="0">
                <a:effectLst/>
                <a:latin typeface="Arial"/>
                <a:ea typeface="Times New Roman"/>
                <a:cs typeface="Times New Roman"/>
              </a:rPr>
              <a:t> window, enter the following command, and then press the Enter key:</a:t>
            </a:r>
          </a:p>
          <a:p>
            <a:pPr marL="539750" marR="73025">
              <a:lnSpc>
                <a:spcPct val="100000"/>
              </a:lnSpc>
              <a:spcBef>
                <a:spcPts val="600"/>
              </a:spcBef>
              <a:spcAft>
                <a:spcPts val="300"/>
              </a:spcAft>
            </a:pPr>
            <a:r>
              <a:rPr lang="en-US" sz="800" b="1" dirty="0">
                <a:effectLst/>
                <a:latin typeface="Arial"/>
                <a:ea typeface="Times New Roman"/>
                <a:cs typeface="Times New Roman"/>
              </a:rPr>
              <a:t>Get-Service | Get-Member</a:t>
            </a:r>
          </a:p>
          <a:p>
            <a:pPr marL="342900" lvl="0" indent="-342900">
              <a:lnSpc>
                <a:spcPct val="100000"/>
              </a:lnSpc>
              <a:spcAft>
                <a:spcPts val="300"/>
              </a:spcAft>
              <a:buFont typeface="+mj-lt"/>
              <a:buAutoNum type="arabicPeriod" startAt="4"/>
            </a:pPr>
            <a:r>
              <a:rPr lang="en-US" sz="800" dirty="0">
                <a:effectLst/>
                <a:latin typeface="Arial"/>
                <a:ea typeface="Times New Roman"/>
                <a:cs typeface="Times New Roman"/>
              </a:rPr>
              <a:t>In the </a:t>
            </a:r>
            <a:r>
              <a:rPr lang="en-US" sz="800" b="1" dirty="0">
                <a:effectLst/>
                <a:latin typeface="Arial"/>
                <a:ea typeface="Times New Roman"/>
                <a:cs typeface="Times New Roman"/>
              </a:rPr>
              <a:t>Windows PowerShell </a:t>
            </a:r>
            <a:r>
              <a:rPr lang="en-US" sz="800" dirty="0">
                <a:effectLst/>
                <a:latin typeface="Arial"/>
                <a:ea typeface="Times New Roman"/>
                <a:cs typeface="Times New Roman"/>
              </a:rPr>
              <a:t>console, enter the following command, and then press the Enter key:</a:t>
            </a:r>
          </a:p>
          <a:p>
            <a:pPr marL="539750" marR="73025" lvl="0">
              <a:lnSpc>
                <a:spcPct val="100000"/>
              </a:lnSpc>
              <a:spcBef>
                <a:spcPts val="600"/>
              </a:spcBef>
              <a:spcAft>
                <a:spcPts val="300"/>
              </a:spcAft>
            </a:pPr>
            <a:r>
              <a:rPr lang="en-US" sz="800" b="1" dirty="0">
                <a:solidFill>
                  <a:prstClr val="black"/>
                </a:solidFill>
                <a:latin typeface="Arial"/>
                <a:ea typeface="Times New Roman"/>
                <a:cs typeface="Times New Roman"/>
              </a:rPr>
              <a:t>Get-Process | Get-Member</a:t>
            </a:r>
          </a:p>
          <a:p>
            <a:pPr marL="342900" lvl="0" indent="-342900">
              <a:lnSpc>
                <a:spcPct val="100000"/>
              </a:lnSpc>
              <a:spcAft>
                <a:spcPts val="300"/>
              </a:spcAft>
              <a:buFont typeface="+mj-lt"/>
              <a:buAutoNum type="arabicPeriod" startAt="5"/>
            </a:pPr>
            <a:r>
              <a:rPr lang="en-US" sz="800" dirty="0">
                <a:solidFill>
                  <a:prstClr val="black"/>
                </a:solidFill>
                <a:latin typeface="Arial"/>
                <a:ea typeface="Times New Roman"/>
                <a:cs typeface="Times New Roman"/>
              </a:rPr>
              <a:t>In the </a:t>
            </a:r>
            <a:r>
              <a:rPr lang="en-US" sz="800" b="1" dirty="0">
                <a:solidFill>
                  <a:prstClr val="black"/>
                </a:solidFill>
                <a:latin typeface="Arial"/>
                <a:ea typeface="Times New Roman"/>
                <a:cs typeface="Times New Roman"/>
              </a:rPr>
              <a:t>Windows PowerShell </a:t>
            </a:r>
            <a:r>
              <a:rPr lang="en-US" sz="800" dirty="0">
                <a:solidFill>
                  <a:prstClr val="black"/>
                </a:solidFill>
                <a:latin typeface="Arial"/>
                <a:ea typeface="Times New Roman"/>
                <a:cs typeface="Times New Roman"/>
              </a:rPr>
              <a:t>console, enter the following command, and then </a:t>
            </a:r>
            <a:r>
              <a:rPr lang="en-US" sz="800" dirty="0">
                <a:effectLst/>
                <a:latin typeface="Arial"/>
                <a:ea typeface="Times New Roman"/>
                <a:cs typeface="Times New Roman"/>
              </a:rPr>
              <a:t>press the Enter key</a:t>
            </a:r>
            <a:r>
              <a:rPr lang="en-US" sz="800" dirty="0">
                <a:solidFill>
                  <a:prstClr val="black"/>
                </a:solidFill>
                <a:latin typeface="Arial"/>
                <a:ea typeface="Times New Roman"/>
                <a:cs typeface="Times New Roman"/>
              </a:rPr>
              <a:t>:</a:t>
            </a:r>
          </a:p>
          <a:p>
            <a:pPr marL="539750" marR="73025" lvl="0">
              <a:lnSpc>
                <a:spcPct val="100000"/>
              </a:lnSpc>
              <a:spcBef>
                <a:spcPts val="600"/>
              </a:spcBef>
              <a:spcAft>
                <a:spcPts val="300"/>
              </a:spcAft>
            </a:pPr>
            <a:r>
              <a:rPr lang="en-US" sz="800" b="1" dirty="0">
                <a:solidFill>
                  <a:prstClr val="black"/>
                </a:solidFill>
                <a:latin typeface="Arial"/>
                <a:ea typeface="Times New Roman"/>
                <a:cs typeface="Times New Roman"/>
              </a:rPr>
              <a:t>Get-</a:t>
            </a:r>
            <a:r>
              <a:rPr lang="en-US" sz="800" b="1" dirty="0" err="1">
                <a:solidFill>
                  <a:prstClr val="black"/>
                </a:solidFill>
                <a:latin typeface="Arial"/>
                <a:ea typeface="Times New Roman"/>
                <a:cs typeface="Times New Roman"/>
              </a:rPr>
              <a:t>ChildItem</a:t>
            </a:r>
            <a:r>
              <a:rPr lang="en-US" sz="800" b="1" dirty="0">
                <a:solidFill>
                  <a:prstClr val="black"/>
                </a:solidFill>
                <a:latin typeface="Arial"/>
                <a:ea typeface="Times New Roman"/>
                <a:cs typeface="Times New Roman"/>
              </a:rPr>
              <a:t> | Get-Member</a:t>
            </a:r>
          </a:p>
          <a:p>
            <a:pPr lvl="0">
              <a:lnSpc>
                <a:spcPct val="100000"/>
              </a:lnSpc>
              <a:spcAft>
                <a:spcPts val="300"/>
              </a:spcAft>
            </a:pPr>
            <a:r>
              <a:rPr lang="en-US" sz="800" b="1" dirty="0">
                <a:solidFill>
                  <a:prstClr val="black"/>
                </a:solidFill>
                <a:latin typeface="Arial"/>
                <a:ea typeface="Calibri"/>
                <a:cs typeface="Times New Roman"/>
              </a:rPr>
              <a:t>Note: </a:t>
            </a:r>
            <a:r>
              <a:rPr lang="en-US" sz="800" dirty="0">
                <a:solidFill>
                  <a:prstClr val="black"/>
                </a:solidFill>
                <a:latin typeface="Arial"/>
                <a:ea typeface="Calibri"/>
                <a:cs typeface="Times New Roman"/>
              </a:rPr>
              <a:t>Note the default value for the </a:t>
            </a:r>
            <a:r>
              <a:rPr lang="en-US" sz="800" b="1" dirty="0" err="1">
                <a:solidFill>
                  <a:prstClr val="black"/>
                </a:solidFill>
                <a:latin typeface="Arial"/>
                <a:ea typeface="Calibri"/>
                <a:cs typeface="Times New Roman"/>
              </a:rPr>
              <a:t>PSIsContainer</a:t>
            </a:r>
            <a:r>
              <a:rPr lang="en-US" sz="800" dirty="0">
                <a:solidFill>
                  <a:prstClr val="black"/>
                </a:solidFill>
                <a:latin typeface="Arial"/>
                <a:ea typeface="Calibri"/>
                <a:cs typeface="Times New Roman"/>
              </a:rPr>
              <a:t> property and for the other returned members.</a:t>
            </a:r>
          </a:p>
          <a:p>
            <a:pPr marL="342900" lvl="0" indent="-342900">
              <a:lnSpc>
                <a:spcPct val="100000"/>
              </a:lnSpc>
              <a:spcAft>
                <a:spcPts val="300"/>
              </a:spcAft>
              <a:buFont typeface="+mj-lt"/>
              <a:buAutoNum type="arabicPeriod" startAt="6"/>
            </a:pPr>
            <a:r>
              <a:rPr lang="en-US" sz="800" dirty="0">
                <a:solidFill>
                  <a:prstClr val="black"/>
                </a:solidFill>
                <a:latin typeface="Arial"/>
                <a:ea typeface="Times New Roman"/>
                <a:cs typeface="Times New Roman"/>
              </a:rPr>
              <a:t>In the </a:t>
            </a:r>
            <a:r>
              <a:rPr lang="en-US" sz="800" b="1" dirty="0">
                <a:solidFill>
                  <a:prstClr val="black"/>
                </a:solidFill>
                <a:latin typeface="Arial"/>
                <a:ea typeface="Times New Roman"/>
                <a:cs typeface="Times New Roman"/>
              </a:rPr>
              <a:t>Windows PowerShell </a:t>
            </a:r>
            <a:r>
              <a:rPr lang="en-US" sz="800" dirty="0">
                <a:solidFill>
                  <a:prstClr val="black"/>
                </a:solidFill>
                <a:latin typeface="Arial"/>
                <a:ea typeface="Times New Roman"/>
                <a:cs typeface="Times New Roman"/>
              </a:rPr>
              <a:t>console, enter the following command, and then </a:t>
            </a:r>
            <a:r>
              <a:rPr lang="en-US" sz="800" dirty="0">
                <a:effectLst/>
                <a:latin typeface="Arial"/>
                <a:ea typeface="Times New Roman"/>
                <a:cs typeface="Times New Roman"/>
              </a:rPr>
              <a:t>press the Enter key</a:t>
            </a:r>
            <a:r>
              <a:rPr lang="en-US" sz="800" dirty="0">
                <a:solidFill>
                  <a:prstClr val="black"/>
                </a:solidFill>
                <a:latin typeface="Arial"/>
                <a:ea typeface="Times New Roman"/>
                <a:cs typeface="Times New Roman"/>
              </a:rPr>
              <a:t>:</a:t>
            </a:r>
          </a:p>
          <a:p>
            <a:pPr marL="539750" marR="73025" lvl="0">
              <a:lnSpc>
                <a:spcPct val="100000"/>
              </a:lnSpc>
              <a:spcBef>
                <a:spcPts val="600"/>
              </a:spcBef>
              <a:spcAft>
                <a:spcPts val="300"/>
              </a:spcAft>
            </a:pPr>
            <a:r>
              <a:rPr lang="en-US" sz="800" b="1" dirty="0">
                <a:solidFill>
                  <a:prstClr val="black"/>
                </a:solidFill>
                <a:latin typeface="Arial"/>
                <a:ea typeface="Times New Roman"/>
                <a:cs typeface="Times New Roman"/>
              </a:rPr>
              <a:t>Get-</a:t>
            </a:r>
            <a:r>
              <a:rPr lang="en-US" sz="800" b="1" dirty="0" err="1">
                <a:solidFill>
                  <a:prstClr val="black"/>
                </a:solidFill>
                <a:latin typeface="Arial"/>
                <a:ea typeface="Times New Roman"/>
                <a:cs typeface="Times New Roman"/>
              </a:rPr>
              <a:t>ADUser</a:t>
            </a:r>
            <a:r>
              <a:rPr lang="en-US" sz="800" b="1" dirty="0">
                <a:solidFill>
                  <a:prstClr val="black"/>
                </a:solidFill>
                <a:latin typeface="Arial"/>
                <a:ea typeface="Times New Roman"/>
                <a:cs typeface="Times New Roman"/>
              </a:rPr>
              <a:t> -Filter * | Get-Member</a:t>
            </a:r>
          </a:p>
          <a:p>
            <a:pPr lvl="0">
              <a:lnSpc>
                <a:spcPct val="100000"/>
              </a:lnSpc>
              <a:spcAft>
                <a:spcPts val="300"/>
              </a:spcAft>
            </a:pPr>
            <a:r>
              <a:rPr lang="en-US" sz="800" b="1" dirty="0">
                <a:solidFill>
                  <a:prstClr val="black"/>
                </a:solidFill>
                <a:latin typeface="Arial"/>
                <a:ea typeface="Calibri"/>
                <a:cs typeface="Times New Roman"/>
              </a:rPr>
              <a:t>Note: </a:t>
            </a:r>
            <a:r>
              <a:rPr lang="en-US" sz="800" dirty="0">
                <a:solidFill>
                  <a:prstClr val="black"/>
                </a:solidFill>
                <a:latin typeface="Arial"/>
                <a:ea typeface="Calibri"/>
                <a:cs typeface="Times New Roman"/>
              </a:rPr>
              <a:t>Note the number of returned properties and their names.</a:t>
            </a:r>
          </a:p>
          <a:p>
            <a:pPr marL="342900" lvl="0" indent="-342900">
              <a:lnSpc>
                <a:spcPct val="100000"/>
              </a:lnSpc>
              <a:spcAft>
                <a:spcPts val="300"/>
              </a:spcAft>
              <a:buFont typeface="+mj-lt"/>
              <a:buAutoNum type="arabicPeriod" startAt="7"/>
            </a:pPr>
            <a:r>
              <a:rPr lang="en-US" sz="800" dirty="0">
                <a:solidFill>
                  <a:prstClr val="black"/>
                </a:solidFill>
                <a:latin typeface="Arial"/>
                <a:ea typeface="Times New Roman"/>
                <a:cs typeface="Times New Roman"/>
              </a:rPr>
              <a:t>In the </a:t>
            </a:r>
            <a:r>
              <a:rPr lang="en-US" sz="800" b="1" dirty="0">
                <a:solidFill>
                  <a:prstClr val="black"/>
                </a:solidFill>
                <a:latin typeface="Arial"/>
                <a:ea typeface="Times New Roman"/>
                <a:cs typeface="Times New Roman"/>
              </a:rPr>
              <a:t>Windows PowerShell </a:t>
            </a:r>
            <a:r>
              <a:rPr lang="en-US" sz="800" dirty="0">
                <a:solidFill>
                  <a:prstClr val="black"/>
                </a:solidFill>
                <a:latin typeface="Arial"/>
                <a:ea typeface="Times New Roman"/>
                <a:cs typeface="Times New Roman"/>
              </a:rPr>
              <a:t>console, enter the following command, and then </a:t>
            </a:r>
            <a:r>
              <a:rPr lang="en-US" sz="800" dirty="0">
                <a:effectLst/>
                <a:latin typeface="Arial"/>
                <a:ea typeface="Times New Roman"/>
                <a:cs typeface="Times New Roman"/>
              </a:rPr>
              <a:t>press the Enter key</a:t>
            </a:r>
            <a:r>
              <a:rPr lang="en-US" sz="800" dirty="0">
                <a:solidFill>
                  <a:prstClr val="black"/>
                </a:solidFill>
                <a:latin typeface="Arial"/>
                <a:ea typeface="Times New Roman"/>
                <a:cs typeface="Times New Roman"/>
              </a:rPr>
              <a:t>:</a:t>
            </a:r>
          </a:p>
          <a:p>
            <a:pPr marL="539750" marR="73025" lvl="0">
              <a:lnSpc>
                <a:spcPct val="100000"/>
              </a:lnSpc>
              <a:spcBef>
                <a:spcPts val="600"/>
              </a:spcBef>
              <a:spcAft>
                <a:spcPts val="300"/>
              </a:spcAft>
            </a:pPr>
            <a:r>
              <a:rPr lang="en-US" sz="800" b="1" dirty="0">
                <a:solidFill>
                  <a:prstClr val="black"/>
                </a:solidFill>
                <a:latin typeface="Arial"/>
                <a:ea typeface="Times New Roman"/>
                <a:cs typeface="Times New Roman"/>
              </a:rPr>
              <a:t>Get-</a:t>
            </a:r>
            <a:r>
              <a:rPr lang="en-US" sz="800" b="1" dirty="0" err="1">
                <a:solidFill>
                  <a:prstClr val="black"/>
                </a:solidFill>
                <a:latin typeface="Arial"/>
                <a:ea typeface="Times New Roman"/>
                <a:cs typeface="Times New Roman"/>
              </a:rPr>
              <a:t>ADUser</a:t>
            </a:r>
            <a:r>
              <a:rPr lang="en-US" sz="800" b="1" dirty="0">
                <a:solidFill>
                  <a:prstClr val="black"/>
                </a:solidFill>
                <a:latin typeface="Arial"/>
                <a:ea typeface="Times New Roman"/>
                <a:cs typeface="Times New Roman"/>
              </a:rPr>
              <a:t> -Filter * -Properties *| Get-Member</a:t>
            </a:r>
          </a:p>
          <a:p>
            <a:pPr lvl="0">
              <a:lnSpc>
                <a:spcPct val="100000"/>
              </a:lnSpc>
              <a:spcAft>
                <a:spcPts val="300"/>
              </a:spcAft>
            </a:pPr>
            <a:r>
              <a:rPr lang="en-US" sz="800" b="1" dirty="0">
                <a:solidFill>
                  <a:prstClr val="black"/>
                </a:solidFill>
                <a:latin typeface="Arial"/>
                <a:ea typeface="Calibri"/>
                <a:cs typeface="Times New Roman"/>
              </a:rPr>
              <a:t>Note: </a:t>
            </a:r>
            <a:r>
              <a:rPr lang="en-US" sz="800" dirty="0">
                <a:solidFill>
                  <a:prstClr val="black"/>
                </a:solidFill>
                <a:latin typeface="Arial"/>
                <a:ea typeface="Calibri"/>
                <a:cs typeface="Times New Roman"/>
              </a:rPr>
              <a:t>Note the number of returned properties and their names. This time, many more properties are returned.</a:t>
            </a:r>
            <a:endParaRPr lang="en-US" dirty="0"/>
          </a:p>
          <a:p>
            <a:pPr>
              <a:lnSpc>
                <a:spcPct val="100000"/>
              </a:lnSpc>
              <a:spcAft>
                <a:spcPts val="300"/>
              </a:spcAft>
            </a:pPr>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1525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300"/>
              </a:spcAft>
            </a:pPr>
            <a:r>
              <a:rPr lang="en-US" sz="900" dirty="0">
                <a:latin typeface="Arial"/>
                <a:ea typeface="Calibri"/>
                <a:cs typeface="Times New Roman"/>
              </a:rPr>
              <a:t>You can find these commands in</a:t>
            </a:r>
            <a:r>
              <a:rPr lang="ga-IE" sz="900" dirty="0">
                <a:latin typeface="Arial"/>
                <a:ea typeface="Calibri"/>
                <a:cs typeface="Times New Roman"/>
              </a:rPr>
              <a:t>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a:t>
            </a:r>
            <a:r>
              <a:rPr lang="en-US" sz="900" dirty="0">
                <a:latin typeface="Arial"/>
                <a:ea typeface="Calibri"/>
                <a:cs typeface="Times New Roman"/>
              </a:rPr>
              <a:t> in </a:t>
            </a:r>
            <a:r>
              <a:rPr lang="en-US" sz="900" b="1" dirty="0">
                <a:latin typeface="Arial"/>
                <a:ea typeface="Calibri"/>
                <a:cs typeface="Times New Roman"/>
              </a:rPr>
              <a:t>E:\Mod03\Democode\FormattingOutput.ps1.txt</a:t>
            </a:r>
            <a:r>
              <a:rPr lang="en-US" sz="900" dirty="0">
                <a:latin typeface="Arial"/>
                <a:ea typeface="Calibri"/>
                <a:cs typeface="Times New Roman"/>
              </a:rPr>
              <a:t>.</a:t>
            </a:r>
          </a:p>
          <a:p>
            <a:pPr>
              <a:lnSpc>
                <a:spcPct val="100000"/>
              </a:lnSpc>
              <a:spcAft>
                <a:spcPts val="300"/>
              </a:spcAft>
            </a:pPr>
            <a:r>
              <a:rPr lang="en-US" sz="900" dirty="0">
                <a:latin typeface="Arial"/>
                <a:ea typeface="Calibri"/>
                <a:cs typeface="Times New Roman"/>
              </a:rPr>
              <a:t>At the end of the demonstration, keep the virtual machines running for the next demonstration.</a:t>
            </a:r>
          </a:p>
          <a:p>
            <a:pPr>
              <a:lnSpc>
                <a:spcPct val="100000"/>
              </a:lnSpc>
              <a:spcAft>
                <a:spcPts val="3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00000"/>
              </a:lnSpc>
              <a:spcAft>
                <a:spcPts val="3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previous demonstration.</a:t>
            </a:r>
          </a:p>
          <a:p>
            <a:pPr>
              <a:lnSpc>
                <a:spcPct val="100000"/>
              </a:lnSpc>
              <a:spcAft>
                <a:spcPts val="3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00000"/>
              </a:lnSpc>
              <a:spcAft>
                <a:spcPts val="300"/>
              </a:spcAft>
              <a:buFont typeface="+mj-lt"/>
              <a:buAutoNum type="arabicPeriod"/>
            </a:pPr>
            <a:r>
              <a:rPr lang="en-US" sz="900" dirty="0">
                <a:effectLst/>
                <a:latin typeface="Arial"/>
                <a:ea typeface="Times New Roman"/>
                <a:cs typeface="Times New Roman"/>
              </a:rPr>
              <a:t>On </a:t>
            </a:r>
            <a:r>
              <a:rPr lang="en-US" sz="900" b="1" dirty="0">
                <a:effectLst/>
                <a:latin typeface="Arial"/>
                <a:ea typeface="Times New Roman"/>
                <a:cs typeface="Times New Roman"/>
              </a:rPr>
              <a:t>LON-CL1</a:t>
            </a:r>
            <a:r>
              <a:rPr lang="en-US" sz="900" dirty="0">
                <a:effectLst/>
                <a:latin typeface="Arial"/>
                <a:ea typeface="Times New Roman"/>
                <a:cs typeface="Times New Roman"/>
              </a:rPr>
              <a:t>, in the </a:t>
            </a:r>
            <a:r>
              <a:rPr lang="en-US" sz="900" b="1" dirty="0">
                <a:effectLst/>
                <a:latin typeface="Arial"/>
                <a:ea typeface="Times New Roman"/>
                <a:cs typeface="Times New Roman"/>
              </a:rPr>
              <a:t>Administrator: Windows PowerShell</a:t>
            </a:r>
            <a:r>
              <a:rPr lang="en-US" sz="900" dirty="0">
                <a:effectLst/>
                <a:latin typeface="Arial"/>
                <a:ea typeface="Times New Roman"/>
                <a:cs typeface="Times New Roman"/>
              </a:rPr>
              <a:t> window,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Get-Service</a:t>
            </a:r>
          </a:p>
          <a:p>
            <a:pPr marL="342900" lvl="0" indent="-342900">
              <a:lnSpc>
                <a:spcPct val="100000"/>
              </a:lnSpc>
              <a:spcAft>
                <a:spcPts val="300"/>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Get-Service | Format-List -Property Name, Status</a:t>
            </a:r>
          </a:p>
          <a:p>
            <a:pPr marL="342900" lvl="0" indent="-342900">
              <a:lnSpc>
                <a:spcPct val="100000"/>
              </a:lnSpc>
              <a:spcAft>
                <a:spcPts val="300"/>
              </a:spcAft>
              <a:buFont typeface="+mj-lt"/>
              <a:buAutoNum type="arabicPeriod" startAt="3"/>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ADComputer</a:t>
            </a:r>
            <a:r>
              <a:rPr lang="en-US" sz="900" b="1" dirty="0">
                <a:effectLst/>
                <a:latin typeface="Arial"/>
                <a:ea typeface="Times New Roman"/>
                <a:cs typeface="Times New Roman"/>
              </a:rPr>
              <a:t> -Filter * -Properties </a:t>
            </a:r>
            <a:r>
              <a:rPr lang="en-US" sz="900" b="1" dirty="0" err="1">
                <a:effectLst/>
                <a:latin typeface="Arial"/>
                <a:ea typeface="Times New Roman"/>
                <a:cs typeface="Times New Roman"/>
              </a:rPr>
              <a:t>OperatingSystem</a:t>
            </a:r>
            <a:endParaRPr lang="en-US" sz="900" b="1" dirty="0">
              <a:effectLst/>
              <a:latin typeface="Arial"/>
              <a:ea typeface="Times New Roman"/>
              <a:cs typeface="Times New Roman"/>
            </a:endParaRPr>
          </a:p>
          <a:p>
            <a:pPr marL="342900" lvl="0" indent="-342900">
              <a:lnSpc>
                <a:spcPct val="100000"/>
              </a:lnSpc>
              <a:spcAft>
                <a:spcPts val="300"/>
              </a:spcAft>
              <a:buFont typeface="+mj-lt"/>
              <a:buAutoNum type="arabicPeriod" startAt="4"/>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ADComputer</a:t>
            </a:r>
            <a:r>
              <a:rPr lang="en-US" sz="900" b="1" dirty="0">
                <a:effectLst/>
                <a:latin typeface="Arial"/>
                <a:ea typeface="Times New Roman"/>
                <a:cs typeface="Times New Roman"/>
              </a:rPr>
              <a:t> -Filter * -Properties </a:t>
            </a:r>
            <a:r>
              <a:rPr lang="en-US" sz="900" b="1" dirty="0" err="1">
                <a:effectLst/>
                <a:latin typeface="Arial"/>
                <a:ea typeface="Times New Roman"/>
                <a:cs typeface="Times New Roman"/>
              </a:rPr>
              <a:t>OperatingSystem</a:t>
            </a:r>
            <a:r>
              <a:rPr lang="en-US" sz="900" b="1" dirty="0">
                <a:effectLst/>
                <a:latin typeface="Arial"/>
                <a:ea typeface="Times New Roman"/>
                <a:cs typeface="Times New Roman"/>
              </a:rPr>
              <a:t> | ft -Property Name, </a:t>
            </a:r>
            <a:r>
              <a:rPr lang="en-US" sz="900" b="1" dirty="0" err="1">
                <a:effectLst/>
                <a:latin typeface="Arial"/>
                <a:ea typeface="Times New Roman"/>
                <a:cs typeface="Times New Roman"/>
              </a:rPr>
              <a:t>OperatingSystem</a:t>
            </a:r>
            <a:endParaRPr lang="en-US" sz="900" b="1" dirty="0">
              <a:effectLst/>
              <a:latin typeface="Arial"/>
              <a:ea typeface="Times New Roman"/>
              <a:cs typeface="Times New Roman"/>
            </a:endParaRPr>
          </a:p>
          <a:p>
            <a:pPr marL="342900" lvl="0" indent="-342900">
              <a:lnSpc>
                <a:spcPct val="100000"/>
              </a:lnSpc>
              <a:spcAft>
                <a:spcPts val="300"/>
              </a:spcAft>
              <a:buFont typeface="+mj-lt"/>
              <a:buAutoNum type="arabicPeriod" startAt="5"/>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ADUser</a:t>
            </a:r>
            <a:r>
              <a:rPr lang="en-US" sz="900" b="1" dirty="0">
                <a:effectLst/>
                <a:latin typeface="Arial"/>
                <a:ea typeface="Times New Roman"/>
                <a:cs typeface="Times New Roman"/>
              </a:rPr>
              <a:t> -Filter *</a:t>
            </a:r>
          </a:p>
          <a:p>
            <a:pPr marL="342900" lvl="0" indent="-342900">
              <a:lnSpc>
                <a:spcPct val="100000"/>
              </a:lnSpc>
              <a:spcAft>
                <a:spcPts val="300"/>
              </a:spcAft>
              <a:buFont typeface="+mj-lt"/>
              <a:buAutoNum type="arabicPeriod" startAt="6"/>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600"/>
              </a:spcBef>
              <a:spcAft>
                <a:spcPts val="3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ADUser</a:t>
            </a:r>
            <a:r>
              <a:rPr lang="en-US" sz="900" b="1" dirty="0">
                <a:effectLst/>
                <a:latin typeface="Arial"/>
                <a:ea typeface="Times New Roman"/>
                <a:cs typeface="Times New Roman"/>
              </a:rPr>
              <a:t> -Filter * | </a:t>
            </a:r>
            <a:r>
              <a:rPr lang="en-US" sz="900" b="1" dirty="0" err="1">
                <a:effectLst/>
                <a:latin typeface="Arial"/>
                <a:ea typeface="Times New Roman"/>
                <a:cs typeface="Times New Roman"/>
              </a:rPr>
              <a:t>fw</a:t>
            </a:r>
            <a:r>
              <a:rPr lang="en-US" sz="900" b="1" dirty="0">
                <a:effectLst/>
                <a:latin typeface="Arial"/>
                <a:ea typeface="Times New Roman"/>
                <a:cs typeface="Times New Roman"/>
              </a:rPr>
              <a:t> -</a:t>
            </a:r>
            <a:r>
              <a:rPr lang="en-US" sz="900" b="1" dirty="0" err="1">
                <a:effectLst/>
                <a:latin typeface="Arial"/>
                <a:ea typeface="Times New Roman"/>
                <a:cs typeface="Times New Roman"/>
              </a:rPr>
              <a:t>AutoSize</a:t>
            </a:r>
            <a:endParaRPr lang="en-US" b="1"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A625CF0D-2DE8-4B00-B681-1316E34AF02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08689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
        <p:nvSpPr>
          <p:cNvPr id="7" name="Header Placeholder 3">
            <a:extLst>
              <a:ext uri="{FF2B5EF4-FFF2-40B4-BE49-F238E27FC236}">
                <a16:creationId xmlns:a16="http://schemas.microsoft.com/office/drawing/2014/main" id="{9B1582D5-D9BA-4D78-9997-82A064B99539}"/>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5960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213000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perform demonstrations, focus on how to use the full command syntax. Spell out command names, spell out parameter names, and take a moment to highlight these items for your students. Your students will eventually have to become accustomed to shortened command syntax, but that can come after they’ve mastered the full command syntax.</a:t>
            </a:r>
          </a:p>
          <a:p>
            <a:r>
              <a:rPr lang="en-US" dirty="0"/>
              <a:t>If you have extra time, ask the students to shorten some demonstration commands by using aliases, positional parameters, and truncated parameter names. You can also provide shortened commands and ask the students to translate them into the full command syntax.</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2161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300"/>
              </a:spcAft>
            </a:pPr>
            <a:r>
              <a:rPr lang="en-US" sz="880" dirty="0">
                <a:ea typeface="Calibri"/>
                <a:cs typeface="Segoe UI Light" panose="020B0502040204020203" pitchFamily="34" charset="0"/>
              </a:rPr>
              <a:t>You can find these command</a:t>
            </a:r>
            <a:r>
              <a:rPr lang="ga-IE" sz="880" dirty="0">
                <a:ea typeface="Calibri"/>
                <a:cs typeface="Segoe UI Light" panose="020B0502040204020203" pitchFamily="34" charset="0"/>
              </a:rPr>
              <a:t>s on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in </a:t>
            </a:r>
            <a:r>
              <a:rPr lang="en-US" sz="880" b="1" dirty="0">
                <a:ea typeface="Calibri"/>
                <a:cs typeface="Segoe UI Light" panose="020B0502040204020203" pitchFamily="34" charset="0"/>
              </a:rPr>
              <a:t>E:\Mod03\Democode\SortingObjects.ps1</a:t>
            </a:r>
            <a:r>
              <a:rPr lang="en-US" sz="880" dirty="0">
                <a:ea typeface="Calibri"/>
                <a:cs typeface="Segoe UI Light" panose="020B0502040204020203" pitchFamily="34" charset="0"/>
              </a:rPr>
              <a:t>.</a:t>
            </a:r>
          </a:p>
          <a:p>
            <a:pPr>
              <a:lnSpc>
                <a:spcPct val="100000"/>
              </a:lnSpc>
              <a:spcAft>
                <a:spcPts val="300"/>
              </a:spcAft>
            </a:pPr>
            <a:r>
              <a:rPr lang="en-US" sz="880" dirty="0">
                <a:ea typeface="Calibri"/>
                <a:cs typeface="Segoe UI Light" panose="020B0502040204020203" pitchFamily="34" charset="0"/>
              </a:rPr>
              <a:t>At the end of the demonstration, keep the virtual machines running for the next demonstration.</a:t>
            </a:r>
          </a:p>
          <a:p>
            <a:pPr>
              <a:lnSpc>
                <a:spcPct val="100000"/>
              </a:lnSpc>
              <a:spcAft>
                <a:spcPts val="3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Aft>
                <a:spcPts val="300"/>
              </a:spcAft>
            </a:pPr>
            <a:r>
              <a:rPr lang="en-US" sz="880" dirty="0">
                <a:ea typeface="Calibri"/>
                <a:cs typeface="Segoe UI Light" panose="020B0502040204020203" pitchFamily="34" charset="0"/>
              </a:rPr>
              <a:t>The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VM should still be running from the last demonstration.</a:t>
            </a:r>
          </a:p>
          <a:p>
            <a:pPr>
              <a:lnSpc>
                <a:spcPct val="100000"/>
              </a:lnSpc>
              <a:spcAft>
                <a:spcPts val="3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marL="342900" lvl="0" indent="-342900">
              <a:lnSpc>
                <a:spcPct val="100000"/>
              </a:lnSpc>
              <a:spcAft>
                <a:spcPts val="300"/>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press the Enter key:</a:t>
            </a:r>
          </a:p>
          <a:p>
            <a:pPr marL="539750" marR="73025">
              <a:lnSpc>
                <a:spcPct val="100000"/>
              </a:lnSpc>
              <a:spcBef>
                <a:spcPts val="600"/>
              </a:spcBef>
              <a:spcAft>
                <a:spcPts val="300"/>
              </a:spcAft>
            </a:pPr>
            <a:r>
              <a:rPr lang="en-US" sz="880" b="1" dirty="0">
                <a:effectLst/>
                <a:ea typeface="Times New Roman"/>
                <a:cs typeface="Segoe UI Light" panose="020B0502040204020203" pitchFamily="34" charset="0"/>
              </a:rPr>
              <a:t>Get-Process</a:t>
            </a:r>
          </a:p>
          <a:p>
            <a:pPr marL="342900" lvl="0" indent="-342900">
              <a:lnSpc>
                <a:spcPct val="100000"/>
              </a:lnSpc>
              <a:spcAft>
                <a:spcPts val="300"/>
              </a:spcAft>
              <a:buFont typeface="+mj-lt"/>
              <a:buAutoNum type="arabicPeriod" startAt="2"/>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press the Enter key:</a:t>
            </a:r>
          </a:p>
          <a:p>
            <a:pPr marL="539750" marR="73025">
              <a:lnSpc>
                <a:spcPct val="100000"/>
              </a:lnSpc>
              <a:spcBef>
                <a:spcPts val="600"/>
              </a:spcBef>
              <a:spcAft>
                <a:spcPts val="300"/>
              </a:spcAft>
            </a:pPr>
            <a:r>
              <a:rPr lang="en-US" sz="880" b="1" dirty="0">
                <a:effectLst/>
                <a:ea typeface="Times New Roman"/>
                <a:cs typeface="Segoe UI Light" panose="020B0502040204020203" pitchFamily="34" charset="0"/>
              </a:rPr>
              <a:t>Get-Process | Sort-Object –Property ID</a:t>
            </a:r>
          </a:p>
          <a:p>
            <a:pPr marL="342900" lvl="0" indent="-342900">
              <a:lnSpc>
                <a:spcPct val="100000"/>
              </a:lnSpc>
              <a:spcAft>
                <a:spcPts val="300"/>
              </a:spcAft>
              <a:buFont typeface="+mj-lt"/>
              <a:buAutoNum type="arabicPeriod" startAt="3"/>
            </a:pPr>
            <a:r>
              <a:rPr lang="en-US" sz="880" dirty="0">
                <a:effectLst/>
                <a:ea typeface="Times New Roman"/>
                <a:cs typeface="Segoe UI Light" panose="020B0502040204020203" pitchFamily="34" charset="0"/>
              </a:rPr>
              <a:t>In the console, enter the following command, and then press the Enter key:</a:t>
            </a:r>
          </a:p>
          <a:p>
            <a:pPr marL="539750" marR="73025">
              <a:lnSpc>
                <a:spcPct val="100000"/>
              </a:lnSpc>
              <a:spcBef>
                <a:spcPts val="600"/>
              </a:spcBef>
              <a:spcAft>
                <a:spcPts val="300"/>
              </a:spcAft>
            </a:pPr>
            <a:r>
              <a:rPr lang="en-US" sz="880" b="1" dirty="0">
                <a:effectLst/>
                <a:ea typeface="Times New Roman"/>
                <a:cs typeface="Segoe UI Light" panose="020B0502040204020203" pitchFamily="34" charset="0"/>
              </a:rPr>
              <a:t>Get-Service | Sort-Object –Property Status </a:t>
            </a:r>
          </a:p>
          <a:p>
            <a:pPr>
              <a:lnSpc>
                <a:spcPct val="100000"/>
              </a:lnSpc>
              <a:spcAft>
                <a:spcPts val="3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Point out that </a:t>
            </a:r>
            <a:r>
              <a:rPr lang="en-US" sz="880" b="1" dirty="0">
                <a:ea typeface="Calibri"/>
                <a:cs typeface="Segoe UI Light" panose="020B0502040204020203" pitchFamily="34" charset="0"/>
              </a:rPr>
              <a:t>Stopped</a:t>
            </a:r>
            <a:r>
              <a:rPr lang="en-US" sz="880" dirty="0">
                <a:ea typeface="Calibri"/>
                <a:cs typeface="Segoe UI Light" panose="020B0502040204020203" pitchFamily="34" charset="0"/>
              </a:rPr>
              <a:t> is before </a:t>
            </a:r>
            <a:r>
              <a:rPr lang="en-US" sz="880" b="1" dirty="0">
                <a:ea typeface="Calibri"/>
                <a:cs typeface="Segoe UI Light" panose="020B0502040204020203" pitchFamily="34" charset="0"/>
              </a:rPr>
              <a:t>Running</a:t>
            </a:r>
            <a:r>
              <a:rPr lang="en-US" sz="880" dirty="0">
                <a:ea typeface="Calibri"/>
                <a:cs typeface="Segoe UI Light" panose="020B0502040204020203" pitchFamily="34" charset="0"/>
              </a:rPr>
              <a:t> because the property is internally stored as a number, with zero (</a:t>
            </a:r>
            <a:r>
              <a:rPr lang="en-US" sz="880" b="1" dirty="0">
                <a:ea typeface="Calibri"/>
                <a:cs typeface="Segoe UI Light" panose="020B0502040204020203" pitchFamily="34" charset="0"/>
              </a:rPr>
              <a:t>Stopped</a:t>
            </a:r>
            <a:r>
              <a:rPr lang="en-US" sz="880" dirty="0">
                <a:ea typeface="Calibri"/>
                <a:cs typeface="Segoe UI Light" panose="020B0502040204020203" pitchFamily="34" charset="0"/>
              </a:rPr>
              <a:t>) coming before 1 (</a:t>
            </a:r>
            <a:r>
              <a:rPr lang="en-US" sz="880" b="1" dirty="0">
                <a:ea typeface="Calibri"/>
                <a:cs typeface="Segoe UI Light" panose="020B0502040204020203" pitchFamily="34" charset="0"/>
              </a:rPr>
              <a:t>Running</a:t>
            </a:r>
            <a:r>
              <a:rPr lang="en-US" sz="880" dirty="0">
                <a:ea typeface="Calibri"/>
                <a:cs typeface="Segoe UI Light" panose="020B0502040204020203" pitchFamily="34" charset="0"/>
              </a:rPr>
              <a:t>).</a:t>
            </a:r>
          </a:p>
          <a:p>
            <a:pPr marL="342900" lvl="0" indent="-342900">
              <a:lnSpc>
                <a:spcPct val="100000"/>
              </a:lnSpc>
              <a:spcAft>
                <a:spcPts val="300"/>
              </a:spcAft>
              <a:buFont typeface="+mj-lt"/>
              <a:buAutoNum type="arabicPeriod" startAt="4"/>
            </a:pPr>
            <a:r>
              <a:rPr lang="en-US" sz="880" dirty="0">
                <a:effectLst/>
                <a:ea typeface="Times New Roman"/>
                <a:cs typeface="Segoe UI Light" panose="020B0502040204020203" pitchFamily="34" charset="0"/>
              </a:rPr>
              <a:t>In the console, enter the following command, and then press the Enter key:</a:t>
            </a:r>
          </a:p>
          <a:p>
            <a:pPr marL="539750" marR="73025">
              <a:lnSpc>
                <a:spcPct val="100000"/>
              </a:lnSpc>
              <a:spcBef>
                <a:spcPts val="600"/>
              </a:spcBef>
              <a:spcAft>
                <a:spcPts val="300"/>
              </a:spcAft>
            </a:pPr>
            <a:r>
              <a:rPr lang="en-US" sz="880" b="1" dirty="0">
                <a:effectLst/>
                <a:ea typeface="Times New Roman"/>
                <a:cs typeface="Segoe UI Light" panose="020B0502040204020203" pitchFamily="34" charset="0"/>
              </a:rPr>
              <a:t>Get-Service | Sort-Object –Property Status -Descending</a:t>
            </a:r>
          </a:p>
          <a:p>
            <a:pPr marL="342900" lvl="0" indent="-342900">
              <a:lnSpc>
                <a:spcPct val="100000"/>
              </a:lnSpc>
              <a:spcAft>
                <a:spcPts val="300"/>
              </a:spcAft>
              <a:buFont typeface="+mj-lt"/>
              <a:buAutoNum type="arabicPeriod" startAt="5"/>
            </a:pPr>
            <a:r>
              <a:rPr lang="en-US" sz="880" dirty="0">
                <a:effectLst/>
                <a:ea typeface="Times New Roman"/>
                <a:cs typeface="Segoe UI Light" panose="020B0502040204020203" pitchFamily="34" charset="0"/>
              </a:rPr>
              <a:t>In the console, enter the following command, and then press the Enter key:</a:t>
            </a:r>
          </a:p>
          <a:p>
            <a:pPr marL="539750" marR="73025">
              <a:lnSpc>
                <a:spcPct val="100000"/>
              </a:lnSpc>
              <a:spcBef>
                <a:spcPts val="600"/>
              </a:spcBef>
              <a:spcAft>
                <a:spcPts val="3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EventLog</a:t>
            </a:r>
            <a:r>
              <a:rPr lang="en-US" sz="880" b="1" dirty="0">
                <a:effectLst/>
                <a:ea typeface="Times New Roman"/>
                <a:cs typeface="Segoe UI Light" panose="020B0502040204020203" pitchFamily="34" charset="0"/>
              </a:rPr>
              <a:t> –</a:t>
            </a:r>
            <a:r>
              <a:rPr lang="en-US" sz="880" b="1" dirty="0" err="1">
                <a:effectLst/>
                <a:ea typeface="Times New Roman"/>
                <a:cs typeface="Segoe UI Light" panose="020B0502040204020203" pitchFamily="34" charset="0"/>
              </a:rPr>
              <a:t>LogName</a:t>
            </a:r>
            <a:r>
              <a:rPr lang="en-US" sz="880" b="1" dirty="0">
                <a:effectLst/>
                <a:ea typeface="Times New Roman"/>
                <a:cs typeface="Segoe UI Light" panose="020B0502040204020203" pitchFamily="34" charset="0"/>
              </a:rPr>
              <a:t> Security –Newest 10</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B3D7A3D-BA3E-4EEE-912D-DFB5375E556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0000"/>
              </a:lnSpc>
              <a:spcAft>
                <a:spcPts val="300"/>
              </a:spcAft>
              <a:buFont typeface="+mj-lt"/>
              <a:buAutoNum type="arabicPeriod" startAt="6"/>
            </a:pPr>
            <a:r>
              <a:rPr lang="en-US" sz="900" dirty="0">
                <a:latin typeface="Arial"/>
                <a:ea typeface="Times New Roman"/>
                <a:cs typeface="Times New Roman"/>
              </a:rPr>
              <a:t>In the console, enter the following command, and then </a:t>
            </a:r>
            <a:r>
              <a:rPr lang="en-US" sz="900" dirty="0">
                <a:effectLst/>
                <a:ea typeface="Times New Roman"/>
                <a:cs typeface="Segoe UI Light" panose="020B0502040204020203" pitchFamily="34" charset="0"/>
              </a:rPr>
              <a:t>press the Enter key</a:t>
            </a:r>
            <a:r>
              <a:rPr lang="en-US" sz="900" dirty="0">
                <a:latin typeface="Arial"/>
                <a:ea typeface="Times New Roman"/>
                <a:cs typeface="Times New Roman"/>
              </a:rPr>
              <a:t>:</a:t>
            </a:r>
          </a:p>
          <a:p>
            <a:pPr marL="539750" marR="73025">
              <a:lnSpc>
                <a:spcPct val="100000"/>
              </a:lnSpc>
              <a:spcBef>
                <a:spcPts val="600"/>
              </a:spcBef>
              <a:spcAft>
                <a:spcPts val="300"/>
              </a:spcAft>
            </a:pPr>
            <a:r>
              <a:rPr lang="en-US" sz="900" b="1" dirty="0">
                <a:latin typeface="Arial"/>
                <a:ea typeface="Times New Roman"/>
                <a:cs typeface="Times New Roman"/>
              </a:rPr>
              <a:t>Get-</a:t>
            </a:r>
            <a:r>
              <a:rPr lang="en-US" sz="900" b="1" dirty="0" err="1">
                <a:latin typeface="Arial"/>
                <a:ea typeface="Times New Roman"/>
                <a:cs typeface="Times New Roman"/>
              </a:rPr>
              <a:t>EventLog</a:t>
            </a:r>
            <a:r>
              <a:rPr lang="en-US" sz="900" b="1" dirty="0">
                <a:latin typeface="Arial"/>
                <a:ea typeface="Times New Roman"/>
                <a:cs typeface="Times New Roman"/>
              </a:rPr>
              <a:t> –</a:t>
            </a:r>
            <a:r>
              <a:rPr lang="en-US" sz="900" b="1" dirty="0" err="1">
                <a:latin typeface="Arial"/>
                <a:ea typeface="Times New Roman"/>
                <a:cs typeface="Times New Roman"/>
              </a:rPr>
              <a:t>LogName</a:t>
            </a:r>
            <a:r>
              <a:rPr lang="en-US" sz="900" b="1" dirty="0">
                <a:latin typeface="Arial"/>
                <a:ea typeface="Times New Roman"/>
                <a:cs typeface="Times New Roman"/>
              </a:rPr>
              <a:t> Security –Newest 10 | Sort-Object –Property </a:t>
            </a:r>
            <a:r>
              <a:rPr lang="en-US" sz="900" b="1" dirty="0" err="1">
                <a:latin typeface="Arial"/>
                <a:ea typeface="Times New Roman"/>
                <a:cs typeface="Times New Roman"/>
              </a:rPr>
              <a:t>TimeWritten</a:t>
            </a:r>
            <a:endParaRPr lang="en-US" sz="900" b="1" dirty="0">
              <a:solidFill>
                <a:prstClr val="black"/>
              </a:solidFill>
              <a:latin typeface="Arial"/>
              <a:ea typeface="Times New Roman"/>
              <a:cs typeface="Times New Roman"/>
            </a:endParaRPr>
          </a:p>
          <a:p>
            <a:pPr marL="342900" lvl="0" indent="-342900">
              <a:lnSpc>
                <a:spcPct val="100000"/>
              </a:lnSpc>
              <a:spcAft>
                <a:spcPts val="300"/>
              </a:spcAft>
              <a:buFont typeface="+mj-lt"/>
              <a:buAutoNum type="arabicPeriod" startAt="7"/>
            </a:pPr>
            <a:r>
              <a:rPr lang="en-US" sz="900" dirty="0">
                <a:solidFill>
                  <a:prstClr val="black"/>
                </a:solidFill>
                <a:latin typeface="Arial"/>
                <a:ea typeface="Times New Roman"/>
                <a:cs typeface="Times New Roman"/>
              </a:rPr>
              <a:t>In the console, enter the following command, and then </a:t>
            </a:r>
            <a:r>
              <a:rPr lang="en-US" sz="900" dirty="0">
                <a:effectLst/>
                <a:ea typeface="Times New Roman"/>
                <a:cs typeface="Segoe UI Light" panose="020B0502040204020203" pitchFamily="34" charset="0"/>
              </a:rPr>
              <a:t>press the Enter key</a:t>
            </a:r>
            <a:r>
              <a:rPr lang="en-US" sz="900" dirty="0">
                <a:solidFill>
                  <a:prstClr val="black"/>
                </a:solidFill>
                <a:latin typeface="Arial"/>
                <a:ea typeface="Times New Roman"/>
                <a:cs typeface="Times New Roman"/>
              </a:rPr>
              <a:t>:</a:t>
            </a:r>
          </a:p>
          <a:p>
            <a:pPr marL="539750" marR="73025" lvl="0">
              <a:lnSpc>
                <a:spcPct val="100000"/>
              </a:lnSpc>
              <a:spcBef>
                <a:spcPts val="600"/>
              </a:spcBef>
              <a:spcAft>
                <a:spcPts val="300"/>
              </a:spcAft>
            </a:pPr>
            <a:r>
              <a:rPr lang="en-US" sz="900" b="1" dirty="0">
                <a:solidFill>
                  <a:prstClr val="black"/>
                </a:solidFill>
                <a:latin typeface="Arial"/>
                <a:ea typeface="Times New Roman"/>
                <a:cs typeface="Times New Roman"/>
              </a:rPr>
              <a:t>Get-</a:t>
            </a:r>
            <a:r>
              <a:rPr lang="en-US" sz="900" b="1" dirty="0" err="1">
                <a:solidFill>
                  <a:prstClr val="black"/>
                </a:solidFill>
                <a:latin typeface="Arial"/>
                <a:ea typeface="Times New Roman"/>
                <a:cs typeface="Times New Roman"/>
              </a:rPr>
              <a:t>ADUser</a:t>
            </a:r>
            <a:r>
              <a:rPr lang="en-US" sz="900" b="1" dirty="0">
                <a:solidFill>
                  <a:prstClr val="black"/>
                </a:solidFill>
                <a:latin typeface="Arial"/>
                <a:ea typeface="Times New Roman"/>
                <a:cs typeface="Times New Roman"/>
              </a:rPr>
              <a:t> -Filter * | Sort-Object –Property </a:t>
            </a:r>
            <a:r>
              <a:rPr lang="en-US" sz="900" b="1" dirty="0" err="1">
                <a:solidFill>
                  <a:prstClr val="black"/>
                </a:solidFill>
                <a:latin typeface="Arial"/>
                <a:ea typeface="Times New Roman"/>
                <a:cs typeface="Times New Roman"/>
              </a:rPr>
              <a:t>SurName</a:t>
            </a:r>
            <a:r>
              <a:rPr lang="en-US" sz="900" b="1" dirty="0">
                <a:solidFill>
                  <a:prstClr val="black"/>
                </a:solidFill>
                <a:latin typeface="Arial"/>
                <a:ea typeface="Times New Roman"/>
                <a:cs typeface="Times New Roman"/>
              </a:rPr>
              <a:t> | </a:t>
            </a:r>
            <a:r>
              <a:rPr lang="en-US" sz="900" b="1" dirty="0" err="1">
                <a:solidFill>
                  <a:prstClr val="black"/>
                </a:solidFill>
                <a:latin typeface="Arial"/>
                <a:ea typeface="Times New Roman"/>
                <a:cs typeface="Times New Roman"/>
              </a:rPr>
              <a:t>fw</a:t>
            </a:r>
            <a:r>
              <a:rPr lang="en-US" sz="900" b="1" dirty="0">
                <a:solidFill>
                  <a:prstClr val="black"/>
                </a:solidFill>
                <a:latin typeface="Arial"/>
                <a:ea typeface="Times New Roman"/>
                <a:cs typeface="Times New Roman"/>
              </a:rPr>
              <a:t> -</a:t>
            </a:r>
            <a:r>
              <a:rPr lang="en-US" sz="900" b="1" dirty="0" err="1">
                <a:solidFill>
                  <a:prstClr val="black"/>
                </a:solidFill>
                <a:latin typeface="Arial"/>
                <a:ea typeface="Times New Roman"/>
                <a:cs typeface="Times New Roman"/>
              </a:rPr>
              <a:t>AutoSize</a:t>
            </a:r>
            <a:endParaRPr lang="en-US" sz="900" b="1" dirty="0">
              <a:solidFill>
                <a:prstClr val="black"/>
              </a:solidFill>
              <a:latin typeface="Arial"/>
              <a:ea typeface="Times New Roman"/>
              <a:cs typeface="Times New Roman"/>
            </a:endParaRPr>
          </a:p>
          <a:p>
            <a:pPr lvl="0">
              <a:lnSpc>
                <a:spcPct val="100000"/>
              </a:lnSpc>
              <a:spcAft>
                <a:spcPts val="300"/>
              </a:spcAft>
            </a:pPr>
            <a:r>
              <a:rPr lang="en-US" sz="900" b="1" dirty="0">
                <a:solidFill>
                  <a:prstClr val="black"/>
                </a:solidFill>
                <a:latin typeface="Arial"/>
                <a:ea typeface="Calibri"/>
                <a:cs typeface="Times New Roman"/>
              </a:rPr>
              <a:t>Note: </a:t>
            </a:r>
            <a:r>
              <a:rPr lang="en-US" sz="900" dirty="0">
                <a:solidFill>
                  <a:prstClr val="black"/>
                </a:solidFill>
                <a:latin typeface="Arial"/>
                <a:ea typeface="Calibri"/>
                <a:cs typeface="Times New Roman"/>
              </a:rPr>
              <a:t>Users are sorted by column, and not by row. Also, any users created in previous demonstrations display at the beginning of the list, because no value was set for the </a:t>
            </a:r>
            <a:r>
              <a:rPr lang="en-US" sz="900" b="1" dirty="0" err="1">
                <a:solidFill>
                  <a:prstClr val="black"/>
                </a:solidFill>
                <a:latin typeface="Arial"/>
                <a:ea typeface="Calibri"/>
                <a:cs typeface="Times New Roman"/>
              </a:rPr>
              <a:t>SurName</a:t>
            </a:r>
            <a:r>
              <a:rPr lang="en-US" sz="900" dirty="0">
                <a:solidFill>
                  <a:prstClr val="black"/>
                </a:solidFill>
                <a:latin typeface="Arial"/>
                <a:ea typeface="Calibri"/>
                <a:cs typeface="Times New Roman"/>
              </a:rPr>
              <a:t> property when they were created.</a:t>
            </a: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B3D7A3D-BA3E-4EEE-912D-DFB5375E556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87055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You can find these commands </a:t>
            </a:r>
            <a:r>
              <a:rPr lang="ga-IE" sz="900" dirty="0">
                <a:latin typeface="Arial"/>
                <a:ea typeface="Calibri"/>
                <a:cs typeface="Times New Roman"/>
              </a:rPr>
              <a:t>on </a:t>
            </a:r>
            <a:r>
              <a:rPr lang="en-US" sz="900" b="1" dirty="0">
                <a:latin typeface="Arial"/>
                <a:ea typeface="Calibri"/>
                <a:cs typeface="Times New Roman"/>
              </a:rPr>
              <a:t>AZ-040T00A-LON-CL1</a:t>
            </a:r>
            <a:r>
              <a:rPr lang="en-US" sz="900" dirty="0">
                <a:latin typeface="Arial"/>
                <a:ea typeface="Calibri"/>
                <a:cs typeface="Times New Roman"/>
              </a:rPr>
              <a:t> in </a:t>
            </a:r>
            <a:r>
              <a:rPr lang="en-US" sz="900" b="1" dirty="0">
                <a:latin typeface="Arial"/>
                <a:ea typeface="Calibri"/>
                <a:cs typeface="Times New Roman"/>
              </a:rPr>
              <a:t>E:\Mod03\Democode\MeasuringObjects.ps1.txt</a:t>
            </a:r>
            <a:r>
              <a:rPr lang="en-US" sz="900" dirty="0">
                <a:latin typeface="Arial"/>
                <a:ea typeface="Calibri"/>
                <a:cs typeface="Times New Roman"/>
              </a:rPr>
              <a:t>.</a:t>
            </a:r>
          </a:p>
          <a:p>
            <a:pPr>
              <a:lnSpc>
                <a:spcPct val="115000"/>
              </a:lnSpc>
              <a:spcAft>
                <a:spcPts val="1000"/>
              </a:spcAft>
            </a:pPr>
            <a:r>
              <a:rPr lang="en-US" sz="9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last demonstration. </a:t>
            </a:r>
          </a:p>
          <a:p>
            <a:pPr>
              <a:lnSpc>
                <a:spcPct val="115000"/>
              </a:lnSpc>
              <a:spcAft>
                <a:spcPts val="10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15000"/>
              </a:lnSpc>
              <a:spcAft>
                <a:spcPts val="995"/>
              </a:spcAft>
              <a:buFont typeface="+mj-lt"/>
              <a:buAutoNum type="arabicPeriod"/>
            </a:pPr>
            <a:r>
              <a:rPr lang="en-US" sz="900" dirty="0">
                <a:effectLst/>
                <a:latin typeface="Arial"/>
                <a:ea typeface="Times New Roman"/>
                <a:cs typeface="Times New Roman"/>
              </a:rPr>
              <a:t>On </a:t>
            </a:r>
            <a:r>
              <a:rPr lang="en-US" sz="900" b="1" dirty="0">
                <a:effectLst/>
                <a:latin typeface="Arial"/>
                <a:ea typeface="Times New Roman"/>
                <a:cs typeface="Times New Roman"/>
              </a:rPr>
              <a:t>LON-CL1</a:t>
            </a:r>
            <a:r>
              <a:rPr lang="en-US" sz="900" dirty="0">
                <a:effectLst/>
                <a:latin typeface="Arial"/>
                <a:ea typeface="Times New Roman"/>
                <a:cs typeface="Times New Roman"/>
              </a:rPr>
              <a:t>, in the </a:t>
            </a:r>
            <a:r>
              <a:rPr lang="en-US" sz="900" b="1" dirty="0">
                <a:effectLst/>
                <a:latin typeface="Arial"/>
                <a:ea typeface="Times New Roman"/>
                <a:cs typeface="Times New Roman"/>
              </a:rPr>
              <a:t>Administrator: Windows PowerShell</a:t>
            </a:r>
            <a:r>
              <a:rPr lang="en-US" sz="900" dirty="0">
                <a:effectLst/>
                <a:latin typeface="Arial"/>
                <a:ea typeface="Times New Roman"/>
                <a:cs typeface="Times New Roman"/>
              </a:rPr>
              <a:t> window, enter the following command, and then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Get-Service | Measure-Object</a:t>
            </a:r>
          </a:p>
          <a:p>
            <a:pPr marL="342900" lvl="0" indent="-342900">
              <a:lnSpc>
                <a:spcPct val="115000"/>
              </a:lnSpc>
              <a:spcAft>
                <a:spcPts val="995"/>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ADUser</a:t>
            </a:r>
            <a:r>
              <a:rPr lang="en-US" sz="900" b="1" dirty="0">
                <a:effectLst/>
                <a:latin typeface="Arial"/>
                <a:ea typeface="Times New Roman"/>
                <a:cs typeface="Times New Roman"/>
              </a:rPr>
              <a:t> -Filter * | Measure-Object</a:t>
            </a:r>
          </a:p>
          <a:p>
            <a:pPr marL="342900" lvl="0" indent="-342900">
              <a:lnSpc>
                <a:spcPct val="115000"/>
              </a:lnSpc>
              <a:spcAft>
                <a:spcPts val="995"/>
              </a:spcAft>
              <a:buFont typeface="+mj-lt"/>
              <a:buAutoNum type="arabicPeriod" startAt="3"/>
            </a:pPr>
            <a:r>
              <a:rPr lang="en-US" sz="900" dirty="0">
                <a:effectLst/>
                <a:latin typeface="Arial"/>
                <a:ea typeface="Times New Roman"/>
                <a:cs typeface="Times New Roman"/>
              </a:rPr>
              <a:t>In the console, enter the following command, and then press the Enter key:</a:t>
            </a:r>
          </a:p>
          <a:p>
            <a:pPr marL="539750" marR="73025">
              <a:lnSpc>
                <a:spcPts val="1000"/>
              </a:lnSpc>
              <a:spcBef>
                <a:spcPts val="600"/>
              </a:spcBef>
              <a:spcAft>
                <a:spcPts val="600"/>
              </a:spcAft>
            </a:pPr>
            <a:r>
              <a:rPr lang="en-US" sz="900" b="1" dirty="0">
                <a:effectLst/>
                <a:latin typeface="Arial"/>
                <a:ea typeface="Times New Roman"/>
                <a:cs typeface="Times New Roman"/>
              </a:rPr>
              <a:t>Get-Process | Measure-Object –Property VM –Sum –Average</a:t>
            </a:r>
          </a:p>
          <a:p>
            <a:pPr lvl="0">
              <a:lnSpc>
                <a:spcPct val="115000"/>
              </a:lnSpc>
              <a:spcAft>
                <a:spcPts val="1000"/>
              </a:spcAft>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8C70F53-A5C1-467F-8A97-7B19F6F33692}"/>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lesson in this module covers the </a:t>
            </a:r>
            <a:r>
              <a:rPr lang="en-US" b="1" dirty="0"/>
              <a:t>Where-Object</a:t>
            </a:r>
            <a:r>
              <a:rPr lang="en-US" dirty="0"/>
              <a:t> command. Students frequently become confused between the capabilities of </a:t>
            </a:r>
            <a:r>
              <a:rPr lang="en-US" b="1" dirty="0"/>
              <a:t>Where-Object </a:t>
            </a:r>
            <a:r>
              <a:rPr lang="en-US" dirty="0"/>
              <a:t>and</a:t>
            </a:r>
            <a:r>
              <a:rPr lang="en-US" b="1" dirty="0"/>
              <a:t> Select-Object</a:t>
            </a:r>
            <a:r>
              <a:rPr lang="en-US" dirty="0"/>
              <a:t>. The main reason for the confusion is that the students learn so many new commands in a brief period of time. Emphasize that </a:t>
            </a:r>
            <a:r>
              <a:rPr lang="en-US" b="1" dirty="0"/>
              <a:t>Select-Object</a:t>
            </a:r>
            <a:r>
              <a:rPr lang="en-US" dirty="0"/>
              <a:t> has no ability to choose specific rows based on content. It picks rows based only on location. </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63291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400"/>
              </a:spcBef>
              <a:spcAft>
                <a:spcPts val="400"/>
              </a:spcAft>
            </a:pPr>
            <a:r>
              <a:rPr lang="en-US" sz="900" dirty="0">
                <a:latin typeface="Arial"/>
                <a:ea typeface="Calibri"/>
                <a:cs typeface="Times New Roman"/>
              </a:rPr>
              <a:t>You can find these commands</a:t>
            </a:r>
            <a:r>
              <a:rPr lang="ga-IE" sz="900" dirty="0">
                <a:latin typeface="Arial"/>
                <a:ea typeface="Calibri"/>
                <a:cs typeface="Times New Roman"/>
              </a:rPr>
              <a:t> on </a:t>
            </a:r>
            <a:r>
              <a:rPr lang="en-US" sz="900" b="1" dirty="0">
                <a:latin typeface="Arial"/>
                <a:ea typeface="Calibri"/>
                <a:cs typeface="Times New Roman"/>
              </a:rPr>
              <a:t>AZ–040T00-LON-CL1</a:t>
            </a:r>
            <a:r>
              <a:rPr lang="en-US" sz="900" dirty="0">
                <a:latin typeface="Arial"/>
                <a:ea typeface="Calibri"/>
                <a:cs typeface="Times New Roman"/>
              </a:rPr>
              <a:t> in </a:t>
            </a:r>
            <a:r>
              <a:rPr lang="en-US" sz="900" b="1" dirty="0">
                <a:latin typeface="Arial"/>
                <a:ea typeface="Calibri"/>
                <a:cs typeface="Times New Roman"/>
              </a:rPr>
              <a:t>E:\Mod03\Democode\SelectingObjects.ps1.txt</a:t>
            </a:r>
            <a:r>
              <a:rPr lang="en-US" sz="900" dirty="0">
                <a:latin typeface="Arial"/>
                <a:ea typeface="Calibri"/>
                <a:cs typeface="Times New Roman"/>
              </a:rPr>
              <a:t>.</a:t>
            </a:r>
          </a:p>
          <a:p>
            <a:pPr>
              <a:lnSpc>
                <a:spcPct val="100000"/>
              </a:lnSpc>
              <a:spcBef>
                <a:spcPts val="400"/>
              </a:spcBef>
              <a:spcAft>
                <a:spcPts val="400"/>
              </a:spcAft>
            </a:pPr>
            <a:r>
              <a:rPr lang="en-US" sz="900" dirty="0">
                <a:latin typeface="Arial"/>
                <a:ea typeface="Calibri"/>
                <a:cs typeface="Times New Roman"/>
              </a:rPr>
              <a:t>At the end of the demonstration, keep the virtual machines running for the next demonstration.</a:t>
            </a:r>
          </a:p>
          <a:p>
            <a:pPr>
              <a:lnSpc>
                <a:spcPct val="100000"/>
              </a:lnSpc>
              <a:spcBef>
                <a:spcPts val="400"/>
              </a:spcBef>
              <a:spcAft>
                <a:spcPts val="4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00000"/>
              </a:lnSpc>
              <a:spcBef>
                <a:spcPts val="400"/>
              </a:spcBef>
              <a:spcAft>
                <a:spcPts val="400"/>
              </a:spcAft>
            </a:pPr>
            <a:r>
              <a:rPr lang="en-US" sz="900" dirty="0">
                <a:latin typeface="Arial"/>
                <a:ea typeface="Calibri"/>
                <a:cs typeface="Times New Roman"/>
              </a:rPr>
              <a:t>The </a:t>
            </a:r>
            <a:r>
              <a:rPr lang="en-US" sz="900" b="1" dirty="0">
                <a:latin typeface="Arial"/>
                <a:ea typeface="Calibri"/>
                <a:cs typeface="Times New Roman"/>
              </a:rPr>
              <a:t>AZ–040T00-LON-CL1</a:t>
            </a:r>
            <a:r>
              <a:rPr lang="en-US" sz="900" dirty="0">
                <a:latin typeface="Arial"/>
                <a:ea typeface="Calibri"/>
                <a:cs typeface="Times New Roman"/>
              </a:rPr>
              <a:t> VM should still be running from the last demonstration. </a:t>
            </a:r>
          </a:p>
          <a:p>
            <a:pPr>
              <a:lnSpc>
                <a:spcPct val="100000"/>
              </a:lnSpc>
              <a:spcBef>
                <a:spcPts val="400"/>
              </a:spcBef>
              <a:spcAft>
                <a:spcPts val="4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00000"/>
              </a:lnSpc>
              <a:spcBef>
                <a:spcPts val="400"/>
              </a:spcBef>
              <a:spcAft>
                <a:spcPts val="400"/>
              </a:spcAft>
              <a:buFont typeface="+mj-lt"/>
              <a:buAutoNum type="arabicPeriod"/>
            </a:pPr>
            <a:r>
              <a:rPr lang="en-US" sz="900" dirty="0">
                <a:effectLst/>
                <a:latin typeface="Arial"/>
                <a:ea typeface="Times New Roman"/>
                <a:cs typeface="Times New Roman"/>
              </a:rPr>
              <a:t>On </a:t>
            </a:r>
            <a:r>
              <a:rPr lang="en-US" sz="900" b="1" dirty="0">
                <a:effectLst/>
                <a:latin typeface="Arial"/>
                <a:ea typeface="Times New Roman"/>
                <a:cs typeface="Times New Roman"/>
              </a:rPr>
              <a:t>LON-CL1</a:t>
            </a:r>
            <a:r>
              <a:rPr lang="en-US" sz="900" dirty="0">
                <a:effectLst/>
                <a:latin typeface="Arial"/>
                <a:ea typeface="Times New Roman"/>
                <a:cs typeface="Times New Roman"/>
              </a:rPr>
              <a:t>, in the console, enter the following command, and then press the Enter key:</a:t>
            </a:r>
          </a:p>
          <a:p>
            <a:pPr marL="539750" marR="73025">
              <a:lnSpc>
                <a:spcPct val="100000"/>
              </a:lnSpc>
              <a:spcBef>
                <a:spcPts val="400"/>
              </a:spcBef>
              <a:spcAft>
                <a:spcPts val="400"/>
              </a:spcAft>
            </a:pPr>
            <a:r>
              <a:rPr lang="en-US" sz="900" b="1" dirty="0">
                <a:effectLst/>
                <a:latin typeface="Arial"/>
                <a:ea typeface="Times New Roman"/>
                <a:cs typeface="Times New Roman"/>
              </a:rPr>
              <a:t>Get-Process | Sort-Object –Property VM –Descending | Select-Object –First 10</a:t>
            </a:r>
          </a:p>
          <a:p>
            <a:pPr marL="342900" lvl="0" indent="-342900">
              <a:lnSpc>
                <a:spcPct val="100000"/>
              </a:lnSpc>
              <a:spcBef>
                <a:spcPts val="400"/>
              </a:spcBef>
              <a:spcAft>
                <a:spcPts val="400"/>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400"/>
              </a:spcBef>
              <a:spcAft>
                <a:spcPts val="400"/>
              </a:spcAft>
            </a:pPr>
            <a:r>
              <a:rPr lang="en-US" sz="900" b="1" dirty="0">
                <a:effectLst/>
                <a:latin typeface="Arial"/>
                <a:ea typeface="Times New Roman"/>
                <a:cs typeface="Times New Roman"/>
              </a:rPr>
              <a:t>Get-Date | Select-Object –Property </a:t>
            </a:r>
            <a:r>
              <a:rPr lang="en-US" sz="900" b="1" dirty="0" err="1">
                <a:effectLst/>
                <a:latin typeface="Arial"/>
                <a:ea typeface="Times New Roman"/>
                <a:cs typeface="Times New Roman"/>
              </a:rPr>
              <a:t>DayOfWeek</a:t>
            </a:r>
            <a:endParaRPr lang="en-US" sz="900" b="1" dirty="0">
              <a:effectLst/>
              <a:latin typeface="Arial"/>
              <a:ea typeface="Times New Roman"/>
              <a:cs typeface="Times New Roman"/>
            </a:endParaRPr>
          </a:p>
          <a:p>
            <a:pPr marL="342900" lvl="0" indent="-342900">
              <a:lnSpc>
                <a:spcPct val="100000"/>
              </a:lnSpc>
              <a:spcBef>
                <a:spcPts val="400"/>
              </a:spcBef>
              <a:spcAft>
                <a:spcPts val="400"/>
              </a:spcAft>
              <a:buFont typeface="+mj-lt"/>
              <a:buAutoNum type="arabicPeriod" startAt="3"/>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400"/>
              </a:spcBef>
              <a:spcAft>
                <a:spcPts val="4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EventLog</a:t>
            </a:r>
            <a:r>
              <a:rPr lang="en-US" sz="900" b="1" dirty="0">
                <a:effectLst/>
                <a:latin typeface="Arial"/>
                <a:ea typeface="Times New Roman"/>
                <a:cs typeface="Times New Roman"/>
              </a:rPr>
              <a:t> –Newest 10 –</a:t>
            </a:r>
            <a:r>
              <a:rPr lang="en-US" sz="900" b="1" dirty="0" err="1">
                <a:effectLst/>
                <a:latin typeface="Arial"/>
                <a:ea typeface="Times New Roman"/>
                <a:cs typeface="Times New Roman"/>
              </a:rPr>
              <a:t>LogName</a:t>
            </a:r>
            <a:r>
              <a:rPr lang="en-US" sz="900" b="1" dirty="0">
                <a:effectLst/>
                <a:latin typeface="Arial"/>
                <a:ea typeface="Times New Roman"/>
                <a:cs typeface="Times New Roman"/>
              </a:rPr>
              <a:t> Security | Select-Object –Property </a:t>
            </a:r>
            <a:r>
              <a:rPr lang="en-US" sz="900" b="1" dirty="0" err="1">
                <a:effectLst/>
                <a:latin typeface="Arial"/>
                <a:ea typeface="Times New Roman"/>
                <a:cs typeface="Times New Roman"/>
              </a:rPr>
              <a:t>EventID,TimeWritten,Message</a:t>
            </a:r>
            <a:endParaRPr lang="en-US" sz="900" b="1" dirty="0">
              <a:effectLst/>
              <a:latin typeface="Arial"/>
              <a:ea typeface="Times New Roman"/>
              <a:cs typeface="Times New Roman"/>
            </a:endParaRPr>
          </a:p>
          <a:p>
            <a:pPr marL="342900" lvl="0" indent="-342900">
              <a:lnSpc>
                <a:spcPct val="100000"/>
              </a:lnSpc>
              <a:spcBef>
                <a:spcPts val="400"/>
              </a:spcBef>
              <a:spcAft>
                <a:spcPts val="400"/>
              </a:spcAft>
              <a:buFont typeface="+mj-lt"/>
              <a:buAutoNum type="arabicPeriod" startAt="4"/>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400"/>
              </a:spcBef>
              <a:spcAft>
                <a:spcPts val="4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ADComputer</a:t>
            </a:r>
            <a:r>
              <a:rPr lang="en-US" sz="900" b="1" dirty="0">
                <a:effectLst/>
                <a:latin typeface="Arial"/>
                <a:ea typeface="Times New Roman"/>
                <a:cs typeface="Times New Roman"/>
              </a:rPr>
              <a:t> –Filter * -Properties </a:t>
            </a:r>
            <a:r>
              <a:rPr lang="en-US" sz="900" b="1" dirty="0" err="1">
                <a:effectLst/>
                <a:latin typeface="Arial"/>
                <a:ea typeface="Times New Roman"/>
                <a:cs typeface="Times New Roman"/>
              </a:rPr>
              <a:t>OperatingSystem</a:t>
            </a:r>
            <a:r>
              <a:rPr lang="en-US" sz="900" b="1" dirty="0">
                <a:effectLst/>
                <a:latin typeface="Arial"/>
                <a:ea typeface="Times New Roman"/>
                <a:cs typeface="Times New Roman"/>
              </a:rPr>
              <a:t> | Sort -Property </a:t>
            </a:r>
            <a:r>
              <a:rPr lang="en-US" sz="900" b="1" dirty="0" err="1">
                <a:effectLst/>
                <a:latin typeface="Arial"/>
                <a:ea typeface="Times New Roman"/>
                <a:cs typeface="Times New Roman"/>
              </a:rPr>
              <a:t>OperatingSystem</a:t>
            </a:r>
            <a:r>
              <a:rPr lang="en-US" sz="900" b="1" dirty="0">
                <a:effectLst/>
                <a:latin typeface="Arial"/>
                <a:ea typeface="Times New Roman"/>
                <a:cs typeface="Times New Roman"/>
              </a:rPr>
              <a:t> | Select-Object -Property </a:t>
            </a:r>
            <a:r>
              <a:rPr lang="en-US" sz="900" b="1" dirty="0" err="1">
                <a:effectLst/>
                <a:latin typeface="Arial"/>
                <a:ea typeface="Times New Roman"/>
                <a:cs typeface="Times New Roman"/>
              </a:rPr>
              <a:t>OperatingSystem,Name</a:t>
            </a:r>
            <a:r>
              <a:rPr lang="en-US" sz="900" b="1" dirty="0">
                <a:effectLst/>
                <a:latin typeface="Arial"/>
                <a:ea typeface="Times New Roman"/>
                <a:cs typeface="Times New Roman"/>
              </a:rPr>
              <a:t> | </a:t>
            </a:r>
            <a:r>
              <a:rPr lang="en-US" sz="900" b="1" dirty="0" err="1">
                <a:effectLst/>
                <a:latin typeface="Arial"/>
                <a:ea typeface="Times New Roman"/>
                <a:cs typeface="Times New Roman"/>
              </a:rPr>
              <a:t>fl</a:t>
            </a:r>
            <a:r>
              <a:rPr lang="en-US" sz="900" b="1" dirty="0">
                <a:effectLst/>
                <a:latin typeface="Arial"/>
                <a:ea typeface="Times New Roman"/>
                <a:cs typeface="Times New Roman"/>
              </a:rPr>
              <a:t> -</a:t>
            </a:r>
            <a:r>
              <a:rPr lang="en-US" sz="900" b="1" dirty="0" err="1">
                <a:effectLst/>
                <a:latin typeface="Arial"/>
                <a:ea typeface="Times New Roman"/>
                <a:cs typeface="Times New Roman"/>
              </a:rPr>
              <a:t>GroupBy</a:t>
            </a:r>
            <a:r>
              <a:rPr lang="en-US" sz="900" b="1" dirty="0">
                <a:effectLst/>
                <a:latin typeface="Arial"/>
                <a:ea typeface="Times New Roman"/>
                <a:cs typeface="Times New Roman"/>
              </a:rPr>
              <a:t> </a:t>
            </a:r>
            <a:r>
              <a:rPr lang="en-US" sz="900" b="1" dirty="0" err="1">
                <a:effectLst/>
                <a:latin typeface="Arial"/>
                <a:ea typeface="Times New Roman"/>
                <a:cs typeface="Times New Roman"/>
              </a:rPr>
              <a:t>OperatingSystem</a:t>
            </a:r>
            <a:r>
              <a:rPr lang="en-US" sz="900" b="1" dirty="0">
                <a:effectLst/>
                <a:latin typeface="Arial"/>
                <a:ea typeface="Times New Roman"/>
                <a:cs typeface="Times New Roman"/>
              </a:rPr>
              <a:t> -Property Name</a:t>
            </a:r>
          </a:p>
          <a:p>
            <a:pPr lvl="0">
              <a:lnSpc>
                <a:spcPct val="100000"/>
              </a:lnSpc>
              <a:spcBef>
                <a:spcPts val="400"/>
              </a:spcBef>
              <a:spcAft>
                <a:spcPts val="400"/>
              </a:spcAft>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2922CCB-4EBE-49A8-97FA-CFBF690DBE07}"/>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b="1" dirty="0">
                <a:latin typeface="Arial"/>
                <a:ea typeface="Calibri"/>
                <a:cs typeface="Times New Roman"/>
              </a:rPr>
              <a:t>Note</a:t>
            </a:r>
            <a:r>
              <a:rPr lang="en-US" sz="900" dirty="0">
                <a:latin typeface="Arial"/>
                <a:ea typeface="Calibri"/>
                <a:cs typeface="Times New Roman"/>
              </a:rPr>
              <a:t>: This topic has three additional slides (four slides in total).</a:t>
            </a:r>
          </a:p>
          <a:p>
            <a:pPr>
              <a:lnSpc>
                <a:spcPct val="115000"/>
              </a:lnSpc>
              <a:spcAft>
                <a:spcPts val="1000"/>
              </a:spcAft>
            </a:pPr>
            <a:r>
              <a:rPr lang="en-US" sz="900" dirty="0">
                <a:latin typeface="Arial"/>
                <a:ea typeface="Calibri"/>
                <a:cs typeface="Times New Roman"/>
              </a:rPr>
              <a:t>There’s a lot to cover, but please make sure that you cover everything in the student content on this topic. Some of this might be easier to explain as part of your demonstration when you enter the syntax on the screen.</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This is a difficult syntax for any beginner. Repetition is the key. In the lab, have the students enter this syntax repeatedly. As you demonstrate, ask the students what you should enter.</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820412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2041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This module introduces several concepts that can be confusing, and even intimidating, for students without prior programming or scripting experience. Pay extra attention to the students as they perform the labs so that you can monitor their progress and identify any problems they might have. The labs in this module deliberately direct the students through a process of discovery to reinforce key skills. Students who have problems with these labs, or who can't complete them, will have problems throughout the rest of this course.</a:t>
            </a:r>
          </a:p>
          <a:p>
            <a:pPr>
              <a:lnSpc>
                <a:spcPts val="1300"/>
              </a:lnSpc>
              <a:spcBef>
                <a:spcPts val="900"/>
              </a:spcBef>
              <a:spcAft>
                <a:spcPts val="300"/>
              </a:spcAft>
            </a:pPr>
            <a:r>
              <a:rPr lang="en-US" sz="900" b="0" u="sng" dirty="0">
                <a:effectLst/>
                <a:latin typeface="Arial"/>
                <a:ea typeface="Times New Roman"/>
                <a:cs typeface="Segoe UI"/>
              </a:rPr>
              <a:t>Demonstration preparation</a:t>
            </a:r>
            <a:endParaRPr lang="en-US" sz="900" b="1" dirty="0">
              <a:effectLst/>
              <a:latin typeface="Arial"/>
              <a:ea typeface="Times New Roman"/>
              <a:cs typeface="Segoe UI"/>
            </a:endParaRPr>
          </a:p>
          <a:p>
            <a:pPr>
              <a:lnSpc>
                <a:spcPct val="115000"/>
              </a:lnSpc>
              <a:spcAft>
                <a:spcPts val="1000"/>
              </a:spcAft>
            </a:pPr>
            <a:r>
              <a:rPr lang="en-US" sz="900" dirty="0">
                <a:latin typeface="Arial"/>
                <a:ea typeface="Calibri"/>
                <a:cs typeface="Times New Roman"/>
              </a:rPr>
              <a:t>E</a:t>
            </a:r>
            <a:r>
              <a:rPr lang="ga-IE" sz="900" dirty="0">
                <a:latin typeface="Arial"/>
                <a:ea typeface="Calibri"/>
                <a:cs typeface="Times New Roman"/>
              </a:rPr>
              <a:t>ach lesson in this module </a:t>
            </a:r>
            <a:r>
              <a:rPr lang="en-US" sz="900" dirty="0">
                <a:latin typeface="Arial"/>
                <a:ea typeface="Calibri"/>
                <a:cs typeface="Times New Roman"/>
              </a:rPr>
              <a:t>has </a:t>
            </a:r>
            <a:r>
              <a:rPr lang="ga-IE" sz="900" dirty="0">
                <a:latin typeface="Arial"/>
                <a:ea typeface="Calibri"/>
                <a:cs typeface="Times New Roman"/>
              </a:rPr>
              <a:t>demonstrations. To prepare for them</a:t>
            </a:r>
            <a:r>
              <a:rPr lang="en-US" sz="900" dirty="0">
                <a:latin typeface="Arial"/>
                <a:ea typeface="Calibri"/>
                <a:cs typeface="Times New Roman"/>
              </a:rPr>
              <a:t>, </a:t>
            </a:r>
            <a:r>
              <a:rPr lang="ga-IE" sz="900" dirty="0">
                <a:latin typeface="Arial"/>
                <a:ea typeface="Calibri"/>
                <a:cs typeface="Times New Roman"/>
              </a:rPr>
              <a:t>complete the following steps:</a:t>
            </a:r>
            <a:endParaRPr lang="en-US" sz="900" dirty="0">
              <a:latin typeface="Arial"/>
              <a:ea typeface="Calibri"/>
              <a:cs typeface="Times New Roman"/>
            </a:endParaRPr>
          </a:p>
          <a:p>
            <a:pPr marL="342900" lvl="0" indent="-342900">
              <a:lnSpc>
                <a:spcPct val="115000"/>
              </a:lnSpc>
              <a:spcAft>
                <a:spcPts val="995"/>
              </a:spcAft>
              <a:buFont typeface="+mj-lt"/>
              <a:buAutoNum type="arabicPeriod"/>
            </a:pPr>
            <a:r>
              <a:rPr lang="ga-IE" sz="900" dirty="0">
                <a:effectLst/>
                <a:latin typeface="Arial"/>
                <a:ea typeface="Times New Roman"/>
                <a:cs typeface="Times New Roman"/>
              </a:rPr>
              <a:t>Start and </a:t>
            </a:r>
            <a:r>
              <a:rPr lang="en-US" sz="900" dirty="0">
                <a:effectLst/>
                <a:latin typeface="Arial"/>
                <a:ea typeface="Times New Roman"/>
                <a:cs typeface="Times New Roman"/>
              </a:rPr>
              <a:t>sign in</a:t>
            </a:r>
            <a:r>
              <a:rPr lang="ga-IE" sz="900" dirty="0">
                <a:effectLst/>
                <a:latin typeface="Arial"/>
                <a:ea typeface="Times New Roman"/>
                <a:cs typeface="Times New Roman"/>
              </a:rPr>
              <a:t> to the </a:t>
            </a:r>
            <a:r>
              <a:rPr lang="en-US" sz="900" b="1" dirty="0">
                <a:effectLst/>
                <a:latin typeface="Arial"/>
                <a:ea typeface="Times New Roman"/>
                <a:cs typeface="Times New Roman"/>
              </a:rPr>
              <a:t>AZ-040T00A-LON-DC1</a:t>
            </a:r>
            <a:r>
              <a:rPr lang="ga-IE" sz="900" dirty="0">
                <a:effectLst/>
                <a:latin typeface="Arial"/>
                <a:ea typeface="Times New Roman"/>
                <a:cs typeface="Times New Roman"/>
              </a:rPr>
              <a:t> virtual machine </a:t>
            </a:r>
            <a:r>
              <a:rPr lang="en-US" sz="900" dirty="0">
                <a:effectLst/>
                <a:latin typeface="Arial"/>
                <a:ea typeface="Times New Roman"/>
                <a:cs typeface="Times New Roman"/>
              </a:rPr>
              <a:t>(VM) </a:t>
            </a:r>
            <a:r>
              <a:rPr lang="ga-IE" sz="900" dirty="0">
                <a:effectLst/>
                <a:latin typeface="Arial"/>
                <a:ea typeface="Times New Roman"/>
                <a:cs typeface="Times New Roman"/>
              </a:rPr>
              <a:t>with the username </a:t>
            </a:r>
            <a:r>
              <a:rPr lang="en-US" sz="900" b="1" dirty="0" err="1">
                <a:effectLst/>
                <a:latin typeface="Arial"/>
                <a:ea typeface="Times New Roman"/>
                <a:cs typeface="Times New Roman"/>
              </a:rPr>
              <a:t>Adatum</a:t>
            </a:r>
            <a:r>
              <a:rPr lang="en-US" sz="900" b="1" dirty="0">
                <a:effectLst/>
                <a:latin typeface="Arial"/>
                <a:ea typeface="Times New Roman"/>
                <a:cs typeface="Times New Roman"/>
              </a:rPr>
              <a:t>\Administrator</a:t>
            </a:r>
            <a:r>
              <a:rPr lang="ga-IE" sz="900" dirty="0">
                <a:effectLst/>
                <a:latin typeface="Arial"/>
                <a:ea typeface="Times New Roman"/>
                <a:cs typeface="Times New Roman"/>
              </a:rPr>
              <a:t> and the password </a:t>
            </a:r>
            <a:r>
              <a:rPr lang="en-US" sz="900" b="1" dirty="0">
                <a:effectLst/>
                <a:latin typeface="Arial"/>
                <a:ea typeface="Times New Roman"/>
                <a:cs typeface="Times New Roman"/>
              </a:rPr>
              <a:t>Pa55w.rd</a:t>
            </a:r>
            <a:r>
              <a:rPr lang="en-US" sz="9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ga-IE" sz="900" dirty="0">
                <a:effectLst/>
                <a:latin typeface="Arial"/>
                <a:ea typeface="Times New Roman"/>
                <a:cs typeface="Times New Roman"/>
              </a:rPr>
              <a:t>Start and </a:t>
            </a:r>
            <a:r>
              <a:rPr lang="en-US" sz="900" dirty="0">
                <a:effectLst/>
                <a:latin typeface="Arial"/>
                <a:ea typeface="Times New Roman"/>
                <a:cs typeface="Times New Roman"/>
              </a:rPr>
              <a:t>sign in</a:t>
            </a:r>
            <a:r>
              <a:rPr lang="ga-IE" sz="900" dirty="0">
                <a:effectLst/>
                <a:latin typeface="Arial"/>
                <a:ea typeface="Times New Roman"/>
                <a:cs typeface="Times New Roman"/>
              </a:rPr>
              <a:t> to the </a:t>
            </a:r>
            <a:r>
              <a:rPr lang="en-US" sz="900" b="1" dirty="0">
                <a:effectLst/>
                <a:latin typeface="Arial"/>
                <a:ea typeface="Times New Roman"/>
                <a:cs typeface="Times New Roman"/>
              </a:rPr>
              <a:t>AZ-040T00A-LON-CL1</a:t>
            </a:r>
            <a:r>
              <a:rPr lang="en-US" sz="900" dirty="0">
                <a:effectLst/>
                <a:latin typeface="Arial"/>
                <a:ea typeface="Times New Roman"/>
                <a:cs typeface="Times New Roman"/>
              </a:rPr>
              <a:t> </a:t>
            </a:r>
            <a:r>
              <a:rPr lang="ga-IE" sz="900" dirty="0">
                <a:effectLst/>
                <a:latin typeface="Arial"/>
                <a:ea typeface="Times New Roman"/>
                <a:cs typeface="Times New Roman"/>
              </a:rPr>
              <a:t>VM with the username </a:t>
            </a:r>
            <a:r>
              <a:rPr lang="en-US" sz="900" b="1" dirty="0" err="1">
                <a:effectLst/>
                <a:latin typeface="Arial"/>
                <a:ea typeface="Times New Roman"/>
                <a:cs typeface="Times New Roman"/>
              </a:rPr>
              <a:t>Adatum</a:t>
            </a:r>
            <a:r>
              <a:rPr lang="en-US" sz="900" b="1" dirty="0">
                <a:effectLst/>
                <a:latin typeface="Arial"/>
                <a:ea typeface="Times New Roman"/>
                <a:cs typeface="Times New Roman"/>
              </a:rPr>
              <a:t>\Administrator</a:t>
            </a:r>
            <a:r>
              <a:rPr lang="ga-IE" sz="900" dirty="0">
                <a:effectLst/>
                <a:latin typeface="Arial"/>
                <a:ea typeface="Times New Roman"/>
                <a:cs typeface="Times New Roman"/>
              </a:rPr>
              <a:t> and the password </a:t>
            </a:r>
            <a:r>
              <a:rPr lang="en-US" sz="900" b="1" dirty="0">
                <a:effectLst/>
                <a:latin typeface="Arial"/>
                <a:ea typeface="Times New Roman"/>
                <a:cs typeface="Times New Roman"/>
              </a:rPr>
              <a:t>Pa55w.rd</a:t>
            </a:r>
            <a:r>
              <a:rPr lang="en-US" sz="900" dirty="0">
                <a:effectLst/>
                <a:latin typeface="Arial"/>
                <a:ea typeface="Times New Roman"/>
                <a:cs typeface="Times New Roman"/>
              </a:rPr>
              <a:t>.</a:t>
            </a:r>
            <a:r>
              <a:rPr lang="en-US" sz="900" b="1" dirty="0">
                <a:effectLst/>
                <a:latin typeface="Arial"/>
                <a:ea typeface="Times New Roman"/>
                <a:cs typeface="Times New Roman"/>
              </a:rPr>
              <a:t> </a:t>
            </a:r>
            <a:endParaRPr lang="en-US" sz="900" dirty="0">
              <a:effectLst/>
              <a:latin typeface="Arial"/>
              <a:ea typeface="Times New Roman"/>
              <a:cs typeface="Times New Roman"/>
            </a:endParaRPr>
          </a:p>
          <a:p>
            <a:pPr>
              <a:lnSpc>
                <a:spcPct val="115000"/>
              </a:lnSpc>
              <a:spcAft>
                <a:spcPts val="1000"/>
              </a:spcAft>
            </a:pPr>
            <a:r>
              <a:rPr lang="en-US" sz="900" dirty="0">
                <a:latin typeface="Arial"/>
                <a:ea typeface="Calibri"/>
                <a:cs typeface="Times New Roman"/>
              </a:rPr>
              <a:t>The demonstrations have text (.txt)</a:t>
            </a:r>
            <a:r>
              <a:rPr lang="ga-IE" sz="900" dirty="0">
                <a:latin typeface="Arial"/>
                <a:ea typeface="Calibri"/>
                <a:cs typeface="Times New Roman"/>
              </a:rPr>
              <a:t> files </a:t>
            </a:r>
            <a:r>
              <a:rPr lang="en-US" sz="900" dirty="0">
                <a:latin typeface="Arial"/>
                <a:ea typeface="Calibri"/>
                <a:cs typeface="Times New Roman"/>
              </a:rPr>
              <a:t>available that have</a:t>
            </a:r>
            <a:r>
              <a:rPr lang="ga-IE" sz="900" dirty="0">
                <a:latin typeface="Arial"/>
                <a:ea typeface="Calibri"/>
                <a:cs typeface="Times New Roman"/>
              </a:rPr>
              <a:t> complex commands or numerous steps</a:t>
            </a:r>
            <a:r>
              <a:rPr lang="en-US" sz="900" dirty="0">
                <a:latin typeface="Arial"/>
                <a:ea typeface="Calibri"/>
                <a:cs typeface="Times New Roman"/>
              </a:rPr>
              <a:t>. The instructor notes for these demonstrations provide information on the availability of the .txt files. You can </a:t>
            </a:r>
            <a:r>
              <a:rPr lang="ga-IE" sz="900" dirty="0">
                <a:latin typeface="Arial"/>
                <a:ea typeface="Calibri"/>
                <a:cs typeface="Times New Roman"/>
              </a:rPr>
              <a:t>open </a:t>
            </a:r>
            <a:r>
              <a:rPr lang="en-US" sz="900" dirty="0">
                <a:latin typeface="Arial"/>
                <a:ea typeface="Calibri"/>
                <a:cs typeface="Times New Roman"/>
              </a:rPr>
              <a:t>the .txt files and copy the contents into</a:t>
            </a:r>
            <a:r>
              <a:rPr lang="ga-IE" sz="900" dirty="0">
                <a:latin typeface="Arial"/>
                <a:ea typeface="Calibri"/>
                <a:cs typeface="Times New Roman"/>
              </a:rPr>
              <a:t> the </a:t>
            </a:r>
            <a:r>
              <a:rPr lang="en-US" sz="900" dirty="0">
                <a:latin typeface="Arial"/>
                <a:ea typeface="Calibri"/>
                <a:cs typeface="Times New Roman"/>
              </a:rPr>
              <a:t>Windows PowerShell Integrated Scripting Environment (Windows PowerShell </a:t>
            </a:r>
            <a:r>
              <a:rPr lang="ga-IE" sz="900" dirty="0">
                <a:latin typeface="Arial"/>
                <a:ea typeface="Calibri"/>
                <a:cs typeface="Times New Roman"/>
              </a:rPr>
              <a:t>ISE</a:t>
            </a:r>
            <a:r>
              <a:rPr lang="en-US" sz="900" dirty="0">
                <a:latin typeface="Arial"/>
                <a:ea typeface="Calibri"/>
                <a:cs typeface="Times New Roman"/>
              </a:rPr>
              <a:t>)</a:t>
            </a:r>
            <a:r>
              <a:rPr lang="ga-IE" sz="900" dirty="0">
                <a:latin typeface="Arial"/>
                <a:ea typeface="Calibri"/>
                <a:cs typeface="Times New Roman"/>
              </a:rPr>
              <a:t>. </a:t>
            </a:r>
            <a:r>
              <a:rPr lang="en-US" sz="900" dirty="0">
                <a:latin typeface="Arial"/>
                <a:ea typeface="Calibri"/>
                <a:cs typeface="Times New Roman"/>
              </a:rPr>
              <a:t>T</a:t>
            </a:r>
            <a:r>
              <a:rPr lang="ga-IE" sz="900" dirty="0">
                <a:latin typeface="Arial"/>
                <a:ea typeface="Calibri"/>
                <a:cs typeface="Times New Roman"/>
              </a:rPr>
              <a:t>he </a:t>
            </a:r>
            <a:r>
              <a:rPr lang="en-US" sz="900" b="1" dirty="0">
                <a:effectLst/>
                <a:latin typeface="Arial"/>
                <a:ea typeface="Times New Roman"/>
                <a:cs typeface="Times New Roman"/>
              </a:rPr>
              <a:t>AZ-040T00A</a:t>
            </a:r>
            <a:r>
              <a:rPr lang="en-US" sz="900" b="1" dirty="0">
                <a:latin typeface="Arial"/>
                <a:ea typeface="Calibri"/>
                <a:cs typeface="Times New Roman"/>
              </a:rPr>
              <a:t>-LON-CL1</a:t>
            </a:r>
            <a:r>
              <a:rPr lang="en-US" sz="900" dirty="0">
                <a:latin typeface="Arial"/>
                <a:ea typeface="Calibri"/>
                <a:cs typeface="Times New Roman"/>
              </a:rPr>
              <a:t> VM contains all the .txt files in the </a:t>
            </a:r>
            <a:r>
              <a:rPr lang="en-US" sz="900" b="1" dirty="0">
                <a:latin typeface="Arial"/>
                <a:ea typeface="Calibri"/>
                <a:cs typeface="Times New Roman"/>
              </a:rPr>
              <a:t>E:\Mod03\Democode</a:t>
            </a:r>
            <a:r>
              <a:rPr lang="en-US" sz="900" dirty="0">
                <a:latin typeface="Arial"/>
                <a:ea typeface="Calibri"/>
                <a:cs typeface="Times New Roman"/>
              </a:rPr>
              <a:t> folder.</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4132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49317" y="4343399"/>
            <a:ext cx="6022428" cy="4341813"/>
          </a:xfrm>
        </p:spPr>
        <p:txBody>
          <a:bodyPr/>
          <a:lstStyle/>
          <a:p>
            <a:pPr>
              <a:lnSpc>
                <a:spcPct val="100000"/>
              </a:lnSpc>
              <a:spcBef>
                <a:spcPts val="300"/>
              </a:spcBef>
              <a:spcAft>
                <a:spcPts val="300"/>
              </a:spcAft>
            </a:pPr>
            <a:r>
              <a:rPr lang="en-US" sz="880" dirty="0">
                <a:ea typeface="Calibri"/>
                <a:cs typeface="Segoe UI Light" panose="020B0502040204020203" pitchFamily="34" charset="0"/>
              </a:rPr>
              <a:t>You can find these commands </a:t>
            </a:r>
            <a:r>
              <a:rPr lang="ga-IE" sz="880" dirty="0">
                <a:ea typeface="Calibri"/>
                <a:cs typeface="Segoe UI Light" panose="020B0502040204020203" pitchFamily="34" charset="0"/>
              </a:rPr>
              <a:t>on the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VM </a:t>
            </a:r>
            <a:r>
              <a:rPr lang="en-US" sz="880" dirty="0">
                <a:ea typeface="Calibri"/>
                <a:cs typeface="Segoe UI Light" panose="020B0502040204020203" pitchFamily="34" charset="0"/>
              </a:rPr>
              <a:t>in </a:t>
            </a:r>
            <a:r>
              <a:rPr lang="en-US" sz="880" b="1" dirty="0">
                <a:ea typeface="Calibri"/>
                <a:cs typeface="Segoe UI Light" panose="020B0502040204020203" pitchFamily="34" charset="0"/>
              </a:rPr>
              <a:t>E:\Mod03\Democode\CreatingCalculatedProperties.ps1.txt</a:t>
            </a:r>
            <a:r>
              <a:rPr lang="en-US" sz="880" dirty="0">
                <a:ea typeface="Calibri"/>
                <a:cs typeface="Segoe UI Light" panose="020B0502040204020203" pitchFamily="34" charset="0"/>
              </a:rPr>
              <a:t>.</a:t>
            </a:r>
          </a:p>
          <a:p>
            <a:pPr>
              <a:lnSpc>
                <a:spcPct val="100000"/>
              </a:lnSpc>
              <a:spcBef>
                <a:spcPts val="300"/>
              </a:spcBef>
              <a:spcAft>
                <a:spcPts val="300"/>
              </a:spcAft>
            </a:pPr>
            <a:r>
              <a:rPr lang="en-US" sz="880" dirty="0">
                <a:ea typeface="Calibri"/>
                <a:cs typeface="Segoe UI Light" panose="020B0502040204020203" pitchFamily="34" charset="0"/>
              </a:rPr>
              <a:t>If time allows, add additional commands, such as </a:t>
            </a:r>
            <a:r>
              <a:rPr lang="en-US" sz="880" b="1" dirty="0">
                <a:ea typeface="Calibri"/>
                <a:cs typeface="Segoe UI Light" panose="020B0502040204020203" pitchFamily="34" charset="0"/>
              </a:rPr>
              <a:t>Group-Object</a:t>
            </a:r>
            <a:r>
              <a:rPr lang="en-US" sz="880" dirty="0">
                <a:ea typeface="Calibri"/>
                <a:cs typeface="Segoe UI Light" panose="020B0502040204020203" pitchFamily="34" charset="0"/>
              </a:rPr>
              <a:t> to the pipeline, and discuss the results. Try </a:t>
            </a:r>
            <a:r>
              <a:rPr lang="en-US" sz="880" b="1" dirty="0">
                <a:ea typeface="Calibri"/>
                <a:cs typeface="Segoe UI Light" panose="020B0502040204020203" pitchFamily="34" charset="0"/>
              </a:rPr>
              <a:t>Group-Object</a:t>
            </a:r>
            <a:r>
              <a:rPr lang="en-US" sz="880" dirty="0">
                <a:ea typeface="Calibri"/>
                <a:cs typeface="Segoe UI Light" panose="020B0502040204020203" pitchFamily="34" charset="0"/>
              </a:rPr>
              <a:t> before and after </a:t>
            </a:r>
            <a:r>
              <a:rPr lang="en-US" sz="880" b="1" dirty="0">
                <a:ea typeface="Calibri"/>
                <a:cs typeface="Segoe UI Light" panose="020B0502040204020203" pitchFamily="34" charset="0"/>
              </a:rPr>
              <a:t>Select-Object</a:t>
            </a:r>
            <a:r>
              <a:rPr lang="en-US" sz="880" dirty="0">
                <a:ea typeface="Calibri"/>
                <a:cs typeface="Segoe UI Light" panose="020B0502040204020203" pitchFamily="34" charset="0"/>
              </a:rPr>
              <a:t> in the pipeline. </a:t>
            </a:r>
          </a:p>
          <a:p>
            <a:pPr>
              <a:lnSpc>
                <a:spcPct val="100000"/>
              </a:lnSpc>
              <a:spcBef>
                <a:spcPts val="300"/>
              </a:spcBef>
              <a:spcAft>
                <a:spcPts val="300"/>
              </a:spcAft>
            </a:pPr>
            <a:r>
              <a:rPr lang="en-US" sz="880" dirty="0">
                <a:solidFill>
                  <a:srgbClr val="000000"/>
                </a:solidFill>
                <a:ea typeface="Calibri"/>
                <a:cs typeface="Segoe UI Light" panose="020B0502040204020203" pitchFamily="34" charset="0"/>
              </a:rPr>
              <a:t>In this demonstration, you build the command piece-by-piece, so that the </a:t>
            </a:r>
            <a:r>
              <a:rPr lang="en-US" sz="880" b="1" dirty="0">
                <a:ea typeface="Calibri"/>
                <a:cs typeface="Segoe UI Light" panose="020B0502040204020203" pitchFamily="34" charset="0"/>
              </a:rPr>
              <a:t>Sort-Object</a:t>
            </a:r>
            <a:r>
              <a:rPr lang="en-US" sz="880" dirty="0">
                <a:solidFill>
                  <a:srgbClr val="000000"/>
                </a:solidFill>
                <a:ea typeface="Calibri"/>
                <a:cs typeface="Segoe UI Light" panose="020B0502040204020203" pitchFamily="34" charset="0"/>
              </a:rPr>
              <a:t> command ends up in the middle of the pipeline. Point out that in most cases, sorting at the end of the pipeline is typically faster. Use the last command to demonstrate this to students. Point out to students that while you can have spaces in property names, as we have done here so that the output is friendly to review, you'll typically want to avoid spaces in property names so that you don't have to include quotes around the name.</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dirty="0">
                <a:ea typeface="Calibri"/>
                <a:cs typeface="Segoe UI Light" panose="020B0502040204020203" pitchFamily="34" charset="0"/>
              </a:rPr>
              <a:t>At the end of the demonstration, keep the virtual machines running for the next demonstration.</a:t>
            </a:r>
          </a:p>
          <a:p>
            <a:pPr>
              <a:lnSpc>
                <a:spcPct val="100000"/>
              </a:lnSpc>
              <a:spcBef>
                <a:spcPts val="300"/>
              </a:spcBef>
              <a:spcAft>
                <a:spcPts val="3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dirty="0">
                <a:ea typeface="Calibri"/>
                <a:cs typeface="Segoe UI Light" panose="020B0502040204020203" pitchFamily="34" charset="0"/>
              </a:rPr>
              <a:t>The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VM should still be running from the last demonstration. </a:t>
            </a:r>
          </a:p>
          <a:p>
            <a:pPr>
              <a:lnSpc>
                <a:spcPct val="100000"/>
              </a:lnSpc>
              <a:spcBef>
                <a:spcPts val="300"/>
              </a:spcBef>
              <a:spcAft>
                <a:spcPts val="3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marL="342900" lvl="0" indent="-342900">
              <a:lnSpc>
                <a:spcPct val="100000"/>
              </a:lnSpc>
              <a:spcBef>
                <a:spcPts val="300"/>
              </a:spcBef>
              <a:spcAft>
                <a:spcPts val="300"/>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in the console, enter the following command, and then </a:t>
            </a:r>
            <a:r>
              <a:rPr lang="en-US" sz="800" dirty="0">
                <a:effectLst/>
                <a:latin typeface="Arial"/>
                <a:ea typeface="Times New Roman"/>
                <a:cs typeface="Times New Roman"/>
              </a:rPr>
              <a:t>press the Enter key</a:t>
            </a:r>
            <a:r>
              <a:rPr lang="en-US" sz="880" dirty="0">
                <a:effectLst/>
                <a:ea typeface="Times New Roman"/>
                <a:cs typeface="Segoe UI Light" panose="020B0502040204020203" pitchFamily="34" charset="0"/>
              </a:rPr>
              <a:t>:</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ADUser</a:t>
            </a:r>
            <a:r>
              <a:rPr lang="en-US" sz="880" b="1" dirty="0">
                <a:effectLst/>
                <a:ea typeface="Times New Roman"/>
                <a:cs typeface="Segoe UI Light" panose="020B0502040204020203" pitchFamily="34" charset="0"/>
              </a:rPr>
              <a:t> -Filter * -Properties </a:t>
            </a:r>
            <a:r>
              <a:rPr lang="en-US" sz="880" b="1" dirty="0" err="1">
                <a:effectLst/>
                <a:ea typeface="Times New Roman"/>
                <a:cs typeface="Segoe UI Light" panose="020B0502040204020203" pitchFamily="34" charset="0"/>
              </a:rPr>
              <a:t>whenCreated</a:t>
            </a:r>
            <a:endParaRPr lang="en-US" sz="880" b="1" dirty="0">
              <a:effectLst/>
              <a:ea typeface="Times New Roman"/>
              <a:cs typeface="Segoe UI Light" panose="020B0502040204020203" pitchFamily="34" charset="0"/>
            </a:endParaRPr>
          </a:p>
          <a:p>
            <a:pPr marL="342900" lvl="0" indent="-342900">
              <a:lnSpc>
                <a:spcPct val="100000"/>
              </a:lnSpc>
              <a:spcBef>
                <a:spcPts val="300"/>
              </a:spcBef>
              <a:spcAft>
                <a:spcPts val="300"/>
              </a:spcAft>
              <a:buFont typeface="+mj-lt"/>
              <a:buAutoNum type="arabicPeriod" startAt="2"/>
            </a:pPr>
            <a:r>
              <a:rPr lang="en-US" sz="880" dirty="0">
                <a:effectLst/>
                <a:ea typeface="Times New Roman"/>
                <a:cs typeface="Segoe UI Light" panose="020B0502040204020203" pitchFamily="34" charset="0"/>
              </a:rPr>
              <a:t>In the console, enter the following command, and then </a:t>
            </a:r>
            <a:r>
              <a:rPr lang="en-US" sz="800" dirty="0">
                <a:effectLst/>
                <a:latin typeface="Arial"/>
                <a:ea typeface="Times New Roman"/>
                <a:cs typeface="Times New Roman"/>
              </a:rPr>
              <a:t>press the Enter key</a:t>
            </a:r>
            <a:r>
              <a:rPr lang="en-US" sz="880" dirty="0">
                <a:effectLst/>
                <a:ea typeface="Times New Roman"/>
                <a:cs typeface="Segoe UI Light" panose="020B0502040204020203" pitchFamily="34" charset="0"/>
              </a:rPr>
              <a:t>:</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ADUser</a:t>
            </a:r>
            <a:r>
              <a:rPr lang="en-US" sz="880" b="1" dirty="0">
                <a:effectLst/>
                <a:ea typeface="Times New Roman"/>
                <a:cs typeface="Segoe UI Light" panose="020B0502040204020203" pitchFamily="34" charset="0"/>
              </a:rPr>
              <a:t> -Filter * -Properties </a:t>
            </a:r>
            <a:r>
              <a:rPr lang="en-US" sz="880" b="1" dirty="0" err="1">
                <a:effectLst/>
                <a:ea typeface="Times New Roman"/>
                <a:cs typeface="Segoe UI Light" panose="020B0502040204020203" pitchFamily="34" charset="0"/>
              </a:rPr>
              <a:t>whenCreated</a:t>
            </a:r>
            <a:r>
              <a:rPr lang="en-US" sz="880" b="1" dirty="0">
                <a:effectLst/>
                <a:ea typeface="Times New Roman"/>
                <a:cs typeface="Segoe UI Light" panose="020B0502040204020203" pitchFamily="34" charset="0"/>
              </a:rPr>
              <a:t> | Sort-Object -Property </a:t>
            </a:r>
            <a:r>
              <a:rPr lang="en-US" sz="880" b="1" dirty="0" err="1">
                <a:effectLst/>
                <a:ea typeface="Times New Roman"/>
                <a:cs typeface="Segoe UI Light" panose="020B0502040204020203" pitchFamily="34" charset="0"/>
              </a:rPr>
              <a:t>whenCreated</a:t>
            </a:r>
            <a:r>
              <a:rPr lang="en-US" sz="880" b="1" dirty="0">
                <a:effectLst/>
                <a:ea typeface="Times New Roman"/>
                <a:cs typeface="Segoe UI Light" panose="020B0502040204020203" pitchFamily="34" charset="0"/>
              </a:rPr>
              <a:t> -Descending</a:t>
            </a:r>
          </a:p>
          <a:p>
            <a:pPr marL="342900" lvl="0" indent="-342900">
              <a:lnSpc>
                <a:spcPct val="100000"/>
              </a:lnSpc>
              <a:spcBef>
                <a:spcPts val="300"/>
              </a:spcBef>
              <a:spcAft>
                <a:spcPts val="300"/>
              </a:spcAft>
              <a:buFont typeface="+mj-lt"/>
              <a:buAutoNum type="arabicPeriod" startAt="3"/>
            </a:pPr>
            <a:r>
              <a:rPr lang="en-US" sz="880" dirty="0">
                <a:effectLst/>
                <a:ea typeface="Times New Roman"/>
                <a:cs typeface="Segoe UI Light" panose="020B0502040204020203" pitchFamily="34" charset="0"/>
              </a:rPr>
              <a:t>In the console, enter the following command, and then </a:t>
            </a:r>
            <a:r>
              <a:rPr lang="en-US" sz="800" dirty="0">
                <a:effectLst/>
                <a:latin typeface="Arial"/>
                <a:ea typeface="Times New Roman"/>
                <a:cs typeface="Times New Roman"/>
              </a:rPr>
              <a:t>press the Enter key</a:t>
            </a:r>
            <a:r>
              <a:rPr lang="en-US" sz="880" dirty="0">
                <a:effectLst/>
                <a:ea typeface="Times New Roman"/>
                <a:cs typeface="Segoe UI Light" panose="020B0502040204020203" pitchFamily="34" charset="0"/>
              </a:rPr>
              <a:t>:</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ADUser</a:t>
            </a:r>
            <a:r>
              <a:rPr lang="en-US" sz="880" b="1" dirty="0">
                <a:effectLst/>
                <a:ea typeface="Times New Roman"/>
                <a:cs typeface="Segoe UI Light" panose="020B0502040204020203" pitchFamily="34" charset="0"/>
              </a:rPr>
              <a:t> -Filter * -Properties </a:t>
            </a:r>
            <a:r>
              <a:rPr lang="en-US" sz="880" b="1" dirty="0" err="1">
                <a:effectLst/>
                <a:ea typeface="Times New Roman"/>
                <a:cs typeface="Segoe UI Light" panose="020B0502040204020203" pitchFamily="34" charset="0"/>
              </a:rPr>
              <a:t>whenCreated</a:t>
            </a:r>
            <a:r>
              <a:rPr lang="en-US" sz="880" b="1" dirty="0">
                <a:effectLst/>
                <a:ea typeface="Times New Roman"/>
                <a:cs typeface="Segoe UI Light" panose="020B0502040204020203" pitchFamily="34" charset="0"/>
              </a:rPr>
              <a:t> | Sort-Object -Property </a:t>
            </a:r>
            <a:r>
              <a:rPr lang="en-US" sz="880" b="1" dirty="0" err="1">
                <a:effectLst/>
                <a:ea typeface="Times New Roman"/>
                <a:cs typeface="Segoe UI Light" panose="020B0502040204020203" pitchFamily="34" charset="0"/>
              </a:rPr>
              <a:t>whenCreated</a:t>
            </a:r>
            <a:r>
              <a:rPr lang="en-US" sz="880" b="1" dirty="0">
                <a:effectLst/>
                <a:ea typeface="Times New Roman"/>
                <a:cs typeface="Segoe UI Light" panose="020B0502040204020203" pitchFamily="34" charset="0"/>
              </a:rPr>
              <a:t> -Descending | Select-Object -Property Name,@{n='Account age (days)';e={(New-</a:t>
            </a:r>
            <a:r>
              <a:rPr lang="en-US" sz="880" b="1" dirty="0" err="1">
                <a:effectLst/>
                <a:ea typeface="Times New Roman"/>
                <a:cs typeface="Segoe UI Light" panose="020B0502040204020203" pitchFamily="34" charset="0"/>
              </a:rPr>
              <a:t>TimeSpan</a:t>
            </a:r>
            <a:r>
              <a:rPr lang="en-US" sz="880" b="1" dirty="0">
                <a:effectLst/>
                <a:ea typeface="Times New Roman"/>
                <a:cs typeface="Segoe UI Light" panose="020B0502040204020203" pitchFamily="34" charset="0"/>
              </a:rPr>
              <a:t> -Start $</a:t>
            </a:r>
            <a:r>
              <a:rPr lang="en-US" sz="880" b="1" dirty="0" err="1">
                <a:effectLst/>
                <a:ea typeface="Times New Roman"/>
                <a:cs typeface="Segoe UI Light" panose="020B0502040204020203" pitchFamily="34" charset="0"/>
              </a:rPr>
              <a:t>PSItem.whenCreated</a:t>
            </a:r>
            <a:r>
              <a:rPr lang="en-US" sz="880" b="1" dirty="0">
                <a:effectLst/>
                <a:ea typeface="Times New Roman"/>
                <a:cs typeface="Segoe UI Light" panose="020B0502040204020203" pitchFamily="34" charset="0"/>
              </a:rPr>
              <a:t>).Days}}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CBC7AE3-DA87-458D-8A41-E689394A736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
        <p:nvSpPr>
          <p:cNvPr id="7" name="Header Placeholder 3">
            <a:extLst>
              <a:ext uri="{FF2B5EF4-FFF2-40B4-BE49-F238E27FC236}">
                <a16:creationId xmlns:a16="http://schemas.microsoft.com/office/drawing/2014/main" id="{3302DC69-CA99-479A-8DF6-BC86AA5992E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333052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52533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025419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If your students have prior programing experience, remind them that traditional operators, such as </a:t>
            </a:r>
            <a:r>
              <a:rPr lang="en-US" sz="900" b="1" dirty="0">
                <a:latin typeface="Arial"/>
                <a:ea typeface="Calibri"/>
                <a:cs typeface="Times New Roman"/>
              </a:rPr>
              <a:t>&lt;</a:t>
            </a:r>
            <a:r>
              <a:rPr lang="en-US" sz="900" dirty="0">
                <a:latin typeface="Arial"/>
                <a:ea typeface="Calibri"/>
                <a:cs typeface="Times New Roman"/>
              </a:rPr>
              <a:t>, </a:t>
            </a:r>
            <a:r>
              <a:rPr lang="en-US" sz="900" b="1" dirty="0">
                <a:latin typeface="Arial"/>
                <a:ea typeface="Calibri"/>
                <a:cs typeface="Times New Roman"/>
              </a:rPr>
              <a:t>&gt;</a:t>
            </a:r>
            <a:r>
              <a:rPr lang="en-US" sz="900" dirty="0">
                <a:latin typeface="Arial"/>
                <a:ea typeface="Calibri"/>
                <a:cs typeface="Times New Roman"/>
              </a:rPr>
              <a:t>, </a:t>
            </a:r>
            <a:r>
              <a:rPr lang="en-US" sz="900" b="1" dirty="0">
                <a:latin typeface="Arial"/>
                <a:ea typeface="Calibri"/>
                <a:cs typeface="Times New Roman"/>
              </a:rPr>
              <a:t>=</a:t>
            </a:r>
            <a:r>
              <a:rPr lang="en-US" sz="900" dirty="0">
                <a:latin typeface="Arial"/>
                <a:ea typeface="Calibri"/>
                <a:cs typeface="Times New Roman"/>
              </a:rPr>
              <a:t>, </a:t>
            </a:r>
            <a:r>
              <a:rPr lang="en-US" sz="900" b="1" dirty="0">
                <a:latin typeface="Arial"/>
                <a:ea typeface="Calibri"/>
                <a:cs typeface="Times New Roman"/>
              </a:rPr>
              <a:t>==</a:t>
            </a:r>
            <a:r>
              <a:rPr lang="en-US" sz="900" dirty="0">
                <a:latin typeface="Arial"/>
                <a:ea typeface="Calibri"/>
                <a:cs typeface="Times New Roman"/>
              </a:rPr>
              <a:t>, </a:t>
            </a:r>
            <a:r>
              <a:rPr lang="en-US" sz="900" b="1" dirty="0">
                <a:latin typeface="Arial"/>
                <a:ea typeface="Calibri"/>
                <a:cs typeface="Times New Roman"/>
              </a:rPr>
              <a:t>!=</a:t>
            </a:r>
            <a:r>
              <a:rPr lang="en-US" sz="900" dirty="0">
                <a:latin typeface="Arial"/>
                <a:ea typeface="Calibri"/>
                <a:cs typeface="Times New Roman"/>
              </a:rPr>
              <a:t>, and </a:t>
            </a:r>
            <a:r>
              <a:rPr lang="en-US" sz="900" b="1" dirty="0">
                <a:latin typeface="Arial"/>
                <a:ea typeface="Calibri"/>
                <a:cs typeface="Times New Roman"/>
              </a:rPr>
              <a:t>&lt;&gt;</a:t>
            </a:r>
            <a:r>
              <a:rPr lang="en-US" sz="900" dirty="0">
                <a:latin typeface="Arial"/>
                <a:ea typeface="Calibri"/>
                <a:cs typeface="Times New Roman"/>
              </a:rPr>
              <a:t>, aren’t valid in Windows PowerShell.</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496881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b="1" dirty="0">
                <a:latin typeface="Arial"/>
                <a:ea typeface="Calibri"/>
                <a:cs typeface="Times New Roman"/>
              </a:rPr>
              <a:t>Note</a:t>
            </a:r>
            <a:r>
              <a:rPr lang="en-US" sz="900" dirty="0">
                <a:latin typeface="Arial"/>
                <a:ea typeface="Calibri"/>
                <a:cs typeface="Times New Roman"/>
              </a:rPr>
              <a:t>: This topic has one additional slide.</a:t>
            </a:r>
          </a:p>
          <a:p>
            <a:pPr>
              <a:lnSpc>
                <a:spcPct val="115000"/>
              </a:lnSpc>
              <a:spcAft>
                <a:spcPts val="1000"/>
              </a:spcAft>
            </a:pPr>
            <a:r>
              <a:rPr lang="en-US" sz="900" dirty="0">
                <a:latin typeface="Arial"/>
                <a:ea typeface="Calibri"/>
                <a:cs typeface="Times New Roman"/>
              </a:rPr>
              <a:t>The students don't have to know why the basic syntax works, but if they’re curious or you want to explain it, you can. When you run something like </a:t>
            </a:r>
            <a:r>
              <a:rPr lang="en-US" sz="900" b="1" dirty="0">
                <a:latin typeface="Arial"/>
                <a:ea typeface="Calibri"/>
                <a:cs typeface="Times New Roman"/>
              </a:rPr>
              <a:t>Get-Service | Where Status -eq Running</a:t>
            </a:r>
            <a:r>
              <a:rPr lang="en-US" sz="900" dirty="0">
                <a:latin typeface="Arial"/>
                <a:ea typeface="Calibri"/>
                <a:cs typeface="Times New Roman"/>
              </a:rPr>
              <a:t>, you're technically using the positional parameters of </a:t>
            </a:r>
            <a:r>
              <a:rPr lang="en-US" sz="900" b="1" dirty="0">
                <a:latin typeface="Arial"/>
                <a:ea typeface="Calibri"/>
                <a:cs typeface="Times New Roman"/>
              </a:rPr>
              <a:t>Where-Object</a:t>
            </a:r>
            <a:r>
              <a:rPr lang="en-US" sz="900" dirty="0">
                <a:latin typeface="Arial"/>
                <a:ea typeface="Calibri"/>
                <a:cs typeface="Times New Roman"/>
              </a:rPr>
              <a:t>, and you're technically using three parameters in total. The full syntax is </a:t>
            </a:r>
            <a:r>
              <a:rPr lang="en-US" sz="900" b="1" dirty="0">
                <a:latin typeface="Arial"/>
                <a:ea typeface="Calibri"/>
                <a:cs typeface="Times New Roman"/>
              </a:rPr>
              <a:t>Get-Service | Where –Property Status -eq -Value Running</a:t>
            </a:r>
            <a:r>
              <a:rPr lang="en-US" sz="900" dirty="0">
                <a:latin typeface="Arial"/>
                <a:ea typeface="Calibri"/>
                <a:cs typeface="Times New Roman"/>
              </a:rPr>
              <a:t>, which definitely doesn’t seem simpler. However, the students need to know the advanced syntax. They might decide to use only the advanced syntax (and many experienced Windows PowerShell users also make that choice), but they have to at least be able to recognize the basic syntax when they encounter it.</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182072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b="1" dirty="0">
                <a:latin typeface="Arial"/>
                <a:ea typeface="Calibri"/>
                <a:cs typeface="Times New Roman"/>
              </a:rPr>
              <a:t>Note</a:t>
            </a:r>
            <a:r>
              <a:rPr lang="en-US" sz="900" dirty="0">
                <a:latin typeface="Arial"/>
                <a:ea typeface="Calibri"/>
                <a:cs typeface="Times New Roman"/>
              </a:rPr>
              <a:t>: This topic has two additional slides.</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4290145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356510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Because of the line breaks on the slide, you can't enter this command exactly as it is on the slide and still make it work. If you want to demonstrate the command, enter it on a single line for it to work correctly.</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FB9CBC07-AB0F-4431-8955-DDD8F8DC03A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04987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300"/>
              </a:spcAft>
            </a:pPr>
            <a:r>
              <a:rPr lang="en-US" sz="900" dirty="0">
                <a:latin typeface="Arial"/>
                <a:ea typeface="Calibri"/>
                <a:cs typeface="Times New Roman"/>
              </a:rPr>
              <a:t>You can find these commands </a:t>
            </a:r>
            <a:r>
              <a:rPr lang="ga-IE" sz="900" dirty="0">
                <a:latin typeface="Arial"/>
                <a:ea typeface="Calibri"/>
                <a:cs typeface="Times New Roman"/>
              </a:rPr>
              <a:t>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 </a:t>
            </a:r>
            <a:r>
              <a:rPr lang="en-US" sz="900" dirty="0">
                <a:latin typeface="Arial"/>
                <a:ea typeface="Calibri"/>
                <a:cs typeface="Times New Roman"/>
              </a:rPr>
              <a:t>in </a:t>
            </a:r>
            <a:r>
              <a:rPr lang="en-US" sz="900" b="1" dirty="0">
                <a:latin typeface="Arial"/>
                <a:ea typeface="Calibri"/>
                <a:cs typeface="Times New Roman"/>
              </a:rPr>
              <a:t>E:\Mod03\Democode\Filtering.ps1.txt</a:t>
            </a:r>
            <a:r>
              <a:rPr lang="en-US" sz="900" dirty="0">
                <a:latin typeface="Arial"/>
                <a:ea typeface="Calibri"/>
                <a:cs typeface="Times New Roman"/>
              </a:rPr>
              <a:t>.</a:t>
            </a:r>
          </a:p>
          <a:p>
            <a:pPr>
              <a:lnSpc>
                <a:spcPct val="100000"/>
              </a:lnSpc>
              <a:spcBef>
                <a:spcPts val="300"/>
              </a:spcBef>
              <a:spcAft>
                <a:spcPts val="300"/>
              </a:spcAft>
            </a:pPr>
            <a:r>
              <a:rPr lang="en-US" sz="900" dirty="0">
                <a:latin typeface="Arial"/>
                <a:ea typeface="Calibri"/>
                <a:cs typeface="Times New Roman"/>
              </a:rPr>
              <a:t>Step 4 in this demonstration is meant to remind the students of the </a:t>
            </a:r>
            <a:r>
              <a:rPr lang="en-US" sz="900" b="1" dirty="0">
                <a:latin typeface="Arial"/>
                <a:ea typeface="Calibri"/>
                <a:cs typeface="Times New Roman"/>
              </a:rPr>
              <a:t>$_ </a:t>
            </a:r>
            <a:r>
              <a:rPr lang="en-US" sz="900" dirty="0">
                <a:latin typeface="Arial"/>
                <a:ea typeface="Calibri"/>
                <a:cs typeface="Times New Roman"/>
              </a:rPr>
              <a:t>alternative, because they’ll be noticing that in examples online and elsewhere. Step 4 also sets up a discussion for the next topic.</a:t>
            </a:r>
          </a:p>
          <a:p>
            <a:pPr>
              <a:lnSpc>
                <a:spcPct val="100000"/>
              </a:lnSpc>
              <a:spcBef>
                <a:spcPts val="300"/>
              </a:spcBef>
              <a:spcAft>
                <a:spcPts val="300"/>
              </a:spcAft>
            </a:pPr>
            <a:r>
              <a:rPr lang="en-US" sz="900" dirty="0">
                <a:latin typeface="Arial"/>
                <a:ea typeface="Calibri"/>
                <a:cs typeface="Times New Roman"/>
              </a:rPr>
              <a:t>At the end of the demonstration, keep the virtual machines running for the next demonstration.</a:t>
            </a:r>
          </a:p>
          <a:p>
            <a:pPr>
              <a:lnSpc>
                <a:spcPct val="100000"/>
              </a:lnSpc>
              <a:spcBef>
                <a:spcPts val="300"/>
              </a:spcBef>
              <a:spcAft>
                <a:spcPts val="3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00000"/>
              </a:lnSpc>
              <a:spcBef>
                <a:spcPts val="300"/>
              </a:spcBef>
              <a:spcAft>
                <a:spcPts val="3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last demonstration. </a:t>
            </a:r>
          </a:p>
          <a:p>
            <a:pPr>
              <a:lnSpc>
                <a:spcPct val="100000"/>
              </a:lnSpc>
              <a:spcBef>
                <a:spcPts val="300"/>
              </a:spcBef>
              <a:spcAft>
                <a:spcPts val="3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00000"/>
              </a:lnSpc>
              <a:spcBef>
                <a:spcPts val="300"/>
              </a:spcBef>
              <a:spcAft>
                <a:spcPts val="300"/>
              </a:spcAft>
              <a:buFont typeface="+mj-lt"/>
              <a:buAutoNum type="arabicPeriod"/>
            </a:pPr>
            <a:r>
              <a:rPr lang="en-US" sz="900" dirty="0">
                <a:effectLst/>
                <a:latin typeface="Arial"/>
                <a:ea typeface="Times New Roman"/>
                <a:cs typeface="Times New Roman"/>
              </a:rPr>
              <a:t>On </a:t>
            </a:r>
            <a:r>
              <a:rPr lang="en-US" sz="900" b="1" dirty="0">
                <a:effectLst/>
                <a:latin typeface="Arial"/>
                <a:ea typeface="Times New Roman"/>
                <a:cs typeface="Times New Roman"/>
              </a:rPr>
              <a:t>LON-CL1</a:t>
            </a:r>
            <a:r>
              <a:rPr lang="en-US" sz="900" dirty="0">
                <a:effectLst/>
                <a:latin typeface="Arial"/>
                <a:ea typeface="Times New Roman"/>
                <a:cs typeface="Times New Roman"/>
              </a:rPr>
              <a:t>, in the console, enter the following command, and then press the Enter key:</a:t>
            </a:r>
          </a:p>
          <a:p>
            <a:pPr marL="539750" marR="73025">
              <a:lnSpc>
                <a:spcPct val="100000"/>
              </a:lnSpc>
              <a:spcBef>
                <a:spcPts val="300"/>
              </a:spcBef>
              <a:spcAft>
                <a:spcPts val="3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SmbShare</a:t>
            </a:r>
            <a:r>
              <a:rPr lang="en-US" sz="900" b="1" dirty="0">
                <a:effectLst/>
                <a:latin typeface="Arial"/>
                <a:ea typeface="Times New Roman"/>
                <a:cs typeface="Times New Roman"/>
              </a:rPr>
              <a:t> | Where Name –like '*$*'</a:t>
            </a:r>
          </a:p>
          <a:p>
            <a:pPr marL="342900" lvl="0" indent="-342900">
              <a:lnSpc>
                <a:spcPct val="100000"/>
              </a:lnSpc>
              <a:spcBef>
                <a:spcPts val="300"/>
              </a:spcBef>
              <a:spcAft>
                <a:spcPts val="300"/>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300"/>
              </a:spcBef>
              <a:spcAft>
                <a:spcPts val="300"/>
              </a:spcAft>
            </a:pPr>
            <a:r>
              <a:rPr lang="en-US" sz="900" b="1" dirty="0">
                <a:effectLst/>
                <a:latin typeface="Arial"/>
                <a:ea typeface="Times New Roman"/>
                <a:cs typeface="Times New Roman"/>
              </a:rPr>
              <a:t>Get-PhysicalDisk | Where-Object –</a:t>
            </a:r>
            <a:r>
              <a:rPr lang="en-US" sz="900" b="1" dirty="0" err="1">
                <a:effectLst/>
                <a:latin typeface="Arial"/>
                <a:ea typeface="Times New Roman"/>
                <a:cs typeface="Times New Roman"/>
              </a:rPr>
              <a:t>FilterScript</a:t>
            </a:r>
            <a:r>
              <a:rPr lang="en-US" sz="900" b="1" dirty="0">
                <a:effectLst/>
                <a:latin typeface="Arial"/>
                <a:ea typeface="Times New Roman"/>
                <a:cs typeface="Times New Roman"/>
              </a:rPr>
              <a:t> { $</a:t>
            </a:r>
            <a:r>
              <a:rPr lang="en-US" sz="900" b="1" dirty="0" err="1">
                <a:effectLst/>
                <a:latin typeface="Arial"/>
                <a:ea typeface="Times New Roman"/>
                <a:cs typeface="Times New Roman"/>
              </a:rPr>
              <a:t>PSItem.HealthStatus</a:t>
            </a:r>
            <a:r>
              <a:rPr lang="en-US" sz="900" b="1" dirty="0">
                <a:effectLst/>
                <a:latin typeface="Arial"/>
                <a:ea typeface="Times New Roman"/>
                <a:cs typeface="Times New Roman"/>
              </a:rPr>
              <a:t> –eq 'Healthy' } | Select-Object -Property </a:t>
            </a:r>
            <a:r>
              <a:rPr lang="en-US" sz="900" b="1" dirty="0" err="1">
                <a:effectLst/>
                <a:latin typeface="Arial"/>
                <a:ea typeface="Times New Roman"/>
                <a:cs typeface="Times New Roman"/>
              </a:rPr>
              <a:t>FriendlyName,OperationalStatus</a:t>
            </a:r>
            <a:endParaRPr lang="en-US" sz="900" b="1" dirty="0">
              <a:effectLst/>
              <a:latin typeface="Arial"/>
              <a:ea typeface="Times New Roman"/>
              <a:cs typeface="Times New Roman"/>
            </a:endParaRPr>
          </a:p>
          <a:p>
            <a:pPr marL="342900" lvl="0" indent="-342900">
              <a:lnSpc>
                <a:spcPct val="100000"/>
              </a:lnSpc>
              <a:spcBef>
                <a:spcPts val="300"/>
              </a:spcBef>
              <a:spcAft>
                <a:spcPts val="300"/>
              </a:spcAft>
              <a:buFont typeface="+mj-lt"/>
              <a:buAutoNum type="arabicPeriod" startAt="3"/>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300"/>
              </a:spcBef>
              <a:spcAft>
                <a:spcPts val="300"/>
              </a:spcAft>
            </a:pPr>
            <a:r>
              <a:rPr lang="en-US" sz="900" b="1" dirty="0">
                <a:effectLst/>
                <a:latin typeface="Arial"/>
                <a:ea typeface="Times New Roman"/>
                <a:cs typeface="Times New Roman"/>
              </a:rPr>
              <a:t>Get-PhysicalDisk | Where-Object –</a:t>
            </a:r>
            <a:r>
              <a:rPr lang="en-US" sz="900" b="1" dirty="0" err="1">
                <a:effectLst/>
                <a:latin typeface="Arial"/>
                <a:ea typeface="Times New Roman"/>
                <a:cs typeface="Times New Roman"/>
              </a:rPr>
              <a:t>FilterScript</a:t>
            </a:r>
            <a:r>
              <a:rPr lang="en-US" sz="900" b="1" dirty="0">
                <a:effectLst/>
                <a:latin typeface="Arial"/>
                <a:ea typeface="Times New Roman"/>
                <a:cs typeface="Times New Roman"/>
              </a:rPr>
              <a:t> { $</a:t>
            </a:r>
            <a:r>
              <a:rPr lang="en-US" sz="900" b="1" dirty="0" err="1">
                <a:effectLst/>
                <a:latin typeface="Arial"/>
                <a:ea typeface="Times New Roman"/>
                <a:cs typeface="Times New Roman"/>
              </a:rPr>
              <a:t>PSItem.HealthStatus</a:t>
            </a:r>
            <a:r>
              <a:rPr lang="en-US" sz="900" b="1" dirty="0">
                <a:effectLst/>
                <a:latin typeface="Arial"/>
                <a:ea typeface="Times New Roman"/>
                <a:cs typeface="Times New Roman"/>
              </a:rPr>
              <a:t> –eq 'Healthy' } | Select-Object -Property </a:t>
            </a:r>
            <a:r>
              <a:rPr lang="en-US" sz="900" b="1" dirty="0" err="1">
                <a:effectLst/>
                <a:latin typeface="Arial"/>
                <a:ea typeface="Times New Roman"/>
                <a:cs typeface="Times New Roman"/>
              </a:rPr>
              <a:t>FriendlyName,OperationalStatus</a:t>
            </a:r>
            <a:endParaRPr lang="en-US" sz="900" b="1" dirty="0">
              <a:effectLst/>
              <a:latin typeface="Arial"/>
              <a:ea typeface="Times New Roman"/>
              <a:cs typeface="Times New Roman"/>
            </a:endParaRPr>
          </a:p>
          <a:p>
            <a:pPr marL="539750" marR="73025">
              <a:lnSpc>
                <a:spcPct val="100000"/>
              </a:lnSpc>
              <a:spcBef>
                <a:spcPts val="300"/>
              </a:spcBef>
              <a:spcAft>
                <a:spcPts val="300"/>
              </a:spcAft>
            </a:pPr>
            <a:r>
              <a:rPr lang="en-US" sz="900" b="1" dirty="0" err="1">
                <a:effectLst/>
                <a:latin typeface="Arial"/>
                <a:ea typeface="Times New Roman"/>
                <a:cs typeface="Times New Roman"/>
              </a:rPr>
              <a:t>DriveLetter,FileSystemLabel,DriveType,FileSystem</a:t>
            </a:r>
            <a:r>
              <a:rPr lang="en-US" sz="900" b="1" dirty="0">
                <a:effectLst/>
                <a:latin typeface="Arial"/>
                <a:ea typeface="Times New Roman"/>
                <a:cs typeface="Times New Roman"/>
              </a:rPr>
              <a:t> | </a:t>
            </a:r>
            <a:r>
              <a:rPr lang="en-US" sz="900" b="1" dirty="0" err="1">
                <a:effectLst/>
                <a:latin typeface="Arial"/>
                <a:ea typeface="Times New Roman"/>
                <a:cs typeface="Times New Roman"/>
              </a:rPr>
              <a:t>fl</a:t>
            </a:r>
            <a:endParaRPr lang="en-US" sz="900" b="1" dirty="0">
              <a:effectLst/>
              <a:latin typeface="Arial"/>
              <a:ea typeface="Times New Roman"/>
              <a:cs typeface="Times New Roman"/>
            </a:endParaRPr>
          </a:p>
          <a:p>
            <a:pPr marL="342900" lvl="0" indent="-342900">
              <a:lnSpc>
                <a:spcPct val="100000"/>
              </a:lnSpc>
              <a:spcBef>
                <a:spcPts val="300"/>
              </a:spcBef>
              <a:spcAft>
                <a:spcPts val="300"/>
              </a:spcAft>
              <a:buFont typeface="+mj-lt"/>
              <a:buAutoNum type="arabicPeriod" startAt="4"/>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300"/>
              </a:spcBef>
              <a:spcAft>
                <a:spcPts val="300"/>
              </a:spcAft>
            </a:pPr>
            <a:r>
              <a:rPr lang="en-US" sz="900" b="1" dirty="0">
                <a:effectLst/>
                <a:latin typeface="Arial"/>
                <a:ea typeface="Times New Roman"/>
                <a:cs typeface="Times New Roman"/>
              </a:rPr>
              <a:t>Get-Verb | Where { $_.Verb –like 'c*' } | </a:t>
            </a:r>
            <a:r>
              <a:rPr lang="en-US" sz="900" b="1" dirty="0" err="1">
                <a:effectLst/>
                <a:latin typeface="Arial"/>
                <a:ea typeface="Times New Roman"/>
                <a:cs typeface="Times New Roman"/>
              </a:rPr>
              <a:t>fw</a:t>
            </a:r>
            <a:endParaRPr lang="en-US" b="1"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F887FA4C-007A-4284-9CCD-8994E306CB7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You might want to informally demonstrate the example commands in the text. Enter the commands but discuss them with your class before you run them. Ask the students to think about what each command is doing and ask them to offer suggestions for improving the performance.</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4290145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
        <p:nvSpPr>
          <p:cNvPr id="7" name="Header Placeholder 3">
            <a:extLst>
              <a:ext uri="{FF2B5EF4-FFF2-40B4-BE49-F238E27FC236}">
                <a16:creationId xmlns:a16="http://schemas.microsoft.com/office/drawing/2014/main" id="{6CE18A6E-C8D7-4B9C-9284-D93AEADCDC64}"/>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280059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a:lnSpc>
                <a:spcPct val="100000"/>
              </a:lnSpc>
              <a:spcAft>
                <a:spcPts val="600"/>
              </a:spcAft>
            </a:pPr>
            <a:r>
              <a:rPr lang="en-US" sz="900" dirty="0">
                <a:latin typeface="Arial"/>
                <a:ea typeface="Calibri"/>
                <a:cs typeface="Times New Roman"/>
              </a:rPr>
              <a:t>Like in previous labs in this course, the students will benefit the most from discovering how to run the correct commands. Students who use the Lab Answer Key will gain almost no benefit from this lab. The Lab Answer Key isn’t intended to teach the students why they’re running the commands, because the commands aren’t the most important part of the lab. The important part is the act of discovering the commands and learning how to run them. The Lab Answer Key can't provide that discovery experience.</a:t>
            </a:r>
          </a:p>
          <a:p>
            <a:pPr>
              <a:lnSpc>
                <a:spcPct val="100000"/>
              </a:lnSpc>
              <a:spcAft>
                <a:spcPts val="600"/>
              </a:spcAft>
            </a:pPr>
            <a:r>
              <a:rPr lang="en-US" sz="900" b="1" dirty="0">
                <a:latin typeface="Arial"/>
                <a:ea typeface="Calibri"/>
                <a:cs typeface="Times New Roman"/>
              </a:rPr>
              <a:t>Exercise 1: Selecting, sorting, and displaying data </a:t>
            </a:r>
          </a:p>
          <a:p>
            <a:pPr>
              <a:lnSpc>
                <a:spcPct val="100000"/>
              </a:lnSpc>
              <a:spcAft>
                <a:spcPts val="600"/>
              </a:spcAft>
            </a:pPr>
            <a:r>
              <a:rPr lang="en-US" sz="900" b="1" dirty="0">
                <a:latin typeface="Arial"/>
                <a:ea typeface="Calibri"/>
                <a:cs typeface="Times New Roman"/>
              </a:rPr>
              <a:t>Instructor Note</a:t>
            </a:r>
            <a:r>
              <a:rPr lang="en-US" sz="900" dirty="0">
                <a:latin typeface="Arial"/>
                <a:ea typeface="Calibri"/>
                <a:cs typeface="Times New Roman"/>
              </a:rPr>
              <a:t>: Task 2, “Display information about installed hotfixes,” deals with hotfixes and is more complex than it seems. The object members include properties such as </a:t>
            </a:r>
            <a:r>
              <a:rPr lang="en-US" sz="900" b="1" dirty="0" err="1">
                <a:latin typeface="Arial"/>
                <a:ea typeface="Calibri"/>
                <a:cs typeface="Times New Roman"/>
              </a:rPr>
              <a:t>InstallDate</a:t>
            </a:r>
            <a:r>
              <a:rPr lang="en-US" sz="900" dirty="0">
                <a:latin typeface="Arial"/>
                <a:ea typeface="Calibri"/>
                <a:cs typeface="Times New Roman"/>
              </a:rPr>
              <a:t>, which is usually blank. If the students think to run only </a:t>
            </a:r>
            <a:r>
              <a:rPr lang="en-US" sz="900" b="1" dirty="0">
                <a:latin typeface="Arial"/>
                <a:ea typeface="Calibri"/>
                <a:cs typeface="Times New Roman"/>
              </a:rPr>
              <a:t>Get-Hotfix</a:t>
            </a:r>
            <a:r>
              <a:rPr lang="en-US" sz="900" dirty="0">
                <a:latin typeface="Arial"/>
                <a:ea typeface="Calibri"/>
                <a:cs typeface="Times New Roman"/>
              </a:rPr>
              <a:t>, the default output includes everything they should have to know.</a:t>
            </a:r>
          </a:p>
          <a:p>
            <a:pPr>
              <a:lnSpc>
                <a:spcPct val="100000"/>
              </a:lnSpc>
              <a:spcAft>
                <a:spcPts val="600"/>
              </a:spcAft>
            </a:pPr>
            <a:r>
              <a:rPr lang="en-US" sz="900" dirty="0">
                <a:latin typeface="Arial"/>
                <a:ea typeface="Calibri"/>
                <a:cs typeface="Times New Roman"/>
              </a:rPr>
              <a:t>In several tasks, students build up the command step-by-step. In some cases, the result works, but a slightly different structure might perform better in a production environment. Take some time to share tips for improving performance, such as moving sort operations to the end of the pipe. If time allows, demonstrate the difference when you alter command structure.</a:t>
            </a:r>
          </a:p>
          <a:p>
            <a:pPr>
              <a:lnSpc>
                <a:spcPct val="100000"/>
              </a:lnSpc>
              <a:spcAft>
                <a:spcPts val="600"/>
              </a:spcAft>
            </a:pPr>
            <a:r>
              <a:rPr lang="en-US" sz="900" dirty="0">
                <a:latin typeface="Arial"/>
                <a:ea typeface="Calibri"/>
                <a:cs typeface="Times New Roman"/>
              </a:rPr>
              <a:t>Take care when you monitor the students during this lab. Students who’re unable to complete most of this lab without using the Lab Answer Key will have significant trouble during the remainder of the course.</a:t>
            </a:r>
          </a:p>
          <a:p>
            <a:pPr>
              <a:lnSpc>
                <a:spcPct val="100000"/>
              </a:lnSpc>
              <a:spcAft>
                <a:spcPts val="600"/>
              </a:spcAft>
            </a:pPr>
            <a:endParaRPr lang="en-US" sz="900" b="1" dirty="0">
              <a:latin typeface="Arial"/>
              <a:ea typeface="Calibri"/>
              <a:cs typeface="Times New Roman"/>
            </a:endParaRPr>
          </a:p>
          <a:p>
            <a:pPr>
              <a:lnSpc>
                <a:spcPct val="100000"/>
              </a:lnSpc>
              <a:spcAft>
                <a:spcPts val="600"/>
              </a:spcAft>
            </a:pPr>
            <a:r>
              <a:rPr lang="en-US" sz="900" b="1" dirty="0">
                <a:latin typeface="Arial"/>
                <a:ea typeface="Calibri"/>
                <a:cs typeface="Times New Roman"/>
              </a:rPr>
              <a:t>Exercise 2: Filtering objects</a:t>
            </a:r>
          </a:p>
          <a:p>
            <a:pPr>
              <a:lnSpc>
                <a:spcPct val="100000"/>
              </a:lnSpc>
              <a:spcAft>
                <a:spcPts val="600"/>
              </a:spcAft>
            </a:pPr>
            <a:r>
              <a:rPr lang="en-US" sz="900" b="1" dirty="0">
                <a:latin typeface="Arial"/>
                <a:ea typeface="Calibri"/>
                <a:cs typeface="Times New Roman"/>
              </a:rPr>
              <a:t>Instructor Note</a:t>
            </a:r>
            <a:r>
              <a:rPr lang="en-US" sz="900" dirty="0">
                <a:latin typeface="Arial"/>
                <a:ea typeface="Calibri"/>
                <a:cs typeface="Times New Roman"/>
              </a:rPr>
              <a:t>: Carefully monitor the students during the first task in this exercise. Make sure that they don't use </a:t>
            </a:r>
            <a:r>
              <a:rPr lang="en-US" sz="900" b="1" dirty="0">
                <a:latin typeface="Arial"/>
                <a:ea typeface="Calibri"/>
                <a:cs typeface="Times New Roman"/>
              </a:rPr>
              <a:t>Where-Object</a:t>
            </a:r>
            <a:r>
              <a:rPr lang="en-US" sz="900" dirty="0">
                <a:latin typeface="Arial"/>
                <a:ea typeface="Calibri"/>
                <a:cs typeface="Times New Roman"/>
              </a:rPr>
              <a:t> in their final solution. After the lab, carefully review the first task, and make sure all the students understand that </a:t>
            </a:r>
            <a:r>
              <a:rPr lang="en-US" sz="900" b="1" dirty="0">
                <a:latin typeface="Arial"/>
                <a:ea typeface="Calibri"/>
                <a:cs typeface="Times New Roman"/>
              </a:rPr>
              <a:t>Where-Object</a:t>
            </a:r>
            <a:r>
              <a:rPr lang="en-US" sz="900" dirty="0">
                <a:latin typeface="Arial"/>
                <a:ea typeface="Calibri"/>
                <a:cs typeface="Times New Roman"/>
              </a:rPr>
              <a:t> wasn’t needed.</a:t>
            </a:r>
          </a:p>
          <a:p>
            <a:pPr>
              <a:lnSpc>
                <a:spcPct val="100000"/>
              </a:lnSpc>
              <a:spcAft>
                <a:spcPts val="600"/>
              </a:spcAft>
            </a:pPr>
            <a:r>
              <a:rPr lang="en-US" sz="900" dirty="0">
                <a:latin typeface="Arial"/>
                <a:ea typeface="Calibri"/>
                <a:cs typeface="Times New Roman"/>
              </a:rPr>
              <a:t>Most of the tasks in this lab are complex and require the students to use skills from the previous module and from previous lessons in this module. Remind them to use </a:t>
            </a:r>
            <a:r>
              <a:rPr lang="en-US" sz="900" b="1" dirty="0">
                <a:latin typeface="Arial"/>
                <a:ea typeface="Calibri"/>
                <a:cs typeface="Times New Roman"/>
              </a:rPr>
              <a:t>Get-Member</a:t>
            </a:r>
            <a:r>
              <a:rPr lang="en-US" sz="900" dirty="0">
                <a:latin typeface="Arial"/>
                <a:ea typeface="Calibri"/>
                <a:cs typeface="Times New Roman"/>
              </a:rPr>
              <a:t> when needed and to enter command lines one command at a time.</a:t>
            </a:r>
          </a:p>
          <a:p>
            <a:pPr>
              <a:lnSpc>
                <a:spcPct val="100000"/>
              </a:lnSpc>
              <a:spcAft>
                <a:spcPts val="600"/>
              </a:spcAft>
            </a:pPr>
            <a:r>
              <a:rPr lang="en-US" sz="900" dirty="0">
                <a:latin typeface="Arial"/>
                <a:ea typeface="Calibri"/>
                <a:cs typeface="Times New Roman"/>
              </a:rPr>
              <a:t>Mention to the students that some tasks in this exercise will require them to filter results based on date and time information. They should already know a command that can retrieve the current date and time. That command usually needs to be enclosed in parentheses so that they can use its result, instead of the command itself, as a</a:t>
            </a:r>
          </a:p>
          <a:p>
            <a:pPr>
              <a:lnSpc>
                <a:spcPct val="100000"/>
              </a:lnSpc>
              <a:spcAft>
                <a:spcPts val="600"/>
              </a:spcAft>
            </a:pPr>
            <a:r>
              <a:rPr lang="en-US" sz="800" dirty="0">
                <a:latin typeface="Arial"/>
                <a:ea typeface="Calibri"/>
                <a:cs typeface="Times New Roman"/>
              </a:rPr>
              <a:t>comparison value. When they compare dates, any date in the future is considered greater than today’s date. Any date in the past is considered less than today’s date.</a:t>
            </a:r>
          </a:p>
          <a:p>
            <a:pPr>
              <a:lnSpc>
                <a:spcPct val="100000"/>
              </a:lnSpc>
              <a:spcAft>
                <a:spcPts val="600"/>
              </a:spcAft>
            </a:pPr>
            <a:r>
              <a:rPr lang="en-US" sz="800" dirty="0">
                <a:latin typeface="Arial"/>
                <a:ea typeface="Calibri"/>
                <a:cs typeface="Times New Roman"/>
              </a:rPr>
              <a:t>Students will also have to calculate free space percentages in this exercise. The mathematical formula to calculate free space percentage is (</a:t>
            </a:r>
            <a:r>
              <a:rPr lang="en-US" sz="800" i="1" dirty="0">
                <a:latin typeface="Arial"/>
                <a:ea typeface="Calibri"/>
                <a:cs typeface="Times New Roman"/>
              </a:rPr>
              <a:t>Free Space</a:t>
            </a:r>
            <a:r>
              <a:rPr lang="en-US" sz="800" dirty="0">
                <a:latin typeface="Arial"/>
                <a:ea typeface="Calibri"/>
                <a:cs typeface="Times New Roman"/>
              </a:rPr>
              <a:t> / </a:t>
            </a:r>
            <a:r>
              <a:rPr lang="en-US" sz="800" i="1" dirty="0">
                <a:latin typeface="Arial"/>
                <a:ea typeface="Calibri"/>
                <a:cs typeface="Times New Roman"/>
              </a:rPr>
              <a:t>Size</a:t>
            </a:r>
            <a:r>
              <a:rPr lang="en-US" sz="800" dirty="0">
                <a:latin typeface="Arial"/>
                <a:ea typeface="Calibri"/>
                <a:cs typeface="Times New Roman"/>
              </a:rPr>
              <a:t>).</a:t>
            </a:r>
          </a:p>
          <a:p>
            <a:pPr>
              <a:lnSpc>
                <a:spcPct val="100000"/>
              </a:lnSpc>
              <a:spcAft>
                <a:spcPts val="600"/>
              </a:spcAft>
            </a:pPr>
            <a:r>
              <a:rPr lang="en-US" sz="800" dirty="0">
                <a:latin typeface="Arial"/>
                <a:ea typeface="Calibri"/>
                <a:cs typeface="Times New Roman"/>
              </a:rPr>
              <a:t>It isn’t important that the students complete all the tasks in this lab. Some students will need all the lab time to complete just one or two tasks, and that’s acceptable. More advanced students might complete all the tasks with time to spare, and this is also acceptable.</a:t>
            </a:r>
          </a:p>
          <a:p>
            <a:pPr>
              <a:lnSpc>
                <a:spcPct val="100000"/>
              </a:lnSpc>
              <a:spcAft>
                <a:spcPts val="600"/>
              </a:spcAft>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
        <p:nvSpPr>
          <p:cNvPr id="8" name="Header Placeholder 3">
            <a:extLst>
              <a:ext uri="{FF2B5EF4-FFF2-40B4-BE49-F238E27FC236}">
                <a16:creationId xmlns:a16="http://schemas.microsoft.com/office/drawing/2014/main" id="{27F20B20-F2EF-4BB6-B864-74A6DC94853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55480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
        <p:nvSpPr>
          <p:cNvPr id="7" name="Header Placeholder 3">
            <a:extLst>
              <a:ext uri="{FF2B5EF4-FFF2-40B4-BE49-F238E27FC236}">
                <a16:creationId xmlns:a16="http://schemas.microsoft.com/office/drawing/2014/main" id="{B62B5F2E-D918-4CC3-8D01-AF4736994C17}"/>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1650176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
        <p:nvSpPr>
          <p:cNvPr id="8" name="Header Placeholder 3">
            <a:extLst>
              <a:ext uri="{FF2B5EF4-FFF2-40B4-BE49-F238E27FC236}">
                <a16:creationId xmlns:a16="http://schemas.microsoft.com/office/drawing/2014/main" id="{AFA80D20-E34E-4417-BAF9-3E2D09C8FBEE}"/>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790900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
        <p:nvSpPr>
          <p:cNvPr id="8" name="Header Placeholder 3">
            <a:extLst>
              <a:ext uri="{FF2B5EF4-FFF2-40B4-BE49-F238E27FC236}">
                <a16:creationId xmlns:a16="http://schemas.microsoft.com/office/drawing/2014/main" id="{42B9119F-EC56-44EB-AE6D-5CE1611572FD}"/>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147472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
        <p:nvSpPr>
          <p:cNvPr id="7" name="Header Placeholder 3">
            <a:extLst>
              <a:ext uri="{FF2B5EF4-FFF2-40B4-BE49-F238E27FC236}">
                <a16:creationId xmlns:a16="http://schemas.microsoft.com/office/drawing/2014/main" id="{B3569D3B-016A-4601-AD59-B596BBD6EF1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85654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4525334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Enumeration is where PowerShell commands might start to resemble programming. For some students, that’s not a problem. Other students will have problems with the concept. Try to identify the students who have problems as you move through the material and as they work in the lab. These students might need additional assistance as you move through more of the upcoming material.</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85129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619453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b="1" dirty="0">
                <a:latin typeface="Arial"/>
                <a:ea typeface="Calibri"/>
                <a:cs typeface="Times New Roman"/>
              </a:rPr>
              <a:t>Note</a:t>
            </a:r>
            <a:r>
              <a:rPr lang="en-US" sz="900" dirty="0">
                <a:latin typeface="Arial"/>
                <a:ea typeface="Calibri"/>
                <a:cs typeface="Times New Roman"/>
              </a:rPr>
              <a:t>: This topic has one additional slide.</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You can find these commands </a:t>
            </a:r>
            <a:r>
              <a:rPr lang="ga-IE" sz="900" dirty="0">
                <a:latin typeface="Arial"/>
                <a:ea typeface="Calibri"/>
                <a:cs typeface="Times New Roman"/>
              </a:rPr>
              <a:t>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 </a:t>
            </a:r>
            <a:r>
              <a:rPr lang="en-US" sz="900" dirty="0">
                <a:latin typeface="Arial"/>
                <a:ea typeface="Calibri"/>
                <a:cs typeface="Times New Roman"/>
              </a:rPr>
              <a:t>in </a:t>
            </a:r>
            <a:r>
              <a:rPr lang="en-US" sz="900" b="1" dirty="0">
                <a:latin typeface="Arial"/>
                <a:ea typeface="Calibri"/>
                <a:cs typeface="Times New Roman"/>
              </a:rPr>
              <a:t>E:\Mod03\Democode\BasicEnumeration.ps1.txt</a:t>
            </a:r>
            <a:r>
              <a:rPr lang="en-US" sz="900" dirty="0">
                <a:latin typeface="Arial"/>
                <a:ea typeface="Calibri"/>
                <a:cs typeface="Times New Roman"/>
              </a:rPr>
              <a:t>. </a:t>
            </a:r>
          </a:p>
          <a:p>
            <a:pPr>
              <a:lnSpc>
                <a:spcPct val="115000"/>
              </a:lnSpc>
              <a:spcAft>
                <a:spcPts val="1000"/>
              </a:spcAft>
            </a:pPr>
            <a:r>
              <a:rPr lang="en-US" sz="900" dirty="0">
                <a:latin typeface="Arial"/>
                <a:ea typeface="Calibri"/>
                <a:cs typeface="Times New Roman"/>
              </a:rPr>
              <a:t>Be aware that you can perform step 2 by running </a:t>
            </a:r>
            <a:r>
              <a:rPr lang="en-US" sz="900" b="1" dirty="0">
                <a:latin typeface="Arial"/>
                <a:ea typeface="Calibri"/>
                <a:cs typeface="Times New Roman"/>
              </a:rPr>
              <a:t>Clear-</a:t>
            </a:r>
            <a:r>
              <a:rPr lang="en-US" sz="900" b="1" dirty="0" err="1">
                <a:latin typeface="Arial"/>
                <a:ea typeface="Calibri"/>
                <a:cs typeface="Times New Roman"/>
              </a:rPr>
              <a:t>EventLog</a:t>
            </a:r>
            <a:r>
              <a:rPr lang="en-US" sz="900" dirty="0">
                <a:latin typeface="Arial"/>
                <a:ea typeface="Calibri"/>
                <a:cs typeface="Times New Roman"/>
              </a:rPr>
              <a:t> instead. After you run the demonstration, ask your students to try to find a command that can perform this task without enumeration. Part of the reason for the lesson is that the students will notice enumeration used in other examples. However, those examples don't always represent the best or easiest approach.</a:t>
            </a:r>
          </a:p>
          <a:p>
            <a:pPr>
              <a:lnSpc>
                <a:spcPct val="115000"/>
              </a:lnSpc>
              <a:spcAft>
                <a:spcPts val="1000"/>
              </a:spcAft>
            </a:pPr>
            <a:r>
              <a:rPr lang="en-US" sz="9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last demonstration. </a:t>
            </a:r>
          </a:p>
          <a:p>
            <a:pPr>
              <a:lnSpc>
                <a:spcPct val="115000"/>
              </a:lnSpc>
              <a:spcAft>
                <a:spcPts val="10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15000"/>
              </a:lnSpc>
              <a:spcAft>
                <a:spcPts val="995"/>
              </a:spcAft>
              <a:buFont typeface="+mj-lt"/>
              <a:buAutoNum type="arabicPeriod"/>
            </a:pPr>
            <a:r>
              <a:rPr lang="en-US" sz="900" dirty="0">
                <a:effectLst/>
                <a:latin typeface="Arial"/>
                <a:ea typeface="Times New Roman"/>
                <a:cs typeface="Times New Roman"/>
              </a:rPr>
              <a:t>In the console, enter the following command, and then select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Get-Service | </a:t>
            </a:r>
            <a:r>
              <a:rPr lang="en-US" sz="900" b="1" dirty="0" err="1">
                <a:effectLst/>
                <a:latin typeface="Arial"/>
                <a:ea typeface="Times New Roman"/>
                <a:cs typeface="Times New Roman"/>
              </a:rPr>
              <a:t>ForEach</a:t>
            </a:r>
            <a:r>
              <a:rPr lang="en-US" sz="900" b="1" dirty="0">
                <a:effectLst/>
                <a:latin typeface="Arial"/>
                <a:ea typeface="Times New Roman"/>
                <a:cs typeface="Times New Roman"/>
              </a:rPr>
              <a:t> Name</a:t>
            </a:r>
          </a:p>
          <a:p>
            <a:pPr marL="342900" lvl="0" indent="-342900">
              <a:lnSpc>
                <a:spcPct val="115000"/>
              </a:lnSpc>
              <a:spcAft>
                <a:spcPts val="995"/>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ts val="1000"/>
              </a:lnSpc>
              <a:spcBef>
                <a:spcPts val="600"/>
              </a:spcBef>
              <a:spcAft>
                <a:spcPts val="6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EventLog</a:t>
            </a:r>
            <a:r>
              <a:rPr lang="en-US" sz="900" b="1" dirty="0">
                <a:effectLst/>
                <a:latin typeface="Arial"/>
                <a:ea typeface="Times New Roman"/>
                <a:cs typeface="Times New Roman"/>
              </a:rPr>
              <a:t> –List | Where Log –eq 'System' | </a:t>
            </a:r>
            <a:r>
              <a:rPr lang="en-US" sz="900" b="1" dirty="0" err="1">
                <a:effectLst/>
                <a:latin typeface="Arial"/>
                <a:ea typeface="Times New Roman"/>
                <a:cs typeface="Times New Roman"/>
              </a:rPr>
              <a:t>ForEach</a:t>
            </a:r>
            <a:r>
              <a:rPr lang="en-US" sz="900" b="1" dirty="0">
                <a:effectLst/>
                <a:latin typeface="Arial"/>
                <a:ea typeface="Times New Roman"/>
                <a:cs typeface="Times New Roman"/>
              </a:rPr>
              <a:t> Clear</a:t>
            </a:r>
            <a:endParaRPr lang="en-US" b="1"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A7321152-9395-4CA0-85D6-AB011D84C5F2}"/>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You can find these commands </a:t>
            </a:r>
            <a:r>
              <a:rPr lang="ga-IE" sz="900" dirty="0">
                <a:latin typeface="Arial"/>
                <a:ea typeface="Calibri"/>
                <a:cs typeface="Times New Roman"/>
              </a:rPr>
              <a:t>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 </a:t>
            </a:r>
            <a:r>
              <a:rPr lang="en-US" sz="900" dirty="0">
                <a:latin typeface="Arial"/>
                <a:ea typeface="Calibri"/>
                <a:cs typeface="Times New Roman"/>
              </a:rPr>
              <a:t>in </a:t>
            </a:r>
            <a:r>
              <a:rPr lang="en-US" sz="900" b="1" dirty="0">
                <a:latin typeface="Arial"/>
                <a:ea typeface="Calibri"/>
                <a:cs typeface="Times New Roman"/>
              </a:rPr>
              <a:t>E:\Mod03\Democode\AdvancedEnumeration.ps1.txt</a:t>
            </a:r>
            <a:r>
              <a:rPr lang="en-US" sz="900" dirty="0">
                <a:latin typeface="Arial"/>
                <a:ea typeface="Calibri"/>
                <a:cs typeface="Times New Roman"/>
              </a:rPr>
              <a:t>. </a:t>
            </a:r>
          </a:p>
          <a:p>
            <a:pPr>
              <a:lnSpc>
                <a:spcPct val="115000"/>
              </a:lnSpc>
              <a:spcAft>
                <a:spcPts val="1000"/>
              </a:spcAft>
            </a:pPr>
            <a:r>
              <a:rPr lang="en-US" sz="900" dirty="0">
                <a:solidFill>
                  <a:srgbClr val="000000"/>
                </a:solidFill>
                <a:latin typeface="Arial"/>
                <a:ea typeface="Calibri"/>
                <a:cs typeface="Times New Roman"/>
              </a:rPr>
              <a:t>The first step of this demonstration uses a </a:t>
            </a:r>
            <a:r>
              <a:rPr lang="en-US" sz="900" b="1" dirty="0" err="1">
                <a:latin typeface="Arial"/>
                <a:ea typeface="Calibri"/>
                <a:cs typeface="Times New Roman"/>
              </a:rPr>
              <a:t>PSDrive</a:t>
            </a:r>
            <a:r>
              <a:rPr lang="en-US" sz="900" dirty="0">
                <a:solidFill>
                  <a:srgbClr val="000000"/>
                </a:solidFill>
                <a:latin typeface="Arial"/>
                <a:ea typeface="Calibri"/>
                <a:cs typeface="Times New Roman"/>
              </a:rPr>
              <a:t>, which is covered in a later module. Point out to students that the important part in the demonstration is the enumeration part of the command.</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At the end of the demonstration, keep the virtual machines running for the next demonstration.</a:t>
            </a:r>
          </a:p>
          <a:p>
            <a:pPr>
              <a:lnSpc>
                <a:spcPct val="115000"/>
              </a:lnSpc>
              <a:spcAft>
                <a:spcPts val="10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last demonstration. </a:t>
            </a:r>
          </a:p>
          <a:p>
            <a:pPr>
              <a:lnSpc>
                <a:spcPct val="115000"/>
              </a:lnSpc>
              <a:spcAft>
                <a:spcPts val="10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15000"/>
              </a:lnSpc>
              <a:spcAft>
                <a:spcPts val="995"/>
              </a:spcAft>
              <a:buFont typeface="+mj-lt"/>
              <a:buAutoNum type="arabicPeriod"/>
            </a:pPr>
            <a:r>
              <a:rPr lang="en-US" sz="900" dirty="0">
                <a:effectLst/>
                <a:latin typeface="Arial"/>
                <a:ea typeface="Times New Roman"/>
                <a:cs typeface="Times New Roman"/>
              </a:rPr>
              <a:t>In the console, enter the following command, and then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ItemProperty</a:t>
            </a:r>
            <a:r>
              <a:rPr lang="en-US" sz="900" b="1" dirty="0">
                <a:effectLst/>
                <a:latin typeface="Arial"/>
                <a:ea typeface="Times New Roman"/>
                <a:cs typeface="Times New Roman"/>
              </a:rPr>
              <a:t> –Path HKCU:\Network\* | </a:t>
            </a:r>
            <a:r>
              <a:rPr lang="en-US" sz="900" b="1" dirty="0" err="1">
                <a:effectLst/>
                <a:latin typeface="Arial"/>
                <a:ea typeface="Times New Roman"/>
                <a:cs typeface="Times New Roman"/>
              </a:rPr>
              <a:t>ForEach</a:t>
            </a:r>
            <a:r>
              <a:rPr lang="en-US" sz="900" b="1" dirty="0">
                <a:effectLst/>
                <a:latin typeface="Arial"/>
                <a:ea typeface="Times New Roman"/>
                <a:cs typeface="Times New Roman"/>
              </a:rPr>
              <a:t>-Object –Process { Set-</a:t>
            </a:r>
            <a:r>
              <a:rPr lang="en-US" sz="900" b="1" dirty="0" err="1">
                <a:effectLst/>
                <a:latin typeface="Arial"/>
                <a:ea typeface="Times New Roman"/>
                <a:cs typeface="Times New Roman"/>
              </a:rPr>
              <a:t>ItemProperty</a:t>
            </a:r>
            <a:r>
              <a:rPr lang="en-US" sz="900" b="1" dirty="0">
                <a:effectLst/>
                <a:latin typeface="Arial"/>
                <a:ea typeface="Times New Roman"/>
                <a:cs typeface="Times New Roman"/>
              </a:rPr>
              <a:t> –Path $</a:t>
            </a:r>
            <a:r>
              <a:rPr lang="en-US" sz="900" b="1" dirty="0" err="1">
                <a:effectLst/>
                <a:latin typeface="Arial"/>
                <a:ea typeface="Times New Roman"/>
                <a:cs typeface="Times New Roman"/>
              </a:rPr>
              <a:t>PSItem.PSPath</a:t>
            </a:r>
            <a:r>
              <a:rPr lang="en-US" sz="900" b="1" dirty="0">
                <a:effectLst/>
                <a:latin typeface="Arial"/>
                <a:ea typeface="Times New Roman"/>
                <a:cs typeface="Times New Roman"/>
              </a:rPr>
              <a:t> –Name </a:t>
            </a:r>
            <a:r>
              <a:rPr lang="en-US" sz="900" b="1" dirty="0" err="1">
                <a:effectLst/>
                <a:latin typeface="Arial"/>
                <a:ea typeface="Times New Roman"/>
                <a:cs typeface="Times New Roman"/>
              </a:rPr>
              <a:t>RemotePath</a:t>
            </a:r>
            <a:r>
              <a:rPr lang="en-US" sz="900" b="1" dirty="0">
                <a:effectLst/>
                <a:latin typeface="Arial"/>
                <a:ea typeface="Times New Roman"/>
                <a:cs typeface="Times New Roman"/>
              </a:rPr>
              <a:t> –Value $</a:t>
            </a:r>
            <a:r>
              <a:rPr lang="en-US" sz="900" b="1" dirty="0" err="1">
                <a:effectLst/>
                <a:latin typeface="Arial"/>
                <a:ea typeface="Times New Roman"/>
                <a:cs typeface="Times New Roman"/>
              </a:rPr>
              <a:t>PSItem.RemotePath.ToUpper</a:t>
            </a:r>
            <a:r>
              <a:rPr lang="en-US" sz="900" b="1" dirty="0">
                <a:effectLst/>
                <a:latin typeface="Arial"/>
                <a:ea typeface="Times New Roman"/>
                <a:cs typeface="Times New Roman"/>
              </a:rPr>
              <a:t>() }</a:t>
            </a:r>
          </a:p>
          <a:p>
            <a:pPr marL="342900" lvl="0" indent="-342900">
              <a:lnSpc>
                <a:spcPct val="115000"/>
              </a:lnSpc>
              <a:spcAft>
                <a:spcPts val="995"/>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ts val="1000"/>
              </a:lnSpc>
              <a:spcBef>
                <a:spcPts val="600"/>
              </a:spcBef>
              <a:spcAft>
                <a:spcPts val="600"/>
              </a:spcAft>
            </a:pPr>
            <a:r>
              <a:rPr lang="en-US" sz="900" b="1" dirty="0">
                <a:effectLst/>
                <a:latin typeface="Arial"/>
                <a:ea typeface="Times New Roman"/>
                <a:cs typeface="Times New Roman"/>
              </a:rPr>
              <a:t>Get-</a:t>
            </a:r>
            <a:r>
              <a:rPr lang="en-US" sz="900" b="1" dirty="0" err="1">
                <a:effectLst/>
                <a:latin typeface="Arial"/>
                <a:ea typeface="Times New Roman"/>
                <a:cs typeface="Times New Roman"/>
              </a:rPr>
              <a:t>ChildItem</a:t>
            </a:r>
            <a:r>
              <a:rPr lang="en-US" sz="900" b="1" dirty="0">
                <a:effectLst/>
                <a:latin typeface="Arial"/>
                <a:ea typeface="Times New Roman"/>
                <a:cs typeface="Times New Roman"/>
              </a:rPr>
              <a:t> E:\ -Directory -Recurse | Where Name -eq </a:t>
            </a:r>
            <a:r>
              <a:rPr lang="en-US" sz="900" b="1" dirty="0" err="1">
                <a:effectLst/>
                <a:latin typeface="Arial"/>
                <a:ea typeface="Times New Roman"/>
                <a:cs typeface="Times New Roman"/>
              </a:rPr>
              <a:t>Democode</a:t>
            </a:r>
            <a:r>
              <a:rPr lang="en-US" sz="900" b="1" dirty="0">
                <a:effectLst/>
                <a:latin typeface="Arial"/>
                <a:ea typeface="Times New Roman"/>
                <a:cs typeface="Times New Roman"/>
              </a:rPr>
              <a:t> | </a:t>
            </a:r>
            <a:r>
              <a:rPr lang="en-US" sz="900" b="1" dirty="0" err="1">
                <a:effectLst/>
                <a:latin typeface="Arial"/>
                <a:ea typeface="Times New Roman"/>
                <a:cs typeface="Times New Roman"/>
              </a:rPr>
              <a:t>ForEach</a:t>
            </a:r>
            <a:r>
              <a:rPr lang="en-US" sz="900" b="1" dirty="0">
                <a:effectLst/>
                <a:latin typeface="Arial"/>
                <a:ea typeface="Times New Roman"/>
                <a:cs typeface="Times New Roman"/>
              </a:rPr>
              <a:t>-Object  {$</a:t>
            </a:r>
            <a:r>
              <a:rPr lang="en-US" sz="900" b="1" dirty="0" err="1">
                <a:effectLst/>
                <a:latin typeface="Arial"/>
                <a:ea typeface="Times New Roman"/>
                <a:cs typeface="Times New Roman"/>
              </a:rPr>
              <a:t>PSItem.CreateSubdirectory</a:t>
            </a:r>
            <a:r>
              <a:rPr lang="en-US" sz="900" b="1" dirty="0">
                <a:effectLst/>
                <a:latin typeface="Arial"/>
                <a:ea typeface="Times New Roman"/>
                <a:cs typeface="Times New Roman"/>
              </a:rPr>
              <a:t>('Test')} | Select-Object </a:t>
            </a:r>
            <a:r>
              <a:rPr lang="en-US" sz="900" b="1" dirty="0" err="1">
                <a:effectLst/>
                <a:latin typeface="Arial"/>
                <a:ea typeface="Times New Roman"/>
                <a:cs typeface="Times New Roman"/>
              </a:rPr>
              <a:t>FullName</a:t>
            </a:r>
            <a:endParaRPr lang="en-US" b="1"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07B05BFE-B400-4DCD-87FE-1D245442693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56</a:t>
            </a:fld>
            <a:endParaRPr lang="en-US"/>
          </a:p>
        </p:txBody>
      </p:sp>
      <p:sp>
        <p:nvSpPr>
          <p:cNvPr id="7" name="Header Placeholder 3">
            <a:extLst>
              <a:ext uri="{FF2B5EF4-FFF2-40B4-BE49-F238E27FC236}">
                <a16:creationId xmlns:a16="http://schemas.microsoft.com/office/drawing/2014/main" id="{53AAEA1C-2542-4179-92F8-44F174C2E2C9}"/>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856544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4525334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8512920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674771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17322266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3449238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2363474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12904468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900" dirty="0">
                <a:latin typeface="Arial"/>
                <a:ea typeface="Calibri"/>
                <a:cs typeface="Times New Roman"/>
              </a:rPr>
              <a:t>You can find these commands </a:t>
            </a:r>
            <a:r>
              <a:rPr lang="ga-IE" sz="900" dirty="0">
                <a:latin typeface="Arial"/>
                <a:ea typeface="Calibri"/>
                <a:cs typeface="Times New Roman"/>
              </a:rPr>
              <a:t>on the </a:t>
            </a:r>
            <a:r>
              <a:rPr lang="en-US" sz="900" b="1" dirty="0">
                <a:latin typeface="Arial"/>
                <a:ea typeface="Calibri"/>
                <a:cs typeface="Times New Roman"/>
              </a:rPr>
              <a:t>AZ-040T00A-LON-CL1</a:t>
            </a:r>
            <a:r>
              <a:rPr lang="en-US" sz="900" dirty="0">
                <a:latin typeface="Arial"/>
                <a:ea typeface="Calibri"/>
                <a:cs typeface="Times New Roman"/>
              </a:rPr>
              <a:t> </a:t>
            </a:r>
            <a:r>
              <a:rPr lang="ga-IE" sz="900" dirty="0">
                <a:latin typeface="Arial"/>
                <a:ea typeface="Calibri"/>
                <a:cs typeface="Times New Roman"/>
              </a:rPr>
              <a:t>VM </a:t>
            </a:r>
            <a:r>
              <a:rPr lang="en-US" sz="900" dirty="0">
                <a:latin typeface="Arial"/>
                <a:ea typeface="Calibri"/>
                <a:cs typeface="Times New Roman"/>
              </a:rPr>
              <a:t>in </a:t>
            </a:r>
            <a:r>
              <a:rPr lang="en-US" sz="900" b="1" dirty="0">
                <a:latin typeface="Arial"/>
                <a:ea typeface="Calibri"/>
                <a:cs typeface="Times New Roman"/>
              </a:rPr>
              <a:t>E:\Mod03\Democode\ConvertingAndExporting.ps1</a:t>
            </a:r>
            <a:r>
              <a:rPr lang="en-US" sz="900" dirty="0">
                <a:latin typeface="Arial"/>
                <a:ea typeface="Calibri"/>
                <a:cs typeface="Times New Roman"/>
              </a:rPr>
              <a:t>.</a:t>
            </a:r>
          </a:p>
          <a:p>
            <a:pPr>
              <a:lnSpc>
                <a:spcPct val="115000"/>
              </a:lnSpc>
              <a:spcAft>
                <a:spcPts val="1000"/>
              </a:spcAft>
            </a:pPr>
            <a:r>
              <a:rPr lang="en-US" sz="900" dirty="0">
                <a:latin typeface="Arial"/>
                <a:ea typeface="Calibri"/>
                <a:cs typeface="Times New Roman"/>
              </a:rPr>
              <a:t>At the end of the demonstration, revert the virtual machines.</a:t>
            </a:r>
          </a:p>
          <a:p>
            <a:pPr>
              <a:lnSpc>
                <a:spcPct val="115000"/>
              </a:lnSpc>
              <a:spcAft>
                <a:spcPts val="1000"/>
              </a:spcAft>
            </a:pPr>
            <a:r>
              <a:rPr lang="en-US" sz="900" b="1" dirty="0">
                <a:latin typeface="Arial"/>
                <a:ea typeface="Calibri"/>
                <a:cs typeface="Times New Roman"/>
              </a:rPr>
              <a:t>Preparation Steps</a:t>
            </a:r>
            <a:endParaRPr lang="en-US" sz="900" dirty="0">
              <a:latin typeface="Arial"/>
              <a:ea typeface="Calibri"/>
              <a:cs typeface="Times New Roman"/>
            </a:endParaRPr>
          </a:p>
          <a:p>
            <a:pPr>
              <a:lnSpc>
                <a:spcPct val="115000"/>
              </a:lnSpc>
              <a:spcAft>
                <a:spcPts val="1000"/>
              </a:spcAft>
            </a:pPr>
            <a:r>
              <a:rPr lang="en-US" sz="900" dirty="0">
                <a:latin typeface="Arial"/>
                <a:ea typeface="Calibri"/>
                <a:cs typeface="Times New Roman"/>
              </a:rPr>
              <a:t>The </a:t>
            </a:r>
            <a:r>
              <a:rPr lang="en-US" sz="900" b="1" dirty="0">
                <a:latin typeface="Arial"/>
                <a:ea typeface="Calibri"/>
                <a:cs typeface="Times New Roman"/>
              </a:rPr>
              <a:t>AZ-040T00A-LON-CL1</a:t>
            </a:r>
            <a:r>
              <a:rPr lang="en-US" sz="900" dirty="0">
                <a:latin typeface="Arial"/>
                <a:ea typeface="Calibri"/>
                <a:cs typeface="Times New Roman"/>
              </a:rPr>
              <a:t> VM should still be running from the last demonstration. </a:t>
            </a:r>
          </a:p>
          <a:p>
            <a:pPr>
              <a:lnSpc>
                <a:spcPct val="115000"/>
              </a:lnSpc>
              <a:spcAft>
                <a:spcPts val="1000"/>
              </a:spcAft>
            </a:pPr>
            <a:r>
              <a:rPr lang="en-US" sz="900" b="1" dirty="0">
                <a:latin typeface="Arial"/>
                <a:ea typeface="Calibri"/>
                <a:cs typeface="Times New Roman"/>
              </a:rPr>
              <a:t>Demonstration Steps</a:t>
            </a:r>
            <a:endParaRPr lang="en-US" sz="900" dirty="0">
              <a:latin typeface="Arial"/>
              <a:ea typeface="Calibri"/>
              <a:cs typeface="Times New Roman"/>
            </a:endParaRPr>
          </a:p>
          <a:p>
            <a:pPr marL="342900" lvl="0" indent="-342900">
              <a:lnSpc>
                <a:spcPct val="115000"/>
              </a:lnSpc>
              <a:spcAft>
                <a:spcPts val="995"/>
              </a:spcAft>
              <a:buFont typeface="+mj-lt"/>
              <a:buAutoNum type="arabicPeriod"/>
            </a:pPr>
            <a:r>
              <a:rPr lang="en-US" sz="900" dirty="0">
                <a:effectLst/>
                <a:latin typeface="Arial"/>
                <a:ea typeface="Times New Roman"/>
                <a:cs typeface="Times New Roman"/>
              </a:rPr>
              <a:t>In the console, enter the following command, and then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Get-Process | </a:t>
            </a:r>
            <a:r>
              <a:rPr lang="en-US" sz="900" b="1" dirty="0" err="1">
                <a:effectLst/>
                <a:latin typeface="Arial"/>
                <a:ea typeface="Times New Roman"/>
                <a:cs typeface="Times New Roman"/>
              </a:rPr>
              <a:t>ConvertTo</a:t>
            </a:r>
            <a:r>
              <a:rPr lang="en-US" sz="900" b="1" dirty="0">
                <a:effectLst/>
                <a:latin typeface="Arial"/>
                <a:ea typeface="Times New Roman"/>
                <a:cs typeface="Times New Roman"/>
              </a:rPr>
              <a:t>-Html</a:t>
            </a:r>
          </a:p>
          <a:p>
            <a:pPr>
              <a:lnSpc>
                <a:spcPct val="115000"/>
              </a:lnSpc>
              <a:spcAft>
                <a:spcPts val="995"/>
              </a:spcAft>
            </a:pPr>
            <a:r>
              <a:rPr lang="en-US" sz="900" b="1" dirty="0">
                <a:latin typeface="Arial"/>
                <a:ea typeface="Calibri"/>
                <a:cs typeface="Times New Roman"/>
              </a:rPr>
              <a:t>Note: </a:t>
            </a:r>
            <a:r>
              <a:rPr lang="en-US" sz="900" dirty="0">
                <a:latin typeface="Arial"/>
                <a:ea typeface="Calibri"/>
                <a:cs typeface="Times New Roman"/>
              </a:rPr>
              <a:t>Because you used the verb </a:t>
            </a:r>
            <a:r>
              <a:rPr lang="en-US" sz="900" b="1" dirty="0" err="1">
                <a:latin typeface="Arial"/>
                <a:ea typeface="Calibri"/>
                <a:cs typeface="Times New Roman"/>
              </a:rPr>
              <a:t>ConvertTo</a:t>
            </a:r>
            <a:r>
              <a:rPr lang="en-US" sz="900" dirty="0">
                <a:latin typeface="Arial"/>
                <a:ea typeface="Calibri"/>
                <a:cs typeface="Times New Roman"/>
              </a:rPr>
              <a:t>, the data remains in Windows PowerShell and displays on the screen.</a:t>
            </a:r>
          </a:p>
          <a:p>
            <a:pPr marL="342900" lvl="0" indent="-342900">
              <a:lnSpc>
                <a:spcPct val="115000"/>
              </a:lnSpc>
              <a:spcAft>
                <a:spcPts val="995"/>
              </a:spcAft>
              <a:buFont typeface="+mj-lt"/>
              <a:buAutoNum type="arabicPeriod" startAt="2"/>
            </a:pPr>
            <a:r>
              <a:rPr lang="en-US" sz="900" dirty="0">
                <a:effectLst/>
                <a:latin typeface="Arial"/>
                <a:ea typeface="Times New Roman"/>
                <a:cs typeface="Times New Roman"/>
              </a:rPr>
              <a:t>In the console, enter the following command, and then press the Enter key:</a:t>
            </a:r>
          </a:p>
          <a:p>
            <a:pPr marL="539750" marR="73025">
              <a:lnSpc>
                <a:spcPct val="115000"/>
              </a:lnSpc>
              <a:spcBef>
                <a:spcPts val="600"/>
              </a:spcBef>
              <a:spcAft>
                <a:spcPts val="995"/>
              </a:spcAft>
            </a:pPr>
            <a:r>
              <a:rPr lang="en-US" sz="900" b="1" dirty="0">
                <a:effectLst/>
                <a:latin typeface="Arial"/>
                <a:ea typeface="Times New Roman"/>
                <a:cs typeface="Times New Roman"/>
              </a:rPr>
              <a:t>Get-Process | </a:t>
            </a:r>
            <a:r>
              <a:rPr lang="en-US" sz="900" b="1" dirty="0" err="1">
                <a:effectLst/>
                <a:latin typeface="Arial"/>
                <a:ea typeface="Times New Roman"/>
                <a:cs typeface="Times New Roman"/>
              </a:rPr>
              <a:t>ConvertTo</a:t>
            </a:r>
            <a:r>
              <a:rPr lang="en-US" sz="900" b="1" dirty="0">
                <a:effectLst/>
                <a:latin typeface="Arial"/>
                <a:ea typeface="Times New Roman"/>
                <a:cs typeface="Times New Roman"/>
              </a:rPr>
              <a:t>-Html | Out-File E:\Procs.html</a:t>
            </a:r>
          </a:p>
          <a:p>
            <a:pPr>
              <a:lnSpc>
                <a:spcPct val="115000"/>
              </a:lnSpc>
              <a:spcAft>
                <a:spcPts val="995"/>
              </a:spcAft>
            </a:pPr>
            <a:r>
              <a:rPr lang="en-US" sz="900" b="1" dirty="0">
                <a:latin typeface="Arial"/>
                <a:ea typeface="Calibri"/>
                <a:cs typeface="Times New Roman"/>
              </a:rPr>
              <a:t>Note: </a:t>
            </a:r>
            <a:r>
              <a:rPr lang="en-US" sz="900" dirty="0">
                <a:latin typeface="Arial"/>
                <a:ea typeface="Calibri"/>
                <a:cs typeface="Times New Roman"/>
              </a:rPr>
              <a:t>You must use this two-step approach because Windows PowerShell doesn’t provide an </a:t>
            </a:r>
            <a:r>
              <a:rPr lang="en-US" sz="900" b="1" dirty="0">
                <a:latin typeface="Arial"/>
                <a:ea typeface="Calibri"/>
                <a:cs typeface="Times New Roman"/>
              </a:rPr>
              <a:t>Export-Html </a:t>
            </a:r>
            <a:r>
              <a:rPr lang="en-US" sz="900" dirty="0">
                <a:latin typeface="Arial"/>
                <a:ea typeface="Calibri"/>
                <a:cs typeface="Times New Roman"/>
              </a:rPr>
              <a:t>command.</a:t>
            </a:r>
          </a:p>
          <a:p>
            <a:pPr marL="342900" lvl="0" indent="-342900">
              <a:lnSpc>
                <a:spcPct val="115000"/>
              </a:lnSpc>
              <a:spcAft>
                <a:spcPts val="995"/>
              </a:spcAft>
              <a:buFont typeface="+mj-lt"/>
              <a:buAutoNum type="arabicPeriod" startAt="3"/>
            </a:pPr>
            <a:r>
              <a:rPr lang="en-US" sz="900" dirty="0">
                <a:effectLst/>
                <a:latin typeface="Arial"/>
                <a:ea typeface="Times New Roman"/>
                <a:cs typeface="Times New Roman"/>
              </a:rPr>
              <a:t>Open </a:t>
            </a:r>
            <a:r>
              <a:rPr lang="en-US" sz="900" b="1" dirty="0">
                <a:effectLst/>
                <a:latin typeface="Arial"/>
                <a:ea typeface="Times New Roman"/>
                <a:cs typeface="Times New Roman"/>
              </a:rPr>
              <a:t>File Explorer</a:t>
            </a:r>
            <a:r>
              <a:rPr lang="en-US" sz="900" dirty="0">
                <a:effectLst/>
                <a:latin typeface="Arial"/>
                <a:ea typeface="Times New Roman"/>
                <a:cs typeface="Times New Roman"/>
              </a:rPr>
              <a:t>, navigate to </a:t>
            </a:r>
            <a:r>
              <a:rPr lang="en-US" sz="900" b="1" dirty="0">
                <a:effectLst/>
                <a:latin typeface="Arial"/>
                <a:ea typeface="Times New Roman"/>
                <a:cs typeface="Times New Roman"/>
              </a:rPr>
              <a:t>E:\</a:t>
            </a:r>
            <a:r>
              <a:rPr lang="en-US" sz="900" dirty="0">
                <a:effectLst/>
                <a:latin typeface="Arial"/>
                <a:ea typeface="Times New Roman"/>
                <a:cs typeface="Times New Roman"/>
              </a:rPr>
              <a:t> , and then open the </a:t>
            </a:r>
            <a:r>
              <a:rPr lang="en-US" sz="900" b="1" dirty="0">
                <a:effectLst/>
                <a:latin typeface="Arial"/>
                <a:ea typeface="Times New Roman"/>
                <a:cs typeface="Times New Roman"/>
              </a:rPr>
              <a:t>Procs.html</a:t>
            </a:r>
            <a:r>
              <a:rPr lang="en-US" sz="900" dirty="0">
                <a:effectLst/>
                <a:latin typeface="Arial"/>
                <a:ea typeface="Times New Roman"/>
                <a:cs typeface="Times New Roman"/>
              </a:rPr>
              <a:t> file in Internet Explorer. </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341521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0000"/>
              </a:lnSpc>
              <a:spcBef>
                <a:spcPts val="500"/>
              </a:spcBef>
              <a:spcAft>
                <a:spcPts val="500"/>
              </a:spcAft>
              <a:buFont typeface="+mj-lt"/>
              <a:buAutoNum type="arabicPeriod" startAt="4"/>
            </a:pPr>
            <a:r>
              <a:rPr lang="en-US" sz="900" dirty="0">
                <a:effectLst/>
                <a:latin typeface="Arial"/>
                <a:ea typeface="Times New Roman"/>
                <a:cs typeface="Times New Roman"/>
              </a:rPr>
              <a:t>In the console, enter the following command, and then press the Enter key:</a:t>
            </a:r>
          </a:p>
          <a:p>
            <a:pPr marL="539750" marR="73025">
              <a:lnSpc>
                <a:spcPct val="100000"/>
              </a:lnSpc>
              <a:spcBef>
                <a:spcPts val="500"/>
              </a:spcBef>
              <a:spcAft>
                <a:spcPts val="500"/>
              </a:spcAft>
            </a:pPr>
            <a:r>
              <a:rPr lang="en-US" sz="900" b="1" dirty="0">
                <a:effectLst/>
                <a:latin typeface="Arial"/>
                <a:ea typeface="Times New Roman"/>
                <a:cs typeface="Times New Roman"/>
              </a:rPr>
              <a:t>Get-Process | </a:t>
            </a:r>
            <a:r>
              <a:rPr lang="en-US" sz="900" b="1" dirty="0" err="1">
                <a:effectLst/>
                <a:latin typeface="Arial"/>
                <a:ea typeface="Times New Roman"/>
                <a:cs typeface="Times New Roman"/>
              </a:rPr>
              <a:t>ConvertTo</a:t>
            </a:r>
            <a:r>
              <a:rPr lang="en-US" sz="900" b="1" dirty="0">
                <a:effectLst/>
                <a:latin typeface="Arial"/>
                <a:ea typeface="Times New Roman"/>
                <a:cs typeface="Times New Roman"/>
              </a:rPr>
              <a:t>-Json &gt; E:\Procs.json</a:t>
            </a:r>
          </a:p>
          <a:p>
            <a:pPr marL="342900" lvl="0" indent="-342900">
              <a:lnSpc>
                <a:spcPct val="100000"/>
              </a:lnSpc>
              <a:spcBef>
                <a:spcPts val="500"/>
              </a:spcBef>
              <a:spcAft>
                <a:spcPts val="500"/>
              </a:spcAft>
              <a:buFont typeface="+mj-lt"/>
              <a:buAutoNum type="arabicPeriod" startAt="5"/>
            </a:pPr>
            <a:r>
              <a:rPr lang="en-US" sz="900" dirty="0">
                <a:effectLst/>
                <a:latin typeface="Arial"/>
                <a:ea typeface="Times New Roman"/>
                <a:cs typeface="Times New Roman"/>
              </a:rPr>
              <a:t>In File Explorer, navigate to </a:t>
            </a:r>
            <a:r>
              <a:rPr lang="en-US" sz="900" b="1" dirty="0">
                <a:effectLst/>
                <a:latin typeface="Arial"/>
                <a:ea typeface="Times New Roman"/>
                <a:cs typeface="Times New Roman"/>
              </a:rPr>
              <a:t>E:\</a:t>
            </a:r>
            <a:r>
              <a:rPr lang="en-US" sz="900" dirty="0">
                <a:effectLst/>
                <a:latin typeface="Arial"/>
                <a:ea typeface="Times New Roman"/>
                <a:cs typeface="Times New Roman"/>
              </a:rPr>
              <a:t> , and then open the </a:t>
            </a:r>
            <a:r>
              <a:rPr lang="en-US" sz="900" b="1" dirty="0" err="1">
                <a:effectLst/>
                <a:latin typeface="Arial"/>
                <a:ea typeface="Times New Roman"/>
                <a:cs typeface="Times New Roman"/>
              </a:rPr>
              <a:t>Procs.json</a:t>
            </a:r>
            <a:r>
              <a:rPr lang="en-US" sz="900" b="1" dirty="0">
                <a:effectLst/>
                <a:latin typeface="Arial"/>
                <a:ea typeface="Times New Roman"/>
                <a:cs typeface="Times New Roman"/>
              </a:rPr>
              <a:t> </a:t>
            </a:r>
            <a:r>
              <a:rPr lang="en-US" sz="900" dirty="0">
                <a:effectLst/>
                <a:latin typeface="Arial"/>
                <a:ea typeface="Times New Roman"/>
                <a:cs typeface="Times New Roman"/>
              </a:rPr>
              <a:t>file in Notepad. </a:t>
            </a:r>
          </a:p>
          <a:p>
            <a:pPr marL="342900" lvl="0" indent="-342900">
              <a:lnSpc>
                <a:spcPct val="100000"/>
              </a:lnSpc>
              <a:spcBef>
                <a:spcPts val="500"/>
              </a:spcBef>
              <a:spcAft>
                <a:spcPts val="500"/>
              </a:spcAft>
              <a:buFont typeface="+mj-lt"/>
              <a:buAutoNum type="arabicPeriod" startAt="5"/>
            </a:pPr>
            <a:r>
              <a:rPr lang="en-US" sz="900" dirty="0">
                <a:effectLst/>
                <a:latin typeface="Arial"/>
                <a:ea typeface="Times New Roman"/>
                <a:cs typeface="Times New Roman"/>
              </a:rPr>
              <a:t>In the console, enter one of the following commands, and then press the Enter key:</a:t>
            </a:r>
          </a:p>
          <a:p>
            <a:pPr marL="539750" marR="73025">
              <a:lnSpc>
                <a:spcPct val="100000"/>
              </a:lnSpc>
              <a:spcBef>
                <a:spcPts val="500"/>
              </a:spcBef>
              <a:spcAft>
                <a:spcPts val="500"/>
              </a:spcAft>
            </a:pPr>
            <a:r>
              <a:rPr lang="en-US" sz="900" b="1" dirty="0">
                <a:effectLst/>
                <a:latin typeface="Arial"/>
                <a:ea typeface="Times New Roman"/>
                <a:cs typeface="Times New Roman"/>
              </a:rPr>
              <a:t>Get-Service | </a:t>
            </a:r>
            <a:r>
              <a:rPr lang="en-US" sz="900" b="1" dirty="0" err="1">
                <a:effectLst/>
                <a:latin typeface="Arial"/>
                <a:ea typeface="Times New Roman"/>
                <a:cs typeface="Times New Roman"/>
              </a:rPr>
              <a:t>ConvertTo</a:t>
            </a:r>
            <a:r>
              <a:rPr lang="en-US" sz="900" b="1" dirty="0">
                <a:effectLst/>
                <a:latin typeface="Arial"/>
                <a:ea typeface="Times New Roman"/>
                <a:cs typeface="Times New Roman"/>
              </a:rPr>
              <a:t>-Csv | Out-File E:\Serv.csv</a:t>
            </a:r>
          </a:p>
          <a:p>
            <a:pPr marL="539750" marR="73025">
              <a:lnSpc>
                <a:spcPct val="100000"/>
              </a:lnSpc>
              <a:spcBef>
                <a:spcPts val="500"/>
              </a:spcBef>
              <a:spcAft>
                <a:spcPts val="500"/>
              </a:spcAft>
            </a:pPr>
            <a:r>
              <a:rPr lang="en-US" sz="900" b="1" dirty="0">
                <a:solidFill>
                  <a:prstClr val="black"/>
                </a:solidFill>
                <a:latin typeface="Arial"/>
                <a:ea typeface="Times New Roman"/>
                <a:cs typeface="Times New Roman"/>
              </a:rPr>
              <a:t>Get-Service | Export-Csv E:\Serv.csv</a:t>
            </a:r>
            <a:r>
              <a:rPr lang="en-US" sz="900" b="1" dirty="0">
                <a:effectLst/>
                <a:latin typeface="Arial"/>
                <a:ea typeface="Times New Roman"/>
                <a:cs typeface="Times New Roman"/>
              </a:rPr>
              <a:t> </a:t>
            </a:r>
          </a:p>
          <a:p>
            <a:pPr lvl="0">
              <a:lnSpc>
                <a:spcPct val="100000"/>
              </a:lnSpc>
              <a:spcBef>
                <a:spcPts val="500"/>
              </a:spcBef>
              <a:spcAft>
                <a:spcPts val="500"/>
              </a:spcAft>
            </a:pPr>
            <a:r>
              <a:rPr lang="en-US" sz="900" b="1" dirty="0">
                <a:solidFill>
                  <a:prstClr val="black"/>
                </a:solidFill>
                <a:latin typeface="Arial"/>
                <a:ea typeface="Calibri"/>
                <a:cs typeface="Times New Roman"/>
              </a:rPr>
              <a:t>Note: </a:t>
            </a:r>
            <a:r>
              <a:rPr lang="en-US" sz="900" dirty="0">
                <a:solidFill>
                  <a:prstClr val="black"/>
                </a:solidFill>
                <a:latin typeface="Arial"/>
                <a:ea typeface="Calibri"/>
                <a:cs typeface="Times New Roman"/>
              </a:rPr>
              <a:t>Both commands have the same result.</a:t>
            </a:r>
          </a:p>
          <a:p>
            <a:pPr marL="342900" lvl="0" indent="-342900">
              <a:lnSpc>
                <a:spcPct val="100000"/>
              </a:lnSpc>
              <a:spcBef>
                <a:spcPts val="500"/>
              </a:spcBef>
              <a:spcAft>
                <a:spcPts val="500"/>
              </a:spcAft>
              <a:buFont typeface="+mj-lt"/>
              <a:buAutoNum type="arabicPeriod" startAt="7"/>
            </a:pPr>
            <a:r>
              <a:rPr lang="en-US" sz="900" dirty="0">
                <a:solidFill>
                  <a:prstClr val="black"/>
                </a:solidFill>
                <a:latin typeface="Arial"/>
                <a:ea typeface="Times New Roman"/>
                <a:cs typeface="Times New Roman"/>
              </a:rPr>
              <a:t>In the console, enter the following command, and then press the Enter key:</a:t>
            </a:r>
          </a:p>
          <a:p>
            <a:pPr marL="539750" marR="73025" lvl="0">
              <a:lnSpc>
                <a:spcPct val="100000"/>
              </a:lnSpc>
              <a:spcBef>
                <a:spcPts val="500"/>
              </a:spcBef>
              <a:spcAft>
                <a:spcPts val="500"/>
              </a:spcAft>
            </a:pPr>
            <a:r>
              <a:rPr lang="en-US" sz="900" b="1" dirty="0">
                <a:solidFill>
                  <a:prstClr val="black"/>
                </a:solidFill>
                <a:latin typeface="Arial"/>
                <a:ea typeface="Times New Roman"/>
                <a:cs typeface="Times New Roman"/>
              </a:rPr>
              <a:t>Notepad E:\Serv.csv</a:t>
            </a:r>
          </a:p>
          <a:p>
            <a:pPr lvl="0">
              <a:lnSpc>
                <a:spcPct val="100000"/>
              </a:lnSpc>
              <a:spcBef>
                <a:spcPts val="500"/>
              </a:spcBef>
              <a:spcAft>
                <a:spcPts val="500"/>
              </a:spcAft>
            </a:pPr>
            <a:r>
              <a:rPr lang="en-US" sz="900" b="1" dirty="0">
                <a:solidFill>
                  <a:prstClr val="black"/>
                </a:solidFill>
                <a:latin typeface="Arial"/>
                <a:ea typeface="Calibri"/>
                <a:cs typeface="Times New Roman"/>
              </a:rPr>
              <a:t>Note: </a:t>
            </a:r>
            <a:r>
              <a:rPr lang="en-US" sz="900" dirty="0">
                <a:solidFill>
                  <a:prstClr val="black"/>
                </a:solidFill>
                <a:latin typeface="Arial"/>
                <a:ea typeface="Calibri"/>
                <a:cs typeface="Times New Roman"/>
              </a:rPr>
              <a:t>Notice how some data, such as dependent services, are missing. That is because a comma-separated values (CSV) file can't appropriately depict hierarchical data or nested objects.</a:t>
            </a:r>
          </a:p>
          <a:p>
            <a:pPr marL="342900" lvl="0" indent="-342900">
              <a:lnSpc>
                <a:spcPct val="100000"/>
              </a:lnSpc>
              <a:spcBef>
                <a:spcPts val="500"/>
              </a:spcBef>
              <a:spcAft>
                <a:spcPts val="500"/>
              </a:spcAft>
              <a:buFont typeface="+mj-lt"/>
              <a:buAutoNum type="arabicPeriod" startAt="8"/>
            </a:pPr>
            <a:r>
              <a:rPr lang="en-US" sz="900" dirty="0">
                <a:solidFill>
                  <a:prstClr val="black"/>
                </a:solidFill>
                <a:latin typeface="Arial"/>
                <a:ea typeface="Times New Roman"/>
                <a:cs typeface="Times New Roman"/>
              </a:rPr>
              <a:t>In the console, enter the following command, and then press the Enter key:</a:t>
            </a:r>
          </a:p>
          <a:p>
            <a:pPr marL="539750" marR="73025" lvl="0">
              <a:lnSpc>
                <a:spcPct val="100000"/>
              </a:lnSpc>
              <a:spcBef>
                <a:spcPts val="500"/>
              </a:spcBef>
              <a:spcAft>
                <a:spcPts val="500"/>
              </a:spcAft>
            </a:pPr>
            <a:r>
              <a:rPr lang="en-US" sz="900" b="1" dirty="0">
                <a:solidFill>
                  <a:prstClr val="black"/>
                </a:solidFill>
                <a:latin typeface="Arial"/>
                <a:ea typeface="Times New Roman"/>
                <a:cs typeface="Times New Roman"/>
              </a:rPr>
              <a:t>Get-Service | Export-</a:t>
            </a:r>
            <a:r>
              <a:rPr lang="en-US" sz="900" b="1" dirty="0" err="1">
                <a:solidFill>
                  <a:prstClr val="black"/>
                </a:solidFill>
                <a:latin typeface="Arial"/>
                <a:ea typeface="Times New Roman"/>
                <a:cs typeface="Times New Roman"/>
              </a:rPr>
              <a:t>Clixml</a:t>
            </a:r>
            <a:r>
              <a:rPr lang="en-US" sz="900" b="1" dirty="0">
                <a:solidFill>
                  <a:prstClr val="black"/>
                </a:solidFill>
                <a:latin typeface="Arial"/>
                <a:ea typeface="Times New Roman"/>
                <a:cs typeface="Times New Roman"/>
              </a:rPr>
              <a:t> E:\Serv.xml</a:t>
            </a:r>
          </a:p>
          <a:p>
            <a:pPr marL="342900" lvl="0" indent="-342900">
              <a:lnSpc>
                <a:spcPct val="100000"/>
              </a:lnSpc>
              <a:spcBef>
                <a:spcPts val="500"/>
              </a:spcBef>
              <a:spcAft>
                <a:spcPts val="500"/>
              </a:spcAft>
              <a:buFont typeface="+mj-lt"/>
              <a:buAutoNum type="arabicPeriod" startAt="9"/>
            </a:pPr>
            <a:r>
              <a:rPr lang="en-US" sz="900" dirty="0">
                <a:solidFill>
                  <a:prstClr val="black"/>
                </a:solidFill>
                <a:latin typeface="Arial"/>
                <a:ea typeface="Times New Roman"/>
                <a:cs typeface="Times New Roman"/>
              </a:rPr>
              <a:t>In the console, enter the following command, and then press the Enter key:</a:t>
            </a:r>
          </a:p>
          <a:p>
            <a:pPr marL="539750" marR="73025" lvl="0">
              <a:lnSpc>
                <a:spcPct val="100000"/>
              </a:lnSpc>
              <a:spcBef>
                <a:spcPts val="500"/>
              </a:spcBef>
              <a:spcAft>
                <a:spcPts val="500"/>
              </a:spcAft>
            </a:pPr>
            <a:r>
              <a:rPr lang="en-US" sz="900" b="1" dirty="0">
                <a:solidFill>
                  <a:prstClr val="black"/>
                </a:solidFill>
                <a:latin typeface="Arial"/>
                <a:ea typeface="Times New Roman"/>
                <a:cs typeface="Times New Roman"/>
              </a:rPr>
              <a:t>Notepad E:\Serv.xml</a:t>
            </a:r>
          </a:p>
          <a:p>
            <a:pPr lvl="0">
              <a:lnSpc>
                <a:spcPct val="100000"/>
              </a:lnSpc>
              <a:spcBef>
                <a:spcPts val="500"/>
              </a:spcBef>
              <a:spcAft>
                <a:spcPts val="500"/>
              </a:spcAft>
            </a:pPr>
            <a:r>
              <a:rPr lang="en-US" sz="900" b="1" dirty="0">
                <a:solidFill>
                  <a:prstClr val="black"/>
                </a:solidFill>
                <a:latin typeface="Arial"/>
                <a:ea typeface="Calibri"/>
                <a:cs typeface="Times New Roman"/>
              </a:rPr>
              <a:t>Note: </a:t>
            </a:r>
            <a:r>
              <a:rPr lang="en-US" sz="900" dirty="0">
                <a:solidFill>
                  <a:prstClr val="black"/>
                </a:solidFill>
                <a:latin typeface="Arial"/>
                <a:ea typeface="Calibri"/>
                <a:cs typeface="Times New Roman"/>
              </a:rPr>
              <a:t>Notice how properties with multiple values are represented.</a:t>
            </a: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9511193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66</a:t>
            </a:fld>
            <a:endParaRPr lang="en-US"/>
          </a:p>
        </p:txBody>
      </p:sp>
    </p:spTree>
    <p:extLst>
      <p:ext uri="{BB962C8B-B14F-4D97-AF65-F5344CB8AC3E}">
        <p14:creationId xmlns:p14="http://schemas.microsoft.com/office/powerpoint/2010/main" val="31564565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67</a:t>
            </a:fld>
            <a:endParaRPr lang="en-US"/>
          </a:p>
        </p:txBody>
      </p:sp>
      <p:sp>
        <p:nvSpPr>
          <p:cNvPr id="7" name="Header Placeholder 3">
            <a:extLst>
              <a:ext uri="{FF2B5EF4-FFF2-40B4-BE49-F238E27FC236}">
                <a16:creationId xmlns:a16="http://schemas.microsoft.com/office/drawing/2014/main" id="{6CE18A6E-C8D7-4B9C-9284-D93AEADCDC64}"/>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055819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a:lnSpc>
                <a:spcPct val="100000"/>
              </a:lnSpc>
              <a:spcAft>
                <a:spcPts val="600"/>
              </a:spcAft>
            </a:pPr>
            <a:r>
              <a:rPr lang="en-US" sz="900" dirty="0">
                <a:latin typeface="Arial"/>
                <a:ea typeface="Calibri"/>
                <a:cs typeface="Times New Roman"/>
              </a:rPr>
              <a:t>Like in previous labs in this course, the students will benefit the most from discovering how to run the correct commands. Students who use the Lab Answer Key will gain almost no benefit from this lab. The Lab Answer Key isn’t intended to teach the students why they’re running the commands, because the commands aren’t the most important part of the lab. The important part is the act of discovering the commands and learning how to run them. The Lab Answer Key can't provide that discovery experience.</a:t>
            </a:r>
          </a:p>
          <a:p>
            <a:pPr>
              <a:lnSpc>
                <a:spcPct val="100000"/>
              </a:lnSpc>
              <a:spcAft>
                <a:spcPts val="600"/>
              </a:spcAft>
            </a:pPr>
            <a:endParaRPr lang="en-US" sz="800" dirty="0">
              <a:latin typeface="Arial"/>
              <a:ea typeface="Calibri"/>
              <a:cs typeface="Times New Roman"/>
            </a:endParaRPr>
          </a:p>
          <a:p>
            <a:pPr>
              <a:lnSpc>
                <a:spcPct val="100000"/>
              </a:lnSpc>
              <a:spcAft>
                <a:spcPts val="600"/>
              </a:spcAft>
            </a:pPr>
            <a:r>
              <a:rPr lang="en-US" sz="800" b="1" dirty="0">
                <a:latin typeface="Arial"/>
                <a:ea typeface="Calibri"/>
                <a:cs typeface="Times New Roman"/>
              </a:rPr>
              <a:t>Exercise 3: Enumerating objects</a:t>
            </a:r>
          </a:p>
          <a:p>
            <a:pPr>
              <a:lnSpc>
                <a:spcPct val="100000"/>
              </a:lnSpc>
              <a:spcAft>
                <a:spcPts val="600"/>
              </a:spcAft>
            </a:pPr>
            <a:r>
              <a:rPr lang="en-US" sz="800" b="1" dirty="0">
                <a:latin typeface="Arial"/>
                <a:ea typeface="Calibri"/>
                <a:cs typeface="Times New Roman"/>
              </a:rPr>
              <a:t>Instructor Note</a:t>
            </a:r>
            <a:r>
              <a:rPr lang="en-US" sz="800" dirty="0">
                <a:latin typeface="Arial"/>
                <a:ea typeface="Calibri"/>
                <a:cs typeface="Times New Roman"/>
              </a:rPr>
              <a:t>: Many people use </a:t>
            </a:r>
            <a:r>
              <a:rPr lang="en-US" sz="800" b="1" dirty="0" err="1">
                <a:latin typeface="Arial"/>
                <a:ea typeface="Calibri"/>
                <a:cs typeface="Times New Roman"/>
              </a:rPr>
              <a:t>ForEach</a:t>
            </a:r>
            <a:r>
              <a:rPr lang="en-US" sz="800" b="1" dirty="0">
                <a:latin typeface="Arial"/>
                <a:ea typeface="Calibri"/>
                <a:cs typeface="Times New Roman"/>
              </a:rPr>
              <a:t>-Object</a:t>
            </a:r>
            <a:r>
              <a:rPr lang="en-US" sz="800" dirty="0">
                <a:latin typeface="Arial"/>
                <a:ea typeface="Calibri"/>
                <a:cs typeface="Times New Roman"/>
              </a:rPr>
              <a:t> when they don't have to. You can perform some tasks in this lab more easily without using the command, and you should review each task with your students to make sure that they arrived at the correct answer. </a:t>
            </a:r>
          </a:p>
          <a:p>
            <a:pPr>
              <a:lnSpc>
                <a:spcPct val="100000"/>
              </a:lnSpc>
              <a:spcAft>
                <a:spcPts val="600"/>
              </a:spcAft>
            </a:pPr>
            <a:r>
              <a:rPr lang="en-US" sz="800" dirty="0">
                <a:latin typeface="Arial"/>
                <a:ea typeface="Calibri"/>
                <a:cs typeface="Times New Roman"/>
              </a:rPr>
              <a:t>The last step of the task “Run a method of a Windows Management Instrumentation (WMI) object” will cause the students’ VMs to restart. There is a note in the lab, but you might want to warn them at the start of the exercise.</a:t>
            </a:r>
          </a:p>
          <a:p>
            <a:pPr>
              <a:lnSpc>
                <a:spcPct val="100000"/>
              </a:lnSpc>
              <a:spcAft>
                <a:spcPts val="600"/>
              </a:spcAft>
            </a:pPr>
            <a:endParaRPr lang="en-US" sz="800" b="1" dirty="0">
              <a:latin typeface="Arial"/>
              <a:ea typeface="Calibri"/>
              <a:cs typeface="Times New Roman"/>
            </a:endParaRPr>
          </a:p>
          <a:p>
            <a:pPr>
              <a:lnSpc>
                <a:spcPct val="100000"/>
              </a:lnSpc>
              <a:spcAft>
                <a:spcPts val="600"/>
              </a:spcAft>
            </a:pPr>
            <a:r>
              <a:rPr lang="en-US" sz="800" b="1" dirty="0">
                <a:latin typeface="Arial"/>
                <a:ea typeface="Calibri"/>
                <a:cs typeface="Times New Roman"/>
              </a:rPr>
              <a:t>Exercise 4: Converting objects</a:t>
            </a:r>
          </a:p>
          <a:p>
            <a:pPr>
              <a:lnSpc>
                <a:spcPct val="100000"/>
              </a:lnSpc>
              <a:spcAft>
                <a:spcPts val="600"/>
              </a:spcAft>
            </a:pPr>
            <a:r>
              <a:rPr lang="en-US" sz="800" b="1" dirty="0">
                <a:latin typeface="Arial"/>
                <a:ea typeface="Calibri"/>
                <a:cs typeface="Times New Roman"/>
              </a:rPr>
              <a:t>Instructor Note</a:t>
            </a:r>
            <a:r>
              <a:rPr lang="en-US" sz="800" dirty="0">
                <a:latin typeface="Arial"/>
                <a:ea typeface="Calibri"/>
                <a:cs typeface="Times New Roman"/>
              </a:rPr>
              <a:t>: The second task is very complex. The students will have to review the help on </a:t>
            </a:r>
            <a:r>
              <a:rPr lang="en-US" sz="800" b="1" dirty="0" err="1">
                <a:latin typeface="Arial"/>
                <a:ea typeface="Calibri"/>
                <a:cs typeface="Times New Roman"/>
              </a:rPr>
              <a:t>ConvertTo</a:t>
            </a:r>
            <a:r>
              <a:rPr lang="en-US" sz="800" b="1" dirty="0">
                <a:latin typeface="Arial"/>
                <a:ea typeface="Calibri"/>
                <a:cs typeface="Times New Roman"/>
              </a:rPr>
              <a:t>-Html</a:t>
            </a:r>
            <a:r>
              <a:rPr lang="en-US" sz="800" dirty="0">
                <a:latin typeface="Arial"/>
                <a:ea typeface="Calibri"/>
                <a:cs typeface="Times New Roman"/>
              </a:rPr>
              <a:t> to find the</a:t>
            </a:r>
            <a:r>
              <a:rPr lang="en-US" sz="800" b="1" i="1" dirty="0">
                <a:latin typeface="Arial"/>
                <a:ea typeface="Calibri"/>
                <a:cs typeface="Times New Roman"/>
              </a:rPr>
              <a:t> </a:t>
            </a:r>
            <a:r>
              <a:rPr lang="en-US" sz="800" i="1" dirty="0">
                <a:latin typeface="Arial"/>
                <a:ea typeface="Calibri"/>
                <a:cs typeface="Times New Roman"/>
              </a:rPr>
              <a:t>-</a:t>
            </a:r>
            <a:r>
              <a:rPr lang="en-US" sz="800" i="1" dirty="0" err="1">
                <a:latin typeface="Arial"/>
                <a:ea typeface="Calibri"/>
                <a:cs typeface="Times New Roman"/>
              </a:rPr>
              <a:t>PreContent</a:t>
            </a:r>
            <a:r>
              <a:rPr lang="en-US" sz="800" b="1" i="1" dirty="0">
                <a:latin typeface="Arial"/>
                <a:ea typeface="Calibri"/>
                <a:cs typeface="Times New Roman"/>
              </a:rPr>
              <a:t> </a:t>
            </a:r>
            <a:r>
              <a:rPr lang="en-US" sz="800" dirty="0">
                <a:latin typeface="Arial"/>
                <a:ea typeface="Calibri"/>
                <a:cs typeface="Times New Roman"/>
              </a:rPr>
              <a:t>and</a:t>
            </a:r>
            <a:r>
              <a:rPr lang="en-US" sz="800" b="1" i="1" dirty="0">
                <a:latin typeface="Arial"/>
                <a:ea typeface="Calibri"/>
                <a:cs typeface="Times New Roman"/>
              </a:rPr>
              <a:t> </a:t>
            </a:r>
            <a:r>
              <a:rPr lang="en-US" sz="800" i="1" dirty="0">
                <a:latin typeface="Arial"/>
                <a:ea typeface="Calibri"/>
                <a:cs typeface="Times New Roman"/>
              </a:rPr>
              <a:t>-</a:t>
            </a:r>
            <a:r>
              <a:rPr lang="en-US" sz="800" i="1" dirty="0" err="1">
                <a:latin typeface="Arial"/>
                <a:ea typeface="Calibri"/>
                <a:cs typeface="Times New Roman"/>
              </a:rPr>
              <a:t>PostContent</a:t>
            </a:r>
            <a:r>
              <a:rPr lang="en-US" sz="800" dirty="0">
                <a:latin typeface="Arial"/>
                <a:ea typeface="Calibri"/>
                <a:cs typeface="Times New Roman"/>
              </a:rPr>
              <a:t> parameters, and they’ll have to remember from prior demonstrations that the </a:t>
            </a:r>
            <a:r>
              <a:rPr lang="en-US" sz="800" b="1" dirty="0">
                <a:latin typeface="Arial"/>
                <a:ea typeface="Calibri"/>
                <a:cs typeface="Times New Roman"/>
              </a:rPr>
              <a:t>Get-Date</a:t>
            </a:r>
            <a:r>
              <a:rPr lang="en-US" sz="800" dirty="0">
                <a:latin typeface="Arial"/>
                <a:ea typeface="Calibri"/>
                <a:cs typeface="Times New Roman"/>
              </a:rPr>
              <a:t> command has to go in parentheses to run correctly. The students will typically try the </a:t>
            </a:r>
            <a:r>
              <a:rPr lang="en-US" sz="800" i="1" dirty="0">
                <a:latin typeface="Arial"/>
                <a:ea typeface="Calibri"/>
                <a:cs typeface="Times New Roman"/>
              </a:rPr>
              <a:t>-Title</a:t>
            </a:r>
            <a:r>
              <a:rPr lang="en-US" sz="800" b="1" i="1" dirty="0">
                <a:latin typeface="Arial"/>
                <a:ea typeface="Calibri"/>
                <a:cs typeface="Times New Roman"/>
              </a:rPr>
              <a:t> </a:t>
            </a:r>
            <a:r>
              <a:rPr lang="en-US" sz="800" dirty="0">
                <a:latin typeface="Arial"/>
                <a:ea typeface="Calibri"/>
                <a:cs typeface="Times New Roman"/>
              </a:rPr>
              <a:t>or</a:t>
            </a:r>
            <a:r>
              <a:rPr lang="en-US" sz="800" b="1" i="1" dirty="0">
                <a:latin typeface="Arial"/>
                <a:ea typeface="Calibri"/>
                <a:cs typeface="Times New Roman"/>
              </a:rPr>
              <a:t> </a:t>
            </a:r>
            <a:r>
              <a:rPr lang="en-US" sz="800" i="1" dirty="0">
                <a:latin typeface="Arial"/>
                <a:ea typeface="Calibri"/>
                <a:cs typeface="Times New Roman"/>
              </a:rPr>
              <a:t>-Head</a:t>
            </a:r>
            <a:r>
              <a:rPr lang="en-US" sz="800" dirty="0">
                <a:latin typeface="Arial"/>
                <a:ea typeface="Calibri"/>
                <a:cs typeface="Times New Roman"/>
              </a:rPr>
              <a:t> parameter first, and </a:t>
            </a:r>
            <a:r>
              <a:rPr lang="en-US" sz="800" i="1" dirty="0">
                <a:latin typeface="Arial"/>
                <a:ea typeface="Calibri"/>
                <a:cs typeface="Times New Roman"/>
              </a:rPr>
              <a:t>-Head</a:t>
            </a:r>
            <a:r>
              <a:rPr lang="en-US" sz="800" dirty="0">
                <a:latin typeface="Arial"/>
                <a:ea typeface="Calibri"/>
                <a:cs typeface="Times New Roman"/>
              </a:rPr>
              <a:t> will seem to accomplish the task, but using it is incorrect. Encourage the students to review the help file’s examples and detailed parameter descriptions. Using the </a:t>
            </a:r>
            <a:r>
              <a:rPr lang="en-US" sz="800" i="1" dirty="0">
                <a:latin typeface="Arial"/>
                <a:ea typeface="Calibri"/>
                <a:cs typeface="Times New Roman"/>
              </a:rPr>
              <a:t>-</a:t>
            </a:r>
            <a:r>
              <a:rPr lang="en-US" sz="800" i="1" dirty="0" err="1">
                <a:latin typeface="Arial"/>
                <a:ea typeface="Calibri"/>
                <a:cs typeface="Times New Roman"/>
              </a:rPr>
              <a:t>ShowWindow</a:t>
            </a:r>
            <a:r>
              <a:rPr lang="en-US" sz="800" dirty="0">
                <a:latin typeface="Arial"/>
                <a:ea typeface="Calibri"/>
                <a:cs typeface="Times New Roman"/>
              </a:rPr>
              <a:t> parameter of </a:t>
            </a:r>
            <a:r>
              <a:rPr lang="en-US" sz="800" b="1" dirty="0">
                <a:latin typeface="Arial"/>
                <a:ea typeface="Calibri"/>
                <a:cs typeface="Times New Roman"/>
              </a:rPr>
              <a:t>Help</a:t>
            </a:r>
            <a:r>
              <a:rPr lang="en-US" sz="800" dirty="0">
                <a:latin typeface="Arial"/>
                <a:ea typeface="Calibri"/>
                <a:cs typeface="Times New Roman"/>
              </a:rPr>
              <a:t> can help the students remember to examine that information.</a:t>
            </a:r>
          </a:p>
          <a:p>
            <a:pPr>
              <a:lnSpc>
                <a:spcPct val="100000"/>
              </a:lnSpc>
              <a:spcAft>
                <a:spcPts val="600"/>
              </a:spcAft>
            </a:pPr>
            <a:r>
              <a:rPr lang="en-US" sz="800" dirty="0">
                <a:latin typeface="Arial"/>
                <a:ea typeface="Calibri"/>
                <a:cs typeface="Times New Roman"/>
              </a:rPr>
              <a:t>For readability, the Lab Answer Key might list commands on multiple lines. This helps to prevent unintended line breaks in the middle of commands. In the console application, the students can enter the commands exactly as they’re in the Lab Answer Key, selecting Enter after the pipe (|). If they do so, they’ll need to select Enter on a blank line to run the command. The Lab Answer Key suggests that the students enter each command as a single line, selecting Enter only after entering the entire command. Either technique works in the console application. Only the latter technique works in the </a:t>
            </a:r>
            <a:r>
              <a:rPr lang="en-US" sz="800" b="1" dirty="0">
                <a:latin typeface="Arial"/>
                <a:ea typeface="Calibri"/>
                <a:cs typeface="Times New Roman"/>
              </a:rPr>
              <a:t>Console</a:t>
            </a:r>
            <a:r>
              <a:rPr lang="en-US" sz="800" dirty="0">
                <a:latin typeface="Arial"/>
                <a:ea typeface="Calibri"/>
                <a:cs typeface="Times New Roman"/>
              </a:rPr>
              <a:t> pane of the Windows PowerShell ISE.</a:t>
            </a:r>
          </a:p>
          <a:p>
            <a:pPr>
              <a:lnSpc>
                <a:spcPct val="100000"/>
              </a:lnSpc>
              <a:spcAft>
                <a:spcPts val="600"/>
              </a:spcAft>
            </a:pPr>
            <a:endParaRPr lang="en-US" sz="800" dirty="0">
              <a:latin typeface="Arial"/>
              <a:ea typeface="Calibri"/>
              <a:cs typeface="Times New Roman"/>
            </a:endParaRPr>
          </a:p>
          <a:p>
            <a:pPr>
              <a:lnSpc>
                <a:spcPct val="100000"/>
              </a:lnSpc>
              <a:spcAft>
                <a:spcPts val="600"/>
              </a:spcAft>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a:p>
        </p:txBody>
      </p:sp>
      <p:sp>
        <p:nvSpPr>
          <p:cNvPr id="8" name="Header Placeholder 3">
            <a:extLst>
              <a:ext uri="{FF2B5EF4-FFF2-40B4-BE49-F238E27FC236}">
                <a16:creationId xmlns:a16="http://schemas.microsoft.com/office/drawing/2014/main" id="{27F20B20-F2EF-4BB6-B864-74A6DC94853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923325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69</a:t>
            </a:fld>
            <a:endParaRPr lang="en-US"/>
          </a:p>
        </p:txBody>
      </p:sp>
      <p:sp>
        <p:nvSpPr>
          <p:cNvPr id="7" name="Header Placeholder 3">
            <a:extLst>
              <a:ext uri="{FF2B5EF4-FFF2-40B4-BE49-F238E27FC236}">
                <a16:creationId xmlns:a16="http://schemas.microsoft.com/office/drawing/2014/main" id="{B62B5F2E-D918-4CC3-8D01-AF4736994C17}"/>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03800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dirty="0">
                <a:latin typeface="Arial"/>
                <a:ea typeface="Calibri"/>
                <a:cs typeface="Times New Roman"/>
              </a:rPr>
              <a:t>Note</a:t>
            </a:r>
            <a:r>
              <a:rPr lang="en-US" sz="800" dirty="0">
                <a:latin typeface="Arial"/>
                <a:ea typeface="Calibri"/>
                <a:cs typeface="Times New Roman"/>
              </a:rPr>
              <a:t>: This topic has one additional slide.</a:t>
            </a: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64455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a:p>
        </p:txBody>
      </p:sp>
      <p:sp>
        <p:nvSpPr>
          <p:cNvPr id="8" name="Header Placeholder 3">
            <a:extLst>
              <a:ext uri="{FF2B5EF4-FFF2-40B4-BE49-F238E27FC236}">
                <a16:creationId xmlns:a16="http://schemas.microsoft.com/office/drawing/2014/main" id="{AFA80D20-E34E-4417-BAF9-3E2D09C8FBEE}"/>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48342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a:p>
        </p:txBody>
      </p:sp>
      <p:sp>
        <p:nvSpPr>
          <p:cNvPr id="8" name="Header Placeholder 3">
            <a:extLst>
              <a:ext uri="{FF2B5EF4-FFF2-40B4-BE49-F238E27FC236}">
                <a16:creationId xmlns:a16="http://schemas.microsoft.com/office/drawing/2014/main" id="{AFA80D20-E34E-4417-BAF9-3E2D09C8FBEE}"/>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4210103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72</a:t>
            </a:fld>
            <a:endParaRPr lang="en-US"/>
          </a:p>
        </p:txBody>
      </p:sp>
      <p:sp>
        <p:nvSpPr>
          <p:cNvPr id="7" name="Header Placeholder 3">
            <a:extLst>
              <a:ext uri="{FF2B5EF4-FFF2-40B4-BE49-F238E27FC236}">
                <a16:creationId xmlns:a16="http://schemas.microsoft.com/office/drawing/2014/main" id="{6CE18A6E-C8D7-4B9C-9284-D93AEADCDC64}"/>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8565446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33659587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15000"/>
              </a:lnSpc>
              <a:spcBef>
                <a:spcPts val="0"/>
              </a:spcBef>
              <a:spcAft>
                <a:spcPts val="1000"/>
              </a:spcAft>
              <a:buClrTx/>
              <a:buSzTx/>
              <a:buFontTx/>
              <a:buNone/>
              <a:tabLst/>
              <a:defRPr/>
            </a:pPr>
            <a:r>
              <a:rPr lang="en-US" sz="900" b="1" dirty="0">
                <a:latin typeface="Arial"/>
                <a:ea typeface="Calibri"/>
                <a:cs typeface="Times New Roman"/>
              </a:rPr>
              <a:t>Note</a:t>
            </a:r>
            <a:r>
              <a:rPr lang="en-US" sz="900" dirty="0">
                <a:latin typeface="Arial"/>
                <a:ea typeface="Calibri"/>
                <a:cs typeface="Times New Roman"/>
              </a:rPr>
              <a:t>: This topic has one additional slide.</a:t>
            </a:r>
          </a:p>
          <a:p>
            <a:pPr>
              <a:lnSpc>
                <a:spcPct val="115000"/>
              </a:lnSpc>
              <a:spcAft>
                <a:spcPts val="1000"/>
              </a:spcAft>
            </a:pPr>
            <a:endParaRPr lang="en-IN" sz="900" b="1" dirty="0">
              <a:latin typeface="Arial"/>
              <a:ea typeface="Calibri"/>
              <a:cs typeface="Times New Roman"/>
            </a:endParaRP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6147955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28990008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13105526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77</a:t>
            </a:fld>
            <a:endParaRPr lang="en-US"/>
          </a:p>
        </p:txBody>
      </p:sp>
    </p:spTree>
    <p:extLst>
      <p:ext uri="{BB962C8B-B14F-4D97-AF65-F5344CB8AC3E}">
        <p14:creationId xmlns:p14="http://schemas.microsoft.com/office/powerpoint/2010/main" val="9043149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N" sz="900" dirty="0">
                <a:latin typeface="Arial"/>
                <a:ea typeface="Calibri"/>
                <a:cs typeface="Times New Roman"/>
              </a:rPr>
              <a:t>This topic has an additional slide.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1095343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219674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Arial"/>
                <a:ea typeface="Calibri"/>
                <a:cs typeface="Times New Roman"/>
              </a:rPr>
              <a:t>Some students will immediately understand the concept of objects or already know about it from experience. Other students will struggle with it. For those who’re struggling, focus on the terminology paired with a concrete example. A car, for example, is an object. A car dealer has collections of objects. Each object has properties, such as the car’s color, make, and model. </a:t>
            </a:r>
            <a:r>
              <a:rPr lang="en-US" sz="1600" dirty="0"/>
              <a:t>Properties of the object could be, in turn, objects themselves. For instance, the engine property is also an </a:t>
            </a:r>
            <a:br>
              <a:rPr lang="en-US" sz="1600" dirty="0"/>
            </a:br>
            <a:r>
              <a:rPr lang="en-US" sz="1600" dirty="0"/>
              <a:t>object with attributes, such as pistons, spark plugs, crankshaft, etc. </a:t>
            </a:r>
            <a:r>
              <a:rPr lang="en-US" sz="800" dirty="0">
                <a:latin typeface="Arial"/>
                <a:ea typeface="Calibri"/>
                <a:cs typeface="Times New Roman"/>
              </a:rPr>
              <a:t>Objects have actions such as </a:t>
            </a:r>
            <a:r>
              <a:rPr lang="en-US" sz="1600" dirty="0"/>
              <a:t>opening or closing doors, changing gears, accelerating, and applying brakes. In PowerShell, these actions are called methods.  </a:t>
            </a: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latin typeface="Arial"/>
              <a:ea typeface="Calibri"/>
              <a:cs typeface="Times New Roman"/>
            </a:endParaRPr>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217281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latin typeface="Arial"/>
                <a:ea typeface="Calibri"/>
                <a:cs typeface="Times New Roman"/>
              </a:rPr>
              <a:t>You will find these commands</a:t>
            </a:r>
            <a:r>
              <a:rPr lang="ga-IE" sz="1000" dirty="0">
                <a:latin typeface="Arial"/>
                <a:ea typeface="Calibri"/>
                <a:cs typeface="Times New Roman"/>
              </a:rPr>
              <a:t> on the </a:t>
            </a:r>
            <a:r>
              <a:rPr lang="en-US" sz="1000" b="1" dirty="0">
                <a:latin typeface="Arial"/>
                <a:ea typeface="Calibri"/>
                <a:cs typeface="Times New Roman"/>
              </a:rPr>
              <a:t>AZ-040T00A-LON-CL1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E:\Mod03\Democode\ViewObjectMembers.ps1.txt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endParaRPr lang="en-IN" sz="1000" b="1"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should </a:t>
            </a:r>
            <a:r>
              <a:rPr lang="ga-IE" sz="1000" dirty="0">
                <a:latin typeface="Arial"/>
                <a:ea typeface="Calibri"/>
                <a:cs typeface="Times New Roman"/>
              </a:rPr>
              <a:t>have completed the preparation steps </a:t>
            </a:r>
            <a:r>
              <a:rPr lang="en-IN" sz="1000" dirty="0">
                <a:latin typeface="Arial"/>
                <a:ea typeface="Calibri"/>
                <a:cs typeface="Times New Roman"/>
              </a:rPr>
              <a:t>from</a:t>
            </a:r>
            <a:r>
              <a:rPr lang="ga-IE" sz="1000" dirty="0">
                <a:latin typeface="Arial"/>
                <a:ea typeface="Calibri"/>
                <a:cs typeface="Times New Roman"/>
              </a:rPr>
              <a:t> the </a:t>
            </a:r>
            <a:r>
              <a:rPr lang="en-IN" sz="1000" dirty="0">
                <a:latin typeface="Arial"/>
                <a:ea typeface="Calibri"/>
                <a:cs typeface="Times New Roman"/>
              </a:rPr>
              <a:t>Instructor Notes for </a:t>
            </a:r>
            <a:r>
              <a:rPr lang="ga-IE" sz="1000" dirty="0">
                <a:latin typeface="Arial"/>
                <a:ea typeface="Calibri"/>
                <a:cs typeface="Times New Roman"/>
              </a:rPr>
              <a:t>the Module Overview slide</a:t>
            </a:r>
            <a:r>
              <a:rPr lang="en-IN" sz="1000" dirty="0">
                <a:latin typeface="Arial"/>
                <a:ea typeface="Calibri"/>
                <a:cs typeface="Times New Roman"/>
              </a:rPr>
              <a:t>, and you should </a:t>
            </a:r>
            <a:r>
              <a:rPr lang="ga-IE" sz="1000" dirty="0">
                <a:latin typeface="Arial"/>
                <a:ea typeface="Calibri"/>
                <a:cs typeface="Times New Roman"/>
              </a:rPr>
              <a:t>be signed in to the </a:t>
            </a:r>
            <a:r>
              <a:rPr lang="en-US" sz="1000" b="1" dirty="0">
                <a:effectLst/>
                <a:latin typeface="Arial"/>
                <a:ea typeface="Times New Roman"/>
                <a:cs typeface="Times New Roman"/>
              </a:rPr>
              <a:t>AZ-040T00A</a:t>
            </a:r>
            <a:r>
              <a:rPr lang="en-IN" sz="1000" b="1" dirty="0">
                <a:latin typeface="Arial"/>
                <a:ea typeface="Calibri"/>
                <a:cs typeface="Times New Roman"/>
              </a:rPr>
              <a:t>-LON-DC1</a:t>
            </a:r>
            <a:r>
              <a:rPr lang="en-IN" sz="1000" dirty="0">
                <a:latin typeface="Arial"/>
                <a:ea typeface="Calibri"/>
                <a:cs typeface="Times New Roman"/>
              </a:rPr>
              <a:t> </a:t>
            </a:r>
            <a:r>
              <a:rPr lang="ga-IE" sz="1000" dirty="0">
                <a:latin typeface="Arial"/>
                <a:ea typeface="Calibri"/>
                <a:cs typeface="Times New Roman"/>
              </a:rPr>
              <a:t>and</a:t>
            </a:r>
            <a:r>
              <a:rPr lang="en-IN" sz="1000" b="1" dirty="0">
                <a:latin typeface="Arial"/>
                <a:ea typeface="Calibri"/>
                <a:cs typeface="Times New Roman"/>
              </a:rPr>
              <a:t> </a:t>
            </a:r>
            <a:r>
              <a:rPr lang="en-US" sz="1000" b="1" dirty="0">
                <a:effectLst/>
                <a:latin typeface="Arial"/>
                <a:ea typeface="Times New Roman"/>
                <a:cs typeface="Times New Roman"/>
              </a:rPr>
              <a:t>AZ-040T00A</a:t>
            </a:r>
            <a:r>
              <a:rPr lang="en-IN" sz="1000" b="1" dirty="0">
                <a:latin typeface="Arial"/>
                <a:ea typeface="Calibri"/>
                <a:cs typeface="Times New Roman"/>
              </a:rPr>
              <a:t>-LON-CL1</a:t>
            </a:r>
            <a:r>
              <a:rPr lang="en-IN" sz="1000" dirty="0">
                <a:latin typeface="Arial"/>
                <a:ea typeface="Calibri"/>
                <a:cs typeface="Times New Roman"/>
              </a:rPr>
              <a:t> </a:t>
            </a:r>
            <a:r>
              <a:rPr lang="ga-IE" sz="1000" dirty="0">
                <a:latin typeface="Arial"/>
                <a:ea typeface="Calibri"/>
                <a:cs typeface="Times New Roman"/>
              </a:rPr>
              <a:t>VMs as </a:t>
            </a:r>
            <a:r>
              <a:rPr lang="en-IN" sz="1000" b="1" dirty="0" err="1">
                <a:latin typeface="Arial"/>
                <a:ea typeface="Calibri"/>
                <a:cs typeface="Times New Roman"/>
              </a:rPr>
              <a:t>Adatum</a:t>
            </a:r>
            <a:r>
              <a:rPr lang="en-IN" sz="1000" b="1" dirty="0">
                <a:latin typeface="Arial"/>
                <a:ea typeface="Calibri"/>
                <a:cs typeface="Times New Roman"/>
              </a:rPr>
              <a:t>\Administrator</a:t>
            </a:r>
            <a:r>
              <a:rPr lang="ga-IE" sz="1000" dirty="0">
                <a:latin typeface="Arial"/>
                <a:ea typeface="Calibri"/>
                <a:cs typeface="Times New Roman"/>
              </a:rPr>
              <a:t> with the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IN" sz="1000" dirty="0">
                <a:latin typeface="Arial"/>
                <a:ea typeface="Calibri"/>
                <a:cs typeface="Times New Roman"/>
              </a:rPr>
              <a:t>demonstration s</a:t>
            </a:r>
            <a:r>
              <a:rPr lang="ga-IE" sz="1000" dirty="0">
                <a:latin typeface="Arial"/>
                <a:ea typeface="Calibri"/>
                <a:cs typeface="Times New Roman"/>
              </a:rPr>
              <a:t>teps on the </a:t>
            </a:r>
            <a:r>
              <a:rPr lang="en-US" sz="1000" b="1" dirty="0">
                <a:effectLst/>
                <a:latin typeface="Arial"/>
                <a:ea typeface="Times New Roman"/>
                <a:cs typeface="Times New Roman"/>
              </a:rPr>
              <a:t>AZ-040T00A</a:t>
            </a:r>
            <a:r>
              <a:rPr lang="en-IN" sz="1000" b="1" dirty="0">
                <a:latin typeface="Arial"/>
                <a:ea typeface="Calibri"/>
                <a:cs typeface="Times New Roman"/>
              </a:rPr>
              <a:t>-LON-CL1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Windows PowerShell ISE.</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err="1">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–Name BITS | Stop-Service</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Show the Script pane on top of the Console pane.</a:t>
            </a:r>
            <a:endParaRPr lang="en-IN" sz="1000" dirty="0">
              <a:effectLst/>
              <a:latin typeface="Arial"/>
              <a:ea typeface="Times New Roman"/>
              <a:cs typeface="Times New Roman"/>
            </a:endParaRPr>
          </a:p>
          <a:p>
            <a:pPr marL="342900" indent="-342900">
              <a:lnSpc>
                <a:spcPct val="115000"/>
              </a:lnSpc>
              <a:spcAft>
                <a:spcPts val="995"/>
              </a:spcAft>
              <a:buFont typeface="+mj-lt"/>
              <a:buAutoNum type="arabicPeriod" startAt="4"/>
            </a:pPr>
            <a:r>
              <a:rPr lang="en-US" sz="1000" dirty="0">
                <a:latin typeface="Arial"/>
                <a:ea typeface="Times New Roman"/>
                <a:cs typeface="Times New Roman"/>
              </a:rPr>
              <a:t>In the console, type the following command, and then </a:t>
            </a:r>
            <a:r>
              <a:rPr lang="en-US" sz="1000" dirty="0">
                <a:effectLst/>
                <a:latin typeface="Arial"/>
                <a:ea typeface="Times New Roman"/>
                <a:cs typeface="Times New Roman"/>
              </a:rPr>
              <a:t>press the Enter key</a:t>
            </a:r>
            <a:r>
              <a:rPr lang="en-US" sz="1000" dirty="0">
                <a:latin typeface="Arial"/>
                <a:ea typeface="Times New Roman"/>
                <a:cs typeface="Times New Roman"/>
              </a:rPr>
              <a:t>:</a:t>
            </a:r>
            <a:endParaRPr lang="en-IN" sz="1000" dirty="0">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 Get-Member</a:t>
            </a:r>
            <a:endParaRPr lang="en-IN" sz="1000" dirty="0">
              <a:effectLst/>
              <a:latin typeface="Arial"/>
              <a:ea typeface="Times New Roman"/>
              <a:cs typeface="Times New Roman"/>
            </a:endParaRPr>
          </a:p>
          <a:p>
            <a:pPr marL="539750" marR="0">
              <a:lnSpc>
                <a:spcPct val="115000"/>
              </a:lnSpc>
              <a:spcBef>
                <a:spcPts val="0"/>
              </a:spcBef>
              <a:spcAft>
                <a:spcPts val="995"/>
              </a:spcAft>
            </a:pPr>
            <a:r>
              <a:rPr lang="en-US" sz="1000" dirty="0">
                <a:effectLst/>
                <a:latin typeface="Arial"/>
                <a:ea typeface="Times New Roman"/>
                <a:cs typeface="Times New Roman"/>
              </a:rPr>
              <a:t>Show that </a:t>
            </a:r>
            <a:r>
              <a:rPr lang="en-US" sz="1000" b="1" dirty="0">
                <a:effectLst/>
                <a:latin typeface="Arial"/>
                <a:ea typeface="Times New Roman"/>
                <a:cs typeface="Times New Roman"/>
              </a:rPr>
              <a:t>TypeName</a:t>
            </a:r>
            <a:r>
              <a:rPr lang="en-US" sz="1000" dirty="0">
                <a:effectLst/>
                <a:latin typeface="Arial"/>
                <a:ea typeface="Times New Roman"/>
                <a:cs typeface="Times New Roman"/>
              </a:rPr>
              <a:t> is </a:t>
            </a:r>
            <a:r>
              <a:rPr lang="en-US" sz="1000" b="1" dirty="0" err="1">
                <a:effectLst/>
                <a:latin typeface="Arial"/>
                <a:ea typeface="Times New Roman"/>
                <a:cs typeface="Times New Roman"/>
              </a:rPr>
              <a:t>ServiceController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Stop-Service –</a:t>
            </a:r>
            <a:r>
              <a:rPr lang="en-US" sz="1000" dirty="0" err="1">
                <a:effectLst/>
                <a:latin typeface="Arial"/>
                <a:ea typeface="Times New Roman"/>
                <a:cs typeface="Times New Roman"/>
              </a:rPr>
              <a:t>ShowWindow</a:t>
            </a: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8841042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15000"/>
              </a:lnSpc>
              <a:spcAft>
                <a:spcPts val="995"/>
              </a:spcAft>
              <a:buFont typeface="+mj-lt"/>
              <a:buAutoNum type="arabicPeriod" startAt="6"/>
            </a:pPr>
            <a:r>
              <a:rPr lang="en-US" sz="1000" dirty="0">
                <a:solidFill>
                  <a:prstClr val="black"/>
                </a:solidFill>
                <a:latin typeface="Arial"/>
                <a:cs typeface="Times New Roman"/>
              </a:rPr>
              <a:t>In the </a:t>
            </a:r>
            <a:r>
              <a:rPr lang="en-US" sz="1000" b="1" dirty="0">
                <a:solidFill>
                  <a:prstClr val="black"/>
                </a:solidFill>
                <a:latin typeface="Arial"/>
                <a:cs typeface="Times New Roman"/>
              </a:rPr>
              <a:t>Help</a:t>
            </a:r>
            <a:r>
              <a:rPr lang="en-US" sz="1000" dirty="0">
                <a:solidFill>
                  <a:prstClr val="black"/>
                </a:solidFill>
                <a:latin typeface="Arial"/>
                <a:cs typeface="Times New Roman"/>
              </a:rPr>
              <a:t> window, show that the –</a:t>
            </a:r>
            <a:r>
              <a:rPr lang="en-US" sz="1000" dirty="0" err="1">
                <a:solidFill>
                  <a:prstClr val="black"/>
                </a:solidFill>
                <a:latin typeface="Arial"/>
                <a:cs typeface="Times New Roman"/>
              </a:rPr>
              <a:t>InputObject</a:t>
            </a:r>
            <a:r>
              <a:rPr lang="en-US" sz="1000" dirty="0">
                <a:solidFill>
                  <a:prstClr val="black"/>
                </a:solidFill>
                <a:latin typeface="Arial"/>
                <a:cs typeface="Times New Roman"/>
              </a:rPr>
              <a:t> parameter accepts objects of the type </a:t>
            </a:r>
            <a:r>
              <a:rPr lang="en-US" sz="1000" dirty="0" err="1">
                <a:solidFill>
                  <a:prstClr val="black"/>
                </a:solidFill>
                <a:latin typeface="Arial"/>
                <a:cs typeface="Times New Roman"/>
              </a:rPr>
              <a:t>ServiceController</a:t>
            </a:r>
            <a:r>
              <a:rPr lang="en-US" sz="1000" dirty="0">
                <a:solidFill>
                  <a:prstClr val="black"/>
                </a:solidFill>
                <a:latin typeface="Arial"/>
                <a:cs typeface="Times New Roman"/>
              </a:rPr>
              <a:t> from the pipeline by using </a:t>
            </a:r>
            <a:r>
              <a:rPr lang="en-US" sz="1000" dirty="0" err="1">
                <a:solidFill>
                  <a:prstClr val="black"/>
                </a:solidFill>
                <a:latin typeface="Arial"/>
                <a:cs typeface="Times New Roman"/>
              </a:rPr>
              <a:t>ByValue</a:t>
            </a:r>
            <a:r>
              <a:rPr lang="en-US" sz="1000" dirty="0">
                <a:solidFill>
                  <a:prstClr val="black"/>
                </a:solidFill>
                <a:latin typeface="Arial"/>
                <a:cs typeface="Times New Roman"/>
              </a:rPr>
              <a:t>.</a:t>
            </a:r>
            <a:endParaRPr lang="en-IN" sz="1000" dirty="0">
              <a:solidFill>
                <a:prstClr val="black"/>
              </a:solidFill>
              <a:latin typeface="Arial"/>
              <a:cs typeface="Times New Roman"/>
            </a:endParaRPr>
          </a:p>
          <a:p>
            <a:pPr marL="365760" lvl="1">
              <a:lnSpc>
                <a:spcPct val="115000"/>
              </a:lnSpc>
              <a:spcBef>
                <a:spcPts val="600"/>
              </a:spcBef>
              <a:spcAft>
                <a:spcPts val="995"/>
              </a:spcAft>
            </a:pPr>
            <a:r>
              <a:rPr lang="ga-IE" sz="1000" dirty="0">
                <a:latin typeface="Arial"/>
                <a:cs typeface="Times New Roman"/>
              </a:rPr>
              <a:t>You should have determined </a:t>
            </a:r>
            <a:r>
              <a:rPr lang="en-US" sz="1000" dirty="0">
                <a:latin typeface="Arial"/>
                <a:cs typeface="Times New Roman"/>
              </a:rPr>
              <a:t>that the objects that the first command, Get-Service, produced will attach to the –</a:t>
            </a:r>
            <a:r>
              <a:rPr lang="en-US" sz="1000" dirty="0" err="1">
                <a:latin typeface="Arial"/>
                <a:cs typeface="Times New Roman"/>
              </a:rPr>
              <a:t>InputObject</a:t>
            </a:r>
            <a:r>
              <a:rPr lang="en-US" sz="1000" dirty="0">
                <a:latin typeface="Arial"/>
                <a:cs typeface="Times New Roman"/>
              </a:rPr>
              <a:t> parameter of the second command, Stop-Service.</a:t>
            </a:r>
            <a:endParaRPr lang="en-IN" sz="1000" dirty="0">
              <a:latin typeface="Arial"/>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Windows PowerShell ISE </a:t>
            </a:r>
            <a:r>
              <a:rPr lang="en-US" sz="1000" dirty="0">
                <a:solidFill>
                  <a:prstClr val="black"/>
                </a:solidFill>
                <a:latin typeface="Arial"/>
                <a:ea typeface="Times New Roman"/>
                <a:cs typeface="Times New Roman"/>
              </a:rPr>
              <a:t>window.</a:t>
            </a:r>
            <a:endParaRPr lang="en-IN" dirty="0"/>
          </a:p>
          <a:p>
            <a:pPr lvl="0">
              <a:lnSpc>
                <a:spcPct val="100000"/>
              </a:lnSpc>
              <a:spcBef>
                <a:spcPts val="500"/>
              </a:spcBef>
              <a:spcAft>
                <a:spcPts val="500"/>
              </a:spcAft>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3374054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N" sz="900" dirty="0">
                <a:latin typeface="Arial"/>
                <a:ea typeface="Calibri"/>
                <a:cs typeface="Times New Roman"/>
              </a:rPr>
              <a:t>Consider running the example commands in the Student Handbook, including </a:t>
            </a:r>
            <a:r>
              <a:rPr lang="en-IN" sz="900" b="1" dirty="0">
                <a:latin typeface="Arial"/>
                <a:ea typeface="Calibri"/>
                <a:cs typeface="Times New Roman"/>
              </a:rPr>
              <a:t>Get-</a:t>
            </a:r>
            <a:r>
              <a:rPr lang="en-IN" sz="900" b="1" dirty="0" err="1">
                <a:latin typeface="Arial"/>
                <a:ea typeface="Calibri"/>
                <a:cs typeface="Times New Roman"/>
              </a:rPr>
              <a:t>LocalUser</a:t>
            </a:r>
            <a:r>
              <a:rPr lang="en-IN" sz="900" b="1" dirty="0">
                <a:latin typeface="Arial"/>
                <a:ea typeface="Calibri"/>
                <a:cs typeface="Times New Roman"/>
              </a:rPr>
              <a:t> | Stop-Process</a:t>
            </a:r>
            <a:r>
              <a:rPr lang="en-IN" sz="900" dirty="0">
                <a:latin typeface="Arial"/>
                <a:ea typeface="Calibri"/>
                <a:cs typeface="Times New Roman"/>
              </a:rPr>
              <a:t>. Although this is not a logical command in production, it does illustrate how simple the matching logic is for </a:t>
            </a:r>
            <a:r>
              <a:rPr lang="en-IN" sz="900" b="1" dirty="0" err="1">
                <a:latin typeface="Arial"/>
                <a:ea typeface="Calibri"/>
                <a:cs typeface="Times New Roman"/>
              </a:rPr>
              <a:t>ByPropertyName</a:t>
            </a:r>
            <a:r>
              <a:rPr lang="en-IN" sz="900" dirty="0">
                <a:latin typeface="Arial"/>
                <a:ea typeface="Calibri"/>
                <a:cs typeface="Times New Roman"/>
              </a:rPr>
              <a:t>. The error you receive is not because </a:t>
            </a:r>
            <a:r>
              <a:rPr lang="en-IN" sz="900" b="1" dirty="0">
                <a:latin typeface="Arial"/>
                <a:ea typeface="Calibri"/>
                <a:cs typeface="Times New Roman"/>
              </a:rPr>
              <a:t>Get-Process</a:t>
            </a:r>
            <a:r>
              <a:rPr lang="en-IN" sz="900" dirty="0">
                <a:latin typeface="Arial"/>
                <a:ea typeface="Calibri"/>
                <a:cs typeface="Times New Roman"/>
              </a:rPr>
              <a:t> does not understand the input. It is only because </a:t>
            </a:r>
            <a:r>
              <a:rPr lang="en-IN" sz="900" b="1" dirty="0">
                <a:latin typeface="Arial"/>
                <a:ea typeface="Calibri"/>
                <a:cs typeface="Times New Roman"/>
              </a:rPr>
              <a:t>Get-Process</a:t>
            </a:r>
            <a:r>
              <a:rPr lang="en-IN" sz="900" dirty="0">
                <a:latin typeface="Arial"/>
                <a:ea typeface="Calibri"/>
                <a:cs typeface="Times New Roman"/>
              </a:rPr>
              <a:t> cannot find a process that matches the </a:t>
            </a:r>
            <a:r>
              <a:rPr lang="en-IN" sz="900" b="1" dirty="0">
                <a:latin typeface="Arial"/>
                <a:ea typeface="Calibri"/>
                <a:cs typeface="Times New Roman"/>
              </a:rPr>
              <a:t>Name </a:t>
            </a:r>
            <a:r>
              <a:rPr lang="en-IN" sz="900" dirty="0">
                <a:latin typeface="Arial"/>
                <a:ea typeface="Calibri"/>
                <a:cs typeface="Times New Roman"/>
              </a:rPr>
              <a:t>property value from </a:t>
            </a:r>
            <a:r>
              <a:rPr lang="en-IN" sz="900" b="1" dirty="0">
                <a:latin typeface="Arial"/>
                <a:ea typeface="Calibri"/>
                <a:cs typeface="Times New Roman"/>
              </a:rPr>
              <a:t>Get-</a:t>
            </a:r>
            <a:r>
              <a:rPr lang="en-IN" sz="900" b="1" dirty="0" err="1">
                <a:latin typeface="Arial"/>
                <a:ea typeface="Calibri"/>
                <a:cs typeface="Times New Roman"/>
              </a:rPr>
              <a:t>LocalUser</a:t>
            </a:r>
            <a:r>
              <a:rPr lang="en-IN" sz="900" dirty="0">
                <a:latin typeface="Arial"/>
                <a:ea typeface="Calibri"/>
                <a:cs typeface="Times New Roman"/>
              </a:rPr>
              <a:t>.</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82</a:t>
            </a:fld>
            <a:endParaRPr lang="en-US"/>
          </a:p>
        </p:txBody>
      </p:sp>
    </p:spTree>
    <p:extLst>
      <p:ext uri="{BB962C8B-B14F-4D97-AF65-F5344CB8AC3E}">
        <p14:creationId xmlns:p14="http://schemas.microsoft.com/office/powerpoint/2010/main" val="25085405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83</a:t>
            </a:fld>
            <a:endParaRPr lang="en-US"/>
          </a:p>
        </p:txBody>
      </p:sp>
    </p:spTree>
    <p:extLst>
      <p:ext uri="{BB962C8B-B14F-4D97-AF65-F5344CB8AC3E}">
        <p14:creationId xmlns:p14="http://schemas.microsoft.com/office/powerpoint/2010/main" val="26623838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AZ-040T00A-LON-CL1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at </a:t>
            </a:r>
            <a:r>
              <a:rPr lang="en-IN" sz="1000" b="1" dirty="0">
                <a:latin typeface="Arial"/>
                <a:ea typeface="Calibri"/>
                <a:cs typeface="Times New Roman"/>
              </a:rPr>
              <a:t>E:\Mod03\Democode\ByPropertyName.ps1.txt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AZ-040T00A-LON-CL1</a:t>
            </a:r>
            <a:r>
              <a:rPr lang="en-IN" sz="1000" dirty="0">
                <a:latin typeface="Arial"/>
                <a:ea typeface="Calibri"/>
                <a:cs typeface="Times New Roman"/>
              </a:rPr>
              <a:t> should still be running from the previous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err="1">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ADComputer</a:t>
            </a:r>
            <a:r>
              <a:rPr lang="en-US" sz="1000" dirty="0">
                <a:effectLst/>
                <a:latin typeface="Arial"/>
                <a:ea typeface="Times New Roman"/>
                <a:cs typeface="Times New Roman"/>
              </a:rPr>
              <a:t> LON-DC1 | Get-Process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“Cannot validate argument on parameter ‘</a:t>
            </a:r>
            <a:r>
              <a:rPr lang="en-US" sz="1000" dirty="0" err="1">
                <a:effectLst/>
                <a:latin typeface="Arial"/>
                <a:ea typeface="Times New Roman"/>
                <a:cs typeface="Times New Roman"/>
              </a:rPr>
              <a:t>ComputerName</a:t>
            </a:r>
            <a:r>
              <a:rPr lang="en-US" sz="1000" dirty="0">
                <a:effectLst/>
                <a:latin typeface="Arial"/>
                <a:ea typeface="Times New Roman"/>
                <a:cs typeface="Times New Roman"/>
              </a:rPr>
              <a:t>’” error. This means that the object that </a:t>
            </a:r>
            <a:r>
              <a:rPr lang="en-US" sz="1000" b="1" dirty="0">
                <a:effectLst/>
                <a:latin typeface="Arial"/>
                <a:ea typeface="Times New Roman"/>
                <a:cs typeface="Times New Roman"/>
              </a:rPr>
              <a:t>Get-</a:t>
            </a:r>
            <a:r>
              <a:rPr lang="en-US" sz="1000" b="1" dirty="0" err="1">
                <a:effectLst/>
                <a:latin typeface="Arial"/>
                <a:ea typeface="Times New Roman"/>
                <a:cs typeface="Times New Roman"/>
              </a:rPr>
              <a:t>ADComputer</a:t>
            </a:r>
            <a:r>
              <a:rPr lang="en-US" sz="1000" dirty="0">
                <a:effectLst/>
                <a:latin typeface="Arial"/>
                <a:ea typeface="Times New Roman"/>
                <a:cs typeface="Times New Roman"/>
              </a:rPr>
              <a:t> returns does not have a </a:t>
            </a:r>
            <a:r>
              <a:rPr lang="en-US" sz="1000" b="1" dirty="0" err="1">
                <a:effectLst/>
                <a:latin typeface="Arial"/>
                <a:ea typeface="Times New Roman"/>
                <a:cs typeface="Times New Roman"/>
              </a:rPr>
              <a:t>ComputerName</a:t>
            </a:r>
            <a:r>
              <a:rPr lang="en-US" sz="1000" dirty="0">
                <a:effectLst/>
                <a:latin typeface="Arial"/>
                <a:ea typeface="Times New Roman"/>
                <a:cs typeface="Times New Roman"/>
              </a:rPr>
              <a:t> property and no other property name matches a parameter name that accepts pipeline input.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console window,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ADComputer</a:t>
            </a:r>
            <a:r>
              <a:rPr lang="en-US" sz="1000" dirty="0">
                <a:effectLst/>
                <a:latin typeface="Arial"/>
                <a:ea typeface="Times New Roman"/>
                <a:cs typeface="Times New Roman"/>
              </a:rPr>
              <a:t> LON-DC1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the members of </a:t>
            </a:r>
            <a:r>
              <a:rPr lang="en-US" sz="1000" b="1" dirty="0">
                <a:effectLst/>
                <a:latin typeface="Arial"/>
                <a:ea typeface="Times New Roman"/>
                <a:cs typeface="Times New Roman"/>
              </a:rPr>
              <a:t>Get-</a:t>
            </a:r>
            <a:r>
              <a:rPr lang="en-US" sz="1000" b="1" dirty="0" err="1">
                <a:effectLst/>
                <a:latin typeface="Arial"/>
                <a:ea typeface="Times New Roman"/>
                <a:cs typeface="Times New Roman"/>
              </a:rPr>
              <a:t>ADComputer</a:t>
            </a:r>
            <a:r>
              <a:rPr lang="en-US" sz="1000" dirty="0">
                <a:effectLst/>
                <a:latin typeface="Arial"/>
                <a:ea typeface="Times New Roman"/>
                <a:cs typeface="Times New Roman"/>
              </a:rPr>
              <a:t> and focus on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window, type the following command, and then press the Enter </a:t>
            </a:r>
            <a:r>
              <a:rPr lang="en-US" sz="1000" dirty="0" err="1">
                <a:effectLst/>
                <a:latin typeface="Arial"/>
                <a:ea typeface="Times New Roman"/>
                <a:cs typeface="Times New Roman"/>
              </a:rPr>
              <a:t>keyr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Get-Help Get-Process –</a:t>
            </a:r>
            <a:r>
              <a:rPr lang="en-US" sz="1000" dirty="0" err="1">
                <a:effectLst/>
                <a:latin typeface="Arial"/>
                <a:ea typeface="Times New Roman"/>
                <a:cs typeface="Times New Roman"/>
              </a:rPr>
              <a:t>ShowWindow</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Review the parameters and focus on the parameters that accept either </a:t>
            </a:r>
            <a:r>
              <a:rPr lang="en-US" sz="1000" b="1" dirty="0" err="1">
                <a:effectLst/>
                <a:latin typeface="Arial"/>
                <a:ea typeface="Times New Roman"/>
                <a:cs typeface="Times New Roman"/>
              </a:rPr>
              <a:t>ByValue</a:t>
            </a:r>
            <a:r>
              <a:rPr lang="en-US" sz="1000" b="1" dirty="0">
                <a:effectLst/>
                <a:latin typeface="Arial"/>
                <a:ea typeface="Times New Roman"/>
                <a:cs typeface="Times New Roman"/>
              </a:rPr>
              <a:t> </a:t>
            </a:r>
            <a:r>
              <a:rPr lang="en-US" sz="1000" dirty="0">
                <a:effectLst/>
                <a:latin typeface="Arial"/>
                <a:ea typeface="Times New Roman"/>
                <a:cs typeface="Times New Roman"/>
              </a:rPr>
              <a:t>or </a:t>
            </a:r>
            <a:r>
              <a:rPr lang="en-US" sz="1000" b="1" dirty="0" err="1">
                <a:effectLst/>
                <a:latin typeface="Arial"/>
                <a:ea typeface="Times New Roman"/>
                <a:cs typeface="Times New Roman"/>
              </a:rPr>
              <a:t>ByPropertyName</a:t>
            </a:r>
            <a:r>
              <a:rPr lang="en-US" sz="1000" b="1" dirty="0">
                <a:effectLst/>
                <a:latin typeface="Arial"/>
                <a:ea typeface="Times New Roman"/>
                <a:cs typeface="Times New Roman"/>
              </a:rPr>
              <a:t> </a:t>
            </a:r>
            <a:r>
              <a:rPr lang="en-US" sz="1000" dirty="0">
                <a:effectLst/>
                <a:latin typeface="Arial"/>
                <a:ea typeface="Times New Roman"/>
                <a:cs typeface="Times New Roman"/>
              </a:rPr>
              <a:t>pipeline input and that two of them accept </a:t>
            </a:r>
            <a:r>
              <a:rPr lang="en-US" sz="1000" b="1" dirty="0" err="1">
                <a:effectLst/>
                <a:latin typeface="Arial"/>
                <a:ea typeface="Times New Roman"/>
                <a:cs typeface="Times New Roman"/>
              </a:rPr>
              <a:t>ByPropertyName</a:t>
            </a:r>
            <a:r>
              <a:rPr lang="en-US" sz="1000" dirty="0">
                <a:effectLst/>
                <a:latin typeface="Arial"/>
                <a:ea typeface="Times New Roman"/>
                <a:cs typeface="Times New Roman"/>
              </a:rPr>
              <a:t> values. Call out the </a:t>
            </a:r>
            <a:r>
              <a:rPr lang="en-US" sz="1000" b="1" dirty="0" err="1">
                <a:effectLst/>
                <a:latin typeface="Arial"/>
                <a:ea typeface="Times New Roman"/>
                <a:cs typeface="Times New Roman"/>
              </a:rPr>
              <a:t>ComputerName</a:t>
            </a:r>
            <a:r>
              <a:rPr lang="en-US" sz="1000" b="1" dirty="0">
                <a:effectLst/>
                <a:latin typeface="Arial"/>
                <a:ea typeface="Times New Roman"/>
                <a:cs typeface="Times New Roman"/>
              </a:rPr>
              <a:t> </a:t>
            </a:r>
            <a:r>
              <a:rPr lang="en-US" sz="1000" dirty="0">
                <a:effectLst/>
                <a:latin typeface="Arial"/>
                <a:ea typeface="Times New Roman"/>
                <a:cs typeface="Times New Roman"/>
              </a:rPr>
              <a:t>parameter that maps to the </a:t>
            </a:r>
            <a:r>
              <a:rPr lang="en-US" sz="1000" b="1" dirty="0">
                <a:effectLst/>
                <a:latin typeface="Arial"/>
                <a:ea typeface="Times New Roman"/>
                <a:cs typeface="Times New Roman"/>
              </a:rPr>
              <a:t>Name</a:t>
            </a:r>
            <a:r>
              <a:rPr lang="en-US" sz="1000" dirty="0">
                <a:effectLst/>
                <a:latin typeface="Arial"/>
                <a:ea typeface="Times New Roman"/>
                <a:cs typeface="Times New Roman"/>
              </a:rPr>
              <a:t> property of </a:t>
            </a:r>
            <a:r>
              <a:rPr lang="en-US" sz="1000" b="1" dirty="0">
                <a:effectLst/>
                <a:latin typeface="Arial"/>
                <a:ea typeface="Times New Roman"/>
                <a:cs typeface="Times New Roman"/>
              </a:rPr>
              <a:t>Get-</a:t>
            </a:r>
            <a:r>
              <a:rPr lang="en-US" sz="1000" b="1" dirty="0" err="1">
                <a:effectLst/>
                <a:latin typeface="Arial"/>
                <a:ea typeface="Times New Roman"/>
                <a:cs typeface="Times New Roman"/>
              </a:rPr>
              <a:t>ADComputer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Bef>
                <a:spcPts val="600"/>
              </a:spcBef>
              <a:spcAft>
                <a:spcPts val="995"/>
              </a:spcAft>
            </a:pP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20480154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console window, type the following command, and then press </a:t>
            </a:r>
            <a:r>
              <a:rPr lang="en-US" sz="1000" dirty="0">
                <a:effectLst/>
                <a:latin typeface="Arial"/>
                <a:ea typeface="Times New Roman"/>
                <a:cs typeface="Times New Roman"/>
              </a:rPr>
              <a:t>the Enter key</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LON-DC1 | Select-Object @{n='ComputerName';e={$PSItem.Name}} | Get-Process</a:t>
            </a:r>
            <a:endParaRPr lang="en-IN"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prstClr val="black"/>
                </a:solidFill>
                <a:latin typeface="Arial"/>
                <a:ea typeface="Times New Roman"/>
                <a:cs typeface="Times New Roman"/>
              </a:rPr>
              <a:t>Remind students that they learned how to create a calculated value in Module 3, “Working with the Windows PowerShell pipeline .” Reinforce that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PSItem</a:t>
            </a:r>
            <a:r>
              <a:rPr lang="en-US" sz="1000" dirty="0">
                <a:solidFill>
                  <a:prstClr val="black"/>
                </a:solidFill>
                <a:latin typeface="Arial"/>
                <a:ea typeface="Times New Roman"/>
                <a:cs typeface="Times New Roman"/>
              </a:rPr>
              <a:t> is a special variable that represents the object that pipes to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a:t>
            </a:r>
            <a:endParaRPr lang="en-IN" dirty="0"/>
          </a:p>
          <a:p>
            <a:pPr lvl="0">
              <a:lnSpc>
                <a:spcPct val="100000"/>
              </a:lnSpc>
              <a:spcBef>
                <a:spcPts val="500"/>
              </a:spcBef>
              <a:spcAft>
                <a:spcPts val="500"/>
              </a:spcAft>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5497036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86</a:t>
            </a:fld>
            <a:endParaRPr lang="en-US"/>
          </a:p>
        </p:txBody>
      </p:sp>
    </p:spTree>
    <p:extLst>
      <p:ext uri="{BB962C8B-B14F-4D97-AF65-F5344CB8AC3E}">
        <p14:creationId xmlns:p14="http://schemas.microsoft.com/office/powerpoint/2010/main" val="107038606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latin typeface="Arial"/>
                <a:ea typeface="Calibri"/>
                <a:cs typeface="Times New Roman"/>
              </a:rPr>
              <a:t>The purpose of the demonstration is to show students that they must be aware of the parameters of a command and the values expected to be passed in the pipeline. Error messages can sometimes be misleading or ambiguous. Students must understand how Windows PowerShell functions so that they can avoid this kind of error.</a:t>
            </a:r>
          </a:p>
          <a:p>
            <a:pPr>
              <a:lnSpc>
                <a:spcPct val="115000"/>
              </a:lnSpc>
              <a:spcAft>
                <a:spcPts val="1000"/>
              </a:spcAft>
            </a:pPr>
            <a:r>
              <a:rPr lang="en-IN" sz="1000" dirty="0">
                <a:latin typeface="Arial"/>
                <a:ea typeface="Calibri"/>
                <a:cs typeface="Times New Roman"/>
              </a:rPr>
              <a:t>You will find these commands </a:t>
            </a:r>
            <a:r>
              <a:rPr lang="ga-IE" sz="1000" dirty="0">
                <a:latin typeface="Arial"/>
                <a:ea typeface="Calibri"/>
                <a:cs typeface="Times New Roman"/>
              </a:rPr>
              <a:t>on the </a:t>
            </a:r>
            <a:r>
              <a:rPr lang="en-IN" sz="1000" b="1" dirty="0">
                <a:latin typeface="Arial"/>
                <a:ea typeface="Calibri"/>
                <a:cs typeface="Times New Roman"/>
              </a:rPr>
              <a:t>AZ-040T00A-LON-CL1</a:t>
            </a:r>
            <a:r>
              <a:rPr lang="en-IN" sz="1000" dirty="0">
                <a:latin typeface="Arial"/>
                <a:ea typeface="Calibri"/>
                <a:cs typeface="Times New Roman"/>
              </a:rPr>
              <a:t> </a:t>
            </a:r>
            <a:r>
              <a:rPr lang="ga-IE" sz="1000" dirty="0">
                <a:latin typeface="Arial"/>
                <a:ea typeface="Calibri"/>
                <a:cs typeface="Times New Roman"/>
              </a:rPr>
              <a:t>VM</a:t>
            </a:r>
            <a:r>
              <a:rPr lang="en-IN" sz="1000" dirty="0">
                <a:latin typeface="Arial"/>
                <a:ea typeface="Calibri"/>
                <a:cs typeface="Times New Roman"/>
              </a:rPr>
              <a:t> at </a:t>
            </a:r>
            <a:r>
              <a:rPr lang="en-IN" sz="1000" b="1" dirty="0">
                <a:latin typeface="Arial"/>
                <a:ea typeface="Calibri"/>
                <a:cs typeface="Times New Roman"/>
              </a:rPr>
              <a:t>E:\Mod03\Democode\Overridingpipeline.ps1.txt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AZ-040T00A-LON-CL1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err="1">
                <a:effectLst/>
                <a:latin typeface="Arial"/>
                <a:ea typeface="Times New Roman"/>
                <a:cs typeface="Times New Roman"/>
              </a:rPr>
              <a:t>powersh</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on the taskbar,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type </a:t>
            </a:r>
            <a:r>
              <a:rPr lang="en-US" sz="1000" b="1" dirty="0">
                <a:effectLst/>
                <a:latin typeface="Arial"/>
                <a:ea typeface="Times New Roman"/>
                <a:cs typeface="Times New Roman"/>
              </a:rPr>
              <a:t>Notepad</a:t>
            </a:r>
            <a:r>
              <a:rPr lang="en-US" sz="1000" dirty="0">
                <a:effectLst/>
                <a:latin typeface="Arial"/>
                <a:ea typeface="Times New Roman"/>
                <a:cs typeface="Times New Roman"/>
              </a:rPr>
              <a:t>, and then open the </a:t>
            </a:r>
            <a:r>
              <a:rPr lang="en-US" sz="1000" b="1" dirty="0">
                <a:effectLst/>
                <a:latin typeface="Arial"/>
                <a:ea typeface="Times New Roman"/>
                <a:cs typeface="Times New Roman"/>
              </a:rPr>
              <a:t>Notepad</a:t>
            </a:r>
            <a:r>
              <a:rPr lang="en-US" sz="1000" dirty="0">
                <a:effectLst/>
                <a:latin typeface="Arial"/>
                <a:ea typeface="Times New Roman"/>
                <a:cs typeface="Times New Roman"/>
              </a:rPr>
              <a:t> app.</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runs without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Notepad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console,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Get-Process -Name Notepad | Stop-Process –Name Notepad</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command generates an error.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7"/>
            </a:pPr>
            <a:r>
              <a:rPr lang="en-US" sz="1000" dirty="0">
                <a:effectLst/>
                <a:latin typeface="Arial"/>
                <a:ea typeface="Times New Roman"/>
                <a:cs typeface="Times New Roman"/>
              </a:rPr>
              <a:t>Review the error, and then discuss how using the </a:t>
            </a:r>
            <a:r>
              <a:rPr lang="en-US" sz="1000" b="1" dirty="0">
                <a:effectLst/>
                <a:latin typeface="Arial"/>
                <a:ea typeface="Times New Roman"/>
                <a:cs typeface="Times New Roman"/>
              </a:rPr>
              <a:t>–Name</a:t>
            </a:r>
            <a:r>
              <a:rPr lang="en-US" sz="1000" dirty="0">
                <a:effectLst/>
                <a:latin typeface="Arial"/>
                <a:ea typeface="Times New Roman"/>
                <a:cs typeface="Times New Roman"/>
              </a:rPr>
              <a:t> parameter causes an error.</a:t>
            </a: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38616002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88</a:t>
            </a:fld>
            <a:endParaRPr lang="en-US"/>
          </a:p>
        </p:txBody>
      </p:sp>
    </p:spTree>
    <p:extLst>
      <p:ext uri="{BB962C8B-B14F-4D97-AF65-F5344CB8AC3E}">
        <p14:creationId xmlns:p14="http://schemas.microsoft.com/office/powerpoint/2010/main" val="33042667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latin typeface="Arial"/>
                <a:ea typeface="Calibri"/>
                <a:cs typeface="Times New Roman"/>
              </a:rPr>
              <a:t>Point out to students that the logic could be reversed, and you can use </a:t>
            </a:r>
            <a:r>
              <a:rPr lang="en-IN" sz="1000" b="1" dirty="0">
                <a:latin typeface="Arial"/>
                <a:ea typeface="Calibri"/>
                <a:cs typeface="Times New Roman"/>
              </a:rPr>
              <a:t>Get-</a:t>
            </a:r>
            <a:r>
              <a:rPr lang="en-IN" sz="1000" b="1" dirty="0" err="1">
                <a:latin typeface="Arial"/>
                <a:ea typeface="Calibri"/>
                <a:cs typeface="Times New Roman"/>
              </a:rPr>
              <a:t>ADUser</a:t>
            </a:r>
            <a:r>
              <a:rPr lang="en-IN" sz="1000" dirty="0">
                <a:latin typeface="Arial"/>
                <a:ea typeface="Calibri"/>
                <a:cs typeface="Times New Roman"/>
              </a:rPr>
              <a:t> to pass users to </a:t>
            </a:r>
            <a:r>
              <a:rPr lang="en-IN" sz="1000" b="1" dirty="0">
                <a:latin typeface="Arial"/>
                <a:ea typeface="Calibri"/>
                <a:cs typeface="Times New Roman"/>
              </a:rPr>
              <a:t>Add-</a:t>
            </a:r>
            <a:r>
              <a:rPr lang="en-IN" sz="1000" b="1" dirty="0" err="1">
                <a:latin typeface="Arial"/>
                <a:ea typeface="Calibri"/>
                <a:cs typeface="Times New Roman"/>
              </a:rPr>
              <a:t>ADGroupMember</a:t>
            </a:r>
            <a:r>
              <a:rPr lang="en-IN" sz="1000" dirty="0">
                <a:latin typeface="Arial"/>
                <a:ea typeface="Calibri"/>
                <a:cs typeface="Times New Roman"/>
              </a:rPr>
              <a:t>. That would be less efficient, however, because it has to run once for each user. This command runs once, and the whole group of users adds at one time.</a:t>
            </a:r>
          </a:p>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AZ-040T00A-LON-CL1</a:t>
            </a:r>
            <a:r>
              <a:rPr lang="en-IN" sz="1000" dirty="0">
                <a:latin typeface="Arial"/>
                <a:ea typeface="Calibri"/>
                <a:cs typeface="Times New Roman"/>
              </a:rPr>
              <a:t> VM at </a:t>
            </a:r>
            <a:r>
              <a:rPr lang="en-IN" sz="1000" b="1" dirty="0">
                <a:latin typeface="Arial"/>
                <a:ea typeface="Calibri"/>
                <a:cs typeface="Times New Roman"/>
              </a:rPr>
              <a:t>E:\Mod03\Democode\Parenthetical.ps1.txt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AZ-040T00A-LON-CL1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ADGroup</a:t>
            </a:r>
            <a:r>
              <a:rPr lang="en-US" sz="1000" dirty="0">
                <a:effectLst/>
                <a:latin typeface="Arial"/>
                <a:ea typeface="Times New Roman"/>
                <a:cs typeface="Times New Roman"/>
              </a:rPr>
              <a:t> “London Users” -</a:t>
            </a:r>
            <a:r>
              <a:rPr lang="en-US" sz="1000" dirty="0" err="1">
                <a:effectLst/>
                <a:latin typeface="Arial"/>
                <a:ea typeface="Times New Roman"/>
                <a:cs typeface="Times New Roman"/>
              </a:rPr>
              <a:t>GroupScope</a:t>
            </a:r>
            <a:r>
              <a:rPr lang="en-US" sz="1000" dirty="0">
                <a:effectLst/>
                <a:latin typeface="Arial"/>
                <a:ea typeface="Times New Roman"/>
                <a:cs typeface="Times New Roman"/>
              </a:rPr>
              <a:t> global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console,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ADGroup</a:t>
            </a:r>
            <a:r>
              <a:rPr lang="en-US" sz="1000" dirty="0">
                <a:effectLst/>
                <a:latin typeface="Arial"/>
                <a:ea typeface="Times New Roman"/>
                <a:cs typeface="Times New Roman"/>
              </a:rPr>
              <a:t> "London Users" | Add-</a:t>
            </a:r>
            <a:r>
              <a:rPr lang="en-US" sz="1000" dirty="0" err="1">
                <a:effectLst/>
                <a:latin typeface="Arial"/>
                <a:ea typeface="Times New Roman"/>
                <a:cs typeface="Times New Roman"/>
              </a:rPr>
              <a:t>ADGroupMember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solidFill>
                  <a:srgbClr val="000000"/>
                </a:solidFill>
                <a:effectLst/>
                <a:latin typeface="Arial"/>
                <a:ea typeface="Times New Roman"/>
                <a:cs typeface="Times New Roman"/>
              </a:rPr>
              <a:t>Note that a prompt to enter users appears. Press the Enter key. You will see an error because no member was specified.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ADGroup</a:t>
            </a:r>
            <a:r>
              <a:rPr lang="en-US" sz="1000" dirty="0">
                <a:effectLst/>
                <a:latin typeface="Arial"/>
                <a:ea typeface="Times New Roman"/>
                <a:cs typeface="Times New Roman"/>
              </a:rPr>
              <a:t> "London Users" | Add-</a:t>
            </a:r>
            <a:r>
              <a:rPr lang="en-US" sz="1000" dirty="0" err="1">
                <a:effectLst/>
                <a:latin typeface="Arial"/>
                <a:ea typeface="Times New Roman"/>
                <a:cs typeface="Times New Roman"/>
              </a:rPr>
              <a:t>ADGroupMember</a:t>
            </a:r>
            <a:r>
              <a:rPr lang="en-US" sz="1000" dirty="0">
                <a:effectLst/>
                <a:latin typeface="Arial"/>
                <a:ea typeface="Times New Roman"/>
                <a:cs typeface="Times New Roman"/>
              </a:rPr>
              <a:t> -Members (Get-</a:t>
            </a:r>
            <a:r>
              <a:rPr lang="en-US" sz="1000" dirty="0" err="1">
                <a:effectLst/>
                <a:latin typeface="Arial"/>
                <a:ea typeface="Times New Roman"/>
                <a:cs typeface="Times New Roman"/>
              </a:rPr>
              <a:t>ADUser</a:t>
            </a:r>
            <a:r>
              <a:rPr lang="en-US" sz="1000" dirty="0">
                <a:effectLst/>
                <a:latin typeface="Arial"/>
                <a:ea typeface="Times New Roman"/>
                <a:cs typeface="Times New Roman"/>
              </a:rPr>
              <a:t> -Filter {City -eq 'London'})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 the console, type the following command, and then press the Enter key: </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ADGroupMember</a:t>
            </a:r>
            <a:r>
              <a:rPr lang="en-US" sz="1000" dirty="0">
                <a:effectLst/>
                <a:latin typeface="Arial"/>
                <a:ea typeface="Times New Roman"/>
                <a:cs typeface="Times New Roman"/>
              </a:rPr>
              <a:t> “London Users”</a:t>
            </a:r>
            <a:endParaRPr lang="en-IN" sz="1000" dirty="0">
              <a:effectLst/>
              <a:latin typeface="Arial"/>
              <a:ea typeface="Times New Roman"/>
              <a:cs typeface="Times New Roman"/>
            </a:endParaRPr>
          </a:p>
          <a:p>
            <a:pPr lvl="1">
              <a:lnSpc>
                <a:spcPct val="115000"/>
              </a:lnSpc>
              <a:spcBef>
                <a:spcPts val="600"/>
              </a:spcBef>
              <a:spcAft>
                <a:spcPts val="1000"/>
              </a:spcAft>
            </a:pPr>
            <a:r>
              <a:rPr lang="en-IN" sz="1000" b="1" dirty="0">
                <a:latin typeface="Arial"/>
                <a:ea typeface="Calibri"/>
                <a:cs typeface="Times New Roman"/>
              </a:rPr>
              <a:t>Note: </a:t>
            </a:r>
            <a:r>
              <a:rPr lang="en-IN" sz="1000" dirty="0">
                <a:latin typeface="Arial"/>
                <a:ea typeface="Calibri"/>
                <a:cs typeface="Times New Roman"/>
              </a:rPr>
              <a:t>Note the users added to the </a:t>
            </a:r>
            <a:r>
              <a:rPr lang="en-IN" sz="1000" b="1" dirty="0">
                <a:latin typeface="Arial"/>
                <a:ea typeface="Calibri"/>
                <a:cs typeface="Times New Roman"/>
              </a:rPr>
              <a:t>London Users</a:t>
            </a:r>
            <a:r>
              <a:rPr lang="en-IN" sz="1000" dirty="0">
                <a:latin typeface="Arial"/>
                <a:ea typeface="Calibri"/>
                <a:cs typeface="Times New Roman"/>
              </a:rPr>
              <a:t> group.</a:t>
            </a: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99540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43121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N" sz="900" dirty="0">
                <a:latin typeface="Arial"/>
                <a:ea typeface="Calibri"/>
                <a:cs typeface="Times New Roman"/>
              </a:rPr>
              <a:t>This topic is primarily a student reference. You will cover the same example in the following demonstration, and that might be a better way to explain this concept to students.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3: Working with the Windows PowerShell pipeline</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90</a:t>
            </a:fld>
            <a:endParaRPr lang="en-US"/>
          </a:p>
        </p:txBody>
      </p:sp>
    </p:spTree>
    <p:extLst>
      <p:ext uri="{BB962C8B-B14F-4D97-AF65-F5344CB8AC3E}">
        <p14:creationId xmlns:p14="http://schemas.microsoft.com/office/powerpoint/2010/main" val="28963491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IN" sz="1000" dirty="0">
                <a:latin typeface="Arial"/>
                <a:ea typeface="Calibri"/>
                <a:cs typeface="Times New Roman"/>
              </a:rPr>
              <a:t>You will find these commands on the </a:t>
            </a:r>
            <a:r>
              <a:rPr lang="en-IN" sz="1000" b="1" dirty="0">
                <a:latin typeface="Arial"/>
                <a:ea typeface="Calibri"/>
                <a:cs typeface="Times New Roman"/>
              </a:rPr>
              <a:t>AZ-040T00A-LON-CL1</a:t>
            </a:r>
            <a:r>
              <a:rPr lang="en-IN" sz="1000" dirty="0">
                <a:latin typeface="Arial"/>
                <a:ea typeface="Calibri"/>
                <a:cs typeface="Times New Roman"/>
              </a:rPr>
              <a:t> VM at </a:t>
            </a:r>
            <a:r>
              <a:rPr lang="en-IN" sz="1000" b="1" dirty="0">
                <a:latin typeface="Arial"/>
                <a:ea typeface="Calibri"/>
                <a:cs typeface="Times New Roman"/>
              </a:rPr>
              <a:t>E:\Mod03\Democode\ExpandingProperties.ps1.txt</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At the end of this demonstration revert the virtual machines.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AZ-040T00A-LON-CL1</a:t>
            </a:r>
            <a:r>
              <a:rPr lang="en-IN" sz="1000" dirty="0">
                <a:latin typeface="Arial"/>
                <a:ea typeface="Calibri"/>
                <a:cs typeface="Times New Roman"/>
              </a:rPr>
              <a:t> should still be running from the last demonstration.</a:t>
            </a:r>
          </a:p>
          <a:p>
            <a:pPr>
              <a:lnSpc>
                <a:spcPct val="115000"/>
              </a:lnSpc>
              <a:spcAft>
                <a:spcPts val="1000"/>
              </a:spcAft>
            </a:pPr>
            <a:r>
              <a:rPr lang="en-IN" sz="1000" dirty="0">
                <a:latin typeface="Arial"/>
                <a:ea typeface="Calibri"/>
                <a:cs typeface="Times New Roman"/>
              </a:rPr>
              <a:t>T</a:t>
            </a:r>
            <a:r>
              <a:rPr lang="ga-IE" sz="1000" dirty="0">
                <a:latin typeface="Arial"/>
                <a:ea typeface="Calibri"/>
                <a:cs typeface="Times New Roman"/>
              </a:rPr>
              <a:t>he</a:t>
            </a:r>
            <a:r>
              <a:rPr lang="en-IN" sz="1000" dirty="0">
                <a:latin typeface="Arial"/>
                <a:ea typeface="Calibri"/>
                <a:cs typeface="Times New Roman"/>
              </a:rPr>
              <a:t> d</a:t>
            </a:r>
            <a:r>
              <a:rPr lang="ga-IE" sz="1000" dirty="0">
                <a:latin typeface="Arial"/>
                <a:ea typeface="Calibri"/>
                <a:cs typeface="Times New Roman"/>
              </a:rPr>
              <a:t>emo</a:t>
            </a:r>
            <a:r>
              <a:rPr lang="en-IN" sz="1000" dirty="0" err="1">
                <a:latin typeface="Arial"/>
                <a:ea typeface="Calibri"/>
                <a:cs typeface="Times New Roman"/>
              </a:rPr>
              <a:t>nstration</a:t>
            </a:r>
            <a:r>
              <a:rPr lang="en-IN" sz="1000" dirty="0">
                <a:latin typeface="Arial"/>
                <a:ea typeface="Calibri"/>
                <a:cs typeface="Times New Roman"/>
              </a:rPr>
              <a:t> s</a:t>
            </a:r>
            <a:r>
              <a:rPr lang="ga-IE" sz="1000" dirty="0">
                <a:latin typeface="Arial"/>
                <a:ea typeface="Calibri"/>
                <a:cs typeface="Times New Roman"/>
              </a:rPr>
              <a:t>teps </a:t>
            </a:r>
            <a:r>
              <a:rPr lang="en-IN" sz="1000" dirty="0">
                <a:latin typeface="Arial"/>
                <a:ea typeface="Calibri"/>
                <a:cs typeface="Times New Roman"/>
              </a:rPr>
              <a:t>should be performed </a:t>
            </a:r>
            <a:r>
              <a:rPr lang="ga-IE" sz="1000" dirty="0">
                <a:latin typeface="Arial"/>
                <a:ea typeface="Calibri"/>
                <a:cs typeface="Times New Roman"/>
              </a:rPr>
              <a:t>on the </a:t>
            </a:r>
            <a:r>
              <a:rPr lang="en-IN" sz="1000" b="1" dirty="0">
                <a:latin typeface="Arial"/>
                <a:ea typeface="Calibri"/>
                <a:cs typeface="Times New Roman"/>
              </a:rPr>
              <a:t>AZ-040T00A-LON-CL1</a:t>
            </a:r>
            <a:r>
              <a:rPr lang="en-IN" sz="1000" dirty="0">
                <a:latin typeface="Arial"/>
                <a:ea typeface="Calibri"/>
                <a:cs typeface="Times New Roman"/>
              </a:rPr>
              <a:t> </a:t>
            </a:r>
            <a:r>
              <a:rPr lang="ga-IE" sz="1000" dirty="0">
                <a:latin typeface="Arial"/>
                <a:ea typeface="Calibri"/>
                <a:cs typeface="Times New Roman"/>
              </a:rPr>
              <a:t>VM </a:t>
            </a:r>
            <a:r>
              <a:rPr lang="en-IN" sz="1000" dirty="0">
                <a:latin typeface="Arial"/>
                <a:ea typeface="Calibri"/>
                <a:cs typeface="Times New Roman"/>
              </a:rPr>
              <a:t>in </a:t>
            </a:r>
            <a:r>
              <a:rPr lang="ga-IE" sz="1000" dirty="0">
                <a:latin typeface="Arial"/>
                <a:ea typeface="Calibri"/>
                <a:cs typeface="Times New Roman"/>
              </a:rPr>
              <a:t>Windows PowerShell ISE</a:t>
            </a:r>
            <a:r>
              <a:rPr lang="en-IN" sz="1000" dirty="0">
                <a:latin typeface="Arial"/>
                <a:ea typeface="Calibri"/>
                <a:cs typeface="Times New Roman"/>
              </a:rPr>
              <a:t>. I</a:t>
            </a:r>
            <a:r>
              <a:rPr lang="ga-IE" sz="1000" dirty="0">
                <a:latin typeface="Arial"/>
                <a:ea typeface="Calibri"/>
                <a:cs typeface="Times New Roman"/>
              </a:rPr>
              <a:t>f Windows PowerShell ISE is not already open</a:t>
            </a:r>
            <a:r>
              <a:rPr lang="en-IN" sz="1000" dirty="0">
                <a:latin typeface="Arial"/>
                <a:ea typeface="Calibri"/>
                <a:cs typeface="Times New Roman"/>
              </a:rPr>
              <a:t>,</a:t>
            </a:r>
            <a:r>
              <a:rPr lang="ga-IE" sz="1000" dirty="0">
                <a:latin typeface="Arial"/>
                <a:ea typeface="Calibri"/>
                <a:cs typeface="Times New Roman"/>
              </a:rPr>
              <a:t> you should open it now.</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err="1">
                <a:effectLst/>
                <a:latin typeface="Arial"/>
                <a:ea typeface="Times New Roman"/>
                <a:cs typeface="Times New Roman"/>
              </a:rPr>
              <a:t>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a:t>
            </a:r>
            <a:r>
              <a:rPr lang="en-US" sz="1000" dirty="0">
                <a:effectLst/>
                <a:latin typeface="Arial"/>
                <a:ea typeface="Times New Roman"/>
                <a:cs typeface="Times New Roman"/>
              </a:rPr>
              <a:t> </a:t>
            </a:r>
            <a:r>
              <a:rPr lang="en-US" sz="1000" b="1" dirty="0">
                <a:effectLst/>
                <a:latin typeface="Arial"/>
                <a:ea typeface="Times New Roman"/>
                <a:cs typeface="Times New Roman"/>
              </a:rPr>
              <a:t>PowerShell ISE</a:t>
            </a:r>
            <a:r>
              <a:rPr lang="en-US" sz="1000" dirty="0">
                <a:effectLst/>
                <a:latin typeface="Arial"/>
                <a:ea typeface="Times New Roman"/>
                <a:cs typeface="Times New Roman"/>
              </a:rPr>
              <a:t>, and then select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a:t>
            </a:r>
            <a:r>
              <a:rPr lang="en-US" sz="1000" b="1" dirty="0">
                <a:effectLst/>
                <a:latin typeface="Arial"/>
                <a:ea typeface="Times New Roman"/>
                <a:cs typeface="Times New Roman"/>
              </a:rPr>
              <a:t>ISE</a:t>
            </a:r>
            <a:r>
              <a:rPr lang="en-US" sz="1000" dirty="0">
                <a:effectLst/>
                <a:latin typeface="Arial"/>
                <a:ea typeface="Times New Roman"/>
                <a:cs typeface="Times New Roman"/>
              </a:rPr>
              <a:t> window, type the following command in Windows PowerShell ISE:</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ADComputer</a:t>
            </a:r>
            <a:r>
              <a:rPr lang="en-US" sz="1000" dirty="0">
                <a:effectLst/>
                <a:latin typeface="Arial"/>
                <a:ea typeface="Times New Roman"/>
                <a:cs typeface="Times New Roman"/>
              </a:rPr>
              <a:t>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retrieves a list of computer objects. These are full objects with several properties each.</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a:t>
            </a:r>
            <a:r>
              <a:rPr lang="en-US" sz="1000" b="1" dirty="0">
                <a:effectLst/>
                <a:latin typeface="Arial"/>
                <a:ea typeface="Times New Roman"/>
                <a:cs typeface="Times New Roman"/>
              </a:rPr>
              <a:t>Script</a:t>
            </a:r>
            <a:r>
              <a:rPr lang="en-US" sz="1000" dirty="0">
                <a:effectLst/>
                <a:latin typeface="Arial"/>
                <a:ea typeface="Times New Roman"/>
                <a:cs typeface="Times New Roman"/>
              </a:rPr>
              <a:t> pane,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Get-Service –</a:t>
            </a:r>
            <a:r>
              <a:rPr lang="en-US" sz="1000" dirty="0" err="1">
                <a:effectLst/>
                <a:latin typeface="Arial"/>
                <a:ea typeface="Times New Roman"/>
                <a:cs typeface="Times New Roman"/>
              </a:rPr>
              <a:t>ComputerName</a:t>
            </a:r>
            <a:r>
              <a:rPr lang="en-US" sz="1000" dirty="0">
                <a:effectLst/>
                <a:latin typeface="Arial"/>
                <a:ea typeface="Times New Roman"/>
                <a:cs typeface="Times New Roman"/>
              </a:rPr>
              <a:t> (Get-</a:t>
            </a:r>
            <a:r>
              <a:rPr lang="en-US" sz="1000" dirty="0" err="1">
                <a:effectLst/>
                <a:latin typeface="Arial"/>
                <a:ea typeface="Times New Roman"/>
                <a:cs typeface="Times New Roman"/>
              </a:rPr>
              <a:t>ADComputer</a:t>
            </a:r>
            <a:r>
              <a:rPr lang="en-US" sz="1000" dirty="0">
                <a:effectLst/>
                <a:latin typeface="Arial"/>
                <a:ea typeface="Times New Roman"/>
                <a:cs typeface="Times New Roman"/>
              </a:rPr>
              <a:t> –Filter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This will return an error. Explain that your goal is to display a list of services that are running on every computer in the domain.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a:t>
            </a:r>
            <a:r>
              <a:rPr lang="en-US" sz="1000" b="1" dirty="0">
                <a:effectLst/>
                <a:latin typeface="Arial"/>
                <a:ea typeface="Times New Roman"/>
                <a:cs typeface="Times New Roman"/>
              </a:rPr>
              <a:t>Console</a:t>
            </a:r>
            <a:r>
              <a:rPr lang="en-US" sz="1000" dirty="0">
                <a:effectLst/>
                <a:latin typeface="Arial"/>
                <a:ea typeface="Times New Roman"/>
                <a:cs typeface="Times New Roman"/>
              </a:rPr>
              <a:t> pane, type the following command, and then press the Enter key:</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a:t>
            </a:r>
            <a:r>
              <a:rPr lang="en-US" sz="1000" dirty="0" err="1">
                <a:effectLst/>
                <a:latin typeface="Arial"/>
                <a:ea typeface="Times New Roman"/>
                <a:cs typeface="Times New Roman"/>
              </a:rPr>
              <a:t>ADComputer</a:t>
            </a:r>
            <a:r>
              <a:rPr lang="en-US" sz="1000" dirty="0">
                <a:effectLst/>
                <a:latin typeface="Arial"/>
                <a:ea typeface="Times New Roman"/>
                <a:cs typeface="Times New Roman"/>
              </a:rPr>
              <a:t> –Filter * | Get-Member</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Explain that the command produces objects of the type </a:t>
            </a:r>
            <a:r>
              <a:rPr lang="en-US" sz="1000" b="1" dirty="0" err="1">
                <a:effectLst/>
                <a:latin typeface="Arial"/>
                <a:ea typeface="Times New Roman"/>
                <a:cs typeface="Times New Roman"/>
              </a:rPr>
              <a:t>ADComputer</a:t>
            </a:r>
            <a:r>
              <a:rPr lang="en-US" sz="1000" dirty="0">
                <a:effectLst/>
                <a:latin typeface="Arial"/>
                <a:ea typeface="Times New Roman"/>
                <a:cs typeface="Times New Roman"/>
              </a:rPr>
              <a:t>, as shown by the output of </a:t>
            </a:r>
            <a:r>
              <a:rPr lang="en-US" sz="1000" b="1" dirty="0">
                <a:effectLst/>
                <a:latin typeface="Arial"/>
                <a:ea typeface="Times New Roman"/>
                <a:cs typeface="Times New Roman"/>
              </a:rPr>
              <a:t>Get-Member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a:lnSpc>
                <a:spcPct val="115000"/>
              </a:lnSpc>
              <a:spcAft>
                <a:spcPts val="1000"/>
              </a:spcAft>
            </a:pP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7802571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the Enter key:</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Help Get-Service –</a:t>
            </a:r>
            <a:r>
              <a:rPr lang="en-US" sz="1000" dirty="0" err="1">
                <a:solidFill>
                  <a:prstClr val="black"/>
                </a:solidFill>
                <a:latin typeface="Arial"/>
                <a:ea typeface="Times New Roman"/>
                <a:cs typeface="Times New Roman"/>
              </a:rPr>
              <a:t>ShowWindow</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Help</a:t>
            </a:r>
            <a:r>
              <a:rPr lang="en-US" sz="1000" dirty="0">
                <a:solidFill>
                  <a:prstClr val="black"/>
                </a:solidFill>
                <a:latin typeface="Arial"/>
                <a:ea typeface="Times New Roman"/>
                <a:cs typeface="Times New Roman"/>
              </a:rPr>
              <a:t> window, explain that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accepts objects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Go back to the Script pane, and then explain that the parenthetical command is producing objects that are not of the type </a:t>
            </a:r>
            <a:r>
              <a:rPr lang="en-US" sz="1000" b="1" dirty="0">
                <a:solidFill>
                  <a:prstClr val="black"/>
                </a:solidFill>
                <a:latin typeface="Arial"/>
                <a:ea typeface="Times New Roman"/>
                <a:cs typeface="Times New Roman"/>
              </a:rPr>
              <a:t>String</a:t>
            </a:r>
            <a:r>
              <a:rPr lang="en-US" sz="1000" dirty="0">
                <a:solidFill>
                  <a:prstClr val="black"/>
                </a:solidFill>
                <a:latin typeface="Arial"/>
                <a:ea typeface="Times New Roman"/>
                <a:cs typeface="Times New Roman"/>
              </a:rPr>
              <a:t>. Therefore, the command will not work. The parenthetical command is not producing the kind of object that the parameter requires.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the Enter key:</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–Property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does select only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wants a name, and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property contains a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the Enter key:</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–Property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in this example is still an </a:t>
            </a:r>
            <a:r>
              <a:rPr lang="en-US" sz="1000" b="1"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object. It is not a string. In the Console pane, run the following command, and then press the Enter key:</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a:t>
            </a:r>
            <a:r>
              <a:rPr lang="en-US" sz="1000"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accepts a single property name, and it extracts the contents of that property.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Console</a:t>
            </a:r>
            <a:r>
              <a:rPr lang="en-US" sz="1000" dirty="0">
                <a:solidFill>
                  <a:prstClr val="black"/>
                </a:solidFill>
                <a:latin typeface="Arial"/>
                <a:ea typeface="Times New Roman"/>
                <a:cs typeface="Times New Roman"/>
              </a:rPr>
              <a:t> pane, type the following command, and then press the Enter key:</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a:t>
            </a:r>
            <a:r>
              <a:rPr lang="en-US" sz="1000"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Name | Get-Member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by using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the output of </a:t>
            </a:r>
            <a:r>
              <a:rPr lang="en-US" sz="1000" b="1" dirty="0">
                <a:solidFill>
                  <a:prstClr val="black"/>
                </a:solidFill>
                <a:latin typeface="Arial"/>
                <a:ea typeface="Times New Roman"/>
                <a:cs typeface="Times New Roman"/>
              </a:rPr>
              <a:t>Select-Object</a:t>
            </a:r>
            <a:r>
              <a:rPr lang="en-US" sz="1000" dirty="0">
                <a:solidFill>
                  <a:prstClr val="black"/>
                </a:solidFill>
                <a:latin typeface="Arial"/>
                <a:ea typeface="Times New Roman"/>
                <a:cs typeface="Times New Roman"/>
              </a:rPr>
              <a:t> is now a string. That is the kind of object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 expects.</a:t>
            </a:r>
            <a:endParaRPr lang="en-IN" sz="1000" dirty="0">
              <a:solidFill>
                <a:prstClr val="black"/>
              </a:solidFill>
              <a:latin typeface="Arial"/>
              <a:ea typeface="Times New Roman"/>
              <a:cs typeface="Times New Roman"/>
            </a:endParaRPr>
          </a:p>
          <a:p>
            <a:pPr marL="342900" indent="-342900">
              <a:lnSpc>
                <a:spcPct val="115000"/>
              </a:lnSpc>
              <a:spcBef>
                <a:spcPts val="600"/>
              </a:spcBef>
              <a:spcAft>
                <a:spcPts val="995"/>
              </a:spcAft>
              <a:buFont typeface="+mj-lt"/>
              <a:buAutoNum type="arabicPeriod" startAt="10"/>
            </a:pPr>
            <a:r>
              <a:rPr lang="en-US" sz="1000" dirty="0">
                <a:solidFill>
                  <a:prstClr val="black"/>
                </a:solidFill>
                <a:latin typeface="Arial"/>
                <a:cs typeface="Times New Roman"/>
              </a:rPr>
              <a:t>In the </a:t>
            </a:r>
            <a:r>
              <a:rPr lang="en-US" sz="1000" b="1" dirty="0">
                <a:solidFill>
                  <a:prstClr val="black"/>
                </a:solidFill>
                <a:latin typeface="Arial"/>
                <a:cs typeface="Times New Roman"/>
              </a:rPr>
              <a:t>Script</a:t>
            </a:r>
            <a:r>
              <a:rPr lang="en-US" sz="1000" dirty="0">
                <a:solidFill>
                  <a:prstClr val="black"/>
                </a:solidFill>
                <a:latin typeface="Arial"/>
                <a:cs typeface="Times New Roman"/>
              </a:rPr>
              <a:t> pane, change the parenthetical command to the following command:</a:t>
            </a:r>
            <a:endParaRPr lang="en-IN" sz="1000" dirty="0">
              <a:solidFill>
                <a:prstClr val="black"/>
              </a:solidFill>
              <a:latin typeface="Arial"/>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a:t>
            </a:r>
            <a:r>
              <a:rPr lang="en-US" sz="1000"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Name)</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Explain that this will retrieve every computer object from the domain and extract the contents of their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properties as a string. Those strings will be given to the </a:t>
            </a: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parameter.</a:t>
            </a:r>
            <a:endParaRPr lang="en-IN"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prstClr val="black"/>
                </a:solidFill>
                <a:latin typeface="Arial"/>
                <a:ea typeface="Times New Roman"/>
                <a:cs typeface="Times New Roman"/>
              </a:rPr>
              <a:t>The total command should look like this:</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Get-Service –</a:t>
            </a:r>
            <a:r>
              <a:rPr lang="en-US" sz="1000" dirty="0" err="1">
                <a:solidFill>
                  <a:prstClr val="black"/>
                </a:solidFill>
                <a:latin typeface="Arial"/>
                <a:ea typeface="Times New Roman"/>
                <a:cs typeface="Times New Roman"/>
              </a:rPr>
              <a:t>ComputerName</a:t>
            </a:r>
            <a:r>
              <a:rPr lang="en-US" sz="1000" dirty="0">
                <a:solidFill>
                  <a:prstClr val="black"/>
                </a:solidFill>
                <a:latin typeface="Arial"/>
                <a:ea typeface="Times New Roman"/>
                <a:cs typeface="Times New Roman"/>
              </a:rPr>
              <a:t> (Get-</a:t>
            </a:r>
            <a:r>
              <a:rPr lang="en-US" sz="1000" dirty="0" err="1">
                <a:solidFill>
                  <a:prstClr val="black"/>
                </a:solidFill>
                <a:latin typeface="Arial"/>
                <a:ea typeface="Times New Roman"/>
                <a:cs typeface="Times New Roman"/>
              </a:rPr>
              <a:t>ADComputer</a:t>
            </a:r>
            <a:r>
              <a:rPr lang="en-US" sz="1000" dirty="0">
                <a:solidFill>
                  <a:prstClr val="black"/>
                </a:solidFill>
                <a:latin typeface="Arial"/>
                <a:ea typeface="Times New Roman"/>
                <a:cs typeface="Times New Roman"/>
              </a:rPr>
              <a:t> –Filter * | Select-Object –</a:t>
            </a:r>
            <a:r>
              <a:rPr lang="en-US" sz="1000" dirty="0" err="1">
                <a:solidFill>
                  <a:prstClr val="black"/>
                </a:solidFill>
                <a:latin typeface="Arial"/>
                <a:ea typeface="Times New Roman"/>
                <a:cs typeface="Times New Roman"/>
              </a:rPr>
              <a:t>ExpandProperty</a:t>
            </a:r>
            <a:r>
              <a:rPr lang="en-US" sz="1000" dirty="0">
                <a:solidFill>
                  <a:prstClr val="black"/>
                </a:solidFill>
                <a:latin typeface="Arial"/>
                <a:ea typeface="Times New Roman"/>
                <a:cs typeface="Times New Roman"/>
              </a:rPr>
              <a:t> Name)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Press F5 to run the command. As per your original goal that was outlined in step 3, it should display a list of services from every computer in the domain. You might see errors if every computer is not online or available. However, the command will try to contact each one.</a:t>
            </a:r>
            <a:endParaRPr lang="en-IN" dirty="0"/>
          </a:p>
          <a:p>
            <a:pPr>
              <a:lnSpc>
                <a:spcPct val="115000"/>
              </a:lnSpc>
              <a:spcAft>
                <a:spcPts val="1000"/>
              </a:spcAft>
            </a:pPr>
            <a:endParaRPr lang="en-US" sz="900" dirty="0">
              <a:effectLst/>
              <a:latin typeface="Arial"/>
              <a:ea typeface="Times New Roman"/>
              <a:cs typeface="Times New Roman"/>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15448D3-CE35-4A3A-A9A9-B55D38631CC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3: Working with the Windows PowerShell pipeline</a:t>
            </a:r>
          </a:p>
        </p:txBody>
      </p:sp>
    </p:spTree>
    <p:extLst>
      <p:ext uri="{BB962C8B-B14F-4D97-AF65-F5344CB8AC3E}">
        <p14:creationId xmlns:p14="http://schemas.microsoft.com/office/powerpoint/2010/main" val="1053204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7.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5.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42.x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5.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7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0.xml"/><Relationship Id="rId1" Type="http://schemas.openxmlformats.org/officeDocument/2006/relationships/slideLayout" Target="../slideLayouts/slideLayout42.xml"/></Relationships>
</file>

<file path=ppt/slides/_rels/slide7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Discovering object members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39047"/>
          </a:xfrm>
        </p:spPr>
        <p:txBody>
          <a:bodyPr lIns="0"/>
          <a:lstStyle/>
          <a:p>
            <a:pPr lvl="2"/>
            <a:r>
              <a:rPr lang="en-US" dirty="0"/>
              <a:t>Object members include:</a:t>
            </a:r>
          </a:p>
          <a:p>
            <a:pPr lvl="3"/>
            <a:r>
              <a:rPr lang="en-US" dirty="0"/>
              <a:t>Properties</a:t>
            </a:r>
          </a:p>
          <a:p>
            <a:pPr lvl="3"/>
            <a:r>
              <a:rPr lang="en-US" dirty="0"/>
              <a:t>Methods</a:t>
            </a:r>
          </a:p>
          <a:p>
            <a:pPr lvl="3"/>
            <a:r>
              <a:rPr lang="en-US" dirty="0"/>
              <a:t>Events</a:t>
            </a:r>
          </a:p>
          <a:p>
            <a:pPr lvl="2"/>
            <a:r>
              <a:rPr lang="en-US" dirty="0"/>
              <a:t>Run a command that produces an object, and pipe that object to </a:t>
            </a:r>
            <a:r>
              <a:rPr lang="en-US" b="1" dirty="0"/>
              <a:t>Get-Member</a:t>
            </a:r>
            <a:r>
              <a:rPr lang="en-US" dirty="0"/>
              <a:t> to review a list of members.</a:t>
            </a:r>
          </a:p>
          <a:p>
            <a:pPr lvl="2"/>
            <a:r>
              <a:rPr lang="en-US" b="1" dirty="0"/>
              <a:t>Get-Member </a:t>
            </a:r>
            <a:r>
              <a:rPr lang="en-US" dirty="0"/>
              <a:t>is a discovery tool that’s similar to Help. You can use it to learn how to use the shell.</a:t>
            </a:r>
          </a:p>
        </p:txBody>
      </p:sp>
    </p:spTree>
    <p:extLst>
      <p:ext uri="{BB962C8B-B14F-4D97-AF65-F5344CB8AC3E}">
        <p14:creationId xmlns:p14="http://schemas.microsoft.com/office/powerpoint/2010/main" val="3621788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Reviewing object members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r>
              <a:rPr lang="en-US" sz="1800" dirty="0"/>
              <a:t>In this demonstration, you'll learn how to run commands in the pipeline and how to use </a:t>
            </a:r>
            <a:r>
              <a:rPr lang="en-US" sz="1800" b="1" dirty="0"/>
              <a:t>Get-Member</a:t>
            </a:r>
            <a:r>
              <a:rPr lang="en-US" sz="1800" dirty="0"/>
              <a:t>.</a:t>
            </a:r>
            <a:endParaRPr lang="en-US" sz="1800" b="1"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a:xfrm>
            <a:off x="7277100" y="1663700"/>
            <a:ext cx="4914900" cy="3603625"/>
          </a:xfrm>
        </p:spPr>
      </p:sp>
    </p:spTree>
    <p:extLst>
      <p:ext uri="{BB962C8B-B14F-4D97-AF65-F5344CB8AC3E}">
        <p14:creationId xmlns:p14="http://schemas.microsoft.com/office/powerpoint/2010/main" val="9507588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9D10-F54C-44E4-9D0D-22B3193057BF}"/>
              </a:ext>
            </a:extLst>
          </p:cNvPr>
          <p:cNvSpPr>
            <a:spLocks noGrp="1"/>
          </p:cNvSpPr>
          <p:nvPr>
            <p:ph type="title"/>
          </p:nvPr>
        </p:nvSpPr>
        <p:spPr/>
        <p:txBody>
          <a:bodyPr/>
          <a:lstStyle/>
          <a:p>
            <a:r>
              <a:rPr lang="en-US" dirty="0"/>
              <a:t>Demonstration: Reviewing object members (Slide 2)</a:t>
            </a:r>
          </a:p>
        </p:txBody>
      </p:sp>
      <p:sp>
        <p:nvSpPr>
          <p:cNvPr id="3" name="Text Placeholder 2">
            <a:extLst>
              <a:ext uri="{FF2B5EF4-FFF2-40B4-BE49-F238E27FC236}">
                <a16:creationId xmlns:a16="http://schemas.microsoft.com/office/drawing/2014/main" id="{A0BD3C94-A636-40CE-9F3E-D34578257A6D}"/>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A6B3D416-EC57-456A-9180-BE8FBC11F5B8}"/>
              </a:ext>
            </a:extLst>
          </p:cNvPr>
          <p:cNvSpPr>
            <a:spLocks noGrp="1"/>
          </p:cNvSpPr>
          <p:nvPr>
            <p:ph type="body" sz="quarter" idx="11"/>
          </p:nvPr>
        </p:nvSpPr>
        <p:spPr/>
        <p:txBody>
          <a:bodyPr/>
          <a:lstStyle/>
          <a:p>
            <a:endParaRPr lang="en-US" dirty="0"/>
          </a:p>
        </p:txBody>
      </p:sp>
      <p:sp>
        <p:nvSpPr>
          <p:cNvPr id="5" name="Picture Placeholder 4">
            <a:extLst>
              <a:ext uri="{FF2B5EF4-FFF2-40B4-BE49-F238E27FC236}">
                <a16:creationId xmlns:a16="http://schemas.microsoft.com/office/drawing/2014/main" id="{A45AF8F0-B3F2-4BCA-BB57-C51DABECBD63}"/>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1848319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Formatting pipeline output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846933"/>
          </a:xfrm>
        </p:spPr>
        <p:txBody>
          <a:bodyPr lIns="0"/>
          <a:lstStyle/>
          <a:p>
            <a:pPr lvl="2"/>
            <a:r>
              <a:rPr lang="en-US" dirty="0"/>
              <a:t>Use the following cmdlets to format pipeline output:</a:t>
            </a:r>
          </a:p>
          <a:p>
            <a:pPr lvl="3"/>
            <a:r>
              <a:rPr lang="en-US" b="1" dirty="0"/>
              <a:t>Format-List</a:t>
            </a:r>
          </a:p>
          <a:p>
            <a:pPr lvl="3"/>
            <a:r>
              <a:rPr lang="en-US" b="1" dirty="0"/>
              <a:t>Format-Table</a:t>
            </a:r>
          </a:p>
          <a:p>
            <a:pPr lvl="3"/>
            <a:r>
              <a:rPr lang="en-US" b="1" dirty="0"/>
              <a:t>Format-Wide</a:t>
            </a:r>
          </a:p>
          <a:p>
            <a:pPr lvl="2"/>
            <a:r>
              <a:rPr lang="en-US" dirty="0"/>
              <a:t>The </a:t>
            </a:r>
            <a:r>
              <a:rPr lang="en-US" i="1" dirty="0"/>
              <a:t>-Property </a:t>
            </a:r>
            <a:r>
              <a:rPr lang="en-US" dirty="0"/>
              <a:t>parameter:</a:t>
            </a:r>
          </a:p>
          <a:p>
            <a:pPr lvl="3"/>
            <a:r>
              <a:rPr lang="en-US" dirty="0"/>
              <a:t>Is common to all formatting cmdlets.</a:t>
            </a:r>
          </a:p>
          <a:p>
            <a:pPr lvl="3"/>
            <a:r>
              <a:rPr lang="en-US" dirty="0"/>
              <a:t>Filters output to specified property names.</a:t>
            </a:r>
          </a:p>
          <a:p>
            <a:pPr lvl="3"/>
            <a:r>
              <a:rPr lang="en-US" dirty="0"/>
              <a:t>Can only specify properties that were passed to the formatting command.</a:t>
            </a:r>
          </a:p>
        </p:txBody>
      </p:sp>
    </p:spTree>
    <p:extLst>
      <p:ext uri="{BB962C8B-B14F-4D97-AF65-F5344CB8AC3E}">
        <p14:creationId xmlns:p14="http://schemas.microsoft.com/office/powerpoint/2010/main" val="18045933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Formatting pipeline output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r>
              <a:rPr lang="en-US" sz="1800" dirty="0"/>
              <a:t>In this demonstration, you'll learn how to format pipeline output.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Select, sort, and measure objects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19090"/>
            <a:ext cx="11354257" cy="517064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 this lesson, you'll learn to manipulate objects in the pipeline by using commands that sort, select, and measure objects. Selecting, sorting, and measuring objects is essential to successfully creating automation in Windows PowerShell.</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5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Sorting objects by a property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Sorting objects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Measuring objects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Measuring objects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Selecting a subset of objects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Selecting object properties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a:t>
            </a:r>
            <a:r>
              <a:rPr lang="en-US" sz="1800" dirty="0">
                <a:solidFill>
                  <a:srgbClr val="000000"/>
                </a:solidFill>
                <a:latin typeface="Segoe UI"/>
              </a:rPr>
              <a:t>: Selecting objects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Creating calculated properties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Creating calculated properties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Sorting objects by a property</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39047"/>
          </a:xfrm>
        </p:spPr>
        <p:txBody>
          <a:bodyPr lIns="0"/>
          <a:lstStyle/>
          <a:p>
            <a:pPr lvl="2"/>
            <a:r>
              <a:rPr lang="en-US" dirty="0"/>
              <a:t>Each command determines its own default sort order.</a:t>
            </a:r>
          </a:p>
          <a:p>
            <a:pPr lvl="2"/>
            <a:r>
              <a:rPr lang="en-US" b="1" dirty="0"/>
              <a:t>Sort-Object</a:t>
            </a:r>
            <a:r>
              <a:rPr lang="en-US" dirty="0"/>
              <a:t> can re-sort objects in the pipeline.</a:t>
            </a:r>
            <a:endParaRPr lang="en-US" b="1" dirty="0"/>
          </a:p>
          <a:p>
            <a:pPr lvl="3"/>
            <a:r>
              <a:rPr lang="en-US" b="1" dirty="0"/>
              <a:t>Get-Service | Sort-Object Name –Descending</a:t>
            </a:r>
            <a:endParaRPr lang="en-US" dirty="0"/>
          </a:p>
          <a:p>
            <a:pPr lvl="2"/>
            <a:r>
              <a:rPr lang="en-US" dirty="0"/>
              <a:t>Sorting enables grouping output by using:</a:t>
            </a:r>
          </a:p>
          <a:p>
            <a:pPr lvl="3"/>
            <a:r>
              <a:rPr lang="en-US" dirty="0"/>
              <a:t>The </a:t>
            </a:r>
            <a:r>
              <a:rPr lang="en-US" i="1" dirty="0"/>
              <a:t>-</a:t>
            </a:r>
            <a:r>
              <a:rPr lang="en-US" i="1" dirty="0" err="1"/>
              <a:t>GroupBy</a:t>
            </a:r>
            <a:r>
              <a:rPr lang="en-US" i="1" dirty="0"/>
              <a:t> </a:t>
            </a:r>
            <a:r>
              <a:rPr lang="en-US" dirty="0"/>
              <a:t>parameter.</a:t>
            </a:r>
          </a:p>
          <a:p>
            <a:pPr lvl="3"/>
            <a:r>
              <a:rPr lang="en-US" dirty="0"/>
              <a:t>The </a:t>
            </a:r>
            <a:r>
              <a:rPr lang="en-US" b="1" dirty="0"/>
              <a:t>Group-Object</a:t>
            </a:r>
            <a:r>
              <a:rPr lang="en-US" dirty="0"/>
              <a:t> command.</a:t>
            </a:r>
          </a:p>
        </p:txBody>
      </p:sp>
    </p:spTree>
    <p:extLst>
      <p:ext uri="{BB962C8B-B14F-4D97-AF65-F5344CB8AC3E}">
        <p14:creationId xmlns:p14="http://schemas.microsoft.com/office/powerpoint/2010/main" val="28515002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Sorting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77218"/>
          </a:xfrm>
        </p:spPr>
        <p:txBody>
          <a:bodyPr/>
          <a:lstStyle/>
          <a:p>
            <a:pPr marL="0" indent="0">
              <a:buNone/>
            </a:pPr>
            <a:r>
              <a:rPr lang="en-US" sz="1800" dirty="0"/>
              <a:t>In this demonstration, you'll learn how to sort objects by using the </a:t>
            </a:r>
            <a:r>
              <a:rPr lang="en-US" sz="1800" b="1" dirty="0"/>
              <a:t>Sort-Object </a:t>
            </a:r>
            <a:r>
              <a:rPr lang="en-US" sz="1800" dirty="0"/>
              <a:t>command.</a:t>
            </a:r>
          </a:p>
          <a:p>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653557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3: Working with the Windows PowerShell pipeline</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Sorting objects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77218"/>
          </a:xfrm>
        </p:spPr>
        <p:txBody>
          <a:bodyPr/>
          <a:lstStyle/>
          <a:p>
            <a:pPr marL="0" indent="0">
              <a:buNone/>
            </a:pPr>
            <a:r>
              <a:rPr lang="en-US" sz="1800" dirty="0"/>
              <a:t>In this demonstration, you'll learn how to sort objects by using the </a:t>
            </a:r>
            <a:r>
              <a:rPr lang="en-US" sz="1800" b="1" dirty="0"/>
              <a:t>Sort-Object </a:t>
            </a:r>
            <a:r>
              <a:rPr lang="en-US" sz="1800" dirty="0"/>
              <a:t>command.</a:t>
            </a:r>
          </a:p>
          <a:p>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5868562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Measuring objects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492990"/>
          </a:xfrm>
        </p:spPr>
        <p:txBody>
          <a:bodyPr lIns="0"/>
          <a:lstStyle/>
          <a:p>
            <a:pPr lvl="2"/>
            <a:r>
              <a:rPr lang="en-US" b="1" dirty="0"/>
              <a:t>Measure-Object</a:t>
            </a:r>
            <a:r>
              <a:rPr lang="en-US" dirty="0"/>
              <a:t> accepts a collection of objects and counts them.</a:t>
            </a:r>
          </a:p>
          <a:p>
            <a:pPr lvl="2"/>
            <a:r>
              <a:rPr lang="en-US" dirty="0"/>
              <a:t>Add </a:t>
            </a:r>
            <a:r>
              <a:rPr lang="en-US" i="1" dirty="0"/>
              <a:t>-Property </a:t>
            </a:r>
            <a:r>
              <a:rPr lang="en-US" dirty="0"/>
              <a:t>to specify a single numeric property, and then add:</a:t>
            </a:r>
          </a:p>
          <a:p>
            <a:pPr lvl="3"/>
            <a:r>
              <a:rPr lang="en-US" i="1" dirty="0"/>
              <a:t>-Average </a:t>
            </a:r>
            <a:r>
              <a:rPr lang="en-US" dirty="0"/>
              <a:t>to calculate an average.</a:t>
            </a:r>
          </a:p>
          <a:p>
            <a:pPr lvl="3"/>
            <a:r>
              <a:rPr lang="en-US" i="1" dirty="0"/>
              <a:t>-Minimum </a:t>
            </a:r>
            <a:r>
              <a:rPr lang="en-US" dirty="0"/>
              <a:t>to display the smallest value.</a:t>
            </a:r>
          </a:p>
          <a:p>
            <a:pPr lvl="3"/>
            <a:r>
              <a:rPr lang="en-US" i="1" dirty="0"/>
              <a:t>-Maximum </a:t>
            </a:r>
            <a:r>
              <a:rPr lang="en-US" dirty="0"/>
              <a:t>to display the largest value.</a:t>
            </a:r>
          </a:p>
          <a:p>
            <a:pPr lvl="3"/>
            <a:r>
              <a:rPr lang="en-US" i="1" dirty="0"/>
              <a:t>-Sum </a:t>
            </a:r>
            <a:r>
              <a:rPr lang="en-US" dirty="0"/>
              <a:t>to display the sum.</a:t>
            </a:r>
          </a:p>
          <a:p>
            <a:pPr lvl="2"/>
            <a:r>
              <a:rPr lang="en-US" dirty="0"/>
              <a:t>The output is a measurement object.</a:t>
            </a:r>
          </a:p>
        </p:txBody>
      </p:sp>
      <p:sp>
        <p:nvSpPr>
          <p:cNvPr id="4" name="Content Placeholder 8">
            <a:extLst>
              <a:ext uri="{FF2B5EF4-FFF2-40B4-BE49-F238E27FC236}">
                <a16:creationId xmlns:a16="http://schemas.microsoft.com/office/drawing/2014/main" id="{1B970C5A-69D1-4537-B4D0-534FF86D3D04}"/>
              </a:ext>
            </a:extLst>
          </p:cNvPr>
          <p:cNvSpPr txBox="1">
            <a:spLocks/>
          </p:cNvSpPr>
          <p:nvPr/>
        </p:nvSpPr>
        <p:spPr>
          <a:xfrm>
            <a:off x="1379259" y="4286950"/>
            <a:ext cx="7743226"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ea typeface="Verdana" panose="020B0604030504040204" pitchFamily="34" charset="0"/>
                <a:cs typeface="Lucida Sans Unicode" panose="020B0602030504020204" pitchFamily="34" charset="0"/>
              </a:rPr>
              <a:t>Get-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ChildItem</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-File | Measure -Property Length -Sum -Average -Minimum -Max </a:t>
            </a:r>
          </a:p>
        </p:txBody>
      </p:sp>
    </p:spTree>
    <p:extLst>
      <p:ext uri="{BB962C8B-B14F-4D97-AF65-F5344CB8AC3E}">
        <p14:creationId xmlns:p14="http://schemas.microsoft.com/office/powerpoint/2010/main" val="5673998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Measuring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15663"/>
          </a:xfrm>
        </p:spPr>
        <p:txBody>
          <a:bodyPr/>
          <a:lstStyle/>
          <a:p>
            <a:pPr lvl="0"/>
            <a:r>
              <a:rPr lang="en-US" sz="1800" dirty="0"/>
              <a:t>In this demonstration, you'll learn how to measure objects by using the </a:t>
            </a:r>
            <a:r>
              <a:rPr lang="en-US" sz="1800" b="1" dirty="0"/>
              <a:t>Measure-Object </a:t>
            </a:r>
            <a:r>
              <a:rPr lang="en-US" sz="1800" dirty="0"/>
              <a:t>command.</a:t>
            </a:r>
          </a:p>
          <a:p>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Selecting a subset of objects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492990"/>
          </a:xfrm>
        </p:spPr>
        <p:txBody>
          <a:bodyPr lIns="0"/>
          <a:lstStyle/>
          <a:p>
            <a:pPr lvl="2"/>
            <a:r>
              <a:rPr lang="en-US" dirty="0"/>
              <a:t>One of two uses for </a:t>
            </a:r>
            <a:r>
              <a:rPr lang="en-US" b="1" dirty="0"/>
              <a:t>Select-Object</a:t>
            </a:r>
            <a:r>
              <a:rPr lang="en-US" dirty="0"/>
              <a:t>.</a:t>
            </a:r>
          </a:p>
          <a:p>
            <a:pPr lvl="2"/>
            <a:r>
              <a:rPr lang="en-US" dirty="0"/>
              <a:t>Use parameters to select the specified number of rows from the beginning or end of the piped-in collection:</a:t>
            </a:r>
          </a:p>
          <a:p>
            <a:pPr lvl="3"/>
            <a:r>
              <a:rPr lang="en-US" i="1" dirty="0"/>
              <a:t>-First </a:t>
            </a:r>
            <a:r>
              <a:rPr lang="en-US" dirty="0"/>
              <a:t>for the beginning.</a:t>
            </a:r>
          </a:p>
          <a:p>
            <a:pPr lvl="3"/>
            <a:r>
              <a:rPr lang="en-US" i="1" dirty="0"/>
              <a:t>-Last </a:t>
            </a:r>
            <a:r>
              <a:rPr lang="en-US" dirty="0"/>
              <a:t>for the end.</a:t>
            </a:r>
          </a:p>
          <a:p>
            <a:pPr lvl="3"/>
            <a:r>
              <a:rPr lang="en-US" i="1" dirty="0"/>
              <a:t>-Skip </a:t>
            </a:r>
            <a:r>
              <a:rPr lang="en-US" dirty="0"/>
              <a:t>to skip a number of rows before selecting.</a:t>
            </a:r>
          </a:p>
          <a:p>
            <a:pPr lvl="3"/>
            <a:r>
              <a:rPr lang="en-US" i="1" dirty="0"/>
              <a:t>-Unique </a:t>
            </a:r>
            <a:r>
              <a:rPr lang="en-US" dirty="0"/>
              <a:t>to ignore duplicated rows.</a:t>
            </a:r>
          </a:p>
          <a:p>
            <a:pPr lvl="2"/>
            <a:r>
              <a:rPr lang="en-US" dirty="0"/>
              <a:t>You can’t specify any criteria for choosing specific rows.</a:t>
            </a:r>
          </a:p>
        </p:txBody>
      </p:sp>
    </p:spTree>
    <p:extLst>
      <p:ext uri="{BB962C8B-B14F-4D97-AF65-F5344CB8AC3E}">
        <p14:creationId xmlns:p14="http://schemas.microsoft.com/office/powerpoint/2010/main" val="18975567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Selecting object properties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354217"/>
          </a:xfrm>
        </p:spPr>
        <p:txBody>
          <a:bodyPr lIns="0"/>
          <a:lstStyle/>
          <a:p>
            <a:pPr lvl="2"/>
            <a:r>
              <a:rPr lang="en-US" dirty="0"/>
              <a:t>The second use of </a:t>
            </a:r>
            <a:r>
              <a:rPr lang="en-US" b="1" dirty="0"/>
              <a:t>Select-Object</a:t>
            </a:r>
            <a:r>
              <a:rPr lang="en-US" dirty="0"/>
              <a:t>.</a:t>
            </a:r>
            <a:endParaRPr lang="en-US" b="1" dirty="0"/>
          </a:p>
          <a:p>
            <a:pPr lvl="2"/>
            <a:r>
              <a:rPr lang="en-US" dirty="0"/>
              <a:t>Use the </a:t>
            </a:r>
            <a:r>
              <a:rPr lang="en-US" i="1" dirty="0"/>
              <a:t>-Property </a:t>
            </a:r>
            <a:r>
              <a:rPr lang="en-US" dirty="0"/>
              <a:t>parameter to specify a comma-separated list of properties (wildcards are accepted) to include.</a:t>
            </a:r>
          </a:p>
          <a:p>
            <a:pPr lvl="2"/>
            <a:r>
              <a:rPr lang="en-US" dirty="0"/>
              <a:t>You can combine the </a:t>
            </a:r>
            <a:r>
              <a:rPr lang="en-US" i="1" dirty="0"/>
              <a:t>-Property </a:t>
            </a:r>
            <a:r>
              <a:rPr lang="en-US" dirty="0"/>
              <a:t>parameter with </a:t>
            </a:r>
            <a:r>
              <a:rPr lang="en-US" i="1" dirty="0"/>
              <a:t>-First</a:t>
            </a:r>
            <a:r>
              <a:rPr lang="en-US" dirty="0"/>
              <a:t>, </a:t>
            </a:r>
            <a:r>
              <a:rPr lang="en-US" i="1" dirty="0"/>
              <a:t>-Last</a:t>
            </a:r>
            <a:r>
              <a:rPr lang="en-US" dirty="0"/>
              <a:t>, and </a:t>
            </a:r>
            <a:r>
              <a:rPr lang="en-US" i="1" dirty="0"/>
              <a:t>-Skip </a:t>
            </a:r>
            <a:r>
              <a:rPr lang="en-US" dirty="0"/>
              <a:t>to select a subset of rows.</a:t>
            </a:r>
          </a:p>
        </p:txBody>
      </p:sp>
    </p:spTree>
    <p:extLst>
      <p:ext uri="{BB962C8B-B14F-4D97-AF65-F5344CB8AC3E}">
        <p14:creationId xmlns:p14="http://schemas.microsoft.com/office/powerpoint/2010/main" val="3161984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Selecting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015663"/>
          </a:xfrm>
        </p:spPr>
        <p:txBody>
          <a:bodyPr/>
          <a:lstStyle/>
          <a:p>
            <a:pPr lvl="0"/>
            <a:r>
              <a:rPr lang="en-US" sz="1800" dirty="0"/>
              <a:t>In this demonstration, you'll learn several ways to use the </a:t>
            </a:r>
            <a:r>
              <a:rPr lang="en-US" sz="1800" b="1" dirty="0"/>
              <a:t>Select-Object</a:t>
            </a:r>
            <a:r>
              <a:rPr lang="en-US" sz="1800" dirty="0"/>
              <a:t> command.</a:t>
            </a:r>
          </a:p>
          <a:p>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0531669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calculated properties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39047"/>
          </a:xfrm>
        </p:spPr>
        <p:txBody>
          <a:bodyPr lIns="0"/>
          <a:lstStyle/>
          <a:p>
            <a:pPr lvl="2"/>
            <a:r>
              <a:rPr lang="en-US" dirty="0"/>
              <a:t>Calculated (custom) properties let you choose the output label and contents.</a:t>
            </a:r>
          </a:p>
          <a:p>
            <a:pPr lvl="2"/>
            <a:r>
              <a:rPr lang="en-US" dirty="0"/>
              <a:t>Each calculated property works like a single regular property in the property list accepted by </a:t>
            </a:r>
            <a:r>
              <a:rPr lang="en-US" b="1" dirty="0"/>
              <a:t>Select-Object</a:t>
            </a:r>
            <a:r>
              <a:rPr lang="en-US" dirty="0"/>
              <a:t>.</a:t>
            </a:r>
          </a:p>
          <a:p>
            <a:pPr lvl="2"/>
            <a:r>
              <a:rPr lang="en-US" dirty="0"/>
              <a:t>Create calculated properties by using a specific syntax:</a:t>
            </a:r>
          </a:p>
          <a:p>
            <a:pPr lvl="3"/>
            <a:r>
              <a:rPr lang="en-US" b="1" dirty="0"/>
              <a:t>Label</a:t>
            </a:r>
            <a:r>
              <a:rPr lang="en-US" dirty="0"/>
              <a:t> defines the property name.</a:t>
            </a:r>
          </a:p>
          <a:p>
            <a:pPr lvl="3"/>
            <a:r>
              <a:rPr lang="en-US" b="1" dirty="0"/>
              <a:t>Expression</a:t>
            </a:r>
            <a:r>
              <a:rPr lang="en-US" dirty="0"/>
              <a:t> defines the property contents.</a:t>
            </a:r>
          </a:p>
          <a:p>
            <a:pPr lvl="3"/>
            <a:r>
              <a:rPr lang="en-US" dirty="0"/>
              <a:t>Within the expression, </a:t>
            </a:r>
            <a:r>
              <a:rPr lang="en-US" b="1" dirty="0"/>
              <a:t>$</a:t>
            </a:r>
            <a:r>
              <a:rPr lang="en-US" b="1" dirty="0" err="1"/>
              <a:t>PSItem</a:t>
            </a:r>
            <a:r>
              <a:rPr lang="en-US" b="1" dirty="0"/>
              <a:t> (or $_) </a:t>
            </a:r>
            <a:r>
              <a:rPr lang="en-US" dirty="0"/>
              <a:t>refers to the piped-in object.</a:t>
            </a:r>
          </a:p>
        </p:txBody>
      </p:sp>
    </p:spTree>
    <p:extLst>
      <p:ext uri="{BB962C8B-B14F-4D97-AF65-F5344CB8AC3E}">
        <p14:creationId xmlns:p14="http://schemas.microsoft.com/office/powerpoint/2010/main" val="4503175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calculated properties (Slide 2)</a:t>
            </a:r>
          </a:p>
        </p:txBody>
      </p:sp>
      <p:sp>
        <p:nvSpPr>
          <p:cNvPr id="4" name="Content Placeholder 2"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C46E071B-8C87-4351-8DD5-EC296648D477}"/>
              </a:ext>
            </a:extLst>
          </p:cNvPr>
          <p:cNvSpPr>
            <a:spLocks noGrp="1"/>
          </p:cNvSpPr>
          <p:nvPr/>
        </p:nvSpPr>
        <p:spPr bwMode="auto">
          <a:xfrm>
            <a:off x="3484917" y="2752504"/>
            <a:ext cx="5222165" cy="26558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600" dirty="0"/>
              <a:t>@{</a:t>
            </a:r>
          </a:p>
          <a:p>
            <a:pPr marL="0" indent="0">
              <a:buNone/>
            </a:pPr>
            <a:r>
              <a:rPr lang="en-US" sz="3600" dirty="0"/>
              <a:t>  n='VirtualMemory';</a:t>
            </a:r>
          </a:p>
          <a:p>
            <a:pPr marL="0" indent="0">
              <a:buNone/>
            </a:pPr>
            <a:r>
              <a:rPr lang="en-US" sz="3600" dirty="0"/>
              <a:t>  e={ $PSItem.VM }</a:t>
            </a:r>
          </a:p>
          <a:p>
            <a:pPr marL="0" indent="0">
              <a:buNone/>
            </a:pPr>
            <a:r>
              <a:rPr lang="en-US" sz="3600" dirty="0"/>
              <a:t>}</a:t>
            </a:r>
          </a:p>
        </p:txBody>
      </p:sp>
      <p:grpSp>
        <p:nvGrpSpPr>
          <p:cNvPr id="2" name="Group 1" descr="Code example with labels Hash table, Label key, Label string value, Expression key, Expression script block, and Semicolon.&#10;">
            <a:extLst>
              <a:ext uri="{FF2B5EF4-FFF2-40B4-BE49-F238E27FC236}">
                <a16:creationId xmlns:a16="http://schemas.microsoft.com/office/drawing/2014/main" id="{712D2DDC-6C75-4537-A811-C007D43E6EF5}"/>
              </a:ext>
            </a:extLst>
          </p:cNvPr>
          <p:cNvGrpSpPr/>
          <p:nvPr/>
        </p:nvGrpSpPr>
        <p:grpSpPr>
          <a:xfrm>
            <a:off x="2209006" y="1595102"/>
            <a:ext cx="7973438" cy="4553608"/>
            <a:chOff x="2209006" y="1595102"/>
            <a:chExt cx="7973438" cy="4553608"/>
          </a:xfrm>
        </p:grpSpPr>
        <p:cxnSp>
          <p:nvCxnSpPr>
            <p:cNvPr id="5" name="Straight Arrow Connector 4"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09A975E4-ED44-4A8C-AA6E-6EC0CE804FF1}"/>
                </a:ext>
              </a:extLst>
            </p:cNvPr>
            <p:cNvCxnSpPr>
              <a:cxnSpLocks/>
            </p:cNvCxnSpPr>
            <p:nvPr/>
          </p:nvCxnSpPr>
          <p:spPr bwMode="auto">
            <a:xfrm>
              <a:off x="3045584" y="2003663"/>
              <a:ext cx="544749"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7" name="TextBox 6"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7CEEE0B3-5EB5-4BB2-A494-D2980475E96B}"/>
                </a:ext>
              </a:extLst>
            </p:cNvPr>
            <p:cNvSpPr txBox="1"/>
            <p:nvPr/>
          </p:nvSpPr>
          <p:spPr>
            <a:xfrm>
              <a:off x="2209006" y="1595102"/>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Hash table</a:t>
              </a:r>
            </a:p>
          </p:txBody>
        </p:sp>
        <p:sp>
          <p:nvSpPr>
            <p:cNvPr id="13" name="TextBox 12">
              <a:extLst>
                <a:ext uri="{FF2B5EF4-FFF2-40B4-BE49-F238E27FC236}">
                  <a16:creationId xmlns:a16="http://schemas.microsoft.com/office/drawing/2014/main" id="{80FBCC4E-5F49-43C4-BA3A-4561B829FABD}"/>
                </a:ext>
              </a:extLst>
            </p:cNvPr>
            <p:cNvSpPr txBox="1"/>
            <p:nvPr/>
          </p:nvSpPr>
          <p:spPr>
            <a:xfrm>
              <a:off x="4115627" y="2198376"/>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Label key</a:t>
              </a:r>
            </a:p>
          </p:txBody>
        </p:sp>
        <p:sp>
          <p:nvSpPr>
            <p:cNvPr id="15" name="TextBox 14"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73702DBE-BA6B-4E31-948A-677A546DEB42}"/>
                </a:ext>
              </a:extLst>
            </p:cNvPr>
            <p:cNvSpPr txBox="1"/>
            <p:nvPr/>
          </p:nvSpPr>
          <p:spPr>
            <a:xfrm>
              <a:off x="6369202" y="2198376"/>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Label string value</a:t>
              </a:r>
            </a:p>
          </p:txBody>
        </p:sp>
        <p:sp>
          <p:nvSpPr>
            <p:cNvPr id="17" name="TextBox 16"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9EB03994-637C-4980-A4B2-EB515FB07DFE}"/>
                </a:ext>
              </a:extLst>
            </p:cNvPr>
            <p:cNvSpPr txBox="1"/>
            <p:nvPr/>
          </p:nvSpPr>
          <p:spPr>
            <a:xfrm>
              <a:off x="4115626" y="5502379"/>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Expression key</a:t>
              </a:r>
            </a:p>
          </p:txBody>
        </p:sp>
        <p:sp>
          <p:nvSpPr>
            <p:cNvPr id="19" name="TextBox 18"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679C8836-9F6C-4D56-9940-622DE3DC9ACE}"/>
                </a:ext>
              </a:extLst>
            </p:cNvPr>
            <p:cNvSpPr txBox="1"/>
            <p:nvPr/>
          </p:nvSpPr>
          <p:spPr>
            <a:xfrm>
              <a:off x="6369202" y="5502379"/>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Expression script block</a:t>
              </a:r>
            </a:p>
          </p:txBody>
        </p:sp>
        <p:cxnSp>
          <p:nvCxnSpPr>
            <p:cNvPr id="21" name="Straight Arrow Connector 20"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18C0F89E-55DC-4178-B714-74A942E61313}"/>
                </a:ext>
              </a:extLst>
            </p:cNvPr>
            <p:cNvCxnSpPr>
              <a:cxnSpLocks/>
            </p:cNvCxnSpPr>
            <p:nvPr/>
          </p:nvCxnSpPr>
          <p:spPr bwMode="auto">
            <a:xfrm flipH="1">
              <a:off x="4115626" y="2606619"/>
              <a:ext cx="953312" cy="87699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23" name="Straight Arrow Connector 22"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5EFF9A29-B06A-4307-9C55-F876B858D184}"/>
                </a:ext>
              </a:extLst>
            </p:cNvPr>
            <p:cNvCxnSpPr>
              <a:cxnSpLocks/>
            </p:cNvCxnSpPr>
            <p:nvPr/>
          </p:nvCxnSpPr>
          <p:spPr bwMode="auto">
            <a:xfrm flipH="1">
              <a:off x="7051758" y="2840242"/>
              <a:ext cx="251298" cy="52513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25" name="Straight Arrow Connector 24"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CC4E6F9E-2017-45D1-A938-CCE4BD085653}"/>
                </a:ext>
              </a:extLst>
            </p:cNvPr>
            <p:cNvCxnSpPr>
              <a:cxnSpLocks/>
            </p:cNvCxnSpPr>
            <p:nvPr/>
          </p:nvCxnSpPr>
          <p:spPr bwMode="auto">
            <a:xfrm flipH="1" flipV="1">
              <a:off x="4251814" y="4630132"/>
              <a:ext cx="817122"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27" name="Straight Arrow Connector 26"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F186F085-5ED8-45AB-A0B0-34D4D3D845EF}"/>
                </a:ext>
              </a:extLst>
            </p:cNvPr>
            <p:cNvCxnSpPr>
              <a:cxnSpLocks/>
            </p:cNvCxnSpPr>
            <p:nvPr/>
          </p:nvCxnSpPr>
          <p:spPr bwMode="auto">
            <a:xfrm flipH="1" flipV="1">
              <a:off x="6800461" y="4630132"/>
              <a:ext cx="502594"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29" name="TextBox 18"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60F53222-5698-486A-8D54-444CA929F287}"/>
                </a:ext>
              </a:extLst>
            </p:cNvPr>
            <p:cNvSpPr txBox="1"/>
            <p:nvPr/>
          </p:nvSpPr>
          <p:spPr>
            <a:xfrm>
              <a:off x="8275823" y="4704484"/>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Semicolon</a:t>
              </a:r>
            </a:p>
          </p:txBody>
        </p:sp>
        <p:cxnSp>
          <p:nvCxnSpPr>
            <p:cNvPr id="31" name="Straight Arrow Connector 30"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4091D8E4-9331-4841-A4F2-A766237D5AAF}"/>
                </a:ext>
              </a:extLst>
            </p:cNvPr>
            <p:cNvCxnSpPr>
              <a:cxnSpLocks/>
            </p:cNvCxnSpPr>
            <p:nvPr/>
          </p:nvCxnSpPr>
          <p:spPr bwMode="auto">
            <a:xfrm flipH="1" flipV="1">
              <a:off x="7689703" y="3688561"/>
              <a:ext cx="1539431" cy="94157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grpSp>
      <p:sp>
        <p:nvSpPr>
          <p:cNvPr id="33" name="TextBox 21"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E8685BC8-E008-492A-96A8-676C93EA3D23}"/>
              </a:ext>
            </a:extLst>
          </p:cNvPr>
          <p:cNvSpPr txBox="1"/>
          <p:nvPr/>
        </p:nvSpPr>
        <p:spPr>
          <a:xfrm>
            <a:off x="1770254" y="1225770"/>
            <a:ext cx="578024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Calculated property hash table</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02283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calculated properties (Slide 3)</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846933"/>
          </a:xfrm>
        </p:spPr>
        <p:txBody>
          <a:bodyPr lIns="0"/>
          <a:lstStyle/>
          <a:p>
            <a:pPr marL="114300" lvl="2" indent="0">
              <a:buNone/>
            </a:pPr>
            <a:r>
              <a:rPr lang="en-US" dirty="0"/>
              <a:t>To format calculated properties:</a:t>
            </a:r>
          </a:p>
          <a:p>
            <a:pPr lvl="2"/>
            <a:r>
              <a:rPr lang="en-US" dirty="0"/>
              <a:t>Use shortcuts for specific memory amounts:</a:t>
            </a:r>
          </a:p>
          <a:p>
            <a:pPr lvl="3"/>
            <a:r>
              <a:rPr lang="en-US" b="1" dirty="0"/>
              <a:t>KB</a:t>
            </a:r>
            <a:r>
              <a:rPr lang="en-US" dirty="0"/>
              <a:t> for kilobytes</a:t>
            </a:r>
          </a:p>
          <a:p>
            <a:pPr lvl="3"/>
            <a:r>
              <a:rPr lang="en-US" b="1" dirty="0"/>
              <a:t>MB</a:t>
            </a:r>
            <a:r>
              <a:rPr lang="en-US" dirty="0"/>
              <a:t> for megabytes</a:t>
            </a:r>
          </a:p>
          <a:p>
            <a:pPr lvl="3"/>
            <a:r>
              <a:rPr lang="en-US" b="1" dirty="0"/>
              <a:t>GB</a:t>
            </a:r>
            <a:r>
              <a:rPr lang="en-US" dirty="0"/>
              <a:t> for gigabytes</a:t>
            </a:r>
          </a:p>
          <a:p>
            <a:pPr lvl="3"/>
            <a:r>
              <a:rPr lang="en-US" b="1" dirty="0"/>
              <a:t>TB</a:t>
            </a:r>
            <a:r>
              <a:rPr lang="en-US" dirty="0"/>
              <a:t> for terabytes</a:t>
            </a:r>
          </a:p>
          <a:p>
            <a:pPr lvl="3"/>
            <a:r>
              <a:rPr lang="en-US" b="1" dirty="0"/>
              <a:t>PB</a:t>
            </a:r>
            <a:r>
              <a:rPr lang="en-US" dirty="0"/>
              <a:t> for petabytes</a:t>
            </a:r>
          </a:p>
          <a:p>
            <a:pPr lvl="2"/>
            <a:r>
              <a:rPr lang="en-US" dirty="0"/>
              <a:t>Use the </a:t>
            </a:r>
            <a:r>
              <a:rPr lang="en-US" b="1" dirty="0"/>
              <a:t>-F</a:t>
            </a:r>
            <a:r>
              <a:rPr lang="en-US" dirty="0"/>
              <a:t> format operator to format numbers with a specified number of decimal places.</a:t>
            </a:r>
          </a:p>
        </p:txBody>
      </p:sp>
    </p:spTree>
    <p:extLst>
      <p:ext uri="{BB962C8B-B14F-4D97-AF65-F5344CB8AC3E}">
        <p14:creationId xmlns:p14="http://schemas.microsoft.com/office/powerpoint/2010/main" val="8793157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calculated properties (Slide 4)</a:t>
            </a:r>
          </a:p>
        </p:txBody>
      </p:sp>
      <p:sp>
        <p:nvSpPr>
          <p:cNvPr id="2" name="Content Placeholder 2">
            <a:extLst>
              <a:ext uri="{FF2B5EF4-FFF2-40B4-BE49-F238E27FC236}">
                <a16:creationId xmlns:a16="http://schemas.microsoft.com/office/drawing/2014/main" id="{908BD162-4375-4DF7-85B6-BDAF005D9803}"/>
              </a:ext>
            </a:extLst>
          </p:cNvPr>
          <p:cNvSpPr>
            <a:spLocks noGrp="1"/>
          </p:cNvSpPr>
          <p:nvPr/>
        </p:nvSpPr>
        <p:spPr bwMode="auto">
          <a:xfrm>
            <a:off x="2904533" y="119477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Example: Calculated properties</a:t>
            </a:r>
          </a:p>
          <a:p>
            <a:pPr marL="0" indent="0">
              <a:buNone/>
            </a:pP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Get-Volume | </a:t>
            </a:r>
          </a:p>
          <a:p>
            <a:pPr marL="0" indent="0">
              <a:buNone/>
            </a:pPr>
            <a:r>
              <a:rPr lang="en-US" sz="2000" dirty="0">
                <a:latin typeface="Consolas" pitchFamily="49" charset="0"/>
                <a:cs typeface="Consolas" pitchFamily="49" charset="0"/>
              </a:rPr>
              <a:t>Select-Object –Property DriveLetter,</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n='Size(GB)';</a:t>
            </a:r>
          </a:p>
          <a:p>
            <a:pPr marL="0" indent="0">
              <a:buNone/>
            </a:pPr>
            <a:r>
              <a:rPr lang="en-US" sz="2000" dirty="0">
                <a:latin typeface="Consolas" pitchFamily="49" charset="0"/>
                <a:cs typeface="Consolas" pitchFamily="49" charset="0"/>
              </a:rPr>
              <a:t>    e={'{0:N2}' -f ($PSItem.Size / 1GB)}</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p>
          <a:p>
            <a:pPr marL="0" indent="0">
              <a:buNone/>
            </a:pPr>
            <a:r>
              <a:rPr lang="en-US" sz="2000" dirty="0">
                <a:latin typeface="Consolas" pitchFamily="49" charset="0"/>
                <a:cs typeface="Consolas" pitchFamily="49" charset="0"/>
              </a:rPr>
              <a:t>    n='FreeSpace(GB)';</a:t>
            </a:r>
          </a:p>
          <a:p>
            <a:pPr marL="0" indent="0">
              <a:buNone/>
            </a:pPr>
            <a:r>
              <a:rPr lang="en-US" sz="2000" dirty="0">
                <a:latin typeface="Consolas" pitchFamily="49" charset="0"/>
                <a:cs typeface="Consolas" pitchFamily="49" charset="0"/>
              </a:rPr>
              <a:t>    e={'{0:N2}' -f ($PSItem.SizeRemaining / 1GB)}</a:t>
            </a:r>
          </a:p>
          <a:p>
            <a:pPr marL="0" indent="0">
              <a:buNone/>
            </a:pPr>
            <a:r>
              <a:rPr lang="en-US" sz="2000" dirty="0">
                <a:latin typeface="Consolas" pitchFamily="49" charset="0"/>
                <a:cs typeface="Consolas" pitchFamily="49" charset="0"/>
              </a:rPr>
              <a:t>  }</a:t>
            </a:r>
          </a:p>
        </p:txBody>
      </p:sp>
    </p:spTree>
    <p:extLst>
      <p:ext uri="{BB962C8B-B14F-4D97-AF65-F5344CB8AC3E}">
        <p14:creationId xmlns:p14="http://schemas.microsoft.com/office/powerpoint/2010/main" val="3249397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60098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In this module, you'll learn the purpose and use of the PowerShell pipeline. You’ll use the pipeline to sort, filter, enumerate and display output data for PowerShell cmdlets.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1: Understand the pipeline</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2: Select, sort, and measure objects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a:t>
            </a:r>
            <a:r>
              <a:rPr lang="en-US" dirty="0">
                <a:solidFill>
                  <a:srgbClr val="000000"/>
                </a:solidFill>
                <a:latin typeface="Segoe UI"/>
              </a:rPr>
              <a:t>3</a:t>
            </a:r>
            <a:r>
              <a:rPr kumimoji="0" lang="en-US" sz="1800" b="0" i="0" u="none" strike="noStrike" kern="1200" cap="none" spc="0" normalizeH="0" baseline="0" noProof="0" dirty="0">
                <a:ln>
                  <a:noFill/>
                </a:ln>
                <a:solidFill>
                  <a:srgbClr val="000000"/>
                </a:solidFill>
                <a:effectLst/>
                <a:uLnTx/>
                <a:uFillTx/>
                <a:latin typeface="Segoe UI"/>
                <a:ea typeface="+mn-ea"/>
                <a:cs typeface="+mn-cs"/>
              </a:rPr>
              <a:t>: Filter objects out of the pipeline</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dirty="0">
                <a:solidFill>
                  <a:srgbClr val="000000"/>
                </a:solidFill>
                <a:latin typeface="Segoe UI"/>
              </a:rPr>
              <a:t>Lesson 4: Enumerate objects in the pipeline</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a:t>
            </a:r>
            <a:r>
              <a:rPr lang="en-US" dirty="0">
                <a:solidFill>
                  <a:srgbClr val="000000"/>
                </a:solidFill>
                <a:latin typeface="Segoe UI"/>
              </a:rPr>
              <a:t>5</a:t>
            </a:r>
            <a:r>
              <a:rPr kumimoji="0" lang="en-US" sz="1800" b="0" i="0" u="none" strike="noStrike" kern="1200" cap="none" spc="0" normalizeH="0" baseline="0" noProof="0" dirty="0">
                <a:ln>
                  <a:noFill/>
                </a:ln>
                <a:solidFill>
                  <a:srgbClr val="000000"/>
                </a:solidFill>
                <a:effectLst/>
                <a:uLnTx/>
                <a:uFillTx/>
                <a:latin typeface="Segoe UI"/>
                <a:ea typeface="+mn-ea"/>
                <a:cs typeface="+mn-cs"/>
              </a:rPr>
              <a:t>: Send </a:t>
            </a:r>
            <a:r>
              <a:rPr lang="en-US" dirty="0">
                <a:solidFill>
                  <a:srgbClr val="000000"/>
                </a:solidFill>
                <a:latin typeface="Segoe UI"/>
              </a:rPr>
              <a:t>pipeline data as output</a:t>
            </a:r>
          </a:p>
          <a:p>
            <a:pPr lvl="2">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6: Pass pipeline objects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Creating calculated properties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923330"/>
          </a:xfrm>
        </p:spPr>
        <p:txBody>
          <a:bodyPr/>
          <a:lstStyle/>
          <a:p>
            <a:pPr lvl="0"/>
            <a:r>
              <a:rPr lang="en-US" sz="1800" dirty="0"/>
              <a:t>In this demonstration, you'll learn how to use </a:t>
            </a:r>
            <a:r>
              <a:rPr lang="en-US" sz="1800" b="1" dirty="0"/>
              <a:t>Select-Object</a:t>
            </a:r>
            <a:r>
              <a:rPr lang="en-US" sz="1800" dirty="0"/>
              <a:t> to create calculated properties. You'll then learn how those calculated properties behave like regular properties.</a:t>
            </a:r>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9756383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Filter objects out of the pipeline</a:t>
            </a:r>
          </a:p>
        </p:txBody>
      </p:sp>
    </p:spTree>
    <p:extLst>
      <p:ext uri="{BB962C8B-B14F-4D97-AF65-F5344CB8AC3E}">
        <p14:creationId xmlns:p14="http://schemas.microsoft.com/office/powerpoint/2010/main" val="28292394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2148" y="1076871"/>
            <a:ext cx="11354257" cy="4247317"/>
          </a:xfrm>
        </p:spPr>
        <p:txBody>
          <a:bodyPr lIns="0"/>
          <a:lstStyle/>
          <a:p>
            <a:r>
              <a:rPr lang="en-US" sz="2000" dirty="0">
                <a:latin typeface="+mn-lt"/>
              </a:rPr>
              <a:t>In this lesson, you'll learn how to filter objects out of the pipeline by using the </a:t>
            </a:r>
            <a:r>
              <a:rPr lang="en-US" sz="2000" b="1" dirty="0">
                <a:latin typeface="+mn-lt"/>
              </a:rPr>
              <a:t>Where-Object</a:t>
            </a:r>
            <a:r>
              <a:rPr lang="en-US" sz="2000" dirty="0">
                <a:latin typeface="+mn-lt"/>
              </a:rPr>
              <a:t> cmdlet to specify various criteria. This differs from the ability of </a:t>
            </a:r>
            <a:r>
              <a:rPr lang="en-US" sz="2000" b="1" dirty="0">
                <a:latin typeface="+mn-lt"/>
              </a:rPr>
              <a:t>Select-Object</a:t>
            </a:r>
            <a:r>
              <a:rPr lang="en-US" sz="2000" dirty="0">
                <a:latin typeface="+mn-lt"/>
              </a:rPr>
              <a:t> to select several objects from a collection because it provides more flexibility.</a:t>
            </a:r>
          </a:p>
          <a:p>
            <a:r>
              <a:rPr lang="en-US" sz="2000" dirty="0">
                <a:latin typeface="+mn-lt"/>
              </a:rPr>
              <a:t>With this new technique, you'll be able to keep or remove objects based on criteria of almost any complexity.</a:t>
            </a:r>
          </a:p>
          <a:p>
            <a:pPr lvl="1"/>
            <a:endParaRPr lang="en-US" dirty="0"/>
          </a:p>
          <a:p>
            <a:pPr lvl="1"/>
            <a:r>
              <a:rPr lang="en-US" dirty="0"/>
              <a:t>Topics:</a:t>
            </a:r>
          </a:p>
          <a:p>
            <a:pPr lvl="2"/>
            <a:r>
              <a:rPr lang="en-US" dirty="0"/>
              <a:t>Comparison operators</a:t>
            </a:r>
          </a:p>
          <a:p>
            <a:pPr lvl="2"/>
            <a:r>
              <a:rPr lang="en-US" dirty="0"/>
              <a:t>Basic filtering syntax</a:t>
            </a:r>
          </a:p>
          <a:p>
            <a:pPr lvl="2"/>
            <a:r>
              <a:rPr lang="en-US" dirty="0"/>
              <a:t>Advanced filtering syntax</a:t>
            </a:r>
          </a:p>
          <a:p>
            <a:pPr lvl="2"/>
            <a:r>
              <a:rPr lang="en-US" dirty="0"/>
              <a:t>Demonstration: Filtering</a:t>
            </a:r>
          </a:p>
          <a:p>
            <a:pPr lvl="2"/>
            <a:r>
              <a:rPr lang="en-US" dirty="0"/>
              <a:t>Optimizing filtering performance</a:t>
            </a:r>
          </a:p>
        </p:txBody>
      </p:sp>
    </p:spTree>
    <p:extLst>
      <p:ext uri="{BB962C8B-B14F-4D97-AF65-F5344CB8AC3E}">
        <p14:creationId xmlns:p14="http://schemas.microsoft.com/office/powerpoint/2010/main" val="39494303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Comparison operators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1355102918"/>
              </p:ext>
            </p:extLst>
          </p:nvPr>
        </p:nvGraphicFramePr>
        <p:xfrm>
          <a:off x="425366" y="1142718"/>
          <a:ext cx="9988061" cy="3654004"/>
        </p:xfrm>
        <a:graphic>
          <a:graphicData uri="http://schemas.openxmlformats.org/drawingml/2006/table">
            <a:tbl>
              <a:tblPr firstRow="1" bandRow="1">
                <a:tableStyleId>{5C22544A-7EE6-4342-B048-85BDC9FD1C3A}</a:tableStyleId>
              </a:tblPr>
              <a:tblGrid>
                <a:gridCol w="3500945">
                  <a:extLst>
                    <a:ext uri="{9D8B030D-6E8A-4147-A177-3AD203B41FA5}">
                      <a16:colId xmlns:a16="http://schemas.microsoft.com/office/drawing/2014/main" val="1695194842"/>
                    </a:ext>
                  </a:extLst>
                </a:gridCol>
                <a:gridCol w="2807304">
                  <a:extLst>
                    <a:ext uri="{9D8B030D-6E8A-4147-A177-3AD203B41FA5}">
                      <a16:colId xmlns:a16="http://schemas.microsoft.com/office/drawing/2014/main" val="2248324712"/>
                    </a:ext>
                  </a:extLst>
                </a:gridCol>
                <a:gridCol w="3679812">
                  <a:extLst>
                    <a:ext uri="{9D8B030D-6E8A-4147-A177-3AD203B41FA5}">
                      <a16:colId xmlns:a16="http://schemas.microsoft.com/office/drawing/2014/main" val="2603990906"/>
                    </a:ext>
                  </a:extLst>
                </a:gridCol>
              </a:tblGrid>
              <a:tr h="3929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Comparison type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Case-insensitive operator</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Case-sensitive operator</a:t>
                      </a:r>
                    </a:p>
                  </a:txBody>
                  <a:tcPr marL="89642" marR="89642" marT="89642" marB="89642">
                    <a:lnL w="6350" cap="flat" cmpd="sng" algn="ctr">
                      <a:no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Equality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-eq</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-ceq</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Inequality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-ne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-cne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Greater than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-gt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-cgt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Less than</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-lt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-clt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Greater</a:t>
                      </a:r>
                      <a:r>
                        <a:rPr lang="en-US" sz="2400" baseline="0" dirty="0">
                          <a:solidFill>
                            <a:schemeClr val="tx1"/>
                          </a:solidFill>
                          <a:latin typeface="Segoe UI" panose="020B0502040204020203" pitchFamily="34" charset="0"/>
                          <a:cs typeface="Segoe UI" panose="020B0502040204020203" pitchFamily="34" charset="0"/>
                        </a:rPr>
                        <a:t> than or equal to</a:t>
                      </a:r>
                      <a:endParaRPr lang="en-US" sz="2400" dirty="0">
                        <a:solidFill>
                          <a:schemeClr val="tx1"/>
                        </a:solidFill>
                        <a:latin typeface="Segoe UI" panose="020B0502040204020203" pitchFamily="34" charset="0"/>
                        <a:cs typeface="Segoe UI" panose="020B0502040204020203" pitchFamily="34" charset="0"/>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-ge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-cge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Less than or equal</a:t>
                      </a:r>
                      <a:r>
                        <a:rPr lang="en-US" sz="2400" baseline="0" dirty="0">
                          <a:solidFill>
                            <a:schemeClr val="tx1"/>
                          </a:solidFill>
                          <a:latin typeface="Segoe UI" panose="020B0502040204020203" pitchFamily="34" charset="0"/>
                          <a:cs typeface="Segoe UI" panose="020B0502040204020203" pitchFamily="34" charset="0"/>
                        </a:rPr>
                        <a:t> to</a:t>
                      </a:r>
                      <a:endParaRPr lang="en-US" sz="2400" dirty="0">
                        <a:solidFill>
                          <a:schemeClr val="tx1"/>
                        </a:solidFill>
                        <a:latin typeface="Segoe UI" panose="020B0502040204020203" pitchFamily="34" charset="0"/>
                        <a:cs typeface="Segoe UI" panose="020B0502040204020203" pitchFamily="34" charset="0"/>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-le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-cle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355570">
                <a:tc>
                  <a:txBody>
                    <a:bodyPr/>
                    <a:lstStyle/>
                    <a:p>
                      <a:r>
                        <a:rPr lang="en-US" sz="2400" dirty="0">
                          <a:solidFill>
                            <a:schemeClr val="tx1"/>
                          </a:solidFill>
                          <a:latin typeface="Segoe UI" panose="020B0502040204020203" pitchFamily="34" charset="0"/>
                          <a:cs typeface="Segoe UI" panose="020B0502040204020203" pitchFamily="34" charset="0"/>
                        </a:rPr>
                        <a:t>Wildcard equality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-like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400" dirty="0">
                          <a:solidFill>
                            <a:schemeClr val="tx1"/>
                          </a:solidFill>
                          <a:latin typeface="Segoe UI" panose="020B0502040204020203" pitchFamily="34" charset="0"/>
                          <a:cs typeface="Segoe UI" panose="020B0502040204020203" pitchFamily="34" charset="0"/>
                        </a:rPr>
                        <a:t>-clike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bl>
          </a:graphicData>
        </a:graphic>
      </p:graphicFrame>
    </p:spTree>
    <p:extLst>
      <p:ext uri="{BB962C8B-B14F-4D97-AF65-F5344CB8AC3E}">
        <p14:creationId xmlns:p14="http://schemas.microsoft.com/office/powerpoint/2010/main" val="10463859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Basic filtering syntax</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785104"/>
          </a:xfrm>
        </p:spPr>
        <p:txBody>
          <a:bodyPr lIns="0"/>
          <a:lstStyle/>
          <a:p>
            <a:pPr lvl="2"/>
            <a:r>
              <a:rPr lang="en-US" dirty="0"/>
              <a:t>The </a:t>
            </a:r>
            <a:r>
              <a:rPr lang="en-US" b="1" dirty="0"/>
              <a:t>Where-Object</a:t>
            </a:r>
            <a:r>
              <a:rPr lang="en-US" dirty="0"/>
              <a:t> command provides filtering.</a:t>
            </a:r>
          </a:p>
          <a:p>
            <a:pPr lvl="2"/>
            <a:r>
              <a:rPr lang="en-US" dirty="0"/>
              <a:t>Examples of basic syntax include:</a:t>
            </a:r>
          </a:p>
          <a:p>
            <a:pPr lvl="2"/>
            <a:endParaRPr lang="en-US" dirty="0"/>
          </a:p>
          <a:p>
            <a:pPr lvl="2"/>
            <a:endParaRPr lang="en-US" dirty="0"/>
          </a:p>
          <a:p>
            <a:pPr lvl="2"/>
            <a:endParaRPr lang="en-US" dirty="0"/>
          </a:p>
        </p:txBody>
      </p:sp>
      <p:sp>
        <p:nvSpPr>
          <p:cNvPr id="2" name="Content Placeholder 2">
            <a:extLst>
              <a:ext uri="{FF2B5EF4-FFF2-40B4-BE49-F238E27FC236}">
                <a16:creationId xmlns:a16="http://schemas.microsoft.com/office/drawing/2014/main" id="{24535662-1C05-4615-BBA0-7FE2455F7101}"/>
              </a:ext>
            </a:extLst>
          </p:cNvPr>
          <p:cNvSpPr>
            <a:spLocks noGrp="1"/>
          </p:cNvSpPr>
          <p:nvPr/>
        </p:nvSpPr>
        <p:spPr bwMode="auto">
          <a:xfrm>
            <a:off x="3128288" y="2528468"/>
            <a:ext cx="5121409" cy="2726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Lucida Sans Unicode" panose="020B0602030504020204" pitchFamily="34" charset="0"/>
                <a:cs typeface="Lucida Sans Unicode" panose="020B0602030504020204" pitchFamily="34" charset="0"/>
              </a:rPr>
              <a:t>Get-Service |</a:t>
            </a:r>
          </a:p>
          <a:p>
            <a:pPr marL="0" indent="0">
              <a:buNone/>
            </a:pPr>
            <a:r>
              <a:rPr lang="en-US" dirty="0">
                <a:latin typeface="Lucida Sans Unicode" panose="020B0602030504020204" pitchFamily="34" charset="0"/>
                <a:cs typeface="Lucida Sans Unicode" panose="020B0602030504020204" pitchFamily="34" charset="0"/>
              </a:rPr>
              <a:t>Where Status –eq Running</a:t>
            </a:r>
          </a:p>
          <a:p>
            <a:pPr marL="0" indent="0">
              <a:buNone/>
            </a:pPr>
            <a:endParaRPr lang="en-US" dirty="0">
              <a:latin typeface="Lucida Sans Unicode" panose="020B0602030504020204" pitchFamily="34" charset="0"/>
              <a:cs typeface="Lucida Sans Unicode" panose="020B0602030504020204" pitchFamily="34" charset="0"/>
            </a:endParaRPr>
          </a:p>
          <a:p>
            <a:pPr marL="0" indent="0">
              <a:buNone/>
            </a:pPr>
            <a:r>
              <a:rPr lang="en-US" dirty="0">
                <a:latin typeface="Lucida Sans Unicode" panose="020B0602030504020204" pitchFamily="34" charset="0"/>
                <a:cs typeface="Lucida Sans Unicode" panose="020B0602030504020204" pitchFamily="34" charset="0"/>
              </a:rPr>
              <a:t>Get-Process |</a:t>
            </a:r>
          </a:p>
          <a:p>
            <a:pPr marL="0" indent="0">
              <a:buNone/>
            </a:pPr>
            <a:r>
              <a:rPr lang="en-US" dirty="0">
                <a:latin typeface="Lucida Sans Unicode" panose="020B0602030504020204" pitchFamily="34" charset="0"/>
                <a:cs typeface="Lucida Sans Unicode" panose="020B0602030504020204" pitchFamily="34" charset="0"/>
              </a:rPr>
              <a:t>Where CPU –gt 20</a:t>
            </a:r>
          </a:p>
        </p:txBody>
      </p:sp>
    </p:spTree>
    <p:extLst>
      <p:ext uri="{BB962C8B-B14F-4D97-AF65-F5344CB8AC3E}">
        <p14:creationId xmlns:p14="http://schemas.microsoft.com/office/powerpoint/2010/main" val="3576993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Basic filtering syntax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6"/>
            <a:ext cx="11341268" cy="3477875"/>
          </a:xfrm>
        </p:spPr>
        <p:txBody>
          <a:bodyPr lIns="0"/>
          <a:lstStyle/>
          <a:p>
            <a:pPr marL="114300" lvl="2" indent="0">
              <a:buNone/>
            </a:pPr>
            <a:r>
              <a:rPr lang="en-US" dirty="0"/>
              <a:t>Limitations of the basic syntax:</a:t>
            </a:r>
          </a:p>
          <a:p>
            <a:pPr lvl="2"/>
            <a:r>
              <a:rPr lang="en-US" dirty="0"/>
              <a:t>It supports only a single comparison―you can’t compare two things.</a:t>
            </a:r>
          </a:p>
          <a:p>
            <a:pPr lvl="2"/>
            <a:r>
              <a:rPr lang="en-US" dirty="0"/>
              <a:t>It doesn’t support property dereferencing―you can refer to only direct properties of the object piped into the command.</a:t>
            </a:r>
          </a:p>
          <a:p>
            <a:pPr lvl="2"/>
            <a:r>
              <a:rPr lang="en-US" dirty="0"/>
              <a:t>This won’t work:</a:t>
            </a:r>
          </a:p>
          <a:p>
            <a:pPr lvl="3"/>
            <a:endParaRPr lang="en-US" dirty="0"/>
          </a:p>
          <a:p>
            <a:pPr lvl="2"/>
            <a:endParaRPr lang="en-US" dirty="0"/>
          </a:p>
          <a:p>
            <a:pPr lvl="2"/>
            <a:endParaRPr lang="en-US" dirty="0"/>
          </a:p>
          <a:p>
            <a:pPr lvl="2"/>
            <a:endParaRPr lang="en-US" dirty="0"/>
          </a:p>
          <a:p>
            <a:pPr lvl="2"/>
            <a:endParaRPr lang="en-US" dirty="0"/>
          </a:p>
        </p:txBody>
      </p:sp>
      <p:sp>
        <p:nvSpPr>
          <p:cNvPr id="5" name="Content Placeholder 8">
            <a:extLst>
              <a:ext uri="{FF2B5EF4-FFF2-40B4-BE49-F238E27FC236}">
                <a16:creationId xmlns:a16="http://schemas.microsoft.com/office/drawing/2014/main" id="{427910A8-E4EF-449A-BFEA-24EA0C1CB73F}"/>
              </a:ext>
            </a:extLst>
          </p:cNvPr>
          <p:cNvSpPr txBox="1">
            <a:spLocks/>
          </p:cNvSpPr>
          <p:nvPr/>
        </p:nvSpPr>
        <p:spPr>
          <a:xfrm>
            <a:off x="2774323" y="2825268"/>
            <a:ext cx="3837492"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ea typeface="Verdana" panose="020B0604030504040204" pitchFamily="34" charset="0"/>
                <a:cs typeface="Lucida Sans Unicode" panose="020B0602030504020204" pitchFamily="34" charset="0"/>
              </a:rPr>
              <a:t>Get-Service | Where </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Name.Length</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gt</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5</a:t>
            </a:r>
          </a:p>
        </p:txBody>
      </p:sp>
    </p:spTree>
    <p:extLst>
      <p:ext uri="{BB962C8B-B14F-4D97-AF65-F5344CB8AC3E}">
        <p14:creationId xmlns:p14="http://schemas.microsoft.com/office/powerpoint/2010/main" val="12751363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Advanced filtering syntax</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139047"/>
          </a:xfrm>
        </p:spPr>
        <p:txBody>
          <a:bodyPr lIns="0"/>
          <a:lstStyle/>
          <a:p>
            <a:pPr lvl="2"/>
            <a:r>
              <a:rPr lang="en-US" dirty="0"/>
              <a:t>Supports multiple conditions and has no restrictions on what kinds of expressions you can use.</a:t>
            </a:r>
          </a:p>
          <a:p>
            <a:pPr lvl="2"/>
            <a:r>
              <a:rPr lang="en-US" dirty="0"/>
              <a:t>Requires a filter script that contains your filtering criteria and that evaluates to either True or False.</a:t>
            </a:r>
          </a:p>
          <a:p>
            <a:pPr lvl="2"/>
            <a:r>
              <a:rPr lang="en-US" dirty="0"/>
              <a:t>Inside the filter script, use </a:t>
            </a:r>
            <a:r>
              <a:rPr lang="en-US" b="1" dirty="0"/>
              <a:t>$</a:t>
            </a:r>
            <a:r>
              <a:rPr lang="en-US" b="1" dirty="0" err="1"/>
              <a:t>PSItem</a:t>
            </a:r>
            <a:r>
              <a:rPr lang="en-US" b="1" dirty="0"/>
              <a:t> </a:t>
            </a:r>
            <a:r>
              <a:rPr lang="en-US" dirty="0"/>
              <a:t>or </a:t>
            </a:r>
            <a:r>
              <a:rPr lang="en-US" b="1" dirty="0"/>
              <a:t>$_</a:t>
            </a:r>
            <a:r>
              <a:rPr lang="en-US" dirty="0"/>
              <a:t> to refer to the object that was piped into the command.</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21121727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Advanced filtering syntax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6"/>
            <a:ext cx="11341268" cy="680196"/>
          </a:xfrm>
        </p:spPr>
        <p:txBody>
          <a:bodyPr lIns="0"/>
          <a:lstStyle/>
          <a:p>
            <a:pPr marL="114300" lvl="2" indent="0">
              <a:buNone/>
            </a:pPr>
            <a:r>
              <a:rPr lang="en-US" dirty="0"/>
              <a:t>Here are three examples of advanced filtering:</a:t>
            </a:r>
          </a:p>
          <a:p>
            <a:pPr lvl="2"/>
            <a:endParaRPr lang="en-US" dirty="0"/>
          </a:p>
          <a:p>
            <a:pPr lvl="2"/>
            <a:endParaRPr lang="en-US" dirty="0"/>
          </a:p>
          <a:p>
            <a:pPr lvl="2"/>
            <a:endParaRPr lang="en-US" dirty="0"/>
          </a:p>
          <a:p>
            <a:pPr lvl="2"/>
            <a:endParaRPr lang="en-US" dirty="0"/>
          </a:p>
        </p:txBody>
      </p:sp>
      <p:sp>
        <p:nvSpPr>
          <p:cNvPr id="5" name="Content Placeholder 8">
            <a:extLst>
              <a:ext uri="{FF2B5EF4-FFF2-40B4-BE49-F238E27FC236}">
                <a16:creationId xmlns:a16="http://schemas.microsoft.com/office/drawing/2014/main" id="{427910A8-E4EF-449A-BFEA-24EA0C1CB73F}"/>
              </a:ext>
            </a:extLst>
          </p:cNvPr>
          <p:cNvSpPr txBox="1">
            <a:spLocks/>
          </p:cNvSpPr>
          <p:nvPr/>
        </p:nvSpPr>
        <p:spPr>
          <a:xfrm>
            <a:off x="2361364" y="2166258"/>
            <a:ext cx="6501284"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ea typeface="Verdana" panose="020B0604030504040204" pitchFamily="34" charset="0"/>
                <a:cs typeface="Lucida Sans Unicode" panose="020B0602030504020204" pitchFamily="34" charset="0"/>
              </a:rPr>
              <a:t>Get-Service | Where-Object –Filter {$</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PSItem.Status</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–eq 'Running' }</a:t>
            </a:r>
          </a:p>
        </p:txBody>
      </p:sp>
      <p:sp>
        <p:nvSpPr>
          <p:cNvPr id="2" name="Content Placeholder 8">
            <a:extLst>
              <a:ext uri="{FF2B5EF4-FFF2-40B4-BE49-F238E27FC236}">
                <a16:creationId xmlns:a16="http://schemas.microsoft.com/office/drawing/2014/main" id="{7338E8B1-1FB8-49EC-B138-F159DBC479DD}"/>
              </a:ext>
            </a:extLst>
          </p:cNvPr>
          <p:cNvSpPr txBox="1">
            <a:spLocks/>
          </p:cNvSpPr>
          <p:nvPr/>
        </p:nvSpPr>
        <p:spPr>
          <a:xfrm>
            <a:off x="2361364" y="2891414"/>
            <a:ext cx="6501284"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cs typeface="Lucida Sans Unicode" panose="020B0602030504020204" pitchFamily="34" charset="0"/>
              </a:rPr>
              <a:t>Get-Service | Where { $_.Status –eq 'Running' }</a:t>
            </a:r>
          </a:p>
        </p:txBody>
      </p:sp>
      <p:sp>
        <p:nvSpPr>
          <p:cNvPr id="4" name="Content Placeholder 8">
            <a:extLst>
              <a:ext uri="{FF2B5EF4-FFF2-40B4-BE49-F238E27FC236}">
                <a16:creationId xmlns:a16="http://schemas.microsoft.com/office/drawing/2014/main" id="{6F55EF43-7EEC-4C54-AAA1-89178D858209}"/>
              </a:ext>
            </a:extLst>
          </p:cNvPr>
          <p:cNvSpPr txBox="1">
            <a:spLocks/>
          </p:cNvSpPr>
          <p:nvPr/>
        </p:nvSpPr>
        <p:spPr>
          <a:xfrm>
            <a:off x="2361364" y="3616570"/>
            <a:ext cx="6501284"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cs typeface="Lucida Sans Unicode" panose="020B0602030504020204" pitchFamily="34" charset="0"/>
              </a:rPr>
              <a:t>Get-Service | ? { $</a:t>
            </a:r>
            <a:r>
              <a:rPr lang="en-US" sz="1600" dirty="0" err="1">
                <a:latin typeface="Lucida Sans Unicode" panose="020B0602030504020204" pitchFamily="34" charset="0"/>
                <a:cs typeface="Lucida Sans Unicode" panose="020B0602030504020204" pitchFamily="34" charset="0"/>
              </a:rPr>
              <a:t>PSItem.Status</a:t>
            </a:r>
            <a:r>
              <a:rPr lang="en-US" sz="1600" dirty="0">
                <a:latin typeface="Lucida Sans Unicode" panose="020B0602030504020204" pitchFamily="34" charset="0"/>
                <a:cs typeface="Lucida Sans Unicode" panose="020B0602030504020204" pitchFamily="34" charset="0"/>
              </a:rPr>
              <a:t> –eq 'Running' }</a:t>
            </a:r>
          </a:p>
        </p:txBody>
      </p:sp>
    </p:spTree>
    <p:extLst>
      <p:ext uri="{BB962C8B-B14F-4D97-AF65-F5344CB8AC3E}">
        <p14:creationId xmlns:p14="http://schemas.microsoft.com/office/powerpoint/2010/main" val="15497400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Advanced filtering syntax (Slide 3)</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723275"/>
          </a:xfrm>
        </p:spPr>
        <p:txBody>
          <a:bodyPr lIns="0"/>
          <a:lstStyle/>
          <a:p>
            <a:pPr lvl="2"/>
            <a:r>
              <a:rPr lang="en-US" dirty="0"/>
              <a:t>Use the Boolean operators </a:t>
            </a:r>
            <a:r>
              <a:rPr lang="en-US" b="1" dirty="0"/>
              <a:t>-and </a:t>
            </a:r>
            <a:r>
              <a:rPr lang="en-US" dirty="0" err="1"/>
              <a:t>and</a:t>
            </a:r>
            <a:r>
              <a:rPr lang="en-US" dirty="0"/>
              <a:t> </a:t>
            </a:r>
            <a:r>
              <a:rPr lang="en-US" b="1" dirty="0"/>
              <a:t>-or </a:t>
            </a:r>
            <a:r>
              <a:rPr lang="en-US" dirty="0"/>
              <a:t>to combine multiple comparisons into a single expression:</a:t>
            </a:r>
          </a:p>
          <a:p>
            <a:pPr lvl="2"/>
            <a:endParaRPr lang="en-US" dirty="0"/>
          </a:p>
        </p:txBody>
      </p:sp>
      <p:sp>
        <p:nvSpPr>
          <p:cNvPr id="2" name="Content Placeholder 2">
            <a:extLst>
              <a:ext uri="{FF2B5EF4-FFF2-40B4-BE49-F238E27FC236}">
                <a16:creationId xmlns:a16="http://schemas.microsoft.com/office/drawing/2014/main" id="{24535662-1C05-4615-BBA0-7FE2455F7101}"/>
              </a:ext>
            </a:extLst>
          </p:cNvPr>
          <p:cNvSpPr>
            <a:spLocks noGrp="1"/>
          </p:cNvSpPr>
          <p:nvPr/>
        </p:nvSpPr>
        <p:spPr bwMode="auto">
          <a:xfrm>
            <a:off x="2522136" y="2180600"/>
            <a:ext cx="5727561" cy="3426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4163" lvl="1" indent="0">
              <a:buNone/>
            </a:pPr>
            <a:r>
              <a:rPr lang="en-US" dirty="0">
                <a:latin typeface="Lucida Sans Unicode" panose="020B0602030504020204" pitchFamily="34" charset="0"/>
                <a:cs typeface="Lucida Sans Unicode" panose="020B0602030504020204" pitchFamily="34" charset="0"/>
              </a:rPr>
              <a:t>Get-Volume | Where-Object –Filter {</a:t>
            </a:r>
          </a:p>
          <a:p>
            <a:pPr marL="284163" lvl="1" indent="0">
              <a:buNone/>
            </a:pPr>
            <a:r>
              <a:rPr lang="en-US" dirty="0">
                <a:latin typeface="Lucida Sans Unicode" panose="020B0602030504020204" pitchFamily="34" charset="0"/>
                <a:cs typeface="Lucida Sans Unicode" panose="020B0602030504020204" pitchFamily="34" charset="0"/>
              </a:rPr>
              <a:t>  $</a:t>
            </a:r>
            <a:r>
              <a:rPr lang="en-US" dirty="0" err="1">
                <a:latin typeface="Lucida Sans Unicode" panose="020B0602030504020204" pitchFamily="34" charset="0"/>
                <a:cs typeface="Lucida Sans Unicode" panose="020B0602030504020204" pitchFamily="34" charset="0"/>
              </a:rPr>
              <a:t>PSItem.HealthStatus</a:t>
            </a:r>
            <a:r>
              <a:rPr lang="en-US" dirty="0">
                <a:latin typeface="Lucida Sans Unicode" panose="020B0602030504020204" pitchFamily="34" charset="0"/>
                <a:cs typeface="Lucida Sans Unicode" panose="020B0602030504020204" pitchFamily="34" charset="0"/>
              </a:rPr>
              <a:t> –ne 'Healthy'</a:t>
            </a:r>
          </a:p>
          <a:p>
            <a:pPr marL="284163" lvl="1" indent="0">
              <a:buNone/>
            </a:pPr>
            <a:r>
              <a:rPr lang="en-US" dirty="0">
                <a:latin typeface="Lucida Sans Unicode" panose="020B0602030504020204" pitchFamily="34" charset="0"/>
                <a:cs typeface="Lucida Sans Unicode" panose="020B0602030504020204" pitchFamily="34" charset="0"/>
              </a:rPr>
              <a:t>    -or</a:t>
            </a:r>
          </a:p>
          <a:p>
            <a:pPr marL="284163" lvl="1" indent="0">
              <a:buNone/>
            </a:pPr>
            <a:r>
              <a:rPr lang="en-US" dirty="0">
                <a:latin typeface="Lucida Sans Unicode" panose="020B0602030504020204" pitchFamily="34" charset="0"/>
                <a:cs typeface="Lucida Sans Unicode" panose="020B0602030504020204" pitchFamily="34" charset="0"/>
              </a:rPr>
              <a:t>  $</a:t>
            </a:r>
            <a:r>
              <a:rPr lang="en-US" dirty="0" err="1">
                <a:latin typeface="Lucida Sans Unicode" panose="020B0602030504020204" pitchFamily="34" charset="0"/>
                <a:cs typeface="Lucida Sans Unicode" panose="020B0602030504020204" pitchFamily="34" charset="0"/>
              </a:rPr>
              <a:t>PSItem.SizeRemaining</a:t>
            </a:r>
            <a:r>
              <a:rPr lang="en-US" dirty="0">
                <a:latin typeface="Lucida Sans Unicode" panose="020B0602030504020204" pitchFamily="34" charset="0"/>
                <a:cs typeface="Lucida Sans Unicode" panose="020B0602030504020204" pitchFamily="34" charset="0"/>
              </a:rPr>
              <a:t> –</a:t>
            </a:r>
            <a:r>
              <a:rPr lang="en-US" dirty="0" err="1">
                <a:latin typeface="Lucida Sans Unicode" panose="020B0602030504020204" pitchFamily="34" charset="0"/>
                <a:cs typeface="Lucida Sans Unicode" panose="020B0602030504020204" pitchFamily="34" charset="0"/>
              </a:rPr>
              <a:t>lt</a:t>
            </a:r>
            <a:r>
              <a:rPr lang="en-US" dirty="0">
                <a:latin typeface="Lucida Sans Unicode" panose="020B0602030504020204" pitchFamily="34" charset="0"/>
                <a:cs typeface="Lucida Sans Unicode" panose="020B0602030504020204" pitchFamily="34" charset="0"/>
              </a:rPr>
              <a:t> 100MB</a:t>
            </a:r>
          </a:p>
          <a:p>
            <a:pPr marL="284163" lvl="1" indent="0">
              <a:buNone/>
            </a:pPr>
            <a:r>
              <a:rPr lang="en-US" dirty="0">
                <a:latin typeface="Lucida Sans Unicode" panose="020B0602030504020204" pitchFamily="34" charset="0"/>
                <a:cs typeface="Lucida Sans Unicode" panose="020B0602030504020204" pitchFamily="34" charset="0"/>
              </a:rPr>
              <a:t>}</a:t>
            </a:r>
          </a:p>
          <a:p>
            <a:pPr marL="0" indent="0">
              <a:buNone/>
            </a:pPr>
            <a:endParaRPr lang="en-US"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879122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Filtering</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lvl="0"/>
            <a:r>
              <a:rPr lang="en-US" sz="1800" dirty="0"/>
              <a:t>In this demonstration, you'll learn various ways to filter objects out of the pipeline.</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1495195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Optimizing filtering performance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708160"/>
          </a:xfrm>
        </p:spPr>
        <p:txBody>
          <a:bodyPr lIns="0"/>
          <a:lstStyle/>
          <a:p>
            <a:pPr lvl="2"/>
            <a:r>
              <a:rPr lang="en-US" dirty="0"/>
              <a:t>To improve performance, move filtering as close to the beginning of the command line as possible.</a:t>
            </a:r>
          </a:p>
          <a:p>
            <a:pPr lvl="2"/>
            <a:r>
              <a:rPr lang="en-US" dirty="0"/>
              <a:t>Some commands have parameters that can filter for you, so whenever possible, use those parameters instead of </a:t>
            </a:r>
            <a:r>
              <a:rPr lang="en-US" b="1" dirty="0"/>
              <a:t>Where-Object</a:t>
            </a:r>
            <a:r>
              <a:rPr lang="en-US" dirty="0"/>
              <a:t>.</a:t>
            </a:r>
          </a:p>
          <a:p>
            <a:pPr lvl="2"/>
            <a:endParaRPr lang="en-US" dirty="0"/>
          </a:p>
          <a:p>
            <a:pPr lvl="2"/>
            <a:endParaRPr lang="en-US" dirty="0"/>
          </a:p>
        </p:txBody>
      </p:sp>
    </p:spTree>
    <p:extLst>
      <p:ext uri="{BB962C8B-B14F-4D97-AF65-F5344CB8AC3E}">
        <p14:creationId xmlns:p14="http://schemas.microsoft.com/office/powerpoint/2010/main" val="65303776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lab A</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46212421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F1AD385-BF86-4381-9CFA-B1B692EBB0C9}"/>
              </a:ext>
              <a:ext uri="{C183D7F6-B498-43B3-948B-1728B52AA6E4}">
                <adec:decorative xmlns:adec="http://schemas.microsoft.com/office/drawing/2017/decorative" val="1"/>
              </a:ext>
            </a:extLst>
          </p:cNvPr>
          <p:cNvGrpSpPr/>
          <p:nvPr/>
        </p:nvGrpSpPr>
        <p:grpSpPr>
          <a:xfrm>
            <a:off x="236320" y="2819410"/>
            <a:ext cx="896425" cy="896425"/>
            <a:chOff x="236320" y="3927245"/>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236320" y="3927245"/>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513639" y="4138689"/>
              <a:ext cx="341784" cy="475354"/>
            </a:xfrm>
            <a:prstGeom prst="rect">
              <a:avLst/>
            </a:prstGeom>
          </p:spPr>
        </p:pic>
      </p:grpSp>
      <p:grpSp>
        <p:nvGrpSpPr>
          <p:cNvPr id="15" name="Group 14">
            <a:extLst>
              <a:ext uri="{FF2B5EF4-FFF2-40B4-BE49-F238E27FC236}">
                <a16:creationId xmlns:a16="http://schemas.microsoft.com/office/drawing/2014/main" id="{C282BE36-01CD-4C5A-B235-2C3E45B2547B}"/>
              </a:ext>
              <a:ext uri="{C183D7F6-B498-43B3-948B-1728B52AA6E4}">
                <adec:decorative xmlns:adec="http://schemas.microsoft.com/office/drawing/2017/decorative" val="1"/>
              </a:ext>
            </a:extLst>
          </p:cNvPr>
          <p:cNvGrpSpPr/>
          <p:nvPr/>
        </p:nvGrpSpPr>
        <p:grpSpPr>
          <a:xfrm>
            <a:off x="4925588" y="1612462"/>
            <a:ext cx="723714" cy="723714"/>
            <a:chOff x="4925588" y="1612462"/>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5588" y="1612462"/>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0562" y="1875801"/>
              <a:ext cx="495143" cy="218518"/>
            </a:xfrm>
            <a:prstGeom prst="rect">
              <a:avLst/>
            </a:prstGeom>
          </p:spPr>
        </p:pic>
      </p:grpSp>
      <p:grpSp>
        <p:nvGrpSpPr>
          <p:cNvPr id="14" name="Group 13">
            <a:extLst>
              <a:ext uri="{FF2B5EF4-FFF2-40B4-BE49-F238E27FC236}">
                <a16:creationId xmlns:a16="http://schemas.microsoft.com/office/drawing/2014/main" id="{ED918C50-DE97-46FC-B174-6402BE5E223C}"/>
              </a:ext>
              <a:ext uri="{C183D7F6-B498-43B3-948B-1728B52AA6E4}">
                <adec:decorative xmlns:adec="http://schemas.microsoft.com/office/drawing/2017/decorative" val="1"/>
              </a:ext>
            </a:extLst>
          </p:cNvPr>
          <p:cNvGrpSpPr/>
          <p:nvPr/>
        </p:nvGrpSpPr>
        <p:grpSpPr>
          <a:xfrm>
            <a:off x="10820297" y="1623267"/>
            <a:ext cx="723714" cy="723714"/>
            <a:chOff x="10820297" y="1623267"/>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20297" y="1623267"/>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34582" y="1886606"/>
              <a:ext cx="495143" cy="218518"/>
            </a:xfrm>
            <a:prstGeom prst="rect">
              <a:avLst/>
            </a:prstGeom>
          </p:spPr>
        </p:pic>
      </p:grpSp>
      <p:sp>
        <p:nvSpPr>
          <p:cNvPr id="19" name="Text Placeholder 18">
            <a:extLst>
              <a:ext uri="{FF2B5EF4-FFF2-40B4-BE49-F238E27FC236}">
                <a16:creationId xmlns:a16="http://schemas.microsoft.com/office/drawing/2014/main" id="{E3059D41-9728-4B58-9237-CADB42E287FB}"/>
              </a:ext>
              <a:ext uri="{C183D7F6-B498-43B3-948B-1728B52AA6E4}">
                <adec:decorative xmlns:adec="http://schemas.microsoft.com/office/drawing/2017/decorative" val="1"/>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Filtering objects</a:t>
            </a:r>
          </a:p>
        </p:txBody>
      </p:sp>
      <p:sp>
        <p:nvSpPr>
          <p:cNvPr id="17" name="Title 16">
            <a:extLst>
              <a:ext uri="{C183D7F6-B498-43B3-948B-1728B52AA6E4}">
                <adec:decorative xmlns:adec="http://schemas.microsoft.com/office/drawing/2017/decorative" val="1"/>
              </a:ext>
            </a:extLst>
          </p:cNvPr>
          <p:cNvSpPr>
            <a:spLocks noGrp="1"/>
          </p:cNvSpPr>
          <p:nvPr>
            <p:ph type="title"/>
          </p:nvPr>
        </p:nvSpPr>
        <p:spPr/>
        <p:txBody>
          <a:bodyPr/>
          <a:lstStyle/>
          <a:p>
            <a:r>
              <a:rPr lang="en-US" sz="2800" dirty="0"/>
              <a:t>Lab A: Using PowerShell pipeline</a:t>
            </a:r>
          </a:p>
        </p:txBody>
      </p:sp>
      <p:sp>
        <p:nvSpPr>
          <p:cNvPr id="16" name="Text Placeholder 15">
            <a:extLst>
              <a:ext uri="{FF2B5EF4-FFF2-40B4-BE49-F238E27FC236}">
                <a16:creationId xmlns:a16="http://schemas.microsoft.com/office/drawing/2014/main" id="{2723EE74-D03B-43E6-8DA4-03A69A4F70CE}"/>
              </a:ext>
              <a:ext uri="{C183D7F6-B498-43B3-948B-1728B52AA6E4}">
                <adec:decorative xmlns:adec="http://schemas.microsoft.com/office/drawing/2017/decorative" val="1"/>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Selecting, sorting, and displaying data</a:t>
            </a:r>
          </a:p>
        </p:txBody>
      </p:sp>
      <p:sp>
        <p:nvSpPr>
          <p:cNvPr id="6" name="Text Placeholder 5">
            <a:extLst>
              <a:ext uri="{C183D7F6-B498-43B3-948B-1728B52AA6E4}">
                <adec:decorative xmlns:adec="http://schemas.microsoft.com/office/drawing/2017/decorative" val="1"/>
              </a:ext>
            </a:extLst>
          </p:cNvPr>
          <p:cNvSpPr>
            <a:spLocks noGrp="1"/>
          </p:cNvSpPr>
          <p:nvPr>
            <p:ph type="body" sz="quarter" idx="11"/>
          </p:nvPr>
        </p:nvSpPr>
        <p:spPr>
          <a:xfrm>
            <a:off x="1323974" y="2819410"/>
            <a:ext cx="9832409" cy="2614975"/>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AZ-040T00A-LON-DC1</a:t>
            </a:r>
          </a:p>
          <a:p>
            <a:pPr marL="342900" lvl="1" indent="-342900">
              <a:spcBef>
                <a:spcPts val="392"/>
              </a:spcBef>
              <a:spcAft>
                <a:spcPts val="588"/>
              </a:spcAft>
              <a:buFont typeface="Arial" panose="020B0604020202020204" pitchFamily="34" charset="0"/>
              <a:buChar char="•"/>
            </a:pPr>
            <a:r>
              <a:rPr lang="en-US" sz="1600" b="1" dirty="0">
                <a:latin typeface="+mn-lt"/>
              </a:rPr>
              <a:t>AZ-040T00A-LON-SVR1</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spTree>
    <p:extLst>
      <p:ext uri="{BB962C8B-B14F-4D97-AF65-F5344CB8AC3E}">
        <p14:creationId xmlns:p14="http://schemas.microsoft.com/office/powerpoint/2010/main" val="63967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015663"/>
          </a:xfrm>
        </p:spPr>
        <p:txBody>
          <a:bodyPr/>
          <a:lstStyle/>
          <a:p>
            <a:pPr lvl="1"/>
            <a:r>
              <a:rPr lang="en-US" dirty="0"/>
              <a:t>Part of your administrative tasks at </a:t>
            </a:r>
            <a:r>
              <a:rPr lang="en-US" dirty="0" err="1"/>
              <a:t>Adatum</a:t>
            </a:r>
            <a:r>
              <a:rPr lang="en-US" dirty="0"/>
              <a:t> Corporation is to configure advanced PowerShell scripts. You need to ensure that you understand the foundation of working with the PowerShell pipeline by sorting, filtering, enumerating, and converting objects.</a:t>
            </a:r>
          </a:p>
        </p:txBody>
      </p:sp>
    </p:spTree>
    <p:extLst>
      <p:ext uri="{BB962C8B-B14F-4D97-AF65-F5344CB8AC3E}">
        <p14:creationId xmlns:p14="http://schemas.microsoft.com/office/powerpoint/2010/main" val="691594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List the basic formatting commands and explain why you might use each one.</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In the second exercise of this lab, were you able to achieve the goal without using the </a:t>
            </a:r>
            <a:r>
              <a:rPr lang="en-US" sz="1800" b="1" dirty="0">
                <a:effectLst/>
                <a:latin typeface="Segoe" panose="020B0502040504020203" pitchFamily="34" charset="0"/>
                <a:ea typeface="Times New Roman" panose="02020603050405020304" pitchFamily="18" charset="0"/>
                <a:cs typeface="Times New Roman" panose="02020603050405020304" pitchFamily="18" charset="0"/>
              </a:rPr>
              <a:t>Where-Object</a:t>
            </a:r>
            <a:r>
              <a:rPr lang="en-US" sz="1800" dirty="0">
                <a:effectLst/>
                <a:latin typeface="Segoe" panose="020B0502040504020203" pitchFamily="34" charset="0"/>
                <a:ea typeface="Times New Roman" panose="02020603050405020304" pitchFamily="18" charset="0"/>
                <a:cs typeface="Times New Roman" panose="02020603050405020304" pitchFamily="18" charset="0"/>
              </a:rPr>
              <a:t> command?</a:t>
            </a:r>
            <a:endParaRPr lang="en-US"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spTree>
    <p:extLst>
      <p:ext uri="{BB962C8B-B14F-4D97-AF65-F5344CB8AC3E}">
        <p14:creationId xmlns:p14="http://schemas.microsoft.com/office/powerpoint/2010/main" val="18267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415399" y="1237420"/>
            <a:ext cx="10383899" cy="1881313"/>
          </a:xfrm>
        </p:spPr>
        <p:txBody>
          <a:bodyPr>
            <a:normAutofit fontScale="92500" lnSpcReduction="10000"/>
          </a:bodyPr>
          <a:lstStyle/>
          <a:p>
            <a:pPr lvl="1"/>
            <a:r>
              <a:rPr lang="en-US" dirty="0"/>
              <a:t>List the basic formatting commands and explain why you might use each one.</a:t>
            </a:r>
          </a:p>
          <a:p>
            <a:pPr lvl="1"/>
            <a:r>
              <a:rPr lang="en-US" b="1" dirty="0"/>
              <a:t>Format-List</a:t>
            </a:r>
            <a:r>
              <a:rPr lang="en-US" dirty="0"/>
              <a:t> allows you to review many properties for an object at one time. The command truncates the property list when you also use </a:t>
            </a:r>
            <a:r>
              <a:rPr lang="en-US" b="1" dirty="0"/>
              <a:t>Format-Table</a:t>
            </a:r>
            <a:r>
              <a:rPr lang="en-US" dirty="0"/>
              <a:t>. </a:t>
            </a:r>
          </a:p>
          <a:p>
            <a:pPr lvl="1"/>
            <a:r>
              <a:rPr lang="en-US" b="1" dirty="0"/>
              <a:t>Format-Table</a:t>
            </a:r>
            <a:r>
              <a:rPr lang="en-US" dirty="0"/>
              <a:t> creates output in a compact format that makes it easier to review more than one property for multiple objects. It also makes it possible to compare values among properties.</a:t>
            </a:r>
          </a:p>
          <a:p>
            <a:pPr lvl="1"/>
            <a:r>
              <a:rPr lang="en-US" b="1" dirty="0"/>
              <a:t>Format-Wide</a:t>
            </a:r>
            <a:r>
              <a:rPr lang="en-US" dirty="0"/>
              <a:t> allows you to review many instances of a single property, such as names, in as compact a format as possible.</a:t>
            </a:r>
          </a:p>
        </p:txBody>
      </p:sp>
      <p:sp>
        <p:nvSpPr>
          <p:cNvPr id="2" name="Text Placeholder 1"/>
          <p:cNvSpPr>
            <a:spLocks noGrp="1"/>
          </p:cNvSpPr>
          <p:nvPr>
            <p:ph type="body" sz="quarter" idx="15"/>
          </p:nvPr>
        </p:nvSpPr>
        <p:spPr>
          <a:xfrm>
            <a:off x="1415399" y="3133047"/>
            <a:ext cx="10383899" cy="1667728"/>
          </a:xfrm>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In the second exercise of this lab, were you able to achieve the goal without using the </a:t>
            </a:r>
            <a:r>
              <a:rPr lang="en-US" sz="1800" b="1" dirty="0">
                <a:effectLst/>
                <a:latin typeface="Segoe" panose="020B0502040504020203" pitchFamily="34" charset="0"/>
                <a:ea typeface="Times New Roman" panose="02020603050405020304" pitchFamily="18" charset="0"/>
                <a:cs typeface="Times New Roman" panose="02020603050405020304" pitchFamily="18" charset="0"/>
              </a:rPr>
              <a:t>Where-Object</a:t>
            </a:r>
            <a:r>
              <a:rPr lang="en-US" sz="1800" dirty="0">
                <a:effectLst/>
                <a:latin typeface="Segoe" panose="020B0502040504020203" pitchFamily="34" charset="0"/>
                <a:ea typeface="Times New Roman" panose="02020603050405020304" pitchFamily="18" charset="0"/>
                <a:cs typeface="Times New Roman" panose="02020603050405020304" pitchFamily="18" charset="0"/>
              </a:rPr>
              <a:t> command?</a:t>
            </a:r>
          </a:p>
          <a:p>
            <a:pPr lvl="1"/>
            <a:r>
              <a:rPr lang="en-US" dirty="0"/>
              <a:t>You should have been able to. The </a:t>
            </a:r>
            <a:r>
              <a:rPr lang="en-US" b="1" dirty="0"/>
              <a:t>Get-</a:t>
            </a:r>
            <a:r>
              <a:rPr lang="en-US" b="1" dirty="0" err="1"/>
              <a:t>ADUser</a:t>
            </a:r>
            <a:r>
              <a:rPr lang="en-US" dirty="0"/>
              <a:t> command has </a:t>
            </a:r>
            <a:r>
              <a:rPr lang="en-US" i="1" dirty="0"/>
              <a:t>-Filter</a:t>
            </a:r>
            <a:r>
              <a:rPr lang="en-US" dirty="0"/>
              <a:t> and </a:t>
            </a:r>
            <a:r>
              <a:rPr lang="en-US" i="1" dirty="0"/>
              <a:t>-</a:t>
            </a:r>
            <a:r>
              <a:rPr lang="en-US" i="1" dirty="0" err="1"/>
              <a:t>SearchBase</a:t>
            </a:r>
            <a:r>
              <a:rPr lang="en-US" i="1" dirty="0"/>
              <a:t> </a:t>
            </a:r>
            <a:r>
              <a:rPr lang="en-US" dirty="0"/>
              <a:t>parameters that provide the filtering functionality that you needed. Using </a:t>
            </a:r>
            <a:r>
              <a:rPr lang="en-US" b="1" dirty="0"/>
              <a:t>Where-Object</a:t>
            </a:r>
            <a:r>
              <a:rPr lang="en-US" dirty="0"/>
              <a:t> would have been inefficient and incorrect in this scenario.</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523691" y="3016317"/>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560493" y="1180066"/>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spTree>
    <p:extLst>
      <p:ext uri="{BB962C8B-B14F-4D97-AF65-F5344CB8AC3E}">
        <p14:creationId xmlns:p14="http://schemas.microsoft.com/office/powerpoint/2010/main" val="342483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1196165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Enumerate objects in the pipeline</a:t>
            </a:r>
          </a:p>
        </p:txBody>
      </p:sp>
    </p:spTree>
    <p:extLst>
      <p:ext uri="{BB962C8B-B14F-4D97-AF65-F5344CB8AC3E}">
        <p14:creationId xmlns:p14="http://schemas.microsoft.com/office/powerpoint/2010/main" val="333745783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2148" y="1076871"/>
            <a:ext cx="11354257" cy="3554819"/>
          </a:xfrm>
        </p:spPr>
        <p:txBody>
          <a:bodyPr lIns="0"/>
          <a:lstStyle/>
          <a:p>
            <a:r>
              <a:rPr lang="en-US" sz="2000" dirty="0">
                <a:latin typeface="+mn-lt"/>
              </a:rPr>
              <a:t>In this lesson, you'll learn how to enumerate objects in the pipeline so that you can work with one object at a time during automation. Enumerating objects builds on the skills you’ve already learned and is a building block for creating automation scripts.</a:t>
            </a:r>
          </a:p>
          <a:p>
            <a:pPr lvl="1"/>
            <a:endParaRPr lang="en-US" dirty="0"/>
          </a:p>
          <a:p>
            <a:pPr lvl="1"/>
            <a:r>
              <a:rPr lang="en-US" dirty="0"/>
              <a:t>Topics:</a:t>
            </a:r>
          </a:p>
          <a:p>
            <a:pPr lvl="2"/>
            <a:r>
              <a:rPr lang="en-US" dirty="0"/>
              <a:t>Purpose of enumeration</a:t>
            </a:r>
          </a:p>
          <a:p>
            <a:pPr lvl="2"/>
            <a:r>
              <a:rPr lang="en-US" dirty="0"/>
              <a:t>Basic enumeration syntax</a:t>
            </a:r>
          </a:p>
          <a:p>
            <a:pPr lvl="2"/>
            <a:r>
              <a:rPr lang="en-US" dirty="0"/>
              <a:t>Demonstration: Basic enumeration</a:t>
            </a:r>
          </a:p>
          <a:p>
            <a:pPr lvl="2"/>
            <a:r>
              <a:rPr lang="en-US" dirty="0"/>
              <a:t>Advanced enumeration syntax</a:t>
            </a:r>
          </a:p>
          <a:p>
            <a:pPr lvl="2"/>
            <a:r>
              <a:rPr lang="en-US" dirty="0"/>
              <a:t>Demonstration: Advanced enumeration</a:t>
            </a:r>
          </a:p>
        </p:txBody>
      </p:sp>
    </p:spTree>
    <p:extLst>
      <p:ext uri="{BB962C8B-B14F-4D97-AF65-F5344CB8AC3E}">
        <p14:creationId xmlns:p14="http://schemas.microsoft.com/office/powerpoint/2010/main" val="40452986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Understand the pipeline</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Purpose of enumeration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1" y="1457325"/>
            <a:ext cx="11341267" cy="2062103"/>
          </a:xfrm>
        </p:spPr>
        <p:txBody>
          <a:bodyPr lIns="0"/>
          <a:lstStyle/>
          <a:p>
            <a:pPr lvl="2"/>
            <a:r>
              <a:rPr lang="en-US" dirty="0"/>
              <a:t>To take a collection of objects and:</a:t>
            </a:r>
          </a:p>
          <a:p>
            <a:pPr lvl="3"/>
            <a:r>
              <a:rPr lang="en-US" dirty="0"/>
              <a:t>Run an action on each item.</a:t>
            </a:r>
          </a:p>
          <a:p>
            <a:pPr lvl="3"/>
            <a:r>
              <a:rPr lang="en-US" dirty="0"/>
              <a:t>Process them one at a time.</a:t>
            </a:r>
          </a:p>
          <a:p>
            <a:pPr lvl="2"/>
            <a:r>
              <a:rPr lang="en-US" dirty="0"/>
              <a:t>Not necessary when PowerShell has a command that can perform the action you need.</a:t>
            </a:r>
          </a:p>
          <a:p>
            <a:pPr lvl="2"/>
            <a:r>
              <a:rPr lang="en-US" dirty="0"/>
              <a:t>Useful when an object has a method that does what you want, but PowerShell doesn’t offer an equivalent command.</a:t>
            </a:r>
          </a:p>
        </p:txBody>
      </p:sp>
    </p:spTree>
    <p:extLst>
      <p:ext uri="{BB962C8B-B14F-4D97-AF65-F5344CB8AC3E}">
        <p14:creationId xmlns:p14="http://schemas.microsoft.com/office/powerpoint/2010/main" val="193370588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Basic enumeration syntax</a:t>
            </a:r>
          </a:p>
        </p:txBody>
      </p:sp>
      <p:sp>
        <p:nvSpPr>
          <p:cNvPr id="5" name="Content Placeholder 2">
            <a:extLst>
              <a:ext uri="{FF2B5EF4-FFF2-40B4-BE49-F238E27FC236}">
                <a16:creationId xmlns:a16="http://schemas.microsoft.com/office/drawing/2014/main" id="{7172D59C-F91A-46B2-B6F7-156984DCA9A5}"/>
              </a:ext>
            </a:extLst>
          </p:cNvPr>
          <p:cNvSpPr>
            <a:spLocks noGrp="1"/>
          </p:cNvSpPr>
          <p:nvPr/>
        </p:nvSpPr>
        <p:spPr bwMode="auto">
          <a:xfrm>
            <a:off x="2346581" y="141450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ForEach-Object –MemberType Encrypt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ForEach Encrypt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Get-ChildItem –Path C:\Example –File |</a:t>
            </a:r>
          </a:p>
          <a:p>
            <a:pPr marL="0" indent="0">
              <a:buNone/>
            </a:pPr>
            <a:r>
              <a:rPr lang="en-US" dirty="0">
                <a:latin typeface="Consolas" pitchFamily="49" charset="0"/>
                <a:cs typeface="Consolas" pitchFamily="49" charset="0"/>
              </a:rPr>
              <a:t>% –MemberType Encrypt</a:t>
            </a:r>
          </a:p>
          <a:p>
            <a:pPr marL="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5392618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Basic enumeration syntax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2416046"/>
          </a:xfrm>
        </p:spPr>
        <p:txBody>
          <a:bodyPr lIns="0"/>
          <a:lstStyle/>
          <a:p>
            <a:pPr marL="114300" lvl="2" indent="0">
              <a:buNone/>
            </a:pPr>
            <a:r>
              <a:rPr lang="en-US" dirty="0"/>
              <a:t>Limitations:</a:t>
            </a:r>
          </a:p>
          <a:p>
            <a:pPr lvl="2"/>
            <a:r>
              <a:rPr lang="en-US" dirty="0"/>
              <a:t>Can access only a single member (method or property) of the objects that were piped into the command.</a:t>
            </a:r>
          </a:p>
          <a:p>
            <a:pPr lvl="2"/>
            <a:r>
              <a:rPr lang="en-US" dirty="0"/>
              <a:t>Can’t:</a:t>
            </a:r>
          </a:p>
          <a:p>
            <a:pPr lvl="3"/>
            <a:r>
              <a:rPr lang="en-US" dirty="0"/>
              <a:t>Run commands or code.</a:t>
            </a:r>
          </a:p>
          <a:p>
            <a:pPr lvl="3"/>
            <a:r>
              <a:rPr lang="en-US" dirty="0"/>
              <a:t>Evaluate expressions.</a:t>
            </a:r>
          </a:p>
          <a:p>
            <a:pPr lvl="3"/>
            <a:r>
              <a:rPr lang="en-US" dirty="0"/>
              <a:t>Make logical decisions.</a:t>
            </a:r>
          </a:p>
        </p:txBody>
      </p:sp>
    </p:spTree>
    <p:extLst>
      <p:ext uri="{BB962C8B-B14F-4D97-AF65-F5344CB8AC3E}">
        <p14:creationId xmlns:p14="http://schemas.microsoft.com/office/powerpoint/2010/main" val="262883231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Basic enumeration</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923330"/>
          </a:xfrm>
        </p:spPr>
        <p:txBody>
          <a:bodyPr/>
          <a:lstStyle/>
          <a:p>
            <a:pPr lvl="0"/>
            <a:r>
              <a:rPr lang="en-US" sz="1800" dirty="0"/>
              <a:t>In this demonstration, you'll learn how to use the basic enumeration syntax to enumerate several objects in a collection.</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0234077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Advanced enumeration syntax</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2062103"/>
          </a:xfrm>
        </p:spPr>
        <p:txBody>
          <a:bodyPr lIns="0"/>
          <a:lstStyle/>
          <a:p>
            <a:pPr lvl="2"/>
            <a:r>
              <a:rPr lang="en-US" dirty="0"/>
              <a:t>Allows you to perform any task by entering commands in a script block.</a:t>
            </a:r>
          </a:p>
          <a:p>
            <a:pPr lvl="2"/>
            <a:r>
              <a:rPr lang="en-US" dirty="0"/>
              <a:t>Uses </a:t>
            </a:r>
            <a:r>
              <a:rPr lang="en-US" b="1" dirty="0"/>
              <a:t>$</a:t>
            </a:r>
            <a:r>
              <a:rPr lang="en-US" b="1" dirty="0" err="1"/>
              <a:t>PSItem</a:t>
            </a:r>
            <a:r>
              <a:rPr lang="en-US" b="1" dirty="0"/>
              <a:t> </a:t>
            </a:r>
            <a:r>
              <a:rPr lang="en-US" dirty="0"/>
              <a:t>or </a:t>
            </a:r>
            <a:r>
              <a:rPr lang="en-US" b="1" dirty="0"/>
              <a:t>$_</a:t>
            </a:r>
            <a:r>
              <a:rPr lang="en-US" dirty="0"/>
              <a:t> to reference the objects that were piped into the command:</a:t>
            </a:r>
          </a:p>
          <a:p>
            <a:pPr lvl="2"/>
            <a:endParaRPr lang="en-US" dirty="0"/>
          </a:p>
          <a:p>
            <a:pPr lvl="2"/>
            <a:endParaRPr lang="en-US" dirty="0"/>
          </a:p>
          <a:p>
            <a:pPr lvl="2"/>
            <a:r>
              <a:rPr lang="en-US" dirty="0"/>
              <a:t>Has additional parameters that allow you to specify actions to take before and after the collection of objects is processed.</a:t>
            </a:r>
          </a:p>
        </p:txBody>
      </p:sp>
      <p:sp>
        <p:nvSpPr>
          <p:cNvPr id="2" name="Content Placeholder 8">
            <a:extLst>
              <a:ext uri="{FF2B5EF4-FFF2-40B4-BE49-F238E27FC236}">
                <a16:creationId xmlns:a16="http://schemas.microsoft.com/office/drawing/2014/main" id="{65884F28-30FE-45BC-AA67-E86B5F2EF2D8}"/>
              </a:ext>
            </a:extLst>
          </p:cNvPr>
          <p:cNvSpPr txBox="1">
            <a:spLocks/>
          </p:cNvSpPr>
          <p:nvPr/>
        </p:nvSpPr>
        <p:spPr>
          <a:xfrm>
            <a:off x="1685089" y="2319099"/>
            <a:ext cx="6501284"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latin typeface="Lucida Sans Unicode" panose="020B0602030504020204" pitchFamily="34" charset="0"/>
                <a:ea typeface="Verdana" panose="020B0604030504040204" pitchFamily="34" charset="0"/>
                <a:cs typeface="Lucida Sans Unicode" panose="020B0602030504020204" pitchFamily="34" charset="0"/>
              </a:rPr>
              <a:t>Get-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ChildItem</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C:\Test –File |  </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ForEach</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-Object { $</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PSItem.Encrypt</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a:t>
            </a:r>
          </a:p>
        </p:txBody>
      </p:sp>
    </p:spTree>
    <p:extLst>
      <p:ext uri="{BB962C8B-B14F-4D97-AF65-F5344CB8AC3E}">
        <p14:creationId xmlns:p14="http://schemas.microsoft.com/office/powerpoint/2010/main" val="416353327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Advanced enumeration</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923330"/>
          </a:xfrm>
        </p:spPr>
        <p:txBody>
          <a:bodyPr/>
          <a:lstStyle/>
          <a:p>
            <a:pPr lvl="0"/>
            <a:r>
              <a:rPr lang="en-US" sz="1800" dirty="0"/>
              <a:t>In this demonstration, you'll learn two ways to use the advanced enumeration syntax to perform tasks on several objects.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74178979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5</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3663028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5: Send pipeline data as output</a:t>
            </a:r>
          </a:p>
        </p:txBody>
      </p:sp>
    </p:spTree>
    <p:extLst>
      <p:ext uri="{BB962C8B-B14F-4D97-AF65-F5344CB8AC3E}">
        <p14:creationId xmlns:p14="http://schemas.microsoft.com/office/powerpoint/2010/main" val="167221178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5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9100" y="987418"/>
            <a:ext cx="11354257" cy="4308872"/>
          </a:xfrm>
        </p:spPr>
        <p:txBody>
          <a:bodyPr lIns="0"/>
          <a:lstStyle/>
          <a:p>
            <a:r>
              <a:rPr lang="en-US" sz="2000" dirty="0">
                <a:latin typeface="+mn-lt"/>
              </a:rPr>
              <a:t>When you provide information about your network infrastructure, it’s often a requirement that you provide the information in specific formats. This might mean using a format for displaying on the screen, for printing a hard copy, or for storing in a file for later use. In this lesson, you'll learn how to send pipeline data to files and in various output formats.</a:t>
            </a:r>
          </a:p>
          <a:p>
            <a:pPr lvl="1"/>
            <a:endParaRPr lang="en-US" sz="300" dirty="0"/>
          </a:p>
          <a:p>
            <a:pPr lvl="1"/>
            <a:r>
              <a:rPr lang="en-US" dirty="0"/>
              <a:t>Topics:</a:t>
            </a:r>
          </a:p>
          <a:p>
            <a:pPr lvl="2"/>
            <a:r>
              <a:rPr lang="en-US" dirty="0"/>
              <a:t>Writing output to a file</a:t>
            </a:r>
          </a:p>
          <a:p>
            <a:pPr lvl="2"/>
            <a:r>
              <a:rPr lang="en-US" dirty="0"/>
              <a:t>Converting output to CSV</a:t>
            </a:r>
          </a:p>
          <a:p>
            <a:pPr lvl="2"/>
            <a:r>
              <a:rPr lang="en-US" dirty="0"/>
              <a:t>Converting output to XML</a:t>
            </a:r>
          </a:p>
          <a:p>
            <a:pPr lvl="2"/>
            <a:r>
              <a:rPr lang="en-US" dirty="0"/>
              <a:t>Converting output to JSON</a:t>
            </a:r>
          </a:p>
          <a:p>
            <a:pPr lvl="2"/>
            <a:r>
              <a:rPr lang="en-US" dirty="0"/>
              <a:t>Converting output to HTML</a:t>
            </a:r>
          </a:p>
          <a:p>
            <a:pPr lvl="2"/>
            <a:r>
              <a:rPr lang="en-US" dirty="0"/>
              <a:t>Demonstration: Exporting data</a:t>
            </a:r>
          </a:p>
          <a:p>
            <a:pPr lvl="2"/>
            <a:r>
              <a:rPr lang="en-US" dirty="0"/>
              <a:t>Additional output options</a:t>
            </a:r>
          </a:p>
        </p:txBody>
      </p:sp>
    </p:spTree>
    <p:extLst>
      <p:ext uri="{BB962C8B-B14F-4D97-AF65-F5344CB8AC3E}">
        <p14:creationId xmlns:p14="http://schemas.microsoft.com/office/powerpoint/2010/main" val="296814702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Writing output to a file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2616101"/>
          </a:xfrm>
        </p:spPr>
        <p:txBody>
          <a:bodyPr lIns="0"/>
          <a:lstStyle/>
          <a:p>
            <a:pPr lvl="2"/>
            <a:r>
              <a:rPr lang="en-US" b="1" dirty="0"/>
              <a:t>Out-File</a:t>
            </a:r>
            <a:r>
              <a:rPr lang="en-US" dirty="0"/>
              <a:t> writes whatever is in the pipeline to a text file.</a:t>
            </a:r>
          </a:p>
          <a:p>
            <a:pPr lvl="2"/>
            <a:r>
              <a:rPr lang="en-US" dirty="0"/>
              <a:t>The </a:t>
            </a:r>
            <a:r>
              <a:rPr lang="en-US" b="1" dirty="0"/>
              <a:t>&gt;</a:t>
            </a:r>
            <a:r>
              <a:rPr lang="en-US" dirty="0"/>
              <a:t> and </a:t>
            </a:r>
            <a:r>
              <a:rPr lang="en-US" b="1" dirty="0"/>
              <a:t>&gt;&gt;</a:t>
            </a:r>
            <a:r>
              <a:rPr lang="en-US" dirty="0"/>
              <a:t> redirection operators are also supported.</a:t>
            </a:r>
          </a:p>
          <a:p>
            <a:pPr lvl="2"/>
            <a:r>
              <a:rPr lang="en-US" dirty="0"/>
              <a:t>The text file is formatted exactly the same as the data would be on the screen―no conversion to another form occurs.</a:t>
            </a:r>
          </a:p>
          <a:p>
            <a:pPr lvl="2"/>
            <a:r>
              <a:rPr lang="en-US" dirty="0"/>
              <a:t>Unless the data has been converted to another form, the resulting text file is usually suitable for reviewing only by a person.</a:t>
            </a:r>
          </a:p>
          <a:p>
            <a:pPr lvl="2"/>
            <a:r>
              <a:rPr lang="en-US" dirty="0"/>
              <a:t>As you start to build more complex commands, you need to keep track of what the pipeline contains at each step.</a:t>
            </a:r>
          </a:p>
        </p:txBody>
      </p:sp>
    </p:spTree>
    <p:extLst>
      <p:ext uri="{BB962C8B-B14F-4D97-AF65-F5344CB8AC3E}">
        <p14:creationId xmlns:p14="http://schemas.microsoft.com/office/powerpoint/2010/main" val="8889942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980039"/>
            <a:ext cx="11354257" cy="3754874"/>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this lesson, you'll learn about the Windows PowerShell pipeline and some basic techniques for running multiple commands in it. Running commands individually is both cumbersome and inefficient. Understanding how the pipeline works is fundamental to your success in using Windows PowerShell for administration.</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is the pipeline?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Pipeline output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Discovering object members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Reviewing object members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Formatting pipeline output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Formatting pipeline output</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Converting output to CSV</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2492990"/>
          </a:xfrm>
        </p:spPr>
        <p:txBody>
          <a:bodyPr lIns="0"/>
          <a:lstStyle/>
          <a:p>
            <a:pPr lvl="2"/>
            <a:r>
              <a:rPr lang="en-US" dirty="0"/>
              <a:t>The commands are:</a:t>
            </a:r>
          </a:p>
          <a:p>
            <a:pPr lvl="3"/>
            <a:r>
              <a:rPr lang="en-US" b="1" dirty="0" err="1"/>
              <a:t>ConvertTo</a:t>
            </a:r>
            <a:r>
              <a:rPr lang="en-US" b="1" dirty="0"/>
              <a:t>-CSV</a:t>
            </a:r>
          </a:p>
          <a:p>
            <a:pPr lvl="3"/>
            <a:r>
              <a:rPr lang="en-US" b="1" dirty="0"/>
              <a:t>Export-CSV</a:t>
            </a:r>
          </a:p>
          <a:p>
            <a:pPr lvl="2"/>
            <a:r>
              <a:rPr lang="en-US" dirty="0"/>
              <a:t>The commands send:</a:t>
            </a:r>
          </a:p>
          <a:p>
            <a:pPr lvl="3"/>
            <a:r>
              <a:rPr lang="en-US" dirty="0"/>
              <a:t>Properties as headers.</a:t>
            </a:r>
          </a:p>
          <a:p>
            <a:pPr lvl="3"/>
            <a:r>
              <a:rPr lang="en-US" dirty="0"/>
              <a:t>No type information.</a:t>
            </a:r>
          </a:p>
          <a:p>
            <a:pPr lvl="2"/>
            <a:r>
              <a:rPr lang="en-US" dirty="0"/>
              <a:t>You can easily open large CSV files in Excel.</a:t>
            </a:r>
          </a:p>
        </p:txBody>
      </p:sp>
    </p:spTree>
    <p:extLst>
      <p:ext uri="{BB962C8B-B14F-4D97-AF65-F5344CB8AC3E}">
        <p14:creationId xmlns:p14="http://schemas.microsoft.com/office/powerpoint/2010/main" val="202331906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Converting output to XML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1431161"/>
          </a:xfrm>
        </p:spPr>
        <p:txBody>
          <a:bodyPr lIns="0"/>
          <a:lstStyle/>
          <a:p>
            <a:pPr lvl="2"/>
            <a:r>
              <a:rPr lang="en-US" b="1" dirty="0" err="1"/>
              <a:t>ConvertTo-CliXml</a:t>
            </a:r>
            <a:endParaRPr lang="en-US" b="1" dirty="0"/>
          </a:p>
          <a:p>
            <a:pPr lvl="2"/>
            <a:r>
              <a:rPr lang="en-US" b="1" dirty="0"/>
              <a:t>Export-</a:t>
            </a:r>
            <a:r>
              <a:rPr lang="en-US" b="1" dirty="0" err="1"/>
              <a:t>CliXml</a:t>
            </a:r>
            <a:endParaRPr lang="en-US" b="1" dirty="0"/>
          </a:p>
          <a:p>
            <a:pPr lvl="2"/>
            <a:r>
              <a:rPr lang="en-US" dirty="0"/>
              <a:t>Portable data format.</a:t>
            </a:r>
          </a:p>
          <a:p>
            <a:pPr lvl="2"/>
            <a:r>
              <a:rPr lang="en-US" dirty="0"/>
              <a:t>Multiple value properties become individual entries.</a:t>
            </a:r>
          </a:p>
        </p:txBody>
      </p:sp>
    </p:spTree>
    <p:extLst>
      <p:ext uri="{BB962C8B-B14F-4D97-AF65-F5344CB8AC3E}">
        <p14:creationId xmlns:p14="http://schemas.microsoft.com/office/powerpoint/2010/main" val="202894086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Converting output to JSON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2139047"/>
          </a:xfrm>
        </p:spPr>
        <p:txBody>
          <a:bodyPr lIns="0"/>
          <a:lstStyle/>
          <a:p>
            <a:pPr lvl="2"/>
            <a:r>
              <a:rPr lang="en-US" dirty="0"/>
              <a:t>The command is:</a:t>
            </a:r>
          </a:p>
          <a:p>
            <a:pPr lvl="3"/>
            <a:r>
              <a:rPr lang="en-US" b="1" dirty="0" err="1"/>
              <a:t>ConvertTo</a:t>
            </a:r>
            <a:r>
              <a:rPr lang="en-US" b="1" dirty="0"/>
              <a:t>-JSON</a:t>
            </a:r>
          </a:p>
          <a:p>
            <a:pPr lvl="2"/>
            <a:r>
              <a:rPr lang="en-US" dirty="0"/>
              <a:t>The advantages are:</a:t>
            </a:r>
          </a:p>
          <a:p>
            <a:pPr lvl="3"/>
            <a:r>
              <a:rPr lang="en-US" dirty="0"/>
              <a:t>Compactness.</a:t>
            </a:r>
          </a:p>
          <a:p>
            <a:pPr lvl="3"/>
            <a:r>
              <a:rPr lang="en-US" dirty="0"/>
              <a:t>Ease of use, especially with JavaScript.</a:t>
            </a:r>
          </a:p>
          <a:p>
            <a:pPr lvl="3"/>
            <a:r>
              <a:rPr lang="en-US" dirty="0"/>
              <a:t>A format like a hash table.</a:t>
            </a:r>
          </a:p>
        </p:txBody>
      </p:sp>
    </p:spTree>
    <p:extLst>
      <p:ext uri="{BB962C8B-B14F-4D97-AF65-F5344CB8AC3E}">
        <p14:creationId xmlns:p14="http://schemas.microsoft.com/office/powerpoint/2010/main" val="223037723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Converting output to HTML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3200876"/>
          </a:xfrm>
        </p:spPr>
        <p:txBody>
          <a:bodyPr lIns="0"/>
          <a:lstStyle/>
          <a:p>
            <a:pPr lvl="2"/>
            <a:r>
              <a:rPr lang="en-US" dirty="0"/>
              <a:t>The command is:</a:t>
            </a:r>
          </a:p>
          <a:p>
            <a:pPr lvl="3"/>
            <a:r>
              <a:rPr lang="en-US" b="1" dirty="0" err="1"/>
              <a:t>ConvertTo</a:t>
            </a:r>
            <a:r>
              <a:rPr lang="en-US" b="1" dirty="0"/>
              <a:t>-HTML</a:t>
            </a:r>
          </a:p>
          <a:p>
            <a:pPr lvl="2"/>
            <a:r>
              <a:rPr lang="en-US" dirty="0"/>
              <a:t>The command creates a table or list in HTML.</a:t>
            </a:r>
          </a:p>
          <a:p>
            <a:pPr lvl="2"/>
            <a:r>
              <a:rPr lang="en-US" dirty="0"/>
              <a:t>You must pipe the output to a file.</a:t>
            </a:r>
          </a:p>
          <a:p>
            <a:pPr lvl="2"/>
            <a:r>
              <a:rPr lang="en-US" dirty="0"/>
              <a:t>The parameters include:</a:t>
            </a:r>
          </a:p>
          <a:p>
            <a:pPr lvl="3"/>
            <a:r>
              <a:rPr lang="en-US" i="1" dirty="0"/>
              <a:t>-Head</a:t>
            </a:r>
          </a:p>
          <a:p>
            <a:pPr lvl="3"/>
            <a:r>
              <a:rPr lang="en-US" i="1" dirty="0"/>
              <a:t>-Title</a:t>
            </a:r>
          </a:p>
          <a:p>
            <a:pPr lvl="3"/>
            <a:r>
              <a:rPr lang="en-US" i="1" dirty="0"/>
              <a:t>-</a:t>
            </a:r>
            <a:r>
              <a:rPr lang="en-US" i="1" dirty="0" err="1"/>
              <a:t>PreContent</a:t>
            </a:r>
            <a:endParaRPr lang="en-US" i="1" dirty="0"/>
          </a:p>
          <a:p>
            <a:pPr lvl="3"/>
            <a:r>
              <a:rPr lang="en-US" i="1" dirty="0"/>
              <a:t>-</a:t>
            </a:r>
            <a:r>
              <a:rPr lang="en-US" i="1" dirty="0" err="1"/>
              <a:t>Postcontent</a:t>
            </a:r>
            <a:endParaRPr lang="en-US" i="1" dirty="0"/>
          </a:p>
        </p:txBody>
      </p:sp>
    </p:spTree>
    <p:extLst>
      <p:ext uri="{BB962C8B-B14F-4D97-AF65-F5344CB8AC3E}">
        <p14:creationId xmlns:p14="http://schemas.microsoft.com/office/powerpoint/2010/main" val="281608849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Exporting data</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lvl="0"/>
            <a:r>
              <a:rPr lang="en-US" sz="1800" dirty="0"/>
              <a:t>In this demonstration, you'll learn different ways to convert and export data.</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0694854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Exporting data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lvl="0"/>
            <a:r>
              <a:rPr lang="en-US" sz="1800" dirty="0"/>
              <a:t>In this demonstration, you'll learn different ways to convert and export data.</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1426895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Additional output options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9413616" cy="1077218"/>
          </a:xfrm>
        </p:spPr>
        <p:txBody>
          <a:bodyPr lIns="0"/>
          <a:lstStyle/>
          <a:p>
            <a:pPr lvl="2"/>
            <a:r>
              <a:rPr lang="en-US" b="1" dirty="0"/>
              <a:t>Out-Host </a:t>
            </a:r>
            <a:r>
              <a:rPr lang="en-US" dirty="0"/>
              <a:t>allows more control of on-screen output.</a:t>
            </a:r>
          </a:p>
          <a:p>
            <a:pPr lvl="2"/>
            <a:r>
              <a:rPr lang="en-US" b="1" dirty="0"/>
              <a:t>Out-Printer</a:t>
            </a:r>
            <a:r>
              <a:rPr lang="en-US" dirty="0"/>
              <a:t> sends output to a printer.</a:t>
            </a:r>
          </a:p>
          <a:p>
            <a:pPr lvl="2"/>
            <a:r>
              <a:rPr lang="en-US" b="1" dirty="0"/>
              <a:t>Out-</a:t>
            </a:r>
            <a:r>
              <a:rPr lang="en-US" b="1" dirty="0" err="1"/>
              <a:t>GridView</a:t>
            </a:r>
            <a:r>
              <a:rPr lang="en-US" dirty="0"/>
              <a:t> creates an interactive, spreadsheet-like view of the data.</a:t>
            </a:r>
          </a:p>
        </p:txBody>
      </p:sp>
    </p:spTree>
    <p:extLst>
      <p:ext uri="{BB962C8B-B14F-4D97-AF65-F5344CB8AC3E}">
        <p14:creationId xmlns:p14="http://schemas.microsoft.com/office/powerpoint/2010/main" val="119053701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lab B</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100127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82BE36-01CD-4C5A-B235-2C3E45B2547B}"/>
              </a:ext>
              <a:ext uri="{C183D7F6-B498-43B3-948B-1728B52AA6E4}">
                <adec:decorative xmlns:adec="http://schemas.microsoft.com/office/drawing/2017/decorative" val="1"/>
              </a:ext>
            </a:extLst>
          </p:cNvPr>
          <p:cNvGrpSpPr/>
          <p:nvPr/>
        </p:nvGrpSpPr>
        <p:grpSpPr>
          <a:xfrm>
            <a:off x="4925588" y="1612462"/>
            <a:ext cx="723714" cy="723714"/>
            <a:chOff x="4925588" y="1612462"/>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5588" y="1612462"/>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3"/>
            <a:stretch>
              <a:fillRect/>
            </a:stretch>
          </p:blipFill>
          <p:spPr>
            <a:xfrm>
              <a:off x="5050562" y="1875801"/>
              <a:ext cx="495143" cy="218518"/>
            </a:xfrm>
            <a:prstGeom prst="rect">
              <a:avLst/>
            </a:prstGeom>
          </p:spPr>
        </p:pic>
      </p:grpSp>
      <p:grpSp>
        <p:nvGrpSpPr>
          <p:cNvPr id="14" name="Group 13">
            <a:extLst>
              <a:ext uri="{FF2B5EF4-FFF2-40B4-BE49-F238E27FC236}">
                <a16:creationId xmlns:a16="http://schemas.microsoft.com/office/drawing/2014/main" id="{ED918C50-DE97-46FC-B174-6402BE5E223C}"/>
              </a:ext>
              <a:ext uri="{C183D7F6-B498-43B3-948B-1728B52AA6E4}">
                <adec:decorative xmlns:adec="http://schemas.microsoft.com/office/drawing/2017/decorative" val="1"/>
              </a:ext>
            </a:extLst>
          </p:cNvPr>
          <p:cNvGrpSpPr/>
          <p:nvPr/>
        </p:nvGrpSpPr>
        <p:grpSpPr>
          <a:xfrm>
            <a:off x="10820297" y="1623267"/>
            <a:ext cx="723714" cy="723714"/>
            <a:chOff x="10820297" y="1623267"/>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20297" y="1623267"/>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3"/>
            <a:stretch>
              <a:fillRect/>
            </a:stretch>
          </p:blipFill>
          <p:spPr>
            <a:xfrm>
              <a:off x="10934582" y="1886606"/>
              <a:ext cx="495143" cy="218518"/>
            </a:xfrm>
            <a:prstGeom prst="rect">
              <a:avLst/>
            </a:prstGeom>
          </p:spPr>
        </p:pic>
      </p:grpSp>
      <p:sp>
        <p:nvSpPr>
          <p:cNvPr id="19" name="Text Placeholder 18">
            <a:extLst>
              <a:ext uri="{FF2B5EF4-FFF2-40B4-BE49-F238E27FC236}">
                <a16:creationId xmlns:a16="http://schemas.microsoft.com/office/drawing/2014/main" id="{E3059D41-9728-4B58-9237-CADB42E287FB}"/>
              </a:ext>
              <a:ext uri="{C183D7F6-B498-43B3-948B-1728B52AA6E4}">
                <adec:decorative xmlns:adec="http://schemas.microsoft.com/office/drawing/2017/decorative" val="1"/>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Converting objects</a:t>
            </a:r>
          </a:p>
          <a:p>
            <a:endParaRPr lang="en-US" dirty="0">
              <a:solidFill>
                <a:schemeClr val="tx1"/>
              </a:solidFill>
            </a:endParaRPr>
          </a:p>
        </p:txBody>
      </p:sp>
      <p:sp>
        <p:nvSpPr>
          <p:cNvPr id="17" name="Title 16">
            <a:extLst>
              <a:ext uri="{C183D7F6-B498-43B3-948B-1728B52AA6E4}">
                <adec:decorative xmlns:adec="http://schemas.microsoft.com/office/drawing/2017/decorative" val="1"/>
              </a:ext>
            </a:extLst>
          </p:cNvPr>
          <p:cNvSpPr>
            <a:spLocks noGrp="1"/>
          </p:cNvSpPr>
          <p:nvPr>
            <p:ph type="title"/>
          </p:nvPr>
        </p:nvSpPr>
        <p:spPr/>
        <p:txBody>
          <a:bodyPr/>
          <a:lstStyle/>
          <a:p>
            <a:r>
              <a:rPr lang="en-US" sz="2800" dirty="0"/>
              <a:t>Lab B: Using PowerShell pipeline</a:t>
            </a:r>
          </a:p>
        </p:txBody>
      </p:sp>
      <p:sp>
        <p:nvSpPr>
          <p:cNvPr id="16" name="Text Placeholder 15">
            <a:extLst>
              <a:ext uri="{FF2B5EF4-FFF2-40B4-BE49-F238E27FC236}">
                <a16:creationId xmlns:a16="http://schemas.microsoft.com/office/drawing/2014/main" id="{2723EE74-D03B-43E6-8DA4-03A69A4F70CE}"/>
              </a:ext>
              <a:ext uri="{C183D7F6-B498-43B3-948B-1728B52AA6E4}">
                <adec:decorative xmlns:adec="http://schemas.microsoft.com/office/drawing/2017/decorative" val="1"/>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Enumerating objects</a:t>
            </a:r>
          </a:p>
          <a:p>
            <a:endParaRPr lang="en-US" dirty="0">
              <a:solidFill>
                <a:schemeClr val="tx1"/>
              </a:solidFill>
            </a:endParaRPr>
          </a:p>
        </p:txBody>
      </p:sp>
      <p:grpSp>
        <p:nvGrpSpPr>
          <p:cNvPr id="39" name="Group 38">
            <a:extLst>
              <a:ext uri="{FF2B5EF4-FFF2-40B4-BE49-F238E27FC236}">
                <a16:creationId xmlns:a16="http://schemas.microsoft.com/office/drawing/2014/main" id="{FC5F5DF1-6A87-C6EC-D546-3761C49C00AD}"/>
              </a:ext>
              <a:ext uri="{C183D7F6-B498-43B3-948B-1728B52AA6E4}">
                <adec:decorative xmlns:adec="http://schemas.microsoft.com/office/drawing/2017/decorative" val="1"/>
              </a:ext>
            </a:extLst>
          </p:cNvPr>
          <p:cNvGrpSpPr/>
          <p:nvPr/>
        </p:nvGrpSpPr>
        <p:grpSpPr>
          <a:xfrm>
            <a:off x="236320" y="2819410"/>
            <a:ext cx="896425" cy="896425"/>
            <a:chOff x="236320" y="3927245"/>
            <a:chExt cx="896425" cy="896425"/>
          </a:xfrm>
        </p:grpSpPr>
        <p:grpSp>
          <p:nvGrpSpPr>
            <p:cNvPr id="40" name="Group 39">
              <a:extLst>
                <a:ext uri="{FF2B5EF4-FFF2-40B4-BE49-F238E27FC236}">
                  <a16:creationId xmlns:a16="http://schemas.microsoft.com/office/drawing/2014/main" id="{D59AA545-9F14-BFF7-CFE9-B449A9A5C334}"/>
                </a:ext>
              </a:extLst>
            </p:cNvPr>
            <p:cNvGrpSpPr/>
            <p:nvPr/>
          </p:nvGrpSpPr>
          <p:grpSpPr>
            <a:xfrm>
              <a:off x="236320" y="3927245"/>
              <a:ext cx="896425" cy="896425"/>
              <a:chOff x="418643" y="1456896"/>
              <a:chExt cx="896425" cy="896425"/>
            </a:xfrm>
          </p:grpSpPr>
          <p:sp>
            <p:nvSpPr>
              <p:cNvPr id="47" name="AutoShape 3">
                <a:extLst>
                  <a:ext uri="{FF2B5EF4-FFF2-40B4-BE49-F238E27FC236}">
                    <a16:creationId xmlns:a16="http://schemas.microsoft.com/office/drawing/2014/main" id="{8D5E5920-597F-EE4F-357B-0FB7778F422F}"/>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5">
                <a:extLst>
                  <a:ext uri="{FF2B5EF4-FFF2-40B4-BE49-F238E27FC236}">
                    <a16:creationId xmlns:a16="http://schemas.microsoft.com/office/drawing/2014/main" id="{33341EDE-17AE-337D-11C0-B5D8C1385297}"/>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49" name="Freeform 6">
                <a:extLst>
                  <a:ext uri="{FF2B5EF4-FFF2-40B4-BE49-F238E27FC236}">
                    <a16:creationId xmlns:a16="http://schemas.microsoft.com/office/drawing/2014/main" id="{764734A3-DF0D-8BF3-96CE-96F4F4DA0715}"/>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46" name="Picture 45" descr="Icon of a bulb">
              <a:extLst>
                <a:ext uri="{FF2B5EF4-FFF2-40B4-BE49-F238E27FC236}">
                  <a16:creationId xmlns:a16="http://schemas.microsoft.com/office/drawing/2014/main" id="{8C75C15B-B014-F296-E253-5EB9B1000749}"/>
                </a:ext>
              </a:extLst>
            </p:cNvPr>
            <p:cNvPicPr>
              <a:picLocks noChangeAspect="1"/>
            </p:cNvPicPr>
            <p:nvPr/>
          </p:nvPicPr>
          <p:blipFill>
            <a:blip r:embed="rId4"/>
            <a:stretch>
              <a:fillRect/>
            </a:stretch>
          </p:blipFill>
          <p:spPr>
            <a:xfrm>
              <a:off x="513639" y="4138689"/>
              <a:ext cx="341784" cy="475354"/>
            </a:xfrm>
            <a:prstGeom prst="rect">
              <a:avLst/>
            </a:prstGeom>
          </p:spPr>
        </p:pic>
      </p:grpSp>
      <p:sp>
        <p:nvSpPr>
          <p:cNvPr id="50" name="Text Placeholder 5">
            <a:extLst>
              <a:ext uri="{FF2B5EF4-FFF2-40B4-BE49-F238E27FC236}">
                <a16:creationId xmlns:a16="http://schemas.microsoft.com/office/drawing/2014/main" id="{A86445C9-975C-6FBE-54CE-2DE30119EC6E}"/>
              </a:ext>
              <a:ext uri="{C183D7F6-B498-43B3-948B-1728B52AA6E4}">
                <adec:decorative xmlns:adec="http://schemas.microsoft.com/office/drawing/2017/decorative" val="1"/>
              </a:ext>
            </a:extLst>
          </p:cNvPr>
          <p:cNvSpPr txBox="1">
            <a:spLocks/>
          </p:cNvSpPr>
          <p:nvPr/>
        </p:nvSpPr>
        <p:spPr>
          <a:xfrm>
            <a:off x="1323974" y="2819410"/>
            <a:ext cx="9832409" cy="2614975"/>
          </a:xfrm>
          <a:prstGeom prst="rect">
            <a:avLst/>
          </a:prstGeom>
        </p:spPr>
        <p:txBody>
          <a:bodyPr vert="horz" wrap="square" lIns="0" tIns="0" rIns="0" bIns="0" rtlCol="0" anchor="t">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kern="1200" spc="0" baseline="0">
                <a:solidFill>
                  <a:schemeClr val="tx1"/>
                </a:solidFill>
                <a:latin typeface="+mj-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a:t>Sign-in information for the exercises:</a:t>
            </a:r>
          </a:p>
          <a:p>
            <a:pPr lvl="1">
              <a:spcBef>
                <a:spcPts val="392"/>
              </a:spcBef>
              <a:spcAft>
                <a:spcPts val="588"/>
              </a:spcAft>
            </a:pPr>
            <a:r>
              <a:rPr lang="en-US" sz="1600">
                <a:latin typeface="+mn-lt"/>
              </a:rPr>
              <a:t>Virtual machines:</a:t>
            </a:r>
          </a:p>
          <a:p>
            <a:pPr marL="342900" lvl="1" indent="-342900">
              <a:spcBef>
                <a:spcPts val="392"/>
              </a:spcBef>
              <a:spcAft>
                <a:spcPts val="588"/>
              </a:spcAft>
              <a:buFont typeface="Arial" panose="020B0604020202020204" pitchFamily="34" charset="0"/>
              <a:buChar char="•"/>
            </a:pPr>
            <a:r>
              <a:rPr lang="en-US" sz="1600" b="1">
                <a:latin typeface="+mn-lt"/>
              </a:rPr>
              <a:t>AZ-040T00A-LON-DC1</a:t>
            </a:r>
          </a:p>
          <a:p>
            <a:pPr marL="342900" lvl="1" indent="-342900">
              <a:spcBef>
                <a:spcPts val="392"/>
              </a:spcBef>
              <a:spcAft>
                <a:spcPts val="588"/>
              </a:spcAft>
              <a:buFont typeface="Arial" panose="020B0604020202020204" pitchFamily="34" charset="0"/>
              <a:buChar char="•"/>
            </a:pPr>
            <a:r>
              <a:rPr lang="en-US" sz="1600" b="1">
                <a:latin typeface="+mn-lt"/>
              </a:rPr>
              <a:t>AZ-040T00A-LON-SVR1</a:t>
            </a:r>
          </a:p>
          <a:p>
            <a:pPr marL="342900" lvl="1" indent="-342900">
              <a:spcBef>
                <a:spcPts val="392"/>
              </a:spcBef>
              <a:spcAft>
                <a:spcPts val="588"/>
              </a:spcAft>
              <a:buFont typeface="Arial" panose="020B0604020202020204" pitchFamily="34" charset="0"/>
              <a:buChar char="•"/>
            </a:pPr>
            <a:r>
              <a:rPr lang="en-US" sz="1600" b="1">
                <a:latin typeface="+mn-lt"/>
              </a:rPr>
              <a:t>AZ-040T00A-LON-CL1</a:t>
            </a:r>
          </a:p>
          <a:p>
            <a:pPr lvl="1">
              <a:spcBef>
                <a:spcPts val="392"/>
              </a:spcBef>
              <a:spcAft>
                <a:spcPts val="588"/>
              </a:spcAft>
            </a:pPr>
            <a:r>
              <a:rPr lang="en-US" sz="1600">
                <a:latin typeface="+mn-lt"/>
              </a:rPr>
              <a:t>Username: </a:t>
            </a:r>
            <a:r>
              <a:rPr lang="en-US" sz="1600" b="1">
                <a:latin typeface="+mn-lt"/>
              </a:rPr>
              <a:t>Adatum\Administrator</a:t>
            </a:r>
          </a:p>
          <a:p>
            <a:pPr lvl="1">
              <a:spcBef>
                <a:spcPts val="392"/>
              </a:spcBef>
              <a:spcAft>
                <a:spcPts val="588"/>
              </a:spcAft>
            </a:pPr>
            <a:r>
              <a:rPr lang="en-US" sz="1600">
                <a:latin typeface="+mn-lt"/>
              </a:rPr>
              <a:t>Password: </a:t>
            </a:r>
            <a:r>
              <a:rPr lang="en-US" sz="1600" b="1">
                <a:latin typeface="+mn-lt"/>
              </a:rPr>
              <a:t>Pa55w.rd</a:t>
            </a:r>
            <a:endParaRPr lang="en-US" sz="1600" b="1" dirty="0">
              <a:latin typeface="+mn-lt"/>
            </a:endParaRPr>
          </a:p>
        </p:txBody>
      </p:sp>
    </p:spTree>
    <p:extLst>
      <p:ext uri="{BB962C8B-B14F-4D97-AF65-F5344CB8AC3E}">
        <p14:creationId xmlns:p14="http://schemas.microsoft.com/office/powerpoint/2010/main" val="389100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015663"/>
          </a:xfrm>
        </p:spPr>
        <p:txBody>
          <a:bodyPr/>
          <a:lstStyle/>
          <a:p>
            <a:pPr lvl="1"/>
            <a:r>
              <a:rPr lang="en-US" dirty="0"/>
              <a:t>Part of your administrative tasks at </a:t>
            </a:r>
            <a:r>
              <a:rPr lang="en-US" dirty="0" err="1"/>
              <a:t>Adatum</a:t>
            </a:r>
            <a:r>
              <a:rPr lang="en-US" dirty="0"/>
              <a:t> Corporation is to configure advanced PowerShell scripts. You need to ensure that you understand the foundation of working with the PowerShell pipeline by sorting, filtering, enumerating, and converting objects.</a:t>
            </a:r>
          </a:p>
        </p:txBody>
      </p:sp>
    </p:spTree>
    <p:extLst>
      <p:ext uri="{BB962C8B-B14F-4D97-AF65-F5344CB8AC3E}">
        <p14:creationId xmlns:p14="http://schemas.microsoft.com/office/powerpoint/2010/main" val="18863866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the pipeline?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231654"/>
          </a:xfrm>
        </p:spPr>
        <p:txBody>
          <a:bodyPr lIns="0"/>
          <a:lstStyle/>
          <a:p>
            <a:pPr lvl="1"/>
            <a:r>
              <a:rPr lang="en-US" dirty="0"/>
              <a:t>Consider the following regarding the PowerShell pipeline:</a:t>
            </a:r>
          </a:p>
          <a:p>
            <a:pPr lvl="2"/>
            <a:r>
              <a:rPr lang="en-US" dirty="0"/>
              <a:t>Windows PowerShell runs commands in a pipeline.</a:t>
            </a:r>
          </a:p>
          <a:p>
            <a:pPr lvl="2"/>
            <a:r>
              <a:rPr lang="en-US" dirty="0"/>
              <a:t>Each console command line is a pipeline.</a:t>
            </a:r>
          </a:p>
          <a:p>
            <a:pPr lvl="2"/>
            <a:r>
              <a:rPr lang="en-US" dirty="0"/>
              <a:t>Commands are separated by a pipe character (</a:t>
            </a:r>
            <a:r>
              <a:rPr lang="en-US" b="1" dirty="0"/>
              <a:t>|</a:t>
            </a:r>
            <a:r>
              <a:rPr lang="en-US" dirty="0"/>
              <a:t>). </a:t>
            </a:r>
          </a:p>
          <a:p>
            <a:pPr lvl="2"/>
            <a:r>
              <a:rPr lang="en-US" dirty="0"/>
              <a:t>Commands execute from left to right.</a:t>
            </a:r>
          </a:p>
          <a:p>
            <a:pPr lvl="2"/>
            <a:r>
              <a:rPr lang="en-US" dirty="0"/>
              <a:t>Output of each command is </a:t>
            </a:r>
            <a:r>
              <a:rPr lang="en-US" i="1" dirty="0"/>
              <a:t>piped </a:t>
            </a:r>
            <a:r>
              <a:rPr lang="en-US" dirty="0"/>
              <a:t>(passed) to the next.</a:t>
            </a:r>
          </a:p>
          <a:p>
            <a:pPr lvl="2"/>
            <a:r>
              <a:rPr lang="en-US" dirty="0"/>
              <a:t>The output of the last command in the pipeline is what you notice on your screen.</a:t>
            </a:r>
          </a:p>
          <a:p>
            <a:pPr lvl="2"/>
            <a:r>
              <a:rPr lang="en-US" dirty="0"/>
              <a:t>Piped commands typically follow the pattern </a:t>
            </a:r>
            <a:r>
              <a:rPr lang="en-US" b="1" dirty="0"/>
              <a:t>Get |Set</a:t>
            </a:r>
            <a:r>
              <a:rPr lang="en-US" dirty="0"/>
              <a:t>, </a:t>
            </a:r>
            <a:r>
              <a:rPr lang="en-US" b="1" dirty="0"/>
              <a:t>Get | Where</a:t>
            </a:r>
            <a:r>
              <a:rPr lang="en-US" dirty="0"/>
              <a:t>, or </a:t>
            </a:r>
            <a:r>
              <a:rPr lang="en-US" b="1" dirty="0"/>
              <a:t>Select | Set</a:t>
            </a:r>
            <a:r>
              <a:rPr lang="en-US" dirty="0"/>
              <a:t>.</a:t>
            </a:r>
          </a:p>
          <a:p>
            <a:pPr lvl="2"/>
            <a:endParaRPr lang="en-US" dirty="0"/>
          </a:p>
        </p:txBody>
      </p:sp>
    </p:spTree>
    <p:extLst>
      <p:ext uri="{BB962C8B-B14F-4D97-AF65-F5344CB8AC3E}">
        <p14:creationId xmlns:p14="http://schemas.microsoft.com/office/powerpoint/2010/main" val="57831199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a:t>
            </a:r>
          </a:p>
        </p:txBody>
      </p:sp>
      <p:sp>
        <p:nvSpPr>
          <p:cNvPr id="6" name="Text Placeholder 5"/>
          <p:cNvSpPr>
            <a:spLocks noGrp="1"/>
          </p:cNvSpPr>
          <p:nvPr>
            <p:ph type="body" sz="quarter" idx="11"/>
          </p:nvPr>
        </p:nvSpPr>
        <p:spPr/>
        <p:txBody>
          <a:bodyPr/>
          <a:lstStyle/>
          <a:p>
            <a:pPr lvl="1"/>
            <a:r>
              <a:rPr lang="en-US" dirty="0"/>
              <a:t>Can you use </a:t>
            </a:r>
            <a:r>
              <a:rPr lang="en-US" b="1" dirty="0" err="1"/>
              <a:t>ConvertTo</a:t>
            </a:r>
            <a:r>
              <a:rPr lang="en-US" b="1" dirty="0"/>
              <a:t>-Csv</a:t>
            </a:r>
            <a:r>
              <a:rPr lang="en-US" dirty="0"/>
              <a:t> or </a:t>
            </a:r>
            <a:r>
              <a:rPr lang="en-US" b="1" dirty="0"/>
              <a:t>Export-Csv</a:t>
            </a:r>
            <a:r>
              <a:rPr lang="en-US" dirty="0"/>
              <a:t> to create a file delimited by a character other than a comma? For example, can you create a tab-delimited file?</a:t>
            </a:r>
          </a:p>
        </p:txBody>
      </p:sp>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3"/>
          <a:stretch>
            <a:fillRect/>
          </a:stretch>
        </p:blipFill>
        <p:spPr>
          <a:xfrm>
            <a:off x="532902" y="1747332"/>
            <a:ext cx="488622" cy="215640"/>
          </a:xfrm>
          <a:prstGeom prst="rect">
            <a:avLst/>
          </a:prstGeom>
        </p:spPr>
      </p:pic>
    </p:spTree>
    <p:extLst>
      <p:ext uri="{BB962C8B-B14F-4D97-AF65-F5344CB8AC3E}">
        <p14:creationId xmlns:p14="http://schemas.microsoft.com/office/powerpoint/2010/main" val="140711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a:t>
            </a:r>
          </a:p>
        </p:txBody>
      </p:sp>
      <p:sp>
        <p:nvSpPr>
          <p:cNvPr id="6" name="Text Placeholder 5"/>
          <p:cNvSpPr>
            <a:spLocks noGrp="1"/>
          </p:cNvSpPr>
          <p:nvPr>
            <p:ph type="body" sz="quarter" idx="11"/>
          </p:nvPr>
        </p:nvSpPr>
        <p:spPr>
          <a:xfrm>
            <a:off x="1389459" y="2060012"/>
            <a:ext cx="10383899" cy="777240"/>
          </a:xfrm>
        </p:spPr>
        <p:txBody>
          <a:bodyPr/>
          <a:lstStyle/>
          <a:p>
            <a:pPr lvl="1"/>
            <a:r>
              <a:rPr lang="en-US" dirty="0"/>
              <a:t>Can you use </a:t>
            </a:r>
            <a:r>
              <a:rPr lang="en-US" b="1" dirty="0" err="1"/>
              <a:t>ConvertTo</a:t>
            </a:r>
            <a:r>
              <a:rPr lang="en-US" b="1" dirty="0"/>
              <a:t>-Csv</a:t>
            </a:r>
            <a:r>
              <a:rPr lang="en-US" dirty="0"/>
              <a:t> or </a:t>
            </a:r>
            <a:r>
              <a:rPr lang="en-US" b="1" dirty="0"/>
              <a:t>Export-Csv</a:t>
            </a:r>
            <a:r>
              <a:rPr lang="en-US" dirty="0"/>
              <a:t> to create a file delimited by a character other than a comma? For example, can you create a tab-delimited file?</a:t>
            </a:r>
          </a:p>
          <a:p>
            <a:pPr lvl="1"/>
            <a:r>
              <a:rPr lang="en-US" dirty="0"/>
              <a:t>Yes. Both commands have a </a:t>
            </a:r>
            <a:r>
              <a:rPr lang="en-US" i="1" dirty="0"/>
              <a:t>-Delimiter </a:t>
            </a:r>
            <a:r>
              <a:rPr lang="en-US" dirty="0"/>
              <a:t>parameter that changes the delimiter used for the file. Use "`t" to specify a tab character and note that the quotation marks (" ") are required</a:t>
            </a:r>
            <a:r>
              <a:rPr lang="en-US" sz="1800" dirty="0">
                <a:latin typeface="Arial"/>
                <a:ea typeface="Calibri"/>
                <a:cs typeface="Times New Roman"/>
              </a:rPr>
              <a:t>.</a:t>
            </a:r>
            <a:endParaRPr lang="en-US" dirty="0"/>
          </a:p>
          <a:p>
            <a:pPr lvl="1"/>
            <a:endParaRPr lang="en-US" dirty="0"/>
          </a:p>
          <a:p>
            <a:pPr lvl="1"/>
            <a:endParaRPr lang="en-US" dirty="0"/>
          </a:p>
        </p:txBody>
      </p:sp>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3"/>
          <a:stretch>
            <a:fillRect/>
          </a:stretch>
        </p:blipFill>
        <p:spPr>
          <a:xfrm>
            <a:off x="532902" y="1747332"/>
            <a:ext cx="488622" cy="215640"/>
          </a:xfrm>
          <a:prstGeom prst="rect">
            <a:avLst/>
          </a:prstGeom>
        </p:spPr>
      </p:pic>
    </p:spTree>
    <p:extLst>
      <p:ext uri="{BB962C8B-B14F-4D97-AF65-F5344CB8AC3E}">
        <p14:creationId xmlns:p14="http://schemas.microsoft.com/office/powerpoint/2010/main" val="388624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6</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23888236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6: Pass pipeline objects</a:t>
            </a:r>
          </a:p>
        </p:txBody>
      </p:sp>
    </p:spTree>
    <p:extLst>
      <p:ext uri="{BB962C8B-B14F-4D97-AF65-F5344CB8AC3E}">
        <p14:creationId xmlns:p14="http://schemas.microsoft.com/office/powerpoint/2010/main" val="743421012"/>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6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9100" y="987418"/>
            <a:ext cx="11354257" cy="4001095"/>
          </a:xfrm>
        </p:spPr>
        <p:txBody>
          <a:bodyPr lIns="0"/>
          <a:lstStyle/>
          <a:p>
            <a:r>
              <a:rPr lang="en-US" sz="2000" dirty="0">
                <a:latin typeface="+mn-lt"/>
              </a:rPr>
              <a:t>In this lesson, you will learn how the Windows PowerShell command-line interface passes objects from </a:t>
            </a:r>
            <a:br>
              <a:rPr lang="en-US" sz="2000" dirty="0">
                <a:latin typeface="+mn-lt"/>
              </a:rPr>
            </a:br>
            <a:r>
              <a:rPr lang="en-US" sz="2000" dirty="0">
                <a:latin typeface="+mn-lt"/>
              </a:rPr>
              <a:t>one command to another in the pipeline. Windows PowerShell has two techniques it can use: passing </a:t>
            </a:r>
            <a:br>
              <a:rPr lang="en-US" sz="2000" dirty="0">
                <a:latin typeface="+mn-lt"/>
              </a:rPr>
            </a:br>
            <a:r>
              <a:rPr lang="en-US" sz="2000" dirty="0">
                <a:latin typeface="+mn-lt"/>
              </a:rPr>
              <a:t>data </a:t>
            </a:r>
            <a:r>
              <a:rPr lang="en-US" sz="2000" dirty="0" err="1">
                <a:latin typeface="+mn-lt"/>
              </a:rPr>
              <a:t>ByValue</a:t>
            </a:r>
            <a:r>
              <a:rPr lang="en-US" sz="2000" dirty="0">
                <a:latin typeface="+mn-lt"/>
              </a:rPr>
              <a:t> and </a:t>
            </a:r>
            <a:r>
              <a:rPr lang="en-US" sz="2000" dirty="0" err="1">
                <a:latin typeface="+mn-lt"/>
              </a:rPr>
              <a:t>ByPropertyName</a:t>
            </a:r>
            <a:r>
              <a:rPr lang="en-US" sz="2000" dirty="0">
                <a:latin typeface="+mn-lt"/>
              </a:rPr>
              <a:t>.</a:t>
            </a:r>
          </a:p>
          <a:p>
            <a:pPr lvl="1"/>
            <a:endParaRPr lang="en-US" sz="300" dirty="0"/>
          </a:p>
          <a:p>
            <a:pPr lvl="1"/>
            <a:r>
              <a:rPr lang="en-US" dirty="0"/>
              <a:t>Topics:</a:t>
            </a:r>
          </a:p>
          <a:p>
            <a:pPr lvl="2"/>
            <a:r>
              <a:rPr lang="en-US" dirty="0"/>
              <a:t>Pipeline parameter binding</a:t>
            </a:r>
          </a:p>
          <a:p>
            <a:pPr lvl="2"/>
            <a:r>
              <a:rPr lang="en-US" dirty="0"/>
              <a:t>Identifying </a:t>
            </a:r>
            <a:r>
              <a:rPr lang="en-US" dirty="0" err="1"/>
              <a:t>ByValue</a:t>
            </a:r>
            <a:r>
              <a:rPr lang="en-US" dirty="0"/>
              <a:t> parameters</a:t>
            </a:r>
          </a:p>
          <a:p>
            <a:pPr lvl="2"/>
            <a:r>
              <a:rPr lang="en-US" dirty="0"/>
              <a:t>Passing data by using </a:t>
            </a:r>
            <a:r>
              <a:rPr lang="en-US" dirty="0" err="1"/>
              <a:t>ByValue</a:t>
            </a:r>
            <a:endParaRPr lang="en-US" dirty="0"/>
          </a:p>
          <a:p>
            <a:pPr lvl="2"/>
            <a:r>
              <a:rPr lang="en-US" dirty="0"/>
              <a:t>Demonstration: Passing data by using </a:t>
            </a:r>
            <a:r>
              <a:rPr lang="en-US" dirty="0" err="1"/>
              <a:t>ByValue</a:t>
            </a:r>
            <a:endParaRPr lang="en-US" dirty="0"/>
          </a:p>
          <a:p>
            <a:pPr lvl="2"/>
            <a:r>
              <a:rPr lang="en-US" dirty="0"/>
              <a:t>Passing data by using </a:t>
            </a:r>
            <a:r>
              <a:rPr lang="en-US" dirty="0" err="1"/>
              <a:t>ByPropertyName</a:t>
            </a:r>
            <a:endParaRPr lang="en-US" dirty="0"/>
          </a:p>
          <a:p>
            <a:pPr lvl="2"/>
            <a:r>
              <a:rPr lang="en-IN" i="0" dirty="0">
                <a:effectLst/>
                <a:latin typeface="Segoe UI" panose="020B0502040204020203" pitchFamily="34" charset="0"/>
              </a:rPr>
              <a:t>Identifying </a:t>
            </a:r>
            <a:r>
              <a:rPr lang="en-IN" i="0" dirty="0" err="1">
                <a:effectLst/>
                <a:latin typeface="Segoe UI" panose="020B0502040204020203" pitchFamily="34" charset="0"/>
              </a:rPr>
              <a:t>ByPropertyName</a:t>
            </a:r>
            <a:r>
              <a:rPr lang="en-IN" i="0" dirty="0">
                <a:effectLst/>
                <a:latin typeface="Segoe UI" panose="020B0502040204020203" pitchFamily="34" charset="0"/>
              </a:rPr>
              <a:t> parameters</a:t>
            </a:r>
          </a:p>
          <a:p>
            <a:pPr lvl="2"/>
            <a:r>
              <a:rPr lang="en-US" dirty="0"/>
              <a:t>Demonstration: Passing data by using </a:t>
            </a:r>
            <a:r>
              <a:rPr lang="en-US" dirty="0" err="1"/>
              <a:t>ByPropertyName</a:t>
            </a:r>
            <a:endParaRPr lang="en-US" dirty="0"/>
          </a:p>
        </p:txBody>
      </p:sp>
    </p:spTree>
    <p:extLst>
      <p:ext uri="{BB962C8B-B14F-4D97-AF65-F5344CB8AC3E}">
        <p14:creationId xmlns:p14="http://schemas.microsoft.com/office/powerpoint/2010/main" val="315638047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6 overview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9100" y="987418"/>
            <a:ext cx="11354257" cy="5124480"/>
          </a:xfrm>
        </p:spPr>
        <p:txBody>
          <a:bodyPr lIns="0"/>
          <a:lstStyle/>
          <a:p>
            <a:pPr lvl="1"/>
            <a:endParaRPr lang="en-US" sz="300" dirty="0"/>
          </a:p>
          <a:p>
            <a:pPr lvl="1"/>
            <a:r>
              <a:rPr lang="en-US" dirty="0"/>
              <a:t>Topics:</a:t>
            </a:r>
          </a:p>
          <a:p>
            <a:pPr lvl="2"/>
            <a:r>
              <a:rPr lang="en-US" i="0" dirty="0">
                <a:effectLst/>
                <a:latin typeface="Segoe UI" panose="020B0502040204020203" pitchFamily="34" charset="0"/>
              </a:rPr>
              <a:t>Using manual parameters to override the pipeline</a:t>
            </a:r>
            <a:endParaRPr lang="en-US" dirty="0"/>
          </a:p>
          <a:p>
            <a:pPr lvl="2"/>
            <a:r>
              <a:rPr lang="en-IN" i="0" dirty="0">
                <a:effectLst/>
                <a:latin typeface="Segoe UI" panose="020B0502040204020203" pitchFamily="34" charset="0"/>
              </a:rPr>
              <a:t>Demonstration: Overriding the pipeline</a:t>
            </a:r>
          </a:p>
          <a:p>
            <a:pPr lvl="2"/>
            <a:r>
              <a:rPr lang="en-IN" i="0" dirty="0">
                <a:effectLst/>
                <a:latin typeface="Segoe UI" panose="020B0502040204020203" pitchFamily="34" charset="0"/>
              </a:rPr>
              <a:t>Using parenthetical commands</a:t>
            </a:r>
          </a:p>
          <a:p>
            <a:pPr lvl="2"/>
            <a:r>
              <a:rPr lang="en-IN" i="0" dirty="0">
                <a:effectLst/>
                <a:latin typeface="Segoe UI" panose="020B0502040204020203" pitchFamily="34" charset="0"/>
              </a:rPr>
              <a:t>Demonstration: Using parenthetical commands</a:t>
            </a:r>
          </a:p>
          <a:p>
            <a:pPr lvl="2"/>
            <a:r>
              <a:rPr lang="en-IN" i="0" dirty="0">
                <a:effectLst/>
                <a:latin typeface="Segoe UI" panose="020B0502040204020203" pitchFamily="34" charset="0"/>
              </a:rPr>
              <a:t>Expanding property values</a:t>
            </a:r>
          </a:p>
          <a:p>
            <a:pPr lvl="2"/>
            <a:r>
              <a:rPr lang="en-IN" i="0" dirty="0">
                <a:effectLst/>
                <a:latin typeface="Segoe UI" panose="020B0502040204020203" pitchFamily="34" charset="0"/>
              </a:rPr>
              <a:t>Demonstration: Expanding property values</a:t>
            </a:r>
          </a:p>
          <a:p>
            <a:pPr lvl="2"/>
            <a:endParaRPr lang="en-IN" i="0" dirty="0">
              <a:effectLst/>
              <a:latin typeface="Segoe UI" panose="020B0502040204020203" pitchFamily="34" charset="0"/>
            </a:endParaRP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spTree>
    <p:extLst>
      <p:ext uri="{BB962C8B-B14F-4D97-AF65-F5344CB8AC3E}">
        <p14:creationId xmlns:p14="http://schemas.microsoft.com/office/powerpoint/2010/main" val="103220443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Pipeline parameter binding</a:t>
            </a:r>
          </a:p>
        </p:txBody>
      </p:sp>
      <p:sp>
        <p:nvSpPr>
          <p:cNvPr id="10" name="Content Placeholder 8">
            <a:extLst>
              <a:ext uri="{FF2B5EF4-FFF2-40B4-BE49-F238E27FC236}">
                <a16:creationId xmlns:a16="http://schemas.microsoft.com/office/drawing/2014/main" id="{5CD06E03-FA19-0DC3-D8B7-36604B0EC97B}"/>
              </a:ext>
            </a:extLst>
          </p:cNvPr>
          <p:cNvSpPr>
            <a:spLocks noGrp="1"/>
          </p:cNvSpPr>
          <p:nvPr>
            <p:ph sz="quarter" idx="10"/>
          </p:nvPr>
        </p:nvSpPr>
        <p:spPr>
          <a:xfrm>
            <a:off x="418642" y="1457325"/>
            <a:ext cx="9413616" cy="3200876"/>
          </a:xfrm>
        </p:spPr>
        <p:txBody>
          <a:bodyPr lIns="0"/>
          <a:lstStyle/>
          <a:p>
            <a:pPr lvl="2"/>
            <a:r>
              <a:rPr lang="en-US" dirty="0"/>
              <a:t>Commands accept input only from one parameter:</a:t>
            </a:r>
          </a:p>
          <a:p>
            <a:pPr lvl="2"/>
            <a:endParaRPr lang="en-US" b="1" dirty="0"/>
          </a:p>
          <a:p>
            <a:pPr lvl="2"/>
            <a:r>
              <a:rPr lang="en-US" dirty="0"/>
              <a:t>In the preceding example, two parameters are specified for </a:t>
            </a:r>
            <a:r>
              <a:rPr lang="en-US" b="1" dirty="0"/>
              <a:t>Set-</a:t>
            </a:r>
            <a:r>
              <a:rPr lang="en-US" b="1" dirty="0" err="1"/>
              <a:t>ADUser</a:t>
            </a:r>
            <a:r>
              <a:rPr lang="en-US" dirty="0"/>
              <a:t>.</a:t>
            </a:r>
            <a:endParaRPr lang="en-US" b="1" dirty="0"/>
          </a:p>
          <a:p>
            <a:pPr lvl="3"/>
            <a:r>
              <a:rPr lang="en-US" dirty="0"/>
              <a:t>The one parameter you notice is ­ </a:t>
            </a:r>
            <a:r>
              <a:rPr lang="en-US" i="1" dirty="0"/>
              <a:t>–City.</a:t>
            </a:r>
          </a:p>
          <a:p>
            <a:pPr lvl="3"/>
            <a:r>
              <a:rPr lang="en-US" dirty="0"/>
              <a:t>Another parameter is used invisibly as part of </a:t>
            </a:r>
            <a:r>
              <a:rPr lang="en-US" i="1" dirty="0"/>
              <a:t>pipeline parameter binding.</a:t>
            </a:r>
            <a:endParaRPr lang="en-US" b="1" dirty="0"/>
          </a:p>
          <a:p>
            <a:pPr lvl="2"/>
            <a:r>
              <a:rPr lang="en-US" dirty="0"/>
              <a:t>Two techniques for pipeline parameter binding:</a:t>
            </a:r>
          </a:p>
          <a:p>
            <a:pPr lvl="3"/>
            <a:r>
              <a:rPr lang="en-US" b="1" dirty="0" err="1"/>
              <a:t>ByValue</a:t>
            </a:r>
            <a:r>
              <a:rPr lang="en-US" dirty="0"/>
              <a:t> is always tried first.</a:t>
            </a:r>
          </a:p>
          <a:p>
            <a:pPr lvl="3"/>
            <a:r>
              <a:rPr lang="en-US" b="1" dirty="0" err="1"/>
              <a:t>ByPropertyName</a:t>
            </a:r>
            <a:r>
              <a:rPr lang="en-US" dirty="0"/>
              <a:t> is tried if </a:t>
            </a:r>
            <a:r>
              <a:rPr lang="en-US" b="1" dirty="0" err="1"/>
              <a:t>ByValue</a:t>
            </a:r>
            <a:r>
              <a:rPr lang="en-US" dirty="0"/>
              <a:t> fails.</a:t>
            </a:r>
          </a:p>
          <a:p>
            <a:pPr lvl="3"/>
            <a:endParaRPr lang="en-US" dirty="0"/>
          </a:p>
        </p:txBody>
      </p:sp>
      <p:sp>
        <p:nvSpPr>
          <p:cNvPr id="11" name="Content Placeholder 8">
            <a:extLst>
              <a:ext uri="{FF2B5EF4-FFF2-40B4-BE49-F238E27FC236}">
                <a16:creationId xmlns:a16="http://schemas.microsoft.com/office/drawing/2014/main" id="{44F30109-AE0C-6DBF-3DD6-54FDC019A99E}"/>
              </a:ext>
            </a:extLst>
          </p:cNvPr>
          <p:cNvSpPr txBox="1">
            <a:spLocks/>
          </p:cNvSpPr>
          <p:nvPr/>
        </p:nvSpPr>
        <p:spPr>
          <a:xfrm>
            <a:off x="904039" y="1834351"/>
            <a:ext cx="7430336"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latin typeface="Lucida Sans Unicode" panose="020B0602030504020204" pitchFamily="34" charset="0"/>
                <a:ea typeface="Verdana" panose="020B0604030504040204" pitchFamily="34" charset="0"/>
                <a:cs typeface="Lucida Sans Unicode" panose="020B0602030504020204" pitchFamily="34" charset="0"/>
              </a:rPr>
              <a:t>Get-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ADUser</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-Filter {Name -eq 'Perry Brill'} |Set-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ADUser</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-City Seattle</a:t>
            </a:r>
          </a:p>
        </p:txBody>
      </p:sp>
    </p:spTree>
    <p:extLst>
      <p:ext uri="{BB962C8B-B14F-4D97-AF65-F5344CB8AC3E}">
        <p14:creationId xmlns:p14="http://schemas.microsoft.com/office/powerpoint/2010/main" val="53909701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AD4017-8EBF-E509-FF41-FE3B95E4A479}"/>
              </a:ext>
            </a:extLst>
          </p:cNvPr>
          <p:cNvSpPr>
            <a:spLocks noGrp="1"/>
          </p:cNvSpPr>
          <p:nvPr>
            <p:ph type="title"/>
          </p:nvPr>
        </p:nvSpPr>
        <p:spPr/>
        <p:txBody>
          <a:bodyPr/>
          <a:lstStyle/>
          <a:p>
            <a:r>
              <a:rPr lang="en-IN" dirty="0"/>
              <a:t>Identifying </a:t>
            </a:r>
            <a:r>
              <a:rPr lang="en-IN" dirty="0" err="1"/>
              <a:t>ByValue</a:t>
            </a:r>
            <a:r>
              <a:rPr lang="en-IN" dirty="0"/>
              <a:t> parameters</a:t>
            </a:r>
          </a:p>
        </p:txBody>
      </p:sp>
      <p:sp>
        <p:nvSpPr>
          <p:cNvPr id="10" name="Content Placeholder 8">
            <a:extLst>
              <a:ext uri="{FF2B5EF4-FFF2-40B4-BE49-F238E27FC236}">
                <a16:creationId xmlns:a16="http://schemas.microsoft.com/office/drawing/2014/main" id="{AAAF6D2D-A7B3-E319-0172-3D0BB3179E25}"/>
              </a:ext>
            </a:extLst>
          </p:cNvPr>
          <p:cNvSpPr>
            <a:spLocks noGrp="1"/>
          </p:cNvSpPr>
          <p:nvPr>
            <p:ph sz="quarter" idx="10"/>
          </p:nvPr>
        </p:nvSpPr>
        <p:spPr>
          <a:xfrm>
            <a:off x="418642" y="1457325"/>
            <a:ext cx="10645598" cy="1077218"/>
          </a:xfrm>
        </p:spPr>
        <p:txBody>
          <a:bodyPr lIns="0"/>
          <a:lstStyle/>
          <a:p>
            <a:pPr lvl="2"/>
            <a:r>
              <a:rPr lang="en-US" dirty="0"/>
              <a:t>The help file for a command indicates the parameters that can accept the pipeline input </a:t>
            </a:r>
            <a:r>
              <a:rPr lang="en-US" b="1" dirty="0" err="1"/>
              <a:t>ByValue</a:t>
            </a:r>
            <a:endParaRPr lang="en-US" b="1" dirty="0"/>
          </a:p>
          <a:p>
            <a:pPr lvl="2"/>
            <a:endParaRPr lang="en-US" b="1" dirty="0"/>
          </a:p>
          <a:p>
            <a:pPr lvl="3"/>
            <a:endParaRPr lang="en-US" dirty="0"/>
          </a:p>
        </p:txBody>
      </p:sp>
      <p:sp>
        <p:nvSpPr>
          <p:cNvPr id="11" name="Content Placeholder 8">
            <a:extLst>
              <a:ext uri="{FF2B5EF4-FFF2-40B4-BE49-F238E27FC236}">
                <a16:creationId xmlns:a16="http://schemas.microsoft.com/office/drawing/2014/main" id="{15B18DD0-8CBB-4F1D-91B7-7D3CB676007B}"/>
              </a:ext>
            </a:extLst>
          </p:cNvPr>
          <p:cNvSpPr txBox="1">
            <a:spLocks/>
          </p:cNvSpPr>
          <p:nvPr/>
        </p:nvSpPr>
        <p:spPr>
          <a:xfrm>
            <a:off x="904039" y="2245831"/>
            <a:ext cx="7430336" cy="1631216"/>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latin typeface="Consolas" pitchFamily="49" charset="0"/>
                <a:cs typeface="Consolas" pitchFamily="49" charset="0"/>
              </a:rPr>
              <a:t>Required?                    false</a:t>
            </a:r>
          </a:p>
          <a:p>
            <a:pPr marL="0" indent="0">
              <a:buNone/>
            </a:pPr>
            <a:r>
              <a:rPr lang="en-US" sz="1600" dirty="0">
                <a:latin typeface="Consolas" pitchFamily="49" charset="0"/>
                <a:cs typeface="Consolas" pitchFamily="49" charset="0"/>
              </a:rPr>
              <a:t>Position?                    Named</a:t>
            </a:r>
          </a:p>
          <a:p>
            <a:pPr marL="0" indent="0">
              <a:buNone/>
            </a:pPr>
            <a:r>
              <a:rPr lang="en-US" sz="1600" dirty="0">
                <a:latin typeface="Consolas" pitchFamily="49" charset="0"/>
                <a:cs typeface="Consolas" pitchFamily="49" charset="0"/>
              </a:rPr>
              <a:t>Default value                None</a:t>
            </a:r>
          </a:p>
          <a:p>
            <a:pPr marL="0" indent="0">
              <a:buNone/>
            </a:pPr>
            <a:r>
              <a:rPr lang="en-US" sz="1600" dirty="0">
                <a:solidFill>
                  <a:srgbClr val="FF0000"/>
                </a:solidFill>
                <a:latin typeface="Consolas" pitchFamily="49" charset="0"/>
                <a:cs typeface="Consolas" pitchFamily="49" charset="0"/>
              </a:rPr>
              <a:t>Accept pipeline input?       true (</a:t>
            </a:r>
            <a:r>
              <a:rPr lang="en-US" sz="1600" dirty="0" err="1">
                <a:solidFill>
                  <a:srgbClr val="FF0000"/>
                </a:solidFill>
                <a:latin typeface="Consolas" pitchFamily="49" charset="0"/>
                <a:cs typeface="Consolas" pitchFamily="49" charset="0"/>
              </a:rPr>
              <a:t>ByValue</a:t>
            </a:r>
            <a:r>
              <a:rPr lang="en-US" sz="1600" dirty="0">
                <a:solidFill>
                  <a:srgbClr val="FF0000"/>
                </a:solidFill>
                <a:latin typeface="Consolas" pitchFamily="49" charset="0"/>
                <a:cs typeface="Consolas" pitchFamily="49" charset="0"/>
              </a:rPr>
              <a:t>)</a:t>
            </a:r>
          </a:p>
          <a:p>
            <a:pPr marL="0" indent="0">
              <a:buNone/>
            </a:pPr>
            <a:r>
              <a:rPr lang="en-US" sz="1600" dirty="0">
                <a:latin typeface="Consolas" pitchFamily="49" charset="0"/>
                <a:cs typeface="Consolas" pitchFamily="49" charset="0"/>
              </a:rPr>
              <a:t>Accept wildcard characters?  false</a:t>
            </a:r>
            <a:endParaRPr lang="en-US" sz="1600" dirty="0">
              <a:latin typeface="Lucida Sans Unicode" panose="020B0602030504020204" pitchFamily="34" charset="0"/>
              <a:ea typeface="Verdana" panose="020B0604030504040204" pitchFamily="34" charset="0"/>
              <a:cs typeface="Lucida Sans Unicode" panose="020B0602030504020204" pitchFamily="34" charset="0"/>
            </a:endParaRPr>
          </a:p>
        </p:txBody>
      </p:sp>
    </p:spTree>
    <p:extLst>
      <p:ext uri="{BB962C8B-B14F-4D97-AF65-F5344CB8AC3E}">
        <p14:creationId xmlns:p14="http://schemas.microsoft.com/office/powerpoint/2010/main" val="249571670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Passing data by using </a:t>
            </a:r>
            <a:r>
              <a:rPr lang="en-US" dirty="0" err="1"/>
              <a:t>ByValue</a:t>
            </a:r>
            <a:endParaRPr lang="en-US" dirty="0"/>
          </a:p>
        </p:txBody>
      </p:sp>
      <p:sp>
        <p:nvSpPr>
          <p:cNvPr id="7" name="Content Placeholder 2"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3949C818-CFB8-54F6-27CE-78F7CFF40366}"/>
              </a:ext>
            </a:extLst>
          </p:cNvPr>
          <p:cNvSpPr>
            <a:spLocks noGrp="1"/>
          </p:cNvSpPr>
          <p:nvPr/>
        </p:nvSpPr>
        <p:spPr bwMode="auto">
          <a:xfrm>
            <a:off x="1308516" y="2274482"/>
            <a:ext cx="7792683" cy="8612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600" dirty="0"/>
              <a:t>“BITS”,”</a:t>
            </a:r>
            <a:r>
              <a:rPr lang="en-US" sz="3600" dirty="0" err="1"/>
              <a:t>WinRM</a:t>
            </a:r>
            <a:r>
              <a:rPr lang="en-US" sz="3600" dirty="0"/>
              <a:t>” | Get-Service - </a:t>
            </a:r>
            <a:r>
              <a:rPr lang="en-US" sz="3600" dirty="0">
                <a:solidFill>
                  <a:schemeClr val="bg2">
                    <a:lumMod val="75000"/>
                  </a:schemeClr>
                </a:solidFill>
              </a:rPr>
              <a:t>Name</a:t>
            </a:r>
          </a:p>
        </p:txBody>
      </p:sp>
      <p:cxnSp>
        <p:nvCxnSpPr>
          <p:cNvPr id="12" name="Straight Arrow Connector 11"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19E116E8-5598-DB78-45C0-69AA2224A6AC}"/>
              </a:ext>
            </a:extLst>
          </p:cNvPr>
          <p:cNvCxnSpPr>
            <a:cxnSpLocks/>
          </p:cNvCxnSpPr>
          <p:nvPr/>
        </p:nvCxnSpPr>
        <p:spPr bwMode="auto">
          <a:xfrm flipH="1">
            <a:off x="3408280" y="1595102"/>
            <a:ext cx="6307" cy="74361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24" name="TextBox 21"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BE2209D0-0E8B-50E9-BFA2-3D4A9D925731}"/>
              </a:ext>
            </a:extLst>
          </p:cNvPr>
          <p:cNvSpPr txBox="1"/>
          <p:nvPr/>
        </p:nvSpPr>
        <p:spPr>
          <a:xfrm>
            <a:off x="1770254" y="1225770"/>
            <a:ext cx="578024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String objects in the pipeline</a:t>
            </a:r>
            <a:endParaRPr lang="en-US" dirty="0">
              <a:solidFill>
                <a:srgbClr val="FF0000"/>
              </a:solidFill>
              <a:latin typeface="Segoe UI" panose="020B0502040204020203" pitchFamily="34" charset="0"/>
              <a:cs typeface="Segoe UI" panose="020B0502040204020203" pitchFamily="34" charset="0"/>
            </a:endParaRPr>
          </a:p>
        </p:txBody>
      </p:sp>
      <p:cxnSp>
        <p:nvCxnSpPr>
          <p:cNvPr id="25" name="Straight Arrow Connector 24"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3D81F817-6527-4495-7F99-5ECCB37A15F3}"/>
              </a:ext>
            </a:extLst>
          </p:cNvPr>
          <p:cNvCxnSpPr>
            <a:cxnSpLocks/>
          </p:cNvCxnSpPr>
          <p:nvPr/>
        </p:nvCxnSpPr>
        <p:spPr bwMode="auto">
          <a:xfrm flipH="1" flipV="1">
            <a:off x="8026000" y="2858787"/>
            <a:ext cx="6307" cy="74361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26" name="TextBox 21" descr="Slide depicts a code example with labels pointing out different parts of the code. The labels are Hash table, Label key, Label string value, Expression key, Expression script block, and Semicolon.&#10;">
            <a:extLst>
              <a:ext uri="{FF2B5EF4-FFF2-40B4-BE49-F238E27FC236}">
                <a16:creationId xmlns:a16="http://schemas.microsoft.com/office/drawing/2014/main" id="{1020FA14-4A6F-3B19-1AE7-D6D264BDB311}"/>
              </a:ext>
            </a:extLst>
          </p:cNvPr>
          <p:cNvSpPr txBox="1"/>
          <p:nvPr/>
        </p:nvSpPr>
        <p:spPr>
          <a:xfrm>
            <a:off x="7302373" y="3664975"/>
            <a:ext cx="3946311"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00" dirty="0">
                <a:latin typeface="Segoe UI" pitchFamily="34" charset="0"/>
                <a:cs typeface="Segoe UI" pitchFamily="34" charset="0"/>
              </a:rPr>
              <a:t>Attaches invisibly to the parameter that accepts String objects from the pipeline </a:t>
            </a:r>
            <a:r>
              <a:rPr lang="en-US" sz="1800" dirty="0" err="1">
                <a:latin typeface="Segoe UI" pitchFamily="34" charset="0"/>
                <a:cs typeface="Segoe UI" pitchFamily="34" charset="0"/>
              </a:rPr>
              <a:t>ByValue</a:t>
            </a:r>
            <a:endParaRPr lang="en-US" sz="1800" dirty="0">
              <a:latin typeface="Segoe UI" pitchFamily="34" charset="0"/>
              <a:cs typeface="Segoe UI" pitchFamily="34" charset="0"/>
            </a:endParaRPr>
          </a:p>
        </p:txBody>
      </p:sp>
    </p:spTree>
    <p:extLst>
      <p:ext uri="{BB962C8B-B14F-4D97-AF65-F5344CB8AC3E}">
        <p14:creationId xmlns:p14="http://schemas.microsoft.com/office/powerpoint/2010/main" val="778234980"/>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Passing data by using </a:t>
            </a:r>
            <a:r>
              <a:rPr lang="en-US" dirty="0" err="1"/>
              <a:t>ByValue</a:t>
            </a:r>
            <a:r>
              <a:rPr lang="en-US" dirty="0"/>
              <a:t> (Slide 2)</a:t>
            </a:r>
          </a:p>
        </p:txBody>
      </p:sp>
      <p:sp>
        <p:nvSpPr>
          <p:cNvPr id="9" name="Content Placeholder 8">
            <a:extLst>
              <a:ext uri="{FF2B5EF4-FFF2-40B4-BE49-F238E27FC236}">
                <a16:creationId xmlns:a16="http://schemas.microsoft.com/office/drawing/2014/main" id="{CCD72486-B75B-AEA0-744D-D3712663E729}"/>
              </a:ext>
            </a:extLst>
          </p:cNvPr>
          <p:cNvSpPr>
            <a:spLocks noGrp="1"/>
          </p:cNvSpPr>
          <p:nvPr>
            <p:ph sz="quarter" idx="10"/>
          </p:nvPr>
        </p:nvSpPr>
        <p:spPr>
          <a:xfrm>
            <a:off x="418642" y="1457325"/>
            <a:ext cx="10919918" cy="1708160"/>
          </a:xfrm>
        </p:spPr>
        <p:txBody>
          <a:bodyPr lIns="0"/>
          <a:lstStyle/>
          <a:p>
            <a:pPr lvl="2"/>
            <a:r>
              <a:rPr lang="en-US" b="1" dirty="0"/>
              <a:t>Object</a:t>
            </a:r>
            <a:r>
              <a:rPr lang="en-US" dirty="0"/>
              <a:t> and </a:t>
            </a:r>
            <a:r>
              <a:rPr lang="en-US" b="1" dirty="0" err="1"/>
              <a:t>PSObject</a:t>
            </a:r>
            <a:r>
              <a:rPr lang="en-US" dirty="0"/>
              <a:t> are generic object types</a:t>
            </a:r>
          </a:p>
          <a:p>
            <a:pPr lvl="2"/>
            <a:r>
              <a:rPr lang="en-US" dirty="0"/>
              <a:t>If a parameter accepts one of these object types, the parameter will accept any kind of object</a:t>
            </a:r>
          </a:p>
          <a:p>
            <a:pPr lvl="2"/>
            <a:r>
              <a:rPr lang="en-US" dirty="0"/>
              <a:t>If the parameter accepts pipeline input </a:t>
            </a:r>
            <a:r>
              <a:rPr lang="en-US" b="1" dirty="0" err="1"/>
              <a:t>ByValue</a:t>
            </a:r>
            <a:r>
              <a:rPr lang="en-US" dirty="0"/>
              <a:t>, it can accept any kind of object from the pipeline</a:t>
            </a:r>
          </a:p>
          <a:p>
            <a:pPr lvl="2"/>
            <a:r>
              <a:rPr lang="en-US" dirty="0"/>
              <a:t>This configuration is how </a:t>
            </a:r>
            <a:r>
              <a:rPr lang="en-US" b="1" dirty="0"/>
              <a:t>Sort-Object</a:t>
            </a:r>
            <a:r>
              <a:rPr lang="en-US" dirty="0"/>
              <a:t>, </a:t>
            </a:r>
            <a:r>
              <a:rPr lang="en-US" b="1" dirty="0"/>
              <a:t>Select-Object</a:t>
            </a:r>
            <a:r>
              <a:rPr lang="en-US" dirty="0"/>
              <a:t>, </a:t>
            </a:r>
            <a:r>
              <a:rPr lang="en-US" b="1" dirty="0"/>
              <a:t>Where-Object</a:t>
            </a:r>
            <a:r>
              <a:rPr lang="en-US" dirty="0"/>
              <a:t>, and many other commands work</a:t>
            </a:r>
          </a:p>
        </p:txBody>
      </p:sp>
    </p:spTree>
    <p:extLst>
      <p:ext uri="{BB962C8B-B14F-4D97-AF65-F5344CB8AC3E}">
        <p14:creationId xmlns:p14="http://schemas.microsoft.com/office/powerpoint/2010/main" val="41445398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the pipeline?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292935"/>
          </a:xfrm>
        </p:spPr>
        <p:txBody>
          <a:bodyPr lIns="0"/>
          <a:lstStyle/>
          <a:p>
            <a:pPr lvl="1"/>
            <a:r>
              <a:rPr lang="en-US" dirty="0"/>
              <a:t>PowerShell objects can be compared to real-world items. </a:t>
            </a:r>
          </a:p>
          <a:p>
            <a:pPr lvl="2"/>
            <a:r>
              <a:rPr lang="en-US" sz="1800" dirty="0"/>
              <a:t>For example, consider a car as an object. The car's attributes can be described as engine, car color, car size, type, make and model. In PowerShell, these would be known as properties.</a:t>
            </a:r>
          </a:p>
          <a:p>
            <a:pPr lvl="2"/>
            <a:r>
              <a:rPr lang="en-US" dirty="0"/>
              <a:t>Properties of the object could be, in turn, objects themselves. For instance, the engine property is also an </a:t>
            </a:r>
            <a:br>
              <a:rPr lang="en-US" dirty="0"/>
            </a:br>
            <a:r>
              <a:rPr lang="en-US" dirty="0"/>
              <a:t>object with attributes, such as pistons, spark plugs, crankshaft, etc.</a:t>
            </a:r>
          </a:p>
          <a:p>
            <a:pPr lvl="2"/>
            <a:r>
              <a:rPr lang="en-US" dirty="0"/>
              <a:t>Objects have actions, corresponding to opening or closing doors, changing gears, accelerating, and applying brakes. In PowerShell, these actions are called methods.  </a:t>
            </a:r>
          </a:p>
        </p:txBody>
      </p:sp>
    </p:spTree>
    <p:extLst>
      <p:ext uri="{BB962C8B-B14F-4D97-AF65-F5344CB8AC3E}">
        <p14:creationId xmlns:p14="http://schemas.microsoft.com/office/powerpoint/2010/main" val="289697541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Passing data by using </a:t>
            </a:r>
            <a:r>
              <a:rPr lang="en-US" dirty="0" err="1"/>
              <a:t>ByValue</a:t>
            </a:r>
            <a:endParaRPr lang="en-US" dirty="0"/>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1446550"/>
          </a:xfrm>
        </p:spPr>
        <p:txBody>
          <a:bodyPr/>
          <a:lstStyle/>
          <a:p>
            <a:pPr algn="l"/>
            <a:r>
              <a:rPr lang="en-US" sz="1800" dirty="0"/>
              <a:t>In this demonstration, you'll learn how Windows PowerShell performs pipeline parameter binding </a:t>
            </a:r>
            <a:r>
              <a:rPr lang="en-US" sz="1800" dirty="0" err="1"/>
              <a:t>ByValue</a:t>
            </a:r>
            <a:r>
              <a:rPr lang="en-US" sz="1800" dirty="0"/>
              <a:t>.</a:t>
            </a:r>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980913899"/>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Passing data by using </a:t>
            </a:r>
            <a:r>
              <a:rPr lang="en-US" dirty="0" err="1"/>
              <a:t>ByValue</a:t>
            </a:r>
            <a:r>
              <a:rPr lang="en-US" dirty="0"/>
              <a:t>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algn="l"/>
            <a:r>
              <a:rPr lang="en-US" sz="1800" dirty="0"/>
              <a:t>In this demonstration, you'll learn how Windows PowerShell performs pipeline parameter binding </a:t>
            </a:r>
            <a:r>
              <a:rPr lang="en-US" sz="1800" dirty="0" err="1"/>
              <a:t>ByValue</a:t>
            </a:r>
            <a:r>
              <a:rPr lang="en-US" sz="1800" dirty="0"/>
              <a: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31803829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Passing data by using </a:t>
            </a:r>
            <a:r>
              <a:rPr lang="en-US" dirty="0" err="1"/>
              <a:t>PropertyName</a:t>
            </a:r>
            <a:endParaRPr lang="en-US" dirty="0"/>
          </a:p>
        </p:txBody>
      </p:sp>
      <p:sp>
        <p:nvSpPr>
          <p:cNvPr id="7" name="Content Placeholder 2">
            <a:extLst>
              <a:ext uri="{FF2B5EF4-FFF2-40B4-BE49-F238E27FC236}">
                <a16:creationId xmlns:a16="http://schemas.microsoft.com/office/drawing/2014/main" id="{58C77A27-ACB6-8B32-C513-C2C6D4DFCB9B}"/>
              </a:ext>
            </a:extLst>
          </p:cNvPr>
          <p:cNvSpPr>
            <a:spLocks noGrp="1"/>
          </p:cNvSpPr>
          <p:nvPr/>
        </p:nvSpPr>
        <p:spPr bwMode="auto">
          <a:xfrm>
            <a:off x="795154" y="1375122"/>
            <a:ext cx="8169545" cy="41436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rPr>
              <a:t>Get-</a:t>
            </a:r>
            <a:r>
              <a:rPr lang="en-US" dirty="0" err="1">
                <a:latin typeface="Consolas" pitchFamily="49" charset="0"/>
              </a:rPr>
              <a:t>ADComputer</a:t>
            </a:r>
            <a:r>
              <a:rPr lang="en-US" dirty="0">
                <a:latin typeface="Consolas" pitchFamily="49" charset="0"/>
              </a:rPr>
              <a:t> -Filter * | Select-Object </a:t>
            </a:r>
            <a:br>
              <a:rPr lang="en-US" dirty="0">
                <a:latin typeface="Consolas" pitchFamily="49" charset="0"/>
              </a:rPr>
            </a:br>
            <a:endParaRPr lang="en-US" dirty="0">
              <a:latin typeface="Consolas" pitchFamily="49" charset="0"/>
            </a:endParaRPr>
          </a:p>
          <a:p>
            <a:pPr marL="0" indent="0">
              <a:buNone/>
            </a:pPr>
            <a:r>
              <a:rPr lang="en-US" dirty="0">
                <a:latin typeface="Consolas" pitchFamily="49" charset="0"/>
              </a:rPr>
              <a:t>@{</a:t>
            </a:r>
          </a:p>
          <a:p>
            <a:pPr marL="0" indent="0">
              <a:buNone/>
            </a:pPr>
            <a:r>
              <a:rPr lang="en-US" dirty="0">
                <a:latin typeface="Consolas" pitchFamily="49" charset="0"/>
              </a:rPr>
              <a:t>n='</a:t>
            </a:r>
            <a:r>
              <a:rPr lang="en-US" dirty="0" err="1">
                <a:latin typeface="Consolas" pitchFamily="49" charset="0"/>
              </a:rPr>
              <a:t>ComputerName</a:t>
            </a:r>
            <a:r>
              <a:rPr lang="en-US" dirty="0">
                <a:latin typeface="Consolas" pitchFamily="49" charset="0"/>
              </a:rPr>
              <a:t>';</a:t>
            </a:r>
          </a:p>
          <a:p>
            <a:pPr marL="0" indent="0">
              <a:buNone/>
            </a:pPr>
            <a:r>
              <a:rPr lang="en-US" dirty="0">
                <a:latin typeface="Consolas" pitchFamily="49" charset="0"/>
              </a:rPr>
              <a:t>e={$</a:t>
            </a:r>
            <a:r>
              <a:rPr lang="en-US" dirty="0" err="1">
                <a:latin typeface="Consolas" pitchFamily="49" charset="0"/>
              </a:rPr>
              <a:t>PSItem.Name</a:t>
            </a:r>
            <a:r>
              <a:rPr lang="en-US" dirty="0">
                <a:latin typeface="Consolas" pitchFamily="49" charset="0"/>
              </a:rPr>
              <a:t>}</a:t>
            </a:r>
          </a:p>
          <a:p>
            <a:pPr marL="0" indent="0">
              <a:buNone/>
            </a:pPr>
            <a:r>
              <a:rPr lang="en-US" dirty="0">
                <a:latin typeface="Consolas" pitchFamily="49" charset="0"/>
              </a:rPr>
              <a:t>} |</a:t>
            </a:r>
          </a:p>
          <a:p>
            <a:pPr marL="0" indent="0">
              <a:buNone/>
            </a:pPr>
            <a:r>
              <a:rPr lang="en-US" dirty="0">
                <a:latin typeface="Consolas" pitchFamily="49" charset="0"/>
              </a:rPr>
              <a:t> </a:t>
            </a:r>
          </a:p>
          <a:p>
            <a:pPr marL="0" indent="0">
              <a:buNone/>
            </a:pPr>
            <a:r>
              <a:rPr lang="en-US" dirty="0">
                <a:latin typeface="Consolas" pitchFamily="49" charset="0"/>
              </a:rPr>
              <a:t>Get-Process</a:t>
            </a:r>
          </a:p>
          <a:p>
            <a:pPr marL="0" indent="0">
              <a:buNone/>
            </a:pPr>
            <a:endParaRPr lang="en-US" dirty="0">
              <a:latin typeface="Consolas" pitchFamily="49" charset="0"/>
              <a:cs typeface="Consolas" pitchFamily="49" charset="0"/>
            </a:endParaRPr>
          </a:p>
          <a:p>
            <a:pPr marL="0" indent="0">
              <a:buNone/>
            </a:pPr>
            <a:endParaRPr lang="en-US" dirty="0">
              <a:latin typeface="Consolas" pitchFamily="49" charset="0"/>
              <a:cs typeface="Consolas" pitchFamily="49" charset="0"/>
            </a:endParaRPr>
          </a:p>
        </p:txBody>
      </p:sp>
      <p:sp>
        <p:nvSpPr>
          <p:cNvPr id="10" name="Content Placeholder 8">
            <a:extLst>
              <a:ext uri="{FF2B5EF4-FFF2-40B4-BE49-F238E27FC236}">
                <a16:creationId xmlns:a16="http://schemas.microsoft.com/office/drawing/2014/main" id="{BBC77B80-9C30-1993-728C-76B1E1C18C06}"/>
              </a:ext>
            </a:extLst>
          </p:cNvPr>
          <p:cNvSpPr>
            <a:spLocks noGrp="1"/>
          </p:cNvSpPr>
          <p:nvPr>
            <p:ph sz="quarter" idx="10"/>
          </p:nvPr>
        </p:nvSpPr>
        <p:spPr>
          <a:xfrm>
            <a:off x="9251057" y="1464767"/>
            <a:ext cx="2903298" cy="1785104"/>
          </a:xfrm>
        </p:spPr>
        <p:txBody>
          <a:bodyPr lIns="0"/>
          <a:lstStyle/>
          <a:p>
            <a:pPr marL="114300" lvl="2" indent="0">
              <a:buNone/>
            </a:pPr>
            <a:r>
              <a:rPr lang="en-US" b="1" dirty="0"/>
              <a:t>Object</a:t>
            </a:r>
            <a:r>
              <a:rPr lang="en-US" dirty="0"/>
              <a:t> </a:t>
            </a:r>
            <a:r>
              <a:rPr lang="en-US" b="1" dirty="0"/>
              <a:t>properties</a:t>
            </a:r>
          </a:p>
          <a:p>
            <a:pPr lvl="2"/>
            <a:r>
              <a:rPr lang="en-US" dirty="0"/>
              <a:t>Name</a:t>
            </a:r>
          </a:p>
          <a:p>
            <a:pPr lvl="2"/>
            <a:r>
              <a:rPr lang="en-US" dirty="0" err="1"/>
              <a:t>FullName</a:t>
            </a:r>
            <a:endParaRPr lang="en-US" dirty="0"/>
          </a:p>
          <a:p>
            <a:pPr lvl="2"/>
            <a:r>
              <a:rPr lang="en-US" dirty="0"/>
              <a:t>Enabled</a:t>
            </a:r>
          </a:p>
          <a:p>
            <a:pPr lvl="2"/>
            <a:r>
              <a:rPr lang="en-US" dirty="0"/>
              <a:t>Description</a:t>
            </a:r>
          </a:p>
        </p:txBody>
      </p:sp>
      <p:sp>
        <p:nvSpPr>
          <p:cNvPr id="11" name="Content Placeholder 8">
            <a:extLst>
              <a:ext uri="{FF2B5EF4-FFF2-40B4-BE49-F238E27FC236}">
                <a16:creationId xmlns:a16="http://schemas.microsoft.com/office/drawing/2014/main" id="{D96D49A6-B91A-2715-659A-F86979A8E60A}"/>
              </a:ext>
            </a:extLst>
          </p:cNvPr>
          <p:cNvSpPr txBox="1">
            <a:spLocks/>
          </p:cNvSpPr>
          <p:nvPr/>
        </p:nvSpPr>
        <p:spPr>
          <a:xfrm>
            <a:off x="9251057" y="3508953"/>
            <a:ext cx="2903298" cy="1354217"/>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14300" lvl="2" indent="0">
              <a:buFont typeface="Arial" panose="020B0604020202020204" pitchFamily="34" charset="0"/>
              <a:buNone/>
            </a:pPr>
            <a:r>
              <a:rPr lang="en-US" b="1" dirty="0"/>
              <a:t>Calculated property</a:t>
            </a:r>
          </a:p>
          <a:p>
            <a:pPr lvl="2"/>
            <a:r>
              <a:rPr lang="en-US" dirty="0" err="1"/>
              <a:t>ComputerName</a:t>
            </a:r>
            <a:r>
              <a:rPr lang="en-US" dirty="0"/>
              <a:t> = $</a:t>
            </a:r>
            <a:r>
              <a:rPr lang="en-US" dirty="0" err="1"/>
              <a:t>PSItem.Name</a:t>
            </a:r>
            <a:endParaRPr lang="en-US" dirty="0"/>
          </a:p>
          <a:p>
            <a:pPr lvl="2"/>
            <a:endParaRPr lang="en-US" dirty="0"/>
          </a:p>
        </p:txBody>
      </p:sp>
      <p:sp>
        <p:nvSpPr>
          <p:cNvPr id="12" name="Content Placeholder 8">
            <a:extLst>
              <a:ext uri="{FF2B5EF4-FFF2-40B4-BE49-F238E27FC236}">
                <a16:creationId xmlns:a16="http://schemas.microsoft.com/office/drawing/2014/main" id="{B26810D5-14E6-4B36-75A0-3CACEC74BD97}"/>
              </a:ext>
            </a:extLst>
          </p:cNvPr>
          <p:cNvSpPr txBox="1">
            <a:spLocks/>
          </p:cNvSpPr>
          <p:nvPr/>
        </p:nvSpPr>
        <p:spPr>
          <a:xfrm>
            <a:off x="9251057" y="4863170"/>
            <a:ext cx="2903298" cy="1077218"/>
          </a:xfrm>
          <a:prstGeom prst="rect">
            <a:avLst/>
          </a:prstGeom>
        </p:spPr>
        <p:txBody>
          <a:bodyPr vert="horz"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14300" lvl="2" indent="0">
              <a:buFont typeface="Arial" panose="020B0604020202020204" pitchFamily="34" charset="0"/>
              <a:buNone/>
            </a:pPr>
            <a:r>
              <a:rPr lang="en-US" b="1" dirty="0"/>
              <a:t>Command parameters</a:t>
            </a:r>
          </a:p>
          <a:p>
            <a:pPr lvl="2"/>
            <a:r>
              <a:rPr lang="en-US" dirty="0"/>
              <a:t>Id</a:t>
            </a:r>
          </a:p>
          <a:p>
            <a:pPr lvl="2"/>
            <a:r>
              <a:rPr lang="en-US" dirty="0"/>
              <a:t>Name</a:t>
            </a:r>
          </a:p>
        </p:txBody>
      </p:sp>
    </p:spTree>
    <p:extLst>
      <p:ext uri="{BB962C8B-B14F-4D97-AF65-F5344CB8AC3E}">
        <p14:creationId xmlns:p14="http://schemas.microsoft.com/office/powerpoint/2010/main" val="270693885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Identifying </a:t>
            </a:r>
            <a:r>
              <a:rPr lang="en-US" dirty="0" err="1"/>
              <a:t>ByPropertyName</a:t>
            </a:r>
            <a:r>
              <a:rPr lang="en-US" dirty="0"/>
              <a:t> parameters</a:t>
            </a:r>
          </a:p>
        </p:txBody>
      </p:sp>
      <p:sp>
        <p:nvSpPr>
          <p:cNvPr id="6" name="Content Placeholder 8">
            <a:extLst>
              <a:ext uri="{FF2B5EF4-FFF2-40B4-BE49-F238E27FC236}">
                <a16:creationId xmlns:a16="http://schemas.microsoft.com/office/drawing/2014/main" id="{179377B1-17B9-0975-0775-DBAE7A11A2CD}"/>
              </a:ext>
            </a:extLst>
          </p:cNvPr>
          <p:cNvSpPr txBox="1">
            <a:spLocks/>
          </p:cNvSpPr>
          <p:nvPr/>
        </p:nvSpPr>
        <p:spPr>
          <a:xfrm>
            <a:off x="418641" y="1457325"/>
            <a:ext cx="10869319" cy="1431161"/>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a:r>
              <a:rPr lang="en-US" dirty="0"/>
              <a:t>The full Help for a command lists the parameters that accept pipeline input by using </a:t>
            </a:r>
            <a:r>
              <a:rPr lang="en-US" b="1" dirty="0" err="1"/>
              <a:t>ByPropertyName</a:t>
            </a:r>
            <a:endParaRPr lang="en-US" dirty="0"/>
          </a:p>
          <a:p>
            <a:pPr lvl="2"/>
            <a:endParaRPr lang="en-US" b="1" dirty="0"/>
          </a:p>
          <a:p>
            <a:pPr lvl="2"/>
            <a:endParaRPr lang="en-US" b="1" dirty="0"/>
          </a:p>
          <a:p>
            <a:pPr lvl="3"/>
            <a:endParaRPr lang="en-US" dirty="0"/>
          </a:p>
        </p:txBody>
      </p:sp>
      <p:sp>
        <p:nvSpPr>
          <p:cNvPr id="7" name="Content Placeholder 8">
            <a:extLst>
              <a:ext uri="{FF2B5EF4-FFF2-40B4-BE49-F238E27FC236}">
                <a16:creationId xmlns:a16="http://schemas.microsoft.com/office/drawing/2014/main" id="{205E7DBE-6AFB-7E85-FA87-165FFB074C32}"/>
              </a:ext>
            </a:extLst>
          </p:cNvPr>
          <p:cNvSpPr txBox="1">
            <a:spLocks/>
          </p:cNvSpPr>
          <p:nvPr/>
        </p:nvSpPr>
        <p:spPr>
          <a:xfrm>
            <a:off x="904039" y="2245831"/>
            <a:ext cx="7430336" cy="1631216"/>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latin typeface="Consolas" pitchFamily="49" charset="0"/>
                <a:cs typeface="Consolas" pitchFamily="49" charset="0"/>
              </a:rPr>
              <a:t>Required?                    false</a:t>
            </a:r>
          </a:p>
          <a:p>
            <a:pPr marL="0" indent="0">
              <a:buNone/>
            </a:pPr>
            <a:r>
              <a:rPr lang="en-US" sz="1600" dirty="0">
                <a:latin typeface="Consolas" pitchFamily="49" charset="0"/>
                <a:cs typeface="Consolas" pitchFamily="49" charset="0"/>
              </a:rPr>
              <a:t>Position?                    named</a:t>
            </a:r>
          </a:p>
          <a:p>
            <a:pPr marL="0" indent="0">
              <a:buNone/>
            </a:pPr>
            <a:r>
              <a:rPr lang="en-US" sz="1600" dirty="0">
                <a:latin typeface="Consolas" pitchFamily="49" charset="0"/>
                <a:cs typeface="Consolas" pitchFamily="49" charset="0"/>
              </a:rPr>
              <a:t>Default value                Local computer</a:t>
            </a:r>
          </a:p>
          <a:p>
            <a:pPr marL="0" indent="0">
              <a:buNone/>
            </a:pPr>
            <a:r>
              <a:rPr lang="en-US" sz="1600" dirty="0">
                <a:solidFill>
                  <a:srgbClr val="FF0000"/>
                </a:solidFill>
                <a:latin typeface="Consolas" pitchFamily="49" charset="0"/>
                <a:cs typeface="Consolas" pitchFamily="49" charset="0"/>
              </a:rPr>
              <a:t>Accept pipeline input?       true (</a:t>
            </a:r>
            <a:r>
              <a:rPr lang="en-US" sz="1600" dirty="0" err="1">
                <a:solidFill>
                  <a:srgbClr val="FF0000"/>
                </a:solidFill>
                <a:latin typeface="Consolas" pitchFamily="49" charset="0"/>
                <a:cs typeface="Consolas" pitchFamily="49" charset="0"/>
              </a:rPr>
              <a:t>ByPropertyName</a:t>
            </a:r>
            <a:r>
              <a:rPr lang="en-US" sz="1600" dirty="0">
                <a:solidFill>
                  <a:srgbClr val="FF0000"/>
                </a:solidFill>
                <a:latin typeface="Consolas" pitchFamily="49" charset="0"/>
                <a:cs typeface="Consolas" pitchFamily="49" charset="0"/>
              </a:rPr>
              <a:t>)</a:t>
            </a:r>
          </a:p>
          <a:p>
            <a:pPr marL="0" indent="0">
              <a:buNone/>
            </a:pPr>
            <a:r>
              <a:rPr lang="en-US" sz="1600" dirty="0">
                <a:latin typeface="Consolas" pitchFamily="49" charset="0"/>
                <a:cs typeface="Consolas" pitchFamily="49" charset="0"/>
              </a:rPr>
              <a:t>Accept wildcard characters?  false </a:t>
            </a:r>
          </a:p>
        </p:txBody>
      </p:sp>
    </p:spTree>
    <p:extLst>
      <p:ext uri="{BB962C8B-B14F-4D97-AF65-F5344CB8AC3E}">
        <p14:creationId xmlns:p14="http://schemas.microsoft.com/office/powerpoint/2010/main" val="174026082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Passing data by using </a:t>
            </a:r>
            <a:r>
              <a:rPr lang="en-US" dirty="0" err="1"/>
              <a:t>ByPropertyName</a:t>
            </a:r>
            <a:endParaRPr lang="en-US" dirty="0"/>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2246769"/>
          </a:xfrm>
        </p:spPr>
        <p:txBody>
          <a:bodyPr/>
          <a:lstStyle/>
          <a:p>
            <a:pPr algn="l"/>
            <a:r>
              <a:rPr lang="en-US" sz="1800" dirty="0"/>
              <a:t>In this demonstration, you'll learn how to use </a:t>
            </a:r>
            <a:r>
              <a:rPr lang="en-US" sz="1800" dirty="0" err="1"/>
              <a:t>ByPropertyName</a:t>
            </a:r>
            <a:r>
              <a:rPr lang="en-US" sz="1800" dirty="0"/>
              <a:t> parameters.</a:t>
            </a:r>
          </a:p>
          <a:p>
            <a:br>
              <a:rPr lang="en-US" sz="2400" dirty="0"/>
            </a:br>
            <a:endParaRPr lang="en-US" sz="1800" dirty="0"/>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21823790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a:xfrm>
            <a:off x="418643" y="440494"/>
            <a:ext cx="11611992" cy="728448"/>
          </a:xfrm>
        </p:spPr>
        <p:txBody>
          <a:bodyPr/>
          <a:lstStyle/>
          <a:p>
            <a:r>
              <a:rPr lang="en-US" dirty="0"/>
              <a:t>Demonstration: Passing data by using </a:t>
            </a:r>
            <a:r>
              <a:rPr lang="en-US" dirty="0" err="1"/>
              <a:t>ByPropertyName</a:t>
            </a:r>
            <a:r>
              <a:rPr lang="en-US" dirty="0"/>
              <a:t>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646331"/>
          </a:xfrm>
        </p:spPr>
        <p:txBody>
          <a:bodyPr/>
          <a:lstStyle/>
          <a:p>
            <a:pPr algn="l"/>
            <a:r>
              <a:rPr lang="en-US" sz="1800" dirty="0"/>
              <a:t>In this demonstration, you'll learn how to use </a:t>
            </a:r>
            <a:r>
              <a:rPr lang="en-US" sz="1800" dirty="0" err="1"/>
              <a:t>ByPropertyName</a:t>
            </a:r>
            <a:r>
              <a:rPr lang="en-US" sz="1800" dirty="0"/>
              <a:t> parameters.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893112108"/>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manual parameters to override the pipeline</a:t>
            </a:r>
          </a:p>
        </p:txBody>
      </p:sp>
      <p:sp>
        <p:nvSpPr>
          <p:cNvPr id="10" name="Content Placeholder 8">
            <a:extLst>
              <a:ext uri="{FF2B5EF4-FFF2-40B4-BE49-F238E27FC236}">
                <a16:creationId xmlns:a16="http://schemas.microsoft.com/office/drawing/2014/main" id="{5CD06E03-FA19-0DC3-D8B7-36604B0EC97B}"/>
              </a:ext>
            </a:extLst>
          </p:cNvPr>
          <p:cNvSpPr>
            <a:spLocks noGrp="1"/>
          </p:cNvSpPr>
          <p:nvPr>
            <p:ph sz="quarter" idx="10"/>
          </p:nvPr>
        </p:nvSpPr>
        <p:spPr>
          <a:xfrm>
            <a:off x="418641" y="1457325"/>
            <a:ext cx="10869319" cy="2062103"/>
          </a:xfrm>
        </p:spPr>
        <p:txBody>
          <a:bodyPr lIns="0"/>
          <a:lstStyle/>
          <a:p>
            <a:pPr lvl="2"/>
            <a:r>
              <a:rPr lang="en-US" dirty="0"/>
              <a:t>The shell first looks to see what parameter it can use for pipeline parameter binding:</a:t>
            </a:r>
          </a:p>
          <a:p>
            <a:pPr lvl="3"/>
            <a:r>
              <a:rPr lang="en-US" dirty="0"/>
              <a:t>But if one of those parameters is specified manually, binding stops</a:t>
            </a:r>
          </a:p>
          <a:p>
            <a:pPr lvl="2"/>
            <a:endParaRPr lang="en-US" dirty="0"/>
          </a:p>
          <a:p>
            <a:pPr lvl="2"/>
            <a:endParaRPr lang="en-US" dirty="0"/>
          </a:p>
          <a:p>
            <a:pPr lvl="2"/>
            <a:r>
              <a:rPr lang="en-US" dirty="0"/>
              <a:t>The manual use of </a:t>
            </a:r>
            <a:r>
              <a:rPr lang="en-US" i="1" dirty="0"/>
              <a:t>–Name </a:t>
            </a:r>
            <a:r>
              <a:rPr lang="en-US" dirty="0"/>
              <a:t>overrides the pipeline and the pipeline input is not used; you will see an error</a:t>
            </a:r>
          </a:p>
        </p:txBody>
      </p:sp>
      <p:sp>
        <p:nvSpPr>
          <p:cNvPr id="11" name="Content Placeholder 8">
            <a:extLst>
              <a:ext uri="{FF2B5EF4-FFF2-40B4-BE49-F238E27FC236}">
                <a16:creationId xmlns:a16="http://schemas.microsoft.com/office/drawing/2014/main" id="{44F30109-AE0C-6DBF-3DD6-54FDC019A99E}"/>
              </a:ext>
            </a:extLst>
          </p:cNvPr>
          <p:cNvSpPr txBox="1">
            <a:spLocks/>
          </p:cNvSpPr>
          <p:nvPr/>
        </p:nvSpPr>
        <p:spPr>
          <a:xfrm>
            <a:off x="904039" y="2282591"/>
            <a:ext cx="7430336" cy="338554"/>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latin typeface="Lucida Sans Unicode" panose="020B0602030504020204" pitchFamily="34" charset="0"/>
                <a:ea typeface="Verdana" panose="020B0604030504040204" pitchFamily="34" charset="0"/>
                <a:cs typeface="Lucida Sans Unicode" panose="020B0602030504020204" pitchFamily="34" charset="0"/>
              </a:rPr>
              <a:t>Get-Process -Name Notepad | Stop-Process –Name Notepad</a:t>
            </a:r>
          </a:p>
        </p:txBody>
      </p:sp>
    </p:spTree>
    <p:extLst>
      <p:ext uri="{BB962C8B-B14F-4D97-AF65-F5344CB8AC3E}">
        <p14:creationId xmlns:p14="http://schemas.microsoft.com/office/powerpoint/2010/main" val="649556678"/>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Overriding the pipeline</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3323987"/>
          </a:xfrm>
        </p:spPr>
        <p:txBody>
          <a:bodyPr/>
          <a:lstStyle/>
          <a:p>
            <a:pPr algn="l"/>
            <a:r>
              <a:rPr lang="en-US" sz="1800" dirty="0"/>
              <a:t>In this demonstration, you will see an example of an error when you manually specify a parameter that Windows PowerShell would usually have used in pipeline parameter binding.</a:t>
            </a:r>
          </a:p>
          <a:p>
            <a:br>
              <a:rPr lang="en-US" sz="2400" dirty="0"/>
            </a:br>
            <a:endParaRPr lang="en-US" sz="1800" dirty="0"/>
          </a:p>
          <a:p>
            <a:br>
              <a:rPr lang="en-US" sz="2400" dirty="0"/>
            </a:br>
            <a:endParaRPr lang="en-US" sz="1800" dirty="0"/>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15279642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parenthetical commands</a:t>
            </a:r>
          </a:p>
        </p:txBody>
      </p:sp>
      <p:sp>
        <p:nvSpPr>
          <p:cNvPr id="10" name="Content Placeholder 8">
            <a:extLst>
              <a:ext uri="{FF2B5EF4-FFF2-40B4-BE49-F238E27FC236}">
                <a16:creationId xmlns:a16="http://schemas.microsoft.com/office/drawing/2014/main" id="{5CD06E03-FA19-0DC3-D8B7-36604B0EC97B}"/>
              </a:ext>
            </a:extLst>
          </p:cNvPr>
          <p:cNvSpPr>
            <a:spLocks noGrp="1"/>
          </p:cNvSpPr>
          <p:nvPr>
            <p:ph sz="quarter" idx="10"/>
          </p:nvPr>
        </p:nvSpPr>
        <p:spPr>
          <a:xfrm>
            <a:off x="418641" y="1457325"/>
            <a:ext cx="10869319" cy="1077218"/>
          </a:xfrm>
        </p:spPr>
        <p:txBody>
          <a:bodyPr lIns="0"/>
          <a:lstStyle/>
          <a:p>
            <a:pPr lvl="2"/>
            <a:r>
              <a:rPr lang="en-US" sz="1800" spc="0" dirty="0">
                <a:solidFill>
                  <a:schemeClr val="tx1"/>
                </a:solidFill>
                <a:latin typeface="+mn-lt"/>
              </a:rPr>
              <a:t>Any command or commands in parentheses will be run first</a:t>
            </a:r>
          </a:p>
          <a:p>
            <a:pPr lvl="2"/>
            <a:r>
              <a:rPr lang="en-US" sz="1800" spc="0" dirty="0">
                <a:solidFill>
                  <a:schemeClr val="tx1"/>
                </a:solidFill>
                <a:latin typeface="+mn-lt"/>
              </a:rPr>
              <a:t>The results will be inserted in place of the parenthetical command</a:t>
            </a:r>
          </a:p>
          <a:p>
            <a:pPr lvl="2"/>
            <a:r>
              <a:rPr lang="en-US" sz="1800" spc="0" dirty="0">
                <a:solidFill>
                  <a:schemeClr val="tx1"/>
                </a:solidFill>
                <a:latin typeface="+mn-lt"/>
              </a:rPr>
              <a:t>Works with any parameter if the command produces the kind of object that the parameter expects</a:t>
            </a:r>
          </a:p>
        </p:txBody>
      </p:sp>
      <p:sp>
        <p:nvSpPr>
          <p:cNvPr id="11" name="Content Placeholder 8">
            <a:extLst>
              <a:ext uri="{FF2B5EF4-FFF2-40B4-BE49-F238E27FC236}">
                <a16:creationId xmlns:a16="http://schemas.microsoft.com/office/drawing/2014/main" id="{44F30109-AE0C-6DBF-3DD6-54FDC019A99E}"/>
              </a:ext>
            </a:extLst>
          </p:cNvPr>
          <p:cNvSpPr txBox="1">
            <a:spLocks/>
          </p:cNvSpPr>
          <p:nvPr/>
        </p:nvSpPr>
        <p:spPr>
          <a:xfrm>
            <a:off x="904039" y="2651562"/>
            <a:ext cx="7430336" cy="984885"/>
          </a:xfrm>
          <a:prstGeom prst="rect">
            <a:avLst/>
          </a:prstGeom>
          <a:solidFill>
            <a:schemeClr val="bg1">
              <a:lumMod val="85000"/>
            </a:schemeClr>
          </a:solidFill>
        </p:spPr>
        <p:txBody>
          <a:bodyPr vert="horz" wrap="square" lIns="0" tIns="45720" rIns="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2000" kern="1200" spc="0" baseline="0" dirty="0" smtClean="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600" dirty="0">
                <a:latin typeface="Lucida Sans Unicode" panose="020B0602030504020204" pitchFamily="34" charset="0"/>
                <a:ea typeface="Verdana" panose="020B0604030504040204" pitchFamily="34" charset="0"/>
                <a:cs typeface="Lucida Sans Unicode" panose="020B0602030504020204" pitchFamily="34" charset="0"/>
              </a:rPr>
              <a:t>Get-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ADGroup</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"London Users" | </a:t>
            </a:r>
          </a:p>
          <a:p>
            <a:pPr marL="0" indent="0">
              <a:buNone/>
            </a:pPr>
            <a:r>
              <a:rPr lang="en-US" sz="1600" dirty="0">
                <a:latin typeface="Lucida Sans Unicode" panose="020B0602030504020204" pitchFamily="34" charset="0"/>
                <a:ea typeface="Verdana" panose="020B0604030504040204" pitchFamily="34" charset="0"/>
                <a:cs typeface="Lucida Sans Unicode" panose="020B0602030504020204" pitchFamily="34" charset="0"/>
              </a:rPr>
              <a:t>Add-</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ADGroupMember</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-Members (Get-</a:t>
            </a:r>
            <a:r>
              <a:rPr lang="en-US" sz="1600" dirty="0" err="1">
                <a:latin typeface="Lucida Sans Unicode" panose="020B0602030504020204" pitchFamily="34" charset="0"/>
                <a:ea typeface="Verdana" panose="020B0604030504040204" pitchFamily="34" charset="0"/>
                <a:cs typeface="Lucida Sans Unicode" panose="020B0602030504020204" pitchFamily="34" charset="0"/>
              </a:rPr>
              <a:t>ADUser</a:t>
            </a:r>
            <a:r>
              <a:rPr lang="en-US" sz="1600" dirty="0">
                <a:latin typeface="Lucida Sans Unicode" panose="020B0602030504020204" pitchFamily="34" charset="0"/>
                <a:ea typeface="Verdana" panose="020B0604030504040204" pitchFamily="34" charset="0"/>
                <a:cs typeface="Lucida Sans Unicode" panose="020B0602030504020204" pitchFamily="34" charset="0"/>
              </a:rPr>
              <a:t> -Filter {City -eq 'London'})</a:t>
            </a:r>
          </a:p>
          <a:p>
            <a:pPr marL="0" indent="0">
              <a:buNone/>
            </a:pPr>
            <a:endParaRPr lang="en-US" sz="1600" dirty="0">
              <a:latin typeface="Lucida Sans Unicode" panose="020B0602030504020204" pitchFamily="34" charset="0"/>
              <a:ea typeface="Verdana" panose="020B0604030504040204" pitchFamily="34" charset="0"/>
              <a:cs typeface="Lucida Sans Unicode" panose="020B0602030504020204" pitchFamily="34" charset="0"/>
            </a:endParaRPr>
          </a:p>
        </p:txBody>
      </p:sp>
    </p:spTree>
    <p:extLst>
      <p:ext uri="{BB962C8B-B14F-4D97-AF65-F5344CB8AC3E}">
        <p14:creationId xmlns:p14="http://schemas.microsoft.com/office/powerpoint/2010/main" val="29227703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parenthetical commands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3046988"/>
          </a:xfrm>
        </p:spPr>
        <p:txBody>
          <a:bodyPr/>
          <a:lstStyle/>
          <a:p>
            <a:pPr algn="l"/>
            <a:r>
              <a:rPr lang="en-US" sz="1800" dirty="0"/>
              <a:t>In this demonstration, you’ll learn how to use parenthetical commands. </a:t>
            </a:r>
          </a:p>
          <a:p>
            <a:br>
              <a:rPr lang="en-US" sz="2400" dirty="0"/>
            </a:br>
            <a:endParaRPr lang="en-US" sz="1800" dirty="0"/>
          </a:p>
          <a:p>
            <a:br>
              <a:rPr lang="en-US" sz="2400" dirty="0"/>
            </a:br>
            <a:endParaRPr lang="en-US" sz="1800" dirty="0"/>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0648579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Pipeline output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077218"/>
          </a:xfrm>
        </p:spPr>
        <p:txBody>
          <a:bodyPr lIns="0"/>
          <a:lstStyle/>
          <a:p>
            <a:pPr lvl="2"/>
            <a:r>
              <a:rPr lang="en-US" dirty="0"/>
              <a:t>Windows PowerShell commands produce objects as their output.</a:t>
            </a:r>
          </a:p>
          <a:p>
            <a:pPr lvl="2"/>
            <a:r>
              <a:rPr lang="en-US" dirty="0"/>
              <a:t>An object is like a table of data in memory.</a:t>
            </a:r>
          </a:p>
          <a:p>
            <a:pPr lvl="2"/>
            <a:r>
              <a:rPr lang="en-US" dirty="0"/>
              <a:t>Allows the </a:t>
            </a:r>
            <a:r>
              <a:rPr lang="en-US" b="1" dirty="0"/>
              <a:t>Get | Set </a:t>
            </a:r>
            <a:r>
              <a:rPr lang="en-US" dirty="0"/>
              <a:t>pattern to work.</a:t>
            </a:r>
          </a:p>
        </p:txBody>
      </p:sp>
      <p:graphicFrame>
        <p:nvGraphicFramePr>
          <p:cNvPr id="2" name="Table 12">
            <a:extLst>
              <a:ext uri="{FF2B5EF4-FFF2-40B4-BE49-F238E27FC236}">
                <a16:creationId xmlns:a16="http://schemas.microsoft.com/office/drawing/2014/main" id="{D5051239-68D5-4961-A73A-46097BE35199}"/>
              </a:ext>
            </a:extLst>
          </p:cNvPr>
          <p:cNvGraphicFramePr>
            <a:graphicFrameLocks noGrp="1"/>
          </p:cNvGraphicFramePr>
          <p:nvPr>
            <p:extLst>
              <p:ext uri="{D42A27DB-BD31-4B8C-83A1-F6EECF244321}">
                <p14:modId xmlns:p14="http://schemas.microsoft.com/office/powerpoint/2010/main" val="1087793554"/>
              </p:ext>
            </p:extLst>
          </p:nvPr>
        </p:nvGraphicFramePr>
        <p:xfrm>
          <a:off x="2401657" y="3617155"/>
          <a:ext cx="6369586" cy="1477427"/>
        </p:xfrm>
        <a:graphic>
          <a:graphicData uri="http://schemas.openxmlformats.org/drawingml/2006/table">
            <a:tbl>
              <a:tblPr firstRow="1" bandRow="1">
                <a:tableStyleId>{5C22544A-7EE6-4342-B048-85BDC9FD1C3A}</a:tableStyleId>
              </a:tblPr>
              <a:tblGrid>
                <a:gridCol w="1695966">
                  <a:extLst>
                    <a:ext uri="{9D8B030D-6E8A-4147-A177-3AD203B41FA5}">
                      <a16:colId xmlns:a16="http://schemas.microsoft.com/office/drawing/2014/main" val="1695194842"/>
                    </a:ext>
                  </a:extLst>
                </a:gridCol>
                <a:gridCol w="1097030">
                  <a:extLst>
                    <a:ext uri="{9D8B030D-6E8A-4147-A177-3AD203B41FA5}">
                      <a16:colId xmlns:a16="http://schemas.microsoft.com/office/drawing/2014/main" val="2248324712"/>
                    </a:ext>
                  </a:extLst>
                </a:gridCol>
                <a:gridCol w="3576590">
                  <a:extLst>
                    <a:ext uri="{9D8B030D-6E8A-4147-A177-3AD203B41FA5}">
                      <a16:colId xmlns:a16="http://schemas.microsoft.com/office/drawing/2014/main" val="3117646416"/>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Name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Status</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DisplayName</a:t>
                      </a:r>
                    </a:p>
                  </a:txBody>
                  <a:tcPr marL="89642" marR="89642" marT="89642" marB="89642">
                    <a:lnL w="6350" cap="flat" cmpd="sng" algn="ctr">
                      <a:no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marL="0" marR="0">
                        <a:lnSpc>
                          <a:spcPct val="115000"/>
                        </a:lnSpc>
                        <a:spcBef>
                          <a:spcPts val="0"/>
                        </a:spcBef>
                        <a:spcAft>
                          <a:spcPts val="0"/>
                        </a:spcAft>
                      </a:pPr>
                      <a:r>
                        <a:rPr lang="en-US" sz="1800" b="1" dirty="0" err="1">
                          <a:solidFill>
                            <a:sysClr val="windowText" lastClr="000000"/>
                          </a:solidFill>
                          <a:latin typeface="Segoe UI" panose="020B0502040204020203" pitchFamily="34" charset="0"/>
                          <a:ea typeface="Segoe UI" pitchFamily="34" charset="0"/>
                          <a:cs typeface="Segoe UI" panose="020B0502040204020203" pitchFamily="34" charset="0"/>
                        </a:rPr>
                        <a:t>WinRM</a:t>
                      </a:r>
                      <a:endParaRPr lang="en-US" sz="1800" b="1" dirty="0">
                        <a:solidFill>
                          <a:sysClr val="windowText" lastClr="000000"/>
                        </a:solidFill>
                        <a:latin typeface="Segoe UI" panose="020B0502040204020203" pitchFamily="34" charset="0"/>
                        <a:ea typeface="Segoe UI" pitchFamily="34" charset="0"/>
                        <a:cs typeface="Segoe UI" panose="020B0502040204020203"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Running</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Windows Remote Management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56351">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VDS</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Running</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Virtual Disk</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grpSp>
        <p:nvGrpSpPr>
          <p:cNvPr id="4" name="Group 3" descr="Objects WinRM and VDS form a collection. Property is DisplayName.">
            <a:extLst>
              <a:ext uri="{FF2B5EF4-FFF2-40B4-BE49-F238E27FC236}">
                <a16:creationId xmlns:a16="http://schemas.microsoft.com/office/drawing/2014/main" id="{F39A68A2-DA1F-463C-86BD-AF7B011AB572}"/>
              </a:ext>
            </a:extLst>
          </p:cNvPr>
          <p:cNvGrpSpPr/>
          <p:nvPr/>
        </p:nvGrpSpPr>
        <p:grpSpPr>
          <a:xfrm>
            <a:off x="828609" y="2638362"/>
            <a:ext cx="9656734" cy="2456220"/>
            <a:chOff x="828609" y="2638362"/>
            <a:chExt cx="9656734" cy="2456220"/>
          </a:xfrm>
        </p:grpSpPr>
        <p:sp>
          <p:nvSpPr>
            <p:cNvPr id="3" name="TextBox 3">
              <a:extLst>
                <a:ext uri="{FF2B5EF4-FFF2-40B4-BE49-F238E27FC236}">
                  <a16:creationId xmlns:a16="http://schemas.microsoft.com/office/drawing/2014/main" id="{F986DC75-427E-4223-A262-E27CF363732C}"/>
                </a:ext>
              </a:extLst>
            </p:cNvPr>
            <p:cNvSpPr txBox="1"/>
            <p:nvPr/>
          </p:nvSpPr>
          <p:spPr>
            <a:xfrm>
              <a:off x="6407597" y="2638362"/>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anose="020B0502040204020203" pitchFamily="34" charset="0"/>
                  <a:cs typeface="Segoe UI" panose="020B0502040204020203" pitchFamily="34" charset="0"/>
                </a:rPr>
                <a:t>Property</a:t>
              </a:r>
            </a:p>
          </p:txBody>
        </p:sp>
        <p:cxnSp>
          <p:nvCxnSpPr>
            <p:cNvPr id="5" name="Straight Arrow Connector 4">
              <a:extLst>
                <a:ext uri="{FF2B5EF4-FFF2-40B4-BE49-F238E27FC236}">
                  <a16:creationId xmlns:a16="http://schemas.microsoft.com/office/drawing/2014/main" id="{A3314E51-6283-464C-AD08-04C4209B48BC}"/>
                </a:ext>
              </a:extLst>
            </p:cNvPr>
            <p:cNvCxnSpPr>
              <a:cxnSpLocks/>
            </p:cNvCxnSpPr>
            <p:nvPr/>
          </p:nvCxnSpPr>
          <p:spPr bwMode="auto">
            <a:xfrm>
              <a:off x="7551711" y="2719209"/>
              <a:ext cx="0" cy="77853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p:spPr>
        </p:cxnSp>
        <p:sp>
          <p:nvSpPr>
            <p:cNvPr id="7" name="TextBox 5">
              <a:extLst>
                <a:ext uri="{FF2B5EF4-FFF2-40B4-BE49-F238E27FC236}">
                  <a16:creationId xmlns:a16="http://schemas.microsoft.com/office/drawing/2014/main" id="{1FFC0C6B-6CBA-4D03-BB6E-BDC6BC698378}"/>
                </a:ext>
              </a:extLst>
            </p:cNvPr>
            <p:cNvSpPr txBox="1"/>
            <p:nvPr/>
          </p:nvSpPr>
          <p:spPr>
            <a:xfrm>
              <a:off x="8997011" y="2878491"/>
              <a:ext cx="1488332" cy="369332"/>
            </a:xfrm>
            <a:prstGeom prst="rect">
              <a:avLst/>
            </a:prstGeom>
            <a:noFill/>
            <a:ln w="28575">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rgbClr val="FF0000"/>
                  </a:solidFill>
                  <a:latin typeface="Segoe UI" panose="020B0502040204020203" pitchFamily="34" charset="0"/>
                  <a:cs typeface="Segoe UI" panose="020B0502040204020203" pitchFamily="34" charset="0"/>
                </a:rPr>
                <a:t>Collection</a:t>
              </a:r>
            </a:p>
          </p:txBody>
        </p:sp>
        <p:cxnSp>
          <p:nvCxnSpPr>
            <p:cNvPr id="13" name="Straight Connector 12">
              <a:extLst>
                <a:ext uri="{FF2B5EF4-FFF2-40B4-BE49-F238E27FC236}">
                  <a16:creationId xmlns:a16="http://schemas.microsoft.com/office/drawing/2014/main" id="{7B8B3FE2-F5E6-42FB-B046-3B79CF249DCB}"/>
                </a:ext>
              </a:extLst>
            </p:cNvPr>
            <p:cNvCxnSpPr>
              <a:cxnSpLocks/>
            </p:cNvCxnSpPr>
            <p:nvPr/>
          </p:nvCxnSpPr>
          <p:spPr bwMode="auto">
            <a:xfrm>
              <a:off x="9089951" y="3617155"/>
              <a:ext cx="0" cy="1477427"/>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EB42146-25CD-4CA0-8E73-7E98D22B2909}"/>
                </a:ext>
              </a:extLst>
            </p:cNvPr>
            <p:cNvCxnSpPr>
              <a:cxnSpLocks/>
            </p:cNvCxnSpPr>
            <p:nvPr/>
          </p:nvCxnSpPr>
          <p:spPr bwMode="auto">
            <a:xfrm flipV="1">
              <a:off x="9089951" y="3247823"/>
              <a:ext cx="700392" cy="1100182"/>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p:spPr>
        </p:cxnSp>
        <p:sp>
          <p:nvSpPr>
            <p:cNvPr id="21" name="TextBox 4">
              <a:extLst>
                <a:ext uri="{FF2B5EF4-FFF2-40B4-BE49-F238E27FC236}">
                  <a16:creationId xmlns:a16="http://schemas.microsoft.com/office/drawing/2014/main" id="{FF9AF525-7394-4477-9C67-CC125F99DDCC}"/>
                </a:ext>
              </a:extLst>
            </p:cNvPr>
            <p:cNvSpPr txBox="1"/>
            <p:nvPr/>
          </p:nvSpPr>
          <p:spPr>
            <a:xfrm>
              <a:off x="828609" y="3954126"/>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anose="020B0502040204020203" pitchFamily="34" charset="0"/>
                  <a:cs typeface="Segoe UI" panose="020B0502040204020203" pitchFamily="34" charset="0"/>
                </a:rPr>
                <a:t>Object</a:t>
              </a:r>
            </a:p>
          </p:txBody>
        </p:sp>
        <p:cxnSp>
          <p:nvCxnSpPr>
            <p:cNvPr id="23" name="Straight Arrow Connector 22">
              <a:extLst>
                <a:ext uri="{FF2B5EF4-FFF2-40B4-BE49-F238E27FC236}">
                  <a16:creationId xmlns:a16="http://schemas.microsoft.com/office/drawing/2014/main" id="{9083BCC7-C5D8-4568-B8D3-3003CE666226}"/>
                </a:ext>
              </a:extLst>
            </p:cNvPr>
            <p:cNvCxnSpPr>
              <a:cxnSpLocks/>
            </p:cNvCxnSpPr>
            <p:nvPr/>
          </p:nvCxnSpPr>
          <p:spPr bwMode="auto">
            <a:xfrm>
              <a:off x="916568" y="4366089"/>
              <a:ext cx="1420239"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2613055957"/>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Expanding property values</a:t>
            </a:r>
          </a:p>
        </p:txBody>
      </p:sp>
      <p:sp>
        <p:nvSpPr>
          <p:cNvPr id="10" name="Content Placeholder 8">
            <a:extLst>
              <a:ext uri="{FF2B5EF4-FFF2-40B4-BE49-F238E27FC236}">
                <a16:creationId xmlns:a16="http://schemas.microsoft.com/office/drawing/2014/main" id="{5CD06E03-FA19-0DC3-D8B7-36604B0EC97B}"/>
              </a:ext>
            </a:extLst>
          </p:cNvPr>
          <p:cNvSpPr>
            <a:spLocks noGrp="1"/>
          </p:cNvSpPr>
          <p:nvPr>
            <p:ph sz="quarter" idx="10"/>
          </p:nvPr>
        </p:nvSpPr>
        <p:spPr>
          <a:xfrm>
            <a:off x="418641" y="1457325"/>
            <a:ext cx="11341268" cy="1431161"/>
          </a:xfrm>
        </p:spPr>
        <p:txBody>
          <a:bodyPr lIns="0"/>
          <a:lstStyle/>
          <a:p>
            <a:pPr lvl="2"/>
            <a:r>
              <a:rPr lang="en-US" dirty="0"/>
              <a:t>The </a:t>
            </a:r>
            <a:r>
              <a:rPr lang="en-US" b="1" dirty="0"/>
              <a:t>–</a:t>
            </a:r>
            <a:r>
              <a:rPr lang="en-US" b="1" dirty="0" err="1"/>
              <a:t>ExpandProperty</a:t>
            </a:r>
            <a:r>
              <a:rPr lang="en-US" dirty="0"/>
              <a:t> parameter of </a:t>
            </a:r>
            <a:r>
              <a:rPr lang="en-US" b="1" dirty="0"/>
              <a:t>Select-Object</a:t>
            </a:r>
            <a:r>
              <a:rPr lang="en-US" dirty="0"/>
              <a:t> expands, or extracts, the contents of a single property</a:t>
            </a:r>
          </a:p>
          <a:p>
            <a:pPr lvl="2"/>
            <a:r>
              <a:rPr lang="en-US" dirty="0"/>
              <a:t>Instead of returning an object with many properties, the command returns a simpler value:</a:t>
            </a:r>
          </a:p>
          <a:p>
            <a:pPr lvl="3"/>
            <a:r>
              <a:rPr lang="en-US" dirty="0"/>
              <a:t>Converts multiple value properties to a series of single items</a:t>
            </a:r>
          </a:p>
          <a:p>
            <a:pPr lvl="3"/>
            <a:r>
              <a:rPr lang="en-US" dirty="0"/>
              <a:t>Additionally, works when piping commands</a:t>
            </a:r>
          </a:p>
        </p:txBody>
      </p:sp>
    </p:spTree>
    <p:extLst>
      <p:ext uri="{BB962C8B-B14F-4D97-AF65-F5344CB8AC3E}">
        <p14:creationId xmlns:p14="http://schemas.microsoft.com/office/powerpoint/2010/main" val="3861807151"/>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Expanding property values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3754874"/>
          </a:xfrm>
        </p:spPr>
        <p:txBody>
          <a:bodyPr/>
          <a:lstStyle/>
          <a:p>
            <a:pPr algn="l"/>
            <a:r>
              <a:rPr lang="en-US" sz="1800" dirty="0"/>
              <a:t>In this demonstration, you’ll learn how to use parameter expansion to provide input from a parenthetical command.</a:t>
            </a:r>
          </a:p>
          <a:p>
            <a:br>
              <a:rPr lang="en-US" sz="1800" dirty="0"/>
            </a:br>
            <a:endParaRPr lang="en-US" sz="1800" dirty="0"/>
          </a:p>
          <a:p>
            <a:br>
              <a:rPr lang="en-US" sz="2400" dirty="0"/>
            </a:br>
            <a:endParaRPr lang="en-US" sz="1800" dirty="0"/>
          </a:p>
          <a:p>
            <a:br>
              <a:rPr lang="en-US" sz="2400" dirty="0"/>
            </a:br>
            <a:endParaRPr lang="en-US" sz="1800" dirty="0"/>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312214351"/>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Expanding property values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2" y="1820432"/>
            <a:ext cx="6652717" cy="3754874"/>
          </a:xfrm>
        </p:spPr>
        <p:txBody>
          <a:bodyPr/>
          <a:lstStyle/>
          <a:p>
            <a:pPr algn="l"/>
            <a:r>
              <a:rPr lang="en-US" sz="1800" dirty="0"/>
              <a:t>In this demonstration, you’ll learn how to use parameter expansion to provide input from a parenthetical command.</a:t>
            </a:r>
          </a:p>
          <a:p>
            <a:br>
              <a:rPr lang="en-US" sz="1800" dirty="0"/>
            </a:br>
            <a:endParaRPr lang="en-US" sz="1800" dirty="0"/>
          </a:p>
          <a:p>
            <a:br>
              <a:rPr lang="en-US" sz="2400" dirty="0"/>
            </a:br>
            <a:endParaRPr lang="en-US" sz="1800" dirty="0"/>
          </a:p>
          <a:p>
            <a:br>
              <a:rPr lang="en-US" sz="2400" dirty="0"/>
            </a:br>
            <a:endParaRPr lang="en-US" sz="1800" dirty="0"/>
          </a:p>
          <a:p>
            <a:br>
              <a:rPr lang="en-US" sz="2400" dirty="0"/>
            </a:br>
            <a:endParaRPr lang="en-US" sz="18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812454850"/>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11786</Words>
  <Application>Microsoft Office PowerPoint</Application>
  <PresentationFormat>Widescreen</PresentationFormat>
  <Paragraphs>1230</Paragraphs>
  <Slides>92</Slides>
  <Notes>92</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Consolas</vt:lpstr>
      <vt:lpstr>Lucida Sans Unicode</vt:lpstr>
      <vt:lpstr>Segoe</vt:lpstr>
      <vt:lpstr>Segoe UI</vt:lpstr>
      <vt:lpstr>Segoe UI Light</vt:lpstr>
      <vt:lpstr>Segoe UI Semibold</vt:lpstr>
      <vt:lpstr>Wingdings</vt:lpstr>
      <vt:lpstr>Microsoft Azure Template</vt:lpstr>
      <vt:lpstr>AZ-040 Automating Administration with PowerShell</vt:lpstr>
      <vt:lpstr>Module 3: Working with the Windows PowerShell pipeline</vt:lpstr>
      <vt:lpstr>Module overview</vt:lpstr>
      <vt:lpstr>Section break 1</vt:lpstr>
      <vt:lpstr>Lesson 1: Understand the pipeline</vt:lpstr>
      <vt:lpstr>Lesson 1 overview</vt:lpstr>
      <vt:lpstr>What is the pipeline?</vt:lpstr>
      <vt:lpstr>What is the pipeline? (Slide 2)</vt:lpstr>
      <vt:lpstr>Pipeline output</vt:lpstr>
      <vt:lpstr>Discovering object members</vt:lpstr>
      <vt:lpstr>Demonstration: Reviewing object members</vt:lpstr>
      <vt:lpstr>Demonstration: Reviewing object members (Slide 2)</vt:lpstr>
      <vt:lpstr>Formatting pipeline output</vt:lpstr>
      <vt:lpstr>Demonstration: Formatting pipeline output</vt:lpstr>
      <vt:lpstr>Section break 2</vt:lpstr>
      <vt:lpstr>Lesson 2: Select, sort, and measure objects</vt:lpstr>
      <vt:lpstr>Lesson 2 overview</vt:lpstr>
      <vt:lpstr>Sorting objects by a property</vt:lpstr>
      <vt:lpstr>Demonstration: Sorting objects</vt:lpstr>
      <vt:lpstr>Demonstration: Sorting objects (Slide 2)</vt:lpstr>
      <vt:lpstr>Measuring objects</vt:lpstr>
      <vt:lpstr>Demonstration: Measuring objects</vt:lpstr>
      <vt:lpstr>Selecting a subset of objects</vt:lpstr>
      <vt:lpstr>Selecting object properties</vt:lpstr>
      <vt:lpstr>Demonstration: Selecting objects</vt:lpstr>
      <vt:lpstr>Creating calculated properties</vt:lpstr>
      <vt:lpstr>Creating calculated properties (Slide 2)</vt:lpstr>
      <vt:lpstr>Creating calculated properties (Slide 3)</vt:lpstr>
      <vt:lpstr>Creating calculated properties (Slide 4)</vt:lpstr>
      <vt:lpstr>Demonstration: Creating calculated properties</vt:lpstr>
      <vt:lpstr>Section break 3</vt:lpstr>
      <vt:lpstr>Lesson 3: Filter objects out of the pipeline</vt:lpstr>
      <vt:lpstr>Lesson 3 overview</vt:lpstr>
      <vt:lpstr>Comparison operators</vt:lpstr>
      <vt:lpstr>Basic filtering syntax</vt:lpstr>
      <vt:lpstr>Basic filtering syntax (Slide 2)</vt:lpstr>
      <vt:lpstr>Advanced filtering syntax</vt:lpstr>
      <vt:lpstr>Advanced filtering syntax (Slide 2)</vt:lpstr>
      <vt:lpstr>Advanced filtering syntax (Slide 3)</vt:lpstr>
      <vt:lpstr>Demonstration: Filtering</vt:lpstr>
      <vt:lpstr>Optimizing filtering performance</vt:lpstr>
      <vt:lpstr>Section break lab A</vt:lpstr>
      <vt:lpstr>Lab A: Using PowerShell pipeline</vt:lpstr>
      <vt:lpstr>Lab scenario</vt:lpstr>
      <vt:lpstr>Lab-review questions</vt:lpstr>
      <vt:lpstr>Lab-review answers</vt:lpstr>
      <vt:lpstr>Section break 4</vt:lpstr>
      <vt:lpstr>Lesson 4: Enumerate objects in the pipeline</vt:lpstr>
      <vt:lpstr>Lesson 4 overview</vt:lpstr>
      <vt:lpstr>Purpose of enumeration</vt:lpstr>
      <vt:lpstr>Basic enumeration syntax</vt:lpstr>
      <vt:lpstr>Basic enumeration syntax (Slide 2)</vt:lpstr>
      <vt:lpstr>Demonstration: Basic enumeration</vt:lpstr>
      <vt:lpstr>Advanced enumeration syntax</vt:lpstr>
      <vt:lpstr>Demonstration: Advanced enumeration</vt:lpstr>
      <vt:lpstr>Section break 5</vt:lpstr>
      <vt:lpstr>Lesson 5: Send pipeline data as output</vt:lpstr>
      <vt:lpstr>Lesson 5 overview</vt:lpstr>
      <vt:lpstr>Writing output to a file</vt:lpstr>
      <vt:lpstr>Converting output to CSV</vt:lpstr>
      <vt:lpstr>Converting output to XML</vt:lpstr>
      <vt:lpstr>Converting output to JSON</vt:lpstr>
      <vt:lpstr>Converting output to HTML</vt:lpstr>
      <vt:lpstr>Demonstration: Exporting data</vt:lpstr>
      <vt:lpstr>Demonstration: Exporting data (Slide 2)</vt:lpstr>
      <vt:lpstr>Additional output options</vt:lpstr>
      <vt:lpstr>Section break lab B</vt:lpstr>
      <vt:lpstr>Lab B: Using PowerShell pipeline</vt:lpstr>
      <vt:lpstr>Lab scenario</vt:lpstr>
      <vt:lpstr>Lab-review question</vt:lpstr>
      <vt:lpstr>Lab-review answer</vt:lpstr>
      <vt:lpstr>Section break 6</vt:lpstr>
      <vt:lpstr>Lesson 6: Pass pipeline objects</vt:lpstr>
      <vt:lpstr>Lesson 6 overview</vt:lpstr>
      <vt:lpstr>Lesson 6 overview (Slide 2)</vt:lpstr>
      <vt:lpstr>Pipeline parameter binding</vt:lpstr>
      <vt:lpstr>Identifying ByValue parameters</vt:lpstr>
      <vt:lpstr>Passing data by using ByValue</vt:lpstr>
      <vt:lpstr>Passing data by using ByValue (Slide 2)</vt:lpstr>
      <vt:lpstr>Demonstration: Passing data by using ByValue</vt:lpstr>
      <vt:lpstr>Demonstration: Passing data by using ByValue (Slide 2)</vt:lpstr>
      <vt:lpstr>Passing data by using PropertyName</vt:lpstr>
      <vt:lpstr>Identifying ByPropertyName parameters</vt:lpstr>
      <vt:lpstr>Demonstration: Passing data by using ByPropertyName</vt:lpstr>
      <vt:lpstr>Demonstration: Passing data by using ByPropertyName (Slide 2)</vt:lpstr>
      <vt:lpstr>Using manual parameters to override the pipeline</vt:lpstr>
      <vt:lpstr>Demonstration: Overriding the pipeline</vt:lpstr>
      <vt:lpstr>Using parenthetical commands</vt:lpstr>
      <vt:lpstr>Demonstration: Using parenthetical commands</vt:lpstr>
      <vt:lpstr>Expanding property values</vt:lpstr>
      <vt:lpstr>Demonstration: Expanding property values</vt:lpstr>
      <vt:lpstr>Demonstration: Expanding property values (Slide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2022-06-30T22:48:42Z</dcterms:created>
  <dcterms:modified xsi:type="dcterms:W3CDTF">2022-06-30T22:48:57Z</dcterms:modified>
</cp:coreProperties>
</file>