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9"/>
  </p:notesMasterIdLst>
  <p:handoutMasterIdLst>
    <p:handoutMasterId r:id="rId30"/>
  </p:handoutMasterIdLst>
  <p:sldIdLst>
    <p:sldId id="1627" r:id="rId2"/>
    <p:sldId id="1797" r:id="rId3"/>
    <p:sldId id="1834" r:id="rId4"/>
    <p:sldId id="1684" r:id="rId5"/>
    <p:sldId id="1833" r:id="rId6"/>
    <p:sldId id="1835" r:id="rId7"/>
    <p:sldId id="1793" r:id="rId8"/>
    <p:sldId id="1868" r:id="rId9"/>
    <p:sldId id="1838" r:id="rId10"/>
    <p:sldId id="1841" r:id="rId11"/>
    <p:sldId id="1845" r:id="rId12"/>
    <p:sldId id="1846" r:id="rId13"/>
    <p:sldId id="1847" r:id="rId14"/>
    <p:sldId id="1848" r:id="rId15"/>
    <p:sldId id="1849" r:id="rId16"/>
    <p:sldId id="1850" r:id="rId17"/>
    <p:sldId id="1852" r:id="rId18"/>
    <p:sldId id="1856" r:id="rId19"/>
    <p:sldId id="1859" r:id="rId20"/>
    <p:sldId id="1857" r:id="rId21"/>
    <p:sldId id="1858" r:id="rId22"/>
    <p:sldId id="1869" r:id="rId23"/>
    <p:sldId id="1751" r:id="rId24"/>
    <p:sldId id="1817" r:id="rId25"/>
    <p:sldId id="1866" r:id="rId26"/>
    <p:sldId id="1867" r:id="rId27"/>
    <p:sldId id="1828"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A0A62B0-035B-4B21-911C-27BE1651FCBB}">
          <p14:sldIdLst>
            <p14:sldId id="1627"/>
            <p14:sldId id="1797"/>
            <p14:sldId id="1834"/>
            <p14:sldId id="1684"/>
            <p14:sldId id="1833"/>
            <p14:sldId id="1835"/>
            <p14:sldId id="1793"/>
            <p14:sldId id="1868"/>
            <p14:sldId id="1838"/>
            <p14:sldId id="1841"/>
            <p14:sldId id="1845"/>
            <p14:sldId id="1846"/>
            <p14:sldId id="1847"/>
            <p14:sldId id="1848"/>
            <p14:sldId id="1849"/>
            <p14:sldId id="1850"/>
            <p14:sldId id="1852"/>
            <p14:sldId id="1856"/>
            <p14:sldId id="1859"/>
            <p14:sldId id="1857"/>
            <p14:sldId id="1858"/>
            <p14:sldId id="1869"/>
            <p14:sldId id="1751"/>
            <p14:sldId id="1817"/>
            <p14:sldId id="1866"/>
            <p14:sldId id="1867"/>
            <p14:sldId id="182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0E6484-9B7D-4947-8886-C5EACEF4D553}" v="1" dt="2021-07-15T04:02:30.542"/>
    <p1510:client id="{FC7B688E-5E91-4AB1-8228-5AFDDC492C4B}" v="37" dt="2022-06-13T09:08:08.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05" autoAdjust="0"/>
  </p:normalViewPr>
  <p:slideViewPr>
    <p:cSldViewPr snapToGrid="0">
      <p:cViewPr varScale="1">
        <p:scale>
          <a:sx n="87" d="100"/>
          <a:sy n="87" d="100"/>
        </p:scale>
        <p:origin x="344" y="52"/>
      </p:cViewPr>
      <p:guideLst/>
    </p:cSldViewPr>
  </p:slideViewPr>
  <p:notesTextViewPr>
    <p:cViewPr>
      <p:scale>
        <a:sx n="1" d="1"/>
        <a:sy n="1" d="1"/>
      </p:scale>
      <p:origin x="0" y="0"/>
    </p:cViewPr>
  </p:notesTextViewPr>
  <p:sorterViewPr>
    <p:cViewPr>
      <p:scale>
        <a:sx n="100" d="100"/>
        <a:sy n="100" d="100"/>
      </p:scale>
      <p:origin x="0" y="-4541"/>
    </p:cViewPr>
  </p:sorterViewPr>
  <p:notesViewPr>
    <p:cSldViewPr snapToGrid="0">
      <p:cViewPr>
        <p:scale>
          <a:sx n="67" d="100"/>
          <a:sy n="67" d="100"/>
        </p:scale>
        <p:origin x="3043"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6/30/2022 3:36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6/30/2022 3:36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Header Placeholder 3">
            <a:extLst>
              <a:ext uri="{FF2B5EF4-FFF2-40B4-BE49-F238E27FC236}">
                <a16:creationId xmlns:a16="http://schemas.microsoft.com/office/drawing/2014/main" id="{C740168C-DB1C-4E49-AB63-6517F3D73828}"/>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Preparation steps</a:t>
            </a:r>
          </a:p>
          <a:p>
            <a:pPr marL="228600" indent="-228600">
              <a:buFont typeface="+mj-lt"/>
              <a:buAutoNum type="arabicPeriod"/>
            </a:pPr>
            <a:r>
              <a:rPr lang="en-US" dirty="0"/>
              <a:t>Start the virtual machines </a:t>
            </a:r>
            <a:r>
              <a:rPr lang="en-US" b="1" dirty="0"/>
              <a:t>LON-DC1</a:t>
            </a:r>
            <a:r>
              <a:rPr lang="en-US" dirty="0"/>
              <a:t>, </a:t>
            </a:r>
            <a:r>
              <a:rPr lang="en-US" b="1" dirty="0"/>
              <a:t>LON-SVR1</a:t>
            </a:r>
            <a:r>
              <a:rPr lang="en-US" dirty="0"/>
              <a:t>, and </a:t>
            </a:r>
            <a:r>
              <a:rPr lang="en-US" b="1" dirty="0"/>
              <a:t>LON-CL1</a:t>
            </a:r>
            <a:r>
              <a:rPr lang="en-US" dirty="0"/>
              <a:t>.</a:t>
            </a:r>
          </a:p>
          <a:p>
            <a:pPr marL="228600" indent="-228600">
              <a:buFont typeface="+mj-lt"/>
              <a:buAutoNum type="arabicPeriod"/>
            </a:pPr>
            <a:r>
              <a:rPr lang="en-US" dirty="0"/>
              <a:t>Sign in to </a:t>
            </a:r>
            <a:r>
              <a:rPr lang="en-US" b="1" dirty="0"/>
              <a:t>LON-CL1 </a:t>
            </a:r>
            <a:r>
              <a:rPr lang="en-US" dirty="0"/>
              <a:t>as </a:t>
            </a:r>
            <a:r>
              <a:rPr lang="en-US" b="1" dirty="0"/>
              <a:t>Adatum\Administrator </a:t>
            </a:r>
            <a:r>
              <a:rPr lang="en-US" dirty="0"/>
              <a:t>with the password </a:t>
            </a:r>
            <a:r>
              <a:rPr lang="en-US" b="1" dirty="0"/>
              <a:t>Pa55w.rd</a:t>
            </a:r>
            <a:r>
              <a:rPr lang="en-US" dirty="0"/>
              <a:t>.</a:t>
            </a:r>
          </a:p>
          <a:p>
            <a:r>
              <a:rPr lang="en-US" b="1" dirty="0"/>
              <a:t>Detailed steps</a:t>
            </a:r>
          </a:p>
          <a:p>
            <a:pPr marL="228600" indent="-228600">
              <a:buFont typeface="+mj-lt"/>
              <a:buAutoNum type="arabicPeriod"/>
            </a:pPr>
            <a:r>
              <a:rPr lang="en-US" dirty="0"/>
              <a:t>On </a:t>
            </a:r>
            <a:r>
              <a:rPr lang="en-US" b="1" dirty="0"/>
              <a:t>LON-CL1</a:t>
            </a:r>
            <a:r>
              <a:rPr lang="en-US" dirty="0"/>
              <a:t>, select </a:t>
            </a:r>
            <a:r>
              <a:rPr lang="en-US" b="1" dirty="0"/>
              <a:t>Start</a:t>
            </a:r>
            <a:r>
              <a:rPr lang="en-US" dirty="0"/>
              <a:t>, and then enter </a:t>
            </a:r>
            <a:r>
              <a:rPr lang="en-US" b="1" dirty="0" err="1"/>
              <a:t>powersh</a:t>
            </a:r>
            <a:r>
              <a:rPr lang="en-US" dirty="0"/>
              <a:t>.</a:t>
            </a:r>
          </a:p>
          <a:p>
            <a:pPr marL="228600" indent="-228600">
              <a:buFont typeface="+mj-lt"/>
              <a:buAutoNum type="arabicPeriod"/>
            </a:pPr>
            <a:r>
              <a:rPr lang="en-US" dirty="0"/>
              <a:t>From the results list, right-click </a:t>
            </a:r>
            <a:r>
              <a:rPr lang="en-US" b="1" dirty="0"/>
              <a:t>Windows PowerShell </a:t>
            </a:r>
            <a:r>
              <a:rPr lang="en-US" dirty="0"/>
              <a:t>or activate its context menu, and then select</a:t>
            </a:r>
            <a:r>
              <a:rPr lang="en-US" b="1" dirty="0"/>
              <a:t> Run as administrator</a:t>
            </a:r>
            <a:r>
              <a:rPr lang="en-US" dirty="0"/>
              <a:t>.</a:t>
            </a:r>
          </a:p>
          <a:p>
            <a:pPr marL="228600" indent="-228600">
              <a:buFont typeface="+mj-lt"/>
              <a:buAutoNum type="arabicPeriod"/>
            </a:pPr>
            <a:r>
              <a:rPr lang="en-US" dirty="0"/>
              <a:t>In the </a:t>
            </a:r>
            <a:r>
              <a:rPr lang="en-US" b="1" dirty="0"/>
              <a:t>Windows PowerShell </a:t>
            </a:r>
            <a:r>
              <a:rPr lang="en-US" dirty="0"/>
              <a:t>console, enter the following command to list the loaded providers, and then select Enter:</a:t>
            </a:r>
          </a:p>
          <a:p>
            <a:r>
              <a:rPr lang="en-US" b="1" dirty="0"/>
              <a:t>	Get-</a:t>
            </a:r>
            <a:r>
              <a:rPr lang="en-US" b="1" dirty="0" err="1"/>
              <a:t>PSProvider</a:t>
            </a:r>
            <a:endParaRPr lang="en-US" b="1" dirty="0"/>
          </a:p>
          <a:p>
            <a:r>
              <a:rPr lang="en-US" dirty="0"/>
              <a:t>4.     Enter the following command to load the </a:t>
            </a:r>
            <a:r>
              <a:rPr lang="en-US" dirty="0" err="1"/>
              <a:t>ActiveDirectory</a:t>
            </a:r>
            <a:r>
              <a:rPr lang="en-US" dirty="0"/>
              <a:t> module, and then select Enter:</a:t>
            </a:r>
          </a:p>
          <a:p>
            <a:r>
              <a:rPr lang="en-US" b="1" dirty="0"/>
              <a:t>	Import-Module </a:t>
            </a:r>
            <a:r>
              <a:rPr lang="en-US" b="1" dirty="0" err="1"/>
              <a:t>ActiveDirectory</a:t>
            </a:r>
            <a:endParaRPr lang="en-US" b="1" dirty="0"/>
          </a:p>
          <a:p>
            <a:r>
              <a:rPr lang="en-US" dirty="0"/>
              <a:t>5.     Enter the following command to list the loaded providers, and then select Enter:</a:t>
            </a:r>
          </a:p>
          <a:p>
            <a:r>
              <a:rPr lang="en-US" b="1" dirty="0"/>
              <a:t>	Get-</a:t>
            </a:r>
            <a:r>
              <a:rPr lang="en-US" b="1" dirty="0" err="1"/>
              <a:t>PSProvider</a:t>
            </a:r>
            <a:endParaRPr lang="en-US" b="1" dirty="0"/>
          </a:p>
          <a:p>
            <a:r>
              <a:rPr lang="en-US" dirty="0"/>
              <a:t>6.     Enter the following command to list help topics related to the registry, and then select Enter:</a:t>
            </a:r>
          </a:p>
          <a:p>
            <a:r>
              <a:rPr lang="en-US" b="1" dirty="0"/>
              <a:t>	Get-Help Registry</a:t>
            </a:r>
          </a:p>
          <a:p>
            <a:r>
              <a:rPr lang="en-US" dirty="0"/>
              <a:t>7.     Enter the following command to review help for the registry provider, and then select Enter:</a:t>
            </a:r>
          </a:p>
          <a:p>
            <a:r>
              <a:rPr lang="en-US" b="1" dirty="0"/>
              <a:t>	Get-Help </a:t>
            </a:r>
            <a:r>
              <a:rPr lang="en-US" b="1" dirty="0" err="1"/>
              <a:t>about_Registry_Provider</a:t>
            </a:r>
            <a:endParaRPr lang="en-US" b="1"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18EDC29F-54B0-4955-8F6D-6BB51F4DFDB4}"/>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Tree>
    <p:extLst>
      <p:ext uri="{BB962C8B-B14F-4D97-AF65-F5344CB8AC3E}">
        <p14:creationId xmlns:p14="http://schemas.microsoft.com/office/powerpoint/2010/main" val="4086892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
        <p:nvSpPr>
          <p:cNvPr id="7" name="Header Placeholder 3">
            <a:extLst>
              <a:ext uri="{FF2B5EF4-FFF2-40B4-BE49-F238E27FC236}">
                <a16:creationId xmlns:a16="http://schemas.microsoft.com/office/drawing/2014/main" id="{84B1B968-F4B9-4DA4-9DB2-8DFDD7961834}"/>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Tree>
    <p:extLst>
      <p:ext uri="{BB962C8B-B14F-4D97-AF65-F5344CB8AC3E}">
        <p14:creationId xmlns:p14="http://schemas.microsoft.com/office/powerpoint/2010/main" val="259600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13000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AZ-040 Automating Administration with PowerShell</a:t>
            </a:r>
          </a:p>
          <a:p>
            <a:r>
              <a:rPr lang="en-US"/>
              <a:t>Module 4: Using PSProviders and 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58994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Explain that PSDrive is the user interface that you interact with to access the data store serviced by the provider. Many students will be familiar with mapped drive letters for accessing shared network folders. You can use mapped drive letters as an analogy to explain how PSDrives work.</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87195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Emphasize that these commands work with drives that all </a:t>
            </a:r>
            <a:r>
              <a:rPr lang="en-US" sz="880" b="0" dirty="0">
                <a:effectLst/>
                <a:ea typeface="Times New Roman" panose="02020603050405020304" pitchFamily="18" charset="0"/>
                <a:cs typeface="Segoe UI Light" panose="020B0502040204020203" pitchFamily="34" charset="0"/>
              </a:rPr>
              <a:t>PSProviders</a:t>
            </a:r>
            <a:r>
              <a:rPr lang="en-US" sz="880" dirty="0">
                <a:effectLst/>
                <a:ea typeface="Times New Roman" panose="02020603050405020304" pitchFamily="18" charset="0"/>
                <a:cs typeface="Segoe UI Light" panose="020B0502040204020203" pitchFamily="34" charset="0"/>
              </a:rPr>
              <a:t> create. There might be differences in how each works within those providers that are specific to the providers. Other topics in this lesson cover the details about how the drives for each provider work.</a:t>
            </a:r>
            <a:endParaRPr lang="en-CA" sz="880" dirty="0">
              <a:effectLst/>
              <a:ea typeface="Times New Roman" panose="02020603050405020304" pitchFamily="18" charset="0"/>
              <a:cs typeface="Segoe UI Light" panose="020B0502040204020203" pitchFamily="34" charset="0"/>
            </a:endParaRPr>
          </a:p>
          <a:p>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821215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Explain that there are many aliases within Windows PowerShell to make it easier to use familiar commands. This is most common for working with the file system.</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870855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The individual commands used in this demonstration are available in </a:t>
            </a:r>
            <a:r>
              <a:rPr lang="en-US" b="1" i="0" dirty="0">
                <a:solidFill>
                  <a:srgbClr val="000000"/>
                </a:solidFill>
                <a:effectLst/>
                <a:latin typeface="Segoe UI" panose="020B0502040204020203" pitchFamily="34" charset="0"/>
              </a:rPr>
              <a:t>E:\Mod04\Democode\FileSystem.ps1.txt</a:t>
            </a:r>
            <a:r>
              <a:rPr lang="en-US" b="0" i="0" dirty="0">
                <a:solidFill>
                  <a:srgbClr val="000000"/>
                </a:solidFill>
                <a:effectLst/>
                <a:latin typeface="Segoe UI" panose="020B0502040204020203" pitchFamily="34" charset="0"/>
              </a:rPr>
              <a:t>. You can copy the commands from this file into Windows PowerShell ISE rather than entering them.</a:t>
            </a:r>
          </a:p>
          <a:p>
            <a:pPr algn="l"/>
            <a:endParaRPr lang="en-US" b="1"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Preparation steps</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 Start the virtual machines </a:t>
            </a:r>
            <a:r>
              <a:rPr lang="en-US" b="1" i="0" dirty="0">
                <a:solidFill>
                  <a:srgbClr val="000000"/>
                </a:solidFill>
                <a:effectLst/>
                <a:latin typeface="Segoe UI" panose="020B0502040204020203" pitchFamily="34" charset="0"/>
              </a:rPr>
              <a:t>LON-DC1</a:t>
            </a:r>
            <a:r>
              <a:rPr lang="en-US" b="0" i="0" dirty="0">
                <a:solidFill>
                  <a:srgbClr val="000000"/>
                </a:solidFill>
                <a:effectLst/>
                <a:latin typeface="Segoe UI" panose="020B0502040204020203" pitchFamily="34" charset="0"/>
              </a:rPr>
              <a:t>, </a:t>
            </a:r>
            <a:r>
              <a:rPr lang="en-US" b="1" i="0" dirty="0">
                <a:solidFill>
                  <a:srgbClr val="000000"/>
                </a:solidFill>
                <a:effectLst/>
                <a:latin typeface="Segoe UI" panose="020B0502040204020203" pitchFamily="34" charset="0"/>
              </a:rPr>
              <a:t>LON-SVR1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LON-CL1</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 Sign in to </a:t>
            </a:r>
            <a:r>
              <a:rPr lang="en-US" b="1" i="0" dirty="0">
                <a:solidFill>
                  <a:srgbClr val="000000"/>
                </a:solidFill>
                <a:effectLst/>
                <a:latin typeface="Segoe UI" panose="020B0502040204020203" pitchFamily="34" charset="0"/>
              </a:rPr>
              <a:t>LON-CL1</a:t>
            </a:r>
            <a:r>
              <a:rPr lang="en-US" b="0" i="0" dirty="0">
                <a:solidFill>
                  <a:srgbClr val="000000"/>
                </a:solidFill>
                <a:effectLst/>
                <a:latin typeface="Segoe UI" panose="020B0502040204020203" pitchFamily="34" charset="0"/>
              </a:rPr>
              <a:t> as </a:t>
            </a:r>
            <a:r>
              <a:rPr lang="en-US" b="1" i="0" dirty="0">
                <a:solidFill>
                  <a:srgbClr val="000000"/>
                </a:solidFill>
                <a:effectLst/>
                <a:latin typeface="Segoe UI" panose="020B0502040204020203" pitchFamily="34" charset="0"/>
              </a:rPr>
              <a:t>Adatum\Administrator</a:t>
            </a:r>
            <a:r>
              <a:rPr lang="en-US" b="0" i="0" dirty="0">
                <a:solidFill>
                  <a:srgbClr val="000000"/>
                </a:solidFill>
                <a:effectLst/>
                <a:latin typeface="Segoe UI" panose="020B0502040204020203" pitchFamily="34" charset="0"/>
              </a:rPr>
              <a:t> with the password </a:t>
            </a:r>
            <a:r>
              <a:rPr lang="en-US" b="1" i="0" dirty="0">
                <a:solidFill>
                  <a:srgbClr val="000000"/>
                </a:solidFill>
                <a:effectLst/>
                <a:latin typeface="Segoe UI" panose="020B0502040204020203" pitchFamily="34" charset="0"/>
              </a:rPr>
              <a:t>Pa55w.rd</a:t>
            </a:r>
            <a:r>
              <a:rPr lang="en-US" b="0" i="0" dirty="0">
                <a:solidFill>
                  <a:srgbClr val="000000"/>
                </a:solidFill>
                <a:effectLst/>
                <a:latin typeface="Segoe UI" panose="020B0502040204020203" pitchFamily="34" charset="0"/>
              </a:rPr>
              <a:t>.</a:t>
            </a:r>
          </a:p>
          <a:p>
            <a:pPr algn="l"/>
            <a:endParaRPr lang="en-US" b="0" i="0" dirty="0">
              <a:solidFill>
                <a:srgbClr val="000000"/>
              </a:solidFill>
              <a:effectLst/>
              <a:latin typeface="Segoe UI" panose="020B0502040204020203" pitchFamily="34" charset="0"/>
            </a:endParaRPr>
          </a:p>
          <a:p>
            <a:pPr algn="l"/>
            <a:r>
              <a:rPr lang="en-US" b="1" i="0" dirty="0">
                <a:effectLst/>
                <a:latin typeface="Segoe UI" panose="020B0502040204020203" pitchFamily="34" charset="0"/>
              </a:rPr>
              <a:t>Detailed steps</a:t>
            </a:r>
            <a:endParaRPr lang="en-US" b="0" i="0" dirty="0">
              <a:effectLst/>
              <a:latin typeface="Segoe UI" panose="020B0502040204020203" pitchFamily="34" charset="0"/>
            </a:endParaRPr>
          </a:p>
          <a:p>
            <a:pPr algn="l">
              <a:buFont typeface="+mj-lt"/>
              <a:buAutoNum type="arabicPeriod"/>
            </a:pPr>
            <a:r>
              <a:rPr lang="en-US" b="0" i="0" dirty="0">
                <a:effectLst/>
                <a:latin typeface="Segoe UI" panose="020B0502040204020203" pitchFamily="34" charset="0"/>
              </a:rPr>
              <a:t> On </a:t>
            </a:r>
            <a:r>
              <a:rPr lang="en-US" b="1" i="0" dirty="0">
                <a:effectLst/>
                <a:latin typeface="Segoe UI" panose="020B0502040204020203" pitchFamily="34" charset="0"/>
              </a:rPr>
              <a:t>LON-CL1</a:t>
            </a:r>
            <a:r>
              <a:rPr lang="en-US" b="0" i="0" dirty="0">
                <a:effectLst/>
                <a:latin typeface="Segoe UI" panose="020B0502040204020203" pitchFamily="34" charset="0"/>
              </a:rPr>
              <a:t>, in the PowerShell console, enter the following command to change to the root of the </a:t>
            </a:r>
            <a:r>
              <a:rPr lang="en-US" b="1" i="0" dirty="0">
                <a:effectLst/>
                <a:latin typeface="Segoe UI" panose="020B0502040204020203" pitchFamily="34" charset="0"/>
              </a:rPr>
              <a:t>C:</a:t>
            </a:r>
            <a:r>
              <a:rPr lang="en-US" b="0" i="0" dirty="0">
                <a:effectLst/>
                <a:latin typeface="Segoe UI" panose="020B0502040204020203" pitchFamily="34" charset="0"/>
              </a:rPr>
              <a:t> drive, and then select Enter:</a:t>
            </a:r>
          </a:p>
          <a:p>
            <a:pPr algn="l"/>
            <a:r>
              <a:rPr lang="en-US" b="1" i="0" dirty="0">
                <a:effectLst/>
                <a:latin typeface="Segoe UI" panose="020B0502040204020203" pitchFamily="34" charset="0"/>
              </a:rPr>
              <a:t>	Cd C:\ </a:t>
            </a:r>
          </a:p>
          <a:p>
            <a:pPr algn="l"/>
            <a:r>
              <a:rPr lang="en-US" b="0" i="0" dirty="0">
                <a:effectLst/>
                <a:latin typeface="Segoe UI" panose="020B0502040204020203" pitchFamily="34" charset="0"/>
              </a:rPr>
              <a:t>2. Enter the following command to change to the </a:t>
            </a:r>
            <a:r>
              <a:rPr lang="en-US" b="1" i="0" dirty="0">
                <a:effectLst/>
                <a:latin typeface="Segoe UI" panose="020B0502040204020203" pitchFamily="34" charset="0"/>
              </a:rPr>
              <a:t>Windows</a:t>
            </a:r>
            <a:r>
              <a:rPr lang="en-US" b="0" i="0" dirty="0">
                <a:effectLst/>
                <a:latin typeface="Segoe UI" panose="020B0502040204020203" pitchFamily="34" charset="0"/>
              </a:rPr>
              <a:t> folder, and then select Enter:</a:t>
            </a:r>
          </a:p>
          <a:p>
            <a:pPr algn="l"/>
            <a:r>
              <a:rPr lang="en-US" b="1" dirty="0">
                <a:latin typeface="Segoe UI" panose="020B0502040204020203" pitchFamily="34" charset="0"/>
              </a:rPr>
              <a:t>	</a:t>
            </a:r>
            <a:r>
              <a:rPr lang="en-US" b="1" i="0" dirty="0">
                <a:effectLst/>
                <a:latin typeface="Segoe UI" panose="020B0502040204020203" pitchFamily="34" charset="0"/>
              </a:rPr>
              <a:t>Set-Location C:\Windows </a:t>
            </a:r>
          </a:p>
          <a:p>
            <a:pPr algn="l"/>
            <a:r>
              <a:rPr lang="en-US" dirty="0">
                <a:latin typeface="Segoe UI" panose="020B0502040204020203" pitchFamily="34" charset="0"/>
              </a:rPr>
              <a:t>3. E</a:t>
            </a:r>
            <a:r>
              <a:rPr lang="en-US" b="0" i="0" dirty="0">
                <a:effectLst/>
                <a:latin typeface="Segoe UI" panose="020B0502040204020203" pitchFamily="34" charset="0"/>
              </a:rPr>
              <a:t>nter the following command to create a new </a:t>
            </a:r>
            <a:r>
              <a:rPr lang="en-US" b="0" i="0" dirty="0" err="1">
                <a:effectLst/>
                <a:latin typeface="Segoe UI" panose="020B0502040204020203" pitchFamily="34" charset="0"/>
              </a:rPr>
              <a:t>PSDrive</a:t>
            </a:r>
            <a:r>
              <a:rPr lang="en-US" b="0" i="0" dirty="0">
                <a:effectLst/>
                <a:latin typeface="Segoe UI" panose="020B0502040204020203" pitchFamily="34" charset="0"/>
              </a:rPr>
              <a:t> that starts at </a:t>
            </a:r>
            <a:r>
              <a:rPr lang="en-US" b="1" i="0" dirty="0">
                <a:effectLst/>
                <a:latin typeface="Segoe UI" panose="020B0502040204020203" pitchFamily="34" charset="0"/>
              </a:rPr>
              <a:t>C:\Windows</a:t>
            </a:r>
            <a:r>
              <a:rPr lang="en-US" b="0" i="0" dirty="0">
                <a:effectLst/>
                <a:latin typeface="Segoe UI" panose="020B0502040204020203" pitchFamily="34" charset="0"/>
              </a:rPr>
              <a:t>, and then select Enter:</a:t>
            </a:r>
          </a:p>
          <a:p>
            <a:pPr algn="l"/>
            <a:r>
              <a:rPr lang="en-US" b="1" i="0" dirty="0">
                <a:effectLst/>
                <a:latin typeface="Segoe UI" panose="020B0502040204020203" pitchFamily="34" charset="0"/>
              </a:rPr>
              <a:t>	New-</a:t>
            </a:r>
            <a:r>
              <a:rPr lang="en-US" b="1" i="0" dirty="0" err="1">
                <a:effectLst/>
                <a:latin typeface="Segoe UI" panose="020B0502040204020203" pitchFamily="34" charset="0"/>
              </a:rPr>
              <a:t>PSDrive</a:t>
            </a:r>
            <a:r>
              <a:rPr lang="en-US" b="1" i="0" dirty="0">
                <a:effectLst/>
                <a:latin typeface="Segoe UI" panose="020B0502040204020203" pitchFamily="34" charset="0"/>
              </a:rPr>
              <a:t> –Name WINDIR –Root C:\Windows –</a:t>
            </a:r>
            <a:r>
              <a:rPr lang="en-US" b="1" i="0" dirty="0" err="1">
                <a:effectLst/>
                <a:latin typeface="Segoe UI" panose="020B0502040204020203" pitchFamily="34" charset="0"/>
              </a:rPr>
              <a:t>PSProvider</a:t>
            </a:r>
            <a:r>
              <a:rPr lang="en-US" b="1" i="0" dirty="0">
                <a:effectLst/>
                <a:latin typeface="Segoe UI" panose="020B0502040204020203" pitchFamily="34" charset="0"/>
              </a:rPr>
              <a:t> </a:t>
            </a:r>
            <a:r>
              <a:rPr lang="en-US" b="1" i="0" dirty="0" err="1">
                <a:effectLst/>
                <a:latin typeface="Segoe UI" panose="020B0502040204020203" pitchFamily="34" charset="0"/>
              </a:rPr>
              <a:t>FileSystem</a:t>
            </a:r>
            <a:r>
              <a:rPr lang="en-US" b="1" i="0" dirty="0">
                <a:effectLst/>
                <a:latin typeface="Segoe UI" panose="020B0502040204020203" pitchFamily="34" charset="0"/>
              </a:rPr>
              <a:t> </a:t>
            </a:r>
          </a:p>
          <a:p>
            <a:pPr algn="l"/>
            <a:r>
              <a:rPr lang="en-US" dirty="0">
                <a:latin typeface="Segoe UI" panose="020B0502040204020203" pitchFamily="34" charset="0"/>
              </a:rPr>
              <a:t>4. </a:t>
            </a:r>
            <a:r>
              <a:rPr lang="en-US" b="0" i="0" dirty="0">
                <a:effectLst/>
                <a:latin typeface="Segoe UI" panose="020B0502040204020203" pitchFamily="34" charset="0"/>
              </a:rPr>
              <a:t>Enter the following command to review the contents of the </a:t>
            </a:r>
            <a:r>
              <a:rPr lang="en-US" b="1" i="0" dirty="0">
                <a:effectLst/>
                <a:latin typeface="Segoe UI" panose="020B0502040204020203" pitchFamily="34" charset="0"/>
              </a:rPr>
              <a:t>WINDIR:</a:t>
            </a:r>
            <a:r>
              <a:rPr lang="en-US" b="0" i="0" dirty="0">
                <a:effectLst/>
                <a:latin typeface="Segoe UI" panose="020B0502040204020203" pitchFamily="34" charset="0"/>
              </a:rPr>
              <a:t> drive by using the </a:t>
            </a:r>
            <a:r>
              <a:rPr lang="en-US" b="1" i="0" dirty="0">
                <a:effectLst/>
                <a:latin typeface="Segoe UI" panose="020B0502040204020203" pitchFamily="34" charset="0"/>
              </a:rPr>
              <a:t>Dir</a:t>
            </a:r>
            <a:r>
              <a:rPr lang="en-US" b="0" i="0" dirty="0">
                <a:effectLst/>
                <a:latin typeface="Segoe UI" panose="020B0502040204020203" pitchFamily="34" charset="0"/>
              </a:rPr>
              <a:t> alias, and then select Enter:</a:t>
            </a:r>
          </a:p>
          <a:p>
            <a:pPr algn="l"/>
            <a:r>
              <a:rPr lang="en-US" b="1" i="0" dirty="0">
                <a:effectLst/>
                <a:latin typeface="Segoe UI" panose="020B0502040204020203" pitchFamily="34" charset="0"/>
              </a:rPr>
              <a:t>	Dir WINDIR: </a:t>
            </a:r>
          </a:p>
          <a:p>
            <a:pPr algn="l"/>
            <a:r>
              <a:rPr lang="en-US" b="0" i="0" dirty="0">
                <a:effectLst/>
                <a:latin typeface="Segoe UI" panose="020B0502040204020203" pitchFamily="34" charset="0"/>
              </a:rPr>
              <a:t>5. Enter the following command to review the contents of the </a:t>
            </a:r>
            <a:r>
              <a:rPr lang="en-US" b="1" i="0" dirty="0">
                <a:effectLst/>
                <a:latin typeface="Segoe UI" panose="020B0502040204020203" pitchFamily="34" charset="0"/>
              </a:rPr>
              <a:t>WINDIR:</a:t>
            </a:r>
            <a:r>
              <a:rPr lang="en-US" b="0" i="0" dirty="0">
                <a:effectLst/>
                <a:latin typeface="Segoe UI" panose="020B0502040204020203" pitchFamily="34" charset="0"/>
              </a:rPr>
              <a:t> drive by using the </a:t>
            </a:r>
            <a:r>
              <a:rPr lang="en-US" b="1" i="0" dirty="0">
                <a:effectLst/>
                <a:latin typeface="Segoe UI" panose="020B0502040204020203" pitchFamily="34" charset="0"/>
              </a:rPr>
              <a:t>Get-</a:t>
            </a:r>
            <a:r>
              <a:rPr lang="en-US" b="1" i="0" dirty="0" err="1">
                <a:effectLst/>
                <a:latin typeface="Segoe UI" panose="020B0502040204020203" pitchFamily="34" charset="0"/>
              </a:rPr>
              <a:t>ChildItem</a:t>
            </a:r>
            <a:r>
              <a:rPr lang="en-US" b="1" i="0" dirty="0">
                <a:effectLst/>
                <a:latin typeface="Segoe UI" panose="020B0502040204020203" pitchFamily="34" charset="0"/>
              </a:rPr>
              <a:t> </a:t>
            </a:r>
            <a:r>
              <a:rPr lang="en-US" b="0" i="0" dirty="0">
                <a:effectLst/>
                <a:latin typeface="Segoe UI" panose="020B0502040204020203" pitchFamily="34" charset="0"/>
              </a:rPr>
              <a:t>cmdlet, and then select Enter:</a:t>
            </a:r>
          </a:p>
          <a:p>
            <a:pPr algn="l"/>
            <a:r>
              <a:rPr lang="en-US" b="1" i="0" dirty="0">
                <a:effectLst/>
                <a:latin typeface="Segoe UI" panose="020B0502040204020203" pitchFamily="34" charset="0"/>
              </a:rPr>
              <a:t>	Get-</a:t>
            </a:r>
            <a:r>
              <a:rPr lang="en-US" b="1" i="0" dirty="0" err="1">
                <a:effectLst/>
                <a:latin typeface="Segoe UI" panose="020B0502040204020203" pitchFamily="34" charset="0"/>
              </a:rPr>
              <a:t>ChildItem</a:t>
            </a:r>
            <a:r>
              <a:rPr lang="en-US" b="1" i="0" dirty="0">
                <a:effectLst/>
                <a:latin typeface="Segoe UI" panose="020B0502040204020203" pitchFamily="34" charset="0"/>
              </a:rPr>
              <a:t> WINDIR: </a:t>
            </a:r>
          </a:p>
          <a:p>
            <a:pPr algn="l"/>
            <a:r>
              <a:rPr lang="en-US" b="0" i="0" dirty="0">
                <a:effectLst/>
                <a:latin typeface="Segoe UI" panose="020B0502040204020203" pitchFamily="34" charset="0"/>
              </a:rPr>
              <a:t>6. Enter the following command to create a new Temp folder in </a:t>
            </a:r>
            <a:r>
              <a:rPr lang="en-US" b="1" i="0" dirty="0">
                <a:effectLst/>
                <a:latin typeface="Segoe UI" panose="020B0502040204020203" pitchFamily="34" charset="0"/>
              </a:rPr>
              <a:t>E:\Mod04</a:t>
            </a:r>
            <a:r>
              <a:rPr lang="en-US" b="0" i="0" dirty="0">
                <a:effectLst/>
                <a:latin typeface="Segoe UI" panose="020B0502040204020203" pitchFamily="34" charset="0"/>
              </a:rPr>
              <a:t>, and then select Enter:</a:t>
            </a:r>
          </a:p>
          <a:p>
            <a:pPr algn="l"/>
            <a:r>
              <a:rPr lang="en-US" b="1" i="0" dirty="0">
                <a:effectLst/>
                <a:latin typeface="Segoe UI" panose="020B0502040204020203" pitchFamily="34" charset="0"/>
              </a:rPr>
              <a:t>	New-Item E:\Mod04\Temp -ItemType Directory</a:t>
            </a:r>
          </a:p>
          <a:p>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1BC7E0E9-037E-456E-9AE3-2F8B135F07CA}"/>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Tree>
    <p:extLst>
      <p:ext uri="{BB962C8B-B14F-4D97-AF65-F5344CB8AC3E}">
        <p14:creationId xmlns:p14="http://schemas.microsoft.com/office/powerpoint/2010/main" val="434152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 dirty="0">
                <a:effectLst/>
                <a:ea typeface="Times New Roman" panose="02020603050405020304" pitchFamily="18" charset="0"/>
                <a:cs typeface="Segoe UI Light" panose="020B0502040204020203" pitchFamily="34" charset="0"/>
              </a:rPr>
              <a:t>Make sure students know that they can review the </a:t>
            </a:r>
            <a:r>
              <a:rPr lang="en-US" sz="880" b="1" dirty="0">
                <a:effectLst/>
                <a:ea typeface="Times New Roman" panose="02020603050405020304" pitchFamily="18" charset="0"/>
                <a:cs typeface="Segoe UI Light" panose="020B0502040204020203" pitchFamily="34" charset="0"/>
              </a:rPr>
              <a:t>about_Registry Provider</a:t>
            </a:r>
            <a:r>
              <a:rPr lang="en-US" sz="880" dirty="0">
                <a:effectLst/>
                <a:ea typeface="Times New Roman" panose="02020603050405020304" pitchFamily="18" charset="0"/>
                <a:cs typeface="Segoe UI Light" panose="020B0502040204020203" pitchFamily="34" charset="0"/>
              </a:rPr>
              <a:t> help topic for general information and examples. The important points are that students must use the </a:t>
            </a:r>
            <a:r>
              <a:rPr lang="en-US" sz="880" b="1" dirty="0">
                <a:effectLst/>
                <a:ea typeface="Times New Roman" panose="02020603050405020304" pitchFamily="18" charset="0"/>
                <a:cs typeface="Segoe UI Light" panose="020B0502040204020203" pitchFamily="34" charset="0"/>
              </a:rPr>
              <a:t>ItemProperty </a:t>
            </a:r>
            <a:r>
              <a:rPr lang="en-US" sz="880" dirty="0">
                <a:effectLst/>
                <a:ea typeface="Times New Roman" panose="02020603050405020304" pitchFamily="18" charset="0"/>
                <a:cs typeface="Segoe UI Light" panose="020B0502040204020203" pitchFamily="34" charset="0"/>
              </a:rPr>
              <a:t>noun, not the </a:t>
            </a:r>
            <a:r>
              <a:rPr lang="en-US" sz="880" b="1" dirty="0">
                <a:effectLst/>
                <a:ea typeface="Times New Roman" panose="02020603050405020304" pitchFamily="18" charset="0"/>
                <a:cs typeface="Segoe UI Light" panose="020B0502040204020203" pitchFamily="34" charset="0"/>
              </a:rPr>
              <a:t>Item</a:t>
            </a:r>
            <a:r>
              <a:rPr lang="en-US" sz="880" dirty="0">
                <a:effectLst/>
                <a:ea typeface="Times New Roman" panose="02020603050405020304" pitchFamily="18" charset="0"/>
                <a:cs typeface="Segoe UI Light" panose="020B0502040204020203" pitchFamily="34" charset="0"/>
              </a:rPr>
              <a:t> or </a:t>
            </a:r>
            <a:r>
              <a:rPr lang="en-US" sz="880" b="1" dirty="0">
                <a:effectLst/>
                <a:ea typeface="Times New Roman" panose="02020603050405020304" pitchFamily="18" charset="0"/>
                <a:cs typeface="Segoe UI Light" panose="020B0502040204020203" pitchFamily="34" charset="0"/>
              </a:rPr>
              <a:t>ChildItem</a:t>
            </a:r>
            <a:r>
              <a:rPr lang="en-US" sz="880" dirty="0">
                <a:effectLst/>
                <a:ea typeface="Times New Roman" panose="02020603050405020304" pitchFamily="18" charset="0"/>
                <a:cs typeface="Segoe UI Light" panose="020B0502040204020203" pitchFamily="34" charset="0"/>
              </a:rPr>
              <a:t> noun, to work with registry values, and that the </a:t>
            </a:r>
            <a:r>
              <a:rPr lang="en-US" sz="880" i="1" dirty="0">
                <a:effectLst/>
                <a:ea typeface="Times New Roman" panose="02020603050405020304" pitchFamily="18" charset="0"/>
                <a:cs typeface="Segoe UI Light" panose="020B0502040204020203" pitchFamily="34" charset="0"/>
              </a:rPr>
              <a:t>-Type</a:t>
            </a:r>
            <a:r>
              <a:rPr lang="en-US" sz="880" dirty="0">
                <a:effectLst/>
                <a:ea typeface="Times New Roman" panose="02020603050405020304" pitchFamily="18" charset="0"/>
                <a:cs typeface="Segoe UI Light" panose="020B0502040204020203" pitchFamily="34" charset="0"/>
              </a:rPr>
              <a:t> parameter and its allowed values are unique to the </a:t>
            </a:r>
            <a:r>
              <a:rPr lang="en-US" sz="880" b="1" dirty="0">
                <a:effectLst/>
                <a:ea typeface="Times New Roman" panose="02020603050405020304" pitchFamily="18" charset="0"/>
                <a:cs typeface="Segoe UI Light" panose="020B0502040204020203" pitchFamily="34" charset="0"/>
              </a:rPr>
              <a:t>Registry</a:t>
            </a:r>
            <a:r>
              <a:rPr lang="en-US" sz="880" dirty="0">
                <a:effectLst/>
                <a:ea typeface="Times New Roman" panose="02020603050405020304" pitchFamily="18" charset="0"/>
                <a:cs typeface="Segoe UI Light" panose="020B0502040204020203" pitchFamily="34" charset="0"/>
              </a:rPr>
              <a:t> provider.</a:t>
            </a:r>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80811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314950" cy="4114800"/>
          </a:xfrm>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000000"/>
                </a:solidFill>
                <a:effectLst/>
                <a:latin typeface="Segoe UI" panose="020B0502040204020203" pitchFamily="34" charset="0"/>
              </a:rPr>
              <a:t>The individual commands used in this demonstration are available in </a:t>
            </a:r>
            <a:r>
              <a:rPr lang="en-US" b="1" i="0" dirty="0">
                <a:solidFill>
                  <a:srgbClr val="000000"/>
                </a:solidFill>
                <a:effectLst/>
                <a:latin typeface="Segoe UI" panose="020B0502040204020203" pitchFamily="34" charset="0"/>
              </a:rPr>
              <a:t>E:\Mod04\Democode\Registry.ps1.txt</a:t>
            </a:r>
            <a:r>
              <a:rPr lang="en-US" b="0" i="0" dirty="0">
                <a:solidFill>
                  <a:srgbClr val="000000"/>
                </a:solidFill>
                <a:effectLst/>
                <a:latin typeface="Segoe UI" panose="020B0502040204020203" pitchFamily="34" charset="0"/>
              </a:rPr>
              <a:t>. You can copy the commands from this file into Windows PowerShell ISE rather than entering them.</a:t>
            </a:r>
            <a:endParaRPr lang="en-US" b="1" i="0" dirty="0">
              <a:effectLst/>
              <a:latin typeface="Segoe UI" panose="020B0502040204020203" pitchFamily="34" charset="0"/>
            </a:endParaRP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Preparation steps</a:t>
            </a:r>
            <a:endParaRPr lang="en-US" b="0" i="0" dirty="0">
              <a:effectLst/>
              <a:latin typeface="Segoe UI" panose="020B0502040204020203" pitchFamily="34" charset="0"/>
            </a:endParaRPr>
          </a:p>
          <a:p>
            <a:pPr algn="l">
              <a:buFont typeface="+mj-lt"/>
              <a:buAutoNum type="arabicPeriod"/>
            </a:pPr>
            <a:r>
              <a:rPr lang="en-US" b="0" i="0" dirty="0">
                <a:effectLst/>
                <a:latin typeface="Segoe UI" panose="020B0502040204020203" pitchFamily="34" charset="0"/>
              </a:rPr>
              <a:t> Start the virtual machines </a:t>
            </a:r>
            <a:r>
              <a:rPr lang="en-US" b="1" i="0" dirty="0">
                <a:effectLst/>
                <a:latin typeface="Segoe UI" panose="020B0502040204020203" pitchFamily="34" charset="0"/>
              </a:rPr>
              <a:t>LON-DC1</a:t>
            </a:r>
            <a:r>
              <a:rPr lang="en-US" b="0" i="0" dirty="0">
                <a:effectLst/>
                <a:latin typeface="Segoe UI" panose="020B0502040204020203" pitchFamily="34" charset="0"/>
              </a:rPr>
              <a:t>, </a:t>
            </a:r>
            <a:r>
              <a:rPr lang="en-US" b="1" i="0" dirty="0">
                <a:effectLst/>
                <a:latin typeface="Segoe UI" panose="020B0502040204020203" pitchFamily="34" charset="0"/>
              </a:rPr>
              <a:t>LON-SVR1</a:t>
            </a:r>
            <a:r>
              <a:rPr lang="en-US" b="0" i="0" dirty="0">
                <a:effectLst/>
                <a:latin typeface="Segoe UI" panose="020B0502040204020203" pitchFamily="34" charset="0"/>
              </a:rPr>
              <a:t>, and </a:t>
            </a:r>
            <a:r>
              <a:rPr lang="en-US" b="1" i="0" dirty="0">
                <a:effectLst/>
                <a:latin typeface="Segoe UI" panose="020B0502040204020203" pitchFamily="34" charset="0"/>
              </a:rPr>
              <a:t>LON-CL1</a:t>
            </a:r>
            <a:r>
              <a:rPr lang="en-US" b="0" i="0" dirty="0">
                <a:effectLst/>
                <a:latin typeface="Segoe UI" panose="020B0502040204020203" pitchFamily="34" charset="0"/>
              </a:rPr>
              <a:t>.</a:t>
            </a:r>
          </a:p>
          <a:p>
            <a:pPr algn="l">
              <a:buFont typeface="+mj-lt"/>
              <a:buAutoNum type="arabicPeriod"/>
            </a:pPr>
            <a:r>
              <a:rPr lang="en-US" b="0" i="0" dirty="0">
                <a:effectLst/>
                <a:latin typeface="Segoe UI" panose="020B0502040204020203" pitchFamily="34" charset="0"/>
              </a:rPr>
              <a:t> Sign in to </a:t>
            </a:r>
            <a:r>
              <a:rPr lang="en-US" b="1" i="0" dirty="0">
                <a:effectLst/>
                <a:latin typeface="Segoe UI" panose="020B0502040204020203" pitchFamily="34" charset="0"/>
              </a:rPr>
              <a:t>LON-CL1</a:t>
            </a:r>
            <a:r>
              <a:rPr lang="en-US" b="0" i="0" dirty="0">
                <a:effectLst/>
                <a:latin typeface="Segoe UI" panose="020B0502040204020203" pitchFamily="34" charset="0"/>
              </a:rPr>
              <a:t> as </a:t>
            </a:r>
            <a:r>
              <a:rPr lang="en-US" b="1" i="0" dirty="0">
                <a:effectLst/>
                <a:latin typeface="Segoe UI" panose="020B0502040204020203" pitchFamily="34" charset="0"/>
              </a:rPr>
              <a:t>Adatum\Administrator</a:t>
            </a:r>
            <a:r>
              <a:rPr lang="en-US" b="0" i="0" dirty="0">
                <a:effectLst/>
                <a:latin typeface="Segoe UI" panose="020B0502040204020203" pitchFamily="34" charset="0"/>
              </a:rPr>
              <a:t> with the password </a:t>
            </a:r>
            <a:r>
              <a:rPr lang="en-US" b="1" i="0" dirty="0">
                <a:effectLst/>
                <a:latin typeface="Segoe UI" panose="020B0502040204020203" pitchFamily="34" charset="0"/>
              </a:rPr>
              <a:t>Pa55w.rd</a:t>
            </a:r>
            <a:r>
              <a:rPr lang="en-US" b="0" i="0" dirty="0">
                <a:effectLst/>
                <a:latin typeface="Segoe UI" panose="020B0502040204020203" pitchFamily="34" charset="0"/>
              </a:rPr>
              <a:t>.</a:t>
            </a:r>
          </a:p>
          <a:p>
            <a:pPr algn="l">
              <a:buFont typeface="+mj-lt"/>
              <a:buAutoNum type="arabicPeriod"/>
            </a:pPr>
            <a:endParaRPr lang="en-US" b="0" i="0" dirty="0">
              <a:effectLst/>
              <a:latin typeface="Segoe UI" panose="020B0502040204020203" pitchFamily="34" charset="0"/>
            </a:endParaRPr>
          </a:p>
          <a:p>
            <a:pPr algn="l"/>
            <a:r>
              <a:rPr lang="en-US" b="1" i="0" dirty="0">
                <a:effectLst/>
                <a:latin typeface="Segoe UI" panose="020B0502040204020203" pitchFamily="34" charset="0"/>
              </a:rPr>
              <a:t>Detailed steps</a:t>
            </a:r>
            <a:endParaRPr lang="en-US" b="0" i="0" dirty="0">
              <a:effectLst/>
              <a:latin typeface="Segoe UI" panose="020B0502040204020203" pitchFamily="34" charset="0"/>
            </a:endParaRPr>
          </a:p>
          <a:p>
            <a:pPr algn="l">
              <a:buFont typeface="+mj-lt"/>
              <a:buAutoNum type="arabicPeriod"/>
            </a:pPr>
            <a:r>
              <a:rPr lang="en-US" b="0" i="0" dirty="0">
                <a:effectLst/>
                <a:latin typeface="Segoe UI" panose="020B0502040204020203" pitchFamily="34" charset="0"/>
              </a:rPr>
              <a:t> In the </a:t>
            </a:r>
            <a:r>
              <a:rPr lang="en-US" b="1" i="0" dirty="0">
                <a:effectLst/>
                <a:latin typeface="Segoe UI" panose="020B0502040204020203" pitchFamily="34" charset="0"/>
              </a:rPr>
              <a:t>Windows PowerShell</a:t>
            </a:r>
            <a:r>
              <a:rPr lang="en-US" b="0" i="0" dirty="0">
                <a:effectLst/>
                <a:latin typeface="Segoe UI" panose="020B0502040204020203" pitchFamily="34" charset="0"/>
              </a:rPr>
              <a:t> console, enter the following command to set the working folder location to </a:t>
            </a:r>
            <a:r>
              <a:rPr lang="en-US" b="1" i="0" dirty="0">
                <a:effectLst/>
                <a:latin typeface="Segoe UI" panose="020B0502040204020203" pitchFamily="34" charset="0"/>
              </a:rPr>
              <a:t>HKLM:\Software</a:t>
            </a:r>
            <a:r>
              <a:rPr lang="en-US" b="0" i="0" dirty="0">
                <a:effectLst/>
                <a:latin typeface="Segoe UI" panose="020B0502040204020203" pitchFamily="34" charset="0"/>
              </a:rPr>
              <a:t>, and then select Enter:</a:t>
            </a:r>
          </a:p>
          <a:p>
            <a:pPr algn="l"/>
            <a:r>
              <a:rPr lang="en-US" b="1" i="0" dirty="0">
                <a:effectLst/>
                <a:latin typeface="Segoe UI" panose="020B0502040204020203" pitchFamily="34" charset="0"/>
              </a:rPr>
              <a:t>	Set-Location HKLM:\Software </a:t>
            </a:r>
          </a:p>
          <a:p>
            <a:pPr algn="l"/>
            <a:r>
              <a:rPr lang="en-US" b="0" i="0" dirty="0">
                <a:effectLst/>
                <a:latin typeface="Segoe UI" panose="020B0502040204020203" pitchFamily="34" charset="0"/>
              </a:rPr>
              <a:t>2. Enter the following command to review the child items in </a:t>
            </a:r>
            <a:r>
              <a:rPr lang="en-US" b="1" i="0" dirty="0">
                <a:effectLst/>
                <a:latin typeface="Segoe UI" panose="020B0502040204020203" pitchFamily="34" charset="0"/>
              </a:rPr>
              <a:t>HKLM:\Software</a:t>
            </a:r>
            <a:r>
              <a:rPr lang="en-US" b="0" i="0" dirty="0">
                <a:effectLst/>
                <a:latin typeface="Segoe UI" panose="020B0502040204020203" pitchFamily="34" charset="0"/>
              </a:rPr>
              <a:t>, and then select Enter:</a:t>
            </a:r>
          </a:p>
          <a:p>
            <a:pPr algn="l"/>
            <a:r>
              <a:rPr lang="en-US" b="1" i="0" dirty="0">
                <a:effectLst/>
                <a:latin typeface="Segoe UI" panose="020B0502040204020203" pitchFamily="34" charset="0"/>
              </a:rPr>
              <a:t>	Get-</a:t>
            </a:r>
            <a:r>
              <a:rPr lang="en-US" b="1" i="0" dirty="0" err="1">
                <a:effectLst/>
                <a:latin typeface="Segoe UI" panose="020B0502040204020203" pitchFamily="34" charset="0"/>
              </a:rPr>
              <a:t>ChildItem</a:t>
            </a:r>
            <a:r>
              <a:rPr lang="en-US" b="1" i="0" dirty="0">
                <a:effectLst/>
                <a:latin typeface="Segoe UI" panose="020B0502040204020203" pitchFamily="34" charset="0"/>
              </a:rPr>
              <a:t> </a:t>
            </a:r>
          </a:p>
          <a:p>
            <a:pPr algn="l"/>
            <a:r>
              <a:rPr lang="en-US" b="0" i="0" dirty="0">
                <a:effectLst/>
                <a:latin typeface="Segoe UI" panose="020B0502040204020203" pitchFamily="34" charset="0"/>
              </a:rPr>
              <a:t>3. Enter the following command to create a new registry key named </a:t>
            </a:r>
            <a:r>
              <a:rPr lang="en-US" b="1" i="0" dirty="0">
                <a:effectLst/>
                <a:latin typeface="Segoe UI" panose="020B0502040204020203" pitchFamily="34" charset="0"/>
              </a:rPr>
              <a:t>Demo</a:t>
            </a:r>
            <a:r>
              <a:rPr lang="en-US" b="0" i="0" dirty="0">
                <a:effectLst/>
                <a:latin typeface="Segoe UI" panose="020B0502040204020203" pitchFamily="34" charset="0"/>
              </a:rPr>
              <a:t>, and then select Enter:</a:t>
            </a:r>
          </a:p>
          <a:p>
            <a:pPr algn="l"/>
            <a:r>
              <a:rPr lang="en-US" b="1" i="0" dirty="0">
                <a:effectLst/>
                <a:latin typeface="Segoe UI" panose="020B0502040204020203" pitchFamily="34" charset="0"/>
              </a:rPr>
              <a:t>	New-Item -Name Demo </a:t>
            </a:r>
          </a:p>
          <a:p>
            <a:pPr algn="l"/>
            <a:r>
              <a:rPr lang="en-US" dirty="0">
                <a:latin typeface="Segoe UI" panose="020B0502040204020203" pitchFamily="34" charset="0"/>
              </a:rPr>
              <a:t>4. E</a:t>
            </a:r>
            <a:r>
              <a:rPr lang="en-US" b="0" i="0" dirty="0">
                <a:effectLst/>
                <a:latin typeface="Segoe UI" panose="020B0502040204020203" pitchFamily="34" charset="0"/>
              </a:rPr>
              <a:t>nter the following command to create a new registry value in the </a:t>
            </a:r>
            <a:r>
              <a:rPr lang="en-US" b="1" i="0" dirty="0">
                <a:effectLst/>
                <a:latin typeface="Segoe UI" panose="020B0502040204020203" pitchFamily="34" charset="0"/>
              </a:rPr>
              <a:t>Demo</a:t>
            </a:r>
            <a:r>
              <a:rPr lang="en-US" b="0" i="0" dirty="0">
                <a:effectLst/>
                <a:latin typeface="Segoe UI" panose="020B0502040204020203" pitchFamily="34" charset="0"/>
              </a:rPr>
              <a:t> key, and then select Enter:</a:t>
            </a:r>
          </a:p>
          <a:p>
            <a:pPr algn="l"/>
            <a:r>
              <a:rPr lang="en-US" b="0" i="0" dirty="0">
                <a:effectLst/>
                <a:latin typeface="Segoe UI" panose="020B0502040204020203" pitchFamily="34" charset="0"/>
              </a:rPr>
              <a:t>	</a:t>
            </a:r>
            <a:r>
              <a:rPr lang="en-US" b="1" i="0" dirty="0">
                <a:effectLst/>
                <a:latin typeface="Segoe UI" panose="020B0502040204020203" pitchFamily="34" charset="0"/>
              </a:rPr>
              <a:t>New-</a:t>
            </a:r>
            <a:r>
              <a:rPr lang="en-US" b="1" i="0" dirty="0" err="1">
                <a:effectLst/>
                <a:latin typeface="Segoe UI" panose="020B0502040204020203" pitchFamily="34" charset="0"/>
              </a:rPr>
              <a:t>ItemProperty</a:t>
            </a:r>
            <a:r>
              <a:rPr lang="en-US" b="1" i="0" dirty="0">
                <a:effectLst/>
                <a:latin typeface="Segoe UI" panose="020B0502040204020203" pitchFamily="34" charset="0"/>
              </a:rPr>
              <a:t> -Path HKLM:\Software\Demo -Name Version -Value "1.0.0" -</a:t>
            </a:r>
            <a:r>
              <a:rPr lang="en-US" b="1" i="0" dirty="0" err="1">
                <a:effectLst/>
                <a:latin typeface="Segoe UI" panose="020B0502040204020203" pitchFamily="34" charset="0"/>
              </a:rPr>
              <a:t>PropertyType</a:t>
            </a:r>
            <a:r>
              <a:rPr lang="en-US" b="1" i="0" dirty="0">
                <a:effectLst/>
                <a:latin typeface="Segoe UI" panose="020B0502040204020203" pitchFamily="34" charset="0"/>
              </a:rPr>
              <a:t> String </a:t>
            </a:r>
          </a:p>
          <a:p>
            <a:pPr algn="l"/>
            <a:r>
              <a:rPr lang="en-US" b="0" i="0" dirty="0">
                <a:effectLst/>
                <a:latin typeface="Segoe UI" panose="020B0502040204020203" pitchFamily="34" charset="0"/>
              </a:rPr>
              <a:t>5. Enter the following command to review the values in the </a:t>
            </a:r>
            <a:r>
              <a:rPr lang="en-US" b="1" i="0" dirty="0">
                <a:effectLst/>
                <a:latin typeface="Segoe UI" panose="020B0502040204020203" pitchFamily="34" charset="0"/>
              </a:rPr>
              <a:t>Demo</a:t>
            </a:r>
            <a:r>
              <a:rPr lang="en-US" b="0" i="0" dirty="0">
                <a:effectLst/>
                <a:latin typeface="Segoe UI" panose="020B0502040204020203" pitchFamily="34" charset="0"/>
              </a:rPr>
              <a:t> key, and then select Enter:</a:t>
            </a:r>
          </a:p>
          <a:p>
            <a:pPr algn="l"/>
            <a:r>
              <a:rPr lang="en-US" b="1" i="0" dirty="0">
                <a:effectLst/>
                <a:latin typeface="Segoe UI" panose="020B0502040204020203" pitchFamily="34" charset="0"/>
              </a:rPr>
              <a:t>	Get-</a:t>
            </a:r>
            <a:r>
              <a:rPr lang="en-US" b="1" i="0" dirty="0" err="1">
                <a:effectLst/>
                <a:latin typeface="Segoe UI" panose="020B0502040204020203" pitchFamily="34" charset="0"/>
              </a:rPr>
              <a:t>ItemProperty</a:t>
            </a:r>
            <a:r>
              <a:rPr lang="en-US" b="1" i="0" dirty="0">
                <a:effectLst/>
                <a:latin typeface="Segoe UI" panose="020B0502040204020203" pitchFamily="34" charset="0"/>
              </a:rPr>
              <a:t> -Path Demo</a:t>
            </a:r>
          </a:p>
          <a:p>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6ED9D679-92DD-4B23-966F-E7581501CD57}"/>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Tree>
    <p:extLst>
      <p:ext uri="{BB962C8B-B14F-4D97-AF65-F5344CB8AC3E}">
        <p14:creationId xmlns:p14="http://schemas.microsoft.com/office/powerpoint/2010/main" val="1121105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55810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Point out that while the </a:t>
            </a:r>
            <a:r>
              <a:rPr lang="en-US" sz="880" b="0" dirty="0">
                <a:effectLst/>
                <a:ea typeface="Times New Roman" panose="02020603050405020304" pitchFamily="18" charset="0"/>
                <a:cs typeface="Segoe UI Light" panose="020B0502040204020203" pitchFamily="34" charset="0"/>
              </a:rPr>
              <a:t>Certificate</a:t>
            </a:r>
            <a:r>
              <a:rPr lang="en-US" sz="880" dirty="0">
                <a:effectLst/>
                <a:ea typeface="Times New Roman" panose="02020603050405020304" pitchFamily="18" charset="0"/>
                <a:cs typeface="Segoe UI Light" panose="020B0502040204020203" pitchFamily="34" charset="0"/>
              </a:rPr>
              <a:t> provider allows students to navigate and manage the certificate store, they can use other cmdlets to manage some aspects of certificates, such as importing and exporting certificates. Consider running the </a:t>
            </a:r>
            <a:r>
              <a:rPr lang="en-US" sz="880" b="1" dirty="0">
                <a:effectLst/>
                <a:ea typeface="Times New Roman" panose="02020603050405020304" pitchFamily="18" charset="0"/>
                <a:cs typeface="Segoe UI Light" panose="020B0502040204020203" pitchFamily="34" charset="0"/>
              </a:rPr>
              <a:t>Get-Command </a:t>
            </a:r>
            <a:r>
              <a:rPr lang="en-US" sz="880" b="1" i="0" u="none" dirty="0">
                <a:effectLst/>
                <a:ea typeface="Times New Roman" panose="02020603050405020304" pitchFamily="18" charset="0"/>
                <a:cs typeface="Segoe UI Light" panose="020B0502040204020203" pitchFamily="34" charset="0"/>
              </a:rPr>
              <a:t>–Module PKI</a:t>
            </a:r>
            <a:r>
              <a:rPr lang="en-US" sz="880" b="1" i="1" dirty="0">
                <a:effectLst/>
                <a:ea typeface="Times New Roman" panose="02020603050405020304" pitchFamily="18" charset="0"/>
                <a:cs typeface="Segoe UI Light" panose="020B0502040204020203" pitchFamily="34" charset="0"/>
              </a:rPr>
              <a:t> </a:t>
            </a:r>
            <a:r>
              <a:rPr lang="en-US" sz="880" dirty="0">
                <a:effectLst/>
                <a:ea typeface="Times New Roman" panose="02020603050405020304" pitchFamily="18" charset="0"/>
                <a:cs typeface="Segoe UI Light" panose="020B0502040204020203" pitchFamily="34" charset="0"/>
              </a:rPr>
              <a:t>command and reviewing the commands from the PKI module.</a:t>
            </a:r>
            <a:endParaRPr lang="en-CA" sz="880" dirty="0">
              <a:effectLst/>
              <a:ea typeface="Times New Roman" panose="02020603050405020304" pitchFamily="18" charset="0"/>
              <a:cs typeface="Segoe UI Light" panose="020B0502040204020203" pitchFamily="34" charset="0"/>
            </a:endParaRPr>
          </a:p>
          <a:p>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765598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Explain the other common PSDrives to students. Be sure that they understand that as new modules are loaded, new providers might also be loaded, which in turn might automatically create additional PSDrives.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018299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
        <p:nvSpPr>
          <p:cNvPr id="7" name="Header Placeholder 3">
            <a:extLst>
              <a:ext uri="{FF2B5EF4-FFF2-40B4-BE49-F238E27FC236}">
                <a16:creationId xmlns:a16="http://schemas.microsoft.com/office/drawing/2014/main" id="{EF235EB8-7B76-494F-90CD-4080F355FF5C}"/>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Tree>
    <p:extLst>
      <p:ext uri="{BB962C8B-B14F-4D97-AF65-F5344CB8AC3E}">
        <p14:creationId xmlns:p14="http://schemas.microsoft.com/office/powerpoint/2010/main" val="552229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
        <p:nvSpPr>
          <p:cNvPr id="8" name="Header Placeholder 3">
            <a:extLst>
              <a:ext uri="{FF2B5EF4-FFF2-40B4-BE49-F238E27FC236}">
                <a16:creationId xmlns:a16="http://schemas.microsoft.com/office/drawing/2014/main" id="{45B64D0C-939B-4D46-A1A0-EE8094D37FBE}"/>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Tree>
    <p:extLst>
      <p:ext uri="{BB962C8B-B14F-4D97-AF65-F5344CB8AC3E}">
        <p14:creationId xmlns:p14="http://schemas.microsoft.com/office/powerpoint/2010/main" val="3935227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
        <p:nvSpPr>
          <p:cNvPr id="7" name="Header Placeholder 3">
            <a:extLst>
              <a:ext uri="{FF2B5EF4-FFF2-40B4-BE49-F238E27FC236}">
                <a16:creationId xmlns:a16="http://schemas.microsoft.com/office/drawing/2014/main" id="{464B0B59-53C6-4474-897C-60ED0DC152E0}"/>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Tree>
    <p:extLst>
      <p:ext uri="{BB962C8B-B14F-4D97-AF65-F5344CB8AC3E}">
        <p14:creationId xmlns:p14="http://schemas.microsoft.com/office/powerpoint/2010/main" val="1669653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
        <p:nvSpPr>
          <p:cNvPr id="8" name="Header Placeholder 3">
            <a:extLst>
              <a:ext uri="{FF2B5EF4-FFF2-40B4-BE49-F238E27FC236}">
                <a16:creationId xmlns:a16="http://schemas.microsoft.com/office/drawing/2014/main" id="{2D71B9E3-7E89-4161-B2EE-131906CC1D31}"/>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Tree>
    <p:extLst>
      <p:ext uri="{BB962C8B-B14F-4D97-AF65-F5344CB8AC3E}">
        <p14:creationId xmlns:p14="http://schemas.microsoft.com/office/powerpoint/2010/main" val="2071154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
        <p:nvSpPr>
          <p:cNvPr id="8" name="Header Placeholder 3">
            <a:extLst>
              <a:ext uri="{FF2B5EF4-FFF2-40B4-BE49-F238E27FC236}">
                <a16:creationId xmlns:a16="http://schemas.microsoft.com/office/drawing/2014/main" id="{092EC1AC-86D6-49C0-A8C7-5A9BE7FC9A7F}"/>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Tree>
    <p:extLst>
      <p:ext uri="{BB962C8B-B14F-4D97-AF65-F5344CB8AC3E}">
        <p14:creationId xmlns:p14="http://schemas.microsoft.com/office/powerpoint/2010/main" val="3889487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
        <p:nvSpPr>
          <p:cNvPr id="7" name="Header Placeholder 3">
            <a:extLst>
              <a:ext uri="{FF2B5EF4-FFF2-40B4-BE49-F238E27FC236}">
                <a16:creationId xmlns:a16="http://schemas.microsoft.com/office/drawing/2014/main" id="{1F87200F-903A-4D68-A00D-8F4DA582F130}"/>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
        <p:nvSpPr>
          <p:cNvPr id="7" name="Header Placeholder 3">
            <a:extLst>
              <a:ext uri="{FF2B5EF4-FFF2-40B4-BE49-F238E27FC236}">
                <a16:creationId xmlns:a16="http://schemas.microsoft.com/office/drawing/2014/main" id="{A24F25B0-29DC-415E-B63A-5FA6E1A0B83C}"/>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Tree>
    <p:extLst>
      <p:ext uri="{BB962C8B-B14F-4D97-AF65-F5344CB8AC3E}">
        <p14:creationId xmlns:p14="http://schemas.microsoft.com/office/powerpoint/2010/main" val="278657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
        <p:nvSpPr>
          <p:cNvPr id="7" name="Header Placeholder 3">
            <a:extLst>
              <a:ext uri="{FF2B5EF4-FFF2-40B4-BE49-F238E27FC236}">
                <a16:creationId xmlns:a16="http://schemas.microsoft.com/office/drawing/2014/main" id="{3C117683-4899-4566-B0C9-477B83E72C5F}"/>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1945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AZ-040 Automating Administration with PowerShell</a:t>
            </a:r>
          </a:p>
          <a:p>
            <a:r>
              <a:rPr lang="en-US"/>
              <a:t>Module 4: Using PSProviders and 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94367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key benefit to stress to students is that they can use the providers to gain access to data stores such as the registry, through a familiar interface.</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8048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Explain to students that providers have varying capabilities, at least in part because they provide access to different types of data. The capabilities that make sense for one data type don’t always make sense for another data type. For example, certificates have an expiry date, but files do not.</a:t>
            </a:r>
          </a:p>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6844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Point out that it’s not necessary to memorize obscure details about providers because you can always find them using the help files.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4: Using </a:t>
            </a:r>
            <a:r>
              <a:rPr lang="en-US" dirty="0" err="1"/>
              <a:t>PSProviders</a:t>
            </a:r>
            <a:r>
              <a:rPr lang="en-US" dirty="0"/>
              <a:t> and </a:t>
            </a:r>
            <a:r>
              <a:rPr lang="en-US" dirty="0" err="1"/>
              <a:t>PSDrives</a:t>
            </a: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388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89831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35.x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7.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42.xml"/><Relationship Id="rId5" Type="http://schemas.openxmlformats.org/officeDocument/2006/relationships/image" Target="../media/image15.emf"/><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42.xml"/><Relationship Id="rId5" Type="http://schemas.openxmlformats.org/officeDocument/2006/relationships/image" Target="../media/image15.emf"/><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3" Type="http://schemas.openxmlformats.org/officeDocument/2006/relationships/hyperlink" Target="https://aka.ms/idat4p" TargetMode="External"/><Relationship Id="rId2" Type="http://schemas.openxmlformats.org/officeDocument/2006/relationships/notesSlide" Target="../notesSlides/notesSlide27.xml"/><Relationship Id="rId1" Type="http://schemas.openxmlformats.org/officeDocument/2006/relationships/slideLayout" Target="../slideLayouts/slideLayout73.xml"/><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dirty="0"/>
              <a:t>Author name</a:t>
            </a:r>
            <a:br>
              <a:rPr lang="en-US" dirty="0"/>
            </a:br>
            <a:r>
              <a:rPr lang="en-US" dirty="0"/>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Reviewing PSProvider help</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708434"/>
          </a:xfrm>
        </p:spPr>
        <p:txBody>
          <a:bodyPr vert="horz" lIns="0" tIns="45720" rIns="0" bIns="45720" rtlCol="0" anchor="t">
            <a:spAutoFit/>
          </a:bodyPr>
          <a:lstStyle/>
          <a:p>
            <a:r>
              <a:rPr lang="en-US" sz="2000" dirty="0">
                <a:ea typeface="+mn-lt"/>
                <a:cs typeface="+mn-lt"/>
              </a:rPr>
              <a:t>In this demonstration, you'll learn how to:</a:t>
            </a:r>
          </a:p>
          <a:p>
            <a:pPr marL="457200" indent="-457200">
              <a:buAutoNum type="arabicPeriod"/>
            </a:pPr>
            <a:r>
              <a:rPr lang="en-US" sz="2000" dirty="0"/>
              <a:t>Display the list of loaded providers.</a:t>
            </a:r>
            <a:endParaRPr lang="en-US" dirty="0"/>
          </a:p>
          <a:p>
            <a:pPr marL="457200" indent="-457200">
              <a:buFont typeface="+mj-lt"/>
              <a:buAutoNum type="arabicPeriod"/>
            </a:pPr>
            <a:r>
              <a:rPr lang="en-US" sz="2000" dirty="0"/>
              <a:t>Load the </a:t>
            </a:r>
            <a:r>
              <a:rPr lang="en-US" sz="2000" b="1" dirty="0" err="1"/>
              <a:t>ActiveDirectory</a:t>
            </a:r>
            <a:r>
              <a:rPr lang="en-US" sz="2000" dirty="0"/>
              <a:t> module.</a:t>
            </a:r>
          </a:p>
          <a:p>
            <a:pPr marL="457200" indent="-457200">
              <a:buFont typeface="+mj-lt"/>
              <a:buAutoNum type="arabicPeriod"/>
            </a:pPr>
            <a:r>
              <a:rPr lang="en-US" sz="2000" dirty="0"/>
              <a:t>Display the list of loaded providers again.</a:t>
            </a:r>
          </a:p>
          <a:p>
            <a:pPr marL="457200" indent="-457200">
              <a:buFont typeface="+mj-lt"/>
              <a:buAutoNum type="arabicPeriod"/>
            </a:pPr>
            <a:r>
              <a:rPr lang="en-US" sz="2000" dirty="0"/>
              <a:t>Review help topics that include the term </a:t>
            </a:r>
            <a:r>
              <a:rPr lang="en-US" sz="2000" b="1" dirty="0"/>
              <a:t>Registry</a:t>
            </a:r>
            <a:r>
              <a:rPr lang="en-US" sz="2000" dirty="0"/>
              <a:t>.</a:t>
            </a:r>
            <a:endParaRPr lang="en-US" sz="2000" b="1" dirty="0"/>
          </a:p>
          <a:p>
            <a:pPr marL="457200" indent="-457200">
              <a:buFont typeface="+mj-lt"/>
              <a:buAutoNum type="arabicPeriod"/>
            </a:pPr>
            <a:r>
              <a:rPr lang="en-US" sz="2000" dirty="0"/>
              <a:t>Display help for the </a:t>
            </a:r>
            <a:r>
              <a:rPr lang="en-US" sz="2000" b="1" dirty="0" err="1"/>
              <a:t>about_Registry_Provider</a:t>
            </a:r>
            <a:r>
              <a:rPr lang="en-US" sz="2000" dirty="0"/>
              <a:t> topic.</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41328321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2</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2228688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Using PSDrives</a:t>
            </a:r>
          </a:p>
        </p:txBody>
      </p:sp>
    </p:spTree>
    <p:extLst>
      <p:ext uri="{BB962C8B-B14F-4D97-AF65-F5344CB8AC3E}">
        <p14:creationId xmlns:p14="http://schemas.microsoft.com/office/powerpoint/2010/main" val="4044182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120690"/>
            <a:ext cx="11354257" cy="4893647"/>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In this lesson, you’ll learn how to work with PSDrives</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b="0" i="0" u="none" strike="noStrike" kern="1200" cap="none" spc="0" normalizeH="0" baseline="0" noProof="0" dirty="0">
                <a:ln>
                  <a:noFill/>
                </a:ln>
                <a:solidFill>
                  <a:srgbClr val="000000"/>
                </a:solidFill>
                <a:effectLst/>
                <a:uLnTx/>
                <a:uFillTx/>
                <a:latin typeface="Segoe UI"/>
                <a:ea typeface="+mn-ea"/>
                <a:cs typeface="+mn-cs"/>
              </a:rPr>
              <a:t>a specific form of storage that connects to Windows PowerShell by using a PSProvider. Understanding how to work with PSDrives enables you to use PSProviders successfully. In some cases (such as with the file system), PSDrives are the primary interface for working with the underlying data.</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What are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PSDrives</a:t>
            </a:r>
            <a:r>
              <a:rPr kumimoji="0" lang="en-US" sz="1800" b="0" i="0" u="none" strike="noStrike" kern="1200" cap="none" spc="0" normalizeH="0" baseline="0" noProof="0" dirty="0">
                <a:ln>
                  <a:noFill/>
                </a:ln>
                <a:solidFill>
                  <a:srgbClr val="000000"/>
                </a:solidFill>
                <a:effectLst/>
                <a:uLnTx/>
                <a:uFillTx/>
                <a:latin typeface="Segoe UI"/>
                <a:ea typeface="+mn-ea"/>
                <a:cs typeface="+mn-cs"/>
              </a:rPr>
              <a: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Cmdlets for using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PSDrives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Working with the file system</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Managing the file system</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Working with the registry</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Managing the registry</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Working with certificates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Working with other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PSDrives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039078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are PSDrives?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477875"/>
          </a:xfrm>
        </p:spPr>
        <p:txBody>
          <a:bodyPr lIns="0"/>
          <a:lstStyle/>
          <a:p>
            <a:pPr lvl="2"/>
            <a:r>
              <a:rPr lang="en-US" sz="2000" b="0" dirty="0"/>
              <a:t>A drive represents a connected data store.</a:t>
            </a:r>
          </a:p>
          <a:p>
            <a:pPr lvl="2"/>
            <a:r>
              <a:rPr lang="en-US" sz="2000" b="0" dirty="0"/>
              <a:t>Drives use a PSProvider to connect to the data store.</a:t>
            </a:r>
          </a:p>
          <a:p>
            <a:pPr lvl="2"/>
            <a:r>
              <a:rPr lang="en-US" sz="2000" b="0" dirty="0"/>
              <a:t>Drives have a name such as </a:t>
            </a:r>
            <a:r>
              <a:rPr lang="en-US" sz="2000" b="1" dirty="0"/>
              <a:t>C</a:t>
            </a:r>
            <a:r>
              <a:rPr lang="en-US" sz="2000" b="0" dirty="0"/>
              <a:t> or </a:t>
            </a:r>
            <a:r>
              <a:rPr lang="en-US" sz="2000" b="1" dirty="0"/>
              <a:t>Alias</a:t>
            </a:r>
            <a:r>
              <a:rPr lang="en-US" sz="2000" dirty="0"/>
              <a:t>.</a:t>
            </a:r>
            <a:endParaRPr lang="en-US" sz="2000" b="1" dirty="0"/>
          </a:p>
          <a:p>
            <a:pPr lvl="2"/>
            <a:r>
              <a:rPr lang="en-US" sz="2000" b="0" dirty="0"/>
              <a:t>Drive names don’t include a colon (</a:t>
            </a:r>
            <a:r>
              <a:rPr lang="en-US" sz="2000" b="1" dirty="0"/>
              <a:t>:</a:t>
            </a:r>
            <a:r>
              <a:rPr lang="en-US" sz="2000" b="0" dirty="0"/>
              <a:t>).</a:t>
            </a:r>
          </a:p>
          <a:p>
            <a:pPr lvl="2"/>
            <a:r>
              <a:rPr lang="en-US" sz="2000" b="0" dirty="0"/>
              <a:t>Drive </a:t>
            </a:r>
            <a:r>
              <a:rPr lang="en-US" sz="2000" b="0" i="1" dirty="0"/>
              <a:t>paths</a:t>
            </a:r>
            <a:r>
              <a:rPr lang="en-US" sz="2000" b="0" dirty="0"/>
              <a:t> do include a colon, for example </a:t>
            </a:r>
            <a:r>
              <a:rPr lang="en-US" sz="2000" b="1" dirty="0"/>
              <a:t>C:</a:t>
            </a:r>
          </a:p>
          <a:p>
            <a:pPr lvl="2"/>
            <a:r>
              <a:rPr lang="en-US" sz="2000" dirty="0"/>
              <a:t>You can:</a:t>
            </a:r>
          </a:p>
          <a:p>
            <a:pPr lvl="3"/>
            <a:r>
              <a:rPr lang="en-US" sz="2000" dirty="0"/>
              <a:t>Run the </a:t>
            </a:r>
            <a:r>
              <a:rPr lang="en-US" sz="2000" b="1" dirty="0"/>
              <a:t>Get-PSDrive </a:t>
            </a:r>
            <a:r>
              <a:rPr lang="en-US" sz="2000" dirty="0"/>
              <a:t>cmdlet for a list of drives.</a:t>
            </a:r>
          </a:p>
          <a:p>
            <a:pPr lvl="3"/>
            <a:r>
              <a:rPr lang="en-US" sz="2000" b="0" dirty="0"/>
              <a:t>Run the </a:t>
            </a:r>
            <a:r>
              <a:rPr lang="en-US" sz="2000" b="1" dirty="0"/>
              <a:t>New-PSDrive</a:t>
            </a:r>
            <a:r>
              <a:rPr lang="en-US" sz="2000" b="0" dirty="0"/>
              <a:t> cmdlet to map a new drive.</a:t>
            </a:r>
          </a:p>
          <a:p>
            <a:pPr lvl="2"/>
            <a:r>
              <a:rPr lang="en-US" sz="2000" b="0" dirty="0"/>
              <a:t>Windows PowerShell always starts with the same drives mapped.</a:t>
            </a:r>
          </a:p>
        </p:txBody>
      </p:sp>
    </p:spTree>
    <p:extLst>
      <p:ext uri="{BB962C8B-B14F-4D97-AF65-F5344CB8AC3E}">
        <p14:creationId xmlns:p14="http://schemas.microsoft.com/office/powerpoint/2010/main" val="4371372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Cmdlets for using PSDrives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4093428"/>
          </a:xfrm>
        </p:spPr>
        <p:txBody>
          <a:bodyPr lIns="0"/>
          <a:lstStyle/>
          <a:p>
            <a:pPr lvl="2"/>
            <a:r>
              <a:rPr lang="en-US" sz="2000" dirty="0"/>
              <a:t>PSDrives contain items, child items, and item properties.</a:t>
            </a:r>
          </a:p>
          <a:p>
            <a:pPr lvl="2"/>
            <a:r>
              <a:rPr lang="en-US" sz="2000" dirty="0"/>
              <a:t>To list cmdlets for managing PSDrive content, run the following command:</a:t>
            </a:r>
            <a:br>
              <a:rPr lang="en-US" sz="2000" dirty="0"/>
            </a:br>
            <a:r>
              <a:rPr lang="en-US" sz="2000" b="1" dirty="0"/>
              <a:t>Get-Command -Noun Item,ChildItem,ItemProperty </a:t>
            </a:r>
          </a:p>
          <a:p>
            <a:pPr lvl="2"/>
            <a:r>
              <a:rPr lang="en-US" sz="2000" dirty="0"/>
              <a:t>Verbs commonly used for managing PSDrive contents include:</a:t>
            </a:r>
          </a:p>
          <a:p>
            <a:pPr lvl="2"/>
            <a:endParaRPr lang="en-US" sz="2000" dirty="0"/>
          </a:p>
          <a:p>
            <a:pPr lvl="2"/>
            <a:endParaRPr lang="en-US" sz="2000" dirty="0"/>
          </a:p>
          <a:p>
            <a:pPr lvl="2"/>
            <a:endParaRPr lang="en-US" sz="2000" dirty="0"/>
          </a:p>
          <a:p>
            <a:pPr lvl="2"/>
            <a:endParaRPr lang="en-US" sz="2000" dirty="0"/>
          </a:p>
          <a:p>
            <a:pPr lvl="2"/>
            <a:endParaRPr lang="en-US" sz="2000" dirty="0"/>
          </a:p>
          <a:p>
            <a:pPr lvl="2"/>
            <a:r>
              <a:rPr lang="en-US" sz="2000" dirty="0"/>
              <a:t>To list cmdlets for managing PSDrive locations, run the following command:</a:t>
            </a:r>
            <a:br>
              <a:rPr lang="en-US" sz="2000" dirty="0"/>
            </a:br>
            <a:r>
              <a:rPr lang="en-US" sz="2000" b="1" dirty="0"/>
              <a:t>Get-Command -Noun Location</a:t>
            </a:r>
          </a:p>
        </p:txBody>
      </p:sp>
      <p:graphicFrame>
        <p:nvGraphicFramePr>
          <p:cNvPr id="2" name="Table 2">
            <a:extLst>
              <a:ext uri="{FF2B5EF4-FFF2-40B4-BE49-F238E27FC236}">
                <a16:creationId xmlns:a16="http://schemas.microsoft.com/office/drawing/2014/main" id="{A78ED3EB-8D3B-4D62-8D30-3BCB637C9E73}"/>
              </a:ext>
            </a:extLst>
          </p:cNvPr>
          <p:cNvGraphicFramePr>
            <a:graphicFrameLocks noGrp="1"/>
          </p:cNvGraphicFramePr>
          <p:nvPr>
            <p:extLst>
              <p:ext uri="{D42A27DB-BD31-4B8C-83A1-F6EECF244321}">
                <p14:modId xmlns:p14="http://schemas.microsoft.com/office/powerpoint/2010/main" val="1166221864"/>
              </p:ext>
            </p:extLst>
          </p:nvPr>
        </p:nvGraphicFramePr>
        <p:xfrm>
          <a:off x="734902" y="2946560"/>
          <a:ext cx="8075168" cy="1843786"/>
        </p:xfrm>
        <a:graphic>
          <a:graphicData uri="http://schemas.openxmlformats.org/drawingml/2006/table">
            <a:tbl>
              <a:tblPr firstRow="1" bandRow="1">
                <a:tableStyleId>{2D5ABB26-0587-4C30-8999-92F81FD0307C}</a:tableStyleId>
              </a:tblPr>
              <a:tblGrid>
                <a:gridCol w="2084832">
                  <a:extLst>
                    <a:ext uri="{9D8B030D-6E8A-4147-A177-3AD203B41FA5}">
                      <a16:colId xmlns:a16="http://schemas.microsoft.com/office/drawing/2014/main" val="4234376245"/>
                    </a:ext>
                  </a:extLst>
                </a:gridCol>
                <a:gridCol w="5990336">
                  <a:extLst>
                    <a:ext uri="{9D8B030D-6E8A-4147-A177-3AD203B41FA5}">
                      <a16:colId xmlns:a16="http://schemas.microsoft.com/office/drawing/2014/main" val="1152388197"/>
                    </a:ext>
                  </a:extLst>
                </a:gridCol>
              </a:tblGrid>
              <a:tr h="370840">
                <a:tc>
                  <a:txBody>
                    <a:bodyPr/>
                    <a:lstStyle/>
                    <a:p>
                      <a:pPr marL="285750" lvl="0" indent="-285750">
                        <a:buFont typeface="Arial" panose="020B0604020202020204" pitchFamily="34" charset="0"/>
                        <a:buChar char="•"/>
                      </a:pPr>
                      <a:r>
                        <a:rPr lang="en-CA" b="1" dirty="0"/>
                        <a:t>New</a:t>
                      </a:r>
                    </a:p>
                  </a:txBody>
                  <a:tcPr/>
                </a:tc>
                <a:tc>
                  <a:txBody>
                    <a:bodyPr/>
                    <a:lstStyle/>
                    <a:p>
                      <a:pPr marL="285750" lvl="0" indent="-285750">
                        <a:buFont typeface="Arial" panose="020B0604020202020204" pitchFamily="34" charset="0"/>
                        <a:buChar char="•"/>
                      </a:pPr>
                      <a:r>
                        <a:rPr lang="en-CA" b="1" dirty="0"/>
                        <a:t>Move</a:t>
                      </a:r>
                    </a:p>
                  </a:txBody>
                  <a:tcPr/>
                </a:tc>
                <a:extLst>
                  <a:ext uri="{0D108BD9-81ED-4DB2-BD59-A6C34878D82A}">
                    <a16:rowId xmlns:a16="http://schemas.microsoft.com/office/drawing/2014/main" val="2544465538"/>
                  </a:ext>
                </a:extLst>
              </a:tr>
              <a:tr h="370840">
                <a:tc>
                  <a:txBody>
                    <a:bodyPr/>
                    <a:lstStyle/>
                    <a:p>
                      <a:pPr marL="285750" lvl="0" indent="-285750">
                        <a:buFont typeface="Arial" panose="020B0604020202020204" pitchFamily="34" charset="0"/>
                        <a:buChar char="•"/>
                      </a:pPr>
                      <a:r>
                        <a:rPr lang="en-CA" b="1" dirty="0"/>
                        <a:t>Set</a:t>
                      </a:r>
                    </a:p>
                  </a:txBody>
                  <a:tcPr/>
                </a:tc>
                <a:tc>
                  <a:txBody>
                    <a:bodyPr/>
                    <a:lstStyle/>
                    <a:p>
                      <a:pPr marL="285750" lvl="0" indent="-285750">
                        <a:buFont typeface="Arial" panose="020B0604020202020204" pitchFamily="34" charset="0"/>
                        <a:buChar char="•"/>
                      </a:pPr>
                      <a:r>
                        <a:rPr lang="en-CA" b="1" dirty="0"/>
                        <a:t>Remove</a:t>
                      </a:r>
                    </a:p>
                  </a:txBody>
                  <a:tcPr/>
                </a:tc>
                <a:extLst>
                  <a:ext uri="{0D108BD9-81ED-4DB2-BD59-A6C34878D82A}">
                    <a16:rowId xmlns:a16="http://schemas.microsoft.com/office/drawing/2014/main" val="2995853643"/>
                  </a:ext>
                </a:extLst>
              </a:tr>
              <a:tr h="370840">
                <a:tc>
                  <a:txBody>
                    <a:bodyPr/>
                    <a:lstStyle/>
                    <a:p>
                      <a:pPr marL="285750" lvl="0" indent="-285750">
                        <a:buFont typeface="Arial" panose="020B0604020202020204" pitchFamily="34" charset="0"/>
                        <a:buChar char="•"/>
                      </a:pPr>
                      <a:r>
                        <a:rPr lang="en-CA" b="1" dirty="0"/>
                        <a:t>Get</a:t>
                      </a:r>
                    </a:p>
                  </a:txBody>
                  <a:tcPr/>
                </a:tc>
                <a:tc>
                  <a:txBody>
                    <a:bodyPr/>
                    <a:lstStyle/>
                    <a:p>
                      <a:pPr marL="285750" lvl="0" indent="-285750">
                        <a:buFont typeface="Arial" panose="020B0604020202020204" pitchFamily="34" charset="0"/>
                        <a:buChar char="•"/>
                      </a:pPr>
                      <a:r>
                        <a:rPr lang="en-CA" b="1" dirty="0"/>
                        <a:t>Rename</a:t>
                      </a:r>
                    </a:p>
                  </a:txBody>
                  <a:tcPr/>
                </a:tc>
                <a:extLst>
                  <a:ext uri="{0D108BD9-81ED-4DB2-BD59-A6C34878D82A}">
                    <a16:rowId xmlns:a16="http://schemas.microsoft.com/office/drawing/2014/main" val="3177920659"/>
                  </a:ext>
                </a:extLst>
              </a:tr>
              <a:tr h="370840">
                <a:tc>
                  <a:txBody>
                    <a:bodyPr/>
                    <a:lstStyle/>
                    <a:p>
                      <a:pPr marL="285750" lvl="0" indent="-285750">
                        <a:buFont typeface="Arial" panose="020B0604020202020204" pitchFamily="34" charset="0"/>
                        <a:buChar char="•"/>
                      </a:pPr>
                      <a:r>
                        <a:rPr lang="en-CA" b="1" dirty="0"/>
                        <a:t>Clear</a:t>
                      </a:r>
                    </a:p>
                  </a:txBody>
                  <a:tcPr/>
                </a:tc>
                <a:tc>
                  <a:txBody>
                    <a:bodyPr/>
                    <a:lstStyle/>
                    <a:p>
                      <a:pPr marL="285750" lvl="0" indent="-285750">
                        <a:buFont typeface="Arial" panose="020B0604020202020204" pitchFamily="34" charset="0"/>
                        <a:buChar char="•"/>
                      </a:pPr>
                      <a:r>
                        <a:rPr lang="en-CA" b="1" dirty="0"/>
                        <a:t>Invoke</a:t>
                      </a:r>
                    </a:p>
                  </a:txBody>
                  <a:tcPr/>
                </a:tc>
                <a:extLst>
                  <a:ext uri="{0D108BD9-81ED-4DB2-BD59-A6C34878D82A}">
                    <a16:rowId xmlns:a16="http://schemas.microsoft.com/office/drawing/2014/main" val="558314828"/>
                  </a:ext>
                </a:extLst>
              </a:tr>
              <a:tr h="322818">
                <a:tc>
                  <a:txBody>
                    <a:bodyPr/>
                    <a:lstStyle/>
                    <a:p>
                      <a:pPr marL="285750" lvl="0" indent="-285750">
                        <a:buFont typeface="Arial" panose="020B0604020202020204" pitchFamily="34" charset="0"/>
                        <a:buChar char="•"/>
                      </a:pPr>
                      <a:r>
                        <a:rPr lang="en-CA" b="1" dirty="0"/>
                        <a:t>Copy</a:t>
                      </a:r>
                    </a:p>
                  </a:txBody>
                  <a:tcPr/>
                </a:tc>
                <a:tc>
                  <a:txBody>
                    <a:bodyPr/>
                    <a:lstStyle/>
                    <a:p>
                      <a:pPr marL="285750" lvl="0" indent="-285750">
                        <a:buFont typeface="Arial" panose="020B0604020202020204" pitchFamily="34" charset="0"/>
                        <a:buChar char="•"/>
                      </a:pPr>
                      <a:endParaRPr lang="en-CA" b="1" dirty="0"/>
                    </a:p>
                  </a:txBody>
                  <a:tcPr/>
                </a:tc>
                <a:extLst>
                  <a:ext uri="{0D108BD9-81ED-4DB2-BD59-A6C34878D82A}">
                    <a16:rowId xmlns:a16="http://schemas.microsoft.com/office/drawing/2014/main" val="2655844117"/>
                  </a:ext>
                </a:extLst>
              </a:tr>
            </a:tbl>
          </a:graphicData>
        </a:graphic>
      </p:graphicFrame>
    </p:spTree>
    <p:extLst>
      <p:ext uri="{BB962C8B-B14F-4D97-AF65-F5344CB8AC3E}">
        <p14:creationId xmlns:p14="http://schemas.microsoft.com/office/powerpoint/2010/main" val="26155071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Working with the file system</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477875"/>
          </a:xfrm>
        </p:spPr>
        <p:txBody>
          <a:bodyPr lIns="0"/>
          <a:lstStyle/>
          <a:p>
            <a:pPr lvl="2"/>
            <a:r>
              <a:rPr lang="en-US" sz="2000" b="1" dirty="0"/>
              <a:t>New-Item</a:t>
            </a:r>
            <a:r>
              <a:rPr lang="en-US" sz="2000" dirty="0"/>
              <a:t> creates files and folders:</a:t>
            </a:r>
          </a:p>
          <a:p>
            <a:pPr lvl="3"/>
            <a:r>
              <a:rPr lang="en-US" sz="2000" dirty="0"/>
              <a:t>Alternate commands (aliases): </a:t>
            </a:r>
            <a:r>
              <a:rPr lang="en-US" sz="2000" b="1" dirty="0"/>
              <a:t>mkdir</a:t>
            </a:r>
            <a:r>
              <a:rPr lang="en-US" sz="2000" dirty="0"/>
              <a:t>, </a:t>
            </a:r>
            <a:r>
              <a:rPr lang="en-US" sz="2000" b="1" dirty="0"/>
              <a:t>md</a:t>
            </a:r>
            <a:r>
              <a:rPr lang="en-US" sz="2000" dirty="0"/>
              <a:t>, </a:t>
            </a:r>
            <a:r>
              <a:rPr lang="en-US" sz="2000" b="1" dirty="0"/>
              <a:t>ni</a:t>
            </a:r>
          </a:p>
          <a:p>
            <a:pPr lvl="3"/>
            <a:r>
              <a:rPr lang="en-US" sz="2000" dirty="0"/>
              <a:t>Requires the </a:t>
            </a:r>
            <a:r>
              <a:rPr lang="en-US" sz="2000" b="1" dirty="0"/>
              <a:t>-Path</a:t>
            </a:r>
            <a:r>
              <a:rPr lang="en-US" sz="2000" dirty="0"/>
              <a:t> and </a:t>
            </a:r>
            <a:r>
              <a:rPr lang="en-US" sz="2000" b="1" dirty="0"/>
              <a:t>-ItemType</a:t>
            </a:r>
            <a:r>
              <a:rPr lang="en-US" sz="2000" dirty="0"/>
              <a:t> parameters</a:t>
            </a:r>
          </a:p>
          <a:p>
            <a:pPr lvl="2"/>
            <a:r>
              <a:rPr lang="en-US" sz="2000" b="1" dirty="0"/>
              <a:t>Remove-Item</a:t>
            </a:r>
            <a:r>
              <a:rPr lang="en-US" sz="2000" dirty="0"/>
              <a:t> deletes files and folders:</a:t>
            </a:r>
          </a:p>
          <a:p>
            <a:pPr lvl="3"/>
            <a:r>
              <a:rPr lang="en-US" sz="2000" dirty="0"/>
              <a:t>Alternate commands (aliases): </a:t>
            </a:r>
            <a:r>
              <a:rPr lang="en-US" sz="2000" b="1" dirty="0"/>
              <a:t>del</a:t>
            </a:r>
            <a:r>
              <a:rPr lang="en-US" sz="2000" dirty="0"/>
              <a:t>, </a:t>
            </a:r>
            <a:r>
              <a:rPr lang="en-US" sz="2000" b="1" dirty="0"/>
              <a:t>erase</a:t>
            </a:r>
            <a:r>
              <a:rPr lang="en-US" sz="2000" dirty="0"/>
              <a:t>, </a:t>
            </a:r>
            <a:r>
              <a:rPr lang="en-US" sz="2000" b="1" dirty="0"/>
              <a:t>rd</a:t>
            </a:r>
            <a:r>
              <a:rPr lang="en-US" sz="2000" dirty="0"/>
              <a:t>, </a:t>
            </a:r>
            <a:r>
              <a:rPr lang="en-US" sz="2000" b="1" dirty="0"/>
              <a:t>ri</a:t>
            </a:r>
            <a:r>
              <a:rPr lang="en-US" sz="2000" dirty="0"/>
              <a:t>, </a:t>
            </a:r>
            <a:r>
              <a:rPr lang="en-US" sz="2000" b="1" dirty="0"/>
              <a:t>rm</a:t>
            </a:r>
            <a:r>
              <a:rPr lang="en-US" sz="2000" dirty="0"/>
              <a:t>, </a:t>
            </a:r>
            <a:r>
              <a:rPr lang="en-US" sz="2000" b="1" dirty="0"/>
              <a:t>rmdir</a:t>
            </a:r>
          </a:p>
          <a:p>
            <a:pPr lvl="3"/>
            <a:r>
              <a:rPr lang="en-US" sz="2000" dirty="0"/>
              <a:t>Use </a:t>
            </a:r>
            <a:r>
              <a:rPr lang="en-US" sz="2000" b="1" dirty="0"/>
              <a:t>-Recurse</a:t>
            </a:r>
            <a:r>
              <a:rPr lang="en-US" sz="2000" dirty="0"/>
              <a:t> to delete files when deleting folders</a:t>
            </a:r>
          </a:p>
          <a:p>
            <a:pPr lvl="2"/>
            <a:r>
              <a:rPr lang="en-US" sz="2000" b="1" dirty="0"/>
              <a:t>Get-Item</a:t>
            </a:r>
            <a:r>
              <a:rPr lang="en-US" sz="2000" dirty="0"/>
              <a:t> and </a:t>
            </a:r>
            <a:r>
              <a:rPr lang="en-US" sz="2000" b="1" dirty="0"/>
              <a:t>Get-ChildItem</a:t>
            </a:r>
            <a:r>
              <a:rPr lang="en-US" sz="2000" dirty="0"/>
              <a:t> retrieve files and folders:</a:t>
            </a:r>
          </a:p>
          <a:p>
            <a:pPr lvl="3"/>
            <a:r>
              <a:rPr lang="en-US" sz="2000" dirty="0"/>
              <a:t>Alternate commands (aliases): </a:t>
            </a:r>
            <a:r>
              <a:rPr lang="en-US" sz="2000" b="1" dirty="0"/>
              <a:t>gi</a:t>
            </a:r>
            <a:r>
              <a:rPr lang="en-US" sz="2000" dirty="0"/>
              <a:t>, </a:t>
            </a:r>
            <a:r>
              <a:rPr lang="en-US" sz="2000" b="1" dirty="0"/>
              <a:t>gci</a:t>
            </a:r>
            <a:r>
              <a:rPr lang="en-US" sz="2000" dirty="0"/>
              <a:t>, </a:t>
            </a:r>
            <a:r>
              <a:rPr lang="en-US" sz="2000" b="1" dirty="0"/>
              <a:t>dir</a:t>
            </a:r>
            <a:r>
              <a:rPr lang="en-US" sz="2000" dirty="0"/>
              <a:t>, </a:t>
            </a:r>
            <a:r>
              <a:rPr lang="en-US" sz="2000" b="1" dirty="0"/>
              <a:t>ls</a:t>
            </a:r>
          </a:p>
          <a:p>
            <a:pPr lvl="3"/>
            <a:r>
              <a:rPr lang="en-US" sz="2000" dirty="0"/>
              <a:t>Supports </a:t>
            </a:r>
            <a:r>
              <a:rPr lang="en-US" sz="2000" b="1" dirty="0"/>
              <a:t>-Exclude</a:t>
            </a:r>
            <a:r>
              <a:rPr lang="en-US" sz="2000" dirty="0"/>
              <a:t>, </a:t>
            </a:r>
            <a:r>
              <a:rPr lang="en-US" sz="2000" b="1" dirty="0"/>
              <a:t>-Include</a:t>
            </a:r>
            <a:r>
              <a:rPr lang="en-US" sz="2000" dirty="0"/>
              <a:t>, and </a:t>
            </a:r>
            <a:r>
              <a:rPr lang="en-US" sz="2000" b="1" dirty="0"/>
              <a:t>-Filter</a:t>
            </a:r>
            <a:endParaRPr lang="en-US" sz="2000" dirty="0"/>
          </a:p>
        </p:txBody>
      </p:sp>
    </p:spTree>
    <p:extLst>
      <p:ext uri="{BB962C8B-B14F-4D97-AF65-F5344CB8AC3E}">
        <p14:creationId xmlns:p14="http://schemas.microsoft.com/office/powerpoint/2010/main" val="34157281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Managing the file system</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3016210"/>
          </a:xfrm>
        </p:spPr>
        <p:txBody>
          <a:bodyPr vert="horz" lIns="0" tIns="45720" rIns="0" bIns="45720" rtlCol="0" anchor="t">
            <a:spAutoFit/>
          </a:bodyPr>
          <a:lstStyle/>
          <a:p>
            <a:r>
              <a:rPr lang="en-US" sz="2000" dirty="0">
                <a:ea typeface="+mn-lt"/>
                <a:cs typeface="+mn-lt"/>
              </a:rPr>
              <a:t>In this demonstration, you'll learn how to:</a:t>
            </a:r>
          </a:p>
          <a:p>
            <a:pPr marL="457200" indent="-457200">
              <a:buAutoNum type="arabicPeriod"/>
            </a:pPr>
            <a:r>
              <a:rPr lang="en-US" sz="2000" dirty="0"/>
              <a:t>Use </a:t>
            </a:r>
            <a:r>
              <a:rPr lang="en-US" sz="2000" b="1" dirty="0"/>
              <a:t>Cd</a:t>
            </a:r>
            <a:r>
              <a:rPr lang="en-US" sz="2000" dirty="0"/>
              <a:t> to change location to </a:t>
            </a:r>
            <a:r>
              <a:rPr lang="en-US" sz="2000" b="1" dirty="0"/>
              <a:t>C:\</a:t>
            </a:r>
            <a:r>
              <a:rPr lang="en-US" sz="2000" dirty="0"/>
              <a:t>.</a:t>
            </a:r>
            <a:endParaRPr lang="en-US" sz="2000" b="1" dirty="0">
              <a:cs typeface="Segoe UI"/>
            </a:endParaRPr>
          </a:p>
          <a:p>
            <a:pPr marL="457200" indent="-457200">
              <a:buFont typeface="+mj-lt"/>
              <a:buAutoNum type="arabicPeriod"/>
            </a:pPr>
            <a:r>
              <a:rPr lang="en-US" sz="2000" dirty="0"/>
              <a:t>Use </a:t>
            </a:r>
            <a:r>
              <a:rPr lang="en-US" sz="2000" b="1" dirty="0"/>
              <a:t>Set-Location</a:t>
            </a:r>
            <a:r>
              <a:rPr lang="en-US" sz="2000" dirty="0"/>
              <a:t> to change location to </a:t>
            </a:r>
            <a:r>
              <a:rPr lang="en-US" sz="2000" b="1" dirty="0"/>
              <a:t>C:\Windows</a:t>
            </a:r>
            <a:r>
              <a:rPr lang="en-US" sz="2000" dirty="0"/>
              <a:t>.</a:t>
            </a:r>
            <a:endParaRPr lang="en-US" sz="2000" b="1" dirty="0"/>
          </a:p>
          <a:p>
            <a:pPr marL="457200" indent="-457200">
              <a:buFont typeface="+mj-lt"/>
              <a:buAutoNum type="arabicPeriod"/>
            </a:pPr>
            <a:r>
              <a:rPr lang="en-US" sz="2000" dirty="0"/>
              <a:t>Create a new PSDrive that maps to </a:t>
            </a:r>
            <a:r>
              <a:rPr lang="en-US" sz="2000" b="1" dirty="0"/>
              <a:t>C:\Windows</a:t>
            </a:r>
            <a:r>
              <a:rPr lang="en-US" sz="2000" dirty="0"/>
              <a:t>.</a:t>
            </a:r>
            <a:endParaRPr lang="en-US" sz="2000" b="1" dirty="0"/>
          </a:p>
          <a:p>
            <a:pPr marL="457200" indent="-457200">
              <a:buFont typeface="+mj-lt"/>
              <a:buAutoNum type="arabicPeriod"/>
            </a:pPr>
            <a:r>
              <a:rPr lang="en-US" sz="2000" dirty="0"/>
              <a:t>List files in the new WINDIR </a:t>
            </a:r>
            <a:r>
              <a:rPr lang="en-US" sz="2000" dirty="0" err="1"/>
              <a:t>PSDrive</a:t>
            </a:r>
            <a:r>
              <a:rPr lang="en-US" sz="2000" dirty="0"/>
              <a:t>.</a:t>
            </a:r>
          </a:p>
          <a:p>
            <a:pPr marL="457200" indent="-457200">
              <a:buFont typeface="+mj-lt"/>
              <a:buAutoNum type="arabicPeriod"/>
            </a:pPr>
            <a:r>
              <a:rPr lang="en-US" sz="2000" dirty="0"/>
              <a:t>Create a new file in the WIDIR </a:t>
            </a:r>
            <a:r>
              <a:rPr lang="en-US" sz="2000" dirty="0" err="1"/>
              <a:t>PSDrive</a:t>
            </a:r>
            <a:r>
              <a:rPr lang="en-US" sz="2000" dirty="0"/>
              <a:t>.</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9628347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Working with the registry</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708434"/>
          </a:xfrm>
        </p:spPr>
        <p:txBody>
          <a:bodyPr lIns="0"/>
          <a:lstStyle/>
          <a:p>
            <a:pPr lvl="2"/>
            <a:r>
              <a:rPr lang="en-US" sz="2000" dirty="0"/>
              <a:t>There are two default PSDrives for registry locations:</a:t>
            </a:r>
          </a:p>
          <a:p>
            <a:pPr lvl="3"/>
            <a:r>
              <a:rPr lang="en-US" sz="2000" b="1" dirty="0"/>
              <a:t>HKLM</a:t>
            </a:r>
          </a:p>
          <a:p>
            <a:pPr lvl="3"/>
            <a:r>
              <a:rPr lang="en-US" sz="2000" b="1" dirty="0"/>
              <a:t>HKCU</a:t>
            </a:r>
          </a:p>
          <a:p>
            <a:pPr lvl="2"/>
            <a:r>
              <a:rPr lang="en-US" sz="2000" dirty="0"/>
              <a:t>Use the </a:t>
            </a:r>
            <a:r>
              <a:rPr lang="en-US" sz="2000" b="1" dirty="0"/>
              <a:t>Item</a:t>
            </a:r>
            <a:r>
              <a:rPr lang="en-US" sz="2000" dirty="0"/>
              <a:t> and </a:t>
            </a:r>
            <a:r>
              <a:rPr lang="en-US" sz="2000" b="1" dirty="0"/>
              <a:t>ChildItem</a:t>
            </a:r>
            <a:r>
              <a:rPr lang="en-US" sz="2000" dirty="0"/>
              <a:t> nouns to manage registry keys.</a:t>
            </a:r>
          </a:p>
          <a:p>
            <a:pPr lvl="2"/>
            <a:r>
              <a:rPr lang="en-US" sz="2000" dirty="0"/>
              <a:t>Use the </a:t>
            </a:r>
            <a:r>
              <a:rPr lang="en-US" sz="2000" b="1" dirty="0"/>
              <a:t>ItemProperty</a:t>
            </a:r>
            <a:r>
              <a:rPr lang="en-US" sz="2000" dirty="0"/>
              <a:t> noun to manage key values.</a:t>
            </a:r>
          </a:p>
          <a:p>
            <a:pPr lvl="2"/>
            <a:r>
              <a:rPr lang="en-US" sz="2000" dirty="0"/>
              <a:t>The </a:t>
            </a:r>
            <a:r>
              <a:rPr lang="en-US" sz="2000" b="1" dirty="0"/>
              <a:t>Invoke-Item</a:t>
            </a:r>
            <a:r>
              <a:rPr lang="en-US" sz="2000" dirty="0"/>
              <a:t> cmdlet is not supported.</a:t>
            </a:r>
          </a:p>
          <a:p>
            <a:pPr lvl="2"/>
            <a:r>
              <a:rPr lang="en-US" sz="2000" dirty="0"/>
              <a:t>The Registry provider supports transactions.</a:t>
            </a:r>
          </a:p>
        </p:txBody>
      </p:sp>
    </p:spTree>
    <p:extLst>
      <p:ext uri="{BB962C8B-B14F-4D97-AF65-F5344CB8AC3E}">
        <p14:creationId xmlns:p14="http://schemas.microsoft.com/office/powerpoint/2010/main" val="23990935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Managing the registry</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708434"/>
          </a:xfrm>
        </p:spPr>
        <p:txBody>
          <a:bodyPr vert="horz" lIns="0" tIns="45720" rIns="0" bIns="45720" rtlCol="0" anchor="t">
            <a:spAutoFit/>
          </a:bodyPr>
          <a:lstStyle/>
          <a:p>
            <a:r>
              <a:rPr lang="en-US" sz="2000" dirty="0">
                <a:ea typeface="+mn-lt"/>
                <a:cs typeface="+mn-lt"/>
              </a:rPr>
              <a:t>In this demonstration, you'll learn how to:</a:t>
            </a:r>
          </a:p>
          <a:p>
            <a:pPr marL="457200" indent="-457200">
              <a:buAutoNum type="arabicPeriod"/>
            </a:pPr>
            <a:r>
              <a:rPr lang="en-US" sz="2000" dirty="0"/>
              <a:t>Set the working location to </a:t>
            </a:r>
            <a:r>
              <a:rPr lang="en-US" sz="2000" b="1" dirty="0"/>
              <a:t>HKLM:\Software</a:t>
            </a:r>
            <a:r>
              <a:rPr lang="en-US" sz="2000" dirty="0"/>
              <a:t>.</a:t>
            </a:r>
            <a:endParaRPr lang="en-US" sz="2000" b="1" dirty="0">
              <a:cs typeface="Segoe UI"/>
            </a:endParaRPr>
          </a:p>
          <a:p>
            <a:pPr marL="457200" indent="-457200">
              <a:buFont typeface="+mj-lt"/>
              <a:buAutoNum type="arabicPeriod"/>
            </a:pPr>
            <a:r>
              <a:rPr lang="en-US" sz="2000" dirty="0"/>
              <a:t>List the registry keys in </a:t>
            </a:r>
            <a:r>
              <a:rPr lang="en-US" sz="2000" b="1" dirty="0"/>
              <a:t>HKLM:\Software</a:t>
            </a:r>
            <a:r>
              <a:rPr lang="en-US" sz="2000" dirty="0"/>
              <a:t>.</a:t>
            </a:r>
            <a:endParaRPr lang="en-US" sz="2000" b="1" dirty="0"/>
          </a:p>
          <a:p>
            <a:pPr marL="457200" indent="-457200">
              <a:buFont typeface="+mj-lt"/>
              <a:buAutoNum type="arabicPeriod"/>
            </a:pPr>
            <a:r>
              <a:rPr lang="en-US" sz="2000" dirty="0"/>
              <a:t>Create a registry key.</a:t>
            </a:r>
          </a:p>
          <a:p>
            <a:pPr marL="457200" indent="-457200">
              <a:buFont typeface="+mj-lt"/>
              <a:buAutoNum type="arabicPeriod"/>
            </a:pPr>
            <a:r>
              <a:rPr lang="en-US" sz="2000" dirty="0"/>
              <a:t>Create a registry key value.</a:t>
            </a:r>
          </a:p>
          <a:p>
            <a:pPr marL="457200" indent="-457200">
              <a:buFont typeface="+mj-lt"/>
              <a:buAutoNum type="arabicPeriod"/>
            </a:pPr>
            <a:r>
              <a:rPr lang="en-US" sz="2000" dirty="0"/>
              <a:t>List registry key values.</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12013228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4: Using PSProviders and PSDrives</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Working with certificates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25831"/>
            <a:ext cx="11341268" cy="4647426"/>
          </a:xfrm>
        </p:spPr>
        <p:txBody>
          <a:bodyPr lIns="0"/>
          <a:lstStyle/>
          <a:p>
            <a:pPr lvl="2"/>
            <a:r>
              <a:rPr lang="en-US" dirty="0"/>
              <a:t>The Cert PSDrive provides access to local certificate stores:</a:t>
            </a:r>
          </a:p>
          <a:p>
            <a:pPr lvl="3"/>
            <a:r>
              <a:rPr lang="en-US" b="1" dirty="0"/>
              <a:t>CurrentUser</a:t>
            </a:r>
          </a:p>
          <a:p>
            <a:pPr lvl="3"/>
            <a:r>
              <a:rPr lang="en-US" b="1" dirty="0"/>
              <a:t>LocalMachine</a:t>
            </a:r>
          </a:p>
          <a:p>
            <a:pPr lvl="2"/>
            <a:r>
              <a:rPr lang="en-US" dirty="0"/>
              <a:t>Manage certificates with the </a:t>
            </a:r>
            <a:r>
              <a:rPr lang="en-US" b="1" dirty="0"/>
              <a:t>Item</a:t>
            </a:r>
            <a:r>
              <a:rPr lang="en-US" dirty="0"/>
              <a:t> and </a:t>
            </a:r>
            <a:r>
              <a:rPr lang="en-US" b="1" dirty="0" err="1"/>
              <a:t>ChildItem</a:t>
            </a:r>
            <a:r>
              <a:rPr lang="en-US" dirty="0"/>
              <a:t> nouns.</a:t>
            </a:r>
          </a:p>
          <a:p>
            <a:pPr lvl="2"/>
            <a:r>
              <a:rPr lang="en-US" b="1" dirty="0"/>
              <a:t>Get-ChildItem</a:t>
            </a:r>
            <a:r>
              <a:rPr lang="en-US" dirty="0"/>
              <a:t> has unique parameters for Certificates:</a:t>
            </a:r>
          </a:p>
          <a:p>
            <a:pPr lvl="3"/>
            <a:r>
              <a:rPr lang="en-US" b="1" dirty="0"/>
              <a:t>CodeSigningCert</a:t>
            </a:r>
          </a:p>
          <a:p>
            <a:pPr lvl="3"/>
            <a:r>
              <a:rPr lang="en-US" b="1" dirty="0"/>
              <a:t>DocumentEncryptionCert</a:t>
            </a:r>
          </a:p>
          <a:p>
            <a:pPr lvl="3"/>
            <a:r>
              <a:rPr lang="en-US" b="1" dirty="0"/>
              <a:t>DnsName</a:t>
            </a:r>
          </a:p>
          <a:p>
            <a:pPr lvl="3"/>
            <a:r>
              <a:rPr lang="en-US" b="1" dirty="0"/>
              <a:t>EKU</a:t>
            </a:r>
          </a:p>
          <a:p>
            <a:pPr lvl="3"/>
            <a:r>
              <a:rPr lang="en-US" b="1" dirty="0"/>
              <a:t>ExpiringInDays</a:t>
            </a:r>
          </a:p>
          <a:p>
            <a:pPr lvl="3"/>
            <a:r>
              <a:rPr lang="en-US" b="1" dirty="0"/>
              <a:t>SSLServerAuthentication</a:t>
            </a:r>
          </a:p>
          <a:p>
            <a:pPr lvl="2"/>
            <a:r>
              <a:rPr lang="en-US" dirty="0"/>
              <a:t>There are also cmdlets specifically for </a:t>
            </a:r>
            <a:r>
              <a:rPr lang="en-US"/>
              <a:t>managing certificates.</a:t>
            </a:r>
            <a:endParaRPr lang="en-US" dirty="0"/>
          </a:p>
          <a:p>
            <a:pPr marL="0" lvl="1" indent="0">
              <a:buNone/>
            </a:pPr>
            <a:endParaRPr lang="en-US" dirty="0"/>
          </a:p>
        </p:txBody>
      </p:sp>
    </p:spTree>
    <p:extLst>
      <p:ext uri="{BB962C8B-B14F-4D97-AF65-F5344CB8AC3E}">
        <p14:creationId xmlns:p14="http://schemas.microsoft.com/office/powerpoint/2010/main" val="289267047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Working with other PSDrives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477875"/>
          </a:xfrm>
        </p:spPr>
        <p:txBody>
          <a:bodyPr lIns="0"/>
          <a:lstStyle/>
          <a:p>
            <a:pPr lvl="2"/>
            <a:r>
              <a:rPr lang="en-US" sz="2000" dirty="0"/>
              <a:t>Other PSDrives include:</a:t>
            </a:r>
          </a:p>
          <a:p>
            <a:pPr lvl="3"/>
            <a:r>
              <a:rPr lang="en-US" sz="2000" b="1" dirty="0"/>
              <a:t>Alias</a:t>
            </a:r>
          </a:p>
          <a:p>
            <a:pPr lvl="3"/>
            <a:r>
              <a:rPr lang="en-US" sz="2000" b="1" dirty="0"/>
              <a:t>Env</a:t>
            </a:r>
          </a:p>
          <a:p>
            <a:pPr lvl="3"/>
            <a:r>
              <a:rPr lang="en-US" sz="2000" b="1" dirty="0"/>
              <a:t>Function</a:t>
            </a:r>
          </a:p>
          <a:p>
            <a:pPr lvl="3"/>
            <a:r>
              <a:rPr lang="en-US" sz="2000" b="1" dirty="0"/>
              <a:t>Variable</a:t>
            </a:r>
          </a:p>
          <a:p>
            <a:pPr lvl="3"/>
            <a:r>
              <a:rPr lang="en-US" sz="2000" b="1" dirty="0"/>
              <a:t>WSMan</a:t>
            </a:r>
          </a:p>
          <a:p>
            <a:pPr lvl="2"/>
            <a:r>
              <a:rPr lang="en-US" sz="2000" dirty="0"/>
              <a:t>PSDrives created automatically when optional providers are loaded include:</a:t>
            </a:r>
          </a:p>
          <a:p>
            <a:pPr lvl="3"/>
            <a:r>
              <a:rPr lang="en-US" sz="2000" b="1" dirty="0"/>
              <a:t>AD</a:t>
            </a:r>
          </a:p>
          <a:p>
            <a:pPr lvl="3"/>
            <a:r>
              <a:rPr lang="en-US" sz="2000" b="1" dirty="0"/>
              <a:t>IIS</a:t>
            </a:r>
          </a:p>
        </p:txBody>
      </p:sp>
    </p:spTree>
    <p:extLst>
      <p:ext uri="{BB962C8B-B14F-4D97-AF65-F5344CB8AC3E}">
        <p14:creationId xmlns:p14="http://schemas.microsoft.com/office/powerpoint/2010/main" val="39251111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3</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392356327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t>Lab: Using PSProviders and </a:t>
            </a:r>
            <a:r>
              <a:rPr lang="en-US" sz="2800" dirty="0" err="1"/>
              <a:t>PSDrives</a:t>
            </a:r>
            <a:r>
              <a:rPr lang="en-US" sz="2800" dirty="0"/>
              <a:t> </a:t>
            </a:r>
            <a:r>
              <a:rPr lang="en-US" sz="2800"/>
              <a:t>with PowerShell</a:t>
            </a:r>
            <a:endParaRPr lang="en-US" sz="2800" dirty="0"/>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90" y="1183256"/>
            <a:ext cx="5406224" cy="1175224"/>
          </a:xfrm>
          <a:ln>
            <a:solidFill>
              <a:schemeClr val="tx2"/>
            </a:solidFill>
          </a:ln>
        </p:spPr>
        <p:txBody>
          <a:bodyPr/>
          <a:lstStyle/>
          <a:p>
            <a:r>
              <a:rPr lang="en-US" dirty="0">
                <a:solidFill>
                  <a:schemeClr val="tx1"/>
                </a:solidFill>
              </a:rPr>
              <a:t>Exercise 1: Creating files and folders on a remote computer</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353688" y="1183256"/>
            <a:ext cx="5419671" cy="1175224"/>
          </a:xfrm>
          <a:ln>
            <a:solidFill>
              <a:schemeClr val="tx2"/>
            </a:solidFill>
          </a:ln>
        </p:spPr>
        <p:txBody>
          <a:bodyPr/>
          <a:lstStyle/>
          <a:p>
            <a:r>
              <a:rPr lang="en-US" dirty="0">
                <a:solidFill>
                  <a:schemeClr val="tx1"/>
                </a:solidFill>
              </a:rPr>
              <a:t>Exercise 2: Creating a registry key for your future scripts</a:t>
            </a:r>
          </a:p>
        </p:txBody>
      </p:sp>
      <p:grpSp>
        <p:nvGrpSpPr>
          <p:cNvPr id="2" name="Group 1">
            <a:extLst>
              <a:ext uri="{FF2B5EF4-FFF2-40B4-BE49-F238E27FC236}">
                <a16:creationId xmlns:a16="http://schemas.microsoft.com/office/drawing/2014/main" id="{5C1760FB-92A4-49D0-A094-1B6A331E76F4}"/>
              </a:ext>
              <a:ext uri="{C183D7F6-B498-43B3-948B-1728B52AA6E4}">
                <adec:decorative xmlns:adec="http://schemas.microsoft.com/office/drawing/2017/decorative" val="1"/>
              </a:ext>
            </a:extLst>
          </p:cNvPr>
          <p:cNvGrpSpPr/>
          <p:nvPr/>
        </p:nvGrpSpPr>
        <p:grpSpPr>
          <a:xfrm>
            <a:off x="594205" y="1473199"/>
            <a:ext cx="11165705" cy="3526988"/>
            <a:chOff x="418643" y="1612462"/>
            <a:chExt cx="11165705" cy="3526988"/>
          </a:xfrm>
        </p:grpSpPr>
        <p:grpSp>
          <p:nvGrpSpPr>
            <p:cNvPr id="29" name="Group 28">
              <a:extLst>
                <a:ext uri="{FF2B5EF4-FFF2-40B4-BE49-F238E27FC236}">
                  <a16:creationId xmlns:a16="http://schemas.microsoft.com/office/drawing/2014/main" id="{D2D2E41F-869C-4D16-82D0-DAEDDEC71F6C}"/>
                </a:ext>
                <a:ext uri="{C183D7F6-B498-43B3-948B-1728B52AA6E4}">
                  <adec:decorative xmlns:adec="http://schemas.microsoft.com/office/drawing/2017/decorative" val="1"/>
                </a:ext>
              </a:extLst>
            </p:cNvPr>
            <p:cNvGrpSpPr/>
            <p:nvPr/>
          </p:nvGrpSpPr>
          <p:grpSpPr>
            <a:xfrm>
              <a:off x="4926132" y="3132185"/>
              <a:ext cx="3690616" cy="780212"/>
              <a:chOff x="1961445" y="4620893"/>
              <a:chExt cx="3690616" cy="780212"/>
            </a:xfrm>
          </p:grpSpPr>
          <p:grpSp>
            <p:nvGrpSpPr>
              <p:cNvPr id="30" name="Group 29">
                <a:extLst>
                  <a:ext uri="{FF2B5EF4-FFF2-40B4-BE49-F238E27FC236}">
                    <a16:creationId xmlns:a16="http://schemas.microsoft.com/office/drawing/2014/main" id="{CCB631F0-1D7F-4A1B-8578-0A738F355008}"/>
                  </a:ext>
                </a:extLst>
              </p:cNvPr>
              <p:cNvGrpSpPr/>
              <p:nvPr/>
            </p:nvGrpSpPr>
            <p:grpSpPr>
              <a:xfrm>
                <a:off x="1961445" y="4620893"/>
                <a:ext cx="3690616" cy="780212"/>
                <a:chOff x="1961445" y="4620893"/>
                <a:chExt cx="3690616" cy="780212"/>
              </a:xfrm>
            </p:grpSpPr>
            <p:sp>
              <p:nvSpPr>
                <p:cNvPr id="34" name="AutoShape 3">
                  <a:extLst>
                    <a:ext uri="{FF2B5EF4-FFF2-40B4-BE49-F238E27FC236}">
                      <a16:creationId xmlns:a16="http://schemas.microsoft.com/office/drawing/2014/main" id="{FB4F88F2-442A-42B9-8101-871E12892023}"/>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7" name="Freeform 5">
                  <a:extLst>
                    <a:ext uri="{FF2B5EF4-FFF2-40B4-BE49-F238E27FC236}">
                      <a16:creationId xmlns:a16="http://schemas.microsoft.com/office/drawing/2014/main" id="{A53C4C92-0208-4A3F-960F-EE2C487CECED}"/>
                    </a:ext>
                  </a:extLst>
                </p:cNvPr>
                <p:cNvSpPr>
                  <a:spLocks/>
                </p:cNvSpPr>
                <p:nvPr/>
              </p:nvSpPr>
              <p:spPr bwMode="auto">
                <a:xfrm>
                  <a:off x="1961445" y="4620893"/>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38" name="Freeform 6">
                  <a:extLst>
                    <a:ext uri="{FF2B5EF4-FFF2-40B4-BE49-F238E27FC236}">
                      <a16:creationId xmlns:a16="http://schemas.microsoft.com/office/drawing/2014/main" id="{F5D1E9B3-7058-471E-9A11-255535F7743D}"/>
                    </a:ext>
                  </a:extLst>
                </p:cNvPr>
                <p:cNvSpPr>
                  <a:spLocks noEditPoints="1"/>
                </p:cNvSpPr>
                <p:nvPr/>
              </p:nvSpPr>
              <p:spPr bwMode="auto">
                <a:xfrm>
                  <a:off x="2028840" y="4683399"/>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1" name="Picture 30" descr="Icon of three dots and outward pointing chevrons on left and right">
                <a:extLst>
                  <a:ext uri="{FF2B5EF4-FFF2-40B4-BE49-F238E27FC236}">
                    <a16:creationId xmlns:a16="http://schemas.microsoft.com/office/drawing/2014/main" id="{37847BCF-42BF-4AC0-991C-FF0272D7477C}"/>
                  </a:ext>
                </a:extLst>
              </p:cNvPr>
              <p:cNvPicPr>
                <a:picLocks noChangeAspect="1"/>
              </p:cNvPicPr>
              <p:nvPr/>
            </p:nvPicPr>
            <p:blipFill>
              <a:blip r:embed="rId3"/>
              <a:stretch>
                <a:fillRect/>
              </a:stretch>
            </p:blipFill>
            <p:spPr>
              <a:xfrm>
                <a:off x="2075730" y="4891214"/>
                <a:ext cx="495143" cy="218518"/>
              </a:xfrm>
              <a:prstGeom prst="rect">
                <a:avLst/>
              </a:prstGeom>
            </p:spPr>
          </p:pic>
        </p:grpSp>
        <p:grpSp>
          <p:nvGrpSpPr>
            <p:cNvPr id="13" name="Group 12">
              <a:extLst>
                <a:ext uri="{FF2B5EF4-FFF2-40B4-BE49-F238E27FC236}">
                  <a16:creationId xmlns:a16="http://schemas.microsoft.com/office/drawing/2014/main" id="{3317C1F2-3A50-40E1-9507-CDB4AB1E7E05}"/>
                </a:ext>
                <a:ext uri="{C183D7F6-B498-43B3-948B-1728B52AA6E4}">
                  <adec:decorative xmlns:adec="http://schemas.microsoft.com/office/drawing/2017/decorative" val="1"/>
                </a:ext>
              </a:extLst>
            </p:cNvPr>
            <p:cNvGrpSpPr/>
            <p:nvPr/>
          </p:nvGrpSpPr>
          <p:grpSpPr>
            <a:xfrm>
              <a:off x="10860634" y="1618511"/>
              <a:ext cx="723714" cy="723714"/>
              <a:chOff x="10833744" y="4677391"/>
              <a:chExt cx="723714" cy="723714"/>
            </a:xfrm>
          </p:grpSpPr>
          <p:grpSp>
            <p:nvGrpSpPr>
              <p:cNvPr id="12" name="Group 11">
                <a:extLst>
                  <a:ext uri="{FF2B5EF4-FFF2-40B4-BE49-F238E27FC236}">
                    <a16:creationId xmlns:a16="http://schemas.microsoft.com/office/drawing/2014/main" id="{BF30DD5E-ADAF-43E8-B1F9-311622E1E147}"/>
                  </a:ext>
                </a:extLst>
              </p:cNvPr>
              <p:cNvGrpSpPr/>
              <p:nvPr/>
            </p:nvGrpSpPr>
            <p:grpSpPr>
              <a:xfrm>
                <a:off x="10833744" y="4677391"/>
                <a:ext cx="723714" cy="723714"/>
                <a:chOff x="10833744" y="4677391"/>
                <a:chExt cx="723714" cy="723714"/>
              </a:xfrm>
            </p:grpSpPr>
            <p:sp>
              <p:nvSpPr>
                <p:cNvPr id="63" name="AutoShape 3">
                  <a:extLst>
                    <a:ext uri="{FF2B5EF4-FFF2-40B4-BE49-F238E27FC236}">
                      <a16:creationId xmlns:a16="http://schemas.microsoft.com/office/drawing/2014/main" id="{3B94178C-A075-4716-9F24-5121F4761A9B}"/>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4" name="Freeform 5">
                  <a:extLst>
                    <a:ext uri="{FF2B5EF4-FFF2-40B4-BE49-F238E27FC236}">
                      <a16:creationId xmlns:a16="http://schemas.microsoft.com/office/drawing/2014/main" id="{36272B48-92D4-4D9F-80A7-74ABE49DBBD2}"/>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65" name="Freeform 6">
                  <a:extLst>
                    <a:ext uri="{FF2B5EF4-FFF2-40B4-BE49-F238E27FC236}">
                      <a16:creationId xmlns:a16="http://schemas.microsoft.com/office/drawing/2014/main" id="{7972C6B9-EE1D-4625-85B4-B7B6CCB5C555}"/>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6" name="Picture 35" descr="Icon of three dots and outward pointing chevrons on left and right">
                <a:extLst>
                  <a:ext uri="{FF2B5EF4-FFF2-40B4-BE49-F238E27FC236}">
                    <a16:creationId xmlns:a16="http://schemas.microsoft.com/office/drawing/2014/main" id="{C43D72B7-11D2-4E1C-826F-7E7AAE23A5AB}"/>
                  </a:ext>
                </a:extLst>
              </p:cNvPr>
              <p:cNvPicPr>
                <a:picLocks noChangeAspect="1"/>
              </p:cNvPicPr>
              <p:nvPr/>
            </p:nvPicPr>
            <p:blipFill>
              <a:blip r:embed="rId3"/>
              <a:stretch>
                <a:fillRect/>
              </a:stretch>
            </p:blipFill>
            <p:spPr>
              <a:xfrm>
                <a:off x="10948029" y="4940730"/>
                <a:ext cx="495143" cy="218518"/>
              </a:xfrm>
              <a:prstGeom prst="rect">
                <a:avLst/>
              </a:prstGeom>
            </p:spPr>
          </p:pic>
        </p:grpSp>
        <p:grpSp>
          <p:nvGrpSpPr>
            <p:cNvPr id="11" name="Group 10">
              <a:extLst>
                <a:ext uri="{FF2B5EF4-FFF2-40B4-BE49-F238E27FC236}">
                  <a16:creationId xmlns:a16="http://schemas.microsoft.com/office/drawing/2014/main" id="{BB6D0BF8-6CCD-48D3-9421-5147BA1AE9D1}"/>
                </a:ext>
                <a:ext uri="{C183D7F6-B498-43B3-948B-1728B52AA6E4}">
                  <adec:decorative xmlns:adec="http://schemas.microsoft.com/office/drawing/2017/decorative" val="1"/>
                </a:ext>
              </a:extLst>
            </p:cNvPr>
            <p:cNvGrpSpPr/>
            <p:nvPr/>
          </p:nvGrpSpPr>
          <p:grpSpPr>
            <a:xfrm>
              <a:off x="4925588" y="1612462"/>
              <a:ext cx="723714" cy="723714"/>
              <a:chOff x="4928347" y="4677391"/>
              <a:chExt cx="723714" cy="723714"/>
            </a:xfrm>
          </p:grpSpPr>
          <p:grpSp>
            <p:nvGrpSpPr>
              <p:cNvPr id="10" name="Group 9">
                <a:extLst>
                  <a:ext uri="{FF2B5EF4-FFF2-40B4-BE49-F238E27FC236}">
                    <a16:creationId xmlns:a16="http://schemas.microsoft.com/office/drawing/2014/main" id="{FADC1F7E-A9D9-4A24-B67C-51A08ED77878}"/>
                  </a:ext>
                </a:extLst>
              </p:cNvPr>
              <p:cNvGrpSpPr/>
              <p:nvPr/>
            </p:nvGrpSpPr>
            <p:grpSpPr>
              <a:xfrm>
                <a:off x="4928347" y="4677391"/>
                <a:ext cx="723714" cy="723714"/>
                <a:chOff x="4928347" y="4677391"/>
                <a:chExt cx="723714" cy="723714"/>
              </a:xfrm>
            </p:grpSpPr>
            <p:sp>
              <p:nvSpPr>
                <p:cNvPr id="53" name="AutoShape 3">
                  <a:extLst>
                    <a:ext uri="{FF2B5EF4-FFF2-40B4-BE49-F238E27FC236}">
                      <a16:creationId xmlns:a16="http://schemas.microsoft.com/office/drawing/2014/main" id="{ADDD1E6E-BF50-43DE-97B6-B598FBDA7AFD}"/>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4" name="Freeform 5">
                  <a:extLst>
                    <a:ext uri="{FF2B5EF4-FFF2-40B4-BE49-F238E27FC236}">
                      <a16:creationId xmlns:a16="http://schemas.microsoft.com/office/drawing/2014/main" id="{B3F51C3D-5FC7-44CB-A29C-05A4D834B4E7}"/>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55" name="Freeform 6">
                  <a:extLst>
                    <a:ext uri="{FF2B5EF4-FFF2-40B4-BE49-F238E27FC236}">
                      <a16:creationId xmlns:a16="http://schemas.microsoft.com/office/drawing/2014/main" id="{CD9A6BAB-D282-4E29-8595-4D06A1B66433}"/>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9" name="Picture 8" descr="Icon of three dots and outward pointing chevrons on left and right">
                <a:extLst>
                  <a:ext uri="{FF2B5EF4-FFF2-40B4-BE49-F238E27FC236}">
                    <a16:creationId xmlns:a16="http://schemas.microsoft.com/office/drawing/2014/main" id="{D0F0EB51-FC87-4DAA-99ED-3430D4296D7E}"/>
                  </a:ext>
                </a:extLst>
              </p:cNvPr>
              <p:cNvPicPr>
                <a:picLocks noChangeAspect="1"/>
              </p:cNvPicPr>
              <p:nvPr/>
            </p:nvPicPr>
            <p:blipFill>
              <a:blip r:embed="rId3"/>
              <a:stretch>
                <a:fillRect/>
              </a:stretch>
            </p:blipFill>
            <p:spPr>
              <a:xfrm>
                <a:off x="5053321" y="4940730"/>
                <a:ext cx="495143" cy="218518"/>
              </a:xfrm>
              <a:prstGeom prst="rect">
                <a:avLst/>
              </a:prstGeom>
            </p:spPr>
          </p:pic>
        </p:grpSp>
        <p:grpSp>
          <p:nvGrpSpPr>
            <p:cNvPr id="5" name="Group 4">
              <a:extLst>
                <a:ext uri="{FF2B5EF4-FFF2-40B4-BE49-F238E27FC236}">
                  <a16:creationId xmlns:a16="http://schemas.microsoft.com/office/drawing/2014/main" id="{B1576BEC-357F-40DF-AE48-50CA864C9A7B}"/>
                </a:ext>
                <a:ext uri="{C183D7F6-B498-43B3-948B-1728B52AA6E4}">
                  <adec:decorative xmlns:adec="http://schemas.microsoft.com/office/drawing/2017/decorative" val="1"/>
                </a:ext>
              </a:extLst>
            </p:cNvPr>
            <p:cNvGrpSpPr/>
            <p:nvPr/>
          </p:nvGrpSpPr>
          <p:grpSpPr>
            <a:xfrm>
              <a:off x="418643" y="4243025"/>
              <a:ext cx="896425" cy="896425"/>
              <a:chOff x="418643" y="1456896"/>
              <a:chExt cx="896425" cy="896425"/>
            </a:xfrm>
          </p:grpSpPr>
          <p:grpSp>
            <p:nvGrpSpPr>
              <p:cNvPr id="4" name="Group 3">
                <a:extLst>
                  <a:ext uri="{FF2B5EF4-FFF2-40B4-BE49-F238E27FC236}">
                    <a16:creationId xmlns:a16="http://schemas.microsoft.com/office/drawing/2014/main" id="{AD6CF35B-95E7-41C5-A265-55D1C67053D9}"/>
                  </a:ext>
                </a:extLst>
              </p:cNvPr>
              <p:cNvGrpSpPr/>
              <p:nvPr/>
            </p:nvGrpSpPr>
            <p:grpSpPr>
              <a:xfrm>
                <a:off x="418643" y="1456896"/>
                <a:ext cx="896425" cy="896425"/>
                <a:chOff x="418643" y="1456896"/>
                <a:chExt cx="896425" cy="896425"/>
              </a:xfrm>
            </p:grpSpPr>
            <p:sp>
              <p:nvSpPr>
                <p:cNvPr id="32" name="AutoShape 3">
                  <a:extLst>
                    <a:ext uri="{FF2B5EF4-FFF2-40B4-BE49-F238E27FC236}">
                      <a16:creationId xmlns:a16="http://schemas.microsoft.com/office/drawing/2014/main" id="{156C7984-D7C5-4F8E-BA67-F847016F36DC}"/>
                    </a:ext>
                  </a:extLst>
                </p:cNvPr>
                <p:cNvSpPr>
                  <a:spLocks noChangeAspect="1" noChangeArrowheads="1" noTextEdit="1"/>
                </p:cNvSpPr>
                <p:nvPr/>
              </p:nvSpPr>
              <p:spPr bwMode="auto">
                <a:xfrm>
                  <a:off x="418643" y="1456896"/>
                  <a:ext cx="896425" cy="8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5">
                  <a:extLst>
                    <a:ext uri="{FF2B5EF4-FFF2-40B4-BE49-F238E27FC236}">
                      <a16:creationId xmlns:a16="http://schemas.microsoft.com/office/drawing/2014/main" id="{B347C2F9-1C68-4C51-8D2D-1709B56B9480}"/>
                    </a:ext>
                  </a:extLst>
                </p:cNvPr>
                <p:cNvSpPr>
                  <a:spLocks/>
                </p:cNvSpPr>
                <p:nvPr/>
              </p:nvSpPr>
              <p:spPr bwMode="auto">
                <a:xfrm>
                  <a:off x="418643" y="1456896"/>
                  <a:ext cx="896425" cy="896425"/>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35" name="Freeform 6">
                  <a:extLst>
                    <a:ext uri="{FF2B5EF4-FFF2-40B4-BE49-F238E27FC236}">
                      <a16:creationId xmlns:a16="http://schemas.microsoft.com/office/drawing/2014/main" id="{07ADE806-D450-4A7C-B2E3-33206A62ECEF}"/>
                    </a:ext>
                  </a:extLst>
                </p:cNvPr>
                <p:cNvSpPr>
                  <a:spLocks noEditPoints="1"/>
                </p:cNvSpPr>
                <p:nvPr/>
              </p:nvSpPr>
              <p:spPr bwMode="auto">
                <a:xfrm>
                  <a:off x="489556" y="1527809"/>
                  <a:ext cx="754597" cy="756416"/>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 name="Picture 2" descr="Icon of a bulb">
                <a:extLst>
                  <a:ext uri="{FF2B5EF4-FFF2-40B4-BE49-F238E27FC236}">
                    <a16:creationId xmlns:a16="http://schemas.microsoft.com/office/drawing/2014/main" id="{2F2C547C-E6CB-40A8-ACD6-91D2E4F375A8}"/>
                  </a:ext>
                </a:extLst>
              </p:cNvPr>
              <p:cNvPicPr>
                <a:picLocks noChangeAspect="1"/>
              </p:cNvPicPr>
              <p:nvPr/>
            </p:nvPicPr>
            <p:blipFill>
              <a:blip r:embed="rId4"/>
              <a:stretch>
                <a:fillRect/>
              </a:stretch>
            </p:blipFill>
            <p:spPr>
              <a:xfrm>
                <a:off x="695962" y="1668340"/>
                <a:ext cx="341784" cy="475354"/>
              </a:xfrm>
              <a:prstGeom prst="rect">
                <a:avLst/>
              </a:prstGeom>
            </p:spPr>
          </p:pic>
        </p:grpSp>
      </p:grpSp>
      <p:sp>
        <p:nvSpPr>
          <p:cNvPr id="27" name="Text Placeholder 15">
            <a:extLst>
              <a:ext uri="{FF2B5EF4-FFF2-40B4-BE49-F238E27FC236}">
                <a16:creationId xmlns:a16="http://schemas.microsoft.com/office/drawing/2014/main" id="{5BF7E700-3D1E-4C5E-B0F9-1CCD02617FCE}"/>
              </a:ext>
            </a:extLst>
          </p:cNvPr>
          <p:cNvSpPr txBox="1">
            <a:spLocks/>
          </p:cNvSpPr>
          <p:nvPr/>
        </p:nvSpPr>
        <p:spPr>
          <a:xfrm>
            <a:off x="432090" y="2520413"/>
            <a:ext cx="5419822" cy="1252721"/>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3: Creating a new Active Directory group</a:t>
            </a:r>
          </a:p>
          <a:p>
            <a:pPr lvl="1"/>
            <a:endParaRPr lang="en-US" dirty="0"/>
          </a:p>
        </p:txBody>
      </p:sp>
      <p:sp>
        <p:nvSpPr>
          <p:cNvPr id="6" name="Text Placeholder 5"/>
          <p:cNvSpPr>
            <a:spLocks noGrp="1"/>
          </p:cNvSpPr>
          <p:nvPr>
            <p:ph type="body" sz="quarter" idx="11"/>
          </p:nvPr>
        </p:nvSpPr>
        <p:spPr>
          <a:xfrm>
            <a:off x="1699167" y="3966743"/>
            <a:ext cx="5006194" cy="1994002"/>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2000" dirty="0"/>
              <a:t>Sign-in information for the exercises:</a:t>
            </a:r>
          </a:p>
          <a:p>
            <a:pPr marL="285750" marR="0" lvl="1" indent="-2857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sz="1800" dirty="0">
                <a:latin typeface="+mn-lt"/>
              </a:rPr>
              <a:t>Virtual machines: </a:t>
            </a:r>
          </a:p>
          <a:p>
            <a:pPr marL="733943" lvl="2" indent="-285750">
              <a:spcBef>
                <a:spcPts val="392"/>
              </a:spcBef>
              <a:spcAft>
                <a:spcPts val="588"/>
              </a:spcAft>
              <a:buSzPct val="90000"/>
              <a:buFont typeface="Arial" panose="020B0604020202020204" pitchFamily="34" charset="0"/>
              <a:buChar char="•"/>
            </a:pPr>
            <a:r>
              <a:rPr lang="en-US" sz="1600" b="1" dirty="0">
                <a:latin typeface="+mn-lt"/>
              </a:rPr>
              <a:t>AZ-040T00A-LON-DC1</a:t>
            </a:r>
          </a:p>
          <a:p>
            <a:pPr marL="733943" lvl="2" indent="-285750">
              <a:spcBef>
                <a:spcPts val="392"/>
              </a:spcBef>
              <a:spcAft>
                <a:spcPts val="588"/>
              </a:spcAft>
              <a:buSzPct val="90000"/>
              <a:buFont typeface="Arial" panose="020B0604020202020204" pitchFamily="34" charset="0"/>
              <a:buChar char="•"/>
            </a:pPr>
            <a:r>
              <a:rPr lang="en-US" sz="1600" b="1" dirty="0">
                <a:latin typeface="+mn-lt"/>
              </a:rPr>
              <a:t>AZ-040T00A-LON-SVR1</a:t>
            </a:r>
            <a:endParaRPr lang="en-US" sz="1600" dirty="0">
              <a:latin typeface="+mn-lt"/>
            </a:endParaRPr>
          </a:p>
          <a:p>
            <a:pPr marL="733943" lvl="2" indent="-285750">
              <a:spcBef>
                <a:spcPts val="392"/>
              </a:spcBef>
              <a:spcAft>
                <a:spcPts val="588"/>
              </a:spcAft>
              <a:buSzPct val="90000"/>
              <a:buFont typeface="Arial" panose="020B0604020202020204" pitchFamily="34" charset="0"/>
              <a:buChar char="•"/>
            </a:pPr>
            <a:r>
              <a:rPr lang="en-US" sz="1600" b="1" dirty="0">
                <a:latin typeface="+mn-lt"/>
              </a:rPr>
              <a:t>AZ-040T00A-LON-CL1</a:t>
            </a:r>
          </a:p>
          <a:p>
            <a:pPr marL="285750" lvl="1" indent="-285750">
              <a:spcBef>
                <a:spcPts val="392"/>
              </a:spcBef>
              <a:spcAft>
                <a:spcPts val="588"/>
              </a:spcAft>
              <a:buFont typeface="Arial" panose="020B0604020202020204" pitchFamily="34" charset="0"/>
              <a:buChar char="•"/>
            </a:pPr>
            <a:r>
              <a:rPr lang="en-US" sz="1600" dirty="0">
                <a:latin typeface="+mn-lt"/>
              </a:rPr>
              <a:t>Username: </a:t>
            </a:r>
            <a:r>
              <a:rPr lang="en-US" sz="1600" b="1" dirty="0">
                <a:latin typeface="+mn-lt"/>
              </a:rPr>
              <a:t>Adatum\Administrator</a:t>
            </a:r>
          </a:p>
          <a:p>
            <a:pPr marL="285750" lvl="1" indent="-285750">
              <a:spcBef>
                <a:spcPts val="392"/>
              </a:spcBef>
              <a:spcAft>
                <a:spcPts val="588"/>
              </a:spcAft>
              <a:buFont typeface="Arial" panose="020B0604020202020204" pitchFamily="34" charset="0"/>
              <a:buChar char="•"/>
            </a:pPr>
            <a:r>
              <a:rPr lang="en-US" sz="1600" dirty="0">
                <a:latin typeface="+mn-lt"/>
              </a:rPr>
              <a:t>Password: </a:t>
            </a:r>
            <a:r>
              <a:rPr lang="en-US" sz="1600" b="1" dirty="0">
                <a:latin typeface="+mn-lt"/>
              </a:rPr>
              <a:t>Pa55w.rd</a:t>
            </a:r>
          </a:p>
          <a:p>
            <a:pPr marL="733943" lvl="2" indent="-285750">
              <a:spcBef>
                <a:spcPts val="392"/>
              </a:spcBef>
              <a:spcAft>
                <a:spcPts val="588"/>
              </a:spcAft>
              <a:buSzPct val="90000"/>
              <a:buFont typeface="Arial" panose="020B0604020202020204" pitchFamily="34" charset="0"/>
              <a:buChar char="•"/>
            </a:pPr>
            <a:endParaRPr lang="en-US" sz="1600" b="1" dirty="0">
              <a:latin typeface="+mn-lt"/>
            </a:endParaRPr>
          </a:p>
        </p:txBody>
      </p:sp>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Lab scenario</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7325"/>
            <a:ext cx="11354257" cy="1323439"/>
          </a:xfrm>
        </p:spPr>
        <p:txBody>
          <a:bodyPr/>
          <a:lstStyle/>
          <a:p>
            <a:pPr lvl="1"/>
            <a:r>
              <a:rPr lang="en-US" dirty="0"/>
              <a:t>You’re a system administrator for the London branch office of Adatum Corporation. You must reconfigure several settings in your environment. You recently learned about PSProviders and PSDrives and how you can use them to access data stores. You’ve decided to use PSDrives to reconfigure these settings. </a:t>
            </a:r>
          </a:p>
        </p:txBody>
      </p:sp>
    </p:spTree>
    <p:extLst>
      <p:ext uri="{BB962C8B-B14F-4D97-AF65-F5344CB8AC3E}">
        <p14:creationId xmlns:p14="http://schemas.microsoft.com/office/powerpoint/2010/main" val="39726149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questions</a:t>
            </a:r>
          </a:p>
        </p:txBody>
      </p:sp>
      <p:sp>
        <p:nvSpPr>
          <p:cNvPr id="6" name="Text Placeholder 5"/>
          <p:cNvSpPr>
            <a:spLocks noGrp="1"/>
          </p:cNvSpPr>
          <p:nvPr>
            <p:ph type="body" sz="quarter" idx="11"/>
          </p:nvPr>
        </p:nvSpPr>
        <p:spPr/>
        <p:txBody>
          <a:bodyPr/>
          <a:lstStyle/>
          <a:p>
            <a:pPr lvl="1"/>
            <a:r>
              <a:rPr lang="en-US" dirty="0"/>
              <a:t>How is a drive that you create using </a:t>
            </a:r>
            <a:r>
              <a:rPr lang="en-US" b="1" dirty="0"/>
              <a:t>New-PSDrive</a:t>
            </a:r>
            <a:r>
              <a:rPr lang="en-US" dirty="0"/>
              <a:t> different from a mapped drive letter to file share?</a:t>
            </a:r>
          </a:p>
        </p:txBody>
      </p:sp>
      <p:sp>
        <p:nvSpPr>
          <p:cNvPr id="2" name="Text Placeholder 1"/>
          <p:cNvSpPr>
            <a:spLocks noGrp="1"/>
          </p:cNvSpPr>
          <p:nvPr>
            <p:ph type="body" sz="quarter" idx="15"/>
          </p:nvPr>
        </p:nvSpPr>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When would you use PSDrives to access registry data instead of using Regedit?</a:t>
            </a:r>
            <a:endParaRPr lang="en-US" dirty="0"/>
          </a:p>
        </p:txBody>
      </p:sp>
      <p:sp>
        <p:nvSpPr>
          <p:cNvPr id="3" name="Text Placeholder 2"/>
          <p:cNvSpPr>
            <a:spLocks noGrp="1"/>
          </p:cNvSpPr>
          <p:nvPr>
            <p:ph type="body" sz="quarter" idx="17"/>
          </p:nvPr>
        </p:nvSpPr>
        <p:spPr/>
        <p:txBody>
          <a:bodyPr/>
          <a:lstStyle/>
          <a:p>
            <a:pPr lvl="1"/>
            <a:r>
              <a:rPr lang="en-US" dirty="0"/>
              <a:t>When creating common AD DS objects such as users and groups, is there another method that’s easier than using the </a:t>
            </a:r>
            <a:r>
              <a:rPr lang="en-US" b="1" dirty="0"/>
              <a:t>AD</a:t>
            </a:r>
            <a:r>
              <a:rPr lang="en-US" dirty="0"/>
              <a:t> drive?</a:t>
            </a: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7476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answers</a:t>
            </a:r>
          </a:p>
        </p:txBody>
      </p:sp>
      <p:sp>
        <p:nvSpPr>
          <p:cNvPr id="6" name="Text Placeholder 5"/>
          <p:cNvSpPr>
            <a:spLocks noGrp="1"/>
          </p:cNvSpPr>
          <p:nvPr>
            <p:ph type="body" sz="quarter" idx="11"/>
          </p:nvPr>
        </p:nvSpPr>
        <p:spPr>
          <a:xfrm>
            <a:off x="1389459" y="1557364"/>
            <a:ext cx="10383899" cy="917814"/>
          </a:xfrm>
        </p:spPr>
        <p:txBody>
          <a:bodyPr anchor="b"/>
          <a:lstStyle/>
          <a:p>
            <a:pPr lvl="1"/>
            <a:r>
              <a:rPr lang="en-US" dirty="0"/>
              <a:t>How is a drive that you create using </a:t>
            </a:r>
            <a:r>
              <a:rPr lang="en-US" b="1" dirty="0"/>
              <a:t>New-PSDrive </a:t>
            </a:r>
            <a:r>
              <a:rPr lang="en-US" dirty="0"/>
              <a:t>different from a mapped drive letter to file share?</a:t>
            </a:r>
          </a:p>
          <a:p>
            <a:pPr lvl="1"/>
            <a:r>
              <a:rPr lang="en-US" dirty="0"/>
              <a:t>A drive mapping to a file share is used to make that file share available within all areas of Windows such as File Explorer. A PSDrive is accessible only within a Windows PowerShell prompt.</a:t>
            </a:r>
          </a:p>
        </p:txBody>
      </p:sp>
      <p:sp>
        <p:nvSpPr>
          <p:cNvPr id="2" name="Text Placeholder 1"/>
          <p:cNvSpPr>
            <a:spLocks noGrp="1"/>
          </p:cNvSpPr>
          <p:nvPr>
            <p:ph type="body" sz="quarter" idx="15"/>
          </p:nvPr>
        </p:nvSpPr>
        <p:spPr>
          <a:xfrm>
            <a:off x="1389459" y="2805444"/>
            <a:ext cx="10383899" cy="929886"/>
          </a:xfrm>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When would you use PSDrives to access registry data instead of using Regedit?</a:t>
            </a:r>
          </a:p>
          <a:p>
            <a:pPr lvl="1"/>
            <a:r>
              <a:rPr lang="en-US" dirty="0"/>
              <a:t>You would use </a:t>
            </a:r>
            <a:r>
              <a:rPr lang="en-US" sz="1800" dirty="0">
                <a:effectLst/>
                <a:latin typeface="Segoe" panose="020B0502040504020203" pitchFamily="34" charset="0"/>
                <a:ea typeface="Times New Roman" panose="02020603050405020304" pitchFamily="18" charset="0"/>
                <a:cs typeface="Times New Roman" panose="02020603050405020304" pitchFamily="18" charset="0"/>
              </a:rPr>
              <a:t>PSDrives when</a:t>
            </a:r>
            <a:r>
              <a:rPr lang="en-US" dirty="0"/>
              <a:t> registry modification needs to be scripted for many computers to ensure reliability.</a:t>
            </a:r>
          </a:p>
        </p:txBody>
      </p:sp>
      <p:sp>
        <p:nvSpPr>
          <p:cNvPr id="3" name="Text Placeholder 2"/>
          <p:cNvSpPr>
            <a:spLocks noGrp="1"/>
          </p:cNvSpPr>
          <p:nvPr>
            <p:ph type="body" sz="quarter" idx="17"/>
          </p:nvPr>
        </p:nvSpPr>
        <p:spPr>
          <a:xfrm>
            <a:off x="1389459" y="4065595"/>
            <a:ext cx="10383899" cy="1273603"/>
          </a:xfrm>
        </p:spPr>
        <p:txBody>
          <a:bodyPr anchor="t"/>
          <a:lstStyle/>
          <a:p>
            <a:pPr lvl="1"/>
            <a:r>
              <a:rPr lang="en-US" dirty="0"/>
              <a:t>When creating common AD DS objects such as users and groups, is there another method that’s easier than using the </a:t>
            </a:r>
            <a:r>
              <a:rPr lang="en-US" b="1" dirty="0"/>
              <a:t>AD</a:t>
            </a:r>
            <a:r>
              <a:rPr lang="en-US" dirty="0"/>
              <a:t> drive?</a:t>
            </a:r>
          </a:p>
          <a:p>
            <a:pPr lvl="1"/>
            <a:r>
              <a:rPr lang="en-US" dirty="0"/>
              <a:t>The ActiveDirectory module includes cmdlets such as </a:t>
            </a:r>
            <a:r>
              <a:rPr lang="en-US" b="1" dirty="0"/>
              <a:t>Get-ADUser </a:t>
            </a:r>
            <a:r>
              <a:rPr lang="en-US" dirty="0"/>
              <a:t>and </a:t>
            </a:r>
            <a:r>
              <a:rPr lang="en-US" b="1" dirty="0"/>
              <a:t>New-ADGroup</a:t>
            </a:r>
            <a:r>
              <a:rPr lang="en-US" dirty="0"/>
              <a:t> that make it easier to manage common AD DS objects rather than using the </a:t>
            </a:r>
            <a:r>
              <a:rPr lang="en-US" b="1" dirty="0"/>
              <a:t>AD</a:t>
            </a:r>
            <a:r>
              <a:rPr lang="en-US" dirty="0"/>
              <a:t> drive.</a:t>
            </a: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754378"/>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709218"/>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67961" y="4285630"/>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cxnSp>
        <p:nvCxnSpPr>
          <p:cNvPr id="21" name="Straight Connector 20">
            <a:extLst>
              <a:ext uri="{FF2B5EF4-FFF2-40B4-BE49-F238E27FC236}">
                <a16:creationId xmlns:a16="http://schemas.microsoft.com/office/drawing/2014/main" id="{F9CA73AB-BCCB-46F9-A3DE-702646BC3E3E}"/>
              </a:ext>
              <a:ext uri="{C183D7F6-B498-43B3-948B-1728B52AA6E4}">
                <adec:decorative xmlns:adec="http://schemas.microsoft.com/office/drawing/2017/decorative" val="1"/>
              </a:ext>
            </a:extLst>
          </p:cNvPr>
          <p:cNvCxnSpPr>
            <a:cxnSpLocks/>
          </p:cNvCxnSpPr>
          <p:nvPr/>
        </p:nvCxnSpPr>
        <p:spPr>
          <a:xfrm>
            <a:off x="1389459" y="263166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A1130D-6163-4747-9103-819F55C817DF}"/>
              </a:ext>
              <a:ext uri="{C183D7F6-B498-43B3-948B-1728B52AA6E4}">
                <adec:decorative xmlns:adec="http://schemas.microsoft.com/office/drawing/2017/decorative" val="1"/>
              </a:ext>
            </a:extLst>
          </p:cNvPr>
          <p:cNvCxnSpPr>
            <a:cxnSpLocks/>
          </p:cNvCxnSpPr>
          <p:nvPr/>
        </p:nvCxnSpPr>
        <p:spPr>
          <a:xfrm>
            <a:off x="1389695" y="393038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1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344805"/>
            <a:ext cx="4917931" cy="338554"/>
          </a:xfrm>
        </p:spPr>
        <p:txBody>
          <a:bodyPr/>
          <a:lstStyle/>
          <a:p>
            <a:pPr>
              <a:lnSpc>
                <a:spcPct val="100000"/>
              </a:lnSpc>
              <a:spcBef>
                <a:spcPts val="0"/>
              </a:spcBef>
              <a:spcAft>
                <a:spcPts val="300"/>
              </a:spcAft>
            </a:pPr>
            <a:r>
              <a:rPr lang="en-US" sz="1600" spc="0" dirty="0">
                <a:solidFill>
                  <a:schemeClr val="tx1"/>
                </a:solidFill>
                <a:hlinkClick r:id="rId3"/>
              </a:rPr>
              <a:t>Push-Location</a:t>
            </a:r>
            <a:endParaRPr lang="en-US" sz="1600" spc="0" dirty="0">
              <a:solidFill>
                <a:schemeClr val="tx2"/>
              </a:solidFill>
              <a:latin typeface="+mn-lt"/>
            </a:endParaRPr>
          </a:p>
        </p:txBody>
      </p:sp>
      <p:sp>
        <p:nvSpPr>
          <p:cNvPr id="11" name="Freeform: Shape 10">
            <a:extLst>
              <a:ext uri="{FF2B5EF4-FFF2-40B4-BE49-F238E27FC236}">
                <a16:creationId xmlns:a16="http://schemas.microsoft.com/office/drawing/2014/main" id="{5ED1849D-D74B-4CC9-8934-CB243E12F20C}"/>
              </a:ext>
              <a:ext uri="{C183D7F6-B498-43B3-948B-1728B52AA6E4}">
                <adec:decorative xmlns:adec="http://schemas.microsoft.com/office/drawing/2017/decorative" val="1"/>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4"/>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35462484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3323987"/>
          </a:xfrm>
        </p:spPr>
        <p:txBody>
          <a:bodyPr lIns="0"/>
          <a:lstStyle/>
          <a:p>
            <a:pPr lvl="1">
              <a:defRPr/>
            </a:pPr>
            <a:r>
              <a:rPr lang="en-US" dirty="0">
                <a:solidFill>
                  <a:srgbClr val="000000"/>
                </a:solidFill>
                <a:latin typeface="Segoe UI"/>
              </a:rPr>
              <a:t>PSProvider and PSDrive are two technologies that let you work with many forms of storage by using the same commands and techniques that you use to manage the file system:</a:t>
            </a:r>
            <a:endParaRPr kumimoji="0" lang="en-US" b="0" i="0" u="none" strike="noStrike" kern="1200" cap="none" spc="0" normalizeH="0" baseline="0" noProof="0" dirty="0">
              <a:ln>
                <a:noFill/>
              </a:ln>
              <a:solidFill>
                <a:srgbClr val="000000"/>
              </a:solidFill>
              <a:effectLst/>
              <a:uLnTx/>
              <a:uFillTx/>
              <a:latin typeface="Segoe UI"/>
              <a:ea typeface="+mn-ea"/>
              <a:cs typeface="+mn-cs"/>
            </a:endParaRPr>
          </a:p>
          <a:p>
            <a:pPr lvl="2">
              <a:defRPr/>
            </a:pPr>
            <a:r>
              <a:rPr lang="en-US" sz="2000" i="1" dirty="0">
                <a:solidFill>
                  <a:srgbClr val="000000"/>
                </a:solidFill>
                <a:latin typeface="Segoe UI"/>
              </a:rPr>
              <a:t>PSProvider</a:t>
            </a:r>
            <a:r>
              <a:rPr lang="en-US" sz="2000" dirty="0">
                <a:solidFill>
                  <a:srgbClr val="000000"/>
                </a:solidFill>
                <a:latin typeface="Segoe UI"/>
              </a:rPr>
              <a:t>: a Windows PowerShell adapter that makes some form of storage resemble a hard drive.</a:t>
            </a:r>
          </a:p>
          <a:p>
            <a:pPr lvl="2">
              <a:defRPr/>
            </a:pPr>
            <a:r>
              <a:rPr lang="en-US" sz="2000" i="1" dirty="0">
                <a:solidFill>
                  <a:srgbClr val="000000"/>
                </a:solidFill>
                <a:latin typeface="Segoe UI"/>
              </a:rPr>
              <a:t>PSDrive</a:t>
            </a:r>
            <a:r>
              <a:rPr lang="en-US" sz="2000" dirty="0">
                <a:solidFill>
                  <a:srgbClr val="000000"/>
                </a:solidFill>
                <a:latin typeface="Segoe UI"/>
              </a:rPr>
              <a:t>: An actual connection to a form storage.</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lang="en-US" dirty="0">
              <a:solidFill>
                <a:srgbClr val="000000"/>
              </a:solidFill>
              <a:latin typeface="Segoe UI"/>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Lessons: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Lesson 1: Using PSProviders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Lesson 2: Using PSDrives</a:t>
            </a:r>
          </a:p>
        </p:txBody>
      </p:sp>
    </p:spTree>
    <p:extLst>
      <p:ext uri="{BB962C8B-B14F-4D97-AF65-F5344CB8AC3E}">
        <p14:creationId xmlns:p14="http://schemas.microsoft.com/office/powerpoint/2010/main" val="23896148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1</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Using PSProviders</a:t>
            </a:r>
          </a:p>
        </p:txBody>
      </p:sp>
    </p:spTree>
    <p:extLst>
      <p:ext uri="{BB962C8B-B14F-4D97-AF65-F5344CB8AC3E}">
        <p14:creationId xmlns:p14="http://schemas.microsoft.com/office/powerpoint/2010/main" val="2487592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280803"/>
            <a:ext cx="11354257" cy="3631763"/>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In this lesson, you’ll learn about PSProviders, which are adapters that connect Windows PowerShell to data stores. Providers give you an easier-to-understand and consistent interface for working with these data stores. This makes learning to work with the providers simpler and allows you to reuse scripts as you change the underlying technologies with which you are working.</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lang="en-US" dirty="0">
              <a:solidFill>
                <a:srgbClr val="000000"/>
              </a:solidFill>
              <a:latin typeface="Segoe UI"/>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What are Windows PowerShell providers?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Different provider capabilities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Accessing provider help</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Demonstration: </a:t>
            </a:r>
            <a:r>
              <a:rPr lang="en-US" dirty="0">
                <a:solidFill>
                  <a:srgbClr val="000000"/>
                </a:solidFill>
                <a:latin typeface="Segoe UI"/>
              </a:rPr>
              <a:t>Reviewing</a:t>
            </a:r>
            <a:r>
              <a:rPr kumimoji="0" lang="en-US" b="0" i="0" u="none" strike="noStrike" kern="1200" cap="none" spc="0" normalizeH="0" baseline="0" noProof="0" dirty="0">
                <a:ln>
                  <a:noFill/>
                </a:ln>
                <a:solidFill>
                  <a:srgbClr val="000000"/>
                </a:solidFill>
                <a:effectLst/>
                <a:uLnTx/>
                <a:uFillTx/>
                <a:latin typeface="Segoe UI"/>
                <a:ea typeface="+mn-ea"/>
                <a:cs typeface="+mn-cs"/>
              </a:rPr>
              <a:t> provider help</a:t>
            </a:r>
          </a:p>
        </p:txBody>
      </p:sp>
    </p:spTree>
    <p:extLst>
      <p:ext uri="{BB962C8B-B14F-4D97-AF65-F5344CB8AC3E}">
        <p14:creationId xmlns:p14="http://schemas.microsoft.com/office/powerpoint/2010/main" val="31381069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are Windows PowerShell providers?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4385816"/>
          </a:xfrm>
        </p:spPr>
        <p:txBody>
          <a:bodyPr lIns="0"/>
          <a:lstStyle/>
          <a:p>
            <a:pPr marL="114300" lvl="2" indent="0" defTabSz="932742">
              <a:spcBef>
                <a:spcPts val="600"/>
              </a:spcBef>
              <a:spcAft>
                <a:spcPts val="0"/>
              </a:spcAft>
              <a:buSzPct val="95000"/>
              <a:buNone/>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Windows PowerShell providers: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Adapt data stores to resemble hard drives inside Windows PowerShell.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Allow management by using familiar file-system management commands.</a:t>
            </a:r>
          </a:p>
          <a:p>
            <a:pPr lvl="2" defTabSz="932742">
              <a:spcBef>
                <a:spcPts val="600"/>
              </a:spcBef>
              <a:spcAft>
                <a:spcPts val="0"/>
              </a:spcAft>
              <a:buSzPct val="95000"/>
              <a:defRPr/>
            </a:pPr>
            <a:r>
              <a:rPr lang="en-US" spc="-50" dirty="0">
                <a:solidFill>
                  <a:srgbClr val="000000"/>
                </a:solidFill>
              </a:rPr>
              <a:t>More complex than managing by using technology-specific commands.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Good solution for dynamic or extensible technologies where all manageable components can’t be known in advance.</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Examples of providers:</a:t>
            </a:r>
          </a:p>
          <a:p>
            <a:pPr lvl="3" defTabSz="932742">
              <a:spcBef>
                <a:spcPts val="600"/>
              </a:spcBef>
              <a:spcAft>
                <a:spcPts val="0"/>
              </a:spcAft>
              <a:buSzPct val="95000"/>
              <a:defRPr/>
            </a:pPr>
            <a:r>
              <a:rPr lang="en-US" sz="1600" b="1" spc="-50" dirty="0">
                <a:solidFill>
                  <a:srgbClr val="000000"/>
                </a:solidFill>
                <a:latin typeface="Segoe UI"/>
              </a:rPr>
              <a:t>Registry</a:t>
            </a:r>
          </a:p>
          <a:p>
            <a:pPr lvl="3" defTabSz="932742">
              <a:spcBef>
                <a:spcPts val="600"/>
              </a:spcBef>
              <a:spcAft>
                <a:spcPts val="0"/>
              </a:spcAft>
              <a:buSzPct val="95000"/>
              <a:defRPr/>
            </a:pPr>
            <a:r>
              <a:rPr kumimoji="0" lang="en-US" sz="1600" b="1" i="0" u="none" strike="noStrike" kern="1200" cap="none" spc="-50" normalizeH="0" baseline="0" noProof="0" dirty="0">
                <a:ln>
                  <a:noFill/>
                </a:ln>
                <a:solidFill>
                  <a:srgbClr val="000000"/>
                </a:solidFill>
                <a:effectLst/>
                <a:uLnTx/>
                <a:uFillTx/>
                <a:latin typeface="Segoe UI"/>
                <a:ea typeface="+mn-ea"/>
                <a:cs typeface="+mn-cs"/>
              </a:rPr>
              <a:t>Alias</a:t>
            </a:r>
          </a:p>
          <a:p>
            <a:pPr lvl="3" defTabSz="932742">
              <a:spcBef>
                <a:spcPts val="600"/>
              </a:spcBef>
              <a:spcAft>
                <a:spcPts val="0"/>
              </a:spcAft>
              <a:buSzPct val="95000"/>
              <a:defRPr/>
            </a:pPr>
            <a:r>
              <a:rPr lang="en-US" sz="1600" b="1" spc="-50" dirty="0">
                <a:solidFill>
                  <a:srgbClr val="000000"/>
                </a:solidFill>
                <a:latin typeface="Segoe UI"/>
              </a:rPr>
              <a:t>Environment</a:t>
            </a:r>
          </a:p>
          <a:p>
            <a:pPr lvl="3" defTabSz="932742">
              <a:spcBef>
                <a:spcPts val="600"/>
              </a:spcBef>
              <a:spcAft>
                <a:spcPts val="0"/>
              </a:spcAft>
              <a:buSzPct val="95000"/>
              <a:defRPr/>
            </a:pPr>
            <a:r>
              <a:rPr kumimoji="0" lang="en-US" sz="1600" b="1" i="0" u="none" strike="noStrike" kern="1200" cap="none" spc="-50" normalizeH="0" baseline="0" noProof="0" dirty="0">
                <a:ln>
                  <a:noFill/>
                </a:ln>
                <a:solidFill>
                  <a:srgbClr val="000000"/>
                </a:solidFill>
                <a:effectLst/>
                <a:uLnTx/>
                <a:uFillTx/>
                <a:latin typeface="Segoe UI"/>
                <a:ea typeface="+mn-ea"/>
                <a:cs typeface="+mn-cs"/>
              </a:rPr>
              <a:t>FileSystem</a:t>
            </a:r>
          </a:p>
          <a:p>
            <a:pPr lvl="3" defTabSz="932742">
              <a:spcBef>
                <a:spcPts val="600"/>
              </a:spcBef>
              <a:spcAft>
                <a:spcPts val="0"/>
              </a:spcAft>
              <a:buSzPct val="95000"/>
              <a:defRPr/>
            </a:pPr>
            <a:r>
              <a:rPr lang="en-US" sz="1600" b="1" spc="-50" dirty="0">
                <a:solidFill>
                  <a:srgbClr val="000000"/>
                </a:solidFill>
                <a:latin typeface="Segoe UI"/>
              </a:rPr>
              <a:t>Function</a:t>
            </a:r>
          </a:p>
          <a:p>
            <a:pPr lvl="3" defTabSz="932742">
              <a:spcBef>
                <a:spcPts val="600"/>
              </a:spcBef>
              <a:spcAft>
                <a:spcPts val="0"/>
              </a:spcAft>
              <a:buSzPct val="95000"/>
              <a:defRPr/>
            </a:pPr>
            <a:r>
              <a:rPr kumimoji="0" lang="en-US" sz="1600" b="1" i="0" u="none" strike="noStrike" kern="1200" cap="none" spc="-50" normalizeH="0" baseline="0" noProof="0" dirty="0">
                <a:ln>
                  <a:noFill/>
                </a:ln>
                <a:solidFill>
                  <a:srgbClr val="000000"/>
                </a:solidFill>
                <a:effectLst/>
                <a:uLnTx/>
                <a:uFillTx/>
                <a:latin typeface="Segoe UI"/>
                <a:ea typeface="+mn-ea"/>
                <a:cs typeface="+mn-cs"/>
              </a:rPr>
              <a:t>Variable</a:t>
            </a: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Different provider capabilities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784830"/>
          </a:xfrm>
        </p:spPr>
        <p:txBody>
          <a:bodyPr lIns="0"/>
          <a:lstStyle/>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Providers have varying capabilities depending on the data that they manage.</a:t>
            </a:r>
          </a:p>
          <a:p>
            <a:pPr lvl="2" defTabSz="932742">
              <a:spcBef>
                <a:spcPts val="600"/>
              </a:spcBef>
              <a:spcAft>
                <a:spcPts val="0"/>
              </a:spcAft>
              <a:buSzPct val="95000"/>
              <a:defRPr/>
            </a:pPr>
            <a:r>
              <a:rPr lang="en-US" sz="2000" spc="-50" dirty="0">
                <a:solidFill>
                  <a:srgbClr val="000000"/>
                </a:solidFill>
                <a:latin typeface="Segoe UI"/>
              </a:rPr>
              <a:t>Use</a:t>
            </a:r>
            <a:r>
              <a:rPr lang="en-US" sz="2000" b="1" spc="-50" dirty="0">
                <a:solidFill>
                  <a:srgbClr val="000000"/>
                </a:solidFill>
                <a:latin typeface="Segoe UI"/>
              </a:rPr>
              <a:t> Get-PSProvider</a:t>
            </a:r>
            <a:r>
              <a:rPr lang="en-US" sz="2000" spc="-50" dirty="0">
                <a:solidFill>
                  <a:srgbClr val="000000"/>
                </a:solidFill>
                <a:latin typeface="Segoe UI"/>
              </a:rPr>
              <a:t> to review the capabilities of each provider.</a:t>
            </a:r>
          </a:p>
        </p:txBody>
      </p:sp>
      <p:graphicFrame>
        <p:nvGraphicFramePr>
          <p:cNvPr id="5" name="Table 12">
            <a:extLst>
              <a:ext uri="{FF2B5EF4-FFF2-40B4-BE49-F238E27FC236}">
                <a16:creationId xmlns:a16="http://schemas.microsoft.com/office/drawing/2014/main" id="{2BDECA55-672E-411D-B63C-40BDCB48AB02}"/>
              </a:ext>
            </a:extLst>
          </p:cNvPr>
          <p:cNvGraphicFramePr>
            <a:graphicFrameLocks noGrp="1"/>
          </p:cNvGraphicFramePr>
          <p:nvPr>
            <p:extLst>
              <p:ext uri="{D42A27DB-BD31-4B8C-83A1-F6EECF244321}">
                <p14:modId xmlns:p14="http://schemas.microsoft.com/office/powerpoint/2010/main" val="1451937256"/>
              </p:ext>
            </p:extLst>
          </p:nvPr>
        </p:nvGraphicFramePr>
        <p:xfrm>
          <a:off x="561431" y="1998888"/>
          <a:ext cx="9864533" cy="3615577"/>
        </p:xfrm>
        <a:graphic>
          <a:graphicData uri="http://schemas.openxmlformats.org/drawingml/2006/table">
            <a:tbl>
              <a:tblPr firstRow="1" bandRow="1">
                <a:tableStyleId>{5C22544A-7EE6-4342-B048-85BDC9FD1C3A}</a:tableStyleId>
              </a:tblPr>
              <a:tblGrid>
                <a:gridCol w="2817091">
                  <a:extLst>
                    <a:ext uri="{9D8B030D-6E8A-4147-A177-3AD203B41FA5}">
                      <a16:colId xmlns:a16="http://schemas.microsoft.com/office/drawing/2014/main" val="1695194842"/>
                    </a:ext>
                  </a:extLst>
                </a:gridCol>
                <a:gridCol w="7047442">
                  <a:extLst>
                    <a:ext uri="{9D8B030D-6E8A-4147-A177-3AD203B41FA5}">
                      <a16:colId xmlns:a16="http://schemas.microsoft.com/office/drawing/2014/main" val="2356772570"/>
                    </a:ext>
                  </a:extLst>
                </a:gridCol>
              </a:tblGrid>
              <a:tr h="478093">
                <a:tc>
                  <a:txBody>
                    <a:bodyPr/>
                    <a:lstStyle/>
                    <a:p>
                      <a:r>
                        <a:rPr lang="en-CA" dirty="0"/>
                        <a:t>Provider capability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CA" dirty="0"/>
                        <a:t>Description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8212">
                <a:tc>
                  <a:txBody>
                    <a:bodyPr/>
                    <a:lstStyle/>
                    <a:p>
                      <a:r>
                        <a:rPr lang="en-CA" sz="1800" b="1" dirty="0"/>
                        <a:t>ShouldProcess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CA" sz="1800" dirty="0"/>
                        <a:t>Supports the </a:t>
                      </a:r>
                      <a:r>
                        <a:rPr lang="en-CA" sz="1800" b="1" dirty="0"/>
                        <a:t>-WhatIf</a:t>
                      </a:r>
                      <a:r>
                        <a:rPr lang="en-CA" sz="1800" dirty="0"/>
                        <a:t> and </a:t>
                      </a:r>
                      <a:r>
                        <a:rPr lang="en-CA" sz="1800" b="1" dirty="0"/>
                        <a:t>-Confirm </a:t>
                      </a:r>
                      <a:r>
                        <a:rPr lang="en-CA" sz="1800" dirty="0"/>
                        <a:t>parameters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r>
                        <a:rPr lang="en-CA" sz="1800" b="1" dirty="0"/>
                        <a:t>Filter</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CA" sz="1800" dirty="0"/>
                        <a:t>Supports queries with filtering</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48212">
                <a:tc>
                  <a:txBody>
                    <a:bodyPr/>
                    <a:lstStyle/>
                    <a:p>
                      <a:r>
                        <a:rPr lang="en-CA" sz="1800" b="1" dirty="0"/>
                        <a:t>Include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CA" sz="1800" dirty="0"/>
                        <a:t>Supports including data based on filtering</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r>
                        <a:rPr lang="en-CA" sz="1800" b="1" dirty="0"/>
                        <a:t>Exclude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CA" sz="1800" dirty="0"/>
                        <a:t>Supports excluding data based on filtering</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r h="448212">
                <a:tc>
                  <a:txBody>
                    <a:bodyPr/>
                    <a:lstStyle/>
                    <a:p>
                      <a:r>
                        <a:rPr lang="en-CA" sz="1800" b="1" dirty="0"/>
                        <a:t>ExpandWildcards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CA" sz="1800" dirty="0"/>
                        <a:t>Supports using wildcards for queries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06987494"/>
                  </a:ext>
                </a:extLst>
              </a:tr>
              <a:tr h="448212">
                <a:tc>
                  <a:txBody>
                    <a:bodyPr/>
                    <a:lstStyle/>
                    <a:p>
                      <a:r>
                        <a:rPr lang="en-CA" sz="1800" b="1" dirty="0"/>
                        <a:t>Credentials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CA" sz="1800" dirty="0"/>
                        <a:t>Supports using alternative credentials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11118185"/>
                  </a:ext>
                </a:extLst>
              </a:tr>
              <a:tr h="448212">
                <a:tc>
                  <a:txBody>
                    <a:bodyPr/>
                    <a:lstStyle/>
                    <a:p>
                      <a:r>
                        <a:rPr lang="en-CA" sz="1800" b="1" dirty="0"/>
                        <a:t>Transactions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CA" sz="1800" dirty="0"/>
                        <a:t>Supports combining multiple operating into a single transaction</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66682504"/>
                  </a:ext>
                </a:extLst>
              </a:tr>
            </a:tbl>
          </a:graphicData>
        </a:graphic>
      </p:graphicFrame>
    </p:spTree>
    <p:extLst>
      <p:ext uri="{BB962C8B-B14F-4D97-AF65-F5344CB8AC3E}">
        <p14:creationId xmlns:p14="http://schemas.microsoft.com/office/powerpoint/2010/main" val="6418428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Accessing provider help</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2785378"/>
          </a:xfrm>
        </p:spPr>
        <p:txBody>
          <a:bodyPr lIns="0"/>
          <a:lstStyle/>
          <a:p>
            <a:pPr lvl="2" defTabSz="932742">
              <a:spcBef>
                <a:spcPts val="600"/>
              </a:spcBef>
              <a:spcAft>
                <a:spcPts val="0"/>
              </a:spcAft>
              <a:buSzPct val="95000"/>
              <a:defRPr/>
            </a:pPr>
            <a:r>
              <a:rPr lang="en-US" sz="2000" spc="-50" dirty="0">
                <a:solidFill>
                  <a:srgbClr val="000000"/>
                </a:solidFill>
                <a:latin typeface="Segoe UI"/>
              </a:rPr>
              <a:t>Use the </a:t>
            </a:r>
            <a:r>
              <a:rPr lang="en-US" sz="2000" b="1" spc="-50" dirty="0">
                <a:solidFill>
                  <a:srgbClr val="000000"/>
                </a:solidFill>
                <a:latin typeface="Segoe UI"/>
              </a:rPr>
              <a:t>Get-PSProvider </a:t>
            </a:r>
            <a:r>
              <a:rPr lang="en-US" sz="2000" spc="-50" dirty="0">
                <a:solidFill>
                  <a:srgbClr val="000000"/>
                </a:solidFill>
                <a:latin typeface="Segoe UI"/>
              </a:rPr>
              <a:t>cmdlet to obtain a list of loaded providers: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To load a provider, you need to load the module that includes the provider.</a:t>
            </a:r>
            <a:endParaRPr lang="en-US" spc="-50" dirty="0">
              <a:solidFill>
                <a:srgbClr val="000000"/>
              </a:solidFill>
              <a:latin typeface="Segoe UI"/>
            </a:endParaRP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Provider help files use the naming format </a:t>
            </a:r>
            <a:r>
              <a:rPr kumimoji="0" lang="en-US" sz="2000" b="1" i="0" u="none" strike="noStrike" kern="1200" cap="none" spc="-50" normalizeH="0" baseline="0" noProof="0" dirty="0">
                <a:ln>
                  <a:noFill/>
                </a:ln>
                <a:solidFill>
                  <a:srgbClr val="000000"/>
                </a:solidFill>
                <a:effectLst/>
                <a:uLnTx/>
                <a:uFillTx/>
                <a:latin typeface="Segoe UI"/>
                <a:ea typeface="+mn-ea"/>
                <a:cs typeface="+mn-cs"/>
              </a:rPr>
              <a:t>about_</a:t>
            </a:r>
            <a:r>
              <a:rPr kumimoji="0" lang="en-US" sz="2000" b="1" i="1" u="none" strike="noStrike" kern="1200" cap="none" spc="-50" normalizeH="0" baseline="0" noProof="0" dirty="0">
                <a:ln>
                  <a:noFill/>
                </a:ln>
                <a:solidFill>
                  <a:srgbClr val="000000"/>
                </a:solidFill>
                <a:effectLst/>
                <a:uLnTx/>
                <a:uFillTx/>
                <a:latin typeface="Segoe UI"/>
                <a:ea typeface="+mn-ea"/>
                <a:cs typeface="+mn-cs"/>
              </a:rPr>
              <a:t>ProviderName</a:t>
            </a:r>
            <a:r>
              <a:rPr kumimoji="0" lang="en-US" sz="2000" b="1" i="0" u="none" strike="noStrike" kern="1200" cap="none" spc="-50" normalizeH="0" baseline="0" noProof="0" dirty="0">
                <a:ln>
                  <a:noFill/>
                </a:ln>
                <a:solidFill>
                  <a:srgbClr val="000000"/>
                </a:solidFill>
                <a:effectLst/>
                <a:uLnTx/>
                <a:uFillTx/>
                <a:latin typeface="Segoe UI"/>
                <a:ea typeface="+mn-ea"/>
                <a:cs typeface="+mn-cs"/>
              </a:rPr>
              <a:t>_Provider</a:t>
            </a:r>
            <a:r>
              <a:rPr kumimoji="0" lang="en-US" sz="2000" i="0" u="none" strike="noStrike" kern="1200" cap="none" spc="-50" normalizeH="0" baseline="0" noProof="0" dirty="0">
                <a:ln>
                  <a:noFill/>
                </a:ln>
                <a:solidFill>
                  <a:srgbClr val="000000"/>
                </a:solidFill>
                <a:effectLst/>
                <a:uLnTx/>
                <a:uFillTx/>
                <a:latin typeface="Segoe UI"/>
                <a:ea typeface="+mn-ea"/>
                <a:cs typeface="+mn-cs"/>
              </a:rPr>
              <a:t>:</a:t>
            </a:r>
            <a:endParaRPr kumimoji="0" lang="en-US" sz="2000" b="1" i="0" u="none" strike="noStrike" kern="1200" cap="none" spc="-50" normalizeH="0" baseline="0" noProof="0" dirty="0">
              <a:ln>
                <a:noFill/>
              </a:ln>
              <a:solidFill>
                <a:srgbClr val="000000"/>
              </a:solidFill>
              <a:effectLst/>
              <a:uLnTx/>
              <a:uFillTx/>
              <a:latin typeface="Segoe UI"/>
              <a:ea typeface="+mn-ea"/>
              <a:cs typeface="+mn-cs"/>
            </a:endParaRP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To review the help for the </a:t>
            </a:r>
            <a:r>
              <a:rPr kumimoji="0" lang="en-US" i="0" u="none" strike="noStrike" kern="1200" cap="none" spc="-50" normalizeH="0" baseline="0" noProof="0" dirty="0" err="1">
                <a:ln>
                  <a:noFill/>
                </a:ln>
                <a:solidFill>
                  <a:srgbClr val="000000"/>
                </a:solidFill>
                <a:effectLst/>
                <a:uLnTx/>
                <a:uFillTx/>
                <a:latin typeface="Segoe UI"/>
                <a:ea typeface="+mn-ea"/>
                <a:cs typeface="+mn-cs"/>
              </a:rPr>
              <a:t>FileSystem</a:t>
            </a:r>
            <a:r>
              <a:rPr kumimoji="0" lang="en-US" i="0" u="none" strike="noStrike" kern="1200" cap="none" spc="-50" normalizeH="0" baseline="0" noProof="0" dirty="0">
                <a:ln>
                  <a:noFill/>
                </a:ln>
                <a:solidFill>
                  <a:srgbClr val="000000"/>
                </a:solidFill>
                <a:effectLst/>
                <a:uLnTx/>
                <a:uFillTx/>
                <a:latin typeface="Segoe UI"/>
                <a:ea typeface="+mn-ea"/>
                <a:cs typeface="+mn-cs"/>
              </a:rPr>
              <a:t> provider, run the following command:</a:t>
            </a:r>
            <a:br>
              <a:rPr kumimoji="0" lang="en-US" i="0" u="none" strike="noStrike" kern="1200" cap="none" spc="-50" normalizeH="0" baseline="0" noProof="0" dirty="0">
                <a:ln>
                  <a:noFill/>
                </a:ln>
                <a:solidFill>
                  <a:srgbClr val="000000"/>
                </a:solidFill>
                <a:effectLst/>
                <a:uLnTx/>
                <a:uFillTx/>
                <a:latin typeface="Segoe UI"/>
                <a:ea typeface="+mn-ea"/>
                <a:cs typeface="+mn-cs"/>
              </a:rPr>
            </a:br>
            <a:r>
              <a:rPr kumimoji="0" lang="en-US" b="1" i="0" u="none" strike="noStrike" kern="1200" cap="none" spc="-50" normalizeH="0" baseline="0" noProof="0" dirty="0">
                <a:ln>
                  <a:noFill/>
                </a:ln>
                <a:solidFill>
                  <a:srgbClr val="000000"/>
                </a:solidFill>
                <a:effectLst/>
                <a:uLnTx/>
                <a:uFillTx/>
                <a:latin typeface="Segoe UI"/>
                <a:ea typeface="+mn-ea"/>
                <a:cs typeface="+mn-cs"/>
              </a:rPr>
              <a:t>Get-Help about_FileSystem_Provider</a:t>
            </a:r>
          </a:p>
          <a:p>
            <a:pPr lvl="2" defTabSz="932742">
              <a:spcBef>
                <a:spcPts val="600"/>
              </a:spcBef>
              <a:spcAft>
                <a:spcPts val="0"/>
              </a:spcAft>
              <a:buSzPct val="95000"/>
              <a:defRPr/>
            </a:pPr>
            <a:r>
              <a:rPr lang="en-US" sz="2000" spc="-50" dirty="0">
                <a:solidFill>
                  <a:srgbClr val="000000"/>
                </a:solidFill>
                <a:latin typeface="Segoe UI"/>
              </a:rPr>
              <a:t>Cmdlets that work with providers use the </a:t>
            </a:r>
            <a:r>
              <a:rPr lang="en-US" sz="2000" b="1" spc="-50" dirty="0">
                <a:solidFill>
                  <a:srgbClr val="000000"/>
                </a:solidFill>
                <a:latin typeface="Segoe UI"/>
              </a:rPr>
              <a:t>Item</a:t>
            </a:r>
            <a:r>
              <a:rPr lang="en-US" sz="2000" spc="-50" dirty="0">
                <a:solidFill>
                  <a:srgbClr val="000000"/>
                </a:solidFill>
                <a:latin typeface="Segoe UI"/>
              </a:rPr>
              <a:t> and </a:t>
            </a:r>
            <a:r>
              <a:rPr lang="en-US" sz="2000" b="1" spc="-50" dirty="0">
                <a:solidFill>
                  <a:srgbClr val="000000"/>
                </a:solidFill>
                <a:latin typeface="Segoe UI"/>
              </a:rPr>
              <a:t>ItemProperty</a:t>
            </a:r>
            <a:r>
              <a:rPr lang="en-US" sz="2000" spc="-50" dirty="0">
                <a:solidFill>
                  <a:srgbClr val="000000"/>
                </a:solidFill>
                <a:latin typeface="Segoe UI"/>
              </a:rPr>
              <a:t> nouns:</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To list cmdlets that work with providers,</a:t>
            </a:r>
            <a:r>
              <a:rPr lang="en-US" spc="-50" dirty="0">
                <a:solidFill>
                  <a:srgbClr val="000000"/>
                </a:solidFill>
                <a:latin typeface="Segoe UI"/>
              </a:rPr>
              <a:t> run the following command:</a:t>
            </a:r>
            <a:br>
              <a:rPr lang="en-US" spc="-50" dirty="0">
                <a:solidFill>
                  <a:srgbClr val="000000"/>
                </a:solidFill>
                <a:latin typeface="Segoe UI"/>
              </a:rPr>
            </a:br>
            <a:r>
              <a:rPr lang="en-US" b="1" spc="-50" dirty="0">
                <a:solidFill>
                  <a:srgbClr val="000000"/>
                </a:solidFill>
                <a:latin typeface="Segoe UI"/>
              </a:rPr>
              <a:t>Get-Command *-Item,*-ItemProperty</a:t>
            </a:r>
          </a:p>
        </p:txBody>
      </p:sp>
    </p:spTree>
    <p:extLst>
      <p:ext uri="{BB962C8B-B14F-4D97-AF65-F5344CB8AC3E}">
        <p14:creationId xmlns:p14="http://schemas.microsoft.com/office/powerpoint/2010/main" val="320401368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2843</Words>
  <Application>Microsoft Office PowerPoint</Application>
  <PresentationFormat>Widescreen</PresentationFormat>
  <Paragraphs>360</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Consolas</vt:lpstr>
      <vt:lpstr>Segoe</vt:lpstr>
      <vt:lpstr>Segoe UI</vt:lpstr>
      <vt:lpstr>Segoe UI Light</vt:lpstr>
      <vt:lpstr>Segoe UI Semibold</vt:lpstr>
      <vt:lpstr>Times New Roman</vt:lpstr>
      <vt:lpstr>Wingdings</vt:lpstr>
      <vt:lpstr>Microsoft Azure Template</vt:lpstr>
      <vt:lpstr>AZ-040 Automating Administration with PowerShell</vt:lpstr>
      <vt:lpstr>Module 4: Using PSProviders and PSDrives</vt:lpstr>
      <vt:lpstr>Module overview</vt:lpstr>
      <vt:lpstr>Section break 1</vt:lpstr>
      <vt:lpstr>Lesson 1: Using PSProviders</vt:lpstr>
      <vt:lpstr>Lesson 1 overview</vt:lpstr>
      <vt:lpstr>What are Windows PowerShell providers?</vt:lpstr>
      <vt:lpstr>Different provider capabilities</vt:lpstr>
      <vt:lpstr>Accessing provider help</vt:lpstr>
      <vt:lpstr>Demonstration: Reviewing PSProvider help</vt:lpstr>
      <vt:lpstr>Section break 2</vt:lpstr>
      <vt:lpstr>Lesson 2: Using PSDrives</vt:lpstr>
      <vt:lpstr>Lesson 2 overview</vt:lpstr>
      <vt:lpstr>What are PSDrives?</vt:lpstr>
      <vt:lpstr>Cmdlets for using PSDrives</vt:lpstr>
      <vt:lpstr>Working with the file system</vt:lpstr>
      <vt:lpstr>Demonstration: Managing the file system</vt:lpstr>
      <vt:lpstr>Working with the registry</vt:lpstr>
      <vt:lpstr>Demonstration: Managing the registry</vt:lpstr>
      <vt:lpstr>Working with certificates</vt:lpstr>
      <vt:lpstr>Working with other PSDrives</vt:lpstr>
      <vt:lpstr>Section break 3</vt:lpstr>
      <vt:lpstr>Lab: Using PSProviders and PSDrives with PowerShell</vt:lpstr>
      <vt:lpstr>Lab scenario</vt:lpstr>
      <vt:lpstr>Lab-review questions</vt:lpstr>
      <vt:lpstr>Lab-review answers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2022-06-30T22:36:35Z</dcterms:created>
  <dcterms:modified xsi:type="dcterms:W3CDTF">2022-06-30T22:36:40Z</dcterms:modified>
</cp:coreProperties>
</file>