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8"/>
  </p:notesMasterIdLst>
  <p:handoutMasterIdLst>
    <p:handoutMasterId r:id="rId39"/>
  </p:handoutMasterIdLst>
  <p:sldIdLst>
    <p:sldId id="1627" r:id="rId2"/>
    <p:sldId id="1797" r:id="rId3"/>
    <p:sldId id="1834" r:id="rId4"/>
    <p:sldId id="1684" r:id="rId5"/>
    <p:sldId id="1833" r:id="rId6"/>
    <p:sldId id="1835" r:id="rId7"/>
    <p:sldId id="1793" r:id="rId8"/>
    <p:sldId id="1868" r:id="rId9"/>
    <p:sldId id="1838" r:id="rId10"/>
    <p:sldId id="1841" r:id="rId11"/>
    <p:sldId id="1845" r:id="rId12"/>
    <p:sldId id="1846" r:id="rId13"/>
    <p:sldId id="1847" r:id="rId14"/>
    <p:sldId id="1848" r:id="rId15"/>
    <p:sldId id="1870" r:id="rId16"/>
    <p:sldId id="1849" r:id="rId17"/>
    <p:sldId id="1871" r:id="rId18"/>
    <p:sldId id="1850" r:id="rId19"/>
    <p:sldId id="1852" r:id="rId20"/>
    <p:sldId id="1856" r:id="rId21"/>
    <p:sldId id="1872" r:id="rId22"/>
    <p:sldId id="1859" r:id="rId23"/>
    <p:sldId id="1873" r:id="rId24"/>
    <p:sldId id="1874" r:id="rId25"/>
    <p:sldId id="1875" r:id="rId26"/>
    <p:sldId id="1876" r:id="rId27"/>
    <p:sldId id="1877" r:id="rId28"/>
    <p:sldId id="1880" r:id="rId29"/>
    <p:sldId id="1878" r:id="rId30"/>
    <p:sldId id="1879" r:id="rId31"/>
    <p:sldId id="1869" r:id="rId32"/>
    <p:sldId id="1751" r:id="rId33"/>
    <p:sldId id="1817" r:id="rId34"/>
    <p:sldId id="1866" r:id="rId35"/>
    <p:sldId id="1867" r:id="rId36"/>
    <p:sldId id="1828"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813D0-E498-4476-B6CA-C714FF70C81C}" v="8" dt="2021-07-07T21:58:04.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5882" autoAdjust="0"/>
  </p:normalViewPr>
  <p:slideViewPr>
    <p:cSldViewPr snapToGrid="0">
      <p:cViewPr varScale="1">
        <p:scale>
          <a:sx n="73" d="100"/>
          <a:sy n="73" d="100"/>
        </p:scale>
        <p:origin x="87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79" d="100"/>
          <a:sy n="79" d="100"/>
        </p:scale>
        <p:origin x="2794"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3:37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5: Querying management information by using CIM and WMI</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3:37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ka.ms/docs-microsoft"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docs.microsoft.co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8" name="Header Placeholder 3">
            <a:extLst>
              <a:ext uri="{FF2B5EF4-FFF2-40B4-BE49-F238E27FC236}">
                <a16:creationId xmlns:a16="http://schemas.microsoft.com/office/drawing/2014/main" id="{02BB9A94-6162-4C63-9146-9EA251B95FFC}"/>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cs typeface="Segoe UI Light" panose="020B0502040204020203" pitchFamily="34" charset="0"/>
              </a:rPr>
              <a:t>Preparation steps</a:t>
            </a:r>
            <a:endParaRPr lang="en-US" b="0" i="0" dirty="0">
              <a:effectLst/>
              <a:cs typeface="Segoe UI Light" panose="020B0502040204020203" pitchFamily="34" charset="0"/>
            </a:endParaRPr>
          </a:p>
          <a:p>
            <a:pPr algn="l"/>
            <a:r>
              <a:rPr lang="en-US" b="0" i="0" dirty="0">
                <a:effectLst/>
                <a:cs typeface="Segoe UI Light" panose="020B0502040204020203" pitchFamily="34" charset="0"/>
              </a:rPr>
              <a:t>To complete this demonstration, you need internet access. The virtual machines for this course don't have internet access. Therefore, perform this demonstration on the host machine, and ensure that internet access is available.</a:t>
            </a:r>
          </a:p>
          <a:p>
            <a:pPr algn="l"/>
            <a:r>
              <a:rPr lang="en-US" b="1" i="0" dirty="0">
                <a:effectLst/>
                <a:cs typeface="Segoe UI Light" panose="020B0502040204020203" pitchFamily="34" charset="0"/>
              </a:rPr>
              <a:t>Detailed demonstration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On the host computer, in a web browser, refer to the Microsoft Bing website (or use your preferred internet search engine). In the </a:t>
            </a:r>
            <a:r>
              <a:rPr lang="en-US" b="1" i="0" dirty="0">
                <a:effectLst/>
                <a:cs typeface="Segoe UI Light" panose="020B0502040204020203" pitchFamily="34" charset="0"/>
              </a:rPr>
              <a:t>Search</a:t>
            </a:r>
            <a:r>
              <a:rPr lang="en-US" b="0" i="0" dirty="0">
                <a:effectLst/>
                <a:cs typeface="Segoe UI Light" panose="020B0502040204020203" pitchFamily="34" charset="0"/>
              </a:rPr>
              <a:t> box, enter </a:t>
            </a:r>
            <a:r>
              <a:rPr lang="en-US" b="1" i="0" dirty="0">
                <a:effectLst/>
                <a:cs typeface="Segoe UI Light" panose="020B0502040204020203" pitchFamily="34" charset="0"/>
              </a:rPr>
              <a:t>Win32_BIOS</a:t>
            </a:r>
            <a:r>
              <a:rPr lang="en-US" b="0" i="0" dirty="0">
                <a:effectLst/>
                <a:cs typeface="Segoe UI Light" panose="020B0502040204020203" pitchFamily="34" charset="0"/>
              </a:rPr>
              <a:t>.</a:t>
            </a:r>
          </a:p>
          <a:p>
            <a:pPr marL="228600" indent="-228600" algn="l">
              <a:buFont typeface="+mj-lt"/>
              <a:buAutoNum type="arabicPeriod"/>
            </a:pPr>
            <a:r>
              <a:rPr lang="en-US" b="0" i="0" dirty="0">
                <a:effectLst/>
                <a:cs typeface="Segoe UI Light" panose="020B0502040204020203" pitchFamily="34" charset="0"/>
              </a:rPr>
              <a:t>In the search results, select </a:t>
            </a:r>
            <a:r>
              <a:rPr lang="en-US" b="1" i="0" dirty="0">
                <a:effectLst/>
                <a:cs typeface="Segoe UI Light" panose="020B0502040204020203" pitchFamily="34" charset="0"/>
              </a:rPr>
              <a:t>Win32_BIOS class - Win32 apps | Microsoft Docs</a:t>
            </a:r>
            <a:r>
              <a:rPr lang="en-US" b="0" i="0" dirty="0">
                <a:effectLst/>
                <a:cs typeface="Segoe UI Light" panose="020B0502040204020203" pitchFamily="34" charset="0"/>
              </a:rPr>
              <a:t>.</a:t>
            </a:r>
          </a:p>
          <a:p>
            <a:pPr marL="228600" indent="-228600" algn="l">
              <a:buFont typeface="+mj-lt"/>
              <a:buAutoNum type="arabicPeriod"/>
            </a:pPr>
            <a:r>
              <a:rPr lang="en-US" b="0" i="0" dirty="0">
                <a:effectLst/>
                <a:cs typeface="Segoe UI Light" panose="020B0502040204020203" pitchFamily="34" charset="0"/>
              </a:rPr>
              <a:t>Explain that this webpage is the documentation page for the class. Review some of the class properties.</a:t>
            </a:r>
          </a:p>
          <a:p>
            <a:pPr marL="228600" indent="-228600">
              <a:buFont typeface="+mj-lt"/>
              <a:buAutoNum type="arabicPeriod"/>
            </a:pPr>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4BCA50D3-65F5-49A4-AD49-70549DD49891}"/>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408689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
        <p:nvSpPr>
          <p:cNvPr id="7" name="Header Placeholder 3">
            <a:extLst>
              <a:ext uri="{FF2B5EF4-FFF2-40B4-BE49-F238E27FC236}">
                <a16:creationId xmlns:a16="http://schemas.microsoft.com/office/drawing/2014/main" id="{6D108B88-3ED5-4145-834A-FDB786F2CD9F}"/>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259600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5: Querying management information by using CIM and WMI</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213000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AZ-040 Automating Administration with PowerShell</a:t>
            </a:r>
          </a:p>
          <a:p>
            <a:r>
              <a:rPr lang="en-US"/>
              <a:t>Module 5: Querying management information by using CIM and WMI</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005131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The CIM command set has no easy, direct equivalent to this </a:t>
            </a:r>
            <a:r>
              <a:rPr lang="en-US" sz="880" b="1" dirty="0">
                <a:effectLst/>
                <a:ea typeface="Times New Roman" panose="02020603050405020304" pitchFamily="18" charset="0"/>
                <a:cs typeface="Segoe UI Light" panose="020B0502040204020203" pitchFamily="34" charset="0"/>
              </a:rPr>
              <a:t>Get-</a:t>
            </a:r>
            <a:r>
              <a:rPr lang="en-US" sz="880" b="1" dirty="0" err="1">
                <a:effectLst/>
                <a:ea typeface="Times New Roman" panose="02020603050405020304" pitchFamily="18" charset="0"/>
                <a:cs typeface="Segoe UI Light" panose="020B0502040204020203" pitchFamily="34" charset="0"/>
              </a:rPr>
              <a:t>WmiObject</a:t>
            </a:r>
            <a:r>
              <a:rPr lang="en-US" sz="880" dirty="0">
                <a:effectLst/>
                <a:ea typeface="Times New Roman" panose="02020603050405020304" pitchFamily="18" charset="0"/>
                <a:cs typeface="Segoe UI Light" panose="020B0502040204020203" pitchFamily="34" charset="0"/>
              </a:rPr>
              <a:t> WMI command. However, you can run </a:t>
            </a:r>
            <a:r>
              <a:rPr lang="en-US" sz="880" b="1" dirty="0">
                <a:effectLst/>
                <a:ea typeface="Times New Roman" panose="02020603050405020304" pitchFamily="18" charset="0"/>
                <a:cs typeface="Segoe UI Light" panose="020B0502040204020203" pitchFamily="34" charset="0"/>
              </a:rPr>
              <a:t>Get-</a:t>
            </a:r>
            <a:r>
              <a:rPr lang="en-US" sz="880" b="1" dirty="0" err="1">
                <a:effectLst/>
                <a:ea typeface="Times New Roman" panose="02020603050405020304" pitchFamily="18" charset="0"/>
                <a:cs typeface="Segoe UI Light" panose="020B0502040204020203" pitchFamily="34" charset="0"/>
              </a:rPr>
              <a:t>WmiObject</a:t>
            </a:r>
            <a:r>
              <a:rPr lang="en-US" sz="880" dirty="0">
                <a:effectLst/>
                <a:ea typeface="Times New Roman" panose="02020603050405020304" pitchFamily="18" charset="0"/>
                <a:cs typeface="Segoe UI Light" panose="020B0502040204020203" pitchFamily="34" charset="0"/>
              </a:rPr>
              <a:t> locally on any computer to produce a list of its namespaces.</a:t>
            </a:r>
            <a:endParaRPr lang="en-CA" sz="880" dirty="0">
              <a:effectLst/>
              <a:ea typeface="Times New Roman" panose="02020603050405020304" pitchFamily="18" charset="0"/>
              <a:cs typeface="Segoe UI Light" panose="020B0502040204020203" pitchFamily="34" charset="0"/>
            </a:endParaRPr>
          </a:p>
          <a:p>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5: Querying management information by using CIM and WMI</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87195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cs typeface="Segoe UI Light" panose="020B0502040204020203" pitchFamily="34" charset="0"/>
              </a:rPr>
              <a:t>Preparation steps</a:t>
            </a:r>
            <a:endParaRPr lang="en-US" b="0" i="0" dirty="0">
              <a:solidFill>
                <a:srgbClr val="000000"/>
              </a:solidFill>
              <a:effectLst/>
              <a:cs typeface="Segoe UI Light" panose="020B0502040204020203" pitchFamily="34" charset="0"/>
            </a:endParaRPr>
          </a:p>
          <a:p>
            <a:pPr marL="122771" indent="-228600">
              <a:buFont typeface="+mj-lt"/>
              <a:buAutoNum type="arabicPeriod"/>
            </a:pPr>
            <a:r>
              <a:rPr lang="en-US" b="0" i="0" dirty="0">
                <a:solidFill>
                  <a:srgbClr val="000000"/>
                </a:solidFill>
                <a:effectLst/>
                <a:cs typeface="Segoe UI Light" panose="020B0502040204020203" pitchFamily="34" charset="0"/>
              </a:rPr>
              <a:t>Start the virtual machines </a:t>
            </a:r>
            <a:r>
              <a:rPr lang="en-US" b="1" i="0" dirty="0">
                <a:solidFill>
                  <a:srgbClr val="000000"/>
                </a:solidFill>
                <a:effectLst/>
                <a:cs typeface="Segoe UI Light" panose="020B0502040204020203" pitchFamily="34" charset="0"/>
              </a:rPr>
              <a:t>LON-DC1</a:t>
            </a:r>
            <a:r>
              <a:rPr lang="en-US" b="0" i="0" dirty="0">
                <a:solidFill>
                  <a:srgbClr val="000000"/>
                </a:solidFill>
                <a:effectLst/>
                <a:cs typeface="Segoe UI Light" panose="020B0502040204020203" pitchFamily="34" charset="0"/>
              </a:rPr>
              <a:t> and </a:t>
            </a:r>
            <a:r>
              <a:rPr lang="en-US" b="1" i="0" dirty="0">
                <a:solidFill>
                  <a:srgbClr val="000000"/>
                </a:solidFill>
                <a:effectLst/>
                <a:cs typeface="Segoe UI Light" panose="020B0502040204020203" pitchFamily="34" charset="0"/>
              </a:rPr>
              <a:t>LON-CL1</a:t>
            </a:r>
            <a:r>
              <a:rPr lang="en-US" b="0" i="0" dirty="0">
                <a:solidFill>
                  <a:srgbClr val="000000"/>
                </a:solidFill>
                <a:effectLst/>
                <a:cs typeface="Segoe UI Light" panose="020B0502040204020203" pitchFamily="34" charset="0"/>
              </a:rPr>
              <a:t>.</a:t>
            </a:r>
          </a:p>
          <a:p>
            <a:pPr marL="122771" indent="-228600">
              <a:buFont typeface="+mj-lt"/>
              <a:buAutoNum type="arabicPeriod"/>
            </a:pPr>
            <a:r>
              <a:rPr lang="en-US" b="0" i="0" dirty="0">
                <a:solidFill>
                  <a:srgbClr val="000000"/>
                </a:solidFill>
                <a:effectLst/>
                <a:cs typeface="Segoe UI Light" panose="020B0502040204020203" pitchFamily="34" charset="0"/>
              </a:rPr>
              <a:t>Sign in to </a:t>
            </a:r>
            <a:r>
              <a:rPr lang="en-US" b="1" i="0" dirty="0">
                <a:solidFill>
                  <a:srgbClr val="000000"/>
                </a:solidFill>
                <a:effectLst/>
                <a:cs typeface="Segoe UI Light" panose="020B0502040204020203" pitchFamily="34" charset="0"/>
              </a:rPr>
              <a:t>LON-CL1</a:t>
            </a:r>
            <a:r>
              <a:rPr lang="en-US" b="0" i="0" dirty="0">
                <a:solidFill>
                  <a:srgbClr val="000000"/>
                </a:solidFill>
                <a:effectLst/>
                <a:cs typeface="Segoe UI Light" panose="020B0502040204020203" pitchFamily="34" charset="0"/>
              </a:rPr>
              <a:t> as </a:t>
            </a:r>
            <a:r>
              <a:rPr lang="en-US" b="1" i="0" dirty="0">
                <a:solidFill>
                  <a:srgbClr val="000000"/>
                </a:solidFill>
                <a:effectLst/>
                <a:cs typeface="Segoe UI Light" panose="020B0502040204020203" pitchFamily="34" charset="0"/>
              </a:rPr>
              <a:t>Adatum\Administrator</a:t>
            </a:r>
            <a:r>
              <a:rPr lang="en-US" b="0" i="0" dirty="0">
                <a:solidFill>
                  <a:srgbClr val="000000"/>
                </a:solidFill>
                <a:effectLst/>
                <a:cs typeface="Segoe UI Light" panose="020B0502040204020203" pitchFamily="34" charset="0"/>
              </a:rPr>
              <a:t> with the password </a:t>
            </a:r>
            <a:r>
              <a:rPr lang="en-US" b="1" i="0" dirty="0">
                <a:solidFill>
                  <a:srgbClr val="000000"/>
                </a:solidFill>
                <a:effectLst/>
                <a:cs typeface="Segoe UI Light" panose="020B0502040204020203" pitchFamily="34" charset="0"/>
              </a:rPr>
              <a:t>Pa55w.rd</a:t>
            </a:r>
            <a:r>
              <a:rPr lang="en-US" b="0" i="0" dirty="0">
                <a:solidFill>
                  <a:srgbClr val="000000"/>
                </a:solidFill>
                <a:effectLst/>
                <a:cs typeface="Segoe UI Light" panose="020B0502040204020203" pitchFamily="34" charset="0"/>
              </a:rPr>
              <a:t>.</a:t>
            </a:r>
          </a:p>
          <a:p>
            <a:r>
              <a:rPr lang="en-US" b="1" i="0" dirty="0">
                <a:solidFill>
                  <a:srgbClr val="000000"/>
                </a:solidFill>
                <a:effectLst/>
                <a:cs typeface="Segoe UI Light" panose="020B0502040204020203" pitchFamily="34" charset="0"/>
              </a:rPr>
              <a:t>Detailed demonstration steps</a:t>
            </a:r>
            <a:endParaRPr lang="en-US" b="0" i="0" dirty="0">
              <a:solidFill>
                <a:srgbClr val="000000"/>
              </a:solidFill>
              <a:effectLst/>
              <a:cs typeface="Segoe UI Light" panose="020B0502040204020203" pitchFamily="34" charset="0"/>
            </a:endParaRPr>
          </a:p>
          <a:p>
            <a:pPr marL="122771" indent="-228600">
              <a:buFont typeface="+mj-lt"/>
              <a:buAutoNum type="arabicPeriod"/>
            </a:pPr>
            <a:r>
              <a:rPr lang="en-US" b="0" i="0" dirty="0">
                <a:solidFill>
                  <a:srgbClr val="000000"/>
                </a:solidFill>
                <a:effectLst/>
                <a:cs typeface="Segoe UI Light" panose="020B0502040204020203" pitchFamily="34" charset="0"/>
              </a:rPr>
              <a:t>On </a:t>
            </a:r>
            <a:r>
              <a:rPr lang="en-US" b="1" i="0" dirty="0">
                <a:solidFill>
                  <a:srgbClr val="000000"/>
                </a:solidFill>
                <a:effectLst/>
                <a:cs typeface="Segoe UI Light" panose="020B0502040204020203" pitchFamily="34" charset="0"/>
              </a:rPr>
              <a:t>LON-CL1</a:t>
            </a:r>
            <a:r>
              <a:rPr lang="en-US" b="0" i="0" dirty="0">
                <a:solidFill>
                  <a:srgbClr val="000000"/>
                </a:solidFill>
                <a:effectLst/>
                <a:cs typeface="Segoe UI Light" panose="020B0502040204020203" pitchFamily="34" charset="0"/>
              </a:rPr>
              <a:t>, open the Windows PowerShell console as an administrator.</a:t>
            </a:r>
          </a:p>
          <a:p>
            <a:pPr marL="122771" indent="-228600">
              <a:buFont typeface="+mj-lt"/>
              <a:buAutoNum type="arabicPeriod"/>
            </a:pPr>
            <a:r>
              <a:rPr lang="en-US" b="0" i="0" dirty="0">
                <a:solidFill>
                  <a:srgbClr val="000000"/>
                </a:solidFill>
                <a:effectLst/>
                <a:cs typeface="Segoe UI Light" panose="020B0502040204020203" pitchFamily="34" charset="0"/>
              </a:rPr>
              <a:t>In the </a:t>
            </a:r>
            <a:r>
              <a:rPr lang="en-US" b="1" i="0" dirty="0">
                <a:solidFill>
                  <a:srgbClr val="000000"/>
                </a:solidFill>
                <a:effectLst/>
                <a:cs typeface="Segoe UI Light" panose="020B0502040204020203" pitchFamily="34" charset="0"/>
              </a:rPr>
              <a:t>Windows PowerShell</a:t>
            </a:r>
            <a:r>
              <a:rPr lang="en-US" b="0" i="0" dirty="0">
                <a:solidFill>
                  <a:srgbClr val="000000"/>
                </a:solidFill>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WmiObject</a:t>
            </a:r>
            <a:r>
              <a:rPr lang="en-US" b="1" i="0" dirty="0">
                <a:effectLst/>
                <a:cs typeface="Segoe UI Light" panose="020B0502040204020203" pitchFamily="34" charset="0"/>
              </a:rPr>
              <a:t> -Namespace root -List -Recurse | Select -Unique __NAMESPACE </a:t>
            </a:r>
          </a:p>
          <a:p>
            <a:pPr marL="122771" indent="-228600">
              <a:buFont typeface="+mj-lt"/>
              <a:buAutoNum type="arabicPeriod"/>
            </a:pPr>
            <a:r>
              <a:rPr lang="en-US" b="0" i="0" dirty="0">
                <a:solidFill>
                  <a:srgbClr val="000000"/>
                </a:solidFill>
                <a:effectLst/>
                <a:cs typeface="Segoe UI Light" panose="020B0502040204020203" pitchFamily="34" charset="0"/>
              </a:rPr>
              <a:t>Note the </a:t>
            </a:r>
            <a:r>
              <a:rPr lang="en-US" b="1" i="0" dirty="0">
                <a:solidFill>
                  <a:srgbClr val="000000"/>
                </a:solidFill>
                <a:effectLst/>
                <a:cs typeface="Segoe UI Light" panose="020B0502040204020203" pitchFamily="34" charset="0"/>
              </a:rPr>
              <a:t>root\CIMV2</a:t>
            </a:r>
            <a:r>
              <a:rPr lang="en-US" b="0" i="0" dirty="0">
                <a:solidFill>
                  <a:srgbClr val="000000"/>
                </a:solidFill>
                <a:effectLst/>
                <a:cs typeface="Segoe UI Light" panose="020B0502040204020203" pitchFamily="34" charset="0"/>
              </a:rPr>
              <a:t> namespace and the </a:t>
            </a:r>
            <a:r>
              <a:rPr lang="en-US" b="1" i="0" dirty="0">
                <a:solidFill>
                  <a:srgbClr val="000000"/>
                </a:solidFill>
                <a:effectLst/>
                <a:cs typeface="Segoe UI Light" panose="020B0502040204020203" pitchFamily="34" charset="0"/>
              </a:rPr>
              <a:t>root\SecurityCenter2</a:t>
            </a:r>
            <a:r>
              <a:rPr lang="en-US" b="0" i="0" dirty="0">
                <a:solidFill>
                  <a:srgbClr val="000000"/>
                </a:solidFill>
                <a:effectLst/>
                <a:cs typeface="Segoe UI Light" panose="020B0502040204020203" pitchFamily="34" charset="0"/>
              </a:rPr>
              <a:t> namespace. You'll use these in the next demonstration.</a:t>
            </a:r>
          </a:p>
          <a:p>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E0297469-7B8D-4048-AD6C-7D93E905235D}"/>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4163829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Mention that the process of finding the class that is required is difficult, time-consuming, and error-prone. Many newcomers to WMI and CIM become frustrated with the guesswork. Unfortunately, guessing is the only technique that’s currently available.</a:t>
            </a:r>
            <a:endParaRPr lang="en-CA" sz="880" dirty="0">
              <a:effectLst/>
              <a:ea typeface="Times New Roman" panose="02020603050405020304" pitchFamily="18" charset="0"/>
              <a:cs typeface="Segoe UI Light" panose="020B0502040204020203" pitchFamily="34" charset="0"/>
            </a:endParaRPr>
          </a:p>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Various third-party WMI Explorer tools are available that can make exploring the repository easier. These graphical tools allow you to quickly validate guesses. An internet search for </a:t>
            </a:r>
            <a:r>
              <a:rPr lang="en-US" sz="880" b="1" dirty="0">
                <a:effectLst/>
                <a:ea typeface="Times New Roman" panose="02020603050405020304" pitchFamily="18" charset="0"/>
                <a:cs typeface="Segoe UI Light" panose="020B0502040204020203" pitchFamily="34" charset="0"/>
              </a:rPr>
              <a:t>WMI Explorer</a:t>
            </a:r>
            <a:r>
              <a:rPr lang="en-US" sz="880" b="0" dirty="0">
                <a:effectLst/>
                <a:ea typeface="Times New Roman" panose="02020603050405020304" pitchFamily="18" charset="0"/>
                <a:cs typeface="Segoe UI Light" panose="020B0502040204020203" pitchFamily="34" charset="0"/>
              </a:rPr>
              <a:t> or</a:t>
            </a:r>
            <a:r>
              <a:rPr lang="en-US" sz="880" b="1" dirty="0">
                <a:effectLst/>
                <a:ea typeface="Times New Roman" panose="02020603050405020304" pitchFamily="18" charset="0"/>
                <a:cs typeface="Segoe UI Light" panose="020B0502040204020203" pitchFamily="34" charset="0"/>
              </a:rPr>
              <a:t> CIM Explorer</a:t>
            </a:r>
            <a:r>
              <a:rPr lang="en-US" sz="880" dirty="0">
                <a:effectLst/>
                <a:ea typeface="Times New Roman" panose="02020603050405020304" pitchFamily="18" charset="0"/>
                <a:cs typeface="Segoe UI Light" panose="020B0502040204020203" pitchFamily="34" charset="0"/>
              </a:rPr>
              <a:t> will return several results.</a:t>
            </a:r>
            <a:endParaRPr lang="en-CA" sz="880" dirty="0">
              <a:effectLst/>
              <a:ea typeface="Times New Roman" panose="02020603050405020304" pitchFamily="18" charset="0"/>
              <a:cs typeface="Segoe UI Light" panose="020B0502040204020203" pitchFamily="34" charset="0"/>
            </a:endParaRPr>
          </a:p>
          <a:p>
            <a:endParaRPr lang="en-CA" sz="880" dirty="0">
              <a:cs typeface="Segoe UI Light" panose="020B0502040204020203" pitchFamily="34" charset="0"/>
            </a:endParaRPr>
          </a:p>
          <a:p>
            <a:endParaRPr lang="en-CA" sz="880" dirty="0">
              <a:cs typeface="Segoe UI Light" panose="020B0502040204020203" pitchFamily="34" charset="0"/>
            </a:endParaRPr>
          </a:p>
          <a:p>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5: Querying management information by using CIM and WMI</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82121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cs typeface="Segoe UI Light" panose="020B0502040204020203" pitchFamily="34" charset="0"/>
              </a:rPr>
              <a:t>Preparation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Start the virtual machines </a:t>
            </a:r>
            <a:r>
              <a:rPr lang="en-US" b="1" i="0" dirty="0">
                <a:effectLst/>
                <a:cs typeface="Segoe UI Light" panose="020B0502040204020203" pitchFamily="34" charset="0"/>
              </a:rPr>
              <a:t>LON-DC1</a:t>
            </a:r>
            <a:r>
              <a:rPr lang="en-US" b="0" i="0" dirty="0">
                <a:effectLst/>
                <a:cs typeface="Segoe UI Light" panose="020B0502040204020203" pitchFamily="34" charset="0"/>
              </a:rPr>
              <a:t> and </a:t>
            </a:r>
            <a:r>
              <a:rPr lang="en-US" b="1" i="0" dirty="0">
                <a:effectLst/>
                <a:cs typeface="Segoe UI Light" panose="020B0502040204020203" pitchFamily="34" charset="0"/>
              </a:rPr>
              <a:t>LON-CL1</a:t>
            </a:r>
            <a:r>
              <a:rPr lang="en-US" b="0" i="0" dirty="0">
                <a:effectLst/>
                <a:cs typeface="Segoe UI Light" panose="020B0502040204020203" pitchFamily="34" charset="0"/>
              </a:rPr>
              <a:t>.</a:t>
            </a:r>
          </a:p>
          <a:p>
            <a:pPr marL="228600" indent="-228600" algn="l">
              <a:buFont typeface="+mj-lt"/>
              <a:buAutoNum type="arabicPeriod"/>
            </a:pPr>
            <a:r>
              <a:rPr lang="en-US" b="0" i="0" dirty="0">
                <a:effectLst/>
                <a:cs typeface="Segoe UI Light" panose="020B0502040204020203" pitchFamily="34" charset="0"/>
              </a:rPr>
              <a:t>Sign in to </a:t>
            </a:r>
            <a:r>
              <a:rPr lang="en-US" b="1" i="0" dirty="0">
                <a:effectLst/>
                <a:cs typeface="Segoe UI Light" panose="020B0502040204020203" pitchFamily="34" charset="0"/>
              </a:rPr>
              <a:t>LON-CL1</a:t>
            </a:r>
            <a:r>
              <a:rPr lang="en-US" b="0" i="0" dirty="0">
                <a:effectLst/>
                <a:cs typeface="Segoe UI Light" panose="020B0502040204020203" pitchFamily="34" charset="0"/>
              </a:rPr>
              <a:t> as </a:t>
            </a:r>
            <a:r>
              <a:rPr lang="en-US" b="1" i="0" dirty="0">
                <a:effectLst/>
                <a:cs typeface="Segoe UI Light" panose="020B0502040204020203" pitchFamily="34" charset="0"/>
              </a:rPr>
              <a:t>Adatum\Administrator</a:t>
            </a:r>
            <a:r>
              <a:rPr lang="en-US" b="0" i="0" dirty="0">
                <a:effectLst/>
                <a:cs typeface="Segoe UI Light" panose="020B0502040204020203" pitchFamily="34" charset="0"/>
              </a:rPr>
              <a:t> with the password </a:t>
            </a:r>
            <a:r>
              <a:rPr lang="en-US" b="1" i="0" dirty="0">
                <a:effectLst/>
                <a:cs typeface="Segoe UI Light" panose="020B0502040204020203" pitchFamily="34" charset="0"/>
              </a:rPr>
              <a:t>Pa55w.rd</a:t>
            </a:r>
            <a:r>
              <a:rPr lang="en-US" b="0" i="0" dirty="0">
                <a:effectLst/>
                <a:cs typeface="Segoe UI Light" panose="020B0502040204020203" pitchFamily="34" charset="0"/>
              </a:rPr>
              <a:t>. Perform the demonstration on </a:t>
            </a:r>
            <a:r>
              <a:rPr lang="en-US" b="1" i="0" dirty="0">
                <a:effectLst/>
                <a:cs typeface="Segoe UI Light" panose="020B0502040204020203" pitchFamily="34" charset="0"/>
              </a:rPr>
              <a:t>LON-CL1</a:t>
            </a:r>
            <a:r>
              <a:rPr lang="en-US" b="0" i="0" dirty="0">
                <a:effectLst/>
                <a:cs typeface="Segoe UI Light" panose="020B0502040204020203" pitchFamily="34" charset="0"/>
              </a:rPr>
              <a:t>.</a:t>
            </a:r>
          </a:p>
          <a:p>
            <a:pPr algn="l"/>
            <a:r>
              <a:rPr lang="en-US" b="1" i="0" dirty="0">
                <a:effectLst/>
                <a:cs typeface="Segoe UI Light" panose="020B0502040204020203" pitchFamily="34" charset="0"/>
              </a:rPr>
              <a:t>Detailed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12981"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CimClass</a:t>
            </a:r>
            <a:r>
              <a:rPr lang="en-US" b="1" i="0" dirty="0">
                <a:effectLst/>
                <a:cs typeface="Segoe UI Light" panose="020B0502040204020203" pitchFamily="34" charset="0"/>
              </a:rPr>
              <a:t> -Namespace root\SecurityCenter2 </a:t>
            </a:r>
          </a:p>
          <a:p>
            <a:pPr marL="222242" lvl="2" indent="0">
              <a:buNone/>
            </a:pPr>
            <a:r>
              <a:rPr lang="en-US" b="0" i="0" dirty="0">
                <a:effectLst/>
                <a:cs typeface="Segoe UI Light" panose="020B0502040204020203" pitchFamily="34" charset="0"/>
              </a:rPr>
              <a:t>Note the values returned. Point out the </a:t>
            </a:r>
            <a:r>
              <a:rPr lang="en-US" b="1" i="0" dirty="0" err="1">
                <a:effectLst/>
                <a:cs typeface="Segoe UI Light" panose="020B0502040204020203" pitchFamily="34" charset="0"/>
              </a:rPr>
              <a:t>CimClassName</a:t>
            </a:r>
            <a:r>
              <a:rPr lang="en-US" b="0" i="0" dirty="0">
                <a:effectLst/>
                <a:cs typeface="Segoe UI Light" panose="020B0502040204020203" pitchFamily="34" charset="0"/>
              </a:rPr>
              <a:t>, </a:t>
            </a:r>
            <a:r>
              <a:rPr lang="en-US" b="1" i="0" dirty="0" err="1">
                <a:effectLst/>
                <a:cs typeface="Segoe UI Light" panose="020B0502040204020203" pitchFamily="34" charset="0"/>
              </a:rPr>
              <a:t>CimClassMethods</a:t>
            </a:r>
            <a:r>
              <a:rPr lang="en-US" b="0" i="0" dirty="0">
                <a:effectLst/>
                <a:cs typeface="Segoe UI Light" panose="020B0502040204020203" pitchFamily="34" charset="0"/>
              </a:rPr>
              <a:t>, and </a:t>
            </a:r>
            <a:r>
              <a:rPr lang="en-US" b="1" i="0" dirty="0" err="1">
                <a:effectLst/>
                <a:cs typeface="Segoe UI Light" panose="020B0502040204020203" pitchFamily="34" charset="0"/>
              </a:rPr>
              <a:t>CimClassProperties</a:t>
            </a:r>
            <a:r>
              <a:rPr lang="en-US" b="0" i="0" dirty="0">
                <a:effectLst/>
                <a:cs typeface="Segoe UI Light" panose="020B0502040204020203" pitchFamily="34" charset="0"/>
              </a:rPr>
              <a:t> column names and the values returned in each row.</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12981"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CimClass</a:t>
            </a:r>
            <a:r>
              <a:rPr lang="en-US" b="1" i="0" dirty="0">
                <a:effectLst/>
                <a:cs typeface="Segoe UI Light" panose="020B0502040204020203" pitchFamily="34" charset="0"/>
              </a:rPr>
              <a:t> -Namespace root\CIMv2 </a:t>
            </a:r>
          </a:p>
          <a:p>
            <a:pPr marL="222242" lvl="2" indent="0">
              <a:buNone/>
            </a:pPr>
            <a:r>
              <a:rPr lang="en-US" b="0" i="0" dirty="0">
                <a:effectLst/>
                <a:cs typeface="Segoe UI Light" panose="020B0502040204020203" pitchFamily="34" charset="0"/>
              </a:rPr>
              <a:t>Explain that the class names starting with two underscores (__) are system classes. You can typically ignore system classes.</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12981"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CimClass</a:t>
            </a:r>
            <a:r>
              <a:rPr lang="en-US" b="1" i="0" dirty="0">
                <a:effectLst/>
                <a:cs typeface="Segoe UI Light" panose="020B0502040204020203" pitchFamily="34" charset="0"/>
              </a:rPr>
              <a:t> -Namespace root\CIMv2 | Sort </a:t>
            </a:r>
            <a:r>
              <a:rPr lang="en-US" b="1" i="0" dirty="0" err="1">
                <a:effectLst/>
                <a:cs typeface="Segoe UI Light" panose="020B0502040204020203" pitchFamily="34" charset="0"/>
              </a:rPr>
              <a:t>CimClassName</a:t>
            </a:r>
            <a:r>
              <a:rPr lang="en-US" b="1" i="0" dirty="0">
                <a:effectLst/>
                <a:cs typeface="Segoe UI Light" panose="020B0502040204020203" pitchFamily="34" charset="0"/>
              </a:rPr>
              <a:t> </a:t>
            </a:r>
          </a:p>
          <a:p>
            <a:pPr marL="212981" lvl="2" indent="0">
              <a:buNone/>
            </a:pPr>
            <a:r>
              <a:rPr lang="en-US" b="0" i="0" dirty="0">
                <a:effectLst/>
                <a:cs typeface="Segoe UI Light" panose="020B0502040204020203" pitchFamily="34" charset="0"/>
              </a:rPr>
              <a:t>Explain that an alphabetical list is useful when you have to validate a guess about a class name. For example, if you think a class named </a:t>
            </a:r>
            <a:r>
              <a:rPr lang="en-US" b="1" i="0" dirty="0">
                <a:effectLst/>
                <a:cs typeface="Segoe UI Light" panose="020B0502040204020203" pitchFamily="34" charset="0"/>
              </a:rPr>
              <a:t>Win32_Network</a:t>
            </a:r>
            <a:r>
              <a:rPr lang="en-US" b="0" i="0" dirty="0">
                <a:effectLst/>
                <a:cs typeface="Segoe UI Light" panose="020B0502040204020203" pitchFamily="34" charset="0"/>
              </a:rPr>
              <a:t> might be useful, you can more easily discover whether the class exists by using an alphabetical list.</a:t>
            </a:r>
          </a:p>
          <a:p>
            <a:pPr marL="228600" indent="-228600" algn="l">
              <a:buFont typeface="+mj-lt"/>
              <a:buAutoNum type="arabicPeriod"/>
            </a:pPr>
            <a:r>
              <a:rPr lang="en-US" b="0" i="0" dirty="0">
                <a:effectLst/>
                <a:cs typeface="Segoe UI Light" panose="020B0502040204020203" pitchFamily="34" charset="0"/>
              </a:rPr>
              <a:t>To find all the classes in the </a:t>
            </a:r>
            <a:r>
              <a:rPr lang="en-US" b="1" i="0" dirty="0">
                <a:effectLst/>
                <a:cs typeface="Segoe UI Light" panose="020B0502040204020203" pitchFamily="34" charset="0"/>
              </a:rPr>
              <a:t>root\CIMv2</a:t>
            </a:r>
            <a:r>
              <a:rPr lang="en-US" b="0" i="0" dirty="0">
                <a:effectLst/>
                <a:cs typeface="Segoe UI Light" panose="020B0502040204020203" pitchFamily="34" charset="0"/>
              </a:rPr>
              <a:t> namespace that have </a:t>
            </a:r>
            <a:r>
              <a:rPr lang="en-US" b="0" i="1" dirty="0">
                <a:effectLst/>
                <a:cs typeface="Segoe UI Light" panose="020B0502040204020203" pitchFamily="34" charset="0"/>
              </a:rPr>
              <a:t>network</a:t>
            </a:r>
            <a:r>
              <a:rPr lang="en-US" b="0" i="0" dirty="0">
                <a:effectLst/>
                <a:cs typeface="Segoe UI Light" panose="020B0502040204020203" pitchFamily="34" charset="0"/>
              </a:rPr>
              <a:t> in the class name, enter the following command 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and then select Enter:</a:t>
            </a:r>
          </a:p>
          <a:p>
            <a:pPr marL="222242"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CimClass</a:t>
            </a:r>
            <a:r>
              <a:rPr lang="en-US" b="1" i="0" dirty="0">
                <a:effectLst/>
                <a:cs typeface="Segoe UI Light" panose="020B0502040204020203" pitchFamily="34" charset="0"/>
              </a:rPr>
              <a:t> *network* | Sort </a:t>
            </a:r>
            <a:r>
              <a:rPr lang="en-US" b="1" i="0" dirty="0" err="1">
                <a:effectLst/>
                <a:cs typeface="Segoe UI Light" panose="020B0502040204020203" pitchFamily="34" charset="0"/>
              </a:rPr>
              <a:t>CimClassName</a:t>
            </a:r>
            <a:r>
              <a:rPr lang="en-US" b="1" i="0" dirty="0">
                <a:effectLst/>
                <a:cs typeface="Segoe UI Light" panose="020B0502040204020203" pitchFamily="34" charset="0"/>
              </a:rPr>
              <a:t> </a:t>
            </a:r>
          </a:p>
          <a:p>
            <a:pPr marL="222242" lvl="2" indent="0">
              <a:buNone/>
            </a:pPr>
            <a:r>
              <a:rPr lang="en-US" b="1" i="0" dirty="0">
                <a:effectLst/>
                <a:cs typeface="Segoe UI Light" panose="020B0502040204020203" pitchFamily="34" charset="0"/>
              </a:rPr>
              <a:t>Note:</a:t>
            </a:r>
            <a:r>
              <a:rPr lang="en-US" b="0" i="0" dirty="0">
                <a:effectLst/>
                <a:cs typeface="Segoe UI Light" panose="020B0502040204020203" pitchFamily="34" charset="0"/>
              </a:rPr>
              <a:t> This technique can't search class descriptions, because that information isn't stored in the repository.</a:t>
            </a:r>
          </a:p>
          <a:p>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A7ECAF60-F7CA-438D-84EF-51CE898C3EA2}"/>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2513336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Explain that filtering during a query is more efficient than retrieving all instances of a class and then filtering with the </a:t>
            </a:r>
            <a:r>
              <a:rPr lang="en-CA" b="1" dirty="0"/>
              <a:t>Where-Object </a:t>
            </a:r>
            <a:r>
              <a:rPr lang="en-CA" b="0" dirty="0"/>
              <a:t>cmdlet</a:t>
            </a:r>
            <a:r>
              <a:rPr lang="en-CA" dirty="0"/>
              <a:t>.</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5: Querying management information by using CIM and WMI</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870855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cs typeface="Segoe UI Light" panose="020B0502040204020203" pitchFamily="34" charset="0"/>
              </a:rPr>
              <a:t>Preparation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Start the virtual machines </a:t>
            </a:r>
            <a:r>
              <a:rPr lang="en-US" b="1" i="0" dirty="0">
                <a:effectLst/>
                <a:cs typeface="Segoe UI Light" panose="020B0502040204020203" pitchFamily="34" charset="0"/>
              </a:rPr>
              <a:t>LON-DC1</a:t>
            </a:r>
            <a:r>
              <a:rPr lang="en-US" b="0" i="0" dirty="0">
                <a:effectLst/>
                <a:cs typeface="Segoe UI Light" panose="020B0502040204020203" pitchFamily="34" charset="0"/>
              </a:rPr>
              <a:t> and </a:t>
            </a:r>
            <a:r>
              <a:rPr lang="en-US" b="1" i="0" dirty="0">
                <a:effectLst/>
                <a:cs typeface="Segoe UI Light" panose="020B0502040204020203" pitchFamily="34" charset="0"/>
              </a:rPr>
              <a:t>LON-CL1</a:t>
            </a:r>
            <a:r>
              <a:rPr lang="en-US" b="0" i="0" dirty="0">
                <a:effectLst/>
                <a:cs typeface="Segoe UI Light" panose="020B0502040204020203" pitchFamily="34" charset="0"/>
              </a:rPr>
              <a:t>.</a:t>
            </a:r>
          </a:p>
          <a:p>
            <a:pPr marL="228600" indent="-228600" algn="l">
              <a:buFont typeface="+mj-lt"/>
              <a:buAutoNum type="arabicPeriod"/>
            </a:pPr>
            <a:r>
              <a:rPr lang="en-US" b="0" i="0" dirty="0">
                <a:effectLst/>
                <a:cs typeface="Segoe UI Light" panose="020B0502040204020203" pitchFamily="34" charset="0"/>
              </a:rPr>
              <a:t>Sign in to </a:t>
            </a:r>
            <a:r>
              <a:rPr lang="en-US" b="1" i="0" dirty="0">
                <a:effectLst/>
                <a:cs typeface="Segoe UI Light" panose="020B0502040204020203" pitchFamily="34" charset="0"/>
              </a:rPr>
              <a:t>LON-CL1</a:t>
            </a:r>
            <a:r>
              <a:rPr lang="en-US" b="0" i="0" dirty="0">
                <a:effectLst/>
                <a:cs typeface="Segoe UI Light" panose="020B0502040204020203" pitchFamily="34" charset="0"/>
              </a:rPr>
              <a:t> as </a:t>
            </a:r>
            <a:r>
              <a:rPr lang="en-US" b="1" i="0" dirty="0">
                <a:effectLst/>
                <a:cs typeface="Segoe UI Light" panose="020B0502040204020203" pitchFamily="34" charset="0"/>
              </a:rPr>
              <a:t>Adatum\Administrator</a:t>
            </a:r>
            <a:r>
              <a:rPr lang="en-US" b="0" i="0" dirty="0">
                <a:effectLst/>
                <a:cs typeface="Segoe UI Light" panose="020B0502040204020203" pitchFamily="34" charset="0"/>
              </a:rPr>
              <a:t> with the password </a:t>
            </a:r>
            <a:r>
              <a:rPr lang="en-US" b="1" i="0" dirty="0">
                <a:effectLst/>
                <a:cs typeface="Segoe UI Light" panose="020B0502040204020203" pitchFamily="34" charset="0"/>
              </a:rPr>
              <a:t>Pa55w.rd</a:t>
            </a:r>
            <a:r>
              <a:rPr lang="en-US" b="0" i="0" dirty="0">
                <a:effectLst/>
                <a:cs typeface="Segoe UI Light" panose="020B0502040204020203" pitchFamily="34" charset="0"/>
              </a:rPr>
              <a:t>. Perform the demonstration on </a:t>
            </a:r>
            <a:r>
              <a:rPr lang="en-US" b="1" i="0" dirty="0">
                <a:effectLst/>
                <a:cs typeface="Segoe UI Light" panose="020B0502040204020203" pitchFamily="34" charset="0"/>
              </a:rPr>
              <a:t>LON-CL1</a:t>
            </a:r>
            <a:r>
              <a:rPr lang="en-US" b="0" i="0" dirty="0">
                <a:effectLst/>
                <a:cs typeface="Segoe UI Light" panose="020B0502040204020203" pitchFamily="34" charset="0"/>
              </a:rPr>
              <a:t>.</a:t>
            </a:r>
          </a:p>
          <a:p>
            <a:pPr algn="l"/>
            <a:r>
              <a:rPr lang="en-US" b="1" i="0" dirty="0">
                <a:effectLst/>
                <a:cs typeface="Segoe UI Light" panose="020B0502040204020203" pitchFamily="34" charset="0"/>
              </a:rPr>
              <a:t>Detailed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WmiObject</a:t>
            </a:r>
            <a:r>
              <a:rPr lang="en-US" b="1" i="0" dirty="0">
                <a:effectLst/>
                <a:cs typeface="Segoe UI Light" panose="020B0502040204020203" pitchFamily="34" charset="0"/>
              </a:rPr>
              <a:t> -Class Win32_Service </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CimInstance</a:t>
            </a:r>
            <a:r>
              <a:rPr lang="en-US" b="1" i="0" dirty="0">
                <a:effectLst/>
                <a:cs typeface="Segoe UI Light" panose="020B0502040204020203" pitchFamily="34" charset="0"/>
              </a:rPr>
              <a:t> -</a:t>
            </a:r>
            <a:r>
              <a:rPr lang="en-US" b="1" i="0" dirty="0" err="1">
                <a:effectLst/>
                <a:cs typeface="Segoe UI Light" panose="020B0502040204020203" pitchFamily="34" charset="0"/>
              </a:rPr>
              <a:t>ClassName</a:t>
            </a:r>
            <a:r>
              <a:rPr lang="en-US" b="1" i="0" dirty="0">
                <a:effectLst/>
                <a:cs typeface="Segoe UI Light" panose="020B0502040204020203" pitchFamily="34" charset="0"/>
              </a:rPr>
              <a:t> Win32_Process </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12981"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CimInstance</a:t>
            </a:r>
            <a:r>
              <a:rPr lang="en-US" b="1" i="0" dirty="0">
                <a:effectLst/>
                <a:cs typeface="Segoe UI Light" panose="020B0502040204020203" pitchFamily="34" charset="0"/>
              </a:rPr>
              <a:t> -</a:t>
            </a:r>
            <a:r>
              <a:rPr lang="en-US" b="1" i="0" dirty="0" err="1">
                <a:effectLst/>
                <a:cs typeface="Segoe UI Light" panose="020B0502040204020203" pitchFamily="34" charset="0"/>
              </a:rPr>
              <a:t>ClassName</a:t>
            </a:r>
            <a:r>
              <a:rPr lang="en-US" b="1" i="0" dirty="0">
                <a:effectLst/>
                <a:cs typeface="Segoe UI Light" panose="020B0502040204020203" pitchFamily="34" charset="0"/>
              </a:rPr>
              <a:t> Win32_LogicalDisk -Filter "</a:t>
            </a:r>
            <a:r>
              <a:rPr lang="en-US" b="1" i="0" dirty="0" err="1">
                <a:effectLst/>
                <a:cs typeface="Segoe UI Light" panose="020B0502040204020203" pitchFamily="34" charset="0"/>
              </a:rPr>
              <a:t>DriveType</a:t>
            </a:r>
            <a:r>
              <a:rPr lang="en-US" b="1" i="0" dirty="0">
                <a:effectLst/>
                <a:cs typeface="Segoe UI Light" panose="020B0502040204020203" pitchFamily="34" charset="0"/>
              </a:rPr>
              <a:t>=3" </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CimInstance</a:t>
            </a:r>
            <a:r>
              <a:rPr lang="en-US" b="1" i="0" dirty="0">
                <a:effectLst/>
                <a:cs typeface="Segoe UI Light" panose="020B0502040204020203" pitchFamily="34" charset="0"/>
              </a:rPr>
              <a:t> -Query "SELECT * FROM Win32_NetworkAdapter"</a:t>
            </a:r>
          </a:p>
          <a:p>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B93E4E4B-9B74-403B-9E74-6D9ECB6E704B}"/>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43415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5: Querying management information by using CIM and WMI</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Make students aware that using alternate credentials can be useful for running scripts as a scheduled task. </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5: Querying management information by using CIM and WMI</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980811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Inform students that CIM sessions are only required when there are unique settings for a CIM connection that are not supported by ad-hoc connections. Also, remind student that CIM sessions don’t maintain a connection to the remote computer.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25497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cs typeface="Segoe UI Light" panose="020B0502040204020203" pitchFamily="34" charset="0"/>
              </a:rPr>
              <a:t>Preparation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Start the virtual machines </a:t>
            </a:r>
            <a:r>
              <a:rPr lang="en-US" b="1" i="0" dirty="0">
                <a:effectLst/>
                <a:cs typeface="Segoe UI Light" panose="020B0502040204020203" pitchFamily="34" charset="0"/>
              </a:rPr>
              <a:t>LON-DC1</a:t>
            </a:r>
            <a:r>
              <a:rPr lang="en-US" b="0" i="0" dirty="0">
                <a:effectLst/>
                <a:cs typeface="Segoe UI Light" panose="020B0502040204020203" pitchFamily="34" charset="0"/>
              </a:rPr>
              <a:t> and </a:t>
            </a:r>
            <a:r>
              <a:rPr lang="en-US" b="1" i="0" dirty="0">
                <a:effectLst/>
                <a:cs typeface="Segoe UI Light" panose="020B0502040204020203" pitchFamily="34" charset="0"/>
              </a:rPr>
              <a:t>LON-CL1</a:t>
            </a:r>
            <a:r>
              <a:rPr lang="en-US" b="0" i="0" dirty="0">
                <a:effectLst/>
                <a:cs typeface="Segoe UI Light" panose="020B0502040204020203" pitchFamily="34" charset="0"/>
              </a:rPr>
              <a:t>.</a:t>
            </a:r>
          </a:p>
          <a:p>
            <a:pPr marL="228600" indent="-228600" algn="l">
              <a:buFont typeface="+mj-lt"/>
              <a:buAutoNum type="arabicPeriod"/>
            </a:pPr>
            <a:r>
              <a:rPr lang="en-US" b="0" i="0" dirty="0">
                <a:effectLst/>
                <a:cs typeface="Segoe UI Light" panose="020B0502040204020203" pitchFamily="34" charset="0"/>
              </a:rPr>
              <a:t>Sign in to </a:t>
            </a:r>
            <a:r>
              <a:rPr lang="en-US" b="1" i="0" dirty="0">
                <a:effectLst/>
                <a:cs typeface="Segoe UI Light" panose="020B0502040204020203" pitchFamily="34" charset="0"/>
              </a:rPr>
              <a:t>LON-CL1</a:t>
            </a:r>
            <a:r>
              <a:rPr lang="en-US" b="0" i="0" dirty="0">
                <a:effectLst/>
                <a:cs typeface="Segoe UI Light" panose="020B0502040204020203" pitchFamily="34" charset="0"/>
              </a:rPr>
              <a:t> as </a:t>
            </a:r>
            <a:r>
              <a:rPr lang="en-US" b="1" i="0" dirty="0">
                <a:effectLst/>
                <a:cs typeface="Segoe UI Light" panose="020B0502040204020203" pitchFamily="34" charset="0"/>
              </a:rPr>
              <a:t>Adatum\Administrator</a:t>
            </a:r>
            <a:r>
              <a:rPr lang="en-US" b="0" i="0" dirty="0">
                <a:effectLst/>
                <a:cs typeface="Segoe UI Light" panose="020B0502040204020203" pitchFamily="34" charset="0"/>
              </a:rPr>
              <a:t> with the password </a:t>
            </a:r>
            <a:r>
              <a:rPr lang="en-US" b="1" i="0" dirty="0">
                <a:effectLst/>
                <a:cs typeface="Segoe UI Light" panose="020B0502040204020203" pitchFamily="34" charset="0"/>
              </a:rPr>
              <a:t>Pa55w.rd</a:t>
            </a:r>
            <a:r>
              <a:rPr lang="en-US" b="0" i="0" dirty="0">
                <a:effectLst/>
                <a:cs typeface="Segoe UI Light" panose="020B0502040204020203" pitchFamily="34" charset="0"/>
              </a:rPr>
              <a:t>. Perform the demonstration steps on </a:t>
            </a:r>
            <a:r>
              <a:rPr lang="en-US" b="1" i="0" dirty="0">
                <a:effectLst/>
                <a:cs typeface="Segoe UI Light" panose="020B0502040204020203" pitchFamily="34" charset="0"/>
              </a:rPr>
              <a:t>LON-CL1</a:t>
            </a:r>
            <a:r>
              <a:rPr lang="en-US" b="0" i="0" dirty="0">
                <a:effectLst/>
                <a:cs typeface="Segoe UI Light" panose="020B0502040204020203" pitchFamily="34" charset="0"/>
              </a:rPr>
              <a:t>.</a:t>
            </a:r>
          </a:p>
          <a:p>
            <a:pPr algn="l"/>
            <a:r>
              <a:rPr lang="en-US" b="1" i="0" dirty="0">
                <a:effectLst/>
                <a:cs typeface="Segoe UI Light" panose="020B0502040204020203" pitchFamily="34" charset="0"/>
              </a:rPr>
              <a:t>Detailed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$s = New-</a:t>
            </a:r>
            <a:r>
              <a:rPr lang="en-US" b="1" i="0" dirty="0" err="1">
                <a:effectLst/>
                <a:cs typeface="Segoe UI Light" panose="020B0502040204020203" pitchFamily="34" charset="0"/>
              </a:rPr>
              <a:t>CimSession</a:t>
            </a:r>
            <a:r>
              <a:rPr lang="en-US" b="1" i="0" dirty="0">
                <a:effectLst/>
                <a:cs typeface="Segoe UI Light" panose="020B0502040204020203" pitchFamily="34" charset="0"/>
              </a:rPr>
              <a:t> -</a:t>
            </a:r>
            <a:r>
              <a:rPr lang="en-US" b="1" i="0" dirty="0" err="1">
                <a:effectLst/>
                <a:cs typeface="Segoe UI Light" panose="020B0502040204020203" pitchFamily="34" charset="0"/>
              </a:rPr>
              <a:t>ComputerName</a:t>
            </a:r>
            <a:r>
              <a:rPr lang="en-US" b="1" i="0" dirty="0">
                <a:effectLst/>
                <a:cs typeface="Segoe UI Light" panose="020B0502040204020203" pitchFamily="34" charset="0"/>
              </a:rPr>
              <a:t> LON-DC1 </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CimInstance</a:t>
            </a:r>
            <a:r>
              <a:rPr lang="en-US" b="1" i="0" dirty="0">
                <a:effectLst/>
                <a:cs typeface="Segoe UI Light" panose="020B0502040204020203" pitchFamily="34" charset="0"/>
              </a:rPr>
              <a:t> -</a:t>
            </a:r>
            <a:r>
              <a:rPr lang="en-US" b="1" i="0" dirty="0" err="1">
                <a:effectLst/>
                <a:cs typeface="Segoe UI Light" panose="020B0502040204020203" pitchFamily="34" charset="0"/>
              </a:rPr>
              <a:t>CimSession</a:t>
            </a:r>
            <a:r>
              <a:rPr lang="en-US" b="1" i="0" dirty="0">
                <a:effectLst/>
                <a:cs typeface="Segoe UI Light" panose="020B0502040204020203" pitchFamily="34" charset="0"/>
              </a:rPr>
              <a:t> $s -</a:t>
            </a:r>
            <a:r>
              <a:rPr lang="en-US" b="1" i="0" dirty="0" err="1">
                <a:effectLst/>
                <a:cs typeface="Segoe UI Light" panose="020B0502040204020203" pitchFamily="34" charset="0"/>
              </a:rPr>
              <a:t>ClassName</a:t>
            </a:r>
            <a:r>
              <a:rPr lang="en-US" b="1" i="0" dirty="0">
                <a:effectLst/>
                <a:cs typeface="Segoe UI Light" panose="020B0502040204020203" pitchFamily="34" charset="0"/>
              </a:rPr>
              <a:t> Win32_OperatingSystem </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$s | Remove-</a:t>
            </a:r>
            <a:r>
              <a:rPr lang="en-US" b="1" i="0" dirty="0" err="1">
                <a:effectLst/>
                <a:cs typeface="Segoe UI Light" panose="020B0502040204020203" pitchFamily="34" charset="0"/>
              </a:rPr>
              <a:t>CimSession</a:t>
            </a:r>
            <a:endParaRPr lang="en-US" b="1" i="0" dirty="0">
              <a:effectLst/>
              <a:cs typeface="Segoe UI Light" panose="020B0502040204020203" pitchFamily="34" charset="0"/>
            </a:endParaRPr>
          </a:p>
          <a:p>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44D5EB53-6206-4BA2-A3BC-1C83854AE011}"/>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1121105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E9916FDE-051F-450C-AD35-975866C84841}"/>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4163097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3207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AZ-040 Automating Administration with PowerShell</a:t>
            </a:r>
          </a:p>
          <a:p>
            <a:r>
              <a:rPr lang="en-US"/>
              <a:t>Module 5: Querying management information by using CIM and WMI</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633644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to students that after finding which methods are available, it’s likely they’ll still want to find documentation to ensure that they know how to use the methods rather than trial and error.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4419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CA" sz="880" dirty="0">
                <a:cs typeface="Segoe UI Light" panose="020B0502040204020203" pitchFamily="34" charset="0"/>
              </a:rPr>
              <a:t>The methods listed on this slide are from the </a:t>
            </a:r>
            <a:r>
              <a:rPr lang="en-CA" sz="880" b="1" dirty="0">
                <a:cs typeface="Segoe UI Light" panose="020B0502040204020203" pitchFamily="34" charset="0"/>
              </a:rPr>
              <a:t>Win32_OperatingSystem </a:t>
            </a:r>
            <a:r>
              <a:rPr lang="en-CA" sz="880" dirty="0">
                <a:cs typeface="Segoe UI Light" panose="020B0502040204020203" pitchFamily="34" charset="0"/>
              </a:rPr>
              <a:t>class documentation on </a:t>
            </a:r>
            <a:r>
              <a:rPr lang="en-CA" sz="880" u="sng" dirty="0">
                <a:solidFill>
                  <a:srgbClr val="0563C1"/>
                </a:solidFill>
                <a:effectLst/>
                <a:ea typeface="Calibri" panose="020F0502020204030204" pitchFamily="34" charset="0"/>
                <a:cs typeface="Segoe UI Light" panose="020B0502040204020203" pitchFamily="34" charset="0"/>
                <a:hlinkClick r:id="rId3"/>
              </a:rPr>
              <a:t>Microsoft Docs</a:t>
            </a:r>
            <a:r>
              <a:rPr lang="en-CA" sz="880" dirty="0">
                <a:cs typeface="Segoe UI Light" panose="020B0502040204020203" pitchFamily="34" charset="0"/>
              </a:rPr>
              <a:t>.</a:t>
            </a:r>
          </a:p>
          <a:p>
            <a:endParaRPr lang="en-CA" sz="880" dirty="0">
              <a:cs typeface="Segoe UI Light" panose="020B0502040204020203" pitchFamily="34" charset="0"/>
            </a:endParaRPr>
          </a:p>
          <a:p>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30041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cs typeface="Segoe UI Light" panose="020B0502040204020203" pitchFamily="34" charset="0"/>
              </a:rPr>
              <a:t>Preparation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Start the virtual machines </a:t>
            </a:r>
            <a:r>
              <a:rPr lang="en-US" b="1" i="0" dirty="0">
                <a:effectLst/>
                <a:cs typeface="Segoe UI Light" panose="020B0502040204020203" pitchFamily="34" charset="0"/>
              </a:rPr>
              <a:t>LON-DC1</a:t>
            </a:r>
            <a:r>
              <a:rPr lang="en-US" b="0" i="0" dirty="0">
                <a:effectLst/>
                <a:cs typeface="Segoe UI Light" panose="020B0502040204020203" pitchFamily="34" charset="0"/>
              </a:rPr>
              <a:t> and </a:t>
            </a:r>
            <a:r>
              <a:rPr lang="en-US" b="1" i="0" dirty="0">
                <a:effectLst/>
                <a:cs typeface="Segoe UI Light" panose="020B0502040204020203" pitchFamily="34" charset="0"/>
              </a:rPr>
              <a:t>LON-CL1</a:t>
            </a:r>
            <a:r>
              <a:rPr lang="en-US" b="0" i="0" dirty="0">
                <a:effectLst/>
                <a:cs typeface="Segoe UI Light" panose="020B0502040204020203" pitchFamily="34" charset="0"/>
              </a:rPr>
              <a:t>.</a:t>
            </a:r>
          </a:p>
          <a:p>
            <a:pPr marL="228600" indent="-228600" algn="l">
              <a:buFont typeface="+mj-lt"/>
              <a:buAutoNum type="arabicPeriod"/>
            </a:pPr>
            <a:r>
              <a:rPr lang="en-US" b="0" i="0" dirty="0">
                <a:effectLst/>
                <a:cs typeface="Segoe UI Light" panose="020B0502040204020203" pitchFamily="34" charset="0"/>
              </a:rPr>
              <a:t>Sign in to </a:t>
            </a:r>
            <a:r>
              <a:rPr lang="en-US" b="1" i="0" dirty="0">
                <a:effectLst/>
                <a:cs typeface="Segoe UI Light" panose="020B0502040204020203" pitchFamily="34" charset="0"/>
              </a:rPr>
              <a:t>LON-CL1</a:t>
            </a:r>
            <a:r>
              <a:rPr lang="en-US" b="0" i="0" dirty="0">
                <a:effectLst/>
                <a:cs typeface="Segoe UI Light" panose="020B0502040204020203" pitchFamily="34" charset="0"/>
              </a:rPr>
              <a:t> as </a:t>
            </a:r>
            <a:r>
              <a:rPr lang="en-US" b="1" i="0" dirty="0">
                <a:effectLst/>
                <a:cs typeface="Segoe UI Light" panose="020B0502040204020203" pitchFamily="34" charset="0"/>
              </a:rPr>
              <a:t>Adatum\Administrator</a:t>
            </a:r>
            <a:r>
              <a:rPr lang="en-US" b="0" i="0" dirty="0">
                <a:effectLst/>
                <a:cs typeface="Segoe UI Light" panose="020B0502040204020203" pitchFamily="34" charset="0"/>
              </a:rPr>
              <a:t>, with the password </a:t>
            </a:r>
            <a:r>
              <a:rPr lang="en-US" b="1" i="0" dirty="0">
                <a:effectLst/>
                <a:cs typeface="Segoe UI Light" panose="020B0502040204020203" pitchFamily="34" charset="0"/>
              </a:rPr>
              <a:t>Pa55w.rd</a:t>
            </a:r>
            <a:r>
              <a:rPr lang="en-US" b="0" i="0" dirty="0">
                <a:effectLst/>
                <a:cs typeface="Segoe UI Light" panose="020B0502040204020203" pitchFamily="34" charset="0"/>
              </a:rPr>
              <a:t>.</a:t>
            </a:r>
          </a:p>
          <a:p>
            <a:pPr algn="l"/>
            <a:r>
              <a:rPr lang="en-US" b="1" i="0" dirty="0">
                <a:effectLst/>
                <a:cs typeface="Segoe UI Light" panose="020B0502040204020203" pitchFamily="34" charset="0"/>
              </a:rPr>
              <a:t>Detailed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On </a:t>
            </a:r>
            <a:r>
              <a:rPr lang="en-US" b="1" i="0" dirty="0">
                <a:effectLst/>
                <a:cs typeface="Segoe UI Light" panose="020B0502040204020203" pitchFamily="34" charset="0"/>
              </a:rPr>
              <a:t>LON-CL1</a:t>
            </a:r>
            <a:r>
              <a:rPr lang="en-US" b="0" i="0" dirty="0">
                <a:effectLst/>
                <a:cs typeface="Segoe UI Light" panose="020B0502040204020203" pitchFamily="34" charset="0"/>
              </a:rPr>
              <a:t>, 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WmiObject</a:t>
            </a:r>
            <a:r>
              <a:rPr lang="en-US" b="1" i="0" dirty="0">
                <a:effectLst/>
                <a:cs typeface="Segoe UI Light" panose="020B0502040204020203" pitchFamily="34" charset="0"/>
              </a:rPr>
              <a:t> -</a:t>
            </a:r>
            <a:r>
              <a:rPr lang="en-US" b="1" i="0" dirty="0" err="1">
                <a:effectLst/>
                <a:cs typeface="Segoe UI Light" panose="020B0502040204020203" pitchFamily="34" charset="0"/>
              </a:rPr>
              <a:t>ClassName</a:t>
            </a:r>
            <a:r>
              <a:rPr lang="en-US" b="1" i="0" dirty="0">
                <a:effectLst/>
                <a:cs typeface="Segoe UI Light" panose="020B0502040204020203" pitchFamily="34" charset="0"/>
              </a:rPr>
              <a:t> Win32_Service | Get-Member </a:t>
            </a:r>
          </a:p>
          <a:p>
            <a:pPr marL="222242" lvl="2" indent="0">
              <a:buNone/>
            </a:pPr>
            <a:r>
              <a:rPr lang="en-US" b="1" i="0" dirty="0">
                <a:effectLst/>
                <a:cs typeface="Segoe UI Light" panose="020B0502040204020203" pitchFamily="34" charset="0"/>
              </a:rPr>
              <a:t>Note:</a:t>
            </a:r>
            <a:r>
              <a:rPr lang="en-US" b="0" i="0" dirty="0">
                <a:effectLst/>
                <a:cs typeface="Segoe UI Light" panose="020B0502040204020203" pitchFamily="34" charset="0"/>
              </a:rPr>
              <a:t> Explain that the </a:t>
            </a:r>
            <a:r>
              <a:rPr lang="en-US" b="1" i="0" dirty="0">
                <a:effectLst/>
                <a:cs typeface="Segoe UI Light" panose="020B0502040204020203" pitchFamily="34" charset="0"/>
              </a:rPr>
              <a:t>Change</a:t>
            </a:r>
            <a:r>
              <a:rPr lang="en-US" b="0" i="0" dirty="0">
                <a:effectLst/>
                <a:cs typeface="Segoe UI Light" panose="020B0502040204020203" pitchFamily="34" charset="0"/>
              </a:rPr>
              <a:t> method is one member of the class. The output might be duplicated because of the command returning objects with differing properties or methods.</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CimClass</a:t>
            </a:r>
            <a:r>
              <a:rPr lang="en-US" b="1" i="0" dirty="0">
                <a:effectLst/>
                <a:cs typeface="Segoe UI Light" panose="020B0502040204020203" pitchFamily="34" charset="0"/>
              </a:rPr>
              <a:t> -Class Win32_Service | Select-Object -</a:t>
            </a:r>
            <a:r>
              <a:rPr lang="en-US" b="1" i="0" dirty="0" err="1">
                <a:effectLst/>
                <a:cs typeface="Segoe UI Light" panose="020B0502040204020203" pitchFamily="34" charset="0"/>
              </a:rPr>
              <a:t>ExpandProperty</a:t>
            </a:r>
            <a:r>
              <a:rPr lang="en-US" b="1" i="0" dirty="0">
                <a:effectLst/>
                <a:cs typeface="Segoe UI Light" panose="020B0502040204020203" pitchFamily="34" charset="0"/>
              </a:rPr>
              <a:t> </a:t>
            </a:r>
            <a:r>
              <a:rPr lang="en-US" b="1" i="0" dirty="0" err="1">
                <a:effectLst/>
                <a:cs typeface="Segoe UI Light" panose="020B0502040204020203" pitchFamily="34" charset="0"/>
              </a:rPr>
              <a:t>CimClassMethods</a:t>
            </a:r>
            <a:r>
              <a:rPr lang="en-US" b="1" i="0" dirty="0">
                <a:effectLst/>
                <a:cs typeface="Segoe UI Light" panose="020B0502040204020203" pitchFamily="34" charset="0"/>
              </a:rPr>
              <a:t> </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lvl="1"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CimClass</a:t>
            </a:r>
            <a:r>
              <a:rPr lang="en-US" b="1" i="0" dirty="0">
                <a:effectLst/>
                <a:cs typeface="Segoe UI Light" panose="020B0502040204020203" pitchFamily="34" charset="0"/>
              </a:rPr>
              <a:t> -Class Win32_Service | Get-Member </a:t>
            </a:r>
          </a:p>
          <a:p>
            <a:pPr marL="222242" lvl="2" indent="0">
              <a:buNone/>
            </a:pPr>
            <a:r>
              <a:rPr lang="en-US" b="1" i="0" dirty="0">
                <a:effectLst/>
                <a:cs typeface="Segoe UI Light" panose="020B0502040204020203" pitchFamily="34" charset="0"/>
              </a:rPr>
              <a:t>Note:</a:t>
            </a:r>
            <a:r>
              <a:rPr lang="en-US" b="0" i="0" dirty="0">
                <a:effectLst/>
                <a:cs typeface="Segoe UI Light" panose="020B0502040204020203" pitchFamily="34" charset="0"/>
              </a:rPr>
              <a:t> This doesn't return the methods that the previous CIM and WMI commands did. Instead, it returns five additional methods. These methods are from the </a:t>
            </a:r>
            <a:r>
              <a:rPr lang="en-US" b="1" i="0" dirty="0" err="1">
                <a:effectLst/>
                <a:cs typeface="Segoe UI Light" panose="020B0502040204020203" pitchFamily="34" charset="0"/>
              </a:rPr>
              <a:t>Microsoft.Management.Infrastructure.CimClass</a:t>
            </a:r>
            <a:r>
              <a:rPr lang="en-US" b="0" i="0" dirty="0">
                <a:effectLst/>
                <a:cs typeface="Segoe UI Light" panose="020B0502040204020203" pitchFamily="34" charset="0"/>
              </a:rPr>
              <a:t> namespace and not from </a:t>
            </a:r>
            <a:r>
              <a:rPr lang="en-US" b="1" i="0" dirty="0">
                <a:effectLst/>
                <a:cs typeface="Segoe UI Light" panose="020B0502040204020203" pitchFamily="34" charset="0"/>
              </a:rPr>
              <a:t>Win32_Service</a:t>
            </a:r>
            <a:r>
              <a:rPr lang="en-US" b="0" i="0" dirty="0">
                <a:effectLst/>
                <a:cs typeface="Segoe UI Light" panose="020B0502040204020203" pitchFamily="34" charset="0"/>
              </a:rPr>
              <a:t>.</a:t>
            </a:r>
          </a:p>
          <a:p>
            <a:pPr marL="228600" indent="-228600" algn="l">
              <a:buFont typeface="+mj-lt"/>
              <a:buAutoNum type="arabicPeriod"/>
            </a:pPr>
            <a:r>
              <a:rPr lang="en-US" b="0" i="0" dirty="0">
                <a:effectLst/>
                <a:cs typeface="Segoe UI Light" panose="020B0502040204020203" pitchFamily="34" charset="0"/>
              </a:rPr>
              <a:t>In a web browser on the host computer, refer to your preferred search engine.</a:t>
            </a:r>
          </a:p>
          <a:p>
            <a:pPr marL="228600" indent="-228600" algn="l">
              <a:buFont typeface="+mj-lt"/>
              <a:buAutoNum type="arabicPeriod"/>
            </a:pPr>
            <a:r>
              <a:rPr lang="en-US" b="0" i="0" dirty="0">
                <a:effectLst/>
                <a:cs typeface="Segoe UI Light" panose="020B0502040204020203" pitchFamily="34" charset="0"/>
              </a:rPr>
              <a:t>Enter </a:t>
            </a:r>
            <a:r>
              <a:rPr lang="en-US" b="1" i="0" dirty="0">
                <a:effectLst/>
                <a:cs typeface="Segoe UI Light" panose="020B0502040204020203" pitchFamily="34" charset="0"/>
              </a:rPr>
              <a:t>Win32_Service</a:t>
            </a:r>
            <a:r>
              <a:rPr lang="en-US" b="0" i="0" dirty="0">
                <a:effectLst/>
                <a:cs typeface="Segoe UI Light" panose="020B0502040204020203" pitchFamily="34" charset="0"/>
              </a:rPr>
              <a:t> </a:t>
            </a:r>
            <a:r>
              <a:rPr lang="en-US" b="1" i="0" u="sng" dirty="0">
                <a:effectLst/>
                <a:cs typeface="Segoe UI Light" panose="020B0502040204020203" pitchFamily="34" charset="0"/>
                <a:hlinkClick r:id="rId3" tooltip="http://docs.microsoft.com">
                  <a:extLst>
                    <a:ext uri="{A12FA001-AC4F-418D-AE19-62706E023703}">
                      <ahyp:hlinkClr xmlns:ahyp="http://schemas.microsoft.com/office/drawing/2018/hyperlinkcolor" val="tx"/>
                    </a:ext>
                  </a:extLst>
                </a:hlinkClick>
              </a:rPr>
              <a:t>docs.microsoft.com</a:t>
            </a:r>
            <a:r>
              <a:rPr lang="en-US" b="0" i="0" dirty="0">
                <a:effectLst/>
                <a:cs typeface="Segoe UI Light" panose="020B0502040204020203" pitchFamily="34" charset="0"/>
              </a:rPr>
              <a:t> as the search term.</a:t>
            </a:r>
          </a:p>
          <a:p>
            <a:pPr marL="228600" indent="-228600" algn="l">
              <a:buFont typeface="+mj-lt"/>
              <a:buAutoNum type="arabicPeriod"/>
            </a:pPr>
            <a:r>
              <a:rPr lang="en-US" b="0" i="0" dirty="0">
                <a:effectLst/>
                <a:cs typeface="Segoe UI Light" panose="020B0502040204020203" pitchFamily="34" charset="0"/>
              </a:rPr>
              <a:t>In the search results, select </a:t>
            </a:r>
            <a:r>
              <a:rPr lang="en-US" b="1" i="0" dirty="0">
                <a:effectLst/>
                <a:cs typeface="Segoe UI Light" panose="020B0502040204020203" pitchFamily="34" charset="0"/>
              </a:rPr>
              <a:t>Win32_Service class - Win32 apps | Microsoft Docs</a:t>
            </a:r>
            <a:r>
              <a:rPr lang="en-US" b="0" i="0" dirty="0">
                <a:effectLst/>
                <a:cs typeface="Segoe UI Light" panose="020B0502040204020203" pitchFamily="34" charset="0"/>
              </a:rPr>
              <a:t>.</a:t>
            </a:r>
          </a:p>
          <a:p>
            <a:pPr marL="228600" indent="-228600" algn="l">
              <a:buFont typeface="+mj-lt"/>
              <a:buAutoNum type="arabicPeriod"/>
            </a:pPr>
            <a:r>
              <a:rPr lang="en-US" b="0" i="0" dirty="0">
                <a:effectLst/>
                <a:cs typeface="Segoe UI Light" panose="020B0502040204020203" pitchFamily="34" charset="0"/>
              </a:rPr>
              <a:t>On the webpage, scroll to the </a:t>
            </a:r>
            <a:r>
              <a:rPr lang="en-US" b="1" i="0" dirty="0">
                <a:effectLst/>
                <a:cs typeface="Segoe UI Light" panose="020B0502040204020203" pitchFamily="34" charset="0"/>
              </a:rPr>
              <a:t>Methods</a:t>
            </a:r>
            <a:r>
              <a:rPr lang="en-US" b="0" i="0" dirty="0">
                <a:effectLst/>
                <a:cs typeface="Segoe UI Light" panose="020B0502040204020203" pitchFamily="34" charset="0"/>
              </a:rPr>
              <a:t> section, and then select </a:t>
            </a:r>
            <a:r>
              <a:rPr lang="en-US" b="1" i="0" dirty="0">
                <a:effectLst/>
                <a:cs typeface="Segoe UI Light" panose="020B0502040204020203" pitchFamily="34" charset="0"/>
              </a:rPr>
              <a:t>Change</a:t>
            </a:r>
            <a:r>
              <a:rPr lang="en-US" b="0" i="0" dirty="0">
                <a:effectLst/>
                <a:cs typeface="Segoe UI Light" panose="020B0502040204020203" pitchFamily="34" charset="0"/>
              </a:rPr>
              <a:t>.</a:t>
            </a:r>
          </a:p>
          <a:p>
            <a:pPr marL="222242" lvl="2" indent="0">
              <a:buNone/>
            </a:pPr>
            <a:r>
              <a:rPr lang="en-US" b="1" i="0" dirty="0">
                <a:effectLst/>
                <a:cs typeface="Segoe UI Light" panose="020B0502040204020203" pitchFamily="34" charset="0"/>
              </a:rPr>
              <a:t>Note:</a:t>
            </a:r>
            <a:r>
              <a:rPr lang="en-US" b="0" i="0" dirty="0">
                <a:effectLst/>
                <a:cs typeface="Segoe UI Light" panose="020B0502040204020203" pitchFamily="34" charset="0"/>
              </a:rPr>
              <a:t> Explain that this method has 11 parameters. Review the parameters with the class.</a:t>
            </a:r>
          </a:p>
          <a:p>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9FE5E57-9D93-4B82-8C17-7909D448AD79}"/>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4185608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key difference between CIM and WMI objects is how parameters are managed for methods. For WMI objects, the parameters are ordinal and must be presented in the correct order. For CIM objects, parameters are named and can be in any order.</a:t>
            </a:r>
          </a:p>
          <a:p>
            <a:endParaRPr lang="en-CA" dirty="0"/>
          </a:p>
          <a:p>
            <a:r>
              <a:rPr lang="en-CA" dirty="0"/>
              <a:t>The </a:t>
            </a:r>
            <a:r>
              <a:rPr lang="en-CA" b="1" dirty="0" err="1"/>
              <a:t>ChangeStartMode</a:t>
            </a:r>
            <a:r>
              <a:rPr lang="en-CA" dirty="0"/>
              <a:t> method on the slide has only one parameter. So, order is not a factor. It is common for methods to have only one parameter or none.</a:t>
            </a:r>
          </a:p>
          <a:p>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67731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AZ-040 Automating Administration with PowerShell</a:t>
            </a:r>
          </a:p>
          <a:p>
            <a:r>
              <a:rPr lang="en-US"/>
              <a:t>Module 5: Querying management information by using CIM and WMI</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178109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cs typeface="Segoe UI Light" panose="020B0502040204020203" pitchFamily="34" charset="0"/>
              </a:rPr>
              <a:t>Preparation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Start the virtual machines </a:t>
            </a:r>
            <a:r>
              <a:rPr lang="en-US" b="1" i="0" dirty="0">
                <a:effectLst/>
                <a:cs typeface="Segoe UI Light" panose="020B0502040204020203" pitchFamily="34" charset="0"/>
              </a:rPr>
              <a:t>LON-DC1</a:t>
            </a:r>
            <a:r>
              <a:rPr lang="en-US" b="0" i="0" dirty="0">
                <a:effectLst/>
                <a:cs typeface="Segoe UI Light" panose="020B0502040204020203" pitchFamily="34" charset="0"/>
              </a:rPr>
              <a:t> and </a:t>
            </a:r>
            <a:r>
              <a:rPr lang="en-US" b="1" i="0" dirty="0">
                <a:effectLst/>
                <a:cs typeface="Segoe UI Light" panose="020B0502040204020203" pitchFamily="34" charset="0"/>
              </a:rPr>
              <a:t>LON-CL1</a:t>
            </a:r>
            <a:r>
              <a:rPr lang="en-US" b="0" i="0" dirty="0">
                <a:effectLst/>
                <a:cs typeface="Segoe UI Light" panose="020B0502040204020203" pitchFamily="34" charset="0"/>
              </a:rPr>
              <a:t>.</a:t>
            </a:r>
          </a:p>
          <a:p>
            <a:pPr marL="228600" indent="-228600" algn="l">
              <a:buFont typeface="+mj-lt"/>
              <a:buAutoNum type="arabicPeriod"/>
            </a:pPr>
            <a:r>
              <a:rPr lang="en-US" b="0" i="0" dirty="0">
                <a:effectLst/>
                <a:cs typeface="Segoe UI Light" panose="020B0502040204020203" pitchFamily="34" charset="0"/>
              </a:rPr>
              <a:t>Sign in to </a:t>
            </a:r>
            <a:r>
              <a:rPr lang="en-US" b="1" i="0" dirty="0">
                <a:effectLst/>
                <a:cs typeface="Segoe UI Light" panose="020B0502040204020203" pitchFamily="34" charset="0"/>
              </a:rPr>
              <a:t>LON-CL1</a:t>
            </a:r>
            <a:r>
              <a:rPr lang="en-US" b="0" i="0" dirty="0">
                <a:effectLst/>
                <a:cs typeface="Segoe UI Light" panose="020B0502040204020203" pitchFamily="34" charset="0"/>
              </a:rPr>
              <a:t> as </a:t>
            </a:r>
            <a:r>
              <a:rPr lang="en-US" b="1" i="0" dirty="0">
                <a:effectLst/>
                <a:cs typeface="Segoe UI Light" panose="020B0502040204020203" pitchFamily="34" charset="0"/>
              </a:rPr>
              <a:t>Adatum\Administrator</a:t>
            </a:r>
            <a:r>
              <a:rPr lang="en-US" b="0" i="0" dirty="0">
                <a:effectLst/>
                <a:cs typeface="Segoe UI Light" panose="020B0502040204020203" pitchFamily="34" charset="0"/>
              </a:rPr>
              <a:t>, with the password </a:t>
            </a:r>
            <a:r>
              <a:rPr lang="en-US" b="1" i="0" dirty="0">
                <a:effectLst/>
                <a:cs typeface="Segoe UI Light" panose="020B0502040204020203" pitchFamily="34" charset="0"/>
              </a:rPr>
              <a:t>Pa55w.rd</a:t>
            </a:r>
            <a:r>
              <a:rPr lang="en-US" b="0" i="0" dirty="0">
                <a:effectLst/>
                <a:cs typeface="Segoe UI Light" panose="020B0502040204020203" pitchFamily="34" charset="0"/>
              </a:rPr>
              <a:t>.</a:t>
            </a:r>
          </a:p>
          <a:p>
            <a:pPr algn="l"/>
            <a:r>
              <a:rPr lang="en-US" b="1" i="0" dirty="0">
                <a:effectLst/>
                <a:cs typeface="Segoe UI Light" panose="020B0502040204020203" pitchFamily="34" charset="0"/>
              </a:rPr>
              <a:t>Detailed steps</a:t>
            </a:r>
            <a:endParaRPr lang="en-US" b="0" i="0" dirty="0">
              <a:effectLst/>
              <a:cs typeface="Segoe UI Light" panose="020B0502040204020203" pitchFamily="34" charset="0"/>
            </a:endParaRPr>
          </a:p>
          <a:p>
            <a:pPr marL="228600" indent="-228600" algn="l">
              <a:buFont typeface="+mj-lt"/>
              <a:buAutoNum type="arabicPeriod"/>
            </a:pPr>
            <a:r>
              <a:rPr lang="en-US" b="0" i="0" dirty="0">
                <a:effectLst/>
                <a:cs typeface="Segoe UI Light" panose="020B0502040204020203" pitchFamily="34" charset="0"/>
              </a:rPr>
              <a:t>On </a:t>
            </a:r>
            <a:r>
              <a:rPr lang="en-US" b="1" i="0" dirty="0">
                <a:effectLst/>
                <a:cs typeface="Segoe UI Light" panose="020B0502040204020203" pitchFamily="34" charset="0"/>
              </a:rPr>
              <a:t>LON-CL1</a:t>
            </a:r>
            <a:r>
              <a:rPr lang="en-US" b="0" i="0" dirty="0">
                <a:effectLst/>
                <a:cs typeface="Segoe UI Light" panose="020B0502040204020203" pitchFamily="34" charset="0"/>
              </a:rPr>
              <a:t>, 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Invoke-</a:t>
            </a:r>
            <a:r>
              <a:rPr lang="en-US" b="1" i="0" dirty="0" err="1">
                <a:effectLst/>
                <a:cs typeface="Segoe UI Light" panose="020B0502040204020203" pitchFamily="34" charset="0"/>
              </a:rPr>
              <a:t>CimMethod</a:t>
            </a:r>
            <a:r>
              <a:rPr lang="en-US" b="1" i="0" dirty="0">
                <a:effectLst/>
                <a:cs typeface="Segoe UI Light" panose="020B0502040204020203" pitchFamily="34" charset="0"/>
              </a:rPr>
              <a:t> -</a:t>
            </a:r>
            <a:r>
              <a:rPr lang="en-US" b="1" i="0" dirty="0" err="1">
                <a:effectLst/>
                <a:cs typeface="Segoe UI Light" panose="020B0502040204020203" pitchFamily="34" charset="0"/>
              </a:rPr>
              <a:t>ComputerName</a:t>
            </a:r>
            <a:r>
              <a:rPr lang="en-US" b="1" i="0" dirty="0">
                <a:effectLst/>
                <a:cs typeface="Segoe UI Light" panose="020B0502040204020203" pitchFamily="34" charset="0"/>
              </a:rPr>
              <a:t> LON-DC1 -</a:t>
            </a:r>
            <a:r>
              <a:rPr lang="en-US" b="1" i="0" dirty="0" err="1">
                <a:effectLst/>
                <a:cs typeface="Segoe UI Light" panose="020B0502040204020203" pitchFamily="34" charset="0"/>
              </a:rPr>
              <a:t>ClassName</a:t>
            </a:r>
            <a:r>
              <a:rPr lang="en-US" b="1" i="0" dirty="0">
                <a:effectLst/>
                <a:cs typeface="Segoe UI Light" panose="020B0502040204020203" pitchFamily="34" charset="0"/>
              </a:rPr>
              <a:t> Win32_OperatingSystem -</a:t>
            </a:r>
            <a:r>
              <a:rPr lang="en-US" b="1" i="0" dirty="0" err="1">
                <a:effectLst/>
                <a:cs typeface="Segoe UI Light" panose="020B0502040204020203" pitchFamily="34" charset="0"/>
              </a:rPr>
              <a:t>MethodName</a:t>
            </a:r>
            <a:r>
              <a:rPr lang="en-US" b="1" i="0" dirty="0">
                <a:effectLst/>
                <a:cs typeface="Segoe UI Light" panose="020B0502040204020203" pitchFamily="34" charset="0"/>
              </a:rPr>
              <a:t> Reboot </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Invoke-</a:t>
            </a:r>
            <a:r>
              <a:rPr lang="en-US" b="1" i="0" dirty="0" err="1">
                <a:effectLst/>
                <a:cs typeface="Segoe UI Light" panose="020B0502040204020203" pitchFamily="34" charset="0"/>
              </a:rPr>
              <a:t>CimMethod</a:t>
            </a:r>
            <a:r>
              <a:rPr lang="en-US" b="1" i="0" dirty="0">
                <a:effectLst/>
                <a:cs typeface="Segoe UI Light" panose="020B0502040204020203" pitchFamily="34" charset="0"/>
              </a:rPr>
              <a:t> -</a:t>
            </a:r>
            <a:r>
              <a:rPr lang="en-US" b="1" i="0" dirty="0" err="1">
                <a:effectLst/>
                <a:cs typeface="Segoe UI Light" panose="020B0502040204020203" pitchFamily="34" charset="0"/>
              </a:rPr>
              <a:t>ClassName</a:t>
            </a:r>
            <a:r>
              <a:rPr lang="en-US" b="1" i="0" dirty="0">
                <a:effectLst/>
                <a:cs typeface="Segoe UI Light" panose="020B0502040204020203" pitchFamily="34" charset="0"/>
              </a:rPr>
              <a:t> Win32_Process -</a:t>
            </a:r>
            <a:r>
              <a:rPr lang="en-US" b="1" i="0" dirty="0" err="1">
                <a:effectLst/>
                <a:cs typeface="Segoe UI Light" panose="020B0502040204020203" pitchFamily="34" charset="0"/>
              </a:rPr>
              <a:t>MethodName</a:t>
            </a:r>
            <a:r>
              <a:rPr lang="en-US" b="1" i="0" dirty="0">
                <a:effectLst/>
                <a:cs typeface="Segoe UI Light" panose="020B0502040204020203" pitchFamily="34" charset="0"/>
              </a:rPr>
              <a:t> Create -Arguments @{CommandLine='mspaint.exe'} </a:t>
            </a:r>
          </a:p>
          <a:p>
            <a:pPr marL="228600" indent="-228600" algn="l">
              <a:buFont typeface="+mj-lt"/>
              <a:buAutoNum type="arabicPeriod"/>
            </a:pPr>
            <a:r>
              <a:rPr lang="en-US" b="0" i="0" dirty="0">
                <a:effectLst/>
                <a:cs typeface="Segoe UI Light" panose="020B0502040204020203" pitchFamily="34" charset="0"/>
              </a:rPr>
              <a:t>In the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console, enter the following command, and then select Enter:</a:t>
            </a:r>
          </a:p>
          <a:p>
            <a:pPr marL="222242" lvl="2" indent="0">
              <a:buNone/>
            </a:pPr>
            <a:r>
              <a:rPr lang="en-US" b="1" i="0" dirty="0">
                <a:effectLst/>
                <a:cs typeface="Segoe UI Light" panose="020B0502040204020203" pitchFamily="34" charset="0"/>
              </a:rPr>
              <a:t>Get-</a:t>
            </a:r>
            <a:r>
              <a:rPr lang="en-US" b="1" i="0" dirty="0" err="1">
                <a:effectLst/>
                <a:cs typeface="Segoe UI Light" panose="020B0502040204020203" pitchFamily="34" charset="0"/>
              </a:rPr>
              <a:t>CimInstance</a:t>
            </a:r>
            <a:r>
              <a:rPr lang="en-US" b="1" i="0" dirty="0">
                <a:effectLst/>
                <a:cs typeface="Segoe UI Light" panose="020B0502040204020203" pitchFamily="34" charset="0"/>
              </a:rPr>
              <a:t> -Class Win32_Process -Filter "Name='mspaint.exe'" | Invoke-</a:t>
            </a:r>
            <a:r>
              <a:rPr lang="en-US" b="1" i="0" dirty="0" err="1">
                <a:effectLst/>
                <a:cs typeface="Segoe UI Light" panose="020B0502040204020203" pitchFamily="34" charset="0"/>
              </a:rPr>
              <a:t>CimMethod</a:t>
            </a:r>
            <a:r>
              <a:rPr lang="en-US" b="1" i="0" dirty="0">
                <a:effectLst/>
                <a:cs typeface="Segoe UI Light" panose="020B0502040204020203" pitchFamily="34" charset="0"/>
              </a:rPr>
              <a:t> -Name Terminate</a:t>
            </a:r>
          </a:p>
          <a:p>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7F60357F-1913-42C0-9D48-59E7F2DEC639}"/>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583818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
        <p:nvSpPr>
          <p:cNvPr id="7" name="Header Placeholder 3">
            <a:extLst>
              <a:ext uri="{FF2B5EF4-FFF2-40B4-BE49-F238E27FC236}">
                <a16:creationId xmlns:a16="http://schemas.microsoft.com/office/drawing/2014/main" id="{7FD33C69-36F6-4279-980D-8FCF6A3AF0CA}"/>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552229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
        <p:nvSpPr>
          <p:cNvPr id="8" name="Header Placeholder 3">
            <a:extLst>
              <a:ext uri="{FF2B5EF4-FFF2-40B4-BE49-F238E27FC236}">
                <a16:creationId xmlns:a16="http://schemas.microsoft.com/office/drawing/2014/main" id="{2B474D40-28A1-4A74-A247-CA1BB616D48E}"/>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3935227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
        <p:nvSpPr>
          <p:cNvPr id="7" name="Header Placeholder 3">
            <a:extLst>
              <a:ext uri="{FF2B5EF4-FFF2-40B4-BE49-F238E27FC236}">
                <a16:creationId xmlns:a16="http://schemas.microsoft.com/office/drawing/2014/main" id="{CCD21229-240F-4A08-BFCF-5625B8F4A5B7}"/>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1669653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
        <p:nvSpPr>
          <p:cNvPr id="8" name="Header Placeholder 3">
            <a:extLst>
              <a:ext uri="{FF2B5EF4-FFF2-40B4-BE49-F238E27FC236}">
                <a16:creationId xmlns:a16="http://schemas.microsoft.com/office/drawing/2014/main" id="{F8D3011C-2054-4B2F-82CB-1A5AEDE1DD19}"/>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2071154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
        <p:nvSpPr>
          <p:cNvPr id="8" name="Header Placeholder 3">
            <a:extLst>
              <a:ext uri="{FF2B5EF4-FFF2-40B4-BE49-F238E27FC236}">
                <a16:creationId xmlns:a16="http://schemas.microsoft.com/office/drawing/2014/main" id="{64FBA6B3-8C1F-4684-8711-58DBBA8503E1}"/>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38894873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
        <p:nvSpPr>
          <p:cNvPr id="7" name="Header Placeholder 3">
            <a:extLst>
              <a:ext uri="{FF2B5EF4-FFF2-40B4-BE49-F238E27FC236}">
                <a16:creationId xmlns:a16="http://schemas.microsoft.com/office/drawing/2014/main" id="{170B94BD-2377-43E6-B3A7-C7B01811693B}"/>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912716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
        <p:nvSpPr>
          <p:cNvPr id="7" name="Header Placeholder 3">
            <a:extLst>
              <a:ext uri="{FF2B5EF4-FFF2-40B4-BE49-F238E27FC236}">
                <a16:creationId xmlns:a16="http://schemas.microsoft.com/office/drawing/2014/main" id="{E3AF19AC-A732-4E71-824B-75D8825FCB2F}"/>
              </a:ext>
            </a:extLst>
          </p:cNvPr>
          <p:cNvSpPr>
            <a:spLocks noGrp="1"/>
          </p:cNvSpPr>
          <p:nvPr>
            <p:ph type="hdr" sz="quarter"/>
          </p:nvPr>
        </p:nvSpPr>
        <p:spPr>
          <a:xfrm>
            <a:off x="-1" y="0"/>
            <a:ext cx="3706837"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5: Querying management information by using CIM and WMI</a:t>
            </a:r>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5: Querying management information by using CIM and WMI</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61945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AZ-040 Automating Administration with PowerShell</a:t>
            </a:r>
          </a:p>
          <a:p>
            <a:r>
              <a:rPr lang="en-US"/>
              <a:t>Module 5: Querying management information by using CIM and WMI</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16588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Explain to students that in most cases the CIM and WMI cmdlets provide equivalent functionality. </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5: Querying management information by using CIM and WMI</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8048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you explain the difference between namespaces, classes, and instances, you can use the following analogy:</a:t>
            </a:r>
          </a:p>
          <a:p>
            <a:pPr marL="171450" indent="-171450">
              <a:buFont typeface="Arial" panose="020B0604020202020204" pitchFamily="34" charset="0"/>
              <a:buChar char="•"/>
            </a:pPr>
            <a:r>
              <a:rPr lang="en-CA" dirty="0"/>
              <a:t>Namespaces are similar to folders in the file system. They’re used to organize data in the repository.</a:t>
            </a:r>
          </a:p>
          <a:p>
            <a:pPr marL="171450" indent="-171450">
              <a:buFont typeface="Arial" panose="020B0604020202020204" pitchFamily="34" charset="0"/>
              <a:buChar char="•"/>
            </a:pPr>
            <a:r>
              <a:rPr lang="en-CA" dirty="0"/>
              <a:t>Classes are similar to different file types in the file system such as TXT files or EXE files. They have different data, and you can do different things with them.</a:t>
            </a:r>
          </a:p>
          <a:p>
            <a:pPr marL="171450" indent="-171450">
              <a:buFont typeface="Arial" panose="020B0604020202020204" pitchFamily="34" charset="0"/>
              <a:buChar char="•"/>
            </a:pPr>
            <a:r>
              <a:rPr lang="en-CA" dirty="0"/>
              <a:t>Instances are similar to specific files in the file system. Executable (EXE) is a class, but WinWord.exe is an instance of that class.</a:t>
            </a:r>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 </a:t>
            </a:r>
          </a:p>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5: Querying management information by using CIM and WMI</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684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key takeaway from this topic is to use an internet search to find the documentation for classes.  </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5: Querying management information by using CIM and WMI</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388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89831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2.xml"/><Relationship Id="rId1" Type="http://schemas.openxmlformats.org/officeDocument/2006/relationships/slideLayout" Target="../slideLayouts/slideLayout35.x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4.xml"/><Relationship Id="rId1" Type="http://schemas.openxmlformats.org/officeDocument/2006/relationships/slideLayout" Target="../slideLayouts/slideLayout42.xml"/><Relationship Id="rId5" Type="http://schemas.openxmlformats.org/officeDocument/2006/relationships/image" Target="../media/image17.emf"/><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42.xml"/><Relationship Id="rId5" Type="http://schemas.openxmlformats.org/officeDocument/2006/relationships/image" Target="../media/image17.emf"/><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3" Type="http://schemas.openxmlformats.org/officeDocument/2006/relationships/hyperlink" Target="https://aka.ms/Win32-provider" TargetMode="External"/><Relationship Id="rId7" Type="http://schemas.openxmlformats.org/officeDocument/2006/relationships/image" Target="../media/image20.emf"/><Relationship Id="rId2" Type="http://schemas.openxmlformats.org/officeDocument/2006/relationships/notesSlide" Target="../notesSlides/notesSlide36.xml"/><Relationship Id="rId1" Type="http://schemas.openxmlformats.org/officeDocument/2006/relationships/slideLayout" Target="../slideLayouts/slideLayout73.xml"/><Relationship Id="rId6" Type="http://schemas.openxmlformats.org/officeDocument/2006/relationships/hyperlink" Target="https://aka.ms/sql-for-wmi" TargetMode="External"/><Relationship Id="rId5" Type="http://schemas.openxmlformats.org/officeDocument/2006/relationships/hyperlink" Target="https://aka.ms/jlgark" TargetMode="External"/><Relationship Id="rId4" Type="http://schemas.openxmlformats.org/officeDocument/2006/relationships/hyperlink" Target="https://aka.ms/CIM-classes-wm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a:t>Author name</a:t>
            </a:r>
            <a:br>
              <a:rPr lang="en-US"/>
            </a:br>
            <a:r>
              <a:rPr lang="en-US"/>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Finding documentation for classes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015663"/>
          </a:xfrm>
        </p:spPr>
        <p:txBody>
          <a:bodyPr/>
          <a:lstStyle/>
          <a:p>
            <a:r>
              <a:rPr lang="en-US" sz="2000" dirty="0"/>
              <a:t>In this demonstration, you will learn how to use a search engine to locate the online documentation for the </a:t>
            </a:r>
            <a:r>
              <a:rPr lang="en-US" sz="2000" b="1" dirty="0"/>
              <a:t>Win32_BIOS</a:t>
            </a:r>
            <a:r>
              <a:rPr lang="en-US" sz="2000" dirty="0"/>
              <a:t> class.</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1328321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Query data by using CIM and WMI</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965696"/>
            <a:ext cx="11354257" cy="4601728"/>
          </a:xfrm>
        </p:spPr>
        <p:txBody>
          <a:bodyPr lIns="0">
            <a:normAutofit fontScale="92500" lnSpcReduction="10000"/>
          </a:bodyPr>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One of the most common uses for WMI and CIM is querying configuration information from computers. In this lesson, you’ll learn more about the structure of the namespaces that contain classes and how to query instances of a class. You’ll also learn how to query remote computers by using ad hoc connections and CIM sessions.</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Listing namespaces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Demonstration: Listing local repository namespaces by using WMI</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Listing classes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Demonstration: Listing and sorting the classes from a CIM namespace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Querying</a:t>
            </a:r>
            <a:r>
              <a:rPr lang="en-US" dirty="0">
                <a:solidFill>
                  <a:srgbClr val="000000"/>
                </a:solidFill>
                <a:latin typeface="Segoe UI"/>
              </a:rPr>
              <a:t> instances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Demonstration: Querying class instances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Connecting to remote computers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Using CIM sessions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Demonstration: Using </a:t>
            </a:r>
            <a:r>
              <a:rPr lang="en-US" dirty="0" err="1">
                <a:solidFill>
                  <a:srgbClr val="000000"/>
                </a:solidFill>
                <a:latin typeface="Segoe UI"/>
              </a:rPr>
              <a:t>CIMSession</a:t>
            </a:r>
            <a:r>
              <a:rPr lang="en-US" dirty="0">
                <a:solidFill>
                  <a:srgbClr val="000000"/>
                </a:solidFill>
                <a:latin typeface="Segoe UI"/>
              </a:rPr>
              <a:t> objects</a:t>
            </a: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Listing namespaces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846933"/>
          </a:xfrm>
        </p:spPr>
        <p:txBody>
          <a:bodyPr lIns="0"/>
          <a:lstStyle/>
          <a:p>
            <a:pPr lvl="2"/>
            <a:r>
              <a:rPr lang="en-US" dirty="0"/>
              <a:t>By l</a:t>
            </a:r>
            <a:r>
              <a:rPr lang="en-US" sz="1800" b="0" dirty="0"/>
              <a:t>isting namespaces, you can discover the contents of the repository on your computer.</a:t>
            </a:r>
          </a:p>
          <a:p>
            <a:pPr lvl="2"/>
            <a:endParaRPr lang="en-US" sz="1800" b="0" dirty="0"/>
          </a:p>
          <a:p>
            <a:pPr lvl="2"/>
            <a:r>
              <a:rPr lang="en-US" sz="1800" b="0" dirty="0"/>
              <a:t>To list the namespaces, run the following command:</a:t>
            </a:r>
          </a:p>
          <a:p>
            <a:pPr lvl="3"/>
            <a:r>
              <a:rPr lang="en-US" b="1" dirty="0"/>
              <a:t>Get-</a:t>
            </a:r>
            <a:r>
              <a:rPr lang="en-US" b="1" dirty="0" err="1"/>
              <a:t>WmiObject</a:t>
            </a:r>
            <a:r>
              <a:rPr lang="en-US" b="1" dirty="0"/>
              <a:t> -Namespace root -List -Recurse | Select -Unique __NAMESPACE</a:t>
            </a:r>
          </a:p>
          <a:p>
            <a:pPr lvl="2"/>
            <a:endParaRPr lang="en-US" sz="1800" b="0" dirty="0"/>
          </a:p>
          <a:p>
            <a:pPr lvl="2"/>
            <a:r>
              <a:rPr lang="en-US" sz="1800" b="0" dirty="0"/>
              <a:t>CIM commands offer tab completion for the </a:t>
            </a:r>
            <a:r>
              <a:rPr lang="en-US" sz="1800" i="1" dirty="0"/>
              <a:t>-Namespace </a:t>
            </a:r>
            <a:r>
              <a:rPr lang="en-US" sz="1800" b="0" dirty="0"/>
              <a:t>parameter.</a:t>
            </a:r>
          </a:p>
          <a:p>
            <a:pPr lvl="2"/>
            <a:endParaRPr lang="en-US" sz="1800" b="0" dirty="0"/>
          </a:p>
          <a:p>
            <a:pPr lvl="2"/>
            <a:endParaRPr lang="en-US" dirty="0"/>
          </a:p>
        </p:txBody>
      </p:sp>
    </p:spTree>
    <p:extLst>
      <p:ext uri="{BB962C8B-B14F-4D97-AF65-F5344CB8AC3E}">
        <p14:creationId xmlns:p14="http://schemas.microsoft.com/office/powerpoint/2010/main" val="4371372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Listing local repository namespaces by using WMI</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077218"/>
          </a:xfrm>
        </p:spPr>
        <p:txBody>
          <a:bodyPr/>
          <a:lstStyle/>
          <a:p>
            <a:r>
              <a:rPr lang="en-US" sz="2000" dirty="0"/>
              <a:t>In this demonstration, you will learn how to use the </a:t>
            </a:r>
            <a:r>
              <a:rPr lang="en-US" sz="2000" b="1" dirty="0"/>
              <a:t>Get-</a:t>
            </a:r>
            <a:r>
              <a:rPr lang="en-US" sz="2000" b="1" dirty="0" err="1"/>
              <a:t>WmiObject</a:t>
            </a:r>
            <a:r>
              <a:rPr lang="en-US" sz="2000" dirty="0"/>
              <a:t> cmdlet to list namespaces.</a:t>
            </a:r>
          </a:p>
          <a:p>
            <a:endParaRPr lang="en-US"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3130790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Listing classes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139047"/>
          </a:xfrm>
        </p:spPr>
        <p:txBody>
          <a:bodyPr lIns="0"/>
          <a:lstStyle/>
          <a:p>
            <a:pPr lvl="2"/>
            <a:r>
              <a:rPr lang="en-US" dirty="0"/>
              <a:t>List classes for a namespace by using WIM or CIM:</a:t>
            </a:r>
          </a:p>
          <a:p>
            <a:pPr lvl="3"/>
            <a:r>
              <a:rPr lang="en-US" b="1" dirty="0"/>
              <a:t>Get-</a:t>
            </a:r>
            <a:r>
              <a:rPr lang="en-US" b="1" dirty="0" err="1"/>
              <a:t>WmiObject</a:t>
            </a:r>
            <a:r>
              <a:rPr lang="en-US" b="1" dirty="0"/>
              <a:t> -Namespace root\CIMv2 -List</a:t>
            </a:r>
          </a:p>
          <a:p>
            <a:pPr lvl="3"/>
            <a:r>
              <a:rPr lang="en-US" b="1" dirty="0"/>
              <a:t>Get-</a:t>
            </a:r>
            <a:r>
              <a:rPr lang="en-US" b="1" dirty="0" err="1"/>
              <a:t>CimClass</a:t>
            </a:r>
            <a:r>
              <a:rPr lang="en-US" b="1" dirty="0"/>
              <a:t> -Namespace root\CIMv2</a:t>
            </a:r>
          </a:p>
          <a:p>
            <a:pPr lvl="2"/>
            <a:r>
              <a:rPr lang="en-US" dirty="0"/>
              <a:t>Search for classes with wildcards:</a:t>
            </a:r>
          </a:p>
          <a:p>
            <a:pPr lvl="3"/>
            <a:r>
              <a:rPr lang="en-US" b="1" dirty="0"/>
              <a:t>Get-</a:t>
            </a:r>
            <a:r>
              <a:rPr lang="en-US" b="1" dirty="0" err="1"/>
              <a:t>CimClass</a:t>
            </a:r>
            <a:r>
              <a:rPr lang="en-US" b="1" dirty="0"/>
              <a:t> *network*</a:t>
            </a:r>
          </a:p>
          <a:p>
            <a:pPr lvl="2"/>
            <a:endParaRPr lang="en-US" dirty="0"/>
          </a:p>
        </p:txBody>
      </p:sp>
    </p:spTree>
    <p:extLst>
      <p:ext uri="{BB962C8B-B14F-4D97-AF65-F5344CB8AC3E}">
        <p14:creationId xmlns:p14="http://schemas.microsoft.com/office/powerpoint/2010/main" val="26155071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Listing and sorting the classes from a CIM namespace</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769989"/>
          </a:xfrm>
        </p:spPr>
        <p:txBody>
          <a:bodyPr/>
          <a:lstStyle/>
          <a:p>
            <a:r>
              <a:rPr lang="en-US" sz="2000" dirty="0"/>
              <a:t>In this demonstration, you will learn how to:</a:t>
            </a:r>
          </a:p>
          <a:p>
            <a:pPr marL="342900" indent="-342900">
              <a:buFont typeface="Arial" panose="020B0604020202020204" pitchFamily="34" charset="0"/>
              <a:buChar char="•"/>
            </a:pPr>
            <a:r>
              <a:rPr lang="en-US" sz="2000" dirty="0"/>
              <a:t>List the classes in </a:t>
            </a:r>
            <a:r>
              <a:rPr lang="en-US" sz="2000" b="1" dirty="0"/>
              <a:t>root\SecurityCenter2</a:t>
            </a:r>
            <a:r>
              <a:rPr lang="en-US" sz="2000" dirty="0"/>
              <a:t>.</a:t>
            </a:r>
          </a:p>
          <a:p>
            <a:pPr marL="342900" indent="-342900">
              <a:buFont typeface="Arial" panose="020B0604020202020204" pitchFamily="34" charset="0"/>
              <a:buChar char="•"/>
            </a:pPr>
            <a:r>
              <a:rPr lang="en-US" sz="2000" dirty="0"/>
              <a:t>List the classes in </a:t>
            </a:r>
            <a:r>
              <a:rPr lang="en-US" sz="2000" b="1" dirty="0"/>
              <a:t>root\CIMv2 </a:t>
            </a:r>
            <a:r>
              <a:rPr lang="en-US" sz="2000" dirty="0"/>
              <a:t>and sort by </a:t>
            </a:r>
            <a:r>
              <a:rPr lang="en-US" sz="2000" b="1" dirty="0" err="1"/>
              <a:t>CimClassName</a:t>
            </a:r>
            <a:r>
              <a:rPr lang="en-US" sz="2000" dirty="0"/>
              <a:t>.</a:t>
            </a:r>
            <a:endParaRPr lang="en-US" sz="2000" b="1" dirty="0"/>
          </a:p>
          <a:p>
            <a:pPr marL="342900" indent="-342900">
              <a:buFont typeface="Arial" panose="020B0604020202020204" pitchFamily="34" charset="0"/>
              <a:buChar char="•"/>
            </a:pPr>
            <a:r>
              <a:rPr lang="en-US" sz="2000" dirty="0"/>
              <a:t>List the classes in </a:t>
            </a:r>
            <a:r>
              <a:rPr lang="en-US" sz="2000" b="1" dirty="0"/>
              <a:t>root\CIMv2 </a:t>
            </a:r>
            <a:r>
              <a:rPr lang="en-US" sz="2000" dirty="0"/>
              <a:t>that have </a:t>
            </a:r>
            <a:r>
              <a:rPr lang="en-US" sz="2000" b="1" dirty="0"/>
              <a:t>network</a:t>
            </a:r>
            <a:r>
              <a:rPr lang="en-US" sz="2000" dirty="0"/>
              <a:t> in the class name.</a:t>
            </a:r>
          </a:p>
          <a:p>
            <a:endParaRPr lang="en-US"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1158796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Querying instances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200876"/>
          </a:xfrm>
        </p:spPr>
        <p:txBody>
          <a:bodyPr lIns="0"/>
          <a:lstStyle/>
          <a:p>
            <a:pPr lvl="2"/>
            <a:r>
              <a:rPr lang="en-US" dirty="0"/>
              <a:t>Query instances by using WMI or CIM:</a:t>
            </a:r>
          </a:p>
          <a:p>
            <a:pPr lvl="3"/>
            <a:r>
              <a:rPr lang="en-US" b="1" dirty="0"/>
              <a:t>Get-</a:t>
            </a:r>
            <a:r>
              <a:rPr lang="en-US" b="1" dirty="0" err="1"/>
              <a:t>WmiObject</a:t>
            </a:r>
            <a:r>
              <a:rPr lang="en-US" b="1" dirty="0"/>
              <a:t> -Class Win32_LogicalDisk</a:t>
            </a:r>
          </a:p>
          <a:p>
            <a:pPr lvl="3"/>
            <a:r>
              <a:rPr lang="en-US" b="1" dirty="0"/>
              <a:t>Get-</a:t>
            </a:r>
            <a:r>
              <a:rPr lang="en-US" b="1" dirty="0" err="1"/>
              <a:t>CimInstance</a:t>
            </a:r>
            <a:r>
              <a:rPr lang="en-US" b="1" dirty="0"/>
              <a:t> -</a:t>
            </a:r>
            <a:r>
              <a:rPr lang="en-US" b="1" dirty="0" err="1"/>
              <a:t>ClassName</a:t>
            </a:r>
            <a:r>
              <a:rPr lang="en-US" b="1" dirty="0"/>
              <a:t> Win32_LogicalDisk</a:t>
            </a:r>
          </a:p>
          <a:p>
            <a:pPr lvl="2"/>
            <a:r>
              <a:rPr lang="en-US" dirty="0"/>
              <a:t>Use filtering with CIM or WMI commands to return only matching instances:</a:t>
            </a:r>
          </a:p>
          <a:p>
            <a:pPr lvl="3"/>
            <a:r>
              <a:rPr lang="en-US" b="1" dirty="0"/>
              <a:t>Get-</a:t>
            </a:r>
            <a:r>
              <a:rPr lang="en-US" b="1" dirty="0" err="1"/>
              <a:t>CimInstance</a:t>
            </a:r>
            <a:r>
              <a:rPr lang="en-US" b="1" dirty="0"/>
              <a:t> -</a:t>
            </a:r>
            <a:r>
              <a:rPr lang="en-US" b="1" dirty="0" err="1"/>
              <a:t>ClassName</a:t>
            </a:r>
            <a:r>
              <a:rPr lang="en-US" b="1" dirty="0"/>
              <a:t> Win32_LogicalDisk -Filter "</a:t>
            </a:r>
            <a:r>
              <a:rPr lang="en-US" b="1" dirty="0" err="1"/>
              <a:t>DriveType</a:t>
            </a:r>
            <a:r>
              <a:rPr lang="en-US" b="1" dirty="0"/>
              <a:t>=3"</a:t>
            </a:r>
          </a:p>
          <a:p>
            <a:pPr lvl="2"/>
            <a:r>
              <a:rPr lang="en-US" dirty="0"/>
              <a:t>Use a WQL query with CIM or WMI commands to return only matching instances:</a:t>
            </a:r>
          </a:p>
          <a:p>
            <a:pPr lvl="3"/>
            <a:r>
              <a:rPr lang="en-US" b="1" dirty="0"/>
              <a:t>Get-</a:t>
            </a:r>
            <a:r>
              <a:rPr lang="en-US" b="1" dirty="0" err="1"/>
              <a:t>CimInstance</a:t>
            </a:r>
            <a:r>
              <a:rPr lang="en-US" b="1" dirty="0"/>
              <a:t> -Query "SELECT * FROM Win32_LogicalDisk WHERE </a:t>
            </a:r>
            <a:r>
              <a:rPr lang="en-US" b="1" dirty="0" err="1"/>
              <a:t>DriveType</a:t>
            </a:r>
            <a:r>
              <a:rPr lang="en-US" b="1" dirty="0"/>
              <a:t> = 3"</a:t>
            </a:r>
          </a:p>
          <a:p>
            <a:pPr lvl="2"/>
            <a:endParaRPr lang="en-US" dirty="0"/>
          </a:p>
          <a:p>
            <a:pPr lvl="2"/>
            <a:endParaRPr lang="en-US" dirty="0"/>
          </a:p>
        </p:txBody>
      </p:sp>
    </p:spTree>
    <p:extLst>
      <p:ext uri="{BB962C8B-B14F-4D97-AF65-F5344CB8AC3E}">
        <p14:creationId xmlns:p14="http://schemas.microsoft.com/office/powerpoint/2010/main" val="34157281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Querying class instances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847207"/>
          </a:xfrm>
        </p:spPr>
        <p:txBody>
          <a:bodyPr/>
          <a:lstStyle/>
          <a:p>
            <a:r>
              <a:rPr lang="en-US" sz="2000" dirty="0"/>
              <a:t>In this demonstration, you will learn how to:</a:t>
            </a:r>
          </a:p>
          <a:p>
            <a:pPr marL="457200" indent="-457200">
              <a:buFont typeface="+mj-lt"/>
              <a:buAutoNum type="arabicPeriod"/>
            </a:pPr>
            <a:r>
              <a:rPr lang="en-US" sz="2000" dirty="0"/>
              <a:t>Use </a:t>
            </a:r>
            <a:r>
              <a:rPr lang="en-US" sz="2000" b="1" dirty="0"/>
              <a:t>Get-</a:t>
            </a:r>
            <a:r>
              <a:rPr lang="en-US" sz="2000" b="1" dirty="0" err="1"/>
              <a:t>WmiObject</a:t>
            </a:r>
            <a:r>
              <a:rPr lang="en-US" sz="2000" dirty="0"/>
              <a:t> to query all instances of </a:t>
            </a:r>
            <a:r>
              <a:rPr lang="en-US" sz="2000" b="1" dirty="0"/>
              <a:t>Win32_Service</a:t>
            </a:r>
            <a:r>
              <a:rPr lang="en-US" sz="2000" dirty="0"/>
              <a:t>.</a:t>
            </a:r>
            <a:endParaRPr lang="en-US" sz="2000" b="1" dirty="0"/>
          </a:p>
          <a:p>
            <a:pPr marL="457200" indent="-457200">
              <a:buFont typeface="+mj-lt"/>
              <a:buAutoNum type="arabicPeriod"/>
            </a:pPr>
            <a:r>
              <a:rPr lang="en-US" sz="2000" dirty="0"/>
              <a:t>Use </a:t>
            </a:r>
            <a:r>
              <a:rPr lang="en-US" sz="2000" b="1" dirty="0"/>
              <a:t>Get-</a:t>
            </a:r>
            <a:r>
              <a:rPr lang="en-US" sz="2000" b="1" dirty="0" err="1"/>
              <a:t>CimInstance</a:t>
            </a:r>
            <a:r>
              <a:rPr lang="en-US" sz="2000" dirty="0"/>
              <a:t> to query all instances of </a:t>
            </a:r>
            <a:r>
              <a:rPr lang="en-US" sz="2000" b="1" dirty="0"/>
              <a:t>Win32_Process</a:t>
            </a:r>
            <a:r>
              <a:rPr lang="en-US" sz="2000" dirty="0"/>
              <a:t>.</a:t>
            </a:r>
            <a:endParaRPr lang="en-US" sz="2000" b="1" dirty="0"/>
          </a:p>
          <a:p>
            <a:pPr marL="457200" indent="-457200">
              <a:buFont typeface="+mj-lt"/>
              <a:buAutoNum type="arabicPeriod"/>
            </a:pPr>
            <a:r>
              <a:rPr lang="en-US" sz="2000" dirty="0"/>
              <a:t>Use </a:t>
            </a:r>
            <a:r>
              <a:rPr lang="en-US" sz="2000" b="1" dirty="0"/>
              <a:t>Get-</a:t>
            </a:r>
            <a:r>
              <a:rPr lang="en-US" sz="2000" b="1" dirty="0" err="1"/>
              <a:t>CimInstance</a:t>
            </a:r>
            <a:r>
              <a:rPr lang="en-US" sz="2000" dirty="0"/>
              <a:t> to query instances of </a:t>
            </a:r>
            <a:r>
              <a:rPr lang="en-US" sz="2000" b="1" dirty="0"/>
              <a:t>Win32_LogicalDisk </a:t>
            </a:r>
            <a:r>
              <a:rPr lang="en-US" sz="2000" dirty="0"/>
              <a:t>with a </a:t>
            </a:r>
            <a:r>
              <a:rPr lang="en-US" sz="2000" b="1" dirty="0" err="1"/>
              <a:t>DriveType</a:t>
            </a:r>
            <a:r>
              <a:rPr lang="en-US" sz="2000" dirty="0"/>
              <a:t> property of </a:t>
            </a:r>
            <a:r>
              <a:rPr lang="en-US" sz="2000" b="1" dirty="0"/>
              <a:t>3</a:t>
            </a:r>
            <a:r>
              <a:rPr lang="en-US" sz="2000" dirty="0"/>
              <a:t>.</a:t>
            </a:r>
            <a:endParaRPr lang="en-US" sz="2000" b="1" dirty="0"/>
          </a:p>
          <a:p>
            <a:pPr marL="457200" indent="-457200">
              <a:buFont typeface="+mj-lt"/>
              <a:buAutoNum type="arabicPeriod"/>
            </a:pPr>
            <a:r>
              <a:rPr lang="en-US" sz="2000" dirty="0"/>
              <a:t>Use </a:t>
            </a:r>
            <a:r>
              <a:rPr lang="en-US" sz="2000" b="1" dirty="0"/>
              <a:t>Get-</a:t>
            </a:r>
            <a:r>
              <a:rPr lang="en-US" sz="2000" b="1" dirty="0" err="1"/>
              <a:t>Ciminstance</a:t>
            </a:r>
            <a:r>
              <a:rPr lang="en-US" sz="2000" dirty="0"/>
              <a:t> with a WQL query to display all instances of </a:t>
            </a:r>
            <a:r>
              <a:rPr lang="en-US" sz="2000" b="1" dirty="0"/>
              <a:t>Win32_NetworkAdapter</a:t>
            </a:r>
            <a:r>
              <a:rPr lang="en-US" sz="2000" dirty="0"/>
              <a:t>.</a:t>
            </a:r>
          </a:p>
          <a:p>
            <a:pPr marL="342900" indent="-342900">
              <a:buFont typeface="+mj-lt"/>
              <a:buAutoNum type="arabicPeriod"/>
            </a:pPr>
            <a:endParaRPr lang="en-US"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9628347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5: Querying management information by using CIM and WMI</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Connecting to remote computers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554819"/>
          </a:xfrm>
        </p:spPr>
        <p:txBody>
          <a:bodyPr lIns="0"/>
          <a:lstStyle/>
          <a:p>
            <a:pPr lvl="2"/>
            <a:r>
              <a:rPr lang="en-US" dirty="0"/>
              <a:t>CIM and WMI cmdlets provide ad hoc reconnections to remote computers by using </a:t>
            </a:r>
            <a:r>
              <a:rPr lang="en-US" b="1" dirty="0"/>
              <a:t>-</a:t>
            </a:r>
            <a:r>
              <a:rPr lang="en-US" b="1" dirty="0" err="1"/>
              <a:t>ComputerName</a:t>
            </a:r>
            <a:endParaRPr lang="en-US" b="1" dirty="0"/>
          </a:p>
          <a:p>
            <a:pPr lvl="3"/>
            <a:r>
              <a:rPr lang="en-US" sz="1800" b="1" dirty="0">
                <a:effectLst/>
                <a:latin typeface="Segoe" panose="020B0502040504020203" pitchFamily="34" charset="0"/>
                <a:ea typeface="Times New Roman" panose="02020603050405020304" pitchFamily="18" charset="0"/>
                <a:cs typeface="Mangal" panose="02040503050203030202" pitchFamily="18" charset="0"/>
              </a:rPr>
              <a:t>Get-</a:t>
            </a:r>
            <a:r>
              <a:rPr lang="en-US" sz="1800" b="1" dirty="0" err="1">
                <a:effectLst/>
                <a:latin typeface="Segoe" panose="020B0502040504020203" pitchFamily="34" charset="0"/>
                <a:ea typeface="Times New Roman" panose="02020603050405020304" pitchFamily="18" charset="0"/>
                <a:cs typeface="Mangal" panose="02040503050203030202" pitchFamily="18" charset="0"/>
              </a:rPr>
              <a:t>CimInstance</a:t>
            </a:r>
            <a:r>
              <a:rPr lang="en-US" sz="1800" b="1" dirty="0">
                <a:effectLst/>
                <a:latin typeface="Segoe" panose="020B0502040504020203" pitchFamily="34" charset="0"/>
                <a:ea typeface="Times New Roman" panose="02020603050405020304" pitchFamily="18" charset="0"/>
                <a:cs typeface="Mangal" panose="02040503050203030202" pitchFamily="18" charset="0"/>
              </a:rPr>
              <a:t> -</a:t>
            </a:r>
            <a:r>
              <a:rPr lang="en-US" sz="1800" b="1" dirty="0" err="1">
                <a:effectLst/>
                <a:latin typeface="Segoe" panose="020B0502040504020203" pitchFamily="34" charset="0"/>
                <a:ea typeface="Times New Roman" panose="02020603050405020304" pitchFamily="18" charset="0"/>
                <a:cs typeface="Mangal" panose="02040503050203030202" pitchFamily="18" charset="0"/>
              </a:rPr>
              <a:t>ClassName</a:t>
            </a:r>
            <a:r>
              <a:rPr lang="en-US" sz="1800" b="1" dirty="0">
                <a:effectLst/>
                <a:latin typeface="Segoe" panose="020B0502040504020203" pitchFamily="34" charset="0"/>
                <a:ea typeface="Times New Roman" panose="02020603050405020304" pitchFamily="18" charset="0"/>
                <a:cs typeface="Mangal" panose="02040503050203030202" pitchFamily="18" charset="0"/>
              </a:rPr>
              <a:t> Win32_BIOS -</a:t>
            </a:r>
            <a:r>
              <a:rPr lang="en-US" sz="1800" b="1" dirty="0" err="1">
                <a:effectLst/>
                <a:latin typeface="Segoe" panose="020B0502040504020203" pitchFamily="34" charset="0"/>
                <a:ea typeface="Times New Roman" panose="02020603050405020304" pitchFamily="18" charset="0"/>
                <a:cs typeface="Mangal" panose="02040503050203030202" pitchFamily="18" charset="0"/>
              </a:rPr>
              <a:t>ComputerName</a:t>
            </a:r>
            <a:r>
              <a:rPr lang="en-US" sz="1800" b="1" dirty="0">
                <a:effectLst/>
                <a:latin typeface="Segoe" panose="020B0502040504020203" pitchFamily="34" charset="0"/>
                <a:ea typeface="Times New Roman" panose="02020603050405020304" pitchFamily="18" charset="0"/>
                <a:cs typeface="Mangal" panose="02040503050203030202" pitchFamily="18" charset="0"/>
              </a:rPr>
              <a:t> LON-DC1</a:t>
            </a:r>
          </a:p>
          <a:p>
            <a:pPr lvl="3"/>
            <a:r>
              <a:rPr lang="en-US" dirty="0">
                <a:latin typeface="Segoe" panose="020B0502040504020203" pitchFamily="34" charset="0"/>
                <a:cs typeface="Mangal" panose="02040503050203030202" pitchFamily="18" charset="0"/>
              </a:rPr>
              <a:t>You can specify multiple computer names.</a:t>
            </a:r>
            <a:endParaRPr lang="en-US" dirty="0"/>
          </a:p>
          <a:p>
            <a:pPr lvl="2"/>
            <a:r>
              <a:rPr lang="en-US" dirty="0"/>
              <a:t>Only WMI cmdlets support using </a:t>
            </a:r>
            <a:r>
              <a:rPr lang="en-US" i="1" dirty="0"/>
              <a:t>–Credential</a:t>
            </a:r>
          </a:p>
          <a:p>
            <a:pPr lvl="3"/>
            <a:r>
              <a:rPr lang="en-US" sz="1800" b="1" dirty="0">
                <a:effectLst/>
                <a:latin typeface="Segoe" panose="020B0502040504020203" pitchFamily="34" charset="0"/>
                <a:ea typeface="Times New Roman" panose="02020603050405020304" pitchFamily="18" charset="0"/>
                <a:cs typeface="Mangal" panose="02040503050203030202" pitchFamily="18" charset="0"/>
              </a:rPr>
              <a:t>Get-</a:t>
            </a:r>
            <a:r>
              <a:rPr lang="en-US" sz="1800" b="1" dirty="0" err="1">
                <a:effectLst/>
                <a:latin typeface="Segoe" panose="020B0502040504020203" pitchFamily="34" charset="0"/>
                <a:ea typeface="Times New Roman" panose="02020603050405020304" pitchFamily="18" charset="0"/>
                <a:cs typeface="Mangal" panose="02040503050203030202" pitchFamily="18" charset="0"/>
              </a:rPr>
              <a:t>WmiObject</a:t>
            </a:r>
            <a:r>
              <a:rPr lang="en-US" sz="1800" b="1" dirty="0">
                <a:effectLst/>
                <a:latin typeface="Segoe" panose="020B0502040504020203" pitchFamily="34" charset="0"/>
                <a:ea typeface="Times New Roman" panose="02020603050405020304" pitchFamily="18" charset="0"/>
                <a:cs typeface="Mangal" panose="02040503050203030202" pitchFamily="18" charset="0"/>
              </a:rPr>
              <a:t> -</a:t>
            </a:r>
            <a:r>
              <a:rPr lang="en-US" sz="1800" b="1" dirty="0" err="1">
                <a:effectLst/>
                <a:latin typeface="Segoe" panose="020B0502040504020203" pitchFamily="34" charset="0"/>
                <a:ea typeface="Times New Roman" panose="02020603050405020304" pitchFamily="18" charset="0"/>
                <a:cs typeface="Mangal" panose="02040503050203030202" pitchFamily="18" charset="0"/>
              </a:rPr>
              <a:t>ComputerName</a:t>
            </a:r>
            <a:r>
              <a:rPr lang="en-US" sz="1800" b="1" dirty="0">
                <a:effectLst/>
                <a:latin typeface="Segoe" panose="020B0502040504020203" pitchFamily="34" charset="0"/>
                <a:ea typeface="Times New Roman" panose="02020603050405020304" pitchFamily="18" charset="0"/>
                <a:cs typeface="Mangal" panose="02040503050203030202" pitchFamily="18" charset="0"/>
              </a:rPr>
              <a:t> </a:t>
            </a:r>
            <a:r>
              <a:rPr lang="ga-IE" sz="1800" b="1" dirty="0">
                <a:effectLst/>
                <a:latin typeface="Segoe" panose="020B0502040504020203" pitchFamily="34" charset="0"/>
                <a:ea typeface="Times New Roman" panose="02020603050405020304" pitchFamily="18" charset="0"/>
                <a:cs typeface="Mangal" panose="02040503050203030202" pitchFamily="18" charset="0"/>
              </a:rPr>
              <a:t>LON</a:t>
            </a:r>
            <a:r>
              <a:rPr lang="en-US" sz="1800" b="1" dirty="0">
                <a:effectLst/>
                <a:latin typeface="Segoe" panose="020B0502040504020203" pitchFamily="34" charset="0"/>
                <a:ea typeface="Times New Roman" panose="02020603050405020304" pitchFamily="18" charset="0"/>
                <a:cs typeface="Mangal" panose="02040503050203030202" pitchFamily="18" charset="0"/>
              </a:rPr>
              <a:t>-DC1 -Credential ADATUM\Administrator -Class Win32_BIOS</a:t>
            </a:r>
          </a:p>
          <a:p>
            <a:pPr lvl="3"/>
            <a:r>
              <a:rPr lang="en-US" dirty="0">
                <a:latin typeface="Segoe" panose="020B0502040504020203" pitchFamily="34" charset="0"/>
                <a:cs typeface="Mangal" panose="02040503050203030202" pitchFamily="18" charset="0"/>
              </a:rPr>
              <a:t>Credentials can be stored in a variable to avoid password prompts.</a:t>
            </a:r>
            <a:endParaRPr lang="en-US" dirty="0"/>
          </a:p>
          <a:p>
            <a:pPr lvl="2"/>
            <a:r>
              <a:rPr lang="en-US" dirty="0"/>
              <a:t>Ad hoc connection protocol</a:t>
            </a:r>
          </a:p>
          <a:p>
            <a:pPr lvl="3"/>
            <a:r>
              <a:rPr lang="en-US" dirty="0"/>
              <a:t>WMI: DCOM</a:t>
            </a:r>
          </a:p>
          <a:p>
            <a:pPr lvl="3"/>
            <a:r>
              <a:rPr lang="en-US" dirty="0"/>
              <a:t>CIM: WS-MAN</a:t>
            </a:r>
          </a:p>
          <a:p>
            <a:pPr lvl="2"/>
            <a:endParaRPr lang="en-US" dirty="0"/>
          </a:p>
        </p:txBody>
      </p:sp>
    </p:spTree>
    <p:extLst>
      <p:ext uri="{BB962C8B-B14F-4D97-AF65-F5344CB8AC3E}">
        <p14:creationId xmlns:p14="http://schemas.microsoft.com/office/powerpoint/2010/main" val="23990935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CIM sessions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1"/>
            <a:ext cx="11341268" cy="4552231"/>
          </a:xfrm>
        </p:spPr>
        <p:txBody>
          <a:bodyPr lIns="0">
            <a:normAutofit lnSpcReduction="10000"/>
          </a:bodyPr>
          <a:lstStyle/>
          <a:p>
            <a:pPr lvl="2"/>
            <a:r>
              <a:rPr lang="en-US" dirty="0"/>
              <a:t>A CIM session:</a:t>
            </a:r>
          </a:p>
          <a:p>
            <a:pPr lvl="3"/>
            <a:r>
              <a:rPr lang="en-US" dirty="0"/>
              <a:t>Is a persistent configuration object for remote connections.</a:t>
            </a:r>
          </a:p>
          <a:p>
            <a:pPr lvl="3"/>
            <a:r>
              <a:rPr lang="en-US" dirty="0"/>
              <a:t>Can be reused for multiple commands.</a:t>
            </a:r>
          </a:p>
          <a:p>
            <a:pPr lvl="3"/>
            <a:r>
              <a:rPr lang="en-US" dirty="0"/>
              <a:t>Has settings not available for ad-hoc connections.</a:t>
            </a:r>
          </a:p>
          <a:p>
            <a:pPr lvl="2"/>
            <a:r>
              <a:rPr lang="en-US" dirty="0"/>
              <a:t>Store a CIM session in a variable:</a:t>
            </a:r>
          </a:p>
          <a:p>
            <a:pPr lvl="3"/>
            <a:r>
              <a:rPr lang="en-US" b="1" dirty="0"/>
              <a:t>$sessions = New-</a:t>
            </a:r>
            <a:r>
              <a:rPr lang="en-US" b="1" dirty="0" err="1"/>
              <a:t>CimSession</a:t>
            </a:r>
            <a:r>
              <a:rPr lang="en-US" b="1" dirty="0"/>
              <a:t> -</a:t>
            </a:r>
            <a:r>
              <a:rPr lang="en-US" b="1" dirty="0" err="1"/>
              <a:t>ComputerName</a:t>
            </a:r>
            <a:r>
              <a:rPr lang="en-US" b="1" dirty="0"/>
              <a:t> LON-CL1,LON-CL2</a:t>
            </a:r>
          </a:p>
          <a:p>
            <a:pPr lvl="2"/>
            <a:r>
              <a:rPr lang="en-US" dirty="0"/>
              <a:t>Use the variable when running CIM commands:</a:t>
            </a:r>
          </a:p>
          <a:p>
            <a:pPr lvl="3"/>
            <a:r>
              <a:rPr lang="en-US" b="1" dirty="0"/>
              <a:t>Get-</a:t>
            </a:r>
            <a:r>
              <a:rPr lang="en-US" b="1" dirty="0" err="1"/>
              <a:t>CimInstance</a:t>
            </a:r>
            <a:r>
              <a:rPr lang="en-US" b="1" dirty="0"/>
              <a:t> -</a:t>
            </a:r>
            <a:r>
              <a:rPr lang="en-US" b="1" dirty="0" err="1"/>
              <a:t>CimSession</a:t>
            </a:r>
            <a:r>
              <a:rPr lang="en-US" b="1" dirty="0"/>
              <a:t> $sessions -</a:t>
            </a:r>
            <a:r>
              <a:rPr lang="en-US" b="1" dirty="0" err="1"/>
              <a:t>ClassName</a:t>
            </a:r>
            <a:r>
              <a:rPr lang="en-US" b="1" dirty="0"/>
              <a:t> Win32_OperatingSy</a:t>
            </a:r>
            <a:r>
              <a:rPr lang="en-US" dirty="0"/>
              <a:t>stem</a:t>
            </a:r>
          </a:p>
          <a:p>
            <a:pPr lvl="2"/>
            <a:r>
              <a:rPr lang="en-US" dirty="0"/>
              <a:t>Configure session options</a:t>
            </a:r>
          </a:p>
          <a:p>
            <a:pPr lvl="3"/>
            <a:r>
              <a:rPr lang="en-US" b="1" dirty="0"/>
              <a:t>$opt = New-</a:t>
            </a:r>
            <a:r>
              <a:rPr lang="en-US" b="1" dirty="0" err="1"/>
              <a:t>CimSessionOption</a:t>
            </a:r>
            <a:r>
              <a:rPr lang="en-US" b="1" dirty="0"/>
              <a:t> -Protocol </a:t>
            </a:r>
            <a:r>
              <a:rPr lang="en-US" b="1" dirty="0" err="1"/>
              <a:t>Dcom</a:t>
            </a:r>
            <a:endParaRPr lang="en-US" b="1" dirty="0"/>
          </a:p>
          <a:p>
            <a:pPr lvl="3"/>
            <a:r>
              <a:rPr lang="en-US" b="1" dirty="0"/>
              <a:t>$</a:t>
            </a:r>
            <a:r>
              <a:rPr lang="en-US" b="1" dirty="0" err="1"/>
              <a:t>DcomSession</a:t>
            </a:r>
            <a:r>
              <a:rPr lang="en-US" b="1" dirty="0"/>
              <a:t> = New-</a:t>
            </a:r>
            <a:r>
              <a:rPr lang="en-US" b="1" dirty="0" err="1"/>
              <a:t>CimSession</a:t>
            </a:r>
            <a:r>
              <a:rPr lang="en-US" b="1" dirty="0"/>
              <a:t> -</a:t>
            </a:r>
            <a:r>
              <a:rPr lang="en-US" b="1" dirty="0" err="1"/>
              <a:t>ComputerName</a:t>
            </a:r>
            <a:r>
              <a:rPr lang="en-US" b="1" dirty="0"/>
              <a:t> LON-DC1 -</a:t>
            </a:r>
            <a:r>
              <a:rPr lang="en-US" b="1" dirty="0" err="1"/>
              <a:t>SessionOption</a:t>
            </a:r>
            <a:r>
              <a:rPr lang="en-US" b="1" dirty="0"/>
              <a:t> $opt</a:t>
            </a:r>
          </a:p>
          <a:p>
            <a:pPr lvl="2"/>
            <a:r>
              <a:rPr lang="en-US" dirty="0"/>
              <a:t>Remove sessions</a:t>
            </a:r>
          </a:p>
          <a:p>
            <a:pPr lvl="3"/>
            <a:r>
              <a:rPr lang="en-US" b="1" dirty="0"/>
              <a:t>$</a:t>
            </a:r>
            <a:r>
              <a:rPr lang="en-US" b="1" dirty="0" err="1"/>
              <a:t>DcomSession</a:t>
            </a:r>
            <a:r>
              <a:rPr lang="en-US" b="1" dirty="0"/>
              <a:t> | Remove-</a:t>
            </a:r>
            <a:r>
              <a:rPr lang="en-US" b="1" dirty="0" err="1"/>
              <a:t>CimSession</a:t>
            </a:r>
            <a:endParaRPr lang="en-US" b="1" dirty="0"/>
          </a:p>
          <a:p>
            <a:pPr marL="0" lvl="1" indent="0">
              <a:buNone/>
            </a:pPr>
            <a:endParaRPr lang="en-US" dirty="0"/>
          </a:p>
        </p:txBody>
      </p:sp>
    </p:spTree>
    <p:extLst>
      <p:ext uri="{BB962C8B-B14F-4D97-AF65-F5344CB8AC3E}">
        <p14:creationId xmlns:p14="http://schemas.microsoft.com/office/powerpoint/2010/main" val="20115329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a:t>
            </a:r>
            <a:r>
              <a:rPr lang="en-US" dirty="0" err="1"/>
              <a:t>CIMSession</a:t>
            </a:r>
            <a:r>
              <a:rPr lang="en-US" dirty="0"/>
              <a:t> objects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462213"/>
          </a:xfrm>
        </p:spPr>
        <p:txBody>
          <a:bodyPr/>
          <a:lstStyle/>
          <a:p>
            <a:r>
              <a:rPr lang="en-US" sz="2000" dirty="0"/>
              <a:t>In this demonstration, you will learn how to:</a:t>
            </a:r>
          </a:p>
          <a:p>
            <a:pPr marL="457200" indent="-457200">
              <a:buFont typeface="+mj-lt"/>
              <a:buAutoNum type="arabicPeriod"/>
            </a:pPr>
            <a:r>
              <a:rPr lang="en-US" sz="2000" dirty="0"/>
              <a:t>Create a CIM session to </a:t>
            </a:r>
            <a:r>
              <a:rPr lang="en-US" sz="2000" b="1" dirty="0"/>
              <a:t>LON-DC1</a:t>
            </a:r>
            <a:r>
              <a:rPr lang="en-US" sz="2000" dirty="0"/>
              <a:t>.</a:t>
            </a:r>
            <a:endParaRPr lang="en-US" sz="2000" b="1" dirty="0"/>
          </a:p>
          <a:p>
            <a:pPr marL="457200" indent="-457200">
              <a:buFont typeface="+mj-lt"/>
              <a:buAutoNum type="arabicPeriod"/>
            </a:pPr>
            <a:r>
              <a:rPr lang="en-US" sz="2000" dirty="0"/>
              <a:t>Query the </a:t>
            </a:r>
            <a:r>
              <a:rPr lang="en-US" sz="2000" b="1" dirty="0"/>
              <a:t>Win32_OperatingSystem </a:t>
            </a:r>
            <a:r>
              <a:rPr lang="en-US" sz="2000" dirty="0"/>
              <a:t>class by using the CIM session.</a:t>
            </a:r>
          </a:p>
          <a:p>
            <a:pPr marL="457200" indent="-457200">
              <a:buFont typeface="+mj-lt"/>
              <a:buAutoNum type="arabicPeriod"/>
            </a:pPr>
            <a:r>
              <a:rPr lang="en-US" sz="2000" dirty="0"/>
              <a:t>Remove the CIM session.</a:t>
            </a:r>
          </a:p>
          <a:p>
            <a:pPr marL="342900" indent="-342900">
              <a:buFont typeface="+mj-lt"/>
              <a:buAutoNum type="arabicPeriod"/>
            </a:pPr>
            <a:endParaRPr lang="en-US"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2013228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6647299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Making changes by using CIM and WMI</a:t>
            </a:r>
          </a:p>
        </p:txBody>
      </p:sp>
    </p:spTree>
    <p:extLst>
      <p:ext uri="{BB962C8B-B14F-4D97-AF65-F5344CB8AC3E}">
        <p14:creationId xmlns:p14="http://schemas.microsoft.com/office/powerpoint/2010/main" val="122801048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35143"/>
            <a:ext cx="11354257" cy="3046988"/>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lang="en-US" sz="1800" dirty="0">
                <a:effectLst/>
                <a:latin typeface="Segoe" panose="020B0502040504020203" pitchFamily="34" charset="0"/>
                <a:ea typeface="Times New Roman" panose="02020603050405020304" pitchFamily="18" charset="0"/>
                <a:cs typeface="Mangal" panose="02040503050203030202" pitchFamily="18" charset="0"/>
              </a:rPr>
              <a:t>In this lesson, you’ll learn to use CIM and WMI to make changes by using methods. The methods available to you vary depending on th</a:t>
            </a:r>
            <a:r>
              <a:rPr lang="en-US" sz="1800" dirty="0">
                <a:latin typeface="Segoe" panose="020B0502040504020203" pitchFamily="34" charset="0"/>
                <a:ea typeface="Times New Roman" panose="02020603050405020304" pitchFamily="18" charset="0"/>
                <a:cs typeface="Mangal" panose="02040503050203030202" pitchFamily="18" charset="0"/>
              </a:rPr>
              <a:t>e type of object. Discovering and understanding these methods is an important step in querying and manipulating the repository information.</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Discovering methods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Finding documentation for methods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Finding methods and documentation</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Invoking methods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Invoking methods of repository objects</a:t>
            </a:r>
          </a:p>
        </p:txBody>
      </p:sp>
    </p:spTree>
    <p:extLst>
      <p:ext uri="{BB962C8B-B14F-4D97-AF65-F5344CB8AC3E}">
        <p14:creationId xmlns:p14="http://schemas.microsoft.com/office/powerpoint/2010/main" val="77092625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Discovering methods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2877711"/>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 method is an action you can perform on an object.</a:t>
            </a:r>
          </a:p>
          <a:p>
            <a:pPr lvl="2" defTabSz="932742">
              <a:spcBef>
                <a:spcPts val="600"/>
              </a:spcBef>
              <a:spcAft>
                <a:spcPts val="0"/>
              </a:spcAft>
              <a:buSzPct val="95000"/>
              <a:defRPr/>
            </a:pPr>
            <a:r>
              <a:rPr lang="en-US" spc="-50" dirty="0">
                <a:solidFill>
                  <a:srgbClr val="000000"/>
                </a:solidFill>
                <a:latin typeface="Segoe UI"/>
              </a:rPr>
              <a:t>The methods available vary depending on the class.</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r>
              <a:rPr lang="en-US" spc="-50" dirty="0">
                <a:solidFill>
                  <a:srgbClr val="000000"/>
                </a:solidFill>
                <a:latin typeface="Segoe UI"/>
              </a:rPr>
              <a:t>Review methods for an object instance: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a:t>
            </a:r>
            <a:r>
              <a:rPr kumimoji="0" lang="en-US" b="1" i="0" u="none" strike="noStrike" kern="1200" cap="none" spc="-50" normalizeH="0" baseline="0" noProof="0" dirty="0" err="1">
                <a:ln>
                  <a:noFill/>
                </a:ln>
                <a:solidFill>
                  <a:srgbClr val="000000"/>
                </a:solidFill>
                <a:effectLst/>
                <a:uLnTx/>
                <a:uFillTx/>
                <a:latin typeface="Segoe UI"/>
                <a:ea typeface="+mn-ea"/>
                <a:cs typeface="+mn-cs"/>
              </a:rPr>
              <a:t>WmiObject</a:t>
            </a:r>
            <a:r>
              <a:rPr kumimoji="0" lang="en-US" b="1" i="0" u="none" strike="noStrike" kern="1200" cap="none" spc="-50" normalizeH="0" baseline="0" noProof="0" dirty="0">
                <a:ln>
                  <a:noFill/>
                </a:ln>
                <a:solidFill>
                  <a:srgbClr val="000000"/>
                </a:solidFill>
                <a:effectLst/>
                <a:uLnTx/>
                <a:uFillTx/>
                <a:latin typeface="Segoe UI"/>
                <a:ea typeface="+mn-ea"/>
                <a:cs typeface="+mn-cs"/>
              </a:rPr>
              <a:t> -Class Win32_Service | Get-Member -</a:t>
            </a:r>
            <a:r>
              <a:rPr kumimoji="0" lang="en-US" b="1" i="0" u="none" strike="noStrike" kern="1200" cap="none" spc="-50" normalizeH="0" baseline="0" noProof="0" dirty="0" err="1">
                <a:ln>
                  <a:noFill/>
                </a:ln>
                <a:solidFill>
                  <a:srgbClr val="000000"/>
                </a:solidFill>
                <a:effectLst/>
                <a:uLnTx/>
                <a:uFillTx/>
                <a:latin typeface="Segoe UI"/>
                <a:ea typeface="+mn-ea"/>
                <a:cs typeface="+mn-cs"/>
              </a:rPr>
              <a:t>MemberType</a:t>
            </a:r>
            <a:r>
              <a:rPr kumimoji="0" lang="en-US" b="1" i="0" u="none" strike="noStrike" kern="1200" cap="none" spc="-50" normalizeH="0" baseline="0" noProof="0" dirty="0">
                <a:ln>
                  <a:noFill/>
                </a:ln>
                <a:solidFill>
                  <a:srgbClr val="000000"/>
                </a:solidFill>
                <a:effectLst/>
                <a:uLnTx/>
                <a:uFillTx/>
                <a:latin typeface="Segoe UI"/>
                <a:ea typeface="+mn-ea"/>
                <a:cs typeface="+mn-cs"/>
              </a:rPr>
              <a:t> Method</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a:t>
            </a:r>
            <a:r>
              <a:rPr kumimoji="0" lang="en-US" b="1" i="0" u="none" strike="noStrike" kern="1200" cap="none" spc="-50" normalizeH="0" baseline="0" noProof="0" dirty="0" err="1">
                <a:ln>
                  <a:noFill/>
                </a:ln>
                <a:solidFill>
                  <a:srgbClr val="000000"/>
                </a:solidFill>
                <a:effectLst/>
                <a:uLnTx/>
                <a:uFillTx/>
                <a:latin typeface="Segoe UI"/>
                <a:ea typeface="+mn-ea"/>
                <a:cs typeface="+mn-cs"/>
              </a:rPr>
              <a:t>CimInstance</a:t>
            </a:r>
            <a:r>
              <a:rPr kumimoji="0" lang="en-US" b="1" i="0" u="none" strike="noStrike" kern="1200" cap="none" spc="-50" normalizeH="0" baseline="0" noProof="0" dirty="0">
                <a:ln>
                  <a:noFill/>
                </a:ln>
                <a:solidFill>
                  <a:srgbClr val="000000"/>
                </a:solidFill>
                <a:effectLst/>
                <a:uLnTx/>
                <a:uFillTx/>
                <a:latin typeface="Segoe UI"/>
                <a:ea typeface="+mn-ea"/>
                <a:cs typeface="+mn-cs"/>
              </a:rPr>
              <a:t> -Class Win32_Service | Get-Member -</a:t>
            </a:r>
            <a:r>
              <a:rPr kumimoji="0" lang="en-US" b="1" i="0" u="none" strike="noStrike" kern="1200" cap="none" spc="-50" normalizeH="0" baseline="0" noProof="0" dirty="0" err="1">
                <a:ln>
                  <a:noFill/>
                </a:ln>
                <a:solidFill>
                  <a:srgbClr val="000000"/>
                </a:solidFill>
                <a:effectLst/>
                <a:uLnTx/>
                <a:uFillTx/>
                <a:latin typeface="Segoe UI"/>
                <a:ea typeface="+mn-ea"/>
                <a:cs typeface="+mn-cs"/>
              </a:rPr>
              <a:t>MemberType</a:t>
            </a:r>
            <a:r>
              <a:rPr kumimoji="0" lang="en-US" b="1" i="0" u="none" strike="noStrike" kern="1200" cap="none" spc="-50" normalizeH="0" baseline="0" noProof="0" dirty="0">
                <a:ln>
                  <a:noFill/>
                </a:ln>
                <a:solidFill>
                  <a:srgbClr val="000000"/>
                </a:solidFill>
                <a:effectLst/>
                <a:uLnTx/>
                <a:uFillTx/>
                <a:latin typeface="Segoe UI"/>
                <a:ea typeface="+mn-ea"/>
                <a:cs typeface="+mn-cs"/>
              </a:rPr>
              <a:t> Method</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r>
              <a:rPr lang="en-US" spc="-50" dirty="0">
                <a:solidFill>
                  <a:srgbClr val="000000"/>
                </a:solidFill>
                <a:latin typeface="Segoe UI"/>
              </a:rPr>
              <a:t>Review methods for a specific class:</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a:t>
            </a:r>
            <a:r>
              <a:rPr kumimoji="0" lang="en-US" b="1" i="0" u="none" strike="noStrike" kern="1200" cap="none" spc="-50" normalizeH="0" baseline="0" noProof="0" dirty="0" err="1">
                <a:ln>
                  <a:noFill/>
                </a:ln>
                <a:solidFill>
                  <a:srgbClr val="000000"/>
                </a:solidFill>
                <a:effectLst/>
                <a:uLnTx/>
                <a:uFillTx/>
                <a:latin typeface="Segoe UI"/>
                <a:ea typeface="+mn-ea"/>
                <a:cs typeface="+mn-cs"/>
              </a:rPr>
              <a:t>CimClass</a:t>
            </a:r>
            <a:r>
              <a:rPr kumimoji="0" lang="en-US" b="1" i="0" u="none" strike="noStrike" kern="1200" cap="none" spc="-50" normalizeH="0" baseline="0" noProof="0" dirty="0">
                <a:ln>
                  <a:noFill/>
                </a:ln>
                <a:solidFill>
                  <a:srgbClr val="000000"/>
                </a:solidFill>
                <a:effectLst/>
                <a:uLnTx/>
                <a:uFillTx/>
                <a:latin typeface="Segoe UI"/>
                <a:ea typeface="+mn-ea"/>
                <a:cs typeface="+mn-cs"/>
              </a:rPr>
              <a:t> -Class Win32_Service | Select-Object -</a:t>
            </a:r>
            <a:r>
              <a:rPr kumimoji="0" lang="en-US" b="1" i="0" u="none" strike="noStrike" kern="1200" cap="none" spc="-50" normalizeH="0" baseline="0" noProof="0" dirty="0" err="1">
                <a:ln>
                  <a:noFill/>
                </a:ln>
                <a:solidFill>
                  <a:srgbClr val="000000"/>
                </a:solidFill>
                <a:effectLst/>
                <a:uLnTx/>
                <a:uFillTx/>
                <a:latin typeface="Segoe UI"/>
                <a:ea typeface="+mn-ea"/>
                <a:cs typeface="+mn-cs"/>
              </a:rPr>
              <a:t>ExpandProperty</a:t>
            </a:r>
            <a:r>
              <a:rPr kumimoji="0" lang="en-US" b="1" i="0" u="none" strike="noStrike" kern="1200" cap="none" spc="-50" normalizeH="0" baseline="0" noProof="0" dirty="0">
                <a:ln>
                  <a:noFill/>
                </a:ln>
                <a:solidFill>
                  <a:srgbClr val="000000"/>
                </a:solidFill>
                <a:effectLst/>
                <a:uLnTx/>
                <a:uFillTx/>
                <a:latin typeface="Segoe UI"/>
                <a:ea typeface="+mn-ea"/>
                <a:cs typeface="+mn-cs"/>
              </a:rPr>
              <a:t> </a:t>
            </a:r>
            <a:r>
              <a:rPr kumimoji="0" lang="en-US" b="1" i="0" u="none" strike="noStrike" kern="1200" cap="none" spc="-50" normalizeH="0" baseline="0" noProof="0" dirty="0" err="1">
                <a:ln>
                  <a:noFill/>
                </a:ln>
                <a:solidFill>
                  <a:srgbClr val="000000"/>
                </a:solidFill>
                <a:effectLst/>
                <a:uLnTx/>
                <a:uFillTx/>
                <a:latin typeface="Segoe UI"/>
                <a:ea typeface="+mn-ea"/>
                <a:cs typeface="+mn-cs"/>
              </a:rPr>
              <a:t>CimClassMethods</a:t>
            </a:r>
            <a:endParaRPr kumimoji="0" lang="en-US" b="1" i="0" u="none" strike="noStrike" kern="1200" cap="none" spc="-50" normalizeH="0" baseline="0" noProof="0" dirty="0">
              <a:ln>
                <a:noFill/>
              </a:ln>
              <a:solidFill>
                <a:srgbClr val="000000"/>
              </a:solidFill>
              <a:effectLst/>
              <a:uLnTx/>
              <a:uFillTx/>
              <a:latin typeface="Segoe UI"/>
              <a:ea typeface="+mn-ea"/>
              <a:cs typeface="+mn-cs"/>
            </a:endParaRP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995702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Finding documentation for methods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514857" cy="1461939"/>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Documentation for methods is part of the class documentation.</a:t>
            </a:r>
          </a:p>
          <a:p>
            <a:pPr lvl="2" defTabSz="932742">
              <a:spcBef>
                <a:spcPts val="600"/>
              </a:spcBef>
              <a:spcAft>
                <a:spcPts val="0"/>
              </a:spcAft>
              <a:buSzPct val="95000"/>
              <a:defRPr/>
            </a:pPr>
            <a:r>
              <a:rPr lang="en-US" spc="-50" dirty="0">
                <a:solidFill>
                  <a:srgbClr val="000000"/>
                </a:solidFill>
                <a:latin typeface="Segoe UI"/>
              </a:rPr>
              <a:t>Use an internet search to find the documentation for a class.</a:t>
            </a: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pic>
        <p:nvPicPr>
          <p:cNvPr id="3" name="Picture 2" descr="Screenshot of list of methods for Win32_OperatingSystem.">
            <a:extLst>
              <a:ext uri="{FF2B5EF4-FFF2-40B4-BE49-F238E27FC236}">
                <a16:creationId xmlns:a16="http://schemas.microsoft.com/office/drawing/2014/main" id="{1A581C1D-DBDD-4FBA-B9AE-8B99C480EB55}"/>
              </a:ext>
            </a:extLst>
          </p:cNvPr>
          <p:cNvPicPr>
            <a:picLocks noChangeAspect="1"/>
          </p:cNvPicPr>
          <p:nvPr/>
        </p:nvPicPr>
        <p:blipFill>
          <a:blip r:embed="rId3"/>
          <a:stretch>
            <a:fillRect/>
          </a:stretch>
        </p:blipFill>
        <p:spPr>
          <a:xfrm>
            <a:off x="3671179" y="1909823"/>
            <a:ext cx="6477333" cy="4343623"/>
          </a:xfrm>
          <a:prstGeom prst="rect">
            <a:avLst/>
          </a:prstGeom>
          <a:ln w="19050">
            <a:solidFill>
              <a:schemeClr val="accent1"/>
            </a:solidFill>
          </a:ln>
        </p:spPr>
      </p:pic>
    </p:spTree>
    <p:extLst>
      <p:ext uri="{BB962C8B-B14F-4D97-AF65-F5344CB8AC3E}">
        <p14:creationId xmlns:p14="http://schemas.microsoft.com/office/powerpoint/2010/main" val="35962534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Finding methods and documentation</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477875"/>
          </a:xfrm>
        </p:spPr>
        <p:txBody>
          <a:bodyPr/>
          <a:lstStyle/>
          <a:p>
            <a:r>
              <a:rPr lang="en-US" sz="2000" dirty="0"/>
              <a:t>In this demonstration, you will learn how to:</a:t>
            </a:r>
          </a:p>
          <a:p>
            <a:pPr marL="457200" indent="-457200">
              <a:buFont typeface="+mj-lt"/>
              <a:buAutoNum type="arabicPeriod"/>
            </a:pPr>
            <a:r>
              <a:rPr lang="en-US" sz="2000" dirty="0"/>
              <a:t>Use </a:t>
            </a:r>
            <a:r>
              <a:rPr lang="en-US" sz="2000" b="1" dirty="0"/>
              <a:t>Get-</a:t>
            </a:r>
            <a:r>
              <a:rPr lang="en-US" sz="2000" b="1" dirty="0" err="1"/>
              <a:t>WmiObject</a:t>
            </a:r>
            <a:r>
              <a:rPr lang="en-US" sz="2000" dirty="0"/>
              <a:t> to display members for the </a:t>
            </a:r>
            <a:r>
              <a:rPr lang="en-US" sz="2000" b="1" dirty="0"/>
              <a:t>Win32_Service </a:t>
            </a:r>
            <a:r>
              <a:rPr lang="en-US" sz="2000" dirty="0"/>
              <a:t>class.</a:t>
            </a:r>
          </a:p>
          <a:p>
            <a:pPr marL="457200" indent="-457200">
              <a:buFont typeface="+mj-lt"/>
              <a:buAutoNum type="arabicPeriod"/>
            </a:pPr>
            <a:r>
              <a:rPr lang="en-US" sz="2000" dirty="0"/>
              <a:t>Use </a:t>
            </a:r>
            <a:r>
              <a:rPr lang="en-US" sz="2000" b="1" dirty="0"/>
              <a:t>Get-</a:t>
            </a:r>
            <a:r>
              <a:rPr lang="en-US" sz="2000" b="1" dirty="0" err="1"/>
              <a:t>CimClass</a:t>
            </a:r>
            <a:r>
              <a:rPr lang="en-US" sz="2000" b="1" dirty="0"/>
              <a:t> </a:t>
            </a:r>
            <a:r>
              <a:rPr lang="en-US" sz="2000" dirty="0"/>
              <a:t>to display the </a:t>
            </a:r>
            <a:r>
              <a:rPr lang="en-US" sz="2000" b="1" dirty="0" err="1"/>
              <a:t>CimClassMethods</a:t>
            </a:r>
            <a:r>
              <a:rPr lang="en-US" sz="2000" dirty="0"/>
              <a:t> property for the </a:t>
            </a:r>
            <a:r>
              <a:rPr lang="en-US" sz="2000" b="1" dirty="0"/>
              <a:t>Win32_Service </a:t>
            </a:r>
            <a:r>
              <a:rPr lang="en-US" sz="2000" dirty="0"/>
              <a:t>class.</a:t>
            </a:r>
          </a:p>
          <a:p>
            <a:pPr marL="457200" indent="-457200">
              <a:buFont typeface="+mj-lt"/>
              <a:buAutoNum type="arabicPeriod"/>
            </a:pPr>
            <a:r>
              <a:rPr lang="en-US" sz="2000" dirty="0"/>
              <a:t>Use </a:t>
            </a:r>
            <a:r>
              <a:rPr lang="en-US" sz="2000" b="1" dirty="0"/>
              <a:t>Get-</a:t>
            </a:r>
            <a:r>
              <a:rPr lang="en-US" sz="2000" b="1" dirty="0" err="1"/>
              <a:t>CimClass</a:t>
            </a:r>
            <a:r>
              <a:rPr lang="en-US" sz="2000" dirty="0"/>
              <a:t> to display members for the </a:t>
            </a:r>
            <a:r>
              <a:rPr lang="en-US" sz="2000" b="1" dirty="0"/>
              <a:t>Win32_Service </a:t>
            </a:r>
            <a:r>
              <a:rPr lang="en-US" sz="2000" dirty="0"/>
              <a:t>class.</a:t>
            </a:r>
          </a:p>
          <a:p>
            <a:pPr marL="457200" indent="-457200">
              <a:buFont typeface="+mj-lt"/>
              <a:buAutoNum type="arabicPeriod"/>
            </a:pPr>
            <a:r>
              <a:rPr lang="en-US" sz="2000" dirty="0"/>
              <a:t>Find documentation for the </a:t>
            </a:r>
            <a:r>
              <a:rPr lang="en-US" sz="2000" b="1" dirty="0"/>
              <a:t>Change</a:t>
            </a:r>
            <a:r>
              <a:rPr lang="en-US" sz="2000" dirty="0"/>
              <a:t> method of the </a:t>
            </a:r>
            <a:r>
              <a:rPr lang="en-US" sz="2000" b="1" dirty="0"/>
              <a:t>Win32_Service </a:t>
            </a:r>
            <a:r>
              <a:rPr lang="en-US" sz="2000" dirty="0"/>
              <a:t>class.</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66661154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Invoking methods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862596"/>
          </a:xfrm>
        </p:spPr>
        <p:txBody>
          <a:bodyPr lIns="0"/>
          <a:lstStyle/>
          <a:p>
            <a:pPr lvl="2" defTabSz="932742">
              <a:spcBef>
                <a:spcPts val="600"/>
              </a:spcBef>
              <a:spcAft>
                <a:spcPts val="0"/>
              </a:spcAft>
              <a:buSzPct val="95000"/>
              <a:defRPr/>
            </a:pPr>
            <a:r>
              <a:rPr lang="en-US" spc="-50" dirty="0">
                <a:solidFill>
                  <a:srgbClr val="000000"/>
                </a:solidFill>
                <a:latin typeface="Segoe UI"/>
              </a:rPr>
              <a:t>Direct invocation works only for WMI objects.</a:t>
            </a:r>
          </a:p>
          <a:p>
            <a:pPr lvl="3" defTabSz="932742">
              <a:spcBef>
                <a:spcPts val="600"/>
              </a:spcBef>
              <a:spcAft>
                <a:spcPts val="0"/>
              </a:spcAft>
              <a:buSzPct val="95000"/>
              <a:defRPr/>
            </a:pPr>
            <a:r>
              <a:rPr lang="en-US" b="1" spc="-50" dirty="0">
                <a:solidFill>
                  <a:srgbClr val="000000"/>
                </a:solidFill>
                <a:latin typeface="Segoe UI"/>
              </a:rPr>
              <a:t>$</a:t>
            </a:r>
            <a:r>
              <a:rPr lang="en-US" b="1" spc="-50" dirty="0" err="1">
                <a:solidFill>
                  <a:srgbClr val="000000"/>
                </a:solidFill>
                <a:latin typeface="Segoe UI"/>
              </a:rPr>
              <a:t>WmiSpoolerService</a:t>
            </a:r>
            <a:r>
              <a:rPr lang="en-US" b="1" spc="-50" dirty="0">
                <a:solidFill>
                  <a:srgbClr val="000000"/>
                </a:solidFill>
                <a:latin typeface="Segoe UI"/>
              </a:rPr>
              <a:t> = Get-</a:t>
            </a:r>
            <a:r>
              <a:rPr lang="en-US" b="1" spc="-50" dirty="0" err="1">
                <a:solidFill>
                  <a:srgbClr val="000000"/>
                </a:solidFill>
                <a:latin typeface="Segoe UI"/>
              </a:rPr>
              <a:t>WmiObject</a:t>
            </a:r>
            <a:r>
              <a:rPr lang="en-US" b="1" spc="-50" dirty="0">
                <a:solidFill>
                  <a:srgbClr val="000000"/>
                </a:solidFill>
                <a:latin typeface="Segoe UI"/>
              </a:rPr>
              <a:t> -Class Win32_Service -Filter “Name=‘Spooler’”</a:t>
            </a:r>
          </a:p>
          <a:p>
            <a:pPr lvl="3" defTabSz="932742">
              <a:spcBef>
                <a:spcPts val="600"/>
              </a:spcBef>
              <a:spcAft>
                <a:spcPts val="0"/>
              </a:spcAft>
              <a:buSzPct val="95000"/>
              <a:defRPr/>
            </a:pPr>
            <a:r>
              <a:rPr lang="en-US" b="1" spc="-50" dirty="0">
                <a:solidFill>
                  <a:srgbClr val="000000"/>
                </a:solidFill>
                <a:latin typeface="Segoe UI"/>
              </a:rPr>
              <a:t>$</a:t>
            </a:r>
            <a:r>
              <a:rPr lang="en-US" b="1" spc="-50" dirty="0" err="1">
                <a:solidFill>
                  <a:srgbClr val="000000"/>
                </a:solidFill>
                <a:latin typeface="Segoe UI"/>
              </a:rPr>
              <a:t>WmiSpoolerService.ChangeStartMode</a:t>
            </a:r>
            <a:r>
              <a:rPr lang="en-US" b="1" spc="-50" dirty="0">
                <a:solidFill>
                  <a:srgbClr val="000000"/>
                </a:solidFill>
                <a:latin typeface="Segoe UI"/>
              </a:rPr>
              <a:t>(“Manual”)</a:t>
            </a:r>
          </a:p>
          <a:p>
            <a:pPr lvl="2" defTabSz="932742">
              <a:spcBef>
                <a:spcPts val="600"/>
              </a:spcBef>
              <a:spcAft>
                <a:spcPts val="0"/>
              </a:spcAft>
              <a:buSzPct val="95000"/>
              <a:defRPr/>
            </a:pPr>
            <a:endParaRPr lang="en-US" spc="-50" dirty="0">
              <a:solidFill>
                <a:srgbClr val="000000"/>
              </a:solidFill>
              <a:latin typeface="Segoe UI"/>
            </a:endParaRPr>
          </a:p>
          <a:p>
            <a:pPr lvl="2" defTabSz="932742">
              <a:spcBef>
                <a:spcPts val="600"/>
              </a:spcBef>
              <a:spcAft>
                <a:spcPts val="0"/>
              </a:spcAft>
              <a:buSzPct val="95000"/>
              <a:defRPr/>
            </a:pPr>
            <a:r>
              <a:rPr lang="en-US" spc="-50" dirty="0">
                <a:solidFill>
                  <a:srgbClr val="000000"/>
                </a:solidFill>
                <a:latin typeface="Segoe UI"/>
              </a:rPr>
              <a:t>For WMI objects, method parameters are ordinal.</a:t>
            </a:r>
          </a:p>
          <a:p>
            <a:pPr lvl="3" defTabSz="932742">
              <a:spcBef>
                <a:spcPts val="600"/>
              </a:spcBef>
              <a:spcAft>
                <a:spcPts val="0"/>
              </a:spcAft>
              <a:buSzPct val="95000"/>
              <a:defRPr/>
            </a:pPr>
            <a:r>
              <a:rPr lang="en-US" b="1" spc="-50" dirty="0">
                <a:solidFill>
                  <a:srgbClr val="000000"/>
                </a:solidFill>
                <a:latin typeface="Segoe UI"/>
              </a:rPr>
              <a:t>$</a:t>
            </a:r>
            <a:r>
              <a:rPr lang="en-US" b="1" spc="-50" dirty="0" err="1">
                <a:solidFill>
                  <a:srgbClr val="000000"/>
                </a:solidFill>
                <a:latin typeface="Segoe UI"/>
              </a:rPr>
              <a:t>WmiSpoolerService</a:t>
            </a:r>
            <a:r>
              <a:rPr lang="en-US" b="1" spc="-50" dirty="0">
                <a:solidFill>
                  <a:srgbClr val="000000"/>
                </a:solidFill>
                <a:latin typeface="Segoe UI"/>
              </a:rPr>
              <a:t> | Invoke-</a:t>
            </a:r>
            <a:r>
              <a:rPr lang="en-US" b="1" spc="-50" dirty="0" err="1">
                <a:solidFill>
                  <a:srgbClr val="000000"/>
                </a:solidFill>
                <a:latin typeface="Segoe UI"/>
              </a:rPr>
              <a:t>WmiMethod</a:t>
            </a:r>
            <a:r>
              <a:rPr lang="en-US" b="1" spc="-50" dirty="0">
                <a:solidFill>
                  <a:srgbClr val="000000"/>
                </a:solidFill>
                <a:latin typeface="Segoe UI"/>
              </a:rPr>
              <a:t> -Name </a:t>
            </a:r>
            <a:r>
              <a:rPr lang="en-US" b="1" spc="-50" dirty="0" err="1">
                <a:solidFill>
                  <a:srgbClr val="000000"/>
                </a:solidFill>
                <a:latin typeface="Segoe UI"/>
              </a:rPr>
              <a:t>ChangeStartMode</a:t>
            </a:r>
            <a:r>
              <a:rPr lang="en-US" b="1" spc="-50" dirty="0">
                <a:solidFill>
                  <a:srgbClr val="000000"/>
                </a:solidFill>
                <a:latin typeface="Segoe UI"/>
              </a:rPr>
              <a:t> -Argument “Manual”</a:t>
            </a:r>
          </a:p>
          <a:p>
            <a:pPr lvl="2" defTabSz="932742">
              <a:spcBef>
                <a:spcPts val="600"/>
              </a:spcBef>
              <a:spcAft>
                <a:spcPts val="0"/>
              </a:spcAft>
              <a:buSzPct val="95000"/>
              <a:defRPr/>
            </a:pPr>
            <a:endParaRPr kumimoji="0" lang="en-US"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For CIM objects, method parameters are named.</a:t>
            </a:r>
            <a:endParaRPr kumimoji="0" lang="en-US" b="1" i="0" u="none" strike="noStrike" kern="1200" cap="none" spc="-50" normalizeH="0" baseline="0" noProof="0" dirty="0">
              <a:ln>
                <a:noFill/>
              </a:ln>
              <a:solidFill>
                <a:srgbClr val="000000"/>
              </a:solidFill>
              <a:effectLst/>
              <a:uLnTx/>
              <a:uFillTx/>
              <a:latin typeface="Segoe UI"/>
              <a:ea typeface="+mn-ea"/>
              <a:cs typeface="+mn-cs"/>
            </a:endParaRP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Invoke-</a:t>
            </a:r>
            <a:r>
              <a:rPr kumimoji="0" lang="en-US" b="1" i="0" u="none" strike="noStrike" kern="1200" cap="none" spc="-50" normalizeH="0" baseline="0" noProof="0" dirty="0" err="1">
                <a:ln>
                  <a:noFill/>
                </a:ln>
                <a:solidFill>
                  <a:srgbClr val="000000"/>
                </a:solidFill>
                <a:effectLst/>
                <a:uLnTx/>
                <a:uFillTx/>
                <a:latin typeface="Segoe UI"/>
                <a:ea typeface="+mn-ea"/>
                <a:cs typeface="+mn-cs"/>
              </a:rPr>
              <a:t>CimMethod</a:t>
            </a:r>
            <a:r>
              <a:rPr kumimoji="0" lang="en-US" b="1" i="0" u="none" strike="noStrike" kern="1200" cap="none" spc="-50" normalizeH="0" baseline="0" noProof="0" dirty="0">
                <a:ln>
                  <a:noFill/>
                </a:ln>
                <a:solidFill>
                  <a:srgbClr val="000000"/>
                </a:solidFill>
                <a:effectLst/>
                <a:uLnTx/>
                <a:uFillTx/>
                <a:latin typeface="Segoe UI"/>
                <a:ea typeface="+mn-ea"/>
                <a:cs typeface="+mn-cs"/>
              </a:rPr>
              <a:t> -</a:t>
            </a:r>
            <a:r>
              <a:rPr kumimoji="0" lang="en-US" b="1" i="0" u="none" strike="noStrike" kern="1200" cap="none" spc="-50" normalizeH="0" baseline="0" noProof="0" dirty="0" err="1">
                <a:ln>
                  <a:noFill/>
                </a:ln>
                <a:solidFill>
                  <a:srgbClr val="000000"/>
                </a:solidFill>
                <a:effectLst/>
                <a:uLnTx/>
                <a:uFillTx/>
                <a:latin typeface="Segoe UI"/>
                <a:ea typeface="+mn-ea"/>
                <a:cs typeface="+mn-cs"/>
              </a:rPr>
              <a:t>ClassName</a:t>
            </a:r>
            <a:r>
              <a:rPr kumimoji="0" lang="en-US" b="1" i="0" u="none" strike="noStrike" kern="1200" cap="none" spc="-50" normalizeH="0" baseline="0" noProof="0" dirty="0">
                <a:ln>
                  <a:noFill/>
                </a:ln>
                <a:solidFill>
                  <a:srgbClr val="000000"/>
                </a:solidFill>
                <a:effectLst/>
                <a:uLnTx/>
                <a:uFillTx/>
                <a:latin typeface="Segoe UI"/>
                <a:ea typeface="+mn-ea"/>
                <a:cs typeface="+mn-cs"/>
              </a:rPr>
              <a:t> Win32_Process -</a:t>
            </a:r>
            <a:r>
              <a:rPr kumimoji="0" lang="en-US" b="1" i="0" u="none" strike="noStrike" kern="1200" cap="none" spc="-50" normalizeH="0" baseline="0" noProof="0" dirty="0" err="1">
                <a:ln>
                  <a:noFill/>
                </a:ln>
                <a:solidFill>
                  <a:srgbClr val="000000"/>
                </a:solidFill>
                <a:effectLst/>
                <a:uLnTx/>
                <a:uFillTx/>
                <a:latin typeface="Segoe UI"/>
                <a:ea typeface="+mn-ea"/>
                <a:cs typeface="+mn-cs"/>
              </a:rPr>
              <a:t>MethodName</a:t>
            </a:r>
            <a:r>
              <a:rPr kumimoji="0" lang="en-US" b="1" i="0" u="none" strike="noStrike" kern="1200" cap="none" spc="-50" normalizeH="0" baseline="0" noProof="0" dirty="0">
                <a:ln>
                  <a:noFill/>
                </a:ln>
                <a:solidFill>
                  <a:srgbClr val="000000"/>
                </a:solidFill>
                <a:effectLst/>
                <a:uLnTx/>
                <a:uFillTx/>
                <a:latin typeface="Segoe UI"/>
                <a:ea typeface="+mn-ea"/>
                <a:cs typeface="+mn-cs"/>
              </a:rPr>
              <a:t> Create -Arguments @{CommandLine=‘Mspaint.exe’}</a:t>
            </a:r>
          </a:p>
          <a:p>
            <a:pPr marL="290513" marR="0" lvl="1"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5828790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4016484"/>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Windows Management Instrumentation (WMI) and Common Information Model (CIM) provide local and remote access to a repository of management information, including robust information available from the operating system, from computer hardware, and from installed software. In this module, you’ll learn about these two technologies.</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Lesson 1: Understand CIM and WMI</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Lesson 2: </a:t>
            </a:r>
            <a:r>
              <a:rPr lang="en-US" sz="2200" dirty="0">
                <a:solidFill>
                  <a:srgbClr val="000000"/>
                </a:solidFill>
                <a:latin typeface="Segoe UI"/>
              </a:rPr>
              <a:t>Query data by using CIM and WMI</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Lesson 3: Making changes by using CIM and </a:t>
            </a:r>
            <a:r>
              <a:rPr lang="en-US" sz="2200" dirty="0">
                <a:solidFill>
                  <a:srgbClr val="000000"/>
                </a:solidFill>
                <a:latin typeface="Segoe UI"/>
              </a:rPr>
              <a:t>WMI</a:t>
            </a: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Invoking methods of repository objects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016210"/>
          </a:xfrm>
        </p:spPr>
        <p:txBody>
          <a:bodyPr/>
          <a:lstStyle/>
          <a:p>
            <a:r>
              <a:rPr lang="en-US" sz="2000" dirty="0"/>
              <a:t>In this demonstration, you will learn how to:</a:t>
            </a:r>
          </a:p>
          <a:p>
            <a:pPr marL="457200" indent="-457200">
              <a:buFont typeface="+mj-lt"/>
              <a:buAutoNum type="arabicPeriod"/>
            </a:pPr>
            <a:r>
              <a:rPr lang="en-US" sz="2000" dirty="0"/>
              <a:t>Use </a:t>
            </a:r>
            <a:r>
              <a:rPr lang="en-US" sz="2000" b="1" dirty="0"/>
              <a:t>Invoke-</a:t>
            </a:r>
            <a:r>
              <a:rPr lang="en-US" sz="2000" b="1" dirty="0" err="1"/>
              <a:t>CimMethod</a:t>
            </a:r>
            <a:r>
              <a:rPr lang="en-US" sz="2000" dirty="0"/>
              <a:t> and the </a:t>
            </a:r>
            <a:r>
              <a:rPr lang="en-US" sz="2000" b="1" dirty="0"/>
              <a:t>Reboot</a:t>
            </a:r>
            <a:r>
              <a:rPr lang="en-US" sz="2000" dirty="0"/>
              <a:t> method of the </a:t>
            </a:r>
            <a:r>
              <a:rPr lang="en-US" sz="2000" b="1" dirty="0"/>
              <a:t>Win32_OperatingSystem </a:t>
            </a:r>
            <a:r>
              <a:rPr lang="en-US" sz="2000" dirty="0"/>
              <a:t>class remotely on </a:t>
            </a:r>
            <a:r>
              <a:rPr lang="en-US" sz="2000" b="1" dirty="0"/>
              <a:t>LON-DC1</a:t>
            </a:r>
            <a:r>
              <a:rPr lang="en-US" sz="2000" dirty="0"/>
              <a:t>.</a:t>
            </a:r>
            <a:endParaRPr lang="en-US" sz="2000" b="1" dirty="0"/>
          </a:p>
          <a:p>
            <a:pPr marL="457200" indent="-457200">
              <a:buFont typeface="+mj-lt"/>
              <a:buAutoNum type="arabicPeriod"/>
            </a:pPr>
            <a:r>
              <a:rPr lang="en-US" sz="2000" dirty="0"/>
              <a:t>Use the </a:t>
            </a:r>
            <a:r>
              <a:rPr lang="en-US" sz="2000" b="1" dirty="0"/>
              <a:t>Create</a:t>
            </a:r>
            <a:r>
              <a:rPr lang="en-US" sz="2000" dirty="0"/>
              <a:t> method of the </a:t>
            </a:r>
            <a:r>
              <a:rPr lang="en-US" sz="2000" b="1" dirty="0"/>
              <a:t>Win32_Process </a:t>
            </a:r>
            <a:r>
              <a:rPr lang="en-US" sz="2000" dirty="0"/>
              <a:t>class to start </a:t>
            </a:r>
            <a:r>
              <a:rPr lang="en-US" sz="2000" b="1" dirty="0"/>
              <a:t>mspaint.exe</a:t>
            </a:r>
            <a:r>
              <a:rPr lang="en-US" sz="2000" dirty="0"/>
              <a:t>.</a:t>
            </a:r>
          </a:p>
          <a:p>
            <a:pPr marL="457200" indent="-457200">
              <a:buFont typeface="+mj-lt"/>
              <a:buAutoNum type="arabicPeriod"/>
            </a:pPr>
            <a:r>
              <a:rPr lang="en-US" sz="2000" dirty="0"/>
              <a:t>Use the </a:t>
            </a:r>
            <a:r>
              <a:rPr lang="en-US" sz="2000" b="1" dirty="0"/>
              <a:t>Terminate</a:t>
            </a:r>
            <a:r>
              <a:rPr lang="en-US" sz="2000" dirty="0"/>
              <a:t> method of the </a:t>
            </a:r>
            <a:r>
              <a:rPr lang="en-US" sz="2000" b="1" dirty="0"/>
              <a:t>Win32_Process </a:t>
            </a:r>
            <a:r>
              <a:rPr lang="en-US" sz="2000" dirty="0"/>
              <a:t>class to close Microsoft Paint.</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7973815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4</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39235632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t>Lab: Querying information by using WMI and CIM</a:t>
            </a:r>
          </a:p>
        </p:txBody>
      </p:sp>
      <p:sp>
        <p:nvSpPr>
          <p:cNvPr id="6" name="Text Placeholder 5"/>
          <p:cNvSpPr>
            <a:spLocks noGrp="1"/>
          </p:cNvSpPr>
          <p:nvPr>
            <p:ph type="body" sz="quarter" idx="11"/>
          </p:nvPr>
        </p:nvSpPr>
        <p:spPr>
          <a:xfrm>
            <a:off x="1447615" y="4243025"/>
            <a:ext cx="10204614" cy="2204078"/>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Virtual machines: </a:t>
            </a:r>
            <a:r>
              <a:rPr lang="en-US" sz="1600" b="1" dirty="0">
                <a:latin typeface="+mn-lt"/>
              </a:rPr>
              <a:t>AZ-040T00A-LON-DC1</a:t>
            </a:r>
            <a:r>
              <a:rPr lang="en-US" sz="1600" dirty="0">
                <a:latin typeface="+mn-lt"/>
              </a:rPr>
              <a:t> and</a:t>
            </a:r>
            <a:r>
              <a:rPr lang="en-US" sz="1600" b="1" dirty="0">
                <a:latin typeface="+mn-lt"/>
              </a:rPr>
              <a:t> 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Username: </a:t>
            </a:r>
            <a:r>
              <a:rPr lang="en-US" sz="1600" b="1" dirty="0">
                <a:latin typeface="+mn-lt"/>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Password: </a:t>
            </a:r>
            <a:r>
              <a:rPr lang="en-US" sz="1600" b="1" dirty="0">
                <a:latin typeface="+mn-lt"/>
              </a:rPr>
              <a:t>Pa55w.rd</a:t>
            </a:r>
          </a:p>
        </p:txBody>
      </p:sp>
      <p:grpSp>
        <p:nvGrpSpPr>
          <p:cNvPr id="5" name="Group 4">
            <a:extLst>
              <a:ext uri="{FF2B5EF4-FFF2-40B4-BE49-F238E27FC236}">
                <a16:creationId xmlns:a16="http://schemas.microsoft.com/office/drawing/2014/main" id="{B1576BEC-357F-40DF-AE48-50CA864C9A7B}"/>
              </a:ext>
              <a:ext uri="{C183D7F6-B498-43B3-948B-1728B52AA6E4}">
                <adec:decorative xmlns:adec="http://schemas.microsoft.com/office/drawing/2017/decorative" val="1"/>
              </a:ext>
            </a:extLst>
          </p:cNvPr>
          <p:cNvGrpSpPr/>
          <p:nvPr/>
        </p:nvGrpSpPr>
        <p:grpSpPr>
          <a:xfrm>
            <a:off x="418643" y="4243025"/>
            <a:ext cx="896425" cy="896425"/>
            <a:chOff x="418643" y="1456896"/>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418643" y="1456896"/>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3"/>
            <a:stretch>
              <a:fillRect/>
            </a:stretch>
          </p:blipFill>
          <p:spPr>
            <a:xfrm>
              <a:off x="695962" y="1668340"/>
              <a:ext cx="341784" cy="475354"/>
            </a:xfrm>
            <a:prstGeom prst="rect">
              <a:avLst/>
            </a:prstGeom>
          </p:spPr>
        </p:pic>
      </p:grpSp>
      <p:grpSp>
        <p:nvGrpSpPr>
          <p:cNvPr id="11" name="Group 10">
            <a:extLst>
              <a:ext uri="{FF2B5EF4-FFF2-40B4-BE49-F238E27FC236}">
                <a16:creationId xmlns:a16="http://schemas.microsoft.com/office/drawing/2014/main" id="{BB6D0BF8-6CCD-48D3-9421-5147BA1AE9D1}"/>
              </a:ext>
              <a:ext uri="{C183D7F6-B498-43B3-948B-1728B52AA6E4}">
                <adec:decorative xmlns:adec="http://schemas.microsoft.com/office/drawing/2017/decorative" val="1"/>
              </a:ext>
            </a:extLst>
          </p:cNvPr>
          <p:cNvGrpSpPr/>
          <p:nvPr/>
        </p:nvGrpSpPr>
        <p:grpSpPr>
          <a:xfrm>
            <a:off x="4925588" y="1612462"/>
            <a:ext cx="723714" cy="723714"/>
            <a:chOff x="4928347" y="4677391"/>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8347" y="4677391"/>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4"/>
            <a:stretch>
              <a:fillRect/>
            </a:stretch>
          </p:blipFill>
          <p:spPr>
            <a:xfrm>
              <a:off x="5053321" y="4940730"/>
              <a:ext cx="495143" cy="218518"/>
            </a:xfrm>
            <a:prstGeom prst="rect">
              <a:avLst/>
            </a:prstGeom>
          </p:spPr>
        </p:pic>
      </p:grpSp>
      <p:grpSp>
        <p:nvGrpSpPr>
          <p:cNvPr id="13" name="Group 12">
            <a:extLst>
              <a:ext uri="{FF2B5EF4-FFF2-40B4-BE49-F238E27FC236}">
                <a16:creationId xmlns:a16="http://schemas.microsoft.com/office/drawing/2014/main" id="{3317C1F2-3A50-40E1-9507-CDB4AB1E7E05}"/>
              </a:ext>
              <a:ext uri="{C183D7F6-B498-43B3-948B-1728B52AA6E4}">
                <adec:decorative xmlns:adec="http://schemas.microsoft.com/office/drawing/2017/decorative" val="1"/>
              </a:ext>
            </a:extLst>
          </p:cNvPr>
          <p:cNvGrpSpPr/>
          <p:nvPr/>
        </p:nvGrpSpPr>
        <p:grpSpPr>
          <a:xfrm>
            <a:off x="10820297" y="1623267"/>
            <a:ext cx="723714" cy="723714"/>
            <a:chOff x="10833744" y="4677391"/>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33744" y="4677391"/>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4"/>
            <a:stretch>
              <a:fillRect/>
            </a:stretch>
          </p:blipFill>
          <p:spPr>
            <a:xfrm>
              <a:off x="10948029" y="4940730"/>
              <a:ext cx="495143" cy="218518"/>
            </a:xfrm>
            <a:prstGeom prst="rect">
              <a:avLst/>
            </a:prstGeom>
          </p:spPr>
        </p:pic>
      </p:grpSp>
      <p:sp>
        <p:nvSpPr>
          <p:cNvPr id="27" name="Text Placeholder 15">
            <a:extLst>
              <a:ext uri="{FF2B5EF4-FFF2-40B4-BE49-F238E27FC236}">
                <a16:creationId xmlns:a16="http://schemas.microsoft.com/office/drawing/2014/main" id="{5BF7E700-3D1E-4C5E-B0F9-1CCD02617FCE}"/>
              </a:ext>
            </a:extLst>
          </p:cNvPr>
          <p:cNvSpPr txBox="1">
            <a:spLocks/>
          </p:cNvSpPr>
          <p:nvPr/>
        </p:nvSpPr>
        <p:spPr>
          <a:xfrm>
            <a:off x="418643" y="2809240"/>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3: Invoking methods</a:t>
            </a:r>
          </a:p>
          <a:p>
            <a:pPr lvl="1"/>
            <a:endParaRPr lang="en-US" dirty="0"/>
          </a:p>
        </p:txBody>
      </p:sp>
      <p:grpSp>
        <p:nvGrpSpPr>
          <p:cNvPr id="29" name="Group 28">
            <a:extLst>
              <a:ext uri="{FF2B5EF4-FFF2-40B4-BE49-F238E27FC236}">
                <a16:creationId xmlns:a16="http://schemas.microsoft.com/office/drawing/2014/main" id="{D2D2E41F-869C-4D16-82D0-DAEDDEC71F6C}"/>
              </a:ext>
              <a:ext uri="{C183D7F6-B498-43B3-948B-1728B52AA6E4}">
                <adec:decorative xmlns:adec="http://schemas.microsoft.com/office/drawing/2017/decorative" val="1"/>
              </a:ext>
            </a:extLst>
          </p:cNvPr>
          <p:cNvGrpSpPr/>
          <p:nvPr/>
        </p:nvGrpSpPr>
        <p:grpSpPr>
          <a:xfrm>
            <a:off x="4925588" y="3323531"/>
            <a:ext cx="723714" cy="723714"/>
            <a:chOff x="4928347" y="4677391"/>
            <a:chExt cx="723714" cy="723714"/>
          </a:xfrm>
        </p:grpSpPr>
        <p:grpSp>
          <p:nvGrpSpPr>
            <p:cNvPr id="30" name="Group 29">
              <a:extLst>
                <a:ext uri="{FF2B5EF4-FFF2-40B4-BE49-F238E27FC236}">
                  <a16:creationId xmlns:a16="http://schemas.microsoft.com/office/drawing/2014/main" id="{CCB631F0-1D7F-4A1B-8578-0A738F355008}"/>
                </a:ext>
              </a:extLst>
            </p:cNvPr>
            <p:cNvGrpSpPr/>
            <p:nvPr/>
          </p:nvGrpSpPr>
          <p:grpSpPr>
            <a:xfrm>
              <a:off x="4928347" y="4677391"/>
              <a:ext cx="723714" cy="723714"/>
              <a:chOff x="4928347" y="4677391"/>
              <a:chExt cx="723714" cy="723714"/>
            </a:xfrm>
          </p:grpSpPr>
          <p:sp>
            <p:nvSpPr>
              <p:cNvPr id="34" name="AutoShape 3">
                <a:extLst>
                  <a:ext uri="{FF2B5EF4-FFF2-40B4-BE49-F238E27FC236}">
                    <a16:creationId xmlns:a16="http://schemas.microsoft.com/office/drawing/2014/main" id="{FB4F88F2-442A-42B9-8101-871E1289202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5">
                <a:extLst>
                  <a:ext uri="{FF2B5EF4-FFF2-40B4-BE49-F238E27FC236}">
                    <a16:creationId xmlns:a16="http://schemas.microsoft.com/office/drawing/2014/main" id="{A53C4C92-0208-4A3F-960F-EE2C487CECED}"/>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8" name="Freeform 6">
                <a:extLst>
                  <a:ext uri="{FF2B5EF4-FFF2-40B4-BE49-F238E27FC236}">
                    <a16:creationId xmlns:a16="http://schemas.microsoft.com/office/drawing/2014/main" id="{F5D1E9B3-7058-471E-9A11-255535F7743D}"/>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1" name="Picture 30" descr="Icon of three dots and outward pointing chevrons on left and right">
              <a:extLst>
                <a:ext uri="{FF2B5EF4-FFF2-40B4-BE49-F238E27FC236}">
                  <a16:creationId xmlns:a16="http://schemas.microsoft.com/office/drawing/2014/main" id="{37847BCF-42BF-4AC0-991C-FF0272D7477C}"/>
                </a:ext>
              </a:extLst>
            </p:cNvPr>
            <p:cNvPicPr>
              <a:picLocks noChangeAspect="1"/>
            </p:cNvPicPr>
            <p:nvPr/>
          </p:nvPicPr>
          <p:blipFill>
            <a:blip r:embed="rId4"/>
            <a:stretch>
              <a:fillRect/>
            </a:stretch>
          </p:blipFill>
          <p:spPr>
            <a:xfrm>
              <a:off x="5053321" y="4940730"/>
              <a:ext cx="495143" cy="218518"/>
            </a:xfrm>
            <a:prstGeom prst="rect">
              <a:avLst/>
            </a:prstGeom>
          </p:spPr>
        </p:pic>
      </p:gr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1: Querying information by using WMI</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337590" y="1183256"/>
            <a:ext cx="5406224" cy="1175224"/>
          </a:xfrm>
          <a:ln>
            <a:solidFill>
              <a:schemeClr val="tx2"/>
            </a:solidFill>
          </a:ln>
        </p:spPr>
        <p:txBody>
          <a:bodyPr/>
          <a:lstStyle/>
          <a:p>
            <a:r>
              <a:rPr lang="en-US" dirty="0">
                <a:solidFill>
                  <a:schemeClr val="tx1"/>
                </a:solidFill>
              </a:rPr>
              <a:t>Exercise 2: Querying information by using CIM</a:t>
            </a:r>
          </a:p>
        </p:txBody>
      </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677108"/>
          </a:xfrm>
        </p:spPr>
        <p:txBody>
          <a:bodyPr/>
          <a:lstStyle/>
          <a:p>
            <a:pPr lvl="1"/>
            <a:r>
              <a:rPr lang="en-US" sz="1800" dirty="0">
                <a:effectLst/>
                <a:latin typeface="Segoe" panose="020B0502040504020203" pitchFamily="34" charset="0"/>
                <a:ea typeface="Times New Roman" panose="02020603050405020304" pitchFamily="18" charset="0"/>
                <a:cs typeface="Mangal" panose="02040503050203030202" pitchFamily="18" charset="0"/>
              </a:rPr>
              <a:t>You have to query management information from several computers. You start by querying the information from your local computer and from one test computer in your environment</a:t>
            </a:r>
            <a:r>
              <a:rPr lang="en-US" dirty="0"/>
              <a:t>. </a:t>
            </a:r>
          </a:p>
        </p:txBody>
      </p:sp>
    </p:spTree>
    <p:extLst>
      <p:ext uri="{BB962C8B-B14F-4D97-AF65-F5344CB8AC3E}">
        <p14:creationId xmlns:p14="http://schemas.microsoft.com/office/powerpoint/2010/main" val="39726149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p:txBody>
          <a:bodyPr/>
          <a:lstStyle/>
          <a:p>
            <a:pPr lvl="1"/>
            <a:r>
              <a:rPr lang="en-US" dirty="0"/>
              <a:t>Which class do you query to review IP addresses?</a:t>
            </a:r>
          </a:p>
        </p:txBody>
      </p:sp>
      <p:sp>
        <p:nvSpPr>
          <p:cNvPr id="2" name="Text Placeholder 1"/>
          <p:cNvSpPr>
            <a:spLocks noGrp="1"/>
          </p:cNvSpPr>
          <p:nvPr>
            <p:ph type="body" sz="quarter" idx="15"/>
          </p:nvPr>
        </p:nvSpPr>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When would you prefer to use WMI instead of CIM?</a:t>
            </a:r>
            <a:endParaRPr lang="en-US" dirty="0"/>
          </a:p>
        </p:txBody>
      </p:sp>
      <p:sp>
        <p:nvSpPr>
          <p:cNvPr id="3" name="Text Placeholder 2"/>
          <p:cNvSpPr>
            <a:spLocks noGrp="1"/>
          </p:cNvSpPr>
          <p:nvPr>
            <p:ph type="body" sz="quarter" idx="17"/>
          </p:nvPr>
        </p:nvSpPr>
        <p:spPr/>
        <p:txBody>
          <a:bodyPr/>
          <a:lstStyle/>
          <a:p>
            <a:pPr lvl="1"/>
            <a:r>
              <a:rPr lang="en-US" dirty="0"/>
              <a:t>When might you want to remotely reboot a computer by using the </a:t>
            </a:r>
            <a:r>
              <a:rPr lang="en-US" b="1" dirty="0"/>
              <a:t>Win32_OperatingSystem </a:t>
            </a:r>
            <a:r>
              <a:rPr lang="en-US" dirty="0"/>
              <a:t>class?</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7476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sp>
        <p:nvSpPr>
          <p:cNvPr id="6" name="Text Placeholder 5"/>
          <p:cNvSpPr>
            <a:spLocks noGrp="1"/>
          </p:cNvSpPr>
          <p:nvPr>
            <p:ph type="body" sz="quarter" idx="11"/>
          </p:nvPr>
        </p:nvSpPr>
        <p:spPr/>
        <p:txBody>
          <a:bodyPr anchor="b"/>
          <a:lstStyle/>
          <a:p>
            <a:pPr lvl="1"/>
            <a:r>
              <a:rPr lang="en-US" dirty="0"/>
              <a:t>Which class do you query to review IP addresses?</a:t>
            </a:r>
          </a:p>
          <a:p>
            <a:pPr lvl="1"/>
            <a:r>
              <a:rPr lang="en-US" dirty="0"/>
              <a:t>The </a:t>
            </a:r>
            <a:r>
              <a:rPr lang="en-US" b="1" dirty="0"/>
              <a:t>Win32_NetworkAdapterConfiguration </a:t>
            </a:r>
            <a:r>
              <a:rPr lang="en-US" dirty="0"/>
              <a:t>class contains IP address information.</a:t>
            </a:r>
          </a:p>
        </p:txBody>
      </p:sp>
      <p:sp>
        <p:nvSpPr>
          <p:cNvPr id="2" name="Text Placeholder 1"/>
          <p:cNvSpPr>
            <a:spLocks noGrp="1"/>
          </p:cNvSpPr>
          <p:nvPr>
            <p:ph type="body" sz="quarter" idx="15"/>
          </p:nvPr>
        </p:nvSpPr>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When would you prefer to use WMI instead of CIM?</a:t>
            </a:r>
          </a:p>
          <a:p>
            <a:pPr lvl="1"/>
            <a:r>
              <a:rPr lang="en-US" dirty="0"/>
              <a:t>You’d use WMI instead of CIM if there were any features not available in CIM that you required. This is rare.</a:t>
            </a:r>
          </a:p>
        </p:txBody>
      </p:sp>
      <p:sp>
        <p:nvSpPr>
          <p:cNvPr id="3" name="Text Placeholder 2"/>
          <p:cNvSpPr>
            <a:spLocks noGrp="1"/>
          </p:cNvSpPr>
          <p:nvPr>
            <p:ph type="body" sz="quarter" idx="17"/>
          </p:nvPr>
        </p:nvSpPr>
        <p:spPr>
          <a:xfrm>
            <a:off x="1389459" y="3577703"/>
            <a:ext cx="10383899" cy="781184"/>
          </a:xfrm>
        </p:spPr>
        <p:txBody>
          <a:bodyPr anchor="t"/>
          <a:lstStyle/>
          <a:p>
            <a:pPr lvl="1"/>
            <a:r>
              <a:rPr lang="en-US" dirty="0"/>
              <a:t>When might you want to remotely reboot a computer by using the </a:t>
            </a:r>
            <a:r>
              <a:rPr lang="en-US" b="1" dirty="0"/>
              <a:t>Win32_OperatingSystem </a:t>
            </a:r>
            <a:r>
              <a:rPr lang="en-US" dirty="0"/>
              <a:t>class?</a:t>
            </a:r>
          </a:p>
          <a:p>
            <a:pPr lvl="1"/>
            <a:r>
              <a:rPr lang="en-US" dirty="0"/>
              <a:t>If you’ve made configuration changes that require a reboot to take effect, you can trigger a reboot at the end of your configuration process.</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591832"/>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2333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4917931" cy="2292935"/>
          </a:xfrm>
        </p:spPr>
        <p:txBody>
          <a:bodyPr/>
          <a:lstStyle/>
          <a:p>
            <a:pPr>
              <a:lnSpc>
                <a:spcPct val="100000"/>
              </a:lnSpc>
              <a:spcBef>
                <a:spcPts val="0"/>
              </a:spcBef>
              <a:spcAft>
                <a:spcPts val="300"/>
              </a:spcAft>
            </a:pPr>
            <a:r>
              <a:rPr lang="en-US" sz="1600" spc="0" dirty="0">
                <a:solidFill>
                  <a:schemeClr val="tx1"/>
                </a:solidFill>
                <a:hlinkClick r:id="rId3"/>
              </a:rPr>
              <a:t>Win32 Provider</a:t>
            </a:r>
            <a:endParaRPr lang="en-US" sz="1600" spc="0" dirty="0">
              <a:solidFill>
                <a:schemeClr val="tx1"/>
              </a:solidFill>
            </a:endParaRP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hlinkClick r:id="rId4"/>
              </a:rPr>
              <a:t>CIM Classes (WMI)</a:t>
            </a:r>
            <a:endParaRPr lang="en-US" sz="1600" spc="0" dirty="0">
              <a:solidFill>
                <a:schemeClr val="tx1"/>
              </a:solidFill>
            </a:endParaRP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hlinkClick r:id="rId5"/>
              </a:rPr>
              <a:t>Event log message indicates that the Windows Installer reconfigured all installed applications</a:t>
            </a:r>
            <a:endParaRPr lang="en-US" sz="1600" spc="0" dirty="0">
              <a:solidFill>
                <a:schemeClr val="tx1"/>
              </a:solidFill>
            </a:endParaRPr>
          </a:p>
          <a:p>
            <a:pPr>
              <a:spcBef>
                <a:spcPts val="0"/>
              </a:spcBef>
              <a:spcAft>
                <a:spcPts val="300"/>
              </a:spcAft>
            </a:pPr>
            <a:endParaRPr lang="en-US" sz="1600" spc="0" dirty="0">
              <a:solidFill>
                <a:schemeClr val="tx1"/>
              </a:solidFill>
              <a:latin typeface="+mn-lt"/>
            </a:endParaRPr>
          </a:p>
          <a:p>
            <a:pPr>
              <a:lnSpc>
                <a:spcPct val="100000"/>
              </a:lnSpc>
              <a:spcBef>
                <a:spcPts val="0"/>
              </a:spcBef>
              <a:spcAft>
                <a:spcPts val="300"/>
              </a:spcAft>
            </a:pPr>
            <a:r>
              <a:rPr lang="en-US" sz="1600" spc="0" dirty="0">
                <a:solidFill>
                  <a:schemeClr val="tx1"/>
                </a:solidFill>
                <a:hlinkClick r:id="rId6"/>
              </a:rPr>
              <a:t>WQL (SQL for WMI)</a:t>
            </a:r>
            <a:endParaRPr lang="en-US" sz="1600" spc="0" dirty="0">
              <a:solidFill>
                <a:schemeClr val="tx2"/>
              </a:solidFill>
              <a:latin typeface="+mn-lt"/>
            </a:endParaRPr>
          </a:p>
        </p:txBody>
      </p:sp>
      <p:sp>
        <p:nvSpPr>
          <p:cNvPr id="11" name="Freeform: Shape 10">
            <a:extLst>
              <a:ext uri="{FF2B5EF4-FFF2-40B4-BE49-F238E27FC236}">
                <a16:creationId xmlns:a16="http://schemas.microsoft.com/office/drawing/2014/main" id="{5ED1849D-D74B-4CC9-8934-CB243E12F20C}"/>
              </a:ext>
              <a:ext uri="{C183D7F6-B498-43B3-948B-1728B52AA6E4}">
                <adec:decorative xmlns:adec="http://schemas.microsoft.com/office/drawing/2017/decorative" val="1"/>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7"/>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35462484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Understand CIM and WMI</a:t>
            </a:r>
          </a:p>
        </p:txBody>
      </p:sp>
    </p:spTree>
    <p:extLst>
      <p:ext uri="{BB962C8B-B14F-4D97-AF65-F5344CB8AC3E}">
        <p14:creationId xmlns:p14="http://schemas.microsoft.com/office/powerpoint/2010/main" val="2487592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35143"/>
            <a:ext cx="11354257" cy="3524042"/>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lang="en-US" sz="1800" dirty="0">
                <a:effectLst/>
                <a:latin typeface="Segoe" panose="020B0502040504020203" pitchFamily="34" charset="0"/>
                <a:ea typeface="Times New Roman" panose="02020603050405020304" pitchFamily="18" charset="0"/>
                <a:cs typeface="Mangal" panose="02040503050203030202" pitchFamily="18" charset="0"/>
              </a:rPr>
              <a:t>In this lesson, you’ll learn about the architecture of CIM and WMI. Both technologies connect to a common information repository that contains management information that you can query and manipulate. The repository contains information about a computer system or device, including hardware, software, hardware drivers, components, roles, services, user settings, and just about every configurable item and the current state of that item. Familiarity with the framework and syntax of CIM and WMI will help you know and control </a:t>
            </a:r>
            <a:r>
              <a:rPr lang="en-US" sz="1800" dirty="0">
                <a:latin typeface="Segoe" panose="020B0502040504020203" pitchFamily="34" charset="0"/>
                <a:ea typeface="Times New Roman" panose="02020603050405020304" pitchFamily="18" charset="0"/>
                <a:cs typeface="Mangal" panose="02040503050203030202" pitchFamily="18" charset="0"/>
              </a:rPr>
              <a:t>many </a:t>
            </a:r>
            <a:r>
              <a:rPr lang="en-US" sz="1800" dirty="0">
                <a:effectLst/>
                <a:latin typeface="Segoe" panose="020B0502040504020203" pitchFamily="34" charset="0"/>
                <a:ea typeface="Times New Roman" panose="02020603050405020304" pitchFamily="18" charset="0"/>
                <a:cs typeface="Mangal" panose="02040503050203030202" pitchFamily="18" charset="0"/>
              </a:rPr>
              <a:t>aspects of an operating system environment.</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Architecture and technologies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Understanding the repository</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Finding documentation</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Demonstration: Finding documentation for classes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Architecture and technologies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3939540"/>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CIM cmdlets</a:t>
            </a:r>
          </a:p>
          <a:p>
            <a:pPr lvl="3" defTabSz="932742">
              <a:spcBef>
                <a:spcPts val="600"/>
              </a:spcBef>
              <a:spcAft>
                <a:spcPts val="0"/>
              </a:spcAft>
              <a:buSzPct val="95000"/>
              <a:defRPr/>
            </a:pPr>
            <a:r>
              <a:rPr lang="en-US" spc="-50" dirty="0">
                <a:solidFill>
                  <a:srgbClr val="000000"/>
                </a:solidFill>
                <a:latin typeface="Segoe UI"/>
              </a:rPr>
              <a:t>Local connections use COM.</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Ad hoc remote connections use WS-MAN.</a:t>
            </a:r>
          </a:p>
          <a:p>
            <a:pPr lvl="3" defTabSz="932742">
              <a:spcBef>
                <a:spcPts val="600"/>
              </a:spcBef>
              <a:spcAft>
                <a:spcPts val="0"/>
              </a:spcAft>
              <a:buSzPct val="95000"/>
              <a:defRPr/>
            </a:pPr>
            <a:r>
              <a:rPr lang="en-US" spc="-50" dirty="0">
                <a:solidFill>
                  <a:srgbClr val="000000"/>
                </a:solidFill>
                <a:latin typeface="Segoe UI"/>
              </a:rPr>
              <a:t>CIM sessions for remote connections can use WS-MAN or DCOM.</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WMI cmdlets</a:t>
            </a:r>
          </a:p>
          <a:p>
            <a:pPr lvl="3" defTabSz="932742">
              <a:spcBef>
                <a:spcPts val="600"/>
              </a:spcBef>
              <a:spcAft>
                <a:spcPts val="0"/>
              </a:spcAft>
              <a:buSzPct val="95000"/>
              <a:defRPr/>
            </a:pPr>
            <a:r>
              <a:rPr lang="en-US" spc="-50" dirty="0">
                <a:solidFill>
                  <a:srgbClr val="000000"/>
                </a:solidFill>
                <a:latin typeface="Segoe UI"/>
              </a:rPr>
              <a:t>Local connections use COM.</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Ad hoc remote connections use DCOM.</a:t>
            </a:r>
          </a:p>
          <a:p>
            <a:pPr lvl="2" defTabSz="932742">
              <a:spcBef>
                <a:spcPts val="600"/>
              </a:spcBef>
              <a:spcAft>
                <a:spcPts val="0"/>
              </a:spcAft>
              <a:buSzPct val="95000"/>
              <a:defRPr/>
            </a:pPr>
            <a:r>
              <a:rPr lang="en-US" spc="-50" dirty="0">
                <a:solidFill>
                  <a:srgbClr val="000000"/>
                </a:solidFill>
                <a:latin typeface="Segoe UI"/>
              </a:rPr>
              <a:t>CIM or WMI?</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CIM is preferred because it’s current.</a:t>
            </a:r>
          </a:p>
          <a:p>
            <a:pPr lvl="3" defTabSz="932742">
              <a:spcBef>
                <a:spcPts val="600"/>
              </a:spcBef>
              <a:spcAft>
                <a:spcPts val="0"/>
              </a:spcAft>
              <a:buSzPct val="95000"/>
              <a:defRPr/>
            </a:pPr>
            <a:r>
              <a:rPr lang="en-US" spc="-50" dirty="0">
                <a:solidFill>
                  <a:srgbClr val="000000"/>
                </a:solidFill>
                <a:latin typeface="Segoe UI"/>
              </a:rPr>
              <a:t>CIM cmdlets provide easier network connectivity.</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Understanding the repository</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3508653"/>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The repository used by CIM and WMI is organized into namespaces.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Namespaces organize related classes: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Use tab completion in the </a:t>
            </a:r>
            <a:r>
              <a:rPr kumimoji="0" lang="en-US" i="1" u="none" strike="noStrike" kern="1200" cap="none" spc="-50" normalizeH="0" baseline="0" noProof="0" dirty="0">
                <a:ln>
                  <a:noFill/>
                </a:ln>
                <a:solidFill>
                  <a:srgbClr val="000000"/>
                </a:solidFill>
                <a:effectLst/>
                <a:uLnTx/>
                <a:uFillTx/>
                <a:latin typeface="Segoe UI"/>
                <a:ea typeface="+mn-ea"/>
                <a:cs typeface="+mn-cs"/>
              </a:rPr>
              <a:t>-Namespace </a:t>
            </a:r>
            <a:r>
              <a:rPr kumimoji="0" lang="en-US" b="0" i="0" u="none" strike="noStrike" kern="1200" cap="none" spc="-50" normalizeH="0" baseline="0" noProof="0" dirty="0">
                <a:ln>
                  <a:noFill/>
                </a:ln>
                <a:solidFill>
                  <a:srgbClr val="000000"/>
                </a:solidFill>
                <a:effectLst/>
                <a:uLnTx/>
                <a:uFillTx/>
                <a:latin typeface="Segoe UI"/>
                <a:ea typeface="+mn-ea"/>
                <a:cs typeface="+mn-cs"/>
              </a:rPr>
              <a:t>parameter of the </a:t>
            </a:r>
            <a:r>
              <a:rPr kumimoji="0" lang="en-US" b="1" i="0" u="none" strike="noStrike" kern="1200" cap="none" spc="-50" normalizeH="0" baseline="0" noProof="0" dirty="0">
                <a:ln>
                  <a:noFill/>
                </a:ln>
                <a:solidFill>
                  <a:srgbClr val="000000"/>
                </a:solidFill>
                <a:effectLst/>
                <a:uLnTx/>
                <a:uFillTx/>
                <a:latin typeface="Segoe UI"/>
                <a:ea typeface="+mn-ea"/>
                <a:cs typeface="+mn-cs"/>
              </a:rPr>
              <a:t>Get-</a:t>
            </a:r>
            <a:r>
              <a:rPr kumimoji="0" lang="en-US" b="1" i="0" u="none" strike="noStrike" kern="1200" cap="none" spc="-50" normalizeH="0" baseline="0" noProof="0" dirty="0" err="1">
                <a:ln>
                  <a:noFill/>
                </a:ln>
                <a:solidFill>
                  <a:srgbClr val="000000"/>
                </a:solidFill>
                <a:effectLst/>
                <a:uLnTx/>
                <a:uFillTx/>
                <a:latin typeface="Segoe UI"/>
                <a:ea typeface="+mn-ea"/>
                <a:cs typeface="+mn-cs"/>
              </a:rPr>
              <a:t>CimInstance</a:t>
            </a:r>
            <a:r>
              <a:rPr kumimoji="0" lang="en-US" b="1" i="0" u="none" strike="noStrike" kern="1200" cap="none" spc="-50" normalizeH="0" baseline="0" noProof="0" dirty="0">
                <a:ln>
                  <a:noFill/>
                </a:ln>
                <a:solidFill>
                  <a:srgbClr val="000000"/>
                </a:solidFill>
                <a:effectLst/>
                <a:uLnTx/>
                <a:uFillTx/>
                <a:latin typeface="Segoe UI"/>
                <a:ea typeface="+mn-ea"/>
                <a:cs typeface="+mn-cs"/>
              </a:rPr>
              <a:t> </a:t>
            </a:r>
            <a:r>
              <a:rPr kumimoji="0" lang="en-US" b="0" i="0" u="none" strike="noStrike" kern="1200" cap="none" spc="-50" normalizeH="0" baseline="0" noProof="0" dirty="0">
                <a:ln>
                  <a:noFill/>
                </a:ln>
                <a:solidFill>
                  <a:srgbClr val="000000"/>
                </a:solidFill>
                <a:effectLst/>
                <a:uLnTx/>
                <a:uFillTx/>
                <a:latin typeface="Segoe UI"/>
                <a:ea typeface="+mn-ea"/>
                <a:cs typeface="+mn-cs"/>
              </a:rPr>
              <a:t>cmdlet to browse the namespace structure.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Classes represent manageable components.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An instance is an actual occurrence of a class.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An instance has: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Properties that describe the instance’s attributes.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Methods that cause the instance to perform an action.</a:t>
            </a: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4184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Finding documentation</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2169825"/>
          </a:xfrm>
        </p:spPr>
        <p:txBody>
          <a:bodyPr lIns="0"/>
          <a:lstStyle/>
          <a:p>
            <a:pPr lvl="2" defTabSz="932742">
              <a:spcBef>
                <a:spcPts val="600"/>
              </a:spcBef>
              <a:spcAft>
                <a:spcPts val="0"/>
              </a:spcAft>
              <a:buSzPct val="95000"/>
              <a:defRPr/>
            </a:pPr>
            <a:r>
              <a:rPr lang="en-US" spc="-50" dirty="0">
                <a:solidFill>
                  <a:srgbClr val="000000"/>
                </a:solidFill>
                <a:latin typeface="Segoe UI"/>
              </a:rPr>
              <a:t>The fastest way to find documentation is to enter a repository class name into an internet search engine.</a:t>
            </a:r>
          </a:p>
          <a:p>
            <a:pPr lvl="2" defTabSz="932742">
              <a:spcBef>
                <a:spcPts val="600"/>
              </a:spcBef>
              <a:spcAft>
                <a:spcPts val="0"/>
              </a:spcAft>
              <a:buSzPct val="95000"/>
              <a:defRPr/>
            </a:pPr>
            <a:r>
              <a:rPr lang="en-US" spc="-50" dirty="0">
                <a:solidFill>
                  <a:srgbClr val="000000"/>
                </a:solidFill>
                <a:latin typeface="Segoe UI"/>
              </a:rPr>
              <a:t>Classes in the </a:t>
            </a:r>
            <a:r>
              <a:rPr lang="en-US" b="1" spc="-50" dirty="0">
                <a:solidFill>
                  <a:srgbClr val="000000"/>
                </a:solidFill>
                <a:latin typeface="Segoe UI"/>
              </a:rPr>
              <a:t>root\CIMv2 </a:t>
            </a:r>
            <a:r>
              <a:rPr lang="en-US" spc="-50" dirty="0">
                <a:solidFill>
                  <a:srgbClr val="000000"/>
                </a:solidFill>
                <a:latin typeface="Segoe UI"/>
              </a:rPr>
              <a:t>namespace are typically well-documented.</a:t>
            </a:r>
          </a:p>
          <a:p>
            <a:pPr lvl="2" defTabSz="932742">
              <a:spcBef>
                <a:spcPts val="600"/>
              </a:spcBef>
              <a:spcAft>
                <a:spcPts val="0"/>
              </a:spcAft>
              <a:buSzPct val="95000"/>
              <a:defRPr/>
            </a:pPr>
            <a:r>
              <a:rPr lang="en-US" spc="-50" dirty="0">
                <a:solidFill>
                  <a:srgbClr val="000000"/>
                </a:solidFill>
                <a:latin typeface="Segoe UI"/>
              </a:rPr>
              <a:t>Classes from other namespaces are typically not well-documented.</a:t>
            </a:r>
          </a:p>
          <a:p>
            <a:pPr lvl="2" defTabSz="932742">
              <a:spcBef>
                <a:spcPts val="600"/>
              </a:spcBef>
              <a:spcAft>
                <a:spcPts val="0"/>
              </a:spcAft>
              <a:buSzPct val="95000"/>
              <a:defRPr/>
            </a:pPr>
            <a:r>
              <a:rPr lang="en-US" spc="-50" dirty="0">
                <a:solidFill>
                  <a:srgbClr val="000000"/>
                </a:solidFill>
                <a:latin typeface="Segoe UI"/>
              </a:rPr>
              <a:t>You can get some information by using </a:t>
            </a:r>
            <a:r>
              <a:rPr lang="en-US" b="1" spc="-50" dirty="0">
                <a:solidFill>
                  <a:srgbClr val="000000"/>
                </a:solidFill>
                <a:latin typeface="Segoe UI"/>
              </a:rPr>
              <a:t>Get-Member</a:t>
            </a:r>
            <a:r>
              <a:rPr lang="en-US" spc="-50" dirty="0">
                <a:solidFill>
                  <a:srgbClr val="000000"/>
                </a:solidFill>
                <a:latin typeface="Segoe UI"/>
              </a:rPr>
              <a:t>.</a:t>
            </a:r>
            <a:endParaRPr lang="en-US" b="1" spc="-50" dirty="0">
              <a:solidFill>
                <a:srgbClr val="000000"/>
              </a:solidFill>
              <a:latin typeface="Segoe UI"/>
            </a:endParaRPr>
          </a:p>
          <a:p>
            <a:pPr lvl="2" defTabSz="932742">
              <a:spcBef>
                <a:spcPts val="600"/>
              </a:spcBef>
              <a:spcAft>
                <a:spcPts val="0"/>
              </a:spcAft>
              <a:buSzPct val="95000"/>
              <a:defRPr/>
            </a:pPr>
            <a:endParaRPr kumimoji="0" lang="en-US" i="0" u="none" strike="noStrike" kern="1200" cap="none" spc="-50" normalizeH="0" baseline="0" noProof="0" dirty="0">
              <a:ln>
                <a:noFill/>
              </a:ln>
              <a:solidFill>
                <a:srgbClr val="000000"/>
              </a:solidFill>
              <a:effectLst/>
              <a:uLnTx/>
              <a:uFillTx/>
              <a:latin typeface="Segoe UI"/>
              <a:ea typeface="+mn-ea"/>
              <a:cs typeface="+mn-cs"/>
            </a:endParaRPr>
          </a:p>
          <a:p>
            <a:pPr marL="290513" marR="0" lvl="1"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0401368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4021</Words>
  <Application>Microsoft Office PowerPoint</Application>
  <PresentationFormat>Widescreen</PresentationFormat>
  <Paragraphs>437</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Consolas</vt:lpstr>
      <vt:lpstr>Segoe</vt:lpstr>
      <vt:lpstr>Segoe UI</vt:lpstr>
      <vt:lpstr>Segoe UI Light</vt:lpstr>
      <vt:lpstr>Segoe UI Semibold</vt:lpstr>
      <vt:lpstr>Wingdings</vt:lpstr>
      <vt:lpstr>Microsoft Azure Template</vt:lpstr>
      <vt:lpstr>AZ-040 Automating Administration with PowerShell</vt:lpstr>
      <vt:lpstr>Module 5: Querying management information by using CIM and WMI</vt:lpstr>
      <vt:lpstr>Module overview</vt:lpstr>
      <vt:lpstr>Section break 1</vt:lpstr>
      <vt:lpstr>Lesson 1: Understand CIM and WMI</vt:lpstr>
      <vt:lpstr>Lesson 1 overview</vt:lpstr>
      <vt:lpstr>Architecture and technologies</vt:lpstr>
      <vt:lpstr>Understanding the repository</vt:lpstr>
      <vt:lpstr>Finding documentation</vt:lpstr>
      <vt:lpstr>Demonstration: Finding documentation for classes</vt:lpstr>
      <vt:lpstr>Section break 2</vt:lpstr>
      <vt:lpstr>Lesson 2: Query data by using CIM and WMI</vt:lpstr>
      <vt:lpstr>Lesson 2 overview</vt:lpstr>
      <vt:lpstr>Listing namespaces</vt:lpstr>
      <vt:lpstr>Demonstration: Listing local repository namespaces by using WMI</vt:lpstr>
      <vt:lpstr>Listing classes</vt:lpstr>
      <vt:lpstr>Demonstration: Listing and sorting the classes from a CIM namespace</vt:lpstr>
      <vt:lpstr>Querying instances</vt:lpstr>
      <vt:lpstr>Demonstration: Querying class instances</vt:lpstr>
      <vt:lpstr>Connecting to remote computers</vt:lpstr>
      <vt:lpstr>Using CIM sessions</vt:lpstr>
      <vt:lpstr>Demonstration: Using CIMSession objects</vt:lpstr>
      <vt:lpstr>Section break 3</vt:lpstr>
      <vt:lpstr>Lesson 3: Making changes by using CIM and WMI</vt:lpstr>
      <vt:lpstr>Lesson 3 overview</vt:lpstr>
      <vt:lpstr>Discovering methods</vt:lpstr>
      <vt:lpstr>Finding documentation for methods</vt:lpstr>
      <vt:lpstr>Demonstration: Finding methods and documentation</vt:lpstr>
      <vt:lpstr>Invoking methods</vt:lpstr>
      <vt:lpstr>Demonstration: Invoking methods of repository objects</vt:lpstr>
      <vt:lpstr>Section break 4</vt:lpstr>
      <vt:lpstr>Lab: Querying information by using WMI and CIM</vt:lpstr>
      <vt:lpstr>Lab scenario</vt:lpstr>
      <vt:lpstr>Lab-review questions</vt:lpstr>
      <vt:lpstr>Lab-review answers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2022-06-30T22:37:42Z</dcterms:created>
  <dcterms:modified xsi:type="dcterms:W3CDTF">2022-06-30T22:37:57Z</dcterms:modified>
</cp:coreProperties>
</file>