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3"/>
  </p:notesMasterIdLst>
  <p:handoutMasterIdLst>
    <p:handoutMasterId r:id="rId44"/>
  </p:handoutMasterIdLst>
  <p:sldIdLst>
    <p:sldId id="1627" r:id="rId2"/>
    <p:sldId id="1797" r:id="rId3"/>
    <p:sldId id="1834" r:id="rId4"/>
    <p:sldId id="1684" r:id="rId5"/>
    <p:sldId id="1833" r:id="rId6"/>
    <p:sldId id="1835" r:id="rId7"/>
    <p:sldId id="1793" r:id="rId8"/>
    <p:sldId id="1868" r:id="rId9"/>
    <p:sldId id="1838" r:id="rId10"/>
    <p:sldId id="1881" r:id="rId11"/>
    <p:sldId id="1841" r:id="rId12"/>
    <p:sldId id="1884" r:id="rId13"/>
    <p:sldId id="1885" r:id="rId14"/>
    <p:sldId id="1845" r:id="rId15"/>
    <p:sldId id="1846" r:id="rId16"/>
    <p:sldId id="1847" r:id="rId17"/>
    <p:sldId id="1848" r:id="rId18"/>
    <p:sldId id="1849" r:id="rId19"/>
    <p:sldId id="1871" r:id="rId20"/>
    <p:sldId id="1886" r:id="rId21"/>
    <p:sldId id="1850" r:id="rId22"/>
    <p:sldId id="1852" r:id="rId23"/>
    <p:sldId id="1887" r:id="rId24"/>
    <p:sldId id="1873" r:id="rId25"/>
    <p:sldId id="1874" r:id="rId26"/>
    <p:sldId id="1875" r:id="rId27"/>
    <p:sldId id="1876" r:id="rId28"/>
    <p:sldId id="1877" r:id="rId29"/>
    <p:sldId id="1882" r:id="rId30"/>
    <p:sldId id="1880" r:id="rId31"/>
    <p:sldId id="1888" r:id="rId32"/>
    <p:sldId id="1878" r:id="rId33"/>
    <p:sldId id="1883" r:id="rId34"/>
    <p:sldId id="1879" r:id="rId35"/>
    <p:sldId id="1889" r:id="rId36"/>
    <p:sldId id="1869" r:id="rId37"/>
    <p:sldId id="1751" r:id="rId38"/>
    <p:sldId id="1817" r:id="rId39"/>
    <p:sldId id="1866" r:id="rId40"/>
    <p:sldId id="1867" r:id="rId41"/>
    <p:sldId id="1828"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2"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4B64F-9B04-4A0A-8E59-E60E07BBB853}" v="7" dt="2021-07-12T02:23:52.302"/>
    <p1510:client id="{C6CF7665-BFCD-49A9-B9CC-9F815BF35689}" v="1" dt="2022-06-07T10:32:02.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76848" autoAdjust="0"/>
  </p:normalViewPr>
  <p:slideViewPr>
    <p:cSldViewPr snapToGrid="0">
      <p:cViewPr varScale="1">
        <p:scale>
          <a:sx n="74" d="100"/>
          <a:sy n="74" d="100"/>
        </p:scale>
        <p:origin x="848" y="64"/>
      </p:cViewPr>
      <p:guideLst/>
    </p:cSldViewPr>
  </p:slideViewPr>
  <p:outlineViewPr>
    <p:cViewPr>
      <p:scale>
        <a:sx n="33" d="100"/>
        <a:sy n="33" d="100"/>
      </p:scale>
      <p:origin x="0" y="-28315"/>
    </p:cViewPr>
  </p:outlineViewPr>
  <p:notesTextViewPr>
    <p:cViewPr>
      <p:scale>
        <a:sx n="1" d="1"/>
        <a:sy n="1" d="1"/>
      </p:scale>
      <p:origin x="0" y="0"/>
    </p:cViewPr>
  </p:notesTextViewPr>
  <p:notesViewPr>
    <p:cSldViewPr snapToGrid="0">
      <p:cViewPr varScale="1">
        <p:scale>
          <a:sx n="67" d="100"/>
          <a:sy n="67" d="100"/>
        </p:scale>
        <p:origin x="3043"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6: Working with variables, arrays, and hash tables</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9" name="Header Placeholder 3">
            <a:extLst>
              <a:ext uri="{FF2B5EF4-FFF2-40B4-BE49-F238E27FC236}">
                <a16:creationId xmlns:a16="http://schemas.microsoft.com/office/drawing/2014/main" id="{FBC1E2FA-292E-4AE5-9439-E79B4CE05B1C}"/>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CA" dirty="0"/>
              <a:t>Explain to students why variable types are important.</a:t>
            </a:r>
          </a:p>
        </p:txBody>
      </p:sp>
      <p:sp>
        <p:nvSpPr>
          <p:cNvPr id="4" name="Header Placeholder 3"/>
          <p:cNvSpPr>
            <a:spLocks noGrp="1"/>
          </p:cNvSpPr>
          <p:nvPr>
            <p:ph type="hdr" sz="quarter"/>
          </p:nvPr>
        </p:nvSpPr>
        <p:spPr>
          <a:xfrm>
            <a:off x="-1" y="0"/>
            <a:ext cx="4605868" cy="457200"/>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418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399"/>
            <a:ext cx="6096000" cy="4341813"/>
          </a:xfrm>
        </p:spPr>
        <p:txBody>
          <a:bodyPr/>
          <a:lstStyle/>
          <a:p>
            <a:pPr algn="l"/>
            <a:r>
              <a:rPr lang="en-US" b="1" i="0" dirty="0">
                <a:effectLst/>
                <a:cs typeface="Segoe UI Light" panose="020B0502040204020203" pitchFamily="34" charset="0"/>
              </a:rPr>
              <a:t>Preparation steps</a:t>
            </a:r>
          </a:p>
          <a:p>
            <a:pPr marL="228600" indent="-228600" algn="l">
              <a:buFont typeface="+mj-lt"/>
              <a:buAutoNum type="arabicPeriod"/>
            </a:pPr>
            <a:r>
              <a:rPr lang="en-US" b="0" i="0" dirty="0">
                <a:effectLst/>
                <a:cs typeface="Segoe UI Light" panose="020B0502040204020203" pitchFamily="34" charset="0"/>
              </a:rPr>
              <a:t>For this demonstration, you require the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 virtual machines. Start each virtual machine, and then sign in with the username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and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p>
          <a:p>
            <a:pPr algn="l">
              <a:buFont typeface="+mj-lt"/>
              <a:buAutoNum type="arabicPeriod"/>
            </a:pPr>
            <a:r>
              <a:rPr lang="en-US" b="0" i="0" dirty="0">
                <a:effectLst/>
                <a:cs typeface="Segoe UI Light" panose="020B0502040204020203" pitchFamily="34" charset="0"/>
              </a:rPr>
              <a:t>On </a:t>
            </a:r>
            <a:r>
              <a:rPr lang="en-US" b="1" i="0" dirty="0">
                <a:effectLst/>
                <a:cs typeface="Segoe UI Light" panose="020B0502040204020203" pitchFamily="34" charset="0"/>
              </a:rPr>
              <a:t>LON-CL1</a:t>
            </a:r>
            <a:r>
              <a:rPr lang="en-US" b="0" i="0" dirty="0">
                <a:effectLst/>
                <a:cs typeface="Segoe UI Light" panose="020B0502040204020203" pitchFamily="34" charset="0"/>
              </a:rPr>
              <a:t>, select </a:t>
            </a:r>
            <a:r>
              <a:rPr lang="en-US" b="1" i="0" dirty="0">
                <a:effectLst/>
                <a:cs typeface="Segoe UI Light" panose="020B0502040204020203" pitchFamily="34" charset="0"/>
              </a:rPr>
              <a:t>Start</a:t>
            </a:r>
            <a:r>
              <a:rPr lang="en-US" b="0" i="0" dirty="0">
                <a:effectLst/>
                <a:cs typeface="Segoe UI Light" panose="020B0502040204020203" pitchFamily="34" charset="0"/>
              </a:rPr>
              <a:t>, and then enter </a:t>
            </a:r>
            <a:r>
              <a:rPr lang="en-US" b="1" i="0" dirty="0" err="1">
                <a:effectLst/>
                <a:cs typeface="Segoe UI Light" panose="020B0502040204020203" pitchFamily="34" charset="0"/>
              </a:rPr>
              <a:t>powersh</a:t>
            </a:r>
            <a:r>
              <a:rPr lang="en-US" b="0" i="0" dirty="0">
                <a:effectLst/>
                <a:cs typeface="Segoe UI Light" panose="020B0502040204020203" pitchFamily="34" charset="0"/>
              </a:rPr>
              <a:t>.</a:t>
            </a:r>
          </a:p>
          <a:p>
            <a:pPr algn="l">
              <a:buFont typeface="+mj-lt"/>
              <a:buAutoNum type="arabicPeriod"/>
            </a:pPr>
            <a:r>
              <a:rPr lang="en-US" b="0" i="0" dirty="0">
                <a:effectLst/>
                <a:cs typeface="Segoe UI Light" panose="020B0502040204020203" pitchFamily="34" charset="0"/>
              </a:rPr>
              <a:t>In the results list, right-click </a:t>
            </a:r>
            <a:r>
              <a:rPr lang="en-US" b="1" i="0" dirty="0">
                <a:effectLst/>
                <a:cs typeface="Segoe UI Light" panose="020B0502040204020203" pitchFamily="34" charset="0"/>
              </a:rPr>
              <a:t>Windows PowerShell</a:t>
            </a:r>
            <a:r>
              <a:rPr lang="en-US" b="0" i="0" dirty="0">
                <a:effectLst/>
                <a:cs typeface="Segoe UI Light" panose="020B0502040204020203" pitchFamily="34" charset="0"/>
              </a:rPr>
              <a:t> or activate its context menu, and then select </a:t>
            </a:r>
            <a:r>
              <a:rPr lang="en-US" b="1" i="0" dirty="0">
                <a:effectLst/>
                <a:cs typeface="Segoe UI Light" panose="020B0502040204020203" pitchFamily="34" charset="0"/>
              </a:rPr>
              <a:t>Run as administrator</a:t>
            </a:r>
            <a:r>
              <a:rPr lang="en-US" b="0" i="0" dirty="0">
                <a:effectLst/>
                <a:cs typeface="Segoe UI Light" panose="020B0502040204020203" pitchFamily="34" charset="0"/>
              </a:rPr>
              <a:t>.</a:t>
            </a:r>
          </a:p>
          <a:p>
            <a:pPr algn="l">
              <a:buFont typeface="+mj-lt"/>
              <a:buAutoNum type="arabicPeriod"/>
            </a:pPr>
            <a:r>
              <a:rPr lang="en-US" b="0" i="0" dirty="0">
                <a:effectLst/>
                <a:cs typeface="Segoe UI Light" panose="020B0502040204020203" pitchFamily="34" charset="0"/>
              </a:rPr>
              <a:t>To set the value of $num1 to </a:t>
            </a:r>
            <a:r>
              <a:rPr lang="en-US" b="1" i="0" dirty="0">
                <a:effectLst/>
                <a:cs typeface="Segoe UI Light" panose="020B0502040204020203" pitchFamily="34" charset="0"/>
              </a:rPr>
              <a:t>5</a:t>
            </a:r>
            <a:r>
              <a:rPr lang="en-US" b="0" i="0" dirty="0">
                <a:effectLst/>
                <a:cs typeface="Segoe UI Light" panose="020B0502040204020203" pitchFamily="34" charset="0"/>
              </a:rPr>
              <a:t>, at the Windows PowerShell prompt, enter the following command, and then select Enter:</a:t>
            </a:r>
          </a:p>
          <a:p>
            <a:pPr marL="107153" lvl="1" indent="0">
              <a:buNone/>
            </a:pPr>
            <a:r>
              <a:rPr lang="en-US" b="1" i="0" dirty="0">
                <a:effectLst/>
                <a:cs typeface="Segoe UI Light" panose="020B0502040204020203" pitchFamily="34" charset="0"/>
              </a:rPr>
              <a:t>$num1 = 5 </a:t>
            </a:r>
          </a:p>
          <a:p>
            <a:pPr algn="l">
              <a:buFont typeface="+mj-lt"/>
              <a:buAutoNum type="arabicPeriod"/>
            </a:pPr>
            <a:r>
              <a:rPr lang="en-US" b="0" i="0" dirty="0">
                <a:effectLst/>
                <a:cs typeface="Segoe UI Light" panose="020B0502040204020203" pitchFamily="34" charset="0"/>
              </a:rPr>
              <a:t>To display the value of $num1, enter the following command, and then select Enter:</a:t>
            </a:r>
          </a:p>
          <a:p>
            <a:pPr marL="107153" lvl="1" indent="0">
              <a:buNone/>
            </a:pPr>
            <a:r>
              <a:rPr lang="en-US" b="1" dirty="0">
                <a:cs typeface="Segoe UI Light" panose="020B0502040204020203" pitchFamily="34" charset="0"/>
              </a:rPr>
              <a:t>$num1 </a:t>
            </a:r>
          </a:p>
          <a:p>
            <a:pPr algn="l">
              <a:buFont typeface="+mj-lt"/>
              <a:buAutoNum type="arabicPeriod"/>
            </a:pPr>
            <a:r>
              <a:rPr lang="en-US" b="0" i="0" dirty="0">
                <a:effectLst/>
                <a:cs typeface="Segoe UI Light" panose="020B0502040204020203" pitchFamily="34" charset="0"/>
              </a:rPr>
              <a:t>To set the value of $</a:t>
            </a:r>
            <a:r>
              <a:rPr lang="en-US" b="0" i="0" dirty="0" err="1">
                <a:effectLst/>
                <a:cs typeface="Segoe UI Light" panose="020B0502040204020203" pitchFamily="34" charset="0"/>
              </a:rPr>
              <a:t>logFile</a:t>
            </a:r>
            <a:r>
              <a:rPr lang="en-US" b="0" i="0" dirty="0">
                <a:effectLst/>
                <a:cs typeface="Segoe UI Light" panose="020B0502040204020203" pitchFamily="34" charset="0"/>
              </a:rPr>
              <a:t> to </a:t>
            </a:r>
            <a:r>
              <a:rPr lang="en-US" b="1" i="0" dirty="0">
                <a:effectLst/>
                <a:cs typeface="Segoe UI Light" panose="020B0502040204020203" pitchFamily="34" charset="0"/>
              </a:rPr>
              <a:t>C:\Logs\Log.txt</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a:t>
            </a:r>
            <a:r>
              <a:rPr lang="en-US" b="1" dirty="0">
                <a:cs typeface="Segoe UI Light" panose="020B0502040204020203" pitchFamily="34" charset="0"/>
              </a:rPr>
              <a:t> = "C:\Logs\Log.txt" </a:t>
            </a:r>
          </a:p>
          <a:p>
            <a:pPr algn="l">
              <a:buFont typeface="+mj-lt"/>
              <a:buAutoNum type="arabicPeriod"/>
            </a:pPr>
            <a:r>
              <a:rPr lang="en-US" b="0" i="0" dirty="0">
                <a:effectLst/>
                <a:cs typeface="Segoe UI Light" panose="020B0502040204020203" pitchFamily="34" charset="0"/>
              </a:rPr>
              <a:t>To review the value of $</a:t>
            </a:r>
            <a:r>
              <a:rPr lang="en-US" b="0" i="0" dirty="0" err="1">
                <a:effectLst/>
                <a:cs typeface="Segoe UI Light" panose="020B0502040204020203" pitchFamily="34" charset="0"/>
              </a:rPr>
              <a:t>logFile</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set the value of $service to the </a:t>
            </a:r>
            <a:r>
              <a:rPr lang="en-US" b="1" i="0" dirty="0">
                <a:effectLst/>
                <a:cs typeface="Segoe UI Light" panose="020B0502040204020203" pitchFamily="34" charset="0"/>
              </a:rPr>
              <a:t>W32Time</a:t>
            </a:r>
            <a:r>
              <a:rPr lang="en-US" b="0" i="0" dirty="0">
                <a:effectLst/>
                <a:cs typeface="Segoe UI Light" panose="020B0502040204020203" pitchFamily="34" charset="0"/>
              </a:rPr>
              <a:t> service, enter the following command, and then select Enter:</a:t>
            </a:r>
          </a:p>
          <a:p>
            <a:pPr marL="107153" lvl="1" indent="0">
              <a:buNone/>
            </a:pPr>
            <a:r>
              <a:rPr lang="en-US" b="1" dirty="0">
                <a:cs typeface="Segoe UI Light" panose="020B0502040204020203" pitchFamily="34" charset="0"/>
              </a:rPr>
              <a:t>$service = Get-Service W32Time </a:t>
            </a:r>
          </a:p>
          <a:p>
            <a:pPr algn="l">
              <a:buFont typeface="+mj-lt"/>
              <a:buAutoNum type="arabicPeriod"/>
            </a:pPr>
            <a:r>
              <a:rPr lang="en-US" b="0" i="0" dirty="0">
                <a:effectLst/>
                <a:cs typeface="Segoe UI Light" panose="020B0502040204020203" pitchFamily="34" charset="0"/>
              </a:rPr>
              <a:t>To display the value of $service, enter the following command, and then select Enter:</a:t>
            </a:r>
          </a:p>
          <a:p>
            <a:pPr marL="107153" lvl="1" indent="0">
              <a:buNone/>
            </a:pPr>
            <a:r>
              <a:rPr lang="en-US" b="1" dirty="0">
                <a:cs typeface="Segoe UI Light" panose="020B0502040204020203" pitchFamily="34" charset="0"/>
              </a:rPr>
              <a:t>$service </a:t>
            </a:r>
          </a:p>
          <a:p>
            <a:pPr algn="l">
              <a:buFont typeface="+mj-lt"/>
              <a:buAutoNum type="arabicPeriod"/>
            </a:pPr>
            <a:r>
              <a:rPr lang="en-US" b="0" i="0" dirty="0">
                <a:effectLst/>
                <a:cs typeface="Segoe UI Light" panose="020B0502040204020203" pitchFamily="34" charset="0"/>
              </a:rPr>
              <a:t>To display $</a:t>
            </a:r>
            <a:r>
              <a:rPr lang="en-US" b="0" i="0" dirty="0" err="1">
                <a:effectLst/>
                <a:cs typeface="Segoe UI Light" panose="020B0502040204020203" pitchFamily="34" charset="0"/>
              </a:rPr>
              <a:t>logFile</a:t>
            </a:r>
            <a:r>
              <a:rPr lang="en-US" b="0" i="0" dirty="0">
                <a:effectLst/>
                <a:cs typeface="Segoe UI Light" panose="020B0502040204020203" pitchFamily="34" charset="0"/>
              </a:rPr>
              <a:t> as part of a text message on screen, enter the following command, and then select Enter:</a:t>
            </a:r>
          </a:p>
          <a:p>
            <a:pPr marL="107153" lvl="1" indent="0">
              <a:buNone/>
            </a:pPr>
            <a:r>
              <a:rPr lang="en-US" b="1" dirty="0">
                <a:cs typeface="Segoe UI Light" panose="020B0502040204020203" pitchFamily="34" charset="0"/>
              </a:rPr>
              <a:t>Write-Host "The log file location is $</a:t>
            </a:r>
            <a:r>
              <a:rPr lang="en-US" b="1" dirty="0" err="1">
                <a:cs typeface="Segoe UI Light" panose="020B0502040204020203" pitchFamily="34" charset="0"/>
              </a:rPr>
              <a:t>logFile</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review all of the properties of the service object stored in $service, enter the following command, and then select Enter:</a:t>
            </a:r>
          </a:p>
          <a:p>
            <a:pPr marL="107153" lvl="1" indent="0">
              <a:buNone/>
            </a:pPr>
            <a:r>
              <a:rPr lang="en-US" b="1" dirty="0">
                <a:cs typeface="Segoe UI Light" panose="020B0502040204020203" pitchFamily="34" charset="0"/>
              </a:rPr>
              <a:t>$service | Format-List * </a:t>
            </a:r>
          </a:p>
          <a:p>
            <a:pPr algn="l">
              <a:buFont typeface="+mj-lt"/>
              <a:buAutoNum type="arabicPeriod"/>
            </a:pPr>
            <a:r>
              <a:rPr lang="en-US" b="0" i="0" dirty="0">
                <a:effectLst/>
                <a:cs typeface="Segoe UI Light" panose="020B0502040204020203" pitchFamily="34" charset="0"/>
              </a:rPr>
              <a:t>To review the Status property of $service,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service.status</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review the </a:t>
            </a:r>
            <a:r>
              <a:rPr lang="en-US" b="1" i="0" dirty="0">
                <a:effectLst/>
                <a:cs typeface="Segoe UI Light" panose="020B0502040204020203" pitchFamily="34" charset="0"/>
              </a:rPr>
              <a:t>Name</a:t>
            </a:r>
            <a:r>
              <a:rPr lang="en-US" b="0" i="0" dirty="0">
                <a:effectLst/>
                <a:cs typeface="Segoe UI Light" panose="020B0502040204020203" pitchFamily="34" charset="0"/>
              </a:rPr>
              <a:t> and </a:t>
            </a:r>
            <a:r>
              <a:rPr lang="en-US" b="1" i="0" dirty="0">
                <a:effectLst/>
                <a:cs typeface="Segoe UI Light" panose="020B0502040204020203" pitchFamily="34" charset="0"/>
              </a:rPr>
              <a:t>Status</a:t>
            </a:r>
            <a:r>
              <a:rPr lang="en-US" b="0" i="0" dirty="0">
                <a:effectLst/>
                <a:cs typeface="Segoe UI Light" panose="020B0502040204020203" pitchFamily="34" charset="0"/>
              </a:rPr>
              <a:t> properties of $service, enter the following command, and then select Enter:</a:t>
            </a:r>
          </a:p>
          <a:p>
            <a:pPr marL="107153" lvl="1" indent="0">
              <a:buNone/>
            </a:pPr>
            <a:r>
              <a:rPr lang="en-US" b="1" dirty="0">
                <a:cs typeface="Segoe UI Light" panose="020B0502040204020203" pitchFamily="34" charset="0"/>
              </a:rPr>
              <a:t>$service | Format-Table </a:t>
            </a:r>
            <a:r>
              <a:rPr lang="en-US" b="1" dirty="0" err="1">
                <a:cs typeface="Segoe UI Light" panose="020B0502040204020203" pitchFamily="34" charset="0"/>
              </a:rPr>
              <a:t>Name,Status</a:t>
            </a:r>
            <a:r>
              <a:rPr lang="en-US" b="1" dirty="0">
                <a:cs typeface="Segoe UI Light" panose="020B0502040204020203" pitchFamily="34" charset="0"/>
              </a:rPr>
              <a:t> </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AB8D78F-2B43-4692-A106-05CBCC258932}"/>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4086892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AB8D78F-2B43-4692-A106-05CBCC258932}"/>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
        <p:nvSpPr>
          <p:cNvPr id="9" name="Notes Placeholder 2">
            <a:extLst>
              <a:ext uri="{FF2B5EF4-FFF2-40B4-BE49-F238E27FC236}">
                <a16:creationId xmlns:a16="http://schemas.microsoft.com/office/drawing/2014/main" id="{B34A9C01-0BE3-48B5-957E-42A8C21E9948}"/>
              </a:ext>
            </a:extLst>
          </p:cNvPr>
          <p:cNvSpPr txBox="1">
            <a:spLocks/>
          </p:cNvSpPr>
          <p:nvPr/>
        </p:nvSpPr>
        <p:spPr>
          <a:xfrm>
            <a:off x="381000" y="4343400"/>
            <a:ext cx="6096000" cy="4114800"/>
          </a:xfrm>
          <a:prstGeom prst="rect">
            <a:avLst/>
          </a:prstGeom>
        </p:spPr>
        <p:txBody>
          <a:bodyPr vert="horz" lIns="91440" tIns="45720" rIns="91440" bIns="45720" rtlCol="0"/>
          <a:lst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a:lstStyle>
          <a:p>
            <a:pPr marL="122771" marR="0" lvl="0" indent="-22860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the variables in memory, enter the following command, and then select Enter</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Get-Variable </a:t>
            </a:r>
          </a:p>
          <a:p>
            <a:pPr marL="122771" marR="0" lvl="0" indent="-22860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the variables in memory, enter the following command, and then select Enter:</a:t>
            </a:r>
            <a:endPar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endParaRP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Get-</a:t>
            </a:r>
            <a:r>
              <a:rPr kumimoji="0" lang="en-US" sz="882" b="1" i="0" u="none" strike="noStrike" kern="1200" cap="none" spc="0" normalizeH="0" baseline="0" noProof="0" dirty="0" err="1">
                <a:ln>
                  <a:noFill/>
                </a:ln>
                <a:solidFill>
                  <a:prstClr val="black"/>
                </a:solidFill>
                <a:effectLst/>
                <a:uLnTx/>
                <a:uFillTx/>
                <a:latin typeface="Segoe UI Light" pitchFamily="34" charset="0"/>
                <a:ea typeface="+mn-ea"/>
                <a:cs typeface="Segoe UI Light" panose="020B0502040204020203" pitchFamily="34" charset="0"/>
              </a:rPr>
              <a:t>ChildItem</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Variable:</a:t>
            </a: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a:t>
            </a:r>
          </a:p>
          <a:p>
            <a:pPr marL="122771" marR="0" lvl="0" indent="-22860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the variable type of $num1, enter the following command, and then select Enter:</a:t>
            </a:r>
            <a:endPar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endParaRP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$num1.GetType()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the variable type of $</a:t>
            </a:r>
            <a:r>
              <a:rPr kumimoji="0" lang="en-US" sz="882" b="0" i="0" u="none" strike="noStrike" kern="1200" cap="none" spc="0" normalizeH="0" baseline="0" noProof="0" dirty="0" err="1">
                <a:ln>
                  <a:noFill/>
                </a:ln>
                <a:solidFill>
                  <a:prstClr val="black"/>
                </a:solidFill>
                <a:effectLst/>
                <a:uLnTx/>
                <a:uFillTx/>
                <a:latin typeface="Segoe UI Light" pitchFamily="34" charset="0"/>
                <a:ea typeface="+mn-ea"/>
                <a:cs typeface="Segoe UI Light" panose="020B0502040204020203" pitchFamily="34" charset="0"/>
              </a:rPr>
              <a:t>logFile</a:t>
            </a: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a:t>
            </a:r>
            <a:r>
              <a:rPr kumimoji="0" lang="en-US" sz="882" b="1" i="0" u="none" strike="noStrike" kern="1200" cap="none" spc="0" normalizeH="0" baseline="0" noProof="0" dirty="0" err="1">
                <a:ln>
                  <a:noFill/>
                </a:ln>
                <a:solidFill>
                  <a:prstClr val="black"/>
                </a:solidFill>
                <a:effectLst/>
                <a:uLnTx/>
                <a:uFillTx/>
                <a:latin typeface="Segoe UI Light" pitchFamily="34" charset="0"/>
                <a:ea typeface="+mn-ea"/>
                <a:cs typeface="Segoe UI Light" panose="020B0502040204020203" pitchFamily="34" charset="0"/>
              </a:rPr>
              <a:t>logFile.GetType</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the variable type of $service,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a:t>
            </a:r>
            <a:r>
              <a:rPr kumimoji="0" lang="en-US" sz="882" b="1" i="0" u="none" strike="noStrike" kern="1200" cap="none" spc="0" normalizeH="0" baseline="0" noProof="0" dirty="0" err="1">
                <a:ln>
                  <a:noFill/>
                </a:ln>
                <a:solidFill>
                  <a:prstClr val="black"/>
                </a:solidFill>
                <a:effectLst/>
                <a:uLnTx/>
                <a:uFillTx/>
                <a:latin typeface="Segoe UI Light" pitchFamily="34" charset="0"/>
                <a:ea typeface="+mn-ea"/>
                <a:cs typeface="Segoe UI Light" panose="020B0502040204020203" pitchFamily="34" charset="0"/>
              </a:rPr>
              <a:t>service.GetType</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the properties and methods of $service,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$service | Get-Member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set the value of $num2 as a string of </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5</a:t>
            </a: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$num2 = "5"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set the value of $num3 as a 32-bit integer of </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5</a:t>
            </a: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[Int]$num3 = "5"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verify the variable type of $num2,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$num2.GetType()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verify the variable type of $num3,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$num3.GetType()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set $date1 as a string,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$date1 = "March 5, 2019 11:45 PM"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13"/>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set $date2 as a </a:t>
            </a:r>
            <a:r>
              <a:rPr kumimoji="0" lang="en-US" sz="882" b="0" i="0" u="none" strike="noStrike" kern="1200" cap="none" spc="0" normalizeH="0" baseline="0" noProof="0" dirty="0" err="1">
                <a:ln>
                  <a:noFill/>
                </a:ln>
                <a:solidFill>
                  <a:prstClr val="black"/>
                </a:solidFill>
                <a:effectLst/>
                <a:uLnTx/>
                <a:uFillTx/>
                <a:latin typeface="Segoe UI Light" pitchFamily="34" charset="0"/>
                <a:ea typeface="+mn-ea"/>
                <a:cs typeface="Segoe UI Light" panose="020B0502040204020203" pitchFamily="34" charset="0"/>
              </a:rPr>
              <a:t>DateTime</a:t>
            </a: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type,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a:t>
            </a:r>
            <a:r>
              <a:rPr kumimoji="0" lang="en-US" sz="882" b="1" i="0" u="none" strike="noStrike" kern="1200" cap="none" spc="0" normalizeH="0" baseline="0" noProof="0" dirty="0" err="1">
                <a:ln>
                  <a:noFill/>
                </a:ln>
                <a:solidFill>
                  <a:prstClr val="black"/>
                </a:solidFill>
                <a:effectLst/>
                <a:uLnTx/>
                <a:uFillTx/>
                <a:latin typeface="Segoe UI Light" pitchFamily="34" charset="0"/>
                <a:ea typeface="+mn-ea"/>
                <a:cs typeface="Segoe UI Light" panose="020B0502040204020203" pitchFamily="34" charset="0"/>
              </a:rPr>
              <a:t>DateTime</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]$Date2 = "March 5, 2019 11:45 PM" </a:t>
            </a:r>
          </a:p>
          <a:p>
            <a:endParaRPr lang="en-US" sz="880" dirty="0">
              <a:cs typeface="Segoe UI Light" panose="020B0502040204020203" pitchFamily="34" charset="0"/>
            </a:endParaRPr>
          </a:p>
        </p:txBody>
      </p:sp>
    </p:spTree>
    <p:extLst>
      <p:ext uri="{BB962C8B-B14F-4D97-AF65-F5344CB8AC3E}">
        <p14:creationId xmlns:p14="http://schemas.microsoft.com/office/powerpoint/2010/main" val="664721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AB8D78F-2B43-4692-A106-05CBCC258932}"/>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
        <p:nvSpPr>
          <p:cNvPr id="9" name="Notes Placeholder 2">
            <a:extLst>
              <a:ext uri="{FF2B5EF4-FFF2-40B4-BE49-F238E27FC236}">
                <a16:creationId xmlns:a16="http://schemas.microsoft.com/office/drawing/2014/main" id="{B34A9C01-0BE3-48B5-957E-42A8C21E9948}"/>
              </a:ext>
            </a:extLst>
          </p:cNvPr>
          <p:cNvSpPr txBox="1">
            <a:spLocks/>
          </p:cNvSpPr>
          <p:nvPr/>
        </p:nvSpPr>
        <p:spPr>
          <a:xfrm>
            <a:off x="381000" y="4343400"/>
            <a:ext cx="6096000" cy="4114800"/>
          </a:xfrm>
          <a:prstGeom prst="rect">
            <a:avLst/>
          </a:prstGeom>
        </p:spPr>
        <p:txBody>
          <a:bodyPr vert="horz" lIns="91440" tIns="45720" rIns="91440" bIns="45720" rtlCol="0"/>
          <a:lst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a:lstStyle>
          <a:p>
            <a:pPr marL="228600" marR="0" lvl="0" indent="-228600" algn="l" defTabSz="914367" rtl="0" eaLnBrk="1" fontAlgn="auto" latinLnBrk="0" hangingPunct="1">
              <a:lnSpc>
                <a:spcPct val="90000"/>
              </a:lnSpc>
              <a:spcBef>
                <a:spcPts val="0"/>
              </a:spcBef>
              <a:spcAft>
                <a:spcPts val="333"/>
              </a:spcAft>
              <a:buClrTx/>
              <a:buSzTx/>
              <a:buFont typeface="+mj-lt"/>
              <a:buAutoNum type="arabicPeriod" startAt="25"/>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verify the variable type of $date1,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$date1.GetType()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25"/>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verify the variable type of $date2,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$date2.GetType()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25"/>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attempt to convert a string to a 32-bit integer,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[Int]$num4 = "Text that can't convert"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25"/>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how variable types can convert during operations,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$num2 + $num3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25"/>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how variable types can convert during operations,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$num3 + $num2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25"/>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To review how variable types can fail to convert during operations, enter the following command, and then select Enter:</a:t>
            </a:r>
          </a:p>
          <a:p>
            <a:pPr marL="107153" marR="0" lvl="1" indent="0" algn="l" defTabSz="914367" rtl="0" eaLnBrk="1" fontAlgn="auto" latinLnBrk="0" hangingPunct="1">
              <a:lnSpc>
                <a:spcPct val="90000"/>
              </a:lnSpc>
              <a:spcBef>
                <a:spcPts val="0"/>
              </a:spcBef>
              <a:spcAft>
                <a:spcPts val="333"/>
              </a:spcAft>
              <a:buClrTx/>
              <a:buSzTx/>
              <a:buFont typeface="Arial" pitchFamily="34" charset="0"/>
              <a:buNone/>
              <a:tabLst/>
              <a:defRPr/>
            </a:pP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$num3 + $</a:t>
            </a:r>
            <a:r>
              <a:rPr kumimoji="0" lang="en-US" sz="882" b="1" i="0" u="none" strike="noStrike" kern="1200" cap="none" spc="0" normalizeH="0" baseline="0" noProof="0" dirty="0" err="1">
                <a:ln>
                  <a:noFill/>
                </a:ln>
                <a:solidFill>
                  <a:prstClr val="black"/>
                </a:solidFill>
                <a:effectLst/>
                <a:uLnTx/>
                <a:uFillTx/>
                <a:latin typeface="Segoe UI Light" pitchFamily="34" charset="0"/>
                <a:ea typeface="+mn-ea"/>
                <a:cs typeface="Segoe UI Light" panose="020B0502040204020203" pitchFamily="34" charset="0"/>
              </a:rPr>
              <a:t>logFile</a:t>
            </a:r>
            <a:r>
              <a:rPr kumimoji="0" lang="en-US" sz="882" b="1"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 </a:t>
            </a:r>
          </a:p>
          <a:p>
            <a:pPr marL="0" marR="0" lvl="0" indent="0" algn="l" defTabSz="914367" rtl="0" eaLnBrk="1" fontAlgn="auto" latinLnBrk="0" hangingPunct="1">
              <a:lnSpc>
                <a:spcPct val="90000"/>
              </a:lnSpc>
              <a:spcBef>
                <a:spcPts val="0"/>
              </a:spcBef>
              <a:spcAft>
                <a:spcPts val="333"/>
              </a:spcAft>
              <a:buClrTx/>
              <a:buSzTx/>
              <a:buFont typeface="+mj-lt"/>
              <a:buAutoNum type="arabicPeriod" startAt="25"/>
              <a:tabLst/>
              <a:defRPr/>
            </a:pPr>
            <a:r>
              <a:rPr kumimoji="0" lang="en-US" sz="882" b="0" i="0" u="none" strike="noStrike" kern="1200" cap="none" spc="0" normalizeH="0" baseline="0" noProof="0" dirty="0">
                <a:ln>
                  <a:noFill/>
                </a:ln>
                <a:solidFill>
                  <a:prstClr val="black"/>
                </a:solidFill>
                <a:effectLst/>
                <a:uLnTx/>
                <a:uFillTx/>
                <a:latin typeface="Segoe UI Light" pitchFamily="34" charset="0"/>
                <a:ea typeface="+mn-ea"/>
                <a:cs typeface="Segoe UI Light" panose="020B0502040204020203" pitchFamily="34" charset="0"/>
              </a:rPr>
              <a:t>Close the Windows PowerShell prompt.</a:t>
            </a:r>
          </a:p>
          <a:p>
            <a:endParaRPr lang="en-US" sz="880" dirty="0">
              <a:cs typeface="Segoe UI Light" panose="020B0502040204020203" pitchFamily="34" charset="0"/>
            </a:endParaRPr>
          </a:p>
        </p:txBody>
      </p:sp>
    </p:spTree>
    <p:extLst>
      <p:ext uri="{BB962C8B-B14F-4D97-AF65-F5344CB8AC3E}">
        <p14:creationId xmlns:p14="http://schemas.microsoft.com/office/powerpoint/2010/main" val="219975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
        <p:nvSpPr>
          <p:cNvPr id="7" name="Header Placeholder 3">
            <a:extLst>
              <a:ext uri="{FF2B5EF4-FFF2-40B4-BE49-F238E27FC236}">
                <a16:creationId xmlns:a16="http://schemas.microsoft.com/office/drawing/2014/main" id="{2EC75786-F723-4322-91CE-5890BC28024F}"/>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259600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301068" cy="586151"/>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3000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876801" cy="685800"/>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3469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Ensure that students understand they can use </a:t>
            </a:r>
            <a:r>
              <a:rPr lang="en-US" sz="880" b="1" dirty="0">
                <a:effectLst/>
                <a:ea typeface="Times New Roman" panose="02020603050405020304" pitchFamily="18" charset="0"/>
                <a:cs typeface="Segoe UI Light" panose="020B0502040204020203" pitchFamily="34" charset="0"/>
              </a:rPr>
              <a:t>Get-Member</a:t>
            </a:r>
            <a:r>
              <a:rPr lang="en-US" sz="880" dirty="0">
                <a:effectLst/>
                <a:ea typeface="Times New Roman" panose="02020603050405020304" pitchFamily="18" charset="0"/>
                <a:cs typeface="Segoe UI Light" panose="020B0502040204020203" pitchFamily="34" charset="0"/>
              </a:rPr>
              <a:t> to review the properties and methods for any variable. They might need to do further research to understand how to use a variable’s properties and methods.</a:t>
            </a:r>
            <a:endParaRPr lang="en-CA" sz="880" dirty="0">
              <a:effectLst/>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a:xfrm>
            <a:off x="0" y="0"/>
            <a:ext cx="4453467" cy="457200"/>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87195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some of the properties and methods available for working with string variables.</a:t>
            </a:r>
            <a:endParaRPr lang="en-CA" dirty="0"/>
          </a:p>
        </p:txBody>
      </p:sp>
      <p:sp>
        <p:nvSpPr>
          <p:cNvPr id="4" name="Header Placeholder 3"/>
          <p:cNvSpPr>
            <a:spLocks noGrp="1"/>
          </p:cNvSpPr>
          <p:nvPr>
            <p:ph type="hdr" sz="quarter"/>
          </p:nvPr>
        </p:nvSpPr>
        <p:spPr>
          <a:xfrm>
            <a:off x="-1" y="-1"/>
            <a:ext cx="4487334" cy="586151"/>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821215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p>
          <a:p>
            <a:pPr algn="l"/>
            <a:r>
              <a:rPr lang="en-US" b="0" i="0" dirty="0">
                <a:effectLst/>
                <a:cs typeface="Segoe UI Light" panose="020B0502040204020203" pitchFamily="34" charset="0"/>
              </a:rPr>
              <a:t>For this demonstration, you require the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 virtual machines. Start each virtual machine, and then sign in with the username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and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p>
          <a:p>
            <a:pPr algn="l">
              <a:buFont typeface="+mj-lt"/>
              <a:buAutoNum type="arabicPeriod"/>
            </a:pPr>
            <a:r>
              <a:rPr lang="en-US" b="0" i="0" dirty="0">
                <a:effectLst/>
                <a:cs typeface="Segoe UI Light" panose="020B0502040204020203" pitchFamily="34" charset="0"/>
              </a:rPr>
              <a:t>On </a:t>
            </a:r>
            <a:r>
              <a:rPr lang="en-US" b="1" i="0" dirty="0">
                <a:effectLst/>
                <a:cs typeface="Segoe UI Light" panose="020B0502040204020203" pitchFamily="34" charset="0"/>
              </a:rPr>
              <a:t>LON-CL1</a:t>
            </a:r>
            <a:r>
              <a:rPr lang="en-US" b="0" i="0" dirty="0">
                <a:effectLst/>
                <a:cs typeface="Segoe UI Light" panose="020B0502040204020203" pitchFamily="34" charset="0"/>
              </a:rPr>
              <a:t>, right-click </a:t>
            </a:r>
            <a:r>
              <a:rPr lang="en-US" b="1" i="0" dirty="0">
                <a:effectLst/>
                <a:cs typeface="Segoe UI Light" panose="020B0502040204020203" pitchFamily="34" charset="0"/>
              </a:rPr>
              <a:t>Start</a:t>
            </a:r>
            <a:r>
              <a:rPr lang="en-US" b="0" i="0" dirty="0">
                <a:effectLst/>
                <a:cs typeface="Segoe UI Light" panose="020B0502040204020203" pitchFamily="34" charset="0"/>
              </a:rPr>
              <a:t> or activate its context menu, and then select </a:t>
            </a:r>
            <a:r>
              <a:rPr lang="en-US" b="1" i="0" dirty="0">
                <a:effectLst/>
                <a:cs typeface="Segoe UI Light" panose="020B0502040204020203" pitchFamily="34" charset="0"/>
              </a:rPr>
              <a:t>Windows PowerShell (Admin)</a:t>
            </a:r>
            <a:r>
              <a:rPr lang="en-US" b="0" i="0" dirty="0">
                <a:effectLst/>
                <a:cs typeface="Segoe UI Light" panose="020B0502040204020203" pitchFamily="34" charset="0"/>
              </a:rPr>
              <a:t>.</a:t>
            </a:r>
          </a:p>
          <a:p>
            <a:pPr algn="l">
              <a:buFont typeface="+mj-lt"/>
              <a:buAutoNum type="arabicPeriod"/>
            </a:pPr>
            <a:r>
              <a:rPr lang="en-US" b="0" i="0" dirty="0">
                <a:effectLst/>
                <a:cs typeface="Segoe UI Light" panose="020B0502040204020203" pitchFamily="34" charset="0"/>
              </a:rPr>
              <a:t>To set $</a:t>
            </a:r>
            <a:r>
              <a:rPr lang="en-US" b="0" i="0" dirty="0" err="1">
                <a:effectLst/>
                <a:cs typeface="Segoe UI Light" panose="020B0502040204020203" pitchFamily="34" charset="0"/>
              </a:rPr>
              <a:t>logFile</a:t>
            </a:r>
            <a:r>
              <a:rPr lang="en-US" b="0" i="0" dirty="0">
                <a:effectLst/>
                <a:cs typeface="Segoe UI Light" panose="020B0502040204020203" pitchFamily="34" charset="0"/>
              </a:rPr>
              <a:t> with a value, at the Windows PowerShell prompt,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a:t>
            </a:r>
            <a:r>
              <a:rPr lang="en-US" b="1" dirty="0">
                <a:cs typeface="Segoe UI Light" panose="020B0502040204020203" pitchFamily="34" charset="0"/>
              </a:rPr>
              <a:t> = "C:\Logs\log.txt" </a:t>
            </a:r>
          </a:p>
          <a:p>
            <a:pPr algn="l">
              <a:buFont typeface="+mj-lt"/>
              <a:buAutoNum type="arabicPeriod"/>
            </a:pPr>
            <a:r>
              <a:rPr lang="en-US" b="0" i="0" dirty="0">
                <a:effectLst/>
                <a:cs typeface="Segoe UI Light" panose="020B0502040204020203" pitchFamily="34" charset="0"/>
              </a:rPr>
              <a:t>To identify whether $</a:t>
            </a:r>
            <a:r>
              <a:rPr lang="en-US" b="0" i="0" dirty="0" err="1">
                <a:effectLst/>
                <a:cs typeface="Segoe UI Light" panose="020B0502040204020203" pitchFamily="34" charset="0"/>
              </a:rPr>
              <a:t>logFile</a:t>
            </a:r>
            <a:r>
              <a:rPr lang="en-US" b="0" i="0" dirty="0">
                <a:effectLst/>
                <a:cs typeface="Segoe UI Light" panose="020B0502040204020203" pitchFamily="34" charset="0"/>
              </a:rPr>
              <a:t> contains the text </a:t>
            </a:r>
            <a:r>
              <a:rPr lang="en-US" b="1" i="0" dirty="0">
                <a:effectLst/>
                <a:cs typeface="Segoe UI Light" panose="020B0502040204020203" pitchFamily="34" charset="0"/>
              </a:rPr>
              <a:t>C:</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logFile.Contains</a:t>
            </a:r>
            <a:r>
              <a:rPr lang="en-US" b="1" dirty="0">
                <a:cs typeface="Segoe UI Light" panose="020B0502040204020203" pitchFamily="34" charset="0"/>
              </a:rPr>
              <a:t>("C:") </a:t>
            </a:r>
          </a:p>
          <a:p>
            <a:pPr algn="l">
              <a:buFont typeface="+mj-lt"/>
              <a:buAutoNum type="arabicPeriod"/>
            </a:pPr>
            <a:r>
              <a:rPr lang="en-US" b="0" i="0" dirty="0">
                <a:effectLst/>
                <a:cs typeface="Segoe UI Light" panose="020B0502040204020203" pitchFamily="34" charset="0"/>
              </a:rPr>
              <a:t>To identify whether </a:t>
            </a:r>
            <a:r>
              <a:rPr lang="en-US" b="1" i="0" dirty="0">
                <a:effectLst/>
                <a:cs typeface="Segoe UI Light" panose="020B0502040204020203" pitchFamily="34" charset="0"/>
              </a:rPr>
              <a:t>$</a:t>
            </a:r>
            <a:r>
              <a:rPr lang="en-US" b="1" i="0" dirty="0" err="1">
                <a:effectLst/>
                <a:cs typeface="Segoe UI Light" panose="020B0502040204020203" pitchFamily="34" charset="0"/>
              </a:rPr>
              <a:t>logFile</a:t>
            </a:r>
            <a:r>
              <a:rPr lang="en-US" b="0" i="0" dirty="0">
                <a:effectLst/>
                <a:cs typeface="Segoe UI Light" panose="020B0502040204020203" pitchFamily="34" charset="0"/>
              </a:rPr>
              <a:t> contains the text </a:t>
            </a:r>
            <a:r>
              <a:rPr lang="en-US" b="1" i="0" dirty="0">
                <a:effectLst/>
                <a:cs typeface="Segoe UI Light" panose="020B0502040204020203" pitchFamily="34" charset="0"/>
              </a:rPr>
              <a:t>D:</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logFile.Contains</a:t>
            </a:r>
            <a:r>
              <a:rPr lang="en-US" b="1" dirty="0">
                <a:cs typeface="Segoe UI Light" panose="020B0502040204020203" pitchFamily="34" charset="0"/>
              </a:rPr>
              <a:t>("D:") </a:t>
            </a:r>
          </a:p>
          <a:p>
            <a:pPr algn="l">
              <a:buFont typeface="+mj-lt"/>
              <a:buAutoNum type="arabicPeriod"/>
            </a:pPr>
            <a:r>
              <a:rPr lang="en-US" b="0" i="0" dirty="0">
                <a:effectLst/>
                <a:cs typeface="Segoe UI Light" panose="020B0502040204020203" pitchFamily="34" charset="0"/>
              </a:rPr>
              <a:t>To insert the text </a:t>
            </a:r>
            <a:r>
              <a:rPr lang="en-US" b="1" i="0" dirty="0">
                <a:effectLst/>
                <a:cs typeface="Segoe UI Light" panose="020B0502040204020203" pitchFamily="34" charset="0"/>
              </a:rPr>
              <a:t>\</a:t>
            </a:r>
            <a:r>
              <a:rPr lang="en-US" b="1" i="0" dirty="0" err="1">
                <a:effectLst/>
                <a:cs typeface="Segoe UI Light" panose="020B0502040204020203" pitchFamily="34" charset="0"/>
              </a:rPr>
              <a:t>MyScript</a:t>
            </a:r>
            <a:r>
              <a:rPr lang="en-US" b="0" i="0" dirty="0">
                <a:effectLst/>
                <a:cs typeface="Segoe UI Light" panose="020B0502040204020203" pitchFamily="34" charset="0"/>
              </a:rPr>
              <a:t> at character </a:t>
            </a:r>
            <a:r>
              <a:rPr lang="en-US" b="1" i="0" dirty="0">
                <a:effectLst/>
                <a:cs typeface="Segoe UI Light" panose="020B0502040204020203" pitchFamily="34" charset="0"/>
              </a:rPr>
              <a:t>7</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logFile.Insert</a:t>
            </a:r>
            <a:r>
              <a:rPr lang="en-US" b="1" dirty="0">
                <a:cs typeface="Segoe UI Light" panose="020B0502040204020203" pitchFamily="34" charset="0"/>
              </a:rPr>
              <a:t>(7,"\</a:t>
            </a:r>
            <a:r>
              <a:rPr lang="en-US" b="1" dirty="0" err="1">
                <a:cs typeface="Segoe UI Light" panose="020B0502040204020203" pitchFamily="34" charset="0"/>
              </a:rPr>
              <a:t>MyScript</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verify that the value stored in $</a:t>
            </a:r>
            <a:r>
              <a:rPr lang="en-US" b="0" i="0" dirty="0" err="1">
                <a:effectLst/>
                <a:cs typeface="Segoe UI Light" panose="020B0502040204020203" pitchFamily="34" charset="0"/>
              </a:rPr>
              <a:t>logFile</a:t>
            </a:r>
            <a:r>
              <a:rPr lang="en-US" b="0" i="0" dirty="0">
                <a:effectLst/>
                <a:cs typeface="Segoe UI Light" panose="020B0502040204020203" pitchFamily="34" charset="0"/>
              </a:rPr>
              <a:t> hasn't changed,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update the value of $</a:t>
            </a:r>
            <a:r>
              <a:rPr lang="en-US" b="0" i="0" dirty="0" err="1">
                <a:effectLst/>
                <a:cs typeface="Segoe UI Light" panose="020B0502040204020203" pitchFamily="34" charset="0"/>
              </a:rPr>
              <a:t>logFile</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a:t>
            </a:r>
            <a:r>
              <a:rPr lang="en-US" b="1" dirty="0">
                <a:cs typeface="Segoe UI Light" panose="020B0502040204020203" pitchFamily="34" charset="0"/>
              </a:rPr>
              <a:t>=$</a:t>
            </a:r>
            <a:r>
              <a:rPr lang="en-US" b="1" dirty="0" err="1">
                <a:cs typeface="Segoe UI Light" panose="020B0502040204020203" pitchFamily="34" charset="0"/>
              </a:rPr>
              <a:t>logFile.Insert</a:t>
            </a:r>
            <a:r>
              <a:rPr lang="en-US" b="1" dirty="0">
                <a:cs typeface="Segoe UI Light" panose="020B0502040204020203" pitchFamily="34" charset="0"/>
              </a:rPr>
              <a:t>(7,"\</a:t>
            </a:r>
            <a:r>
              <a:rPr lang="en-US" b="1" dirty="0" err="1">
                <a:cs typeface="Segoe UI Light" panose="020B0502040204020203" pitchFamily="34" charset="0"/>
              </a:rPr>
              <a:t>MyScript</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verify that the value of $</a:t>
            </a:r>
            <a:r>
              <a:rPr lang="en-US" b="0" i="0" dirty="0" err="1">
                <a:effectLst/>
                <a:cs typeface="Segoe UI Light" panose="020B0502040204020203" pitchFamily="34" charset="0"/>
              </a:rPr>
              <a:t>logFile</a:t>
            </a:r>
            <a:r>
              <a:rPr lang="en-US" b="0" i="0" dirty="0">
                <a:effectLst/>
                <a:cs typeface="Segoe UI Light" panose="020B0502040204020203" pitchFamily="34" charset="0"/>
              </a:rPr>
              <a:t> has changed,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replace </a:t>
            </a:r>
            <a:r>
              <a:rPr lang="en-US" b="1" i="0" dirty="0">
                <a:effectLst/>
                <a:cs typeface="Segoe UI Light" panose="020B0502040204020203" pitchFamily="34" charset="0"/>
              </a:rPr>
              <a:t>.txt</a:t>
            </a:r>
            <a:r>
              <a:rPr lang="en-US" b="0" i="0" dirty="0">
                <a:effectLst/>
                <a:cs typeface="Segoe UI Light" panose="020B0502040204020203" pitchFamily="34" charset="0"/>
              </a:rPr>
              <a:t> with </a:t>
            </a:r>
            <a:r>
              <a:rPr lang="en-US" b="1" i="0" dirty="0">
                <a:effectLst/>
                <a:cs typeface="Segoe UI Light" panose="020B0502040204020203" pitchFamily="34" charset="0"/>
              </a:rPr>
              <a:t>.htm</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logFile.Replace</a:t>
            </a:r>
            <a:r>
              <a:rPr lang="en-US" b="1" dirty="0">
                <a:cs typeface="Segoe UI Light" panose="020B0502040204020203" pitchFamily="34" charset="0"/>
              </a:rPr>
              <a:t>(".</a:t>
            </a:r>
            <a:r>
              <a:rPr lang="en-US" b="1" dirty="0" err="1">
                <a:cs typeface="Segoe UI Light" panose="020B0502040204020203" pitchFamily="34" charset="0"/>
              </a:rPr>
              <a:t>txt",".htm</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split the value of $</a:t>
            </a:r>
            <a:r>
              <a:rPr lang="en-US" b="0" i="0" dirty="0" err="1">
                <a:effectLst/>
                <a:cs typeface="Segoe UI Light" panose="020B0502040204020203" pitchFamily="34" charset="0"/>
              </a:rPr>
              <a:t>logFile</a:t>
            </a:r>
            <a:r>
              <a:rPr lang="en-US" b="0" i="0" dirty="0">
                <a:effectLst/>
                <a:cs typeface="Segoe UI Light" panose="020B0502040204020203" pitchFamily="34" charset="0"/>
              </a:rPr>
              <a:t> at the \ character,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logFile.Split</a:t>
            </a:r>
            <a:r>
              <a:rPr lang="en-US" b="1" dirty="0">
                <a:cs typeface="Segoe UI Light" panose="020B0502040204020203" pitchFamily="34" charset="0"/>
              </a:rPr>
              <a:t>("\") </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23F657DD-B948-4294-8C08-08E37D9A4E84}"/>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2513336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11"/>
            </a:pPr>
            <a:r>
              <a:rPr lang="en-US" b="0" i="0" dirty="0">
                <a:effectLst/>
                <a:cs typeface="Segoe UI Light" panose="020B0502040204020203" pitchFamily="34" charset="0"/>
              </a:rPr>
              <a:t>To review only the last item from the split,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logFile.Split</a:t>
            </a:r>
            <a:r>
              <a:rPr lang="en-US" b="1" dirty="0">
                <a:cs typeface="Segoe UI Light" panose="020B0502040204020203" pitchFamily="34" charset="0"/>
              </a:rPr>
              <a:t>("\") | Select -Last 1 </a:t>
            </a:r>
          </a:p>
          <a:p>
            <a:pPr algn="l">
              <a:buFont typeface="+mj-lt"/>
              <a:buAutoNum type="arabicPeriod" startAt="11"/>
            </a:pPr>
            <a:r>
              <a:rPr lang="en-US" b="0" i="0" dirty="0">
                <a:effectLst/>
                <a:cs typeface="Segoe UI Light" panose="020B0502040204020203" pitchFamily="34" charset="0"/>
              </a:rPr>
              <a:t>To convert the value to uppercase letters,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logFile.ToUpper</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To convert the value to lowercase letters,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logFile.ToLower</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Close the Windows PowerShell prompt.</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23F657DD-B948-4294-8C08-08E37D9A4E84}"/>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2457066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some of the commonly used properties and methods for DateTime variables.</a:t>
            </a:r>
            <a:endParaRPr lang="en-CA" dirty="0"/>
          </a:p>
        </p:txBody>
      </p:sp>
      <p:sp>
        <p:nvSpPr>
          <p:cNvPr id="4" name="Header Placeholder 3"/>
          <p:cNvSpPr>
            <a:spLocks noGrp="1"/>
          </p:cNvSpPr>
          <p:nvPr>
            <p:ph type="hdr" sz="quarter"/>
          </p:nvPr>
        </p:nvSpPr>
        <p:spPr>
          <a:xfrm>
            <a:off x="-1" y="0"/>
            <a:ext cx="4233334" cy="457200"/>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870855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p>
          <a:p>
            <a:pPr algn="l"/>
            <a:r>
              <a:rPr lang="en-US" b="0" i="0" dirty="0">
                <a:effectLst/>
                <a:cs typeface="Segoe UI Light" panose="020B0502040204020203" pitchFamily="34" charset="0"/>
              </a:rPr>
              <a:t>For this demonstration, you require the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 virtual machines. Start each virtual machine, and then sign in with the username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and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p>
          <a:p>
            <a:pPr algn="l">
              <a:buFont typeface="+mj-lt"/>
              <a:buAutoNum type="arabicPeriod"/>
            </a:pPr>
            <a:r>
              <a:rPr lang="en-US" b="0" i="0" dirty="0">
                <a:effectLst/>
                <a:cs typeface="Segoe UI Light" panose="020B0502040204020203" pitchFamily="34" charset="0"/>
              </a:rPr>
              <a:t>On </a:t>
            </a:r>
            <a:r>
              <a:rPr lang="en-US" b="1" i="0" dirty="0">
                <a:effectLst/>
                <a:cs typeface="Segoe UI Light" panose="020B0502040204020203" pitchFamily="34" charset="0"/>
              </a:rPr>
              <a:t>LON-CL1</a:t>
            </a:r>
            <a:r>
              <a:rPr lang="en-US" b="0" i="0" dirty="0">
                <a:effectLst/>
                <a:cs typeface="Segoe UI Light" panose="020B0502040204020203" pitchFamily="34" charset="0"/>
              </a:rPr>
              <a:t>, right-click </a:t>
            </a:r>
            <a:r>
              <a:rPr lang="en-US" b="1" i="0" dirty="0">
                <a:effectLst/>
                <a:cs typeface="Segoe UI Light" panose="020B0502040204020203" pitchFamily="34" charset="0"/>
              </a:rPr>
              <a:t>Start</a:t>
            </a:r>
            <a:r>
              <a:rPr lang="en-US" b="0" i="0" dirty="0">
                <a:effectLst/>
                <a:cs typeface="Segoe UI Light" panose="020B0502040204020203" pitchFamily="34" charset="0"/>
              </a:rPr>
              <a:t> or activate its context menu, and then select </a:t>
            </a:r>
            <a:r>
              <a:rPr lang="en-US" b="1" i="0" dirty="0">
                <a:effectLst/>
                <a:cs typeface="Segoe UI Light" panose="020B0502040204020203" pitchFamily="34" charset="0"/>
              </a:rPr>
              <a:t>Windows PowerShell (Admin)</a:t>
            </a:r>
            <a:r>
              <a:rPr lang="en-US" b="0" i="0" dirty="0">
                <a:effectLst/>
                <a:cs typeface="Segoe UI Light" panose="020B0502040204020203" pitchFamily="34" charset="0"/>
              </a:rPr>
              <a:t>.</a:t>
            </a:r>
          </a:p>
          <a:p>
            <a:pPr algn="l">
              <a:buFont typeface="+mj-lt"/>
              <a:buAutoNum type="arabicPeriod"/>
            </a:pPr>
            <a:r>
              <a:rPr lang="en-US" b="0" i="0" dirty="0">
                <a:effectLst/>
                <a:cs typeface="Segoe UI Light" panose="020B0502040204020203" pitchFamily="34" charset="0"/>
              </a:rPr>
              <a:t>To put the current date and time in the variable $date, at the Windows PowerShell prompt, enter the following command, and then select Enter:</a:t>
            </a:r>
          </a:p>
          <a:p>
            <a:pPr marL="107153" lvl="1" indent="0">
              <a:buNone/>
            </a:pPr>
            <a:r>
              <a:rPr lang="en-US" b="1" dirty="0">
                <a:cs typeface="Segoe UI Light" panose="020B0502040204020203" pitchFamily="34" charset="0"/>
              </a:rPr>
              <a:t>$date = Get-Date </a:t>
            </a:r>
          </a:p>
          <a:p>
            <a:pPr algn="l">
              <a:buFont typeface="+mj-lt"/>
              <a:buAutoNum type="arabicPeriod"/>
            </a:pPr>
            <a:r>
              <a:rPr lang="en-US" b="0" i="0" dirty="0">
                <a:effectLst/>
                <a:cs typeface="Segoe UI Light" panose="020B0502040204020203" pitchFamily="34" charset="0"/>
              </a:rPr>
              <a:t>To display the value of $date, enter the following command, and then select Enter:</a:t>
            </a:r>
          </a:p>
          <a:p>
            <a:pPr marL="107153" lvl="1" indent="0">
              <a:buNone/>
            </a:pPr>
            <a:r>
              <a:rPr lang="en-US" b="1" dirty="0">
                <a:cs typeface="Segoe UI Light" panose="020B0502040204020203" pitchFamily="34" charset="0"/>
              </a:rPr>
              <a:t>$date </a:t>
            </a:r>
          </a:p>
          <a:p>
            <a:pPr algn="l">
              <a:buFont typeface="+mj-lt"/>
              <a:buAutoNum type="arabicPeriod"/>
            </a:pPr>
            <a:r>
              <a:rPr lang="en-US" b="0" i="0" dirty="0">
                <a:effectLst/>
                <a:cs typeface="Segoe UI Light" panose="020B0502040204020203" pitchFamily="34" charset="0"/>
              </a:rPr>
              <a:t>To display the </a:t>
            </a:r>
            <a:r>
              <a:rPr lang="en-US" b="1" i="0" dirty="0">
                <a:effectLst/>
                <a:cs typeface="Segoe UI Light" panose="020B0502040204020203" pitchFamily="34" charset="0"/>
              </a:rPr>
              <a:t>Hour</a:t>
            </a:r>
            <a:r>
              <a:rPr lang="en-US" b="0" i="0" dirty="0">
                <a:effectLst/>
                <a:cs typeface="Segoe UI Light" panose="020B0502040204020203" pitchFamily="34" charset="0"/>
              </a:rPr>
              <a:t> property of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date.Hour</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display the </a:t>
            </a:r>
            <a:r>
              <a:rPr lang="en-US" b="1" i="0" dirty="0">
                <a:effectLst/>
                <a:cs typeface="Segoe UI Light" panose="020B0502040204020203" pitchFamily="34" charset="0"/>
              </a:rPr>
              <a:t>Minute</a:t>
            </a:r>
            <a:r>
              <a:rPr lang="en-US" b="0" i="0" dirty="0">
                <a:effectLst/>
                <a:cs typeface="Segoe UI Light" panose="020B0502040204020203" pitchFamily="34" charset="0"/>
              </a:rPr>
              <a:t> property of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date.Minute</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display the </a:t>
            </a:r>
            <a:r>
              <a:rPr lang="en-US" b="1" i="0" dirty="0">
                <a:effectLst/>
                <a:cs typeface="Segoe UI Light" panose="020B0502040204020203" pitchFamily="34" charset="0"/>
              </a:rPr>
              <a:t>Day</a:t>
            </a:r>
            <a:r>
              <a:rPr lang="en-US" b="0" i="0" dirty="0">
                <a:effectLst/>
                <a:cs typeface="Segoe UI Light" panose="020B0502040204020203" pitchFamily="34" charset="0"/>
              </a:rPr>
              <a:t> property of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date.Day</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display the </a:t>
            </a:r>
            <a:r>
              <a:rPr lang="en-US" b="1" i="0" dirty="0" err="1">
                <a:effectLst/>
                <a:cs typeface="Segoe UI Light" panose="020B0502040204020203" pitchFamily="34" charset="0"/>
              </a:rPr>
              <a:t>DayOfWeek</a:t>
            </a:r>
            <a:r>
              <a:rPr lang="en-US" b="0" i="0" dirty="0">
                <a:effectLst/>
                <a:cs typeface="Segoe UI Light" panose="020B0502040204020203" pitchFamily="34" charset="0"/>
              </a:rPr>
              <a:t> property of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date.DayOfWeek</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display the </a:t>
            </a:r>
            <a:r>
              <a:rPr lang="en-US" b="1" i="0" dirty="0">
                <a:effectLst/>
                <a:cs typeface="Segoe UI Light" panose="020B0502040204020203" pitchFamily="34" charset="0"/>
              </a:rPr>
              <a:t>Month</a:t>
            </a:r>
            <a:r>
              <a:rPr lang="en-US" b="0" i="0" dirty="0">
                <a:effectLst/>
                <a:cs typeface="Segoe UI Light" panose="020B0502040204020203" pitchFamily="34" charset="0"/>
              </a:rPr>
              <a:t> property of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date.Month</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display the </a:t>
            </a:r>
            <a:r>
              <a:rPr lang="en-US" b="1" i="0" dirty="0">
                <a:effectLst/>
                <a:cs typeface="Segoe UI Light" panose="020B0502040204020203" pitchFamily="34" charset="0"/>
              </a:rPr>
              <a:t>Year</a:t>
            </a:r>
            <a:r>
              <a:rPr lang="en-US" b="0" i="0" dirty="0">
                <a:effectLst/>
                <a:cs typeface="Segoe UI Light" panose="020B0502040204020203" pitchFamily="34" charset="0"/>
              </a:rPr>
              <a:t> property of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date.Year</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add </a:t>
            </a:r>
            <a:r>
              <a:rPr lang="en-US" b="1" i="0" dirty="0">
                <a:effectLst/>
                <a:cs typeface="Segoe UI Light" panose="020B0502040204020203" pitchFamily="34" charset="0"/>
              </a:rPr>
              <a:t>100</a:t>
            </a:r>
            <a:r>
              <a:rPr lang="en-US" b="0" i="0" dirty="0">
                <a:effectLst/>
                <a:cs typeface="Segoe UI Light" panose="020B0502040204020203" pitchFamily="34" charset="0"/>
              </a:rPr>
              <a:t> days to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date.AddDays</a:t>
            </a:r>
            <a:r>
              <a:rPr lang="en-US" b="1" dirty="0">
                <a:cs typeface="Segoe UI Light" panose="020B0502040204020203" pitchFamily="34" charset="0"/>
              </a:rPr>
              <a:t>(100)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1983D403-8791-47EF-89D6-06E5E962B7F7}"/>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434152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11"/>
            </a:pPr>
            <a:r>
              <a:rPr lang="en-US" b="0" i="0" dirty="0">
                <a:effectLst/>
                <a:cs typeface="Segoe UI Light" panose="020B0502040204020203" pitchFamily="34" charset="0"/>
              </a:rPr>
              <a:t>To subtract </a:t>
            </a:r>
            <a:r>
              <a:rPr lang="en-US" b="1" i="0" dirty="0">
                <a:effectLst/>
                <a:cs typeface="Segoe UI Light" panose="020B0502040204020203" pitchFamily="34" charset="0"/>
              </a:rPr>
              <a:t>60</a:t>
            </a:r>
            <a:r>
              <a:rPr lang="en-US" b="0" i="0" dirty="0">
                <a:effectLst/>
                <a:cs typeface="Segoe UI Light" panose="020B0502040204020203" pitchFamily="34" charset="0"/>
              </a:rPr>
              <a:t> days from $date,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date.AddDays</a:t>
            </a:r>
            <a:r>
              <a:rPr lang="en-US" b="1" dirty="0">
                <a:cs typeface="Segoe UI Light" panose="020B0502040204020203" pitchFamily="34" charset="0"/>
              </a:rPr>
              <a:t>(-60) </a:t>
            </a:r>
          </a:p>
          <a:p>
            <a:pPr algn="l">
              <a:buFont typeface="+mj-lt"/>
              <a:buAutoNum type="arabicPeriod" startAt="11"/>
            </a:pPr>
            <a:r>
              <a:rPr lang="en-US" b="0" i="0" dirty="0">
                <a:effectLst/>
                <a:cs typeface="Segoe UI Light" panose="020B0502040204020203" pitchFamily="34" charset="0"/>
              </a:rPr>
              <a:t>To display $date as a long date string,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date.ToLongDateString</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To display $date as a short date string,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date.ToShortDateString</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To display $date as a long time string,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date.ToLongTimeString</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To display $date as a short time string,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date.ToShortTimeString</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Close the Windows PowerShell prompt.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1983D403-8791-47EF-89D6-06E5E962B7F7}"/>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3562254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D92DAEF0-3D3F-4533-8790-9F89EFA8C437}"/>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416309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1"/>
            <a:ext cx="4368801" cy="586151"/>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6: Working with variables, arrays, and hash tables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3207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1" y="0"/>
            <a:ext cx="4114801" cy="457200"/>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844163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Use this topic to introduce the idea of arrays and how you can use them.</a:t>
            </a:r>
            <a:endParaRPr lang="en-CA" dirty="0"/>
          </a:p>
        </p:txBody>
      </p:sp>
      <p:sp>
        <p:nvSpPr>
          <p:cNvPr id="4" name="Header Placeholder 3"/>
          <p:cNvSpPr>
            <a:spLocks noGrp="1"/>
          </p:cNvSpPr>
          <p:nvPr>
            <p:ph type="hdr" sz="quarter"/>
          </p:nvPr>
        </p:nvSpPr>
        <p:spPr>
          <a:xfrm>
            <a:off x="-1" y="0"/>
            <a:ext cx="4351868"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6: Working with variables, arrays, and hash tables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419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how you can use arrays to contain multiple objects.</a:t>
            </a:r>
            <a:endParaRPr lang="en-CA" dirty="0"/>
          </a:p>
          <a:p>
            <a:endParaRPr lang="en-CA" dirty="0"/>
          </a:p>
          <a:p>
            <a:endParaRPr lang="en-CA" dirty="0"/>
          </a:p>
        </p:txBody>
      </p:sp>
      <p:sp>
        <p:nvSpPr>
          <p:cNvPr id="4" name="Header Placeholder 3"/>
          <p:cNvSpPr>
            <a:spLocks noGrp="1"/>
          </p:cNvSpPr>
          <p:nvPr>
            <p:ph type="hdr" sz="quarter"/>
          </p:nvPr>
        </p:nvSpPr>
        <p:spPr>
          <a:xfrm>
            <a:off x="-1" y="-1"/>
            <a:ext cx="4538134" cy="586151"/>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6: Working with variables, arrays, and hash tables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0041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endParaRPr lang="en-CA" sz="120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4" name="Header Placeholder 3"/>
          <p:cNvSpPr>
            <a:spLocks noGrp="1"/>
          </p:cNvSpPr>
          <p:nvPr>
            <p:ph type="hdr" sz="quarter"/>
          </p:nvPr>
        </p:nvSpPr>
        <p:spPr>
          <a:xfrm>
            <a:off x="-1" y="-1"/>
            <a:ext cx="4504268" cy="586151"/>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6: Working with variables, arrays, and hash tables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66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Header Placeholder 3">
            <a:extLst>
              <a:ext uri="{FF2B5EF4-FFF2-40B4-BE49-F238E27FC236}">
                <a16:creationId xmlns:a16="http://schemas.microsoft.com/office/drawing/2014/main" id="{462B82AF-3476-4C16-BDA1-C063FB1FAE54}"/>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989105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cs typeface="Segoe UI Light" panose="020B0502040204020203" pitchFamily="34" charset="0"/>
              </a:rPr>
              <a:t>Preparation steps</a:t>
            </a:r>
          </a:p>
          <a:p>
            <a:pPr algn="l"/>
            <a:r>
              <a:rPr lang="en-US" b="0" i="0" dirty="0">
                <a:effectLst/>
                <a:cs typeface="Segoe UI Light" panose="020B0502040204020203" pitchFamily="34" charset="0"/>
              </a:rPr>
              <a:t>For this demonstration, you require the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 virtual machines. Start each virtual machine, and then sign in with the username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and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p>
          <a:p>
            <a:pPr algn="l">
              <a:buFont typeface="+mj-lt"/>
              <a:buAutoNum type="arabicPeriod"/>
            </a:pPr>
            <a:r>
              <a:rPr lang="en-US" b="0" i="0" dirty="0">
                <a:effectLst/>
                <a:cs typeface="Segoe UI Light" panose="020B0502040204020203" pitchFamily="34" charset="0"/>
              </a:rPr>
              <a:t>On </a:t>
            </a:r>
            <a:r>
              <a:rPr lang="en-US" b="1" i="0" dirty="0">
                <a:effectLst/>
                <a:cs typeface="Segoe UI Light" panose="020B0502040204020203" pitchFamily="34" charset="0"/>
              </a:rPr>
              <a:t>LON-CL1</a:t>
            </a:r>
            <a:r>
              <a:rPr lang="en-US" b="0" i="0" dirty="0">
                <a:effectLst/>
                <a:cs typeface="Segoe UI Light" panose="020B0502040204020203" pitchFamily="34" charset="0"/>
              </a:rPr>
              <a:t>, right-click </a:t>
            </a:r>
            <a:r>
              <a:rPr lang="en-US" b="1" i="0" dirty="0">
                <a:effectLst/>
                <a:cs typeface="Segoe UI Light" panose="020B0502040204020203" pitchFamily="34" charset="0"/>
              </a:rPr>
              <a:t>Start</a:t>
            </a:r>
            <a:r>
              <a:rPr lang="en-US" b="0" i="0" dirty="0">
                <a:effectLst/>
                <a:cs typeface="Segoe UI Light" panose="020B0502040204020203" pitchFamily="34" charset="0"/>
              </a:rPr>
              <a:t> or activate its context menu, and then select </a:t>
            </a:r>
            <a:r>
              <a:rPr lang="en-US" b="1" i="0" dirty="0">
                <a:effectLst/>
                <a:cs typeface="Segoe UI Light" panose="020B0502040204020203" pitchFamily="34" charset="0"/>
              </a:rPr>
              <a:t>Windows PowerShell (Admin)</a:t>
            </a:r>
            <a:r>
              <a:rPr lang="en-US" b="0" i="0" dirty="0">
                <a:effectLst/>
                <a:cs typeface="Segoe UI Light" panose="020B0502040204020203" pitchFamily="34" charset="0"/>
              </a:rPr>
              <a:t>.</a:t>
            </a:r>
          </a:p>
          <a:p>
            <a:pPr algn="l">
              <a:buFont typeface="+mj-lt"/>
              <a:buAutoNum type="arabicPeriod"/>
            </a:pPr>
            <a:r>
              <a:rPr lang="en-US" b="0" i="0" dirty="0">
                <a:effectLst/>
                <a:cs typeface="Segoe UI Light" panose="020B0502040204020203" pitchFamily="34" charset="0"/>
              </a:rPr>
              <a:t>To set $computers to be an array of strings, at the Windows PowerShell prompt, enter the following command, and then select Enter:</a:t>
            </a:r>
          </a:p>
          <a:p>
            <a:pPr marL="107153" lvl="1" indent="0">
              <a:buNone/>
            </a:pPr>
            <a:r>
              <a:rPr lang="en-US" b="1" dirty="0">
                <a:cs typeface="Segoe UI Light" panose="020B0502040204020203" pitchFamily="34" charset="0"/>
              </a:rPr>
              <a:t>$computers = "LON-DC1","LON-SRV1","LON-CL1" </a:t>
            </a:r>
          </a:p>
          <a:p>
            <a:pPr algn="l">
              <a:buFont typeface="+mj-lt"/>
              <a:buAutoNum type="arabicPeriod"/>
            </a:pPr>
            <a:r>
              <a:rPr lang="en-US" b="0" i="0" dirty="0">
                <a:effectLst/>
                <a:cs typeface="Segoe UI Light" panose="020B0502040204020203" pitchFamily="34" charset="0"/>
              </a:rPr>
              <a:t>To set $users to be an array of user objects, enter the following command, and then select Enter:</a:t>
            </a:r>
          </a:p>
          <a:p>
            <a:pPr marL="107153" lvl="1" indent="0">
              <a:buNone/>
            </a:pPr>
            <a:r>
              <a:rPr lang="en-US" b="1" dirty="0">
                <a:cs typeface="Segoe UI Light" panose="020B0502040204020203" pitchFamily="34" charset="0"/>
              </a:rPr>
              <a:t>$users = Get-</a:t>
            </a:r>
            <a:r>
              <a:rPr lang="en-US" b="1" dirty="0" err="1">
                <a:cs typeface="Segoe UI Light" panose="020B0502040204020203" pitchFamily="34" charset="0"/>
              </a:rPr>
              <a:t>ADUser</a:t>
            </a:r>
            <a:r>
              <a:rPr lang="en-US" b="1" dirty="0">
                <a:cs typeface="Segoe UI Light" panose="020B0502040204020203" pitchFamily="34" charset="0"/>
              </a:rPr>
              <a:t> -Filter * </a:t>
            </a:r>
          </a:p>
          <a:p>
            <a:pPr algn="l">
              <a:buFont typeface="+mj-lt"/>
              <a:buAutoNum type="arabicPeriod"/>
            </a:pPr>
            <a:r>
              <a:rPr lang="en-US" b="0" i="0" dirty="0">
                <a:effectLst/>
                <a:cs typeface="Segoe UI Light" panose="020B0502040204020203" pitchFamily="34" charset="0"/>
              </a:rPr>
              <a:t>To review the contents of the $computers array, enter the following command, and then select Enter:</a:t>
            </a:r>
          </a:p>
          <a:p>
            <a:pPr marL="107153" lvl="1" indent="0">
              <a:buNone/>
            </a:pPr>
            <a:r>
              <a:rPr lang="en-US" b="1" dirty="0">
                <a:cs typeface="Segoe UI Light" panose="020B0502040204020203" pitchFamily="34" charset="0"/>
              </a:rPr>
              <a:t>$computers </a:t>
            </a:r>
          </a:p>
          <a:p>
            <a:pPr algn="l">
              <a:buFont typeface="+mj-lt"/>
              <a:buAutoNum type="arabicPeriod"/>
            </a:pPr>
            <a:r>
              <a:rPr lang="en-US" b="0" i="0" dirty="0">
                <a:effectLst/>
                <a:cs typeface="Segoe UI Light" panose="020B0502040204020203" pitchFamily="34" charset="0"/>
              </a:rPr>
              <a:t>To review the contents of the $users array, enter the following command, and then select Enter:</a:t>
            </a:r>
          </a:p>
          <a:p>
            <a:pPr marL="107153" lvl="1" indent="0">
              <a:buNone/>
            </a:pPr>
            <a:r>
              <a:rPr lang="en-US" b="1" dirty="0">
                <a:cs typeface="Segoe UI Light" panose="020B0502040204020203" pitchFamily="34" charset="0"/>
              </a:rPr>
              <a:t>$users </a:t>
            </a:r>
          </a:p>
          <a:p>
            <a:pPr algn="l">
              <a:buFont typeface="+mj-lt"/>
              <a:buAutoNum type="arabicPeriod"/>
            </a:pPr>
            <a:r>
              <a:rPr lang="en-US" b="0" i="0" dirty="0">
                <a:effectLst/>
                <a:cs typeface="Segoe UI Light" panose="020B0502040204020203" pitchFamily="34" charset="0"/>
              </a:rPr>
              <a:t>To review the number of items in $users,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users.count</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review the user object at index </a:t>
            </a:r>
            <a:r>
              <a:rPr lang="en-US" b="1" i="0" dirty="0">
                <a:effectLst/>
                <a:cs typeface="Segoe UI Light" panose="020B0502040204020203" pitchFamily="34" charset="0"/>
              </a:rPr>
              <a:t>125</a:t>
            </a:r>
            <a:r>
              <a:rPr lang="en-US" b="0" i="0" dirty="0">
                <a:effectLst/>
                <a:cs typeface="Segoe UI Light" panose="020B0502040204020203" pitchFamily="34" charset="0"/>
              </a:rPr>
              <a:t> of $users, enter the following command, and then select Enter:</a:t>
            </a:r>
          </a:p>
          <a:p>
            <a:pPr marL="107153" lvl="1" indent="0">
              <a:buNone/>
            </a:pPr>
            <a:r>
              <a:rPr lang="en-US" b="1" dirty="0">
                <a:cs typeface="Segoe UI Light" panose="020B0502040204020203" pitchFamily="34" charset="0"/>
              </a:rPr>
              <a:t>$users[125] </a:t>
            </a:r>
          </a:p>
          <a:p>
            <a:pPr algn="l">
              <a:buFont typeface="+mj-lt"/>
              <a:buAutoNum type="arabicPeriod"/>
            </a:pPr>
            <a:r>
              <a:rPr lang="en-US" b="0" i="0" dirty="0">
                <a:effectLst/>
                <a:cs typeface="Segoe UI Light" panose="020B0502040204020203" pitchFamily="34" charset="0"/>
              </a:rPr>
              <a:t>To review the properties and methods available for the items in $computers, enter the following command, and then select Enter:</a:t>
            </a:r>
          </a:p>
          <a:p>
            <a:pPr marL="107153" lvl="1" indent="0">
              <a:buNone/>
            </a:pPr>
            <a:r>
              <a:rPr lang="en-US" b="1" dirty="0">
                <a:cs typeface="Segoe UI Light" panose="020B0502040204020203" pitchFamily="34" charset="0"/>
              </a:rPr>
              <a:t>$computers | Get-Member </a:t>
            </a:r>
          </a:p>
          <a:p>
            <a:pPr algn="l">
              <a:buFont typeface="+mj-lt"/>
              <a:buAutoNum type="arabicPeriod"/>
            </a:pPr>
            <a:r>
              <a:rPr lang="en-US" b="0" i="0" dirty="0">
                <a:effectLst/>
                <a:cs typeface="Segoe UI Light" panose="020B0502040204020203" pitchFamily="34" charset="0"/>
              </a:rPr>
              <a:t>To review the properties and methods available for the items in $users, enter the following command, and then select Enter:</a:t>
            </a:r>
          </a:p>
          <a:p>
            <a:pPr marL="107153" lvl="1" indent="0">
              <a:buNone/>
            </a:pPr>
            <a:r>
              <a:rPr lang="en-US" b="1" dirty="0">
                <a:cs typeface="Segoe UI Light" panose="020B0502040204020203" pitchFamily="34" charset="0"/>
              </a:rPr>
              <a:t>$users | Get-Member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E3B515E5-6CB0-45E6-8637-80F5B461A71A}"/>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4185608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10"/>
            </a:pPr>
            <a:r>
              <a:rPr lang="en-US" b="0" i="0" dirty="0">
                <a:effectLst/>
                <a:cs typeface="Segoe UI Light" panose="020B0502040204020203" pitchFamily="34" charset="0"/>
              </a:rPr>
              <a:t>To review the </a:t>
            </a:r>
            <a:r>
              <a:rPr lang="en-US" b="1" i="0" dirty="0">
                <a:effectLst/>
                <a:cs typeface="Segoe UI Light" panose="020B0502040204020203" pitchFamily="34" charset="0"/>
              </a:rPr>
              <a:t>UserPrincipalName</a:t>
            </a:r>
            <a:r>
              <a:rPr lang="en-US" b="0" i="0" dirty="0">
                <a:effectLst/>
                <a:cs typeface="Segoe UI Light" panose="020B0502040204020203" pitchFamily="34" charset="0"/>
              </a:rPr>
              <a:t> property for a user object in the array, enter the following command, and then select Enter:</a:t>
            </a:r>
          </a:p>
          <a:p>
            <a:pPr marL="107153" lvl="1" indent="0">
              <a:buNone/>
            </a:pPr>
            <a:r>
              <a:rPr lang="en-US" b="1" dirty="0">
                <a:cs typeface="Segoe UI Light" panose="020B0502040204020203" pitchFamily="34" charset="0"/>
              </a:rPr>
              <a:t>$users[125].UserPrincipalName </a:t>
            </a:r>
          </a:p>
          <a:p>
            <a:pPr algn="l">
              <a:buFont typeface="+mj-lt"/>
              <a:buAutoNum type="arabicPeriod" startAt="10"/>
            </a:pPr>
            <a:r>
              <a:rPr lang="en-US" b="0" i="0" dirty="0">
                <a:effectLst/>
                <a:cs typeface="Segoe UI Light" panose="020B0502040204020203" pitchFamily="34" charset="0"/>
              </a:rPr>
              <a:t>To add an item to $computers, enter the following command, and then select Enter:</a:t>
            </a:r>
          </a:p>
          <a:p>
            <a:pPr marL="107153" lvl="1" indent="0">
              <a:buNone/>
            </a:pPr>
            <a:r>
              <a:rPr lang="en-US" b="1" dirty="0">
                <a:cs typeface="Segoe UI Light" panose="020B0502040204020203" pitchFamily="34" charset="0"/>
              </a:rPr>
              <a:t>$computers += "LON-SRV2" </a:t>
            </a:r>
          </a:p>
          <a:p>
            <a:pPr algn="l">
              <a:buFont typeface="+mj-lt"/>
              <a:buAutoNum type="arabicPeriod" startAt="10"/>
            </a:pPr>
            <a:r>
              <a:rPr lang="en-US" b="0" i="0" dirty="0">
                <a:effectLst/>
                <a:cs typeface="Segoe UI Light" panose="020B0502040204020203" pitchFamily="34" charset="0"/>
              </a:rPr>
              <a:t>To verify that the item was added, enter the following command, and then select Enter:</a:t>
            </a:r>
          </a:p>
          <a:p>
            <a:pPr marL="107153" lvl="1" indent="0">
              <a:buNone/>
            </a:pPr>
            <a:r>
              <a:rPr lang="en-US" b="1" dirty="0">
                <a:cs typeface="Segoe UI Light" panose="020B0502040204020203" pitchFamily="34" charset="0"/>
              </a:rPr>
              <a:t>$computers </a:t>
            </a:r>
          </a:p>
          <a:p>
            <a:pPr algn="l">
              <a:buFont typeface="+mj-lt"/>
              <a:buAutoNum type="arabicPeriod" startAt="10"/>
            </a:pPr>
            <a:r>
              <a:rPr lang="en-US" b="0" i="0" dirty="0">
                <a:effectLst/>
                <a:cs typeface="Segoe UI Light" panose="020B0502040204020203" pitchFamily="34" charset="0"/>
              </a:rPr>
              <a:t>To create an </a:t>
            </a:r>
            <a:r>
              <a:rPr lang="en-US" b="0" i="0" dirty="0" err="1">
                <a:effectLst/>
                <a:cs typeface="Segoe UI Light" panose="020B0502040204020203" pitchFamily="34" charset="0"/>
              </a:rPr>
              <a:t>arraylist</a:t>
            </a:r>
            <a:r>
              <a:rPr lang="en-US" b="0" i="0" dirty="0">
                <a:effectLst/>
                <a:cs typeface="Segoe UI Light" panose="020B0502040204020203" pitchFamily="34" charset="0"/>
              </a:rPr>
              <a:t> containing user objects,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System.Collections.ArrayList</a:t>
            </a:r>
            <a:r>
              <a:rPr lang="en-US" b="1" dirty="0">
                <a:cs typeface="Segoe UI Light" panose="020B0502040204020203" pitchFamily="34" charset="0"/>
              </a:rPr>
              <a:t>]$</a:t>
            </a:r>
            <a:r>
              <a:rPr lang="en-US" b="1" dirty="0" err="1">
                <a:cs typeface="Segoe UI Light" panose="020B0502040204020203" pitchFamily="34" charset="0"/>
              </a:rPr>
              <a:t>usersList</a:t>
            </a:r>
            <a:r>
              <a:rPr lang="en-US" b="1" dirty="0">
                <a:cs typeface="Segoe UI Light" panose="020B0502040204020203" pitchFamily="34" charset="0"/>
              </a:rPr>
              <a:t> = Get-</a:t>
            </a:r>
            <a:r>
              <a:rPr lang="en-US" b="1" dirty="0" err="1">
                <a:cs typeface="Segoe UI Light" panose="020B0502040204020203" pitchFamily="34" charset="0"/>
              </a:rPr>
              <a:t>ADUser</a:t>
            </a:r>
            <a:r>
              <a:rPr lang="en-US" b="1" dirty="0">
                <a:cs typeface="Segoe UI Light" panose="020B0502040204020203" pitchFamily="34" charset="0"/>
              </a:rPr>
              <a:t> -Filter * </a:t>
            </a:r>
          </a:p>
          <a:p>
            <a:pPr algn="l">
              <a:buFont typeface="+mj-lt"/>
              <a:buAutoNum type="arabicPeriod" startAt="10"/>
            </a:pPr>
            <a:r>
              <a:rPr lang="en-US" b="0" i="0" dirty="0">
                <a:effectLst/>
                <a:cs typeface="Segoe UI Light" panose="020B0502040204020203" pitchFamily="34" charset="0"/>
              </a:rPr>
              <a:t>To identify whether $</a:t>
            </a:r>
            <a:r>
              <a:rPr lang="en-US" b="0" i="0" dirty="0" err="1">
                <a:effectLst/>
                <a:cs typeface="Segoe UI Light" panose="020B0502040204020203" pitchFamily="34" charset="0"/>
              </a:rPr>
              <a:t>usersList</a:t>
            </a:r>
            <a:r>
              <a:rPr lang="en-US" b="0" i="0" dirty="0">
                <a:effectLst/>
                <a:cs typeface="Segoe UI Light" panose="020B0502040204020203" pitchFamily="34" charset="0"/>
              </a:rPr>
              <a:t> has a fixed size,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usersList.IsFixedSize</a:t>
            </a:r>
            <a:r>
              <a:rPr lang="en-US" b="1" dirty="0">
                <a:cs typeface="Segoe UI Light" panose="020B0502040204020203" pitchFamily="34" charset="0"/>
              </a:rPr>
              <a:t> </a:t>
            </a:r>
          </a:p>
          <a:p>
            <a:pPr algn="l">
              <a:buFont typeface="+mj-lt"/>
              <a:buAutoNum type="arabicPeriod" startAt="10"/>
            </a:pPr>
            <a:r>
              <a:rPr lang="en-US" b="0" i="0" dirty="0">
                <a:effectLst/>
                <a:cs typeface="Segoe UI Light" panose="020B0502040204020203" pitchFamily="34" charset="0"/>
              </a:rPr>
              <a:t>To review the number of items in $</a:t>
            </a:r>
            <a:r>
              <a:rPr lang="en-US" b="0" i="0" dirty="0" err="1">
                <a:effectLst/>
                <a:cs typeface="Segoe UI Light" panose="020B0502040204020203" pitchFamily="34" charset="0"/>
              </a:rPr>
              <a:t>arrayList</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usersList.count</a:t>
            </a:r>
            <a:r>
              <a:rPr lang="en-US" b="1" dirty="0">
                <a:cs typeface="Segoe UI Light" panose="020B0502040204020203" pitchFamily="34" charset="0"/>
              </a:rPr>
              <a:t> </a:t>
            </a:r>
          </a:p>
          <a:p>
            <a:pPr algn="l">
              <a:buFont typeface="+mj-lt"/>
              <a:buAutoNum type="arabicPeriod" startAt="10"/>
            </a:pPr>
            <a:r>
              <a:rPr lang="en-US" b="0" i="0" dirty="0">
                <a:effectLst/>
                <a:cs typeface="Segoe UI Light" panose="020B0502040204020203" pitchFamily="34" charset="0"/>
              </a:rPr>
              <a:t>To review a single item in $</a:t>
            </a:r>
            <a:r>
              <a:rPr lang="en-US" b="0" i="0" dirty="0" err="1">
                <a:effectLst/>
                <a:cs typeface="Segoe UI Light" panose="020B0502040204020203" pitchFamily="34" charset="0"/>
              </a:rPr>
              <a:t>arrayList</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usersList</a:t>
            </a:r>
            <a:r>
              <a:rPr lang="en-US" b="1" dirty="0">
                <a:cs typeface="Segoe UI Light" panose="020B0502040204020203" pitchFamily="34" charset="0"/>
              </a:rPr>
              <a:t>[125] </a:t>
            </a:r>
          </a:p>
          <a:p>
            <a:pPr algn="l">
              <a:buFont typeface="+mj-lt"/>
              <a:buAutoNum type="arabicPeriod" startAt="10"/>
            </a:pPr>
            <a:r>
              <a:rPr lang="en-US" b="0" i="0" dirty="0">
                <a:effectLst/>
                <a:cs typeface="Segoe UI Light" panose="020B0502040204020203" pitchFamily="34" charset="0"/>
              </a:rPr>
              <a:t>To remove an item in $</a:t>
            </a:r>
            <a:r>
              <a:rPr lang="en-US" b="0" i="0" dirty="0" err="1">
                <a:effectLst/>
                <a:cs typeface="Segoe UI Light" panose="020B0502040204020203" pitchFamily="34" charset="0"/>
              </a:rPr>
              <a:t>arrayList</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usersList.RemoveAt</a:t>
            </a:r>
            <a:r>
              <a:rPr lang="en-US" b="1" dirty="0">
                <a:cs typeface="Segoe UI Light" panose="020B0502040204020203" pitchFamily="34" charset="0"/>
              </a:rPr>
              <a:t>(125) </a:t>
            </a:r>
          </a:p>
          <a:p>
            <a:pPr algn="l">
              <a:buFont typeface="+mj-lt"/>
              <a:buAutoNum type="arabicPeriod" startAt="10"/>
            </a:pPr>
            <a:r>
              <a:rPr lang="en-US" b="0" i="0" dirty="0">
                <a:effectLst/>
                <a:cs typeface="Segoe UI Light" panose="020B0502040204020203" pitchFamily="34" charset="0"/>
              </a:rPr>
              <a:t>To verify that the item count is reduced by one,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usersList.count</a:t>
            </a:r>
            <a:r>
              <a:rPr lang="en-US" b="1" dirty="0">
                <a:cs typeface="Segoe UI Light" panose="020B0502040204020203" pitchFamily="34" charset="0"/>
              </a:rPr>
              <a:t> </a:t>
            </a:r>
          </a:p>
          <a:p>
            <a:pPr algn="l">
              <a:buFont typeface="+mj-lt"/>
              <a:buAutoNum type="arabicPeriod" startAt="10"/>
            </a:pPr>
            <a:r>
              <a:rPr lang="en-US" b="0" i="0" dirty="0">
                <a:effectLst/>
                <a:cs typeface="Segoe UI Light" panose="020B0502040204020203" pitchFamily="34" charset="0"/>
              </a:rPr>
              <a:t>To verify that the item at index </a:t>
            </a:r>
            <a:r>
              <a:rPr lang="en-US" b="1" i="0" dirty="0">
                <a:effectLst/>
                <a:cs typeface="Segoe UI Light" panose="020B0502040204020203" pitchFamily="34" charset="0"/>
              </a:rPr>
              <a:t>125</a:t>
            </a:r>
            <a:r>
              <a:rPr lang="en-US" b="0" i="0" dirty="0">
                <a:effectLst/>
                <a:cs typeface="Segoe UI Light" panose="020B0502040204020203" pitchFamily="34" charset="0"/>
              </a:rPr>
              <a:t> has changed,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usersList</a:t>
            </a:r>
            <a:r>
              <a:rPr lang="en-US" b="1" dirty="0">
                <a:cs typeface="Segoe UI Light" panose="020B0502040204020203" pitchFamily="34" charset="0"/>
              </a:rPr>
              <a:t>[125] </a:t>
            </a:r>
          </a:p>
          <a:p>
            <a:pPr algn="l">
              <a:buFont typeface="+mj-lt"/>
              <a:buAutoNum type="arabicPeriod" startAt="10"/>
            </a:pPr>
            <a:r>
              <a:rPr lang="en-US" b="0" i="0" dirty="0">
                <a:effectLst/>
                <a:cs typeface="Segoe UI Light" panose="020B0502040204020203" pitchFamily="34" charset="0"/>
              </a:rPr>
              <a:t>Close the Windows PowerShell prompt.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E3B515E5-6CB0-45E6-8637-80F5B461A71A}"/>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1217879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Relate the concept of a hash table to an array and explain how the concept of an index number is replaced by the name of the item. Some students might point out that the server name and IP address could be stored as objects in an array instead of a hash table. This is true, but the syntax for accessing the server name and IP address would use the index number rather than the name. </a:t>
            </a:r>
            <a:endParaRPr lang="en-CA" dirty="0"/>
          </a:p>
        </p:txBody>
      </p:sp>
      <p:sp>
        <p:nvSpPr>
          <p:cNvPr id="4" name="Header Placeholder 3"/>
          <p:cNvSpPr>
            <a:spLocks noGrp="1"/>
          </p:cNvSpPr>
          <p:nvPr>
            <p:ph type="hdr" sz="quarter"/>
          </p:nvPr>
        </p:nvSpPr>
        <p:spPr>
          <a:xfrm>
            <a:off x="-1" y="0"/>
            <a:ext cx="4216401"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6: Working with variables, arrays, and hash tables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7731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Explain to students how they can create and modify hash tables.</a:t>
            </a:r>
            <a:endParaRPr lang="en-CA" dirty="0"/>
          </a:p>
        </p:txBody>
      </p:sp>
      <p:sp>
        <p:nvSpPr>
          <p:cNvPr id="4" name="Header Placeholder 3"/>
          <p:cNvSpPr>
            <a:spLocks noGrp="1"/>
          </p:cNvSpPr>
          <p:nvPr>
            <p:ph type="hdr" sz="quarter"/>
          </p:nvPr>
        </p:nvSpPr>
        <p:spPr>
          <a:xfrm>
            <a:off x="0" y="0"/>
            <a:ext cx="4216400" cy="457200"/>
          </a:xfr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6: Working with variables, arrays, and hash tables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313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algn="l"/>
            <a:r>
              <a:rPr lang="en-US" b="1" i="0" dirty="0">
                <a:effectLst/>
                <a:cs typeface="Segoe UI Light" panose="020B0502040204020203" pitchFamily="34" charset="0"/>
              </a:rPr>
              <a:t>Preparation steps</a:t>
            </a:r>
          </a:p>
          <a:p>
            <a:pPr algn="l"/>
            <a:r>
              <a:rPr lang="en-US" b="0" i="0" dirty="0">
                <a:effectLst/>
                <a:cs typeface="Segoe UI Light" panose="020B0502040204020203" pitchFamily="34" charset="0"/>
              </a:rPr>
              <a:t>For this demonstration, you require the </a:t>
            </a:r>
            <a:r>
              <a:rPr lang="en-US" b="1" i="0" dirty="0">
                <a:effectLst/>
                <a:cs typeface="Segoe UI Light" panose="020B0502040204020203" pitchFamily="34" charset="0"/>
              </a:rPr>
              <a:t>LON-DC1</a:t>
            </a:r>
            <a:r>
              <a:rPr lang="en-US" b="0" i="0" dirty="0">
                <a:effectLst/>
                <a:cs typeface="Segoe UI Light" panose="020B0502040204020203" pitchFamily="34" charset="0"/>
              </a:rPr>
              <a:t> and </a:t>
            </a:r>
            <a:r>
              <a:rPr lang="en-US" b="1" i="0" dirty="0">
                <a:effectLst/>
                <a:cs typeface="Segoe UI Light" panose="020B0502040204020203" pitchFamily="34" charset="0"/>
              </a:rPr>
              <a:t>LON-CL1</a:t>
            </a:r>
            <a:r>
              <a:rPr lang="en-US" b="0" i="0" dirty="0">
                <a:effectLst/>
                <a:cs typeface="Segoe UI Light" panose="020B0502040204020203" pitchFamily="34" charset="0"/>
              </a:rPr>
              <a:t> virtual machines. Start each virtual machine, and then sign in with the username </a:t>
            </a:r>
            <a:r>
              <a:rPr lang="en-US" b="1" i="0" dirty="0">
                <a:effectLst/>
                <a:cs typeface="Segoe UI Light" panose="020B0502040204020203" pitchFamily="34" charset="0"/>
              </a:rPr>
              <a:t>Adatum\Administrator</a:t>
            </a:r>
            <a:r>
              <a:rPr lang="en-US" b="0" i="0" dirty="0">
                <a:effectLst/>
                <a:cs typeface="Segoe UI Light" panose="020B0502040204020203" pitchFamily="34" charset="0"/>
              </a:rPr>
              <a:t> and the password </a:t>
            </a:r>
            <a:r>
              <a:rPr lang="en-US" b="1" i="0" dirty="0">
                <a:effectLst/>
                <a:cs typeface="Segoe UI Light" panose="020B0502040204020203" pitchFamily="34" charset="0"/>
              </a:rPr>
              <a:t>Pa55w.rd</a:t>
            </a:r>
            <a:r>
              <a:rPr lang="en-US" b="0" i="0" dirty="0">
                <a:effectLst/>
                <a:cs typeface="Segoe UI Light" panose="020B0502040204020203" pitchFamily="34" charset="0"/>
              </a:rPr>
              <a:t>.</a:t>
            </a:r>
          </a:p>
          <a:p>
            <a:pPr algn="l"/>
            <a:r>
              <a:rPr lang="en-US" b="1" i="0" dirty="0">
                <a:effectLst/>
                <a:cs typeface="Segoe UI Light" panose="020B0502040204020203" pitchFamily="34" charset="0"/>
              </a:rPr>
              <a:t>Detailed steps</a:t>
            </a:r>
          </a:p>
          <a:p>
            <a:pPr algn="l">
              <a:buFont typeface="+mj-lt"/>
              <a:buAutoNum type="arabicPeriod"/>
            </a:pPr>
            <a:r>
              <a:rPr lang="en-US" b="0" i="0" dirty="0">
                <a:effectLst/>
                <a:cs typeface="Segoe UI Light" panose="020B0502040204020203" pitchFamily="34" charset="0"/>
              </a:rPr>
              <a:t>On </a:t>
            </a:r>
            <a:r>
              <a:rPr lang="en-US" b="1" i="0" dirty="0">
                <a:effectLst/>
                <a:cs typeface="Segoe UI Light" panose="020B0502040204020203" pitchFamily="34" charset="0"/>
              </a:rPr>
              <a:t>LON-CL1</a:t>
            </a:r>
            <a:r>
              <a:rPr lang="en-US" b="0" i="0" dirty="0">
                <a:effectLst/>
                <a:cs typeface="Segoe UI Light" panose="020B0502040204020203" pitchFamily="34" charset="0"/>
              </a:rPr>
              <a:t>, right-click </a:t>
            </a:r>
            <a:r>
              <a:rPr lang="en-US" b="1" i="0" dirty="0">
                <a:effectLst/>
                <a:cs typeface="Segoe UI Light" panose="020B0502040204020203" pitchFamily="34" charset="0"/>
              </a:rPr>
              <a:t>Start</a:t>
            </a:r>
            <a:r>
              <a:rPr lang="en-US" b="0" i="0" dirty="0">
                <a:effectLst/>
                <a:cs typeface="Segoe UI Light" panose="020B0502040204020203" pitchFamily="34" charset="0"/>
              </a:rPr>
              <a:t> or activate its context menu, and then select </a:t>
            </a:r>
            <a:r>
              <a:rPr lang="en-US" b="1" i="0" dirty="0">
                <a:effectLst/>
                <a:cs typeface="Segoe UI Light" panose="020B0502040204020203" pitchFamily="34" charset="0"/>
              </a:rPr>
              <a:t>Windows PowerShell (Admin)</a:t>
            </a:r>
            <a:r>
              <a:rPr lang="en-US" b="0" i="0" dirty="0">
                <a:effectLst/>
                <a:cs typeface="Segoe UI Light" panose="020B0502040204020203" pitchFamily="34" charset="0"/>
              </a:rPr>
              <a:t>.</a:t>
            </a:r>
          </a:p>
          <a:p>
            <a:pPr algn="l">
              <a:buFont typeface="+mj-lt"/>
              <a:buAutoNum type="arabicPeriod"/>
            </a:pPr>
            <a:r>
              <a:rPr lang="en-US" b="0" i="0" dirty="0">
                <a:effectLst/>
                <a:cs typeface="Segoe UI Light" panose="020B0502040204020203" pitchFamily="34" charset="0"/>
              </a:rPr>
              <a:t>To create a hash table with the names of users and their corresponding departments, at the Windows PowerShell prompt, enter the following command, and then select Enter:</a:t>
            </a:r>
          </a:p>
          <a:p>
            <a:pPr marL="107153" lvl="1" indent="0">
              <a:buNone/>
            </a:pPr>
            <a:r>
              <a:rPr lang="en-US" b="1" dirty="0">
                <a:cs typeface="Segoe UI Light" panose="020B0502040204020203" pitchFamily="34" charset="0"/>
              </a:rPr>
              <a:t>$users = @{"Lara"="IT";"Peter"="Managers";"Sang"="Sales"} </a:t>
            </a:r>
          </a:p>
          <a:p>
            <a:pPr algn="l">
              <a:buFont typeface="+mj-lt"/>
              <a:buAutoNum type="arabicPeriod"/>
            </a:pPr>
            <a:r>
              <a:rPr lang="en-US" b="0" i="0" dirty="0">
                <a:effectLst/>
                <a:cs typeface="Segoe UI Light" panose="020B0502040204020203" pitchFamily="34" charset="0"/>
              </a:rPr>
              <a:t>To review the contents of the hash table, enter the following command, and then select Enter:</a:t>
            </a:r>
          </a:p>
          <a:p>
            <a:pPr marL="107153" lvl="1" indent="0">
              <a:buNone/>
            </a:pPr>
            <a:r>
              <a:rPr lang="en-US" b="1" dirty="0">
                <a:cs typeface="Segoe UI Light" panose="020B0502040204020203" pitchFamily="34" charset="0"/>
              </a:rPr>
              <a:t>$users </a:t>
            </a:r>
          </a:p>
          <a:p>
            <a:pPr algn="l">
              <a:buFont typeface="+mj-lt"/>
              <a:buAutoNum type="arabicPeriod"/>
            </a:pPr>
            <a:r>
              <a:rPr lang="en-US" b="0" i="0" dirty="0">
                <a:effectLst/>
                <a:cs typeface="Segoe UI Light" panose="020B0502040204020203" pitchFamily="34" charset="0"/>
              </a:rPr>
              <a:t>To review the department for a single user,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users.Lara</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update the department for a user,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users.Sang</a:t>
            </a:r>
            <a:r>
              <a:rPr lang="en-US" b="1" dirty="0">
                <a:cs typeface="Segoe UI Light" panose="020B0502040204020203" pitchFamily="34" charset="0"/>
              </a:rPr>
              <a:t> = "Marketing" </a:t>
            </a:r>
          </a:p>
          <a:p>
            <a:pPr algn="l">
              <a:buFont typeface="+mj-lt"/>
              <a:buAutoNum type="arabicPeriod"/>
            </a:pPr>
            <a:r>
              <a:rPr lang="en-US" b="0" i="0" dirty="0">
                <a:effectLst/>
                <a:cs typeface="Segoe UI Light" panose="020B0502040204020203" pitchFamily="34" charset="0"/>
              </a:rPr>
              <a:t>To verify that the department was updated, enter the following command, and then select Enter:</a:t>
            </a:r>
          </a:p>
          <a:p>
            <a:pPr marL="107153" lvl="1" indent="0">
              <a:buNone/>
            </a:pPr>
            <a:r>
              <a:rPr lang="en-US" b="1" dirty="0">
                <a:cs typeface="Segoe UI Light" panose="020B0502040204020203" pitchFamily="34" charset="0"/>
              </a:rPr>
              <a:t>$users </a:t>
            </a:r>
          </a:p>
          <a:p>
            <a:pPr algn="l">
              <a:buFont typeface="+mj-lt"/>
              <a:buAutoNum type="arabicPeriod"/>
            </a:pPr>
            <a:r>
              <a:rPr lang="en-US" b="0" i="0" dirty="0">
                <a:effectLst/>
                <a:cs typeface="Segoe UI Light" panose="020B0502040204020203" pitchFamily="34" charset="0"/>
              </a:rPr>
              <a:t>To add a new user,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users.Add</a:t>
            </a:r>
            <a:r>
              <a:rPr lang="en-US" b="1" dirty="0">
                <a:cs typeface="Segoe UI Light" panose="020B0502040204020203" pitchFamily="34" charset="0"/>
              </a:rPr>
              <a:t>("</a:t>
            </a:r>
            <a:r>
              <a:rPr lang="en-US" b="1" dirty="0" err="1">
                <a:cs typeface="Segoe UI Light" panose="020B0502040204020203" pitchFamily="34" charset="0"/>
              </a:rPr>
              <a:t>Tia","Research</a:t>
            </a:r>
            <a:r>
              <a:rPr lang="en-US" b="1" dirty="0">
                <a:cs typeface="Segoe UI Light" panose="020B0502040204020203" pitchFamily="34" charset="0"/>
              </a:rPr>
              <a:t>") </a:t>
            </a:r>
          </a:p>
          <a:p>
            <a:pPr algn="l">
              <a:buFont typeface="+mj-lt"/>
              <a:buAutoNum type="arabicPeriod"/>
            </a:pPr>
            <a:r>
              <a:rPr lang="en-US" b="0" i="0" dirty="0">
                <a:effectLst/>
                <a:cs typeface="Segoe UI Light" panose="020B0502040204020203" pitchFamily="34" charset="0"/>
              </a:rPr>
              <a:t>To remove a user, enter the following command, and then select Enter:</a:t>
            </a:r>
          </a:p>
          <a:p>
            <a:pPr marL="107153" lvl="1" indent="0">
              <a:buNone/>
            </a:pPr>
            <a:r>
              <a:rPr lang="en-US" b="1" dirty="0">
                <a:cs typeface="Segoe UI Light" panose="020B0502040204020203" pitchFamily="34" charset="0"/>
              </a:rPr>
              <a:t>$</a:t>
            </a:r>
            <a:r>
              <a:rPr lang="en-US" b="1" dirty="0" err="1">
                <a:cs typeface="Segoe UI Light" panose="020B0502040204020203" pitchFamily="34" charset="0"/>
              </a:rPr>
              <a:t>users.Remove</a:t>
            </a:r>
            <a:r>
              <a:rPr lang="en-US" b="1" dirty="0">
                <a:cs typeface="Segoe UI Light" panose="020B0502040204020203" pitchFamily="34" charset="0"/>
              </a:rPr>
              <a:t>("Sang") </a:t>
            </a:r>
          </a:p>
          <a:p>
            <a:pPr algn="l">
              <a:buFont typeface="+mj-lt"/>
              <a:buAutoNum type="arabicPeriod"/>
            </a:pPr>
            <a:r>
              <a:rPr lang="en-US" b="0" i="0" dirty="0">
                <a:effectLst/>
                <a:cs typeface="Segoe UI Light" panose="020B0502040204020203" pitchFamily="34" charset="0"/>
              </a:rPr>
              <a:t>To verify the added and removed users, enter the following command, and then select Enter:</a:t>
            </a:r>
          </a:p>
          <a:p>
            <a:pPr marL="107153" lvl="1" indent="0">
              <a:buNone/>
            </a:pPr>
            <a:r>
              <a:rPr lang="en-US" b="1" dirty="0">
                <a:cs typeface="Segoe UI Light" panose="020B0502040204020203" pitchFamily="34" charset="0"/>
              </a:rPr>
              <a:t>$users </a:t>
            </a:r>
          </a:p>
          <a:p>
            <a:pPr algn="l">
              <a:buFont typeface="+mj-lt"/>
              <a:buAutoNum type="arabicPeriod"/>
            </a:pPr>
            <a:r>
              <a:rPr lang="en-US" b="0" i="0" dirty="0">
                <a:effectLst/>
                <a:cs typeface="Segoe UI Light" panose="020B0502040204020203" pitchFamily="34" charset="0"/>
              </a:rPr>
              <a:t>To create a new hash table for a calculated property, enter the following command, and then select Enter:</a:t>
            </a:r>
          </a:p>
          <a:p>
            <a:pPr marL="107153" lvl="1" indent="0">
              <a:buNone/>
            </a:pPr>
            <a:r>
              <a:rPr lang="en-US" b="1" dirty="0">
                <a:cs typeface="Segoe UI Light" panose="020B0502040204020203" pitchFamily="34" charset="0"/>
              </a:rPr>
              <a:t>$prop = @{n="Size(KB)";e={$_.Length/1KB}} </a:t>
            </a: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524A8258-287D-40C2-A949-3F3F300EFFBF}"/>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583818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marL="228600" indent="-228600" algn="l">
              <a:buFont typeface="+mj-lt"/>
              <a:buAutoNum type="arabicPeriod" startAt="11"/>
            </a:pPr>
            <a:r>
              <a:rPr lang="en-US" b="0" i="0" dirty="0">
                <a:effectLst/>
                <a:cs typeface="Segoe UI Light" panose="020B0502040204020203" pitchFamily="34" charset="0"/>
              </a:rPr>
              <a:t>To review the hash table, enter the following command, and then select Enter:</a:t>
            </a:r>
          </a:p>
          <a:p>
            <a:pPr marL="107153" lvl="1" indent="0">
              <a:buNone/>
            </a:pPr>
            <a:r>
              <a:rPr lang="en-US" b="1" dirty="0">
                <a:cs typeface="Segoe UI Light" panose="020B0502040204020203" pitchFamily="34" charset="0"/>
              </a:rPr>
              <a:t>$prop </a:t>
            </a:r>
          </a:p>
          <a:p>
            <a:pPr algn="l">
              <a:buFont typeface="+mj-lt"/>
              <a:buAutoNum type="arabicPeriod" startAt="11"/>
            </a:pPr>
            <a:r>
              <a:rPr lang="en-US" b="0" i="0" dirty="0">
                <a:effectLst/>
                <a:cs typeface="Segoe UI Light" panose="020B0502040204020203" pitchFamily="34" charset="0"/>
              </a:rPr>
              <a:t>To review the name and size of the files in </a:t>
            </a:r>
            <a:r>
              <a:rPr lang="en-US" b="1" i="0" dirty="0">
                <a:effectLst/>
                <a:cs typeface="Segoe UI Light" panose="020B0502040204020203" pitchFamily="34" charset="0"/>
              </a:rPr>
              <a:t>C:\Windows</a:t>
            </a:r>
            <a:r>
              <a:rPr lang="en-US" b="0" i="0" dirty="0">
                <a:effectLst/>
                <a:cs typeface="Segoe UI Light" panose="020B0502040204020203" pitchFamily="34" charset="0"/>
              </a:rPr>
              <a:t>, enter the following command, and then select Enter:</a:t>
            </a:r>
          </a:p>
          <a:p>
            <a:pPr marL="107153" lvl="1" indent="0">
              <a:buNone/>
            </a:pPr>
            <a:r>
              <a:rPr lang="en-US" b="1" dirty="0">
                <a:cs typeface="Segoe UI Light" panose="020B0502040204020203" pitchFamily="34" charset="0"/>
              </a:rPr>
              <a:t>Get-</a:t>
            </a:r>
            <a:r>
              <a:rPr lang="en-US" b="1" dirty="0" err="1">
                <a:cs typeface="Segoe UI Light" panose="020B0502040204020203" pitchFamily="34" charset="0"/>
              </a:rPr>
              <a:t>ChildItem</a:t>
            </a:r>
            <a:r>
              <a:rPr lang="en-US" b="1" dirty="0">
                <a:cs typeface="Segoe UI Light" panose="020B0502040204020203" pitchFamily="34" charset="0"/>
              </a:rPr>
              <a:t> C:\Windows -File | Format-Table </a:t>
            </a:r>
            <a:r>
              <a:rPr lang="en-US" b="1" dirty="0" err="1">
                <a:cs typeface="Segoe UI Light" panose="020B0502040204020203" pitchFamily="34" charset="0"/>
              </a:rPr>
              <a:t>Name,Length</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To review the size of files by using the calculated properly, enter the following command, and then select Enter:</a:t>
            </a:r>
          </a:p>
          <a:p>
            <a:pPr marL="107153" lvl="1" indent="0">
              <a:buNone/>
            </a:pPr>
            <a:r>
              <a:rPr lang="en-US" b="1" dirty="0">
                <a:cs typeface="Segoe UI Light" panose="020B0502040204020203" pitchFamily="34" charset="0"/>
              </a:rPr>
              <a:t>Get-</a:t>
            </a:r>
            <a:r>
              <a:rPr lang="en-US" b="1" dirty="0" err="1">
                <a:cs typeface="Segoe UI Light" panose="020B0502040204020203" pitchFamily="34" charset="0"/>
              </a:rPr>
              <a:t>ChildItem</a:t>
            </a:r>
            <a:r>
              <a:rPr lang="en-US" b="1" dirty="0">
                <a:cs typeface="Segoe UI Light" panose="020B0502040204020203" pitchFamily="34" charset="0"/>
              </a:rPr>
              <a:t> C:\Windows -File | Format-Table </a:t>
            </a:r>
            <a:r>
              <a:rPr lang="en-US" b="1" dirty="0" err="1">
                <a:cs typeface="Segoe UI Light" panose="020B0502040204020203" pitchFamily="34" charset="0"/>
              </a:rPr>
              <a:t>Name,$prop</a:t>
            </a:r>
            <a:r>
              <a:rPr lang="en-US" b="1" dirty="0">
                <a:cs typeface="Segoe UI Light" panose="020B0502040204020203" pitchFamily="34" charset="0"/>
              </a:rPr>
              <a:t> </a:t>
            </a:r>
          </a:p>
          <a:p>
            <a:pPr algn="l">
              <a:buFont typeface="+mj-lt"/>
              <a:buAutoNum type="arabicPeriod" startAt="11"/>
            </a:pPr>
            <a:r>
              <a:rPr lang="en-US" b="0" i="0" dirty="0">
                <a:effectLst/>
                <a:cs typeface="Segoe UI Light" panose="020B0502040204020203" pitchFamily="34" charset="0"/>
              </a:rPr>
              <a:t>Close the Windows PowerShell prompt.</a:t>
            </a:r>
          </a:p>
          <a:p>
            <a:endParaRPr lang="en-US"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524A8258-287D-40C2-A949-3F3F300EFFBF}"/>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1771855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
        <p:nvSpPr>
          <p:cNvPr id="7" name="Header Placeholder 3">
            <a:extLst>
              <a:ext uri="{FF2B5EF4-FFF2-40B4-BE49-F238E27FC236}">
                <a16:creationId xmlns:a16="http://schemas.microsoft.com/office/drawing/2014/main" id="{B5FB6130-21D3-420A-B28B-22C39147D8C5}"/>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552229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
        <p:nvSpPr>
          <p:cNvPr id="8" name="Header Placeholder 3">
            <a:extLst>
              <a:ext uri="{FF2B5EF4-FFF2-40B4-BE49-F238E27FC236}">
                <a16:creationId xmlns:a16="http://schemas.microsoft.com/office/drawing/2014/main" id="{8597C15D-02B9-43DF-9763-97489BAEBA5F}"/>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3935227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
        <p:nvSpPr>
          <p:cNvPr id="7" name="Header Placeholder 3">
            <a:extLst>
              <a:ext uri="{FF2B5EF4-FFF2-40B4-BE49-F238E27FC236}">
                <a16:creationId xmlns:a16="http://schemas.microsoft.com/office/drawing/2014/main" id="{14FDECAF-2DAF-48B6-A08B-689E1A838BBC}"/>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1669653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
        <p:nvSpPr>
          <p:cNvPr id="8" name="Header Placeholder 3">
            <a:extLst>
              <a:ext uri="{FF2B5EF4-FFF2-40B4-BE49-F238E27FC236}">
                <a16:creationId xmlns:a16="http://schemas.microsoft.com/office/drawing/2014/main" id="{0603614D-3794-47B4-B410-D4BAE8A871E2}"/>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207115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Header Placeholder 3">
            <a:extLst>
              <a:ext uri="{FF2B5EF4-FFF2-40B4-BE49-F238E27FC236}">
                <a16:creationId xmlns:a16="http://schemas.microsoft.com/office/drawing/2014/main" id="{B98E613C-6F49-42FC-8183-11C83CCCF66E}"/>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2209868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
        <p:nvSpPr>
          <p:cNvPr id="8" name="Header Placeholder 3">
            <a:extLst>
              <a:ext uri="{FF2B5EF4-FFF2-40B4-BE49-F238E27FC236}">
                <a16:creationId xmlns:a16="http://schemas.microsoft.com/office/drawing/2014/main" id="{6438C105-B712-439D-9AED-FD5F9D1AC12F}"/>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3889487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1200" kern="1200" dirty="0">
              <a:solidFill>
                <a:schemeClr val="tx1"/>
              </a:solidFill>
              <a:latin typeface="Segoe UI" panose="020B0502040204020203" pitchFamily="34" charset="0"/>
              <a:cs typeface="Segoe UI" panose="020B0502040204020203" pitchFamily="34" charset="0"/>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
        <p:nvSpPr>
          <p:cNvPr id="7" name="Header Placeholder 3">
            <a:extLst>
              <a:ext uri="{FF2B5EF4-FFF2-40B4-BE49-F238E27FC236}">
                <a16:creationId xmlns:a16="http://schemas.microsoft.com/office/drawing/2014/main" id="{94382788-9745-4AFF-A1CD-A8420159A9D9}"/>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9127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Header Placeholder 3">
            <a:extLst>
              <a:ext uri="{FF2B5EF4-FFF2-40B4-BE49-F238E27FC236}">
                <a16:creationId xmlns:a16="http://schemas.microsoft.com/office/drawing/2014/main" id="{BCC9193F-9BF1-40C8-9259-7027754FDC56}"/>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
        <p:nvSpPr>
          <p:cNvPr id="7" name="Header Placeholder 3">
            <a:extLst>
              <a:ext uri="{FF2B5EF4-FFF2-40B4-BE49-F238E27FC236}">
                <a16:creationId xmlns:a16="http://schemas.microsoft.com/office/drawing/2014/main" id="{925FB3B2-73A6-4806-AF68-A5E6188F543F}"/>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2336971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Try to avoid discussing arrays and hash tables at this point in the module because you will be covering them in Lesson 3, “Manipulate arrays and hash tables.”</a:t>
            </a:r>
            <a:endParaRPr lang="en-CA"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
        <p:nvSpPr>
          <p:cNvPr id="7" name="Header Placeholder 3">
            <a:extLst>
              <a:ext uri="{FF2B5EF4-FFF2-40B4-BE49-F238E27FC236}">
                <a16:creationId xmlns:a16="http://schemas.microsoft.com/office/drawing/2014/main" id="{655D4A2C-6AD2-4280-8A92-1F718DA30275}"/>
              </a:ext>
            </a:extLst>
          </p:cNvPr>
          <p:cNvSpPr>
            <a:spLocks noGrp="1"/>
          </p:cNvSpPr>
          <p:nvPr>
            <p:ph type="hdr" sz="quarter"/>
          </p:nvPr>
        </p:nvSpPr>
        <p:spPr>
          <a:xfrm>
            <a:off x="-1" y="0"/>
            <a:ext cx="4385734" cy="457200"/>
          </a:xfrm>
        </p:spPr>
        <p:txBody>
          <a:bodyPr/>
          <a:lstStyle/>
          <a:p>
            <a:r>
              <a:rPr lang="en-US" dirty="0"/>
              <a:t>AZ-040 Automating Administration with PowerShell</a:t>
            </a:r>
          </a:p>
          <a:p>
            <a:r>
              <a:rPr lang="en-US" dirty="0"/>
              <a:t>Module 6: Working with variables, arrays, and hash tables</a:t>
            </a:r>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Stress to students that they should ensure that variable names are easy to understand and should avoid special characters.</a:t>
            </a:r>
            <a:endParaRPr lang="en-CA" dirty="0"/>
          </a:p>
        </p:txBody>
      </p:sp>
      <p:sp>
        <p:nvSpPr>
          <p:cNvPr id="4" name="Header Placeholder 3"/>
          <p:cNvSpPr>
            <a:spLocks noGrp="1"/>
          </p:cNvSpPr>
          <p:nvPr>
            <p:ph type="hdr" sz="quarter"/>
          </p:nvPr>
        </p:nvSpPr>
        <p:spPr>
          <a:xfrm>
            <a:off x="-1" y="-1"/>
            <a:ext cx="4402668" cy="586151"/>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Some students might get confused and want to use the -eq comparison operator to assign values. Ensure that students understand they need to use the =</a:t>
            </a:r>
            <a:r>
              <a:rPr lang="en-CA" dirty="0"/>
              <a:t> operator when assigning a value.</a:t>
            </a:r>
          </a:p>
          <a:p>
            <a:r>
              <a:rPr lang="en-CA" dirty="0"/>
              <a:t>The </a:t>
            </a:r>
            <a:r>
              <a:rPr lang="en-US" dirty="0"/>
              <a:t>+= </a:t>
            </a:r>
            <a:r>
              <a:rPr lang="en-CA" dirty="0"/>
              <a:t>assignment operator is introduced later in the course as a means to add a value to a variable.</a:t>
            </a:r>
          </a:p>
        </p:txBody>
      </p:sp>
      <p:sp>
        <p:nvSpPr>
          <p:cNvPr id="4" name="Header Placeholder 3"/>
          <p:cNvSpPr>
            <a:spLocks noGrp="1"/>
          </p:cNvSpPr>
          <p:nvPr>
            <p:ph type="hdr" sz="quarter"/>
          </p:nvPr>
        </p:nvSpPr>
        <p:spPr>
          <a:xfrm>
            <a:off x="-1" y="-1"/>
            <a:ext cx="4419601" cy="586151"/>
          </a:xfrm>
        </p:spPr>
        <p:txBody>
          <a:bodyPr/>
          <a:lstStyle/>
          <a:p>
            <a:r>
              <a:rPr lang="en-US" dirty="0"/>
              <a:t>AZ-040 Automating Administration with PowerShell</a:t>
            </a:r>
          </a:p>
          <a:p>
            <a:r>
              <a:rPr lang="en-US" dirty="0"/>
              <a:t>Module 6: Working with variables, arrays, and hash tables</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388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7.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9.xml"/><Relationship Id="rId1" Type="http://schemas.openxmlformats.org/officeDocument/2006/relationships/slideLayout" Target="../slideLayouts/slideLayout42.xml"/><Relationship Id="rId5" Type="http://schemas.openxmlformats.org/officeDocument/2006/relationships/image" Target="../media/image16.emf"/><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0.xml"/><Relationship Id="rId1" Type="http://schemas.openxmlformats.org/officeDocument/2006/relationships/slideLayout" Target="../slideLayouts/slideLayout42.xml"/><Relationship Id="rId5" Type="http://schemas.openxmlformats.org/officeDocument/2006/relationships/image" Target="../media/image16.emf"/><Relationship Id="rId4" Type="http://schemas.openxmlformats.org/officeDocument/2006/relationships/image" Target="../media/image18.emf"/></Relationships>
</file>

<file path=ppt/slides/_rels/slide41.xml.rels><?xml version="1.0" encoding="UTF-8" standalone="yes"?>
<Relationships xmlns="http://schemas.openxmlformats.org/package/2006/relationships"><Relationship Id="rId3" Type="http://schemas.openxmlformats.org/officeDocument/2006/relationships/hyperlink" Target="https://aka.ms/lewact" TargetMode="External"/><Relationship Id="rId2" Type="http://schemas.openxmlformats.org/officeDocument/2006/relationships/notesSlide" Target="../notesSlides/notesSlide41.xml"/><Relationship Id="rId1" Type="http://schemas.openxmlformats.org/officeDocument/2006/relationships/slideLayout" Target="../slideLayouts/slideLayout73.xml"/><Relationship Id="rId5" Type="http://schemas.openxmlformats.org/officeDocument/2006/relationships/image" Target="../media/image19.emf"/><Relationship Id="rId4" Type="http://schemas.openxmlformats.org/officeDocument/2006/relationships/hyperlink" Target="https://aka.ms/system-namespa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Variable types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431709"/>
          </a:xfrm>
        </p:spPr>
        <p:txBody>
          <a:bodyPr lIns="0"/>
          <a:lstStyle/>
          <a:p>
            <a:pPr lvl="2" defTabSz="932742">
              <a:spcBef>
                <a:spcPts val="600"/>
              </a:spcBef>
              <a:spcAft>
                <a:spcPts val="0"/>
              </a:spcAft>
              <a:buSzPct val="95000"/>
              <a:defRPr/>
            </a:pPr>
            <a:r>
              <a:rPr lang="en-US" sz="2400" spc="-50" dirty="0">
                <a:solidFill>
                  <a:srgbClr val="000000"/>
                </a:solidFill>
                <a:latin typeface="Segoe UI"/>
              </a:rPr>
              <a:t>The variable type determines the data that can be stored in it:</a:t>
            </a:r>
          </a:p>
          <a:p>
            <a:pPr lvl="3" defTabSz="932742">
              <a:spcBef>
                <a:spcPts val="600"/>
              </a:spcBef>
              <a:spcAft>
                <a:spcPts val="0"/>
              </a:spcAft>
              <a:buSzPct val="95000"/>
              <a:defRPr/>
            </a:pPr>
            <a:r>
              <a:rPr lang="en-US" sz="2200" spc="-50" dirty="0">
                <a:solidFill>
                  <a:srgbClr val="000000"/>
                </a:solidFill>
                <a:latin typeface="Segoe UI"/>
              </a:rPr>
              <a:t>String. Stores text, including special characters.</a:t>
            </a:r>
          </a:p>
          <a:p>
            <a:pPr lvl="3" defTabSz="932742">
              <a:spcBef>
                <a:spcPts val="600"/>
              </a:spcBef>
              <a:spcAft>
                <a:spcPts val="0"/>
              </a:spcAft>
              <a:buSzPct val="95000"/>
              <a:defRPr/>
            </a:pPr>
            <a:r>
              <a:rPr lang="en-US" sz="2200" spc="-50" dirty="0">
                <a:solidFill>
                  <a:srgbClr val="000000"/>
                </a:solidFill>
                <a:latin typeface="Segoe UI"/>
              </a:rPr>
              <a:t>Int32. Stores integers without decimals.</a:t>
            </a:r>
          </a:p>
          <a:p>
            <a:pPr lvl="3" defTabSz="932742">
              <a:spcBef>
                <a:spcPts val="600"/>
              </a:spcBef>
              <a:spcAft>
                <a:spcPts val="0"/>
              </a:spcAft>
              <a:buSzPct val="95000"/>
              <a:defRPr/>
            </a:pPr>
            <a:r>
              <a:rPr lang="en-US" sz="2200" spc="-50" dirty="0">
                <a:solidFill>
                  <a:srgbClr val="000000"/>
                </a:solidFill>
                <a:latin typeface="Segoe UI"/>
              </a:rPr>
              <a:t>Double. Stores numbers with decimals.</a:t>
            </a:r>
          </a:p>
          <a:p>
            <a:pPr lvl="3" defTabSz="932742">
              <a:spcBef>
                <a:spcPts val="600"/>
              </a:spcBef>
              <a:spcAft>
                <a:spcPts val="0"/>
              </a:spcAft>
              <a:buSzPct val="95000"/>
              <a:defRPr/>
            </a:pPr>
            <a:r>
              <a:rPr lang="en-US" sz="2200" spc="-50" dirty="0">
                <a:solidFill>
                  <a:srgbClr val="000000"/>
                </a:solidFill>
                <a:latin typeface="Segoe UI"/>
              </a:rPr>
              <a:t>DateTime. Stores date and time.</a:t>
            </a:r>
          </a:p>
          <a:p>
            <a:pPr lvl="3" defTabSz="932742">
              <a:spcBef>
                <a:spcPts val="600"/>
              </a:spcBef>
              <a:spcAft>
                <a:spcPts val="0"/>
              </a:spcAft>
              <a:buSzPct val="95000"/>
              <a:defRPr/>
            </a:pPr>
            <a:r>
              <a:rPr lang="en-US" sz="2200" spc="-50" dirty="0">
                <a:solidFill>
                  <a:srgbClr val="000000"/>
                </a:solidFill>
                <a:latin typeface="Segoe UI"/>
              </a:rPr>
              <a:t>Bool. Stores true or false.</a:t>
            </a:r>
          </a:p>
          <a:p>
            <a:pPr lvl="2" defTabSz="932742">
              <a:spcBef>
                <a:spcPts val="600"/>
              </a:spcBef>
              <a:spcAft>
                <a:spcPts val="0"/>
              </a:spcAft>
              <a:buSzPct val="95000"/>
              <a:defRPr/>
            </a:pPr>
            <a:r>
              <a:rPr lang="en-US" sz="2400" spc="-50" dirty="0">
                <a:solidFill>
                  <a:srgbClr val="000000"/>
                </a:solidFill>
                <a:latin typeface="Segoe UI"/>
              </a:rPr>
              <a:t>Windows PowerShell can automatically assign the type based on a value.</a:t>
            </a:r>
          </a:p>
          <a:p>
            <a:pPr lvl="2" defTabSz="932742">
              <a:spcBef>
                <a:spcPts val="600"/>
              </a:spcBef>
              <a:spcAft>
                <a:spcPts val="0"/>
              </a:spcAft>
              <a:buSzPct val="95000"/>
              <a:defRPr/>
            </a:pPr>
            <a:r>
              <a:rPr lang="en-US" sz="2400" spc="-50" dirty="0">
                <a:solidFill>
                  <a:srgbClr val="000000"/>
                </a:solidFill>
                <a:latin typeface="Segoe UI"/>
              </a:rPr>
              <a:t>Specify the type if data is going to be ambiguous.</a:t>
            </a:r>
            <a:endParaRPr kumimoji="0" lang="en-US" sz="24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269247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Assigning a variable type</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4493538"/>
          </a:xfrm>
        </p:spPr>
        <p:txBody>
          <a:bodyPr/>
          <a:lstStyle/>
          <a:p>
            <a:r>
              <a:rPr lang="en-US" sz="2400" dirty="0"/>
              <a:t>In this demonstration, you will learn how to:</a:t>
            </a:r>
          </a:p>
          <a:p>
            <a:pPr marL="457200" indent="-457200">
              <a:buFont typeface="+mj-lt"/>
              <a:buAutoNum type="arabicPeriod"/>
            </a:pPr>
            <a:r>
              <a:rPr lang="en-US" sz="2400" dirty="0"/>
              <a:t>Set the value for variables.</a:t>
            </a:r>
          </a:p>
          <a:p>
            <a:pPr marL="457200" indent="-457200">
              <a:buFont typeface="+mj-lt"/>
              <a:buAutoNum type="arabicPeriod"/>
            </a:pPr>
            <a:r>
              <a:rPr lang="en-US" sz="2400" dirty="0"/>
              <a:t>Display the contents of a variable.</a:t>
            </a:r>
          </a:p>
          <a:p>
            <a:pPr marL="457200" indent="-457200">
              <a:buFont typeface="+mj-lt"/>
              <a:buAutoNum type="arabicPeriod"/>
            </a:pPr>
            <a:r>
              <a:rPr lang="en-US" sz="2400" dirty="0"/>
              <a:t>Review the properties of a variable.</a:t>
            </a:r>
          </a:p>
          <a:p>
            <a:pPr marL="457200" indent="-457200">
              <a:buFont typeface="+mj-lt"/>
              <a:buAutoNum type="arabicPeriod"/>
            </a:pPr>
            <a:r>
              <a:rPr lang="en-US" sz="2400" dirty="0"/>
              <a:t>Review variables in memory.</a:t>
            </a:r>
          </a:p>
          <a:p>
            <a:pPr marL="457200" indent="-457200">
              <a:buFont typeface="+mj-lt"/>
              <a:buAutoNum type="arabicPeriod"/>
            </a:pPr>
            <a:r>
              <a:rPr lang="en-US" sz="2400" dirty="0"/>
              <a:t>Use the </a:t>
            </a:r>
            <a:r>
              <a:rPr lang="en-US" sz="2400" b="1" dirty="0"/>
              <a:t>GetType </a:t>
            </a:r>
            <a:r>
              <a:rPr lang="en-US" sz="2400" dirty="0"/>
              <a:t>method to review variable types.</a:t>
            </a:r>
          </a:p>
          <a:p>
            <a:pPr marL="457200" indent="-457200">
              <a:buFont typeface="+mj-lt"/>
              <a:buAutoNum type="arabicPeriod"/>
            </a:pPr>
            <a:r>
              <a:rPr lang="en-US" sz="2400" dirty="0"/>
              <a:t>Force variable types when assigning values.</a:t>
            </a:r>
          </a:p>
          <a:p>
            <a:pPr marL="457200" indent="-457200">
              <a:buFont typeface="+mj-lt"/>
              <a:buAutoNum type="arabicPeriod"/>
            </a:pPr>
            <a:r>
              <a:rPr lang="en-US" sz="2400" dirty="0"/>
              <a:t>Add variables together.</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328321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Assigning a variable type (Slide 2)</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
        <p:nvSpPr>
          <p:cNvPr id="8" name="Text Placeholder 3">
            <a:extLst>
              <a:ext uri="{FF2B5EF4-FFF2-40B4-BE49-F238E27FC236}">
                <a16:creationId xmlns:a16="http://schemas.microsoft.com/office/drawing/2014/main" id="{79A0960D-9053-293F-4E8F-6F686398CB61}"/>
              </a:ext>
            </a:extLst>
          </p:cNvPr>
          <p:cNvSpPr txBox="1">
            <a:spLocks/>
          </p:cNvSpPr>
          <p:nvPr/>
        </p:nvSpPr>
        <p:spPr>
          <a:xfrm>
            <a:off x="418643" y="1820432"/>
            <a:ext cx="6410782" cy="4493538"/>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t>In this demonstration, you will learn how to:</a:t>
            </a:r>
          </a:p>
          <a:p>
            <a:pPr marL="457200" indent="-457200">
              <a:buFont typeface="+mj-lt"/>
              <a:buAutoNum type="arabicPeriod"/>
            </a:pPr>
            <a:r>
              <a:rPr lang="en-US" sz="2400"/>
              <a:t>Set the value for variables.</a:t>
            </a:r>
          </a:p>
          <a:p>
            <a:pPr marL="457200" indent="-457200">
              <a:buFont typeface="+mj-lt"/>
              <a:buAutoNum type="arabicPeriod"/>
            </a:pPr>
            <a:r>
              <a:rPr lang="en-US" sz="2400"/>
              <a:t>Display the contents of a variable.</a:t>
            </a:r>
          </a:p>
          <a:p>
            <a:pPr marL="457200" indent="-457200">
              <a:buFont typeface="+mj-lt"/>
              <a:buAutoNum type="arabicPeriod"/>
            </a:pPr>
            <a:r>
              <a:rPr lang="en-US" sz="2400"/>
              <a:t>Review the properties of a variable.</a:t>
            </a:r>
          </a:p>
          <a:p>
            <a:pPr marL="457200" indent="-457200">
              <a:buFont typeface="+mj-lt"/>
              <a:buAutoNum type="arabicPeriod"/>
            </a:pPr>
            <a:r>
              <a:rPr lang="en-US" sz="2400"/>
              <a:t>Review variables in memory.</a:t>
            </a:r>
          </a:p>
          <a:p>
            <a:pPr marL="457200" indent="-457200">
              <a:buFont typeface="+mj-lt"/>
              <a:buAutoNum type="arabicPeriod"/>
            </a:pPr>
            <a:r>
              <a:rPr lang="en-US" sz="2400"/>
              <a:t>Use the </a:t>
            </a:r>
            <a:r>
              <a:rPr lang="en-US" sz="2400" b="1"/>
              <a:t>GetType </a:t>
            </a:r>
            <a:r>
              <a:rPr lang="en-US" sz="2400"/>
              <a:t>method to review variable types.</a:t>
            </a:r>
          </a:p>
          <a:p>
            <a:pPr marL="457200" indent="-457200">
              <a:buFont typeface="+mj-lt"/>
              <a:buAutoNum type="arabicPeriod"/>
            </a:pPr>
            <a:r>
              <a:rPr lang="en-US" sz="2400"/>
              <a:t>Force variable types when assigning values.</a:t>
            </a:r>
          </a:p>
          <a:p>
            <a:pPr marL="457200" indent="-457200">
              <a:buFont typeface="+mj-lt"/>
              <a:buAutoNum type="arabicPeriod"/>
            </a:pPr>
            <a:r>
              <a:rPr lang="en-US" sz="2400"/>
              <a:t>Add variables together.</a:t>
            </a:r>
            <a:endParaRPr lang="en-US" sz="2400" dirty="0"/>
          </a:p>
        </p:txBody>
      </p:sp>
    </p:spTree>
    <p:extLst>
      <p:ext uri="{BB962C8B-B14F-4D97-AF65-F5344CB8AC3E}">
        <p14:creationId xmlns:p14="http://schemas.microsoft.com/office/powerpoint/2010/main" val="16151017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Assigning a variable type (Slide 3)</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
        <p:nvSpPr>
          <p:cNvPr id="7" name="Text Placeholder 3">
            <a:extLst>
              <a:ext uri="{FF2B5EF4-FFF2-40B4-BE49-F238E27FC236}">
                <a16:creationId xmlns:a16="http://schemas.microsoft.com/office/drawing/2014/main" id="{AC0EE29A-FA6D-D804-AEC4-213E1108FF15}"/>
              </a:ext>
            </a:extLst>
          </p:cNvPr>
          <p:cNvSpPr txBox="1">
            <a:spLocks/>
          </p:cNvSpPr>
          <p:nvPr/>
        </p:nvSpPr>
        <p:spPr>
          <a:xfrm>
            <a:off x="418643" y="1820432"/>
            <a:ext cx="6410782" cy="4493538"/>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t>In this demonstration, you will learn how to:</a:t>
            </a:r>
          </a:p>
          <a:p>
            <a:pPr marL="457200" indent="-457200">
              <a:buFont typeface="+mj-lt"/>
              <a:buAutoNum type="arabicPeriod"/>
            </a:pPr>
            <a:r>
              <a:rPr lang="en-US" sz="2400"/>
              <a:t>Set the value for variables.</a:t>
            </a:r>
          </a:p>
          <a:p>
            <a:pPr marL="457200" indent="-457200">
              <a:buFont typeface="+mj-lt"/>
              <a:buAutoNum type="arabicPeriod"/>
            </a:pPr>
            <a:r>
              <a:rPr lang="en-US" sz="2400"/>
              <a:t>Display the contents of a variable.</a:t>
            </a:r>
          </a:p>
          <a:p>
            <a:pPr marL="457200" indent="-457200">
              <a:buFont typeface="+mj-lt"/>
              <a:buAutoNum type="arabicPeriod"/>
            </a:pPr>
            <a:r>
              <a:rPr lang="en-US" sz="2400"/>
              <a:t>Review the properties of a variable.</a:t>
            </a:r>
          </a:p>
          <a:p>
            <a:pPr marL="457200" indent="-457200">
              <a:buFont typeface="+mj-lt"/>
              <a:buAutoNum type="arabicPeriod"/>
            </a:pPr>
            <a:r>
              <a:rPr lang="en-US" sz="2400"/>
              <a:t>Review variables in memory.</a:t>
            </a:r>
          </a:p>
          <a:p>
            <a:pPr marL="457200" indent="-457200">
              <a:buFont typeface="+mj-lt"/>
              <a:buAutoNum type="arabicPeriod"/>
            </a:pPr>
            <a:r>
              <a:rPr lang="en-US" sz="2400"/>
              <a:t>Use the </a:t>
            </a:r>
            <a:r>
              <a:rPr lang="en-US" sz="2400" b="1"/>
              <a:t>GetType </a:t>
            </a:r>
            <a:r>
              <a:rPr lang="en-US" sz="2400"/>
              <a:t>method to review variable types.</a:t>
            </a:r>
          </a:p>
          <a:p>
            <a:pPr marL="457200" indent="-457200">
              <a:buFont typeface="+mj-lt"/>
              <a:buAutoNum type="arabicPeriod"/>
            </a:pPr>
            <a:r>
              <a:rPr lang="en-US" sz="2400"/>
              <a:t>Force variable types when assigning values.</a:t>
            </a:r>
          </a:p>
          <a:p>
            <a:pPr marL="457200" indent="-457200">
              <a:buFont typeface="+mj-lt"/>
              <a:buAutoNum type="arabicPeriod"/>
            </a:pPr>
            <a:r>
              <a:rPr lang="en-US" sz="2400"/>
              <a:t>Add variables together.</a:t>
            </a:r>
            <a:endParaRPr lang="en-US" sz="2400" dirty="0"/>
          </a:p>
        </p:txBody>
      </p:sp>
    </p:spTree>
    <p:extLst>
      <p:ext uri="{BB962C8B-B14F-4D97-AF65-F5344CB8AC3E}">
        <p14:creationId xmlns:p14="http://schemas.microsoft.com/office/powerpoint/2010/main" val="529356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Manipulate variables</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238677"/>
            <a:ext cx="11354257" cy="4203290"/>
          </a:xfrm>
        </p:spPr>
        <p:txBody>
          <a:bodyPr lIns="0">
            <a:noAutofit/>
          </a:bodyPr>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In this lesson, you'll learn how to identify the properties and methods for use in your scripts and manipulate the contents of variables. Each variable type has a unique set of properties that you can access and each variable has a unique set of methods that you can use to manipulate it.</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Identifying methods and properties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2200" dirty="0">
                <a:solidFill>
                  <a:srgbClr val="000000"/>
                </a:solidFill>
                <a:latin typeface="Segoe UI"/>
              </a:rPr>
              <a:t>Working with strings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2200" dirty="0">
                <a:solidFill>
                  <a:srgbClr val="000000"/>
                </a:solidFill>
                <a:latin typeface="Segoe UI"/>
              </a:rPr>
              <a:t>Demonstration: Manipulating strings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Working with dates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2200" dirty="0">
                <a:solidFill>
                  <a:srgbClr val="000000"/>
                </a:solidFill>
                <a:latin typeface="Segoe UI"/>
              </a:rPr>
              <a:t>Demonstration: Manipulating dates</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Identifying methods and properties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000821"/>
          </a:xfrm>
        </p:spPr>
        <p:txBody>
          <a:bodyPr lIns="0"/>
          <a:lstStyle/>
          <a:p>
            <a:pPr lvl="2"/>
            <a:r>
              <a:rPr lang="en-US" sz="2400" b="0" dirty="0"/>
              <a:t>A </a:t>
            </a:r>
            <a:r>
              <a:rPr lang="en-US" sz="2400" dirty="0"/>
              <a:t>v</a:t>
            </a:r>
            <a:r>
              <a:rPr lang="en-US" sz="2400" b="0" dirty="0"/>
              <a:t>ariable’s properties and methods are based on the variable type.</a:t>
            </a:r>
          </a:p>
          <a:p>
            <a:pPr lvl="2"/>
            <a:r>
              <a:rPr lang="en-US" sz="2400" b="0" dirty="0"/>
              <a:t>To identify a variable’s properties and methods, use:</a:t>
            </a:r>
          </a:p>
          <a:p>
            <a:pPr lvl="3"/>
            <a:r>
              <a:rPr lang="en-US" sz="2200" b="1" dirty="0"/>
              <a:t>Get-Member</a:t>
            </a:r>
          </a:p>
          <a:p>
            <a:pPr lvl="3"/>
            <a:r>
              <a:rPr lang="en-US" sz="2200" b="0" dirty="0"/>
              <a:t>Tab completion</a:t>
            </a:r>
          </a:p>
          <a:p>
            <a:pPr lvl="2"/>
            <a:r>
              <a:rPr lang="en-US" sz="2400" b="0" dirty="0"/>
              <a:t>Documentation for properties and methods is available in the Microsoft .NET Framework Class Library.</a:t>
            </a:r>
          </a:p>
          <a:p>
            <a:pPr lvl="2"/>
            <a:endParaRPr lang="en-US" sz="2400" dirty="0"/>
          </a:p>
        </p:txBody>
      </p:sp>
    </p:spTree>
    <p:extLst>
      <p:ext uri="{BB962C8B-B14F-4D97-AF65-F5344CB8AC3E}">
        <p14:creationId xmlns:p14="http://schemas.microsoft.com/office/powerpoint/2010/main" val="4371372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strings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457325"/>
            <a:ext cx="11341268" cy="4170372"/>
          </a:xfrm>
        </p:spPr>
        <p:txBody>
          <a:bodyPr lIns="0"/>
          <a:lstStyle/>
          <a:p>
            <a:pPr lvl="2"/>
            <a:r>
              <a:rPr lang="en-US" sz="2400" dirty="0"/>
              <a:t>The only property available for strings is Length.</a:t>
            </a:r>
          </a:p>
          <a:p>
            <a:pPr lvl="2"/>
            <a:r>
              <a:rPr lang="en-US" sz="2400" dirty="0"/>
              <a:t>Some commonly used methods for strings are:</a:t>
            </a:r>
          </a:p>
          <a:p>
            <a:pPr lvl="3"/>
            <a:r>
              <a:rPr lang="en-US" sz="2200" b="1" dirty="0"/>
              <a:t>Contains(string value)</a:t>
            </a:r>
          </a:p>
          <a:p>
            <a:pPr lvl="3"/>
            <a:r>
              <a:rPr lang="en-US" sz="2200" b="1" dirty="0"/>
              <a:t>Insert(int startindex,string value)</a:t>
            </a:r>
          </a:p>
          <a:p>
            <a:pPr lvl="3"/>
            <a:r>
              <a:rPr lang="en-US" sz="2200" b="1" dirty="0"/>
              <a:t>Remove(int startindex,int count)</a:t>
            </a:r>
          </a:p>
          <a:p>
            <a:pPr lvl="3"/>
            <a:r>
              <a:rPr lang="en-US" sz="2200" b="1" dirty="0"/>
              <a:t>Replace(string value,string value)</a:t>
            </a:r>
          </a:p>
          <a:p>
            <a:pPr lvl="3"/>
            <a:r>
              <a:rPr lang="en-US" sz="2200" b="1" dirty="0"/>
              <a:t>Split(char separator)</a:t>
            </a:r>
          </a:p>
          <a:p>
            <a:pPr lvl="3"/>
            <a:r>
              <a:rPr lang="en-US" sz="2200" b="1" dirty="0"/>
              <a:t>ToLower()</a:t>
            </a:r>
          </a:p>
          <a:p>
            <a:pPr lvl="3"/>
            <a:r>
              <a:rPr lang="en-US" sz="2200" b="1" dirty="0"/>
              <a:t>ToUpper()</a:t>
            </a:r>
          </a:p>
          <a:p>
            <a:pPr lvl="2"/>
            <a:endParaRPr lang="en-US" dirty="0"/>
          </a:p>
        </p:txBody>
      </p:sp>
    </p:spTree>
    <p:extLst>
      <p:ext uri="{BB962C8B-B14F-4D97-AF65-F5344CB8AC3E}">
        <p14:creationId xmlns:p14="http://schemas.microsoft.com/office/powerpoint/2010/main" val="26155071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strings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600986"/>
          </a:xfrm>
        </p:spPr>
        <p:txBody>
          <a:bodyPr/>
          <a:lstStyle/>
          <a:p>
            <a:r>
              <a:rPr lang="en-US" sz="2400" dirty="0"/>
              <a:t>In this demonstration, you will learn how to:</a:t>
            </a:r>
          </a:p>
          <a:p>
            <a:pPr marL="457200" indent="-457200">
              <a:buFont typeface="+mj-lt"/>
              <a:buAutoNum type="arabicPeriod"/>
            </a:pPr>
            <a:r>
              <a:rPr lang="en-US" sz="2400" dirty="0"/>
              <a:t>Use the </a:t>
            </a:r>
            <a:r>
              <a:rPr lang="en-US" sz="2400" b="1" dirty="0"/>
              <a:t>Contains</a:t>
            </a:r>
            <a:r>
              <a:rPr lang="en-US" sz="2400" dirty="0"/>
              <a:t> method.</a:t>
            </a:r>
          </a:p>
          <a:p>
            <a:pPr marL="457200" indent="-457200">
              <a:buFont typeface="+mj-lt"/>
              <a:buAutoNum type="arabicPeriod"/>
            </a:pPr>
            <a:r>
              <a:rPr lang="en-US" sz="2400" dirty="0"/>
              <a:t>Use the </a:t>
            </a:r>
            <a:r>
              <a:rPr lang="en-US" sz="2400" b="1" dirty="0"/>
              <a:t>Insert</a:t>
            </a:r>
            <a:r>
              <a:rPr lang="en-US" sz="2400" dirty="0"/>
              <a:t> method.</a:t>
            </a:r>
          </a:p>
          <a:p>
            <a:pPr marL="457200" indent="-457200">
              <a:buFont typeface="+mj-lt"/>
              <a:buAutoNum type="arabicPeriod"/>
            </a:pPr>
            <a:r>
              <a:rPr lang="en-US" sz="2400" dirty="0"/>
              <a:t>Use the </a:t>
            </a:r>
            <a:r>
              <a:rPr lang="en-US" sz="2400" b="1" dirty="0"/>
              <a:t>Replace</a:t>
            </a:r>
            <a:r>
              <a:rPr lang="en-US" sz="2400" dirty="0"/>
              <a:t> method.</a:t>
            </a:r>
          </a:p>
          <a:p>
            <a:pPr marL="457200" indent="-457200">
              <a:buFont typeface="+mj-lt"/>
              <a:buAutoNum type="arabicPeriod"/>
            </a:pPr>
            <a:r>
              <a:rPr lang="en-US" sz="2400" dirty="0"/>
              <a:t>Use the </a:t>
            </a:r>
            <a:r>
              <a:rPr lang="en-US" sz="2400" b="1" dirty="0"/>
              <a:t>Split</a:t>
            </a:r>
            <a:r>
              <a:rPr lang="en-US" sz="2400" dirty="0"/>
              <a:t> method.</a:t>
            </a:r>
          </a:p>
          <a:p>
            <a:pPr marL="457200" indent="-457200">
              <a:buFont typeface="+mj-lt"/>
              <a:buAutoNum type="arabicPeriod"/>
            </a:pPr>
            <a:r>
              <a:rPr lang="en-US" sz="2400" dirty="0"/>
              <a:t>Use the </a:t>
            </a:r>
            <a:r>
              <a:rPr lang="en-US" sz="2400" b="1" dirty="0"/>
              <a:t>ToUpper</a:t>
            </a:r>
            <a:r>
              <a:rPr lang="en-US" sz="2400" dirty="0"/>
              <a:t> method.</a:t>
            </a:r>
          </a:p>
          <a:p>
            <a:pPr marL="457200" indent="-457200">
              <a:buFont typeface="+mj-lt"/>
              <a:buAutoNum type="arabicPeriod"/>
            </a:pPr>
            <a:r>
              <a:rPr lang="en-US" sz="2400" dirty="0"/>
              <a:t>Use the </a:t>
            </a:r>
            <a:r>
              <a:rPr lang="en-US" sz="2400" b="1" dirty="0"/>
              <a:t>ToLower</a:t>
            </a:r>
            <a:r>
              <a:rPr lang="en-US" sz="2400" dirty="0"/>
              <a:t> method.</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1158796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6: Working with variables, arrays, and hash tables</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strings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600986"/>
          </a:xfrm>
        </p:spPr>
        <p:txBody>
          <a:bodyPr/>
          <a:lstStyle/>
          <a:p>
            <a:r>
              <a:rPr lang="en-US" sz="2400" dirty="0"/>
              <a:t>In this demonstration, you will learn how to:</a:t>
            </a:r>
          </a:p>
          <a:p>
            <a:pPr marL="457200" indent="-457200">
              <a:buFont typeface="+mj-lt"/>
              <a:buAutoNum type="arabicPeriod"/>
            </a:pPr>
            <a:r>
              <a:rPr lang="en-US" sz="2400" dirty="0"/>
              <a:t>Use the </a:t>
            </a:r>
            <a:r>
              <a:rPr lang="en-US" sz="2400" b="1" dirty="0"/>
              <a:t>Contains</a:t>
            </a:r>
            <a:r>
              <a:rPr lang="en-US" sz="2400" dirty="0"/>
              <a:t> method.</a:t>
            </a:r>
          </a:p>
          <a:p>
            <a:pPr marL="457200" indent="-457200">
              <a:buFont typeface="+mj-lt"/>
              <a:buAutoNum type="arabicPeriod"/>
            </a:pPr>
            <a:r>
              <a:rPr lang="en-US" sz="2400" dirty="0"/>
              <a:t>Use the </a:t>
            </a:r>
            <a:r>
              <a:rPr lang="en-US" sz="2400" b="1" dirty="0"/>
              <a:t>Insert</a:t>
            </a:r>
            <a:r>
              <a:rPr lang="en-US" sz="2400" dirty="0"/>
              <a:t> method.</a:t>
            </a:r>
          </a:p>
          <a:p>
            <a:pPr marL="457200" indent="-457200">
              <a:buFont typeface="+mj-lt"/>
              <a:buAutoNum type="arabicPeriod"/>
            </a:pPr>
            <a:r>
              <a:rPr lang="en-US" sz="2400" dirty="0"/>
              <a:t>Use the </a:t>
            </a:r>
            <a:r>
              <a:rPr lang="en-US" sz="2400" b="1" dirty="0"/>
              <a:t>Replace</a:t>
            </a:r>
            <a:r>
              <a:rPr lang="en-US" sz="2400" dirty="0"/>
              <a:t> method.</a:t>
            </a:r>
          </a:p>
          <a:p>
            <a:pPr marL="457200" indent="-457200">
              <a:buFont typeface="+mj-lt"/>
              <a:buAutoNum type="arabicPeriod"/>
            </a:pPr>
            <a:r>
              <a:rPr lang="en-US" sz="2400" dirty="0"/>
              <a:t>Use the </a:t>
            </a:r>
            <a:r>
              <a:rPr lang="en-US" sz="2400" b="1" dirty="0"/>
              <a:t>Split</a:t>
            </a:r>
            <a:r>
              <a:rPr lang="en-US" sz="2400" dirty="0"/>
              <a:t> method.</a:t>
            </a:r>
          </a:p>
          <a:p>
            <a:pPr marL="457200" indent="-457200">
              <a:buFont typeface="+mj-lt"/>
              <a:buAutoNum type="arabicPeriod"/>
            </a:pPr>
            <a:r>
              <a:rPr lang="en-US" sz="2400" dirty="0"/>
              <a:t>Use the </a:t>
            </a:r>
            <a:r>
              <a:rPr lang="en-US" sz="2400" b="1" dirty="0"/>
              <a:t>ToUpper</a:t>
            </a:r>
            <a:r>
              <a:rPr lang="en-US" sz="2400" dirty="0"/>
              <a:t> method.</a:t>
            </a:r>
          </a:p>
          <a:p>
            <a:pPr marL="457200" indent="-457200">
              <a:buFont typeface="+mj-lt"/>
              <a:buAutoNum type="arabicPeriod"/>
            </a:pPr>
            <a:r>
              <a:rPr lang="en-US" sz="2400" dirty="0"/>
              <a:t>Use the </a:t>
            </a:r>
            <a:r>
              <a:rPr lang="en-US" sz="2400" b="1" dirty="0"/>
              <a:t>ToLower</a:t>
            </a:r>
            <a:r>
              <a:rPr lang="en-US" sz="2400" dirty="0"/>
              <a:t> method.</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9564032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dates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457325"/>
            <a:ext cx="5454165" cy="2736647"/>
          </a:xfrm>
        </p:spPr>
        <p:txBody>
          <a:bodyPr lIns="0"/>
          <a:lstStyle/>
          <a:p>
            <a:pPr lvl="2"/>
            <a:r>
              <a:rPr lang="en-US" sz="2400" dirty="0"/>
              <a:t>Commonly used DateTime properties:</a:t>
            </a:r>
          </a:p>
          <a:p>
            <a:pPr marL="685800" lvl="2" indent="-342900" fontAlgn="t">
              <a:spcBef>
                <a:spcPts val="0"/>
              </a:spcBef>
              <a:spcAft>
                <a:spcPts val="300"/>
              </a:spcAft>
              <a:buFont typeface="Times New Roman" panose="02020603050405020304" pitchFamily="18" charset="0"/>
              <a:buChar char="–"/>
            </a:pPr>
            <a:r>
              <a:rPr lang="en-CA" sz="2200" b="1" spc="-50" dirty="0">
                <a:solidFill>
                  <a:srgbClr val="000000"/>
                </a:solidFill>
                <a:latin typeface="Segoe UI"/>
              </a:rPr>
              <a:t>Hour</a:t>
            </a:r>
            <a:endParaRPr lang="en-US" sz="2200" b="1" spc="-50" dirty="0">
              <a:solidFill>
                <a:srgbClr val="000000"/>
              </a:solidFill>
              <a:latin typeface="Segoe UI"/>
            </a:endParaRPr>
          </a:p>
          <a:p>
            <a:pPr marL="685800" lvl="2" indent="-342900" fontAlgn="t">
              <a:spcBef>
                <a:spcPts val="0"/>
              </a:spcBef>
              <a:spcAft>
                <a:spcPts val="300"/>
              </a:spcAft>
              <a:buFont typeface="Times New Roman" panose="02020603050405020304" pitchFamily="18" charset="0"/>
              <a:buChar char="–"/>
            </a:pPr>
            <a:r>
              <a:rPr lang="en-CA" sz="2200" b="1" spc="-50" dirty="0">
                <a:solidFill>
                  <a:srgbClr val="000000"/>
                </a:solidFill>
                <a:latin typeface="Segoe UI"/>
              </a:rPr>
              <a:t>Date</a:t>
            </a:r>
            <a:endParaRPr lang="en-US" sz="2200" b="1" spc="-50" dirty="0">
              <a:solidFill>
                <a:srgbClr val="000000"/>
              </a:solidFill>
              <a:latin typeface="Segoe UI"/>
            </a:endParaRPr>
          </a:p>
          <a:p>
            <a:pPr marL="685800" lvl="2" indent="-342900" fontAlgn="t">
              <a:spcBef>
                <a:spcPts val="0"/>
              </a:spcBef>
              <a:spcAft>
                <a:spcPts val="300"/>
              </a:spcAft>
              <a:buFont typeface="Times New Roman" panose="02020603050405020304" pitchFamily="18" charset="0"/>
              <a:buChar char="–"/>
            </a:pPr>
            <a:r>
              <a:rPr lang="en-CA" sz="2200" b="1" spc="-50" dirty="0">
                <a:solidFill>
                  <a:srgbClr val="000000"/>
                </a:solidFill>
                <a:latin typeface="Segoe UI"/>
              </a:rPr>
              <a:t>Minute</a:t>
            </a:r>
            <a:endParaRPr lang="en-US" sz="2200" b="1" spc="-50" dirty="0">
              <a:solidFill>
                <a:srgbClr val="000000"/>
              </a:solidFill>
              <a:latin typeface="Segoe UI"/>
            </a:endParaRPr>
          </a:p>
          <a:p>
            <a:pPr marL="685800" lvl="2" indent="-342900" fontAlgn="t">
              <a:spcBef>
                <a:spcPts val="0"/>
              </a:spcBef>
              <a:spcAft>
                <a:spcPts val="300"/>
              </a:spcAft>
              <a:buFont typeface="Times New Roman" panose="02020603050405020304" pitchFamily="18" charset="0"/>
              <a:buChar char="–"/>
            </a:pPr>
            <a:r>
              <a:rPr lang="en-CA" sz="2200" b="1" spc="-50" dirty="0">
                <a:solidFill>
                  <a:srgbClr val="000000"/>
                </a:solidFill>
                <a:latin typeface="Segoe UI"/>
              </a:rPr>
              <a:t>DayOfWeek</a:t>
            </a:r>
            <a:endParaRPr lang="en-US" sz="2200" b="1" spc="-50" dirty="0">
              <a:solidFill>
                <a:srgbClr val="000000"/>
              </a:solidFill>
              <a:latin typeface="Segoe UI"/>
            </a:endParaRPr>
          </a:p>
          <a:p>
            <a:pPr marL="685800" lvl="2" indent="-342900" fontAlgn="t">
              <a:spcBef>
                <a:spcPts val="0"/>
              </a:spcBef>
              <a:spcAft>
                <a:spcPts val="300"/>
              </a:spcAft>
              <a:buFont typeface="Times New Roman" panose="02020603050405020304" pitchFamily="18" charset="0"/>
              <a:buChar char="–"/>
            </a:pPr>
            <a:r>
              <a:rPr lang="en-CA" sz="2200" b="1" spc="-50" dirty="0">
                <a:solidFill>
                  <a:srgbClr val="000000"/>
                </a:solidFill>
                <a:latin typeface="Segoe UI"/>
              </a:rPr>
              <a:t>Second</a:t>
            </a:r>
            <a:endParaRPr lang="en-US" sz="2200" b="1" spc="-50" dirty="0">
              <a:solidFill>
                <a:srgbClr val="000000"/>
              </a:solidFill>
              <a:latin typeface="Segoe UI"/>
            </a:endParaRPr>
          </a:p>
          <a:p>
            <a:pPr marL="685800" lvl="2" indent="-342900" fontAlgn="t">
              <a:spcBef>
                <a:spcPts val="0"/>
              </a:spcBef>
              <a:spcAft>
                <a:spcPts val="300"/>
              </a:spcAft>
              <a:buFont typeface="Times New Roman" panose="02020603050405020304" pitchFamily="18" charset="0"/>
              <a:buChar char="–"/>
            </a:pPr>
            <a:r>
              <a:rPr lang="en-CA" sz="2200" b="1" spc="-50" dirty="0">
                <a:solidFill>
                  <a:srgbClr val="000000"/>
                </a:solidFill>
                <a:latin typeface="Segoe UI"/>
              </a:rPr>
              <a:t>Month</a:t>
            </a:r>
            <a:endParaRPr lang="en-US" sz="2200" b="1" spc="-50" dirty="0">
              <a:solidFill>
                <a:srgbClr val="000000"/>
              </a:solidFill>
              <a:latin typeface="Segoe UI"/>
            </a:endParaRPr>
          </a:p>
        </p:txBody>
      </p:sp>
      <p:sp>
        <p:nvSpPr>
          <p:cNvPr id="6" name="Content Placeholder 8">
            <a:extLst>
              <a:ext uri="{FF2B5EF4-FFF2-40B4-BE49-F238E27FC236}">
                <a16:creationId xmlns:a16="http://schemas.microsoft.com/office/drawing/2014/main" id="{7A1A5F3C-2803-4310-A16E-4AB3E6FA1B06}"/>
              </a:ext>
            </a:extLst>
          </p:cNvPr>
          <p:cNvSpPr txBox="1">
            <a:spLocks/>
          </p:cNvSpPr>
          <p:nvPr/>
        </p:nvSpPr>
        <p:spPr>
          <a:xfrm>
            <a:off x="6089277" y="1457325"/>
            <a:ext cx="5454166" cy="383181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2"/>
            <a:r>
              <a:rPr lang="en-US" sz="2400" dirty="0"/>
              <a:t>Commonly used </a:t>
            </a:r>
            <a:r>
              <a:rPr lang="en-US" sz="2400" dirty="0" err="1"/>
              <a:t>DateTime</a:t>
            </a:r>
            <a:r>
              <a:rPr lang="en-US" sz="2400" dirty="0"/>
              <a:t> methods:</a:t>
            </a: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AddDays(double value)</a:t>
            </a:r>
            <a:endParaRPr lang="en-US" sz="2200" dirty="0">
              <a:latin typeface="Arial" panose="020B0604020202020204" pitchFamily="34" charset="0"/>
            </a:endParaRP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ToLongDateString()</a:t>
            </a:r>
            <a:endParaRPr lang="en-US" sz="2200" dirty="0">
              <a:latin typeface="Arial" panose="020B0604020202020204" pitchFamily="34" charset="0"/>
            </a:endParaRP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AddHours(double value)</a:t>
            </a:r>
            <a:endParaRPr lang="en-US" sz="2200" dirty="0">
              <a:latin typeface="Arial" panose="020B0604020202020204" pitchFamily="34" charset="0"/>
            </a:endParaRP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ToShortDateString()</a:t>
            </a:r>
            <a:endParaRPr lang="en-US" sz="2200" dirty="0">
              <a:latin typeface="Arial" panose="020B0604020202020204" pitchFamily="34" charset="0"/>
            </a:endParaRP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AddMinutes(double value)</a:t>
            </a:r>
            <a:endParaRPr lang="en-US" sz="2200" dirty="0">
              <a:latin typeface="Arial" panose="020B0604020202020204" pitchFamily="34" charset="0"/>
            </a:endParaRP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ToLongTimeString()</a:t>
            </a:r>
            <a:endParaRPr lang="en-US" sz="2200" dirty="0">
              <a:latin typeface="Arial" panose="020B0604020202020204" pitchFamily="34" charset="0"/>
            </a:endParaRP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AddMonths(int value)</a:t>
            </a:r>
            <a:endParaRPr lang="en-US" sz="2200" dirty="0">
              <a:latin typeface="Arial" panose="020B0604020202020204" pitchFamily="34" charset="0"/>
            </a:endParaRPr>
          </a:p>
          <a:p>
            <a:pPr marL="685800" lvl="2" indent="-342900" fontAlgn="t">
              <a:spcBef>
                <a:spcPts val="0"/>
              </a:spcBef>
              <a:spcAft>
                <a:spcPts val="300"/>
              </a:spcAft>
              <a:buFont typeface="Times New Roman" panose="02020603050405020304" pitchFamily="18" charset="0"/>
              <a:buChar char="–"/>
            </a:pPr>
            <a:r>
              <a:rPr lang="en-CA" sz="2200" b="1" dirty="0">
                <a:latin typeface="Segoe UI" panose="020B0502040204020203" pitchFamily="34" charset="0"/>
                <a:cs typeface="Segoe UI" panose="020B0502040204020203" pitchFamily="34" charset="0"/>
              </a:rPr>
              <a:t>ToShortTimeString()</a:t>
            </a:r>
            <a:endParaRPr lang="en-US" sz="2200" dirty="0">
              <a:latin typeface="Arial" panose="020B0604020202020204" pitchFamily="34" charset="0"/>
            </a:endParaRPr>
          </a:p>
          <a:p>
            <a:pPr lvl="2"/>
            <a:endParaRPr lang="en-US" dirty="0"/>
          </a:p>
        </p:txBody>
      </p:sp>
    </p:spTree>
    <p:extLst>
      <p:ext uri="{BB962C8B-B14F-4D97-AF65-F5344CB8AC3E}">
        <p14:creationId xmlns:p14="http://schemas.microsoft.com/office/powerpoint/2010/main" val="34157281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dates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031325"/>
          </a:xfrm>
        </p:spPr>
        <p:txBody>
          <a:bodyPr/>
          <a:lstStyle/>
          <a:p>
            <a:r>
              <a:rPr lang="en-US" sz="2400" dirty="0"/>
              <a:t>In this demonstration, you will learn how to:</a:t>
            </a:r>
          </a:p>
          <a:p>
            <a:pPr marL="457200" indent="-457200">
              <a:buFont typeface="+mj-lt"/>
              <a:buAutoNum type="arabicPeriod"/>
            </a:pPr>
            <a:r>
              <a:rPr lang="en-US" sz="2400" dirty="0"/>
              <a:t>Put output from </a:t>
            </a:r>
            <a:r>
              <a:rPr lang="en-US" sz="2400" b="1" dirty="0"/>
              <a:t>Get-Date</a:t>
            </a:r>
            <a:r>
              <a:rPr lang="en-US" sz="2400" dirty="0"/>
              <a:t> into a variable.</a:t>
            </a:r>
          </a:p>
          <a:p>
            <a:pPr marL="457200" indent="-457200">
              <a:buFont typeface="+mj-lt"/>
              <a:buAutoNum type="arabicPeriod"/>
            </a:pPr>
            <a:r>
              <a:rPr lang="en-US" sz="2400" dirty="0"/>
              <a:t>Review date properties.</a:t>
            </a:r>
          </a:p>
          <a:p>
            <a:pPr marL="457200" indent="-457200">
              <a:buFont typeface="+mj-lt"/>
              <a:buAutoNum type="arabicPeriod"/>
            </a:pPr>
            <a:r>
              <a:rPr lang="en-US" sz="2400" dirty="0"/>
              <a:t>Use date methods.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628347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dates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031325"/>
          </a:xfrm>
        </p:spPr>
        <p:txBody>
          <a:bodyPr/>
          <a:lstStyle/>
          <a:p>
            <a:r>
              <a:rPr lang="en-US" sz="2400" dirty="0"/>
              <a:t>In this demonstration, you will learn how to:</a:t>
            </a:r>
          </a:p>
          <a:p>
            <a:pPr marL="457200" indent="-457200">
              <a:buFont typeface="+mj-lt"/>
              <a:buAutoNum type="arabicPeriod"/>
            </a:pPr>
            <a:r>
              <a:rPr lang="en-US" sz="2400" dirty="0"/>
              <a:t>Put output from </a:t>
            </a:r>
            <a:r>
              <a:rPr lang="en-US" sz="2400" b="1" dirty="0"/>
              <a:t>Get-Date</a:t>
            </a:r>
            <a:r>
              <a:rPr lang="en-US" sz="2400" dirty="0"/>
              <a:t> into a variable.</a:t>
            </a:r>
          </a:p>
          <a:p>
            <a:pPr marL="457200" indent="-457200">
              <a:buFont typeface="+mj-lt"/>
              <a:buAutoNum type="arabicPeriod"/>
            </a:pPr>
            <a:r>
              <a:rPr lang="en-US" sz="2400" dirty="0"/>
              <a:t>Review date properties.</a:t>
            </a:r>
          </a:p>
          <a:p>
            <a:pPr marL="457200" indent="-457200">
              <a:buFont typeface="+mj-lt"/>
              <a:buAutoNum type="arabicPeriod"/>
            </a:pPr>
            <a:r>
              <a:rPr lang="en-US" sz="2400" dirty="0"/>
              <a:t>Use date methods.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615301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6647299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Manipulate arrays and hash tables</a:t>
            </a:r>
          </a:p>
        </p:txBody>
      </p:sp>
    </p:spTree>
    <p:extLst>
      <p:ext uri="{BB962C8B-B14F-4D97-AF65-F5344CB8AC3E}">
        <p14:creationId xmlns:p14="http://schemas.microsoft.com/office/powerpoint/2010/main" val="12280104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4478149"/>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sz="2200" dirty="0">
                <a:latin typeface="Segoe" panose="020B0502040504020203" pitchFamily="34" charset="0"/>
                <a:ea typeface="Times New Roman" panose="02020603050405020304" pitchFamily="18" charset="0"/>
                <a:cs typeface="Mangal" panose="02040503050203030202" pitchFamily="18" charset="0"/>
              </a:rPr>
              <a:t>This lesson covers </a:t>
            </a:r>
            <a:r>
              <a:rPr lang="en-US" sz="2200" dirty="0">
                <a:effectLst/>
                <a:latin typeface="Segoe" panose="020B0502040504020203" pitchFamily="34" charset="0"/>
                <a:ea typeface="Times New Roman" panose="02020603050405020304" pitchFamily="18" charset="0"/>
                <a:cs typeface="Mangal" panose="02040503050203030202" pitchFamily="18" charset="0"/>
              </a:rPr>
              <a:t>arrays and hash tables, which you can use to store data that's more complex than simple variables. You can also use them to complete more complex tasks with your scripts. </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What is an array?</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Working with arrays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Working</a:t>
            </a:r>
            <a:r>
              <a:rPr lang="en-US" dirty="0">
                <a:solidFill>
                  <a:srgbClr val="000000"/>
                </a:solidFill>
                <a:latin typeface="Segoe UI"/>
              </a:rPr>
              <a:t> with array lists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Demonstration: Manipulating arrays and array lists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What is a hash table?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Working with hash tables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Demonstration: Manipulating hash tables</a:t>
            </a: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7709262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an array?</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4139595"/>
          </a:xfrm>
        </p:spPr>
        <p:txBody>
          <a:bodyPr lIns="0"/>
          <a:lstStyle/>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An array contains multiple values or objects.</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Values can be assigned by:</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Providing a list:</a:t>
            </a:r>
            <a:br>
              <a:rPr kumimoji="0" lang="en-US" sz="2200" b="0" i="0" u="none" strike="noStrike" kern="1200" cap="none" spc="-50" normalizeH="0" baseline="0" noProof="0" dirty="0">
                <a:ln>
                  <a:noFill/>
                </a:ln>
                <a:solidFill>
                  <a:srgbClr val="000000"/>
                </a:solidFill>
                <a:effectLst/>
                <a:uLnTx/>
                <a:uFillTx/>
                <a:latin typeface="Segoe UI"/>
                <a:ea typeface="+mn-ea"/>
                <a:cs typeface="+mn-cs"/>
              </a:rPr>
            </a:br>
            <a:r>
              <a:rPr kumimoji="0" lang="en-US" sz="2200" b="0" i="0" u="none" strike="noStrike" kern="1200" cap="none" spc="-50" normalizeH="0" baseline="0" noProof="0" dirty="0">
                <a:ln>
                  <a:noFill/>
                </a:ln>
                <a:solidFill>
                  <a:srgbClr val="000000"/>
                </a:solidFill>
                <a:effectLst/>
                <a:uLnTx/>
                <a:uFillTx/>
                <a:latin typeface="Segoe UI"/>
                <a:ea typeface="+mn-ea"/>
                <a:cs typeface="+mn-cs"/>
              </a:rPr>
              <a:t>	</a:t>
            </a:r>
            <a:r>
              <a:rPr kumimoji="0" lang="en-US" sz="2200" b="1" i="0" u="none" strike="noStrike" kern="1200" cap="none" spc="-50" normalizeH="0" baseline="0" noProof="0" dirty="0">
                <a:ln>
                  <a:noFill/>
                </a:ln>
                <a:solidFill>
                  <a:srgbClr val="000000"/>
                </a:solidFill>
                <a:effectLst/>
                <a:uLnTx/>
                <a:uFillTx/>
                <a:latin typeface="Segoe UI"/>
                <a:ea typeface="+mn-ea"/>
                <a:cs typeface="+mn-cs"/>
              </a:rPr>
              <a:t>$computers = “LON-DC1”,”LON-SRV1”,”LON-CL1”</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Using command output:</a:t>
            </a:r>
            <a:br>
              <a:rPr kumimoji="0" lang="en-US" sz="2200" b="0" i="0" u="none" strike="noStrike" kern="1200" cap="none" spc="-50" normalizeH="0" baseline="0" noProof="0" dirty="0">
                <a:ln>
                  <a:noFill/>
                </a:ln>
                <a:solidFill>
                  <a:srgbClr val="000000"/>
                </a:solidFill>
                <a:effectLst/>
                <a:uLnTx/>
                <a:uFillTx/>
                <a:latin typeface="Segoe UI"/>
                <a:ea typeface="+mn-ea"/>
                <a:cs typeface="+mn-cs"/>
              </a:rPr>
            </a:br>
            <a:r>
              <a:rPr kumimoji="0" lang="en-US" sz="2200" b="0" i="0" u="none" strike="noStrike" kern="1200" cap="none" spc="-50" normalizeH="0" baseline="0" noProof="0" dirty="0">
                <a:ln>
                  <a:noFill/>
                </a:ln>
                <a:solidFill>
                  <a:srgbClr val="000000"/>
                </a:solidFill>
                <a:effectLst/>
                <a:uLnTx/>
                <a:uFillTx/>
                <a:latin typeface="Segoe UI"/>
                <a:ea typeface="+mn-ea"/>
                <a:cs typeface="+mn-cs"/>
              </a:rPr>
              <a:t>	</a:t>
            </a:r>
            <a:r>
              <a:rPr kumimoji="0" lang="en-US" sz="2200" b="1" i="0" u="none" strike="noStrike" kern="1200" cap="none" spc="-50" normalizeH="0" baseline="0" noProof="0" dirty="0">
                <a:ln>
                  <a:noFill/>
                </a:ln>
                <a:solidFill>
                  <a:srgbClr val="000000"/>
                </a:solidFill>
                <a:effectLst/>
                <a:uLnTx/>
                <a:uFillTx/>
                <a:latin typeface="Segoe UI"/>
                <a:ea typeface="+mn-ea"/>
                <a:cs typeface="+mn-cs"/>
              </a:rPr>
              <a:t>$users = Get-ADUser -Filter *</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You can create an empty array:</a:t>
            </a:r>
          </a:p>
          <a:p>
            <a:pPr marL="457200" lvl="3" indent="0" defTabSz="932742">
              <a:spcBef>
                <a:spcPts val="600"/>
              </a:spcBef>
              <a:spcAft>
                <a:spcPts val="0"/>
              </a:spcAft>
              <a:buSzPct val="95000"/>
              <a:buNone/>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	$newUsers = @()</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You can force an array to be created when adding only a single item:</a:t>
            </a:r>
          </a:p>
          <a:p>
            <a:pPr marL="457200" lvl="3" indent="0" defTabSz="932742">
              <a:spcBef>
                <a:spcPts val="600"/>
              </a:spcBef>
              <a:spcAft>
                <a:spcPts val="0"/>
              </a:spcAft>
              <a:buSzPct val="95000"/>
              <a:buNone/>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	[Array]$computers = “LON-DC1”</a:t>
            </a:r>
            <a:endParaRPr kumimoji="0" lang="en-US" sz="24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995702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arrays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693593"/>
          </a:xfrm>
        </p:spPr>
        <p:txBody>
          <a:bodyPr lIns="0"/>
          <a:lstStyle/>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To display all items in an array:</a:t>
            </a:r>
          </a:p>
          <a:p>
            <a:pPr marL="457200" lvl="3" indent="0" defTabSz="932742">
              <a:spcBef>
                <a:spcPts val="600"/>
              </a:spcBef>
              <a:spcAft>
                <a:spcPts val="0"/>
              </a:spcAft>
              <a:buSzPct val="95000"/>
              <a:buNone/>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	$users</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To display specific items in an array by using an index number:</a:t>
            </a:r>
          </a:p>
          <a:p>
            <a:pPr marL="457200" lvl="3" indent="0" defTabSz="932742">
              <a:spcBef>
                <a:spcPts val="600"/>
              </a:spcBef>
              <a:spcAft>
                <a:spcPts val="0"/>
              </a:spcAft>
              <a:buSzPct val="95000"/>
              <a:buNone/>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	$users[0]</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To add items to an array:</a:t>
            </a:r>
          </a:p>
          <a:p>
            <a:pPr marL="457200" lvl="3" indent="0" defTabSz="932742">
              <a:spcBef>
                <a:spcPts val="600"/>
              </a:spcBef>
              <a:spcAft>
                <a:spcPts val="0"/>
              </a:spcAft>
              <a:buSzPct val="95000"/>
              <a:buNone/>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	$users = $users + $user1</a:t>
            </a:r>
          </a:p>
          <a:p>
            <a:pPr marL="457200" lvl="3" indent="0" defTabSz="932742">
              <a:spcBef>
                <a:spcPts val="600"/>
              </a:spcBef>
              <a:spcAft>
                <a:spcPts val="0"/>
              </a:spcAft>
              <a:buSzPct val="95000"/>
              <a:buNone/>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	$users += $user1</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To pipe the array to </a:t>
            </a:r>
            <a:r>
              <a:rPr kumimoji="0" lang="en-US" sz="2400" b="1" i="0" u="none" strike="noStrike" kern="1200" cap="none" spc="-50" normalizeH="0" baseline="0" noProof="0" dirty="0">
                <a:ln>
                  <a:noFill/>
                </a:ln>
                <a:solidFill>
                  <a:srgbClr val="000000"/>
                </a:solidFill>
                <a:effectLst/>
                <a:uLnTx/>
                <a:uFillTx/>
                <a:latin typeface="Segoe UI"/>
                <a:ea typeface="+mn-ea"/>
                <a:cs typeface="+mn-cs"/>
              </a:rPr>
              <a:t>Get-Member</a:t>
            </a:r>
            <a:r>
              <a:rPr kumimoji="0" lang="en-US" sz="2400" b="0" i="0" u="none" strike="noStrike" kern="1200" cap="none" spc="-50" normalizeH="0" baseline="0" noProof="0" dirty="0">
                <a:ln>
                  <a:noFill/>
                </a:ln>
                <a:solidFill>
                  <a:srgbClr val="000000"/>
                </a:solidFill>
                <a:effectLst/>
                <a:uLnTx/>
                <a:uFillTx/>
                <a:latin typeface="Segoe UI"/>
                <a:ea typeface="+mn-ea"/>
                <a:cs typeface="+mn-cs"/>
              </a:rPr>
              <a:t> to identify what you can do with the array contents:</a:t>
            </a:r>
          </a:p>
          <a:p>
            <a:pPr marL="457200" lvl="3" indent="0" defTabSz="932742">
              <a:spcBef>
                <a:spcPts val="600"/>
              </a:spcBef>
              <a:spcAft>
                <a:spcPts val="0"/>
              </a:spcAft>
              <a:buSzPct val="95000"/>
              <a:buNone/>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	$files | Get-Member</a:t>
            </a:r>
          </a:p>
          <a:p>
            <a:pPr marR="0" lvl="1" algn="l" defTabSz="932742" rtl="0" eaLnBrk="1" fontAlgn="auto" latinLnBrk="0" hangingPunct="1">
              <a:lnSpc>
                <a:spcPct val="100000"/>
              </a:lnSpc>
              <a:spcBef>
                <a:spcPts val="600"/>
              </a:spcBef>
              <a:spcAft>
                <a:spcPts val="0"/>
              </a:spcAft>
              <a:buClrTx/>
              <a:buSzPct val="95000"/>
              <a:tabLst/>
              <a:defRPr/>
            </a:pPr>
            <a:endParaRPr kumimoji="0" lang="en-US" sz="24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962534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array lists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4031873"/>
          </a:xfrm>
        </p:spPr>
        <p:txBody>
          <a:bodyPr lIns="0"/>
          <a:lstStyle/>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Arrays are fixed-size, which limits performance and makes removing items difficult.</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Arraylists are variable-sized.</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To create an </a:t>
            </a:r>
            <a:r>
              <a:rPr kumimoji="0" lang="en-US" sz="2400" b="0" i="0" u="none" strike="noStrike" kern="1200" cap="none" spc="-50" normalizeH="0" baseline="0" noProof="0" dirty="0" err="1">
                <a:ln>
                  <a:noFill/>
                </a:ln>
                <a:solidFill>
                  <a:srgbClr val="000000"/>
                </a:solidFill>
                <a:effectLst/>
                <a:uLnTx/>
                <a:uFillTx/>
                <a:latin typeface="Segoe UI"/>
                <a:ea typeface="+mn-ea"/>
                <a:cs typeface="+mn-cs"/>
              </a:rPr>
              <a:t>arraylist</a:t>
            </a:r>
            <a:r>
              <a:rPr kumimoji="0" lang="en-US" sz="2400" b="0" i="0" u="none" strike="noStrike" kern="1200" cap="none" spc="-50" normalizeH="0" baseline="0" noProof="0" dirty="0">
                <a:ln>
                  <a:noFill/>
                </a:ln>
                <a:solidFill>
                  <a:srgbClr val="000000"/>
                </a:solidFill>
                <a:effectLst/>
                <a:uLnTx/>
                <a:uFillTx/>
                <a:latin typeface="Segoe UI"/>
                <a:ea typeface="+mn-ea"/>
                <a:cs typeface="+mn-cs"/>
              </a:rPr>
              <a:t>:</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$computers = New-Object System.Collections.ArrayList</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[System.Collections.ArrayList]$computers = “LON-DC1”,”LON-SRV1”</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To add or remove items from an arraylist:</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$computers.Add(“LON-SVR2”)</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$computers.Remove(“LON-CL1”)</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$computers.RemoveAt(1)</a:t>
            </a:r>
            <a:endParaRPr kumimoji="0" lang="en-US" sz="22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540340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4093428"/>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As an essential component of scripts, variables enable you to accomplish complex tasks that you can't complete using a single command. This module explains how to work with variables, arrays, and hash tables as steps in learning how to create Windows PowerShell scripts.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Lesson 1: Use variables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sz="2200" dirty="0">
                <a:solidFill>
                  <a:srgbClr val="000000"/>
                </a:solidFill>
                <a:latin typeface="Segoe UI"/>
              </a:rPr>
              <a:t>Lesson 2: Manipulate variables</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Lesson 3: </a:t>
            </a:r>
            <a:r>
              <a:rPr lang="en-US" sz="2200" dirty="0">
                <a:solidFill>
                  <a:srgbClr val="000000"/>
                </a:solidFill>
                <a:latin typeface="Segoe UI"/>
              </a:rPr>
              <a:t>Manipulate arrays and hash tables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arrays and array lists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600986"/>
          </a:xfrm>
        </p:spPr>
        <p:txBody>
          <a:bodyPr/>
          <a:lstStyle/>
          <a:p>
            <a:r>
              <a:rPr lang="en-US" sz="2400" dirty="0"/>
              <a:t>In this demonstration, you will learn how to:</a:t>
            </a:r>
          </a:p>
          <a:p>
            <a:pPr marL="457200" indent="-457200">
              <a:buFont typeface="+mj-lt"/>
              <a:buAutoNum type="arabicPeriod"/>
            </a:pPr>
            <a:r>
              <a:rPr lang="en-US" sz="2400" dirty="0"/>
              <a:t>Create an array.</a:t>
            </a:r>
          </a:p>
          <a:p>
            <a:pPr marL="457200" indent="-457200">
              <a:buFont typeface="+mj-lt"/>
              <a:buAutoNum type="arabicPeriod"/>
            </a:pPr>
            <a:r>
              <a:rPr lang="en-US" sz="2400" dirty="0"/>
              <a:t>Review the contents of an array.</a:t>
            </a:r>
          </a:p>
          <a:p>
            <a:pPr marL="457200" indent="-457200">
              <a:buFont typeface="+mj-lt"/>
              <a:buAutoNum type="arabicPeriod"/>
            </a:pPr>
            <a:r>
              <a:rPr lang="en-US" sz="2400" dirty="0"/>
              <a:t>Add items to an array.</a:t>
            </a:r>
          </a:p>
          <a:p>
            <a:pPr marL="457200" indent="-457200">
              <a:buFont typeface="+mj-lt"/>
              <a:buAutoNum type="arabicPeriod"/>
            </a:pPr>
            <a:r>
              <a:rPr lang="en-US" sz="2400" dirty="0"/>
              <a:t>Create an array list.</a:t>
            </a:r>
          </a:p>
          <a:p>
            <a:pPr marL="457200" indent="-457200">
              <a:buFont typeface="+mj-lt"/>
              <a:buAutoNum type="arabicPeriod"/>
            </a:pPr>
            <a:r>
              <a:rPr lang="en-US" sz="2400" dirty="0"/>
              <a:t>Review the contents of an array list.</a:t>
            </a:r>
          </a:p>
          <a:p>
            <a:pPr marL="457200" indent="-457200">
              <a:buFont typeface="+mj-lt"/>
              <a:buAutoNum type="arabicPeriod"/>
            </a:pPr>
            <a:r>
              <a:rPr lang="en-US" sz="2400" dirty="0"/>
              <a:t>Remove an item from an array list.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6666115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arrays and array lists (Slide 2)</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
        <p:nvSpPr>
          <p:cNvPr id="7" name="Text Placeholder 3">
            <a:extLst>
              <a:ext uri="{FF2B5EF4-FFF2-40B4-BE49-F238E27FC236}">
                <a16:creationId xmlns:a16="http://schemas.microsoft.com/office/drawing/2014/main" id="{B735F493-822D-C537-DE4D-256F75281772}"/>
              </a:ext>
            </a:extLst>
          </p:cNvPr>
          <p:cNvSpPr txBox="1">
            <a:spLocks/>
          </p:cNvSpPr>
          <p:nvPr/>
        </p:nvSpPr>
        <p:spPr>
          <a:xfrm>
            <a:off x="418643" y="1820432"/>
            <a:ext cx="6410782" cy="3600986"/>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a:t>In this demonstration, you will learn how to:</a:t>
            </a:r>
          </a:p>
          <a:p>
            <a:pPr marL="457200" indent="-457200">
              <a:buFont typeface="+mj-lt"/>
              <a:buAutoNum type="arabicPeriod"/>
            </a:pPr>
            <a:r>
              <a:rPr lang="en-US" sz="2400"/>
              <a:t>Create an array.</a:t>
            </a:r>
          </a:p>
          <a:p>
            <a:pPr marL="457200" indent="-457200">
              <a:buFont typeface="+mj-lt"/>
              <a:buAutoNum type="arabicPeriod"/>
            </a:pPr>
            <a:r>
              <a:rPr lang="en-US" sz="2400"/>
              <a:t>Review the contents of an array.</a:t>
            </a:r>
          </a:p>
          <a:p>
            <a:pPr marL="457200" indent="-457200">
              <a:buFont typeface="+mj-lt"/>
              <a:buAutoNum type="arabicPeriod"/>
            </a:pPr>
            <a:r>
              <a:rPr lang="en-US" sz="2400"/>
              <a:t>Add items to an array.</a:t>
            </a:r>
          </a:p>
          <a:p>
            <a:pPr marL="457200" indent="-457200">
              <a:buFont typeface="+mj-lt"/>
              <a:buAutoNum type="arabicPeriod"/>
            </a:pPr>
            <a:r>
              <a:rPr lang="en-US" sz="2400"/>
              <a:t>Create an array list.</a:t>
            </a:r>
          </a:p>
          <a:p>
            <a:pPr marL="457200" indent="-457200">
              <a:buFont typeface="+mj-lt"/>
              <a:buAutoNum type="arabicPeriod"/>
            </a:pPr>
            <a:r>
              <a:rPr lang="en-US" sz="2400"/>
              <a:t>Review the contents of an array list.</a:t>
            </a:r>
          </a:p>
          <a:p>
            <a:pPr marL="457200" indent="-457200">
              <a:buFont typeface="+mj-lt"/>
              <a:buAutoNum type="arabicPeriod"/>
            </a:pPr>
            <a:r>
              <a:rPr lang="en-US" sz="2400"/>
              <a:t>Remove an item from an array list.</a:t>
            </a:r>
            <a:endParaRPr lang="en-US" sz="2400" dirty="0"/>
          </a:p>
        </p:txBody>
      </p:sp>
    </p:spTree>
    <p:extLst>
      <p:ext uri="{BB962C8B-B14F-4D97-AF65-F5344CB8AC3E}">
        <p14:creationId xmlns:p14="http://schemas.microsoft.com/office/powerpoint/2010/main" val="35822221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a hash table?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1800493"/>
          </a:xfrm>
        </p:spPr>
        <p:txBody>
          <a:bodyPr lIns="0"/>
          <a:lstStyle/>
          <a:p>
            <a:pPr lvl="2" defTabSz="932742">
              <a:spcBef>
                <a:spcPts val="600"/>
              </a:spcBef>
              <a:spcAft>
                <a:spcPts val="0"/>
              </a:spcAft>
              <a:buSzPct val="95000"/>
              <a:defRPr/>
            </a:pPr>
            <a:r>
              <a:rPr lang="en-US" sz="2400" spc="-50" dirty="0">
                <a:solidFill>
                  <a:srgbClr val="000000"/>
                </a:solidFill>
                <a:latin typeface="Segoe UI"/>
              </a:rPr>
              <a:t>A </a:t>
            </a:r>
            <a:r>
              <a:rPr lang="en-US" sz="2400" i="1" spc="-50" dirty="0">
                <a:solidFill>
                  <a:srgbClr val="000000"/>
                </a:solidFill>
                <a:latin typeface="Segoe UI"/>
              </a:rPr>
              <a:t>hash table </a:t>
            </a:r>
            <a:r>
              <a:rPr lang="en-US" sz="2400" spc="-50" dirty="0">
                <a:solidFill>
                  <a:srgbClr val="000000"/>
                </a:solidFill>
                <a:latin typeface="Segoe UI"/>
              </a:rPr>
              <a:t>is a list of names and values.</a:t>
            </a:r>
          </a:p>
          <a:p>
            <a:pPr lvl="2" defTabSz="932742">
              <a:spcBef>
                <a:spcPts val="600"/>
              </a:spcBef>
              <a:spcAft>
                <a:spcPts val="0"/>
              </a:spcAft>
              <a:buSzPct val="95000"/>
              <a:defRPr/>
            </a:pPr>
            <a:r>
              <a:rPr lang="en-US" sz="2400" spc="-50" dirty="0">
                <a:solidFill>
                  <a:srgbClr val="000000"/>
                </a:solidFill>
                <a:latin typeface="Segoe UI"/>
              </a:rPr>
              <a:t>To refer to a value in the hash table, you provide the key:</a:t>
            </a:r>
          </a:p>
          <a:p>
            <a:pPr lvl="3" defTabSz="932742">
              <a:spcBef>
                <a:spcPts val="600"/>
              </a:spcBef>
              <a:spcAft>
                <a:spcPts val="0"/>
              </a:spcAft>
              <a:buSzPct val="95000"/>
              <a:defRPr/>
            </a:pPr>
            <a:r>
              <a:rPr lang="en-US" sz="2400" b="1" spc="-50" dirty="0">
                <a:solidFill>
                  <a:srgbClr val="000000"/>
                </a:solidFill>
                <a:latin typeface="Segoe UI"/>
              </a:rPr>
              <a:t>$servers.’LON-DC1’</a:t>
            </a:r>
          </a:p>
          <a:p>
            <a:pPr lvl="3" defTabSz="932742">
              <a:spcBef>
                <a:spcPts val="600"/>
              </a:spcBef>
              <a:spcAft>
                <a:spcPts val="0"/>
              </a:spcAft>
              <a:buSzPct val="95000"/>
              <a:defRPr/>
            </a:pPr>
            <a:r>
              <a:rPr lang="en-US" sz="2400" b="1" spc="-50" dirty="0">
                <a:solidFill>
                  <a:srgbClr val="000000"/>
                </a:solidFill>
                <a:latin typeface="Segoe UI"/>
              </a:rPr>
              <a:t>$servers[‘LON-DC1’]</a:t>
            </a:r>
          </a:p>
        </p:txBody>
      </p:sp>
      <p:graphicFrame>
        <p:nvGraphicFramePr>
          <p:cNvPr id="2" name="Table 2">
            <a:extLst>
              <a:ext uri="{FF2B5EF4-FFF2-40B4-BE49-F238E27FC236}">
                <a16:creationId xmlns:a16="http://schemas.microsoft.com/office/drawing/2014/main" id="{CF289022-FA45-4455-9490-99F7EF7DDBC7}"/>
              </a:ext>
            </a:extLst>
          </p:cNvPr>
          <p:cNvGraphicFramePr>
            <a:graphicFrameLocks noGrp="1"/>
          </p:cNvGraphicFramePr>
          <p:nvPr>
            <p:extLst>
              <p:ext uri="{D42A27DB-BD31-4B8C-83A1-F6EECF244321}">
                <p14:modId xmlns:p14="http://schemas.microsoft.com/office/powerpoint/2010/main" val="577983360"/>
              </p:ext>
            </p:extLst>
          </p:nvPr>
        </p:nvGraphicFramePr>
        <p:xfrm>
          <a:off x="2159142" y="3594453"/>
          <a:ext cx="8128000" cy="1584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07610077"/>
                    </a:ext>
                  </a:extLst>
                </a:gridCol>
                <a:gridCol w="4064000">
                  <a:extLst>
                    <a:ext uri="{9D8B030D-6E8A-4147-A177-3AD203B41FA5}">
                      <a16:colId xmlns:a16="http://schemas.microsoft.com/office/drawing/2014/main" val="1434241804"/>
                    </a:ext>
                  </a:extLst>
                </a:gridCol>
              </a:tblGrid>
              <a:tr h="370840">
                <a:tc>
                  <a:txBody>
                    <a:bodyPr/>
                    <a:lstStyle/>
                    <a:p>
                      <a:r>
                        <a:rPr lang="en-CA" sz="2000" dirty="0"/>
                        <a:t>Key</a:t>
                      </a:r>
                    </a:p>
                  </a:txBody>
                  <a:tcPr>
                    <a:lnB w="12700" cap="flat" cmpd="sng" algn="ctr">
                      <a:solidFill>
                        <a:schemeClr val="tx1"/>
                      </a:solidFill>
                      <a:prstDash val="solid"/>
                      <a:round/>
                      <a:headEnd type="none" w="med" len="med"/>
                      <a:tailEnd type="none" w="med" len="med"/>
                    </a:lnB>
                  </a:tcPr>
                </a:tc>
                <a:tc>
                  <a:txBody>
                    <a:bodyPr/>
                    <a:lstStyle/>
                    <a:p>
                      <a:r>
                        <a:rPr lang="en-CA" sz="2000" dirty="0"/>
                        <a:t>IP address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1453538"/>
                  </a:ext>
                </a:extLst>
              </a:tr>
              <a:tr h="370840">
                <a:tc>
                  <a:txBody>
                    <a:bodyPr/>
                    <a:lstStyle/>
                    <a:p>
                      <a:r>
                        <a:rPr lang="en-CA" sz="2000" dirty="0"/>
                        <a:t>LON-DC1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2000" dirty="0"/>
                        <a:t>172.16.0.10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5723446"/>
                  </a:ext>
                </a:extLst>
              </a:tr>
              <a:tr h="370840">
                <a:tc>
                  <a:txBody>
                    <a:bodyPr/>
                    <a:lstStyle/>
                    <a:p>
                      <a:r>
                        <a:rPr lang="en-CA" sz="2000" dirty="0"/>
                        <a:t>LON-SRV1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2000" dirty="0"/>
                        <a:t>172.16.0.11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7943513"/>
                  </a:ext>
                </a:extLst>
              </a:tr>
              <a:tr h="370840">
                <a:tc>
                  <a:txBody>
                    <a:bodyPr/>
                    <a:lstStyle/>
                    <a:p>
                      <a:r>
                        <a:rPr lang="en-CA" sz="2000" dirty="0"/>
                        <a:t>LON-SRV2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2000" dirty="0"/>
                        <a:t>172.16.0.12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7900146"/>
                  </a:ext>
                </a:extLst>
              </a:tr>
            </a:tbl>
          </a:graphicData>
        </a:graphic>
      </p:graphicFrame>
    </p:spTree>
    <p:extLst>
      <p:ext uri="{BB962C8B-B14F-4D97-AF65-F5344CB8AC3E}">
        <p14:creationId xmlns:p14="http://schemas.microsoft.com/office/powerpoint/2010/main" val="5828790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hash tables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585597"/>
          </a:xfrm>
        </p:spPr>
        <p:txBody>
          <a:bodyPr lIns="0"/>
          <a:lstStyle/>
          <a:p>
            <a:pPr lvl="2" defTabSz="932742">
              <a:spcBef>
                <a:spcPts val="600"/>
              </a:spcBef>
              <a:spcAft>
                <a:spcPts val="0"/>
              </a:spcAft>
              <a:buSzPct val="95000"/>
              <a:defRPr/>
            </a:pPr>
            <a:r>
              <a:rPr lang="en-US" sz="2400" spc="-50" dirty="0">
                <a:solidFill>
                  <a:srgbClr val="000000"/>
                </a:solidFill>
                <a:latin typeface="Segoe UI"/>
              </a:rPr>
              <a:t>To define a hash table:</a:t>
            </a:r>
          </a:p>
          <a:p>
            <a:pPr marL="457200" lvl="3" indent="0" defTabSz="932742">
              <a:spcBef>
                <a:spcPts val="600"/>
              </a:spcBef>
              <a:spcAft>
                <a:spcPts val="0"/>
              </a:spcAft>
              <a:buSzPct val="95000"/>
              <a:buNone/>
              <a:defRPr/>
            </a:pPr>
            <a:r>
              <a:rPr lang="en-US" sz="2200" b="1" spc="-50" dirty="0">
                <a:solidFill>
                  <a:srgbClr val="000000"/>
                </a:solidFill>
                <a:latin typeface="Segoe UI"/>
              </a:rPr>
              <a:t>	$servers = @{“LON-DC1”=“172.16.0.10”; “LON-SRV1”=“172.16.0.11”}</a:t>
            </a:r>
          </a:p>
          <a:p>
            <a:pPr lvl="2" defTabSz="932742">
              <a:spcBef>
                <a:spcPts val="600"/>
              </a:spcBef>
              <a:spcAft>
                <a:spcPts val="0"/>
              </a:spcAft>
              <a:buSzPct val="95000"/>
              <a:defRPr/>
            </a:pPr>
            <a:r>
              <a:rPr lang="en-US" sz="2400" spc="-50" dirty="0">
                <a:solidFill>
                  <a:srgbClr val="000000"/>
                </a:solidFill>
                <a:latin typeface="Segoe UI"/>
              </a:rPr>
              <a:t>To add an item to a hash table:</a:t>
            </a:r>
          </a:p>
          <a:p>
            <a:pPr marL="457200" lvl="3" indent="0" defTabSz="932742">
              <a:spcBef>
                <a:spcPts val="600"/>
              </a:spcBef>
              <a:spcAft>
                <a:spcPts val="0"/>
              </a:spcAft>
              <a:buSzPct val="95000"/>
              <a:buNone/>
              <a:defRPr/>
            </a:pPr>
            <a:r>
              <a:rPr lang="en-US" sz="2200" b="1" spc="-50" dirty="0">
                <a:solidFill>
                  <a:srgbClr val="000000"/>
                </a:solidFill>
                <a:latin typeface="Segoe UI"/>
              </a:rPr>
              <a:t>	$servers.Add(“LON-SRV2”,”172.16.0.12”)</a:t>
            </a:r>
          </a:p>
          <a:p>
            <a:pPr lvl="2" defTabSz="932742">
              <a:spcBef>
                <a:spcPts val="600"/>
              </a:spcBef>
              <a:spcAft>
                <a:spcPts val="0"/>
              </a:spcAft>
              <a:buSzPct val="95000"/>
              <a:defRPr/>
            </a:pPr>
            <a:r>
              <a:rPr lang="en-US" sz="2400" spc="-50" dirty="0">
                <a:solidFill>
                  <a:srgbClr val="000000"/>
                </a:solidFill>
                <a:latin typeface="Segoe UI"/>
              </a:rPr>
              <a:t>To remove an item from a hash table:</a:t>
            </a:r>
          </a:p>
          <a:p>
            <a:pPr marL="457200" lvl="3" indent="0" defTabSz="932742">
              <a:spcBef>
                <a:spcPts val="600"/>
              </a:spcBef>
              <a:spcAft>
                <a:spcPts val="0"/>
              </a:spcAft>
              <a:buSzPct val="95000"/>
              <a:buNone/>
              <a:defRPr/>
            </a:pPr>
            <a:r>
              <a:rPr lang="en-US" sz="2200" b="1" spc="-50" dirty="0">
                <a:solidFill>
                  <a:srgbClr val="000000"/>
                </a:solidFill>
                <a:latin typeface="Segoe UI"/>
              </a:rPr>
              <a:t>	$servers.Remove(“LON-DC1”)</a:t>
            </a:r>
          </a:p>
          <a:p>
            <a:pPr lvl="2" defTabSz="932742">
              <a:spcBef>
                <a:spcPts val="600"/>
              </a:spcBef>
              <a:spcAft>
                <a:spcPts val="0"/>
              </a:spcAft>
              <a:buSzPct val="95000"/>
              <a:defRPr/>
            </a:pPr>
            <a:r>
              <a:rPr lang="en-US" sz="2400" spc="-50" dirty="0">
                <a:solidFill>
                  <a:srgbClr val="000000"/>
                </a:solidFill>
                <a:latin typeface="Segoe UI"/>
              </a:rPr>
              <a:t>To update a value for an item in a hash table:</a:t>
            </a:r>
          </a:p>
          <a:p>
            <a:pPr marL="457200" lvl="3" indent="0" defTabSz="932742">
              <a:spcBef>
                <a:spcPts val="600"/>
              </a:spcBef>
              <a:spcAft>
                <a:spcPts val="0"/>
              </a:spcAft>
              <a:buSzPct val="95000"/>
              <a:buNone/>
              <a:defRPr/>
            </a:pPr>
            <a:r>
              <a:rPr lang="en-US" sz="2200" b="1" spc="-50" dirty="0">
                <a:solidFill>
                  <a:srgbClr val="000000"/>
                </a:solidFill>
                <a:latin typeface="Segoe UI"/>
              </a:rPr>
              <a:t>	$servers.’LON-SRV2’=“172.16.0.100”</a:t>
            </a:r>
          </a:p>
        </p:txBody>
      </p:sp>
    </p:spTree>
    <p:extLst>
      <p:ext uri="{BB962C8B-B14F-4D97-AF65-F5344CB8AC3E}">
        <p14:creationId xmlns:p14="http://schemas.microsoft.com/office/powerpoint/2010/main" val="385213440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hash tables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447098"/>
          </a:xfrm>
        </p:spPr>
        <p:txBody>
          <a:bodyPr/>
          <a:lstStyle/>
          <a:p>
            <a:r>
              <a:rPr lang="en-US" sz="2400" dirty="0"/>
              <a:t>In this demonstration, you will learn how to:</a:t>
            </a:r>
          </a:p>
          <a:p>
            <a:pPr marL="457200" indent="-457200">
              <a:buFont typeface="+mj-lt"/>
              <a:buAutoNum type="arabicPeriod"/>
            </a:pPr>
            <a:r>
              <a:rPr lang="en-US" sz="2400" dirty="0"/>
              <a:t>Create a hash table.</a:t>
            </a:r>
          </a:p>
          <a:p>
            <a:pPr marL="457200" indent="-457200">
              <a:buFont typeface="+mj-lt"/>
              <a:buAutoNum type="arabicPeriod"/>
            </a:pPr>
            <a:r>
              <a:rPr lang="en-US" sz="2400" dirty="0"/>
              <a:t>Review the contents of a hash table.</a:t>
            </a:r>
          </a:p>
          <a:p>
            <a:pPr marL="457200" indent="-457200">
              <a:buFont typeface="+mj-lt"/>
              <a:buAutoNum type="arabicPeriod"/>
            </a:pPr>
            <a:r>
              <a:rPr lang="en-US" sz="2400" dirty="0"/>
              <a:t>Add an item to a hash table.</a:t>
            </a:r>
          </a:p>
          <a:p>
            <a:pPr marL="457200" indent="-457200">
              <a:buFont typeface="+mj-lt"/>
              <a:buAutoNum type="arabicPeriod"/>
            </a:pPr>
            <a:r>
              <a:rPr lang="en-US" sz="2400" dirty="0"/>
              <a:t>Remove an item from a hash table.</a:t>
            </a:r>
          </a:p>
          <a:p>
            <a:pPr marL="457200" indent="-457200">
              <a:buFont typeface="+mj-lt"/>
              <a:buAutoNum type="arabicPeriod"/>
            </a:pPr>
            <a:r>
              <a:rPr lang="en-US" sz="2400" dirty="0"/>
              <a:t>Create a hash table for a calculated property.</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79738152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Manipulating hash tables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447098"/>
          </a:xfrm>
        </p:spPr>
        <p:txBody>
          <a:bodyPr/>
          <a:lstStyle/>
          <a:p>
            <a:r>
              <a:rPr lang="en-US" sz="2400" dirty="0"/>
              <a:t>In this demonstration, you will learn how to:</a:t>
            </a:r>
          </a:p>
          <a:p>
            <a:pPr marL="457200" indent="-457200">
              <a:buFont typeface="+mj-lt"/>
              <a:buAutoNum type="arabicPeriod"/>
            </a:pPr>
            <a:r>
              <a:rPr lang="en-US" sz="2400" dirty="0"/>
              <a:t>Create a hash table.</a:t>
            </a:r>
          </a:p>
          <a:p>
            <a:pPr marL="457200" indent="-457200">
              <a:buFont typeface="+mj-lt"/>
              <a:buAutoNum type="arabicPeriod"/>
            </a:pPr>
            <a:r>
              <a:rPr lang="en-US" sz="2400" dirty="0"/>
              <a:t>Review the contents of a hash table.</a:t>
            </a:r>
          </a:p>
          <a:p>
            <a:pPr marL="457200" indent="-457200">
              <a:buFont typeface="+mj-lt"/>
              <a:buAutoNum type="arabicPeriod"/>
            </a:pPr>
            <a:r>
              <a:rPr lang="en-US" sz="2400" dirty="0"/>
              <a:t>Add an item to a hash table.</a:t>
            </a:r>
          </a:p>
          <a:p>
            <a:pPr marL="457200" indent="-457200">
              <a:buFont typeface="+mj-lt"/>
              <a:buAutoNum type="arabicPeriod"/>
            </a:pPr>
            <a:r>
              <a:rPr lang="en-US" sz="2400" dirty="0"/>
              <a:t>Remove an item from a hash table.</a:t>
            </a:r>
          </a:p>
          <a:p>
            <a:pPr marL="457200" indent="-457200">
              <a:buFont typeface="+mj-lt"/>
              <a:buAutoNum type="arabicPeriod"/>
            </a:pPr>
            <a:r>
              <a:rPr lang="en-US" sz="2400" dirty="0"/>
              <a:t>Create a hash table for a calculated property.</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6726035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392356327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Using variables, arrays, and hash tables in PowerShell</a:t>
            </a:r>
          </a:p>
        </p:txBody>
      </p:sp>
      <p:sp>
        <p:nvSpPr>
          <p:cNvPr id="6" name="Text Placeholder 5"/>
          <p:cNvSpPr>
            <a:spLocks noGrp="1"/>
          </p:cNvSpPr>
          <p:nvPr>
            <p:ph type="body" sz="quarter" idx="11"/>
          </p:nvPr>
        </p:nvSpPr>
        <p:spPr>
          <a:xfrm>
            <a:off x="1443248" y="4433980"/>
            <a:ext cx="10204614" cy="1833310"/>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2200" dirty="0">
                <a:latin typeface="+mn-lt"/>
              </a:rPr>
              <a:t>Virtual machines: </a:t>
            </a:r>
            <a:r>
              <a:rPr lang="en-US" sz="2200" b="1" dirty="0">
                <a:latin typeface="+mn-lt"/>
              </a:rPr>
              <a:t>AZ-040T00A-LON-DC1</a:t>
            </a:r>
            <a:r>
              <a:rPr lang="en-US" sz="2200" dirty="0">
                <a:latin typeface="+mn-lt"/>
              </a:rPr>
              <a:t> and</a:t>
            </a:r>
            <a:r>
              <a:rPr lang="en-US" sz="2200" b="1" dirty="0">
                <a:latin typeface="+mn-lt"/>
              </a:rPr>
              <a:t> 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2200" dirty="0">
                <a:latin typeface="+mn-lt"/>
              </a:rPr>
              <a:t>Username: </a:t>
            </a:r>
            <a:r>
              <a:rPr lang="en-US" sz="22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2200" dirty="0">
                <a:latin typeface="+mn-lt"/>
              </a:rPr>
              <a:t>Password: </a:t>
            </a:r>
            <a:r>
              <a:rPr lang="en-US" sz="2200" b="1" dirty="0">
                <a:latin typeface="+mn-lt"/>
              </a:rPr>
              <a:t>Pa55w.rd</a:t>
            </a:r>
          </a:p>
        </p:txBody>
      </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418643" y="4433980"/>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3"/>
            <a:stretch>
              <a:fillRect/>
            </a:stretch>
          </p:blipFill>
          <p:spPr>
            <a:xfrm>
              <a:off x="695962" y="1668340"/>
              <a:ext cx="341784" cy="475354"/>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4"/>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4"/>
            <a:stretch>
              <a:fillRect/>
            </a:stretch>
          </p:blipFill>
          <p:spPr>
            <a:xfrm>
              <a:off x="10948029" y="4940730"/>
              <a:ext cx="495143" cy="218518"/>
            </a:xfrm>
            <a:prstGeom prst="rect">
              <a:avLst/>
            </a:prstGeom>
          </p:spPr>
        </p:pic>
      </p:gr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18643" y="2809241"/>
            <a:ext cx="5419822" cy="1181488"/>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200" dirty="0">
                <a:solidFill>
                  <a:schemeClr val="tx1"/>
                </a:solidFill>
              </a:rPr>
              <a:t>Exercise 3: Using hash tables</a:t>
            </a:r>
          </a:p>
          <a:p>
            <a:pPr lvl="1"/>
            <a:endParaRPr lang="en-US" dirty="0"/>
          </a:p>
        </p:txBody>
      </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4925588" y="3244496"/>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4"/>
            <a:stretch>
              <a:fillRect/>
            </a:stretch>
          </p:blipFill>
          <p:spPr>
            <a:xfrm>
              <a:off x="5053321" y="4940730"/>
              <a:ext cx="495143" cy="218518"/>
            </a:xfrm>
            <a:prstGeom prst="rect">
              <a:avLst/>
            </a:prstGeom>
          </p:spPr>
        </p:pic>
      </p:gr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sz="2200" dirty="0">
                <a:solidFill>
                  <a:schemeClr val="tx1"/>
                </a:solidFill>
              </a:rPr>
              <a:t>Exercise 1: Working with variable </a:t>
            </a:r>
            <a:br>
              <a:rPr lang="en-US" sz="2200" dirty="0">
                <a:solidFill>
                  <a:schemeClr val="tx1"/>
                </a:solidFill>
              </a:rPr>
            </a:br>
            <a:r>
              <a:rPr lang="en-US" sz="2200" dirty="0">
                <a:solidFill>
                  <a:schemeClr val="tx1"/>
                </a:solidFill>
              </a:rPr>
              <a:t>types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241638" y="1183256"/>
            <a:ext cx="5406224" cy="1175224"/>
          </a:xfrm>
          <a:ln>
            <a:solidFill>
              <a:schemeClr val="tx2"/>
            </a:solidFill>
          </a:ln>
        </p:spPr>
        <p:txBody>
          <a:bodyPr/>
          <a:lstStyle/>
          <a:p>
            <a:r>
              <a:rPr lang="en-US" sz="2200" dirty="0">
                <a:solidFill>
                  <a:schemeClr val="tx1"/>
                </a:solidFill>
              </a:rPr>
              <a:t>Exercise 2: Using arrays</a:t>
            </a:r>
          </a:p>
        </p:txBody>
      </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4" y="1457325"/>
            <a:ext cx="11188338" cy="1200329"/>
          </a:xfrm>
        </p:spPr>
        <p:txBody>
          <a:bodyPr/>
          <a:lstStyle/>
          <a:p>
            <a:pPr lvl="1"/>
            <a:r>
              <a:rPr lang="en-US" sz="2400" dirty="0">
                <a:effectLst/>
                <a:ea typeface="Times New Roman" panose="02020603050405020304" pitchFamily="18" charset="0"/>
                <a:cs typeface="Mangal" panose="02040503050203030202" pitchFamily="18" charset="0"/>
              </a:rPr>
              <a:t>You’re preparing to create scripts to automate server administration in your organization. Before you begin creating scripts, you want to practice working with variables, arrays, and hash tables</a:t>
            </a:r>
            <a:r>
              <a:rPr lang="en-US" sz="2400" dirty="0"/>
              <a:t>. </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sz="2400" dirty="0">
                <a:effectLst/>
                <a:latin typeface="Segoe" panose="020B0502040504020203" pitchFamily="34" charset="0"/>
                <a:ea typeface="Times New Roman" panose="02020603050405020304" pitchFamily="18" charset="0"/>
                <a:cs typeface="Mangal" panose="02040503050203030202" pitchFamily="18" charset="0"/>
              </a:rPr>
              <a:t>In the “Using arrays” exercise, why did user objects in </a:t>
            </a:r>
            <a:r>
              <a:rPr lang="en-US" sz="2400" b="1" dirty="0">
                <a:effectLst/>
                <a:latin typeface="Segoe" panose="020B0502040504020203" pitchFamily="34" charset="0"/>
                <a:ea typeface="Times New Roman" panose="02020603050405020304" pitchFamily="18" charset="0"/>
                <a:cs typeface="Mangal" panose="02040503050203030202" pitchFamily="18" charset="0"/>
              </a:rPr>
              <a:t>$mktgUsers</a:t>
            </a:r>
            <a:r>
              <a:rPr lang="en-US" sz="2400" dirty="0">
                <a:effectLst/>
                <a:latin typeface="Segoe" panose="020B0502040504020203" pitchFamily="34" charset="0"/>
                <a:ea typeface="Times New Roman" panose="02020603050405020304" pitchFamily="18" charset="0"/>
                <a:cs typeface="Mangal" panose="02040503050203030202" pitchFamily="18" charset="0"/>
              </a:rPr>
              <a:t> not update with the new department name?</a:t>
            </a:r>
            <a:endParaRPr lang="en-US" sz="2400" dirty="0"/>
          </a:p>
        </p:txBody>
      </p:sp>
      <p:sp>
        <p:nvSpPr>
          <p:cNvPr id="2" name="Text Placeholder 1"/>
          <p:cNvSpPr>
            <a:spLocks noGrp="1"/>
          </p:cNvSpPr>
          <p:nvPr>
            <p:ph type="body" sz="quarter" idx="15"/>
          </p:nvPr>
        </p:nvSpPr>
        <p:spPr/>
        <p:txBody>
          <a:bodyPr/>
          <a:lstStyle/>
          <a:p>
            <a:pPr lvl="1"/>
            <a:r>
              <a:rPr lang="en-US" sz="2400" dirty="0">
                <a:effectLst/>
                <a:latin typeface="Segoe" panose="020B0502040504020203" pitchFamily="34" charset="0"/>
                <a:ea typeface="Times New Roman" panose="02020603050405020304" pitchFamily="18" charset="0"/>
                <a:cs typeface="Mangal" panose="02040503050203030202" pitchFamily="18" charset="0"/>
              </a:rPr>
              <a:t>How do you reference individual items in a hash table?</a:t>
            </a:r>
            <a:endParaRPr lang="en-US" sz="2400" dirty="0"/>
          </a:p>
        </p:txBody>
      </p:sp>
      <p:sp>
        <p:nvSpPr>
          <p:cNvPr id="3" name="Text Placeholder 2"/>
          <p:cNvSpPr>
            <a:spLocks noGrp="1"/>
          </p:cNvSpPr>
          <p:nvPr>
            <p:ph type="body" sz="quarter" idx="17"/>
          </p:nvPr>
        </p:nvSpPr>
        <p:spPr/>
        <p:txBody>
          <a:bodyPr/>
          <a:lstStyle/>
          <a:p>
            <a:pPr lvl="1"/>
            <a:r>
              <a:rPr lang="en-US" sz="2400" dirty="0">
                <a:effectLst/>
                <a:latin typeface="Segoe" panose="020B0502040504020203" pitchFamily="34" charset="0"/>
                <a:ea typeface="Times New Roman" panose="02020603050405020304" pitchFamily="18" charset="0"/>
                <a:cs typeface="Mangal" panose="02040503050203030202" pitchFamily="18" charset="0"/>
              </a:rPr>
              <a:t>In Exercise 1, you replaced </a:t>
            </a:r>
            <a:r>
              <a:rPr lang="en-US" sz="2400" b="1" dirty="0">
                <a:effectLst/>
                <a:latin typeface="Segoe" panose="020B0502040504020203" pitchFamily="34" charset="0"/>
                <a:ea typeface="Times New Roman" panose="02020603050405020304" pitchFamily="18" charset="0"/>
                <a:cs typeface="Mangal" panose="02040503050203030202" pitchFamily="18" charset="0"/>
              </a:rPr>
              <a:t>C:</a:t>
            </a:r>
            <a:r>
              <a:rPr lang="en-US" sz="2400" dirty="0">
                <a:effectLst/>
                <a:latin typeface="Segoe" panose="020B0502040504020203" pitchFamily="34" charset="0"/>
                <a:ea typeface="Times New Roman" panose="02020603050405020304" pitchFamily="18" charset="0"/>
                <a:cs typeface="Mangal" panose="02040503050203030202" pitchFamily="18" charset="0"/>
              </a:rPr>
              <a:t> with </a:t>
            </a:r>
            <a:r>
              <a:rPr lang="en-US" sz="2400" b="1" dirty="0">
                <a:effectLst/>
                <a:latin typeface="Segoe" panose="020B0502040504020203" pitchFamily="34" charset="0"/>
                <a:ea typeface="Times New Roman" panose="02020603050405020304" pitchFamily="18" charset="0"/>
                <a:cs typeface="Mangal" panose="02040503050203030202" pitchFamily="18" charset="0"/>
              </a:rPr>
              <a:t>D:</a:t>
            </a:r>
            <a:r>
              <a:rPr lang="en-US" sz="2400" dirty="0">
                <a:effectLst/>
                <a:latin typeface="Segoe" panose="020B0502040504020203" pitchFamily="34" charset="0"/>
                <a:ea typeface="Times New Roman" panose="02020603050405020304" pitchFamily="18" charset="0"/>
                <a:cs typeface="Mangal" panose="02040503050203030202" pitchFamily="18" charset="0"/>
              </a:rPr>
              <a:t> in the variable </a:t>
            </a:r>
            <a:r>
              <a:rPr lang="en-US" sz="2400" b="1" dirty="0">
                <a:effectLst/>
                <a:latin typeface="Segoe" panose="020B0502040504020203" pitchFamily="34" charset="0"/>
                <a:ea typeface="Times New Roman" panose="02020603050405020304" pitchFamily="18" charset="0"/>
                <a:cs typeface="Mangal" panose="02040503050203030202" pitchFamily="18" charset="0"/>
              </a:rPr>
              <a:t>$logPath</a:t>
            </a:r>
            <a:r>
              <a:rPr lang="en-US" sz="2400" dirty="0">
                <a:effectLst/>
                <a:latin typeface="Segoe" panose="020B0502040504020203" pitchFamily="34" charset="0"/>
                <a:ea typeface="Times New Roman" panose="02020603050405020304" pitchFamily="18" charset="0"/>
                <a:cs typeface="Mangal" panose="02040503050203030202" pitchFamily="18" charset="0"/>
              </a:rPr>
              <a:t>. Why is it better to include a colon rather than simply replace </a:t>
            </a:r>
            <a:r>
              <a:rPr lang="en-US" sz="2400" b="1" dirty="0">
                <a:effectLst/>
                <a:latin typeface="Segoe" panose="020B0502040504020203" pitchFamily="34" charset="0"/>
                <a:ea typeface="Times New Roman" panose="02020603050405020304" pitchFamily="18" charset="0"/>
                <a:cs typeface="Mangal" panose="02040503050203030202" pitchFamily="18" charset="0"/>
              </a:rPr>
              <a:t>C</a:t>
            </a:r>
            <a:r>
              <a:rPr lang="en-US" sz="2400" dirty="0">
                <a:effectLst/>
                <a:latin typeface="Segoe" panose="020B0502040504020203" pitchFamily="34" charset="0"/>
                <a:ea typeface="Times New Roman" panose="02020603050405020304" pitchFamily="18" charset="0"/>
                <a:cs typeface="Mangal" panose="02040503050203030202" pitchFamily="18" charset="0"/>
              </a:rPr>
              <a:t> with </a:t>
            </a:r>
            <a:r>
              <a:rPr lang="en-US" sz="2400" b="1" dirty="0">
                <a:effectLst/>
                <a:latin typeface="Segoe" panose="020B0502040504020203" pitchFamily="34" charset="0"/>
                <a:ea typeface="Times New Roman" panose="02020603050405020304" pitchFamily="18" charset="0"/>
                <a:cs typeface="Mangal" panose="02040503050203030202" pitchFamily="18" charset="0"/>
              </a:rPr>
              <a:t>D</a:t>
            </a:r>
            <a:r>
              <a:rPr lang="en-US" sz="2400" dirty="0">
                <a:effectLst/>
                <a:latin typeface="Segoe" panose="020B0502040504020203" pitchFamily="34" charset="0"/>
                <a:ea typeface="Times New Roman" panose="02020603050405020304" pitchFamily="18" charset="0"/>
                <a:cs typeface="Mangal" panose="02040503050203030202" pitchFamily="18" charset="0"/>
              </a:rPr>
              <a:t>?</a:t>
            </a:r>
            <a:endParaRPr lang="en-US" sz="2400"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a:xfrm>
            <a:off x="1389459" y="1120690"/>
            <a:ext cx="10383899" cy="1869396"/>
          </a:xfrm>
        </p:spPr>
        <p:txBody>
          <a:bodyPr anchor="b"/>
          <a:lstStyle/>
          <a:p>
            <a:pPr lvl="1"/>
            <a:r>
              <a:rPr lang="en-US" sz="2200" dirty="0">
                <a:effectLst/>
                <a:latin typeface="Segoe" panose="020B0502040504020203" pitchFamily="34" charset="0"/>
                <a:ea typeface="Times New Roman" panose="02020603050405020304" pitchFamily="18" charset="0"/>
                <a:cs typeface="Mangal" panose="02040503050203030202" pitchFamily="18" charset="0"/>
              </a:rPr>
              <a:t>In the “Using arrays” exercise, why did user objects in </a:t>
            </a:r>
            <a:r>
              <a:rPr lang="en-US" sz="2200" b="1" dirty="0">
                <a:effectLst/>
                <a:latin typeface="Segoe" panose="020B0502040504020203" pitchFamily="34" charset="0"/>
                <a:ea typeface="Times New Roman" panose="02020603050405020304" pitchFamily="18" charset="0"/>
                <a:cs typeface="Mangal" panose="02040503050203030202" pitchFamily="18" charset="0"/>
              </a:rPr>
              <a:t>$mktgUsers</a:t>
            </a:r>
            <a:r>
              <a:rPr lang="en-US" sz="2200" dirty="0">
                <a:effectLst/>
                <a:latin typeface="Segoe" panose="020B0502040504020203" pitchFamily="34" charset="0"/>
                <a:ea typeface="Times New Roman" panose="02020603050405020304" pitchFamily="18" charset="0"/>
                <a:cs typeface="Mangal" panose="02040503050203030202" pitchFamily="18" charset="0"/>
              </a:rPr>
              <a:t> not update with the new department name?</a:t>
            </a:r>
            <a:endParaRPr lang="en-US" sz="2200" dirty="0"/>
          </a:p>
          <a:p>
            <a:pPr lvl="1"/>
            <a:r>
              <a:rPr lang="en-US" sz="2200" dirty="0">
                <a:effectLst/>
                <a:latin typeface="Segoe" panose="020B0502040504020203" pitchFamily="34" charset="0"/>
                <a:ea typeface="Times New Roman" panose="02020603050405020304" pitchFamily="18" charset="0"/>
                <a:cs typeface="Mangal" panose="02040503050203030202" pitchFamily="18" charset="0"/>
              </a:rPr>
              <a:t>When you query data and place it in a variable, the data in the variable is a snapshot in time. If you want the data in the variable to be updated, you need to query the data again</a:t>
            </a:r>
            <a:r>
              <a:rPr lang="en-US" sz="2200" dirty="0"/>
              <a:t>.</a:t>
            </a:r>
          </a:p>
        </p:txBody>
      </p:sp>
      <p:sp>
        <p:nvSpPr>
          <p:cNvPr id="2" name="Text Placeholder 1"/>
          <p:cNvSpPr>
            <a:spLocks noGrp="1"/>
          </p:cNvSpPr>
          <p:nvPr>
            <p:ph type="body" sz="quarter" idx="15"/>
          </p:nvPr>
        </p:nvSpPr>
        <p:spPr>
          <a:xfrm>
            <a:off x="1376011" y="3191809"/>
            <a:ext cx="10383899" cy="781184"/>
          </a:xfrm>
        </p:spPr>
        <p:txBody>
          <a:bodyPr/>
          <a:lstStyle/>
          <a:p>
            <a:pPr lvl="1"/>
            <a:r>
              <a:rPr lang="en-US" sz="2200" dirty="0"/>
              <a:t>How do you reference individual items in a hash table? </a:t>
            </a:r>
          </a:p>
          <a:p>
            <a:pPr lvl="1"/>
            <a:r>
              <a:rPr lang="en-US" sz="2200" dirty="0"/>
              <a:t>You reference hash table items based on the key name rather than an index number.</a:t>
            </a:r>
          </a:p>
        </p:txBody>
      </p:sp>
      <p:sp>
        <p:nvSpPr>
          <p:cNvPr id="3" name="Text Placeholder 2"/>
          <p:cNvSpPr>
            <a:spLocks noGrp="1"/>
          </p:cNvSpPr>
          <p:nvPr>
            <p:ph type="body" sz="quarter" idx="17"/>
          </p:nvPr>
        </p:nvSpPr>
        <p:spPr>
          <a:xfrm>
            <a:off x="1376012" y="4233273"/>
            <a:ext cx="10383899" cy="781184"/>
          </a:xfrm>
        </p:spPr>
        <p:txBody>
          <a:bodyPr anchor="t"/>
          <a:lstStyle/>
          <a:p>
            <a:pPr lvl="1"/>
            <a:r>
              <a:rPr lang="en-US" sz="2200" dirty="0">
                <a:effectLst/>
                <a:latin typeface="Segoe" panose="020B0502040504020203" pitchFamily="34" charset="0"/>
                <a:ea typeface="Times New Roman" panose="02020603050405020304" pitchFamily="18" charset="0"/>
                <a:cs typeface="Mangal" panose="02040503050203030202" pitchFamily="18" charset="0"/>
              </a:rPr>
              <a:t>In Exercise 1, you replaced </a:t>
            </a:r>
            <a:r>
              <a:rPr lang="en-US" sz="2200" b="1" dirty="0">
                <a:effectLst/>
                <a:latin typeface="Segoe" panose="020B0502040504020203" pitchFamily="34" charset="0"/>
                <a:ea typeface="Times New Roman" panose="02020603050405020304" pitchFamily="18" charset="0"/>
                <a:cs typeface="Mangal" panose="02040503050203030202" pitchFamily="18" charset="0"/>
              </a:rPr>
              <a:t>C:</a:t>
            </a:r>
            <a:r>
              <a:rPr lang="en-US" sz="2200" dirty="0">
                <a:effectLst/>
                <a:latin typeface="Segoe" panose="020B0502040504020203" pitchFamily="34" charset="0"/>
                <a:ea typeface="Times New Roman" panose="02020603050405020304" pitchFamily="18" charset="0"/>
                <a:cs typeface="Mangal" panose="02040503050203030202" pitchFamily="18" charset="0"/>
              </a:rPr>
              <a:t> with </a:t>
            </a:r>
            <a:r>
              <a:rPr lang="en-US" sz="2200" b="1" dirty="0">
                <a:effectLst/>
                <a:latin typeface="Segoe" panose="020B0502040504020203" pitchFamily="34" charset="0"/>
                <a:ea typeface="Times New Roman" panose="02020603050405020304" pitchFamily="18" charset="0"/>
                <a:cs typeface="Mangal" panose="02040503050203030202" pitchFamily="18" charset="0"/>
              </a:rPr>
              <a:t>D:</a:t>
            </a:r>
            <a:r>
              <a:rPr lang="en-US" sz="2200" dirty="0">
                <a:effectLst/>
                <a:latin typeface="Segoe" panose="020B0502040504020203" pitchFamily="34" charset="0"/>
                <a:ea typeface="Times New Roman" panose="02020603050405020304" pitchFamily="18" charset="0"/>
                <a:cs typeface="Mangal" panose="02040503050203030202" pitchFamily="18" charset="0"/>
              </a:rPr>
              <a:t> in the variable </a:t>
            </a:r>
            <a:r>
              <a:rPr lang="en-US" sz="2200" b="1" dirty="0">
                <a:effectLst/>
                <a:latin typeface="Segoe" panose="020B0502040504020203" pitchFamily="34" charset="0"/>
                <a:ea typeface="Times New Roman" panose="02020603050405020304" pitchFamily="18" charset="0"/>
                <a:cs typeface="Mangal" panose="02040503050203030202" pitchFamily="18" charset="0"/>
              </a:rPr>
              <a:t>$logPath</a:t>
            </a:r>
            <a:r>
              <a:rPr lang="en-US" sz="2200" dirty="0">
                <a:effectLst/>
                <a:latin typeface="Segoe" panose="020B0502040504020203" pitchFamily="34" charset="0"/>
                <a:ea typeface="Times New Roman" panose="02020603050405020304" pitchFamily="18" charset="0"/>
                <a:cs typeface="Mangal" panose="02040503050203030202" pitchFamily="18" charset="0"/>
              </a:rPr>
              <a:t>. Why is it better to include colon than simply replace </a:t>
            </a:r>
            <a:r>
              <a:rPr lang="en-US" sz="2200" b="1" dirty="0">
                <a:effectLst/>
                <a:latin typeface="Segoe" panose="020B0502040504020203" pitchFamily="34" charset="0"/>
                <a:ea typeface="Times New Roman" panose="02020603050405020304" pitchFamily="18" charset="0"/>
                <a:cs typeface="Mangal" panose="02040503050203030202" pitchFamily="18" charset="0"/>
              </a:rPr>
              <a:t>C</a:t>
            </a:r>
            <a:r>
              <a:rPr lang="en-US" sz="2200" dirty="0">
                <a:effectLst/>
                <a:latin typeface="Segoe" panose="020B0502040504020203" pitchFamily="34" charset="0"/>
                <a:ea typeface="Times New Roman" panose="02020603050405020304" pitchFamily="18" charset="0"/>
                <a:cs typeface="Mangal" panose="02040503050203030202" pitchFamily="18" charset="0"/>
              </a:rPr>
              <a:t> with </a:t>
            </a:r>
            <a:r>
              <a:rPr lang="en-US" sz="2200" b="1" dirty="0">
                <a:effectLst/>
                <a:latin typeface="Segoe" panose="020B0502040504020203" pitchFamily="34" charset="0"/>
                <a:ea typeface="Times New Roman" panose="02020603050405020304" pitchFamily="18" charset="0"/>
                <a:cs typeface="Mangal" panose="02040503050203030202" pitchFamily="18" charset="0"/>
              </a:rPr>
              <a:t>D</a:t>
            </a:r>
            <a:r>
              <a:rPr lang="en-US" sz="2200" dirty="0">
                <a:effectLst/>
                <a:latin typeface="Segoe" panose="020B0502040504020203" pitchFamily="34" charset="0"/>
                <a:ea typeface="Times New Roman" panose="02020603050405020304" pitchFamily="18" charset="0"/>
                <a:cs typeface="Mangal" panose="02040503050203030202" pitchFamily="18" charset="0"/>
              </a:rPr>
              <a:t>?</a:t>
            </a:r>
            <a:endParaRPr lang="en-US" sz="2200" dirty="0"/>
          </a:p>
          <a:p>
            <a:pPr lvl="1"/>
            <a:r>
              <a:rPr lang="en-US" sz="2200" dirty="0">
                <a:effectLst/>
                <a:latin typeface="Segoe" panose="020B0502040504020203" pitchFamily="34" charset="0"/>
                <a:ea typeface="Times New Roman" panose="02020603050405020304" pitchFamily="18" charset="0"/>
                <a:cs typeface="Mangal" panose="02040503050203030202" pitchFamily="18" charset="0"/>
              </a:rPr>
              <a:t>In a file path, the colon character only appears once. By including the colon as part of the text that is replaced, you ensure that only the drive letter is updated. If you did not include the colon and if the path contained the character C at any other location, it would be replaced as well.</a:t>
            </a:r>
            <a:endParaRPr lang="en-US" sz="2200"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43688" y="319180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43688" y="1217824"/>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43688" y="4233273"/>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cxnSp>
        <p:nvCxnSpPr>
          <p:cNvPr id="21" name="Straight Connector 20">
            <a:extLst>
              <a:ext uri="{FF2B5EF4-FFF2-40B4-BE49-F238E27FC236}">
                <a16:creationId xmlns:a16="http://schemas.microsoft.com/office/drawing/2014/main" id="{1A4DF2BF-D7C3-4D02-B893-08043C268BEC}"/>
              </a:ext>
              <a:ext uri="{C183D7F6-B498-43B3-948B-1728B52AA6E4}">
                <adec:decorative xmlns:adec="http://schemas.microsoft.com/office/drawing/2017/decorative" val="1"/>
              </a:ext>
            </a:extLst>
          </p:cNvPr>
          <p:cNvCxnSpPr>
            <a:cxnSpLocks/>
          </p:cNvCxnSpPr>
          <p:nvPr/>
        </p:nvCxnSpPr>
        <p:spPr>
          <a:xfrm>
            <a:off x="1376011" y="310740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AE96B3-7571-4EB5-9D07-2D9F958DDC27}"/>
              </a:ext>
              <a:ext uri="{C183D7F6-B498-43B3-948B-1728B52AA6E4}">
                <adec:decorative xmlns:adec="http://schemas.microsoft.com/office/drawing/2017/decorative" val="1"/>
              </a:ext>
            </a:extLst>
          </p:cNvPr>
          <p:cNvCxnSpPr>
            <a:cxnSpLocks/>
          </p:cNvCxnSpPr>
          <p:nvPr/>
        </p:nvCxnSpPr>
        <p:spPr>
          <a:xfrm>
            <a:off x="1389693" y="410282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4917931" cy="907941"/>
          </a:xfrm>
        </p:spPr>
        <p:txBody>
          <a:bodyPr/>
          <a:lstStyle/>
          <a:p>
            <a:pPr>
              <a:lnSpc>
                <a:spcPct val="100000"/>
              </a:lnSpc>
              <a:spcBef>
                <a:spcPts val="0"/>
              </a:spcBef>
              <a:spcAft>
                <a:spcPts val="300"/>
              </a:spcAft>
            </a:pPr>
            <a:r>
              <a:rPr lang="en-US" sz="1600" spc="0" dirty="0">
                <a:solidFill>
                  <a:schemeClr val="tx1"/>
                </a:solidFill>
                <a:hlinkClick r:id="rId3"/>
              </a:rPr>
              <a:t>about_Assignment_Operators</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4"/>
              </a:rPr>
              <a:t>System Namespace</a:t>
            </a:r>
            <a:endParaRPr lang="en-US" sz="1600" spc="0" dirty="0">
              <a:solidFill>
                <a:schemeClr val="tx1"/>
              </a:solidFill>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5"/>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Use variables</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4170372"/>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sz="2400" dirty="0">
                <a:effectLst/>
                <a:latin typeface="Segoe" panose="020B0502040504020203" pitchFamily="34" charset="0"/>
                <a:ea typeface="Times New Roman" panose="02020603050405020304" pitchFamily="18" charset="0"/>
                <a:cs typeface="Mangal" panose="02040503050203030202" pitchFamily="18" charset="0"/>
              </a:rPr>
              <a:t>This lesson explains some rules for using variables, which help ensure that the data you store in variables is in the correct format and easily accessible. It’s important to name variables appropriately and to assign them the correct data type.</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lang="en-US" sz="2400" dirty="0">
              <a:effectLst/>
              <a:latin typeface="Segoe" panose="020B0502040504020203" pitchFamily="34" charset="0"/>
              <a:ea typeface="Times New Roman" panose="02020603050405020304" pitchFamily="18" charset="0"/>
              <a:cs typeface="Mangal" panose="02040503050203030202" pitchFamily="18" charset="0"/>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What are variables?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2200" dirty="0">
                <a:solidFill>
                  <a:srgbClr val="000000"/>
                </a:solidFill>
                <a:latin typeface="Segoe UI"/>
              </a:rPr>
              <a:t>Variable naming</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Assigning a value to a variable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Variable types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2200" dirty="0">
                <a:solidFill>
                  <a:srgbClr val="000000"/>
                </a:solidFill>
                <a:latin typeface="Segoe UI"/>
              </a:rPr>
              <a:t>Demonstration: Assigning a variable type</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are variables?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3385542"/>
          </a:xfrm>
        </p:spPr>
        <p:txBody>
          <a:bodyPr lIns="0"/>
          <a:lstStyle/>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A variable stores a value or object in memory.</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Some things you can do with a variable:</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Store the name of a log file that you write data to multiple times.</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Derive and store an email address based on the name of a user account.</a:t>
            </a:r>
          </a:p>
          <a:p>
            <a:pPr lvl="3" defTabSz="932742">
              <a:spcBef>
                <a:spcPts val="600"/>
              </a:spcBef>
              <a:spcAft>
                <a:spcPts val="0"/>
              </a:spcAft>
              <a:buSzPct val="95000"/>
              <a:defRPr/>
            </a:pPr>
            <a:r>
              <a:rPr lang="en-US" sz="2200" spc="-50" dirty="0">
                <a:solidFill>
                  <a:srgbClr val="000000"/>
                </a:solidFill>
                <a:latin typeface="Segoe UI"/>
              </a:rPr>
              <a:t>Calculate and store the date representing the beginning of the most recent 30-day period, to identify whether computer accounts have authenticated during that time.</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You can access object properties stored in a variable.</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Variables and their values can be reviewed in the PSDrive named </a:t>
            </a:r>
            <a:r>
              <a:rPr kumimoji="0" lang="en-US" sz="2400" b="1" i="0" u="none" strike="noStrike" kern="1200" cap="none" spc="-50" normalizeH="0" baseline="0" noProof="0" dirty="0">
                <a:ln>
                  <a:noFill/>
                </a:ln>
                <a:solidFill>
                  <a:srgbClr val="000000"/>
                </a:solidFill>
                <a:effectLst/>
                <a:uLnTx/>
                <a:uFillTx/>
                <a:latin typeface="Segoe UI"/>
                <a:ea typeface="+mn-ea"/>
                <a:cs typeface="+mn-cs"/>
              </a:rPr>
              <a:t>Variable</a:t>
            </a:r>
            <a:r>
              <a:rPr kumimoji="0" lang="en-US" sz="2400" i="0" u="none" strike="noStrike" kern="1200" cap="none" spc="-50" normalizeH="0" baseline="0" noProof="0" dirty="0">
                <a:ln>
                  <a:noFill/>
                </a:ln>
                <a:solidFill>
                  <a:srgbClr val="000000"/>
                </a:solidFill>
                <a:effectLst/>
                <a:uLnTx/>
                <a:uFillTx/>
                <a:latin typeface="Segoe UI"/>
                <a:ea typeface="+mn-ea"/>
                <a:cs typeface="+mn-cs"/>
              </a:rPr>
              <a:t>.</a:t>
            </a:r>
            <a:endParaRPr kumimoji="0" lang="en-US" sz="2400" b="1"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Variable naming</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201150"/>
          </a:xfrm>
        </p:spPr>
        <p:txBody>
          <a:bodyPr lIns="0"/>
          <a:lstStyle/>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Variable names:</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Should be easily understandable.</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Can contain spaces if enclosed in braces.</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Should contain only alphanumeric characters.</a:t>
            </a:r>
          </a:p>
          <a:p>
            <a:pPr lvl="3" defTabSz="932742">
              <a:spcBef>
                <a:spcPts val="600"/>
              </a:spcBef>
              <a:spcAft>
                <a:spcPts val="0"/>
              </a:spcAft>
              <a:buSzPct val="95000"/>
              <a:defRPr/>
            </a:pPr>
            <a:r>
              <a:rPr kumimoji="0" lang="en-US" sz="2200" b="0" i="0" u="none" strike="noStrike" kern="1200" cap="none" spc="-50" normalizeH="0" baseline="0" noProof="0" dirty="0">
                <a:ln>
                  <a:noFill/>
                </a:ln>
                <a:solidFill>
                  <a:srgbClr val="000000"/>
                </a:solidFill>
                <a:effectLst/>
                <a:uLnTx/>
                <a:uFillTx/>
                <a:latin typeface="Segoe UI"/>
                <a:ea typeface="+mn-ea"/>
                <a:cs typeface="+mn-cs"/>
              </a:rPr>
              <a:t>Are not case-sensitive.</a:t>
            </a:r>
          </a:p>
          <a:p>
            <a:pPr lvl="2" defTabSz="932742">
              <a:spcBef>
                <a:spcPts val="600"/>
              </a:spcBef>
              <a:spcAft>
                <a:spcPts val="0"/>
              </a:spcAft>
              <a:buSzPct val="95000"/>
              <a:defRPr/>
            </a:pPr>
            <a:r>
              <a:rPr kumimoji="0" lang="en-US" sz="2400" b="0" i="0" u="none" strike="noStrike" kern="1200" cap="none" spc="-50" normalizeH="0" baseline="0" noProof="0" dirty="0">
                <a:ln>
                  <a:noFill/>
                </a:ln>
                <a:solidFill>
                  <a:srgbClr val="000000"/>
                </a:solidFill>
                <a:effectLst/>
                <a:uLnTx/>
                <a:uFillTx/>
                <a:latin typeface="Segoe UI"/>
                <a:ea typeface="+mn-ea"/>
                <a:cs typeface="+mn-cs"/>
              </a:rPr>
              <a:t>A common convention for variable names uses capital letters to separate words:</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$LogFile</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$StartDate</a:t>
            </a:r>
          </a:p>
          <a:p>
            <a:pPr lvl="3" defTabSz="932742">
              <a:spcBef>
                <a:spcPts val="600"/>
              </a:spcBef>
              <a:spcAft>
                <a:spcPts val="0"/>
              </a:spcAft>
              <a:buSzPct val="95000"/>
              <a:defRPr/>
            </a:pPr>
            <a:r>
              <a:rPr kumimoji="0" lang="en-US" sz="2200" b="1" i="0" u="none" strike="noStrike" kern="1200" cap="none" spc="-50" normalizeH="0" baseline="0" noProof="0" dirty="0">
                <a:ln>
                  <a:noFill/>
                </a:ln>
                <a:solidFill>
                  <a:srgbClr val="000000"/>
                </a:solidFill>
                <a:effectLst/>
                <a:uLnTx/>
                <a:uFillTx/>
                <a:latin typeface="Segoe UI"/>
                <a:ea typeface="+mn-ea"/>
                <a:cs typeface="+mn-cs"/>
              </a:rPr>
              <a:t>$ipAddress</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Assigning a value to a variable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4154984"/>
          </a:xfrm>
        </p:spPr>
        <p:txBody>
          <a:bodyPr lIns="0"/>
          <a:lstStyle/>
          <a:p>
            <a:pPr lvl="2" defTabSz="932742">
              <a:spcBef>
                <a:spcPts val="600"/>
              </a:spcBef>
              <a:spcAft>
                <a:spcPts val="0"/>
              </a:spcAft>
              <a:buSzPct val="95000"/>
              <a:defRPr/>
            </a:pPr>
            <a:r>
              <a:rPr lang="en-US" sz="2200" spc="-50" dirty="0">
                <a:solidFill>
                  <a:srgbClr val="000000"/>
                </a:solidFill>
                <a:latin typeface="Segoe UI"/>
              </a:rPr>
              <a:t>Use standard mathematical operators when working with variables.</a:t>
            </a:r>
          </a:p>
          <a:p>
            <a:pPr lvl="2" defTabSz="932742">
              <a:spcBef>
                <a:spcPts val="600"/>
              </a:spcBef>
              <a:spcAft>
                <a:spcPts val="0"/>
              </a:spcAft>
              <a:buSzPct val="95000"/>
              <a:defRPr/>
            </a:pPr>
            <a:r>
              <a:rPr lang="en-US" sz="2200" spc="-50" dirty="0">
                <a:solidFill>
                  <a:srgbClr val="000000"/>
                </a:solidFill>
                <a:latin typeface="Segoe UI"/>
              </a:rPr>
              <a:t>To assign a value to a variable, use the </a:t>
            </a:r>
            <a:r>
              <a:rPr lang="en-US" sz="2200" b="1" spc="-50" dirty="0">
                <a:solidFill>
                  <a:srgbClr val="000000"/>
                </a:solidFill>
                <a:latin typeface="Segoe UI"/>
              </a:rPr>
              <a:t>=</a:t>
            </a:r>
            <a:r>
              <a:rPr lang="en-US" sz="2200" spc="-50" dirty="0">
                <a:solidFill>
                  <a:srgbClr val="000000"/>
                </a:solidFill>
                <a:latin typeface="Segoe UI"/>
              </a:rPr>
              <a:t> operator:</a:t>
            </a:r>
          </a:p>
          <a:p>
            <a:pPr lvl="3" defTabSz="932742">
              <a:spcBef>
                <a:spcPts val="600"/>
              </a:spcBef>
              <a:spcAft>
                <a:spcPts val="0"/>
              </a:spcAft>
              <a:buSzPct val="95000"/>
              <a:defRPr/>
            </a:pPr>
            <a:r>
              <a:rPr lang="en-US" b="1" spc="-50" dirty="0">
                <a:solidFill>
                  <a:srgbClr val="000000"/>
                </a:solidFill>
                <a:latin typeface="Segoe UI"/>
              </a:rPr>
              <a:t>$num1 = 5</a:t>
            </a:r>
          </a:p>
          <a:p>
            <a:pPr lvl="3" defTabSz="932742">
              <a:spcBef>
                <a:spcPts val="600"/>
              </a:spcBef>
              <a:spcAft>
                <a:spcPts val="0"/>
              </a:spcAft>
              <a:buSzPct val="95000"/>
              <a:defRPr/>
            </a:pPr>
            <a:r>
              <a:rPr lang="en-US" b="1" spc="-50" dirty="0">
                <a:solidFill>
                  <a:srgbClr val="000000"/>
                </a:solidFill>
                <a:latin typeface="Segoe UI"/>
              </a:rPr>
              <a:t>$logFile = “C:\Logs\Log.txt”</a:t>
            </a:r>
          </a:p>
          <a:p>
            <a:pPr lvl="3" defTabSz="932742">
              <a:spcBef>
                <a:spcPts val="600"/>
              </a:spcBef>
              <a:spcAft>
                <a:spcPts val="0"/>
              </a:spcAft>
              <a:buSzPct val="95000"/>
              <a:defRPr/>
            </a:pPr>
            <a:r>
              <a:rPr lang="en-US" b="1" spc="-50" dirty="0">
                <a:solidFill>
                  <a:srgbClr val="000000"/>
                </a:solidFill>
                <a:latin typeface="Segoe UI"/>
              </a:rPr>
              <a:t>$user = Get-ADUser Administrator</a:t>
            </a:r>
          </a:p>
          <a:p>
            <a:pPr lvl="3" defTabSz="932742">
              <a:spcBef>
                <a:spcPts val="600"/>
              </a:spcBef>
              <a:spcAft>
                <a:spcPts val="0"/>
              </a:spcAft>
              <a:buSzPct val="95000"/>
              <a:defRPr/>
            </a:pPr>
            <a:r>
              <a:rPr lang="en-US" b="1" spc="-50" dirty="0">
                <a:solidFill>
                  <a:srgbClr val="000000"/>
                </a:solidFill>
                <a:latin typeface="Segoe UI"/>
              </a:rPr>
              <a:t>$service = Get-Service W32Time</a:t>
            </a:r>
          </a:p>
          <a:p>
            <a:pPr lvl="2" defTabSz="932742">
              <a:spcBef>
                <a:spcPts val="600"/>
              </a:spcBef>
              <a:spcAft>
                <a:spcPts val="0"/>
              </a:spcAft>
              <a:buSzPct val="95000"/>
              <a:defRPr/>
            </a:pPr>
            <a:r>
              <a:rPr lang="en-US" sz="2200" spc="-50" dirty="0">
                <a:solidFill>
                  <a:srgbClr val="000000"/>
                </a:solidFill>
                <a:latin typeface="Segoe UI"/>
              </a:rPr>
              <a:t>To display the value of a variable, enter the variable name or use </a:t>
            </a:r>
            <a:r>
              <a:rPr lang="en-US" sz="2200" b="1" spc="-50" dirty="0">
                <a:solidFill>
                  <a:srgbClr val="000000"/>
                </a:solidFill>
                <a:latin typeface="Segoe UI"/>
              </a:rPr>
              <a:t>Write-Host</a:t>
            </a:r>
            <a:r>
              <a:rPr lang="en-US" sz="2200" spc="-50" dirty="0">
                <a:solidFill>
                  <a:srgbClr val="000000"/>
                </a:solidFill>
                <a:latin typeface="Segoe UI"/>
              </a:rPr>
              <a:t>:</a:t>
            </a:r>
          </a:p>
          <a:p>
            <a:pPr lvl="3" defTabSz="932742">
              <a:spcBef>
                <a:spcPts val="600"/>
              </a:spcBef>
              <a:spcAft>
                <a:spcPts val="0"/>
              </a:spcAft>
              <a:buSzPct val="95000"/>
              <a:defRPr/>
            </a:pPr>
            <a:r>
              <a:rPr lang="en-US" b="1" spc="-50" dirty="0">
                <a:solidFill>
                  <a:srgbClr val="000000"/>
                </a:solidFill>
                <a:latin typeface="Segoe UI"/>
              </a:rPr>
              <a:t>$num1</a:t>
            </a:r>
          </a:p>
          <a:p>
            <a:pPr lvl="3" defTabSz="932742">
              <a:spcBef>
                <a:spcPts val="600"/>
              </a:spcBef>
              <a:spcAft>
                <a:spcPts val="0"/>
              </a:spcAft>
              <a:buSzPct val="95000"/>
              <a:defRPr/>
            </a:pPr>
            <a:r>
              <a:rPr lang="en-US" b="1" spc="-50" dirty="0">
                <a:solidFill>
                  <a:srgbClr val="000000"/>
                </a:solidFill>
                <a:latin typeface="Segoe UI"/>
              </a:rPr>
              <a:t>Write-Host “The log location is $logfile”</a:t>
            </a:r>
          </a:p>
          <a:p>
            <a:pPr lvl="2" defTabSz="932742">
              <a:spcBef>
                <a:spcPts val="600"/>
              </a:spcBef>
              <a:spcAft>
                <a:spcPts val="0"/>
              </a:spcAft>
              <a:buSzPct val="95000"/>
              <a:defRPr/>
            </a:pPr>
            <a:r>
              <a:rPr lang="en-US" sz="2200" spc="-50" dirty="0">
                <a:solidFill>
                  <a:srgbClr val="000000"/>
                </a:solidFill>
                <a:latin typeface="Segoe UI"/>
              </a:rPr>
              <a:t>To clear a variable, use </a:t>
            </a:r>
            <a:r>
              <a:rPr lang="en-US" sz="2200" b="1" spc="-50" dirty="0">
                <a:solidFill>
                  <a:srgbClr val="000000"/>
                </a:solidFill>
                <a:latin typeface="Segoe UI"/>
              </a:rPr>
              <a:t>$null</a:t>
            </a:r>
            <a:r>
              <a:rPr lang="en-US" sz="2200" spc="-50" dirty="0">
                <a:solidFill>
                  <a:srgbClr val="000000"/>
                </a:solidFill>
                <a:latin typeface="Segoe UI"/>
              </a:rPr>
              <a:t>:</a:t>
            </a:r>
          </a:p>
          <a:p>
            <a:pPr lvl="3" defTabSz="932742">
              <a:spcBef>
                <a:spcPts val="600"/>
              </a:spcBef>
              <a:spcAft>
                <a:spcPts val="0"/>
              </a:spcAft>
              <a:buSzPct val="95000"/>
              <a:defRPr/>
            </a:pPr>
            <a:r>
              <a:rPr lang="en-US" b="1" spc="-50" dirty="0">
                <a:solidFill>
                  <a:srgbClr val="000000"/>
                </a:solidFill>
                <a:latin typeface="Segoe UI"/>
              </a:rPr>
              <a:t>$num1 = $null</a:t>
            </a:r>
          </a:p>
        </p:txBody>
      </p:sp>
    </p:spTree>
    <p:extLst>
      <p:ext uri="{BB962C8B-B14F-4D97-AF65-F5344CB8AC3E}">
        <p14:creationId xmlns:p14="http://schemas.microsoft.com/office/powerpoint/2010/main" val="320401368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5790</Words>
  <Application>Microsoft Office PowerPoint</Application>
  <PresentationFormat>Widescreen</PresentationFormat>
  <Paragraphs>647</Paragraphs>
  <Slides>41</Slides>
  <Notes>41</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Consolas</vt:lpstr>
      <vt:lpstr>Segoe</vt:lpstr>
      <vt:lpstr>Segoe UI</vt:lpstr>
      <vt:lpstr>Segoe UI Light</vt:lpstr>
      <vt:lpstr>Segoe UI Semibold</vt:lpstr>
      <vt:lpstr>Times New Roman</vt:lpstr>
      <vt:lpstr>Wingdings</vt:lpstr>
      <vt:lpstr>Microsoft Azure Template</vt:lpstr>
      <vt:lpstr>AZ-040 Automating Administration with PowerShell</vt:lpstr>
      <vt:lpstr>Module 6: Working with variables, arrays, and hash tables</vt:lpstr>
      <vt:lpstr>Module overview</vt:lpstr>
      <vt:lpstr>Section break 1</vt:lpstr>
      <vt:lpstr>Lesson 1: Use variables</vt:lpstr>
      <vt:lpstr>Lesson 1 overview</vt:lpstr>
      <vt:lpstr>What are variables?</vt:lpstr>
      <vt:lpstr>Variable naming</vt:lpstr>
      <vt:lpstr>Assigning a value to a variable</vt:lpstr>
      <vt:lpstr>Variable types</vt:lpstr>
      <vt:lpstr>Demonstration: Assigning a variable type</vt:lpstr>
      <vt:lpstr>Demonstration: Assigning a variable type (Slide 2)</vt:lpstr>
      <vt:lpstr>Demonstration: Assigning a variable type (Slide 3)</vt:lpstr>
      <vt:lpstr>Section break 2</vt:lpstr>
      <vt:lpstr>Lesson 2: Manipulate variables</vt:lpstr>
      <vt:lpstr>Lesson 2 overview</vt:lpstr>
      <vt:lpstr>Identifying methods and properties</vt:lpstr>
      <vt:lpstr>Working with strings</vt:lpstr>
      <vt:lpstr>Demonstration: Manipulating strings</vt:lpstr>
      <vt:lpstr>Demonstration: Manipulating strings (Slide 2)</vt:lpstr>
      <vt:lpstr>Working with dates</vt:lpstr>
      <vt:lpstr>Demonstration: Manipulating dates</vt:lpstr>
      <vt:lpstr>Demonstration: Manipulating dates (Slide 2)</vt:lpstr>
      <vt:lpstr>Section break 3</vt:lpstr>
      <vt:lpstr>Lesson 3: Manipulate arrays and hash tables</vt:lpstr>
      <vt:lpstr>Lesson 3 overview</vt:lpstr>
      <vt:lpstr>What is an array?</vt:lpstr>
      <vt:lpstr>Working with arrays</vt:lpstr>
      <vt:lpstr>Working with array lists</vt:lpstr>
      <vt:lpstr>Demonstration: Manipulating arrays and array lists</vt:lpstr>
      <vt:lpstr>Demonstration: Manipulating arrays and array lists (Slide 2)</vt:lpstr>
      <vt:lpstr>What is a hash table?</vt:lpstr>
      <vt:lpstr>Working with hash tables</vt:lpstr>
      <vt:lpstr>Demonstration: Manipulating hash tables</vt:lpstr>
      <vt:lpstr>Demonstration: Manipulating hash tables (Slide 2)</vt:lpstr>
      <vt:lpstr>Section break 4</vt:lpstr>
      <vt:lpstr>Lab: Using variables, arrays, and hash tables in PowerShell</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2022-06-30T22:39:01Z</dcterms:created>
  <dcterms:modified xsi:type="dcterms:W3CDTF">2022-06-30T22:39:06Z</dcterms:modified>
</cp:coreProperties>
</file>